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2" r:id="rId1"/>
    <p:sldMasterId id="2147483718" r:id="rId2"/>
    <p:sldMasterId id="2147483735" r:id="rId3"/>
  </p:sldMasterIdLst>
  <p:notesMasterIdLst>
    <p:notesMasterId r:id="rId11"/>
  </p:notesMasterIdLst>
  <p:handoutMasterIdLst>
    <p:handoutMasterId r:id="rId12"/>
  </p:handoutMasterIdLst>
  <p:sldIdLst>
    <p:sldId id="573" r:id="rId4"/>
    <p:sldId id="568" r:id="rId5"/>
    <p:sldId id="554" r:id="rId6"/>
    <p:sldId id="567" r:id="rId7"/>
    <p:sldId id="569" r:id="rId8"/>
    <p:sldId id="1576" r:id="rId9"/>
    <p:sldId id="1783"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28" userDrawn="1">
          <p15:clr>
            <a:srgbClr val="A4A3A4"/>
          </p15:clr>
        </p15:guide>
        <p15:guide id="2" pos="192" userDrawn="1">
          <p15:clr>
            <a:srgbClr val="A4A3A4"/>
          </p15:clr>
        </p15:guide>
        <p15:guide id="3" pos="3216" userDrawn="1">
          <p15:clr>
            <a:srgbClr val="A4A3A4"/>
          </p15:clr>
        </p15:guide>
        <p15:guide id="4" pos="6068" userDrawn="1">
          <p15:clr>
            <a:srgbClr val="A4A3A4"/>
          </p15:clr>
        </p15:guide>
        <p15:guide id="5" pos="3024" userDrawn="1">
          <p15:clr>
            <a:srgbClr val="A4A3A4"/>
          </p15:clr>
        </p15:guide>
        <p15:guide id="6" pos="4560" userDrawn="1">
          <p15:clr>
            <a:srgbClr val="A4A3A4"/>
          </p15:clr>
        </p15:guide>
        <p15:guide id="7" pos="4735" userDrawn="1">
          <p15:clr>
            <a:srgbClr val="A4A3A4"/>
          </p15:clr>
        </p15:guide>
        <p15:guide id="8" pos="1513" userDrawn="1">
          <p15:clr>
            <a:srgbClr val="A4A3A4"/>
          </p15:clr>
        </p15:guide>
        <p15:guide id="9" pos="1696" userDrawn="1">
          <p15:clr>
            <a:srgbClr val="A4A3A4"/>
          </p15:clr>
        </p15:guide>
        <p15:guide id="10" orient="horz" pos="4127" userDrawn="1">
          <p15:clr>
            <a:srgbClr val="A4A3A4"/>
          </p15:clr>
        </p15:guide>
        <p15:guide id="11" pos="2016" userDrawn="1">
          <p15:clr>
            <a:srgbClr val="A4A3A4"/>
          </p15:clr>
        </p15:guide>
        <p15:guide id="12" pos="2208" userDrawn="1">
          <p15:clr>
            <a:srgbClr val="A4A3A4"/>
          </p15:clr>
        </p15:guide>
        <p15:guide id="13" pos="4051" userDrawn="1">
          <p15:clr>
            <a:srgbClr val="A4A3A4"/>
          </p15:clr>
        </p15:guide>
        <p15:guide id="14" pos="422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CC00"/>
    <a:srgbClr val="DDFBDE"/>
    <a:srgbClr val="DAFEEE"/>
    <a:srgbClr val="FFCC99"/>
    <a:srgbClr val="F377D0"/>
    <a:srgbClr val="FEEEFC"/>
    <a:srgbClr val="FFFFFF"/>
    <a:srgbClr val="6699FF"/>
    <a:srgbClr val="CAEE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1" autoAdjust="0"/>
  </p:normalViewPr>
  <p:slideViewPr>
    <p:cSldViewPr>
      <p:cViewPr varScale="1">
        <p:scale>
          <a:sx n="106" d="100"/>
          <a:sy n="106" d="100"/>
        </p:scale>
        <p:origin x="1410" y="108"/>
      </p:cViewPr>
      <p:guideLst>
        <p:guide orient="horz" pos="1228"/>
        <p:guide pos="192"/>
        <p:guide pos="3216"/>
        <p:guide pos="6068"/>
        <p:guide pos="3024"/>
        <p:guide pos="4560"/>
        <p:guide pos="4735"/>
        <p:guide pos="1513"/>
        <p:guide pos="1696"/>
        <p:guide orient="horz" pos="4127"/>
        <p:guide pos="2016"/>
        <p:guide pos="2208"/>
        <p:guide pos="4051"/>
        <p:guide pos="4224"/>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99" d="100"/>
          <a:sy n="99" d="100"/>
        </p:scale>
        <p:origin x="2634" y="3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795329203116687E-2"/>
          <c:y val="1.2528671822136827E-2"/>
          <c:w val="0.7309116757366565"/>
          <c:h val="0.87274062028008415"/>
        </c:manualLayout>
      </c:layout>
      <c:barChart>
        <c:barDir val="col"/>
        <c:grouping val="stacked"/>
        <c:varyColors val="0"/>
        <c:ser>
          <c:idx val="0"/>
          <c:order val="0"/>
          <c:tx>
            <c:strRef>
              <c:f>'図2、表6'!$E$8</c:f>
              <c:strCache>
                <c:ptCount val="1"/>
                <c:pt idx="0">
                  <c:v>高齢</c:v>
                </c:pt>
              </c:strCache>
            </c:strRef>
          </c:tx>
          <c:spPr>
            <a:solidFill>
              <a:srgbClr val="FFC000"/>
            </a:solidFill>
            <a:ln w="12700">
              <a:solidFill>
                <a:srgbClr val="000000"/>
              </a:solidFill>
              <a:prstDash val="solid"/>
            </a:ln>
          </c:spPr>
          <c:invertIfNegative val="0"/>
          <c:dLbls>
            <c:spPr>
              <a:solidFill>
                <a:srgbClr val="FFFFFF"/>
              </a:solidFill>
              <a:ln w="25400">
                <a:noFill/>
              </a:ln>
            </c:spPr>
            <c:txPr>
              <a:bodyPr/>
              <a:lstStyle/>
              <a:p>
                <a:pPr>
                  <a:defRPr sz="800" b="0" i="0" u="none" strike="noStrike" baseline="0">
                    <a:solidFill>
                      <a:srgbClr val="000000"/>
                    </a:solidFill>
                    <a:latin typeface="+mn-lt"/>
                    <a:ea typeface="ＭＳ 明朝"/>
                    <a:cs typeface="ＭＳ 明朝"/>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'図2、表6'!$F$4:$L$4</c:f>
              <c:strCache>
                <c:ptCount val="7"/>
                <c:pt idx="0">
                  <c:v>日本
(2020年度)</c:v>
                </c:pt>
                <c:pt idx="1">
                  <c:v>日本
(2019年度)</c:v>
                </c:pt>
                <c:pt idx="2">
                  <c:v>イギリス
(2019年度)</c:v>
                </c:pt>
                <c:pt idx="3">
                  <c:v>アメリカ
(2019年度)</c:v>
                </c:pt>
                <c:pt idx="4">
                  <c:v>スウェーデン
(2019年度)</c:v>
                </c:pt>
                <c:pt idx="5">
                  <c:v>ドイツ
(2019年度)</c:v>
                </c:pt>
                <c:pt idx="6">
                  <c:v>フランス
(2019年度)</c:v>
                </c:pt>
              </c:strCache>
            </c:strRef>
          </c:cat>
          <c:val>
            <c:numRef>
              <c:f>'図2、表6'!$F$8:$L$8</c:f>
              <c:numCache>
                <c:formatCode>0.00%</c:formatCode>
                <c:ptCount val="7"/>
                <c:pt idx="0">
                  <c:v>9.0519999999999989E-2</c:v>
                </c:pt>
                <c:pt idx="1">
                  <c:v>8.7440000000000004E-2</c:v>
                </c:pt>
                <c:pt idx="2">
                  <c:v>6.2400000000000004E-2</c:v>
                </c:pt>
                <c:pt idx="3">
                  <c:v>6.5070000000000003E-2</c:v>
                </c:pt>
                <c:pt idx="4">
                  <c:v>9.0869999999999992E-2</c:v>
                </c:pt>
                <c:pt idx="5">
                  <c:v>8.677E-2</c:v>
                </c:pt>
                <c:pt idx="6">
                  <c:v>0.12352</c:v>
                </c:pt>
              </c:numCache>
            </c:numRef>
          </c:val>
          <c:extLst>
            <c:ext xmlns:c16="http://schemas.microsoft.com/office/drawing/2014/chart" uri="{C3380CC4-5D6E-409C-BE32-E72D297353CC}">
              <c16:uniqueId val="{00000000-4287-4698-A939-F011054B06FF}"/>
            </c:ext>
          </c:extLst>
        </c:ser>
        <c:ser>
          <c:idx val="1"/>
          <c:order val="1"/>
          <c:tx>
            <c:strRef>
              <c:f>'図2、表6'!$E$9</c:f>
              <c:strCache>
                <c:ptCount val="1"/>
                <c:pt idx="0">
                  <c:v>遺族</c:v>
                </c:pt>
              </c:strCache>
            </c:strRef>
          </c:tx>
          <c:spPr>
            <a:solidFill>
              <a:srgbClr val="FFFF00"/>
            </a:solidFill>
            <a:ln w="12700">
              <a:solidFill>
                <a:srgbClr val="000000"/>
              </a:solidFill>
              <a:prstDash val="solid"/>
            </a:ln>
          </c:spPr>
          <c:invertIfNegative val="0"/>
          <c:dLbls>
            <c:dLbl>
              <c:idx val="2"/>
              <c:layout>
                <c:manualLayout>
                  <c:x val="-4.7397041526063187E-17"/>
                  <c:y val="2.39984882842025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7B8-43D0-BAA7-C3C77D86799B}"/>
                </c:ext>
              </c:extLst>
            </c:dLbl>
            <c:dLbl>
              <c:idx val="3"/>
              <c:spPr>
                <a:solidFill>
                  <a:srgbClr val="FFFFFF"/>
                </a:solidFill>
                <a:ln w="25400">
                  <a:noFill/>
                </a:ln>
              </c:spPr>
              <c:txPr>
                <a:bodyPr/>
                <a:lstStyle/>
                <a:p>
                  <a:pPr>
                    <a:defRPr sz="800" b="0" i="0" u="none" strike="noStrike" baseline="0">
                      <a:solidFill>
                        <a:sysClr val="windowText" lastClr="000000"/>
                      </a:solidFill>
                      <a:latin typeface="+mn-lt"/>
                      <a:ea typeface="ＭＳ 明朝"/>
                      <a:cs typeface="ＭＳ 明朝"/>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1-4287-4698-A939-F011054B06FF}"/>
                </c:ext>
              </c:extLst>
            </c:dLbl>
            <c:spPr>
              <a:solidFill>
                <a:srgbClr val="FFFFFF"/>
              </a:solidFill>
              <a:ln w="25400">
                <a:noFill/>
              </a:ln>
            </c:spPr>
            <c:txPr>
              <a:bodyPr/>
              <a:lstStyle/>
              <a:p>
                <a:pPr>
                  <a:defRPr sz="800" b="0" i="0" u="none" strike="noStrike" baseline="0">
                    <a:solidFill>
                      <a:srgbClr val="000000"/>
                    </a:solidFill>
                    <a:latin typeface="+mn-lt"/>
                    <a:ea typeface="ＭＳ 明朝"/>
                    <a:cs typeface="ＭＳ 明朝"/>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'図2、表6'!$F$4:$L$4</c:f>
              <c:strCache>
                <c:ptCount val="7"/>
                <c:pt idx="0">
                  <c:v>日本
(2020年度)</c:v>
                </c:pt>
                <c:pt idx="1">
                  <c:v>日本
(2019年度)</c:v>
                </c:pt>
                <c:pt idx="2">
                  <c:v>イギリス
(2019年度)</c:v>
                </c:pt>
                <c:pt idx="3">
                  <c:v>アメリカ
(2019年度)</c:v>
                </c:pt>
                <c:pt idx="4">
                  <c:v>スウェーデン
(2019年度)</c:v>
                </c:pt>
                <c:pt idx="5">
                  <c:v>ドイツ
(2019年度)</c:v>
                </c:pt>
                <c:pt idx="6">
                  <c:v>フランス
(2019年度)</c:v>
                </c:pt>
              </c:strCache>
            </c:strRef>
          </c:cat>
          <c:val>
            <c:numRef>
              <c:f>'図2、表6'!$F$9:$L$9</c:f>
              <c:numCache>
                <c:formatCode>0.00%</c:formatCode>
                <c:ptCount val="7"/>
                <c:pt idx="0">
                  <c:v>1.191E-2</c:v>
                </c:pt>
                <c:pt idx="1">
                  <c:v>1.167E-2</c:v>
                </c:pt>
                <c:pt idx="2">
                  <c:v>5.0999999999999993E-4</c:v>
                </c:pt>
                <c:pt idx="3">
                  <c:v>6.0299999999999998E-3</c:v>
                </c:pt>
                <c:pt idx="4">
                  <c:v>2.2899999999999999E-3</c:v>
                </c:pt>
                <c:pt idx="5">
                  <c:v>1.728E-2</c:v>
                </c:pt>
                <c:pt idx="6">
                  <c:v>1.516E-2</c:v>
                </c:pt>
              </c:numCache>
            </c:numRef>
          </c:val>
          <c:extLst>
            <c:ext xmlns:c16="http://schemas.microsoft.com/office/drawing/2014/chart" uri="{C3380CC4-5D6E-409C-BE32-E72D297353CC}">
              <c16:uniqueId val="{00000002-4287-4698-A939-F011054B06FF}"/>
            </c:ext>
          </c:extLst>
        </c:ser>
        <c:ser>
          <c:idx val="2"/>
          <c:order val="2"/>
          <c:tx>
            <c:strRef>
              <c:f>'図2、表6'!$E$10</c:f>
              <c:strCache>
                <c:ptCount val="1"/>
                <c:pt idx="0">
                  <c:v>障害、業務災害、傷病</c:v>
                </c:pt>
              </c:strCache>
            </c:strRef>
          </c:tx>
          <c:spPr>
            <a:solidFill>
              <a:srgbClr val="92D050"/>
            </a:solidFill>
            <a:ln w="12700">
              <a:solidFill>
                <a:srgbClr val="000000"/>
              </a:solidFill>
              <a:prstDash val="solid"/>
            </a:ln>
          </c:spPr>
          <c:invertIfNegative val="0"/>
          <c:dLbls>
            <c:spPr>
              <a:solidFill>
                <a:srgbClr val="FFFFFF"/>
              </a:solidFill>
              <a:ln w="25400">
                <a:noFill/>
              </a:ln>
            </c:spPr>
            <c:txPr>
              <a:bodyPr/>
              <a:lstStyle/>
              <a:p>
                <a:pPr>
                  <a:defRPr sz="800" b="0" i="0" u="none" strike="noStrike" baseline="0">
                    <a:solidFill>
                      <a:srgbClr val="000000"/>
                    </a:solidFill>
                    <a:latin typeface="+mn-lt"/>
                    <a:ea typeface="ＭＳ 明朝"/>
                    <a:cs typeface="ＭＳ 明朝"/>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'図2、表6'!$F$4:$L$4</c:f>
              <c:strCache>
                <c:ptCount val="7"/>
                <c:pt idx="0">
                  <c:v>日本
(2020年度)</c:v>
                </c:pt>
                <c:pt idx="1">
                  <c:v>日本
(2019年度)</c:v>
                </c:pt>
                <c:pt idx="2">
                  <c:v>イギリス
(2019年度)</c:v>
                </c:pt>
                <c:pt idx="3">
                  <c:v>アメリカ
(2019年度)</c:v>
                </c:pt>
                <c:pt idx="4">
                  <c:v>スウェーデン
(2019年度)</c:v>
                </c:pt>
                <c:pt idx="5">
                  <c:v>ドイツ
(2019年度)</c:v>
                </c:pt>
                <c:pt idx="6">
                  <c:v>フランス
(2019年度)</c:v>
                </c:pt>
              </c:strCache>
            </c:strRef>
          </c:cat>
          <c:val>
            <c:numRef>
              <c:f>'図2、表6'!$F$10:$L$10</c:f>
              <c:numCache>
                <c:formatCode>0.00%</c:formatCode>
                <c:ptCount val="7"/>
                <c:pt idx="0">
                  <c:v>1.225E-2</c:v>
                </c:pt>
                <c:pt idx="1">
                  <c:v>1.1270000000000001E-2</c:v>
                </c:pt>
                <c:pt idx="2">
                  <c:v>1.328E-2</c:v>
                </c:pt>
                <c:pt idx="3">
                  <c:v>1.1089999999999999E-2</c:v>
                </c:pt>
                <c:pt idx="4">
                  <c:v>3.7690000000000001E-2</c:v>
                </c:pt>
                <c:pt idx="5">
                  <c:v>4.054E-2</c:v>
                </c:pt>
                <c:pt idx="6">
                  <c:v>1.702E-2</c:v>
                </c:pt>
              </c:numCache>
            </c:numRef>
          </c:val>
          <c:extLst>
            <c:ext xmlns:c16="http://schemas.microsoft.com/office/drawing/2014/chart" uri="{C3380CC4-5D6E-409C-BE32-E72D297353CC}">
              <c16:uniqueId val="{00000003-4287-4698-A939-F011054B06FF}"/>
            </c:ext>
          </c:extLst>
        </c:ser>
        <c:ser>
          <c:idx val="3"/>
          <c:order val="3"/>
          <c:tx>
            <c:strRef>
              <c:f>'図2、表6'!$E$11</c:f>
              <c:strCache>
                <c:ptCount val="1"/>
                <c:pt idx="0">
                  <c:v>保健</c:v>
                </c:pt>
              </c:strCache>
            </c:strRef>
          </c:tx>
          <c:spPr>
            <a:solidFill>
              <a:srgbClr val="00B050"/>
            </a:solidFill>
            <a:ln w="12700">
              <a:solidFill>
                <a:srgbClr val="000000"/>
              </a:solidFill>
              <a:prstDash val="solid"/>
            </a:ln>
          </c:spPr>
          <c:invertIfNegative val="0"/>
          <c:dLbls>
            <c:spPr>
              <a:solidFill>
                <a:srgbClr val="FFFFFF"/>
              </a:solidFill>
              <a:ln w="25400">
                <a:noFill/>
              </a:ln>
            </c:spPr>
            <c:txPr>
              <a:bodyPr/>
              <a:lstStyle/>
              <a:p>
                <a:pPr>
                  <a:defRPr sz="800" b="0" i="0" u="none" strike="noStrike" baseline="0">
                    <a:solidFill>
                      <a:srgbClr val="000000"/>
                    </a:solidFill>
                    <a:latin typeface="+mn-lt"/>
                    <a:ea typeface="ＭＳ 明朝"/>
                    <a:cs typeface="ＭＳ 明朝"/>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'図2、表6'!$F$4:$L$4</c:f>
              <c:strCache>
                <c:ptCount val="7"/>
                <c:pt idx="0">
                  <c:v>日本
(2020年度)</c:v>
                </c:pt>
                <c:pt idx="1">
                  <c:v>日本
(2019年度)</c:v>
                </c:pt>
                <c:pt idx="2">
                  <c:v>イギリス
(2019年度)</c:v>
                </c:pt>
                <c:pt idx="3">
                  <c:v>アメリカ
(2019年度)</c:v>
                </c:pt>
                <c:pt idx="4">
                  <c:v>スウェーデン
(2019年度)</c:v>
                </c:pt>
                <c:pt idx="5">
                  <c:v>ドイツ
(2019年度)</c:v>
                </c:pt>
                <c:pt idx="6">
                  <c:v>フランス
(2019年度)</c:v>
                </c:pt>
              </c:strCache>
            </c:strRef>
          </c:cat>
          <c:val>
            <c:numRef>
              <c:f>'図2、表6'!$F$11:$L$11</c:f>
              <c:numCache>
                <c:formatCode>0.00%</c:formatCode>
                <c:ptCount val="7"/>
                <c:pt idx="0">
                  <c:v>0.10369999999999999</c:v>
                </c:pt>
                <c:pt idx="1">
                  <c:v>9.5869999999999997E-2</c:v>
                </c:pt>
                <c:pt idx="2">
                  <c:v>7.9289999999999999E-2</c:v>
                </c:pt>
                <c:pt idx="3">
                  <c:v>0.14071</c:v>
                </c:pt>
                <c:pt idx="4">
                  <c:v>6.5640000000000004E-2</c:v>
                </c:pt>
                <c:pt idx="5">
                  <c:v>9.1549999999999992E-2</c:v>
                </c:pt>
                <c:pt idx="6">
                  <c:v>9.2729999999999993E-2</c:v>
                </c:pt>
              </c:numCache>
            </c:numRef>
          </c:val>
          <c:extLst>
            <c:ext xmlns:c16="http://schemas.microsoft.com/office/drawing/2014/chart" uri="{C3380CC4-5D6E-409C-BE32-E72D297353CC}">
              <c16:uniqueId val="{00000004-4287-4698-A939-F011054B06FF}"/>
            </c:ext>
          </c:extLst>
        </c:ser>
        <c:ser>
          <c:idx val="4"/>
          <c:order val="4"/>
          <c:tx>
            <c:strRef>
              <c:f>'図2、表6'!$E$12</c:f>
              <c:strCache>
                <c:ptCount val="1"/>
                <c:pt idx="0">
                  <c:v>家族</c:v>
                </c:pt>
              </c:strCache>
            </c:strRef>
          </c:tx>
          <c:spPr>
            <a:solidFill>
              <a:srgbClr val="00B0F0"/>
            </a:solidFill>
            <a:ln w="12700">
              <a:solidFill>
                <a:srgbClr val="000000"/>
              </a:solidFill>
              <a:prstDash val="solid"/>
            </a:ln>
          </c:spPr>
          <c:invertIfNegative val="0"/>
          <c:dLbls>
            <c:dLbl>
              <c:idx val="5"/>
              <c:spPr>
                <a:solidFill>
                  <a:schemeClr val="bg1"/>
                </a:solidFill>
                <a:ln w="25400">
                  <a:noFill/>
                </a:ln>
              </c:spPr>
              <c:txPr>
                <a:bodyPr/>
                <a:lstStyle/>
                <a:p>
                  <a:pPr>
                    <a:defRPr sz="800" b="0" i="0" u="none" strike="noStrike" baseline="0">
                      <a:solidFill>
                        <a:srgbClr val="000000"/>
                      </a:solidFill>
                      <a:latin typeface="+mn-lt"/>
                      <a:ea typeface="ＭＳ 明朝"/>
                      <a:cs typeface="ＭＳ 明朝"/>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5-4287-4698-A939-F011054B06FF}"/>
                </c:ext>
              </c:extLst>
            </c:dLbl>
            <c:spPr>
              <a:solidFill>
                <a:srgbClr val="FFFFFF"/>
              </a:solidFill>
              <a:ln w="25400">
                <a:noFill/>
              </a:ln>
            </c:spPr>
            <c:txPr>
              <a:bodyPr/>
              <a:lstStyle/>
              <a:p>
                <a:pPr>
                  <a:defRPr sz="800" b="0" i="0" u="none" strike="noStrike" baseline="0">
                    <a:solidFill>
                      <a:srgbClr val="000000"/>
                    </a:solidFill>
                    <a:latin typeface="+mn-lt"/>
                    <a:ea typeface="ＭＳ 明朝"/>
                    <a:cs typeface="ＭＳ 明朝"/>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'図2、表6'!$F$4:$L$4</c:f>
              <c:strCache>
                <c:ptCount val="7"/>
                <c:pt idx="0">
                  <c:v>日本
(2020年度)</c:v>
                </c:pt>
                <c:pt idx="1">
                  <c:v>日本
(2019年度)</c:v>
                </c:pt>
                <c:pt idx="2">
                  <c:v>イギリス
(2019年度)</c:v>
                </c:pt>
                <c:pt idx="3">
                  <c:v>アメリカ
(2019年度)</c:v>
                </c:pt>
                <c:pt idx="4">
                  <c:v>スウェーデン
(2019年度)</c:v>
                </c:pt>
                <c:pt idx="5">
                  <c:v>ドイツ
(2019年度)</c:v>
                </c:pt>
                <c:pt idx="6">
                  <c:v>フランス
(2019年度)</c:v>
                </c:pt>
              </c:strCache>
            </c:strRef>
          </c:cat>
          <c:val>
            <c:numRef>
              <c:f>'図2、表6'!$F$12:$L$12</c:f>
              <c:numCache>
                <c:formatCode>0.00%</c:formatCode>
                <c:ptCount val="7"/>
                <c:pt idx="0">
                  <c:v>1.9950000000000002E-2</c:v>
                </c:pt>
                <c:pt idx="1">
                  <c:v>1.7479999999999999E-2</c:v>
                </c:pt>
                <c:pt idx="2">
                  <c:v>2.4080000000000001E-2</c:v>
                </c:pt>
                <c:pt idx="3">
                  <c:v>6.1900000000000002E-3</c:v>
                </c:pt>
                <c:pt idx="4">
                  <c:v>3.4209999999999997E-2</c:v>
                </c:pt>
                <c:pt idx="5">
                  <c:v>2.4929999999999997E-2</c:v>
                </c:pt>
                <c:pt idx="6">
                  <c:v>2.7120000000000002E-2</c:v>
                </c:pt>
              </c:numCache>
            </c:numRef>
          </c:val>
          <c:extLst>
            <c:ext xmlns:c16="http://schemas.microsoft.com/office/drawing/2014/chart" uri="{C3380CC4-5D6E-409C-BE32-E72D297353CC}">
              <c16:uniqueId val="{00000006-4287-4698-A939-F011054B06FF}"/>
            </c:ext>
          </c:extLst>
        </c:ser>
        <c:ser>
          <c:idx val="5"/>
          <c:order val="5"/>
          <c:tx>
            <c:strRef>
              <c:f>'図2、表6'!$E$13</c:f>
              <c:strCache>
                <c:ptCount val="1"/>
                <c:pt idx="0">
                  <c:v>積極的労働市場政策</c:v>
                </c:pt>
              </c:strCache>
            </c:strRef>
          </c:tx>
          <c:spPr>
            <a:solidFill>
              <a:srgbClr val="0070C0"/>
            </a:solidFill>
            <a:ln w="12700">
              <a:solidFill>
                <a:srgbClr val="000000"/>
              </a:solidFill>
              <a:prstDash val="solid"/>
            </a:ln>
          </c:spPr>
          <c:invertIfNegative val="0"/>
          <c:dLbls>
            <c:dLbl>
              <c:idx val="0"/>
              <c:layout>
                <c:manualLayout>
                  <c:x val="5.4894372585828542E-2"/>
                  <c:y val="1.85353193611809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287-4698-A939-F011054B06FF}"/>
                </c:ext>
              </c:extLst>
            </c:dLbl>
            <c:dLbl>
              <c:idx val="1"/>
              <c:layout>
                <c:manualLayout>
                  <c:x val="5.8815399199101968E-2"/>
                  <c:y val="5.0972128243247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287-4698-A939-F011054B06FF}"/>
                </c:ext>
              </c:extLst>
            </c:dLbl>
            <c:dLbl>
              <c:idx val="2"/>
              <c:layout>
                <c:manualLayout>
                  <c:x val="5.3587363714737386E-2"/>
                  <c:y val="2.31691492014761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4287-4698-A939-F011054B06FF}"/>
                </c:ext>
              </c:extLst>
            </c:dLbl>
            <c:dLbl>
              <c:idx val="3"/>
              <c:layout>
                <c:manualLayout>
                  <c:x val="5.7494021949392606E-2"/>
                  <c:y val="3.01198939619190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4287-4698-A939-F011054B06FF}"/>
                </c:ext>
              </c:extLst>
            </c:dLbl>
            <c:dLbl>
              <c:idx val="4"/>
              <c:layout>
                <c:manualLayout>
                  <c:x val="5.6158305640350417E-2"/>
                  <c:y val="4.633829840295194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287-4698-A939-F011054B06FF}"/>
                </c:ext>
              </c:extLst>
            </c:dLbl>
            <c:dLbl>
              <c:idx val="5"/>
              <c:layout>
                <c:manualLayout>
                  <c:x val="5.0973345972555074E-2"/>
                  <c:y val="9.26765968059043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4287-4698-A939-F011054B06FF}"/>
                </c:ext>
              </c:extLst>
            </c:dLbl>
            <c:dLbl>
              <c:idx val="6"/>
              <c:layout>
                <c:manualLayout>
                  <c:x val="6.2736425812375388E-2"/>
                  <c:y val="2.316914920147618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4287-4698-A939-F011054B06FF}"/>
                </c:ext>
              </c:extLst>
            </c:dLbl>
            <c:spPr>
              <a:solidFill>
                <a:srgbClr val="FFFFFF"/>
              </a:solidFill>
              <a:ln w="25400">
                <a:noFill/>
              </a:ln>
            </c:spPr>
            <c:txPr>
              <a:bodyPr/>
              <a:lstStyle/>
              <a:p>
                <a:pPr>
                  <a:defRPr sz="800" b="0" i="0" u="none" strike="noStrike" baseline="0">
                    <a:solidFill>
                      <a:srgbClr val="000000"/>
                    </a:solidFill>
                    <a:latin typeface="+mn-lt"/>
                    <a:ea typeface="ＭＳ 明朝"/>
                    <a:cs typeface="ＭＳ 明朝"/>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'図2、表6'!$F$4:$L$4</c:f>
              <c:strCache>
                <c:ptCount val="7"/>
                <c:pt idx="0">
                  <c:v>日本
(2020年度)</c:v>
                </c:pt>
                <c:pt idx="1">
                  <c:v>日本
(2019年度)</c:v>
                </c:pt>
                <c:pt idx="2">
                  <c:v>イギリス
(2019年度)</c:v>
                </c:pt>
                <c:pt idx="3">
                  <c:v>アメリカ
(2019年度)</c:v>
                </c:pt>
                <c:pt idx="4">
                  <c:v>スウェーデン
(2019年度)</c:v>
                </c:pt>
                <c:pt idx="5">
                  <c:v>ドイツ
(2019年度)</c:v>
                </c:pt>
                <c:pt idx="6">
                  <c:v>フランス
(2019年度)</c:v>
                </c:pt>
              </c:strCache>
            </c:strRef>
          </c:cat>
          <c:val>
            <c:numRef>
              <c:f>'図2、表6'!$F$13:$L$13</c:f>
              <c:numCache>
                <c:formatCode>0.00%</c:formatCode>
                <c:ptCount val="7"/>
                <c:pt idx="0">
                  <c:v>7.4599999999999996E-3</c:v>
                </c:pt>
                <c:pt idx="1">
                  <c:v>1.5E-3</c:v>
                </c:pt>
                <c:pt idx="2">
                  <c:v>1.5100000000000001E-3</c:v>
                </c:pt>
                <c:pt idx="3">
                  <c:v>1.0299999999999999E-3</c:v>
                </c:pt>
                <c:pt idx="4">
                  <c:v>1.0160000000000001E-2</c:v>
                </c:pt>
                <c:pt idx="5">
                  <c:v>5.9299999999999995E-3</c:v>
                </c:pt>
                <c:pt idx="6">
                  <c:v>7.1699999999999993E-3</c:v>
                </c:pt>
              </c:numCache>
            </c:numRef>
          </c:val>
          <c:extLst>
            <c:ext xmlns:c16="http://schemas.microsoft.com/office/drawing/2014/chart" uri="{C3380CC4-5D6E-409C-BE32-E72D297353CC}">
              <c16:uniqueId val="{00000007-4287-4698-A939-F011054B06FF}"/>
            </c:ext>
          </c:extLst>
        </c:ser>
        <c:ser>
          <c:idx val="6"/>
          <c:order val="6"/>
          <c:tx>
            <c:strRef>
              <c:f>'図2、表6'!$E$14</c:f>
              <c:strCache>
                <c:ptCount val="1"/>
                <c:pt idx="0">
                  <c:v>失業</c:v>
                </c:pt>
              </c:strCache>
            </c:strRef>
          </c:tx>
          <c:spPr>
            <a:solidFill>
              <a:srgbClr val="FF7CFF"/>
            </a:solidFill>
            <a:ln w="12700">
              <a:solidFill>
                <a:srgbClr val="000000"/>
              </a:solidFill>
              <a:prstDash val="solid"/>
            </a:ln>
          </c:spPr>
          <c:invertIfNegative val="0"/>
          <c:dLbls>
            <c:dLbl>
              <c:idx val="0"/>
              <c:layout>
                <c:manualLayout>
                  <c:x val="5.4894372585828542E-2"/>
                  <c:y val="-2.316914920147618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287-4698-A939-F011054B06FF}"/>
                </c:ext>
              </c:extLst>
            </c:dLbl>
            <c:dLbl>
              <c:idx val="1"/>
              <c:layout>
                <c:manualLayout>
                  <c:x val="5.8815386662033439E-2"/>
                  <c:y val="1.85353193611809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287-4698-A939-F011054B06FF}"/>
                </c:ext>
              </c:extLst>
            </c:dLbl>
            <c:dLbl>
              <c:idx val="2"/>
              <c:layout>
                <c:manualLayout>
                  <c:x val="5.3587363714737386E-2"/>
                  <c:y val="2.316914920147533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287-4698-A939-F011054B06FF}"/>
                </c:ext>
              </c:extLst>
            </c:dLbl>
            <c:dLbl>
              <c:idx val="3"/>
              <c:layout>
                <c:manualLayout>
                  <c:x val="5.7494021949392606E-2"/>
                  <c:y val="9.267659680590473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4287-4698-A939-F011054B06FF}"/>
                </c:ext>
              </c:extLst>
            </c:dLbl>
            <c:dLbl>
              <c:idx val="4"/>
              <c:layout>
                <c:manualLayout>
                  <c:x val="5.6143954043949069E-2"/>
                  <c:y val="-2.316914920147618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4287-4698-A939-F011054B06FF}"/>
                </c:ext>
              </c:extLst>
            </c:dLbl>
            <c:dLbl>
              <c:idx val="5"/>
              <c:layout>
                <c:manualLayout>
                  <c:x val="5.0973345972555074E-2"/>
                  <c:y val="-4.24762828463955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4287-4698-A939-F011054B06FF}"/>
                </c:ext>
              </c:extLst>
            </c:dLbl>
            <c:dLbl>
              <c:idx val="6"/>
              <c:layout>
                <c:manualLayout>
                  <c:x val="6.142941694128423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4287-4698-A939-F011054B06FF}"/>
                </c:ext>
              </c:extLst>
            </c:dLbl>
            <c:spPr>
              <a:solidFill>
                <a:schemeClr val="bg1"/>
              </a:solidFill>
              <a:ln w="25400">
                <a:noFill/>
              </a:ln>
            </c:spPr>
            <c:txPr>
              <a:bodyPr/>
              <a:lstStyle/>
              <a:p>
                <a:pPr>
                  <a:defRPr sz="800" b="0" i="0" u="none" strike="noStrike" baseline="0">
                    <a:solidFill>
                      <a:srgbClr val="000000"/>
                    </a:solidFill>
                    <a:latin typeface="+mn-lt"/>
                    <a:ea typeface="ＭＳ 明朝"/>
                    <a:cs typeface="ＭＳ 明朝"/>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'図2、表6'!$F$4:$L$4</c:f>
              <c:strCache>
                <c:ptCount val="7"/>
                <c:pt idx="0">
                  <c:v>日本
(2020年度)</c:v>
                </c:pt>
                <c:pt idx="1">
                  <c:v>日本
(2019年度)</c:v>
                </c:pt>
                <c:pt idx="2">
                  <c:v>イギリス
(2019年度)</c:v>
                </c:pt>
                <c:pt idx="3">
                  <c:v>アメリカ
(2019年度)</c:v>
                </c:pt>
                <c:pt idx="4">
                  <c:v>スウェーデン
(2019年度)</c:v>
                </c:pt>
                <c:pt idx="5">
                  <c:v>ドイツ
(2019年度)</c:v>
                </c:pt>
                <c:pt idx="6">
                  <c:v>フランス
(2019年度)</c:v>
                </c:pt>
              </c:strCache>
            </c:strRef>
          </c:cat>
          <c:val>
            <c:numRef>
              <c:f>'図2、表6'!$F$14:$L$14</c:f>
              <c:numCache>
                <c:formatCode>0.00%</c:formatCode>
                <c:ptCount val="7"/>
                <c:pt idx="0">
                  <c:v>2.3599999999999997E-3</c:v>
                </c:pt>
                <c:pt idx="1">
                  <c:v>1.6200000000000001E-3</c:v>
                </c:pt>
                <c:pt idx="2">
                  <c:v>7.9000000000000001E-4</c:v>
                </c:pt>
                <c:pt idx="3">
                  <c:v>1.48E-3</c:v>
                </c:pt>
                <c:pt idx="4">
                  <c:v>3.2500000000000003E-3</c:v>
                </c:pt>
                <c:pt idx="5">
                  <c:v>7.92E-3</c:v>
                </c:pt>
                <c:pt idx="6">
                  <c:v>1.494E-2</c:v>
                </c:pt>
              </c:numCache>
            </c:numRef>
          </c:val>
          <c:extLst>
            <c:ext xmlns:c16="http://schemas.microsoft.com/office/drawing/2014/chart" uri="{C3380CC4-5D6E-409C-BE32-E72D297353CC}">
              <c16:uniqueId val="{00000008-4287-4698-A939-F011054B06FF}"/>
            </c:ext>
          </c:extLst>
        </c:ser>
        <c:ser>
          <c:idx val="7"/>
          <c:order val="7"/>
          <c:tx>
            <c:strRef>
              <c:f>'図2、表6'!$E$15</c:f>
              <c:strCache>
                <c:ptCount val="1"/>
                <c:pt idx="0">
                  <c:v>住宅</c:v>
                </c:pt>
              </c:strCache>
            </c:strRef>
          </c:tx>
          <c:spPr>
            <a:solidFill>
              <a:srgbClr val="7030A0"/>
            </a:solidFill>
            <a:ln>
              <a:solidFill>
                <a:schemeClr val="tx1"/>
              </a:solidFill>
            </a:ln>
          </c:spPr>
          <c:invertIfNegative val="0"/>
          <c:dLbls>
            <c:dLbl>
              <c:idx val="0"/>
              <c:layout>
                <c:manualLayout>
                  <c:x val="5.4894372585828542E-2"/>
                  <c:y val="-2.31691492014761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287-4698-A939-F011054B06FF}"/>
                </c:ext>
              </c:extLst>
            </c:dLbl>
            <c:dLbl>
              <c:idx val="1"/>
              <c:layout>
                <c:manualLayout>
                  <c:x val="5.8801035065632092E-2"/>
                  <c:y val="-1.39014895208857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287-4698-A939-F011054B06FF}"/>
                </c:ext>
              </c:extLst>
            </c:dLbl>
            <c:dLbl>
              <c:idx val="2"/>
              <c:layout>
                <c:manualLayout>
                  <c:x val="5.3587363714737386E-2"/>
                  <c:y val="-1.62184044410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287-4698-A939-F011054B06FF}"/>
                </c:ext>
              </c:extLst>
            </c:dLbl>
            <c:dLbl>
              <c:idx val="3"/>
              <c:layout>
                <c:manualLayout>
                  <c:x val="5.7422263967385749E-2"/>
                  <c:y val="-1.85353193611809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30-4AA2-B20B-0C62331B6623}"/>
                </c:ext>
              </c:extLst>
            </c:dLbl>
            <c:dLbl>
              <c:idx val="4"/>
              <c:layout>
                <c:manualLayout>
                  <c:x val="5.5497725068401643E-2"/>
                  <c:y val="-3.0119802744796201E-2"/>
                </c:manualLayout>
              </c:layout>
              <c:showLegendKey val="0"/>
              <c:showVal val="1"/>
              <c:showCatName val="0"/>
              <c:showSerName val="0"/>
              <c:showPercent val="0"/>
              <c:showBubbleSize val="0"/>
              <c:extLst>
                <c:ext xmlns:c15="http://schemas.microsoft.com/office/drawing/2012/chart" uri="{CE6537A1-D6FC-4f65-9D91-7224C49458BB}">
                  <c15:layout>
                    <c:manualLayout>
                      <c:w val="4.0445546837045564E-2"/>
                      <c:h val="3.1046659929978081E-2"/>
                    </c:manualLayout>
                  </c15:layout>
                </c:ext>
                <c:ext xmlns:c16="http://schemas.microsoft.com/office/drawing/2014/chart" uri="{C3380CC4-5D6E-409C-BE32-E72D297353CC}">
                  <c16:uniqueId val="{0000001D-4287-4698-A939-F011054B06FF}"/>
                </c:ext>
              </c:extLst>
            </c:dLbl>
            <c:dLbl>
              <c:idx val="5"/>
              <c:layout>
                <c:manualLayout>
                  <c:x val="5.0973345972555074E-2"/>
                  <c:y val="-2.08522342813285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287-4698-A939-F011054B06FF}"/>
                </c:ext>
              </c:extLst>
            </c:dLbl>
            <c:dLbl>
              <c:idx val="6"/>
              <c:layout>
                <c:manualLayout>
                  <c:x val="6.2736425812375485E-2"/>
                  <c:y val="-2.316914920147618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4287-4698-A939-F011054B06FF}"/>
                </c:ext>
              </c:extLst>
            </c:dLbl>
            <c:spPr>
              <a:solidFill>
                <a:schemeClr val="bg1"/>
              </a:solidFill>
              <a:ln>
                <a:noFill/>
              </a:ln>
              <a:effectLst/>
            </c:spPr>
            <c:txPr>
              <a:bodyPr wrap="square" lIns="38100" tIns="19050" rIns="38100" bIns="19050" anchor="ctr">
                <a:spAutoFit/>
              </a:bodyPr>
              <a:lstStyle/>
              <a:p>
                <a:pPr>
                  <a:defRPr>
                    <a:latin typeface="+mn-lt"/>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'図2、表6'!$F$4:$L$4</c:f>
              <c:strCache>
                <c:ptCount val="7"/>
                <c:pt idx="0">
                  <c:v>日本
(2020年度)</c:v>
                </c:pt>
                <c:pt idx="1">
                  <c:v>日本
(2019年度)</c:v>
                </c:pt>
                <c:pt idx="2">
                  <c:v>イギリス
(2019年度)</c:v>
                </c:pt>
                <c:pt idx="3">
                  <c:v>アメリカ
(2019年度)</c:v>
                </c:pt>
                <c:pt idx="4">
                  <c:v>スウェーデン
(2019年度)</c:v>
                </c:pt>
                <c:pt idx="5">
                  <c:v>ドイツ
(2019年度)</c:v>
                </c:pt>
                <c:pt idx="6">
                  <c:v>フランス
(2019年度)</c:v>
                </c:pt>
              </c:strCache>
            </c:strRef>
          </c:cat>
          <c:val>
            <c:numRef>
              <c:f>'図2、表6'!$F$15:$L$15</c:f>
              <c:numCache>
                <c:formatCode>0.00%</c:formatCode>
                <c:ptCount val="7"/>
                <c:pt idx="0">
                  <c:v>1.1200000000000001E-3</c:v>
                </c:pt>
                <c:pt idx="1">
                  <c:v>1.09E-3</c:v>
                </c:pt>
                <c:pt idx="2">
                  <c:v>1.115E-2</c:v>
                </c:pt>
                <c:pt idx="3">
                  <c:v>2.33E-3</c:v>
                </c:pt>
                <c:pt idx="4">
                  <c:v>3.7699999999999999E-3</c:v>
                </c:pt>
                <c:pt idx="5">
                  <c:v>4.9699999999999996E-3</c:v>
                </c:pt>
                <c:pt idx="6">
                  <c:v>6.9199999999999991E-3</c:v>
                </c:pt>
              </c:numCache>
            </c:numRef>
          </c:val>
          <c:extLst>
            <c:ext xmlns:c16="http://schemas.microsoft.com/office/drawing/2014/chart" uri="{C3380CC4-5D6E-409C-BE32-E72D297353CC}">
              <c16:uniqueId val="{00000009-4287-4698-A939-F011054B06FF}"/>
            </c:ext>
          </c:extLst>
        </c:ser>
        <c:ser>
          <c:idx val="8"/>
          <c:order val="8"/>
          <c:tx>
            <c:strRef>
              <c:f>'図2、表6'!$E$16</c:f>
              <c:strCache>
                <c:ptCount val="1"/>
                <c:pt idx="0">
                  <c:v>他の政策分野</c:v>
                </c:pt>
              </c:strCache>
            </c:strRef>
          </c:tx>
          <c:spPr>
            <a:solidFill>
              <a:schemeClr val="tx1"/>
            </a:solidFill>
            <a:ln>
              <a:solidFill>
                <a:schemeClr val="tx1"/>
              </a:solidFill>
            </a:ln>
          </c:spPr>
          <c:invertIfNegative val="0"/>
          <c:dLbls>
            <c:dLbl>
              <c:idx val="0"/>
              <c:layout>
                <c:manualLayout>
                  <c:x val="5.4894347313314995E-2"/>
                  <c:y val="-4.17044685626571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C79-4555-9379-AE149E421DB7}"/>
                </c:ext>
              </c:extLst>
            </c:dLbl>
            <c:dLbl>
              <c:idx val="1"/>
              <c:layout>
                <c:manualLayout>
                  <c:x val="5.8757980276428035E-2"/>
                  <c:y val="-3.47537238022142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C79-4555-9379-AE149E421DB7}"/>
                </c:ext>
              </c:extLst>
            </c:dLbl>
            <c:dLbl>
              <c:idx val="2"/>
              <c:layout>
                <c:manualLayout>
                  <c:x val="5.3587363714737386E-2"/>
                  <c:y val="-2.78029790417714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C79-4555-9379-AE149E421DB7}"/>
                </c:ext>
              </c:extLst>
            </c:dLbl>
            <c:dLbl>
              <c:idx val="3"/>
              <c:layout>
                <c:manualLayout>
                  <c:x val="5.7422263967385749E-2"/>
                  <c:y val="-3.70706387223618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79-4555-9379-AE149E421DB7}"/>
                </c:ext>
              </c:extLst>
            </c:dLbl>
            <c:dLbl>
              <c:idx val="4"/>
              <c:layout>
                <c:manualLayout>
                  <c:x val="5.611530174333218E-2"/>
                  <c:y val="-4.0545919885460503E-2"/>
                </c:manualLayout>
              </c:layout>
              <c:spPr>
                <a:noFill/>
                <a:ln>
                  <a:noFill/>
                </a:ln>
                <a:effectLst/>
              </c:spPr>
              <c:txPr>
                <a:bodyPr wrap="square" lIns="38100" tIns="19050" rIns="38100" bIns="19050" anchor="ctr">
                  <a:noAutofit/>
                </a:bodyPr>
                <a:lstStyle/>
                <a:p>
                  <a:pPr>
                    <a:defRPr>
                      <a:latin typeface="+mn-lt"/>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3.7086459004155949E-2"/>
                      <c:h val="2.5937953748175424E-2"/>
                    </c:manualLayout>
                  </c15:layout>
                </c:ext>
                <c:ext xmlns:c16="http://schemas.microsoft.com/office/drawing/2014/chart" uri="{C3380CC4-5D6E-409C-BE32-E72D297353CC}">
                  <c16:uniqueId val="{00000003-DC79-4555-9379-AE149E421DB7}"/>
                </c:ext>
              </c:extLst>
            </c:dLbl>
            <c:dLbl>
              <c:idx val="5"/>
              <c:layout>
                <c:manualLayout>
                  <c:x val="5.0958956368195099E-2"/>
                  <c:y val="-3.47537238022142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C79-4555-9379-AE149E421DB7}"/>
                </c:ext>
              </c:extLst>
            </c:dLbl>
            <c:dLbl>
              <c:idx val="6"/>
              <c:layout>
                <c:manualLayout>
                  <c:x val="6.3340414472068285E-2"/>
                  <c:y val="-6.950744760442855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944-466F-AA53-8E60A763194D}"/>
                </c:ext>
              </c:extLst>
            </c:dLbl>
            <c:spPr>
              <a:noFill/>
              <a:ln>
                <a:noFill/>
              </a:ln>
              <a:effectLst/>
            </c:spPr>
            <c:txPr>
              <a:bodyPr wrap="square" lIns="38100" tIns="19050" rIns="38100" bIns="19050" anchor="ctr">
                <a:spAutoFit/>
              </a:bodyPr>
              <a:lstStyle/>
              <a:p>
                <a:pPr>
                  <a:defRPr>
                    <a:latin typeface="+mn-lt"/>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'図2、表6'!$F$4:$L$4</c:f>
              <c:strCache>
                <c:ptCount val="7"/>
                <c:pt idx="0">
                  <c:v>日本
(2020年度)</c:v>
                </c:pt>
                <c:pt idx="1">
                  <c:v>日本
(2019年度)</c:v>
                </c:pt>
                <c:pt idx="2">
                  <c:v>イギリス
(2019年度)</c:v>
                </c:pt>
                <c:pt idx="3">
                  <c:v>アメリカ
(2019年度)</c:v>
                </c:pt>
                <c:pt idx="4">
                  <c:v>スウェーデン
(2019年度)</c:v>
                </c:pt>
                <c:pt idx="5">
                  <c:v>ドイツ
(2019年度)</c:v>
                </c:pt>
                <c:pt idx="6">
                  <c:v>フランス
(2019年度)</c:v>
                </c:pt>
              </c:strCache>
            </c:strRef>
          </c:cat>
          <c:val>
            <c:numRef>
              <c:f>'図2、表6'!$F$16:$L$16</c:f>
              <c:numCache>
                <c:formatCode>0.00%</c:formatCode>
                <c:ptCount val="7"/>
                <c:pt idx="0">
                  <c:v>3.6900000000000001E-3</c:v>
                </c:pt>
                <c:pt idx="1">
                  <c:v>3.13E-3</c:v>
                </c:pt>
                <c:pt idx="2">
                  <c:v>8.2500000000000004E-3</c:v>
                </c:pt>
                <c:pt idx="3">
                  <c:v>6.2300000000000003E-3</c:v>
                </c:pt>
                <c:pt idx="4">
                  <c:v>6.8500000000000002E-3</c:v>
                </c:pt>
                <c:pt idx="5">
                  <c:v>1.9E-3</c:v>
                </c:pt>
                <c:pt idx="6">
                  <c:v>1.031E-2</c:v>
                </c:pt>
              </c:numCache>
            </c:numRef>
          </c:val>
          <c:extLst>
            <c:ext xmlns:c16="http://schemas.microsoft.com/office/drawing/2014/chart" uri="{C3380CC4-5D6E-409C-BE32-E72D297353CC}">
              <c16:uniqueId val="{00000001-DC79-4555-9379-AE149E421DB7}"/>
            </c:ext>
          </c:extLst>
        </c:ser>
        <c:dLbls>
          <c:showLegendKey val="0"/>
          <c:showVal val="1"/>
          <c:showCatName val="0"/>
          <c:showSerName val="0"/>
          <c:showPercent val="0"/>
          <c:showBubbleSize val="0"/>
        </c:dLbls>
        <c:gapWidth val="90"/>
        <c:overlap val="100"/>
        <c:axId val="142332672"/>
        <c:axId val="142334208"/>
      </c:barChart>
      <c:catAx>
        <c:axId val="142332672"/>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mn-ea"/>
                <a:ea typeface="+mn-ea"/>
                <a:cs typeface="ＭＳ 明朝"/>
              </a:defRPr>
            </a:pPr>
            <a:endParaRPr lang="ja-JP"/>
          </a:p>
        </c:txPr>
        <c:crossAx val="142334208"/>
        <c:crosses val="autoZero"/>
        <c:auto val="1"/>
        <c:lblAlgn val="ctr"/>
        <c:lblOffset val="100"/>
        <c:tickLblSkip val="1"/>
        <c:noMultiLvlLbl val="0"/>
      </c:catAx>
      <c:valAx>
        <c:axId val="142334208"/>
        <c:scaling>
          <c:orientation val="minMax"/>
        </c:scaling>
        <c:delete val="0"/>
        <c:axPos val="l"/>
        <c:title>
          <c:tx>
            <c:rich>
              <a:bodyPr rot="0" vert="wordArtVertRtl"/>
              <a:lstStyle/>
              <a:p>
                <a:pPr>
                  <a:defRPr sz="1050">
                    <a:latin typeface="+mn-ea"/>
                    <a:ea typeface="+mn-ea"/>
                  </a:defRPr>
                </a:pPr>
                <a:r>
                  <a:rPr lang="en-US" altLang="ja-JP" sz="1050" dirty="0">
                    <a:latin typeface="+mn-ea"/>
                    <a:ea typeface="+mn-ea"/>
                  </a:rPr>
                  <a:t>(</a:t>
                </a:r>
                <a:r>
                  <a:rPr lang="ja-JP" altLang="en-US" sz="1050" dirty="0">
                    <a:latin typeface="+mn-ea"/>
                    <a:ea typeface="+mn-ea"/>
                  </a:rPr>
                  <a:t>対ＧＤＰ比</a:t>
                </a:r>
                <a:r>
                  <a:rPr lang="en-US" altLang="ja-JP" sz="1050" dirty="0">
                    <a:latin typeface="+mn-ea"/>
                    <a:ea typeface="+mn-ea"/>
                  </a:rPr>
                  <a:t>(%))</a:t>
                </a:r>
                <a:endParaRPr lang="ja-JP" altLang="en-US" sz="1050" dirty="0">
                  <a:latin typeface="+mn-ea"/>
                  <a:ea typeface="+mn-ea"/>
                </a:endParaRPr>
              </a:p>
            </c:rich>
          </c:tx>
          <c:layout>
            <c:manualLayout>
              <c:xMode val="edge"/>
              <c:yMode val="edge"/>
              <c:x val="1.5424301894074836E-2"/>
              <c:y val="0.35602535617093872"/>
            </c:manualLayout>
          </c:layout>
          <c:overlay val="0"/>
        </c:title>
        <c:numFmt formatCode="0%" sourceLinked="0"/>
        <c:majorTickMark val="in"/>
        <c:minorTickMark val="none"/>
        <c:tickLblPos val="nextTo"/>
        <c:spPr>
          <a:ln w="3175">
            <a:solidFill>
              <a:srgbClr val="000000"/>
            </a:solidFill>
            <a:prstDash val="solid"/>
          </a:ln>
        </c:spPr>
        <c:txPr>
          <a:bodyPr rot="0" vert="horz"/>
          <a:lstStyle/>
          <a:p>
            <a:pPr>
              <a:defRPr sz="1050" b="0" i="0" u="none" strike="noStrike" baseline="0">
                <a:solidFill>
                  <a:sysClr val="windowText" lastClr="000000"/>
                </a:solidFill>
                <a:latin typeface="+mn-lt"/>
                <a:ea typeface="Century"/>
                <a:cs typeface="Century"/>
              </a:defRPr>
            </a:pPr>
            <a:endParaRPr lang="ja-JP"/>
          </a:p>
        </c:txPr>
        <c:crossAx val="142332672"/>
        <c:crosses val="autoZero"/>
        <c:crossBetween val="between"/>
      </c:valAx>
      <c:spPr>
        <a:noFill/>
        <a:ln w="25400">
          <a:noFill/>
        </a:ln>
      </c:spPr>
    </c:plotArea>
    <c:legend>
      <c:legendPos val="r"/>
      <c:layout>
        <c:manualLayout>
          <c:xMode val="edge"/>
          <c:yMode val="edge"/>
          <c:x val="0.82356503629478006"/>
          <c:y val="0.32076337056025733"/>
          <c:w val="0.16040178769998975"/>
          <c:h val="0.36413620029966653"/>
        </c:manualLayout>
      </c:layout>
      <c:overlay val="0"/>
      <c:spPr>
        <a:ln>
          <a:solidFill>
            <a:schemeClr val="tx1"/>
          </a:solidFill>
        </a:ln>
      </c:spPr>
      <c:txPr>
        <a:bodyPr/>
        <a:lstStyle/>
        <a:p>
          <a:pPr>
            <a:defRPr sz="1050">
              <a:latin typeface="+mn-ea"/>
              <a:ea typeface="+mn-ea"/>
            </a:defRPr>
          </a:pPr>
          <a:endParaRPr lang="ja-JP"/>
        </a:p>
      </c:txPr>
    </c:legend>
    <c:plotVisOnly val="1"/>
    <c:dispBlanksAs val="gap"/>
    <c:showDLblsOverMax val="0"/>
  </c:chart>
  <c:spPr>
    <a:noFill/>
    <a:ln w="9525">
      <a:noFill/>
    </a:ln>
  </c:spPr>
  <c:txPr>
    <a:bodyPr/>
    <a:lstStyle/>
    <a:p>
      <a:pPr>
        <a:defRPr sz="800" b="0" i="0" u="none" strike="noStrike" baseline="0">
          <a:solidFill>
            <a:srgbClr val="000000"/>
          </a:solidFill>
          <a:latin typeface="ＭＳ 明朝"/>
          <a:ea typeface="ＭＳ 明朝"/>
          <a:cs typeface="ＭＳ 明朝"/>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8462B45-3B19-644E-AD02-C8057219CE62}"/>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83D6E86-57B2-8C4B-A4A6-B815EB7BC088}"/>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C100692-EAF4-2D4D-8CB7-4A95778DD0E4}" type="datetimeFigureOut">
              <a:rPr kumimoji="1" lang="ja-JP" altLang="en-US" smtClean="0"/>
              <a:t>2023/7/4</a:t>
            </a:fld>
            <a:endParaRPr kumimoji="1" lang="ja-JP" altLang="en-US"/>
          </a:p>
        </p:txBody>
      </p:sp>
      <p:sp>
        <p:nvSpPr>
          <p:cNvPr id="4" name="フッター プレースホルダー 3">
            <a:extLst>
              <a:ext uri="{FF2B5EF4-FFF2-40B4-BE49-F238E27FC236}">
                <a16:creationId xmlns:a16="http://schemas.microsoft.com/office/drawing/2014/main" id="{C8B21570-7BD7-0C4B-8425-70205C7AD7A8}"/>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C85AC23-07E1-0E46-9EE9-96123763DA4B}"/>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BD3031F9-2228-CB40-9934-33F673688A70}" type="slidenum">
              <a:rPr kumimoji="1" lang="ja-JP" altLang="en-US" smtClean="0"/>
              <a:t>‹#›</a:t>
            </a:fld>
            <a:endParaRPr kumimoji="1" lang="ja-JP" altLang="en-US"/>
          </a:p>
        </p:txBody>
      </p:sp>
    </p:spTree>
    <p:extLst>
      <p:ext uri="{BB962C8B-B14F-4D97-AF65-F5344CB8AC3E}">
        <p14:creationId xmlns:p14="http://schemas.microsoft.com/office/powerpoint/2010/main" val="253453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37A305E-D807-3946-A1A4-56C9B77AFB38}"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44F3F95-1DE9-F948-9ABE-A8F6E5B8157B}" type="slidenum">
              <a:rPr kumimoji="1" lang="ja-JP" altLang="en-US" smtClean="0"/>
              <a:t>‹#›</a:t>
            </a:fld>
            <a:endParaRPr kumimoji="1" lang="ja-JP" altLang="en-US"/>
          </a:p>
        </p:txBody>
      </p:sp>
    </p:spTree>
    <p:extLst>
      <p:ext uri="{BB962C8B-B14F-4D97-AF65-F5344CB8AC3E}">
        <p14:creationId xmlns:p14="http://schemas.microsoft.com/office/powerpoint/2010/main" val="2294022621"/>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4F3F95-1DE9-F948-9ABE-A8F6E5B8157B}" type="slidenum">
              <a:rPr kumimoji="1" lang="ja-JP" altLang="en-US" smtClean="0"/>
              <a:t>2</a:t>
            </a:fld>
            <a:endParaRPr kumimoji="1" lang="ja-JP" altLang="en-US"/>
          </a:p>
        </p:txBody>
      </p:sp>
    </p:spTree>
    <p:extLst>
      <p:ext uri="{BB962C8B-B14F-4D97-AF65-F5344CB8AC3E}">
        <p14:creationId xmlns:p14="http://schemas.microsoft.com/office/powerpoint/2010/main" val="2467219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4F3F95-1DE9-F948-9ABE-A8F6E5B8157B}" type="slidenum">
              <a:rPr kumimoji="1" lang="ja-JP" altLang="en-US" smtClean="0"/>
              <a:t>3</a:t>
            </a:fld>
            <a:endParaRPr kumimoji="1" lang="ja-JP" altLang="en-US"/>
          </a:p>
        </p:txBody>
      </p:sp>
    </p:spTree>
    <p:extLst>
      <p:ext uri="{BB962C8B-B14F-4D97-AF65-F5344CB8AC3E}">
        <p14:creationId xmlns:p14="http://schemas.microsoft.com/office/powerpoint/2010/main" val="1960647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4F3F95-1DE9-F948-9ABE-A8F6E5B8157B}" type="slidenum">
              <a:rPr kumimoji="1" lang="ja-JP" altLang="en-US" smtClean="0"/>
              <a:t>4</a:t>
            </a:fld>
            <a:endParaRPr kumimoji="1" lang="ja-JP" altLang="en-US"/>
          </a:p>
        </p:txBody>
      </p:sp>
    </p:spTree>
    <p:extLst>
      <p:ext uri="{BB962C8B-B14F-4D97-AF65-F5344CB8AC3E}">
        <p14:creationId xmlns:p14="http://schemas.microsoft.com/office/powerpoint/2010/main" val="3747440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4F3F95-1DE9-F948-9ABE-A8F6E5B8157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47440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55613" y="811213"/>
            <a:ext cx="5846762" cy="4049712"/>
          </a:xfrm>
        </p:spPr>
      </p:sp>
      <p:sp>
        <p:nvSpPr>
          <p:cNvPr id="3" name="ノート プレースホルダー 2"/>
          <p:cNvSpPr>
            <a:spLocks noGrp="1"/>
          </p:cNvSpPr>
          <p:nvPr>
            <p:ph type="body" idx="1"/>
          </p:nvPr>
        </p:nvSpPr>
        <p:spPr/>
        <p:txBody>
          <a:bodyPr/>
          <a:lstStyle/>
          <a:p>
            <a:pPr algn="just"/>
            <a:endParaRPr kumimoji="1" lang="ja-JP" altLang="en-US" dirty="0">
              <a:solidFill>
                <a:schemeClr val="tx1"/>
              </a:solidFill>
              <a:latin typeface="+mn-ea"/>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66F31B-A276-4B82-B80A-B7CFDB5D5D7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46086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3C2A298-4251-457A-8507-1BFDC552D0E0}"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003922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ロゴ無し-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3027"/>
            <a:ext cx="991711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2F6AD3-94EE-405C-A5CC-395CDE2D8814}" type="datetime1">
              <a:rPr lang="ja-JP" altLang="en-US" smtClean="0"/>
              <a:t>2023/7/4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0" name="テキスト プレースホルダー 12">
            <a:extLst>
              <a:ext uri="{FF2B5EF4-FFF2-40B4-BE49-F238E27FC236}">
                <a16:creationId xmlns:a16="http://schemas.microsoft.com/office/drawing/2014/main" id="{2B853A86-3EEA-354D-94D1-2263E9AA6352}"/>
              </a:ext>
            </a:extLst>
          </p:cNvPr>
          <p:cNvSpPr>
            <a:spLocks noGrp="1"/>
          </p:cNvSpPr>
          <p:nvPr>
            <p:ph type="body" sz="quarter" idx="13"/>
          </p:nvPr>
        </p:nvSpPr>
        <p:spPr>
          <a:xfrm>
            <a:off x="13880" y="832940"/>
            <a:ext cx="9878239" cy="535880"/>
          </a:xfrm>
          <a:solidFill>
            <a:srgbClr val="EDEEF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Tree>
    <p:extLst>
      <p:ext uri="{BB962C8B-B14F-4D97-AF65-F5344CB8AC3E}">
        <p14:creationId xmlns:p14="http://schemas.microsoft.com/office/powerpoint/2010/main" val="256350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表紙2">
    <p:spTree>
      <p:nvGrpSpPr>
        <p:cNvPr id="1" name=""/>
        <p:cNvGrpSpPr/>
        <p:nvPr/>
      </p:nvGrpSpPr>
      <p:grpSpPr>
        <a:xfrm>
          <a:off x="0" y="0"/>
          <a:ext cx="0" cy="0"/>
          <a:chOff x="0" y="0"/>
          <a:chExt cx="0" cy="0"/>
        </a:xfrm>
      </p:grpSpPr>
      <p:sp>
        <p:nvSpPr>
          <p:cNvPr id="17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7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2371426" y="3027"/>
            <a:ext cx="7543800" cy="6854973"/>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2362200" y="4042659"/>
            <a:ext cx="7534810" cy="412421"/>
          </a:xfrm>
        </p:spPr>
        <p:txBody>
          <a:bodyPr wrap="square" lIns="288000">
            <a:spAutoFit/>
          </a:bodyPr>
          <a:lstStyle>
            <a:lvl1pPr marL="0" indent="0">
              <a:spcAft>
                <a:spcPts val="400"/>
              </a:spcAft>
              <a:buNone/>
              <a:defRPr lang="ja-JP" altLang="en-US" sz="1600" spc="150" smtClean="0">
                <a:solidFill>
                  <a:schemeClr val="tx1"/>
                </a:solidFill>
              </a:defRPr>
            </a:lvl1pPr>
            <a:lvl2pPr marL="228600" indent="0">
              <a:spcAft>
                <a:spcPts val="400"/>
              </a:spcAft>
              <a:buNone/>
              <a:defRPr lang="ja-JP" altLang="en-US" sz="1600" smtClean="0">
                <a:solidFill>
                  <a:schemeClr val="tx1"/>
                </a:solidFill>
                <a:latin typeface="+mn-lt"/>
                <a:ea typeface="+mn-ea"/>
              </a:defRPr>
            </a:lvl2pPr>
            <a:lvl3pPr marL="685800" indent="0">
              <a:spcAft>
                <a:spcPts val="400"/>
              </a:spcAft>
              <a:buNone/>
              <a:defRPr lang="ja-JP" altLang="en-US" sz="1600" smtClean="0">
                <a:solidFill>
                  <a:schemeClr val="tx1"/>
                </a:solidFill>
                <a:latin typeface="+mn-lt"/>
                <a:ea typeface="+mn-ea"/>
              </a:defRPr>
            </a:lvl3pPr>
            <a:lvl4pPr marL="1143000" indent="0">
              <a:spcAft>
                <a:spcPts val="400"/>
              </a:spcAft>
              <a:buNone/>
              <a:defRPr lang="ja-JP" altLang="en-US" sz="1600" smtClean="0">
                <a:solidFill>
                  <a:schemeClr val="tx1"/>
                </a:solidFill>
                <a:latin typeface="+mn-lt"/>
                <a:ea typeface="+mn-ea"/>
              </a:defRPr>
            </a:lvl4pPr>
            <a:lvl5pPr marL="1600200" indent="0">
              <a:spcAft>
                <a:spcPts val="400"/>
              </a:spcAft>
              <a:buNone/>
              <a:defRPr lang="ja-JP" altLang="en-US" sz="1600">
                <a:solidFill>
                  <a:schemeClr val="tx1"/>
                </a:solidFill>
                <a:latin typeface="+mn-lt"/>
                <a:ea typeface="+mn-ea"/>
              </a:defRPr>
            </a:lvl5pPr>
          </a:lstStyle>
          <a:p>
            <a:pPr marL="0" lvl="0" defTabSz="457200"/>
            <a:r>
              <a:rPr kumimoji="1" lang="ja-JP" altLang="en-US"/>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4450710" y="6379365"/>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2362200" y="1447800"/>
            <a:ext cx="7534810" cy="2304191"/>
          </a:xfrm>
        </p:spPr>
        <p:txBody>
          <a:bodyPr lIns="288000" tIns="180000" rIns="360000" bIns="72000" anchor="b"/>
          <a:lstStyle>
            <a:lvl1pPr>
              <a:defRPr sz="2400">
                <a:solidFill>
                  <a:schemeClr val="tx1"/>
                </a:solidFill>
              </a:defRPr>
            </a:lvl1pPr>
          </a:lstStyle>
          <a:p>
            <a:r>
              <a:rPr kumimoji="1" lang="ja-JP" altLang="en-US"/>
              <a:t>マスター タイトルの書式設定</a:t>
            </a:r>
            <a:endParaRPr kumimoji="1" lang="ja-JP" altLang="en-US" dirty="0"/>
          </a:p>
        </p:txBody>
      </p:sp>
      <p:grpSp>
        <p:nvGrpSpPr>
          <p:cNvPr id="89" name="グループ化 88"/>
          <p:cNvGrpSpPr/>
          <p:nvPr userDrawn="1"/>
        </p:nvGrpSpPr>
        <p:grpSpPr>
          <a:xfrm rot="16200000">
            <a:off x="-1117606" y="1574806"/>
            <a:ext cx="2819400" cy="126987"/>
            <a:chOff x="900632" y="1414463"/>
            <a:chExt cx="7938089" cy="357535"/>
          </a:xfrm>
          <a:solidFill>
            <a:schemeClr val="bg1">
              <a:alpha val="17000"/>
            </a:schemeClr>
          </a:solidFill>
        </p:grpSpPr>
        <p:sp>
          <p:nvSpPr>
            <p:cNvPr id="90"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1"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5"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3" name="図 2"/>
          <p:cNvPicPr>
            <a:picLocks noChangeAspect="1"/>
          </p:cNvPicPr>
          <p:nvPr userDrawn="1"/>
        </p:nvPicPr>
        <p:blipFill>
          <a:blip r:embed="rId2"/>
          <a:stretch>
            <a:fillRect/>
          </a:stretch>
        </p:blipFill>
        <p:spPr>
          <a:xfrm>
            <a:off x="8505089" y="5715000"/>
            <a:ext cx="1176630" cy="1005927"/>
          </a:xfrm>
          <a:prstGeom prst="rect">
            <a:avLst/>
          </a:prstGeom>
        </p:spPr>
      </p:pic>
      <p:pic>
        <p:nvPicPr>
          <p:cNvPr id="4" name="図 3"/>
          <p:cNvPicPr>
            <a:picLocks noChangeAspect="1"/>
          </p:cNvPicPr>
          <p:nvPr userDrawn="1"/>
        </p:nvPicPr>
        <p:blipFill>
          <a:blip r:embed="rId3"/>
          <a:stretch>
            <a:fillRect/>
          </a:stretch>
        </p:blipFill>
        <p:spPr>
          <a:xfrm>
            <a:off x="5715000" y="6469296"/>
            <a:ext cx="3810330" cy="176799"/>
          </a:xfrm>
          <a:prstGeom prst="rect">
            <a:avLst/>
          </a:prstGeom>
        </p:spPr>
      </p:pic>
    </p:spTree>
    <p:extLst>
      <p:ext uri="{BB962C8B-B14F-4D97-AF65-F5344CB8AC3E}">
        <p14:creationId xmlns:p14="http://schemas.microsoft.com/office/powerpoint/2010/main" val="901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扉・目次1">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endParaRPr kumimoji="1" lang="ja-JP" altLang="en-US" dirty="0"/>
          </a:p>
        </p:txBody>
      </p:sp>
      <p:grpSp>
        <p:nvGrpSpPr>
          <p:cNvPr id="153" name="グループ化 152"/>
          <p:cNvGrpSpPr/>
          <p:nvPr userDrawn="1"/>
        </p:nvGrpSpPr>
        <p:grpSpPr>
          <a:xfrm rot="16200000">
            <a:off x="-1117606" y="1574806"/>
            <a:ext cx="2819400" cy="126987"/>
            <a:chOff x="900632" y="1414463"/>
            <a:chExt cx="7938089" cy="357535"/>
          </a:xfrm>
          <a:solidFill>
            <a:schemeClr val="bg1">
              <a:alpha val="17000"/>
            </a:schemeClr>
          </a:solidFill>
        </p:grpSpPr>
        <p:sp>
          <p:nvSpPr>
            <p:cNvPr id="154"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5"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0"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1"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2"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3"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4"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5"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6"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7"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8"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9"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0"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1"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2"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3"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4"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5"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6"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7"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8"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9"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5"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6"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7"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8"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9"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1"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2"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3"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4"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6"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7"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8"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9"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0"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1"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2"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3"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89"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pic>
        <p:nvPicPr>
          <p:cNvPr id="2" name="図 1"/>
          <p:cNvPicPr>
            <a:picLocks noChangeAspect="1"/>
          </p:cNvPicPr>
          <p:nvPr userDrawn="1"/>
        </p:nvPicPr>
        <p:blipFill>
          <a:blip r:embed="rId2"/>
          <a:stretch>
            <a:fillRect/>
          </a:stretch>
        </p:blipFill>
        <p:spPr>
          <a:xfrm>
            <a:off x="8505089" y="5715000"/>
            <a:ext cx="1176630" cy="1005927"/>
          </a:xfrm>
          <a:prstGeom prst="rect">
            <a:avLst/>
          </a:prstGeom>
        </p:spPr>
      </p:pic>
    </p:spTree>
    <p:extLst>
      <p:ext uri="{BB962C8B-B14F-4D97-AF65-F5344CB8AC3E}">
        <p14:creationId xmlns:p14="http://schemas.microsoft.com/office/powerpoint/2010/main" val="63306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中扉・目次2">
    <p:spTree>
      <p:nvGrpSpPr>
        <p:cNvPr id="1" name=""/>
        <p:cNvGrpSpPr/>
        <p:nvPr/>
      </p:nvGrpSpPr>
      <p:grpSpPr>
        <a:xfrm>
          <a:off x="0" y="0"/>
          <a:ext cx="0" cy="0"/>
          <a:chOff x="0" y="0"/>
          <a:chExt cx="0" cy="0"/>
        </a:xfrm>
      </p:grpSpPr>
      <p:sp>
        <p:nvSpPr>
          <p:cNvPr id="101"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2"/>
            </a:fgClr>
            <a:bgClr>
              <a:srgbClr val="DF637E"/>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2"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1000">
                <a:schemeClr val="accent4"/>
              </a:gs>
              <a:gs pos="62000">
                <a:schemeClr val="accent2">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grpSp>
        <p:nvGrpSpPr>
          <p:cNvPr id="16" name="グループ化 15"/>
          <p:cNvGrpSpPr/>
          <p:nvPr userDrawn="1"/>
        </p:nvGrpSpPr>
        <p:grpSpPr>
          <a:xfrm rot="16200000">
            <a:off x="-1117606" y="1574806"/>
            <a:ext cx="2819400" cy="126987"/>
            <a:chOff x="900632" y="1414463"/>
            <a:chExt cx="7938089" cy="357535"/>
          </a:xfrm>
          <a:solidFill>
            <a:schemeClr val="bg1">
              <a:alpha val="17000"/>
            </a:schemeClr>
          </a:solidFill>
        </p:grpSpPr>
        <p:sp>
          <p:nvSpPr>
            <p:cNvPr id="17"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97"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endParaRPr kumimoji="1" lang="ja-JP" altLang="en-US" dirty="0"/>
          </a:p>
        </p:txBody>
      </p:sp>
      <p:pic>
        <p:nvPicPr>
          <p:cNvPr id="2" name="図 1"/>
          <p:cNvPicPr>
            <a:picLocks noChangeAspect="1"/>
          </p:cNvPicPr>
          <p:nvPr userDrawn="1"/>
        </p:nvPicPr>
        <p:blipFill>
          <a:blip r:embed="rId2"/>
          <a:stretch>
            <a:fillRect/>
          </a:stretch>
        </p:blipFill>
        <p:spPr>
          <a:xfrm>
            <a:off x="8505089" y="5715000"/>
            <a:ext cx="1176630" cy="1005927"/>
          </a:xfrm>
          <a:prstGeom prst="rect">
            <a:avLst/>
          </a:prstGeom>
        </p:spPr>
      </p:pic>
    </p:spTree>
    <p:extLst>
      <p:ext uri="{BB962C8B-B14F-4D97-AF65-F5344CB8AC3E}">
        <p14:creationId xmlns:p14="http://schemas.microsoft.com/office/powerpoint/2010/main" val="2964051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中扉・目次3">
    <p:spTree>
      <p:nvGrpSpPr>
        <p:cNvPr id="1" name=""/>
        <p:cNvGrpSpPr/>
        <p:nvPr/>
      </p:nvGrpSpPr>
      <p:grpSpPr>
        <a:xfrm>
          <a:off x="0" y="0"/>
          <a:ext cx="0" cy="0"/>
          <a:chOff x="0" y="0"/>
          <a:chExt cx="0" cy="0"/>
        </a:xfrm>
      </p:grpSpPr>
      <p:sp>
        <p:nvSpPr>
          <p:cNvPr id="10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3"/>
            </a:fgClr>
            <a:bgClr>
              <a:srgbClr val="7EC4C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6000">
                <a:schemeClr val="accent5"/>
              </a:gs>
              <a:gs pos="67000">
                <a:schemeClr val="accent3">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12" name="テキスト プレースホルダー 13">
            <a:extLst>
              <a:ext uri="{FF2B5EF4-FFF2-40B4-BE49-F238E27FC236}">
                <a16:creationId xmlns:a16="http://schemas.microsoft.com/office/drawing/2014/main" id="{013672E4-8361-284E-8D6A-CC652AA0D4A3}"/>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p>
        </p:txBody>
      </p:sp>
      <p:grpSp>
        <p:nvGrpSpPr>
          <p:cNvPr id="16" name="グループ化 15"/>
          <p:cNvGrpSpPr/>
          <p:nvPr userDrawn="1"/>
        </p:nvGrpSpPr>
        <p:grpSpPr>
          <a:xfrm rot="16200000">
            <a:off x="-1117606" y="1574806"/>
            <a:ext cx="2819400" cy="126987"/>
            <a:chOff x="900632" y="1414463"/>
            <a:chExt cx="7938089" cy="357535"/>
          </a:xfrm>
          <a:solidFill>
            <a:schemeClr val="bg1">
              <a:alpha val="17000"/>
            </a:schemeClr>
          </a:solidFill>
        </p:grpSpPr>
        <p:sp>
          <p:nvSpPr>
            <p:cNvPr id="17"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2" name="図 1"/>
          <p:cNvPicPr>
            <a:picLocks noChangeAspect="1"/>
          </p:cNvPicPr>
          <p:nvPr userDrawn="1"/>
        </p:nvPicPr>
        <p:blipFill>
          <a:blip r:embed="rId2"/>
          <a:stretch>
            <a:fillRect/>
          </a:stretch>
        </p:blipFill>
        <p:spPr>
          <a:xfrm>
            <a:off x="8505089" y="5715000"/>
            <a:ext cx="1176630" cy="1005927"/>
          </a:xfrm>
          <a:prstGeom prst="rect">
            <a:avLst/>
          </a:prstGeom>
        </p:spPr>
      </p:pic>
    </p:spTree>
    <p:extLst>
      <p:ext uri="{BB962C8B-B14F-4D97-AF65-F5344CB8AC3E}">
        <p14:creationId xmlns:p14="http://schemas.microsoft.com/office/powerpoint/2010/main" val="1105184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03091A-44E1-43B6-BFEF-4B808193CFE6}" type="datetime1">
              <a:rPr kumimoji="1" lang="ja-JP" altLang="en-US" smtClean="0"/>
              <a:t>2023/7/4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20840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51192E-424F-4DF3-9D40-191436AA2B61}" type="datetime1">
              <a:rPr kumimoji="1" lang="ja-JP" altLang="en-US" smtClean="0"/>
              <a:t>2023/7/4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40049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lvl1pPr>
              <a:defRPr sz="4400"/>
            </a:lvl1p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478539F8-2E28-4CEB-94EF-0C7C33ACE2DC}" type="datetime1">
              <a:rPr lang="ja-JP" altLang="en-US" smtClean="0"/>
              <a:t>2023/7/4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B199CBC-0B59-4B8B-97DD-95B6445B4425}" type="slidenum">
              <a:rPr lang="ja-JP" altLang="en-US"/>
              <a:pPr>
                <a:defRPr/>
              </a:pPr>
              <a:t>‹#›</a:t>
            </a:fld>
            <a:endParaRPr lang="ja-JP" altLang="en-US"/>
          </a:p>
        </p:txBody>
      </p:sp>
    </p:spTree>
    <p:extLst>
      <p:ext uri="{BB962C8B-B14F-4D97-AF65-F5344CB8AC3E}">
        <p14:creationId xmlns:p14="http://schemas.microsoft.com/office/powerpoint/2010/main" val="3806946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4750C9E-4D2B-41A7-92A6-4B0973DDB986}" type="datetime1">
              <a:rPr kumimoji="1" lang="ja-JP" altLang="en-US" smtClean="0"/>
              <a:t>2023/7/4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965763-C5A1-410F-9CAA-841C597A4571}" type="slidenum">
              <a:rPr kumimoji="1" lang="ja-JP" altLang="en-US" smtClean="0"/>
              <a:t>‹#›</a:t>
            </a:fld>
            <a:endParaRPr kumimoji="1" lang="ja-JP" altLang="en-US"/>
          </a:p>
        </p:txBody>
      </p:sp>
    </p:spTree>
    <p:extLst>
      <p:ext uri="{BB962C8B-B14F-4D97-AF65-F5344CB8AC3E}">
        <p14:creationId xmlns:p14="http://schemas.microsoft.com/office/powerpoint/2010/main" val="1788709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4428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2"/>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4D6522D-B7CD-4BBA-8B32-A0EA9DBAA925}" type="datetime1">
              <a:rPr kumimoji="1" lang="ja-JP" altLang="en-US" smtClean="0"/>
              <a:t>2023/7/4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pPr>
              <a:defRPr/>
            </a:pPr>
            <a:fld id="{79A7FBB7-F99F-4902-A31A-18C03494E31E}" type="slidenum">
              <a:rPr lang="en-US" altLang="ja-JP" smtClean="0"/>
              <a:pPr>
                <a:defRPr/>
              </a:pPr>
              <a:t>‹#›</a:t>
            </a:fld>
            <a:endParaRPr lang="en-US" altLang="ja-JP" dirty="0"/>
          </a:p>
        </p:txBody>
      </p:sp>
    </p:spTree>
    <p:extLst>
      <p:ext uri="{BB962C8B-B14F-4D97-AF65-F5344CB8AC3E}">
        <p14:creationId xmlns:p14="http://schemas.microsoft.com/office/powerpoint/2010/main" val="386067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ロゴ無し-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96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ロゴ無し-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E0836EC-F2FE-4DB4-9AB9-58757B5D403C}" type="datetime1">
              <a:rPr lang="ja-JP" altLang="en-US" smtClean="0"/>
              <a:t>2023/7/4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0" name="テキスト プレースホルダー 12">
            <a:extLst>
              <a:ext uri="{FF2B5EF4-FFF2-40B4-BE49-F238E27FC236}">
                <a16:creationId xmlns:a16="http://schemas.microsoft.com/office/drawing/2014/main" id="{2B853A86-3EEA-354D-94D1-2263E9AA6352}"/>
              </a:ext>
            </a:extLst>
          </p:cNvPr>
          <p:cNvSpPr>
            <a:spLocks noGrp="1"/>
          </p:cNvSpPr>
          <p:nvPr>
            <p:ph type="body" sz="quarter" idx="13"/>
          </p:nvPr>
        </p:nvSpPr>
        <p:spPr>
          <a:xfrm>
            <a:off x="0" y="828000"/>
            <a:ext cx="9907200" cy="550884"/>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Tree>
    <p:extLst>
      <p:ext uri="{BB962C8B-B14F-4D97-AF65-F5344CB8AC3E}">
        <p14:creationId xmlns:p14="http://schemas.microsoft.com/office/powerpoint/2010/main" val="109567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7"/>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fld id="{2B0271C1-B77E-405F-B673-ED02518919FF}" type="datetime1">
              <a:rPr lang="ja-JP" altLang="en-US" smtClean="0"/>
              <a:t>2023/7/4</a:t>
            </a:fld>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Tree>
    <p:extLst>
      <p:ext uri="{BB962C8B-B14F-4D97-AF65-F5344CB8AC3E}">
        <p14:creationId xmlns:p14="http://schemas.microsoft.com/office/powerpoint/2010/main" val="366604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無し-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7114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ロゴ有-タイトル＆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04203"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3"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5"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fld id="{BAFD84F6-B561-419E-80EC-4EE16AED837B}" type="datetime1">
              <a:rPr lang="ja-JP" altLang="en-US" smtClean="0"/>
              <a:t>2023/7/4</a:t>
            </a:fld>
            <a:endParaRPr lang="en-US" dirty="0"/>
          </a:p>
        </p:txBody>
      </p:sp>
      <p:sp>
        <p:nvSpPr>
          <p:cNvPr id="16"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pic>
        <p:nvPicPr>
          <p:cNvPr id="2" name="図 1"/>
          <p:cNvPicPr>
            <a:picLocks noChangeAspect="1"/>
          </p:cNvPicPr>
          <p:nvPr userDrawn="1"/>
        </p:nvPicPr>
        <p:blipFill>
          <a:blip r:embed="rId2"/>
          <a:stretch>
            <a:fillRect/>
          </a:stretch>
        </p:blipFill>
        <p:spPr>
          <a:xfrm>
            <a:off x="360086" y="6534000"/>
            <a:ext cx="2030144" cy="207282"/>
          </a:xfrm>
          <a:prstGeom prst="rect">
            <a:avLst/>
          </a:prstGeom>
        </p:spPr>
      </p:pic>
    </p:spTree>
    <p:extLst>
      <p:ext uri="{BB962C8B-B14F-4D97-AF65-F5344CB8AC3E}">
        <p14:creationId xmlns:p14="http://schemas.microsoft.com/office/powerpoint/2010/main" val="68206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ロゴ有-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1"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5"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6"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fld id="{8B99D393-9AC5-42B5-83BF-6E002A677070}" type="datetime1">
              <a:rPr lang="ja-JP" altLang="en-US" smtClean="0"/>
              <a:t>2023/7/4</a:t>
            </a:fld>
            <a:endParaRPr lang="en-US" dirty="0"/>
          </a:p>
        </p:txBody>
      </p:sp>
      <p:sp>
        <p:nvSpPr>
          <p:cNvPr id="17"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pic>
        <p:nvPicPr>
          <p:cNvPr id="2" name="図 1"/>
          <p:cNvPicPr>
            <a:picLocks noChangeAspect="1"/>
          </p:cNvPicPr>
          <p:nvPr userDrawn="1"/>
        </p:nvPicPr>
        <p:blipFill>
          <a:blip r:embed="rId2"/>
          <a:stretch>
            <a:fillRect/>
          </a:stretch>
        </p:blipFill>
        <p:spPr>
          <a:xfrm>
            <a:off x="360086" y="6534000"/>
            <a:ext cx="2030144" cy="207282"/>
          </a:xfrm>
          <a:prstGeom prst="rect">
            <a:avLst/>
          </a:prstGeom>
        </p:spPr>
      </p:pic>
    </p:spTree>
    <p:extLst>
      <p:ext uri="{BB962C8B-B14F-4D97-AF65-F5344CB8AC3E}">
        <p14:creationId xmlns:p14="http://schemas.microsoft.com/office/powerpoint/2010/main" val="2704043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ロゴ有-白紙">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4" name="図 3"/>
          <p:cNvPicPr>
            <a:picLocks noChangeAspect="1"/>
          </p:cNvPicPr>
          <p:nvPr userDrawn="1"/>
        </p:nvPicPr>
        <p:blipFill>
          <a:blip r:embed="rId2"/>
          <a:stretch>
            <a:fillRect/>
          </a:stretch>
        </p:blipFill>
        <p:spPr>
          <a:xfrm>
            <a:off x="360086" y="6534000"/>
            <a:ext cx="2030144" cy="207282"/>
          </a:xfrm>
          <a:prstGeom prst="rect">
            <a:avLst/>
          </a:prstGeom>
        </p:spPr>
      </p:pic>
    </p:spTree>
    <p:extLst>
      <p:ext uri="{BB962C8B-B14F-4D97-AF65-F5344CB8AC3E}">
        <p14:creationId xmlns:p14="http://schemas.microsoft.com/office/powerpoint/2010/main" val="350505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表紙1">
    <p:spTree>
      <p:nvGrpSpPr>
        <p:cNvPr id="1" name=""/>
        <p:cNvGrpSpPr/>
        <p:nvPr/>
      </p:nvGrpSpPr>
      <p:grpSpPr>
        <a:xfrm>
          <a:off x="0" y="0"/>
          <a:ext cx="0" cy="0"/>
          <a:chOff x="0" y="0"/>
          <a:chExt cx="0" cy="0"/>
        </a:xfrm>
      </p:grpSpPr>
      <p:sp>
        <p:nvSpPr>
          <p:cNvPr id="6" name="テキスト プレースホルダー 6">
            <a:extLst>
              <a:ext uri="{FF2B5EF4-FFF2-40B4-BE49-F238E27FC236}">
                <a16:creationId xmlns:a16="http://schemas.microsoft.com/office/drawing/2014/main" id="{947288C7-7203-D54E-8629-CD9317DDB283}"/>
              </a:ext>
            </a:extLst>
          </p:cNvPr>
          <p:cNvSpPr txBox="1">
            <a:spLocks/>
          </p:cNvSpPr>
          <p:nvPr userDrawn="1"/>
        </p:nvSpPr>
        <p:spPr>
          <a:xfrm>
            <a:off x="0" y="3886200"/>
            <a:ext cx="9906000" cy="3000118"/>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C430249E-AE45-AB46-9462-F239EA5FB436}"/>
              </a:ext>
            </a:extLst>
          </p:cNvPr>
          <p:cNvSpPr txBox="1">
            <a:spLocks/>
          </p:cNvSpPr>
          <p:nvPr userDrawn="1"/>
        </p:nvSpPr>
        <p:spPr>
          <a:xfrm>
            <a:off x="4165600" y="3886200"/>
            <a:ext cx="5740400" cy="300011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3858857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3858857 w 9907200"/>
              <a:gd name="connsiteY4" fmla="*/ 5588 h 827999"/>
              <a:gd name="connsiteX0" fmla="*/ 5052983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5052983 w 9907200"/>
              <a:gd name="connsiteY4" fmla="*/ 5588 h 827999"/>
              <a:gd name="connsiteX0" fmla="*/ 3331732 w 9907200"/>
              <a:gd name="connsiteY0" fmla="*/ 0 h 828042"/>
              <a:gd name="connsiteX1" fmla="*/ 9907200 w 9907200"/>
              <a:gd name="connsiteY1" fmla="*/ 43 h 828042"/>
              <a:gd name="connsiteX2" fmla="*/ 9907200 w 9907200"/>
              <a:gd name="connsiteY2" fmla="*/ 828042 h 828042"/>
              <a:gd name="connsiteX3" fmla="*/ 0 w 9907200"/>
              <a:gd name="connsiteY3" fmla="*/ 828042 h 828042"/>
              <a:gd name="connsiteX4" fmla="*/ 3331732 w 9907200"/>
              <a:gd name="connsiteY4" fmla="*/ 0 h 828042"/>
              <a:gd name="connsiteX0" fmla="*/ 4732750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4732750 w 11308218"/>
              <a:gd name="connsiteY4" fmla="*/ 0 h 828042"/>
              <a:gd name="connsiteX0" fmla="*/ 5153056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5153056 w 11308218"/>
              <a:gd name="connsiteY4" fmla="*/ 0 h 828042"/>
              <a:gd name="connsiteX0" fmla="*/ 5613390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613390 w 11308218"/>
              <a:gd name="connsiteY4" fmla="*/ 5588 h 827999"/>
              <a:gd name="connsiteX0" fmla="*/ 5702896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702896 w 11308218"/>
              <a:gd name="connsiteY4" fmla="*/ 5588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218" h="827999">
                <a:moveTo>
                  <a:pt x="5702896" y="5588"/>
                </a:moveTo>
                <a:lnTo>
                  <a:pt x="11308218" y="0"/>
                </a:lnTo>
                <a:lnTo>
                  <a:pt x="11308218" y="827999"/>
                </a:lnTo>
                <a:lnTo>
                  <a:pt x="0" y="827999"/>
                </a:lnTo>
                <a:lnTo>
                  <a:pt x="5702896" y="5588"/>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17980" y="0"/>
            <a:ext cx="9923980" cy="3874149"/>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5620281" y="5866857"/>
            <a:ext cx="3913874" cy="340093"/>
          </a:xfrm>
        </p:spPr>
        <p:txBody>
          <a:bodyPr wrap="square" lIns="0" tIns="0" rIns="0" bIns="0" anchor="b">
            <a:spAutoFit/>
          </a:bodyPr>
          <a:lstStyle>
            <a:lvl1pPr marL="0" indent="0">
              <a:spcAft>
                <a:spcPts val="400"/>
              </a:spcAft>
              <a:buNone/>
              <a:defRPr lang="ja-JP" altLang="en-US" sz="1700" spc="150" smtClean="0">
                <a:solidFill>
                  <a:schemeClr val="bg1"/>
                </a:solidFill>
              </a:defRPr>
            </a:lvl1pPr>
            <a:lvl2pPr marL="228600" indent="0">
              <a:spcAft>
                <a:spcPts val="400"/>
              </a:spcAft>
              <a:buNone/>
              <a:defRPr lang="ja-JP" altLang="en-US" sz="1800" smtClean="0">
                <a:latin typeface="+mn-lt"/>
                <a:ea typeface="+mn-ea"/>
              </a:defRPr>
            </a:lvl2pPr>
            <a:lvl3pPr marL="685800" indent="0">
              <a:spcAft>
                <a:spcPts val="400"/>
              </a:spcAft>
              <a:buNone/>
              <a:defRPr lang="ja-JP" altLang="en-US" sz="1800" smtClean="0">
                <a:latin typeface="+mn-lt"/>
                <a:ea typeface="+mn-ea"/>
              </a:defRPr>
            </a:lvl3pPr>
            <a:lvl4pPr marL="1143000" indent="0">
              <a:spcAft>
                <a:spcPts val="400"/>
              </a:spcAft>
              <a:buNone/>
              <a:defRPr lang="ja-JP" altLang="en-US" sz="1800" smtClean="0">
                <a:latin typeface="+mn-lt"/>
                <a:ea typeface="+mn-ea"/>
              </a:defRPr>
            </a:lvl4pPr>
            <a:lvl5pPr marL="1600200" indent="0">
              <a:spcAft>
                <a:spcPts val="400"/>
              </a:spcAft>
              <a:buNone/>
              <a:defRPr lang="ja-JP" altLang="en-US" sz="1800">
                <a:latin typeface="+mn-lt"/>
                <a:ea typeface="+mn-ea"/>
              </a:defRPr>
            </a:lvl5pPr>
          </a:lstStyle>
          <a:p>
            <a:pPr marL="0" lvl="0" defTabSz="457200"/>
            <a:r>
              <a:rPr kumimoji="1" lang="ja-JP" altLang="en-US"/>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3" name="Date Placeholder 1">
            <a:extLst>
              <a:ext uri="{FF2B5EF4-FFF2-40B4-BE49-F238E27FC236}">
                <a16:creationId xmlns:a16="http://schemas.microsoft.com/office/drawing/2014/main" id="{B4AD2287-6E3C-6647-80BD-596F7E84AFCC}"/>
              </a:ext>
            </a:extLst>
          </p:cNvPr>
          <p:cNvSpPr>
            <a:spLocks noGrp="1"/>
          </p:cNvSpPr>
          <p:nvPr>
            <p:ph type="dt" sz="half" idx="10"/>
          </p:nvPr>
        </p:nvSpPr>
        <p:spPr>
          <a:xfrm>
            <a:off x="5620019" y="4878176"/>
            <a:ext cx="2228850" cy="365125"/>
          </a:xfrm>
        </p:spPr>
        <p:txBody>
          <a:bodyPr/>
          <a:lstStyle>
            <a:lvl1pPr algn="l">
              <a:defRPr/>
            </a:lvl1pPr>
          </a:lstStyle>
          <a:p>
            <a:fld id="{35CF85BA-9B77-4962-A533-563F99619009}" type="datetime1">
              <a:rPr lang="ja-JP" altLang="en-US" smtClean="0"/>
              <a:t>2023/7/4</a:t>
            </a:fld>
            <a:endParaRPr lang="en-US" dirty="0"/>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377683" y="6469296"/>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0" y="1981200"/>
            <a:ext cx="9897010" cy="1904457"/>
          </a:xfrm>
        </p:spPr>
        <p:txBody>
          <a:bodyPr lIns="288000" tIns="180000" rIns="360000" bIns="72000" anchor="b"/>
          <a:lstStyle>
            <a:lvl1pPr>
              <a:defRPr sz="2400">
                <a:solidFill>
                  <a:schemeClr val="tx1"/>
                </a:solidFill>
              </a:defRPr>
            </a:lvl1pPr>
          </a:lstStyle>
          <a:p>
            <a:r>
              <a:rPr kumimoji="1" lang="ja-JP" altLang="en-US"/>
              <a:t>マスター タイトルの書式設定</a:t>
            </a:r>
            <a:endParaRPr kumimoji="1" lang="ja-JP" altLang="en-US" dirty="0"/>
          </a:p>
        </p:txBody>
      </p:sp>
      <p:sp>
        <p:nvSpPr>
          <p:cNvPr id="16" name="テキスト プレースホルダー 14">
            <a:extLst>
              <a:ext uri="{FF2B5EF4-FFF2-40B4-BE49-F238E27FC236}">
                <a16:creationId xmlns:a16="http://schemas.microsoft.com/office/drawing/2014/main" id="{D77FD104-BAAE-1E43-B733-8EE9CC9EC49D}"/>
              </a:ext>
            </a:extLst>
          </p:cNvPr>
          <p:cNvSpPr>
            <a:spLocks noGrp="1"/>
          </p:cNvSpPr>
          <p:nvPr>
            <p:ph type="body" sz="quarter" idx="13"/>
          </p:nvPr>
        </p:nvSpPr>
        <p:spPr>
          <a:xfrm>
            <a:off x="-9227" y="3901925"/>
            <a:ext cx="9924453" cy="412805"/>
          </a:xfrm>
        </p:spPr>
        <p:txBody>
          <a:bodyPr wrap="square" lIns="288000">
            <a:spAutoFit/>
          </a:bodyPr>
          <a:lstStyle>
            <a:lvl1pPr marL="0" indent="0">
              <a:buNone/>
              <a:defRPr lang="ja-JP" altLang="en-US" sz="1700" spc="150" smtClean="0">
                <a:solidFill>
                  <a:schemeClr val="bg1"/>
                </a:solidFill>
              </a:defRPr>
            </a:lvl1pPr>
            <a:lvl2pPr marL="228600" indent="0">
              <a:buNone/>
              <a:defRPr lang="ja-JP" altLang="en-US" sz="1700" smtClean="0">
                <a:solidFill>
                  <a:schemeClr val="bg1"/>
                </a:solidFill>
                <a:latin typeface="+mn-lt"/>
                <a:ea typeface="+mn-ea"/>
              </a:defRPr>
            </a:lvl2pPr>
            <a:lvl3pPr marL="685800" indent="0">
              <a:buNone/>
              <a:defRPr lang="ja-JP" altLang="en-US" sz="1700" smtClean="0">
                <a:solidFill>
                  <a:schemeClr val="bg1"/>
                </a:solidFill>
                <a:latin typeface="+mn-lt"/>
                <a:ea typeface="+mn-ea"/>
              </a:defRPr>
            </a:lvl3pPr>
            <a:lvl4pPr marL="1143000" indent="0">
              <a:buNone/>
              <a:defRPr lang="ja-JP" altLang="en-US" sz="1700" smtClean="0">
                <a:solidFill>
                  <a:schemeClr val="bg1"/>
                </a:solidFill>
                <a:latin typeface="+mn-lt"/>
                <a:ea typeface="+mn-ea"/>
              </a:defRPr>
            </a:lvl4pPr>
            <a:lvl5pPr marL="1600200" indent="0">
              <a:buNone/>
              <a:defRPr lang="ja-JP" altLang="en-US" sz="1700">
                <a:solidFill>
                  <a:schemeClr val="bg1"/>
                </a:solidFill>
                <a:latin typeface="+mn-lt"/>
                <a:ea typeface="+mn-ea"/>
              </a:defRPr>
            </a:lvl5pPr>
          </a:lstStyle>
          <a:p>
            <a:pPr marL="0" lvl="0" defTabSz="457200"/>
            <a:r>
              <a:rPr kumimoji="1" lang="ja-JP" altLang="en-US"/>
              <a:t>マスター テキストの書式設定</a:t>
            </a:r>
          </a:p>
        </p:txBody>
      </p:sp>
      <p:grpSp>
        <p:nvGrpSpPr>
          <p:cNvPr id="99" name="グループ化 98"/>
          <p:cNvGrpSpPr/>
          <p:nvPr userDrawn="1"/>
        </p:nvGrpSpPr>
        <p:grpSpPr>
          <a:xfrm>
            <a:off x="5638800" y="6379733"/>
            <a:ext cx="3851369" cy="173467"/>
            <a:chOff x="900632" y="1414463"/>
            <a:chExt cx="7938089" cy="357535"/>
          </a:xfrm>
          <a:solidFill>
            <a:schemeClr val="bg1">
              <a:alpha val="17000"/>
            </a:schemeClr>
          </a:solidFill>
        </p:grpSpPr>
        <p:sp>
          <p:nvSpPr>
            <p:cNvPr id="19"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2" name="図 1"/>
          <p:cNvPicPr>
            <a:picLocks noChangeAspect="1"/>
          </p:cNvPicPr>
          <p:nvPr userDrawn="1"/>
        </p:nvPicPr>
        <p:blipFill>
          <a:blip r:embed="rId2"/>
          <a:stretch>
            <a:fillRect/>
          </a:stretch>
        </p:blipFill>
        <p:spPr>
          <a:xfrm>
            <a:off x="5477173" y="317901"/>
            <a:ext cx="4017612" cy="585267"/>
          </a:xfrm>
          <a:prstGeom prst="rect">
            <a:avLst/>
          </a:prstGeom>
        </p:spPr>
      </p:pic>
    </p:spTree>
    <p:extLst>
      <p:ext uri="{BB962C8B-B14F-4D97-AF65-F5344CB8AC3E}">
        <p14:creationId xmlns:p14="http://schemas.microsoft.com/office/powerpoint/2010/main" val="14354536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fld id="{2DDA4466-342F-49FF-8B3B-97172455AA57}" type="datetime1">
              <a:rPr lang="ja-JP" altLang="en-US" smtClean="0"/>
              <a:t>2023/7/4</a:t>
            </a:fld>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74537902"/>
      </p:ext>
    </p:extLst>
  </p:cSld>
  <p:clrMap bg1="lt1" tx1="dk1" bg2="lt2" tx2="dk2" accent1="accent1" accent2="accent2" accent3="accent3" accent4="accent4" accent5="accent5" accent6="accent6" hlink="hlink" folHlink="folHlink"/>
  <p:sldLayoutIdLst>
    <p:sldLayoutId id="2147483694" r:id="rId1"/>
    <p:sldLayoutId id="2147483699" r:id="rId2"/>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228600" indent="-228600"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469800" indent="-228600"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783000" indent="-228600"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1024200" indent="-228600"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1337400" indent="-228600"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fld id="{C8B1B595-330D-4511-A60E-954B41687ECC}" type="datetime1">
              <a:rPr lang="ja-JP" altLang="en-US" smtClean="0"/>
              <a:t>2023/7/4</a:t>
            </a:fld>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8968173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14"/>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2" y="635638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C56EB-D206-4765-8D01-D53F8587C276}" type="datetime1">
              <a:rPr kumimoji="1" lang="ja-JP" altLang="en-US" smtClean="0"/>
              <a:t>2023/7/4</a:t>
            </a:fld>
            <a:endParaRPr kumimoji="1" lang="ja-JP" altLang="en-US" dirty="0"/>
          </a:p>
        </p:txBody>
      </p:sp>
      <p:sp>
        <p:nvSpPr>
          <p:cNvPr id="5" name="フッター プレースホルダ 4"/>
          <p:cNvSpPr>
            <a:spLocks noGrp="1"/>
          </p:cNvSpPr>
          <p:nvPr>
            <p:ph type="ftr" sz="quarter" idx="3"/>
          </p:nvPr>
        </p:nvSpPr>
        <p:spPr>
          <a:xfrm>
            <a:off x="3384550" y="635638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594600" y="6492886"/>
            <a:ext cx="2311400" cy="365125"/>
          </a:xfrm>
          <a:prstGeom prst="rect">
            <a:avLst/>
          </a:prstGeom>
        </p:spPr>
        <p:txBody>
          <a:bodyPr vert="horz" lIns="91440" tIns="45720" rIns="91440" bIns="45720" rtlCol="0" anchor="ctr"/>
          <a:lstStyle>
            <a:lvl1pPr algn="r">
              <a:defRPr sz="1100">
                <a:solidFill>
                  <a:schemeClr val="tx1"/>
                </a:solidFill>
              </a:defRPr>
            </a:lvl1pPr>
          </a:lstStyle>
          <a:p>
            <a:pPr>
              <a:defRPr/>
            </a:pPr>
            <a:fld id="{5FAC86AF-D720-49A4-B88A-A73BCFA62A50}" type="slidenum">
              <a:rPr lang="en-US" altLang="ja-JP" smtClean="0"/>
              <a:pPr>
                <a:defRPr/>
              </a:pPr>
              <a:t>‹#›</a:t>
            </a:fld>
            <a:endParaRPr lang="en-US" altLang="ja-JP" dirty="0"/>
          </a:p>
        </p:txBody>
      </p:sp>
    </p:spTree>
    <p:extLst>
      <p:ext uri="{BB962C8B-B14F-4D97-AF65-F5344CB8AC3E}">
        <p14:creationId xmlns:p14="http://schemas.microsoft.com/office/powerpoint/2010/main" val="2830846510"/>
      </p:ext>
    </p:extLst>
  </p:cSld>
  <p:clrMap bg1="lt1" tx1="dk1" bg2="lt2" tx2="dk2" accent1="accent1" accent2="accent2" accent3="accent3" accent4="accent4" accent5="accent5" accent6="accent6" hlink="hlink" folHlink="folHlink"/>
  <p:sldLayoutIdLst>
    <p:sldLayoutId id="2147483736"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9.xml"/><Relationship Id="rId4" Type="http://schemas.openxmlformats.org/officeDocument/2006/relationships/hyperlink" Target="http://www.oecd.org/els/social/expenditu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88504" y="2323650"/>
            <a:ext cx="8685611" cy="1872208"/>
          </a:xfrm>
          <a:prstGeom prst="rect">
            <a:avLst/>
          </a:prstGeom>
          <a:solidFill>
            <a:srgbClr val="FFFFFF"/>
          </a:solidFill>
          <a:ln w="12700" cap="flat" cmpd="sng" algn="ctr">
            <a:solidFill>
              <a:srgbClr val="DB4D6D"/>
            </a:solidFill>
            <a:prstDash val="solid"/>
            <a:miter lim="800000"/>
            <a:headEnd type="none" w="med" len="med"/>
            <a:tailEnd type="none" w="med" len="med"/>
          </a:ln>
          <a:effectLst/>
        </p:spPr>
        <p:txBody>
          <a:bodyPr rtlCol="0" anchor="ctr"/>
          <a:lstStyle/>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ysClr val="windowText" lastClr="000000"/>
                </a:solidFill>
                <a:effectLst/>
                <a:uLnTx/>
                <a:uFillTx/>
                <a:latin typeface="Segoe UI"/>
                <a:ea typeface="メイリオ"/>
                <a:cs typeface="+mn-cs"/>
              </a:rPr>
              <a:t>○本資料の全部又は一部を、社会保障教育の推進以外の目的で使用することはできません。</a:t>
            </a:r>
            <a:endParaRPr kumimoji="1" lang="en-US" altLang="ja-JP" sz="1600" b="0" i="0" u="none" strike="noStrike" kern="0" cap="none" spc="0" normalizeH="0" baseline="0" noProof="0" dirty="0">
              <a:ln>
                <a:noFill/>
              </a:ln>
              <a:solidFill>
                <a:sysClr val="windowText" lastClr="000000"/>
              </a:solidFill>
              <a:effectLst/>
              <a:uLnTx/>
              <a:uFillTx/>
              <a:latin typeface="Segoe UI"/>
              <a:ea typeface="メイリオ"/>
              <a:cs typeface="+mn-cs"/>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a:ln>
                <a:noFill/>
              </a:ln>
              <a:solidFill>
                <a:sysClr val="windowText" lastClr="000000"/>
              </a:solidFill>
              <a:effectLst/>
              <a:uLnTx/>
              <a:uFillTx/>
              <a:latin typeface="Segoe UI"/>
              <a:ea typeface="メイリオ"/>
              <a:cs typeface="+mn-cs"/>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ysClr val="windowText" lastClr="000000"/>
                </a:solidFill>
                <a:effectLst/>
                <a:uLnTx/>
                <a:uFillTx/>
                <a:latin typeface="Segoe UI"/>
                <a:ea typeface="メイリオ"/>
                <a:cs typeface="+mn-cs"/>
              </a:rPr>
              <a:t>○本資料の全部又は一部を、児童・生徒・学生に対して授業・試験等において社会保障教育のために配布する以外の用途で使用される場合は、必ず出典の記載をお願いします。</a:t>
            </a:r>
            <a:endParaRPr kumimoji="1" lang="en-US" altLang="ja-JP" sz="1600" b="0" i="0" u="none" strike="noStrike" kern="0" cap="none" spc="0" normalizeH="0" baseline="0" noProof="0" dirty="0">
              <a:ln>
                <a:noFill/>
              </a:ln>
              <a:solidFill>
                <a:sysClr val="windowText" lastClr="000000"/>
              </a:solidFill>
              <a:effectLst/>
              <a:uLnTx/>
              <a:uFillTx/>
              <a:latin typeface="Segoe UI"/>
              <a:ea typeface="メイリオ"/>
              <a:cs typeface="+mn-cs"/>
            </a:endParaRPr>
          </a:p>
          <a:p>
            <a:pPr marL="719138" marR="0" lvl="0" indent="-62865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ysClr val="windowText" lastClr="000000"/>
                </a:solidFill>
                <a:effectLst/>
                <a:uLnTx/>
                <a:uFillTx/>
                <a:latin typeface="Segoe UI"/>
                <a:ea typeface="メイリオ"/>
                <a:cs typeface="+mn-cs"/>
              </a:rPr>
              <a:t>（出典）厚生労働省「人生</a:t>
            </a:r>
            <a:r>
              <a:rPr kumimoji="1" lang="en-US" altLang="ja-JP" sz="1600" b="0" i="0" u="none" strike="noStrike" kern="0" cap="none" spc="0" normalizeH="0" baseline="0" noProof="0" dirty="0">
                <a:ln>
                  <a:noFill/>
                </a:ln>
                <a:solidFill>
                  <a:sysClr val="windowText" lastClr="000000"/>
                </a:solidFill>
                <a:effectLst/>
                <a:uLnTx/>
                <a:uFillTx/>
                <a:latin typeface="Segoe UI"/>
                <a:ea typeface="メイリオ"/>
                <a:cs typeface="+mn-cs"/>
              </a:rPr>
              <a:t>100</a:t>
            </a:r>
            <a:r>
              <a:rPr kumimoji="1" lang="ja-JP" altLang="en-US" sz="1600" b="0" i="0" u="none" strike="noStrike" kern="0" cap="none" spc="0" normalizeH="0" baseline="0" noProof="0" dirty="0">
                <a:ln>
                  <a:noFill/>
                </a:ln>
                <a:solidFill>
                  <a:sysClr val="windowText" lastClr="000000"/>
                </a:solidFill>
                <a:effectLst/>
                <a:uLnTx/>
                <a:uFillTx/>
                <a:latin typeface="Segoe UI"/>
                <a:ea typeface="メイリオ"/>
                <a:cs typeface="+mn-cs"/>
              </a:rPr>
              <a:t>年時代の社会保障を考える </a:t>
            </a:r>
            <a:r>
              <a:rPr kumimoji="1" lang="en-US" altLang="ja-JP" sz="1600" b="0" i="0" u="none" strike="noStrike" kern="0" cap="none" spc="0" normalizeH="0" baseline="0" noProof="0" dirty="0">
                <a:ln>
                  <a:noFill/>
                </a:ln>
                <a:solidFill>
                  <a:sysClr val="windowText" lastClr="000000"/>
                </a:solidFill>
                <a:effectLst/>
                <a:uLnTx/>
                <a:uFillTx/>
                <a:latin typeface="Segoe UI"/>
                <a:ea typeface="メイリオ"/>
                <a:cs typeface="+mn-cs"/>
              </a:rPr>
              <a:t>『</a:t>
            </a:r>
            <a:r>
              <a:rPr kumimoji="1" lang="ja-JP" altLang="en-US" sz="1600" b="0" i="0" u="none" strike="noStrike" kern="0" cap="none" spc="0" normalizeH="0" baseline="0" noProof="0" dirty="0">
                <a:ln>
                  <a:noFill/>
                </a:ln>
                <a:solidFill>
                  <a:sysClr val="windowText" lastClr="000000"/>
                </a:solidFill>
                <a:effectLst/>
                <a:uLnTx/>
                <a:uFillTx/>
                <a:latin typeface="Segoe UI"/>
                <a:ea typeface="メイリオ"/>
                <a:cs typeface="+mn-cs"/>
              </a:rPr>
              <a:t>主体的・対話的で深い学び</a:t>
            </a:r>
            <a:r>
              <a:rPr kumimoji="1" lang="en-US" altLang="ja-JP" sz="1600" b="0" i="0" u="none" strike="noStrike" kern="0" cap="none" spc="0" normalizeH="0" baseline="0" noProof="0" dirty="0">
                <a:ln>
                  <a:noFill/>
                </a:ln>
                <a:solidFill>
                  <a:sysClr val="windowText" lastClr="000000"/>
                </a:solidFill>
                <a:effectLst/>
                <a:uLnTx/>
                <a:uFillTx/>
                <a:latin typeface="Segoe UI"/>
                <a:ea typeface="メイリオ"/>
                <a:cs typeface="+mn-cs"/>
              </a:rPr>
              <a:t>』</a:t>
            </a:r>
            <a:r>
              <a:rPr kumimoji="1" lang="ja-JP" altLang="en-US" sz="1600" b="0" i="0" u="none" strike="noStrike" kern="0" cap="none" spc="0" normalizeH="0" baseline="0" noProof="0" dirty="0">
                <a:ln>
                  <a:noFill/>
                </a:ln>
                <a:solidFill>
                  <a:sysClr val="windowText" lastClr="000000"/>
                </a:solidFill>
                <a:effectLst/>
                <a:uLnTx/>
                <a:uFillTx/>
                <a:latin typeface="Segoe UI"/>
                <a:ea typeface="メイリオ"/>
                <a:cs typeface="+mn-cs"/>
              </a:rPr>
              <a:t>実現のための高校生向け社会保障教育指導者用マニュアル」（</a:t>
            </a:r>
            <a:r>
              <a:rPr kumimoji="1" lang="en-US" altLang="ja-JP" sz="1600" b="0" i="0" u="none" strike="noStrike" kern="0" cap="none" spc="0" normalizeH="0" baseline="0" noProof="0" dirty="0">
                <a:ln>
                  <a:noFill/>
                </a:ln>
                <a:solidFill>
                  <a:sysClr val="windowText" lastClr="000000"/>
                </a:solidFill>
                <a:effectLst/>
                <a:uLnTx/>
                <a:uFillTx/>
                <a:latin typeface="Segoe UI"/>
                <a:ea typeface="メイリオ"/>
                <a:cs typeface="+mn-cs"/>
              </a:rPr>
              <a:t>2022</a:t>
            </a:r>
            <a:r>
              <a:rPr kumimoji="1" lang="ja-JP" altLang="en-US" sz="1600" b="0" i="0" u="none" strike="noStrike" kern="0" cap="none" spc="0" normalizeH="0" baseline="0" noProof="0" dirty="0">
                <a:ln>
                  <a:noFill/>
                </a:ln>
                <a:solidFill>
                  <a:sysClr val="windowText" lastClr="000000"/>
                </a:solidFill>
                <a:effectLst/>
                <a:uLnTx/>
                <a:uFillTx/>
                <a:latin typeface="Segoe UI"/>
                <a:ea typeface="メイリオ"/>
                <a:cs typeface="+mn-cs"/>
              </a:rPr>
              <a:t>年３月）</a:t>
            </a:r>
          </a:p>
        </p:txBody>
      </p:sp>
    </p:spTree>
    <p:extLst>
      <p:ext uri="{BB962C8B-B14F-4D97-AF65-F5344CB8AC3E}">
        <p14:creationId xmlns:p14="http://schemas.microsoft.com/office/powerpoint/2010/main" val="1713364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「私と年金」エッセイを読んでみよう（老齢年金）</a:t>
            </a:r>
          </a:p>
        </p:txBody>
      </p:sp>
      <p:sp>
        <p:nvSpPr>
          <p:cNvPr id="7" name="正方形/長方形 6">
            <a:extLst>
              <a:ext uri="{FF2B5EF4-FFF2-40B4-BE49-F238E27FC236}">
                <a16:creationId xmlns:a16="http://schemas.microsoft.com/office/drawing/2014/main" id="{A889522F-FA51-F14C-BAA2-ADEAB79DDF80}"/>
              </a:ext>
            </a:extLst>
          </p:cNvPr>
          <p:cNvSpPr/>
          <p:nvPr/>
        </p:nvSpPr>
        <p:spPr>
          <a:xfrm>
            <a:off x="82759" y="899208"/>
            <a:ext cx="9740481" cy="5770152"/>
          </a:xfrm>
          <a:prstGeom prst="rect">
            <a:avLst/>
          </a:prstGeom>
          <a:noFill/>
          <a:ln w="25400" cap="rnd">
            <a:solidFill>
              <a:schemeClr val="tx2"/>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lvl="0">
              <a:lnSpc>
                <a:spcPct val="120000"/>
              </a:lnSpc>
              <a:spcAft>
                <a:spcPts val="700"/>
              </a:spcAft>
              <a:buClr>
                <a:schemeClr val="tx2"/>
              </a:buClr>
            </a:pPr>
            <a:endParaRPr lang="en-US" altLang="ja-JP" sz="1400" dirty="0">
              <a:solidFill>
                <a:prstClr val="black"/>
              </a:solidFill>
              <a:latin typeface="メイリオ" panose="020B0604030504040204" pitchFamily="50" charset="-128"/>
              <a:ea typeface="メイリオ" panose="020B0604030504040204" pitchFamily="50" charset="-128"/>
            </a:endParaRPr>
          </a:p>
          <a:p>
            <a:pPr marL="342900" lvl="0" indent="-342900">
              <a:lnSpc>
                <a:spcPct val="120000"/>
              </a:lnSpc>
              <a:spcAft>
                <a:spcPts val="700"/>
              </a:spcAft>
              <a:buClr>
                <a:schemeClr val="tx2"/>
              </a:buClr>
              <a:buFont typeface="Arial" panose="020B0604020202020204" pitchFamily="34" charset="0"/>
              <a:buChar char="•"/>
            </a:pPr>
            <a:endParaRPr lang="ja-JP" altLang="en-US" sz="1400" dirty="0">
              <a:solidFill>
                <a:prstClr val="black"/>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90241" y="907675"/>
            <a:ext cx="9678828" cy="5770811"/>
          </a:xfrm>
          <a:prstGeom prst="rect">
            <a:avLst/>
          </a:prstGeom>
          <a:noFill/>
        </p:spPr>
        <p:txBody>
          <a:bodyPr wrap="square" rIns="36000" rtlCol="0">
            <a:spAutoFit/>
          </a:bodyPr>
          <a:lstStyle/>
          <a:p>
            <a:pPr>
              <a:spcAft>
                <a:spcPts val="600"/>
              </a:spcAft>
              <a:buClr>
                <a:schemeClr val="tx2"/>
              </a:buClr>
            </a:pPr>
            <a:r>
              <a:rPr kumimoji="1" lang="ja-JP" altLang="en-US" sz="1200" spc="-100" dirty="0">
                <a:latin typeface="+mn-ea"/>
              </a:rPr>
              <a:t>令和元年度　受賞作品（６０代 女性）</a:t>
            </a:r>
          </a:p>
          <a:p>
            <a:pPr>
              <a:spcAft>
                <a:spcPts val="600"/>
              </a:spcAft>
              <a:buClr>
                <a:schemeClr val="tx2"/>
              </a:buClr>
            </a:pPr>
            <a:r>
              <a:rPr kumimoji="1" lang="ja-JP" altLang="en-US" sz="1200" spc="-100" dirty="0">
                <a:latin typeface="+mn-ea"/>
              </a:rPr>
              <a:t>職をリタイアした私ですが、友人たちとのランチ会での話題は、親や自分の介護をどうするかとか、年金受給についてです。だいたいいくら受給できるのかとは、</a:t>
            </a:r>
            <a:r>
              <a:rPr kumimoji="1" lang="ja-JP" altLang="en-US" sz="1200" spc="-100" dirty="0" err="1">
                <a:latin typeface="+mn-ea"/>
              </a:rPr>
              <a:t>大きな大きな</a:t>
            </a:r>
            <a:r>
              <a:rPr kumimoji="1" lang="ja-JP" altLang="en-US" sz="1200" spc="-100" dirty="0">
                <a:latin typeface="+mn-ea"/>
              </a:rPr>
              <a:t>関心事です。</a:t>
            </a:r>
          </a:p>
          <a:p>
            <a:pPr>
              <a:spcAft>
                <a:spcPts val="600"/>
              </a:spcAft>
              <a:buClr>
                <a:schemeClr val="tx2"/>
              </a:buClr>
            </a:pPr>
            <a:r>
              <a:rPr kumimoji="1" lang="ja-JP" altLang="en-US" sz="1200" spc="-100" dirty="0">
                <a:latin typeface="+mn-ea"/>
              </a:rPr>
              <a:t>年金制度発足時は、強制加入ではなかったそうです。一九八五年に強制加入制度が発足。基礎年金制度スタートで社会保障が進められていくことになったと記録がありました。</a:t>
            </a:r>
          </a:p>
          <a:p>
            <a:pPr>
              <a:spcAft>
                <a:spcPts val="600"/>
              </a:spcAft>
              <a:buClr>
                <a:schemeClr val="tx2"/>
              </a:buClr>
            </a:pPr>
            <a:r>
              <a:rPr kumimoji="1" lang="ja-JP" altLang="en-US" sz="1200" spc="-100" dirty="0">
                <a:latin typeface="+mn-ea"/>
              </a:rPr>
              <a:t>私は、思い当たることがありました。山奥の小さな小学校に臨時で就職した頃に、手取り給料の計算をしていた教頭先生から、「貯金とは違うかもしれないが、年老いてから、助かるぞ。だまされたと思うはずないから、手続きしてみたら。」と、よく分からない説明でしたが、少ない給料から天引きされることになりました。これが私の年金とのきっかけです。当時は、選択でしたから、このお金があったらなあと思ったことも思い出されます。年金制度の歴史と照らし合わせると、数年後に強制加入による基礎年金制度がスタートしたことになります。私は、教頭先生のすすめにより、少し早く年金を掛けていくことになったのです。まだ、基礎年金受給をしていませんが、きっと笑顔で給付の日を待てるかなと思っています。</a:t>
            </a:r>
          </a:p>
          <a:p>
            <a:pPr>
              <a:spcAft>
                <a:spcPts val="600"/>
              </a:spcAft>
              <a:buClr>
                <a:schemeClr val="tx2"/>
              </a:buClr>
            </a:pPr>
            <a:r>
              <a:rPr kumimoji="1" lang="ja-JP" altLang="en-US" sz="1200" spc="-100" dirty="0">
                <a:latin typeface="+mn-ea"/>
              </a:rPr>
              <a:t>それにしても、自己反省です。もっと国の政策、年金事情に若い頃から感心をもつべきでした。受給対象になってから情報集めをしたり、先に受給している人から教えてもらったりです。年金関係の書類が送付されて、いざ記入の時も、不明なことばもたくさんあって不安でしたので、街角年金相談に出かけ教えていただきました。一つ一つていねいに説明があり助けられました。</a:t>
            </a:r>
          </a:p>
          <a:p>
            <a:pPr>
              <a:spcAft>
                <a:spcPts val="600"/>
              </a:spcAft>
              <a:buClr>
                <a:schemeClr val="tx2"/>
              </a:buClr>
            </a:pPr>
            <a:r>
              <a:rPr kumimoji="1" lang="ja-JP" altLang="en-US" sz="1200" spc="-100" dirty="0">
                <a:latin typeface="+mn-ea"/>
              </a:rPr>
              <a:t>家族でも年金について話題になるようになりました。私の実家は、小さな店を経営しておりました。従業員は、二十才代の方を二名雇用していたと記憶があります。そのうちの一人の方が、他界した父のためにお線香をあげに来訪してくれました。お茶を飲みながら思い出を語ってくれたその方は、父には感謝と、しきりに語りました。若い頃に給料から引き去られた年金が途切れなかったので、ありがたいとの話でした。小さな店で、安い給料での年金引き去りは、当時は、なんでなんだと思ったこともあったようですが、七十才を過ぎた今、安定した額をいただき満足とのこと。母は、手取り額は増やしたいが、将来を考えてと引き去り決意の思い出を話していました。店の経営もたいへんだった頃なのに年金について従業員の先のことまでをよく勉強していたものだと九十近い母に拍手を贈りました。</a:t>
            </a:r>
          </a:p>
          <a:p>
            <a:pPr>
              <a:spcAft>
                <a:spcPts val="600"/>
              </a:spcAft>
              <a:buClr>
                <a:schemeClr val="tx2"/>
              </a:buClr>
            </a:pPr>
            <a:r>
              <a:rPr kumimoji="1" lang="ja-JP" altLang="en-US" sz="1200" spc="-100" dirty="0">
                <a:latin typeface="+mn-ea"/>
              </a:rPr>
              <a:t>年金の仕組みについて、学生時代に習ったような気もしますが、六十才の自分が先のことすぎて実感も関心もさほどなかったことが本音です。多くの方もそうだと思います。給料から、こんなに引き去らなくてもいいのにと思ったことも事実です。</a:t>
            </a:r>
          </a:p>
          <a:p>
            <a:pPr>
              <a:spcAft>
                <a:spcPts val="600"/>
              </a:spcAft>
              <a:buClr>
                <a:schemeClr val="tx2"/>
              </a:buClr>
            </a:pPr>
            <a:r>
              <a:rPr kumimoji="1" lang="ja-JP" altLang="en-US" sz="1200" spc="-100" dirty="0">
                <a:latin typeface="+mn-ea"/>
              </a:rPr>
              <a:t>若者が年金受給について、マイナスの意見を唱えることが多いです。しかし、受給者、受給を控えている者たちが、実際は、このような歴史があるのだとか、苦労もあったとか感謝もたくさんと伝えていく必要があると思いました。六十才は、まだ先のことだと考えるのは、まちがいだと痛感しています。</a:t>
            </a:r>
          </a:p>
          <a:p>
            <a:pPr>
              <a:spcAft>
                <a:spcPts val="600"/>
              </a:spcAft>
              <a:buClr>
                <a:schemeClr val="tx2"/>
              </a:buClr>
            </a:pPr>
            <a:r>
              <a:rPr kumimoji="1" lang="ja-JP" altLang="en-US" sz="1200" spc="-100" dirty="0">
                <a:latin typeface="+mn-ea"/>
              </a:rPr>
              <a:t>私と年金のきっかけは、二十代前半の職場上司のアドバイス。そして、親が生き抜くために、苦しい店の経営環境からも従業員の方に感謝されるまで考えぬいた決断。年金と共に歩んだ歴史を大切にしながら、受給していきたいと思いました。また、我が子にも、まだまだ先と言うことなく考えさせていこうと切実に実感しました。</a:t>
            </a:r>
          </a:p>
          <a:p>
            <a:pPr>
              <a:spcAft>
                <a:spcPts val="600"/>
              </a:spcAft>
              <a:buClr>
                <a:schemeClr val="tx2"/>
              </a:buClr>
            </a:pPr>
            <a:r>
              <a:rPr kumimoji="1" lang="ja-JP" altLang="en-US" sz="1200" spc="-100" dirty="0">
                <a:latin typeface="+mn-ea"/>
              </a:rPr>
              <a:t>日本の社会保障が身近にあることを世代を超えて伝えることが大切だと思いました。</a:t>
            </a:r>
            <a:endParaRPr kumimoji="1" lang="ja-JP" altLang="en-US" spc="-100" dirty="0">
              <a:latin typeface="+mn-ea"/>
            </a:endParaRPr>
          </a:p>
        </p:txBody>
      </p:sp>
    </p:spTree>
    <p:extLst>
      <p:ext uri="{BB962C8B-B14F-4D97-AF65-F5344CB8AC3E}">
        <p14:creationId xmlns:p14="http://schemas.microsoft.com/office/powerpoint/2010/main" val="3444310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「私と年金」エッセイを読んでみよう（遺族年金）</a:t>
            </a:r>
          </a:p>
        </p:txBody>
      </p:sp>
      <p:sp>
        <p:nvSpPr>
          <p:cNvPr id="3" name="テキスト ボックス 2"/>
          <p:cNvSpPr txBox="1"/>
          <p:nvPr/>
        </p:nvSpPr>
        <p:spPr>
          <a:xfrm>
            <a:off x="128464" y="973104"/>
            <a:ext cx="9648000" cy="5409173"/>
          </a:xfrm>
          <a:prstGeom prst="rect">
            <a:avLst/>
          </a:prstGeom>
          <a:noFill/>
        </p:spPr>
        <p:txBody>
          <a:bodyPr wrap="square" lIns="36000" rIns="0" rtlCol="0">
            <a:spAutoFit/>
          </a:bodyPr>
          <a:lstStyle/>
          <a:p>
            <a:pPr>
              <a:lnSpc>
                <a:spcPct val="130000"/>
              </a:lnSpc>
              <a:spcAft>
                <a:spcPts val="1200"/>
              </a:spcAft>
              <a:buClr>
                <a:schemeClr val="tx2"/>
              </a:buClr>
            </a:pPr>
            <a:r>
              <a:rPr kumimoji="1" lang="ja-JP" altLang="en-US" sz="1200" dirty="0">
                <a:latin typeface="+mn-ea"/>
              </a:rPr>
              <a:t>令和２年度　受賞作品</a:t>
            </a:r>
            <a:r>
              <a:rPr kumimoji="1" lang="zh-TW" altLang="en-US" sz="1200" dirty="0">
                <a:latin typeface="メイリオ" panose="020B0604030504040204" pitchFamily="50" charset="-128"/>
                <a:ea typeface="メイリオ" panose="020B0604030504040204" pitchFamily="50" charset="-128"/>
              </a:rPr>
              <a:t>（高校生）</a:t>
            </a:r>
            <a:endParaRPr kumimoji="1" lang="en-US" altLang="zh-TW" sz="1200" dirty="0">
              <a:latin typeface="メイリオ" panose="020B0604030504040204" pitchFamily="50" charset="-128"/>
              <a:ea typeface="メイリオ" panose="020B0604030504040204" pitchFamily="50" charset="-128"/>
            </a:endParaRPr>
          </a:p>
          <a:p>
            <a:pPr>
              <a:lnSpc>
                <a:spcPct val="130000"/>
              </a:lnSpc>
              <a:spcAft>
                <a:spcPts val="1200"/>
              </a:spcAft>
              <a:buClr>
                <a:schemeClr val="tx2"/>
              </a:buClr>
            </a:pPr>
            <a:r>
              <a:rPr kumimoji="1" lang="ja-JP" altLang="en-US" sz="1200" dirty="0">
                <a:latin typeface="+mn-ea"/>
              </a:rPr>
              <a:t>私は、今まで年金についての知識や関心が全くなく、なぜこのような制度が日本にあるのか、考えたことがなかった。しかし、私は中学三年生になってから、年金に興味を持つようになった。それは、父の死がきっかけであった。</a:t>
            </a:r>
          </a:p>
          <a:p>
            <a:pPr>
              <a:lnSpc>
                <a:spcPct val="130000"/>
              </a:lnSpc>
              <a:spcAft>
                <a:spcPts val="1200"/>
              </a:spcAft>
              <a:buClr>
                <a:schemeClr val="tx2"/>
              </a:buClr>
            </a:pPr>
            <a:r>
              <a:rPr kumimoji="1" lang="ja-JP" altLang="en-US" sz="1200" dirty="0">
                <a:latin typeface="+mn-ea"/>
              </a:rPr>
              <a:t>私の父は、心臓の病で急に亡くなってしまった。私はまだ十五歳。高校受験を控えた大切な時期に、大切な存在を失ってしまった。私と母は途方に暮れた。父が亡くなったことにより、記入する書類が増えた。そこには、遺族年金に関する書類があった。私はそこで初めて、消費税や住民税等の税金以外に、年金があることを知った。遺族年金とは、一家の働き手が亡くなったとき、子のある配偶者、または子が、国民年金から「遺族基礎年金」を受け取ることができる仕組みである。これを利用して今、高校の学費を払い、通学することができている。そして、私は進路を大学に進学することに決めた。それは、この遺族年金があったおかげだと思っている。</a:t>
            </a:r>
          </a:p>
          <a:p>
            <a:pPr>
              <a:lnSpc>
                <a:spcPct val="130000"/>
              </a:lnSpc>
              <a:spcAft>
                <a:spcPts val="1200"/>
              </a:spcAft>
              <a:buClr>
                <a:schemeClr val="tx2"/>
              </a:buClr>
            </a:pPr>
            <a:r>
              <a:rPr kumimoji="1" lang="ja-JP" altLang="en-US" sz="1200" dirty="0">
                <a:latin typeface="+mn-ea"/>
              </a:rPr>
              <a:t>そして先日、日本年金機構の方が、講義をしに来てくださった。その方は、過去に自身の難病によって、長年悩まされてきたが、障害年金という制度があったおかげで、病に負けず克服し、また通常の生活に戻ることができたそうだ。大切な人の死や、自身の重い病に挫けそうになり、生活が十分に送れなくなってしまう。そのようなときに、私たちを助けてくれる年金という存在を、改めてありがたく感じた。</a:t>
            </a:r>
          </a:p>
          <a:p>
            <a:pPr>
              <a:lnSpc>
                <a:spcPct val="130000"/>
              </a:lnSpc>
              <a:spcAft>
                <a:spcPts val="1200"/>
              </a:spcAft>
              <a:buClr>
                <a:schemeClr val="tx2"/>
              </a:buClr>
            </a:pPr>
            <a:r>
              <a:rPr kumimoji="1" lang="ja-JP" altLang="en-US" sz="1200" dirty="0">
                <a:latin typeface="+mn-ea"/>
              </a:rPr>
              <a:t>今まで私は、年金について深く考えたことがなく、一部の人しか利用できないのではという、マイナスなイメージしかなかった。しかし、年金に生活を助けてもらってからは、年金に感謝をしている。私たちが、日頃から納めている税金や年金が、私たちの生活を巡り巡って、より便利に、豊かにしてくれていることを実感したからだ。</a:t>
            </a:r>
          </a:p>
          <a:p>
            <a:pPr>
              <a:lnSpc>
                <a:spcPct val="130000"/>
              </a:lnSpc>
              <a:spcAft>
                <a:spcPts val="1200"/>
              </a:spcAft>
              <a:buClr>
                <a:schemeClr val="tx2"/>
              </a:buClr>
            </a:pPr>
            <a:r>
              <a:rPr kumimoji="1" lang="ja-JP" altLang="en-US" sz="1200" dirty="0">
                <a:latin typeface="+mn-ea"/>
              </a:rPr>
              <a:t>世の中には、税金や年金の滞納によって、将来自分の身に何かあったときに、保護が受けられない人もいる。そのようになってしまうと、生活の仕方やその人の今後の人生に、大きな影響がでてしまう。私はまだ十八歳で、税金や年金にあまり関わってこなかった。しかし、日本年金機構の方の講義や、自分の体験から、年金とは人を苦しみから救い、幸せにしてくれるものだと、今感じている。これから、納税者になる私たちが、年金についての正しい知識を持ち、否定的な意見を持つ人が、少しでも減るように年金の重要さを伝えていきたいと思った。</a:t>
            </a:r>
          </a:p>
        </p:txBody>
      </p:sp>
      <p:sp>
        <p:nvSpPr>
          <p:cNvPr id="10" name="正方形/長方形 9">
            <a:extLst>
              <a:ext uri="{FF2B5EF4-FFF2-40B4-BE49-F238E27FC236}">
                <a16:creationId xmlns:a16="http://schemas.microsoft.com/office/drawing/2014/main" id="{99ADC31E-AB83-47F6-88D0-60AD58DA5844}"/>
              </a:ext>
            </a:extLst>
          </p:cNvPr>
          <p:cNvSpPr/>
          <p:nvPr/>
        </p:nvSpPr>
        <p:spPr>
          <a:xfrm>
            <a:off x="82759" y="899208"/>
            <a:ext cx="9740481" cy="5770152"/>
          </a:xfrm>
          <a:prstGeom prst="rect">
            <a:avLst/>
          </a:prstGeom>
          <a:noFill/>
          <a:ln w="25400" cap="rnd">
            <a:solidFill>
              <a:schemeClr val="tx2"/>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lvl="0">
              <a:lnSpc>
                <a:spcPct val="120000"/>
              </a:lnSpc>
              <a:spcAft>
                <a:spcPts val="700"/>
              </a:spcAft>
              <a:buClr>
                <a:schemeClr val="tx2"/>
              </a:buClr>
            </a:pPr>
            <a:endParaRPr lang="en-US" altLang="ja-JP" sz="1400" dirty="0">
              <a:solidFill>
                <a:prstClr val="black"/>
              </a:solidFill>
              <a:latin typeface="メイリオ" panose="020B0604030504040204" pitchFamily="50" charset="-128"/>
              <a:ea typeface="メイリオ" panose="020B0604030504040204" pitchFamily="50" charset="-128"/>
            </a:endParaRPr>
          </a:p>
          <a:p>
            <a:pPr marL="342900" lvl="0" indent="-342900">
              <a:lnSpc>
                <a:spcPct val="120000"/>
              </a:lnSpc>
              <a:spcAft>
                <a:spcPts val="700"/>
              </a:spcAft>
              <a:buClr>
                <a:schemeClr val="tx2"/>
              </a:buClr>
              <a:buFont typeface="Arial" panose="020B0604020202020204" pitchFamily="34" charset="0"/>
              <a:buChar char="•"/>
            </a:pPr>
            <a:endParaRPr lang="ja-JP" altLang="en-US" sz="1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68258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「私と年金」エッセイを読んでみよう（障害年金）</a:t>
            </a:r>
          </a:p>
        </p:txBody>
      </p:sp>
      <p:sp>
        <p:nvSpPr>
          <p:cNvPr id="7" name="正方形/長方形 6">
            <a:extLst>
              <a:ext uri="{FF2B5EF4-FFF2-40B4-BE49-F238E27FC236}">
                <a16:creationId xmlns:a16="http://schemas.microsoft.com/office/drawing/2014/main" id="{A889522F-FA51-F14C-BAA2-ADEAB79DDF80}"/>
              </a:ext>
            </a:extLst>
          </p:cNvPr>
          <p:cNvSpPr/>
          <p:nvPr/>
        </p:nvSpPr>
        <p:spPr>
          <a:xfrm>
            <a:off x="56456" y="895411"/>
            <a:ext cx="9793087" cy="5845957"/>
          </a:xfrm>
          <a:prstGeom prst="rect">
            <a:avLst/>
          </a:prstGeom>
          <a:noFill/>
          <a:ln w="25400" cap="rnd">
            <a:solidFill>
              <a:schemeClr val="tx2"/>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0" rtlCol="0" anchor="t"/>
          <a:lstStyle/>
          <a:p>
            <a:pPr lvl="0">
              <a:lnSpc>
                <a:spcPts val="1400"/>
              </a:lnSpc>
              <a:spcAft>
                <a:spcPts val="600"/>
              </a:spcAft>
              <a:buClr>
                <a:schemeClr val="tx2"/>
              </a:buClr>
            </a:pPr>
            <a:r>
              <a:rPr lang="ja-JP" altLang="en-US" sz="1200" spc="-100" dirty="0">
                <a:solidFill>
                  <a:prstClr val="black"/>
                </a:solidFill>
                <a:latin typeface="メイリオ" panose="020B0604030504040204" pitchFamily="50" charset="-128"/>
              </a:rPr>
              <a:t>令和</a:t>
            </a:r>
            <a:r>
              <a:rPr lang="ja-JP" altLang="en-US" sz="1200" spc="-100" dirty="0">
                <a:solidFill>
                  <a:schemeClr val="tx1"/>
                </a:solidFill>
                <a:latin typeface="メイリオ" panose="020B0604030504040204" pitchFamily="50" charset="-128"/>
              </a:rPr>
              <a:t>２年度　受賞作品（高校生 </a:t>
            </a:r>
            <a:r>
              <a:rPr lang="ja-JP" altLang="en-US" sz="1200" spc="-100" dirty="0">
                <a:solidFill>
                  <a:prstClr val="black"/>
                </a:solidFill>
                <a:latin typeface="メイリオ" panose="020B0604030504040204" pitchFamily="50" charset="-128"/>
              </a:rPr>
              <a:t>）</a:t>
            </a:r>
          </a:p>
          <a:p>
            <a:pPr lvl="0">
              <a:lnSpc>
                <a:spcPts val="1400"/>
              </a:lnSpc>
              <a:spcAft>
                <a:spcPts val="600"/>
              </a:spcAft>
              <a:buClr>
                <a:schemeClr val="tx2"/>
              </a:buClr>
            </a:pPr>
            <a:r>
              <a:rPr lang="ja-JP" altLang="en-US" sz="1200" spc="-100" dirty="0">
                <a:solidFill>
                  <a:prstClr val="black"/>
                </a:solidFill>
                <a:latin typeface="メイリオ" panose="020B0604030504040204" pitchFamily="50" charset="-128"/>
              </a:rPr>
              <a:t>私は最初、年金と聞いて漠然と、「高齢者がもらうもの」だと思っていました。祖父母の口からよく年金という言葉を耳にしていたからです。しかし、国民年金について調べていくうちに私は、年金のことを「温かい制度」だと考えるようになりました。</a:t>
            </a:r>
          </a:p>
          <a:p>
            <a:pPr lvl="0">
              <a:lnSpc>
                <a:spcPts val="1400"/>
              </a:lnSpc>
              <a:spcAft>
                <a:spcPts val="600"/>
              </a:spcAft>
              <a:buClr>
                <a:schemeClr val="tx2"/>
              </a:buClr>
            </a:pPr>
            <a:r>
              <a:rPr lang="ja-JP" altLang="en-US" sz="1200" spc="-100" dirty="0">
                <a:solidFill>
                  <a:prstClr val="black"/>
                </a:solidFill>
                <a:latin typeface="メイリオ" panose="020B0604030504040204" pitchFamily="50" charset="-128"/>
              </a:rPr>
              <a:t>このエッセイを書くにあたって、まず初めに、母に「年金ってどういうもの？」と質問しました。すると母は、「将来、働けなくなったときのための保険みたいなものかな。」と言っていました。それに対して、私は一つのことを疑問に思いました。それは、「保険との違い」です。母の言う「将来の保険のようなもの」である年金と、一般に言う「保険」、何が違うのか。</a:t>
            </a:r>
          </a:p>
          <a:p>
            <a:pPr lvl="0">
              <a:lnSpc>
                <a:spcPts val="1400"/>
              </a:lnSpc>
              <a:spcAft>
                <a:spcPts val="600"/>
              </a:spcAft>
              <a:buClr>
                <a:schemeClr val="tx2"/>
              </a:buClr>
            </a:pPr>
            <a:r>
              <a:rPr lang="ja-JP" altLang="en-US" sz="1200" spc="-100" dirty="0">
                <a:solidFill>
                  <a:prstClr val="black"/>
                </a:solidFill>
                <a:latin typeface="メイリオ" panose="020B0604030504040204" pitchFamily="50" charset="-128"/>
              </a:rPr>
              <a:t>気になったので、調べてみると、そこには大きな違いがあると感じました。それは、「人の温かさ」です。年金には、人の温かさがあると感じました。もし、予測していなかったことが自分の身に起こり、困っていたら助けてもらえる。もし、自分ではない誰かが困っていたらその人を助けることができる。自分の将来の身を守るためだけの「保険」とは違い、「年金」は人と人とが助け合える温かい制度だと思います。</a:t>
            </a:r>
          </a:p>
          <a:p>
            <a:pPr lvl="0">
              <a:lnSpc>
                <a:spcPts val="1400"/>
              </a:lnSpc>
              <a:spcAft>
                <a:spcPts val="600"/>
              </a:spcAft>
              <a:buClr>
                <a:schemeClr val="tx2"/>
              </a:buClr>
            </a:pPr>
            <a:r>
              <a:rPr lang="ja-JP" altLang="en-US" sz="1200" spc="-100" dirty="0">
                <a:solidFill>
                  <a:prstClr val="black"/>
                </a:solidFill>
                <a:latin typeface="メイリオ" panose="020B0604030504040204" pitchFamily="50" charset="-128"/>
              </a:rPr>
              <a:t>年金のことを調べていくうちに、「障害年金」というものがあることを知りました。私の親戚にも、障害年金を受けとっている人がいます。私の祖母の姉です。祖母の姉は現在、七十二歳なのですが、三十代のときから、慢性腎不全という病気を患っており、二日に一度のペースで、人工透析をしなければなりません。私が初めて、それを知ったとき祖母の姉のことをとても可哀想だと思うと同時に、世の中には、様々な病気で苦しんでいる人がたくさんいるのだと悲しい気持ちになりました。でも、私にできることは何もありません。祖母の姉は、東京で祖母の兄と一緒に住んでいます。祖母の姉は、透析の関係で私たちの住んでいる場所に、会いにくることはできないし、私たちも頻繁に行くことはできません。可哀想だと思っても何もすることのできない私は、とても無力です。でも、「障害年金」があることによって、祖母の姉の大きな助けになっていると思います。私は、病気になっていないし、苦しみも分からないから簡単なことは言えません。でも、「年金」という制度は、意識していないかもしれないけれど日常生活の中で自然と互いを支えているのだと思うのです。だから、「年金」は温かい制度だと感じました。</a:t>
            </a:r>
          </a:p>
          <a:p>
            <a:pPr lvl="0">
              <a:lnSpc>
                <a:spcPts val="1400"/>
              </a:lnSpc>
              <a:spcAft>
                <a:spcPts val="600"/>
              </a:spcAft>
              <a:buClr>
                <a:schemeClr val="tx2"/>
              </a:buClr>
            </a:pPr>
            <a:r>
              <a:rPr lang="ja-JP" altLang="en-US" sz="1200" spc="-100" dirty="0">
                <a:solidFill>
                  <a:prstClr val="black"/>
                </a:solidFill>
                <a:latin typeface="メイリオ" panose="020B0604030504040204" pitchFamily="50" charset="-128"/>
              </a:rPr>
              <a:t>年金のことを「温かい制度」だと感じるようになってから、年金のことを「将来のための保険のようなものかな？」と言っていた母に伝えたくなりました。母に、自分の思ったことを伝えると「そんなに深く考えたことなかったな。言われてみると温かい制度や</a:t>
            </a:r>
            <a:r>
              <a:rPr lang="ja-JP" altLang="en-US" sz="1200" spc="-100" dirty="0" err="1">
                <a:solidFill>
                  <a:prstClr val="black"/>
                </a:solidFill>
                <a:latin typeface="メイリオ" panose="020B0604030504040204" pitchFamily="50" charset="-128"/>
              </a:rPr>
              <a:t>な</a:t>
            </a:r>
            <a:r>
              <a:rPr lang="ja-JP" altLang="en-US" sz="1200" spc="-100" dirty="0">
                <a:solidFill>
                  <a:prstClr val="black"/>
                </a:solidFill>
                <a:latin typeface="メイリオ" panose="020B0604030504040204" pitchFamily="50" charset="-128"/>
              </a:rPr>
              <a:t>。」と言っていました。私は、こんなにも温かい制度に、義務というのもあるけれど加入している両親や、年金を納めているすべての大人を尊敬する気持ちになりました。</a:t>
            </a:r>
          </a:p>
          <a:p>
            <a:pPr lvl="0">
              <a:lnSpc>
                <a:spcPts val="1400"/>
              </a:lnSpc>
              <a:spcAft>
                <a:spcPts val="600"/>
              </a:spcAft>
              <a:buClr>
                <a:schemeClr val="tx2"/>
              </a:buClr>
            </a:pPr>
            <a:r>
              <a:rPr lang="ja-JP" altLang="en-US" sz="1200" spc="-100" dirty="0">
                <a:solidFill>
                  <a:prstClr val="black"/>
                </a:solidFill>
                <a:latin typeface="メイリオ" panose="020B0604030504040204" pitchFamily="50" charset="-128"/>
              </a:rPr>
              <a:t>世の中には、自分の身に何も起こらなかったら損じゃないか、と思う人もいると思います。まだ私は、お金を稼いでいないから、偉そうなことは言えないけど、年金のことを「温かい助け合いの制度」だと思えば、そんなことを思う人はいなくなると思います。また、年金を払い続けて何もなかったときに、「自分の身に何もなくて良かった」「誰かのためになった」と思うようにすれば素晴らしいと思います。</a:t>
            </a:r>
          </a:p>
          <a:p>
            <a:pPr lvl="0">
              <a:lnSpc>
                <a:spcPts val="1400"/>
              </a:lnSpc>
              <a:spcAft>
                <a:spcPts val="600"/>
              </a:spcAft>
              <a:buClr>
                <a:schemeClr val="tx2"/>
              </a:buClr>
            </a:pPr>
            <a:r>
              <a:rPr lang="ja-JP" altLang="en-US" sz="1200" spc="-100" dirty="0">
                <a:solidFill>
                  <a:prstClr val="black"/>
                </a:solidFill>
                <a:latin typeface="メイリオ" panose="020B0604030504040204" pitchFamily="50" charset="-128"/>
              </a:rPr>
              <a:t>私は、このエッセイを書くにあたってほとんど無知だった年金について知ることができ、年金という制度に、プラスの感情をもちました。世の中には、私のような高校生や、大人の方々も含め、年金について詳しく知らないまま、ただ単に、マイナスのイメージだけをもっている人が多くいるのではないか、と感じます。まずは、私のように知ることから始めてみて欲しいです。そうすれば絶対に、年金についてマイナスの感情をもっている人でもそれはなくなると思います。私は年金を納めてくださっている大人の方々に、素晴らしい制度に加入していることを誇りに思ってほしいです。</a:t>
            </a:r>
          </a:p>
          <a:p>
            <a:pPr lvl="0">
              <a:lnSpc>
                <a:spcPts val="1400"/>
              </a:lnSpc>
              <a:spcAft>
                <a:spcPts val="600"/>
              </a:spcAft>
              <a:buClr>
                <a:schemeClr val="tx2"/>
              </a:buClr>
            </a:pPr>
            <a:r>
              <a:rPr lang="ja-JP" altLang="en-US" sz="1200" spc="-100" dirty="0">
                <a:solidFill>
                  <a:prstClr val="black"/>
                </a:solidFill>
                <a:latin typeface="メイリオ" panose="020B0604030504040204" pitchFamily="50" charset="-128"/>
              </a:rPr>
              <a:t>私は、大人になったら必ず年金に入ろうと思います。今は、まだ高校生で、年金を納められる年齢でなく助けてもらっている側の人間です。日本に生まれた一国民として、周りの方々に恩返しするためにも、助け合いの温かい制度を大切にし、自分たちで守っていきたいです。</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marL="342900" lvl="0" indent="-342900">
              <a:lnSpc>
                <a:spcPts val="1400"/>
              </a:lnSpc>
              <a:spcAft>
                <a:spcPts val="600"/>
              </a:spcAft>
              <a:buClr>
                <a:schemeClr val="tx2"/>
              </a:buClr>
              <a:buFont typeface="Arial" panose="020B0604020202020204" pitchFamily="34" charset="0"/>
              <a:buChar char="•"/>
            </a:pPr>
            <a:endParaRPr lang="ja-JP" altLang="en-US"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72364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「私と年金」エッセイを読んでみよう</a:t>
            </a:r>
          </a:p>
        </p:txBody>
      </p:sp>
      <p:sp>
        <p:nvSpPr>
          <p:cNvPr id="8" name="正方形/長方形 7">
            <a:extLst>
              <a:ext uri="{FF2B5EF4-FFF2-40B4-BE49-F238E27FC236}">
                <a16:creationId xmlns:a16="http://schemas.microsoft.com/office/drawing/2014/main" id="{A889522F-FA51-F14C-BAA2-ADEAB79DDF80}"/>
              </a:ext>
            </a:extLst>
          </p:cNvPr>
          <p:cNvSpPr/>
          <p:nvPr/>
        </p:nvSpPr>
        <p:spPr>
          <a:xfrm>
            <a:off x="200472" y="1268760"/>
            <a:ext cx="9505056" cy="5256584"/>
          </a:xfrm>
          <a:prstGeom prst="rect">
            <a:avLst/>
          </a:prstGeom>
          <a:noFill/>
          <a:ln w="25400" cap="rnd">
            <a:solidFill>
              <a:schemeClr val="tx2"/>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457200" rtl="0" eaLnBrk="1" fontAlgn="auto" latinLnBrk="0" hangingPunct="1">
              <a:lnSpc>
                <a:spcPct val="120000"/>
              </a:lnSpc>
              <a:spcBef>
                <a:spcPts val="0"/>
              </a:spcBef>
              <a:spcAft>
                <a:spcPts val="700"/>
              </a:spcAft>
              <a:buClr>
                <a:srgbClr val="00489E"/>
              </a:buClr>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42900" marR="0" lvl="0" indent="-342900" algn="l" defTabSz="457200" rtl="0" eaLnBrk="1" fontAlgn="auto" latinLnBrk="0" hangingPunct="1">
              <a:lnSpc>
                <a:spcPct val="120000"/>
              </a:lnSpc>
              <a:spcBef>
                <a:spcPts val="0"/>
              </a:spcBef>
              <a:spcAft>
                <a:spcPts val="700"/>
              </a:spcAft>
              <a:buClr>
                <a:srgbClr val="00489E"/>
              </a:buClr>
              <a:buSzTx/>
              <a:buFont typeface="Arial" panose="020B0604020202020204" pitchFamily="34" charset="0"/>
              <a:buChar char="•"/>
              <a:tabLst/>
              <a:defRPr/>
            </a:pPr>
            <a:endPar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 name="テキスト ボックス 8"/>
          <p:cNvSpPr txBox="1"/>
          <p:nvPr/>
        </p:nvSpPr>
        <p:spPr>
          <a:xfrm>
            <a:off x="56456" y="891413"/>
            <a:ext cx="9406710" cy="375487"/>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600"/>
              </a:spcAft>
              <a:buClr>
                <a:srgbClr val="00489E"/>
              </a:buClr>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エッセイを読んで理解したことを書いてみよう。</a:t>
            </a:r>
          </a:p>
        </p:txBody>
      </p:sp>
    </p:spTree>
    <p:extLst>
      <p:ext uri="{BB962C8B-B14F-4D97-AF65-F5344CB8AC3E}">
        <p14:creationId xmlns:p14="http://schemas.microsoft.com/office/powerpoint/2010/main" val="162733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テキスト ボックス 87"/>
          <p:cNvSpPr txBox="1"/>
          <p:nvPr/>
        </p:nvSpPr>
        <p:spPr>
          <a:xfrm>
            <a:off x="623570" y="6359030"/>
            <a:ext cx="8846356" cy="220188"/>
          </a:xfrm>
          <a:prstGeom prst="rect">
            <a:avLst/>
          </a:prstGeom>
          <a:noFill/>
        </p:spPr>
        <p:txBody>
          <a:bodyPr wrap="square">
            <a:spAutoFit/>
          </a:bodyPr>
          <a:lstStyle/>
          <a:p>
            <a:pPr marL="0" marR="0" lvl="0" indent="0" algn="just" defTabSz="843968" rtl="0" eaLnBrk="1" fontAlgn="auto" latinLnBrk="0" hangingPunct="1">
              <a:lnSpc>
                <a:spcPct val="100000"/>
              </a:lnSpc>
              <a:spcBef>
                <a:spcPts val="0"/>
              </a:spcBef>
              <a:spcAft>
                <a:spcPts val="0"/>
              </a:spcAft>
              <a:buClrTx/>
              <a:buSzTx/>
              <a:buFontTx/>
              <a:buNone/>
              <a:tabLst/>
              <a:defRPr/>
            </a:pP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　第２号被保険者等とは、厚生年金被保険者のことをいう（第２号被保険者のほか、</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65</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歳以上で老齢、または、退職を支給事由とする年金給付の受給権を有する者を含む）。</a:t>
            </a:r>
          </a:p>
        </p:txBody>
      </p:sp>
      <p:sp>
        <p:nvSpPr>
          <p:cNvPr id="63" name="正方形/長方形 62"/>
          <p:cNvSpPr/>
          <p:nvPr/>
        </p:nvSpPr>
        <p:spPr>
          <a:xfrm>
            <a:off x="398812" y="695800"/>
            <a:ext cx="9130171" cy="851195"/>
          </a:xfrm>
          <a:prstGeom prst="rect">
            <a:avLst/>
          </a:prstGeom>
        </p:spPr>
        <p:txBody>
          <a:bodyPr wrap="square">
            <a:spAutoFit/>
          </a:bodyPr>
          <a:lstStyle/>
          <a:p>
            <a:pPr marL="166158" marR="0" lvl="0" indent="-332316" algn="l" defTabSz="457200" rtl="0" eaLnBrk="1" fontAlgn="base" latinLnBrk="0" hangingPunct="1">
              <a:lnSpc>
                <a:spcPct val="100000"/>
              </a:lnSpc>
              <a:spcBef>
                <a:spcPts val="277"/>
              </a:spcBef>
              <a:spcAft>
                <a:spcPct val="0"/>
              </a:spcAft>
              <a:buClrTx/>
              <a:buSzTx/>
              <a:buFontTx/>
              <a:buNone/>
              <a:tabLst/>
              <a:defRPr/>
            </a:pPr>
            <a:r>
              <a:rPr kumimoji="0" lang="ja-JP" altLang="en-US" sz="1477"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n-cs"/>
              </a:rPr>
              <a:t>○年金制度は、「３階建て」の構造。</a:t>
            </a:r>
            <a:endParaRPr kumimoji="0" lang="en-US" altLang="ja-JP" sz="1477"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n-cs"/>
            </a:endParaRPr>
          </a:p>
          <a:p>
            <a:pPr marL="166158" marR="0" lvl="0" indent="-332316" algn="l" defTabSz="457200" rtl="0" eaLnBrk="1" fontAlgn="base" latinLnBrk="0" hangingPunct="1">
              <a:lnSpc>
                <a:spcPct val="100000"/>
              </a:lnSpc>
              <a:spcBef>
                <a:spcPts val="277"/>
              </a:spcBef>
              <a:spcAft>
                <a:spcPct val="0"/>
              </a:spcAft>
              <a:buClrTx/>
              <a:buSzTx/>
              <a:buFontTx/>
              <a:buNone/>
              <a:tabLst/>
              <a:defRPr/>
            </a:pPr>
            <a:r>
              <a:rPr kumimoji="0" lang="ja-JP" altLang="en-US" sz="1477"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n-cs"/>
              </a:rPr>
              <a:t>○１・２階部分の公的年金が国民の老後生活の基本を支え、３階部分の企業年金・個人年金と合わせて</a:t>
            </a:r>
            <a:endParaRPr kumimoji="0" lang="en-US" altLang="ja-JP" sz="1477"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n-cs"/>
            </a:endParaRPr>
          </a:p>
          <a:p>
            <a:pPr marL="166158" marR="0" lvl="0" indent="-332316" algn="l" defTabSz="457200" rtl="0" eaLnBrk="1" fontAlgn="base" latinLnBrk="0" hangingPunct="1">
              <a:lnSpc>
                <a:spcPct val="100000"/>
              </a:lnSpc>
              <a:spcBef>
                <a:spcPts val="277"/>
              </a:spcBef>
              <a:spcAft>
                <a:spcPct val="0"/>
              </a:spcAft>
              <a:buClrTx/>
              <a:buSzTx/>
              <a:buFontTx/>
              <a:buNone/>
              <a:tabLst/>
              <a:defRPr/>
            </a:pPr>
            <a:r>
              <a:rPr kumimoji="0" lang="ja-JP" altLang="en-US" sz="1477"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n-cs"/>
              </a:rPr>
              <a:t>　老後生活の多様なニーズに対応。</a:t>
            </a:r>
          </a:p>
        </p:txBody>
      </p:sp>
      <p:sp>
        <p:nvSpPr>
          <p:cNvPr id="64" name="テキスト ボックス 12"/>
          <p:cNvSpPr txBox="1"/>
          <p:nvPr/>
        </p:nvSpPr>
        <p:spPr>
          <a:xfrm>
            <a:off x="381000" y="338485"/>
            <a:ext cx="9144000" cy="347706"/>
          </a:xfrm>
          <a:prstGeom prst="bevel">
            <a:avLst/>
          </a:prstGeom>
          <a:noFill/>
          <a:ln>
            <a:noFill/>
          </a:ln>
        </p:spPr>
        <p:txBody>
          <a:bodyPr wrap="none" lIns="0" tIns="0" rIns="0" bIns="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2215"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85" name="Text Box 2"/>
          <p:cNvSpPr txBox="1">
            <a:spLocks noChangeArrowheads="1"/>
          </p:cNvSpPr>
          <p:nvPr/>
        </p:nvSpPr>
        <p:spPr bwMode="auto">
          <a:xfrm>
            <a:off x="387714" y="231448"/>
            <a:ext cx="9144000" cy="433196"/>
          </a:xfrm>
          <a:prstGeom prst="rect">
            <a:avLst/>
          </a:prstGeom>
          <a:noFill/>
          <a:ln>
            <a:noFill/>
          </a:ln>
          <a:effectLst/>
        </p:spPr>
        <p:txBody>
          <a:bodyPr anchor="b">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2215"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年金制度の仕組み</a:t>
            </a:r>
          </a:p>
        </p:txBody>
      </p:sp>
      <p:sp>
        <p:nvSpPr>
          <p:cNvPr id="86" name="正方形/長方形 85"/>
          <p:cNvSpPr/>
          <p:nvPr/>
        </p:nvSpPr>
        <p:spPr>
          <a:xfrm>
            <a:off x="292385" y="634461"/>
            <a:ext cx="9284677" cy="86616"/>
          </a:xfrm>
          <a:prstGeom prst="rect">
            <a:avLst/>
          </a:prstGeom>
          <a:gradFill flip="none" rotWithShape="1">
            <a:gsLst>
              <a:gs pos="0">
                <a:srgbClr val="1F497D"/>
              </a:gs>
              <a:gs pos="50000">
                <a:srgbClr val="4BACC6"/>
              </a:gs>
              <a:gs pos="100000">
                <a:srgbClr val="4F81BD">
                  <a:tint val="23500"/>
                  <a:satMod val="160000"/>
                </a:srgbClr>
              </a:gs>
            </a:gsLst>
            <a:lin ang="0" scaled="1"/>
            <a:tileRect/>
          </a:gradFill>
          <a:ln w="25400" cap="flat" cmpd="sng" algn="ctr">
            <a:noFill/>
            <a:prstDash val="solid"/>
          </a:ln>
          <a:effectLst/>
        </p:spPr>
        <p:txBody>
          <a:bodyPr rtlCol="0" anchor="ctr"/>
          <a:lstStyle/>
          <a:p>
            <a:pPr marL="0" marR="0" lvl="0" indent="0" algn="ctr" defTabSz="779079" rtl="0" eaLnBrk="1" fontAlgn="auto" latinLnBrk="0" hangingPunct="1">
              <a:lnSpc>
                <a:spcPct val="100000"/>
              </a:lnSpc>
              <a:spcBef>
                <a:spcPts val="0"/>
              </a:spcBef>
              <a:spcAft>
                <a:spcPts val="0"/>
              </a:spcAft>
              <a:buClrTx/>
              <a:buSzTx/>
              <a:buFontTx/>
              <a:buNone/>
              <a:tabLst/>
              <a:defRPr/>
            </a:pPr>
            <a:endParaRPr kumimoji="0" lang="ja-JP" altLang="en-US" sz="1534" b="0" i="0" u="none" strike="noStrike" kern="0" cap="none" spc="0" normalizeH="0" baseline="0" noProof="0" dirty="0">
              <a:ln>
                <a:noFill/>
              </a:ln>
              <a:solidFill>
                <a:prstClr val="white"/>
              </a:solidFill>
              <a:effectLst/>
              <a:uLnTx/>
              <a:uFillTx/>
              <a:latin typeface="Arial"/>
              <a:ea typeface="ＭＳ Ｐゴシック"/>
              <a:cs typeface="+mn-cs"/>
            </a:endParaRPr>
          </a:p>
        </p:txBody>
      </p:sp>
      <p:sp>
        <p:nvSpPr>
          <p:cNvPr id="82" name="正方形/長方形 81"/>
          <p:cNvSpPr/>
          <p:nvPr/>
        </p:nvSpPr>
        <p:spPr>
          <a:xfrm>
            <a:off x="6734495" y="3073506"/>
            <a:ext cx="1061601" cy="89733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sp>
        <p:nvSpPr>
          <p:cNvPr id="87" name="正方形/長方形 86"/>
          <p:cNvSpPr/>
          <p:nvPr/>
        </p:nvSpPr>
        <p:spPr>
          <a:xfrm>
            <a:off x="6777770" y="2468024"/>
            <a:ext cx="1020067" cy="601189"/>
          </a:xfrm>
          <a:prstGeom prst="rect">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sp>
        <p:nvSpPr>
          <p:cNvPr id="89" name="Text Box 30"/>
          <p:cNvSpPr txBox="1">
            <a:spLocks noChangeArrowheads="1"/>
          </p:cNvSpPr>
          <p:nvPr/>
        </p:nvSpPr>
        <p:spPr bwMode="auto">
          <a:xfrm>
            <a:off x="7606154" y="2501515"/>
            <a:ext cx="1987030" cy="469231"/>
          </a:xfrm>
          <a:prstGeom prst="rect">
            <a:avLst/>
          </a:prstGeom>
          <a:noFill/>
          <a:ln w="9525">
            <a:noFill/>
            <a:miter lim="800000"/>
            <a:headEnd/>
            <a:tailEnd/>
          </a:ln>
        </p:spPr>
        <p:txBody>
          <a:bodyPr wrap="square" lIns="84836" tIns="42418" rIns="84836" bIns="42418">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31"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（数値は令和４年３月末時点）</a:t>
            </a:r>
            <a:endParaRPr kumimoji="0" lang="en-US" altLang="ja-JP" sz="831"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831"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831"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831"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　斜線部は任意加入</a:t>
            </a:r>
            <a:endParaRPr kumimoji="0" lang="en-US" altLang="ja-JP" sz="831"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90" name="直線コネクタ 89"/>
          <p:cNvCxnSpPr/>
          <p:nvPr/>
        </p:nvCxnSpPr>
        <p:spPr bwMode="auto">
          <a:xfrm flipV="1">
            <a:off x="1377180" y="5480351"/>
            <a:ext cx="7772946" cy="3194"/>
          </a:xfrm>
          <a:prstGeom prst="line">
            <a:avLst/>
          </a:prstGeom>
          <a:ln>
            <a:solidFill>
              <a:srgbClr val="000000"/>
            </a:solidFill>
          </a:ln>
          <a:effectLst/>
        </p:spPr>
        <p:style>
          <a:lnRef idx="1">
            <a:schemeClr val="accent1"/>
          </a:lnRef>
          <a:fillRef idx="0">
            <a:schemeClr val="accent1"/>
          </a:fillRef>
          <a:effectRef idx="0">
            <a:schemeClr val="accent1"/>
          </a:effectRef>
          <a:fontRef idx="minor">
            <a:schemeClr val="tx1"/>
          </a:fontRef>
        </p:style>
      </p:cxnSp>
      <p:sp>
        <p:nvSpPr>
          <p:cNvPr id="91" name="Rectangle 4"/>
          <p:cNvSpPr>
            <a:spLocks noChangeArrowheads="1"/>
          </p:cNvSpPr>
          <p:nvPr/>
        </p:nvSpPr>
        <p:spPr bwMode="auto">
          <a:xfrm>
            <a:off x="3263754" y="3069218"/>
            <a:ext cx="3521778" cy="896421"/>
          </a:xfrm>
          <a:prstGeom prst="rect">
            <a:avLst/>
          </a:prstGeom>
          <a:solidFill>
            <a:schemeClr val="accent1">
              <a:lumMod val="20000"/>
              <a:lumOff val="80000"/>
            </a:schemeClr>
          </a:solidFill>
          <a:ln w="9525">
            <a:no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Calibri" pitchFamily="34" charset="0"/>
              <a:ea typeface="メイリオ"/>
              <a:cs typeface="+mn-cs"/>
            </a:endParaRPr>
          </a:p>
        </p:txBody>
      </p:sp>
      <p:sp>
        <p:nvSpPr>
          <p:cNvPr id="92" name="Line 19"/>
          <p:cNvSpPr>
            <a:spLocks noChangeShapeType="1"/>
          </p:cNvSpPr>
          <p:nvPr/>
        </p:nvSpPr>
        <p:spPr bwMode="auto">
          <a:xfrm>
            <a:off x="1363057" y="5333458"/>
            <a:ext cx="0" cy="146903"/>
          </a:xfrm>
          <a:prstGeom prst="line">
            <a:avLst/>
          </a:prstGeom>
          <a:noFill/>
          <a:ln w="9525">
            <a:solidFill>
              <a:schemeClr val="tx1"/>
            </a:solidFill>
            <a:round/>
            <a:headEnd/>
            <a:tailEnd/>
          </a:ln>
          <a:effec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sp>
        <p:nvSpPr>
          <p:cNvPr id="93" name="Line 23"/>
          <p:cNvSpPr>
            <a:spLocks noChangeShapeType="1"/>
          </p:cNvSpPr>
          <p:nvPr/>
        </p:nvSpPr>
        <p:spPr bwMode="auto">
          <a:xfrm>
            <a:off x="9150126" y="5336643"/>
            <a:ext cx="0" cy="143708"/>
          </a:xfrm>
          <a:prstGeom prst="line">
            <a:avLst/>
          </a:prstGeom>
          <a:noFill/>
          <a:ln w="9525">
            <a:solidFill>
              <a:schemeClr val="tx1"/>
            </a:solidFill>
            <a:round/>
            <a:headEnd/>
            <a:tailEnd/>
          </a:ln>
          <a:effec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sp>
        <p:nvSpPr>
          <p:cNvPr id="94" name="AutoShape 14"/>
          <p:cNvSpPr>
            <a:spLocks noChangeArrowheads="1"/>
          </p:cNvSpPr>
          <p:nvPr/>
        </p:nvSpPr>
        <p:spPr bwMode="auto">
          <a:xfrm>
            <a:off x="1625112" y="4964972"/>
            <a:ext cx="1532607" cy="235538"/>
          </a:xfrm>
          <a:prstGeom prst="bracketPair">
            <a:avLst>
              <a:gd name="adj" fmla="val 16667"/>
            </a:avLst>
          </a:prstGeom>
          <a:noFill/>
          <a:ln w="9525">
            <a:solidFill>
              <a:schemeClr val="tx1"/>
            </a:solidFill>
            <a:round/>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a:ln>
                  <a:noFill/>
                </a:ln>
                <a:solidFill>
                  <a:srgbClr val="000000"/>
                </a:solidFill>
                <a:effectLst/>
                <a:uLnTx/>
                <a:uFillTx/>
                <a:latin typeface="Tahoma" pitchFamily="34" charset="0"/>
                <a:ea typeface="メイリオ"/>
                <a:cs typeface="+mn-cs"/>
              </a:rPr>
              <a:t>自営業者、学生</a:t>
            </a:r>
            <a:r>
              <a:rPr kumimoji="0" lang="ja-JP" altLang="en-US" sz="1108"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など</a:t>
            </a:r>
            <a:endPar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AutoShape 15"/>
          <p:cNvSpPr>
            <a:spLocks noChangeArrowheads="1"/>
          </p:cNvSpPr>
          <p:nvPr/>
        </p:nvSpPr>
        <p:spPr bwMode="auto">
          <a:xfrm>
            <a:off x="6850471" y="4964972"/>
            <a:ext cx="868623" cy="235538"/>
          </a:xfrm>
          <a:prstGeom prst="bracketPair">
            <a:avLst>
              <a:gd name="adj" fmla="val 16667"/>
            </a:avLst>
          </a:prstGeom>
          <a:noFill/>
          <a:ln w="9525">
            <a:solidFill>
              <a:schemeClr val="tx1"/>
            </a:solidFill>
            <a:round/>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Tahoma" pitchFamily="34" charset="0"/>
                <a:ea typeface="メイリオ"/>
                <a:cs typeface="+mn-cs"/>
              </a:rPr>
              <a:t>公務員など</a:t>
            </a:r>
          </a:p>
        </p:txBody>
      </p:sp>
      <p:sp>
        <p:nvSpPr>
          <p:cNvPr id="96" name="AutoShape 16"/>
          <p:cNvSpPr>
            <a:spLocks noChangeArrowheads="1"/>
          </p:cNvSpPr>
          <p:nvPr/>
        </p:nvSpPr>
        <p:spPr bwMode="auto">
          <a:xfrm>
            <a:off x="3978759" y="4964972"/>
            <a:ext cx="2117738" cy="235538"/>
          </a:xfrm>
          <a:prstGeom prst="bracketPair">
            <a:avLst>
              <a:gd name="adj" fmla="val 16667"/>
            </a:avLst>
          </a:prstGeom>
          <a:noFill/>
          <a:ln w="9525">
            <a:solidFill>
              <a:schemeClr val="tx1"/>
            </a:solidFill>
            <a:round/>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Tahoma" pitchFamily="34" charset="0"/>
                <a:ea typeface="メイリオ"/>
                <a:cs typeface="+mn-cs"/>
              </a:rPr>
              <a:t>会社員</a:t>
            </a:r>
          </a:p>
        </p:txBody>
      </p:sp>
      <p:sp>
        <p:nvSpPr>
          <p:cNvPr id="97" name="AutoShape 17"/>
          <p:cNvSpPr>
            <a:spLocks noChangeArrowheads="1"/>
          </p:cNvSpPr>
          <p:nvPr/>
        </p:nvSpPr>
        <p:spPr bwMode="auto">
          <a:xfrm>
            <a:off x="7816532" y="4964972"/>
            <a:ext cx="1329378" cy="235538"/>
          </a:xfrm>
          <a:prstGeom prst="bracketPair">
            <a:avLst>
              <a:gd name="adj" fmla="val 16667"/>
            </a:avLst>
          </a:prstGeom>
          <a:noFill/>
          <a:ln w="9525">
            <a:solidFill>
              <a:schemeClr val="tx1"/>
            </a:solidFill>
            <a:round/>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Tahoma" pitchFamily="34" charset="0"/>
                <a:ea typeface="メイリオ"/>
                <a:cs typeface="+mn-cs"/>
              </a:rPr>
              <a:t>第２号被保険者の</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Tahoma" pitchFamily="34" charset="0"/>
                <a:ea typeface="メイリオ"/>
                <a:cs typeface="+mn-cs"/>
              </a:rPr>
              <a:t>被扶養配偶者</a:t>
            </a:r>
          </a:p>
        </p:txBody>
      </p:sp>
      <p:sp>
        <p:nvSpPr>
          <p:cNvPr id="98" name="Line 20"/>
          <p:cNvSpPr>
            <a:spLocks noChangeShapeType="1"/>
          </p:cNvSpPr>
          <p:nvPr/>
        </p:nvSpPr>
        <p:spPr bwMode="auto">
          <a:xfrm>
            <a:off x="3262202" y="5333459"/>
            <a:ext cx="0" cy="146903"/>
          </a:xfrm>
          <a:prstGeom prst="line">
            <a:avLst/>
          </a:prstGeom>
          <a:noFill/>
          <a:ln w="9525">
            <a:solidFill>
              <a:schemeClr val="tx1"/>
            </a:solidFill>
            <a:round/>
            <a:headEnd/>
            <a:tailEnd/>
          </a:ln>
          <a:effec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sp>
        <p:nvSpPr>
          <p:cNvPr id="99" name="Line 21"/>
          <p:cNvSpPr>
            <a:spLocks noChangeShapeType="1"/>
          </p:cNvSpPr>
          <p:nvPr/>
        </p:nvSpPr>
        <p:spPr bwMode="auto">
          <a:xfrm>
            <a:off x="7791237" y="5336653"/>
            <a:ext cx="0" cy="146903"/>
          </a:xfrm>
          <a:prstGeom prst="line">
            <a:avLst/>
          </a:prstGeom>
          <a:noFill/>
          <a:ln w="9525">
            <a:solidFill>
              <a:schemeClr val="tx1"/>
            </a:solidFill>
            <a:round/>
            <a:headEnd/>
            <a:tailEnd/>
          </a:ln>
          <a:effec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sp>
        <p:nvSpPr>
          <p:cNvPr id="100" name="AutoShape 29"/>
          <p:cNvSpPr>
            <a:spLocks/>
          </p:cNvSpPr>
          <p:nvPr/>
        </p:nvSpPr>
        <p:spPr bwMode="auto">
          <a:xfrm rot="16200000">
            <a:off x="5192984" y="1966380"/>
            <a:ext cx="156666" cy="7816515"/>
          </a:xfrm>
          <a:prstGeom prst="leftBrace">
            <a:avLst>
              <a:gd name="adj1" fmla="val 41441"/>
              <a:gd name="adj2" fmla="val 49537"/>
            </a:avLst>
          </a:prstGeom>
          <a:noFill/>
          <a:ln w="9525">
            <a:solidFill>
              <a:schemeClr val="tx1"/>
            </a:solidFill>
            <a:round/>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Calibri" pitchFamily="34" charset="0"/>
              <a:ea typeface="メイリオ"/>
              <a:cs typeface="+mn-cs"/>
            </a:endParaRPr>
          </a:p>
        </p:txBody>
      </p:sp>
      <p:sp>
        <p:nvSpPr>
          <p:cNvPr id="101" name="Rectangle 7" descr="50%"/>
          <p:cNvSpPr>
            <a:spLocks noChangeArrowheads="1"/>
          </p:cNvSpPr>
          <p:nvPr/>
        </p:nvSpPr>
        <p:spPr bwMode="auto">
          <a:xfrm>
            <a:off x="1377180" y="3965735"/>
            <a:ext cx="7771914" cy="897231"/>
          </a:xfrm>
          <a:prstGeom prst="rect">
            <a:avLst/>
          </a:prstGeom>
          <a:solidFill>
            <a:srgbClr val="FFDB75"/>
          </a:solidFill>
          <a:ln w="9525">
            <a:solidFill>
              <a:schemeClr val="tx1"/>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Calibri" pitchFamily="34" charset="0"/>
              <a:ea typeface="メイリオ"/>
              <a:cs typeface="+mn-cs"/>
            </a:endParaRPr>
          </a:p>
        </p:txBody>
      </p:sp>
      <p:sp>
        <p:nvSpPr>
          <p:cNvPr id="102" name="Text Box 12"/>
          <p:cNvSpPr txBox="1">
            <a:spLocks noChangeArrowheads="1"/>
          </p:cNvSpPr>
          <p:nvPr/>
        </p:nvSpPr>
        <p:spPr bwMode="auto">
          <a:xfrm>
            <a:off x="1377181" y="4258101"/>
            <a:ext cx="8115945" cy="376385"/>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ja-JP" altLang="en-US" sz="1846"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　民　年　金　（ 基　礎　年　金 ）</a:t>
            </a:r>
          </a:p>
        </p:txBody>
      </p:sp>
      <p:sp>
        <p:nvSpPr>
          <p:cNvPr id="103" name="Line 13"/>
          <p:cNvSpPr>
            <a:spLocks noChangeShapeType="1"/>
          </p:cNvSpPr>
          <p:nvPr/>
        </p:nvSpPr>
        <p:spPr bwMode="auto">
          <a:xfrm>
            <a:off x="7795718" y="3942165"/>
            <a:ext cx="1075" cy="912738"/>
          </a:xfrm>
          <a:prstGeom prst="line">
            <a:avLst/>
          </a:prstGeom>
          <a:noFill/>
          <a:ln w="9525" cap="rnd">
            <a:solidFill>
              <a:schemeClr val="tx1"/>
            </a:solidFill>
            <a:prstDash val="sysDot"/>
            <a:round/>
            <a:headEnd/>
            <a:tailEnd/>
          </a:ln>
          <a:effec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cxnSp>
        <p:nvCxnSpPr>
          <p:cNvPr id="104" name="直線コネクタ 103"/>
          <p:cNvCxnSpPr/>
          <p:nvPr/>
        </p:nvCxnSpPr>
        <p:spPr bwMode="auto">
          <a:xfrm flipV="1">
            <a:off x="3262289" y="3970837"/>
            <a:ext cx="2934" cy="887027"/>
          </a:xfrm>
          <a:prstGeom prst="line">
            <a:avLst/>
          </a:prstGeom>
          <a:ln cap="rnd">
            <a:solidFill>
              <a:schemeClr val="tx1"/>
            </a:solidFill>
            <a:prstDash val="sysDot"/>
          </a:ln>
          <a:effectLst/>
        </p:spPr>
        <p:style>
          <a:lnRef idx="1">
            <a:schemeClr val="accent1"/>
          </a:lnRef>
          <a:fillRef idx="0">
            <a:schemeClr val="accent1"/>
          </a:fillRef>
          <a:effectRef idx="0">
            <a:schemeClr val="accent1"/>
          </a:effectRef>
          <a:fontRef idx="minor">
            <a:schemeClr val="tx1"/>
          </a:fontRef>
        </p:style>
      </p:cxnSp>
      <p:sp>
        <p:nvSpPr>
          <p:cNvPr id="105" name="Text Box 32"/>
          <p:cNvSpPr txBox="1">
            <a:spLocks noChangeArrowheads="1"/>
          </p:cNvSpPr>
          <p:nvPr/>
        </p:nvSpPr>
        <p:spPr bwMode="auto">
          <a:xfrm>
            <a:off x="5024642" y="3456631"/>
            <a:ext cx="1548832" cy="330219"/>
          </a:xfrm>
          <a:prstGeom prst="rect">
            <a:avLst/>
          </a:prstGeom>
          <a:noFill/>
          <a:ln w="9525">
            <a:noFill/>
            <a:miter lim="800000"/>
            <a:headEnd/>
            <a:tailEnd/>
          </a:ln>
          <a:effectLst/>
        </p:spPr>
        <p:txBody>
          <a:bodyPr lIns="0" tIns="0" rIns="0" anchor="ct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ja-JP" altLang="en-US" sz="1846"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厚生年金保険</a:t>
            </a:r>
          </a:p>
        </p:txBody>
      </p:sp>
      <p:sp>
        <p:nvSpPr>
          <p:cNvPr id="106" name="AutoShape 35"/>
          <p:cNvSpPr>
            <a:spLocks noChangeArrowheads="1"/>
          </p:cNvSpPr>
          <p:nvPr/>
        </p:nvSpPr>
        <p:spPr bwMode="auto">
          <a:xfrm>
            <a:off x="3842054" y="3550397"/>
            <a:ext cx="819844" cy="318801"/>
          </a:xfrm>
          <a:prstGeom prst="bracketPair">
            <a:avLst>
              <a:gd name="adj" fmla="val 10000"/>
            </a:avLst>
          </a:prstGeom>
          <a:noFill/>
          <a:ln w="9525">
            <a:solidFill>
              <a:schemeClr val="tx1"/>
            </a:solidFill>
            <a:round/>
            <a:headEnd/>
            <a:tailEnd/>
          </a:ln>
          <a:effectLst/>
        </p:spPr>
        <p:txBody>
          <a:bodyPr wrap="none" anchor="ctr"/>
          <a:lstStyle/>
          <a:p>
            <a:pPr marL="0" marR="0" lvl="0" indent="0" algn="ctr" defTabSz="457200" rtl="0" eaLnBrk="1" fontAlgn="auto" latinLnBrk="0" hangingPunct="1">
              <a:lnSpc>
                <a:spcPct val="85000"/>
              </a:lnSpc>
              <a:spcBef>
                <a:spcPts val="0"/>
              </a:spcBef>
              <a:spcAft>
                <a:spcPts val="0"/>
              </a:spcAft>
              <a:buClrTx/>
              <a:buSzTx/>
              <a:buFontTx/>
              <a:buNone/>
              <a:tabLst/>
              <a:defRPr/>
            </a:pPr>
            <a:r>
              <a:rPr kumimoji="0" lang="ja-JP" altLang="en-US" sz="1015"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加入員数</a:t>
            </a:r>
            <a:endParaRPr kumimoji="0" lang="en-US" altLang="ja-JP" sz="1015"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457200" rtl="0" eaLnBrk="1" fontAlgn="auto" latinLnBrk="0" hangingPunct="1">
              <a:lnSpc>
                <a:spcPct val="85000"/>
              </a:lnSpc>
              <a:spcBef>
                <a:spcPts val="0"/>
              </a:spcBef>
              <a:spcAft>
                <a:spcPts val="0"/>
              </a:spcAft>
              <a:buClrTx/>
              <a:buSzTx/>
              <a:buFontTx/>
              <a:buNone/>
              <a:tabLst/>
              <a:defRPr/>
            </a:pPr>
            <a:r>
              <a:rPr kumimoji="0" lang="en-US" altLang="ja-JP" sz="1015"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4,065</a:t>
            </a:r>
            <a:r>
              <a:rPr kumimoji="0" lang="ja-JP" altLang="en-US" sz="1015"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万人</a:t>
            </a:r>
          </a:p>
        </p:txBody>
      </p:sp>
      <p:sp>
        <p:nvSpPr>
          <p:cNvPr id="107" name="Rectangle 45"/>
          <p:cNvSpPr>
            <a:spLocks noChangeArrowheads="1"/>
          </p:cNvSpPr>
          <p:nvPr/>
        </p:nvSpPr>
        <p:spPr bwMode="auto">
          <a:xfrm>
            <a:off x="6790026" y="3086224"/>
            <a:ext cx="989502" cy="879516"/>
          </a:xfrm>
          <a:prstGeom prst="rect">
            <a:avLst/>
          </a:prstGeom>
          <a:noFill/>
          <a:ln w="9525">
            <a:no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477" b="0" i="0" u="none" strike="noStrike" kern="1200" cap="none" spc="0" normalizeH="0" baseline="0" noProof="0" dirty="0">
              <a:ln>
                <a:noFill/>
              </a:ln>
              <a:solidFill>
                <a:srgbClr val="000000"/>
              </a:solidFill>
              <a:effectLst/>
              <a:uLnTx/>
              <a:uFillTx/>
              <a:latin typeface="Tahoma" pitchFamily="34" charset="0"/>
              <a:ea typeface="メイリオ"/>
              <a:cs typeface="+mn-cs"/>
            </a:endParaRPr>
          </a:p>
        </p:txBody>
      </p:sp>
      <p:sp>
        <p:nvSpPr>
          <p:cNvPr id="109" name="Text Box 32"/>
          <p:cNvSpPr txBox="1">
            <a:spLocks noChangeArrowheads="1"/>
          </p:cNvSpPr>
          <p:nvPr/>
        </p:nvSpPr>
        <p:spPr bwMode="auto">
          <a:xfrm>
            <a:off x="6708708" y="3297346"/>
            <a:ext cx="1191213" cy="245003"/>
          </a:xfrm>
          <a:prstGeom prst="rect">
            <a:avLst/>
          </a:prstGeom>
          <a:noFill/>
          <a:ln w="9525">
            <a:noFill/>
            <a:miter lim="800000"/>
            <a:headEnd/>
            <a:tailEnd/>
          </a:ln>
          <a:effectLst/>
        </p:spPr>
        <p:txBody>
          <a:bodyPr wrap="square" lIns="0" tIns="0" rIns="0" anchor="ct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（公務員等</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a:t>
            </a:r>
            <a:r>
              <a:rPr kumimoji="0" lang="ja-JP" altLang="en-US" sz="1292"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 name="AutoShape 50"/>
          <p:cNvSpPr>
            <a:spLocks noChangeArrowheads="1"/>
          </p:cNvSpPr>
          <p:nvPr/>
        </p:nvSpPr>
        <p:spPr bwMode="auto">
          <a:xfrm>
            <a:off x="2391362" y="1994353"/>
            <a:ext cx="562006" cy="292981"/>
          </a:xfrm>
          <a:prstGeom prst="bracketPair">
            <a:avLst>
              <a:gd name="adj" fmla="val 10000"/>
            </a:avLst>
          </a:prstGeom>
          <a:noFill/>
          <a:ln w="9525">
            <a:solidFill>
              <a:srgbClr val="000000"/>
            </a:solidFill>
            <a:round/>
            <a:headEnd/>
            <a:tailEnd/>
          </a:ln>
        </p:spPr>
        <p:txBody>
          <a:bodyPr wrap="none" lIns="33231" tIns="33231" rIns="33231" bIns="33231" anchor="ctr"/>
          <a:lstStyle/>
          <a:p>
            <a:pPr marL="0" marR="0" lvl="0" indent="0" algn="ctr" defTabSz="848599" rtl="0" eaLnBrk="1" fontAlgn="auto" latinLnBrk="0" hangingPunct="1">
              <a:lnSpc>
                <a:spcPct val="100000"/>
              </a:lnSpc>
              <a:spcBef>
                <a:spcPts val="0"/>
              </a:spcBef>
              <a:spcAft>
                <a:spcPts val="0"/>
              </a:spcAft>
              <a:buClrTx/>
              <a:buSzTx/>
              <a:buFontTx/>
              <a:buNone/>
              <a:tabLst/>
              <a:defRPr/>
            </a:pP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加入者数</a:t>
            </a:r>
          </a:p>
          <a:p>
            <a:pPr marL="0" marR="0" lvl="0" indent="0" algn="ctr" defTabSz="848599" rtl="0" eaLnBrk="1" fontAlgn="auto" latinLnBrk="0" hangingPunct="1">
              <a:lnSpc>
                <a:spcPct val="100000"/>
              </a:lnSpc>
              <a:spcBef>
                <a:spcPts val="0"/>
              </a:spcBef>
              <a:spcAft>
                <a:spcPts val="0"/>
              </a:spcAft>
              <a:buClrTx/>
              <a:buSzTx/>
              <a:buFontTx/>
              <a:buNone/>
              <a:tabLst/>
              <a:defRPr/>
            </a:pPr>
            <a:r>
              <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239</a:t>
            </a: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万人</a:t>
            </a:r>
            <a:endPar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Rectangle 4"/>
          <p:cNvSpPr>
            <a:spLocks noChangeArrowheads="1"/>
          </p:cNvSpPr>
          <p:nvPr/>
        </p:nvSpPr>
        <p:spPr bwMode="auto">
          <a:xfrm>
            <a:off x="4516589" y="2468021"/>
            <a:ext cx="752070" cy="598154"/>
          </a:xfrm>
          <a:prstGeom prst="rect">
            <a:avLst/>
          </a:prstGeom>
          <a:pattFill prst="dkDnDiag">
            <a:fgClr>
              <a:srgbClr val="92D050"/>
            </a:fgClr>
            <a:bgClr>
              <a:schemeClr val="bg1"/>
            </a:bgClr>
          </a:pattFill>
          <a:ln w="9525">
            <a:solidFill>
              <a:schemeClr val="tx1"/>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Calibri" pitchFamily="34" charset="0"/>
              <a:ea typeface="メイリオ"/>
              <a:cs typeface="+mn-cs"/>
            </a:endParaRPr>
          </a:p>
        </p:txBody>
      </p:sp>
      <p:sp>
        <p:nvSpPr>
          <p:cNvPr id="112" name="Text Box 43"/>
          <p:cNvSpPr txBox="1">
            <a:spLocks noChangeArrowheads="1"/>
          </p:cNvSpPr>
          <p:nvPr/>
        </p:nvSpPr>
        <p:spPr bwMode="auto">
          <a:xfrm>
            <a:off x="4441729" y="2442055"/>
            <a:ext cx="960858" cy="398058"/>
          </a:xfrm>
          <a:prstGeom prst="rect">
            <a:avLst/>
          </a:prstGeom>
          <a:noFill/>
          <a:ln w="9525">
            <a:noFill/>
            <a:miter lim="800000"/>
            <a:headEnd/>
            <a:tailEnd/>
          </a:ln>
        </p:spPr>
        <p:txBody>
          <a:bodyPr wrap="square" lIns="84836" tIns="42418" rIns="84836" bIns="42418">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確定拠出</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a:t>
            </a:r>
            <a:r>
              <a:rPr kumimoji="0" lang="ja-JP" altLang="en-US" sz="831"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（企業型</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13" name="Rectangle 4"/>
          <p:cNvSpPr>
            <a:spLocks noChangeArrowheads="1"/>
          </p:cNvSpPr>
          <p:nvPr/>
        </p:nvSpPr>
        <p:spPr bwMode="auto">
          <a:xfrm>
            <a:off x="5274083" y="2468021"/>
            <a:ext cx="794995" cy="598154"/>
          </a:xfrm>
          <a:prstGeom prst="rect">
            <a:avLst/>
          </a:prstGeom>
          <a:pattFill prst="dkDnDiag">
            <a:fgClr>
              <a:srgbClr val="92D050"/>
            </a:fgClr>
            <a:bgClr>
              <a:schemeClr val="bg1"/>
            </a:bgClr>
          </a:pattFill>
          <a:ln w="9525">
            <a:solidFill>
              <a:schemeClr val="tx1"/>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Calibri" pitchFamily="34" charset="0"/>
              <a:ea typeface="メイリオ"/>
              <a:cs typeface="+mn-cs"/>
            </a:endParaRPr>
          </a:p>
        </p:txBody>
      </p:sp>
      <p:sp>
        <p:nvSpPr>
          <p:cNvPr id="114" name="Text Box 10"/>
          <p:cNvSpPr txBox="1">
            <a:spLocks noChangeArrowheads="1"/>
          </p:cNvSpPr>
          <p:nvPr/>
        </p:nvSpPr>
        <p:spPr bwMode="auto">
          <a:xfrm>
            <a:off x="5218260" y="2489764"/>
            <a:ext cx="869455" cy="355225"/>
          </a:xfrm>
          <a:prstGeom prst="rect">
            <a:avLst/>
          </a:prstGeom>
          <a:noFill/>
          <a:ln w="9525">
            <a:noFill/>
            <a:miter lim="800000"/>
            <a:headEnd/>
            <a:tailEnd/>
          </a:ln>
        </p:spPr>
        <p:txBody>
          <a:bodyPr lIns="84836" tIns="0" rIns="84836" bIns="42418">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確定給付</a:t>
            </a:r>
            <a:endParaRPr kumimoji="0" lang="en-US" altLang="ja-JP"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企業年金</a:t>
            </a:r>
          </a:p>
        </p:txBody>
      </p:sp>
      <p:grpSp>
        <p:nvGrpSpPr>
          <p:cNvPr id="115" name="グループ化 114"/>
          <p:cNvGrpSpPr/>
          <p:nvPr/>
        </p:nvGrpSpPr>
        <p:grpSpPr>
          <a:xfrm>
            <a:off x="6066544" y="2453785"/>
            <a:ext cx="721819" cy="870203"/>
            <a:chOff x="6364974" y="2145556"/>
            <a:chExt cx="781971" cy="942720"/>
          </a:xfrm>
        </p:grpSpPr>
        <p:sp>
          <p:nvSpPr>
            <p:cNvPr id="116" name="Rectangle 4"/>
            <p:cNvSpPr>
              <a:spLocks noChangeArrowheads="1"/>
            </p:cNvSpPr>
            <p:nvPr/>
          </p:nvSpPr>
          <p:spPr bwMode="auto">
            <a:xfrm>
              <a:off x="6365827" y="2160992"/>
              <a:ext cx="781118" cy="907968"/>
            </a:xfrm>
            <a:prstGeom prst="rect">
              <a:avLst/>
            </a:prstGeom>
            <a:pattFill prst="dkDnDiag">
              <a:fgClr>
                <a:srgbClr val="92D050"/>
              </a:fgClr>
              <a:bgClr>
                <a:schemeClr val="bg1"/>
              </a:bgClr>
            </a:pattFill>
            <a:ln w="9525">
              <a:solidFill>
                <a:schemeClr val="tx1"/>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Calibri" pitchFamily="34" charset="0"/>
                <a:ea typeface="メイリオ"/>
                <a:cs typeface="+mn-cs"/>
              </a:endParaRPr>
            </a:p>
          </p:txBody>
        </p:sp>
        <p:cxnSp>
          <p:nvCxnSpPr>
            <p:cNvPr id="117" name="直線コネクタ 101"/>
            <p:cNvCxnSpPr>
              <a:cxnSpLocks noChangeShapeType="1"/>
            </p:cNvCxnSpPr>
            <p:nvPr/>
          </p:nvCxnSpPr>
          <p:spPr bwMode="auto">
            <a:xfrm>
              <a:off x="6364974" y="2808388"/>
              <a:ext cx="771004" cy="1512"/>
            </a:xfrm>
            <a:prstGeom prst="line">
              <a:avLst/>
            </a:prstGeom>
            <a:noFill/>
            <a:ln w="9525" algn="ctr">
              <a:solidFill>
                <a:srgbClr val="000000"/>
              </a:solidFill>
              <a:prstDash val="sysDot"/>
              <a:round/>
              <a:headEnd/>
              <a:tailEnd/>
            </a:ln>
          </p:spPr>
        </p:cxnSp>
        <p:sp>
          <p:nvSpPr>
            <p:cNvPr id="118" name="Text Box 32"/>
            <p:cNvSpPr txBox="1">
              <a:spLocks noChangeArrowheads="1"/>
            </p:cNvSpPr>
            <p:nvPr/>
          </p:nvSpPr>
          <p:spPr bwMode="auto">
            <a:xfrm>
              <a:off x="6368850" y="2841611"/>
              <a:ext cx="775073" cy="246665"/>
            </a:xfrm>
            <a:prstGeom prst="rect">
              <a:avLst/>
            </a:prstGeom>
            <a:noFill/>
            <a:ln w="9525">
              <a:noFill/>
              <a:miter lim="800000"/>
              <a:headEnd/>
              <a:tailEnd/>
            </a:ln>
          </p:spPr>
          <p:txBody>
            <a:bodyPr lIns="0" tIns="42418" rIns="0" bIns="42418">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23"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（代行部分）</a:t>
              </a:r>
              <a:endParaRPr kumimoji="0" lang="ja-JP" altLang="en-US" sz="646"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9" name="Text Box 51"/>
            <p:cNvSpPr txBox="1">
              <a:spLocks noChangeArrowheads="1"/>
            </p:cNvSpPr>
            <p:nvPr/>
          </p:nvSpPr>
          <p:spPr bwMode="auto">
            <a:xfrm>
              <a:off x="6383343" y="2145556"/>
              <a:ext cx="746086" cy="431230"/>
            </a:xfrm>
            <a:prstGeom prst="rect">
              <a:avLst/>
            </a:prstGeom>
            <a:noFill/>
            <a:ln w="9525">
              <a:noFill/>
              <a:miter lim="800000"/>
              <a:headEnd/>
              <a:tailEnd/>
            </a:ln>
          </p:spPr>
          <p:txBody>
            <a:bodyPr wrap="square" lIns="84836" tIns="42418" rIns="84836" bIns="42418">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厚生年金基金</a:t>
              </a:r>
            </a:p>
          </p:txBody>
        </p:sp>
      </p:grpSp>
      <p:sp>
        <p:nvSpPr>
          <p:cNvPr id="120" name="AutoShape 52"/>
          <p:cNvSpPr>
            <a:spLocks noChangeArrowheads="1"/>
          </p:cNvSpPr>
          <p:nvPr/>
        </p:nvSpPr>
        <p:spPr bwMode="auto">
          <a:xfrm>
            <a:off x="4641142" y="2807202"/>
            <a:ext cx="521211" cy="240112"/>
          </a:xfrm>
          <a:prstGeom prst="bracketPair">
            <a:avLst>
              <a:gd name="adj" fmla="val 10000"/>
            </a:avLst>
          </a:prstGeom>
          <a:noFill/>
          <a:ln w="9525">
            <a:solidFill>
              <a:srgbClr val="000000"/>
            </a:solidFill>
            <a:round/>
            <a:headEnd/>
            <a:tailEnd/>
          </a:ln>
        </p:spPr>
        <p:txBody>
          <a:bodyPr wrap="none" lIns="33231" tIns="33231" rIns="33231" bIns="33231" anchor="ctr"/>
          <a:lstStyle/>
          <a:p>
            <a:pPr marL="0" marR="0" lvl="0" indent="0" algn="ctr" defTabSz="848599" rtl="0" eaLnBrk="1" fontAlgn="auto" latinLnBrk="0" hangingPunct="1">
              <a:lnSpc>
                <a:spcPct val="100000"/>
              </a:lnSpc>
              <a:spcBef>
                <a:spcPts val="0"/>
              </a:spcBef>
              <a:spcAft>
                <a:spcPts val="0"/>
              </a:spcAft>
              <a:buClrTx/>
              <a:buSzTx/>
              <a:buFontTx/>
              <a:buNone/>
              <a:tabLst/>
              <a:defRPr/>
            </a:pP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加入者数</a:t>
            </a:r>
          </a:p>
          <a:p>
            <a:pPr marL="0" marR="0" lvl="0" indent="0" algn="ctr" defTabSz="848599" rtl="0" eaLnBrk="1" fontAlgn="auto" latinLnBrk="0" hangingPunct="1">
              <a:lnSpc>
                <a:spcPct val="100000"/>
              </a:lnSpc>
              <a:spcBef>
                <a:spcPts val="0"/>
              </a:spcBef>
              <a:spcAft>
                <a:spcPts val="0"/>
              </a:spcAft>
              <a:buClrTx/>
              <a:buSzTx/>
              <a:buFontTx/>
              <a:buNone/>
              <a:tabLst/>
              <a:defRPr/>
            </a:pPr>
            <a:r>
              <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782</a:t>
            </a: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万人</a:t>
            </a:r>
            <a:endPar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AutoShape 48"/>
          <p:cNvSpPr>
            <a:spLocks noChangeArrowheads="1"/>
          </p:cNvSpPr>
          <p:nvPr/>
        </p:nvSpPr>
        <p:spPr bwMode="auto">
          <a:xfrm>
            <a:off x="5405945" y="2807785"/>
            <a:ext cx="549269" cy="250910"/>
          </a:xfrm>
          <a:prstGeom prst="bracketPair">
            <a:avLst>
              <a:gd name="adj" fmla="val 10000"/>
            </a:avLst>
          </a:prstGeom>
          <a:noFill/>
          <a:ln w="9525">
            <a:solidFill>
              <a:srgbClr val="000000"/>
            </a:solidFill>
            <a:round/>
            <a:headEnd/>
            <a:tailEnd/>
          </a:ln>
        </p:spPr>
        <p:txBody>
          <a:bodyPr wrap="none" lIns="33231" tIns="33231" rIns="33231" bIns="33231" anchor="ctr"/>
          <a:lstStyle/>
          <a:p>
            <a:pPr marL="0" marR="0" lvl="0" indent="0" algn="ctr" defTabSz="848599" rtl="0" eaLnBrk="1" fontAlgn="auto" latinLnBrk="0" hangingPunct="1">
              <a:lnSpc>
                <a:spcPct val="100000"/>
              </a:lnSpc>
              <a:spcBef>
                <a:spcPts val="0"/>
              </a:spcBef>
              <a:spcAft>
                <a:spcPts val="0"/>
              </a:spcAft>
              <a:buClrTx/>
              <a:buSzTx/>
              <a:buFontTx/>
              <a:buNone/>
              <a:tabLst/>
              <a:defRPr/>
            </a:pP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加入者数</a:t>
            </a:r>
          </a:p>
          <a:p>
            <a:pPr marL="0" marR="0" lvl="0" indent="0" algn="ctr" defTabSz="848599" rtl="0" eaLnBrk="1" fontAlgn="auto" latinLnBrk="0" hangingPunct="1">
              <a:lnSpc>
                <a:spcPct val="100000"/>
              </a:lnSpc>
              <a:spcBef>
                <a:spcPts val="0"/>
              </a:spcBef>
              <a:spcAft>
                <a:spcPts val="0"/>
              </a:spcAft>
              <a:buClrTx/>
              <a:buSzTx/>
              <a:buFontTx/>
              <a:buNone/>
              <a:tabLst/>
              <a:defRPr/>
            </a:pPr>
            <a:r>
              <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930</a:t>
            </a: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万人</a:t>
            </a:r>
            <a:endPar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AutoShape 36"/>
          <p:cNvSpPr>
            <a:spLocks noChangeArrowheads="1"/>
          </p:cNvSpPr>
          <p:nvPr/>
        </p:nvSpPr>
        <p:spPr bwMode="auto">
          <a:xfrm>
            <a:off x="6172270" y="2805705"/>
            <a:ext cx="532065" cy="248037"/>
          </a:xfrm>
          <a:prstGeom prst="bracketPair">
            <a:avLst>
              <a:gd name="adj" fmla="val 10000"/>
            </a:avLst>
          </a:prstGeom>
          <a:noFill/>
          <a:ln w="9525">
            <a:solidFill>
              <a:srgbClr val="000000"/>
            </a:solidFill>
            <a:round/>
            <a:headEnd/>
            <a:tailEnd/>
          </a:ln>
        </p:spPr>
        <p:txBody>
          <a:bodyPr wrap="none" lIns="33231" tIns="33231" rIns="33231" bIns="33231" anchor="ctr"/>
          <a:lstStyle/>
          <a:p>
            <a:pPr marL="0" marR="0" lvl="0" indent="0" algn="ctr" defTabSz="848599" rtl="0" eaLnBrk="1" fontAlgn="auto" latinLnBrk="0" hangingPunct="1">
              <a:lnSpc>
                <a:spcPct val="100000"/>
              </a:lnSpc>
              <a:spcBef>
                <a:spcPts val="0"/>
              </a:spcBef>
              <a:spcAft>
                <a:spcPts val="0"/>
              </a:spcAft>
              <a:buClrTx/>
              <a:buSzTx/>
              <a:buFontTx/>
              <a:buNone/>
              <a:tabLst/>
              <a:defRPr/>
            </a:pPr>
            <a:endPar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8599" rtl="0" eaLnBrk="1" fontAlgn="auto" latinLnBrk="0" hangingPunct="1">
              <a:lnSpc>
                <a:spcPct val="100000"/>
              </a:lnSpc>
              <a:spcBef>
                <a:spcPts val="0"/>
              </a:spcBef>
              <a:spcAft>
                <a:spcPts val="0"/>
              </a:spcAft>
              <a:buClrTx/>
              <a:buSzTx/>
              <a:buFontTx/>
              <a:buNone/>
              <a:tabLst/>
              <a:defRPr/>
            </a:pP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加入員数</a:t>
            </a:r>
          </a:p>
          <a:p>
            <a:pPr marL="0" marR="0" lvl="0" indent="0" algn="ctr" defTabSz="848599" rtl="0" eaLnBrk="1" fontAlgn="auto" latinLnBrk="0" hangingPunct="1">
              <a:lnSpc>
                <a:spcPct val="100000"/>
              </a:lnSpc>
              <a:spcBef>
                <a:spcPts val="0"/>
              </a:spcBef>
              <a:spcAft>
                <a:spcPts val="0"/>
              </a:spcAft>
              <a:buClrTx/>
              <a:buSzTx/>
              <a:buFontTx/>
              <a:buNone/>
              <a:tabLst/>
              <a:defRPr/>
            </a:pPr>
            <a:r>
              <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万人</a:t>
            </a:r>
            <a:endPar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8599" rtl="0" eaLnBrk="1" fontAlgn="auto" latinLnBrk="0" hangingPunct="1">
              <a:lnSpc>
                <a:spcPct val="100000"/>
              </a:lnSpc>
              <a:spcBef>
                <a:spcPts val="0"/>
              </a:spcBef>
              <a:spcAft>
                <a:spcPts val="0"/>
              </a:spcAft>
              <a:buClrTx/>
              <a:buSzTx/>
              <a:buFontTx/>
              <a:buNone/>
              <a:tabLst/>
              <a:defRPr/>
            </a:pPr>
            <a:endPar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3" name="グループ化 122"/>
          <p:cNvGrpSpPr/>
          <p:nvPr/>
        </p:nvGrpSpPr>
        <p:grpSpPr>
          <a:xfrm>
            <a:off x="621695" y="2116744"/>
            <a:ext cx="140706" cy="2740175"/>
            <a:chOff x="333434" y="1924452"/>
            <a:chExt cx="152431" cy="2968523"/>
          </a:xfrm>
        </p:grpSpPr>
        <p:cxnSp>
          <p:nvCxnSpPr>
            <p:cNvPr id="124" name="直線コネクタ 123"/>
            <p:cNvCxnSpPr/>
            <p:nvPr/>
          </p:nvCxnSpPr>
          <p:spPr>
            <a:xfrm flipV="1">
              <a:off x="338197" y="1946305"/>
              <a:ext cx="0" cy="29390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333434" y="1924452"/>
              <a:ext cx="152431"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333434" y="3928293"/>
              <a:ext cx="152431"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333434" y="2960949"/>
              <a:ext cx="152431"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333434" y="4892975"/>
              <a:ext cx="152431"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29" name="テキスト ボックス 128"/>
          <p:cNvSpPr txBox="1"/>
          <p:nvPr/>
        </p:nvSpPr>
        <p:spPr>
          <a:xfrm>
            <a:off x="617659" y="2249686"/>
            <a:ext cx="355162" cy="689589"/>
          </a:xfrm>
          <a:prstGeom prst="rect">
            <a:avLst/>
          </a:prstGeom>
          <a:no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３階部分</a:t>
            </a:r>
          </a:p>
        </p:txBody>
      </p:sp>
      <p:sp>
        <p:nvSpPr>
          <p:cNvPr id="130" name="テキスト ボックス 129"/>
          <p:cNvSpPr txBox="1"/>
          <p:nvPr/>
        </p:nvSpPr>
        <p:spPr>
          <a:xfrm>
            <a:off x="619286" y="3179609"/>
            <a:ext cx="355162" cy="689589"/>
          </a:xfrm>
          <a:prstGeom prst="rect">
            <a:avLst/>
          </a:prstGeom>
          <a:no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２階部分</a:t>
            </a:r>
          </a:p>
        </p:txBody>
      </p:sp>
      <p:sp>
        <p:nvSpPr>
          <p:cNvPr id="131" name="テキスト ボックス 130"/>
          <p:cNvSpPr txBox="1"/>
          <p:nvPr/>
        </p:nvSpPr>
        <p:spPr>
          <a:xfrm>
            <a:off x="619286" y="4072478"/>
            <a:ext cx="355162" cy="689589"/>
          </a:xfrm>
          <a:prstGeom prst="rect">
            <a:avLst/>
          </a:prstGeom>
          <a:no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１階部分</a:t>
            </a:r>
          </a:p>
        </p:txBody>
      </p:sp>
      <p:cxnSp>
        <p:nvCxnSpPr>
          <p:cNvPr id="132" name="直線コネクタ 131"/>
          <p:cNvCxnSpPr/>
          <p:nvPr/>
        </p:nvCxnSpPr>
        <p:spPr>
          <a:xfrm>
            <a:off x="3263758" y="3066175"/>
            <a:ext cx="2803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flipH="1">
            <a:off x="3119297" y="3064902"/>
            <a:ext cx="1" cy="905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6799914" y="2468022"/>
            <a:ext cx="993942" cy="0"/>
          </a:xfrm>
          <a:prstGeom prst="line">
            <a:avLst/>
          </a:prstGeom>
          <a:ln w="9525" cmpd="sng">
            <a:solidFill>
              <a:schemeClr val="tx1">
                <a:alpha val="40000"/>
              </a:schemeClr>
            </a:solidFill>
            <a:miter lim="800000"/>
          </a:ln>
        </p:spPr>
        <p:style>
          <a:lnRef idx="1">
            <a:schemeClr val="accent1"/>
          </a:lnRef>
          <a:fillRef idx="0">
            <a:schemeClr val="accent1"/>
          </a:fillRef>
          <a:effectRef idx="0">
            <a:schemeClr val="accent1"/>
          </a:effectRef>
          <a:fontRef idx="minor">
            <a:schemeClr val="tx1"/>
          </a:fontRef>
        </p:style>
      </p:cxnSp>
      <p:sp>
        <p:nvSpPr>
          <p:cNvPr id="135" name="Text Box 32"/>
          <p:cNvSpPr txBox="1">
            <a:spLocks noChangeArrowheads="1"/>
          </p:cNvSpPr>
          <p:nvPr/>
        </p:nvSpPr>
        <p:spPr bwMode="auto">
          <a:xfrm>
            <a:off x="3355023" y="3335498"/>
            <a:ext cx="1744850" cy="216662"/>
          </a:xfrm>
          <a:prstGeom prst="rect">
            <a:avLst/>
          </a:prstGeom>
          <a:noFill/>
          <a:ln w="9525">
            <a:noFill/>
            <a:miter lim="800000"/>
            <a:headEnd/>
            <a:tailEnd/>
          </a:ln>
          <a:effectLst/>
        </p:spPr>
        <p:txBody>
          <a:bodyPr wrap="square" lIns="0" tIns="0" rIns="0" anchor="ct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（会社員）</a:t>
            </a:r>
            <a:endParaRPr kumimoji="0" lang="ja-JP" altLang="en-US" sz="1015"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6" name="テキスト ボックス 135"/>
          <p:cNvSpPr txBox="1"/>
          <p:nvPr/>
        </p:nvSpPr>
        <p:spPr>
          <a:xfrm>
            <a:off x="631900" y="6100931"/>
            <a:ext cx="9088737" cy="348044"/>
          </a:xfrm>
          <a:prstGeom prst="rect">
            <a:avLst/>
          </a:prstGeom>
          <a:noFill/>
        </p:spPr>
        <p:txBody>
          <a:bodyPr wrap="square">
            <a:spAutoFit/>
          </a:bodyPr>
          <a:lstStyle/>
          <a:p>
            <a:pPr marL="0" marR="0" lvl="0" indent="0" algn="just" defTabSz="843968" rtl="0" eaLnBrk="1" fontAlgn="auto" latinLnBrk="0" hangingPunct="1">
              <a:lnSpc>
                <a:spcPct val="100000"/>
              </a:lnSpc>
              <a:spcBef>
                <a:spcPts val="0"/>
              </a:spcBef>
              <a:spcAft>
                <a:spcPts val="0"/>
              </a:spcAft>
              <a:buClrTx/>
              <a:buSzTx/>
              <a:buFontTx/>
              <a:buNone/>
              <a:tabLst/>
              <a:defRPr/>
            </a:pP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　被用者年金制度の一元化に伴い、平成</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27</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日から公務員および私学教職員も厚生年金に加入。また、共済年金の職域加算部分は廃止され、新たに退職等年金給付が創設。</a:t>
            </a:r>
            <a:endPar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43968" rtl="0" eaLnBrk="1" fontAlgn="auto" latinLnBrk="0" hangingPunct="1">
              <a:lnSpc>
                <a:spcPct val="100000"/>
              </a:lnSpc>
              <a:spcBef>
                <a:spcPts val="0"/>
              </a:spcBef>
              <a:spcAft>
                <a:spcPts val="0"/>
              </a:spcAft>
              <a:buClrTx/>
              <a:buSzTx/>
              <a:buFontTx/>
              <a:buNone/>
              <a:tabLst/>
              <a:defRPr/>
            </a:pP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ただし、平成</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27</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日までの共済年金に加入していた期間分については、平成</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27</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月以後においても、加入期間に応じた職域加算部分を支給。</a:t>
            </a:r>
          </a:p>
        </p:txBody>
      </p:sp>
      <p:sp>
        <p:nvSpPr>
          <p:cNvPr id="137" name="Line 55"/>
          <p:cNvSpPr>
            <a:spLocks noChangeShapeType="1"/>
          </p:cNvSpPr>
          <p:nvPr/>
        </p:nvSpPr>
        <p:spPr bwMode="auto">
          <a:xfrm flipH="1">
            <a:off x="6784840" y="3306146"/>
            <a:ext cx="4459" cy="659488"/>
          </a:xfrm>
          <a:prstGeom prst="line">
            <a:avLst/>
          </a:prstGeom>
          <a:noFill/>
          <a:ln w="9525">
            <a:solidFill>
              <a:schemeClr val="tx1"/>
            </a:solidFill>
            <a:prstDash val="dash"/>
            <a:round/>
            <a:headEnd/>
            <a:tailEnd/>
          </a:ln>
          <a:effec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cxnSp>
        <p:nvCxnSpPr>
          <p:cNvPr id="138" name="直線コネクタ 137"/>
          <p:cNvCxnSpPr/>
          <p:nvPr/>
        </p:nvCxnSpPr>
        <p:spPr>
          <a:xfrm flipH="1">
            <a:off x="7795716" y="3064905"/>
            <a:ext cx="2119" cy="897507"/>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sp>
        <p:nvSpPr>
          <p:cNvPr id="139" name="Text Box 56"/>
          <p:cNvSpPr txBox="1">
            <a:spLocks noChangeArrowheads="1"/>
          </p:cNvSpPr>
          <p:nvPr/>
        </p:nvSpPr>
        <p:spPr bwMode="auto">
          <a:xfrm>
            <a:off x="6864897" y="2597096"/>
            <a:ext cx="921037" cy="358560"/>
          </a:xfrm>
          <a:prstGeom prst="rect">
            <a:avLst/>
          </a:prstGeom>
          <a:noFill/>
          <a:ln w="9525">
            <a:noFill/>
            <a:miter lim="800000"/>
            <a:headEnd/>
            <a:tailEnd/>
          </a:ln>
          <a:effectLst/>
        </p:spPr>
        <p:txBody>
          <a:bodyPr wrap="square" lIns="0" tIns="0" rIns="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退職等</a:t>
            </a:r>
            <a:endParaRPr kumimoji="0" lang="en-US" altLang="ja-JP"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年金給付</a:t>
            </a: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a:t>
            </a:r>
            <a:endParaRPr kumimoji="0" lang="ja-JP" altLang="en-US" sz="1015"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0" name="二等辺三角形 139"/>
          <p:cNvSpPr/>
          <p:nvPr/>
        </p:nvSpPr>
        <p:spPr>
          <a:xfrm>
            <a:off x="2470532" y="2478892"/>
            <a:ext cx="650617" cy="1486651"/>
          </a:xfrm>
          <a:prstGeom prst="triangle">
            <a:avLst>
              <a:gd name="adj" fmla="val 0"/>
            </a:avLst>
          </a:prstGeom>
          <a:pattFill prst="dkUpDiag">
            <a:fgClr>
              <a:srgbClr val="92D050"/>
            </a:fgClr>
            <a:bgClr>
              <a:schemeClr val="bg1"/>
            </a:bgClr>
          </a:pattFill>
          <a:ln w="9525">
            <a:solidFill>
              <a:schemeClr val="tx1"/>
            </a:solidFill>
            <a:miter lim="800000"/>
            <a:headEnd/>
            <a:tailEnd/>
          </a:ln>
        </p:spPr>
        <p:txBody>
          <a:bodyPr vert="eaVert" wrap="square" lIns="84836" tIns="42418" rIns="84836" bIns="42418" anchor="t">
            <a:spAutoFit/>
          </a:bodyPr>
          <a:lstStyle/>
          <a:p>
            <a:pPr marL="0" marR="0" lvl="0" indent="0" algn="ctr" defTabSz="848599" rtl="0" eaLnBrk="1" fontAlgn="auto" latinLnBrk="0" hangingPunct="1">
              <a:lnSpc>
                <a:spcPct val="100000"/>
              </a:lnSpc>
              <a:spcBef>
                <a:spcPts val="0"/>
              </a:spcBef>
              <a:spcAft>
                <a:spcPts val="0"/>
              </a:spcAft>
              <a:buClrTx/>
              <a:buSzTx/>
              <a:buFontTx/>
              <a:buNone/>
              <a:tabLst/>
              <a:defRPr/>
            </a:pPr>
            <a:endParaRPr kumimoji="0" lang="ja-JP" altLang="en-US" sz="1015"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1" name="テキスト ボックス 140"/>
          <p:cNvSpPr txBox="1"/>
          <p:nvPr/>
        </p:nvSpPr>
        <p:spPr>
          <a:xfrm>
            <a:off x="2449248" y="3073631"/>
            <a:ext cx="340863" cy="865905"/>
          </a:xfrm>
          <a:prstGeom prst="rect">
            <a:avLst/>
          </a:prstGeom>
          <a:noFill/>
        </p:spPr>
        <p:txBody>
          <a:bodyPr vert="eaVert"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15"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国民年金基金</a:t>
            </a:r>
            <a:endParaRPr kumimoji="0" lang="ja-JP" altLang="en-US" sz="1015" b="0" i="0" u="none" strike="noStrike" kern="1200" cap="none" spc="0" normalizeH="0" baseline="0" noProof="0" dirty="0">
              <a:ln>
                <a:noFill/>
              </a:ln>
              <a:solidFill>
                <a:srgbClr val="000000"/>
              </a:solidFill>
              <a:effectLst/>
              <a:uLnTx/>
              <a:uFillTx/>
              <a:latin typeface="Segoe UI"/>
              <a:ea typeface="メイリオ"/>
              <a:cs typeface="+mn-cs"/>
            </a:endParaRPr>
          </a:p>
        </p:txBody>
      </p:sp>
      <p:sp>
        <p:nvSpPr>
          <p:cNvPr id="142" name="二等辺三角形 141"/>
          <p:cNvSpPr/>
          <p:nvPr/>
        </p:nvSpPr>
        <p:spPr>
          <a:xfrm rot="10800000">
            <a:off x="2472611" y="2464040"/>
            <a:ext cx="650121" cy="1486651"/>
          </a:xfrm>
          <a:prstGeom prst="triangle">
            <a:avLst>
              <a:gd name="adj" fmla="val 0"/>
            </a:avLst>
          </a:prstGeom>
          <a:pattFill prst="dkUpDiag">
            <a:fgClr>
              <a:srgbClr val="92D050"/>
            </a:fgClr>
            <a:bgClr>
              <a:schemeClr val="bg1"/>
            </a:bgClr>
          </a:pattFill>
          <a:ln w="9525">
            <a:solidFill>
              <a:schemeClr val="tx1"/>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dirty="0">
              <a:ln>
                <a:noFill/>
              </a:ln>
              <a:solidFill>
                <a:srgbClr val="000000"/>
              </a:solidFill>
              <a:effectLst/>
              <a:uLnTx/>
              <a:uFillTx/>
              <a:latin typeface="Calibri" pitchFamily="34" charset="0"/>
              <a:ea typeface="メイリオ"/>
              <a:cs typeface="+mn-cs"/>
            </a:endParaRPr>
          </a:p>
        </p:txBody>
      </p:sp>
      <p:sp>
        <p:nvSpPr>
          <p:cNvPr id="143" name="正方形/長方形 142"/>
          <p:cNvSpPr/>
          <p:nvPr/>
        </p:nvSpPr>
        <p:spPr>
          <a:xfrm>
            <a:off x="3261147" y="2018125"/>
            <a:ext cx="5397817" cy="341587"/>
          </a:xfrm>
          <a:prstGeom prst="rect">
            <a:avLst/>
          </a:prstGeom>
          <a:pattFill prst="dkUpDiag">
            <a:fgClr>
              <a:srgbClr val="92D050"/>
            </a:fgClr>
            <a:bgClr>
              <a:schemeClr val="bg1"/>
            </a:bgClr>
          </a:pattFill>
          <a:ln w="9525">
            <a:solidFill>
              <a:schemeClr val="tx1"/>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100" b="1" i="0" u="none" strike="noStrike" kern="1200" cap="none" spc="0" normalizeH="0" baseline="0" noProof="0" dirty="0" err="1">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iDeCo</a:t>
            </a:r>
            <a:endParaRPr kumimoji="0"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 name="AutoShape 40"/>
          <p:cNvSpPr>
            <a:spLocks noChangeArrowheads="1"/>
          </p:cNvSpPr>
          <p:nvPr/>
        </p:nvSpPr>
        <p:spPr bwMode="auto">
          <a:xfrm>
            <a:off x="1902914" y="3619765"/>
            <a:ext cx="518246" cy="316426"/>
          </a:xfrm>
          <a:prstGeom prst="bracketPair">
            <a:avLst>
              <a:gd name="adj" fmla="val 10000"/>
            </a:avLst>
          </a:prstGeom>
          <a:noFill/>
          <a:ln w="9525">
            <a:solidFill>
              <a:srgbClr val="000000"/>
            </a:solidFill>
            <a:round/>
            <a:headEnd/>
            <a:tailEnd/>
          </a:ln>
        </p:spPr>
        <p:txBody>
          <a:bodyPr wrap="none" lIns="33231" tIns="33231" rIns="33231" bIns="33231" anchor="ctr"/>
          <a:lstStyle/>
          <a:p>
            <a:pPr marL="0" marR="0" lvl="0" indent="0" algn="ctr" defTabSz="848599" rtl="0" eaLnBrk="1" fontAlgn="auto" latinLnBrk="0" hangingPunct="1">
              <a:lnSpc>
                <a:spcPct val="100000"/>
              </a:lnSpc>
              <a:spcBef>
                <a:spcPts val="0"/>
              </a:spcBef>
              <a:spcAft>
                <a:spcPts val="0"/>
              </a:spcAft>
              <a:buClrTx/>
              <a:buSzTx/>
              <a:buFontTx/>
              <a:buNone/>
              <a:tabLst/>
              <a:defRPr/>
            </a:pP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加入員数</a:t>
            </a:r>
          </a:p>
          <a:p>
            <a:pPr marL="0" marR="0" lvl="0" indent="0" algn="ctr" defTabSz="848599" rtl="0" eaLnBrk="1" fontAlgn="auto" latinLnBrk="0" hangingPunct="1">
              <a:lnSpc>
                <a:spcPct val="100000"/>
              </a:lnSpc>
              <a:spcBef>
                <a:spcPts val="0"/>
              </a:spcBef>
              <a:spcAft>
                <a:spcPts val="0"/>
              </a:spcAft>
              <a:buClrTx/>
              <a:buSzTx/>
              <a:buFontTx/>
              <a:buNone/>
              <a:tabLst/>
              <a:defRPr/>
            </a:pPr>
            <a:r>
              <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34</a:t>
            </a:r>
            <a:r>
              <a:rPr kumimoji="0" lang="ja-JP" altLang="en-US"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万人</a:t>
            </a:r>
            <a:endParaRPr kumimoji="0" lang="en-US" altLang="ja-JP" sz="831"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 name="円弧 144"/>
          <p:cNvSpPr/>
          <p:nvPr/>
        </p:nvSpPr>
        <p:spPr>
          <a:xfrm rot="19501836">
            <a:off x="2695990" y="2196233"/>
            <a:ext cx="618398" cy="20858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sp>
        <p:nvSpPr>
          <p:cNvPr id="146" name="円弧 145"/>
          <p:cNvSpPr/>
          <p:nvPr/>
        </p:nvSpPr>
        <p:spPr>
          <a:xfrm rot="11697588">
            <a:off x="2509787" y="2256265"/>
            <a:ext cx="600211" cy="20858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1200" cap="none" spc="0" normalizeH="0" baseline="0" noProof="0">
              <a:ln>
                <a:noFill/>
              </a:ln>
              <a:solidFill>
                <a:srgbClr val="000000"/>
              </a:solidFill>
              <a:effectLst/>
              <a:uLnTx/>
              <a:uFillTx/>
              <a:latin typeface="Segoe UI"/>
              <a:ea typeface="メイリオ"/>
              <a:cs typeface="+mn-cs"/>
            </a:endParaRPr>
          </a:p>
        </p:txBody>
      </p:sp>
      <p:sp>
        <p:nvSpPr>
          <p:cNvPr id="147" name="テキスト ボックス 146"/>
          <p:cNvSpPr txBox="1"/>
          <p:nvPr/>
        </p:nvSpPr>
        <p:spPr>
          <a:xfrm>
            <a:off x="2545435" y="2475185"/>
            <a:ext cx="736735" cy="4333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8" b="1" i="0" u="none" strike="noStrike" kern="0" cap="none" spc="0" normalizeH="0" baseline="0" noProof="0" dirty="0" err="1">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iDeCo</a:t>
            </a:r>
            <a:endParaRPr kumimoji="0" lang="en-US" altLang="ja-JP" sz="1108"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108" b="0" i="0" u="none" strike="noStrike" kern="1200" cap="none" spc="0" normalizeH="0" baseline="0" noProof="0" dirty="0">
              <a:ln>
                <a:noFill/>
              </a:ln>
              <a:solidFill>
                <a:srgbClr val="000000"/>
              </a:solidFill>
              <a:effectLst/>
              <a:uLnTx/>
              <a:uFillTx/>
              <a:latin typeface="Segoe UI"/>
              <a:ea typeface="メイリオ"/>
              <a:cs typeface="+mn-cs"/>
            </a:endParaRPr>
          </a:p>
        </p:txBody>
      </p:sp>
      <p:cxnSp>
        <p:nvCxnSpPr>
          <p:cNvPr id="148" name="直線コネクタ 147"/>
          <p:cNvCxnSpPr/>
          <p:nvPr/>
        </p:nvCxnSpPr>
        <p:spPr>
          <a:xfrm flipH="1">
            <a:off x="3260088" y="3057830"/>
            <a:ext cx="2119" cy="897507"/>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sp>
        <p:nvSpPr>
          <p:cNvPr id="150" name="AutoShape 46"/>
          <p:cNvSpPr>
            <a:spLocks noChangeArrowheads="1"/>
          </p:cNvSpPr>
          <p:nvPr/>
        </p:nvSpPr>
        <p:spPr bwMode="auto">
          <a:xfrm>
            <a:off x="6850466" y="3540591"/>
            <a:ext cx="868622" cy="318801"/>
          </a:xfrm>
          <a:prstGeom prst="bracketPair">
            <a:avLst>
              <a:gd name="adj" fmla="val 10000"/>
            </a:avLst>
          </a:prstGeom>
          <a:noFill/>
          <a:ln w="9525">
            <a:solidFill>
              <a:schemeClr val="tx1"/>
            </a:solidFill>
            <a:round/>
            <a:headEnd/>
            <a:tailEnd/>
          </a:ln>
          <a:effectLst/>
        </p:spPr>
        <p:txBody>
          <a:bodyPr wrap="none" anchor="ctr"/>
          <a:lstStyle/>
          <a:p>
            <a:pPr marL="0" marR="0" lvl="0" indent="0" algn="ctr" defTabSz="843981" rtl="0" eaLnBrk="1" fontAlgn="auto" latinLnBrk="0" hangingPunct="1">
              <a:lnSpc>
                <a:spcPct val="100000"/>
              </a:lnSpc>
              <a:spcBef>
                <a:spcPts val="0"/>
              </a:spcBef>
              <a:spcAft>
                <a:spcPts val="0"/>
              </a:spcAft>
              <a:buClrTx/>
              <a:buSzTx/>
              <a:buFontTx/>
              <a:buNone/>
              <a:tabLst/>
              <a:defRPr/>
            </a:pPr>
            <a:endParaRPr kumimoji="0" lang="en-US" altLang="ja-JP" sz="1015"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ctr" defTabSz="843981" rtl="0" eaLnBrk="1" fontAlgn="auto" latinLnBrk="0" hangingPunct="1">
              <a:lnSpc>
                <a:spcPct val="100000"/>
              </a:lnSpc>
              <a:spcBef>
                <a:spcPts val="0"/>
              </a:spcBef>
              <a:spcAft>
                <a:spcPts val="0"/>
              </a:spcAft>
              <a:buClrTx/>
              <a:buSzTx/>
              <a:buFontTx/>
              <a:buNone/>
              <a:tabLst/>
              <a:defRPr/>
            </a:pPr>
            <a:r>
              <a:rPr kumimoji="0" lang="ja-JP" altLang="en-US" sz="1015"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加入員数</a:t>
            </a:r>
          </a:p>
          <a:p>
            <a:pPr marL="0" marR="0" lvl="0" indent="0" algn="ctr" defTabSz="843981" rtl="0" eaLnBrk="1" fontAlgn="auto" latinLnBrk="0" hangingPunct="1">
              <a:lnSpc>
                <a:spcPct val="100000"/>
              </a:lnSpc>
              <a:spcBef>
                <a:spcPts val="0"/>
              </a:spcBef>
              <a:spcAft>
                <a:spcPts val="0"/>
              </a:spcAft>
              <a:buClrTx/>
              <a:buSzTx/>
              <a:buFontTx/>
              <a:buNone/>
              <a:tabLst/>
              <a:defRPr/>
            </a:pPr>
            <a:r>
              <a:rPr kumimoji="0" lang="en-US" altLang="ja-JP" sz="1015"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471</a:t>
            </a:r>
            <a:r>
              <a:rPr kumimoji="0" lang="ja-JP" altLang="en-US" sz="1015"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万人</a:t>
            </a:r>
            <a:endPar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3981" rtl="0" eaLnBrk="1" fontAlgn="auto" latinLnBrk="0" hangingPunct="1">
              <a:lnSpc>
                <a:spcPct val="100000"/>
              </a:lnSpc>
              <a:spcBef>
                <a:spcPts val="0"/>
              </a:spcBef>
              <a:spcAft>
                <a:spcPts val="0"/>
              </a:spcAft>
              <a:buClrTx/>
              <a:buSzTx/>
              <a:buFontTx/>
              <a:buNone/>
              <a:tabLst/>
              <a:defRPr/>
            </a:pPr>
            <a:endParaRPr kumimoji="0" lang="en-US" altLang="ja-JP" sz="1015"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1" name="Text Box 30"/>
          <p:cNvSpPr txBox="1">
            <a:spLocks noChangeArrowheads="1"/>
          </p:cNvSpPr>
          <p:nvPr/>
        </p:nvSpPr>
        <p:spPr bwMode="auto">
          <a:xfrm>
            <a:off x="4728759" y="5952204"/>
            <a:ext cx="1162422" cy="390620"/>
          </a:xfrm>
          <a:prstGeom prst="rect">
            <a:avLst/>
          </a:prstGeom>
          <a:noFill/>
          <a:ln w="9525">
            <a:noFill/>
            <a:miter lim="800000"/>
            <a:headEnd/>
            <a:tailEnd/>
          </a:ln>
          <a:effectLst/>
        </p:spPr>
        <p:txBody>
          <a:bodyPr lIns="0" tIns="0" rIns="0" bIns="0">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ja-JP" sz="1292"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6,729</a:t>
            </a:r>
            <a:r>
              <a:rPr kumimoji="0" lang="ja-JP" altLang="en-US" sz="1292"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万人</a:t>
            </a:r>
            <a:endPar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457200" rtl="0" eaLnBrk="1" fontAlgn="auto" latinLnBrk="0" hangingPunct="1">
              <a:lnSpc>
                <a:spcPct val="100000"/>
              </a:lnSpc>
              <a:spcBef>
                <a:spcPct val="50000"/>
              </a:spcBef>
              <a:spcAft>
                <a:spcPts val="0"/>
              </a:spcAft>
              <a:buClrTx/>
              <a:buSzTx/>
              <a:buFontTx/>
              <a:buNone/>
              <a:tabLst/>
              <a:defRPr/>
            </a:pPr>
            <a:endPar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useBgFill="1">
        <p:nvSpPr>
          <p:cNvPr id="152" name="Text Box 24"/>
          <p:cNvSpPr txBox="1">
            <a:spLocks noChangeArrowheads="1"/>
          </p:cNvSpPr>
          <p:nvPr/>
        </p:nvSpPr>
        <p:spPr bwMode="auto">
          <a:xfrm>
            <a:off x="1902306" y="5366684"/>
            <a:ext cx="894171" cy="198837"/>
          </a:xfrm>
          <a:prstGeom prst="rect">
            <a:avLst/>
          </a:prstGeom>
          <a:ln w="9525">
            <a:noFill/>
            <a:miter lim="800000"/>
            <a:headEnd/>
            <a:tailEnd/>
          </a:ln>
          <a:effectLst/>
        </p:spPr>
        <p:txBody>
          <a:bodyPr lIns="0" tIns="0" rIns="0" bIns="0">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ja-JP" sz="1292" b="0" i="0" u="none" strike="noStrike" kern="1200" cap="none" spc="0" normalizeH="0" baseline="0" noProof="0" dirty="0">
                <a:ln>
                  <a:noFill/>
                </a:ln>
                <a:solidFill>
                  <a:srgbClr val="000000"/>
                </a:solidFill>
                <a:effectLst/>
                <a:uLnTx/>
                <a:uFillTx/>
                <a:latin typeface="Tahoma" pitchFamily="34" charset="0"/>
                <a:ea typeface="メイリオ"/>
                <a:cs typeface="+mn-cs"/>
              </a:rPr>
              <a:t>1,431</a:t>
            </a:r>
            <a:r>
              <a:rPr kumimoji="0" lang="ja-JP" altLang="en-US" sz="1292" b="0" i="0" u="none" strike="noStrike" kern="1200" cap="none" spc="0" normalizeH="0" baseline="0" noProof="0" dirty="0">
                <a:ln>
                  <a:noFill/>
                </a:ln>
                <a:solidFill>
                  <a:srgbClr val="000000"/>
                </a:solidFill>
                <a:effectLst/>
                <a:uLnTx/>
                <a:uFillTx/>
                <a:latin typeface="Tahoma" pitchFamily="34" charset="0"/>
                <a:ea typeface="メイリオ"/>
                <a:cs typeface="+mn-cs"/>
              </a:rPr>
              <a:t>万人</a:t>
            </a:r>
          </a:p>
        </p:txBody>
      </p:sp>
      <p:sp useBgFill="1">
        <p:nvSpPr>
          <p:cNvPr id="153" name="Text Box 25"/>
          <p:cNvSpPr txBox="1">
            <a:spLocks noChangeArrowheads="1"/>
          </p:cNvSpPr>
          <p:nvPr/>
        </p:nvSpPr>
        <p:spPr bwMode="auto">
          <a:xfrm>
            <a:off x="4592941" y="5379331"/>
            <a:ext cx="1234442" cy="198837"/>
          </a:xfrm>
          <a:prstGeom prst="rect">
            <a:avLst/>
          </a:prstGeom>
        </p:spPr>
        <p:txBody>
          <a:bodyPr wrap="square" lIns="0" tIns="0" rIns="0" bIns="0">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ja-JP" sz="1292"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4,535</a:t>
            </a:r>
            <a:r>
              <a:rPr kumimoji="0" lang="ja-JP" altLang="en-US" sz="1292"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万人</a:t>
            </a:r>
            <a:endPar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useBgFill="1">
        <p:nvSpPr>
          <p:cNvPr id="154" name="Text Box 47"/>
          <p:cNvSpPr txBox="1">
            <a:spLocks noChangeArrowheads="1"/>
          </p:cNvSpPr>
          <p:nvPr/>
        </p:nvSpPr>
        <p:spPr bwMode="auto">
          <a:xfrm>
            <a:off x="7964767" y="5367225"/>
            <a:ext cx="999962" cy="198837"/>
          </a:xfrm>
          <a:prstGeom prst="rect">
            <a:avLst/>
          </a:prstGeom>
          <a:ln w="9525">
            <a:noFill/>
            <a:miter lim="800000"/>
            <a:headEnd/>
            <a:tailEnd/>
          </a:ln>
          <a:effectLst/>
        </p:spPr>
        <p:txBody>
          <a:bodyPr lIns="0" tIns="0" rIns="0" bIns="0">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ja-JP" sz="1292"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763</a:t>
            </a:r>
            <a:r>
              <a:rPr kumimoji="0" lang="ja-JP" altLang="en-US" sz="1292"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万人</a:t>
            </a:r>
          </a:p>
        </p:txBody>
      </p:sp>
      <p:sp>
        <p:nvSpPr>
          <p:cNvPr id="155" name="Rectangle 26"/>
          <p:cNvSpPr>
            <a:spLocks noChangeArrowheads="1"/>
          </p:cNvSpPr>
          <p:nvPr/>
        </p:nvSpPr>
        <p:spPr bwMode="auto">
          <a:xfrm>
            <a:off x="1740465" y="5566090"/>
            <a:ext cx="1217853" cy="220354"/>
          </a:xfrm>
          <a:prstGeom prst="rect">
            <a:avLst/>
          </a:prstGeom>
          <a:solidFill>
            <a:schemeClr val="bg1"/>
          </a:solidFill>
          <a:ln w="6350">
            <a:solidFill>
              <a:schemeClr val="tx1"/>
            </a:solidFill>
            <a:miter lim="800000"/>
            <a:headEnd/>
            <a:tailEnd/>
          </a:ln>
          <a:effectLst/>
          <a:scene3d>
            <a:camera prst="orthographicFront"/>
            <a:lightRig rig="threePt" dir="t"/>
          </a:scene3d>
          <a:sp3d>
            <a:bevelT/>
          </a:sp3d>
        </p:spPr>
        <p:txBody>
          <a:bodyPr wrap="none" tIns="66462"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第１号被保険者</a:t>
            </a:r>
          </a:p>
        </p:txBody>
      </p:sp>
      <p:sp>
        <p:nvSpPr>
          <p:cNvPr id="156" name="Rectangle 27"/>
          <p:cNvSpPr>
            <a:spLocks noChangeArrowheads="1"/>
          </p:cNvSpPr>
          <p:nvPr/>
        </p:nvSpPr>
        <p:spPr bwMode="auto">
          <a:xfrm>
            <a:off x="7863093" y="5566090"/>
            <a:ext cx="1259749" cy="210327"/>
          </a:xfrm>
          <a:prstGeom prst="rect">
            <a:avLst/>
          </a:prstGeom>
          <a:solidFill>
            <a:schemeClr val="bg1"/>
          </a:solidFill>
          <a:ln w="6350">
            <a:solidFill>
              <a:schemeClr val="tx1"/>
            </a:solidFill>
            <a:miter lim="800000"/>
            <a:headEnd/>
            <a:tailEnd/>
          </a:ln>
          <a:effectLst/>
          <a:scene3d>
            <a:camera prst="orthographicFront"/>
            <a:lightRig rig="threePt" dir="t"/>
          </a:scene3d>
          <a:sp3d>
            <a:bevelT/>
          </a:sp3d>
        </p:spPr>
        <p:txBody>
          <a:bodyPr wrap="none" tIns="66462"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第３号被保険者</a:t>
            </a:r>
          </a:p>
        </p:txBody>
      </p:sp>
      <p:sp>
        <p:nvSpPr>
          <p:cNvPr id="157" name="Rectangle 28"/>
          <p:cNvSpPr>
            <a:spLocks noChangeArrowheads="1"/>
          </p:cNvSpPr>
          <p:nvPr/>
        </p:nvSpPr>
        <p:spPr bwMode="auto">
          <a:xfrm>
            <a:off x="4487096" y="5566090"/>
            <a:ext cx="1460612" cy="219323"/>
          </a:xfrm>
          <a:prstGeom prst="rect">
            <a:avLst/>
          </a:prstGeom>
          <a:solidFill>
            <a:schemeClr val="bg1"/>
          </a:solidFill>
          <a:ln w="6350">
            <a:solidFill>
              <a:schemeClr val="tx1"/>
            </a:solidFill>
            <a:miter lim="800000"/>
            <a:headEnd/>
            <a:tailEnd/>
          </a:ln>
          <a:effectLst/>
          <a:scene3d>
            <a:camera prst="orthographicFront"/>
            <a:lightRig rig="threePt" dir="t"/>
          </a:scene3d>
          <a:sp3d>
            <a:bevelT/>
          </a:sp3d>
        </p:spPr>
        <p:txBody>
          <a:bodyPr wrap="none" tIns="66462"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8"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第２号被保険者等</a:t>
            </a:r>
            <a:endParaRPr kumimoji="0" lang="ja-JP" altLang="en-US" sz="1108" b="0" i="0" u="none" strike="noStrike" kern="1200" cap="none" spc="0" normalizeH="0" baseline="3000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8" name="テキスト ボックス 157"/>
          <p:cNvSpPr txBox="1"/>
          <p:nvPr/>
        </p:nvSpPr>
        <p:spPr>
          <a:xfrm>
            <a:off x="5595914" y="5590784"/>
            <a:ext cx="406286" cy="220188"/>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ja-JP"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831"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3" name="スライド番号プレースホルダー 2">
            <a:extLst>
              <a:ext uri="{FF2B5EF4-FFF2-40B4-BE49-F238E27FC236}">
                <a16:creationId xmlns:a16="http://schemas.microsoft.com/office/drawing/2014/main" id="{CDD24700-0B74-45C7-A0ED-B5A0C95886B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2A29CB-BA86-48A6-80E1-CB8750A963B5}" type="slidenum">
              <a:rPr kumimoji="1" lang="ja-JP" altLang="en-US" sz="1200" b="0" i="0" u="none" strike="noStrike" kern="1200" cap="none" spc="0" normalizeH="0" baseline="0" noProof="0" smtClean="0">
                <a:ln>
                  <a:noFill/>
                </a:ln>
                <a:solidFill>
                  <a:srgbClr val="000000"/>
                </a:solidFill>
                <a:effectLst/>
                <a:uLnTx/>
                <a:uFillTx/>
                <a:latin typeface="Arial" panose="020B0604020202020204" pitchFamily="34" charset="0"/>
                <a:ea typeface="メイリオ"/>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メイリオ"/>
              <a:cs typeface="Arial" panose="020B0604020202020204" pitchFamily="34" charset="0"/>
            </a:endParaRPr>
          </a:p>
        </p:txBody>
      </p:sp>
    </p:spTree>
    <p:extLst>
      <p:ext uri="{BB962C8B-B14F-4D97-AF65-F5344CB8AC3E}">
        <p14:creationId xmlns:p14="http://schemas.microsoft.com/office/powerpoint/2010/main" val="763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24853" y="346427"/>
            <a:ext cx="9824691" cy="5292000"/>
            <a:chOff x="24853" y="346427"/>
            <a:chExt cx="9824691" cy="5481427"/>
          </a:xfrm>
        </p:grpSpPr>
        <p:graphicFrame>
          <p:nvGraphicFramePr>
            <p:cNvPr id="10" name="Chart 1"/>
            <p:cNvGraphicFramePr>
              <a:graphicFrameLocks/>
            </p:cNvGraphicFramePr>
            <p:nvPr/>
          </p:nvGraphicFramePr>
          <p:xfrm>
            <a:off x="24853" y="346427"/>
            <a:ext cx="9824691" cy="5481427"/>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978705" y="1398932"/>
              <a:ext cx="648000" cy="286914"/>
            </a:xfrm>
            <a:prstGeom prst="rect">
              <a:avLst/>
            </a:prstGeom>
            <a:noFill/>
            <a:ln>
              <a:solidFill>
                <a:schemeClr val="tx1"/>
              </a:solidFill>
            </a:ln>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rPr>
                <a:t>25.3%</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11" name="テキスト ボックス 10"/>
            <p:cNvSpPr txBox="1"/>
            <p:nvPr/>
          </p:nvSpPr>
          <p:spPr>
            <a:xfrm>
              <a:off x="2009057" y="1531253"/>
              <a:ext cx="648000" cy="286914"/>
            </a:xfrm>
            <a:prstGeom prst="rect">
              <a:avLst/>
            </a:prstGeom>
            <a:noFill/>
            <a:ln>
              <a:solidFill>
                <a:schemeClr val="tx1"/>
              </a:solidFill>
            </a:ln>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rPr>
                <a:t>23.1%</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12" name="テキスト ボックス 11"/>
            <p:cNvSpPr txBox="1"/>
            <p:nvPr/>
          </p:nvSpPr>
          <p:spPr>
            <a:xfrm>
              <a:off x="3006047" y="1531309"/>
              <a:ext cx="648000" cy="286914"/>
            </a:xfrm>
            <a:prstGeom prst="rect">
              <a:avLst/>
            </a:prstGeom>
            <a:noFill/>
            <a:ln>
              <a:solidFill>
                <a:schemeClr val="tx1"/>
              </a:solidFill>
            </a:ln>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Arial" charset="0"/>
                  <a:ea typeface="ＭＳ Ｐゴシック" charset="-128"/>
                  <a:cs typeface="+mn-cs"/>
                </a:rPr>
                <a:t>20.1%</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13" name="テキスト ボックス 12"/>
            <p:cNvSpPr txBox="1"/>
            <p:nvPr/>
          </p:nvSpPr>
          <p:spPr>
            <a:xfrm>
              <a:off x="4030713" y="1281353"/>
              <a:ext cx="648000" cy="286914"/>
            </a:xfrm>
            <a:prstGeom prst="rect">
              <a:avLst/>
            </a:prstGeom>
            <a:noFill/>
            <a:ln>
              <a:solidFill>
                <a:schemeClr val="tx1"/>
              </a:solidFill>
            </a:ln>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rPr>
                <a:t>24.0%</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14" name="テキスト ボックス 13"/>
            <p:cNvSpPr txBox="1"/>
            <p:nvPr/>
          </p:nvSpPr>
          <p:spPr>
            <a:xfrm>
              <a:off x="5061065" y="1051815"/>
              <a:ext cx="648000" cy="286914"/>
            </a:xfrm>
            <a:prstGeom prst="rect">
              <a:avLst/>
            </a:prstGeom>
            <a:noFill/>
            <a:ln>
              <a:solidFill>
                <a:schemeClr val="tx1"/>
              </a:solidFill>
            </a:ln>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rPr>
                <a:t>25.5%</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15" name="テキスト ボックス 14"/>
            <p:cNvSpPr txBox="1"/>
            <p:nvPr/>
          </p:nvSpPr>
          <p:spPr>
            <a:xfrm>
              <a:off x="7113240" y="365704"/>
              <a:ext cx="648000" cy="286914"/>
            </a:xfrm>
            <a:prstGeom prst="rect">
              <a:avLst/>
            </a:prstGeom>
            <a:noFill/>
            <a:ln>
              <a:solidFill>
                <a:schemeClr val="tx1"/>
              </a:solidFill>
            </a:ln>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rPr>
                <a:t>31.5%</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16" name="テキスト ボックス 15"/>
            <p:cNvSpPr txBox="1"/>
            <p:nvPr/>
          </p:nvSpPr>
          <p:spPr>
            <a:xfrm>
              <a:off x="6094115" y="854366"/>
              <a:ext cx="648000" cy="286914"/>
            </a:xfrm>
            <a:prstGeom prst="rect">
              <a:avLst/>
            </a:prstGeom>
            <a:noFill/>
            <a:ln>
              <a:solidFill>
                <a:schemeClr val="tx1"/>
              </a:solidFill>
            </a:ln>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rPr>
                <a:t>28.2%</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grpSp>
      <p:sp>
        <p:nvSpPr>
          <p:cNvPr id="6" name="テキスト ボックス 11"/>
          <p:cNvSpPr txBox="1">
            <a:spLocks noChangeArrowheads="1"/>
          </p:cNvSpPr>
          <p:nvPr/>
        </p:nvSpPr>
        <p:spPr bwMode="auto">
          <a:xfrm>
            <a:off x="-15552" y="3175"/>
            <a:ext cx="99215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政策分野別社会支出の国際比較</a:t>
            </a:r>
          </a:p>
        </p:txBody>
      </p:sp>
      <p:sp>
        <p:nvSpPr>
          <p:cNvPr id="3" name="テキスト ボックス 2"/>
          <p:cNvSpPr txBox="1"/>
          <p:nvPr/>
        </p:nvSpPr>
        <p:spPr>
          <a:xfrm>
            <a:off x="8149310" y="5445224"/>
            <a:ext cx="1008112"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rPr>
              <a:t>高齢化率</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rPr>
              <a:t>】</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18" name="テキスト ボックス 17"/>
          <p:cNvSpPr txBox="1"/>
          <p:nvPr/>
        </p:nvSpPr>
        <p:spPr>
          <a:xfrm>
            <a:off x="632520" y="5751635"/>
            <a:ext cx="9001000" cy="861774"/>
          </a:xfrm>
          <a:prstGeom prst="rect">
            <a:avLst/>
          </a:prstGeom>
          <a:noFill/>
          <a:ln>
            <a:noFill/>
          </a:ln>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（資料） </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rPr>
              <a:t>OECD</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rPr>
              <a:t>Social Expenditure Database </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による</a:t>
            </a:r>
            <a:r>
              <a:rPr kumimoji="1" lang="ja-JP" altLang="en-US" sz="1000" b="0" i="0" u="none" strike="noStrike" kern="1200" cap="none" spc="0" normalizeH="0" baseline="0" noProof="0" dirty="0">
                <a:ln>
                  <a:noFill/>
                </a:ln>
                <a:solidFill>
                  <a:prstClr val="black"/>
                </a:solidFill>
                <a:effectLst/>
                <a:uLnTx/>
                <a:uFillTx/>
                <a:latin typeface="Arial" charset="0"/>
                <a:ea typeface="HGPｺﾞｼｯｸM"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Arial" charset="0"/>
                <a:ea typeface="HGPｺﾞｼｯｸM" pitchFamily="50" charset="-128"/>
                <a:cs typeface="+mn-cs"/>
              </a:rPr>
              <a:t>20230210</a:t>
            </a:r>
            <a:r>
              <a:rPr kumimoji="1" lang="ja-JP" altLang="en-US" sz="1000" b="0" i="0" u="none" strike="noStrike" kern="1200" cap="none" spc="0" normalizeH="0" baseline="0" noProof="0" dirty="0">
                <a:ln>
                  <a:noFill/>
                </a:ln>
                <a:solidFill>
                  <a:prstClr val="black"/>
                </a:solidFill>
                <a:effectLst/>
                <a:uLnTx/>
                <a:uFillTx/>
                <a:latin typeface="Arial" charset="0"/>
                <a:ea typeface="HGPｺﾞｼｯｸM" pitchFamily="50" charset="-128"/>
                <a:cs typeface="+mn-cs"/>
              </a:rPr>
              <a:t>閲覧） </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hlinkClick r:id="rId4"/>
              </a:rPr>
              <a:t>http://www.oecd.org/els/social/expenditure</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　　　高齢化率は人口統計資料集（国立社会保障・人口問題研究所）の</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rPr>
              <a:t>2020</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年の数値。ただし、アメリカ、イギリスは</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rPr>
              <a:t>2018</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年</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endParaRPr>
          </a:p>
          <a:p>
            <a:pPr marL="288000" marR="0" lvl="0" indent="-28800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（注） アメリカについては、</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rPr>
              <a:t>2014</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年にいわゆるオバマケア（</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rPr>
              <a:t>Patient Protection and Affordable Care Act</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）が施行され、個人に対し医療保険への加入が原則義務化されたことに伴い、それまで任意私的支出（</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rPr>
              <a:t>Voluntary Private Expenditure</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）とされてきた民間の医療保険支出が、義務的私的支出（</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rPr>
              <a:t>Mandatory Private Expenditure</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charset="-128"/>
                <a:cs typeface="+mn-cs"/>
              </a:rPr>
              <a:t>）として社会支出に計上されることになった。</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charset="-128"/>
              <a:cs typeface="+mn-cs"/>
            </a:endParaRPr>
          </a:p>
        </p:txBody>
      </p:sp>
      <p:sp>
        <p:nvSpPr>
          <p:cNvPr id="5" name="テキスト ボックス 4"/>
          <p:cNvSpPr txBox="1"/>
          <p:nvPr/>
        </p:nvSpPr>
        <p:spPr>
          <a:xfrm>
            <a:off x="1449402" y="5445224"/>
            <a:ext cx="792000"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【28.6%】</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19" name="テキスト ボックス 18"/>
          <p:cNvSpPr txBox="1"/>
          <p:nvPr/>
        </p:nvSpPr>
        <p:spPr>
          <a:xfrm>
            <a:off x="2961803" y="5445224"/>
            <a:ext cx="792000"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【18.2%】</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20" name="テキスト ボックス 19"/>
          <p:cNvSpPr txBox="1"/>
          <p:nvPr/>
        </p:nvSpPr>
        <p:spPr>
          <a:xfrm>
            <a:off x="3986541" y="5445224"/>
            <a:ext cx="792000"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【16.0%】</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21" name="テキスト ボックス 20"/>
          <p:cNvSpPr txBox="1"/>
          <p:nvPr/>
        </p:nvSpPr>
        <p:spPr>
          <a:xfrm>
            <a:off x="5025096" y="5445224"/>
            <a:ext cx="792000"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【20.0%】</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22" name="テキスト ボックス 21"/>
          <p:cNvSpPr txBox="1"/>
          <p:nvPr/>
        </p:nvSpPr>
        <p:spPr>
          <a:xfrm>
            <a:off x="6047025" y="5445224"/>
            <a:ext cx="792000"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【21.8%】</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23" name="テキスト ボックス 22"/>
          <p:cNvSpPr txBox="1"/>
          <p:nvPr/>
        </p:nvSpPr>
        <p:spPr>
          <a:xfrm>
            <a:off x="7074572" y="5445224"/>
            <a:ext cx="792000"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【20.6%】</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7" name="正方形/長方形 6"/>
          <p:cNvSpPr/>
          <p:nvPr/>
        </p:nvSpPr>
        <p:spPr>
          <a:xfrm>
            <a:off x="771031" y="5451784"/>
            <a:ext cx="7206305" cy="252000"/>
          </a:xfrm>
          <a:prstGeom prst="rect">
            <a:avLst/>
          </a:prstGeom>
          <a:no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24" name="直線矢印コネクタ 23"/>
          <p:cNvCxnSpPr/>
          <p:nvPr/>
        </p:nvCxnSpPr>
        <p:spPr>
          <a:xfrm flipH="1">
            <a:off x="7808381" y="5583724"/>
            <a:ext cx="39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615243"/>
      </p:ext>
    </p:extLst>
  </p:cSld>
  <p:clrMapOvr>
    <a:masterClrMapping/>
  </p:clrMapOvr>
</p:sld>
</file>

<file path=ppt/theme/theme1.xml><?xml version="1.0" encoding="utf-8"?>
<a:theme xmlns:a="http://schemas.openxmlformats.org/drawingml/2006/main" name="Office テーマ">
  <a:themeElements>
    <a:clrScheme name="Co-color">
      <a:dk1>
        <a:srgbClr val="000000"/>
      </a:dk1>
      <a:lt1>
        <a:srgbClr val="FFFFFF"/>
      </a:lt1>
      <a:dk2>
        <a:srgbClr val="00489E"/>
      </a:dk2>
      <a:lt2>
        <a:srgbClr val="EDEEF5"/>
      </a:lt2>
      <a:accent1>
        <a:srgbClr val="00489E"/>
      </a:accent1>
      <a:accent2>
        <a:srgbClr val="EA554E"/>
      </a:accent2>
      <a:accent3>
        <a:srgbClr val="9CBCC4"/>
      </a:accent3>
      <a:accent4>
        <a:srgbClr val="FFECEE"/>
      </a:accent4>
      <a:accent5>
        <a:srgbClr val="D2E4E7"/>
      </a:accent5>
      <a:accent6>
        <a:srgbClr val="FFFA97"/>
      </a:accent6>
      <a:hlink>
        <a:srgbClr val="00489E"/>
      </a:hlink>
      <a:folHlink>
        <a:srgbClr val="0048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tlCol="0" anchor="ctr"/>
      <a:lstStyle>
        <a:defPPr algn="ctr">
          <a:defRPr kumimoji="1"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PROJECTP-13-format.pptx" id="{D542E4DE-741A-4473-BDF3-45169C245FF3}" vid="{995B7A19-264B-4C42-A0A2-A83432ECD90F}"/>
    </a:ext>
  </a:extLst>
</a:theme>
</file>

<file path=ppt/theme/theme2.xml><?xml version="1.0" encoding="utf-8"?>
<a:theme xmlns:a="http://schemas.openxmlformats.org/drawingml/2006/main" name="1_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tlCol="0" anchor="ctr"/>
      <a:lstStyle>
        <a:defPPr algn="ctr">
          <a:defRPr kumimoji="1" sz="12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パワーポイント統一様式_A4横標準v17.pptx" id="{F0F9EB48-4B3A-42BD-907A-8B1AD5082EB9}" vid="{55FF7287-9BBA-43EC-971E-C85BFACE1BC5}"/>
    </a:ext>
  </a:ext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3098</Words>
  <Application>Microsoft Office PowerPoint</Application>
  <PresentationFormat>A4 210 x 297 mm</PresentationFormat>
  <Paragraphs>148</Paragraphs>
  <Slides>7</Slides>
  <Notes>6</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7</vt:i4>
      </vt:variant>
    </vt:vector>
  </HeadingPairs>
  <TitlesOfParts>
    <vt:vector size="19" baseType="lpstr">
      <vt:lpstr>HGP創英角ｺﾞｼｯｸUB</vt:lpstr>
      <vt:lpstr>ＭＳ Ｐゴシック</vt:lpstr>
      <vt:lpstr>Meiryo</vt:lpstr>
      <vt:lpstr>Meiryo</vt:lpstr>
      <vt:lpstr>游ゴシック</vt:lpstr>
      <vt:lpstr>Arial</vt:lpstr>
      <vt:lpstr>Calibri</vt:lpstr>
      <vt:lpstr>Segoe UI</vt:lpstr>
      <vt:lpstr>Tahoma</vt:lpstr>
      <vt:lpstr>Office テーマ</vt:lpstr>
      <vt:lpstr>1_Office テーマ</vt:lpstr>
      <vt:lpstr>2_Office テーマ</vt:lpstr>
      <vt:lpstr>PowerPoint プレゼンテーション</vt:lpstr>
      <vt:lpstr>「私と年金」エッセイを読んでみよう（老齢年金）</vt:lpstr>
      <vt:lpstr>「私と年金」エッセイを読んでみよう（遺族年金）</vt:lpstr>
      <vt:lpstr>「私と年金」エッセイを読んでみよう（障害年金）</vt:lpstr>
      <vt:lpstr>「私と年金」エッセイを読んでみよう</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2023-07-04T08:07:10Z</dcterms:modified>
</cp:coreProperties>
</file>