
<file path=[Content_Types].xml><?xml version="1.0" encoding="utf-8"?>
<Types xmlns="http://schemas.openxmlformats.org/package/2006/content-types">
  <Default ContentType="image/x-emf" Extension="emf"/>
  <Default ContentType="image/jpeg" Extension="jpeg"/>
  <Default ContentType="image/png" Extension="png"/>
  <Default ContentType="application/vnd.openxmlformats-package.relationships+xml" Extension="rels"/>
  <Default ContentType="image/svg+xml" Extension="svg"/>
  <Default ContentType="application/vnd.openxmlformats-officedocument.spreadsheetml.sheet" Extension="xlsx"/>
  <Default ContentType="application/xml" Extension="xml"/>
  <Override ContentType="application/vnd.openxmlformats-officedocument.customXmlProperties+xml" PartName="/customXml/itemProps1.xml"/>
  <Override ContentType="application/vnd.openxmlformats-officedocument.customXmlProperties+xml" PartName="/customXml/itemProps2.xml"/>
  <Override ContentType="application/vnd.openxmlformats-officedocument.customXmlProperties+xml" PartName="/customXml/itemProps3.xml"/>
  <Override ContentType="application/vnd.openxmlformats-officedocument.extended-properties+xml" PartName="/docProps/app.xml"/>
  <Override ContentType="application/vnd.openxmlformats-package.core-properties+xml" PartName="/docProps/core.xml"/>
  <Override ContentType="application/vnd.openxmlformats-officedocument.custom-properties+xml" PartName="/docProps/custom.xml"/>
  <Override ContentType="application/vnd.ms-powerpoint.authors+xml" PartName="/ppt/authors.xml"/>
  <Override ContentType="application/vnd.openxmlformats-officedocument.drawingml.chart+xml" PartName="/ppt/charts/chart1.xml"/>
  <Override ContentType="application/vnd.openxmlformats-officedocument.drawingml.chart+xml" PartName="/ppt/charts/chart2.xml"/>
  <Override ContentType="application/vnd.openxmlformats-officedocument.drawingml.chart+xml" PartName="/ppt/charts/chart3.xml"/>
  <Override ContentType="application/vnd.openxmlformats-officedocument.drawingml.chart+xml" PartName="/ppt/charts/chart4.xml"/>
  <Override ContentType="application/vnd.openxmlformats-officedocument.drawingml.chart+xml" PartName="/ppt/charts/chart5.xml"/>
  <Override ContentType="application/vnd.openxmlformats-officedocument.drawingml.chart+xml" PartName="/ppt/charts/chart6.xml"/>
  <Override ContentType="application/vnd.openxmlformats-officedocument.drawingml.chart+xml" PartName="/ppt/charts/chart7.xml"/>
  <Override ContentType="application/vnd.openxmlformats-officedocument.drawingml.chart+xml" PartName="/ppt/charts/chart8.xml"/>
  <Override ContentType="application/vnd.openxmlformats-officedocument.drawingml.chart+xml" PartName="/ppt/charts/chart9.xml"/>
  <Override ContentType="application/vnd.openxmlformats-officedocument.drawingml.chart+xml" PartName="/ppt/charts/chart10.xml"/>
  <Override ContentType="application/vnd.openxmlformats-officedocument.drawingml.chart+xml" PartName="/ppt/charts/chart11.xml"/>
  <Override ContentType="application/vnd.openxmlformats-officedocument.drawingml.chart+xml" PartName="/ppt/charts/chart12.xml"/>
  <Override ContentType="application/vnd.openxmlformats-officedocument.drawingml.chart+xml" PartName="/ppt/charts/chart13.xml"/>
  <Override ContentType="application/vnd.openxmlformats-officedocument.drawingml.chart+xml" PartName="/ppt/charts/chart14.xml"/>
  <Override ContentType="application/vnd.openxmlformats-officedocument.drawingml.chart+xml" PartName="/ppt/charts/chart15.xml"/>
  <Override ContentType="application/vnd.openxmlformats-officedocument.drawingml.chart+xml" PartName="/ppt/charts/chart16.xml"/>
  <Override ContentType="application/vnd.ms-office.chartcolorstyle+xml" PartName="/ppt/charts/colors1.xml"/>
  <Override ContentType="application/vnd.ms-office.chartcolorstyle+xml" PartName="/ppt/charts/colors2.xml"/>
  <Override ContentType="application/vnd.ms-office.chartcolorstyle+xml" PartName="/ppt/charts/colors3.xml"/>
  <Override ContentType="application/vnd.ms-office.chartcolorstyle+xml" PartName="/ppt/charts/colors4.xml"/>
  <Override ContentType="application/vnd.ms-office.chartcolorstyle+xml" PartName="/ppt/charts/colors5.xml"/>
  <Override ContentType="application/vnd.ms-office.chartcolorstyle+xml" PartName="/ppt/charts/colors6.xml"/>
  <Override ContentType="application/vnd.ms-office.chartcolorstyle+xml" PartName="/ppt/charts/colors7.xml"/>
  <Override ContentType="application/vnd.ms-office.chartcolorstyle+xml" PartName="/ppt/charts/colors8.xml"/>
  <Override ContentType="application/vnd.ms-office.chartcolorstyle+xml" PartName="/ppt/charts/colors9.xml"/>
  <Override ContentType="application/vnd.ms-office.chartcolorstyle+xml" PartName="/ppt/charts/colors10.xml"/>
  <Override ContentType="application/vnd.ms-office.chartstyle+xml" PartName="/ppt/charts/style1.xml"/>
  <Override ContentType="application/vnd.ms-office.chartstyle+xml" PartName="/ppt/charts/style2.xml"/>
  <Override ContentType="application/vnd.ms-office.chartstyle+xml" PartName="/ppt/charts/style3.xml"/>
  <Override ContentType="application/vnd.ms-office.chartstyle+xml" PartName="/ppt/charts/style4.xml"/>
  <Override ContentType="application/vnd.ms-office.chartstyle+xml" PartName="/ppt/charts/style5.xml"/>
  <Override ContentType="application/vnd.ms-office.chartstyle+xml" PartName="/ppt/charts/style6.xml"/>
  <Override ContentType="application/vnd.ms-office.chartstyle+xml" PartName="/ppt/charts/style7.xml"/>
  <Override ContentType="application/vnd.ms-office.chartstyle+xml" PartName="/ppt/charts/style8.xml"/>
  <Override ContentType="application/vnd.ms-office.chartstyle+xml" PartName="/ppt/charts/style9.xml"/>
  <Override ContentType="application/vnd.ms-office.chartstyle+xml" PartName="/ppt/charts/style10.xml"/>
  <Override ContentType="application/vnd.openxmlformats-officedocument.presentationml.commentAuthors+xml" PartName="/ppt/commentAuthors.xml"/>
  <Override ContentType="application/vnd.openxmlformats-officedocument.drawingml.chartshapes+xml" PartName="/ppt/drawings/drawing1.xml"/>
  <Override ContentType="application/vnd.openxmlformats-officedocument.drawingml.chartshapes+xml" PartName="/ppt/drawings/drawing2.xml"/>
  <Override ContentType="application/vnd.openxmlformats-officedocument.drawingml.chartshapes+xml" PartName="/ppt/drawings/drawing3.xml"/>
  <Override ContentType="application/vnd.openxmlformats-officedocument.drawingml.chartshapes+xml" PartName="/ppt/drawings/drawing4.xml"/>
  <Override ContentType="application/vnd.openxmlformats-officedocument.presentationml.handoutMaster+xml" PartName="/ppt/handoutMasters/handoutMaster1.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notesSlide+xml" PartName="/ppt/notesSlides/notesSlide3.xml"/>
  <Override ContentType="application/vnd.openxmlformats-officedocument.presentationml.notesSlide+xml" PartName="/ppt/notesSlides/notesSlide4.xml"/>
  <Override ContentType="application/vnd.openxmlformats-officedocument.presentationml.notesSlide+xml" PartName="/ppt/notesSlides/notesSlide5.xml"/>
  <Override ContentType="application/vnd.openxmlformats-officedocument.presentationml.notesSlide+xml" PartName="/ppt/notesSlides/notesSlide6.xml"/>
  <Override ContentType="application/vnd.openxmlformats-officedocument.presentationml.notesSlide+xml" PartName="/ppt/notesSlides/notesSlide7.xml"/>
  <Override ContentType="application/vnd.openxmlformats-officedocument.presentationml.notesSlide+xml" PartName="/ppt/notesSlides/notesSlide8.xml"/>
  <Override ContentType="application/vnd.openxmlformats-officedocument.presentationml.notesSlide+xml" PartName="/ppt/notesSlides/notesSlide9.xml"/>
  <Override ContentType="application/vnd.openxmlformats-officedocument.presentationml.notesSlide+xml" PartName="/ppt/notesSlides/notesSlide10.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13.xml"/>
  <Override ContentType="application/vnd.openxmlformats-officedocument.presentationml.notesSlide+xml" PartName="/ppt/notesSlides/notesSlide14.xml"/>
  <Override ContentType="application/vnd.openxmlformats-officedocument.presentationml.notesSlide+xml" PartName="/ppt/notesSlides/notesSlide15.xml"/>
  <Override ContentType="application/vnd.openxmlformats-officedocument.presentationml.notesSlide+xml" PartName="/ppt/notesSlides/notesSlide16.xml"/>
  <Override ContentType="application/vnd.openxmlformats-officedocument.presentationml.notesSlide+xml" PartName="/ppt/notesSlides/notesSlide17.xml"/>
  <Override ContentType="application/vnd.openxmlformats-officedocument.presentationml.notesSlide+xml" PartName="/ppt/notesSlides/notesSlide18.xml"/>
  <Override ContentType="application/vnd.openxmlformats-officedocument.presentationml.notesSlide+xml" PartName="/ppt/notesSlides/notesSlide19.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25.xml"/>
  <Override ContentType="application/vnd.openxmlformats-officedocument.presentationml.slideLayout+xml" PartName="/ppt/slideLayouts/slideLayout26.xml"/>
  <Override ContentType="application/vnd.openxmlformats-officedocument.presentationml.slideLayout+xml" PartName="/ppt/slideLayouts/slideLayout27.xml"/>
  <Override ContentType="application/vnd.openxmlformats-officedocument.presentationml.slideLayout+xml" PartName="/ppt/slideLayouts/slideLayout28.xml"/>
  <Override ContentType="application/vnd.openxmlformats-officedocument.presentationml.slideLayout+xml" PartName="/ppt/slideLayouts/slideLayout29.xml"/>
  <Override ContentType="application/vnd.openxmlformats-officedocument.presentationml.slideLayout+xml" PartName="/ppt/slideLayouts/slideLayout30.xml"/>
  <Override ContentType="application/vnd.openxmlformats-officedocument.presentationml.slideLayout+xml" PartName="/ppt/slideLayouts/slideLayout31.xml"/>
  <Override ContentType="application/vnd.openxmlformats-officedocument.presentationml.slideLayout+xml" PartName="/ppt/slideLayouts/slideLayout32.xml"/>
  <Override ContentType="application/vnd.openxmlformats-officedocument.presentationml.slideLayout+xml" PartName="/ppt/slideLayouts/slideLayout33.xml"/>
  <Override ContentType="application/vnd.openxmlformats-officedocument.presentationml.slideLayout+xml" PartName="/ppt/slideLayouts/slideLayout34.xml"/>
  <Override ContentType="application/vnd.openxmlformats-officedocument.presentationml.slideLayout+xml" PartName="/ppt/slideLayouts/slideLayout35.xml"/>
  <Override ContentType="application/vnd.openxmlformats-officedocument.presentationml.slideLayout+xml" PartName="/ppt/slideLayouts/slideLayout36.xml"/>
  <Override ContentType="application/vnd.openxmlformats-officedocument.presentationml.slideLayout+xml" PartName="/ppt/slideLayouts/slideLayout37.xml"/>
  <Override ContentType="application/vnd.openxmlformats-officedocument.presentationml.slideLayout+xml" PartName="/ppt/slideLayouts/slideLayout38.xml"/>
  <Override ContentType="application/vnd.openxmlformats-officedocument.presentationml.slideLayout+xml" PartName="/ppt/slideLayouts/slideLayout39.xml"/>
  <Override ContentType="application/vnd.openxmlformats-officedocument.presentationml.slideLayout+xml" PartName="/ppt/slideLayouts/slideLayout40.xml"/>
  <Override ContentType="application/vnd.openxmlformats-officedocument.presentationml.slideLayout+xml" PartName="/ppt/slideLayouts/slideLayout41.xml"/>
  <Override ContentType="application/vnd.openxmlformats-officedocument.presentationml.slideLayout+xml" PartName="/ppt/slideLayouts/slideLayout42.xml"/>
  <Override ContentType="application/vnd.openxmlformats-officedocument.presentationml.slideLayout+xml" PartName="/ppt/slideLayouts/slideLayout43.xml"/>
  <Override ContentType="application/vnd.openxmlformats-officedocument.presentationml.slideLayout+xml" PartName="/ppt/slideLayouts/slideLayout44.xml"/>
  <Override ContentType="application/vnd.openxmlformats-officedocument.presentationml.slideLayout+xml" PartName="/ppt/slideLayouts/slideLayout45.xml"/>
  <Override ContentType="application/vnd.openxmlformats-officedocument.presentationml.slideLayout+xml" PartName="/ppt/slideLayouts/slideLayout46.xml"/>
  <Override ContentType="application/vnd.openxmlformats-officedocument.presentationml.slideLayout+xml" PartName="/ppt/slideLayouts/slideLayout47.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50.xml"/>
  <Override ContentType="application/vnd.openxmlformats-officedocument.presentationml.slideLayout+xml" PartName="/ppt/slideLayouts/slideLayout51.xml"/>
  <Override ContentType="application/vnd.openxmlformats-officedocument.presentationml.slideLayout+xml" PartName="/ppt/slideLayouts/slideLayout52.xml"/>
  <Override ContentType="application/vnd.openxmlformats-officedocument.presentationml.slideLayout+xml" PartName="/ppt/slideLayouts/slideLayout53.xml"/>
  <Override ContentType="application/vnd.openxmlformats-officedocument.presentationml.slideLayout+xml" PartName="/ppt/slideLayouts/slideLayout54.xml"/>
  <Override ContentType="application/vnd.openxmlformats-officedocument.presentationml.slideLayout+xml" PartName="/ppt/slideLayouts/slideLayout55.xml"/>
  <Override ContentType="application/vnd.openxmlformats-officedocument.presentationml.slideLayout+xml" PartName="/ppt/slideLayouts/slideLayout56.xml"/>
  <Override ContentType="application/vnd.openxmlformats-officedocument.presentationml.slideLayout+xml" PartName="/ppt/slideLayouts/slideLayout57.xml"/>
  <Override ContentType="application/vnd.openxmlformats-officedocument.presentationml.slideLayout+xml" PartName="/ppt/slideLayouts/slideLayout58.xml"/>
  <Override ContentType="application/vnd.openxmlformats-officedocument.presentationml.slideLayout+xml" PartName="/ppt/slideLayouts/slideLayout59.xml"/>
  <Override ContentType="application/vnd.openxmlformats-officedocument.presentationml.slideLayout+xml" PartName="/ppt/slideLayouts/slideLayout60.xml"/>
  <Override ContentType="application/vnd.openxmlformats-officedocument.presentationml.slideLayout+xml" PartName="/ppt/slideLayouts/slideLayout61.xml"/>
  <Override ContentType="application/vnd.openxmlformats-officedocument.presentationml.slideLayout+xml" PartName="/ppt/slideLayouts/slideLayout62.xml"/>
  <Override ContentType="application/vnd.openxmlformats-officedocument.presentationml.slideLayout+xml" PartName="/ppt/slideLayouts/slideLayout63.xml"/>
  <Override ContentType="application/vnd.openxmlformats-officedocument.presentationml.slideLayout+xml" PartName="/ppt/slideLayouts/slideLayout64.xml"/>
  <Override ContentType="application/vnd.openxmlformats-officedocument.presentationml.slideLayout+xml" PartName="/ppt/slideLayouts/slideLayout65.xml"/>
  <Override ContentType="application/vnd.openxmlformats-officedocument.presentationml.slideLayout+xml" PartName="/ppt/slideLayouts/slideLayout66.xml"/>
  <Override ContentType="application/vnd.openxmlformats-officedocument.presentationml.slideLayout+xml" PartName="/ppt/slideLayouts/slideLayout67.xml"/>
  <Override ContentType="application/vnd.openxmlformats-officedocument.presentationml.slideLayout+xml" PartName="/ppt/slideLayouts/slideLayout68.xml"/>
  <Override ContentType="application/vnd.openxmlformats-officedocument.presentationml.slideLayout+xml" PartName="/ppt/slideLayouts/slideLayout69.xml"/>
  <Override ContentType="application/vnd.openxmlformats-officedocument.presentationml.slideLayout+xml" PartName="/ppt/slideLayouts/slideLayout70.xml"/>
  <Override ContentType="application/vnd.openxmlformats-officedocument.presentationml.slideLayout+xml" PartName="/ppt/slideLayouts/slideLayout71.xml"/>
  <Override ContentType="application/vnd.openxmlformats-officedocument.presentationml.slideLayout+xml" PartName="/ppt/slideLayouts/slideLayout72.xml"/>
  <Override ContentType="application/vnd.openxmlformats-officedocument.presentationml.slideLayout+xml" PartName="/ppt/slideLayouts/slideLayout73.xml"/>
  <Override ContentType="application/vnd.openxmlformats-officedocument.presentationml.slideLayout+xml" PartName="/ppt/slideLayouts/slideLayout74.xml"/>
  <Override ContentType="application/vnd.openxmlformats-officedocument.presentationml.slideLayout+xml" PartName="/ppt/slideLayouts/slideLayout75.xml"/>
  <Override ContentType="application/vnd.openxmlformats-officedocument.presentationml.slideLayout+xml" PartName="/ppt/slideLayouts/slideLayout76.xml"/>
  <Override ContentType="application/vnd.openxmlformats-officedocument.presentationml.slideLayout+xml" PartName="/ppt/slideLayouts/slideLayout77.xml"/>
  <Override ContentType="application/vnd.openxmlformats-officedocument.presentationml.slideLayout+xml" PartName="/ppt/slideLayouts/slideLayout78.xml"/>
  <Override ContentType="application/vnd.openxmlformats-officedocument.presentationml.slideLayout+xml" PartName="/ppt/slideLayouts/slideLayout79.xml"/>
  <Override ContentType="application/vnd.openxmlformats-officedocument.presentationml.slideLayout+xml" PartName="/ppt/slideLayouts/slideLayout80.xml"/>
  <Override ContentType="application/vnd.openxmlformats-officedocument.presentationml.slideLayout+xml" PartName="/ppt/slideLayouts/slideLayout81.xml"/>
  <Override ContentType="application/vnd.openxmlformats-officedocument.presentationml.slideLayout+xml" PartName="/ppt/slideLayouts/slideLayout82.xml"/>
  <Override ContentType="application/vnd.openxmlformats-officedocument.presentationml.slideLayout+xml" PartName="/ppt/slideLayouts/slideLayout83.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Master+xml" PartName="/ppt/slideMasters/slideMaster3.xml"/>
  <Override ContentType="application/vnd.openxmlformats-officedocument.presentationml.slideMaster+xml" PartName="/ppt/slideMasters/slideMaster4.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tableStyles+xml" PartName="/ppt/tableStyle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6.xml"/>
  <Override ContentType="application/vnd.openxmlformats-officedocument.themeOverride+xml" PartName="/ppt/theme/themeOverride1.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thumbnail.jpeg" Type="http://schemas.openxmlformats.org/package/2006/relationships/metadata/thumbnail"/><Relationship Id="rId3" Target="docProps/core.xml" Type="http://schemas.openxmlformats.org/package/2006/relationships/metadata/core-properties"/><Relationship Id="rId4" Target="docProps/app.xml" Type="http://schemas.openxmlformats.org/officeDocument/2006/relationships/extended-properties"/><Relationship Id="rId5" Target="docProps/custom.xml" Type="http://schemas.openxmlformats.org/officeDocument/2006/relationships/custom-properties"/></Relationships>
</file>

<file path=ppt/presentation.xml><?xml version="1.0" encoding="utf-8"?>
<p:presentation xmlns:a="http://schemas.openxmlformats.org/drawingml/2006/main" xmlns:r="http://schemas.openxmlformats.org/officeDocument/2006/relationships" xmlns:p="http://schemas.openxmlformats.org/presentationml/2006/main" firstSlideNum="0" removePersonalInfoOnSave="1" saveSubsetFonts="1">
  <p:sldMasterIdLst>
    <p:sldMasterId id="2147483883" r:id="rId4"/>
    <p:sldMasterId id="2147483896" r:id="rId5"/>
    <p:sldMasterId id="2147483933" r:id="rId6"/>
    <p:sldMasterId id="2147483946" r:id="rId7"/>
  </p:sldMasterIdLst>
  <p:notesMasterIdLst>
    <p:notesMasterId r:id="rId31"/>
  </p:notesMasterIdLst>
  <p:handoutMasterIdLst>
    <p:handoutMasterId r:id="rId32"/>
  </p:handoutMasterIdLst>
  <p:sldIdLst>
    <p:sldId id="682" r:id="rId8"/>
    <p:sldId id="2147477040" r:id="rId9"/>
    <p:sldId id="2147477039" r:id="rId10"/>
    <p:sldId id="2147477019" r:id="rId11"/>
    <p:sldId id="2147477015" r:id="rId12"/>
    <p:sldId id="2396" r:id="rId13"/>
    <p:sldId id="2147477021" r:id="rId14"/>
    <p:sldId id="2147477027" r:id="rId15"/>
    <p:sldId id="2147477034" r:id="rId16"/>
    <p:sldId id="2147477033" r:id="rId17"/>
    <p:sldId id="2147477031" r:id="rId18"/>
    <p:sldId id="2147477038" r:id="rId19"/>
    <p:sldId id="2147477041" r:id="rId20"/>
    <p:sldId id="2147477046" r:id="rId21"/>
    <p:sldId id="2147483060" r:id="rId22"/>
    <p:sldId id="1708" r:id="rId23"/>
    <p:sldId id="2147483539" r:id="rId24"/>
    <p:sldId id="2147477043" r:id="rId25"/>
    <p:sldId id="2147477044" r:id="rId26"/>
    <p:sldId id="2147477045" r:id="rId27"/>
    <p:sldId id="2147483540" r:id="rId28"/>
    <p:sldId id="2147477036" r:id="rId29"/>
    <p:sldId id="2147477037" r:id="rId30"/>
  </p:sldIdLst>
  <p:sldSz cx="9906000" cy="6858000" type="A4"/>
  <p:notesSz cx="7102475" cy="10233025"/>
  <p:defaultTextStyle>
    <a:defPPr>
      <a:defRPr lang="en-US"/>
    </a:defPPr>
    <a:lvl1pPr marL="0" algn="l" defTabSz="457195" rtl="0" eaLnBrk="1" latinLnBrk="0" hangingPunct="1">
      <a:defRPr sz="1800" kern="1200">
        <a:solidFill>
          <a:schemeClr val="tx1"/>
        </a:solidFill>
        <a:latin typeface="+mn-lt"/>
        <a:ea typeface="+mn-ea"/>
        <a:cs typeface="+mn-cs"/>
      </a:defRPr>
    </a:lvl1pPr>
    <a:lvl2pPr marL="457195" algn="l" defTabSz="457195" rtl="0" eaLnBrk="1" latinLnBrk="0" hangingPunct="1">
      <a:defRPr sz="1800" kern="1200">
        <a:solidFill>
          <a:schemeClr val="tx1"/>
        </a:solidFill>
        <a:latin typeface="+mn-lt"/>
        <a:ea typeface="+mn-ea"/>
        <a:cs typeface="+mn-cs"/>
      </a:defRPr>
    </a:lvl2pPr>
    <a:lvl3pPr marL="914391" algn="l" defTabSz="457195" rtl="0" eaLnBrk="1" latinLnBrk="0" hangingPunct="1">
      <a:defRPr sz="1800" kern="1200">
        <a:solidFill>
          <a:schemeClr val="tx1"/>
        </a:solidFill>
        <a:latin typeface="+mn-lt"/>
        <a:ea typeface="+mn-ea"/>
        <a:cs typeface="+mn-cs"/>
      </a:defRPr>
    </a:lvl3pPr>
    <a:lvl4pPr marL="1371586" algn="l" defTabSz="457195" rtl="0" eaLnBrk="1" latinLnBrk="0" hangingPunct="1">
      <a:defRPr sz="1800" kern="1200">
        <a:solidFill>
          <a:schemeClr val="tx1"/>
        </a:solidFill>
        <a:latin typeface="+mn-lt"/>
        <a:ea typeface="+mn-ea"/>
        <a:cs typeface="+mn-cs"/>
      </a:defRPr>
    </a:lvl4pPr>
    <a:lvl5pPr marL="1828782" algn="l" defTabSz="457195" rtl="0" eaLnBrk="1" latinLnBrk="0" hangingPunct="1">
      <a:defRPr sz="1800" kern="1200">
        <a:solidFill>
          <a:schemeClr val="tx1"/>
        </a:solidFill>
        <a:latin typeface="+mn-lt"/>
        <a:ea typeface="+mn-ea"/>
        <a:cs typeface="+mn-cs"/>
      </a:defRPr>
    </a:lvl5pPr>
    <a:lvl6pPr marL="2285977" algn="l" defTabSz="457195" rtl="0" eaLnBrk="1" latinLnBrk="0" hangingPunct="1">
      <a:defRPr sz="1800" kern="1200">
        <a:solidFill>
          <a:schemeClr val="tx1"/>
        </a:solidFill>
        <a:latin typeface="+mn-lt"/>
        <a:ea typeface="+mn-ea"/>
        <a:cs typeface="+mn-cs"/>
      </a:defRPr>
    </a:lvl6pPr>
    <a:lvl7pPr marL="2743173" algn="l" defTabSz="457195" rtl="0" eaLnBrk="1" latinLnBrk="0" hangingPunct="1">
      <a:defRPr sz="1800" kern="1200">
        <a:solidFill>
          <a:schemeClr val="tx1"/>
        </a:solidFill>
        <a:latin typeface="+mn-lt"/>
        <a:ea typeface="+mn-ea"/>
        <a:cs typeface="+mn-cs"/>
      </a:defRPr>
    </a:lvl7pPr>
    <a:lvl8pPr marL="3200368" algn="l" defTabSz="457195" rtl="0" eaLnBrk="1" latinLnBrk="0" hangingPunct="1">
      <a:defRPr sz="1800" kern="1200">
        <a:solidFill>
          <a:schemeClr val="tx1"/>
        </a:solidFill>
        <a:latin typeface="+mn-lt"/>
        <a:ea typeface="+mn-ea"/>
        <a:cs typeface="+mn-cs"/>
      </a:defRPr>
    </a:lvl8pPr>
    <a:lvl9pPr marL="3657563" algn="l" defTabSz="457195"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28" userDrawn="1">
          <p15:clr>
            <a:srgbClr val="A4A3A4"/>
          </p15:clr>
        </p15:guide>
        <p15:guide id="2" pos="193" userDrawn="1">
          <p15:clr>
            <a:srgbClr val="A4A3A4"/>
          </p15:clr>
        </p15:guide>
        <p15:guide id="3" pos="3215" userDrawn="1">
          <p15:clr>
            <a:srgbClr val="A4A3A4"/>
          </p15:clr>
        </p15:guide>
        <p15:guide id="4" pos="6068" userDrawn="1">
          <p15:clr>
            <a:srgbClr val="A4A3A4"/>
          </p15:clr>
        </p15:guide>
        <p15:guide id="5" pos="3025" userDrawn="1">
          <p15:clr>
            <a:srgbClr val="A4A3A4"/>
          </p15:clr>
        </p15:guide>
        <p15:guide id="6" pos="4561" userDrawn="1">
          <p15:clr>
            <a:srgbClr val="A4A3A4"/>
          </p15:clr>
        </p15:guide>
        <p15:guide id="7" pos="4734" userDrawn="1">
          <p15:clr>
            <a:srgbClr val="A4A3A4"/>
          </p15:clr>
        </p15:guide>
        <p15:guide id="8" pos="1512" userDrawn="1">
          <p15:clr>
            <a:srgbClr val="A4A3A4"/>
          </p15:clr>
        </p15:guide>
        <p15:guide id="9" pos="1697" userDrawn="1">
          <p15:clr>
            <a:srgbClr val="A4A3A4"/>
          </p15:clr>
        </p15:guide>
        <p15:guide id="10" orient="horz" pos="4126" userDrawn="1">
          <p15:clr>
            <a:srgbClr val="A4A3A4"/>
          </p15:clr>
        </p15:guide>
        <p15:guide id="11" pos="2015" userDrawn="1">
          <p15:clr>
            <a:srgbClr val="A4A3A4"/>
          </p15:clr>
        </p15:guide>
        <p15:guide id="12" pos="2208" userDrawn="1">
          <p15:clr>
            <a:srgbClr val="A4A3A4"/>
          </p15:clr>
        </p15:guide>
        <p15:guide id="13" pos="4052" userDrawn="1">
          <p15:clr>
            <a:srgbClr val="A4A3A4"/>
          </p15:clr>
        </p15:guide>
        <p15:guide id="14" pos="4225"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作成者"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2" name="作成者" initials="A" lastIdx="19"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EDFE1"/>
    <a:srgbClr val="66BAB7"/>
    <a:srgbClr val="DB4D6D"/>
    <a:srgbClr val="C9E7E7"/>
    <a:srgbClr val="BCDFFF"/>
    <a:srgbClr val="FFEEB9"/>
    <a:srgbClr val="FFE389"/>
    <a:srgbClr val="FFB685"/>
    <a:srgbClr val="F4D6FE"/>
    <a:srgbClr val="F1CFF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C083E6E3-FA7D-4D7B-A595-EF9225AFEA82}" styleName="淡色スタイル 1 - アクセント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F2DE63D5-997A-4646-A377-4702673A728D}" styleName="淡色スタイル 2 - アクセント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BC89EF96-8CEA-46FF-86C4-4CE0E7609802}" styleName="淡色スタイル 3 - アクセント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ABFCF23-3B69-468F-B69F-88F6DE6A72F2}" styleName="中間スタイル 1 - アクセント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BDBED569-4797-4DF1-A0F4-6AAB3CD982D8}" styleName="淡色スタイル 3 - アクセント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899" autoAdjust="0"/>
    <p:restoredTop sz="94660"/>
  </p:normalViewPr>
  <p:slideViewPr>
    <p:cSldViewPr snapToGrid="0">
      <p:cViewPr varScale="1">
        <p:scale>
          <a:sx n="64" d="100"/>
          <a:sy n="64" d="100"/>
        </p:scale>
        <p:origin x="1254" y="66"/>
      </p:cViewPr>
      <p:guideLst>
        <p:guide orient="horz" pos="1228"/>
        <p:guide pos="193"/>
        <p:guide pos="3215"/>
        <p:guide pos="6068"/>
        <p:guide pos="3025"/>
        <p:guide pos="4561"/>
        <p:guide pos="4734"/>
        <p:guide pos="1512"/>
        <p:guide pos="1697"/>
        <p:guide orient="horz" pos="4126"/>
        <p:guide pos="2015"/>
        <p:guide pos="2208"/>
        <p:guide pos="4052"/>
        <p:guide pos="4225"/>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Relationships xmlns="http://schemas.openxmlformats.org/package/2006/relationships"><Relationship Id="rId1" Target="../customXml/item1.xml" Type="http://schemas.openxmlformats.org/officeDocument/2006/relationships/customXml"/><Relationship Id="rId10" Target="slides/slide3.xml" Type="http://schemas.openxmlformats.org/officeDocument/2006/relationships/slide"/><Relationship Id="rId11" Target="slides/slide4.xml" Type="http://schemas.openxmlformats.org/officeDocument/2006/relationships/slide"/><Relationship Id="rId12" Target="slides/slide5.xml" Type="http://schemas.openxmlformats.org/officeDocument/2006/relationships/slide"/><Relationship Id="rId13" Target="slides/slide6.xml" Type="http://schemas.openxmlformats.org/officeDocument/2006/relationships/slide"/><Relationship Id="rId14" Target="slides/slide7.xml" Type="http://schemas.openxmlformats.org/officeDocument/2006/relationships/slide"/><Relationship Id="rId15" Target="slides/slide8.xml" Type="http://schemas.openxmlformats.org/officeDocument/2006/relationships/slide"/><Relationship Id="rId16" Target="slides/slide9.xml" Type="http://schemas.openxmlformats.org/officeDocument/2006/relationships/slide"/><Relationship Id="rId17" Target="slides/slide10.xml" Type="http://schemas.openxmlformats.org/officeDocument/2006/relationships/slide"/><Relationship Id="rId18" Target="slides/slide11.xml" Type="http://schemas.openxmlformats.org/officeDocument/2006/relationships/slide"/><Relationship Id="rId19" Target="slides/slide12.xml" Type="http://schemas.openxmlformats.org/officeDocument/2006/relationships/slide"/><Relationship Id="rId2" Target="../customXml/item2.xml" Type="http://schemas.openxmlformats.org/officeDocument/2006/relationships/customXml"/><Relationship Id="rId20" Target="slides/slide13.xml" Type="http://schemas.openxmlformats.org/officeDocument/2006/relationships/slide"/><Relationship Id="rId21" Target="slides/slide14.xml" Type="http://schemas.openxmlformats.org/officeDocument/2006/relationships/slide"/><Relationship Id="rId22" Target="slides/slide15.xml" Type="http://schemas.openxmlformats.org/officeDocument/2006/relationships/slide"/><Relationship Id="rId23" Target="slides/slide16.xml" Type="http://schemas.openxmlformats.org/officeDocument/2006/relationships/slide"/><Relationship Id="rId24" Target="slides/slide17.xml" Type="http://schemas.openxmlformats.org/officeDocument/2006/relationships/slide"/><Relationship Id="rId25" Target="slides/slide18.xml" Type="http://schemas.openxmlformats.org/officeDocument/2006/relationships/slide"/><Relationship Id="rId26" Target="slides/slide19.xml" Type="http://schemas.openxmlformats.org/officeDocument/2006/relationships/slide"/><Relationship Id="rId27" Target="slides/slide20.xml" Type="http://schemas.openxmlformats.org/officeDocument/2006/relationships/slide"/><Relationship Id="rId28" Target="slides/slide21.xml" Type="http://schemas.openxmlformats.org/officeDocument/2006/relationships/slide"/><Relationship Id="rId29" Target="slides/slide22.xml" Type="http://schemas.openxmlformats.org/officeDocument/2006/relationships/slide"/><Relationship Id="rId3" Target="../customXml/item3.xml" Type="http://schemas.openxmlformats.org/officeDocument/2006/relationships/customXml"/><Relationship Id="rId30" Target="slides/slide23.xml" Type="http://schemas.openxmlformats.org/officeDocument/2006/relationships/slide"/><Relationship Id="rId31" Target="notesMasters/notesMaster1.xml" Type="http://schemas.openxmlformats.org/officeDocument/2006/relationships/notesMaster"/><Relationship Id="rId32" Target="handoutMasters/handoutMaster1.xml" Type="http://schemas.openxmlformats.org/officeDocument/2006/relationships/handoutMaster"/><Relationship Id="rId33" Target="commentAuthors.xml" Type="http://schemas.openxmlformats.org/officeDocument/2006/relationships/commentAuthors"/><Relationship Id="rId34" Target="presProps.xml" Type="http://schemas.openxmlformats.org/officeDocument/2006/relationships/presProps"/><Relationship Id="rId35" Target="viewProps.xml" Type="http://schemas.openxmlformats.org/officeDocument/2006/relationships/viewProps"/><Relationship Id="rId36" Target="theme/theme1.xml" Type="http://schemas.openxmlformats.org/officeDocument/2006/relationships/theme"/><Relationship Id="rId37" Target="tableStyles.xml" Type="http://schemas.openxmlformats.org/officeDocument/2006/relationships/tableStyles"/><Relationship Id="rId38" Target="authors.xml" Type="http://schemas.microsoft.com/office/2018/10/relationships/authors"/><Relationship Id="rId4" Target="slideMasters/slideMaster1.xml" Type="http://schemas.openxmlformats.org/officeDocument/2006/relationships/slideMaster"/><Relationship Id="rId5" Target="slideMasters/slideMaster2.xml" Type="http://schemas.openxmlformats.org/officeDocument/2006/relationships/slideMaster"/><Relationship Id="rId6" Target="slideMasters/slideMaster3.xml" Type="http://schemas.openxmlformats.org/officeDocument/2006/relationships/slideMaster"/><Relationship Id="rId7" Target="slideMasters/slideMaster4.xml" Type="http://schemas.openxmlformats.org/officeDocument/2006/relationships/slideMaster"/><Relationship Id="rId8" Target="slides/slide1.xml" Type="http://schemas.openxmlformats.org/officeDocument/2006/relationships/slide"/><Relationship Id="rId9" Target="slides/slide2.xml" Type="http://schemas.openxmlformats.org/officeDocument/2006/relationships/slide"/></Relationships>
</file>

<file path=ppt/charts/_rels/chart1.xml.rels><?xml version="1.0" encoding="UTF-8" standalone="yes"?><Relationships xmlns="http://schemas.openxmlformats.org/package/2006/relationships"><Relationship Id="rId1" Target="style1.xml" Type="http://schemas.microsoft.com/office/2011/relationships/chartStyle"/><Relationship Id="rId2" Target="colors1.xml" Type="http://schemas.microsoft.com/office/2011/relationships/chartColorStyle"/><Relationship Id="rId3" Target="../embeddings/Microsoft_Excel_Worksheet.xlsx" Type="http://schemas.openxmlformats.org/officeDocument/2006/relationships/package"/></Relationships>
</file>

<file path=ppt/charts/_rels/chart10.xml.rels><?xml version="1.0" encoding="UTF-8" standalone="yes"?><Relationships xmlns="http://schemas.openxmlformats.org/package/2006/relationships"><Relationship Id="rId1" Target="style7.xml" Type="http://schemas.microsoft.com/office/2011/relationships/chartStyle"/><Relationship Id="rId2" Target="colors7.xml" Type="http://schemas.microsoft.com/office/2011/relationships/chartColorStyle"/><Relationship Id="rId3" Target="../embeddings/Microsoft_Excel_Worksheet9.xlsx" Type="http://schemas.openxmlformats.org/officeDocument/2006/relationships/package"/></Relationships>
</file>

<file path=ppt/charts/_rels/chart11.xml.rels><?xml version="1.0" encoding="UTF-8" standalone="yes"?><Relationships xmlns="http://schemas.openxmlformats.org/package/2006/relationships"><Relationship Id="rId1" Target="https://mhlwlan.sharepoint.com/sites/12602500/WorkingDocLib/&#25919;&#31574;&#32113;&#25324;&#23460;/010_&#25919;&#31574;&#31532;&#19968;&#29677;/&#25968;&#29702;&#35036;&#20304;&#29992;/&#25968;&#29702;&#25285;&#24403;&#35036;&#20304;/&#9733;&#12424;&#12367;&#20351;&#12358;&#36039;&#26009;&#12539;&#35611;&#28436;&#36039;&#26009;/02_&#31038;&#20250;&#20445;&#38556;&#12398;&#32102;&#20184;&#12392;&#36000;&#25285;&#65288;&#12510;&#12463;&#12525;&#12505;&#12540;&#12473;&#65289;/04&amp;05&amp;08_&#12304;20250916&#26368;&#32066;&#26356;&#26032;&#12305;&#31038;&#20250;&#20445;&#38556;&#32102;&#20184;&#12398;&#37096;&#38272;&#21029;&#12398;&#22269;&#38555;&#27604;&#36611;.xlsx" TargetMode="External" Type="http://schemas.openxmlformats.org/officeDocument/2006/relationships/oleObject"/></Relationships>
</file>

<file path=ppt/charts/_rels/chart12.xml.rels><?xml version="1.0" encoding="UTF-8" standalone="yes"?><Relationships xmlns="http://schemas.openxmlformats.org/package/2006/relationships"><Relationship Id="rId1" Target="style8.xml" Type="http://schemas.microsoft.com/office/2011/relationships/chartStyle"/><Relationship Id="rId2" Target="colors8.xml" Type="http://schemas.microsoft.com/office/2011/relationships/chartColorStyle"/><Relationship Id="rId3" Target="../embeddings/Microsoft_Excel_Worksheet10.xlsx" Type="http://schemas.openxmlformats.org/officeDocument/2006/relationships/package"/></Relationships>
</file>

<file path=ppt/charts/_rels/chart13.xml.rels><?xml version="1.0" encoding="UTF-8" standalone="yes"?><Relationships xmlns="http://schemas.openxmlformats.org/package/2006/relationships"><Relationship Id="rId1" Target="../theme/themeOverride1.xml" Type="http://schemas.openxmlformats.org/officeDocument/2006/relationships/themeOverride"/><Relationship Id="rId2" Target="../embeddings/Microsoft_Excel_Worksheet11.xlsx" Type="http://schemas.openxmlformats.org/officeDocument/2006/relationships/package"/><Relationship Id="rId3" Target="../drawings/drawing2.xml" Type="http://schemas.openxmlformats.org/officeDocument/2006/relationships/chartUserShapes"/></Relationships>
</file>

<file path=ppt/charts/_rels/chart14.xml.rels><?xml version="1.0" encoding="UTF-8" standalone="yes"?><Relationships xmlns="http://schemas.openxmlformats.org/package/2006/relationships"><Relationship Id="rId1" Target="style9.xml" Type="http://schemas.microsoft.com/office/2011/relationships/chartStyle"/><Relationship Id="rId2" Target="colors9.xml" Type="http://schemas.microsoft.com/office/2011/relationships/chartColorStyle"/><Relationship Id="rId3" Target="../embeddings/Microsoft_Excel_Worksheet12.xlsx" Type="http://schemas.openxmlformats.org/officeDocument/2006/relationships/package"/><Relationship Id="rId4" Target="../drawings/drawing3.xml" Type="http://schemas.openxmlformats.org/officeDocument/2006/relationships/chartUserShapes"/></Relationships>
</file>

<file path=ppt/charts/_rels/chart15.xml.rels><?xml version="1.0" encoding="UTF-8" standalone="yes"?><Relationships xmlns="http://schemas.openxmlformats.org/package/2006/relationships"><Relationship Id="rId1" Target="style10.xml" Type="http://schemas.microsoft.com/office/2011/relationships/chartStyle"/><Relationship Id="rId2" Target="colors10.xml" Type="http://schemas.microsoft.com/office/2011/relationships/chartColorStyle"/><Relationship Id="rId3" Target="../embeddings/Microsoft_Excel_Worksheet13.xlsx" Type="http://schemas.openxmlformats.org/officeDocument/2006/relationships/package"/></Relationships>
</file>

<file path=ppt/charts/_rels/chart16.xml.rels><?xml version="1.0" encoding="UTF-8" standalone="yes"?><Relationships xmlns="http://schemas.openxmlformats.org/package/2006/relationships"><Relationship Id="rId1" Target="../embeddings/Microsoft_Excel_Worksheet14.xlsx" Type="http://schemas.openxmlformats.org/officeDocument/2006/relationships/package"/><Relationship Id="rId2" Target="../drawings/drawing4.xml" Type="http://schemas.openxmlformats.org/officeDocument/2006/relationships/chartUserShapes"/></Relationships>
</file>

<file path=ppt/charts/_rels/chart2.xml.rels><?xml version="1.0" encoding="UTF-8" standalone="yes"?><Relationships xmlns="http://schemas.openxmlformats.org/package/2006/relationships"><Relationship Id="rId1" Target="style2.xml" Type="http://schemas.microsoft.com/office/2011/relationships/chartStyle"/><Relationship Id="rId2" Target="colors2.xml" Type="http://schemas.microsoft.com/office/2011/relationships/chartColorStyle"/><Relationship Id="rId3" Target="../embeddings/Microsoft_Excel_Worksheet1.xlsx" Type="http://schemas.openxmlformats.org/officeDocument/2006/relationships/package"/></Relationships>
</file>

<file path=ppt/charts/_rels/chart3.xml.rels><?xml version="1.0" encoding="UTF-8" standalone="yes"?><Relationships xmlns="http://schemas.openxmlformats.org/package/2006/relationships"><Relationship Id="rId1" Target="style3.xml" Type="http://schemas.microsoft.com/office/2011/relationships/chartStyle"/><Relationship Id="rId2" Target="colors3.xml" Type="http://schemas.microsoft.com/office/2011/relationships/chartColorStyle"/><Relationship Id="rId3" Target="../embeddings/Microsoft_Excel_Worksheet2.xlsx" Type="http://schemas.openxmlformats.org/officeDocument/2006/relationships/package"/></Relationships>
</file>

<file path=ppt/charts/_rels/chart4.xml.rels><?xml version="1.0" encoding="UTF-8" standalone="yes"?><Relationships xmlns="http://schemas.openxmlformats.org/package/2006/relationships"><Relationship Id="rId1" Target="../embeddings/Microsoft_Excel_Worksheet3.xlsx" Type="http://schemas.openxmlformats.org/officeDocument/2006/relationships/package"/></Relationships>
</file>

<file path=ppt/charts/_rels/chart5.xml.rels><?xml version="1.0" encoding="UTF-8" standalone="yes"?><Relationships xmlns="http://schemas.openxmlformats.org/package/2006/relationships"><Relationship Id="rId1" Target="style4.xml" Type="http://schemas.microsoft.com/office/2011/relationships/chartStyle"/><Relationship Id="rId2" Target="colors4.xml" Type="http://schemas.microsoft.com/office/2011/relationships/chartColorStyle"/><Relationship Id="rId3" Target="../embeddings/Microsoft_Excel_Worksheet4.xlsx" Type="http://schemas.openxmlformats.org/officeDocument/2006/relationships/package"/><Relationship Id="rId4" Target="../drawings/drawing1.xml" Type="http://schemas.openxmlformats.org/officeDocument/2006/relationships/chartUserShapes"/></Relationships>
</file>

<file path=ppt/charts/_rels/chart6.xml.rels><?xml version="1.0" encoding="UTF-8" standalone="yes"?><Relationships xmlns="http://schemas.openxmlformats.org/package/2006/relationships"><Relationship Id="rId1" Target="../embeddings/Microsoft_Excel_Worksheet5.xlsx" Type="http://schemas.openxmlformats.org/officeDocument/2006/relationships/package"/></Relationships>
</file>

<file path=ppt/charts/_rels/chart7.xml.rels><?xml version="1.0" encoding="UTF-8" standalone="yes"?><Relationships xmlns="http://schemas.openxmlformats.org/package/2006/relationships"><Relationship Id="rId1" Target="../embeddings/Microsoft_Excel_Worksheet6.xlsx" Type="http://schemas.openxmlformats.org/officeDocument/2006/relationships/package"/></Relationships>
</file>

<file path=ppt/charts/_rels/chart8.xml.rels><?xml version="1.0" encoding="UTF-8" standalone="yes"?><Relationships xmlns="http://schemas.openxmlformats.org/package/2006/relationships"><Relationship Id="rId1" Target="style5.xml" Type="http://schemas.microsoft.com/office/2011/relationships/chartStyle"/><Relationship Id="rId2" Target="colors5.xml" Type="http://schemas.microsoft.com/office/2011/relationships/chartColorStyle"/><Relationship Id="rId3" Target="../embeddings/Microsoft_Excel_Worksheet7.xlsx" Type="http://schemas.openxmlformats.org/officeDocument/2006/relationships/package"/></Relationships>
</file>

<file path=ppt/charts/_rels/chart9.xml.rels><?xml version="1.0" encoding="UTF-8" standalone="yes"?><Relationships xmlns="http://schemas.openxmlformats.org/package/2006/relationships"><Relationship Id="rId1" Target="style6.xml" Type="http://schemas.microsoft.com/office/2011/relationships/chartStyle"/><Relationship Id="rId2" Target="colors6.xml" Type="http://schemas.microsoft.com/office/2011/relationships/chartColorStyle"/><Relationship Id="rId3" Target="../embeddings/Microsoft_Excel_Worksheet8.xlsx" Type="http://schemas.openxmlformats.org/officeDocument/2006/relationships/package"/></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'雇用誘発係数（グラフ用）'!$C$3</c:f>
              <c:strCache>
                <c:ptCount val="1"/>
                <c:pt idx="0">
                  <c:v>全国</c:v>
                </c:pt>
              </c:strCache>
            </c:strRef>
          </c:tx>
          <c:spPr>
            <a:solidFill>
              <a:schemeClr val="accent1"/>
            </a:solidFill>
            <a:ln>
              <a:noFill/>
            </a:ln>
            <a:effectLst/>
          </c:spPr>
          <c:invertIfNegative val="0"/>
          <c:cat>
            <c:strRef>
              <c:f>'雇用誘発係数（グラフ用）'!$B$5:$B$19</c:f>
              <c:strCache>
                <c:ptCount val="15"/>
                <c:pt idx="0">
                  <c:v>耕種農業</c:v>
                </c:pt>
                <c:pt idx="1">
                  <c:v>食料品</c:v>
                </c:pt>
                <c:pt idx="2">
                  <c:v>電子デバイス</c:v>
                </c:pt>
                <c:pt idx="3">
                  <c:v>乗用車</c:v>
                </c:pt>
                <c:pt idx="4">
                  <c:v>船舶・同修理</c:v>
                </c:pt>
                <c:pt idx="5">
                  <c:v>公共事業</c:v>
                </c:pt>
                <c:pt idx="6">
                  <c:v>電力</c:v>
                </c:pt>
                <c:pt idx="7">
                  <c:v>航空輸送</c:v>
                </c:pt>
                <c:pt idx="8">
                  <c:v>通信</c:v>
                </c:pt>
                <c:pt idx="9">
                  <c:v>公務</c:v>
                </c:pt>
                <c:pt idx="10">
                  <c:v>飲食サービス</c:v>
                </c:pt>
                <c:pt idx="11">
                  <c:v>医療</c:v>
                </c:pt>
                <c:pt idx="12">
                  <c:v>保健衛生</c:v>
                </c:pt>
                <c:pt idx="13">
                  <c:v>社会保険・社会福祉</c:v>
                </c:pt>
                <c:pt idx="14">
                  <c:v>介護</c:v>
                </c:pt>
              </c:strCache>
            </c:strRef>
          </c:cat>
          <c:val>
            <c:numRef>
              <c:f>'雇用誘発係数（グラフ用）'!$C$5:$C$19</c:f>
              <c:numCache>
                <c:formatCode>0.000</c:formatCode>
                <c:ptCount val="15"/>
                <c:pt idx="0">
                  <c:v>7.75016802237007E-2</c:v>
                </c:pt>
                <c:pt idx="1">
                  <c:v>0.100460874620777</c:v>
                </c:pt>
                <c:pt idx="2">
                  <c:v>5.3559267149728335E-2</c:v>
                </c:pt>
                <c:pt idx="3">
                  <c:v>6.5250160321617207E-2</c:v>
                </c:pt>
                <c:pt idx="4">
                  <c:v>6.9069880018574031E-2</c:v>
                </c:pt>
                <c:pt idx="5">
                  <c:v>0.10392854546721864</c:v>
                </c:pt>
                <c:pt idx="6">
                  <c:v>3.1494353358499594E-2</c:v>
                </c:pt>
                <c:pt idx="7">
                  <c:v>5.2973348081604296E-2</c:v>
                </c:pt>
                <c:pt idx="8">
                  <c:v>4.4246714481895905E-2</c:v>
                </c:pt>
                <c:pt idx="9">
                  <c:v>7.6695392630616283E-2</c:v>
                </c:pt>
                <c:pt idx="10">
                  <c:v>0.20791554767980086</c:v>
                </c:pt>
                <c:pt idx="11">
                  <c:v>0.11075287168315889</c:v>
                </c:pt>
                <c:pt idx="12">
                  <c:v>0.14176464075165168</c:v>
                </c:pt>
                <c:pt idx="13">
                  <c:v>0.17926904328084101</c:v>
                </c:pt>
                <c:pt idx="14">
                  <c:v>0.19129920998106523</c:v>
                </c:pt>
              </c:numCache>
            </c:numRef>
          </c:val>
          <c:extLst>
            <c:ext xmlns:c16="http://schemas.microsoft.com/office/drawing/2014/chart" uri="{C3380CC4-5D6E-409C-BE32-E72D297353CC}">
              <c16:uniqueId val="{00000000-BE12-4BE4-BBE9-D3D0F59B10DA}"/>
            </c:ext>
          </c:extLst>
        </c:ser>
        <c:ser>
          <c:idx val="1"/>
          <c:order val="1"/>
          <c:tx>
            <c:strRef>
              <c:f>'雇用誘発係数（グラフ用）'!$D$3</c:f>
              <c:strCache>
                <c:ptCount val="1"/>
                <c:pt idx="0">
                  <c:v>神奈川県</c:v>
                </c:pt>
              </c:strCache>
            </c:strRef>
          </c:tx>
          <c:spPr>
            <a:solidFill>
              <a:schemeClr val="accent2"/>
            </a:solidFill>
            <a:ln>
              <a:noFill/>
            </a:ln>
            <a:effectLst/>
          </c:spPr>
          <c:invertIfNegative val="0"/>
          <c:cat>
            <c:strRef>
              <c:f>'雇用誘発係数（グラフ用）'!$B$5:$B$19</c:f>
              <c:strCache>
                <c:ptCount val="15"/>
                <c:pt idx="0">
                  <c:v>耕種農業</c:v>
                </c:pt>
                <c:pt idx="1">
                  <c:v>食料品</c:v>
                </c:pt>
                <c:pt idx="2">
                  <c:v>電子デバイス</c:v>
                </c:pt>
                <c:pt idx="3">
                  <c:v>乗用車</c:v>
                </c:pt>
                <c:pt idx="4">
                  <c:v>船舶・同修理</c:v>
                </c:pt>
                <c:pt idx="5">
                  <c:v>公共事業</c:v>
                </c:pt>
                <c:pt idx="6">
                  <c:v>電力</c:v>
                </c:pt>
                <c:pt idx="7">
                  <c:v>航空輸送</c:v>
                </c:pt>
                <c:pt idx="8">
                  <c:v>通信</c:v>
                </c:pt>
                <c:pt idx="9">
                  <c:v>公務</c:v>
                </c:pt>
                <c:pt idx="10">
                  <c:v>飲食サービス</c:v>
                </c:pt>
                <c:pt idx="11">
                  <c:v>医療</c:v>
                </c:pt>
                <c:pt idx="12">
                  <c:v>保健衛生</c:v>
                </c:pt>
                <c:pt idx="13">
                  <c:v>社会保険・社会福祉</c:v>
                </c:pt>
                <c:pt idx="14">
                  <c:v>介護</c:v>
                </c:pt>
              </c:strCache>
            </c:strRef>
          </c:cat>
          <c:val>
            <c:numRef>
              <c:f>'雇用誘発係数（グラフ用）'!$D$5:$D$19</c:f>
              <c:numCache>
                <c:formatCode>0.000</c:formatCode>
                <c:ptCount val="15"/>
                <c:pt idx="0">
                  <c:v>7.4962328070525192E-2</c:v>
                </c:pt>
                <c:pt idx="1">
                  <c:v>5.5719254754300312E-2</c:v>
                </c:pt>
                <c:pt idx="2">
                  <c:v>8.8919989884877482E-2</c:v>
                </c:pt>
                <c:pt idx="3">
                  <c:v>2.8442393817271063E-2</c:v>
                </c:pt>
                <c:pt idx="4">
                  <c:v>2.9109197920720111E-2</c:v>
                </c:pt>
                <c:pt idx="5">
                  <c:v>0.12003043699888821</c:v>
                </c:pt>
                <c:pt idx="6">
                  <c:v>1.907648423273578E-2</c:v>
                </c:pt>
                <c:pt idx="7">
                  <c:v>9.4873846898405306E-2</c:v>
                </c:pt>
                <c:pt idx="8">
                  <c:v>2.8513775160394089E-2</c:v>
                </c:pt>
                <c:pt idx="9">
                  <c:v>6.397091332895305E-2</c:v>
                </c:pt>
                <c:pt idx="10">
                  <c:v>0.19585047492668484</c:v>
                </c:pt>
                <c:pt idx="11">
                  <c:v>9.5455992840671439E-2</c:v>
                </c:pt>
                <c:pt idx="12">
                  <c:v>0.14506974824352217</c:v>
                </c:pt>
                <c:pt idx="13">
                  <c:v>0.17303030373455727</c:v>
                </c:pt>
                <c:pt idx="14">
                  <c:v>0.20344674090260023</c:v>
                </c:pt>
              </c:numCache>
            </c:numRef>
          </c:val>
          <c:extLst>
            <c:ext xmlns:c16="http://schemas.microsoft.com/office/drawing/2014/chart" uri="{C3380CC4-5D6E-409C-BE32-E72D297353CC}">
              <c16:uniqueId val="{00000001-BE12-4BE4-BBE9-D3D0F59B10DA}"/>
            </c:ext>
          </c:extLst>
        </c:ser>
        <c:ser>
          <c:idx val="2"/>
          <c:order val="2"/>
          <c:tx>
            <c:strRef>
              <c:f>'雇用誘発係数（グラフ用）'!$E$3</c:f>
              <c:strCache>
                <c:ptCount val="1"/>
                <c:pt idx="0">
                  <c:v>秋田県</c:v>
                </c:pt>
              </c:strCache>
            </c:strRef>
          </c:tx>
          <c:spPr>
            <a:solidFill>
              <a:schemeClr val="accent3"/>
            </a:solidFill>
            <a:ln>
              <a:noFill/>
            </a:ln>
            <a:effectLst/>
          </c:spPr>
          <c:invertIfNegative val="0"/>
          <c:cat>
            <c:strRef>
              <c:f>'雇用誘発係数（グラフ用）'!$B$5:$B$19</c:f>
              <c:strCache>
                <c:ptCount val="15"/>
                <c:pt idx="0">
                  <c:v>耕種農業</c:v>
                </c:pt>
                <c:pt idx="1">
                  <c:v>食料品</c:v>
                </c:pt>
                <c:pt idx="2">
                  <c:v>電子デバイス</c:v>
                </c:pt>
                <c:pt idx="3">
                  <c:v>乗用車</c:v>
                </c:pt>
                <c:pt idx="4">
                  <c:v>船舶・同修理</c:v>
                </c:pt>
                <c:pt idx="5">
                  <c:v>公共事業</c:v>
                </c:pt>
                <c:pt idx="6">
                  <c:v>電力</c:v>
                </c:pt>
                <c:pt idx="7">
                  <c:v>航空輸送</c:v>
                </c:pt>
                <c:pt idx="8">
                  <c:v>通信</c:v>
                </c:pt>
                <c:pt idx="9">
                  <c:v>公務</c:v>
                </c:pt>
                <c:pt idx="10">
                  <c:v>飲食サービス</c:v>
                </c:pt>
                <c:pt idx="11">
                  <c:v>医療</c:v>
                </c:pt>
                <c:pt idx="12">
                  <c:v>保健衛生</c:v>
                </c:pt>
                <c:pt idx="13">
                  <c:v>社会保険・社会福祉</c:v>
                </c:pt>
                <c:pt idx="14">
                  <c:v>介護</c:v>
                </c:pt>
              </c:strCache>
            </c:strRef>
          </c:cat>
          <c:val>
            <c:numRef>
              <c:f>'雇用誘発係数（グラフ用）'!$E$5:$E$19</c:f>
              <c:numCache>
                <c:formatCode>0.000</c:formatCode>
                <c:ptCount val="15"/>
                <c:pt idx="0">
                  <c:v>6.2734832239535604E-2</c:v>
                </c:pt>
                <c:pt idx="1">
                  <c:v>8.72497442066347E-2</c:v>
                </c:pt>
                <c:pt idx="2">
                  <c:v>3.5097809117974686E-2</c:v>
                </c:pt>
                <c:pt idx="3">
                  <c:v>0</c:v>
                </c:pt>
                <c:pt idx="4">
                  <c:v>8.8940607446193726E-2</c:v>
                </c:pt>
                <c:pt idx="5">
                  <c:v>9.2135268373444906E-2</c:v>
                </c:pt>
                <c:pt idx="6">
                  <c:v>1.8442575625280448E-2</c:v>
                </c:pt>
                <c:pt idx="7">
                  <c:v>2.8033805130508564E-2</c:v>
                </c:pt>
                <c:pt idx="8">
                  <c:v>3.1795563375643023E-2</c:v>
                </c:pt>
                <c:pt idx="9">
                  <c:v>6.7147709937906488E-2</c:v>
                </c:pt>
                <c:pt idx="10">
                  <c:v>0.16522641127829693</c:v>
                </c:pt>
                <c:pt idx="11">
                  <c:v>8.7150434636829865E-2</c:v>
                </c:pt>
                <c:pt idx="12">
                  <c:v>8.0819190107630584E-2</c:v>
                </c:pt>
                <c:pt idx="13">
                  <c:v>0.23736670061573076</c:v>
                </c:pt>
                <c:pt idx="14">
                  <c:v>0.20347974291978124</c:v>
                </c:pt>
              </c:numCache>
            </c:numRef>
          </c:val>
          <c:extLst>
            <c:ext xmlns:c16="http://schemas.microsoft.com/office/drawing/2014/chart" uri="{C3380CC4-5D6E-409C-BE32-E72D297353CC}">
              <c16:uniqueId val="{00000002-BE12-4BE4-BBE9-D3D0F59B10DA}"/>
            </c:ext>
          </c:extLst>
        </c:ser>
        <c:dLbls>
          <c:showLegendKey val="0"/>
          <c:showVal val="0"/>
          <c:showCatName val="0"/>
          <c:showSerName val="0"/>
          <c:showPercent val="0"/>
          <c:showBubbleSize val="0"/>
        </c:dLbls>
        <c:gapWidth val="219"/>
        <c:overlap val="-27"/>
        <c:axId val="56876976"/>
        <c:axId val="56876144"/>
      </c:barChart>
      <c:catAx>
        <c:axId val="56876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11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56876144"/>
        <c:crosses val="autoZero"/>
        <c:auto val="1"/>
        <c:lblAlgn val="ctr"/>
        <c:lblOffset val="100"/>
        <c:noMultiLvlLbl val="0"/>
      </c:catAx>
      <c:valAx>
        <c:axId val="56876144"/>
        <c:scaling>
          <c:orientation val="minMax"/>
        </c:scaling>
        <c:delete val="0"/>
        <c:axPos val="l"/>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lang="ja-JP" sz="11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56876976"/>
        <c:crosses val="autoZero"/>
        <c:crossBetween val="between"/>
      </c:valAx>
      <c:spPr>
        <a:noFill/>
        <a:ln>
          <a:noFill/>
        </a:ln>
        <a:effectLst/>
      </c:spPr>
    </c:plotArea>
    <c:legend>
      <c:legendPos val="t"/>
      <c:layout>
        <c:manualLayout>
          <c:xMode val="edge"/>
          <c:yMode val="edge"/>
          <c:x val="0.36427863829072737"/>
          <c:y val="0.90042328042328046"/>
          <c:w val="0.27144272341854508"/>
          <c:h val="7.4026190476190482E-2"/>
        </c:manualLayout>
      </c:layout>
      <c:overlay val="0"/>
      <c:spPr>
        <a:noFill/>
        <a:ln>
          <a:noFill/>
        </a:ln>
        <a:effectLst/>
      </c:spPr>
      <c:txPr>
        <a:bodyPr rot="0" spcFirstLastPara="1" vertOverflow="ellipsis" vert="horz" wrap="square" anchor="ctr" anchorCtr="1"/>
        <a:lstStyle/>
        <a:p>
          <a:pPr>
            <a:defRPr lang="ja-JP" sz="14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latin typeface="UD デジタル 教科書体 NK-R" panose="02020400000000000000" pitchFamily="18" charset="-128"/>
          <a:ea typeface="UD デジタル 教科書体 NK-R" panose="02020400000000000000" pitchFamily="18" charset="-128"/>
        </a:defRPr>
      </a:pPr>
      <a:endParaRPr lang="ja-JP"/>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916648662751485E-2"/>
          <c:y val="2.264080556860493E-2"/>
          <c:w val="0.89762006759595681"/>
          <c:h val="0.89225589225590063"/>
        </c:manualLayout>
      </c:layout>
      <c:barChart>
        <c:barDir val="col"/>
        <c:grouping val="clustered"/>
        <c:varyColors val="0"/>
        <c:ser>
          <c:idx val="3"/>
          <c:order val="0"/>
          <c:tx>
            <c:strRef>
              <c:f>Sheet1!$A$2</c:f>
              <c:strCache>
                <c:ptCount val="1"/>
                <c:pt idx="0">
                  <c:v>一般歳出</c:v>
                </c:pt>
              </c:strCache>
            </c:strRef>
          </c:tx>
          <c:spPr>
            <a:solidFill>
              <a:schemeClr val="accent3"/>
            </a:solidFill>
            <a:ln>
              <a:noFill/>
            </a:ln>
            <a:effectLst/>
          </c:spPr>
          <c:invertIfNegative val="0"/>
          <c:dLbls>
            <c:dLbl>
              <c:idx val="0"/>
              <c:numFmt formatCode="#,##0.0_);[Red]\(#,##0.0\)" sourceLinked="0"/>
              <c:spPr>
                <a:noFill/>
                <a:ln w="25472">
                  <a:noFill/>
                </a:ln>
                <a:effectLst/>
              </c:spPr>
              <c:txPr>
                <a:bodyPr rot="0" spcFirstLastPara="1" vertOverflow="ellipsis" vert="horz" wrap="square" anchor="ctr" anchorCtr="1"/>
                <a:lstStyle/>
                <a:p>
                  <a:pPr>
                    <a:defRPr lang="ja-JP" sz="900" b="1" i="0" u="none" strike="noStrike" kern="1200" baseline="0">
                      <a:solidFill>
                        <a:schemeClr val="tx1"/>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Arial" pitchFamily="34" charset="0"/>
                    </a:defRPr>
                  </a:pPr>
                  <a:endParaRPr lang="ja-JP"/>
                </a:p>
              </c:txPr>
              <c:dLblPos val="inEnd"/>
              <c:showLegendKey val="0"/>
              <c:showVal val="1"/>
              <c:showCatName val="0"/>
              <c:showSerName val="0"/>
              <c:showPercent val="0"/>
              <c:showBubbleSize val="0"/>
              <c:extLst>
                <c:ext xmlns:c16="http://schemas.microsoft.com/office/drawing/2014/chart" uri="{C3380CC4-5D6E-409C-BE32-E72D297353CC}">
                  <c16:uniqueId val="{0000000A-2FB8-4E1E-AC27-5908C9723AC6}"/>
                </c:ext>
              </c:extLst>
            </c:dLbl>
            <c:dLbl>
              <c:idx val="1"/>
              <c:delete val="1"/>
              <c:extLst>
                <c:ext xmlns:c15="http://schemas.microsoft.com/office/drawing/2012/chart" uri="{CE6537A1-D6FC-4f65-9D91-7224C49458BB}"/>
                <c:ext xmlns:c16="http://schemas.microsoft.com/office/drawing/2014/chart" uri="{C3380CC4-5D6E-409C-BE32-E72D297353CC}">
                  <c16:uniqueId val="{0000000B-2FB8-4E1E-AC27-5908C9723AC6}"/>
                </c:ext>
              </c:extLst>
            </c:dLbl>
            <c:dLbl>
              <c:idx val="2"/>
              <c:delete val="1"/>
              <c:extLst>
                <c:ext xmlns:c15="http://schemas.microsoft.com/office/drawing/2012/chart" uri="{CE6537A1-D6FC-4f65-9D91-7224C49458BB}"/>
                <c:ext xmlns:c16="http://schemas.microsoft.com/office/drawing/2014/chart" uri="{C3380CC4-5D6E-409C-BE32-E72D297353CC}">
                  <c16:uniqueId val="{0000000C-2FB8-4E1E-AC27-5908C9723AC6}"/>
                </c:ext>
              </c:extLst>
            </c:dLbl>
            <c:dLbl>
              <c:idx val="3"/>
              <c:delete val="1"/>
              <c:extLst>
                <c:ext xmlns:c15="http://schemas.microsoft.com/office/drawing/2012/chart" uri="{CE6537A1-D6FC-4f65-9D91-7224C49458BB}"/>
                <c:ext xmlns:c16="http://schemas.microsoft.com/office/drawing/2014/chart" uri="{C3380CC4-5D6E-409C-BE32-E72D297353CC}">
                  <c16:uniqueId val="{0000000D-2FB8-4E1E-AC27-5908C9723AC6}"/>
                </c:ext>
              </c:extLst>
            </c:dLbl>
            <c:dLbl>
              <c:idx val="4"/>
              <c:delete val="1"/>
              <c:extLst>
                <c:ext xmlns:c15="http://schemas.microsoft.com/office/drawing/2012/chart" uri="{CE6537A1-D6FC-4f65-9D91-7224C49458BB}"/>
                <c:ext xmlns:c16="http://schemas.microsoft.com/office/drawing/2014/chart" uri="{C3380CC4-5D6E-409C-BE32-E72D297353CC}">
                  <c16:uniqueId val="{0000000E-2FB8-4E1E-AC27-5908C9723AC6}"/>
                </c:ext>
              </c:extLst>
            </c:dLbl>
            <c:dLbl>
              <c:idx val="5"/>
              <c:numFmt formatCode="#,##0.0_);[Red]\(#,##0.0\)" sourceLinked="0"/>
              <c:spPr>
                <a:noFill/>
                <a:ln w="25472">
                  <a:noFill/>
                </a:ln>
                <a:effectLst/>
              </c:spPr>
              <c:txPr>
                <a:bodyPr rot="0" spcFirstLastPara="1" vertOverflow="ellipsis" vert="horz" wrap="square" anchor="ctr" anchorCtr="1"/>
                <a:lstStyle/>
                <a:p>
                  <a:pPr>
                    <a:defRPr lang="ja-JP" sz="900" b="1" i="0" u="none" strike="noStrike" kern="1200" baseline="0">
                      <a:solidFill>
                        <a:schemeClr val="tx1"/>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Arial" pitchFamily="34" charset="0"/>
                    </a:defRPr>
                  </a:pPr>
                  <a:endParaRPr lang="ja-JP"/>
                </a:p>
              </c:txPr>
              <c:dLblPos val="inEnd"/>
              <c:showLegendKey val="0"/>
              <c:showVal val="1"/>
              <c:showCatName val="0"/>
              <c:showSerName val="0"/>
              <c:showPercent val="0"/>
              <c:showBubbleSize val="0"/>
              <c:extLst>
                <c:ext xmlns:c16="http://schemas.microsoft.com/office/drawing/2014/chart" uri="{C3380CC4-5D6E-409C-BE32-E72D297353CC}">
                  <c16:uniqueId val="{0000000F-2FB8-4E1E-AC27-5908C9723AC6}"/>
                </c:ext>
              </c:extLst>
            </c:dLbl>
            <c:dLbl>
              <c:idx val="6"/>
              <c:delete val="1"/>
              <c:extLst>
                <c:ext xmlns:c15="http://schemas.microsoft.com/office/drawing/2012/chart" uri="{CE6537A1-D6FC-4f65-9D91-7224C49458BB}"/>
                <c:ext xmlns:c16="http://schemas.microsoft.com/office/drawing/2014/chart" uri="{C3380CC4-5D6E-409C-BE32-E72D297353CC}">
                  <c16:uniqueId val="{00000010-2FB8-4E1E-AC27-5908C9723AC6}"/>
                </c:ext>
              </c:extLst>
            </c:dLbl>
            <c:dLbl>
              <c:idx val="7"/>
              <c:delete val="1"/>
              <c:extLst>
                <c:ext xmlns:c15="http://schemas.microsoft.com/office/drawing/2012/chart" uri="{CE6537A1-D6FC-4f65-9D91-7224C49458BB}"/>
                <c:ext xmlns:c16="http://schemas.microsoft.com/office/drawing/2014/chart" uri="{C3380CC4-5D6E-409C-BE32-E72D297353CC}">
                  <c16:uniqueId val="{00000011-2FB8-4E1E-AC27-5908C9723AC6}"/>
                </c:ext>
              </c:extLst>
            </c:dLbl>
            <c:dLbl>
              <c:idx val="8"/>
              <c:delete val="1"/>
              <c:extLst>
                <c:ext xmlns:c15="http://schemas.microsoft.com/office/drawing/2012/chart" uri="{CE6537A1-D6FC-4f65-9D91-7224C49458BB}"/>
                <c:ext xmlns:c16="http://schemas.microsoft.com/office/drawing/2014/chart" uri="{C3380CC4-5D6E-409C-BE32-E72D297353CC}">
                  <c16:uniqueId val="{00000012-2FB8-4E1E-AC27-5908C9723AC6}"/>
                </c:ext>
              </c:extLst>
            </c:dLbl>
            <c:dLbl>
              <c:idx val="9"/>
              <c:delete val="1"/>
              <c:extLst>
                <c:ext xmlns:c15="http://schemas.microsoft.com/office/drawing/2012/chart" uri="{CE6537A1-D6FC-4f65-9D91-7224C49458BB}"/>
                <c:ext xmlns:c16="http://schemas.microsoft.com/office/drawing/2014/chart" uri="{C3380CC4-5D6E-409C-BE32-E72D297353CC}">
                  <c16:uniqueId val="{00000013-2FB8-4E1E-AC27-5908C9723AC6}"/>
                </c:ext>
              </c:extLst>
            </c:dLbl>
            <c:dLbl>
              <c:idx val="10"/>
              <c:numFmt formatCode="#,##0.0_);[Red]\(#,##0.0\)" sourceLinked="0"/>
              <c:spPr>
                <a:noFill/>
                <a:ln w="25472">
                  <a:noFill/>
                </a:ln>
                <a:effectLst/>
              </c:spPr>
              <c:txPr>
                <a:bodyPr rot="0" spcFirstLastPara="1" vertOverflow="ellipsis" vert="horz" wrap="square" anchor="ctr" anchorCtr="1"/>
                <a:lstStyle/>
                <a:p>
                  <a:pPr>
                    <a:defRPr lang="ja-JP" sz="900" b="1" i="0" u="none" strike="noStrike" kern="1200" baseline="0">
                      <a:solidFill>
                        <a:schemeClr val="tx1"/>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Arial" pitchFamily="34" charset="0"/>
                    </a:defRPr>
                  </a:pPr>
                  <a:endParaRPr lang="ja-JP"/>
                </a:p>
              </c:txPr>
              <c:dLblPos val="inEnd"/>
              <c:showLegendKey val="0"/>
              <c:showVal val="1"/>
              <c:showCatName val="0"/>
              <c:showSerName val="0"/>
              <c:showPercent val="0"/>
              <c:showBubbleSize val="0"/>
              <c:extLst>
                <c:ext xmlns:c16="http://schemas.microsoft.com/office/drawing/2014/chart" uri="{C3380CC4-5D6E-409C-BE32-E72D297353CC}">
                  <c16:uniqueId val="{00000014-2FB8-4E1E-AC27-5908C9723AC6}"/>
                </c:ext>
              </c:extLst>
            </c:dLbl>
            <c:dLbl>
              <c:idx val="11"/>
              <c:delete val="1"/>
              <c:extLst>
                <c:ext xmlns:c15="http://schemas.microsoft.com/office/drawing/2012/chart" uri="{CE6537A1-D6FC-4f65-9D91-7224C49458BB}"/>
                <c:ext xmlns:c16="http://schemas.microsoft.com/office/drawing/2014/chart" uri="{C3380CC4-5D6E-409C-BE32-E72D297353CC}">
                  <c16:uniqueId val="{00000015-2FB8-4E1E-AC27-5908C9723AC6}"/>
                </c:ext>
              </c:extLst>
            </c:dLbl>
            <c:dLbl>
              <c:idx val="12"/>
              <c:delete val="1"/>
              <c:extLst>
                <c:ext xmlns:c15="http://schemas.microsoft.com/office/drawing/2012/chart" uri="{CE6537A1-D6FC-4f65-9D91-7224C49458BB}"/>
                <c:ext xmlns:c16="http://schemas.microsoft.com/office/drawing/2014/chart" uri="{C3380CC4-5D6E-409C-BE32-E72D297353CC}">
                  <c16:uniqueId val="{00000016-2FB8-4E1E-AC27-5908C9723AC6}"/>
                </c:ext>
              </c:extLst>
            </c:dLbl>
            <c:dLbl>
              <c:idx val="13"/>
              <c:delete val="1"/>
              <c:extLst>
                <c:ext xmlns:c15="http://schemas.microsoft.com/office/drawing/2012/chart" uri="{CE6537A1-D6FC-4f65-9D91-7224C49458BB}"/>
                <c:ext xmlns:c16="http://schemas.microsoft.com/office/drawing/2014/chart" uri="{C3380CC4-5D6E-409C-BE32-E72D297353CC}">
                  <c16:uniqueId val="{00000017-2FB8-4E1E-AC27-5908C9723AC6}"/>
                </c:ext>
              </c:extLst>
            </c:dLbl>
            <c:dLbl>
              <c:idx val="14"/>
              <c:delete val="1"/>
              <c:extLst>
                <c:ext xmlns:c15="http://schemas.microsoft.com/office/drawing/2012/chart" uri="{CE6537A1-D6FC-4f65-9D91-7224C49458BB}"/>
                <c:ext xmlns:c16="http://schemas.microsoft.com/office/drawing/2014/chart" uri="{C3380CC4-5D6E-409C-BE32-E72D297353CC}">
                  <c16:uniqueId val="{00000018-2FB8-4E1E-AC27-5908C9723AC6}"/>
                </c:ext>
              </c:extLst>
            </c:dLbl>
            <c:dLbl>
              <c:idx val="15"/>
              <c:numFmt formatCode="#,##0.0_);[Red]\(#,##0.0\)" sourceLinked="0"/>
              <c:spPr>
                <a:noFill/>
                <a:ln w="25472">
                  <a:noFill/>
                </a:ln>
                <a:effectLst/>
              </c:spPr>
              <c:txPr>
                <a:bodyPr rot="0" spcFirstLastPara="1" vertOverflow="ellipsis" vert="horz" wrap="square" anchor="ctr" anchorCtr="1"/>
                <a:lstStyle/>
                <a:p>
                  <a:pPr>
                    <a:defRPr lang="ja-JP" sz="900" b="1" i="0" u="none" strike="noStrike" kern="1200" baseline="0">
                      <a:solidFill>
                        <a:schemeClr val="tx1"/>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Arial" pitchFamily="34" charset="0"/>
                    </a:defRPr>
                  </a:pPr>
                  <a:endParaRPr lang="ja-JP"/>
                </a:p>
              </c:txPr>
              <c:dLblPos val="inEnd"/>
              <c:showLegendKey val="0"/>
              <c:showVal val="1"/>
              <c:showCatName val="0"/>
              <c:showSerName val="0"/>
              <c:showPercent val="0"/>
              <c:showBubbleSize val="0"/>
              <c:extLst>
                <c:ext xmlns:c16="http://schemas.microsoft.com/office/drawing/2014/chart" uri="{C3380CC4-5D6E-409C-BE32-E72D297353CC}">
                  <c16:uniqueId val="{00000019-2FB8-4E1E-AC27-5908C9723AC6}"/>
                </c:ext>
              </c:extLst>
            </c:dLbl>
            <c:dLbl>
              <c:idx val="16"/>
              <c:delete val="1"/>
              <c:extLst>
                <c:ext xmlns:c15="http://schemas.microsoft.com/office/drawing/2012/chart" uri="{CE6537A1-D6FC-4f65-9D91-7224C49458BB}"/>
                <c:ext xmlns:c16="http://schemas.microsoft.com/office/drawing/2014/chart" uri="{C3380CC4-5D6E-409C-BE32-E72D297353CC}">
                  <c16:uniqueId val="{0000001A-2FB8-4E1E-AC27-5908C9723AC6}"/>
                </c:ext>
              </c:extLst>
            </c:dLbl>
            <c:dLbl>
              <c:idx val="17"/>
              <c:delete val="1"/>
              <c:extLst>
                <c:ext xmlns:c15="http://schemas.microsoft.com/office/drawing/2012/chart" uri="{CE6537A1-D6FC-4f65-9D91-7224C49458BB}"/>
                <c:ext xmlns:c16="http://schemas.microsoft.com/office/drawing/2014/chart" uri="{C3380CC4-5D6E-409C-BE32-E72D297353CC}">
                  <c16:uniqueId val="{0000001B-2FB8-4E1E-AC27-5908C9723AC6}"/>
                </c:ext>
              </c:extLst>
            </c:dLbl>
            <c:dLbl>
              <c:idx val="18"/>
              <c:delete val="1"/>
              <c:extLst>
                <c:ext xmlns:c15="http://schemas.microsoft.com/office/drawing/2012/chart" uri="{CE6537A1-D6FC-4f65-9D91-7224C49458BB}"/>
                <c:ext xmlns:c16="http://schemas.microsoft.com/office/drawing/2014/chart" uri="{C3380CC4-5D6E-409C-BE32-E72D297353CC}">
                  <c16:uniqueId val="{0000001C-2FB8-4E1E-AC27-5908C9723AC6}"/>
                </c:ext>
              </c:extLst>
            </c:dLbl>
            <c:dLbl>
              <c:idx val="19"/>
              <c:delete val="1"/>
              <c:extLst>
                <c:ext xmlns:c15="http://schemas.microsoft.com/office/drawing/2012/chart" uri="{CE6537A1-D6FC-4f65-9D91-7224C49458BB}"/>
                <c:ext xmlns:c16="http://schemas.microsoft.com/office/drawing/2014/chart" uri="{C3380CC4-5D6E-409C-BE32-E72D297353CC}">
                  <c16:uniqueId val="{0000001D-2FB8-4E1E-AC27-5908C9723AC6}"/>
                </c:ext>
              </c:extLst>
            </c:dLbl>
            <c:dLbl>
              <c:idx val="21"/>
              <c:delete val="1"/>
              <c:extLst>
                <c:ext xmlns:c15="http://schemas.microsoft.com/office/drawing/2012/chart" uri="{CE6537A1-D6FC-4f65-9D91-7224C49458BB}"/>
                <c:ext xmlns:c16="http://schemas.microsoft.com/office/drawing/2014/chart" uri="{C3380CC4-5D6E-409C-BE32-E72D297353CC}">
                  <c16:uniqueId val="{0000001F-2FB8-4E1E-AC27-5908C9723AC6}"/>
                </c:ext>
              </c:extLst>
            </c:dLbl>
            <c:dLbl>
              <c:idx val="22"/>
              <c:delete val="1"/>
              <c:extLst>
                <c:ext xmlns:c15="http://schemas.microsoft.com/office/drawing/2012/chart" uri="{CE6537A1-D6FC-4f65-9D91-7224C49458BB}"/>
                <c:ext xmlns:c16="http://schemas.microsoft.com/office/drawing/2014/chart" uri="{C3380CC4-5D6E-409C-BE32-E72D297353CC}">
                  <c16:uniqueId val="{00000020-2FB8-4E1E-AC27-5908C9723AC6}"/>
                </c:ext>
              </c:extLst>
            </c:dLbl>
            <c:dLbl>
              <c:idx val="23"/>
              <c:delete val="1"/>
              <c:extLst>
                <c:ext xmlns:c15="http://schemas.microsoft.com/office/drawing/2012/chart" uri="{CE6537A1-D6FC-4f65-9D91-7224C49458BB}"/>
                <c:ext xmlns:c16="http://schemas.microsoft.com/office/drawing/2014/chart" uri="{C3380CC4-5D6E-409C-BE32-E72D297353CC}">
                  <c16:uniqueId val="{00000021-2FB8-4E1E-AC27-5908C9723AC6}"/>
                </c:ext>
              </c:extLst>
            </c:dLbl>
            <c:dLbl>
              <c:idx val="24"/>
              <c:delete val="1"/>
              <c:extLst>
                <c:ext xmlns:c15="http://schemas.microsoft.com/office/drawing/2012/chart" uri="{CE6537A1-D6FC-4f65-9D91-7224C49458BB}"/>
                <c:ext xmlns:c16="http://schemas.microsoft.com/office/drawing/2014/chart" uri="{C3380CC4-5D6E-409C-BE32-E72D297353CC}">
                  <c16:uniqueId val="{00000022-2FB8-4E1E-AC27-5908C9723AC6}"/>
                </c:ext>
              </c:extLst>
            </c:dLbl>
            <c:dLbl>
              <c:idx val="25"/>
              <c:tx>
                <c:rich>
                  <a:bodyPr/>
                  <a:lstStyle/>
                  <a:p>
                    <a:r>
                      <a:rPr lang="en-US" altLang="en-US"/>
                      <a:t>57.4</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2FB8-4E1E-AC27-5908C9723AC6}"/>
                </c:ext>
              </c:extLst>
            </c:dLbl>
            <c:dLbl>
              <c:idx val="26"/>
              <c:delete val="1"/>
              <c:extLst>
                <c:ext xmlns:c15="http://schemas.microsoft.com/office/drawing/2012/chart" uri="{CE6537A1-D6FC-4f65-9D91-7224C49458BB}"/>
                <c:ext xmlns:c16="http://schemas.microsoft.com/office/drawing/2014/chart" uri="{C3380CC4-5D6E-409C-BE32-E72D297353CC}">
                  <c16:uniqueId val="{00000024-2FB8-4E1E-AC27-5908C9723AC6}"/>
                </c:ext>
              </c:extLst>
            </c:dLbl>
            <c:dLbl>
              <c:idx val="27"/>
              <c:delete val="1"/>
              <c:extLst>
                <c:ext xmlns:c15="http://schemas.microsoft.com/office/drawing/2012/chart" uri="{CE6537A1-D6FC-4f65-9D91-7224C49458BB}"/>
                <c:ext xmlns:c16="http://schemas.microsoft.com/office/drawing/2014/chart" uri="{C3380CC4-5D6E-409C-BE32-E72D297353CC}">
                  <c16:uniqueId val="{00000025-2FB8-4E1E-AC27-5908C9723AC6}"/>
                </c:ext>
              </c:extLst>
            </c:dLbl>
            <c:dLbl>
              <c:idx val="28"/>
              <c:delete val="1"/>
              <c:extLst>
                <c:ext xmlns:c15="http://schemas.microsoft.com/office/drawing/2012/chart" uri="{CE6537A1-D6FC-4f65-9D91-7224C49458BB}"/>
                <c:ext xmlns:c16="http://schemas.microsoft.com/office/drawing/2014/chart" uri="{C3380CC4-5D6E-409C-BE32-E72D297353CC}">
                  <c16:uniqueId val="{00000026-2FB8-4E1E-AC27-5908C9723AC6}"/>
                </c:ext>
              </c:extLst>
            </c:dLbl>
            <c:dLbl>
              <c:idx val="29"/>
              <c:delete val="1"/>
              <c:extLst>
                <c:ext xmlns:c15="http://schemas.microsoft.com/office/drawing/2012/chart" uri="{CE6537A1-D6FC-4f65-9D91-7224C49458BB}"/>
                <c:ext xmlns:c16="http://schemas.microsoft.com/office/drawing/2014/chart" uri="{C3380CC4-5D6E-409C-BE32-E72D297353CC}">
                  <c16:uniqueId val="{00000027-2FB8-4E1E-AC27-5908C9723AC6}"/>
                </c:ext>
              </c:extLst>
            </c:dLbl>
            <c:dLbl>
              <c:idx val="30"/>
              <c:tx>
                <c:rich>
                  <a:bodyPr/>
                  <a:lstStyle/>
                  <a:p>
                    <a:r>
                      <a:rPr lang="en-US" altLang="ja-JP"/>
                      <a:t>61.7</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8-2FB8-4E1E-AC27-5908C9723AC6}"/>
                </c:ext>
              </c:extLst>
            </c:dLbl>
            <c:dLbl>
              <c:idx val="31"/>
              <c:delete val="1"/>
              <c:extLst>
                <c:ext xmlns:c15="http://schemas.microsoft.com/office/drawing/2012/chart" uri="{CE6537A1-D6FC-4f65-9D91-7224C49458BB}"/>
                <c:ext xmlns:c16="http://schemas.microsoft.com/office/drawing/2014/chart" uri="{C3380CC4-5D6E-409C-BE32-E72D297353CC}">
                  <c16:uniqueId val="{00000029-2FB8-4E1E-AC27-5908C9723AC6}"/>
                </c:ext>
              </c:extLst>
            </c:dLbl>
            <c:dLbl>
              <c:idx val="32"/>
              <c:delete val="1"/>
              <c:extLst>
                <c:ext xmlns:c15="http://schemas.microsoft.com/office/drawing/2012/chart" uri="{CE6537A1-D6FC-4f65-9D91-7224C49458BB}"/>
                <c:ext xmlns:c16="http://schemas.microsoft.com/office/drawing/2014/chart" uri="{C3380CC4-5D6E-409C-BE32-E72D297353CC}">
                  <c16:uniqueId val="{0000002A-2FB8-4E1E-AC27-5908C9723AC6}"/>
                </c:ext>
              </c:extLst>
            </c:dLbl>
            <c:dLbl>
              <c:idx val="33"/>
              <c:delete val="1"/>
              <c:extLst>
                <c:ext xmlns:c15="http://schemas.microsoft.com/office/drawing/2012/chart" uri="{CE6537A1-D6FC-4f65-9D91-7224C49458BB}">
                  <c15:layout>
                    <c:manualLayout>
                      <c:w val="5.2661629783742912E-2"/>
                      <c:h val="4.6006446208498392E-2"/>
                    </c:manualLayout>
                  </c15:layout>
                </c:ext>
                <c:ext xmlns:c16="http://schemas.microsoft.com/office/drawing/2014/chart" uri="{C3380CC4-5D6E-409C-BE32-E72D297353CC}">
                  <c16:uniqueId val="{00000002-CA64-4E29-959C-B58409D51215}"/>
                </c:ext>
              </c:extLst>
            </c:dLbl>
            <c:dLbl>
              <c:idx val="34"/>
              <c:delete val="1"/>
              <c:extLst>
                <c:ext xmlns:c15="http://schemas.microsoft.com/office/drawing/2012/chart" uri="{CE6537A1-D6FC-4f65-9D91-7224C49458BB}"/>
                <c:ext xmlns:c16="http://schemas.microsoft.com/office/drawing/2014/chart" uri="{C3380CC4-5D6E-409C-BE32-E72D297353CC}">
                  <c16:uniqueId val="{00000002-E4DF-4F4A-8D3F-71AEEB71A479}"/>
                </c:ext>
              </c:extLst>
            </c:dLbl>
            <c:dLbl>
              <c:idx val="36"/>
              <c:delete val="1"/>
              <c:extLst>
                <c:ext xmlns:c15="http://schemas.microsoft.com/office/drawing/2012/chart" uri="{CE6537A1-D6FC-4f65-9D91-7224C49458BB}"/>
                <c:ext xmlns:c16="http://schemas.microsoft.com/office/drawing/2014/chart" uri="{C3380CC4-5D6E-409C-BE32-E72D297353CC}">
                  <c16:uniqueId val="{00000006-E4DF-4F4A-8D3F-71AEEB71A479}"/>
                </c:ext>
              </c:extLst>
            </c:dLbl>
            <c:dLbl>
              <c:idx val="37"/>
              <c:delete val="1"/>
              <c:extLst>
                <c:ext xmlns:c15="http://schemas.microsoft.com/office/drawing/2012/chart" uri="{CE6537A1-D6FC-4f65-9D91-7224C49458BB}"/>
                <c:ext xmlns:c16="http://schemas.microsoft.com/office/drawing/2014/chart" uri="{C3380CC4-5D6E-409C-BE32-E72D297353CC}">
                  <c16:uniqueId val="{00000005-E4DF-4F4A-8D3F-71AEEB71A479}"/>
                </c:ext>
              </c:extLst>
            </c:dLbl>
            <c:dLbl>
              <c:idx val="38"/>
              <c:delete val="1"/>
              <c:extLst>
                <c:ext xmlns:c15="http://schemas.microsoft.com/office/drawing/2012/chart" uri="{CE6537A1-D6FC-4f65-9D91-7224C49458BB}"/>
                <c:ext xmlns:c16="http://schemas.microsoft.com/office/drawing/2014/chart" uri="{C3380CC4-5D6E-409C-BE32-E72D297353CC}">
                  <c16:uniqueId val="{00000014-E4DF-4F4A-8D3F-71AEEB71A479}"/>
                </c:ext>
              </c:extLst>
            </c:dLbl>
            <c:dLbl>
              <c:idx val="39"/>
              <c:delete val="1"/>
              <c:extLst>
                <c:ext xmlns:c15="http://schemas.microsoft.com/office/drawing/2012/chart" uri="{CE6537A1-D6FC-4f65-9D91-7224C49458BB}"/>
                <c:ext xmlns:c16="http://schemas.microsoft.com/office/drawing/2014/chart" uri="{C3380CC4-5D6E-409C-BE32-E72D297353CC}">
                  <c16:uniqueId val="{00000015-E4DF-4F4A-8D3F-71AEEB71A479}"/>
                </c:ext>
              </c:extLst>
            </c:dLbl>
            <c:dLbl>
              <c:idx val="40"/>
              <c:layout>
                <c:manualLayout>
                  <c:x val="-9.9878554419835646E-17"/>
                  <c:y val="5.715545361084982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E4DF-4F4A-8D3F-71AEEB71A479}"/>
                </c:ext>
              </c:extLst>
            </c:dLbl>
            <c:dLbl>
              <c:idx val="41"/>
              <c:layout>
                <c:manualLayout>
                  <c:x val="-1.3619960212557175E-3"/>
                  <c:y val="8.402053168880509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E4DF-4F4A-8D3F-71AEEB71A479}"/>
                </c:ext>
              </c:extLst>
            </c:dLbl>
            <c:dLbl>
              <c:idx val="42"/>
              <c:layout>
                <c:manualLayout>
                  <c:x val="0"/>
                  <c:y val="5.715545361084980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E4DF-4F4A-8D3F-71AEEB71A479}"/>
                </c:ext>
              </c:extLst>
            </c:dLbl>
            <c:dLbl>
              <c:idx val="43"/>
              <c:layout>
                <c:manualLayout>
                  <c:x val="-1.3619960212558173E-3"/>
                  <c:y val="1.238032348092437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E4DF-4F4A-8D3F-71AEEB71A479}"/>
                </c:ext>
              </c:extLst>
            </c:dLbl>
            <c:dLbl>
              <c:idx val="44"/>
              <c:layout>
                <c:manualLayout>
                  <c:x val="-1.9975710883967129E-16"/>
                  <c:y val="7.058799264982745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E4DF-4F4A-8D3F-71AEEB71A479}"/>
                </c:ext>
              </c:extLst>
            </c:dLbl>
            <c:numFmt formatCode="#,##0.0_);[Red]\(#,##0.0\)" sourceLinked="0"/>
            <c:spPr>
              <a:noFill/>
              <a:ln>
                <a:noFill/>
              </a:ln>
              <a:effectLst/>
            </c:spPr>
            <c:txPr>
              <a:bodyPr rot="0" spcFirstLastPara="1" vertOverflow="ellipsis" vert="horz" wrap="square" anchor="ctr" anchorCtr="1"/>
              <a:lstStyle/>
              <a:p>
                <a:pPr>
                  <a:defRPr lang="ja-JP" sz="900" b="1" i="0" u="none" strike="noStrike" kern="1200" baseline="0">
                    <a:solidFill>
                      <a:schemeClr val="tx1"/>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Arial" pitchFamily="34" charset="0"/>
                  </a:defRPr>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Sheet1!$B$1:$AU$1</c:f>
              <c:numCache>
                <c:formatCode>General</c:formatCode>
                <c:ptCount val="46"/>
                <c:pt idx="0">
                  <c:v>1980</c:v>
                </c:pt>
                <c:pt idx="5">
                  <c:v>1985</c:v>
                </c:pt>
                <c:pt idx="10">
                  <c:v>1990</c:v>
                </c:pt>
                <c:pt idx="15">
                  <c:v>1995</c:v>
                </c:pt>
                <c:pt idx="20">
                  <c:v>2000</c:v>
                </c:pt>
                <c:pt idx="25">
                  <c:v>2005</c:v>
                </c:pt>
                <c:pt idx="30">
                  <c:v>2010</c:v>
                </c:pt>
                <c:pt idx="35">
                  <c:v>2015</c:v>
                </c:pt>
                <c:pt idx="40">
                  <c:v>2020</c:v>
                </c:pt>
                <c:pt idx="44">
                  <c:v>2024</c:v>
                </c:pt>
                <c:pt idx="45">
                  <c:v>2025</c:v>
                </c:pt>
              </c:numCache>
            </c:numRef>
          </c:cat>
          <c:val>
            <c:numRef>
              <c:f>Sheet1!$B$2:$AU$2</c:f>
              <c:numCache>
                <c:formatCode>General</c:formatCode>
                <c:ptCount val="46"/>
                <c:pt idx="0">
                  <c:v>307332</c:v>
                </c:pt>
                <c:pt idx="1">
                  <c:v>320504</c:v>
                </c:pt>
                <c:pt idx="2">
                  <c:v>326200</c:v>
                </c:pt>
                <c:pt idx="3">
                  <c:v>326195</c:v>
                </c:pt>
                <c:pt idx="4">
                  <c:v>325857</c:v>
                </c:pt>
                <c:pt idx="5">
                  <c:v>325854</c:v>
                </c:pt>
                <c:pt idx="6">
                  <c:v>325842</c:v>
                </c:pt>
                <c:pt idx="7">
                  <c:v>325834</c:v>
                </c:pt>
                <c:pt idx="8">
                  <c:v>329821</c:v>
                </c:pt>
                <c:pt idx="9">
                  <c:v>340805</c:v>
                </c:pt>
                <c:pt idx="10">
                  <c:v>353731</c:v>
                </c:pt>
                <c:pt idx="11">
                  <c:v>370365</c:v>
                </c:pt>
                <c:pt idx="12">
                  <c:v>386988</c:v>
                </c:pt>
                <c:pt idx="13">
                  <c:v>399168</c:v>
                </c:pt>
                <c:pt idx="14">
                  <c:v>408548</c:v>
                </c:pt>
                <c:pt idx="15">
                  <c:v>421417</c:v>
                </c:pt>
                <c:pt idx="16">
                  <c:v>431409</c:v>
                </c:pt>
                <c:pt idx="17">
                  <c:v>438067</c:v>
                </c:pt>
                <c:pt idx="18">
                  <c:v>445362</c:v>
                </c:pt>
                <c:pt idx="19">
                  <c:v>468878</c:v>
                </c:pt>
                <c:pt idx="20">
                  <c:v>480914</c:v>
                </c:pt>
                <c:pt idx="21">
                  <c:v>486589</c:v>
                </c:pt>
                <c:pt idx="22">
                  <c:v>475472</c:v>
                </c:pt>
                <c:pt idx="23">
                  <c:v>475922</c:v>
                </c:pt>
                <c:pt idx="24">
                  <c:v>476320</c:v>
                </c:pt>
                <c:pt idx="25">
                  <c:v>472829</c:v>
                </c:pt>
                <c:pt idx="26">
                  <c:v>463660</c:v>
                </c:pt>
                <c:pt idx="27">
                  <c:v>469784</c:v>
                </c:pt>
                <c:pt idx="28">
                  <c:v>472845</c:v>
                </c:pt>
                <c:pt idx="29">
                  <c:v>517310</c:v>
                </c:pt>
                <c:pt idx="30">
                  <c:v>534542</c:v>
                </c:pt>
                <c:pt idx="31">
                  <c:v>540781</c:v>
                </c:pt>
                <c:pt idx="32">
                  <c:v>537494</c:v>
                </c:pt>
                <c:pt idx="33">
                  <c:v>539774</c:v>
                </c:pt>
                <c:pt idx="34">
                  <c:v>564697</c:v>
                </c:pt>
                <c:pt idx="35">
                  <c:v>573555.12040000001</c:v>
                </c:pt>
                <c:pt idx="36">
                  <c:v>578286</c:v>
                </c:pt>
                <c:pt idx="37">
                  <c:v>583591</c:v>
                </c:pt>
                <c:pt idx="38">
                  <c:v>588958</c:v>
                </c:pt>
                <c:pt idx="39">
                  <c:v>599359</c:v>
                </c:pt>
                <c:pt idx="40">
                  <c:v>617184</c:v>
                </c:pt>
                <c:pt idx="41">
                  <c:v>669020</c:v>
                </c:pt>
                <c:pt idx="42">
                  <c:v>673746</c:v>
                </c:pt>
                <c:pt idx="43">
                  <c:v>727317</c:v>
                </c:pt>
                <c:pt idx="44">
                  <c:v>677764</c:v>
                </c:pt>
                <c:pt idx="45">
                  <c:v>681071</c:v>
                </c:pt>
              </c:numCache>
            </c:numRef>
          </c:val>
          <c:extLst>
            <c:ext xmlns:c16="http://schemas.microsoft.com/office/drawing/2014/chart" uri="{C3380CC4-5D6E-409C-BE32-E72D297353CC}">
              <c16:uniqueId val="{0000002B-2FB8-4E1E-AC27-5908C9723AC6}"/>
            </c:ext>
          </c:extLst>
        </c:ser>
        <c:ser>
          <c:idx val="2"/>
          <c:order val="1"/>
          <c:tx>
            <c:strRef>
              <c:f>Sheet1!$A$3</c:f>
              <c:strCache>
                <c:ptCount val="1"/>
                <c:pt idx="0">
                  <c:v>社会保障関係費</c:v>
                </c:pt>
              </c:strCache>
            </c:strRef>
          </c:tx>
          <c:spPr>
            <a:solidFill>
              <a:schemeClr val="accent1"/>
            </a:solidFill>
            <a:ln>
              <a:noFill/>
            </a:ln>
            <a:effectLst/>
          </c:spPr>
          <c:invertIfNegative val="0"/>
          <c:dLbls>
            <c:dLbl>
              <c:idx val="0"/>
              <c:numFmt formatCode="#,##0.0_);\(#,##0.0\)" sourceLinked="0"/>
              <c:spPr>
                <a:noFill/>
                <a:ln w="25472">
                  <a:noFill/>
                </a:ln>
                <a:effectLst/>
              </c:spPr>
              <c:txPr>
                <a:bodyPr rot="0" spcFirstLastPara="1" vertOverflow="ellipsis" vert="horz" wrap="square" anchor="ctr" anchorCtr="1"/>
                <a:lstStyle/>
                <a:p>
                  <a:pPr>
                    <a:defRPr lang="ja-JP" sz="900" b="0" i="0" u="none" strike="noStrike" kern="1200" baseline="0">
                      <a:solidFill>
                        <a:schemeClr val="tx1"/>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Arial" panose="020B0604020202020204" pitchFamily="34" charset="0"/>
                    </a:defRPr>
                  </a:pPr>
                  <a:endParaRPr lang="ja-JP"/>
                </a:p>
              </c:txPr>
              <c:dLblPos val="inEnd"/>
              <c:showLegendKey val="0"/>
              <c:showVal val="1"/>
              <c:showCatName val="0"/>
              <c:showSerName val="0"/>
              <c:showPercent val="0"/>
              <c:showBubbleSize val="0"/>
              <c:extLst>
                <c:ext xmlns:c16="http://schemas.microsoft.com/office/drawing/2014/chart" uri="{C3380CC4-5D6E-409C-BE32-E72D297353CC}">
                  <c16:uniqueId val="{00000036-2FB8-4E1E-AC27-5908C9723AC6}"/>
                </c:ext>
              </c:extLst>
            </c:dLbl>
            <c:dLbl>
              <c:idx val="1"/>
              <c:delete val="1"/>
              <c:extLst>
                <c:ext xmlns:c15="http://schemas.microsoft.com/office/drawing/2012/chart" uri="{CE6537A1-D6FC-4f65-9D91-7224C49458BB}"/>
                <c:ext xmlns:c16="http://schemas.microsoft.com/office/drawing/2014/chart" uri="{C3380CC4-5D6E-409C-BE32-E72D297353CC}">
                  <c16:uniqueId val="{00000037-2FB8-4E1E-AC27-5908C9723AC6}"/>
                </c:ext>
              </c:extLst>
            </c:dLbl>
            <c:dLbl>
              <c:idx val="2"/>
              <c:delete val="1"/>
              <c:extLst>
                <c:ext xmlns:c15="http://schemas.microsoft.com/office/drawing/2012/chart" uri="{CE6537A1-D6FC-4f65-9D91-7224C49458BB}"/>
                <c:ext xmlns:c16="http://schemas.microsoft.com/office/drawing/2014/chart" uri="{C3380CC4-5D6E-409C-BE32-E72D297353CC}">
                  <c16:uniqueId val="{00000038-2FB8-4E1E-AC27-5908C9723AC6}"/>
                </c:ext>
              </c:extLst>
            </c:dLbl>
            <c:dLbl>
              <c:idx val="3"/>
              <c:delete val="1"/>
              <c:extLst>
                <c:ext xmlns:c15="http://schemas.microsoft.com/office/drawing/2012/chart" uri="{CE6537A1-D6FC-4f65-9D91-7224C49458BB}"/>
                <c:ext xmlns:c16="http://schemas.microsoft.com/office/drawing/2014/chart" uri="{C3380CC4-5D6E-409C-BE32-E72D297353CC}">
                  <c16:uniqueId val="{00000039-2FB8-4E1E-AC27-5908C9723AC6}"/>
                </c:ext>
              </c:extLst>
            </c:dLbl>
            <c:dLbl>
              <c:idx val="4"/>
              <c:delete val="1"/>
              <c:extLst>
                <c:ext xmlns:c15="http://schemas.microsoft.com/office/drawing/2012/chart" uri="{CE6537A1-D6FC-4f65-9D91-7224C49458BB}"/>
                <c:ext xmlns:c16="http://schemas.microsoft.com/office/drawing/2014/chart" uri="{C3380CC4-5D6E-409C-BE32-E72D297353CC}">
                  <c16:uniqueId val="{0000003A-2FB8-4E1E-AC27-5908C9723AC6}"/>
                </c:ext>
              </c:extLst>
            </c:dLbl>
            <c:dLbl>
              <c:idx val="5"/>
              <c:numFmt formatCode="#,##0.0_);\(#,##0.0\)" sourceLinked="0"/>
              <c:spPr>
                <a:noFill/>
                <a:ln w="25472">
                  <a:noFill/>
                </a:ln>
                <a:effectLst/>
              </c:spPr>
              <c:txPr>
                <a:bodyPr rot="0" spcFirstLastPara="1" vertOverflow="ellipsis" vert="horz" wrap="square" anchor="ctr" anchorCtr="1"/>
                <a:lstStyle/>
                <a:p>
                  <a:pPr>
                    <a:defRPr lang="ja-JP" sz="900" b="0" i="0" u="none" strike="noStrike" kern="1200" baseline="0">
                      <a:solidFill>
                        <a:schemeClr val="tx1"/>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Arial" panose="020B0604020202020204" pitchFamily="34" charset="0"/>
                    </a:defRPr>
                  </a:pPr>
                  <a:endParaRPr lang="ja-JP"/>
                </a:p>
              </c:txPr>
              <c:dLblPos val="inEnd"/>
              <c:showLegendKey val="0"/>
              <c:showVal val="1"/>
              <c:showCatName val="0"/>
              <c:showSerName val="0"/>
              <c:showPercent val="0"/>
              <c:showBubbleSize val="0"/>
              <c:extLst>
                <c:ext xmlns:c16="http://schemas.microsoft.com/office/drawing/2014/chart" uri="{C3380CC4-5D6E-409C-BE32-E72D297353CC}">
                  <c16:uniqueId val="{0000003B-2FB8-4E1E-AC27-5908C9723AC6}"/>
                </c:ext>
              </c:extLst>
            </c:dLbl>
            <c:dLbl>
              <c:idx val="6"/>
              <c:delete val="1"/>
              <c:extLst>
                <c:ext xmlns:c15="http://schemas.microsoft.com/office/drawing/2012/chart" uri="{CE6537A1-D6FC-4f65-9D91-7224C49458BB}"/>
                <c:ext xmlns:c16="http://schemas.microsoft.com/office/drawing/2014/chart" uri="{C3380CC4-5D6E-409C-BE32-E72D297353CC}">
                  <c16:uniqueId val="{0000003C-2FB8-4E1E-AC27-5908C9723AC6}"/>
                </c:ext>
              </c:extLst>
            </c:dLbl>
            <c:dLbl>
              <c:idx val="7"/>
              <c:delete val="1"/>
              <c:extLst>
                <c:ext xmlns:c15="http://schemas.microsoft.com/office/drawing/2012/chart" uri="{CE6537A1-D6FC-4f65-9D91-7224C49458BB}"/>
                <c:ext xmlns:c16="http://schemas.microsoft.com/office/drawing/2014/chart" uri="{C3380CC4-5D6E-409C-BE32-E72D297353CC}">
                  <c16:uniqueId val="{0000003D-2FB8-4E1E-AC27-5908C9723AC6}"/>
                </c:ext>
              </c:extLst>
            </c:dLbl>
            <c:dLbl>
              <c:idx val="8"/>
              <c:delete val="1"/>
              <c:extLst>
                <c:ext xmlns:c15="http://schemas.microsoft.com/office/drawing/2012/chart" uri="{CE6537A1-D6FC-4f65-9D91-7224C49458BB}"/>
                <c:ext xmlns:c16="http://schemas.microsoft.com/office/drawing/2014/chart" uri="{C3380CC4-5D6E-409C-BE32-E72D297353CC}">
                  <c16:uniqueId val="{0000003E-2FB8-4E1E-AC27-5908C9723AC6}"/>
                </c:ext>
              </c:extLst>
            </c:dLbl>
            <c:dLbl>
              <c:idx val="9"/>
              <c:delete val="1"/>
              <c:extLst>
                <c:ext xmlns:c15="http://schemas.microsoft.com/office/drawing/2012/chart" uri="{CE6537A1-D6FC-4f65-9D91-7224C49458BB}"/>
                <c:ext xmlns:c16="http://schemas.microsoft.com/office/drawing/2014/chart" uri="{C3380CC4-5D6E-409C-BE32-E72D297353CC}">
                  <c16:uniqueId val="{0000003F-2FB8-4E1E-AC27-5908C9723AC6}"/>
                </c:ext>
              </c:extLst>
            </c:dLbl>
            <c:dLbl>
              <c:idx val="10"/>
              <c:numFmt formatCode="#,##0.0_);\(#,##0.0\)" sourceLinked="0"/>
              <c:spPr>
                <a:noFill/>
                <a:ln w="25472">
                  <a:noFill/>
                </a:ln>
                <a:effectLst/>
              </c:spPr>
              <c:txPr>
                <a:bodyPr rot="0" spcFirstLastPara="1" vertOverflow="ellipsis" vert="horz" wrap="square" anchor="ctr" anchorCtr="1"/>
                <a:lstStyle/>
                <a:p>
                  <a:pPr>
                    <a:defRPr lang="ja-JP" sz="900" b="0" i="0" u="none" strike="noStrike" kern="1200" baseline="0">
                      <a:solidFill>
                        <a:schemeClr val="tx1"/>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Arial" panose="020B0604020202020204" pitchFamily="34" charset="0"/>
                    </a:defRPr>
                  </a:pPr>
                  <a:endParaRPr lang="ja-JP"/>
                </a:p>
              </c:txPr>
              <c:dLblPos val="inEnd"/>
              <c:showLegendKey val="0"/>
              <c:showVal val="1"/>
              <c:showCatName val="0"/>
              <c:showSerName val="0"/>
              <c:showPercent val="0"/>
              <c:showBubbleSize val="0"/>
              <c:extLst>
                <c:ext xmlns:c16="http://schemas.microsoft.com/office/drawing/2014/chart" uri="{C3380CC4-5D6E-409C-BE32-E72D297353CC}">
                  <c16:uniqueId val="{00000040-2FB8-4E1E-AC27-5908C9723AC6}"/>
                </c:ext>
              </c:extLst>
            </c:dLbl>
            <c:dLbl>
              <c:idx val="11"/>
              <c:delete val="1"/>
              <c:extLst>
                <c:ext xmlns:c15="http://schemas.microsoft.com/office/drawing/2012/chart" uri="{CE6537A1-D6FC-4f65-9D91-7224C49458BB}"/>
                <c:ext xmlns:c16="http://schemas.microsoft.com/office/drawing/2014/chart" uri="{C3380CC4-5D6E-409C-BE32-E72D297353CC}">
                  <c16:uniqueId val="{00000041-2FB8-4E1E-AC27-5908C9723AC6}"/>
                </c:ext>
              </c:extLst>
            </c:dLbl>
            <c:dLbl>
              <c:idx val="12"/>
              <c:delete val="1"/>
              <c:extLst>
                <c:ext xmlns:c15="http://schemas.microsoft.com/office/drawing/2012/chart" uri="{CE6537A1-D6FC-4f65-9D91-7224C49458BB}"/>
                <c:ext xmlns:c16="http://schemas.microsoft.com/office/drawing/2014/chart" uri="{C3380CC4-5D6E-409C-BE32-E72D297353CC}">
                  <c16:uniqueId val="{00000042-2FB8-4E1E-AC27-5908C9723AC6}"/>
                </c:ext>
              </c:extLst>
            </c:dLbl>
            <c:dLbl>
              <c:idx val="13"/>
              <c:delete val="1"/>
              <c:extLst>
                <c:ext xmlns:c15="http://schemas.microsoft.com/office/drawing/2012/chart" uri="{CE6537A1-D6FC-4f65-9D91-7224C49458BB}"/>
                <c:ext xmlns:c16="http://schemas.microsoft.com/office/drawing/2014/chart" uri="{C3380CC4-5D6E-409C-BE32-E72D297353CC}">
                  <c16:uniqueId val="{00000043-2FB8-4E1E-AC27-5908C9723AC6}"/>
                </c:ext>
              </c:extLst>
            </c:dLbl>
            <c:dLbl>
              <c:idx val="14"/>
              <c:delete val="1"/>
              <c:extLst>
                <c:ext xmlns:c15="http://schemas.microsoft.com/office/drawing/2012/chart" uri="{CE6537A1-D6FC-4f65-9D91-7224C49458BB}"/>
                <c:ext xmlns:c16="http://schemas.microsoft.com/office/drawing/2014/chart" uri="{C3380CC4-5D6E-409C-BE32-E72D297353CC}">
                  <c16:uniqueId val="{00000044-2FB8-4E1E-AC27-5908C9723AC6}"/>
                </c:ext>
              </c:extLst>
            </c:dLbl>
            <c:dLbl>
              <c:idx val="15"/>
              <c:numFmt formatCode="#,##0.0_);\(#,##0.0\)" sourceLinked="0"/>
              <c:spPr>
                <a:noFill/>
                <a:ln w="25472">
                  <a:noFill/>
                </a:ln>
                <a:effectLst/>
              </c:spPr>
              <c:txPr>
                <a:bodyPr rot="0" spcFirstLastPara="1" vertOverflow="ellipsis" vert="horz" wrap="square" anchor="ctr" anchorCtr="1"/>
                <a:lstStyle/>
                <a:p>
                  <a:pPr>
                    <a:defRPr lang="ja-JP" sz="900" b="0" i="0" u="none" strike="noStrike" kern="1200" baseline="0">
                      <a:solidFill>
                        <a:schemeClr val="tx1"/>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Arial" panose="020B0604020202020204" pitchFamily="34" charset="0"/>
                    </a:defRPr>
                  </a:pPr>
                  <a:endParaRPr lang="ja-JP"/>
                </a:p>
              </c:txPr>
              <c:dLblPos val="inEnd"/>
              <c:showLegendKey val="0"/>
              <c:showVal val="1"/>
              <c:showCatName val="0"/>
              <c:showSerName val="0"/>
              <c:showPercent val="0"/>
              <c:showBubbleSize val="0"/>
              <c:extLst>
                <c:ext xmlns:c16="http://schemas.microsoft.com/office/drawing/2014/chart" uri="{C3380CC4-5D6E-409C-BE32-E72D297353CC}">
                  <c16:uniqueId val="{00000045-2FB8-4E1E-AC27-5908C9723AC6}"/>
                </c:ext>
              </c:extLst>
            </c:dLbl>
            <c:dLbl>
              <c:idx val="16"/>
              <c:delete val="1"/>
              <c:extLst>
                <c:ext xmlns:c15="http://schemas.microsoft.com/office/drawing/2012/chart" uri="{CE6537A1-D6FC-4f65-9D91-7224C49458BB}"/>
                <c:ext xmlns:c16="http://schemas.microsoft.com/office/drawing/2014/chart" uri="{C3380CC4-5D6E-409C-BE32-E72D297353CC}">
                  <c16:uniqueId val="{00000046-2FB8-4E1E-AC27-5908C9723AC6}"/>
                </c:ext>
              </c:extLst>
            </c:dLbl>
            <c:dLbl>
              <c:idx val="17"/>
              <c:delete val="1"/>
              <c:extLst>
                <c:ext xmlns:c15="http://schemas.microsoft.com/office/drawing/2012/chart" uri="{CE6537A1-D6FC-4f65-9D91-7224C49458BB}"/>
                <c:ext xmlns:c16="http://schemas.microsoft.com/office/drawing/2014/chart" uri="{C3380CC4-5D6E-409C-BE32-E72D297353CC}">
                  <c16:uniqueId val="{00000047-2FB8-4E1E-AC27-5908C9723AC6}"/>
                </c:ext>
              </c:extLst>
            </c:dLbl>
            <c:dLbl>
              <c:idx val="18"/>
              <c:delete val="1"/>
              <c:extLst>
                <c:ext xmlns:c15="http://schemas.microsoft.com/office/drawing/2012/chart" uri="{CE6537A1-D6FC-4f65-9D91-7224C49458BB}"/>
                <c:ext xmlns:c16="http://schemas.microsoft.com/office/drawing/2014/chart" uri="{C3380CC4-5D6E-409C-BE32-E72D297353CC}">
                  <c16:uniqueId val="{00000048-2FB8-4E1E-AC27-5908C9723AC6}"/>
                </c:ext>
              </c:extLst>
            </c:dLbl>
            <c:dLbl>
              <c:idx val="19"/>
              <c:delete val="1"/>
              <c:extLst>
                <c:ext xmlns:c15="http://schemas.microsoft.com/office/drawing/2012/chart" uri="{CE6537A1-D6FC-4f65-9D91-7224C49458BB}"/>
                <c:ext xmlns:c16="http://schemas.microsoft.com/office/drawing/2014/chart" uri="{C3380CC4-5D6E-409C-BE32-E72D297353CC}">
                  <c16:uniqueId val="{00000049-2FB8-4E1E-AC27-5908C9723AC6}"/>
                </c:ext>
              </c:extLst>
            </c:dLbl>
            <c:dLbl>
              <c:idx val="20"/>
              <c:tx>
                <c:rich>
                  <a:bodyPr/>
                  <a:lstStyle/>
                  <a:p>
                    <a:r>
                      <a:rPr lang="en-US" altLang="en-US" sz="900" b="0">
                        <a:latin typeface="UD デジタル 教科書体 NK-R" panose="02020400000000000000" pitchFamily="18" charset="-128"/>
                        <a:ea typeface="UD デジタル 教科書体 NK-R" panose="02020400000000000000" pitchFamily="18" charset="-128"/>
                      </a:rPr>
                      <a:t>16.8</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4A-2FB8-4E1E-AC27-5908C9723AC6}"/>
                </c:ext>
              </c:extLst>
            </c:dLbl>
            <c:dLbl>
              <c:idx val="21"/>
              <c:delete val="1"/>
              <c:extLst>
                <c:ext xmlns:c15="http://schemas.microsoft.com/office/drawing/2012/chart" uri="{CE6537A1-D6FC-4f65-9D91-7224C49458BB}"/>
                <c:ext xmlns:c16="http://schemas.microsoft.com/office/drawing/2014/chart" uri="{C3380CC4-5D6E-409C-BE32-E72D297353CC}">
                  <c16:uniqueId val="{0000004B-2FB8-4E1E-AC27-5908C9723AC6}"/>
                </c:ext>
              </c:extLst>
            </c:dLbl>
            <c:dLbl>
              <c:idx val="22"/>
              <c:delete val="1"/>
              <c:extLst>
                <c:ext xmlns:c15="http://schemas.microsoft.com/office/drawing/2012/chart" uri="{CE6537A1-D6FC-4f65-9D91-7224C49458BB}"/>
                <c:ext xmlns:c16="http://schemas.microsoft.com/office/drawing/2014/chart" uri="{C3380CC4-5D6E-409C-BE32-E72D297353CC}">
                  <c16:uniqueId val="{0000004C-2FB8-4E1E-AC27-5908C9723AC6}"/>
                </c:ext>
              </c:extLst>
            </c:dLbl>
            <c:dLbl>
              <c:idx val="23"/>
              <c:delete val="1"/>
              <c:extLst>
                <c:ext xmlns:c15="http://schemas.microsoft.com/office/drawing/2012/chart" uri="{CE6537A1-D6FC-4f65-9D91-7224C49458BB}"/>
                <c:ext xmlns:c16="http://schemas.microsoft.com/office/drawing/2014/chart" uri="{C3380CC4-5D6E-409C-BE32-E72D297353CC}">
                  <c16:uniqueId val="{0000004D-2FB8-4E1E-AC27-5908C9723AC6}"/>
                </c:ext>
              </c:extLst>
            </c:dLbl>
            <c:dLbl>
              <c:idx val="24"/>
              <c:delete val="1"/>
              <c:extLst>
                <c:ext xmlns:c15="http://schemas.microsoft.com/office/drawing/2012/chart" uri="{CE6537A1-D6FC-4f65-9D91-7224C49458BB}"/>
                <c:ext xmlns:c16="http://schemas.microsoft.com/office/drawing/2014/chart" uri="{C3380CC4-5D6E-409C-BE32-E72D297353CC}">
                  <c16:uniqueId val="{0000004E-2FB8-4E1E-AC27-5908C9723AC6}"/>
                </c:ext>
              </c:extLst>
            </c:dLbl>
            <c:dLbl>
              <c:idx val="26"/>
              <c:delete val="1"/>
              <c:extLst>
                <c:ext xmlns:c15="http://schemas.microsoft.com/office/drawing/2012/chart" uri="{CE6537A1-D6FC-4f65-9D91-7224C49458BB}"/>
                <c:ext xmlns:c16="http://schemas.microsoft.com/office/drawing/2014/chart" uri="{C3380CC4-5D6E-409C-BE32-E72D297353CC}">
                  <c16:uniqueId val="{0000004F-2FB8-4E1E-AC27-5908C9723AC6}"/>
                </c:ext>
              </c:extLst>
            </c:dLbl>
            <c:dLbl>
              <c:idx val="27"/>
              <c:delete val="1"/>
              <c:extLst>
                <c:ext xmlns:c15="http://schemas.microsoft.com/office/drawing/2012/chart" uri="{CE6537A1-D6FC-4f65-9D91-7224C49458BB}"/>
                <c:ext xmlns:c16="http://schemas.microsoft.com/office/drawing/2014/chart" uri="{C3380CC4-5D6E-409C-BE32-E72D297353CC}">
                  <c16:uniqueId val="{00000050-2FB8-4E1E-AC27-5908C9723AC6}"/>
                </c:ext>
              </c:extLst>
            </c:dLbl>
            <c:dLbl>
              <c:idx val="28"/>
              <c:delete val="1"/>
              <c:extLst>
                <c:ext xmlns:c15="http://schemas.microsoft.com/office/drawing/2012/chart" uri="{CE6537A1-D6FC-4f65-9D91-7224C49458BB}"/>
                <c:ext xmlns:c16="http://schemas.microsoft.com/office/drawing/2014/chart" uri="{C3380CC4-5D6E-409C-BE32-E72D297353CC}">
                  <c16:uniqueId val="{00000051-2FB8-4E1E-AC27-5908C9723AC6}"/>
                </c:ext>
              </c:extLst>
            </c:dLbl>
            <c:dLbl>
              <c:idx val="29"/>
              <c:delete val="1"/>
              <c:extLst>
                <c:ext xmlns:c15="http://schemas.microsoft.com/office/drawing/2012/chart" uri="{CE6537A1-D6FC-4f65-9D91-7224C49458BB}"/>
                <c:ext xmlns:c16="http://schemas.microsoft.com/office/drawing/2014/chart" uri="{C3380CC4-5D6E-409C-BE32-E72D297353CC}">
                  <c16:uniqueId val="{00000052-2FB8-4E1E-AC27-5908C9723AC6}"/>
                </c:ext>
              </c:extLst>
            </c:dLbl>
            <c:dLbl>
              <c:idx val="31"/>
              <c:delete val="1"/>
              <c:extLst>
                <c:ext xmlns:c15="http://schemas.microsoft.com/office/drawing/2012/chart" uri="{CE6537A1-D6FC-4f65-9D91-7224C49458BB}"/>
                <c:ext xmlns:c16="http://schemas.microsoft.com/office/drawing/2014/chart" uri="{C3380CC4-5D6E-409C-BE32-E72D297353CC}">
                  <c16:uniqueId val="{00000053-2FB8-4E1E-AC27-5908C9723AC6}"/>
                </c:ext>
              </c:extLst>
            </c:dLbl>
            <c:dLbl>
              <c:idx val="32"/>
              <c:delete val="1"/>
              <c:extLst>
                <c:ext xmlns:c15="http://schemas.microsoft.com/office/drawing/2012/chart" uri="{CE6537A1-D6FC-4f65-9D91-7224C49458BB}"/>
                <c:ext xmlns:c16="http://schemas.microsoft.com/office/drawing/2014/chart" uri="{C3380CC4-5D6E-409C-BE32-E72D297353CC}">
                  <c16:uniqueId val="{00000054-2FB8-4E1E-AC27-5908C9723AC6}"/>
                </c:ext>
              </c:extLst>
            </c:dLbl>
            <c:dLbl>
              <c:idx val="33"/>
              <c:delete val="1"/>
              <c:extLst>
                <c:ext xmlns:c15="http://schemas.microsoft.com/office/drawing/2012/chart" uri="{CE6537A1-D6FC-4f65-9D91-7224C49458BB}"/>
                <c:ext xmlns:c16="http://schemas.microsoft.com/office/drawing/2014/chart" uri="{C3380CC4-5D6E-409C-BE32-E72D297353CC}">
                  <c16:uniqueId val="{00000000-E4DF-4F4A-8D3F-71AEEB71A479}"/>
                </c:ext>
              </c:extLst>
            </c:dLbl>
            <c:dLbl>
              <c:idx val="34"/>
              <c:delete val="1"/>
              <c:extLst>
                <c:ext xmlns:c15="http://schemas.microsoft.com/office/drawing/2012/chart" uri="{CE6537A1-D6FC-4f65-9D91-7224C49458BB}"/>
                <c:ext xmlns:c16="http://schemas.microsoft.com/office/drawing/2014/chart" uri="{C3380CC4-5D6E-409C-BE32-E72D297353CC}">
                  <c16:uniqueId val="{00000001-E4DF-4F4A-8D3F-71AEEB71A479}"/>
                </c:ext>
              </c:extLst>
            </c:dLbl>
            <c:dLbl>
              <c:idx val="36"/>
              <c:delete val="1"/>
              <c:extLst>
                <c:ext xmlns:c15="http://schemas.microsoft.com/office/drawing/2012/chart" uri="{CE6537A1-D6FC-4f65-9D91-7224C49458BB}"/>
                <c:ext xmlns:c16="http://schemas.microsoft.com/office/drawing/2014/chart" uri="{C3380CC4-5D6E-409C-BE32-E72D297353CC}">
                  <c16:uniqueId val="{00000004-E4DF-4F4A-8D3F-71AEEB71A479}"/>
                </c:ext>
              </c:extLst>
            </c:dLbl>
            <c:dLbl>
              <c:idx val="37"/>
              <c:delete val="1"/>
              <c:extLst>
                <c:ext xmlns:c15="http://schemas.microsoft.com/office/drawing/2012/chart" uri="{CE6537A1-D6FC-4f65-9D91-7224C49458BB}"/>
                <c:ext xmlns:c16="http://schemas.microsoft.com/office/drawing/2014/chart" uri="{C3380CC4-5D6E-409C-BE32-E72D297353CC}">
                  <c16:uniqueId val="{00000003-E4DF-4F4A-8D3F-71AEEB71A479}"/>
                </c:ext>
              </c:extLst>
            </c:dLbl>
            <c:dLbl>
              <c:idx val="38"/>
              <c:delete val="1"/>
              <c:extLst>
                <c:ext xmlns:c15="http://schemas.microsoft.com/office/drawing/2012/chart" uri="{CE6537A1-D6FC-4f65-9D91-7224C49458BB}"/>
                <c:ext xmlns:c16="http://schemas.microsoft.com/office/drawing/2014/chart" uri="{C3380CC4-5D6E-409C-BE32-E72D297353CC}">
                  <c16:uniqueId val="{0000000C-E4DF-4F4A-8D3F-71AEEB71A479}"/>
                </c:ext>
              </c:extLst>
            </c:dLbl>
            <c:dLbl>
              <c:idx val="39"/>
              <c:delete val="1"/>
              <c:extLst>
                <c:ext xmlns:c15="http://schemas.microsoft.com/office/drawing/2012/chart" uri="{CE6537A1-D6FC-4f65-9D91-7224C49458BB}"/>
                <c:ext xmlns:c16="http://schemas.microsoft.com/office/drawing/2014/chart" uri="{C3380CC4-5D6E-409C-BE32-E72D297353CC}">
                  <c16:uniqueId val="{0000000B-E4DF-4F4A-8D3F-71AEEB71A479}"/>
                </c:ext>
              </c:extLst>
            </c:dLbl>
            <c:dLbl>
              <c:idx val="40"/>
              <c:layout>
                <c:manualLayout>
                  <c:x val="-2.7240992862925363E-3"/>
                  <c:y val="5.7155453610849741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4DF-4F4A-8D3F-71AEEB71A479}"/>
                </c:ext>
              </c:extLst>
            </c:dLbl>
            <c:dLbl>
              <c:idx val="41"/>
              <c:layout>
                <c:manualLayout>
                  <c:x val="-1.0724378130111615E-7"/>
                  <c:y val="3.4767976685906962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3.6467389847231232E-2"/>
                      <c:h val="3.7006645052383373E-2"/>
                    </c:manualLayout>
                  </c15:layout>
                </c:ext>
                <c:ext xmlns:c16="http://schemas.microsoft.com/office/drawing/2014/chart" uri="{C3380CC4-5D6E-409C-BE32-E72D297353CC}">
                  <c16:uniqueId val="{0000000E-E4DF-4F4A-8D3F-71AEEB71A479}"/>
                </c:ext>
              </c:extLst>
            </c:dLbl>
            <c:dLbl>
              <c:idx val="42"/>
              <c:layout>
                <c:manualLayout>
                  <c:x val="-1.3621032650369188E-3"/>
                  <c:y val="7.506559380283994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3.6467389847231232E-2"/>
                      <c:h val="3.7006645052383373E-2"/>
                    </c:manualLayout>
                  </c15:layout>
                </c:ext>
                <c:ext xmlns:c16="http://schemas.microsoft.com/office/drawing/2014/chart" uri="{C3380CC4-5D6E-409C-BE32-E72D297353CC}">
                  <c16:uniqueId val="{0000000F-E4DF-4F4A-8D3F-71AEEB71A479}"/>
                </c:ext>
              </c:extLst>
            </c:dLbl>
            <c:dLbl>
              <c:idx val="43"/>
              <c:layout>
                <c:manualLayout>
                  <c:x val="-9.9878554419835646E-17"/>
                  <c:y val="5.7155365470829882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3.6467389847231232E-2"/>
                      <c:h val="3.7006645052383373E-2"/>
                    </c:manualLayout>
                  </c15:layout>
                </c:ext>
                <c:ext xmlns:c16="http://schemas.microsoft.com/office/drawing/2014/chart" uri="{C3380CC4-5D6E-409C-BE32-E72D297353CC}">
                  <c16:uniqueId val="{00000010-E4DF-4F4A-8D3F-71AEEB71A479}"/>
                </c:ext>
              </c:extLst>
            </c:dLbl>
            <c:dLbl>
              <c:idx val="44"/>
              <c:layout>
                <c:manualLayout>
                  <c:x val="5.3621890400861691E-8"/>
                  <c:y val="4.596167107836846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E4DF-4F4A-8D3F-71AEEB71A479}"/>
                </c:ext>
              </c:extLst>
            </c:dLbl>
            <c:numFmt formatCode="#,##0.0_);\(#,##0.0\)" sourceLinked="0"/>
            <c:spPr>
              <a:noFill/>
              <a:ln>
                <a:noFill/>
              </a:ln>
              <a:effectLst/>
            </c:spPr>
            <c:txPr>
              <a:bodyPr rot="0" spcFirstLastPara="1" vertOverflow="ellipsis" vert="horz" wrap="square" anchor="ctr" anchorCtr="1"/>
              <a:lstStyle/>
              <a:p>
                <a:pPr>
                  <a:defRPr lang="ja-JP" sz="900" b="0" i="0" u="none" strike="noStrike" kern="1200" baseline="0">
                    <a:solidFill>
                      <a:schemeClr val="tx1"/>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Arial" panose="020B0604020202020204" pitchFamily="34" charset="0"/>
                  </a:defRPr>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Sheet1!$B$1:$AU$1</c:f>
              <c:numCache>
                <c:formatCode>General</c:formatCode>
                <c:ptCount val="46"/>
                <c:pt idx="0">
                  <c:v>1980</c:v>
                </c:pt>
                <c:pt idx="5">
                  <c:v>1985</c:v>
                </c:pt>
                <c:pt idx="10">
                  <c:v>1990</c:v>
                </c:pt>
                <c:pt idx="15">
                  <c:v>1995</c:v>
                </c:pt>
                <c:pt idx="20">
                  <c:v>2000</c:v>
                </c:pt>
                <c:pt idx="25">
                  <c:v>2005</c:v>
                </c:pt>
                <c:pt idx="30">
                  <c:v>2010</c:v>
                </c:pt>
                <c:pt idx="35">
                  <c:v>2015</c:v>
                </c:pt>
                <c:pt idx="40">
                  <c:v>2020</c:v>
                </c:pt>
                <c:pt idx="44">
                  <c:v>2024</c:v>
                </c:pt>
                <c:pt idx="45">
                  <c:v>2025</c:v>
                </c:pt>
              </c:numCache>
            </c:numRef>
          </c:cat>
          <c:val>
            <c:numRef>
              <c:f>Sheet1!$B$3:$AU$3</c:f>
              <c:numCache>
                <c:formatCode>General</c:formatCode>
                <c:ptCount val="46"/>
                <c:pt idx="0">
                  <c:v>82124</c:v>
                </c:pt>
                <c:pt idx="1">
                  <c:v>88369</c:v>
                </c:pt>
                <c:pt idx="2">
                  <c:v>90848</c:v>
                </c:pt>
                <c:pt idx="3">
                  <c:v>91398</c:v>
                </c:pt>
                <c:pt idx="4">
                  <c:v>93210</c:v>
                </c:pt>
                <c:pt idx="5">
                  <c:v>95736</c:v>
                </c:pt>
                <c:pt idx="6">
                  <c:v>98346</c:v>
                </c:pt>
                <c:pt idx="7">
                  <c:v>100896</c:v>
                </c:pt>
                <c:pt idx="8">
                  <c:v>103845</c:v>
                </c:pt>
                <c:pt idx="9">
                  <c:v>108947</c:v>
                </c:pt>
                <c:pt idx="10">
                  <c:v>116148</c:v>
                </c:pt>
                <c:pt idx="11">
                  <c:v>122132</c:v>
                </c:pt>
                <c:pt idx="12">
                  <c:v>127378</c:v>
                </c:pt>
                <c:pt idx="13">
                  <c:v>131457</c:v>
                </c:pt>
                <c:pt idx="14">
                  <c:v>134816</c:v>
                </c:pt>
                <c:pt idx="15">
                  <c:v>139244</c:v>
                </c:pt>
                <c:pt idx="16">
                  <c:v>142879</c:v>
                </c:pt>
                <c:pt idx="17">
                  <c:v>145501</c:v>
                </c:pt>
                <c:pt idx="18">
                  <c:v>148431</c:v>
                </c:pt>
                <c:pt idx="19">
                  <c:v>160950</c:v>
                </c:pt>
                <c:pt idx="20">
                  <c:v>167666</c:v>
                </c:pt>
                <c:pt idx="21">
                  <c:v>175552</c:v>
                </c:pt>
                <c:pt idx="22">
                  <c:v>182795</c:v>
                </c:pt>
                <c:pt idx="23">
                  <c:v>189907</c:v>
                </c:pt>
                <c:pt idx="24">
                  <c:v>197970</c:v>
                </c:pt>
                <c:pt idx="25">
                  <c:v>203808</c:v>
                </c:pt>
                <c:pt idx="26">
                  <c:v>205739</c:v>
                </c:pt>
                <c:pt idx="27">
                  <c:v>211409</c:v>
                </c:pt>
                <c:pt idx="28">
                  <c:v>217829</c:v>
                </c:pt>
                <c:pt idx="29">
                  <c:v>248344</c:v>
                </c:pt>
                <c:pt idx="30">
                  <c:v>272686</c:v>
                </c:pt>
                <c:pt idx="31">
                  <c:v>287079</c:v>
                </c:pt>
                <c:pt idx="32">
                  <c:v>288945</c:v>
                </c:pt>
                <c:pt idx="33">
                  <c:v>291224</c:v>
                </c:pt>
                <c:pt idx="34">
                  <c:v>305175</c:v>
                </c:pt>
                <c:pt idx="35">
                  <c:v>315296.62384000001</c:v>
                </c:pt>
                <c:pt idx="36">
                  <c:v>319738</c:v>
                </c:pt>
                <c:pt idx="37">
                  <c:v>324735</c:v>
                </c:pt>
                <c:pt idx="38">
                  <c:v>329732</c:v>
                </c:pt>
                <c:pt idx="39">
                  <c:v>339914</c:v>
                </c:pt>
                <c:pt idx="40">
                  <c:v>358121</c:v>
                </c:pt>
                <c:pt idx="41">
                  <c:v>358421</c:v>
                </c:pt>
                <c:pt idx="42">
                  <c:v>362735</c:v>
                </c:pt>
                <c:pt idx="43">
                  <c:v>368889</c:v>
                </c:pt>
                <c:pt idx="44">
                  <c:v>377193</c:v>
                </c:pt>
                <c:pt idx="45">
                  <c:v>382938</c:v>
                </c:pt>
              </c:numCache>
            </c:numRef>
          </c:val>
          <c:extLst>
            <c:ext xmlns:c16="http://schemas.microsoft.com/office/drawing/2014/chart" uri="{C3380CC4-5D6E-409C-BE32-E72D297353CC}">
              <c16:uniqueId val="{00000055-2FB8-4E1E-AC27-5908C9723AC6}"/>
            </c:ext>
          </c:extLst>
        </c:ser>
        <c:dLbls>
          <c:showLegendKey val="0"/>
          <c:showVal val="0"/>
          <c:showCatName val="0"/>
          <c:showSerName val="0"/>
          <c:showPercent val="0"/>
          <c:showBubbleSize val="0"/>
        </c:dLbls>
        <c:gapWidth val="50"/>
        <c:overlap val="100"/>
        <c:axId val="154504192"/>
        <c:axId val="154518272"/>
      </c:barChart>
      <c:lineChart>
        <c:grouping val="standard"/>
        <c:varyColors val="0"/>
        <c:ser>
          <c:idx val="0"/>
          <c:order val="2"/>
          <c:tx>
            <c:strRef>
              <c:f>Sheet1!$A$4</c:f>
              <c:strCache>
                <c:ptCount val="1"/>
                <c:pt idx="0">
                  <c:v>社会保障関係費の一般歳出に占める割合</c:v>
                </c:pt>
              </c:strCache>
            </c:strRef>
          </c:tx>
          <c:spPr>
            <a:ln w="19050" cap="rnd" cmpd="sng" algn="ctr">
              <a:solidFill>
                <a:schemeClr val="accent2"/>
              </a:solidFill>
              <a:prstDash val="solid"/>
              <a:round/>
            </a:ln>
            <a:effectLst/>
          </c:spPr>
          <c:marker>
            <c:symbol val="circle"/>
            <c:size val="7"/>
            <c:spPr>
              <a:solidFill>
                <a:schemeClr val="accent2"/>
              </a:solidFill>
              <a:ln w="6350" cap="flat" cmpd="sng" algn="ctr">
                <a:solidFill>
                  <a:schemeClr val="accent2"/>
                </a:solidFill>
                <a:prstDash val="solid"/>
                <a:round/>
              </a:ln>
              <a:effectLst/>
            </c:spPr>
          </c:marker>
          <c:dLbls>
            <c:dLbl>
              <c:idx val="0"/>
              <c:layout>
                <c:manualLayout>
                  <c:x val="-3.5861355239663037E-2"/>
                  <c:y val="4.304018197741076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A64-4E29-959C-B58409D51215}"/>
                </c:ext>
              </c:extLst>
            </c:dLbl>
            <c:dLbl>
              <c:idx val="1"/>
              <c:delete val="1"/>
              <c:extLst>
                <c:ext xmlns:c15="http://schemas.microsoft.com/office/drawing/2012/chart" uri="{CE6537A1-D6FC-4f65-9D91-7224C49458BB}"/>
                <c:ext xmlns:c16="http://schemas.microsoft.com/office/drawing/2014/chart" uri="{C3380CC4-5D6E-409C-BE32-E72D297353CC}">
                  <c16:uniqueId val="{0000005E-2FB8-4E1E-AC27-5908C9723AC6}"/>
                </c:ext>
              </c:extLst>
            </c:dLbl>
            <c:dLbl>
              <c:idx val="2"/>
              <c:delete val="1"/>
              <c:extLst>
                <c:ext xmlns:c15="http://schemas.microsoft.com/office/drawing/2012/chart" uri="{CE6537A1-D6FC-4f65-9D91-7224C49458BB}"/>
                <c:ext xmlns:c16="http://schemas.microsoft.com/office/drawing/2014/chart" uri="{C3380CC4-5D6E-409C-BE32-E72D297353CC}">
                  <c16:uniqueId val="{0000005F-2FB8-4E1E-AC27-5908C9723AC6}"/>
                </c:ext>
              </c:extLst>
            </c:dLbl>
            <c:dLbl>
              <c:idx val="3"/>
              <c:delete val="1"/>
              <c:extLst>
                <c:ext xmlns:c15="http://schemas.microsoft.com/office/drawing/2012/chart" uri="{CE6537A1-D6FC-4f65-9D91-7224C49458BB}"/>
                <c:ext xmlns:c16="http://schemas.microsoft.com/office/drawing/2014/chart" uri="{C3380CC4-5D6E-409C-BE32-E72D297353CC}">
                  <c16:uniqueId val="{00000060-2FB8-4E1E-AC27-5908C9723AC6}"/>
                </c:ext>
              </c:extLst>
            </c:dLbl>
            <c:dLbl>
              <c:idx val="4"/>
              <c:delete val="1"/>
              <c:extLst>
                <c:ext xmlns:c15="http://schemas.microsoft.com/office/drawing/2012/chart" uri="{CE6537A1-D6FC-4f65-9D91-7224C49458BB}"/>
                <c:ext xmlns:c16="http://schemas.microsoft.com/office/drawing/2014/chart" uri="{C3380CC4-5D6E-409C-BE32-E72D297353CC}">
                  <c16:uniqueId val="{00000061-2FB8-4E1E-AC27-5908C9723AC6}"/>
                </c:ext>
              </c:extLst>
            </c:dLbl>
            <c:dLbl>
              <c:idx val="5"/>
              <c:layout>
                <c:manualLayout>
                  <c:x val="-3.5861355239663037E-2"/>
                  <c:y val="3.632391245792195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A64-4E29-959C-B58409D51215}"/>
                </c:ext>
              </c:extLst>
            </c:dLbl>
            <c:dLbl>
              <c:idx val="6"/>
              <c:delete val="1"/>
              <c:extLst>
                <c:ext xmlns:c15="http://schemas.microsoft.com/office/drawing/2012/chart" uri="{CE6537A1-D6FC-4f65-9D91-7224C49458BB}"/>
                <c:ext xmlns:c16="http://schemas.microsoft.com/office/drawing/2014/chart" uri="{C3380CC4-5D6E-409C-BE32-E72D297353CC}">
                  <c16:uniqueId val="{00000062-2FB8-4E1E-AC27-5908C9723AC6}"/>
                </c:ext>
              </c:extLst>
            </c:dLbl>
            <c:dLbl>
              <c:idx val="7"/>
              <c:delete val="1"/>
              <c:extLst>
                <c:ext xmlns:c15="http://schemas.microsoft.com/office/drawing/2012/chart" uri="{CE6537A1-D6FC-4f65-9D91-7224C49458BB}"/>
                <c:ext xmlns:c16="http://schemas.microsoft.com/office/drawing/2014/chart" uri="{C3380CC4-5D6E-409C-BE32-E72D297353CC}">
                  <c16:uniqueId val="{00000063-2FB8-4E1E-AC27-5908C9723AC6}"/>
                </c:ext>
              </c:extLst>
            </c:dLbl>
            <c:dLbl>
              <c:idx val="8"/>
              <c:delete val="1"/>
              <c:extLst>
                <c:ext xmlns:c15="http://schemas.microsoft.com/office/drawing/2012/chart" uri="{CE6537A1-D6FC-4f65-9D91-7224C49458BB}"/>
                <c:ext xmlns:c16="http://schemas.microsoft.com/office/drawing/2014/chart" uri="{C3380CC4-5D6E-409C-BE32-E72D297353CC}">
                  <c16:uniqueId val="{00000064-2FB8-4E1E-AC27-5908C9723AC6}"/>
                </c:ext>
              </c:extLst>
            </c:dLbl>
            <c:dLbl>
              <c:idx val="9"/>
              <c:delete val="1"/>
              <c:extLst>
                <c:ext xmlns:c15="http://schemas.microsoft.com/office/drawing/2012/chart" uri="{CE6537A1-D6FC-4f65-9D91-7224C49458BB}"/>
                <c:ext xmlns:c16="http://schemas.microsoft.com/office/drawing/2014/chart" uri="{C3380CC4-5D6E-409C-BE32-E72D297353CC}">
                  <c16:uniqueId val="{00000065-2FB8-4E1E-AC27-5908C9723AC6}"/>
                </c:ext>
              </c:extLst>
            </c:dLbl>
            <c:dLbl>
              <c:idx val="10"/>
              <c:layout>
                <c:manualLayout>
                  <c:x val="-3.5861355239663037E-2"/>
                  <c:y val="3.4085155951425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A64-4E29-959C-B58409D51215}"/>
                </c:ext>
              </c:extLst>
            </c:dLbl>
            <c:dLbl>
              <c:idx val="11"/>
              <c:delete val="1"/>
              <c:extLst>
                <c:ext xmlns:c15="http://schemas.microsoft.com/office/drawing/2012/chart" uri="{CE6537A1-D6FC-4f65-9D91-7224C49458BB}"/>
                <c:ext xmlns:c16="http://schemas.microsoft.com/office/drawing/2014/chart" uri="{C3380CC4-5D6E-409C-BE32-E72D297353CC}">
                  <c16:uniqueId val="{00000066-2FB8-4E1E-AC27-5908C9723AC6}"/>
                </c:ext>
              </c:extLst>
            </c:dLbl>
            <c:dLbl>
              <c:idx val="12"/>
              <c:delete val="1"/>
              <c:extLst>
                <c:ext xmlns:c15="http://schemas.microsoft.com/office/drawing/2012/chart" uri="{CE6537A1-D6FC-4f65-9D91-7224C49458BB}"/>
                <c:ext xmlns:c16="http://schemas.microsoft.com/office/drawing/2014/chart" uri="{C3380CC4-5D6E-409C-BE32-E72D297353CC}">
                  <c16:uniqueId val="{00000067-2FB8-4E1E-AC27-5908C9723AC6}"/>
                </c:ext>
              </c:extLst>
            </c:dLbl>
            <c:dLbl>
              <c:idx val="13"/>
              <c:delete val="1"/>
              <c:extLst>
                <c:ext xmlns:c15="http://schemas.microsoft.com/office/drawing/2012/chart" uri="{CE6537A1-D6FC-4f65-9D91-7224C49458BB}"/>
                <c:ext xmlns:c16="http://schemas.microsoft.com/office/drawing/2014/chart" uri="{C3380CC4-5D6E-409C-BE32-E72D297353CC}">
                  <c16:uniqueId val="{00000068-2FB8-4E1E-AC27-5908C9723AC6}"/>
                </c:ext>
              </c:extLst>
            </c:dLbl>
            <c:dLbl>
              <c:idx val="14"/>
              <c:delete val="1"/>
              <c:extLst>
                <c:ext xmlns:c15="http://schemas.microsoft.com/office/drawing/2012/chart" uri="{CE6537A1-D6FC-4f65-9D91-7224C49458BB}"/>
                <c:ext xmlns:c16="http://schemas.microsoft.com/office/drawing/2014/chart" uri="{C3380CC4-5D6E-409C-BE32-E72D297353CC}">
                  <c16:uniqueId val="{00000069-2FB8-4E1E-AC27-5908C9723AC6}"/>
                </c:ext>
              </c:extLst>
            </c:dLbl>
            <c:dLbl>
              <c:idx val="16"/>
              <c:delete val="1"/>
              <c:extLst>
                <c:ext xmlns:c15="http://schemas.microsoft.com/office/drawing/2012/chart" uri="{CE6537A1-D6FC-4f65-9D91-7224C49458BB}"/>
                <c:ext xmlns:c16="http://schemas.microsoft.com/office/drawing/2014/chart" uri="{C3380CC4-5D6E-409C-BE32-E72D297353CC}">
                  <c16:uniqueId val="{0000006B-2FB8-4E1E-AC27-5908C9723AC6}"/>
                </c:ext>
              </c:extLst>
            </c:dLbl>
            <c:dLbl>
              <c:idx val="17"/>
              <c:delete val="1"/>
              <c:extLst>
                <c:ext xmlns:c15="http://schemas.microsoft.com/office/drawing/2012/chart" uri="{CE6537A1-D6FC-4f65-9D91-7224C49458BB}"/>
                <c:ext xmlns:c16="http://schemas.microsoft.com/office/drawing/2014/chart" uri="{C3380CC4-5D6E-409C-BE32-E72D297353CC}">
                  <c16:uniqueId val="{0000006C-2FB8-4E1E-AC27-5908C9723AC6}"/>
                </c:ext>
              </c:extLst>
            </c:dLbl>
            <c:dLbl>
              <c:idx val="18"/>
              <c:delete val="1"/>
              <c:extLst>
                <c:ext xmlns:c15="http://schemas.microsoft.com/office/drawing/2012/chart" uri="{CE6537A1-D6FC-4f65-9D91-7224C49458BB}"/>
                <c:ext xmlns:c16="http://schemas.microsoft.com/office/drawing/2014/chart" uri="{C3380CC4-5D6E-409C-BE32-E72D297353CC}">
                  <c16:uniqueId val="{0000006D-2FB8-4E1E-AC27-5908C9723AC6}"/>
                </c:ext>
              </c:extLst>
            </c:dLbl>
            <c:dLbl>
              <c:idx val="19"/>
              <c:delete val="1"/>
              <c:extLst>
                <c:ext xmlns:c15="http://schemas.microsoft.com/office/drawing/2012/chart" uri="{CE6537A1-D6FC-4f65-9D91-7224C49458BB}"/>
                <c:ext xmlns:c16="http://schemas.microsoft.com/office/drawing/2014/chart" uri="{C3380CC4-5D6E-409C-BE32-E72D297353CC}">
                  <c16:uniqueId val="{0000006E-2FB8-4E1E-AC27-5908C9723AC6}"/>
                </c:ext>
              </c:extLst>
            </c:dLbl>
            <c:dLbl>
              <c:idx val="21"/>
              <c:delete val="1"/>
              <c:extLst>
                <c:ext xmlns:c15="http://schemas.microsoft.com/office/drawing/2012/chart" uri="{CE6537A1-D6FC-4f65-9D91-7224C49458BB}"/>
                <c:ext xmlns:c16="http://schemas.microsoft.com/office/drawing/2014/chart" uri="{C3380CC4-5D6E-409C-BE32-E72D297353CC}">
                  <c16:uniqueId val="{00000070-2FB8-4E1E-AC27-5908C9723AC6}"/>
                </c:ext>
              </c:extLst>
            </c:dLbl>
            <c:dLbl>
              <c:idx val="22"/>
              <c:delete val="1"/>
              <c:extLst>
                <c:ext xmlns:c15="http://schemas.microsoft.com/office/drawing/2012/chart" uri="{CE6537A1-D6FC-4f65-9D91-7224C49458BB}"/>
                <c:ext xmlns:c16="http://schemas.microsoft.com/office/drawing/2014/chart" uri="{C3380CC4-5D6E-409C-BE32-E72D297353CC}">
                  <c16:uniqueId val="{00000071-2FB8-4E1E-AC27-5908C9723AC6}"/>
                </c:ext>
              </c:extLst>
            </c:dLbl>
            <c:dLbl>
              <c:idx val="23"/>
              <c:delete val="1"/>
              <c:extLst>
                <c:ext xmlns:c15="http://schemas.microsoft.com/office/drawing/2012/chart" uri="{CE6537A1-D6FC-4f65-9D91-7224C49458BB}"/>
                <c:ext xmlns:c16="http://schemas.microsoft.com/office/drawing/2014/chart" uri="{C3380CC4-5D6E-409C-BE32-E72D297353CC}">
                  <c16:uniqueId val="{00000072-2FB8-4E1E-AC27-5908C9723AC6}"/>
                </c:ext>
              </c:extLst>
            </c:dLbl>
            <c:dLbl>
              <c:idx val="24"/>
              <c:delete val="1"/>
              <c:extLst>
                <c:ext xmlns:c15="http://schemas.microsoft.com/office/drawing/2012/chart" uri="{CE6537A1-D6FC-4f65-9D91-7224C49458BB}"/>
                <c:ext xmlns:c16="http://schemas.microsoft.com/office/drawing/2014/chart" uri="{C3380CC4-5D6E-409C-BE32-E72D297353CC}">
                  <c16:uniqueId val="{00000073-2FB8-4E1E-AC27-5908C9723AC6}"/>
                </c:ext>
              </c:extLst>
            </c:dLbl>
            <c:dLbl>
              <c:idx val="26"/>
              <c:delete val="1"/>
              <c:extLst>
                <c:ext xmlns:c15="http://schemas.microsoft.com/office/drawing/2012/chart" uri="{CE6537A1-D6FC-4f65-9D91-7224C49458BB}"/>
                <c:ext xmlns:c16="http://schemas.microsoft.com/office/drawing/2014/chart" uri="{C3380CC4-5D6E-409C-BE32-E72D297353CC}">
                  <c16:uniqueId val="{00000075-2FB8-4E1E-AC27-5908C9723AC6}"/>
                </c:ext>
              </c:extLst>
            </c:dLbl>
            <c:dLbl>
              <c:idx val="27"/>
              <c:delete val="1"/>
              <c:extLst>
                <c:ext xmlns:c15="http://schemas.microsoft.com/office/drawing/2012/chart" uri="{CE6537A1-D6FC-4f65-9D91-7224C49458BB}"/>
                <c:ext xmlns:c16="http://schemas.microsoft.com/office/drawing/2014/chart" uri="{C3380CC4-5D6E-409C-BE32-E72D297353CC}">
                  <c16:uniqueId val="{00000076-2FB8-4E1E-AC27-5908C9723AC6}"/>
                </c:ext>
              </c:extLst>
            </c:dLbl>
            <c:dLbl>
              <c:idx val="28"/>
              <c:delete val="1"/>
              <c:extLst>
                <c:ext xmlns:c15="http://schemas.microsoft.com/office/drawing/2012/chart" uri="{CE6537A1-D6FC-4f65-9D91-7224C49458BB}"/>
                <c:ext xmlns:c16="http://schemas.microsoft.com/office/drawing/2014/chart" uri="{C3380CC4-5D6E-409C-BE32-E72D297353CC}">
                  <c16:uniqueId val="{00000077-2FB8-4E1E-AC27-5908C9723AC6}"/>
                </c:ext>
              </c:extLst>
            </c:dLbl>
            <c:dLbl>
              <c:idx val="29"/>
              <c:delete val="1"/>
              <c:extLst>
                <c:ext xmlns:c15="http://schemas.microsoft.com/office/drawing/2012/chart" uri="{CE6537A1-D6FC-4f65-9D91-7224C49458BB}"/>
                <c:ext xmlns:c16="http://schemas.microsoft.com/office/drawing/2014/chart" uri="{C3380CC4-5D6E-409C-BE32-E72D297353CC}">
                  <c16:uniqueId val="{00000078-2FB8-4E1E-AC27-5908C9723AC6}"/>
                </c:ext>
              </c:extLst>
            </c:dLbl>
            <c:dLbl>
              <c:idx val="30"/>
              <c:layout>
                <c:manualLayout>
                  <c:x val="-3.8585347282174574E-2"/>
                  <c:y val="-1.864901797915382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79-2FB8-4E1E-AC27-5908C9723AC6}"/>
                </c:ext>
              </c:extLst>
            </c:dLbl>
            <c:dLbl>
              <c:idx val="31"/>
              <c:delete val="1"/>
              <c:extLst>
                <c:ext xmlns:c15="http://schemas.microsoft.com/office/drawing/2012/chart" uri="{CE6537A1-D6FC-4f65-9D91-7224C49458BB}"/>
                <c:ext xmlns:c16="http://schemas.microsoft.com/office/drawing/2014/chart" uri="{C3380CC4-5D6E-409C-BE32-E72D297353CC}">
                  <c16:uniqueId val="{0000007A-2FB8-4E1E-AC27-5908C9723AC6}"/>
                </c:ext>
              </c:extLst>
            </c:dLbl>
            <c:dLbl>
              <c:idx val="32"/>
              <c:delete val="1"/>
              <c:extLst>
                <c:ext xmlns:c15="http://schemas.microsoft.com/office/drawing/2012/chart" uri="{CE6537A1-D6FC-4f65-9D91-7224C49458BB}"/>
                <c:ext xmlns:c16="http://schemas.microsoft.com/office/drawing/2014/chart" uri="{C3380CC4-5D6E-409C-BE32-E72D297353CC}">
                  <c16:uniqueId val="{0000007B-2FB8-4E1E-AC27-5908C9723AC6}"/>
                </c:ext>
              </c:extLst>
            </c:dLbl>
            <c:dLbl>
              <c:idx val="33"/>
              <c:delete val="1"/>
              <c:extLst>
                <c:ext xmlns:c15="http://schemas.microsoft.com/office/drawing/2012/chart" uri="{CE6537A1-D6FC-4f65-9D91-7224C49458BB}"/>
                <c:ext xmlns:c16="http://schemas.microsoft.com/office/drawing/2014/chart" uri="{C3380CC4-5D6E-409C-BE32-E72D297353CC}">
                  <c16:uniqueId val="{00000003-CA64-4E29-959C-B58409D51215}"/>
                </c:ext>
              </c:extLst>
            </c:dLbl>
            <c:dLbl>
              <c:idx val="34"/>
              <c:delete val="1"/>
              <c:extLst>
                <c:ext xmlns:c15="http://schemas.microsoft.com/office/drawing/2012/chart" uri="{CE6537A1-D6FC-4f65-9D91-7224C49458BB}"/>
                <c:ext xmlns:c16="http://schemas.microsoft.com/office/drawing/2014/chart" uri="{C3380CC4-5D6E-409C-BE32-E72D297353CC}">
                  <c16:uniqueId val="{00000007-E4DF-4F4A-8D3F-71AEEB71A479}"/>
                </c:ext>
              </c:extLst>
            </c:dLbl>
            <c:dLbl>
              <c:idx val="36"/>
              <c:delete val="1"/>
              <c:extLst>
                <c:ext xmlns:c15="http://schemas.microsoft.com/office/drawing/2012/chart" uri="{CE6537A1-D6FC-4f65-9D91-7224C49458BB}"/>
                <c:ext xmlns:c16="http://schemas.microsoft.com/office/drawing/2014/chart" uri="{C3380CC4-5D6E-409C-BE32-E72D297353CC}">
                  <c16:uniqueId val="{00000009-E4DF-4F4A-8D3F-71AEEB71A479}"/>
                </c:ext>
              </c:extLst>
            </c:dLbl>
            <c:dLbl>
              <c:idx val="37"/>
              <c:delete val="1"/>
              <c:extLst>
                <c:ext xmlns:c15="http://schemas.microsoft.com/office/drawing/2012/chart" uri="{CE6537A1-D6FC-4f65-9D91-7224C49458BB}"/>
                <c:ext xmlns:c16="http://schemas.microsoft.com/office/drawing/2014/chart" uri="{C3380CC4-5D6E-409C-BE32-E72D297353CC}">
                  <c16:uniqueId val="{00000008-E4DF-4F4A-8D3F-71AEEB71A479}"/>
                </c:ext>
              </c:extLst>
            </c:dLbl>
            <c:dLbl>
              <c:idx val="38"/>
              <c:delete val="1"/>
              <c:extLst>
                <c:ext xmlns:c15="http://schemas.microsoft.com/office/drawing/2012/chart" uri="{CE6537A1-D6FC-4f65-9D91-7224C49458BB}"/>
                <c:ext xmlns:c16="http://schemas.microsoft.com/office/drawing/2014/chart" uri="{C3380CC4-5D6E-409C-BE32-E72D297353CC}">
                  <c16:uniqueId val="{0000000A-E4DF-4F4A-8D3F-71AEEB71A479}"/>
                </c:ext>
              </c:extLst>
            </c:dLbl>
            <c:dLbl>
              <c:idx val="39"/>
              <c:delete val="1"/>
              <c:extLst>
                <c:ext xmlns:c15="http://schemas.microsoft.com/office/drawing/2012/chart" uri="{CE6537A1-D6FC-4f65-9D91-7224C49458BB}"/>
                <c:ext xmlns:c16="http://schemas.microsoft.com/office/drawing/2014/chart" uri="{C3380CC4-5D6E-409C-BE32-E72D297353CC}">
                  <c16:uniqueId val="{00000012-E4DF-4F4A-8D3F-71AEEB71A479}"/>
                </c:ext>
              </c:extLst>
            </c:dLbl>
            <c:dLbl>
              <c:idx val="41"/>
              <c:layout>
                <c:manualLayout>
                  <c:x val="-2.5316074234145548E-2"/>
                  <c:y val="-7.335276879533041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E4DF-4F4A-8D3F-71AEEB71A479}"/>
                </c:ext>
              </c:extLst>
            </c:dLbl>
            <c:dLbl>
              <c:idx val="42"/>
              <c:layout>
                <c:manualLayout>
                  <c:x val="-2.8040066276656884E-2"/>
                  <c:y val="-2.410012565241244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E4DF-4F4A-8D3F-71AEEB71A479}"/>
                </c:ext>
              </c:extLst>
            </c:dLbl>
            <c:dLbl>
              <c:idx val="43"/>
              <c:layout>
                <c:manualLayout>
                  <c:x val="-2.8040066276656884E-2"/>
                  <c:y val="3.410754351649064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E4DF-4F4A-8D3F-71AEEB71A479}"/>
                </c:ext>
              </c:extLst>
            </c:dLbl>
            <c:dLbl>
              <c:idx val="44"/>
              <c:layout>
                <c:manualLayout>
                  <c:x val="-2.5316074234145346E-2"/>
                  <c:y val="-3.753266469139005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E4DF-4F4A-8D3F-71AEEB71A479}"/>
                </c:ext>
              </c:extLst>
            </c:dLbl>
            <c:numFmt formatCode="0%" sourceLinked="0"/>
            <c:spPr>
              <a:noFill/>
              <a:ln w="25472">
                <a:noFill/>
              </a:ln>
              <a:effectLst/>
            </c:spPr>
            <c:txPr>
              <a:bodyPr rot="0" spcFirstLastPara="1" vertOverflow="ellipsis" vert="horz" wrap="square" anchor="ctr" anchorCtr="1"/>
              <a:lstStyle/>
              <a:p>
                <a:pPr>
                  <a:defRPr lang="ja-JP" sz="900" b="1" i="0" u="none" strike="noStrike" kern="1200" baseline="0">
                    <a:solidFill>
                      <a:schemeClr val="accent2"/>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Arial"/>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Sheet1!$B$1:$AU$1</c:f>
              <c:numCache>
                <c:formatCode>General</c:formatCode>
                <c:ptCount val="46"/>
                <c:pt idx="0">
                  <c:v>1980</c:v>
                </c:pt>
                <c:pt idx="5">
                  <c:v>1985</c:v>
                </c:pt>
                <c:pt idx="10">
                  <c:v>1990</c:v>
                </c:pt>
                <c:pt idx="15">
                  <c:v>1995</c:v>
                </c:pt>
                <c:pt idx="20">
                  <c:v>2000</c:v>
                </c:pt>
                <c:pt idx="25">
                  <c:v>2005</c:v>
                </c:pt>
                <c:pt idx="30">
                  <c:v>2010</c:v>
                </c:pt>
                <c:pt idx="35">
                  <c:v>2015</c:v>
                </c:pt>
                <c:pt idx="40">
                  <c:v>2020</c:v>
                </c:pt>
                <c:pt idx="44">
                  <c:v>2024</c:v>
                </c:pt>
                <c:pt idx="45">
                  <c:v>2025</c:v>
                </c:pt>
              </c:numCache>
            </c:numRef>
          </c:cat>
          <c:val>
            <c:numRef>
              <c:f>Sheet1!$B$4:$AU$4</c:f>
              <c:numCache>
                <c:formatCode>0.0%</c:formatCode>
                <c:ptCount val="46"/>
                <c:pt idx="0">
                  <c:v>0.26700000000000002</c:v>
                </c:pt>
                <c:pt idx="1">
                  <c:v>0.27600000000000002</c:v>
                </c:pt>
                <c:pt idx="2">
                  <c:v>0.27900000000000003</c:v>
                </c:pt>
                <c:pt idx="3">
                  <c:v>0.28000000000000003</c:v>
                </c:pt>
                <c:pt idx="4">
                  <c:v>0.28599999999999998</c:v>
                </c:pt>
                <c:pt idx="5">
                  <c:v>0.29399999999999998</c:v>
                </c:pt>
                <c:pt idx="6">
                  <c:v>0.30199999999999999</c:v>
                </c:pt>
                <c:pt idx="7">
                  <c:v>0.31</c:v>
                </c:pt>
                <c:pt idx="8">
                  <c:v>0.315</c:v>
                </c:pt>
                <c:pt idx="9">
                  <c:v>0.32</c:v>
                </c:pt>
                <c:pt idx="10">
                  <c:v>0.32800000000000001</c:v>
                </c:pt>
                <c:pt idx="11">
                  <c:v>0.33</c:v>
                </c:pt>
                <c:pt idx="12">
                  <c:v>0.32900000000000001</c:v>
                </c:pt>
                <c:pt idx="13">
                  <c:v>0.32900000000000001</c:v>
                </c:pt>
                <c:pt idx="14">
                  <c:v>0.33</c:v>
                </c:pt>
                <c:pt idx="15">
                  <c:v>0.33</c:v>
                </c:pt>
                <c:pt idx="16">
                  <c:v>0.33100000000000002</c:v>
                </c:pt>
                <c:pt idx="17">
                  <c:v>0.33200000000000002</c:v>
                </c:pt>
                <c:pt idx="18">
                  <c:v>0.33300000000000002</c:v>
                </c:pt>
                <c:pt idx="19">
                  <c:v>0.34300000000000003</c:v>
                </c:pt>
                <c:pt idx="20">
                  <c:v>0.34899999999999998</c:v>
                </c:pt>
                <c:pt idx="21">
                  <c:v>0.36099999999999999</c:v>
                </c:pt>
                <c:pt idx="22">
                  <c:v>0.38400000000000001</c:v>
                </c:pt>
                <c:pt idx="23">
                  <c:v>0.39900000000000002</c:v>
                </c:pt>
                <c:pt idx="24">
                  <c:v>0.41599999999999998</c:v>
                </c:pt>
                <c:pt idx="25">
                  <c:v>0.43099999999999999</c:v>
                </c:pt>
                <c:pt idx="26">
                  <c:v>0.44400000000000001</c:v>
                </c:pt>
                <c:pt idx="27">
                  <c:v>0.45</c:v>
                </c:pt>
                <c:pt idx="28">
                  <c:v>0.46100000000000002</c:v>
                </c:pt>
                <c:pt idx="29">
                  <c:v>0.48</c:v>
                </c:pt>
                <c:pt idx="30">
                  <c:v>0.51</c:v>
                </c:pt>
                <c:pt idx="31">
                  <c:v>0.53100000000000003</c:v>
                </c:pt>
                <c:pt idx="32">
                  <c:v>0.53800000000000003</c:v>
                </c:pt>
                <c:pt idx="33">
                  <c:v>0.54</c:v>
                </c:pt>
                <c:pt idx="34">
                  <c:v>0.54</c:v>
                </c:pt>
                <c:pt idx="35">
                  <c:v>0.55000000000000004</c:v>
                </c:pt>
                <c:pt idx="36">
                  <c:v>0.55290634737828692</c:v>
                </c:pt>
                <c:pt idx="37">
                  <c:v>0.55644278270226921</c:v>
                </c:pt>
                <c:pt idx="38">
                  <c:v>0.55985656023010133</c:v>
                </c:pt>
                <c:pt idx="39">
                  <c:v>0.56712921637949876</c:v>
                </c:pt>
                <c:pt idx="40">
                  <c:v>0.58024997407580237</c:v>
                </c:pt>
                <c:pt idx="41">
                  <c:v>0.53574033661176046</c:v>
                </c:pt>
                <c:pt idx="42">
                  <c:v>0.53838538559041538</c:v>
                </c:pt>
                <c:pt idx="43">
                  <c:v>0.50700000000000001</c:v>
                </c:pt>
                <c:pt idx="44" formatCode="0.00%">
                  <c:v>0.55700000000000005</c:v>
                </c:pt>
                <c:pt idx="45">
                  <c:v>0.56225856041440614</c:v>
                </c:pt>
              </c:numCache>
            </c:numRef>
          </c:val>
          <c:smooth val="0"/>
          <c:extLst>
            <c:ext xmlns:c16="http://schemas.microsoft.com/office/drawing/2014/chart" uri="{C3380CC4-5D6E-409C-BE32-E72D297353CC}">
              <c16:uniqueId val="{0000007C-2FB8-4E1E-AC27-5908C9723AC6}"/>
            </c:ext>
          </c:extLst>
        </c:ser>
        <c:dLbls>
          <c:showLegendKey val="0"/>
          <c:showVal val="0"/>
          <c:showCatName val="0"/>
          <c:showSerName val="0"/>
          <c:showPercent val="0"/>
          <c:showBubbleSize val="0"/>
        </c:dLbls>
        <c:marker val="1"/>
        <c:smooth val="0"/>
        <c:axId val="154520192"/>
        <c:axId val="154829184"/>
      </c:lineChart>
      <c:catAx>
        <c:axId val="154504192"/>
        <c:scaling>
          <c:orientation val="minMax"/>
        </c:scaling>
        <c:delete val="0"/>
        <c:axPos val="b"/>
        <c:numFmt formatCode="General" sourceLinked="1"/>
        <c:majorTickMark val="in"/>
        <c:minorTickMark val="none"/>
        <c:tickLblPos val="nextTo"/>
        <c:spPr>
          <a:noFill/>
          <a:ln w="3184" cap="flat" cmpd="sng" algn="ctr">
            <a:solidFill>
              <a:schemeClr val="tx1"/>
            </a:solidFill>
            <a:prstDash val="solid"/>
            <a:round/>
          </a:ln>
          <a:effectLst/>
        </c:spPr>
        <c:txPr>
          <a:bodyPr rot="0" spcFirstLastPara="1" vertOverflow="ellipsis" wrap="square" anchor="ctr" anchorCtr="1"/>
          <a:lstStyle/>
          <a:p>
            <a:pPr>
              <a:defRPr lang="ja-JP" sz="11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Arial"/>
              </a:defRPr>
            </a:pPr>
            <a:endParaRPr lang="ja-JP"/>
          </a:p>
        </c:txPr>
        <c:crossAx val="154518272"/>
        <c:crosses val="autoZero"/>
        <c:auto val="1"/>
        <c:lblAlgn val="ctr"/>
        <c:lblOffset val="100"/>
        <c:tickLblSkip val="5"/>
        <c:tickMarkSkip val="1"/>
        <c:noMultiLvlLbl val="0"/>
      </c:catAx>
      <c:valAx>
        <c:axId val="154518272"/>
        <c:scaling>
          <c:orientation val="minMax"/>
        </c:scaling>
        <c:delete val="0"/>
        <c:axPos val="l"/>
        <c:majorGridlines>
          <c:spPr>
            <a:ln w="3184" cap="flat" cmpd="sng" algn="ctr">
              <a:solidFill>
                <a:schemeClr val="tx1"/>
              </a:solidFill>
              <a:prstDash val="solid"/>
              <a:round/>
            </a:ln>
            <a:effectLst/>
          </c:spPr>
        </c:majorGridlines>
        <c:numFmt formatCode="General" sourceLinked="1"/>
        <c:majorTickMark val="in"/>
        <c:minorTickMark val="none"/>
        <c:tickLblPos val="nextTo"/>
        <c:spPr>
          <a:noFill/>
          <a:ln w="3184" cap="flat" cmpd="sng" algn="ctr">
            <a:solidFill>
              <a:schemeClr val="tx1"/>
            </a:solidFill>
            <a:prstDash val="solid"/>
            <a:round/>
          </a:ln>
          <a:effectLst/>
        </c:spPr>
        <c:txPr>
          <a:bodyPr rot="0" spcFirstLastPara="1" vertOverflow="ellipsis" wrap="square" anchor="ctr" anchorCtr="1"/>
          <a:lstStyle/>
          <a:p>
            <a:pPr>
              <a:defRPr lang="ja-JP" sz="1100" b="0" i="0" u="none" strike="noStrike" kern="1200" baseline="0">
                <a:solidFill>
                  <a:schemeClr val="tx1"/>
                </a:solidFill>
                <a:latin typeface="+mn-ea"/>
                <a:ea typeface="+mn-ea"/>
                <a:cs typeface="Arial"/>
              </a:defRPr>
            </a:pPr>
            <a:endParaRPr lang="ja-JP"/>
          </a:p>
        </c:txPr>
        <c:crossAx val="154504192"/>
        <c:crosses val="autoZero"/>
        <c:crossBetween val="between"/>
        <c:dispUnits>
          <c:builtInUnit val="tenThousands"/>
        </c:dispUnits>
      </c:valAx>
      <c:catAx>
        <c:axId val="154520192"/>
        <c:scaling>
          <c:orientation val="minMax"/>
        </c:scaling>
        <c:delete val="1"/>
        <c:axPos val="b"/>
        <c:numFmt formatCode="General" sourceLinked="1"/>
        <c:majorTickMark val="out"/>
        <c:minorTickMark val="none"/>
        <c:tickLblPos val="none"/>
        <c:crossAx val="154829184"/>
        <c:crosses val="autoZero"/>
        <c:auto val="1"/>
        <c:lblAlgn val="ctr"/>
        <c:lblOffset val="100"/>
        <c:noMultiLvlLbl val="0"/>
      </c:catAx>
      <c:valAx>
        <c:axId val="154829184"/>
        <c:scaling>
          <c:orientation val="minMax"/>
          <c:max val="0.60000000000000009"/>
          <c:min val="0.15000000000000024"/>
        </c:scaling>
        <c:delete val="0"/>
        <c:axPos val="r"/>
        <c:numFmt formatCode="0%" sourceLinked="0"/>
        <c:majorTickMark val="in"/>
        <c:minorTickMark val="none"/>
        <c:tickLblPos val="nextTo"/>
        <c:spPr>
          <a:noFill/>
          <a:ln w="3184" cap="flat" cmpd="sng" algn="ctr">
            <a:solidFill>
              <a:schemeClr val="tx1"/>
            </a:solidFill>
            <a:prstDash val="solid"/>
            <a:round/>
          </a:ln>
          <a:effectLst/>
        </c:spPr>
        <c:txPr>
          <a:bodyPr rot="0" spcFirstLastPara="1" vertOverflow="ellipsis" wrap="square" anchor="ctr" anchorCtr="1"/>
          <a:lstStyle/>
          <a:p>
            <a:pPr>
              <a:defRPr lang="ja-JP" sz="1100" b="1" i="0" u="none" strike="noStrike" kern="1200" baseline="0">
                <a:solidFill>
                  <a:schemeClr val="accent2"/>
                </a:solidFill>
                <a:latin typeface="UD デジタル 教科書体 NK-R" panose="02020400000000000000" pitchFamily="18" charset="-128"/>
                <a:ea typeface="UD デジタル 教科書体 NK-R" panose="02020400000000000000" pitchFamily="18" charset="-128"/>
                <a:cs typeface="Arial"/>
              </a:defRPr>
            </a:pPr>
            <a:endParaRPr lang="ja-JP"/>
          </a:p>
        </c:txPr>
        <c:crossAx val="154520192"/>
        <c:crosses val="max"/>
        <c:crossBetween val="between"/>
        <c:majorUnit val="0.1"/>
      </c:valAx>
      <c:spPr>
        <a:noFill/>
        <a:ln w="25400">
          <a:noFill/>
        </a:ln>
        <a:effectLst/>
      </c:spPr>
    </c:plotArea>
    <c:legend>
      <c:legendPos val="r"/>
      <c:layout>
        <c:manualLayout>
          <c:xMode val="edge"/>
          <c:yMode val="edge"/>
          <c:x val="6.826828104305302E-2"/>
          <c:y val="2.584318268676165E-2"/>
          <c:w val="0.34737579829589632"/>
          <c:h val="0.1069302382318971"/>
        </c:manualLayout>
      </c:layout>
      <c:overlay val="0"/>
      <c:spPr>
        <a:solidFill>
          <a:schemeClr val="bg1"/>
        </a:solidFill>
        <a:ln w="3184">
          <a:noFill/>
          <a:prstDash val="solid"/>
        </a:ln>
        <a:effectLst/>
      </c:spPr>
      <c:txPr>
        <a:bodyPr rot="0" spcFirstLastPara="1" vertOverflow="ellipsis" vert="horz" wrap="square" anchor="ctr" anchorCtr="1"/>
        <a:lstStyle/>
        <a:p>
          <a:pPr>
            <a:defRPr lang="ja-JP" sz="12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legend>
    <c:plotVisOnly val="1"/>
    <c:dispBlanksAs val="gap"/>
    <c:showDLblsOverMax val="0"/>
  </c:chart>
  <c:spPr>
    <a:noFill/>
    <a:ln w="6350" cap="flat" cmpd="sng" algn="ctr">
      <a:noFill/>
      <a:prstDash val="solid"/>
      <a:miter lim="800000"/>
    </a:ln>
    <a:effectLst/>
  </c:spPr>
  <c:txPr>
    <a:bodyPr/>
    <a:lstStyle/>
    <a:p>
      <a:pPr>
        <a:defRPr sz="2382" b="1" i="0" u="none" strike="noStrike" baseline="0">
          <a:solidFill>
            <a:schemeClr val="tx1"/>
          </a:solidFill>
          <a:latin typeface="ＭＳ Ｐゴシック"/>
          <a:ea typeface="ＭＳ Ｐゴシック"/>
          <a:cs typeface="ＭＳ Ｐゴシック"/>
        </a:defRPr>
      </a:pPr>
      <a:endParaRPr lang="ja-JP"/>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682008368201263E-2"/>
          <c:y val="2.8713951675759956E-2"/>
          <c:w val="0.89016736401671759"/>
          <c:h val="0.84037559607465284"/>
        </c:manualLayout>
      </c:layout>
      <c:barChart>
        <c:barDir val="col"/>
        <c:grouping val="stacked"/>
        <c:varyColors val="0"/>
        <c:ser>
          <c:idx val="0"/>
          <c:order val="0"/>
          <c:tx>
            <c:strRef>
              <c:f>'⑤04、08で使用'!$A$2</c:f>
              <c:strCache>
                <c:ptCount val="1"/>
                <c:pt idx="0">
                  <c:v>年金</c:v>
                </c:pt>
              </c:strCache>
            </c:strRef>
          </c:tx>
          <c:spPr>
            <a:solidFill>
              <a:schemeClr val="accent2"/>
            </a:solidFill>
            <a:ln w="12720">
              <a:solidFill>
                <a:schemeClr val="accent2"/>
              </a:solidFill>
              <a:prstDash val="solid"/>
            </a:ln>
          </c:spPr>
          <c:invertIfNegative val="0"/>
          <c:dLbls>
            <c:numFmt formatCode="0.0%" sourceLinked="0"/>
            <c:spPr>
              <a:noFill/>
              <a:ln w="25439">
                <a:noFill/>
              </a:ln>
            </c:spPr>
            <c:txPr>
              <a:bodyPr/>
              <a:lstStyle/>
              <a:p>
                <a:pPr>
                  <a:defRPr>
                    <a:effectLst>
                      <a:glow rad="127000">
                        <a:schemeClr val="bg1"/>
                      </a:glow>
                    </a:effectLst>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'⑤04、08で使用'!$B$1:$I$1</c:f>
              <c:strCache>
                <c:ptCount val="8"/>
                <c:pt idx="0">
                  <c:v>日本</c:v>
                </c:pt>
                <c:pt idx="1">
                  <c:v>アメリカ</c:v>
                </c:pt>
                <c:pt idx="2">
                  <c:v>カナダ</c:v>
                </c:pt>
                <c:pt idx="3">
                  <c:v>イギリス</c:v>
                </c:pt>
                <c:pt idx="4">
                  <c:v>ドイツ</c:v>
                </c:pt>
                <c:pt idx="5">
                  <c:v>イタリア</c:v>
                </c:pt>
                <c:pt idx="6">
                  <c:v>フランス</c:v>
                </c:pt>
                <c:pt idx="7">
                  <c:v>スウェーデン</c:v>
                </c:pt>
              </c:strCache>
            </c:strRef>
          </c:cat>
          <c:val>
            <c:numRef>
              <c:f>'⑤04、08で使用'!$B$2:$I$2</c:f>
              <c:numCache>
                <c:formatCode>0.0%</c:formatCode>
                <c:ptCount val="8"/>
                <c:pt idx="0">
                  <c:v>0.10069</c:v>
                </c:pt>
                <c:pt idx="1">
                  <c:v>7.7519999999999992E-2</c:v>
                </c:pt>
                <c:pt idx="2">
                  <c:v>6.7070000000000005E-2</c:v>
                </c:pt>
                <c:pt idx="3">
                  <c:v>8.8190000000000004E-2</c:v>
                </c:pt>
                <c:pt idx="4">
                  <c:v>0.10429000000000001</c:v>
                </c:pt>
                <c:pt idx="5">
                  <c:v>0.16007000000000002</c:v>
                </c:pt>
                <c:pt idx="6">
                  <c:v>0.14412</c:v>
                </c:pt>
                <c:pt idx="7">
                  <c:v>8.6510000000000004E-2</c:v>
                </c:pt>
              </c:numCache>
            </c:numRef>
          </c:val>
          <c:extLst>
            <c:ext xmlns:c16="http://schemas.microsoft.com/office/drawing/2014/chart" uri="{C3380CC4-5D6E-409C-BE32-E72D297353CC}">
              <c16:uniqueId val="{00000000-BC2F-4B4E-95CD-D375528497EE}"/>
            </c:ext>
          </c:extLst>
        </c:ser>
        <c:ser>
          <c:idx val="1"/>
          <c:order val="1"/>
          <c:tx>
            <c:strRef>
              <c:f>'⑤04、08で使用'!$A$3</c:f>
              <c:strCache>
                <c:ptCount val="1"/>
                <c:pt idx="0">
                  <c:v>医療</c:v>
                </c:pt>
              </c:strCache>
            </c:strRef>
          </c:tx>
          <c:spPr>
            <a:solidFill>
              <a:schemeClr val="accent3"/>
            </a:solidFill>
            <a:ln w="12720">
              <a:solidFill>
                <a:schemeClr val="accent3"/>
              </a:solidFill>
              <a:prstDash val="solid"/>
            </a:ln>
          </c:spPr>
          <c:invertIfNegative val="0"/>
          <c:dLbls>
            <c:numFmt formatCode="0.0%" sourceLinked="0"/>
            <c:spPr>
              <a:noFill/>
              <a:ln w="25439">
                <a:noFill/>
              </a:ln>
            </c:spPr>
            <c:txPr>
              <a:bodyPr/>
              <a:lstStyle/>
              <a:p>
                <a:pPr>
                  <a:defRPr>
                    <a:effectLst>
                      <a:glow rad="127000">
                        <a:schemeClr val="bg1"/>
                      </a:glow>
                    </a:effectLst>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'⑤04、08で使用'!$B$1:$I$1</c:f>
              <c:strCache>
                <c:ptCount val="8"/>
                <c:pt idx="0">
                  <c:v>日本</c:v>
                </c:pt>
                <c:pt idx="1">
                  <c:v>アメリカ</c:v>
                </c:pt>
                <c:pt idx="2">
                  <c:v>カナダ</c:v>
                </c:pt>
                <c:pt idx="3">
                  <c:v>イギリス</c:v>
                </c:pt>
                <c:pt idx="4">
                  <c:v>ドイツ</c:v>
                </c:pt>
                <c:pt idx="5">
                  <c:v>イタリア</c:v>
                </c:pt>
                <c:pt idx="6">
                  <c:v>フランス</c:v>
                </c:pt>
                <c:pt idx="7">
                  <c:v>スウェーデン</c:v>
                </c:pt>
              </c:strCache>
            </c:strRef>
          </c:cat>
          <c:val>
            <c:numRef>
              <c:f>'⑤04、08で使用'!$B$3:$I$3</c:f>
              <c:numCache>
                <c:formatCode>0.0%</c:formatCode>
                <c:ptCount val="8"/>
                <c:pt idx="0">
                  <c:v>0.10917</c:v>
                </c:pt>
                <c:pt idx="1">
                  <c:v>0.14787</c:v>
                </c:pt>
                <c:pt idx="2">
                  <c:v>8.8020000000000001E-2</c:v>
                </c:pt>
                <c:pt idx="3">
                  <c:v>9.8000000000000004E-2</c:v>
                </c:pt>
                <c:pt idx="4">
                  <c:v>0.10831999999999999</c:v>
                </c:pt>
                <c:pt idx="5">
                  <c:v>6.88E-2</c:v>
                </c:pt>
                <c:pt idx="6">
                  <c:v>0.10425000000000001</c:v>
                </c:pt>
                <c:pt idx="7">
                  <c:v>6.9539999999999991E-2</c:v>
                </c:pt>
              </c:numCache>
            </c:numRef>
          </c:val>
          <c:extLst>
            <c:ext xmlns:c16="http://schemas.microsoft.com/office/drawing/2014/chart" uri="{C3380CC4-5D6E-409C-BE32-E72D297353CC}">
              <c16:uniqueId val="{00000001-BC2F-4B4E-95CD-D375528497EE}"/>
            </c:ext>
          </c:extLst>
        </c:ser>
        <c:ser>
          <c:idx val="4"/>
          <c:order val="2"/>
          <c:tx>
            <c:strRef>
              <c:f>'⑤04、08で使用'!$A$4</c:f>
              <c:strCache>
                <c:ptCount val="1"/>
                <c:pt idx="0">
                  <c:v>福祉その他</c:v>
                </c:pt>
              </c:strCache>
            </c:strRef>
          </c:tx>
          <c:spPr>
            <a:solidFill>
              <a:schemeClr val="accent1"/>
            </a:solidFill>
            <a:ln w="12720">
              <a:solidFill>
                <a:schemeClr val="accent1"/>
              </a:solidFill>
              <a:prstDash val="solid"/>
            </a:ln>
          </c:spPr>
          <c:invertIfNegative val="0"/>
          <c:dLbls>
            <c:numFmt formatCode="0.0%" sourceLinked="0"/>
            <c:spPr>
              <a:noFill/>
              <a:ln w="25439">
                <a:noFill/>
              </a:ln>
            </c:spPr>
            <c:txPr>
              <a:bodyPr/>
              <a:lstStyle/>
              <a:p>
                <a:pPr>
                  <a:defRPr>
                    <a:effectLst>
                      <a:glow rad="127000">
                        <a:schemeClr val="bg1"/>
                      </a:glow>
                    </a:effectLst>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'⑤04、08で使用'!$B$1:$I$1</c:f>
              <c:strCache>
                <c:ptCount val="8"/>
                <c:pt idx="0">
                  <c:v>日本</c:v>
                </c:pt>
                <c:pt idx="1">
                  <c:v>アメリカ</c:v>
                </c:pt>
                <c:pt idx="2">
                  <c:v>カナダ</c:v>
                </c:pt>
                <c:pt idx="3">
                  <c:v>イギリス</c:v>
                </c:pt>
                <c:pt idx="4">
                  <c:v>ドイツ</c:v>
                </c:pt>
                <c:pt idx="5">
                  <c:v>イタリア</c:v>
                </c:pt>
                <c:pt idx="6">
                  <c:v>フランス</c:v>
                </c:pt>
                <c:pt idx="7">
                  <c:v>スウェーデン</c:v>
                </c:pt>
              </c:strCache>
            </c:strRef>
          </c:cat>
          <c:val>
            <c:numRef>
              <c:f>'⑤04、08で使用'!$B$4:$I$4</c:f>
              <c:numCache>
                <c:formatCode>0.0%</c:formatCode>
                <c:ptCount val="8"/>
                <c:pt idx="0">
                  <c:v>4.8079999999999998E-2</c:v>
                </c:pt>
                <c:pt idx="1">
                  <c:v>4.4889999999999992E-2</c:v>
                </c:pt>
                <c:pt idx="2">
                  <c:v>6.3490000000000005E-2</c:v>
                </c:pt>
                <c:pt idx="3">
                  <c:v>6.3379999999999978E-2</c:v>
                </c:pt>
                <c:pt idx="4">
                  <c:v>0.10014000000000005</c:v>
                </c:pt>
                <c:pt idx="5">
                  <c:v>7.9659999999999967E-2</c:v>
                </c:pt>
                <c:pt idx="6">
                  <c:v>8.6520000000000041E-2</c:v>
                </c:pt>
                <c:pt idx="7">
                  <c:v>0.11314</c:v>
                </c:pt>
              </c:numCache>
            </c:numRef>
          </c:val>
          <c:extLst>
            <c:ext xmlns:c16="http://schemas.microsoft.com/office/drawing/2014/chart" uri="{C3380CC4-5D6E-409C-BE32-E72D297353CC}">
              <c16:uniqueId val="{00000002-BC2F-4B4E-95CD-D375528497EE}"/>
            </c:ext>
          </c:extLst>
        </c:ser>
        <c:dLbls>
          <c:showLegendKey val="0"/>
          <c:showVal val="0"/>
          <c:showCatName val="0"/>
          <c:showSerName val="0"/>
          <c:showPercent val="0"/>
          <c:showBubbleSize val="0"/>
        </c:dLbls>
        <c:gapWidth val="80"/>
        <c:overlap val="100"/>
        <c:axId val="486413168"/>
        <c:axId val="486411992"/>
      </c:barChart>
      <c:lineChart>
        <c:grouping val="standard"/>
        <c:varyColors val="0"/>
        <c:ser>
          <c:idx val="2"/>
          <c:order val="3"/>
          <c:tx>
            <c:strRef>
              <c:f>'⑤04、08で使用'!$A$5</c:f>
              <c:strCache>
                <c:ptCount val="1"/>
                <c:pt idx="0">
                  <c:v>total</c:v>
                </c:pt>
              </c:strCache>
            </c:strRef>
          </c:tx>
          <c:spPr>
            <a:ln>
              <a:noFill/>
            </a:ln>
          </c:spPr>
          <c:marker>
            <c:symbol val="none"/>
          </c:marker>
          <c:dLbls>
            <c:dLbl>
              <c:idx val="1"/>
              <c:layout>
                <c:manualLayout>
                  <c:x val="-3.6362682553595489E-2"/>
                  <c:y val="-2.50467163777944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C2F-4B4E-95CD-D375528497EE}"/>
                </c:ext>
              </c:extLst>
            </c:dLbl>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'⑤04、08で使用'!$B$1:$I$1</c:f>
              <c:strCache>
                <c:ptCount val="8"/>
                <c:pt idx="0">
                  <c:v>日本</c:v>
                </c:pt>
                <c:pt idx="1">
                  <c:v>アメリカ</c:v>
                </c:pt>
                <c:pt idx="2">
                  <c:v>カナダ</c:v>
                </c:pt>
                <c:pt idx="3">
                  <c:v>イギリス</c:v>
                </c:pt>
                <c:pt idx="4">
                  <c:v>ドイツ</c:v>
                </c:pt>
                <c:pt idx="5">
                  <c:v>イタリア</c:v>
                </c:pt>
                <c:pt idx="6">
                  <c:v>フランス</c:v>
                </c:pt>
                <c:pt idx="7">
                  <c:v>スウェーデン</c:v>
                </c:pt>
              </c:strCache>
            </c:strRef>
          </c:cat>
          <c:val>
            <c:numRef>
              <c:f>'⑤04、08で使用'!$B$5:$I$5</c:f>
              <c:numCache>
                <c:formatCode>0.0%</c:formatCode>
                <c:ptCount val="8"/>
                <c:pt idx="0">
                  <c:v>0.25794</c:v>
                </c:pt>
                <c:pt idx="1">
                  <c:v>0.27027999999999996</c:v>
                </c:pt>
                <c:pt idx="2">
                  <c:v>0.21858</c:v>
                </c:pt>
                <c:pt idx="3">
                  <c:v>0.24957000000000001</c:v>
                </c:pt>
                <c:pt idx="4">
                  <c:v>0.31275000000000003</c:v>
                </c:pt>
                <c:pt idx="5">
                  <c:v>0.30852999999999997</c:v>
                </c:pt>
                <c:pt idx="6">
                  <c:v>0.33489000000000002</c:v>
                </c:pt>
                <c:pt idx="7">
                  <c:v>0.26918999999999998</c:v>
                </c:pt>
              </c:numCache>
            </c:numRef>
          </c:val>
          <c:smooth val="0"/>
          <c:extLst>
            <c:ext xmlns:c16="http://schemas.microsoft.com/office/drawing/2014/chart" uri="{C3380CC4-5D6E-409C-BE32-E72D297353CC}">
              <c16:uniqueId val="{00000003-BC2F-4B4E-95CD-D375528497EE}"/>
            </c:ext>
          </c:extLst>
        </c:ser>
        <c:dLbls>
          <c:showLegendKey val="0"/>
          <c:showVal val="0"/>
          <c:showCatName val="0"/>
          <c:showSerName val="0"/>
          <c:showPercent val="0"/>
          <c:showBubbleSize val="0"/>
        </c:dLbls>
        <c:marker val="1"/>
        <c:smooth val="0"/>
        <c:axId val="486413168"/>
        <c:axId val="486411992"/>
      </c:lineChart>
      <c:catAx>
        <c:axId val="486413168"/>
        <c:scaling>
          <c:orientation val="minMax"/>
        </c:scaling>
        <c:delete val="0"/>
        <c:axPos val="b"/>
        <c:numFmt formatCode="General" sourceLinked="1"/>
        <c:majorTickMark val="in"/>
        <c:minorTickMark val="none"/>
        <c:tickLblPos val="nextTo"/>
        <c:spPr>
          <a:ln w="3180">
            <a:solidFill>
              <a:schemeClr val="tx1"/>
            </a:solidFill>
            <a:prstDash val="solid"/>
          </a:ln>
        </c:spPr>
        <c:txPr>
          <a:bodyPr rot="0" vert="horz"/>
          <a:lstStyle/>
          <a:p>
            <a:pPr>
              <a:defRPr/>
            </a:pPr>
            <a:endParaRPr lang="ja-JP"/>
          </a:p>
        </c:txPr>
        <c:crossAx val="486411992"/>
        <c:crosses val="autoZero"/>
        <c:auto val="1"/>
        <c:lblAlgn val="ctr"/>
        <c:lblOffset val="100"/>
        <c:tickLblSkip val="1"/>
        <c:tickMarkSkip val="1"/>
        <c:noMultiLvlLbl val="0"/>
      </c:catAx>
      <c:valAx>
        <c:axId val="486411992"/>
        <c:scaling>
          <c:orientation val="minMax"/>
          <c:max val="0.4"/>
          <c:min val="0"/>
        </c:scaling>
        <c:delete val="0"/>
        <c:axPos val="l"/>
        <c:majorGridlines>
          <c:spPr>
            <a:ln w="3180">
              <a:solidFill>
                <a:schemeClr val="tx1"/>
              </a:solidFill>
              <a:prstDash val="solid"/>
            </a:ln>
          </c:spPr>
        </c:majorGridlines>
        <c:numFmt formatCode="0%" sourceLinked="0"/>
        <c:majorTickMark val="in"/>
        <c:minorTickMark val="none"/>
        <c:tickLblPos val="nextTo"/>
        <c:spPr>
          <a:ln w="3180">
            <a:solidFill>
              <a:schemeClr val="tx1"/>
            </a:solidFill>
            <a:prstDash val="solid"/>
          </a:ln>
        </c:spPr>
        <c:txPr>
          <a:bodyPr rot="0" vert="horz"/>
          <a:lstStyle/>
          <a:p>
            <a:pPr>
              <a:defRPr/>
            </a:pPr>
            <a:endParaRPr lang="ja-JP"/>
          </a:p>
        </c:txPr>
        <c:crossAx val="486413168"/>
        <c:crosses val="autoZero"/>
        <c:crossBetween val="between"/>
        <c:majorUnit val="0.1"/>
      </c:valAx>
      <c:spPr>
        <a:noFill/>
        <a:ln w="12720">
          <a:solidFill>
            <a:schemeClr val="tx1"/>
          </a:solidFill>
          <a:prstDash val="solid"/>
        </a:ln>
      </c:spPr>
    </c:plotArea>
    <c:legend>
      <c:legendPos val="r"/>
      <c:legendEntry>
        <c:idx val="3"/>
        <c:delete val="1"/>
      </c:legendEntry>
      <c:layout>
        <c:manualLayout>
          <c:xMode val="edge"/>
          <c:yMode val="edge"/>
          <c:x val="9.8720459163780347E-2"/>
          <c:y val="4.0624990009986324E-2"/>
          <c:w val="0.12882019011182208"/>
          <c:h val="0.17537083540906276"/>
        </c:manualLayout>
      </c:layout>
      <c:overlay val="0"/>
      <c:spPr>
        <a:solidFill>
          <a:schemeClr val="bg1"/>
        </a:solidFill>
        <a:ln w="3180">
          <a:solidFill>
            <a:schemeClr val="bg1"/>
          </a:solidFill>
          <a:prstDash val="solid"/>
        </a:ln>
      </c:spPr>
    </c:legend>
    <c:plotVisOnly val="1"/>
    <c:dispBlanksAs val="gap"/>
    <c:showDLblsOverMax val="0"/>
  </c:chart>
  <c:spPr>
    <a:noFill/>
    <a:ln>
      <a:noFill/>
    </a:ln>
  </c:spPr>
  <c:txPr>
    <a:bodyPr/>
    <a:lstStyle/>
    <a:p>
      <a:pPr>
        <a:defRPr sz="1200" b="1" i="0" u="none" strike="noStrike" baseline="0">
          <a:solidFill>
            <a:schemeClr val="tx1"/>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1412836066208863E-2"/>
          <c:y val="6.0840672585200956E-2"/>
          <c:w val="0.92419330509375686"/>
          <c:h val="0.84279566580144283"/>
        </c:manualLayout>
      </c:layout>
      <c:barChart>
        <c:barDir val="col"/>
        <c:grouping val="stacked"/>
        <c:varyColors val="0"/>
        <c:ser>
          <c:idx val="0"/>
          <c:order val="0"/>
          <c:tx>
            <c:strRef>
              <c:f>グラフ!$B$3</c:f>
              <c:strCache>
                <c:ptCount val="1"/>
                <c:pt idx="0">
                  <c:v>事業主負担</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lang="ja-JP" sz="1197" b="1" i="0" u="none" strike="noStrike" kern="1200" baseline="0">
                    <a:solidFill>
                      <a:schemeClr val="tx1">
                        <a:lumMod val="75000"/>
                        <a:lumOff val="25000"/>
                      </a:schemeClr>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グラフ!$C$2:$H$2</c:f>
              <c:strCache>
                <c:ptCount val="6"/>
                <c:pt idx="0">
                  <c:v>日本</c:v>
                </c:pt>
                <c:pt idx="1">
                  <c:v>アメリカ</c:v>
                </c:pt>
                <c:pt idx="2">
                  <c:v>イギリス</c:v>
                </c:pt>
                <c:pt idx="3">
                  <c:v>ドイツ</c:v>
                </c:pt>
                <c:pt idx="4">
                  <c:v>フランス</c:v>
                </c:pt>
                <c:pt idx="5">
                  <c:v>スウェーデン</c:v>
                </c:pt>
              </c:strCache>
            </c:strRef>
          </c:cat>
          <c:val>
            <c:numRef>
              <c:f>グラフ!$C$3:$H$3</c:f>
              <c:numCache>
                <c:formatCode>0.0%</c:formatCode>
                <c:ptCount val="6"/>
                <c:pt idx="0">
                  <c:v>6.9000000000000006E-2</c:v>
                </c:pt>
                <c:pt idx="1">
                  <c:v>4.5687605357050499E-2</c:v>
                </c:pt>
                <c:pt idx="2">
                  <c:v>7.9000000000000001E-2</c:v>
                </c:pt>
                <c:pt idx="3">
                  <c:v>0.107</c:v>
                </c:pt>
                <c:pt idx="4">
                  <c:v>0.128</c:v>
                </c:pt>
                <c:pt idx="5">
                  <c:v>0.113</c:v>
                </c:pt>
              </c:numCache>
            </c:numRef>
          </c:val>
          <c:extLst>
            <c:ext xmlns:c16="http://schemas.microsoft.com/office/drawing/2014/chart" uri="{C3380CC4-5D6E-409C-BE32-E72D297353CC}">
              <c16:uniqueId val="{00000000-28FE-432D-A6EE-244AF88DD781}"/>
            </c:ext>
          </c:extLst>
        </c:ser>
        <c:ser>
          <c:idx val="1"/>
          <c:order val="1"/>
          <c:tx>
            <c:strRef>
              <c:f>グラフ!$B$4</c:f>
              <c:strCache>
                <c:ptCount val="1"/>
                <c:pt idx="0">
                  <c:v>被保険者本人負担</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ja-JP" sz="1197" b="1" i="0" u="none" strike="noStrike" kern="1200" baseline="0">
                    <a:solidFill>
                      <a:schemeClr val="tx1">
                        <a:lumMod val="75000"/>
                        <a:lumOff val="25000"/>
                      </a:schemeClr>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グラフ!$C$2:$H$2</c:f>
              <c:strCache>
                <c:ptCount val="6"/>
                <c:pt idx="0">
                  <c:v>日本</c:v>
                </c:pt>
                <c:pt idx="1">
                  <c:v>アメリカ</c:v>
                </c:pt>
                <c:pt idx="2">
                  <c:v>イギリス</c:v>
                </c:pt>
                <c:pt idx="3">
                  <c:v>ドイツ</c:v>
                </c:pt>
                <c:pt idx="4">
                  <c:v>フランス</c:v>
                </c:pt>
                <c:pt idx="5">
                  <c:v>スウェーデン</c:v>
                </c:pt>
              </c:strCache>
            </c:strRef>
          </c:cat>
          <c:val>
            <c:numRef>
              <c:f>グラフ!$C$4:$H$4</c:f>
              <c:numCache>
                <c:formatCode>0.0%</c:formatCode>
                <c:ptCount val="6"/>
                <c:pt idx="0">
                  <c:v>7.1999999999999995E-2</c:v>
                </c:pt>
                <c:pt idx="1">
                  <c:v>3.9249004602099388E-2</c:v>
                </c:pt>
                <c:pt idx="2">
                  <c:v>3.2000000000000001E-2</c:v>
                </c:pt>
                <c:pt idx="3">
                  <c:v>9.6000000000000002E-2</c:v>
                </c:pt>
                <c:pt idx="4">
                  <c:v>5.6000000000000001E-2</c:v>
                </c:pt>
                <c:pt idx="5">
                  <c:v>2.7E-2</c:v>
                </c:pt>
              </c:numCache>
            </c:numRef>
          </c:val>
          <c:extLst>
            <c:ext xmlns:c16="http://schemas.microsoft.com/office/drawing/2014/chart" uri="{C3380CC4-5D6E-409C-BE32-E72D297353CC}">
              <c16:uniqueId val="{00000001-28FE-432D-A6EE-244AF88DD781}"/>
            </c:ext>
          </c:extLst>
        </c:ser>
        <c:ser>
          <c:idx val="2"/>
          <c:order val="2"/>
          <c:tx>
            <c:strRef>
              <c:f>グラフ!$B$5</c:f>
              <c:strCache>
                <c:ptCount val="1"/>
                <c:pt idx="0">
                  <c:v>公費負担</c:v>
                </c:pt>
              </c:strCache>
            </c:strRef>
          </c:tx>
          <c:spPr>
            <a:solidFill>
              <a:schemeClr val="accent1"/>
            </a:solidFill>
            <a:ln>
              <a:noFill/>
            </a:ln>
            <a:effectLst/>
          </c:spPr>
          <c:invertIfNegative val="0"/>
          <c:dLbls>
            <c:spPr>
              <a:noFill/>
              <a:ln>
                <a:noFill/>
              </a:ln>
              <a:effectLst>
                <a:glow rad="228600">
                  <a:schemeClr val="bg1">
                    <a:alpha val="40000"/>
                  </a:schemeClr>
                </a:glow>
              </a:effectLst>
            </c:spPr>
            <c:txPr>
              <a:bodyPr rot="0" spcFirstLastPara="1" vertOverflow="ellipsis" vert="horz" wrap="square" anchor="ctr" anchorCtr="1"/>
              <a:lstStyle/>
              <a:p>
                <a:pPr>
                  <a:defRPr lang="ja-JP" sz="1197" b="1" i="0" u="none" strike="noStrike" kern="1200" baseline="0">
                    <a:solidFill>
                      <a:schemeClr val="tx1">
                        <a:lumMod val="75000"/>
                        <a:lumOff val="25000"/>
                      </a:schemeClr>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グラフ!$C$2:$H$2</c:f>
              <c:strCache>
                <c:ptCount val="6"/>
                <c:pt idx="0">
                  <c:v>日本</c:v>
                </c:pt>
                <c:pt idx="1">
                  <c:v>アメリカ</c:v>
                </c:pt>
                <c:pt idx="2">
                  <c:v>イギリス</c:v>
                </c:pt>
                <c:pt idx="3">
                  <c:v>ドイツ</c:v>
                </c:pt>
                <c:pt idx="4">
                  <c:v>フランス</c:v>
                </c:pt>
                <c:pt idx="5">
                  <c:v>スウェーデン</c:v>
                </c:pt>
              </c:strCache>
            </c:strRef>
          </c:cat>
          <c:val>
            <c:numRef>
              <c:f>グラフ!$C$5:$H$5</c:f>
              <c:numCache>
                <c:formatCode>0.0%</c:formatCode>
                <c:ptCount val="6"/>
                <c:pt idx="0">
                  <c:v>0.111</c:v>
                </c:pt>
                <c:pt idx="1">
                  <c:v>6.9413408138993757E-2</c:v>
                </c:pt>
                <c:pt idx="2">
                  <c:v>0.14000000000000001</c:v>
                </c:pt>
                <c:pt idx="3">
                  <c:v>0.108</c:v>
                </c:pt>
                <c:pt idx="4">
                  <c:v>0.152</c:v>
                </c:pt>
                <c:pt idx="5">
                  <c:v>0.14699999999999999</c:v>
                </c:pt>
              </c:numCache>
            </c:numRef>
          </c:val>
          <c:extLst>
            <c:ext xmlns:c16="http://schemas.microsoft.com/office/drawing/2014/chart" uri="{C3380CC4-5D6E-409C-BE32-E72D297353CC}">
              <c16:uniqueId val="{00000002-28FE-432D-A6EE-244AF88DD781}"/>
            </c:ext>
          </c:extLst>
        </c:ser>
        <c:dLbls>
          <c:showLegendKey val="0"/>
          <c:showVal val="0"/>
          <c:showCatName val="0"/>
          <c:showSerName val="0"/>
          <c:showPercent val="0"/>
          <c:showBubbleSize val="0"/>
        </c:dLbls>
        <c:gapWidth val="150"/>
        <c:overlap val="100"/>
        <c:axId val="76220288"/>
        <c:axId val="76221824"/>
      </c:barChart>
      <c:catAx>
        <c:axId val="76220288"/>
        <c:scaling>
          <c:orientation val="minMax"/>
        </c:scaling>
        <c:delete val="0"/>
        <c:axPos val="b"/>
        <c:numFmt formatCode="General"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1197" b="1" i="0" u="none" strike="noStrike" kern="1200" baseline="0">
                <a:solidFill>
                  <a:schemeClr val="tx1">
                    <a:lumMod val="65000"/>
                    <a:lumOff val="3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76221824"/>
        <c:crosses val="autoZero"/>
        <c:auto val="1"/>
        <c:lblAlgn val="ctr"/>
        <c:lblOffset val="10"/>
        <c:noMultiLvlLbl val="0"/>
      </c:catAx>
      <c:valAx>
        <c:axId val="76221824"/>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lang="ja-JP" sz="1197" b="0" i="0" u="none" strike="noStrike" kern="1200" baseline="0">
                <a:solidFill>
                  <a:schemeClr val="tx1">
                    <a:lumMod val="65000"/>
                    <a:lumOff val="3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76220288"/>
        <c:crosses val="autoZero"/>
        <c:crossBetween val="between"/>
      </c:valAx>
      <c:spPr>
        <a:noFill/>
        <a:ln>
          <a:noFill/>
        </a:ln>
        <a:effectLst/>
      </c:spPr>
    </c:plotArea>
    <c:legend>
      <c:legendPos val="t"/>
      <c:layout>
        <c:manualLayout>
          <c:xMode val="edge"/>
          <c:yMode val="edge"/>
          <c:x val="0.51323647719114307"/>
          <c:y val="1.7982008733036397E-3"/>
          <c:w val="0.46274947638088315"/>
          <c:h val="7.1589899102119964E-2"/>
        </c:manualLayout>
      </c:layout>
      <c:overlay val="0"/>
      <c:spPr>
        <a:noFill/>
        <a:ln>
          <a:noFill/>
        </a:ln>
        <a:effectLst/>
      </c:spPr>
      <c:txPr>
        <a:bodyPr rot="0" spcFirstLastPara="1" vertOverflow="ellipsis" vert="horz" wrap="square" anchor="ctr" anchorCtr="1"/>
        <a:lstStyle/>
        <a:p>
          <a:pPr>
            <a:defRPr lang="ja-JP" sz="1200" b="0" i="0" u="none" strike="noStrike" kern="1200" baseline="0">
              <a:solidFill>
                <a:schemeClr val="tx1">
                  <a:lumMod val="65000"/>
                  <a:lumOff val="3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legend>
    <c:plotVisOnly val="1"/>
    <c:dispBlanksAs val="gap"/>
    <c:showDLblsOverMax val="0"/>
  </c:chart>
  <c:spPr>
    <a:noFill/>
    <a:ln>
      <a:noFill/>
    </a:ln>
    <a:effectLst/>
  </c:spPr>
  <c:txPr>
    <a:bodyPr/>
    <a:lstStyle/>
    <a:p>
      <a:pPr>
        <a:defRPr>
          <a:latin typeface="+mn-ea"/>
          <a:ea typeface="+mn-ea"/>
        </a:defRPr>
      </a:pPr>
      <a:endParaRPr lang="ja-JP"/>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7270605898404754E-2"/>
          <c:y val="3.1966913420049634E-2"/>
          <c:w val="0.86207666143795292"/>
          <c:h val="0.87419548379467138"/>
        </c:manualLayout>
      </c:layout>
      <c:scatterChart>
        <c:scatterStyle val="lineMarker"/>
        <c:varyColors val="0"/>
        <c:ser>
          <c:idx val="0"/>
          <c:order val="0"/>
          <c:tx>
            <c:strRef>
              <c:f>'③グラフ用データ(P&amp;M)'!$B$3:$I$3</c:f>
              <c:strCache>
                <c:ptCount val="8"/>
                <c:pt idx="0">
                  <c:v>日本</c:v>
                </c:pt>
              </c:strCache>
            </c:strRef>
          </c:tx>
          <c:spPr>
            <a:ln w="19050">
              <a:solidFill>
                <a:srgbClr val="DB4D6D"/>
              </a:solidFill>
            </a:ln>
          </c:spPr>
          <c:marker>
            <c:symbol val="diamond"/>
            <c:size val="7"/>
            <c:spPr>
              <a:solidFill>
                <a:srgbClr val="DB4D6D"/>
              </a:solidFill>
              <a:ln w="19050">
                <a:solidFill>
                  <a:srgbClr val="DB4D6D"/>
                </a:solidFill>
              </a:ln>
            </c:spPr>
          </c:marker>
          <c:dLbls>
            <c:dLbl>
              <c:idx val="0"/>
              <c:layout>
                <c:manualLayout>
                  <c:x val="-5.168905168905169E-3"/>
                  <c:y val="2.1380471380471382E-2"/>
                </c:manualLayout>
              </c:layout>
              <c:tx>
                <c:rich>
                  <a:bodyPr/>
                  <a:lstStyle/>
                  <a:p>
                    <a:fld id="{AEEE1794-9C0F-4146-9483-820315081D06}" type="CELLRANGE">
                      <a:rPr lang="ja-JP" altLang="en-US"/>
                      <a:pPr/>
                      <a:t>[CELLRANGE]</a:t>
                    </a:fld>
                    <a:endParaRPr lang="ja-JP" alt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62E9-4AF4-B2DE-456356BDD887}"/>
                </c:ext>
              </c:extLst>
            </c:dLbl>
            <c:dLbl>
              <c:idx val="1"/>
              <c:tx>
                <c:rich>
                  <a:bodyPr/>
                  <a:lstStyle/>
                  <a:p>
                    <a:fld id="{5029B409-5B6D-42A7-BF33-A7D4AD1B32A5}" type="CELLRANGE">
                      <a:rPr lang="ja-JP" altLang="en-US"/>
                      <a:pPr/>
                      <a:t>[CELLRANGE]</a:t>
                    </a:fld>
                    <a:endParaRPr lang="ja-JP" alt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62E9-4AF4-B2DE-456356BDD887}"/>
                </c:ext>
              </c:extLst>
            </c:dLbl>
            <c:dLbl>
              <c:idx val="2"/>
              <c:layout>
                <c:manualLayout>
                  <c:x val="-2.5844525844525845E-2"/>
                  <c:y val="3.7415824915824916E-2"/>
                </c:manualLayout>
              </c:layout>
              <c:tx>
                <c:rich>
                  <a:bodyPr/>
                  <a:lstStyle/>
                  <a:p>
                    <a:fld id="{1BFA4880-7677-480B-8922-26421809B37D}" type="CELLRANGE">
                      <a:rPr lang="ja-JP" altLang="en-US"/>
                      <a:pPr/>
                      <a:t>[CELLRANGE]</a:t>
                    </a:fld>
                    <a:endParaRPr lang="ja-JP" alt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2-62E9-4AF4-B2DE-456356BDD887}"/>
                </c:ext>
              </c:extLst>
            </c:dLbl>
            <c:dLbl>
              <c:idx val="3"/>
              <c:tx>
                <c:rich>
                  <a:bodyPr/>
                  <a:lstStyle/>
                  <a:p>
                    <a:fld id="{6EE1AB38-B9CD-42C7-A4A0-82B4B4BA8E92}" type="CELLRANGE">
                      <a:rPr lang="ja-JP" altLang="en-US"/>
                      <a:pPr/>
                      <a:t>[CELLRANGE]</a:t>
                    </a:fld>
                    <a:endParaRPr lang="ja-JP" alt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62E9-4AF4-B2DE-456356BDD887}"/>
                </c:ext>
              </c:extLst>
            </c:dLbl>
            <c:dLbl>
              <c:idx val="4"/>
              <c:layout>
                <c:manualLayout>
                  <c:x val="-1.163003663003663E-2"/>
                  <c:y val="2.9398148148148149E-2"/>
                </c:manualLayout>
              </c:layout>
              <c:tx>
                <c:rich>
                  <a:bodyPr/>
                  <a:lstStyle/>
                  <a:p>
                    <a:fld id="{1B75D036-3244-4C69-A8D1-822D444CA745}" type="CELLRANGE">
                      <a:rPr lang="ja-JP" altLang="en-US"/>
                      <a:pPr/>
                      <a:t>[CELLRANGE]</a:t>
                    </a:fld>
                    <a:endParaRPr lang="ja-JP" alt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62E9-4AF4-B2DE-456356BDD887}"/>
                </c:ext>
              </c:extLst>
            </c:dLbl>
            <c:dLbl>
              <c:idx val="5"/>
              <c:layout>
                <c:manualLayout>
                  <c:x val="-2.1967846967847062E-2"/>
                  <c:y val="4.008838383838384E-2"/>
                </c:manualLayout>
              </c:layout>
              <c:tx>
                <c:rich>
                  <a:bodyPr/>
                  <a:lstStyle/>
                  <a:p>
                    <a:fld id="{8990F573-05DF-4D30-89E7-DAC553DDA560}" type="CELLRANGE">
                      <a:rPr lang="ja-JP" altLang="en-US"/>
                      <a:pPr/>
                      <a:t>[CELLRANGE]</a:t>
                    </a:fld>
                    <a:endParaRPr lang="ja-JP" alt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62E9-4AF4-B2DE-456356BDD887}"/>
                </c:ext>
              </c:extLst>
            </c:dLbl>
            <c:dLbl>
              <c:idx val="6"/>
              <c:layout>
                <c:manualLayout>
                  <c:x val="-3.3597883597883599E-2"/>
                  <c:y val="3.4743265993265944E-2"/>
                </c:manualLayout>
              </c:layout>
              <c:tx>
                <c:rich>
                  <a:bodyPr/>
                  <a:lstStyle/>
                  <a:p>
                    <a:fld id="{FF509DB3-60F0-4674-813F-3B2CF4E0F498}" type="CELLRANGE">
                      <a:rPr lang="ja-JP" altLang="en-US"/>
                      <a:pPr/>
                      <a:t>[CELLRANGE]</a:t>
                    </a:fld>
                    <a:endParaRPr lang="ja-JP" alt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62E9-4AF4-B2DE-456356BDD887}"/>
                </c:ext>
              </c:extLst>
            </c:dLbl>
            <c:dLbl>
              <c:idx val="7"/>
              <c:layout>
                <c:manualLayout>
                  <c:x val="-5.168905168905169E-2"/>
                  <c:y val="-3.2070707070707069E-2"/>
                </c:manualLayout>
              </c:layout>
              <c:tx>
                <c:rich>
                  <a:bodyPr/>
                  <a:lstStyle/>
                  <a:p>
                    <a:fld id="{15153571-6FE0-401F-B0F8-C188F3703E18}" type="CELLRANGE">
                      <a:rPr lang="ja-JP" altLang="en-US"/>
                      <a:pPr/>
                      <a:t>[CELLRANGE]</a:t>
                    </a:fld>
                    <a:endParaRPr lang="ja-JP" alt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62E9-4AF4-B2DE-456356BDD887}"/>
                </c:ext>
              </c:extLst>
            </c:dLbl>
            <c:spPr>
              <a:noFill/>
              <a:ln>
                <a:noFill/>
              </a:ln>
              <a:effectLst/>
            </c:spPr>
            <c:txPr>
              <a:bodyPr/>
              <a:lstStyle/>
              <a:p>
                <a:pPr>
                  <a:defRPr lang="ja-JP">
                    <a:solidFill>
                      <a:srgbClr val="DB4D6D"/>
                    </a:solidFill>
                  </a:defRPr>
                </a:pPr>
                <a:endParaRPr lang="ja-JP"/>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'③グラフ用データ(P&amp;M)'!$B$4:$I$4</c:f>
              <c:numCache>
                <c:formatCode>0.00000</c:formatCode>
                <c:ptCount val="8"/>
                <c:pt idx="0">
                  <c:v>9.0687346359064475E-2</c:v>
                </c:pt>
                <c:pt idx="1">
                  <c:v>0.12159237143438793</c:v>
                </c:pt>
                <c:pt idx="2">
                  <c:v>0.17441831172862499</c:v>
                </c:pt>
                <c:pt idx="3">
                  <c:v>0.20281899782134122</c:v>
                </c:pt>
                <c:pt idx="4">
                  <c:v>0.23098025884798393</c:v>
                </c:pt>
                <c:pt idx="5">
                  <c:v>0.26923003415278102</c:v>
                </c:pt>
                <c:pt idx="6">
                  <c:v>0.28918174384273732</c:v>
                </c:pt>
                <c:pt idx="7">
                  <c:v>0.29216997069160244</c:v>
                </c:pt>
              </c:numCache>
            </c:numRef>
          </c:xVal>
          <c:yVal>
            <c:numRef>
              <c:f>'③グラフ用データ(P&amp;M)'!$B$5:$I$5</c:f>
              <c:numCache>
                <c:formatCode>0.00000</c:formatCode>
                <c:ptCount val="8"/>
                <c:pt idx="0">
                  <c:v>9.894E-2</c:v>
                </c:pt>
                <c:pt idx="1">
                  <c:v>0.10606</c:v>
                </c:pt>
                <c:pt idx="2">
                  <c:v>0.15351000000000001</c:v>
                </c:pt>
                <c:pt idx="3">
                  <c:v>0.17303999999999997</c:v>
                </c:pt>
                <c:pt idx="4">
                  <c:v>0.21538000000000002</c:v>
                </c:pt>
                <c:pt idx="5">
                  <c:v>0.22390000000000002</c:v>
                </c:pt>
                <c:pt idx="6">
                  <c:v>0.25111</c:v>
                </c:pt>
                <c:pt idx="7">
                  <c:v>0.25794</c:v>
                </c:pt>
              </c:numCache>
            </c:numRef>
          </c:yVal>
          <c:smooth val="0"/>
          <c:extLst>
            <c:ext xmlns:c15="http://schemas.microsoft.com/office/drawing/2012/chart" uri="{02D57815-91ED-43cb-92C2-25804820EDAC}">
              <c15:datalabelsRange>
                <c15:f>'③グラフ用データ(P&amp;M)'!$B$1:$I$1</c15:f>
                <c15:dlblRangeCache>
                  <c:ptCount val="8"/>
                  <c:pt idx="0">
                    <c:v>1980年</c:v>
                  </c:pt>
                  <c:pt idx="1">
                    <c:v>1990年</c:v>
                  </c:pt>
                  <c:pt idx="2">
                    <c:v>2000年</c:v>
                  </c:pt>
                  <c:pt idx="3">
                    <c:v>2005年</c:v>
                  </c:pt>
                  <c:pt idx="4">
                    <c:v>2010年</c:v>
                  </c:pt>
                  <c:pt idx="5">
                    <c:v>2015年</c:v>
                  </c:pt>
                  <c:pt idx="6">
                    <c:v>2020年</c:v>
                  </c:pt>
                  <c:pt idx="7">
                    <c:v>2021年</c:v>
                  </c:pt>
                </c15:dlblRangeCache>
              </c15:datalabelsRange>
            </c:ext>
            <c:ext xmlns:c16="http://schemas.microsoft.com/office/drawing/2014/chart" uri="{C3380CC4-5D6E-409C-BE32-E72D297353CC}">
              <c16:uniqueId val="{00000008-62E9-4AF4-B2DE-456356BDD887}"/>
            </c:ext>
          </c:extLst>
        </c:ser>
        <c:ser>
          <c:idx val="1"/>
          <c:order val="1"/>
          <c:tx>
            <c:strRef>
              <c:f>'③グラフ用データ(P&amp;M)'!$B$7:$H$7</c:f>
              <c:strCache>
                <c:ptCount val="7"/>
                <c:pt idx="0">
                  <c:v>アメリカ</c:v>
                </c:pt>
              </c:strCache>
            </c:strRef>
          </c:tx>
          <c:spPr>
            <a:ln w="19050">
              <a:solidFill>
                <a:srgbClr val="FFFF00"/>
              </a:solidFill>
            </a:ln>
          </c:spPr>
          <c:marker>
            <c:symbol val="diamond"/>
            <c:size val="7"/>
            <c:spPr>
              <a:solidFill>
                <a:srgbClr val="FFFF00"/>
              </a:solidFill>
              <a:ln w="19050">
                <a:solidFill>
                  <a:srgbClr val="FFFF00"/>
                </a:solidFill>
              </a:ln>
            </c:spPr>
          </c:marker>
          <c:dLbls>
            <c:dLbl>
              <c:idx val="0"/>
              <c:layout>
                <c:manualLayout>
                  <c:x val="-3.1840455840455861E-2"/>
                  <c:y val="2.8061868686868687E-2"/>
                </c:manualLayout>
              </c:layout>
              <c:tx>
                <c:rich>
                  <a:bodyPr/>
                  <a:lstStyle/>
                  <a:p>
                    <a:fld id="{66D0023E-3B59-4690-9985-C440CB3720A8}" type="CELLRANGE">
                      <a:rPr lang="ja-JP" altLang="en-US"/>
                      <a:pPr/>
                      <a:t>[CELLRANGE]</a:t>
                    </a:fld>
                    <a:endParaRPr lang="ja-JP" alt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62E9-4AF4-B2DE-456356BDD887}"/>
                </c:ext>
              </c:extLst>
            </c:dLbl>
            <c:dLbl>
              <c:idx val="1"/>
              <c:delete val="1"/>
              <c:extLst>
                <c:ext xmlns:c15="http://schemas.microsoft.com/office/drawing/2012/chart" uri="{CE6537A1-D6FC-4f65-9D91-7224C49458BB}"/>
                <c:ext xmlns:c16="http://schemas.microsoft.com/office/drawing/2014/chart" uri="{C3380CC4-5D6E-409C-BE32-E72D297353CC}">
                  <c16:uniqueId val="{0000000A-62E9-4AF4-B2DE-456356BDD887}"/>
                </c:ext>
              </c:extLst>
            </c:dLbl>
            <c:dLbl>
              <c:idx val="2"/>
              <c:delete val="1"/>
              <c:extLst>
                <c:ext xmlns:c15="http://schemas.microsoft.com/office/drawing/2012/chart" uri="{CE6537A1-D6FC-4f65-9D91-7224C49458BB}"/>
                <c:ext xmlns:c16="http://schemas.microsoft.com/office/drawing/2014/chart" uri="{C3380CC4-5D6E-409C-BE32-E72D297353CC}">
                  <c16:uniqueId val="{0000000B-62E9-4AF4-B2DE-456356BDD887}"/>
                </c:ext>
              </c:extLst>
            </c:dLbl>
            <c:dLbl>
              <c:idx val="3"/>
              <c:delete val="1"/>
              <c:extLst>
                <c:ext xmlns:c15="http://schemas.microsoft.com/office/drawing/2012/chart" uri="{CE6537A1-D6FC-4f65-9D91-7224C49458BB}"/>
                <c:ext xmlns:c16="http://schemas.microsoft.com/office/drawing/2014/chart" uri="{C3380CC4-5D6E-409C-BE32-E72D297353CC}">
                  <c16:uniqueId val="{0000000C-62E9-4AF4-B2DE-456356BDD887}"/>
                </c:ext>
              </c:extLst>
            </c:dLbl>
            <c:dLbl>
              <c:idx val="4"/>
              <c:delete val="1"/>
              <c:extLst>
                <c:ext xmlns:c15="http://schemas.microsoft.com/office/drawing/2012/chart" uri="{CE6537A1-D6FC-4f65-9D91-7224C49458BB}"/>
                <c:ext xmlns:c16="http://schemas.microsoft.com/office/drawing/2014/chart" uri="{C3380CC4-5D6E-409C-BE32-E72D297353CC}">
                  <c16:uniqueId val="{0000000D-62E9-4AF4-B2DE-456356BDD887}"/>
                </c:ext>
              </c:extLst>
            </c:dLbl>
            <c:dLbl>
              <c:idx val="5"/>
              <c:delete val="1"/>
              <c:extLst>
                <c:ext xmlns:c15="http://schemas.microsoft.com/office/drawing/2012/chart" uri="{CE6537A1-D6FC-4f65-9D91-7224C49458BB}"/>
                <c:ext xmlns:c16="http://schemas.microsoft.com/office/drawing/2014/chart" uri="{C3380CC4-5D6E-409C-BE32-E72D297353CC}">
                  <c16:uniqueId val="{0000000E-62E9-4AF4-B2DE-456356BDD887}"/>
                </c:ext>
              </c:extLst>
            </c:dLbl>
            <c:dLbl>
              <c:idx val="6"/>
              <c:delete val="1"/>
              <c:extLst>
                <c:ext xmlns:c15="http://schemas.microsoft.com/office/drawing/2012/chart" uri="{CE6537A1-D6FC-4f65-9D91-7224C49458BB}"/>
                <c:ext xmlns:c16="http://schemas.microsoft.com/office/drawing/2014/chart" uri="{C3380CC4-5D6E-409C-BE32-E72D297353CC}">
                  <c16:uniqueId val="{0000000F-62E9-4AF4-B2DE-456356BDD887}"/>
                </c:ext>
              </c:extLst>
            </c:dLbl>
            <c:dLbl>
              <c:idx val="7"/>
              <c:layout>
                <c:manualLayout>
                  <c:x val="3.5250139815505418E-3"/>
                  <c:y val="-5.762044452015315E-2"/>
                </c:manualLayout>
              </c:layout>
              <c:tx>
                <c:rich>
                  <a:bodyPr/>
                  <a:lstStyle/>
                  <a:p>
                    <a:fld id="{68D7584D-686B-4BD7-8032-DB00AD7B9E63}" type="CELLRANGE">
                      <a:rPr lang="ja-JP" altLang="en-US"/>
                      <a:pPr/>
                      <a:t>[CELLRANGE]</a:t>
                    </a:fld>
                    <a:endParaRPr lang="ja-JP" alt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0-62E9-4AF4-B2DE-456356BDD887}"/>
                </c:ext>
              </c:extLst>
            </c:dLbl>
            <c:spPr>
              <a:noFill/>
              <a:ln>
                <a:noFill/>
              </a:ln>
              <a:effectLst/>
            </c:spPr>
            <c:txPr>
              <a:bodyPr/>
              <a:lstStyle/>
              <a:p>
                <a:pPr>
                  <a:defRPr lang="ja-JP">
                    <a:solidFill>
                      <a:srgbClr val="FFFF00"/>
                    </a:solidFill>
                  </a:defRPr>
                </a:pPr>
                <a:endParaRPr lang="ja-JP"/>
              </a:p>
            </c:txPr>
            <c:dLblPos val="b"/>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'③グラフ用データ(P&amp;M)'!$B$8:$I$8</c:f>
              <c:numCache>
                <c:formatCode>0.00000</c:formatCode>
                <c:ptCount val="8"/>
                <c:pt idx="0">
                  <c:v>0.11076281856778462</c:v>
                </c:pt>
                <c:pt idx="1">
                  <c:v>0.12305079814874165</c:v>
                </c:pt>
                <c:pt idx="2">
                  <c:v>0.12185816990489273</c:v>
                </c:pt>
                <c:pt idx="3">
                  <c:v>0.12130728135311859</c:v>
                </c:pt>
                <c:pt idx="4">
                  <c:v>0.12844761663714263</c:v>
                </c:pt>
                <c:pt idx="5">
                  <c:v>0.14310224713679467</c:v>
                </c:pt>
                <c:pt idx="6">
                  <c:v>0.16071911943936285</c:v>
                </c:pt>
                <c:pt idx="7">
                  <c:v>0.16473770023804668</c:v>
                </c:pt>
              </c:numCache>
            </c:numRef>
          </c:xVal>
          <c:yVal>
            <c:numRef>
              <c:f>'③グラフ用データ(P&amp;M)'!$B$9:$I$9</c:f>
              <c:numCache>
                <c:formatCode>0.00000</c:formatCode>
                <c:ptCount val="8"/>
                <c:pt idx="0">
                  <c:v>0.13116</c:v>
                </c:pt>
                <c:pt idx="1">
                  <c:v>0.13513</c:v>
                </c:pt>
                <c:pt idx="2">
                  <c:v>0.14339000000000002</c:v>
                </c:pt>
                <c:pt idx="3">
                  <c:v>0.15670999999999999</c:v>
                </c:pt>
                <c:pt idx="4">
                  <c:v>0.19213999999999998</c:v>
                </c:pt>
                <c:pt idx="5">
                  <c:v>0.24027999999999999</c:v>
                </c:pt>
                <c:pt idx="6">
                  <c:v>0.29167000000000004</c:v>
                </c:pt>
                <c:pt idx="7">
                  <c:v>0.27027999999999996</c:v>
                </c:pt>
              </c:numCache>
            </c:numRef>
          </c:yVal>
          <c:smooth val="0"/>
          <c:extLst>
            <c:ext xmlns:c15="http://schemas.microsoft.com/office/drawing/2012/chart" uri="{02D57815-91ED-43cb-92C2-25804820EDAC}">
              <c15:datalabelsRange>
                <c15:f>'③グラフ用データ(P&amp;M)'!$B$1:$I$1</c15:f>
                <c15:dlblRangeCache>
                  <c:ptCount val="8"/>
                  <c:pt idx="0">
                    <c:v>1980年</c:v>
                  </c:pt>
                  <c:pt idx="1">
                    <c:v>1990年</c:v>
                  </c:pt>
                  <c:pt idx="2">
                    <c:v>2000年</c:v>
                  </c:pt>
                  <c:pt idx="3">
                    <c:v>2005年</c:v>
                  </c:pt>
                  <c:pt idx="4">
                    <c:v>2010年</c:v>
                  </c:pt>
                  <c:pt idx="5">
                    <c:v>2015年</c:v>
                  </c:pt>
                  <c:pt idx="6">
                    <c:v>2020年</c:v>
                  </c:pt>
                  <c:pt idx="7">
                    <c:v>2021年</c:v>
                  </c:pt>
                </c15:dlblRangeCache>
              </c15:datalabelsRange>
            </c:ext>
            <c:ext xmlns:c16="http://schemas.microsoft.com/office/drawing/2014/chart" uri="{C3380CC4-5D6E-409C-BE32-E72D297353CC}">
              <c16:uniqueId val="{00000011-62E9-4AF4-B2DE-456356BDD887}"/>
            </c:ext>
          </c:extLst>
        </c:ser>
        <c:ser>
          <c:idx val="2"/>
          <c:order val="2"/>
          <c:tx>
            <c:strRef>
              <c:f>'③グラフ用データ(P&amp;M)'!$B$11:$H$11</c:f>
              <c:strCache>
                <c:ptCount val="7"/>
                <c:pt idx="0">
                  <c:v>イギリス</c:v>
                </c:pt>
              </c:strCache>
            </c:strRef>
          </c:tx>
          <c:spPr>
            <a:ln w="19050">
              <a:solidFill>
                <a:srgbClr val="66BAB7"/>
              </a:solidFill>
            </a:ln>
          </c:spPr>
          <c:marker>
            <c:symbol val="diamond"/>
            <c:size val="5"/>
            <c:spPr>
              <a:solidFill>
                <a:srgbClr val="66BAB7"/>
              </a:solidFill>
              <a:ln w="19050">
                <a:solidFill>
                  <a:srgbClr val="66BAB7"/>
                </a:solidFill>
              </a:ln>
            </c:spPr>
          </c:marker>
          <c:dLbls>
            <c:dLbl>
              <c:idx val="0"/>
              <c:tx>
                <c:rich>
                  <a:bodyPr/>
                  <a:lstStyle/>
                  <a:p>
                    <a:fld id="{69C669CC-548F-4453-BA2E-0560902AF052}" type="CELLRANGE">
                      <a:rPr lang="ja-JP" altLang="en-US"/>
                      <a:pPr/>
                      <a:t>[CELLRANGE]</a:t>
                    </a:fld>
                    <a:endParaRPr lang="ja-JP" altLang="en-US"/>
                  </a:p>
                </c:rich>
              </c:tx>
              <c:dLblPos val="b"/>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2-62E9-4AF4-B2DE-456356BDD887}"/>
                </c:ext>
              </c:extLst>
            </c:dLbl>
            <c:dLbl>
              <c:idx val="1"/>
              <c:delete val="1"/>
              <c:extLst>
                <c:ext xmlns:c15="http://schemas.microsoft.com/office/drawing/2012/chart" uri="{CE6537A1-D6FC-4f65-9D91-7224C49458BB}"/>
                <c:ext xmlns:c16="http://schemas.microsoft.com/office/drawing/2014/chart" uri="{C3380CC4-5D6E-409C-BE32-E72D297353CC}">
                  <c16:uniqueId val="{00000013-62E9-4AF4-B2DE-456356BDD887}"/>
                </c:ext>
              </c:extLst>
            </c:dLbl>
            <c:dLbl>
              <c:idx val="2"/>
              <c:delete val="1"/>
              <c:extLst>
                <c:ext xmlns:c15="http://schemas.microsoft.com/office/drawing/2012/chart" uri="{CE6537A1-D6FC-4f65-9D91-7224C49458BB}"/>
                <c:ext xmlns:c16="http://schemas.microsoft.com/office/drawing/2014/chart" uri="{C3380CC4-5D6E-409C-BE32-E72D297353CC}">
                  <c16:uniqueId val="{00000014-62E9-4AF4-B2DE-456356BDD887}"/>
                </c:ext>
              </c:extLst>
            </c:dLbl>
            <c:dLbl>
              <c:idx val="3"/>
              <c:delete val="1"/>
              <c:extLst>
                <c:ext xmlns:c15="http://schemas.microsoft.com/office/drawing/2012/chart" uri="{CE6537A1-D6FC-4f65-9D91-7224C49458BB}"/>
                <c:ext xmlns:c16="http://schemas.microsoft.com/office/drawing/2014/chart" uri="{C3380CC4-5D6E-409C-BE32-E72D297353CC}">
                  <c16:uniqueId val="{00000015-62E9-4AF4-B2DE-456356BDD887}"/>
                </c:ext>
              </c:extLst>
            </c:dLbl>
            <c:dLbl>
              <c:idx val="4"/>
              <c:delete val="1"/>
              <c:extLst>
                <c:ext xmlns:c15="http://schemas.microsoft.com/office/drawing/2012/chart" uri="{CE6537A1-D6FC-4f65-9D91-7224C49458BB}"/>
                <c:ext xmlns:c16="http://schemas.microsoft.com/office/drawing/2014/chart" uri="{C3380CC4-5D6E-409C-BE32-E72D297353CC}">
                  <c16:uniqueId val="{00000016-62E9-4AF4-B2DE-456356BDD887}"/>
                </c:ext>
              </c:extLst>
            </c:dLbl>
            <c:dLbl>
              <c:idx val="5"/>
              <c:delete val="1"/>
              <c:extLst>
                <c:ext xmlns:c15="http://schemas.microsoft.com/office/drawing/2012/chart" uri="{CE6537A1-D6FC-4f65-9D91-7224C49458BB}"/>
                <c:ext xmlns:c16="http://schemas.microsoft.com/office/drawing/2014/chart" uri="{C3380CC4-5D6E-409C-BE32-E72D297353CC}">
                  <c16:uniqueId val="{00000017-62E9-4AF4-B2DE-456356BDD887}"/>
                </c:ext>
              </c:extLst>
            </c:dLbl>
            <c:dLbl>
              <c:idx val="6"/>
              <c:delete val="1"/>
              <c:extLst>
                <c:ext xmlns:c15="http://schemas.microsoft.com/office/drawing/2012/chart" uri="{CE6537A1-D6FC-4f65-9D91-7224C49458BB}"/>
                <c:ext xmlns:c16="http://schemas.microsoft.com/office/drawing/2014/chart" uri="{C3380CC4-5D6E-409C-BE32-E72D297353CC}">
                  <c16:uniqueId val="{00000018-62E9-4AF4-B2DE-456356BDD887}"/>
                </c:ext>
              </c:extLst>
            </c:dLbl>
            <c:dLbl>
              <c:idx val="7"/>
              <c:tx>
                <c:rich>
                  <a:bodyPr/>
                  <a:lstStyle/>
                  <a:p>
                    <a:fld id="{3E76C407-4E34-4364-8A18-BC6BB7837F26}" type="CELLRANGE">
                      <a:rPr lang="ja-JP" altLang="en-US"/>
                      <a:pPr/>
                      <a:t>[CELLRANGE]</a:t>
                    </a:fld>
                    <a:endParaRPr lang="ja-JP" altLang="en-US"/>
                  </a:p>
                </c:rich>
              </c:tx>
              <c:dLblPos val="b"/>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62E9-4AF4-B2DE-456356BDD887}"/>
                </c:ext>
              </c:extLst>
            </c:dLbl>
            <c:spPr>
              <a:noFill/>
              <a:ln>
                <a:noFill/>
              </a:ln>
              <a:effectLst/>
            </c:spPr>
            <c:txPr>
              <a:bodyPr/>
              <a:lstStyle/>
              <a:p>
                <a:pPr>
                  <a:defRPr lang="ja-JP">
                    <a:solidFill>
                      <a:srgbClr val="66BAB7"/>
                    </a:solidFill>
                  </a:defRPr>
                </a:pPr>
                <a:endParaRPr lang="ja-JP"/>
              </a:p>
            </c:txPr>
            <c:dLblPos val="b"/>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'③グラフ用データ(P&amp;M)'!$B$12:$I$12</c:f>
              <c:numCache>
                <c:formatCode>0.00000</c:formatCode>
                <c:ptCount val="8"/>
                <c:pt idx="0">
                  <c:v>0.14994178522433677</c:v>
                </c:pt>
                <c:pt idx="1">
                  <c:v>0.15872346785383076</c:v>
                </c:pt>
                <c:pt idx="2">
                  <c:v>0.15889757848550504</c:v>
                </c:pt>
                <c:pt idx="3">
                  <c:v>0.15957836764037717</c:v>
                </c:pt>
                <c:pt idx="4">
                  <c:v>0.16338385369010361</c:v>
                </c:pt>
                <c:pt idx="5">
                  <c:v>0.17769980197947116</c:v>
                </c:pt>
                <c:pt idx="6">
                  <c:v>0.1860579532757235</c:v>
                </c:pt>
                <c:pt idx="7">
                  <c:v>0.18718648767957907</c:v>
                </c:pt>
              </c:numCache>
            </c:numRef>
          </c:xVal>
          <c:yVal>
            <c:numRef>
              <c:f>'③グラフ用データ(P&amp;M)'!$B$13:$I$13</c:f>
              <c:numCache>
                <c:formatCode>0.00000</c:formatCode>
                <c:ptCount val="8"/>
                <c:pt idx="0">
                  <c:v>0.17094000000000001</c:v>
                </c:pt>
                <c:pt idx="1">
                  <c:v>0.17448</c:v>
                </c:pt>
                <c:pt idx="2">
                  <c:v>0.19671</c:v>
                </c:pt>
                <c:pt idx="3">
                  <c:v>0.21775</c:v>
                </c:pt>
                <c:pt idx="4">
                  <c:v>0.25966</c:v>
                </c:pt>
                <c:pt idx="5">
                  <c:v>0.24515999999999999</c:v>
                </c:pt>
                <c:pt idx="6">
                  <c:v>0.26231000000000004</c:v>
                </c:pt>
                <c:pt idx="7">
                  <c:v>0.24956</c:v>
                </c:pt>
              </c:numCache>
            </c:numRef>
          </c:yVal>
          <c:smooth val="0"/>
          <c:extLst>
            <c:ext xmlns:c15="http://schemas.microsoft.com/office/drawing/2012/chart" uri="{02D57815-91ED-43cb-92C2-25804820EDAC}">
              <c15:datalabelsRange>
                <c15:f>'③グラフ用データ(P&amp;M)'!$B$1:$I$1</c15:f>
                <c15:dlblRangeCache>
                  <c:ptCount val="8"/>
                  <c:pt idx="0">
                    <c:v>1980年</c:v>
                  </c:pt>
                  <c:pt idx="1">
                    <c:v>1990年</c:v>
                  </c:pt>
                  <c:pt idx="2">
                    <c:v>2000年</c:v>
                  </c:pt>
                  <c:pt idx="3">
                    <c:v>2005年</c:v>
                  </c:pt>
                  <c:pt idx="4">
                    <c:v>2010年</c:v>
                  </c:pt>
                  <c:pt idx="5">
                    <c:v>2015年</c:v>
                  </c:pt>
                  <c:pt idx="6">
                    <c:v>2020年</c:v>
                  </c:pt>
                  <c:pt idx="7">
                    <c:v>2021年</c:v>
                  </c:pt>
                </c15:dlblRangeCache>
              </c15:datalabelsRange>
            </c:ext>
            <c:ext xmlns:c16="http://schemas.microsoft.com/office/drawing/2014/chart" uri="{C3380CC4-5D6E-409C-BE32-E72D297353CC}">
              <c16:uniqueId val="{0000001A-62E9-4AF4-B2DE-456356BDD887}"/>
            </c:ext>
          </c:extLst>
        </c:ser>
        <c:ser>
          <c:idx val="3"/>
          <c:order val="3"/>
          <c:tx>
            <c:strRef>
              <c:f>'③グラフ用データ(P&amp;M)'!$B$15:$H$15</c:f>
              <c:strCache>
                <c:ptCount val="7"/>
                <c:pt idx="0">
                  <c:v>フランス</c:v>
                </c:pt>
              </c:strCache>
            </c:strRef>
          </c:tx>
          <c:spPr>
            <a:ln w="19050">
              <a:solidFill>
                <a:srgbClr val="005CAF"/>
              </a:solidFill>
            </a:ln>
          </c:spPr>
          <c:marker>
            <c:symbol val="diamond"/>
            <c:size val="7"/>
            <c:spPr>
              <a:solidFill>
                <a:srgbClr val="005CAF"/>
              </a:solidFill>
              <a:ln w="19050">
                <a:solidFill>
                  <a:srgbClr val="005CAF"/>
                </a:solidFill>
              </a:ln>
            </c:spPr>
          </c:marker>
          <c:dLbls>
            <c:dLbl>
              <c:idx val="0"/>
              <c:layout>
                <c:manualLayout>
                  <c:x val="-2.7963776963777012E-2"/>
                  <c:y val="2.2716750841750843E-2"/>
                </c:manualLayout>
              </c:layout>
              <c:tx>
                <c:rich>
                  <a:bodyPr/>
                  <a:lstStyle/>
                  <a:p>
                    <a:fld id="{F75CB43E-7B4E-4A86-BFAB-A43220BF240E}" type="CELLRANGE">
                      <a:rPr lang="ja-JP" altLang="en-US"/>
                      <a:pPr/>
                      <a:t>[CELLRANGE]</a:t>
                    </a:fld>
                    <a:endParaRPr lang="ja-JP" alt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B-62E9-4AF4-B2DE-456356BDD887}"/>
                </c:ext>
              </c:extLst>
            </c:dLbl>
            <c:dLbl>
              <c:idx val="1"/>
              <c:delete val="1"/>
              <c:extLst>
                <c:ext xmlns:c15="http://schemas.microsoft.com/office/drawing/2012/chart" uri="{CE6537A1-D6FC-4f65-9D91-7224C49458BB}"/>
                <c:ext xmlns:c16="http://schemas.microsoft.com/office/drawing/2014/chart" uri="{C3380CC4-5D6E-409C-BE32-E72D297353CC}">
                  <c16:uniqueId val="{0000001C-62E9-4AF4-B2DE-456356BDD887}"/>
                </c:ext>
              </c:extLst>
            </c:dLbl>
            <c:dLbl>
              <c:idx val="2"/>
              <c:delete val="1"/>
              <c:extLst>
                <c:ext xmlns:c15="http://schemas.microsoft.com/office/drawing/2012/chart" uri="{CE6537A1-D6FC-4f65-9D91-7224C49458BB}"/>
                <c:ext xmlns:c16="http://schemas.microsoft.com/office/drawing/2014/chart" uri="{C3380CC4-5D6E-409C-BE32-E72D297353CC}">
                  <c16:uniqueId val="{0000001D-62E9-4AF4-B2DE-456356BDD887}"/>
                </c:ext>
              </c:extLst>
            </c:dLbl>
            <c:dLbl>
              <c:idx val="3"/>
              <c:delete val="1"/>
              <c:extLst>
                <c:ext xmlns:c15="http://schemas.microsoft.com/office/drawing/2012/chart" uri="{CE6537A1-D6FC-4f65-9D91-7224C49458BB}"/>
                <c:ext xmlns:c16="http://schemas.microsoft.com/office/drawing/2014/chart" uri="{C3380CC4-5D6E-409C-BE32-E72D297353CC}">
                  <c16:uniqueId val="{0000001E-62E9-4AF4-B2DE-456356BDD887}"/>
                </c:ext>
              </c:extLst>
            </c:dLbl>
            <c:dLbl>
              <c:idx val="4"/>
              <c:delete val="1"/>
              <c:extLst>
                <c:ext xmlns:c15="http://schemas.microsoft.com/office/drawing/2012/chart" uri="{CE6537A1-D6FC-4f65-9D91-7224C49458BB}"/>
                <c:ext xmlns:c16="http://schemas.microsoft.com/office/drawing/2014/chart" uri="{C3380CC4-5D6E-409C-BE32-E72D297353CC}">
                  <c16:uniqueId val="{0000001F-62E9-4AF4-B2DE-456356BDD887}"/>
                </c:ext>
              </c:extLst>
            </c:dLbl>
            <c:dLbl>
              <c:idx val="5"/>
              <c:delete val="1"/>
              <c:extLst>
                <c:ext xmlns:c15="http://schemas.microsoft.com/office/drawing/2012/chart" uri="{CE6537A1-D6FC-4f65-9D91-7224C49458BB}"/>
                <c:ext xmlns:c16="http://schemas.microsoft.com/office/drawing/2014/chart" uri="{C3380CC4-5D6E-409C-BE32-E72D297353CC}">
                  <c16:uniqueId val="{00000020-62E9-4AF4-B2DE-456356BDD887}"/>
                </c:ext>
              </c:extLst>
            </c:dLbl>
            <c:dLbl>
              <c:idx val="6"/>
              <c:delete val="1"/>
              <c:extLst>
                <c:ext xmlns:c15="http://schemas.microsoft.com/office/drawing/2012/chart" uri="{CE6537A1-D6FC-4f65-9D91-7224C49458BB}"/>
                <c:ext xmlns:c16="http://schemas.microsoft.com/office/drawing/2014/chart" uri="{C3380CC4-5D6E-409C-BE32-E72D297353CC}">
                  <c16:uniqueId val="{00000021-62E9-4AF4-B2DE-456356BDD887}"/>
                </c:ext>
              </c:extLst>
            </c:dLbl>
            <c:dLbl>
              <c:idx val="7"/>
              <c:layout>
                <c:manualLayout>
                  <c:x val="4.6520146520146518E-4"/>
                  <c:y val="-9.3539562289562291E-3"/>
                </c:manualLayout>
              </c:layout>
              <c:tx>
                <c:rich>
                  <a:bodyPr/>
                  <a:lstStyle/>
                  <a:p>
                    <a:fld id="{37ED7441-629B-4505-A710-D93C36E83983}" type="CELLRANGE">
                      <a:rPr lang="ja-JP" altLang="en-US" dirty="0"/>
                      <a:pPr/>
                      <a:t>[CELLRANGE]</a:t>
                    </a:fld>
                    <a:endParaRPr lang="ja-JP" alt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2-62E9-4AF4-B2DE-456356BDD887}"/>
                </c:ext>
              </c:extLst>
            </c:dLbl>
            <c:spPr>
              <a:noFill/>
              <a:ln>
                <a:noFill/>
              </a:ln>
              <a:effectLst/>
            </c:spPr>
            <c:txPr>
              <a:bodyPr/>
              <a:lstStyle/>
              <a:p>
                <a:pPr>
                  <a:defRPr lang="ja-JP">
                    <a:solidFill>
                      <a:schemeClr val="accent1"/>
                    </a:solidFill>
                  </a:defRPr>
                </a:pPr>
                <a:endParaRPr lang="ja-JP"/>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'③グラフ用データ(P&amp;M)'!$B$16:$I$16</c:f>
              <c:numCache>
                <c:formatCode>0.00000</c:formatCode>
                <c:ptCount val="8"/>
                <c:pt idx="0">
                  <c:v>0.13926321360271351</c:v>
                </c:pt>
                <c:pt idx="1">
                  <c:v>0.13982770926638605</c:v>
                </c:pt>
                <c:pt idx="2">
                  <c:v>0.16008645828308324</c:v>
                </c:pt>
                <c:pt idx="3">
                  <c:v>0.16437731829494223</c:v>
                </c:pt>
                <c:pt idx="4">
                  <c:v>0.16782281823845951</c:v>
                </c:pt>
                <c:pt idx="5">
                  <c:v>0.18851626961817439</c:v>
                </c:pt>
                <c:pt idx="6">
                  <c:v>0.20747440901071998</c:v>
                </c:pt>
                <c:pt idx="7">
                  <c:v>0.21050753971705286</c:v>
                </c:pt>
              </c:numCache>
            </c:numRef>
          </c:xVal>
          <c:yVal>
            <c:numRef>
              <c:f>'③グラフ用データ(P&amp;M)'!$B$17:$I$17</c:f>
              <c:numCache>
                <c:formatCode>0.00000</c:formatCode>
                <c:ptCount val="8"/>
                <c:pt idx="0">
                  <c:v>0.20332999999999998</c:v>
                </c:pt>
                <c:pt idx="1">
                  <c:v>0.2462</c:v>
                </c:pt>
                <c:pt idx="2">
                  <c:v>0.27812000000000003</c:v>
                </c:pt>
                <c:pt idx="3">
                  <c:v>0.28893000000000002</c:v>
                </c:pt>
                <c:pt idx="4">
                  <c:v>0.30969999999999998</c:v>
                </c:pt>
                <c:pt idx="5">
                  <c:v>0.32390999999999998</c:v>
                </c:pt>
                <c:pt idx="6">
                  <c:v>0.35435</c:v>
                </c:pt>
                <c:pt idx="7">
                  <c:v>0.33488999999999997</c:v>
                </c:pt>
              </c:numCache>
            </c:numRef>
          </c:yVal>
          <c:smooth val="0"/>
          <c:extLst>
            <c:ext xmlns:c15="http://schemas.microsoft.com/office/drawing/2012/chart" uri="{02D57815-91ED-43cb-92C2-25804820EDAC}">
              <c15:datalabelsRange>
                <c15:f>'③グラフ用データ(P&amp;M)'!$B$1:$I$1</c15:f>
                <c15:dlblRangeCache>
                  <c:ptCount val="8"/>
                  <c:pt idx="0">
                    <c:v>1980年</c:v>
                  </c:pt>
                  <c:pt idx="1">
                    <c:v>1990年</c:v>
                  </c:pt>
                  <c:pt idx="2">
                    <c:v>2000年</c:v>
                  </c:pt>
                  <c:pt idx="3">
                    <c:v>2005年</c:v>
                  </c:pt>
                  <c:pt idx="4">
                    <c:v>2010年</c:v>
                  </c:pt>
                  <c:pt idx="5">
                    <c:v>2015年</c:v>
                  </c:pt>
                  <c:pt idx="6">
                    <c:v>2020年</c:v>
                  </c:pt>
                  <c:pt idx="7">
                    <c:v>2021年</c:v>
                  </c:pt>
                </c15:dlblRangeCache>
              </c15:datalabelsRange>
            </c:ext>
            <c:ext xmlns:c16="http://schemas.microsoft.com/office/drawing/2014/chart" uri="{C3380CC4-5D6E-409C-BE32-E72D297353CC}">
              <c16:uniqueId val="{00000023-62E9-4AF4-B2DE-456356BDD887}"/>
            </c:ext>
          </c:extLst>
        </c:ser>
        <c:ser>
          <c:idx val="4"/>
          <c:order val="4"/>
          <c:tx>
            <c:strRef>
              <c:f>'③グラフ用データ(P&amp;M)'!$B$19:$H$19</c:f>
              <c:strCache>
                <c:ptCount val="7"/>
                <c:pt idx="0">
                  <c:v>ドイツ</c:v>
                </c:pt>
              </c:strCache>
            </c:strRef>
          </c:tx>
          <c:spPr>
            <a:ln w="19050">
              <a:solidFill>
                <a:srgbClr val="C9E7E7"/>
              </a:solidFill>
            </a:ln>
          </c:spPr>
          <c:marker>
            <c:symbol val="diamond"/>
            <c:size val="7"/>
            <c:spPr>
              <a:solidFill>
                <a:srgbClr val="C9E7E7"/>
              </a:solidFill>
              <a:ln w="19050">
                <a:solidFill>
                  <a:srgbClr val="C9E7E7"/>
                </a:solidFill>
              </a:ln>
            </c:spPr>
          </c:marker>
          <c:dLbls>
            <c:dLbl>
              <c:idx val="0"/>
              <c:tx>
                <c:rich>
                  <a:bodyPr/>
                  <a:lstStyle/>
                  <a:p>
                    <a:fld id="{09F12988-0663-4719-BD08-2D5EAD612206}" type="CELLRANGE">
                      <a:rPr lang="ja-JP" altLang="en-US"/>
                      <a:pPr/>
                      <a:t>[CELLRANGE]</a:t>
                    </a:fld>
                    <a:endParaRPr lang="ja-JP" altLang="en-US"/>
                  </a:p>
                </c:rich>
              </c:tx>
              <c:dLblPos val="b"/>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4-62E9-4AF4-B2DE-456356BDD887}"/>
                </c:ext>
              </c:extLst>
            </c:dLbl>
            <c:dLbl>
              <c:idx val="1"/>
              <c:delete val="1"/>
              <c:extLst>
                <c:ext xmlns:c15="http://schemas.microsoft.com/office/drawing/2012/chart" uri="{CE6537A1-D6FC-4f65-9D91-7224C49458BB}"/>
                <c:ext xmlns:c16="http://schemas.microsoft.com/office/drawing/2014/chart" uri="{C3380CC4-5D6E-409C-BE32-E72D297353CC}">
                  <c16:uniqueId val="{00000025-62E9-4AF4-B2DE-456356BDD887}"/>
                </c:ext>
              </c:extLst>
            </c:dLbl>
            <c:dLbl>
              <c:idx val="2"/>
              <c:delete val="1"/>
              <c:extLst>
                <c:ext xmlns:c15="http://schemas.microsoft.com/office/drawing/2012/chart" uri="{CE6537A1-D6FC-4f65-9D91-7224C49458BB}"/>
                <c:ext xmlns:c16="http://schemas.microsoft.com/office/drawing/2014/chart" uri="{C3380CC4-5D6E-409C-BE32-E72D297353CC}">
                  <c16:uniqueId val="{00000026-62E9-4AF4-B2DE-456356BDD887}"/>
                </c:ext>
              </c:extLst>
            </c:dLbl>
            <c:dLbl>
              <c:idx val="3"/>
              <c:delete val="1"/>
              <c:extLst>
                <c:ext xmlns:c15="http://schemas.microsoft.com/office/drawing/2012/chart" uri="{CE6537A1-D6FC-4f65-9D91-7224C49458BB}"/>
                <c:ext xmlns:c16="http://schemas.microsoft.com/office/drawing/2014/chart" uri="{C3380CC4-5D6E-409C-BE32-E72D297353CC}">
                  <c16:uniqueId val="{00000027-62E9-4AF4-B2DE-456356BDD887}"/>
                </c:ext>
              </c:extLst>
            </c:dLbl>
            <c:dLbl>
              <c:idx val="4"/>
              <c:delete val="1"/>
              <c:extLst>
                <c:ext xmlns:c15="http://schemas.microsoft.com/office/drawing/2012/chart" uri="{CE6537A1-D6FC-4f65-9D91-7224C49458BB}"/>
                <c:ext xmlns:c16="http://schemas.microsoft.com/office/drawing/2014/chart" uri="{C3380CC4-5D6E-409C-BE32-E72D297353CC}">
                  <c16:uniqueId val="{00000028-62E9-4AF4-B2DE-456356BDD887}"/>
                </c:ext>
              </c:extLst>
            </c:dLbl>
            <c:dLbl>
              <c:idx val="5"/>
              <c:delete val="1"/>
              <c:extLst>
                <c:ext xmlns:c15="http://schemas.microsoft.com/office/drawing/2012/chart" uri="{CE6537A1-D6FC-4f65-9D91-7224C49458BB}"/>
                <c:ext xmlns:c16="http://schemas.microsoft.com/office/drawing/2014/chart" uri="{C3380CC4-5D6E-409C-BE32-E72D297353CC}">
                  <c16:uniqueId val="{00000029-62E9-4AF4-B2DE-456356BDD887}"/>
                </c:ext>
              </c:extLst>
            </c:dLbl>
            <c:dLbl>
              <c:idx val="6"/>
              <c:delete val="1"/>
              <c:extLst>
                <c:ext xmlns:c15="http://schemas.microsoft.com/office/drawing/2012/chart" uri="{CE6537A1-D6FC-4f65-9D91-7224C49458BB}"/>
                <c:ext xmlns:c16="http://schemas.microsoft.com/office/drawing/2014/chart" uri="{C3380CC4-5D6E-409C-BE32-E72D297353CC}">
                  <c16:uniqueId val="{0000002A-62E9-4AF4-B2DE-456356BDD887}"/>
                </c:ext>
              </c:extLst>
            </c:dLbl>
            <c:dLbl>
              <c:idx val="7"/>
              <c:layout>
                <c:manualLayout>
                  <c:x val="-3.4114774114775061E-3"/>
                  <c:y val="4.0088383838383836E-3"/>
                </c:manualLayout>
              </c:layout>
              <c:tx>
                <c:rich>
                  <a:bodyPr/>
                  <a:lstStyle/>
                  <a:p>
                    <a:fld id="{A723BB73-08F2-4B8E-83CC-CD28CA89EA19}" type="CELLRANGE">
                      <a:rPr lang="ja-JP" altLang="en-US"/>
                      <a:pPr/>
                      <a:t>[CELLRANGE]</a:t>
                    </a:fld>
                    <a:endParaRPr lang="ja-JP" alt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B-62E9-4AF4-B2DE-456356BDD887}"/>
                </c:ext>
              </c:extLst>
            </c:dLbl>
            <c:spPr>
              <a:noFill/>
              <a:ln>
                <a:noFill/>
              </a:ln>
              <a:effectLst/>
            </c:spPr>
            <c:txPr>
              <a:bodyPr/>
              <a:lstStyle/>
              <a:p>
                <a:pPr>
                  <a:defRPr lang="ja-JP">
                    <a:solidFill>
                      <a:schemeClr val="accent5"/>
                    </a:solidFill>
                  </a:defRPr>
                </a:pPr>
                <a:endParaRPr lang="ja-JP"/>
              </a:p>
            </c:txPr>
            <c:dLblPos val="b"/>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'③グラフ用データ(P&amp;M)'!$B$20:$I$20</c:f>
              <c:numCache>
                <c:formatCode>0.00000</c:formatCode>
                <c:ptCount val="8"/>
                <c:pt idx="0">
                  <c:v>0.15596576661990064</c:v>
                </c:pt>
                <c:pt idx="1">
                  <c:v>0.14867306412901626</c:v>
                </c:pt>
                <c:pt idx="2">
                  <c:v>0.16460731382580507</c:v>
                </c:pt>
                <c:pt idx="3">
                  <c:v>0.18858685051441507</c:v>
                </c:pt>
                <c:pt idx="4">
                  <c:v>0.2056544534861435</c:v>
                </c:pt>
                <c:pt idx="5">
                  <c:v>0.21053353681650139</c:v>
                </c:pt>
                <c:pt idx="6">
                  <c:v>0.21844728117498075</c:v>
                </c:pt>
                <c:pt idx="7">
                  <c:v>0.221345373657439</c:v>
                </c:pt>
              </c:numCache>
            </c:numRef>
          </c:xVal>
          <c:yVal>
            <c:numRef>
              <c:f>'③グラフ用データ(P&amp;M)'!$B$21:$I$21</c:f>
              <c:numCache>
                <c:formatCode>0.00000</c:formatCode>
                <c:ptCount val="8"/>
                <c:pt idx="0">
                  <c:v>0.23640999999999998</c:v>
                </c:pt>
                <c:pt idx="1">
                  <c:v>0.22903999999999999</c:v>
                </c:pt>
                <c:pt idx="2">
                  <c:v>0.26788000000000001</c:v>
                </c:pt>
                <c:pt idx="3">
                  <c:v>0.27178000000000002</c:v>
                </c:pt>
                <c:pt idx="4">
                  <c:v>0.28805999999999998</c:v>
                </c:pt>
                <c:pt idx="5">
                  <c:v>0.28065000000000001</c:v>
                </c:pt>
                <c:pt idx="6">
                  <c:v>0.31992999999999999</c:v>
                </c:pt>
                <c:pt idx="7">
                  <c:v>0.31274999999999997</c:v>
                </c:pt>
              </c:numCache>
            </c:numRef>
          </c:yVal>
          <c:smooth val="0"/>
          <c:extLst>
            <c:ext xmlns:c15="http://schemas.microsoft.com/office/drawing/2012/chart" uri="{02D57815-91ED-43cb-92C2-25804820EDAC}">
              <c15:datalabelsRange>
                <c15:f>'③グラフ用データ(P&amp;M)'!$B$1:$I$1</c15:f>
                <c15:dlblRangeCache>
                  <c:ptCount val="8"/>
                  <c:pt idx="0">
                    <c:v>1980年</c:v>
                  </c:pt>
                  <c:pt idx="1">
                    <c:v>1990年</c:v>
                  </c:pt>
                  <c:pt idx="2">
                    <c:v>2000年</c:v>
                  </c:pt>
                  <c:pt idx="3">
                    <c:v>2005年</c:v>
                  </c:pt>
                  <c:pt idx="4">
                    <c:v>2010年</c:v>
                  </c:pt>
                  <c:pt idx="5">
                    <c:v>2015年</c:v>
                  </c:pt>
                  <c:pt idx="6">
                    <c:v>2020年</c:v>
                  </c:pt>
                  <c:pt idx="7">
                    <c:v>2021年</c:v>
                  </c:pt>
                </c15:dlblRangeCache>
              </c15:datalabelsRange>
            </c:ext>
            <c:ext xmlns:c16="http://schemas.microsoft.com/office/drawing/2014/chart" uri="{C3380CC4-5D6E-409C-BE32-E72D297353CC}">
              <c16:uniqueId val="{0000002C-62E9-4AF4-B2DE-456356BDD887}"/>
            </c:ext>
          </c:extLst>
        </c:ser>
        <c:ser>
          <c:idx val="5"/>
          <c:order val="5"/>
          <c:tx>
            <c:strRef>
              <c:f>'③グラフ用データ(P&amp;M)'!$B$23:$H$23</c:f>
              <c:strCache>
                <c:ptCount val="7"/>
                <c:pt idx="0">
                  <c:v>スウェーデン</c:v>
                </c:pt>
              </c:strCache>
            </c:strRef>
          </c:tx>
          <c:spPr>
            <a:ln w="19050">
              <a:solidFill>
                <a:srgbClr val="FEDFE1"/>
              </a:solidFill>
            </a:ln>
          </c:spPr>
          <c:marker>
            <c:symbol val="diamond"/>
            <c:size val="7"/>
            <c:spPr>
              <a:solidFill>
                <a:srgbClr val="FEDFE1"/>
              </a:solidFill>
              <a:ln w="19050">
                <a:solidFill>
                  <a:srgbClr val="FEDFE1"/>
                </a:solidFill>
              </a:ln>
            </c:spPr>
          </c:marker>
          <c:dLbls>
            <c:dLbl>
              <c:idx val="0"/>
              <c:layout>
                <c:manualLayout>
                  <c:x val="-2.6403820445705288E-3"/>
                  <c:y val="3.7733307715619606E-2"/>
                </c:manualLayout>
              </c:layout>
              <c:tx>
                <c:rich>
                  <a:bodyPr/>
                  <a:lstStyle/>
                  <a:p>
                    <a:fld id="{02946A2B-0B37-4FA3-9FD9-7A45369F9E77}" type="CELLRANGE">
                      <a:rPr lang="ja-JP" altLang="en-US"/>
                      <a:pPr/>
                      <a:t>[CELLRANGE]</a:t>
                    </a:fld>
                    <a:endParaRPr lang="ja-JP" alt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D-62E9-4AF4-B2DE-456356BDD887}"/>
                </c:ext>
              </c:extLst>
            </c:dLbl>
            <c:dLbl>
              <c:idx val="1"/>
              <c:delete val="1"/>
              <c:extLst>
                <c:ext xmlns:c15="http://schemas.microsoft.com/office/drawing/2012/chart" uri="{CE6537A1-D6FC-4f65-9D91-7224C49458BB}"/>
                <c:ext xmlns:c16="http://schemas.microsoft.com/office/drawing/2014/chart" uri="{C3380CC4-5D6E-409C-BE32-E72D297353CC}">
                  <c16:uniqueId val="{0000002E-62E9-4AF4-B2DE-456356BDD887}"/>
                </c:ext>
              </c:extLst>
            </c:dLbl>
            <c:dLbl>
              <c:idx val="2"/>
              <c:delete val="1"/>
              <c:extLst>
                <c:ext xmlns:c15="http://schemas.microsoft.com/office/drawing/2012/chart" uri="{CE6537A1-D6FC-4f65-9D91-7224C49458BB}"/>
                <c:ext xmlns:c16="http://schemas.microsoft.com/office/drawing/2014/chart" uri="{C3380CC4-5D6E-409C-BE32-E72D297353CC}">
                  <c16:uniqueId val="{0000002F-62E9-4AF4-B2DE-456356BDD887}"/>
                </c:ext>
              </c:extLst>
            </c:dLbl>
            <c:dLbl>
              <c:idx val="3"/>
              <c:delete val="1"/>
              <c:extLst>
                <c:ext xmlns:c15="http://schemas.microsoft.com/office/drawing/2012/chart" uri="{CE6537A1-D6FC-4f65-9D91-7224C49458BB}"/>
                <c:ext xmlns:c16="http://schemas.microsoft.com/office/drawing/2014/chart" uri="{C3380CC4-5D6E-409C-BE32-E72D297353CC}">
                  <c16:uniqueId val="{00000030-62E9-4AF4-B2DE-456356BDD887}"/>
                </c:ext>
              </c:extLst>
            </c:dLbl>
            <c:dLbl>
              <c:idx val="4"/>
              <c:delete val="1"/>
              <c:extLst>
                <c:ext xmlns:c15="http://schemas.microsoft.com/office/drawing/2012/chart" uri="{CE6537A1-D6FC-4f65-9D91-7224C49458BB}"/>
                <c:ext xmlns:c16="http://schemas.microsoft.com/office/drawing/2014/chart" uri="{C3380CC4-5D6E-409C-BE32-E72D297353CC}">
                  <c16:uniqueId val="{00000031-62E9-4AF4-B2DE-456356BDD887}"/>
                </c:ext>
              </c:extLst>
            </c:dLbl>
            <c:dLbl>
              <c:idx val="5"/>
              <c:delete val="1"/>
              <c:extLst>
                <c:ext xmlns:c15="http://schemas.microsoft.com/office/drawing/2012/chart" uri="{CE6537A1-D6FC-4f65-9D91-7224C49458BB}"/>
                <c:ext xmlns:c16="http://schemas.microsoft.com/office/drawing/2014/chart" uri="{C3380CC4-5D6E-409C-BE32-E72D297353CC}">
                  <c16:uniqueId val="{00000032-62E9-4AF4-B2DE-456356BDD887}"/>
                </c:ext>
              </c:extLst>
            </c:dLbl>
            <c:dLbl>
              <c:idx val="6"/>
              <c:delete val="1"/>
              <c:extLst>
                <c:ext xmlns:c15="http://schemas.microsoft.com/office/drawing/2012/chart" uri="{CE6537A1-D6FC-4f65-9D91-7224C49458BB}"/>
                <c:ext xmlns:c16="http://schemas.microsoft.com/office/drawing/2014/chart" uri="{C3380CC4-5D6E-409C-BE32-E72D297353CC}">
                  <c16:uniqueId val="{00000033-62E9-4AF4-B2DE-456356BDD887}"/>
                </c:ext>
              </c:extLst>
            </c:dLbl>
            <c:dLbl>
              <c:idx val="7"/>
              <c:layout>
                <c:manualLayout>
                  <c:x val="-2.7136752136752137E-2"/>
                  <c:y val="2.93981481481481E-2"/>
                </c:manualLayout>
              </c:layout>
              <c:tx>
                <c:rich>
                  <a:bodyPr/>
                  <a:lstStyle/>
                  <a:p>
                    <a:fld id="{65652953-7AF6-4A2A-93D9-0DEB15136494}" type="CELLRANGE">
                      <a:rPr lang="ja-JP" altLang="en-US"/>
                      <a:pPr/>
                      <a:t>[CELLRANGE]</a:t>
                    </a:fld>
                    <a:endParaRPr lang="ja-JP" alt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4-62E9-4AF4-B2DE-456356BDD887}"/>
                </c:ext>
              </c:extLst>
            </c:dLbl>
            <c:dLbl>
              <c:idx val="10"/>
              <c:tx>
                <c:rich>
                  <a:bodyPr/>
                  <a:lstStyle/>
                  <a:p>
                    <a:r>
                      <a:rPr lang="en-US" altLang="ja-JP"/>
                      <a:t>2019</a:t>
                    </a:r>
                  </a:p>
                </c:rich>
              </c:tx>
              <c:dLblPos val="r"/>
              <c:showLegendKey val="0"/>
              <c:showVal val="1"/>
              <c:showCatName val="0"/>
              <c:showSerName val="0"/>
              <c:showPercent val="0"/>
              <c:showBubbleSize val="0"/>
              <c:extLst>
                <c:ext xmlns:c15="http://schemas.microsoft.com/office/drawing/2012/chart" uri="{CE6537A1-D6FC-4f65-9D91-7224C49458BB}">
                  <c15:showDataLabelsRange val="1"/>
                </c:ext>
                <c:ext xmlns:c16="http://schemas.microsoft.com/office/drawing/2014/chart" uri="{C3380CC4-5D6E-409C-BE32-E72D297353CC}">
                  <c16:uniqueId val="{00000035-62E9-4AF4-B2DE-456356BDD887}"/>
                </c:ext>
              </c:extLst>
            </c:dLbl>
            <c:spPr>
              <a:noFill/>
              <a:ln>
                <a:noFill/>
              </a:ln>
              <a:effectLst/>
            </c:spPr>
            <c:txPr>
              <a:bodyPr/>
              <a:lstStyle/>
              <a:p>
                <a:pPr>
                  <a:defRPr lang="ja-JP">
                    <a:solidFill>
                      <a:srgbClr val="FEDFE1"/>
                    </a:solidFill>
                  </a:defRPr>
                </a:pPr>
                <a:endParaRPr lang="ja-JP"/>
              </a:p>
            </c:txPr>
            <c:dLblPos val="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'③グラフ用データ(P&amp;M)'!$B$24:$I$24</c:f>
              <c:numCache>
                <c:formatCode>0.00000</c:formatCode>
                <c:ptCount val="8"/>
                <c:pt idx="0">
                  <c:v>0.16289412564405964</c:v>
                </c:pt>
                <c:pt idx="1">
                  <c:v>0.17778898162572185</c:v>
                </c:pt>
                <c:pt idx="2">
                  <c:v>0.17264135067894287</c:v>
                </c:pt>
                <c:pt idx="3">
                  <c:v>0.17276535433541748</c:v>
                </c:pt>
                <c:pt idx="4">
                  <c:v>0.18277288299116506</c:v>
                </c:pt>
                <c:pt idx="5">
                  <c:v>0.1969826158659517</c:v>
                </c:pt>
                <c:pt idx="6">
                  <c:v>0.20059985397471711</c:v>
                </c:pt>
                <c:pt idx="7">
                  <c:v>0.20196783229935222</c:v>
                </c:pt>
              </c:numCache>
            </c:numRef>
          </c:xVal>
          <c:yVal>
            <c:numRef>
              <c:f>'③グラフ用データ(P&amp;M)'!$B$25:$I$25</c:f>
              <c:numCache>
                <c:formatCode>0.00000</c:formatCode>
                <c:ptCount val="8"/>
                <c:pt idx="0">
                  <c:v>0.24529000000000001</c:v>
                </c:pt>
                <c:pt idx="1">
                  <c:v>0.26891999999999999</c:v>
                </c:pt>
                <c:pt idx="2">
                  <c:v>0.27489000000000002</c:v>
                </c:pt>
                <c:pt idx="3">
                  <c:v>0.28071999999999997</c:v>
                </c:pt>
                <c:pt idx="4">
                  <c:v>0.27155999999999997</c:v>
                </c:pt>
                <c:pt idx="5">
                  <c:v>0.27827999999999997</c:v>
                </c:pt>
                <c:pt idx="6">
                  <c:v>0.28270000000000001</c:v>
                </c:pt>
                <c:pt idx="7">
                  <c:v>0.26918999999999998</c:v>
                </c:pt>
              </c:numCache>
            </c:numRef>
          </c:yVal>
          <c:smooth val="0"/>
          <c:extLst>
            <c:ext xmlns:c15="http://schemas.microsoft.com/office/drawing/2012/chart" uri="{02D57815-91ED-43cb-92C2-25804820EDAC}">
              <c15:datalabelsRange>
                <c15:f>'③グラフ用データ(P&amp;M)'!$B$1:$I$1</c15:f>
                <c15:dlblRangeCache>
                  <c:ptCount val="8"/>
                  <c:pt idx="0">
                    <c:v>1980年</c:v>
                  </c:pt>
                  <c:pt idx="1">
                    <c:v>1990年</c:v>
                  </c:pt>
                  <c:pt idx="2">
                    <c:v>2000年</c:v>
                  </c:pt>
                  <c:pt idx="3">
                    <c:v>2005年</c:v>
                  </c:pt>
                  <c:pt idx="4">
                    <c:v>2010年</c:v>
                  </c:pt>
                  <c:pt idx="5">
                    <c:v>2015年</c:v>
                  </c:pt>
                  <c:pt idx="6">
                    <c:v>2020年</c:v>
                  </c:pt>
                  <c:pt idx="7">
                    <c:v>2021年</c:v>
                  </c:pt>
                </c15:dlblRangeCache>
              </c15:datalabelsRange>
            </c:ext>
            <c:ext xmlns:c16="http://schemas.microsoft.com/office/drawing/2014/chart" uri="{C3380CC4-5D6E-409C-BE32-E72D297353CC}">
              <c16:uniqueId val="{00000036-62E9-4AF4-B2DE-456356BDD887}"/>
            </c:ext>
          </c:extLst>
        </c:ser>
        <c:dLbls>
          <c:showLegendKey val="0"/>
          <c:showVal val="0"/>
          <c:showCatName val="0"/>
          <c:showSerName val="0"/>
          <c:showPercent val="0"/>
          <c:showBubbleSize val="0"/>
        </c:dLbls>
        <c:axId val="140745344"/>
        <c:axId val="140763520"/>
      </c:scatterChart>
      <c:valAx>
        <c:axId val="140745344"/>
        <c:scaling>
          <c:orientation val="minMax"/>
          <c:max val="0.30000000000000004"/>
          <c:min val="8.0000000000000016E-2"/>
        </c:scaling>
        <c:delete val="0"/>
        <c:axPos val="b"/>
        <c:numFmt formatCode="0%" sourceLinked="0"/>
        <c:majorTickMark val="out"/>
        <c:minorTickMark val="none"/>
        <c:tickLblPos val="nextTo"/>
        <c:txPr>
          <a:bodyPr/>
          <a:lstStyle/>
          <a:p>
            <a:pPr>
              <a:defRPr lang="ja-JP"/>
            </a:pPr>
            <a:endParaRPr lang="en-US"/>
          </a:p>
        </c:txPr>
        <c:crossAx val="140763520"/>
        <c:crosses val="autoZero"/>
        <c:crossBetween val="midCat"/>
        <c:majorUnit val="2.0000000000000004E-2"/>
      </c:valAx>
      <c:valAx>
        <c:axId val="140763520"/>
        <c:scaling>
          <c:orientation val="minMax"/>
          <c:max val="0.4"/>
          <c:min val="5.000000000000001E-2"/>
        </c:scaling>
        <c:delete val="0"/>
        <c:axPos val="l"/>
        <c:numFmt formatCode="0%" sourceLinked="0"/>
        <c:majorTickMark val="in"/>
        <c:minorTickMark val="none"/>
        <c:tickLblPos val="nextTo"/>
        <c:txPr>
          <a:bodyPr/>
          <a:lstStyle/>
          <a:p>
            <a:pPr>
              <a:defRPr lang="ja-JP"/>
            </a:pPr>
            <a:endParaRPr lang="en-US"/>
          </a:p>
        </c:txPr>
        <c:crossAx val="140745344"/>
        <c:crosses val="autoZero"/>
        <c:crossBetween val="midCat"/>
      </c:valAx>
      <c:spPr>
        <a:ln w="6350">
          <a:solidFill>
            <a:sysClr val="windowText" lastClr="000000"/>
          </a:solidFill>
        </a:ln>
      </c:spPr>
    </c:plotArea>
    <c:plotVisOnly val="1"/>
    <c:dispBlanksAs val="gap"/>
    <c:showDLblsOverMax val="0"/>
  </c:chart>
  <c:txPr>
    <a:bodyPr/>
    <a:lstStyle/>
    <a:p>
      <a:pPr>
        <a:defRPr>
          <a:latin typeface="UD デジタル 教科書体 NK-R" panose="02020400000000000000" pitchFamily="18" charset="-128"/>
          <a:ea typeface="UD デジタル 教科書体 NK-R" panose="02020400000000000000" pitchFamily="18" charset="-128"/>
        </a:defRPr>
      </a:pPr>
      <a:endParaRPr lang="ja-JP"/>
    </a:p>
  </c:txPr>
  <c:externalData r:id="rId2">
    <c:autoUpdate val="0"/>
  </c:externalData>
  <c:userShapes r:id="rId3"/>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966563392988778E-2"/>
          <c:y val="4.0160145752896531E-2"/>
          <c:w val="0.89349929106334325"/>
          <c:h val="0.87943474829544721"/>
        </c:manualLayout>
      </c:layout>
      <c:barChart>
        <c:barDir val="col"/>
        <c:grouping val="clustered"/>
        <c:varyColors val="0"/>
        <c:ser>
          <c:idx val="0"/>
          <c:order val="0"/>
          <c:tx>
            <c:strRef>
              <c:f>Sheet1!$B$1</c:f>
              <c:strCache>
                <c:ptCount val="1"/>
                <c:pt idx="0">
                  <c:v>1998年</c:v>
                </c:pt>
              </c:strCache>
            </c:strRef>
          </c:tx>
          <c:spPr>
            <a:solidFill>
              <a:schemeClr val="accent4"/>
            </a:solidFill>
            <a:ln>
              <a:noFill/>
            </a:ln>
            <a:effectLst/>
          </c:spPr>
          <c:invertIfNegative val="0"/>
          <c:dLbls>
            <c:dLbl>
              <c:idx val="1"/>
              <c:layout>
                <c:manualLayout>
                  <c:x val="-2.2815116022566976E-3"/>
                  <c:y val="7.303345390613080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705-4EE0-8C3F-5C4AB7C11302}"/>
                </c:ext>
              </c:extLst>
            </c:dLbl>
            <c:numFmt formatCode="#,##0.0_);[Red]\(#,##0.0\)" sourceLinked="0"/>
            <c:spPr>
              <a:noFill/>
              <a:ln>
                <a:noFill/>
              </a:ln>
              <a:effectLst/>
            </c:spPr>
            <c:txPr>
              <a:bodyPr rot="0" spcFirstLastPara="1" vertOverflow="ellipsis" vert="horz" wrap="square" lIns="38100" tIns="19050" rIns="38100" bIns="19050" anchor="ctr" anchorCtr="1">
                <a:spAutoFit/>
              </a:bodyPr>
              <a:lstStyle/>
              <a:p>
                <a:pPr>
                  <a:defRPr lang="ja-JP" sz="1200" b="1" i="0" u="none" strike="noStrike" kern="1200" baseline="0">
                    <a:solidFill>
                      <a:schemeClr val="tx1"/>
                    </a:solidFill>
                    <a:effectLst>
                      <a:glow rad="127000">
                        <a:schemeClr val="bg1">
                          <a:lumMod val="95000"/>
                        </a:schemeClr>
                      </a:glow>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65～69</c:v>
                </c:pt>
                <c:pt idx="1">
                  <c:v>70～74</c:v>
                </c:pt>
                <c:pt idx="2">
                  <c:v>75～79</c:v>
                </c:pt>
                <c:pt idx="3">
                  <c:v>65～69</c:v>
                </c:pt>
                <c:pt idx="4">
                  <c:v>70～74</c:v>
                </c:pt>
                <c:pt idx="5">
                  <c:v>75～79</c:v>
                </c:pt>
              </c:strCache>
            </c:strRef>
          </c:cat>
          <c:val>
            <c:numRef>
              <c:f>Sheet1!$B$2:$B$7</c:f>
              <c:numCache>
                <c:formatCode>General</c:formatCode>
                <c:ptCount val="6"/>
                <c:pt idx="0">
                  <c:v>37.69</c:v>
                </c:pt>
                <c:pt idx="1">
                  <c:v>34.57</c:v>
                </c:pt>
                <c:pt idx="2">
                  <c:v>30.39</c:v>
                </c:pt>
                <c:pt idx="3">
                  <c:v>36.79</c:v>
                </c:pt>
                <c:pt idx="4">
                  <c:v>33.47</c:v>
                </c:pt>
                <c:pt idx="5">
                  <c:v>29.55</c:v>
                </c:pt>
              </c:numCache>
            </c:numRef>
          </c:val>
          <c:extLst>
            <c:ext xmlns:c16="http://schemas.microsoft.com/office/drawing/2014/chart" uri="{C3380CC4-5D6E-409C-BE32-E72D297353CC}">
              <c16:uniqueId val="{00000001-B705-4EE0-8C3F-5C4AB7C11302}"/>
            </c:ext>
          </c:extLst>
        </c:ser>
        <c:ser>
          <c:idx val="1"/>
          <c:order val="1"/>
          <c:tx>
            <c:strRef>
              <c:f>Sheet1!$C$1</c:f>
              <c:strCache>
                <c:ptCount val="1"/>
                <c:pt idx="0">
                  <c:v>2020年</c:v>
                </c:pt>
              </c:strCache>
            </c:strRef>
          </c:tx>
          <c:spPr>
            <a:solidFill>
              <a:schemeClr val="accent2"/>
            </a:solidFill>
            <a:ln>
              <a:noFill/>
            </a:ln>
            <a:effectLst/>
          </c:spPr>
          <c:invertIfNegative val="0"/>
          <c:dLbls>
            <c:numFmt formatCode="#,##0.0_);[Red]\(#,##0.0\)" sourceLinked="0"/>
            <c:spPr>
              <a:noFill/>
              <a:ln>
                <a:noFill/>
              </a:ln>
              <a:effectLst/>
            </c:spPr>
            <c:txPr>
              <a:bodyPr rot="0" spcFirstLastPara="1" vertOverflow="ellipsis" vert="horz" wrap="square" lIns="38100" tIns="19050" rIns="38100" bIns="19050" anchor="ctr" anchorCtr="1">
                <a:spAutoFit/>
              </a:bodyPr>
              <a:lstStyle/>
              <a:p>
                <a:pPr>
                  <a:defRPr lang="ja-JP" sz="1200" b="1"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65～69</c:v>
                </c:pt>
                <c:pt idx="1">
                  <c:v>70～74</c:v>
                </c:pt>
                <c:pt idx="2">
                  <c:v>75～79</c:v>
                </c:pt>
                <c:pt idx="3">
                  <c:v>65～69</c:v>
                </c:pt>
                <c:pt idx="4">
                  <c:v>70～74</c:v>
                </c:pt>
                <c:pt idx="5">
                  <c:v>75～79</c:v>
                </c:pt>
              </c:strCache>
            </c:strRef>
          </c:cat>
          <c:val>
            <c:numRef>
              <c:f>Sheet1!$C$2:$C$7</c:f>
              <c:numCache>
                <c:formatCode>General</c:formatCode>
                <c:ptCount val="6"/>
                <c:pt idx="0">
                  <c:v>42.12</c:v>
                </c:pt>
                <c:pt idx="1">
                  <c:v>39.46</c:v>
                </c:pt>
                <c:pt idx="2">
                  <c:v>35.619999999999997</c:v>
                </c:pt>
                <c:pt idx="3">
                  <c:v>41.81</c:v>
                </c:pt>
                <c:pt idx="4">
                  <c:v>38.380000000000003</c:v>
                </c:pt>
                <c:pt idx="5">
                  <c:v>35.71</c:v>
                </c:pt>
              </c:numCache>
            </c:numRef>
          </c:val>
          <c:extLst>
            <c:ext xmlns:c16="http://schemas.microsoft.com/office/drawing/2014/chart" uri="{C3380CC4-5D6E-409C-BE32-E72D297353CC}">
              <c16:uniqueId val="{00000002-B705-4EE0-8C3F-5C4AB7C11302}"/>
            </c:ext>
          </c:extLst>
        </c:ser>
        <c:dLbls>
          <c:showLegendKey val="0"/>
          <c:showVal val="0"/>
          <c:showCatName val="0"/>
          <c:showSerName val="0"/>
          <c:showPercent val="0"/>
          <c:showBubbleSize val="0"/>
        </c:dLbls>
        <c:gapWidth val="200"/>
        <c:axId val="1248974415"/>
        <c:axId val="1248989391"/>
        <c:extLst/>
      </c:barChart>
      <c:catAx>
        <c:axId val="1248974415"/>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ja-JP" sz="105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crossAx val="1248989391"/>
        <c:crosses val="autoZero"/>
        <c:auto val="1"/>
        <c:lblAlgn val="ctr"/>
        <c:lblOffset val="10"/>
        <c:noMultiLvlLbl val="0"/>
      </c:catAx>
      <c:valAx>
        <c:axId val="1248989391"/>
        <c:scaling>
          <c:orientation val="minMax"/>
          <c:max val="45"/>
          <c:min val="20"/>
        </c:scaling>
        <c:delete val="0"/>
        <c:axPos val="l"/>
        <c:majorGridlines>
          <c:spPr>
            <a:ln w="9525" cap="flat" cmpd="sng" algn="ctr">
              <a:solidFill>
                <a:schemeClr val="tx1">
                  <a:lumMod val="15000"/>
                  <a:lumOff val="85000"/>
                </a:schemeClr>
              </a:solidFill>
              <a:round/>
            </a:ln>
            <a:effectLst/>
          </c:spPr>
        </c:majorGridlines>
        <c:numFmt formatCode="#,##0.0_);[Red]\(#,##0.0\)" sourceLinked="0"/>
        <c:majorTickMark val="none"/>
        <c:minorTickMark val="none"/>
        <c:tickLblPos val="nextTo"/>
        <c:spPr>
          <a:noFill/>
          <a:ln>
            <a:noFill/>
          </a:ln>
          <a:effectLst/>
        </c:spPr>
        <c:txPr>
          <a:bodyPr rot="-60000000" spcFirstLastPara="1" vertOverflow="ellipsis" vert="horz" wrap="square" anchor="ctr" anchorCtr="1"/>
          <a:lstStyle/>
          <a:p>
            <a:pPr>
              <a:defRPr lang="ja-JP" sz="10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crossAx val="1248974415"/>
        <c:crosses val="autoZero"/>
        <c:crossBetween val="between"/>
        <c:majorUnit val="5"/>
      </c:valAx>
      <c:spPr>
        <a:noFill/>
        <a:ln>
          <a:solidFill>
            <a:schemeClr val="tx1"/>
          </a:solid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83867123331006"/>
          <c:y val="2.817745978906383E-2"/>
          <c:w val="0.84451999604840611"/>
          <c:h val="0.90783186104302838"/>
        </c:manualLayout>
      </c:layout>
      <c:barChart>
        <c:barDir val="col"/>
        <c:grouping val="percentStacked"/>
        <c:varyColors val="0"/>
        <c:ser>
          <c:idx val="0"/>
          <c:order val="0"/>
          <c:tx>
            <c:strRef>
              <c:f>Sheet1!$B$1</c:f>
              <c:strCache>
                <c:ptCount val="1"/>
                <c:pt idx="0">
                  <c:v>60歳以上</c:v>
                </c:pt>
              </c:strCache>
            </c:strRef>
          </c:tx>
          <c:spPr>
            <a:solidFill>
              <a:schemeClr val="accent2"/>
            </a:solidFill>
            <a:ln>
              <a:noFill/>
            </a:ln>
            <a:effectLst/>
          </c:spPr>
          <c:invertIfNegative val="0"/>
          <c:cat>
            <c:numRef>
              <c:f>Sheet1!$A$2:$A$6</c:f>
              <c:numCache>
                <c:formatCode>General</c:formatCode>
                <c:ptCount val="5"/>
                <c:pt idx="0">
                  <c:v>1998</c:v>
                </c:pt>
                <c:pt idx="1">
                  <c:v>2004</c:v>
                </c:pt>
                <c:pt idx="2">
                  <c:v>2009</c:v>
                </c:pt>
                <c:pt idx="3">
                  <c:v>2014</c:v>
                </c:pt>
              </c:numCache>
            </c:numRef>
          </c:cat>
          <c:val>
            <c:numRef>
              <c:f>Sheet1!$B$2:$B$5</c:f>
              <c:numCache>
                <c:formatCode>0.0%</c:formatCode>
                <c:ptCount val="4"/>
                <c:pt idx="0">
                  <c:v>3.7999999999999999E-2</c:v>
                </c:pt>
                <c:pt idx="1">
                  <c:v>0.04</c:v>
                </c:pt>
                <c:pt idx="2">
                  <c:v>2.1000000000000001E-2</c:v>
                </c:pt>
                <c:pt idx="3">
                  <c:v>1.0999999999999999E-2</c:v>
                </c:pt>
              </c:numCache>
            </c:numRef>
          </c:val>
          <c:extLst>
            <c:ext xmlns:c16="http://schemas.microsoft.com/office/drawing/2014/chart" uri="{C3380CC4-5D6E-409C-BE32-E72D297353CC}">
              <c16:uniqueId val="{00000000-1C6F-41C9-B1FE-27584F1E03ED}"/>
            </c:ext>
          </c:extLst>
        </c:ser>
        <c:ser>
          <c:idx val="1"/>
          <c:order val="1"/>
          <c:tx>
            <c:strRef>
              <c:f>Sheet1!$C$1</c:f>
              <c:strCache>
                <c:ptCount val="1"/>
                <c:pt idx="0">
                  <c:v>65歳以上</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lang="ja-JP" sz="1197" b="0" i="0" u="none" strike="noStrike" kern="1200" baseline="0">
                    <a:solidFill>
                      <a:schemeClr val="tx1">
                        <a:lumMod val="75000"/>
                        <a:lumOff val="2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1998</c:v>
                </c:pt>
                <c:pt idx="1">
                  <c:v>2004</c:v>
                </c:pt>
                <c:pt idx="2">
                  <c:v>2009</c:v>
                </c:pt>
                <c:pt idx="3">
                  <c:v>2014</c:v>
                </c:pt>
              </c:numCache>
            </c:numRef>
          </c:cat>
          <c:val>
            <c:numRef>
              <c:f>Sheet1!$C$2:$C$5</c:f>
              <c:numCache>
                <c:formatCode>0.0%</c:formatCode>
                <c:ptCount val="4"/>
                <c:pt idx="0">
                  <c:v>0.183</c:v>
                </c:pt>
                <c:pt idx="1">
                  <c:v>0.14000000000000001</c:v>
                </c:pt>
                <c:pt idx="2">
                  <c:v>0.108</c:v>
                </c:pt>
                <c:pt idx="3">
                  <c:v>6.4000000000000001E-2</c:v>
                </c:pt>
              </c:numCache>
            </c:numRef>
          </c:val>
          <c:extLst>
            <c:ext xmlns:c16="http://schemas.microsoft.com/office/drawing/2014/chart" uri="{C3380CC4-5D6E-409C-BE32-E72D297353CC}">
              <c16:uniqueId val="{00000001-1C6F-41C9-B1FE-27584F1E03ED}"/>
            </c:ext>
          </c:extLst>
        </c:ser>
        <c:ser>
          <c:idx val="2"/>
          <c:order val="2"/>
          <c:tx>
            <c:strRef>
              <c:f>Sheet1!$D$1</c:f>
              <c:strCache>
                <c:ptCount val="1"/>
                <c:pt idx="0">
                  <c:v>70歳以上</c:v>
                </c:pt>
              </c:strCache>
            </c:strRef>
          </c:tx>
          <c:spPr>
            <a:solidFill>
              <a:schemeClr val="accent3"/>
            </a:solidFill>
            <a:ln>
              <a:noFill/>
            </a:ln>
            <a:effectLst/>
          </c:spPr>
          <c:invertIfNegative val="0"/>
          <c:dLbls>
            <c:dLbl>
              <c:idx val="3"/>
              <c:layout>
                <c:manualLayout>
                  <c:x val="-1.1418928731273847E-16"/>
                  <c:y val="-4.7812644708545841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A75-418A-800B-D3EAC54A6BEE}"/>
                </c:ext>
              </c:extLst>
            </c:dLbl>
            <c:spPr>
              <a:noFill/>
              <a:ln>
                <a:noFill/>
              </a:ln>
              <a:effectLst/>
            </c:spPr>
            <c:txPr>
              <a:bodyPr rot="0" spcFirstLastPara="1" vertOverflow="ellipsis" vert="horz" wrap="square" anchor="ctr" anchorCtr="1"/>
              <a:lstStyle/>
              <a:p>
                <a:pPr>
                  <a:defRPr lang="ja-JP" sz="1197" b="0" i="0" u="none" strike="noStrike" kern="1200" baseline="0">
                    <a:solidFill>
                      <a:schemeClr val="tx1">
                        <a:lumMod val="75000"/>
                        <a:lumOff val="2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1998</c:v>
                </c:pt>
                <c:pt idx="1">
                  <c:v>2004</c:v>
                </c:pt>
                <c:pt idx="2">
                  <c:v>2009</c:v>
                </c:pt>
                <c:pt idx="3">
                  <c:v>2014</c:v>
                </c:pt>
              </c:numCache>
            </c:numRef>
          </c:cat>
          <c:val>
            <c:numRef>
              <c:f>Sheet1!$D$2:$D$5</c:f>
              <c:numCache>
                <c:formatCode>0.0%</c:formatCode>
                <c:ptCount val="4"/>
                <c:pt idx="0">
                  <c:v>0.48299999999999998</c:v>
                </c:pt>
                <c:pt idx="1">
                  <c:v>0.46700000000000003</c:v>
                </c:pt>
                <c:pt idx="2">
                  <c:v>0.42299999999999999</c:v>
                </c:pt>
                <c:pt idx="3">
                  <c:v>0.29099999999999998</c:v>
                </c:pt>
              </c:numCache>
            </c:numRef>
          </c:val>
          <c:extLst>
            <c:ext xmlns:c16="http://schemas.microsoft.com/office/drawing/2014/chart" uri="{C3380CC4-5D6E-409C-BE32-E72D297353CC}">
              <c16:uniqueId val="{00000002-1C6F-41C9-B1FE-27584F1E03ED}"/>
            </c:ext>
          </c:extLst>
        </c:ser>
        <c:ser>
          <c:idx val="3"/>
          <c:order val="3"/>
          <c:tx>
            <c:strRef>
              <c:f>Sheet1!$E$1</c:f>
              <c:strCache>
                <c:ptCount val="1"/>
                <c:pt idx="0">
                  <c:v>75歳以上</c:v>
                </c:pt>
              </c:strCache>
            </c:strRef>
          </c:tx>
          <c:spPr>
            <a:solidFill>
              <a:schemeClr val="accent5"/>
            </a:solidFill>
            <a:ln>
              <a:noFill/>
            </a:ln>
            <a:effectLst/>
          </c:spPr>
          <c:invertIfNegative val="0"/>
          <c:dLbls>
            <c:dLbl>
              <c:idx val="1"/>
              <c:layout>
                <c:manualLayout>
                  <c:x val="-5.7094643656369233E-17"/>
                  <c:y val="-1.85938062755455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A75-418A-800B-D3EAC54A6BEE}"/>
                </c:ext>
              </c:extLst>
            </c:dLbl>
            <c:dLbl>
              <c:idx val="2"/>
              <c:layout>
                <c:manualLayout>
                  <c:x val="-1.1418928731273847E-16"/>
                  <c:y val="-5.843767686600035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A75-418A-800B-D3EAC54A6BEE}"/>
                </c:ext>
              </c:extLst>
            </c:dLbl>
            <c:dLbl>
              <c:idx val="3"/>
              <c:layout>
                <c:manualLayout>
                  <c:x val="0"/>
                  <c:y val="2.431832107843137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C6F-41C9-B1FE-27584F1E03ED}"/>
                </c:ext>
              </c:extLst>
            </c:dLbl>
            <c:spPr>
              <a:noFill/>
              <a:ln>
                <a:noFill/>
              </a:ln>
              <a:effectLst/>
            </c:spPr>
            <c:txPr>
              <a:bodyPr rot="0" spcFirstLastPara="1" vertOverflow="ellipsis" vert="horz" wrap="square" anchor="ctr" anchorCtr="1"/>
              <a:lstStyle/>
              <a:p>
                <a:pPr>
                  <a:defRPr lang="ja-JP" sz="1197" b="0" i="0" u="none" strike="noStrike" kern="1200" baseline="0">
                    <a:solidFill>
                      <a:schemeClr val="tx1">
                        <a:lumMod val="75000"/>
                        <a:lumOff val="2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1998</c:v>
                </c:pt>
                <c:pt idx="1">
                  <c:v>2004</c:v>
                </c:pt>
                <c:pt idx="2">
                  <c:v>2009</c:v>
                </c:pt>
                <c:pt idx="3">
                  <c:v>2014</c:v>
                </c:pt>
              </c:numCache>
            </c:numRef>
          </c:cat>
          <c:val>
            <c:numRef>
              <c:f>Sheet1!$E$2:$E$5</c:f>
              <c:numCache>
                <c:formatCode>0.0%</c:formatCode>
                <c:ptCount val="4"/>
                <c:pt idx="0">
                  <c:v>0.14699999999999999</c:v>
                </c:pt>
                <c:pt idx="1">
                  <c:v>0.19700000000000001</c:v>
                </c:pt>
                <c:pt idx="2">
                  <c:v>0.27400000000000002</c:v>
                </c:pt>
                <c:pt idx="3">
                  <c:v>0.27900000000000003</c:v>
                </c:pt>
              </c:numCache>
            </c:numRef>
          </c:val>
          <c:extLst>
            <c:ext xmlns:c16="http://schemas.microsoft.com/office/drawing/2014/chart" uri="{C3380CC4-5D6E-409C-BE32-E72D297353CC}">
              <c16:uniqueId val="{00000004-1C6F-41C9-B1FE-27584F1E03ED}"/>
            </c:ext>
          </c:extLst>
        </c:ser>
        <c:ser>
          <c:idx val="4"/>
          <c:order val="4"/>
          <c:tx>
            <c:strRef>
              <c:f>Sheet1!$F$1</c:f>
              <c:strCache>
                <c:ptCount val="1"/>
                <c:pt idx="0">
                  <c:v>80歳以上</c:v>
                </c:pt>
              </c:strCache>
            </c:strRef>
          </c:tx>
          <c:spPr>
            <a:solidFill>
              <a:schemeClr val="accent1"/>
            </a:solidFill>
            <a:ln>
              <a:noFill/>
            </a:ln>
            <a:effectLst/>
          </c:spPr>
          <c:invertIfNegative val="0"/>
          <c:dLbls>
            <c:dLbl>
              <c:idx val="0"/>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C6F-41C9-B1FE-27584F1E03ED}"/>
                </c:ext>
              </c:extLst>
            </c:dLbl>
            <c:dLbl>
              <c:idx val="5"/>
              <c:layout>
                <c:manualLayout>
                  <c:x val="-6.756316881234728E-2"/>
                  <c:y val="3.295143144063180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C6F-41C9-B1FE-27584F1E03ED}"/>
                </c:ext>
              </c:extLst>
            </c:dLbl>
            <c:numFmt formatCode="0.0%" sourceLinked="0"/>
            <c:spPr>
              <a:noFill/>
              <a:ln>
                <a:noFill/>
              </a:ln>
              <a:effectLst/>
            </c:spPr>
            <c:txPr>
              <a:bodyPr rot="0" spcFirstLastPara="1" vertOverflow="ellipsis" vert="horz" wrap="square" anchor="ctr" anchorCtr="1"/>
              <a:lstStyle/>
              <a:p>
                <a:pPr>
                  <a:defRPr lang="ja-JP" sz="1197" b="0" i="0" u="none" strike="noStrike" kern="1200" baseline="0">
                    <a:solidFill>
                      <a:schemeClr val="tx1">
                        <a:lumMod val="75000"/>
                        <a:lumOff val="25000"/>
                      </a:schemeClr>
                    </a:solidFill>
                    <a:effectLst>
                      <a:glow rad="101600">
                        <a:schemeClr val="bg1">
                          <a:alpha val="70000"/>
                        </a:schemeClr>
                      </a:glow>
                    </a:effectLst>
                    <a:latin typeface="UD デジタル 教科書体 NK-R" panose="02020400000000000000" pitchFamily="18" charset="-128"/>
                    <a:ea typeface="UD デジタル 教科書体 NK-R" panose="02020400000000000000" pitchFamily="18"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1998</c:v>
                </c:pt>
                <c:pt idx="1">
                  <c:v>2004</c:v>
                </c:pt>
                <c:pt idx="2">
                  <c:v>2009</c:v>
                </c:pt>
                <c:pt idx="3">
                  <c:v>2014</c:v>
                </c:pt>
              </c:numCache>
            </c:numRef>
          </c:cat>
          <c:val>
            <c:numRef>
              <c:f>Sheet1!$F$2:$F$5</c:f>
              <c:numCache>
                <c:formatCode>0.0%</c:formatCode>
                <c:ptCount val="4"/>
                <c:pt idx="0">
                  <c:v>9.7000000000000003E-2</c:v>
                </c:pt>
                <c:pt idx="1">
                  <c:v>0.107</c:v>
                </c:pt>
                <c:pt idx="2">
                  <c:v>0.108</c:v>
                </c:pt>
                <c:pt idx="3">
                  <c:v>0.184</c:v>
                </c:pt>
              </c:numCache>
            </c:numRef>
          </c:val>
          <c:extLst>
            <c:ext xmlns:c16="http://schemas.microsoft.com/office/drawing/2014/chart" uri="{C3380CC4-5D6E-409C-BE32-E72D297353CC}">
              <c16:uniqueId val="{00000007-1C6F-41C9-B1FE-27584F1E03ED}"/>
            </c:ext>
          </c:extLst>
        </c:ser>
        <c:ser>
          <c:idx val="5"/>
          <c:order val="5"/>
          <c:tx>
            <c:strRef>
              <c:f>Sheet1!$G$1</c:f>
              <c:strCache>
                <c:ptCount val="1"/>
                <c:pt idx="0">
                  <c:v>85歳以上</c:v>
                </c:pt>
              </c:strCache>
            </c:strRef>
          </c:tx>
          <c:spPr>
            <a:solidFill>
              <a:schemeClr val="accent1">
                <a:lumMod val="20000"/>
                <a:lumOff val="80000"/>
              </a:schemeClr>
            </a:solidFill>
            <a:ln>
              <a:noFill/>
            </a:ln>
            <a:effectLst/>
          </c:spPr>
          <c:invertIfNegative val="0"/>
          <c:cat>
            <c:numRef>
              <c:f>Sheet1!$A$2:$A$6</c:f>
              <c:numCache>
                <c:formatCode>General</c:formatCode>
                <c:ptCount val="5"/>
                <c:pt idx="0">
                  <c:v>1998</c:v>
                </c:pt>
                <c:pt idx="1">
                  <c:v>2004</c:v>
                </c:pt>
                <c:pt idx="2">
                  <c:v>2009</c:v>
                </c:pt>
                <c:pt idx="3">
                  <c:v>2014</c:v>
                </c:pt>
              </c:numCache>
            </c:numRef>
          </c:cat>
          <c:val>
            <c:numRef>
              <c:f>Sheet1!$G$2:$G$5</c:f>
              <c:numCache>
                <c:formatCode>0.0%</c:formatCode>
                <c:ptCount val="4"/>
                <c:pt idx="0">
                  <c:v>7.0000000000000001E-3</c:v>
                </c:pt>
                <c:pt idx="1">
                  <c:v>5.0000000000000001E-3</c:v>
                </c:pt>
                <c:pt idx="2">
                  <c:v>7.0000000000000001E-3</c:v>
                </c:pt>
                <c:pt idx="3">
                  <c:v>2.5000000000000001E-2</c:v>
                </c:pt>
              </c:numCache>
            </c:numRef>
          </c:val>
          <c:extLst>
            <c:ext xmlns:c16="http://schemas.microsoft.com/office/drawing/2014/chart" uri="{C3380CC4-5D6E-409C-BE32-E72D297353CC}">
              <c16:uniqueId val="{00000008-1C6F-41C9-B1FE-27584F1E03ED}"/>
            </c:ext>
          </c:extLst>
        </c:ser>
        <c:ser>
          <c:idx val="6"/>
          <c:order val="6"/>
          <c:tx>
            <c:strRef>
              <c:f>Sheet1!$H$1</c:f>
              <c:strCache>
                <c:ptCount val="1"/>
                <c:pt idx="0">
                  <c:v>その他</c:v>
                </c:pt>
              </c:strCache>
            </c:strRef>
          </c:tx>
          <c:spPr>
            <a:solidFill>
              <a:schemeClr val="bg2"/>
            </a:solidFill>
            <a:ln>
              <a:noFill/>
            </a:ln>
            <a:effectLst/>
          </c:spPr>
          <c:invertIfNegative val="0"/>
          <c:cat>
            <c:numRef>
              <c:f>Sheet1!$A$2:$A$6</c:f>
              <c:numCache>
                <c:formatCode>General</c:formatCode>
                <c:ptCount val="5"/>
                <c:pt idx="0">
                  <c:v>1998</c:v>
                </c:pt>
                <c:pt idx="1">
                  <c:v>2004</c:v>
                </c:pt>
                <c:pt idx="2">
                  <c:v>2009</c:v>
                </c:pt>
                <c:pt idx="3">
                  <c:v>2014</c:v>
                </c:pt>
              </c:numCache>
            </c:numRef>
          </c:cat>
          <c:val>
            <c:numRef>
              <c:f>Sheet1!$H$2:$H$5</c:f>
              <c:numCache>
                <c:formatCode>0.0%</c:formatCode>
                <c:ptCount val="4"/>
                <c:pt idx="0">
                  <c:v>4.500000000000004E-2</c:v>
                </c:pt>
                <c:pt idx="1">
                  <c:v>4.3999999999999928E-2</c:v>
                </c:pt>
                <c:pt idx="2">
                  <c:v>5.8999999999999941E-2</c:v>
                </c:pt>
                <c:pt idx="3">
                  <c:v>0.14600000000000002</c:v>
                </c:pt>
              </c:numCache>
            </c:numRef>
          </c:val>
          <c:extLst>
            <c:ext xmlns:c16="http://schemas.microsoft.com/office/drawing/2014/chart" uri="{C3380CC4-5D6E-409C-BE32-E72D297353CC}">
              <c16:uniqueId val="{00000009-1C6F-41C9-B1FE-27584F1E03ED}"/>
            </c:ext>
          </c:extLst>
        </c:ser>
        <c:dLbls>
          <c:showLegendKey val="0"/>
          <c:showVal val="0"/>
          <c:showCatName val="0"/>
          <c:showSerName val="0"/>
          <c:showPercent val="0"/>
          <c:showBubbleSize val="0"/>
        </c:dLbls>
        <c:gapWidth val="93"/>
        <c:overlap val="100"/>
        <c:serLines>
          <c:spPr>
            <a:ln w="9525" cap="flat" cmpd="sng" algn="ctr">
              <a:solidFill>
                <a:schemeClr val="tx1"/>
              </a:solidFill>
              <a:round/>
            </a:ln>
            <a:effectLst/>
          </c:spPr>
        </c:serLines>
        <c:axId val="1248974415"/>
        <c:axId val="1248989391"/>
      </c:barChart>
      <c:catAx>
        <c:axId val="1248974415"/>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ja-JP" sz="1197" b="0" i="0" u="none" strike="noStrike" kern="1200" baseline="0">
                <a:solidFill>
                  <a:schemeClr val="tx1">
                    <a:lumMod val="65000"/>
                    <a:lumOff val="3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1248989391"/>
        <c:crosses val="autoZero"/>
        <c:auto val="1"/>
        <c:lblAlgn val="ctr"/>
        <c:lblOffset val="100"/>
        <c:noMultiLvlLbl val="0"/>
      </c:catAx>
      <c:valAx>
        <c:axId val="1248989391"/>
        <c:scaling>
          <c:orientation val="minMax"/>
        </c:scaling>
        <c:delete val="1"/>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1248974415"/>
        <c:crosses val="autoZero"/>
        <c:crossBetween val="between"/>
        <c:majorUnit val="1"/>
      </c:valAx>
      <c:spPr>
        <a:noFill/>
        <a:ln>
          <a:solidFill>
            <a:schemeClr val="tx1"/>
          </a:solidFill>
        </a:ln>
        <a:effectLst/>
      </c:spPr>
    </c:plotArea>
    <c:plotVisOnly val="1"/>
    <c:dispBlanksAs val="gap"/>
    <c:showDLblsOverMax val="0"/>
  </c:chart>
  <c:spPr>
    <a:noFill/>
    <a:ln>
      <a:noFill/>
    </a:ln>
    <a:effectLst/>
  </c:spPr>
  <c:txPr>
    <a:bodyPr/>
    <a:lstStyle/>
    <a:p>
      <a:pPr>
        <a:defRPr>
          <a:latin typeface="UD デジタル 教科書体 NK-R" panose="02020400000000000000" pitchFamily="18" charset="-128"/>
          <a:ea typeface="UD デジタル 教科書体 NK-R" panose="02020400000000000000" pitchFamily="18" charset="-128"/>
        </a:defRPr>
      </a:pPr>
      <a:endParaRPr lang="ja-JP"/>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グラフ作成!$C$1</c:f>
              <c:strCache>
                <c:ptCount val="1"/>
                <c:pt idx="0">
                  <c:v>現役世代(15-64歳人口)/高齢者(65歳以上人口)</c:v>
                </c:pt>
              </c:strCache>
            </c:strRef>
          </c:tx>
          <c:spPr>
            <a:ln w="38100">
              <a:solidFill>
                <a:schemeClr val="accent1"/>
              </a:solidFill>
            </a:ln>
          </c:spPr>
          <c:marker>
            <c:symbol val="diamond"/>
            <c:size val="4"/>
            <c:spPr>
              <a:solidFill>
                <a:schemeClr val="accent1"/>
              </a:solidFill>
              <a:ln w="38100">
                <a:solidFill>
                  <a:schemeClr val="accent1"/>
                </a:solidFill>
              </a:ln>
            </c:spPr>
          </c:marker>
          <c:dLbls>
            <c:dLbl>
              <c:idx val="8"/>
              <c:layout>
                <c:manualLayout>
                  <c:x val="-2.3509250895074295E-2"/>
                  <c:y val="2.7538227778133143E-2"/>
                </c:manualLayout>
              </c:layout>
              <c:numFmt formatCode="#,##0.0_);[Red]\(#,##0.0\)" sourceLinked="0"/>
              <c:spPr>
                <a:noFill/>
                <a:ln>
                  <a:noFill/>
                </a:ln>
                <a:effectLst/>
              </c:spPr>
              <c:txPr>
                <a:bodyPr wrap="square" lIns="38100" tIns="19050" rIns="38100" bIns="19050" anchor="ctr">
                  <a:spAutoFit/>
                </a:bodyPr>
                <a:lstStyle/>
                <a:p>
                  <a:pPr>
                    <a:defRPr lang="ja-JP" sz="1050" b="1">
                      <a:latin typeface="UD デジタル 教科書体 NK-R" panose="02020400000000000000" pitchFamily="18" charset="-128"/>
                      <a:ea typeface="UD デジタル 教科書体 NK-R" panose="02020400000000000000" pitchFamily="18" charset="-128"/>
                    </a:defRPr>
                  </a:pPr>
                  <a:endParaRPr lang="ja-JP"/>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96-4269-80C6-4A95A58A0202}"/>
                </c:ext>
              </c:extLst>
            </c:dLbl>
            <c:dLbl>
              <c:idx val="9"/>
              <c:layout>
                <c:manualLayout>
                  <c:x val="-2.2281949684360501E-2"/>
                  <c:y val="3.532656967285079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F96-4269-80C6-4A95A58A0202}"/>
                </c:ext>
              </c:extLst>
            </c:dLbl>
            <c:dLbl>
              <c:idx val="10"/>
              <c:layout>
                <c:manualLayout>
                  <c:x val="9.400852013922897E-3"/>
                  <c:y val="2.19140637217194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478-4876-BC14-A6FF4FCFB9BA}"/>
                </c:ext>
              </c:extLst>
            </c:dLbl>
            <c:spPr>
              <a:noFill/>
              <a:ln>
                <a:noFill/>
              </a:ln>
              <a:effectLst/>
            </c:spPr>
            <c:txPr>
              <a:bodyPr wrap="square" lIns="38100" tIns="19050" rIns="38100" bIns="19050" anchor="ctr">
                <a:spAutoFit/>
              </a:bodyPr>
              <a:lstStyle/>
              <a:p>
                <a:pPr>
                  <a:defRPr lang="ja-JP" sz="1050" b="1">
                    <a:latin typeface="UD デジタル 教科書体 NK-R" panose="02020400000000000000" pitchFamily="18" charset="-128"/>
                    <a:ea typeface="UD デジタル 教科書体 NK-R" panose="02020400000000000000" pitchFamily="18" charset="-128"/>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グラフ作成!$B$9:$B$19</c:f>
              <c:numCache>
                <c:formatCode>General</c:formatCode>
                <c:ptCount val="11"/>
                <c:pt idx="0">
                  <c:v>1980</c:v>
                </c:pt>
                <c:pt idx="1">
                  <c:v>1985</c:v>
                </c:pt>
                <c:pt idx="2">
                  <c:v>1990</c:v>
                </c:pt>
                <c:pt idx="3">
                  <c:v>1995</c:v>
                </c:pt>
                <c:pt idx="4">
                  <c:v>2000</c:v>
                </c:pt>
                <c:pt idx="5">
                  <c:v>2005</c:v>
                </c:pt>
                <c:pt idx="6">
                  <c:v>2010</c:v>
                </c:pt>
                <c:pt idx="7">
                  <c:v>2015</c:v>
                </c:pt>
                <c:pt idx="8">
                  <c:v>2020</c:v>
                </c:pt>
                <c:pt idx="9">
                  <c:v>2025</c:v>
                </c:pt>
                <c:pt idx="10">
                  <c:v>2030</c:v>
                </c:pt>
              </c:numCache>
            </c:numRef>
          </c:cat>
          <c:val>
            <c:numRef>
              <c:f>グラフ作成!$C$9:$C$19</c:f>
              <c:numCache>
                <c:formatCode>General</c:formatCode>
                <c:ptCount val="11"/>
                <c:pt idx="0">
                  <c:v>7.4</c:v>
                </c:pt>
                <c:pt idx="1">
                  <c:v>6.6</c:v>
                </c:pt>
                <c:pt idx="2">
                  <c:v>5.8</c:v>
                </c:pt>
                <c:pt idx="3">
                  <c:v>4.8</c:v>
                </c:pt>
                <c:pt idx="4">
                  <c:v>3.9</c:v>
                </c:pt>
                <c:pt idx="5">
                  <c:v>3.3</c:v>
                </c:pt>
                <c:pt idx="6">
                  <c:v>2.8</c:v>
                </c:pt>
                <c:pt idx="7">
                  <c:v>2.2999999999999998</c:v>
                </c:pt>
                <c:pt idx="8">
                  <c:v>2</c:v>
                </c:pt>
                <c:pt idx="9">
                  <c:v>1.9</c:v>
                </c:pt>
                <c:pt idx="10">
                  <c:v>1.9</c:v>
                </c:pt>
              </c:numCache>
            </c:numRef>
          </c:val>
          <c:smooth val="0"/>
          <c:extLst>
            <c:ext xmlns:c16="http://schemas.microsoft.com/office/drawing/2014/chart" uri="{C3380CC4-5D6E-409C-BE32-E72D297353CC}">
              <c16:uniqueId val="{00000001-2478-4876-BC14-A6FF4FCFB9BA}"/>
            </c:ext>
          </c:extLst>
        </c:ser>
        <c:ser>
          <c:idx val="1"/>
          <c:order val="1"/>
          <c:tx>
            <c:strRef>
              <c:f>グラフ作成!$D$1</c:f>
              <c:strCache>
                <c:ptCount val="1"/>
                <c:pt idx="0">
                  <c:v>就業者/非就業者</c:v>
                </c:pt>
              </c:strCache>
            </c:strRef>
          </c:tx>
          <c:spPr>
            <a:ln w="38100">
              <a:solidFill>
                <a:schemeClr val="accent2"/>
              </a:solidFill>
            </a:ln>
          </c:spPr>
          <c:marker>
            <c:symbol val="circle"/>
            <c:size val="4"/>
            <c:spPr>
              <a:solidFill>
                <a:schemeClr val="accent2"/>
              </a:solidFill>
              <a:ln w="38100">
                <a:solidFill>
                  <a:schemeClr val="accent2"/>
                </a:solidFill>
              </a:ln>
            </c:spPr>
          </c:marker>
          <c:dLbls>
            <c:spPr>
              <a:noFill/>
              <a:ln>
                <a:noFill/>
              </a:ln>
              <a:effectLst/>
            </c:spPr>
            <c:txPr>
              <a:bodyPr wrap="square" lIns="38100" tIns="19050" rIns="38100" bIns="19050" anchor="ctr">
                <a:spAutoFit/>
              </a:bodyPr>
              <a:lstStyle/>
              <a:p>
                <a:pPr>
                  <a:defRPr lang="ja-JP" sz="1050" b="1">
                    <a:effectLst>
                      <a:glow rad="127000">
                        <a:schemeClr val="bg1"/>
                      </a:glow>
                    </a:effectLst>
                    <a:latin typeface="UD デジタル 教科書体 NK-R" panose="02020400000000000000" pitchFamily="18" charset="-128"/>
                    <a:ea typeface="UD デジタル 教科書体 NK-R" panose="02020400000000000000" pitchFamily="18" charset="-128"/>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グラフ作成!$B$9:$B$19</c:f>
              <c:numCache>
                <c:formatCode>General</c:formatCode>
                <c:ptCount val="11"/>
                <c:pt idx="0">
                  <c:v>1980</c:v>
                </c:pt>
                <c:pt idx="1">
                  <c:v>1985</c:v>
                </c:pt>
                <c:pt idx="2">
                  <c:v>1990</c:v>
                </c:pt>
                <c:pt idx="3">
                  <c:v>1995</c:v>
                </c:pt>
                <c:pt idx="4">
                  <c:v>2000</c:v>
                </c:pt>
                <c:pt idx="5">
                  <c:v>2005</c:v>
                </c:pt>
                <c:pt idx="6">
                  <c:v>2010</c:v>
                </c:pt>
                <c:pt idx="7">
                  <c:v>2015</c:v>
                </c:pt>
                <c:pt idx="8">
                  <c:v>2020</c:v>
                </c:pt>
                <c:pt idx="9">
                  <c:v>2025</c:v>
                </c:pt>
                <c:pt idx="10">
                  <c:v>2030</c:v>
                </c:pt>
              </c:numCache>
            </c:numRef>
          </c:cat>
          <c:val>
            <c:numRef>
              <c:f>グラフ作成!$D$9:$D$19</c:f>
              <c:numCache>
                <c:formatCode>0.00_ </c:formatCode>
                <c:ptCount val="11"/>
                <c:pt idx="0">
                  <c:v>0.91370163802462545</c:v>
                </c:pt>
                <c:pt idx="1">
                  <c:v>0.93309833849897861</c:v>
                </c:pt>
                <c:pt idx="2">
                  <c:v>1.0054568270002842</c:v>
                </c:pt>
                <c:pt idx="3">
                  <c:v>1.0519176837141115</c:v>
                </c:pt>
                <c:pt idx="4">
                  <c:v>1.0045960250622565</c:v>
                </c:pt>
                <c:pt idx="5">
                  <c:v>0.96345030985165803</c:v>
                </c:pt>
                <c:pt idx="6">
                  <c:v>0.93266741005862375</c:v>
                </c:pt>
                <c:pt idx="7">
                  <c:v>0.94149535128265704</c:v>
                </c:pt>
              </c:numCache>
            </c:numRef>
          </c:val>
          <c:smooth val="0"/>
          <c:extLst>
            <c:ext xmlns:c16="http://schemas.microsoft.com/office/drawing/2014/chart" uri="{C3380CC4-5D6E-409C-BE32-E72D297353CC}">
              <c16:uniqueId val="{00000002-2478-4876-BC14-A6FF4FCFB9BA}"/>
            </c:ext>
          </c:extLst>
        </c:ser>
        <c:ser>
          <c:idx val="2"/>
          <c:order val="2"/>
          <c:tx>
            <c:strRef>
              <c:f>グラフ作成!$E$1</c:f>
              <c:strCache>
                <c:ptCount val="1"/>
              </c:strCache>
            </c:strRef>
          </c:tx>
          <c:spPr>
            <a:ln w="28575">
              <a:solidFill>
                <a:schemeClr val="accent2"/>
              </a:solidFill>
              <a:prstDash val="dash"/>
            </a:ln>
          </c:spPr>
          <c:marker>
            <c:symbol val="circle"/>
            <c:size val="4"/>
            <c:spPr>
              <a:solidFill>
                <a:srgbClr val="C00000"/>
              </a:solidFill>
              <a:ln w="28575">
                <a:solidFill>
                  <a:schemeClr val="accent2"/>
                </a:solidFill>
              </a:ln>
            </c:spPr>
          </c:marker>
          <c:dLbls>
            <c:dLbl>
              <c:idx val="7"/>
              <c:delete val="1"/>
              <c:extLst>
                <c:ext xmlns:c15="http://schemas.microsoft.com/office/drawing/2012/chart" uri="{CE6537A1-D6FC-4f65-9D91-7224C49458BB}"/>
                <c:ext xmlns:c16="http://schemas.microsoft.com/office/drawing/2014/chart" uri="{C3380CC4-5D6E-409C-BE32-E72D297353CC}">
                  <c16:uniqueId val="{00000000-00F6-4FDE-89F2-989588F0E28C}"/>
                </c:ext>
              </c:extLst>
            </c:dLbl>
            <c:dLbl>
              <c:idx val="8"/>
              <c:layout>
                <c:manualLayout>
                  <c:x val="-3.3340184680495884E-2"/>
                  <c:y val="-2.245088187437351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478-4876-BC14-A6FF4FCFB9BA}"/>
                </c:ext>
              </c:extLst>
            </c:dLbl>
            <c:dLbl>
              <c:idx val="10"/>
              <c:layout>
                <c:manualLayout>
                  <c:x val="-3.7655137498698192E-2"/>
                  <c:y val="-3.126248411067317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478-4876-BC14-A6FF4FCFB9BA}"/>
                </c:ext>
              </c:extLst>
            </c:dLbl>
            <c:spPr>
              <a:noFill/>
              <a:ln>
                <a:noFill/>
              </a:ln>
              <a:effectLst/>
            </c:spPr>
            <c:txPr>
              <a:bodyPr wrap="square" lIns="38100" tIns="19050" rIns="38100" bIns="19050" anchor="ctr">
                <a:spAutoFit/>
              </a:bodyPr>
              <a:lstStyle/>
              <a:p>
                <a:pPr>
                  <a:defRPr lang="ja-JP" sz="1050" b="1">
                    <a:latin typeface="UD デジタル 教科書体 NK-R" panose="02020400000000000000" pitchFamily="18" charset="-128"/>
                    <a:ea typeface="UD デジタル 教科書体 NK-R" panose="02020400000000000000" pitchFamily="18" charset="-128"/>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グラフ作成!$B$9:$B$19</c:f>
              <c:numCache>
                <c:formatCode>General</c:formatCode>
                <c:ptCount val="11"/>
                <c:pt idx="0">
                  <c:v>1980</c:v>
                </c:pt>
                <c:pt idx="1">
                  <c:v>1985</c:v>
                </c:pt>
                <c:pt idx="2">
                  <c:v>1990</c:v>
                </c:pt>
                <c:pt idx="3">
                  <c:v>1995</c:v>
                </c:pt>
                <c:pt idx="4">
                  <c:v>2000</c:v>
                </c:pt>
                <c:pt idx="5">
                  <c:v>2005</c:v>
                </c:pt>
                <c:pt idx="6">
                  <c:v>2010</c:v>
                </c:pt>
                <c:pt idx="7">
                  <c:v>2015</c:v>
                </c:pt>
                <c:pt idx="8">
                  <c:v>2020</c:v>
                </c:pt>
                <c:pt idx="9">
                  <c:v>2025</c:v>
                </c:pt>
                <c:pt idx="10">
                  <c:v>2030</c:v>
                </c:pt>
              </c:numCache>
            </c:numRef>
          </c:cat>
          <c:val>
            <c:numRef>
              <c:f>グラフ作成!$E$9:$E$19</c:f>
              <c:numCache>
                <c:formatCode>General</c:formatCode>
                <c:ptCount val="11"/>
                <c:pt idx="7" formatCode="0.00_ ">
                  <c:v>0.94149535128265704</c:v>
                </c:pt>
                <c:pt idx="8" formatCode="0.00_ ">
                  <c:v>1.0583844750373197</c:v>
                </c:pt>
                <c:pt idx="10" formatCode="0.00_ ">
                  <c:v>1.123065720007282</c:v>
                </c:pt>
              </c:numCache>
            </c:numRef>
          </c:val>
          <c:smooth val="0"/>
          <c:extLst>
            <c:ext xmlns:c16="http://schemas.microsoft.com/office/drawing/2014/chart" uri="{C3380CC4-5D6E-409C-BE32-E72D297353CC}">
              <c16:uniqueId val="{00000005-2478-4876-BC14-A6FF4FCFB9BA}"/>
            </c:ext>
          </c:extLst>
        </c:ser>
        <c:ser>
          <c:idx val="3"/>
          <c:order val="3"/>
          <c:tx>
            <c:strRef>
              <c:f>グラフ作成!$F$1</c:f>
              <c:strCache>
                <c:ptCount val="1"/>
              </c:strCache>
            </c:strRef>
          </c:tx>
          <c:spPr>
            <a:ln w="28575">
              <a:solidFill>
                <a:schemeClr val="accent2"/>
              </a:solidFill>
              <a:prstDash val="dash"/>
            </a:ln>
          </c:spPr>
          <c:marker>
            <c:symbol val="circle"/>
            <c:size val="4"/>
            <c:spPr>
              <a:solidFill>
                <a:srgbClr val="C00000"/>
              </a:solidFill>
              <a:ln w="28575">
                <a:solidFill>
                  <a:schemeClr val="accent2"/>
                </a:solidFill>
              </a:ln>
            </c:spPr>
          </c:marker>
          <c:dLbls>
            <c:dLbl>
              <c:idx val="7"/>
              <c:delete val="1"/>
              <c:extLst>
                <c:ext xmlns:c15="http://schemas.microsoft.com/office/drawing/2012/chart" uri="{CE6537A1-D6FC-4f65-9D91-7224C49458BB}"/>
                <c:ext xmlns:c16="http://schemas.microsoft.com/office/drawing/2014/chart" uri="{C3380CC4-5D6E-409C-BE32-E72D297353CC}">
                  <c16:uniqueId val="{00000006-2478-4876-BC14-A6FF4FCFB9BA}"/>
                </c:ext>
              </c:extLst>
            </c:dLbl>
            <c:dLbl>
              <c:idx val="8"/>
              <c:layout>
                <c:manualLayout>
                  <c:x val="-3.5307991969374806E-2"/>
                  <c:y val="3.05672598211029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478-4876-BC14-A6FF4FCFB9BA}"/>
                </c:ext>
              </c:extLst>
            </c:dLbl>
            <c:dLbl>
              <c:idx val="10"/>
              <c:layout>
                <c:manualLayout>
                  <c:x val="-3.8455193100862393E-2"/>
                  <c:y val="2.130796150481189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478-4876-BC14-A6FF4FCFB9BA}"/>
                </c:ext>
              </c:extLst>
            </c:dLbl>
            <c:spPr>
              <a:noFill/>
              <a:ln>
                <a:noFill/>
              </a:ln>
              <a:effectLst/>
            </c:spPr>
            <c:txPr>
              <a:bodyPr wrap="square" lIns="38100" tIns="19050" rIns="38100" bIns="19050" anchor="ctr">
                <a:spAutoFit/>
              </a:bodyPr>
              <a:lstStyle/>
              <a:p>
                <a:pPr>
                  <a:defRPr lang="ja-JP" sz="1050" b="1">
                    <a:latin typeface="UD デジタル 教科書体 NK-R" panose="02020400000000000000" pitchFamily="18" charset="-128"/>
                    <a:ea typeface="UD デジタル 教科書体 NK-R" panose="02020400000000000000" pitchFamily="18" charset="-128"/>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グラフ作成!$B$9:$B$19</c:f>
              <c:numCache>
                <c:formatCode>General</c:formatCode>
                <c:ptCount val="11"/>
                <c:pt idx="0">
                  <c:v>1980</c:v>
                </c:pt>
                <c:pt idx="1">
                  <c:v>1985</c:v>
                </c:pt>
                <c:pt idx="2">
                  <c:v>1990</c:v>
                </c:pt>
                <c:pt idx="3">
                  <c:v>1995</c:v>
                </c:pt>
                <c:pt idx="4">
                  <c:v>2000</c:v>
                </c:pt>
                <c:pt idx="5">
                  <c:v>2005</c:v>
                </c:pt>
                <c:pt idx="6">
                  <c:v>2010</c:v>
                </c:pt>
                <c:pt idx="7">
                  <c:v>2015</c:v>
                </c:pt>
                <c:pt idx="8">
                  <c:v>2020</c:v>
                </c:pt>
                <c:pt idx="9">
                  <c:v>2025</c:v>
                </c:pt>
                <c:pt idx="10">
                  <c:v>2030</c:v>
                </c:pt>
              </c:numCache>
            </c:numRef>
          </c:cat>
          <c:val>
            <c:numRef>
              <c:f>グラフ作成!$F$9:$F$19</c:f>
              <c:numCache>
                <c:formatCode>General</c:formatCode>
                <c:ptCount val="11"/>
                <c:pt idx="7" formatCode="0.00_ ">
                  <c:v>0.94149535128265704</c:v>
                </c:pt>
                <c:pt idx="8" formatCode="0.00_ ">
                  <c:v>0.95003142677561281</c:v>
                </c:pt>
                <c:pt idx="10" formatCode="0.00_ ">
                  <c:v>0.91148991968529747</c:v>
                </c:pt>
              </c:numCache>
            </c:numRef>
          </c:val>
          <c:smooth val="0"/>
          <c:extLst>
            <c:ext xmlns:c16="http://schemas.microsoft.com/office/drawing/2014/chart" uri="{C3380CC4-5D6E-409C-BE32-E72D297353CC}">
              <c16:uniqueId val="{00000009-2478-4876-BC14-A6FF4FCFB9BA}"/>
            </c:ext>
          </c:extLst>
        </c:ser>
        <c:dLbls>
          <c:showLegendKey val="0"/>
          <c:showVal val="0"/>
          <c:showCatName val="0"/>
          <c:showSerName val="0"/>
          <c:showPercent val="0"/>
          <c:showBubbleSize val="0"/>
        </c:dLbls>
        <c:marker val="1"/>
        <c:smooth val="0"/>
        <c:axId val="130209280"/>
        <c:axId val="130210816"/>
      </c:lineChart>
      <c:catAx>
        <c:axId val="130209280"/>
        <c:scaling>
          <c:orientation val="minMax"/>
        </c:scaling>
        <c:delete val="0"/>
        <c:axPos val="b"/>
        <c:numFmt formatCode="General" sourceLinked="1"/>
        <c:majorTickMark val="out"/>
        <c:minorTickMark val="none"/>
        <c:tickLblPos val="nextTo"/>
        <c:txPr>
          <a:bodyPr/>
          <a:lstStyle/>
          <a:p>
            <a:pPr>
              <a:defRPr lang="ja-JP" sz="1050">
                <a:latin typeface="UD デジタル 教科書体 NK-R" panose="02020400000000000000" pitchFamily="18" charset="-128"/>
                <a:ea typeface="UD デジタル 教科書体 NK-R" panose="02020400000000000000" pitchFamily="18" charset="-128"/>
              </a:defRPr>
            </a:pPr>
            <a:endParaRPr lang="ja-JP"/>
          </a:p>
        </c:txPr>
        <c:crossAx val="130210816"/>
        <c:crosses val="autoZero"/>
        <c:auto val="1"/>
        <c:lblAlgn val="ctr"/>
        <c:lblOffset val="100"/>
        <c:noMultiLvlLbl val="0"/>
      </c:catAx>
      <c:valAx>
        <c:axId val="130210816"/>
        <c:scaling>
          <c:orientation val="minMax"/>
        </c:scaling>
        <c:delete val="0"/>
        <c:axPos val="l"/>
        <c:majorGridlines/>
        <c:numFmt formatCode="General" sourceLinked="1"/>
        <c:majorTickMark val="out"/>
        <c:minorTickMark val="none"/>
        <c:tickLblPos val="nextTo"/>
        <c:txPr>
          <a:bodyPr/>
          <a:lstStyle/>
          <a:p>
            <a:pPr>
              <a:defRPr lang="ja-JP" sz="1050" b="0">
                <a:latin typeface="+mn-ea"/>
                <a:ea typeface="+mn-ea"/>
              </a:defRPr>
            </a:pPr>
            <a:endParaRPr lang="ja-JP"/>
          </a:p>
        </c:txPr>
        <c:crossAx val="130209280"/>
        <c:crosses val="autoZero"/>
        <c:crossBetween val="between"/>
      </c:valAx>
    </c:plotArea>
    <c:plotVisOnly val="1"/>
    <c:dispBlanksAs val="span"/>
    <c:showDLblsOverMax val="0"/>
  </c:chart>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684632498006127E-2"/>
          <c:y val="0.11426878306878308"/>
          <c:w val="0.92965516517651015"/>
          <c:h val="0.57069470899470898"/>
        </c:manualLayout>
      </c:layout>
      <c:barChart>
        <c:barDir val="col"/>
        <c:grouping val="clustered"/>
        <c:varyColors val="0"/>
        <c:ser>
          <c:idx val="0"/>
          <c:order val="0"/>
          <c:tx>
            <c:strRef>
              <c:f>'総波及効果（グラフ用）'!$C$3</c:f>
              <c:strCache>
                <c:ptCount val="1"/>
                <c:pt idx="0">
                  <c:v>全国</c:v>
                </c:pt>
              </c:strCache>
            </c:strRef>
          </c:tx>
          <c:spPr>
            <a:solidFill>
              <a:schemeClr val="accent1"/>
            </a:solidFill>
            <a:ln>
              <a:noFill/>
            </a:ln>
            <a:effectLst/>
          </c:spPr>
          <c:invertIfNegative val="0"/>
          <c:cat>
            <c:strRef>
              <c:f>'総波及効果（グラフ用）'!$B$5:$B$19</c:f>
              <c:strCache>
                <c:ptCount val="15"/>
                <c:pt idx="0">
                  <c:v>耕種農業</c:v>
                </c:pt>
                <c:pt idx="1">
                  <c:v>食料品</c:v>
                </c:pt>
                <c:pt idx="2">
                  <c:v>電子デバイス</c:v>
                </c:pt>
                <c:pt idx="3">
                  <c:v>乗用車</c:v>
                </c:pt>
                <c:pt idx="4">
                  <c:v>船舶・同修理</c:v>
                </c:pt>
                <c:pt idx="5">
                  <c:v>公共事業</c:v>
                </c:pt>
                <c:pt idx="6">
                  <c:v>電力</c:v>
                </c:pt>
                <c:pt idx="7">
                  <c:v>航空輸送</c:v>
                </c:pt>
                <c:pt idx="8">
                  <c:v>通信</c:v>
                </c:pt>
                <c:pt idx="9">
                  <c:v>公務</c:v>
                </c:pt>
                <c:pt idx="10">
                  <c:v>飲食サービス</c:v>
                </c:pt>
                <c:pt idx="11">
                  <c:v>医療</c:v>
                </c:pt>
                <c:pt idx="12">
                  <c:v>保健衛生</c:v>
                </c:pt>
                <c:pt idx="13">
                  <c:v>社会保険・社会福祉</c:v>
                </c:pt>
                <c:pt idx="14">
                  <c:v>介護</c:v>
                </c:pt>
              </c:strCache>
            </c:strRef>
          </c:cat>
          <c:val>
            <c:numRef>
              <c:f>'総波及効果（グラフ用）'!$C$5:$C$19</c:f>
              <c:numCache>
                <c:formatCode>0.000</c:formatCode>
                <c:ptCount val="15"/>
                <c:pt idx="0">
                  <c:v>4.7147670329568783</c:v>
                </c:pt>
                <c:pt idx="1">
                  <c:v>4.9375496627651883</c:v>
                </c:pt>
                <c:pt idx="2">
                  <c:v>3.4070585109084246</c:v>
                </c:pt>
                <c:pt idx="3">
                  <c:v>4.9947441220707853</c:v>
                </c:pt>
                <c:pt idx="4">
                  <c:v>4.7095254875901364</c:v>
                </c:pt>
                <c:pt idx="5">
                  <c:v>4.7126312993830952</c:v>
                </c:pt>
                <c:pt idx="6">
                  <c:v>2.7231489607643642</c:v>
                </c:pt>
                <c:pt idx="7">
                  <c:v>4.1454853717716933</c:v>
                </c:pt>
                <c:pt idx="8">
                  <c:v>4.4638926045038003</c:v>
                </c:pt>
                <c:pt idx="9">
                  <c:v>3.9076386627057023</c:v>
                </c:pt>
                <c:pt idx="10">
                  <c:v>4.9124346194625792</c:v>
                </c:pt>
                <c:pt idx="11">
                  <c:v>4.8329935686132268</c:v>
                </c:pt>
                <c:pt idx="12">
                  <c:v>5.1792646248218093</c:v>
                </c:pt>
                <c:pt idx="13">
                  <c:v>5.2849751235059212</c:v>
                </c:pt>
                <c:pt idx="14">
                  <c:v>5.0532137419499934</c:v>
                </c:pt>
              </c:numCache>
            </c:numRef>
          </c:val>
          <c:extLst>
            <c:ext xmlns:c16="http://schemas.microsoft.com/office/drawing/2014/chart" uri="{C3380CC4-5D6E-409C-BE32-E72D297353CC}">
              <c16:uniqueId val="{00000000-ED8D-41C7-AF9E-17AAC4B4571C}"/>
            </c:ext>
          </c:extLst>
        </c:ser>
        <c:ser>
          <c:idx val="1"/>
          <c:order val="1"/>
          <c:tx>
            <c:strRef>
              <c:f>'総波及効果（グラフ用）'!$D$3</c:f>
              <c:strCache>
                <c:ptCount val="1"/>
                <c:pt idx="0">
                  <c:v>神奈川県</c:v>
                </c:pt>
              </c:strCache>
            </c:strRef>
          </c:tx>
          <c:spPr>
            <a:solidFill>
              <a:schemeClr val="accent2"/>
            </a:solidFill>
            <a:ln>
              <a:noFill/>
            </a:ln>
            <a:effectLst/>
          </c:spPr>
          <c:invertIfNegative val="0"/>
          <c:cat>
            <c:strRef>
              <c:f>'総波及効果（グラフ用）'!$B$5:$B$19</c:f>
              <c:strCache>
                <c:ptCount val="15"/>
                <c:pt idx="0">
                  <c:v>耕種農業</c:v>
                </c:pt>
                <c:pt idx="1">
                  <c:v>食料品</c:v>
                </c:pt>
                <c:pt idx="2">
                  <c:v>電子デバイス</c:v>
                </c:pt>
                <c:pt idx="3">
                  <c:v>乗用車</c:v>
                </c:pt>
                <c:pt idx="4">
                  <c:v>船舶・同修理</c:v>
                </c:pt>
                <c:pt idx="5">
                  <c:v>公共事業</c:v>
                </c:pt>
                <c:pt idx="6">
                  <c:v>電力</c:v>
                </c:pt>
                <c:pt idx="7">
                  <c:v>航空輸送</c:v>
                </c:pt>
                <c:pt idx="8">
                  <c:v>通信</c:v>
                </c:pt>
                <c:pt idx="9">
                  <c:v>公務</c:v>
                </c:pt>
                <c:pt idx="10">
                  <c:v>飲食サービス</c:v>
                </c:pt>
                <c:pt idx="11">
                  <c:v>医療</c:v>
                </c:pt>
                <c:pt idx="12">
                  <c:v>保健衛生</c:v>
                </c:pt>
                <c:pt idx="13">
                  <c:v>社会保険・社会福祉</c:v>
                </c:pt>
                <c:pt idx="14">
                  <c:v>介護</c:v>
                </c:pt>
              </c:strCache>
            </c:strRef>
          </c:cat>
          <c:val>
            <c:numRef>
              <c:f>'総波及効果（グラフ用）'!$D$5:$D$19</c:f>
              <c:numCache>
                <c:formatCode>0.000</c:formatCode>
                <c:ptCount val="15"/>
                <c:pt idx="0">
                  <c:v>3.2391253717031474</c:v>
                </c:pt>
                <c:pt idx="1">
                  <c:v>2.5739819922002516</c:v>
                </c:pt>
                <c:pt idx="2">
                  <c:v>2.1829757346408063</c:v>
                </c:pt>
                <c:pt idx="3">
                  <c:v>2.2807433067802396</c:v>
                </c:pt>
                <c:pt idx="4">
                  <c:v>2.7858106950082133</c:v>
                </c:pt>
                <c:pt idx="5">
                  <c:v>3.370348252683018</c:v>
                </c:pt>
                <c:pt idx="6">
                  <c:v>2.0485955927161941</c:v>
                </c:pt>
                <c:pt idx="7">
                  <c:v>3.3861356898446338</c:v>
                </c:pt>
                <c:pt idx="8">
                  <c:v>3.7587321530790314</c:v>
                </c:pt>
                <c:pt idx="9">
                  <c:v>2.8876843165316144</c:v>
                </c:pt>
                <c:pt idx="10">
                  <c:v>3.1472116597479114</c:v>
                </c:pt>
                <c:pt idx="11">
                  <c:v>3.5716748417441582</c:v>
                </c:pt>
                <c:pt idx="12">
                  <c:v>4.2025911720328777</c:v>
                </c:pt>
                <c:pt idx="13">
                  <c:v>4.1325877873560302</c:v>
                </c:pt>
                <c:pt idx="14">
                  <c:v>4.2932016203951537</c:v>
                </c:pt>
              </c:numCache>
            </c:numRef>
          </c:val>
          <c:extLst>
            <c:ext xmlns:c16="http://schemas.microsoft.com/office/drawing/2014/chart" uri="{C3380CC4-5D6E-409C-BE32-E72D297353CC}">
              <c16:uniqueId val="{00000001-ED8D-41C7-AF9E-17AAC4B4571C}"/>
            </c:ext>
          </c:extLst>
        </c:ser>
        <c:ser>
          <c:idx val="2"/>
          <c:order val="2"/>
          <c:tx>
            <c:strRef>
              <c:f>'総波及効果（グラフ用）'!$E$3</c:f>
              <c:strCache>
                <c:ptCount val="1"/>
                <c:pt idx="0">
                  <c:v>秋田県</c:v>
                </c:pt>
              </c:strCache>
            </c:strRef>
          </c:tx>
          <c:spPr>
            <a:solidFill>
              <a:schemeClr val="accent3"/>
            </a:solidFill>
            <a:ln>
              <a:noFill/>
            </a:ln>
            <a:effectLst/>
          </c:spPr>
          <c:invertIfNegative val="0"/>
          <c:cat>
            <c:strRef>
              <c:f>'総波及効果（グラフ用）'!$B$5:$B$19</c:f>
              <c:strCache>
                <c:ptCount val="15"/>
                <c:pt idx="0">
                  <c:v>耕種農業</c:v>
                </c:pt>
                <c:pt idx="1">
                  <c:v>食料品</c:v>
                </c:pt>
                <c:pt idx="2">
                  <c:v>電子デバイス</c:v>
                </c:pt>
                <c:pt idx="3">
                  <c:v>乗用車</c:v>
                </c:pt>
                <c:pt idx="4">
                  <c:v>船舶・同修理</c:v>
                </c:pt>
                <c:pt idx="5">
                  <c:v>公共事業</c:v>
                </c:pt>
                <c:pt idx="6">
                  <c:v>電力</c:v>
                </c:pt>
                <c:pt idx="7">
                  <c:v>航空輸送</c:v>
                </c:pt>
                <c:pt idx="8">
                  <c:v>通信</c:v>
                </c:pt>
                <c:pt idx="9">
                  <c:v>公務</c:v>
                </c:pt>
                <c:pt idx="10">
                  <c:v>飲食サービス</c:v>
                </c:pt>
                <c:pt idx="11">
                  <c:v>医療</c:v>
                </c:pt>
                <c:pt idx="12">
                  <c:v>保健衛生</c:v>
                </c:pt>
                <c:pt idx="13">
                  <c:v>社会保険・社会福祉</c:v>
                </c:pt>
                <c:pt idx="14">
                  <c:v>介護</c:v>
                </c:pt>
              </c:strCache>
            </c:strRef>
          </c:cat>
          <c:val>
            <c:numRef>
              <c:f>'総波及効果（グラフ用）'!$E$5:$E$19</c:f>
              <c:numCache>
                <c:formatCode>0.000</c:formatCode>
                <c:ptCount val="15"/>
                <c:pt idx="0">
                  <c:v>3.5174909162964654</c:v>
                </c:pt>
                <c:pt idx="1">
                  <c:v>3.012300258975352</c:v>
                </c:pt>
                <c:pt idx="2">
                  <c:v>2.0317472005993311</c:v>
                </c:pt>
                <c:pt idx="3">
                  <c:v>1</c:v>
                </c:pt>
                <c:pt idx="4">
                  <c:v>2.4184660564760851</c:v>
                </c:pt>
                <c:pt idx="5">
                  <c:v>3.5092682828124033</c:v>
                </c:pt>
                <c:pt idx="6">
                  <c:v>2.0789034554517407</c:v>
                </c:pt>
                <c:pt idx="7">
                  <c:v>2.2044303531311895</c:v>
                </c:pt>
                <c:pt idx="8">
                  <c:v>3.5517064555231252</c:v>
                </c:pt>
                <c:pt idx="9">
                  <c:v>3.2919322374936186</c:v>
                </c:pt>
                <c:pt idx="10">
                  <c:v>3.3725364128975812</c:v>
                </c:pt>
                <c:pt idx="11">
                  <c:v>3.739787453912951</c:v>
                </c:pt>
                <c:pt idx="12">
                  <c:v>4.4539083406861817</c:v>
                </c:pt>
                <c:pt idx="13">
                  <c:v>4.5901277020404727</c:v>
                </c:pt>
                <c:pt idx="14">
                  <c:v>4.511773157084126</c:v>
                </c:pt>
              </c:numCache>
            </c:numRef>
          </c:val>
          <c:extLst>
            <c:ext xmlns:c16="http://schemas.microsoft.com/office/drawing/2014/chart" uri="{C3380CC4-5D6E-409C-BE32-E72D297353CC}">
              <c16:uniqueId val="{00000002-ED8D-41C7-AF9E-17AAC4B4571C}"/>
            </c:ext>
          </c:extLst>
        </c:ser>
        <c:dLbls>
          <c:showLegendKey val="0"/>
          <c:showVal val="0"/>
          <c:showCatName val="0"/>
          <c:showSerName val="0"/>
          <c:showPercent val="0"/>
          <c:showBubbleSize val="0"/>
        </c:dLbls>
        <c:gapWidth val="219"/>
        <c:overlap val="-27"/>
        <c:axId val="2059428000"/>
        <c:axId val="2059423840"/>
      </c:barChart>
      <c:catAx>
        <c:axId val="20594280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1197" b="0" i="0" u="none" strike="noStrike" kern="1200" baseline="0">
                <a:solidFill>
                  <a:schemeClr val="tx1">
                    <a:lumMod val="65000"/>
                    <a:lumOff val="3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2059423840"/>
        <c:crosses val="autoZero"/>
        <c:auto val="1"/>
        <c:lblAlgn val="ctr"/>
        <c:lblOffset val="100"/>
        <c:noMultiLvlLbl val="0"/>
      </c:catAx>
      <c:valAx>
        <c:axId val="2059423840"/>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lang="ja-JP" sz="1197" b="0" i="0" u="none" strike="noStrike" kern="1200" baseline="0">
                <a:solidFill>
                  <a:schemeClr val="tx1">
                    <a:lumMod val="65000"/>
                    <a:lumOff val="3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2059428000"/>
        <c:crosses val="autoZero"/>
        <c:crossBetween val="between"/>
      </c:valAx>
      <c:spPr>
        <a:noFill/>
        <a:ln>
          <a:noFill/>
        </a:ln>
        <a:effectLst/>
      </c:spPr>
    </c:plotArea>
    <c:legend>
      <c:legendPos val="b"/>
      <c:layout>
        <c:manualLayout>
          <c:xMode val="edge"/>
          <c:yMode val="edge"/>
          <c:x val="0.36294589262477439"/>
          <c:y val="0.91253465608465612"/>
          <c:w val="0.27144272341854508"/>
          <c:h val="7.4026190476190482E-2"/>
        </c:manualLayout>
      </c:layout>
      <c:overlay val="0"/>
      <c:spPr>
        <a:noFill/>
        <a:ln>
          <a:noFill/>
        </a:ln>
        <a:effectLst/>
      </c:spPr>
      <c:txPr>
        <a:bodyPr rot="0" spcFirstLastPara="1" vertOverflow="ellipsis" vert="horz" wrap="square" anchor="ctr" anchorCtr="1"/>
        <a:lstStyle/>
        <a:p>
          <a:pPr>
            <a:defRPr lang="ja-JP" sz="1400" b="0" i="0" u="none" strike="noStrike" kern="1200" baseline="0">
              <a:solidFill>
                <a:schemeClr val="tx1">
                  <a:lumMod val="65000"/>
                  <a:lumOff val="3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14歳以下</c:v>
                </c:pt>
              </c:strCache>
            </c:strRef>
          </c:tx>
          <c:spPr>
            <a:solidFill>
              <a:schemeClr val="accent4"/>
            </a:solidFill>
            <a:ln>
              <a:noFill/>
            </a:ln>
            <a:effectLst/>
          </c:spPr>
          <c:invertIfNegative val="0"/>
          <c:dPt>
            <c:idx val="0"/>
            <c:invertIfNegative val="0"/>
            <c:bubble3D val="0"/>
            <c:spPr>
              <a:solidFill>
                <a:schemeClr val="accent4"/>
              </a:solidFill>
              <a:ln>
                <a:noFill/>
              </a:ln>
              <a:effectLst/>
            </c:spPr>
            <c:extLst>
              <c:ext xmlns:c16="http://schemas.microsoft.com/office/drawing/2014/chart" uri="{C3380CC4-5D6E-409C-BE32-E72D297353CC}">
                <c16:uniqueId val="{0000007C-8863-47A7-B66D-7957A433D580}"/>
              </c:ext>
            </c:extLst>
          </c:dPt>
          <c:dPt>
            <c:idx val="1"/>
            <c:invertIfNegative val="0"/>
            <c:bubble3D val="0"/>
            <c:spPr>
              <a:solidFill>
                <a:schemeClr val="accent4"/>
              </a:solidFill>
              <a:ln>
                <a:noFill/>
              </a:ln>
              <a:effectLst/>
            </c:spPr>
            <c:extLst>
              <c:ext xmlns:c16="http://schemas.microsoft.com/office/drawing/2014/chart" uri="{C3380CC4-5D6E-409C-BE32-E72D297353CC}">
                <c16:uniqueId val="{0000006A-8863-47A7-B66D-7957A433D580}"/>
              </c:ext>
            </c:extLst>
          </c:dPt>
          <c:dPt>
            <c:idx val="2"/>
            <c:invertIfNegative val="0"/>
            <c:bubble3D val="0"/>
            <c:spPr>
              <a:solidFill>
                <a:schemeClr val="accent4"/>
              </a:solidFill>
              <a:ln>
                <a:noFill/>
              </a:ln>
              <a:effectLst/>
            </c:spPr>
            <c:extLst>
              <c:ext xmlns:c16="http://schemas.microsoft.com/office/drawing/2014/chart" uri="{C3380CC4-5D6E-409C-BE32-E72D297353CC}">
                <c16:uniqueId val="{0000007D-8863-47A7-B66D-7957A433D580}"/>
              </c:ext>
            </c:extLst>
          </c:dPt>
          <c:dPt>
            <c:idx val="3"/>
            <c:invertIfNegative val="0"/>
            <c:bubble3D val="0"/>
            <c:spPr>
              <a:solidFill>
                <a:schemeClr val="accent4"/>
              </a:solidFill>
              <a:ln>
                <a:noFill/>
              </a:ln>
              <a:effectLst/>
            </c:spPr>
            <c:extLst>
              <c:ext xmlns:c16="http://schemas.microsoft.com/office/drawing/2014/chart" uri="{C3380CC4-5D6E-409C-BE32-E72D297353CC}">
                <c16:uniqueId val="{0000007E-8863-47A7-B66D-7957A433D580}"/>
              </c:ext>
            </c:extLst>
          </c:dPt>
          <c:dPt>
            <c:idx val="4"/>
            <c:invertIfNegative val="0"/>
            <c:bubble3D val="0"/>
            <c:spPr>
              <a:solidFill>
                <a:schemeClr val="accent4"/>
              </a:solidFill>
              <a:ln>
                <a:noFill/>
              </a:ln>
              <a:effectLst/>
            </c:spPr>
            <c:extLst>
              <c:ext xmlns:c16="http://schemas.microsoft.com/office/drawing/2014/chart" uri="{C3380CC4-5D6E-409C-BE32-E72D297353CC}">
                <c16:uniqueId val="{0000006D-8863-47A7-B66D-7957A433D580}"/>
              </c:ext>
            </c:extLst>
          </c:dPt>
          <c:dLbls>
            <c:dLbl>
              <c:idx val="1"/>
              <c:delete val="1"/>
              <c:extLst>
                <c:ext xmlns:c15="http://schemas.microsoft.com/office/drawing/2012/chart" uri="{CE6537A1-D6FC-4f65-9D91-7224C49458BB}"/>
                <c:ext xmlns:c16="http://schemas.microsoft.com/office/drawing/2014/chart" uri="{C3380CC4-5D6E-409C-BE32-E72D297353CC}">
                  <c16:uniqueId val="{0000006A-8863-47A7-B66D-7957A433D580}"/>
                </c:ext>
              </c:extLst>
            </c:dLbl>
            <c:dLbl>
              <c:idx val="2"/>
              <c:delete val="1"/>
              <c:extLst>
                <c:ext xmlns:c15="http://schemas.microsoft.com/office/drawing/2012/chart" uri="{CE6537A1-D6FC-4f65-9D91-7224C49458BB}"/>
                <c:ext xmlns:c16="http://schemas.microsoft.com/office/drawing/2014/chart" uri="{C3380CC4-5D6E-409C-BE32-E72D297353CC}">
                  <c16:uniqueId val="{0000007D-8863-47A7-B66D-7957A433D580}"/>
                </c:ext>
              </c:extLst>
            </c:dLbl>
            <c:dLbl>
              <c:idx val="4"/>
              <c:delete val="1"/>
              <c:extLst>
                <c:ext xmlns:c15="http://schemas.microsoft.com/office/drawing/2012/chart" uri="{CE6537A1-D6FC-4f65-9D91-7224C49458BB}"/>
                <c:ext xmlns:c16="http://schemas.microsoft.com/office/drawing/2014/chart" uri="{C3380CC4-5D6E-409C-BE32-E72D297353CC}">
                  <c16:uniqueId val="{0000006D-8863-47A7-B66D-7957A433D580}"/>
                </c:ext>
              </c:extLst>
            </c:dLbl>
            <c:dLbl>
              <c:idx val="5"/>
              <c:delete val="1"/>
              <c:extLst>
                <c:ext xmlns:c15="http://schemas.microsoft.com/office/drawing/2012/chart" uri="{CE6537A1-D6FC-4f65-9D91-7224C49458BB}"/>
                <c:ext xmlns:c16="http://schemas.microsoft.com/office/drawing/2014/chart" uri="{C3380CC4-5D6E-409C-BE32-E72D297353CC}">
                  <c16:uniqueId val="{00000003-77A5-453B-B82E-90C5213809AC}"/>
                </c:ext>
              </c:extLst>
            </c:dLbl>
            <c:dLbl>
              <c:idx val="7"/>
              <c:delete val="1"/>
              <c:extLst>
                <c:ext xmlns:c15="http://schemas.microsoft.com/office/drawing/2012/chart" uri="{CE6537A1-D6FC-4f65-9D91-7224C49458BB}"/>
                <c:ext xmlns:c16="http://schemas.microsoft.com/office/drawing/2014/chart" uri="{C3380CC4-5D6E-409C-BE32-E72D297353CC}">
                  <c16:uniqueId val="{00000004-77A5-453B-B82E-90C5213809AC}"/>
                </c:ext>
              </c:extLst>
            </c:dLbl>
            <c:dLbl>
              <c:idx val="8"/>
              <c:delete val="1"/>
              <c:extLst>
                <c:ext xmlns:c15="http://schemas.microsoft.com/office/drawing/2012/chart" uri="{CE6537A1-D6FC-4f65-9D91-7224C49458BB}"/>
                <c:ext xmlns:c16="http://schemas.microsoft.com/office/drawing/2014/chart" uri="{C3380CC4-5D6E-409C-BE32-E72D297353CC}">
                  <c16:uniqueId val="{00000005-77A5-453B-B82E-90C5213809AC}"/>
                </c:ext>
              </c:extLst>
            </c:dLbl>
            <c:dLbl>
              <c:idx val="10"/>
              <c:delete val="1"/>
              <c:extLst>
                <c:ext xmlns:c15="http://schemas.microsoft.com/office/drawing/2012/chart" uri="{CE6537A1-D6FC-4f65-9D91-7224C49458BB}"/>
                <c:ext xmlns:c16="http://schemas.microsoft.com/office/drawing/2014/chart" uri="{C3380CC4-5D6E-409C-BE32-E72D297353CC}">
                  <c16:uniqueId val="{00000006-77A5-453B-B82E-90C5213809AC}"/>
                </c:ext>
              </c:extLst>
            </c:dLbl>
            <c:dLbl>
              <c:idx val="11"/>
              <c:delete val="1"/>
              <c:extLst>
                <c:ext xmlns:c15="http://schemas.microsoft.com/office/drawing/2012/chart" uri="{CE6537A1-D6FC-4f65-9D91-7224C49458BB}"/>
                <c:ext xmlns:c16="http://schemas.microsoft.com/office/drawing/2014/chart" uri="{C3380CC4-5D6E-409C-BE32-E72D297353CC}">
                  <c16:uniqueId val="{00000007-77A5-453B-B82E-90C5213809AC}"/>
                </c:ext>
              </c:extLst>
            </c:dLbl>
            <c:spPr>
              <a:noFill/>
              <a:ln>
                <a:noFill/>
              </a:ln>
              <a:effectLst/>
            </c:spPr>
            <c:txPr>
              <a:bodyPr rot="0" spcFirstLastPara="1" vertOverflow="ellipsis" vert="horz" wrap="square" lIns="38100" tIns="19050" rIns="38100" bIns="19050" anchor="ctr" anchorCtr="1">
                <a:spAutoFit/>
              </a:bodyPr>
              <a:lstStyle/>
              <a:p>
                <a:pPr>
                  <a:defRPr lang="ja-JP" sz="1000" b="0" i="0" u="none" strike="noStrike" kern="1200" baseline="0">
                    <a:solidFill>
                      <a:schemeClr val="tx1"/>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Sheet1!$A$2:$A$26</c:f>
              <c:numCache>
                <c:formatCode>General</c:formatCode>
                <c:ptCount val="13"/>
                <c:pt idx="0">
                  <c:v>1990</c:v>
                </c:pt>
                <c:pt idx="1">
                  <c:v>1995</c:v>
                </c:pt>
                <c:pt idx="2">
                  <c:v>2000</c:v>
                </c:pt>
                <c:pt idx="3">
                  <c:v>2005</c:v>
                </c:pt>
                <c:pt idx="4">
                  <c:v>2010</c:v>
                </c:pt>
                <c:pt idx="5">
                  <c:v>2015</c:v>
                </c:pt>
                <c:pt idx="6">
                  <c:v>2020</c:v>
                </c:pt>
                <c:pt idx="7">
                  <c:v>2025</c:v>
                </c:pt>
                <c:pt idx="8">
                  <c:v>2030</c:v>
                </c:pt>
                <c:pt idx="9">
                  <c:v>2035</c:v>
                </c:pt>
                <c:pt idx="10">
                  <c:v>2040</c:v>
                </c:pt>
                <c:pt idx="11">
                  <c:v>2045</c:v>
                </c:pt>
                <c:pt idx="12">
                  <c:v>2050</c:v>
                </c:pt>
              </c:numCache>
              <c:extLst/>
            </c:numRef>
          </c:cat>
          <c:val>
            <c:numRef>
              <c:f>Sheet1!$B$2:$B$26</c:f>
              <c:numCache>
                <c:formatCode>#,##0_);[Red]\(#,##0\)</c:formatCode>
                <c:ptCount val="13"/>
                <c:pt idx="0">
                  <c:v>2254.4</c:v>
                </c:pt>
                <c:pt idx="1">
                  <c:v>2003.3</c:v>
                </c:pt>
                <c:pt idx="2">
                  <c:v>1850.5</c:v>
                </c:pt>
                <c:pt idx="3">
                  <c:v>1758.5</c:v>
                </c:pt>
                <c:pt idx="4">
                  <c:v>1683.9</c:v>
                </c:pt>
                <c:pt idx="5">
                  <c:v>1594.5</c:v>
                </c:pt>
                <c:pt idx="6">
                  <c:v>1503.1602</c:v>
                </c:pt>
                <c:pt idx="7">
                  <c:v>1363.2522367661202</c:v>
                </c:pt>
                <c:pt idx="8">
                  <c:v>1239.7005509748913</c:v>
                </c:pt>
                <c:pt idx="9">
                  <c:v>1169.1191894178546</c:v>
                </c:pt>
                <c:pt idx="10">
                  <c:v>1141.9045463118762</c:v>
                </c:pt>
                <c:pt idx="11">
                  <c:v>1102.6929996513641</c:v>
                </c:pt>
                <c:pt idx="12">
                  <c:v>1040.6124001875794</c:v>
                </c:pt>
              </c:numCache>
              <c:extLst/>
            </c:numRef>
          </c:val>
          <c:extLst>
            <c:ext xmlns:c16="http://schemas.microsoft.com/office/drawing/2014/chart" uri="{C3380CC4-5D6E-409C-BE32-E72D297353CC}">
              <c16:uniqueId val="{00000010-8863-47A7-B66D-7957A433D580}"/>
            </c:ext>
          </c:extLst>
        </c:ser>
        <c:ser>
          <c:idx val="1"/>
          <c:order val="1"/>
          <c:tx>
            <c:strRef>
              <c:f>Sheet1!$C$1</c:f>
              <c:strCache>
                <c:ptCount val="1"/>
                <c:pt idx="0">
                  <c:v>15～64歳</c:v>
                </c:pt>
              </c:strCache>
            </c:strRef>
          </c:tx>
          <c:spPr>
            <a:solidFill>
              <a:schemeClr val="accent5"/>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78-8863-47A7-B66D-7957A433D580}"/>
              </c:ext>
            </c:extLst>
          </c:dPt>
          <c:dPt>
            <c:idx val="1"/>
            <c:invertIfNegative val="0"/>
            <c:bubble3D val="0"/>
            <c:spPr>
              <a:solidFill>
                <a:schemeClr val="accent5"/>
              </a:solidFill>
              <a:ln>
                <a:noFill/>
              </a:ln>
              <a:effectLst/>
            </c:spPr>
            <c:extLst>
              <c:ext xmlns:c16="http://schemas.microsoft.com/office/drawing/2014/chart" uri="{C3380CC4-5D6E-409C-BE32-E72D297353CC}">
                <c16:uniqueId val="{00000069-8863-47A7-B66D-7957A433D580}"/>
              </c:ext>
            </c:extLst>
          </c:dPt>
          <c:dPt>
            <c:idx val="2"/>
            <c:invertIfNegative val="0"/>
            <c:bubble3D val="0"/>
            <c:spPr>
              <a:solidFill>
                <a:schemeClr val="accent5"/>
              </a:solidFill>
              <a:ln>
                <a:noFill/>
              </a:ln>
              <a:effectLst/>
            </c:spPr>
            <c:extLst>
              <c:ext xmlns:c16="http://schemas.microsoft.com/office/drawing/2014/chart" uri="{C3380CC4-5D6E-409C-BE32-E72D297353CC}">
                <c16:uniqueId val="{00000079-8863-47A7-B66D-7957A433D580}"/>
              </c:ext>
            </c:extLst>
          </c:dPt>
          <c:dPt>
            <c:idx val="3"/>
            <c:invertIfNegative val="0"/>
            <c:bubble3D val="0"/>
            <c:spPr>
              <a:solidFill>
                <a:schemeClr val="accent5"/>
              </a:solidFill>
              <a:ln>
                <a:noFill/>
              </a:ln>
              <a:effectLst/>
            </c:spPr>
            <c:extLst>
              <c:ext xmlns:c16="http://schemas.microsoft.com/office/drawing/2014/chart" uri="{C3380CC4-5D6E-409C-BE32-E72D297353CC}">
                <c16:uniqueId val="{0000007A-8863-47A7-B66D-7957A433D580}"/>
              </c:ext>
            </c:extLst>
          </c:dPt>
          <c:dPt>
            <c:idx val="4"/>
            <c:invertIfNegative val="0"/>
            <c:bubble3D val="0"/>
            <c:spPr>
              <a:solidFill>
                <a:schemeClr val="accent5"/>
              </a:solidFill>
              <a:ln>
                <a:noFill/>
              </a:ln>
              <a:effectLst/>
            </c:spPr>
            <c:extLst>
              <c:ext xmlns:c16="http://schemas.microsoft.com/office/drawing/2014/chart" uri="{C3380CC4-5D6E-409C-BE32-E72D297353CC}">
                <c16:uniqueId val="{0000006C-8863-47A7-B66D-7957A433D580}"/>
              </c:ext>
            </c:extLst>
          </c:dPt>
          <c:dLbls>
            <c:dLbl>
              <c:idx val="1"/>
              <c:delete val="1"/>
              <c:extLst>
                <c:ext xmlns:c15="http://schemas.microsoft.com/office/drawing/2012/chart" uri="{CE6537A1-D6FC-4f65-9D91-7224C49458BB}"/>
                <c:ext xmlns:c16="http://schemas.microsoft.com/office/drawing/2014/chart" uri="{C3380CC4-5D6E-409C-BE32-E72D297353CC}">
                  <c16:uniqueId val="{00000069-8863-47A7-B66D-7957A433D580}"/>
                </c:ext>
              </c:extLst>
            </c:dLbl>
            <c:dLbl>
              <c:idx val="2"/>
              <c:delete val="1"/>
              <c:extLst>
                <c:ext xmlns:c15="http://schemas.microsoft.com/office/drawing/2012/chart" uri="{CE6537A1-D6FC-4f65-9D91-7224C49458BB}"/>
                <c:ext xmlns:c16="http://schemas.microsoft.com/office/drawing/2014/chart" uri="{C3380CC4-5D6E-409C-BE32-E72D297353CC}">
                  <c16:uniqueId val="{00000079-8863-47A7-B66D-7957A433D580}"/>
                </c:ext>
              </c:extLst>
            </c:dLbl>
            <c:dLbl>
              <c:idx val="4"/>
              <c:delete val="1"/>
              <c:extLst>
                <c:ext xmlns:c15="http://schemas.microsoft.com/office/drawing/2012/chart" uri="{CE6537A1-D6FC-4f65-9D91-7224C49458BB}"/>
                <c:ext xmlns:c16="http://schemas.microsoft.com/office/drawing/2014/chart" uri="{C3380CC4-5D6E-409C-BE32-E72D297353CC}">
                  <c16:uniqueId val="{0000006C-8863-47A7-B66D-7957A433D580}"/>
                </c:ext>
              </c:extLst>
            </c:dLbl>
            <c:dLbl>
              <c:idx val="5"/>
              <c:delete val="1"/>
              <c:extLst>
                <c:ext xmlns:c15="http://schemas.microsoft.com/office/drawing/2012/chart" uri="{CE6537A1-D6FC-4f65-9D91-7224C49458BB}"/>
                <c:ext xmlns:c16="http://schemas.microsoft.com/office/drawing/2014/chart" uri="{C3380CC4-5D6E-409C-BE32-E72D297353CC}">
                  <c16:uniqueId val="{00000000-77A5-453B-B82E-90C5213809AC}"/>
                </c:ext>
              </c:extLst>
            </c:dLbl>
            <c:dLbl>
              <c:idx val="6"/>
              <c:layout>
                <c:manualLayout>
                  <c:x val="0"/>
                  <c:y val="-7.107419241974781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65-6F49-4ECD-99E6-F5D9BDD594E0}"/>
                </c:ext>
              </c:extLst>
            </c:dLbl>
            <c:dLbl>
              <c:idx val="7"/>
              <c:delete val="1"/>
              <c:extLst>
                <c:ext xmlns:c15="http://schemas.microsoft.com/office/drawing/2012/chart" uri="{CE6537A1-D6FC-4f65-9D91-7224C49458BB}"/>
                <c:ext xmlns:c16="http://schemas.microsoft.com/office/drawing/2014/chart" uri="{C3380CC4-5D6E-409C-BE32-E72D297353CC}">
                  <c16:uniqueId val="{00000068-6F49-4ECD-99E6-F5D9BDD594E0}"/>
                </c:ext>
              </c:extLst>
            </c:dLbl>
            <c:dLbl>
              <c:idx val="8"/>
              <c:delete val="1"/>
              <c:extLst>
                <c:ext xmlns:c15="http://schemas.microsoft.com/office/drawing/2012/chart" uri="{CE6537A1-D6FC-4f65-9D91-7224C49458BB}"/>
                <c:ext xmlns:c16="http://schemas.microsoft.com/office/drawing/2014/chart" uri="{C3380CC4-5D6E-409C-BE32-E72D297353CC}">
                  <c16:uniqueId val="{00000024-0892-4B52-89D1-2EDC9FA65B54}"/>
                </c:ext>
              </c:extLst>
            </c:dLbl>
            <c:dLbl>
              <c:idx val="9"/>
              <c:layout>
                <c:manualLayout>
                  <c:x val="0"/>
                  <c:y val="-0.1476558453139820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E9F2-4AFF-8A94-A3DFFE3D7B3A}"/>
                </c:ext>
              </c:extLst>
            </c:dLbl>
            <c:dLbl>
              <c:idx val="10"/>
              <c:delete val="1"/>
              <c:extLst>
                <c:ext xmlns:c15="http://schemas.microsoft.com/office/drawing/2012/chart" uri="{CE6537A1-D6FC-4f65-9D91-7224C49458BB}"/>
                <c:ext xmlns:c16="http://schemas.microsoft.com/office/drawing/2014/chart" uri="{C3380CC4-5D6E-409C-BE32-E72D297353CC}">
                  <c16:uniqueId val="{00000001-77A5-453B-B82E-90C5213809AC}"/>
                </c:ext>
              </c:extLst>
            </c:dLbl>
            <c:dLbl>
              <c:idx val="11"/>
              <c:delete val="1"/>
              <c:extLst>
                <c:ext xmlns:c15="http://schemas.microsoft.com/office/drawing/2012/chart" uri="{CE6537A1-D6FC-4f65-9D91-7224C49458BB}"/>
                <c:ext xmlns:c16="http://schemas.microsoft.com/office/drawing/2014/chart" uri="{C3380CC4-5D6E-409C-BE32-E72D297353CC}">
                  <c16:uniqueId val="{00000002-77A5-453B-B82E-90C5213809AC}"/>
                </c:ext>
              </c:extLst>
            </c:dLbl>
            <c:spPr>
              <a:noFill/>
              <a:ln>
                <a:noFill/>
              </a:ln>
              <a:effectLst/>
            </c:spPr>
            <c:txPr>
              <a:bodyPr rot="0" spcFirstLastPara="1" vertOverflow="ellipsis" vert="horz" wrap="square" lIns="38100" tIns="19050" rIns="38100" bIns="19050" anchor="ctr" anchorCtr="1">
                <a:spAutoFit/>
              </a:bodyPr>
              <a:lstStyle/>
              <a:p>
                <a:pPr>
                  <a:defRPr lang="ja-JP" sz="1000" b="0" i="0" u="none" strike="noStrike" kern="1200" baseline="0">
                    <a:solidFill>
                      <a:schemeClr val="tx1"/>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Sheet1!$A$2:$A$26</c:f>
              <c:numCache>
                <c:formatCode>General</c:formatCode>
                <c:ptCount val="13"/>
                <c:pt idx="0">
                  <c:v>1990</c:v>
                </c:pt>
                <c:pt idx="1">
                  <c:v>1995</c:v>
                </c:pt>
                <c:pt idx="2">
                  <c:v>2000</c:v>
                </c:pt>
                <c:pt idx="3">
                  <c:v>2005</c:v>
                </c:pt>
                <c:pt idx="4">
                  <c:v>2010</c:v>
                </c:pt>
                <c:pt idx="5">
                  <c:v>2015</c:v>
                </c:pt>
                <c:pt idx="6">
                  <c:v>2020</c:v>
                </c:pt>
                <c:pt idx="7">
                  <c:v>2025</c:v>
                </c:pt>
                <c:pt idx="8">
                  <c:v>2030</c:v>
                </c:pt>
                <c:pt idx="9">
                  <c:v>2035</c:v>
                </c:pt>
                <c:pt idx="10">
                  <c:v>2040</c:v>
                </c:pt>
                <c:pt idx="11">
                  <c:v>2045</c:v>
                </c:pt>
                <c:pt idx="12">
                  <c:v>2050</c:v>
                </c:pt>
              </c:numCache>
              <c:extLst/>
            </c:numRef>
          </c:cat>
          <c:val>
            <c:numRef>
              <c:f>Sheet1!$C$2:$C$26</c:f>
              <c:numCache>
                <c:formatCode>#,##0_);[Red]\(#,##0\)</c:formatCode>
                <c:ptCount val="13"/>
                <c:pt idx="0">
                  <c:v>8614</c:v>
                </c:pt>
                <c:pt idx="1">
                  <c:v>8726</c:v>
                </c:pt>
                <c:pt idx="2">
                  <c:v>8638</c:v>
                </c:pt>
                <c:pt idx="3">
                  <c:v>8442.2000000000007</c:v>
                </c:pt>
                <c:pt idx="4">
                  <c:v>8173.5</c:v>
                </c:pt>
                <c:pt idx="5">
                  <c:v>7728.2</c:v>
                </c:pt>
                <c:pt idx="6">
                  <c:v>7508.7865000000002</c:v>
                </c:pt>
                <c:pt idx="7">
                  <c:v>7310.1024629233871</c:v>
                </c:pt>
                <c:pt idx="8">
                  <c:v>7075.6828691469746</c:v>
                </c:pt>
                <c:pt idx="9">
                  <c:v>6721.5554620755702</c:v>
                </c:pt>
                <c:pt idx="10">
                  <c:v>6213.3374041997295</c:v>
                </c:pt>
                <c:pt idx="11">
                  <c:v>5832.2916392384168</c:v>
                </c:pt>
                <c:pt idx="12">
                  <c:v>5540.2035221181595</c:v>
                </c:pt>
              </c:numCache>
              <c:extLst/>
            </c:numRef>
          </c:val>
          <c:extLst>
            <c:ext xmlns:c16="http://schemas.microsoft.com/office/drawing/2014/chart" uri="{C3380CC4-5D6E-409C-BE32-E72D297353CC}">
              <c16:uniqueId val="{00000021-8863-47A7-B66D-7957A433D580}"/>
            </c:ext>
          </c:extLst>
        </c:ser>
        <c:ser>
          <c:idx val="2"/>
          <c:order val="2"/>
          <c:tx>
            <c:strRef>
              <c:f>Sheet1!$D$1</c:f>
              <c:strCache>
                <c:ptCount val="1"/>
                <c:pt idx="0">
                  <c:v>65歳以上</c:v>
                </c:pt>
              </c:strCache>
            </c:strRef>
          </c:tx>
          <c:spPr>
            <a:solidFill>
              <a:schemeClr val="accent1">
                <a:lumMod val="20000"/>
                <a:lumOff val="80000"/>
              </a:schemeClr>
            </a:solidFill>
            <a:ln>
              <a:noFill/>
            </a:ln>
            <a:effectLst/>
          </c:spPr>
          <c:invertIfNegative val="0"/>
          <c:dPt>
            <c:idx val="0"/>
            <c:invertIfNegative val="0"/>
            <c:bubble3D val="0"/>
            <c:spPr>
              <a:solidFill>
                <a:schemeClr val="accent1">
                  <a:lumMod val="20000"/>
                  <a:lumOff val="80000"/>
                </a:schemeClr>
              </a:solidFill>
              <a:ln>
                <a:noFill/>
              </a:ln>
              <a:effectLst/>
            </c:spPr>
            <c:extLst>
              <c:ext xmlns:c16="http://schemas.microsoft.com/office/drawing/2014/chart" uri="{C3380CC4-5D6E-409C-BE32-E72D297353CC}">
                <c16:uniqueId val="{00000074-8863-47A7-B66D-7957A433D580}"/>
              </c:ext>
            </c:extLst>
          </c:dPt>
          <c:dPt>
            <c:idx val="1"/>
            <c:invertIfNegative val="0"/>
            <c:bubble3D val="0"/>
            <c:spPr>
              <a:solidFill>
                <a:schemeClr val="accent1">
                  <a:lumMod val="20000"/>
                  <a:lumOff val="80000"/>
                </a:schemeClr>
              </a:solidFill>
              <a:ln>
                <a:noFill/>
              </a:ln>
              <a:effectLst/>
            </c:spPr>
            <c:extLst>
              <c:ext xmlns:c16="http://schemas.microsoft.com/office/drawing/2014/chart" uri="{C3380CC4-5D6E-409C-BE32-E72D297353CC}">
                <c16:uniqueId val="{00000068-8863-47A7-B66D-7957A433D580}"/>
              </c:ext>
            </c:extLst>
          </c:dPt>
          <c:dPt>
            <c:idx val="2"/>
            <c:invertIfNegative val="0"/>
            <c:bubble3D val="0"/>
            <c:spPr>
              <a:solidFill>
                <a:schemeClr val="accent1">
                  <a:lumMod val="20000"/>
                  <a:lumOff val="80000"/>
                </a:schemeClr>
              </a:solidFill>
              <a:ln>
                <a:noFill/>
              </a:ln>
              <a:effectLst/>
            </c:spPr>
            <c:extLst>
              <c:ext xmlns:c16="http://schemas.microsoft.com/office/drawing/2014/chart" uri="{C3380CC4-5D6E-409C-BE32-E72D297353CC}">
                <c16:uniqueId val="{00000075-8863-47A7-B66D-7957A433D580}"/>
              </c:ext>
            </c:extLst>
          </c:dPt>
          <c:dPt>
            <c:idx val="3"/>
            <c:invertIfNegative val="0"/>
            <c:bubble3D val="0"/>
            <c:spPr>
              <a:solidFill>
                <a:schemeClr val="accent1">
                  <a:lumMod val="20000"/>
                  <a:lumOff val="80000"/>
                </a:schemeClr>
              </a:solidFill>
              <a:ln>
                <a:noFill/>
              </a:ln>
              <a:effectLst/>
            </c:spPr>
            <c:extLst>
              <c:ext xmlns:c16="http://schemas.microsoft.com/office/drawing/2014/chart" uri="{C3380CC4-5D6E-409C-BE32-E72D297353CC}">
                <c16:uniqueId val="{00000076-8863-47A7-B66D-7957A433D580}"/>
              </c:ext>
            </c:extLst>
          </c:dPt>
          <c:dPt>
            <c:idx val="4"/>
            <c:invertIfNegative val="0"/>
            <c:bubble3D val="0"/>
            <c:spPr>
              <a:solidFill>
                <a:schemeClr val="accent1">
                  <a:lumMod val="20000"/>
                  <a:lumOff val="80000"/>
                </a:schemeClr>
              </a:solidFill>
              <a:ln>
                <a:noFill/>
              </a:ln>
              <a:effectLst/>
            </c:spPr>
            <c:extLst>
              <c:ext xmlns:c16="http://schemas.microsoft.com/office/drawing/2014/chart" uri="{C3380CC4-5D6E-409C-BE32-E72D297353CC}">
                <c16:uniqueId val="{0000006B-8863-47A7-B66D-7957A433D580}"/>
              </c:ext>
            </c:extLst>
          </c:dPt>
          <c:dLbls>
            <c:dLbl>
              <c:idx val="0"/>
              <c:layout>
                <c:manualLayout>
                  <c:x val="-2.7389933444618543E-3"/>
                  <c:y val="1.139695021921179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74-8863-47A7-B66D-7957A433D580}"/>
                </c:ext>
              </c:extLst>
            </c:dLbl>
            <c:dLbl>
              <c:idx val="1"/>
              <c:delete val="1"/>
              <c:extLst>
                <c:ext xmlns:c15="http://schemas.microsoft.com/office/drawing/2012/chart" uri="{CE6537A1-D6FC-4f65-9D91-7224C49458BB}"/>
                <c:ext xmlns:c16="http://schemas.microsoft.com/office/drawing/2014/chart" uri="{C3380CC4-5D6E-409C-BE32-E72D297353CC}">
                  <c16:uniqueId val="{00000068-8863-47A7-B66D-7957A433D580}"/>
                </c:ext>
              </c:extLst>
            </c:dLbl>
            <c:dLbl>
              <c:idx val="2"/>
              <c:delete val="1"/>
              <c:extLst>
                <c:ext xmlns:c15="http://schemas.microsoft.com/office/drawing/2012/chart" uri="{CE6537A1-D6FC-4f65-9D91-7224C49458BB}"/>
                <c:ext xmlns:c16="http://schemas.microsoft.com/office/drawing/2014/chart" uri="{C3380CC4-5D6E-409C-BE32-E72D297353CC}">
                  <c16:uniqueId val="{00000075-8863-47A7-B66D-7957A433D580}"/>
                </c:ext>
              </c:extLst>
            </c:dLbl>
            <c:dLbl>
              <c:idx val="3"/>
              <c:layout>
                <c:manualLayout>
                  <c:x val="0"/>
                  <c:y val="-4.764213300892135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76-8863-47A7-B66D-7957A433D580}"/>
                </c:ext>
              </c:extLst>
            </c:dLbl>
            <c:dLbl>
              <c:idx val="4"/>
              <c:delete val="1"/>
              <c:extLst>
                <c:ext xmlns:c15="http://schemas.microsoft.com/office/drawing/2012/chart" uri="{CE6537A1-D6FC-4f65-9D91-7224C49458BB}"/>
                <c:ext xmlns:c16="http://schemas.microsoft.com/office/drawing/2014/chart" uri="{C3380CC4-5D6E-409C-BE32-E72D297353CC}">
                  <c16:uniqueId val="{0000006B-8863-47A7-B66D-7957A433D580}"/>
                </c:ext>
              </c:extLst>
            </c:dLbl>
            <c:dLbl>
              <c:idx val="5"/>
              <c:delete val="1"/>
              <c:extLst>
                <c:ext xmlns:c15="http://schemas.microsoft.com/office/drawing/2012/chart" uri="{CE6537A1-D6FC-4f65-9D91-7224C49458BB}"/>
                <c:ext xmlns:c16="http://schemas.microsoft.com/office/drawing/2014/chart" uri="{C3380CC4-5D6E-409C-BE32-E72D297353CC}">
                  <c16:uniqueId val="{00000008-77A5-453B-B82E-90C5213809AC}"/>
                </c:ext>
              </c:extLst>
            </c:dLbl>
            <c:dLbl>
              <c:idx val="6"/>
              <c:layout>
                <c:manualLayout>
                  <c:x val="-1.0042859580389222E-16"/>
                  <c:y val="-3.719768856447690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E9F2-4AFF-8A94-A3DFFE3D7B3A}"/>
                </c:ext>
              </c:extLst>
            </c:dLbl>
            <c:dLbl>
              <c:idx val="7"/>
              <c:delete val="1"/>
              <c:extLst>
                <c:ext xmlns:c15="http://schemas.microsoft.com/office/drawing/2012/chart" uri="{CE6537A1-D6FC-4f65-9D91-7224C49458BB}"/>
                <c:ext xmlns:c16="http://schemas.microsoft.com/office/drawing/2014/chart" uri="{C3380CC4-5D6E-409C-BE32-E72D297353CC}">
                  <c16:uniqueId val="{00000009-77A5-453B-B82E-90C5213809AC}"/>
                </c:ext>
              </c:extLst>
            </c:dLbl>
            <c:dLbl>
              <c:idx val="8"/>
              <c:delete val="1"/>
              <c:extLst>
                <c:ext xmlns:c15="http://schemas.microsoft.com/office/drawing/2012/chart" uri="{CE6537A1-D6FC-4f65-9D91-7224C49458BB}"/>
                <c:ext xmlns:c16="http://schemas.microsoft.com/office/drawing/2014/chart" uri="{C3380CC4-5D6E-409C-BE32-E72D297353CC}">
                  <c16:uniqueId val="{0000000A-77A5-453B-B82E-90C5213809AC}"/>
                </c:ext>
              </c:extLst>
            </c:dLbl>
            <c:dLbl>
              <c:idx val="9"/>
              <c:layout>
                <c:manualLayout>
                  <c:x val="-1.0042859580389222E-16"/>
                  <c:y val="-8.568755068937548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9F2-4AFF-8A94-A3DFFE3D7B3A}"/>
                </c:ext>
              </c:extLst>
            </c:dLbl>
            <c:dLbl>
              <c:idx val="10"/>
              <c:delete val="1"/>
              <c:extLst>
                <c:ext xmlns:c15="http://schemas.microsoft.com/office/drawing/2012/chart" uri="{CE6537A1-D6FC-4f65-9D91-7224C49458BB}"/>
                <c:ext xmlns:c16="http://schemas.microsoft.com/office/drawing/2014/chart" uri="{C3380CC4-5D6E-409C-BE32-E72D297353CC}">
                  <c16:uniqueId val="{0000000B-77A5-453B-B82E-90C5213809AC}"/>
                </c:ext>
              </c:extLst>
            </c:dLbl>
            <c:dLbl>
              <c:idx val="11"/>
              <c:delete val="1"/>
              <c:extLst>
                <c:ext xmlns:c15="http://schemas.microsoft.com/office/drawing/2012/chart" uri="{CE6537A1-D6FC-4f65-9D91-7224C49458BB}"/>
                <c:ext xmlns:c16="http://schemas.microsoft.com/office/drawing/2014/chart" uri="{C3380CC4-5D6E-409C-BE32-E72D297353CC}">
                  <c16:uniqueId val="{0000000C-77A5-453B-B82E-90C5213809AC}"/>
                </c:ext>
              </c:extLst>
            </c:dLbl>
            <c:dLbl>
              <c:idx val="12"/>
              <c:layout>
                <c:manualLayout>
                  <c:x val="0"/>
                  <c:y val="-8.286435523114364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69-6F49-4ECD-99E6-F5D9BDD594E0}"/>
                </c:ext>
              </c:extLst>
            </c:dLbl>
            <c:spPr>
              <a:noFill/>
              <a:ln>
                <a:noFill/>
              </a:ln>
              <a:effectLst/>
            </c:spPr>
            <c:txPr>
              <a:bodyPr rot="0" spcFirstLastPara="1" vertOverflow="ellipsis" vert="horz" wrap="square" lIns="38100" tIns="19050" rIns="38100" bIns="19050" anchor="ctr" anchorCtr="1">
                <a:spAutoFit/>
              </a:bodyPr>
              <a:lstStyle/>
              <a:p>
                <a:pPr>
                  <a:defRPr lang="ja-JP" sz="1000" b="0" i="0" u="none" strike="noStrike" kern="1200" baseline="0">
                    <a:solidFill>
                      <a:schemeClr val="tx1"/>
                    </a:solidFill>
                    <a:effectLst>
                      <a:glow rad="1397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Sheet1!$A$2:$A$26</c:f>
              <c:numCache>
                <c:formatCode>General</c:formatCode>
                <c:ptCount val="13"/>
                <c:pt idx="0">
                  <c:v>1990</c:v>
                </c:pt>
                <c:pt idx="1">
                  <c:v>1995</c:v>
                </c:pt>
                <c:pt idx="2">
                  <c:v>2000</c:v>
                </c:pt>
                <c:pt idx="3">
                  <c:v>2005</c:v>
                </c:pt>
                <c:pt idx="4">
                  <c:v>2010</c:v>
                </c:pt>
                <c:pt idx="5">
                  <c:v>2015</c:v>
                </c:pt>
                <c:pt idx="6">
                  <c:v>2020</c:v>
                </c:pt>
                <c:pt idx="7">
                  <c:v>2025</c:v>
                </c:pt>
                <c:pt idx="8">
                  <c:v>2030</c:v>
                </c:pt>
                <c:pt idx="9">
                  <c:v>2035</c:v>
                </c:pt>
                <c:pt idx="10">
                  <c:v>2040</c:v>
                </c:pt>
                <c:pt idx="11">
                  <c:v>2045</c:v>
                </c:pt>
                <c:pt idx="12">
                  <c:v>2050</c:v>
                </c:pt>
              </c:numCache>
              <c:extLst/>
            </c:numRef>
          </c:cat>
          <c:val>
            <c:numRef>
              <c:f>Sheet1!$D$2:$D$26</c:f>
              <c:numCache>
                <c:formatCode>#,##0_);[Red]\(#,##0\)</c:formatCode>
                <c:ptCount val="13"/>
                <c:pt idx="0">
                  <c:v>1492.8</c:v>
                </c:pt>
                <c:pt idx="1">
                  <c:v>1827.7</c:v>
                </c:pt>
                <c:pt idx="2">
                  <c:v>2204.1</c:v>
                </c:pt>
                <c:pt idx="3">
                  <c:v>2576.1</c:v>
                </c:pt>
                <c:pt idx="4">
                  <c:v>2948.4</c:v>
                </c:pt>
                <c:pt idx="5">
                  <c:v>3386.8</c:v>
                </c:pt>
                <c:pt idx="6">
                  <c:v>3602.6632</c:v>
                </c:pt>
                <c:pt idx="7">
                  <c:v>3652.890098922182</c:v>
                </c:pt>
                <c:pt idx="8">
                  <c:v>3696.1946030258714</c:v>
                </c:pt>
                <c:pt idx="9">
                  <c:v>3773.2156911955813</c:v>
                </c:pt>
                <c:pt idx="10">
                  <c:v>3928.4985485583961</c:v>
                </c:pt>
                <c:pt idx="11">
                  <c:v>3945.149249813132</c:v>
                </c:pt>
                <c:pt idx="12">
                  <c:v>3887.8223570429677</c:v>
                </c:pt>
              </c:numCache>
              <c:extLst/>
            </c:numRef>
          </c:val>
          <c:extLst>
            <c:ext xmlns:c16="http://schemas.microsoft.com/office/drawing/2014/chart" uri="{C3380CC4-5D6E-409C-BE32-E72D297353CC}">
              <c16:uniqueId val="{00000031-8863-47A7-B66D-7957A433D580}"/>
            </c:ext>
          </c:extLst>
        </c:ser>
        <c:dLbls>
          <c:showLegendKey val="0"/>
          <c:showVal val="0"/>
          <c:showCatName val="0"/>
          <c:showSerName val="0"/>
          <c:showPercent val="0"/>
          <c:showBubbleSize val="0"/>
        </c:dLbls>
        <c:gapWidth val="100"/>
        <c:overlap val="100"/>
        <c:axId val="69769856"/>
        <c:axId val="69775744"/>
      </c:barChart>
      <c:lineChart>
        <c:grouping val="standard"/>
        <c:varyColors val="0"/>
        <c:ser>
          <c:idx val="3"/>
          <c:order val="3"/>
          <c:tx>
            <c:strRef>
              <c:f>Sheet1!$G$1</c:f>
              <c:strCache>
                <c:ptCount val="1"/>
                <c:pt idx="0">
                  <c:v>生産年齢人口割合</c:v>
                </c:pt>
              </c:strCache>
            </c:strRef>
          </c:tx>
          <c:spPr>
            <a:ln w="19050" cap="rnd" cmpd="sng" algn="ctr">
              <a:solidFill>
                <a:schemeClr val="accent3"/>
              </a:solidFill>
              <a:prstDash val="solid"/>
              <a:round/>
            </a:ln>
            <a:effectLst/>
          </c:spPr>
          <c:marker>
            <c:symbol val="circle"/>
            <c:size val="6"/>
            <c:spPr>
              <a:solidFill>
                <a:schemeClr val="accent3"/>
              </a:solidFill>
              <a:ln w="6350" cap="flat" cmpd="sng" algn="ctr">
                <a:solidFill>
                  <a:schemeClr val="accent3"/>
                </a:solidFill>
                <a:prstDash val="solid"/>
                <a:round/>
              </a:ln>
              <a:effectLst/>
            </c:spPr>
          </c:marker>
          <c:dLbls>
            <c:dLbl>
              <c:idx val="0"/>
              <c:layout>
                <c:manualLayout>
                  <c:x val="-3.0173138886372752E-2"/>
                  <c:y val="-3.24819132163714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0892-4B52-89D1-2EDC9FA65B54}"/>
                </c:ext>
              </c:extLst>
            </c:dLbl>
            <c:dLbl>
              <c:idx val="1"/>
              <c:delete val="1"/>
              <c:extLst>
                <c:ext xmlns:c15="http://schemas.microsoft.com/office/drawing/2012/chart" uri="{CE6537A1-D6FC-4f65-9D91-7224C49458BB}"/>
                <c:ext xmlns:c16="http://schemas.microsoft.com/office/drawing/2014/chart" uri="{C3380CC4-5D6E-409C-BE32-E72D297353CC}">
                  <c16:uniqueId val="{00000000-E9F2-4AFF-8A94-A3DFFE3D7B3A}"/>
                </c:ext>
              </c:extLst>
            </c:dLbl>
            <c:dLbl>
              <c:idx val="2"/>
              <c:delete val="1"/>
              <c:extLst>
                <c:ext xmlns:c15="http://schemas.microsoft.com/office/drawing/2012/chart" uri="{CE6537A1-D6FC-4f65-9D91-7224C49458BB}"/>
                <c:ext xmlns:c16="http://schemas.microsoft.com/office/drawing/2014/chart" uri="{C3380CC4-5D6E-409C-BE32-E72D297353CC}">
                  <c16:uniqueId val="{00000001-E9F2-4AFF-8A94-A3DFFE3D7B3A}"/>
                </c:ext>
              </c:extLst>
            </c:dLbl>
            <c:dLbl>
              <c:idx val="4"/>
              <c:delete val="1"/>
              <c:extLst>
                <c:ext xmlns:c15="http://schemas.microsoft.com/office/drawing/2012/chart" uri="{CE6537A1-D6FC-4f65-9D91-7224C49458BB}"/>
                <c:ext xmlns:c16="http://schemas.microsoft.com/office/drawing/2014/chart" uri="{C3380CC4-5D6E-409C-BE32-E72D297353CC}">
                  <c16:uniqueId val="{00000002-E9F2-4AFF-8A94-A3DFFE3D7B3A}"/>
                </c:ext>
              </c:extLst>
            </c:dLbl>
            <c:dLbl>
              <c:idx val="5"/>
              <c:delete val="1"/>
              <c:extLst>
                <c:ext xmlns:c15="http://schemas.microsoft.com/office/drawing/2012/chart" uri="{CE6537A1-D6FC-4f65-9D91-7224C49458BB}"/>
                <c:ext xmlns:c16="http://schemas.microsoft.com/office/drawing/2014/chart" uri="{C3380CC4-5D6E-409C-BE32-E72D297353CC}">
                  <c16:uniqueId val="{00000003-E9F2-4AFF-8A94-A3DFFE3D7B3A}"/>
                </c:ext>
              </c:extLst>
            </c:dLbl>
            <c:dLbl>
              <c:idx val="7"/>
              <c:delete val="1"/>
              <c:extLst>
                <c:ext xmlns:c15="http://schemas.microsoft.com/office/drawing/2012/chart" uri="{CE6537A1-D6FC-4f65-9D91-7224C49458BB}"/>
                <c:ext xmlns:c16="http://schemas.microsoft.com/office/drawing/2014/chart" uri="{C3380CC4-5D6E-409C-BE32-E72D297353CC}">
                  <c16:uniqueId val="{00000004-E9F2-4AFF-8A94-A3DFFE3D7B3A}"/>
                </c:ext>
              </c:extLst>
            </c:dLbl>
            <c:dLbl>
              <c:idx val="8"/>
              <c:delete val="1"/>
              <c:extLst>
                <c:ext xmlns:c15="http://schemas.microsoft.com/office/drawing/2012/chart" uri="{CE6537A1-D6FC-4f65-9D91-7224C49458BB}"/>
                <c:ext xmlns:c16="http://schemas.microsoft.com/office/drawing/2014/chart" uri="{C3380CC4-5D6E-409C-BE32-E72D297353CC}">
                  <c16:uniqueId val="{00000005-E9F2-4AFF-8A94-A3DFFE3D7B3A}"/>
                </c:ext>
              </c:extLst>
            </c:dLbl>
            <c:dLbl>
              <c:idx val="10"/>
              <c:delete val="1"/>
              <c:extLst>
                <c:ext xmlns:c15="http://schemas.microsoft.com/office/drawing/2012/chart" uri="{CE6537A1-D6FC-4f65-9D91-7224C49458BB}"/>
                <c:ext xmlns:c16="http://schemas.microsoft.com/office/drawing/2014/chart" uri="{C3380CC4-5D6E-409C-BE32-E72D297353CC}">
                  <c16:uniqueId val="{00000006-E9F2-4AFF-8A94-A3DFFE3D7B3A}"/>
                </c:ext>
              </c:extLst>
            </c:dLbl>
            <c:dLbl>
              <c:idx val="11"/>
              <c:delete val="1"/>
              <c:extLst>
                <c:ext xmlns:c15="http://schemas.microsoft.com/office/drawing/2012/chart" uri="{CE6537A1-D6FC-4f65-9D91-7224C49458BB}"/>
                <c:ext xmlns:c16="http://schemas.microsoft.com/office/drawing/2014/chart" uri="{C3380CC4-5D6E-409C-BE32-E72D297353CC}">
                  <c16:uniqueId val="{00000007-E9F2-4AFF-8A94-A3DFFE3D7B3A}"/>
                </c:ext>
              </c:extLst>
            </c:dLbl>
            <c:spPr>
              <a:noFill/>
              <a:ln>
                <a:noFill/>
              </a:ln>
              <a:effectLst/>
            </c:spPr>
            <c:txPr>
              <a:bodyPr rot="0" spcFirstLastPara="1" vertOverflow="ellipsis" vert="horz" wrap="square" lIns="38100" tIns="0" rIns="38100" bIns="19050" anchor="ctr" anchorCtr="1">
                <a:spAutoFit/>
              </a:bodyPr>
              <a:lstStyle/>
              <a:p>
                <a:pPr>
                  <a:defRPr lang="ja-JP" sz="1200" b="1" i="0" u="none" strike="noStrike" kern="1200" baseline="0">
                    <a:solidFill>
                      <a:schemeClr val="accent3">
                        <a:lumMod val="75000"/>
                      </a:schemeClr>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0"/>
              </c:ext>
            </c:extLst>
          </c:dLbls>
          <c:cat>
            <mc:AlternateContent xmlns:mc="http://schemas.openxmlformats.org/markup-compatibility/2006">
              <mc:Choice xmlns:c16ac="http://schemas.microsoft.com/office/drawing/2014/chart/ac" Requires="c16ac">
                <c16ac:multiLvlStrLit>
                  <c:ptCount val="0"/>
                </c16ac:multiLvlStrLit>
              </mc:Choice>
              <mc:Fallback>
                <c:strLit/>
              </mc:Fallback>
            </mc:AlternateContent>
          </c:cat>
          <c:val>
            <c:numRef>
              <c:f>Sheet1!$G$2:$G$26</c:f>
              <c:numCache>
                <c:formatCode>0.0;_耀</c:formatCode>
                <c:ptCount val="13"/>
                <c:pt idx="0">
                  <c:v>69.69</c:v>
                </c:pt>
                <c:pt idx="1">
                  <c:v>69.489999999999995</c:v>
                </c:pt>
                <c:pt idx="2">
                  <c:v>68.06</c:v>
                </c:pt>
                <c:pt idx="3">
                  <c:v>66.069999999999993</c:v>
                </c:pt>
                <c:pt idx="4">
                  <c:v>63.83</c:v>
                </c:pt>
                <c:pt idx="5" formatCode="0.0">
                  <c:v>60.81</c:v>
                </c:pt>
                <c:pt idx="6" formatCode="0.0">
                  <c:v>59.524524020358335</c:v>
                </c:pt>
                <c:pt idx="7" formatCode="#,##0.0;[Red]\-#,##0.0">
                  <c:v>59.305186472904715</c:v>
                </c:pt>
                <c:pt idx="8" formatCode="#,##0.0;[Red]\-#,##0.0">
                  <c:v>58.90718817720132</c:v>
                </c:pt>
                <c:pt idx="9" formatCode="#,##0.0;[Red]\-#,##0.0">
                  <c:v>57.627046076343504</c:v>
                </c:pt>
                <c:pt idx="10" formatCode="#,##0.0;[Red]\-#,##0.0">
                  <c:v>55.06451876230075</c:v>
                </c:pt>
                <c:pt idx="11" formatCode="#,##0.0;[Red]\-#,##0.0">
                  <c:v>53.60496202435727</c:v>
                </c:pt>
                <c:pt idx="12" formatCode="#,##0.0;[Red]\-#,##0.0">
                  <c:v>52.921911850247248</c:v>
                </c:pt>
              </c:numCache>
              <c:extLst/>
            </c:numRef>
          </c:val>
          <c:smooth val="0"/>
          <c:extLst>
            <c:ext xmlns:c16="http://schemas.microsoft.com/office/drawing/2014/chart" uri="{C3380CC4-5D6E-409C-BE32-E72D297353CC}">
              <c16:uniqueId val="{00000042-8863-47A7-B66D-7957A433D580}"/>
            </c:ext>
          </c:extLst>
        </c:ser>
        <c:ser>
          <c:idx val="4"/>
          <c:order val="4"/>
          <c:tx>
            <c:strRef>
              <c:f>Sheet1!$H$1</c:f>
              <c:strCache>
                <c:ptCount val="1"/>
                <c:pt idx="0">
                  <c:v>高齢化率</c:v>
                </c:pt>
              </c:strCache>
            </c:strRef>
          </c:tx>
          <c:spPr>
            <a:ln w="19050" cap="rnd" cmpd="sng" algn="ctr">
              <a:solidFill>
                <a:schemeClr val="accent2"/>
              </a:solidFill>
              <a:prstDash val="solid"/>
              <a:round/>
            </a:ln>
            <a:effectLst/>
          </c:spPr>
          <c:marker>
            <c:symbol val="circle"/>
            <c:size val="6"/>
            <c:spPr>
              <a:solidFill>
                <a:schemeClr val="accent2"/>
              </a:solidFill>
              <a:ln w="6350" cap="flat" cmpd="sng" algn="ctr">
                <a:solidFill>
                  <a:schemeClr val="accent2"/>
                </a:solidFill>
                <a:prstDash val="solid"/>
                <a:round/>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8-E9F2-4AFF-8A94-A3DFFE3D7B3A}"/>
                </c:ext>
              </c:extLst>
            </c:dLbl>
            <c:dLbl>
              <c:idx val="2"/>
              <c:delete val="1"/>
              <c:extLst>
                <c:ext xmlns:c15="http://schemas.microsoft.com/office/drawing/2012/chart" uri="{CE6537A1-D6FC-4f65-9D91-7224C49458BB}"/>
                <c:ext xmlns:c16="http://schemas.microsoft.com/office/drawing/2014/chart" uri="{C3380CC4-5D6E-409C-BE32-E72D297353CC}">
                  <c16:uniqueId val="{00000009-E9F2-4AFF-8A94-A3DFFE3D7B3A}"/>
                </c:ext>
              </c:extLst>
            </c:dLbl>
            <c:dLbl>
              <c:idx val="4"/>
              <c:delete val="1"/>
              <c:extLst>
                <c:ext xmlns:c15="http://schemas.microsoft.com/office/drawing/2012/chart" uri="{CE6537A1-D6FC-4f65-9D91-7224C49458BB}"/>
                <c:ext xmlns:c16="http://schemas.microsoft.com/office/drawing/2014/chart" uri="{C3380CC4-5D6E-409C-BE32-E72D297353CC}">
                  <c16:uniqueId val="{0000000A-E9F2-4AFF-8A94-A3DFFE3D7B3A}"/>
                </c:ext>
              </c:extLst>
            </c:dLbl>
            <c:dLbl>
              <c:idx val="5"/>
              <c:delete val="1"/>
              <c:extLst>
                <c:ext xmlns:c15="http://schemas.microsoft.com/office/drawing/2012/chart" uri="{CE6537A1-D6FC-4f65-9D91-7224C49458BB}"/>
                <c:ext xmlns:c16="http://schemas.microsoft.com/office/drawing/2014/chart" uri="{C3380CC4-5D6E-409C-BE32-E72D297353CC}">
                  <c16:uniqueId val="{0000000B-E9F2-4AFF-8A94-A3DFFE3D7B3A}"/>
                </c:ext>
              </c:extLst>
            </c:dLbl>
            <c:dLbl>
              <c:idx val="7"/>
              <c:delete val="1"/>
              <c:extLst>
                <c:ext xmlns:c15="http://schemas.microsoft.com/office/drawing/2012/chart" uri="{CE6537A1-D6FC-4f65-9D91-7224C49458BB}"/>
                <c:ext xmlns:c16="http://schemas.microsoft.com/office/drawing/2014/chart" uri="{C3380CC4-5D6E-409C-BE32-E72D297353CC}">
                  <c16:uniqueId val="{00000023-0892-4B52-89D1-2EDC9FA65B54}"/>
                </c:ext>
              </c:extLst>
            </c:dLbl>
            <c:dLbl>
              <c:idx val="8"/>
              <c:delete val="1"/>
              <c:extLst>
                <c:ext xmlns:c15="http://schemas.microsoft.com/office/drawing/2012/chart" uri="{CE6537A1-D6FC-4f65-9D91-7224C49458BB}"/>
                <c:ext xmlns:c16="http://schemas.microsoft.com/office/drawing/2014/chart" uri="{C3380CC4-5D6E-409C-BE32-E72D297353CC}">
                  <c16:uniqueId val="{0000000C-E9F2-4AFF-8A94-A3DFFE3D7B3A}"/>
                </c:ext>
              </c:extLst>
            </c:dLbl>
            <c:dLbl>
              <c:idx val="10"/>
              <c:delete val="1"/>
              <c:extLst>
                <c:ext xmlns:c15="http://schemas.microsoft.com/office/drawing/2012/chart" uri="{CE6537A1-D6FC-4f65-9D91-7224C49458BB}"/>
                <c:ext xmlns:c16="http://schemas.microsoft.com/office/drawing/2014/chart" uri="{C3380CC4-5D6E-409C-BE32-E72D297353CC}">
                  <c16:uniqueId val="{0000000D-E9F2-4AFF-8A94-A3DFFE3D7B3A}"/>
                </c:ext>
              </c:extLst>
            </c:dLbl>
            <c:dLbl>
              <c:idx val="11"/>
              <c:delete val="1"/>
              <c:extLst>
                <c:ext xmlns:c15="http://schemas.microsoft.com/office/drawing/2012/chart" uri="{CE6537A1-D6FC-4f65-9D91-7224C49458BB}"/>
                <c:ext xmlns:c16="http://schemas.microsoft.com/office/drawing/2014/chart" uri="{C3380CC4-5D6E-409C-BE32-E72D297353CC}">
                  <c16:uniqueId val="{0000000E-E9F2-4AFF-8A94-A3DFFE3D7B3A}"/>
                </c:ext>
              </c:extLst>
            </c:dLbl>
            <c:spPr>
              <a:noFill/>
              <a:ln>
                <a:noFill/>
              </a:ln>
              <a:effectLst/>
            </c:spPr>
            <c:txPr>
              <a:bodyPr rot="0" spcFirstLastPara="1" vertOverflow="ellipsis" vert="horz" wrap="square" lIns="38100" tIns="19050" rIns="38100" bIns="19050" anchor="ctr" anchorCtr="1">
                <a:spAutoFit/>
              </a:bodyPr>
              <a:lstStyle/>
              <a:p>
                <a:pPr>
                  <a:defRPr lang="ja-JP" sz="1200" b="1" i="0" u="none" strike="noStrike" kern="1200" baseline="0">
                    <a:solidFill>
                      <a:schemeClr val="accent2"/>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mc:AlternateContent xmlns:mc="http://schemas.openxmlformats.org/markup-compatibility/2006">
              <mc:Choice xmlns:c16ac="http://schemas.microsoft.com/office/drawing/2014/chart/ac" Requires="c16ac">
                <c16ac:multiLvlStrLit>
                  <c:ptCount val="0"/>
                </c16ac:multiLvlStrLit>
              </mc:Choice>
              <mc:Fallback>
                <c:strLit/>
              </mc:Fallback>
            </mc:AlternateContent>
          </c:cat>
          <c:val>
            <c:numRef>
              <c:f>Sheet1!$H$2:$H$26</c:f>
              <c:numCache>
                <c:formatCode>0.0</c:formatCode>
                <c:ptCount val="13"/>
                <c:pt idx="0">
                  <c:v>12.08</c:v>
                </c:pt>
                <c:pt idx="1">
                  <c:v>14.56</c:v>
                </c:pt>
                <c:pt idx="2">
                  <c:v>17.36</c:v>
                </c:pt>
                <c:pt idx="3">
                  <c:v>20.16</c:v>
                </c:pt>
                <c:pt idx="4">
                  <c:v>23.02</c:v>
                </c:pt>
                <c:pt idx="5">
                  <c:v>26.65</c:v>
                </c:pt>
                <c:pt idx="6">
                  <c:v>28.559449943830607</c:v>
                </c:pt>
                <c:pt idx="7">
                  <c:v>29.635060463293776</c:v>
                </c:pt>
                <c:pt idx="8">
                  <c:v>30.771931846946977</c:v>
                </c:pt>
                <c:pt idx="9">
                  <c:v>32.349547023653706</c:v>
                </c:pt>
                <c:pt idx="10">
                  <c:v>34.815569791614585</c:v>
                </c:pt>
                <c:pt idx="11">
                  <c:v>36.26011674276797</c:v>
                </c:pt>
                <c:pt idx="12">
                  <c:v>37.137803917749331</c:v>
                </c:pt>
              </c:numCache>
              <c:extLst/>
            </c:numRef>
          </c:val>
          <c:smooth val="0"/>
          <c:extLst>
            <c:ext xmlns:c16="http://schemas.microsoft.com/office/drawing/2014/chart" uri="{C3380CC4-5D6E-409C-BE32-E72D297353CC}">
              <c16:uniqueId val="{00000053-8863-47A7-B66D-7957A433D580}"/>
            </c:ext>
          </c:extLst>
        </c:ser>
        <c:dLbls>
          <c:showLegendKey val="0"/>
          <c:showVal val="0"/>
          <c:showCatName val="0"/>
          <c:showSerName val="0"/>
          <c:showPercent val="0"/>
          <c:showBubbleSize val="0"/>
        </c:dLbls>
        <c:marker val="1"/>
        <c:smooth val="0"/>
        <c:axId val="69778816"/>
        <c:axId val="69777280"/>
      </c:lineChart>
      <c:catAx>
        <c:axId val="69769856"/>
        <c:scaling>
          <c:orientation val="minMax"/>
        </c:scaling>
        <c:delete val="0"/>
        <c:axPos val="b"/>
        <c:numFmt formatCode="General"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lang="ja-JP" sz="10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69775744"/>
        <c:crosses val="autoZero"/>
        <c:auto val="0"/>
        <c:lblAlgn val="ctr"/>
        <c:lblOffset val="10"/>
        <c:tickLblSkip val="1"/>
        <c:tickMarkSkip val="1"/>
        <c:noMultiLvlLbl val="0"/>
      </c:catAx>
      <c:valAx>
        <c:axId val="69775744"/>
        <c:scaling>
          <c:orientation val="minMax"/>
        </c:scaling>
        <c:delete val="0"/>
        <c:axPos val="l"/>
        <c:numFmt formatCode="#,##0_);[Red]\(#,##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lang="ja-JP" sz="10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69769856"/>
        <c:crossesAt val="1"/>
        <c:crossBetween val="between"/>
      </c:valAx>
      <c:valAx>
        <c:axId val="69777280"/>
        <c:scaling>
          <c:orientation val="minMax"/>
        </c:scaling>
        <c:delete val="0"/>
        <c:axPos val="r"/>
        <c:numFmt formatCode="General" sourceLinked="0"/>
        <c:majorTickMark val="out"/>
        <c:minorTickMark val="none"/>
        <c:tickLblPos val="none"/>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lang="ja-JP" sz="1200" b="0" i="0" u="none" strike="noStrike" kern="1200" baseline="0">
                <a:solidFill>
                  <a:schemeClr val="tx1"/>
                </a:solidFill>
                <a:latin typeface="+mn-lt"/>
                <a:ea typeface="+mn-ea"/>
                <a:cs typeface="+mn-cs"/>
              </a:defRPr>
            </a:pPr>
            <a:endParaRPr lang="ja-JP"/>
          </a:p>
        </c:txPr>
        <c:crossAx val="69778816"/>
        <c:crosses val="max"/>
        <c:crossBetween val="between"/>
      </c:valAx>
      <c:catAx>
        <c:axId val="69778816"/>
        <c:scaling>
          <c:orientation val="minMax"/>
        </c:scaling>
        <c:delete val="1"/>
        <c:axPos val="b"/>
        <c:numFmt formatCode="General" sourceLinked="1"/>
        <c:majorTickMark val="out"/>
        <c:minorTickMark val="none"/>
        <c:tickLblPos val="none"/>
        <c:crossAx val="69777280"/>
        <c:crosses val="autoZero"/>
        <c:auto val="1"/>
        <c:lblAlgn val="ctr"/>
        <c:lblOffset val="100"/>
        <c:noMultiLvlLbl val="0"/>
      </c:catAx>
      <c:spPr>
        <a:noFill/>
        <a:ln>
          <a:noFill/>
        </a:ln>
        <a:effectLst/>
      </c:spPr>
    </c:plotArea>
    <c:legend>
      <c:legendPos val="t"/>
      <c:layout>
        <c:manualLayout>
          <c:xMode val="edge"/>
          <c:yMode val="edge"/>
          <c:x val="0.15451437863671458"/>
          <c:y val="0"/>
          <c:w val="0.75122909630473134"/>
          <c:h val="5.0454592939093004E-2"/>
        </c:manualLayout>
      </c:layout>
      <c:overlay val="1"/>
      <c:spPr>
        <a:noFill/>
        <a:ln>
          <a:noFill/>
        </a:ln>
        <a:effectLst/>
      </c:spPr>
      <c:txPr>
        <a:bodyPr rot="0" spcFirstLastPara="1" vertOverflow="ellipsis" vert="horz" wrap="square" anchor="ctr" anchorCtr="1"/>
        <a:lstStyle/>
        <a:p>
          <a:pPr>
            <a:defRPr lang="ja-JP" sz="105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mn-cs"/>
            </a:defRPr>
          </a:pPr>
          <a:endParaRPr lang="ja-JP"/>
        </a:p>
      </c:txPr>
    </c:legend>
    <c:plotVisOnly val="1"/>
    <c:dispBlanksAs val="gap"/>
    <c:showDLblsOverMax val="0"/>
  </c:chart>
  <c:spPr>
    <a:noFill/>
    <a:ln w="6350" cap="flat" cmpd="sng" algn="ctr">
      <a:noFill/>
      <a:prstDash val="solid"/>
      <a:miter lim="800000"/>
    </a:ln>
    <a:effectLst/>
  </c:spPr>
  <c:txPr>
    <a:bodyPr/>
    <a:lstStyle/>
    <a:p>
      <a:pPr>
        <a:defRPr/>
      </a:pPr>
      <a:endParaRPr lang="ja-JP"/>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グラフ!$B$1</c:f>
              <c:strCache>
                <c:ptCount val="1"/>
                <c:pt idx="0">
                  <c:v>単身世帯</c:v>
                </c:pt>
              </c:strCache>
            </c:strRef>
          </c:tx>
          <c:spPr>
            <a:ln w="53975"/>
          </c:spPr>
          <c:marker>
            <c:symbol val="square"/>
            <c:size val="8"/>
          </c:marker>
          <c:dLbls>
            <c:dLbl>
              <c:idx val="0"/>
              <c:layout>
                <c:manualLayout>
                  <c:x val="-7.2821100917431186E-2"/>
                  <c:y val="3.9577711460825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560-4E3D-9E87-29F64CC932F5}"/>
                </c:ext>
              </c:extLst>
            </c:dLbl>
            <c:dLbl>
              <c:idx val="1"/>
              <c:layout>
                <c:manualLayout>
                  <c:x val="-9.0621814475025514E-2"/>
                  <c:y val="-1.46280301202627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560-4E3D-9E87-29F64CC932F5}"/>
                </c:ext>
              </c:extLst>
            </c:dLbl>
            <c:dLbl>
              <c:idx val="2"/>
              <c:layout>
                <c:manualLayout>
                  <c:x val="4.8547400611620795E-3"/>
                  <c:y val="1.997462268881209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560-4E3D-9E87-29F64CC932F5}"/>
                </c:ext>
              </c:extLst>
            </c:dLbl>
            <c:dLbl>
              <c:idx val="3"/>
              <c:layout>
                <c:manualLayout>
                  <c:x val="-9.871304791029567E-2"/>
                  <c:y val="-6.822972421736546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560-4E3D-9E87-29F64CC932F5}"/>
                </c:ext>
              </c:extLst>
            </c:dLbl>
            <c:dLbl>
              <c:idx val="4"/>
              <c:layout>
                <c:manualLayout>
                  <c:x val="-6.1493374108053125E-2"/>
                  <c:y val="-3.0360906176913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560-4E3D-9E87-29F64CC932F5}"/>
                </c:ext>
              </c:extLst>
            </c:dLbl>
            <c:dLbl>
              <c:idx val="5"/>
              <c:layout>
                <c:manualLayout>
                  <c:x val="-1.4564220183486239E-2"/>
                  <c:y val="3.435387955187481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560-4E3D-9E87-29F64CC932F5}"/>
                </c:ext>
              </c:extLst>
            </c:dLbl>
            <c:dLbl>
              <c:idx val="6"/>
              <c:layout>
                <c:manualLayout>
                  <c:x val="-3.2364933741080411E-2"/>
                  <c:y val="-4.566411992496967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7560-4E3D-9E87-29F64CC932F5}"/>
                </c:ext>
              </c:extLst>
            </c:dLbl>
            <c:spPr>
              <a:noFill/>
              <a:ln>
                <a:noFill/>
              </a:ln>
              <a:effectLst/>
            </c:spPr>
            <c:txPr>
              <a:bodyPr/>
              <a:lstStyle/>
              <a:p>
                <a:pPr>
                  <a:defRPr lang="ja-JP" sz="1100">
                    <a:latin typeface="UD デジタル 教科書体 NK-R" panose="02020400000000000000" pitchFamily="18" charset="-128"/>
                    <a:ea typeface="UD デジタル 教科書体 NK-R" panose="02020400000000000000" pitchFamily="18"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グラフ!$A$2:$A$14</c:f>
              <c:strCache>
                <c:ptCount val="7"/>
                <c:pt idx="0">
                  <c:v>1990年</c:v>
                </c:pt>
                <c:pt idx="1">
                  <c:v>2000年</c:v>
                </c:pt>
                <c:pt idx="2">
                  <c:v>2010年</c:v>
                </c:pt>
                <c:pt idx="3">
                  <c:v>2020年</c:v>
                </c:pt>
                <c:pt idx="4">
                  <c:v>2030年</c:v>
                </c:pt>
                <c:pt idx="5">
                  <c:v>2040年</c:v>
                </c:pt>
                <c:pt idx="6">
                  <c:v>2050年</c:v>
                </c:pt>
              </c:strCache>
              <c:extLst/>
            </c:strRef>
          </c:cat>
          <c:val>
            <c:numRef>
              <c:f>グラフ!$B$2:$B$14</c:f>
              <c:numCache>
                <c:formatCode>0.0%</c:formatCode>
                <c:ptCount val="7"/>
                <c:pt idx="0">
                  <c:v>0.23087165812545835</c:v>
                </c:pt>
                <c:pt idx="1">
                  <c:v>0.27598675338962531</c:v>
                </c:pt>
                <c:pt idx="2">
                  <c:v>0.32376080408612995</c:v>
                </c:pt>
                <c:pt idx="3">
                  <c:v>0.37969771770188693</c:v>
                </c:pt>
                <c:pt idx="4">
                  <c:v>0.41634422292981832</c:v>
                </c:pt>
                <c:pt idx="5">
                  <c:v>0.4354155939289589</c:v>
                </c:pt>
                <c:pt idx="6">
                  <c:v>0.44292029064156874</c:v>
                </c:pt>
              </c:numCache>
              <c:extLst/>
            </c:numRef>
          </c:val>
          <c:smooth val="0"/>
          <c:extLst>
            <c:ext xmlns:c16="http://schemas.microsoft.com/office/drawing/2014/chart" uri="{C3380CC4-5D6E-409C-BE32-E72D297353CC}">
              <c16:uniqueId val="{0000000D-7560-4E3D-9E87-29F64CC932F5}"/>
            </c:ext>
          </c:extLst>
        </c:ser>
        <c:ser>
          <c:idx val="1"/>
          <c:order val="1"/>
          <c:tx>
            <c:strRef>
              <c:f>グラフ!$C$1</c:f>
              <c:strCache>
                <c:ptCount val="1"/>
                <c:pt idx="0">
                  <c:v>夫婦のみ</c:v>
                </c:pt>
              </c:strCache>
            </c:strRef>
          </c:tx>
          <c:spPr>
            <a:ln w="53975">
              <a:solidFill>
                <a:schemeClr val="accent6"/>
              </a:solidFill>
            </a:ln>
          </c:spPr>
          <c:marker>
            <c:symbol val="square"/>
            <c:size val="8"/>
            <c:spPr>
              <a:solidFill>
                <a:schemeClr val="accent6"/>
              </a:solidFill>
              <a:ln>
                <a:solidFill>
                  <a:schemeClr val="accent6"/>
                </a:solidFill>
              </a:ln>
            </c:spPr>
          </c:marker>
          <c:dLbls>
            <c:dLbl>
              <c:idx val="0"/>
              <c:layout>
                <c:manualLayout>
                  <c:x val="-2.5891946992864425E-2"/>
                  <c:y val="3.02378968253968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7560-4E3D-9E87-29F64CC932F5}"/>
                </c:ext>
              </c:extLst>
            </c:dLbl>
            <c:dLbl>
              <c:idx val="1"/>
              <c:layout>
                <c:manualLayout>
                  <c:x val="-3.0746687054026504E-2"/>
                  <c:y val="3.023809523809523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7560-4E3D-9E87-29F64CC932F5}"/>
                </c:ext>
              </c:extLst>
            </c:dLbl>
            <c:dLbl>
              <c:idx val="2"/>
              <c:layout>
                <c:manualLayout>
                  <c:x val="-3.2364933741080529E-2"/>
                  <c:y val="3.27579365079365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7560-4E3D-9E87-29F64CC932F5}"/>
                </c:ext>
              </c:extLst>
            </c:dLbl>
            <c:dLbl>
              <c:idx val="3"/>
              <c:layout>
                <c:manualLayout>
                  <c:x val="-3.7219673802242607E-2"/>
                  <c:y val="2.77182539682539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7560-4E3D-9E87-29F64CC932F5}"/>
                </c:ext>
              </c:extLst>
            </c:dLbl>
            <c:dLbl>
              <c:idx val="4"/>
              <c:layout>
                <c:manualLayout>
                  <c:x val="-3.8837920489296636E-2"/>
                  <c:y val="3.52777777777777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7560-4E3D-9E87-29F64CC932F5}"/>
                </c:ext>
              </c:extLst>
            </c:dLbl>
            <c:dLbl>
              <c:idx val="5"/>
              <c:layout>
                <c:manualLayout>
                  <c:x val="-3.3983180428134675E-2"/>
                  <c:y val="-2.26785714285715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7560-4E3D-9E87-29F64CC932F5}"/>
                </c:ext>
              </c:extLst>
            </c:dLbl>
            <c:dLbl>
              <c:idx val="6"/>
              <c:layout>
                <c:manualLayout>
                  <c:x val="3.2364933741080531E-3"/>
                  <c:y val="1.03249031583024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4-7560-4E3D-9E87-29F64CC932F5}"/>
                </c:ext>
              </c:extLst>
            </c:dLbl>
            <c:spPr>
              <a:noFill/>
              <a:ln>
                <a:noFill/>
              </a:ln>
              <a:effectLst/>
            </c:spPr>
            <c:txPr>
              <a:bodyPr/>
              <a:lstStyle/>
              <a:p>
                <a:pPr>
                  <a:defRPr lang="ja-JP" sz="1100">
                    <a:latin typeface="UD デジタル 教科書体 NK-R" panose="02020400000000000000" pitchFamily="18" charset="-128"/>
                    <a:ea typeface="UD デジタル 教科書体 NK-R" panose="02020400000000000000" pitchFamily="18"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グラフ!$A$2:$A$14</c:f>
              <c:strCache>
                <c:ptCount val="7"/>
                <c:pt idx="0">
                  <c:v>1990年</c:v>
                </c:pt>
                <c:pt idx="1">
                  <c:v>2000年</c:v>
                </c:pt>
                <c:pt idx="2">
                  <c:v>2010年</c:v>
                </c:pt>
                <c:pt idx="3">
                  <c:v>2020年</c:v>
                </c:pt>
                <c:pt idx="4">
                  <c:v>2030年</c:v>
                </c:pt>
                <c:pt idx="5">
                  <c:v>2040年</c:v>
                </c:pt>
                <c:pt idx="6">
                  <c:v>2050年</c:v>
                </c:pt>
              </c:strCache>
              <c:extLst/>
            </c:strRef>
          </c:cat>
          <c:val>
            <c:numRef>
              <c:f>グラフ!$C$2:$C$14</c:f>
              <c:numCache>
                <c:formatCode>0.0%</c:formatCode>
                <c:ptCount val="7"/>
                <c:pt idx="0">
                  <c:v>0.15475250780818273</c:v>
                </c:pt>
                <c:pt idx="1">
                  <c:v>0.18859451858192003</c:v>
                </c:pt>
                <c:pt idx="2">
                  <c:v>0.19760366759912901</c:v>
                </c:pt>
                <c:pt idx="3">
                  <c:v>0.20125303211883819</c:v>
                </c:pt>
                <c:pt idx="4">
                  <c:v>0.19471047622601259</c:v>
                </c:pt>
                <c:pt idx="5">
                  <c:v>0.19042782142928266</c:v>
                </c:pt>
                <c:pt idx="6">
                  <c:v>0.18919480159073479</c:v>
                </c:pt>
              </c:numCache>
              <c:extLst/>
            </c:numRef>
          </c:val>
          <c:smooth val="0"/>
          <c:extLst>
            <c:ext xmlns:c16="http://schemas.microsoft.com/office/drawing/2014/chart" uri="{C3380CC4-5D6E-409C-BE32-E72D297353CC}">
              <c16:uniqueId val="{0000001A-7560-4E3D-9E87-29F64CC932F5}"/>
            </c:ext>
          </c:extLst>
        </c:ser>
        <c:ser>
          <c:idx val="2"/>
          <c:order val="2"/>
          <c:tx>
            <c:strRef>
              <c:f>グラフ!$D$1</c:f>
              <c:strCache>
                <c:ptCount val="1"/>
                <c:pt idx="0">
                  <c:v>夫婦と子</c:v>
                </c:pt>
              </c:strCache>
            </c:strRef>
          </c:tx>
          <c:spPr>
            <a:ln w="53975">
              <a:solidFill>
                <a:schemeClr val="accent2"/>
              </a:solidFill>
            </a:ln>
          </c:spPr>
          <c:marker>
            <c:symbol val="square"/>
            <c:size val="8"/>
            <c:spPr>
              <a:solidFill>
                <a:schemeClr val="accent2"/>
              </a:solidFill>
              <a:ln>
                <a:solidFill>
                  <a:schemeClr val="accent2"/>
                </a:solidFill>
              </a:ln>
            </c:spPr>
          </c:marker>
          <c:dLbls>
            <c:dLbl>
              <c:idx val="0"/>
              <c:layout>
                <c:manualLayout>
                  <c:x val="-8.0912334352701329E-2"/>
                  <c:y val="-1.73933968992364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7560-4E3D-9E87-29F64CC932F5}"/>
                </c:ext>
              </c:extLst>
            </c:dLbl>
            <c:dLbl>
              <c:idx val="1"/>
              <c:layout>
                <c:manualLayout>
                  <c:x val="-1.6182466870540264E-2"/>
                  <c:y val="-3.527783643686779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7560-4E3D-9E87-29F64CC932F5}"/>
                </c:ext>
              </c:extLst>
            </c:dLbl>
            <c:dLbl>
              <c:idx val="2"/>
              <c:layout>
                <c:manualLayout>
                  <c:x val="4.8547400611620795E-3"/>
                  <c:y val="-9.711099860308937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7560-4E3D-9E87-29F64CC932F5}"/>
                </c:ext>
              </c:extLst>
            </c:dLbl>
            <c:dLbl>
              <c:idx val="3"/>
              <c:layout>
                <c:manualLayout>
                  <c:x val="-3.3983180428134557E-2"/>
                  <c:y val="-3.0422286506713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7560-4E3D-9E87-29F64CC932F5}"/>
                </c:ext>
              </c:extLst>
            </c:dLbl>
            <c:dLbl>
              <c:idx val="4"/>
              <c:layout>
                <c:manualLayout>
                  <c:x val="-8.5767074413863525E-2"/>
                  <c:y val="1.63466793546447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7560-4E3D-9E87-29F64CC932F5}"/>
                </c:ext>
              </c:extLst>
            </c:dLbl>
            <c:dLbl>
              <c:idx val="5"/>
              <c:layout>
                <c:manualLayout>
                  <c:x val="-2.1037206931702343E-2"/>
                  <c:y val="-2.741139840854228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5-7560-4E3D-9E87-29F64CC932F5}"/>
                </c:ext>
              </c:extLst>
            </c:dLbl>
            <c:dLbl>
              <c:idx val="6"/>
              <c:layout>
                <c:manualLayout>
                  <c:x val="-2.1037206931702225E-2"/>
                  <c:y val="-3.613716105405879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2-7560-4E3D-9E87-29F64CC932F5}"/>
                </c:ext>
              </c:extLst>
            </c:dLbl>
            <c:spPr>
              <a:noFill/>
              <a:ln>
                <a:noFill/>
              </a:ln>
              <a:effectLst/>
            </c:spPr>
            <c:txPr>
              <a:bodyPr/>
              <a:lstStyle/>
              <a:p>
                <a:pPr>
                  <a:defRPr lang="ja-JP" sz="1100">
                    <a:latin typeface="UD デジタル 教科書体 NK-R" panose="02020400000000000000" pitchFamily="18" charset="-128"/>
                    <a:ea typeface="UD デジタル 教科書体 NK-R" panose="02020400000000000000" pitchFamily="18"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グラフ!$A$2:$A$14</c:f>
              <c:strCache>
                <c:ptCount val="7"/>
                <c:pt idx="0">
                  <c:v>1990年</c:v>
                </c:pt>
                <c:pt idx="1">
                  <c:v>2000年</c:v>
                </c:pt>
                <c:pt idx="2">
                  <c:v>2010年</c:v>
                </c:pt>
                <c:pt idx="3">
                  <c:v>2020年</c:v>
                </c:pt>
                <c:pt idx="4">
                  <c:v>2030年</c:v>
                </c:pt>
                <c:pt idx="5">
                  <c:v>2040年</c:v>
                </c:pt>
                <c:pt idx="6">
                  <c:v>2050年</c:v>
                </c:pt>
              </c:strCache>
              <c:extLst/>
            </c:strRef>
          </c:cat>
          <c:val>
            <c:numRef>
              <c:f>グラフ!$D$2:$D$14</c:f>
              <c:numCache>
                <c:formatCode>0.0%</c:formatCode>
                <c:ptCount val="7"/>
                <c:pt idx="0">
                  <c:v>0.3730352301024269</c:v>
                </c:pt>
                <c:pt idx="1">
                  <c:v>0.31858599421923417</c:v>
                </c:pt>
                <c:pt idx="2">
                  <c:v>0.27853166333820756</c:v>
                </c:pt>
                <c:pt idx="3">
                  <c:v>0.25157783274083823</c:v>
                </c:pt>
                <c:pt idx="4">
                  <c:v>0.22949353730396968</c:v>
                </c:pt>
                <c:pt idx="5">
                  <c:v>0.21813307349269814</c:v>
                </c:pt>
                <c:pt idx="6">
                  <c:v>0.21486925833626194</c:v>
                </c:pt>
              </c:numCache>
              <c:extLst/>
            </c:numRef>
          </c:val>
          <c:smooth val="0"/>
          <c:extLst>
            <c:ext xmlns:c16="http://schemas.microsoft.com/office/drawing/2014/chart" uri="{C3380CC4-5D6E-409C-BE32-E72D297353CC}">
              <c16:uniqueId val="{00000027-7560-4E3D-9E87-29F64CC932F5}"/>
            </c:ext>
          </c:extLst>
        </c:ser>
        <c:ser>
          <c:idx val="3"/>
          <c:order val="3"/>
          <c:tx>
            <c:strRef>
              <c:f>グラフ!$E$1</c:f>
              <c:strCache>
                <c:ptCount val="1"/>
                <c:pt idx="0">
                  <c:v>ひとり親世帯</c:v>
                </c:pt>
              </c:strCache>
            </c:strRef>
          </c:tx>
          <c:spPr>
            <a:ln w="53975">
              <a:solidFill>
                <a:schemeClr val="accent3"/>
              </a:solidFill>
            </a:ln>
          </c:spPr>
          <c:marker>
            <c:symbol val="square"/>
            <c:size val="8"/>
            <c:spPr>
              <a:solidFill>
                <a:schemeClr val="accent3"/>
              </a:solidFill>
              <a:ln>
                <a:solidFill>
                  <a:schemeClr val="accent3"/>
                </a:solidFill>
              </a:ln>
            </c:spPr>
          </c:marker>
          <c:dLbls>
            <c:dLbl>
              <c:idx val="0"/>
              <c:layout>
                <c:manualLayout>
                  <c:x val="-4.6929153924566772E-2"/>
                  <c:y val="-3.02995258471145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7560-4E3D-9E87-29F64CC932F5}"/>
                </c:ext>
              </c:extLst>
            </c:dLbl>
            <c:dLbl>
              <c:idx val="1"/>
              <c:layout>
                <c:manualLayout>
                  <c:x val="-3.0746687054026504E-2"/>
                  <c:y val="-2.26787698412698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7560-4E3D-9E87-29F64CC932F5}"/>
                </c:ext>
              </c:extLst>
            </c:dLbl>
            <c:dLbl>
              <c:idx val="2"/>
              <c:layout>
                <c:manualLayout>
                  <c:x val="-4.0456167176350664E-2"/>
                  <c:y val="5.03968253968253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C-7560-4E3D-9E87-29F64CC932F5}"/>
                </c:ext>
              </c:extLst>
            </c:dLbl>
            <c:dLbl>
              <c:idx val="3"/>
              <c:layout>
                <c:manualLayout>
                  <c:x val="-3.7219673802242552E-2"/>
                  <c:y val="3.82273442052395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E-7560-4E3D-9E87-29F64CC932F5}"/>
                </c:ext>
              </c:extLst>
            </c:dLbl>
            <c:dLbl>
              <c:idx val="4"/>
              <c:layout>
                <c:manualLayout>
                  <c:x val="-4.0456167176350664E-2"/>
                  <c:y val="3.56461184156638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0-7560-4E3D-9E87-29F64CC932F5}"/>
                </c:ext>
              </c:extLst>
            </c:dLbl>
            <c:dLbl>
              <c:idx val="5"/>
              <c:layout>
                <c:manualLayout>
                  <c:x val="-6.4731141692150867E-3"/>
                  <c:y val="3.29421319664895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2-7560-4E3D-9E87-29F64CC932F5}"/>
                </c:ext>
              </c:extLst>
            </c:dLbl>
            <c:dLbl>
              <c:idx val="6"/>
              <c:layout>
                <c:manualLayout>
                  <c:x val="6.4729867482161063E-3"/>
                  <c:y val="1.290612894787795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5-7560-4E3D-9E87-29F64CC932F5}"/>
                </c:ext>
              </c:extLst>
            </c:dLbl>
            <c:spPr>
              <a:noFill/>
              <a:ln>
                <a:noFill/>
              </a:ln>
              <a:effectLst/>
            </c:spPr>
            <c:txPr>
              <a:bodyPr/>
              <a:lstStyle/>
              <a:p>
                <a:pPr>
                  <a:defRPr lang="ja-JP" sz="1100">
                    <a:latin typeface="UD デジタル 教科書体 NK-R" panose="02020400000000000000" pitchFamily="18" charset="-128"/>
                    <a:ea typeface="UD デジタル 教科書体 NK-R" panose="02020400000000000000" pitchFamily="18"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グラフ!$A$2:$A$14</c:f>
              <c:strCache>
                <c:ptCount val="7"/>
                <c:pt idx="0">
                  <c:v>1990年</c:v>
                </c:pt>
                <c:pt idx="1">
                  <c:v>2000年</c:v>
                </c:pt>
                <c:pt idx="2">
                  <c:v>2010年</c:v>
                </c:pt>
                <c:pt idx="3">
                  <c:v>2020年</c:v>
                </c:pt>
                <c:pt idx="4">
                  <c:v>2030年</c:v>
                </c:pt>
                <c:pt idx="5">
                  <c:v>2040年</c:v>
                </c:pt>
                <c:pt idx="6">
                  <c:v>2050年</c:v>
                </c:pt>
              </c:strCache>
              <c:extLst/>
            </c:strRef>
          </c:cat>
          <c:val>
            <c:numRef>
              <c:f>グラフ!$E$2:$E$14</c:f>
              <c:numCache>
                <c:formatCode>0.0%</c:formatCode>
                <c:ptCount val="7"/>
                <c:pt idx="0">
                  <c:v>6.7683030503086092E-2</c:v>
                </c:pt>
                <c:pt idx="1">
                  <c:v>7.579301806836132E-2</c:v>
                </c:pt>
                <c:pt idx="2">
                  <c:v>8.7244284865640717E-2</c:v>
                </c:pt>
                <c:pt idx="3">
                  <c:v>9.0222329968778506E-2</c:v>
                </c:pt>
                <c:pt idx="4">
                  <c:v>9.5794516061133289E-2</c:v>
                </c:pt>
                <c:pt idx="5">
                  <c:v>9.421724110959602E-2</c:v>
                </c:pt>
                <c:pt idx="6">
                  <c:v>9.2235616145450686E-2</c:v>
                </c:pt>
              </c:numCache>
              <c:extLst/>
            </c:numRef>
          </c:val>
          <c:smooth val="0"/>
          <c:extLst>
            <c:ext xmlns:c16="http://schemas.microsoft.com/office/drawing/2014/chart" uri="{C3380CC4-5D6E-409C-BE32-E72D297353CC}">
              <c16:uniqueId val="{00000034-7560-4E3D-9E87-29F64CC932F5}"/>
            </c:ext>
          </c:extLst>
        </c:ser>
        <c:ser>
          <c:idx val="4"/>
          <c:order val="4"/>
          <c:tx>
            <c:strRef>
              <c:f>グラフ!$F$1</c:f>
              <c:strCache>
                <c:ptCount val="1"/>
                <c:pt idx="0">
                  <c:v>高齢者単身世帯</c:v>
                </c:pt>
              </c:strCache>
            </c:strRef>
          </c:tx>
          <c:spPr>
            <a:ln w="53975">
              <a:solidFill>
                <a:schemeClr val="accent4"/>
              </a:solidFill>
            </a:ln>
          </c:spPr>
          <c:marker>
            <c:symbol val="star"/>
            <c:size val="8"/>
            <c:spPr>
              <a:solidFill>
                <a:schemeClr val="accent4"/>
              </a:solidFill>
              <a:ln>
                <a:solidFill>
                  <a:schemeClr val="accent4"/>
                </a:solidFill>
              </a:ln>
            </c:spPr>
          </c:marker>
          <c:dLbls>
            <c:dLbl>
              <c:idx val="0"/>
              <c:layout>
                <c:manualLayout>
                  <c:x val="-4.0456167176350664E-2"/>
                  <c:y val="3.29421319664894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5-7560-4E3D-9E87-29F64CC932F5}"/>
                </c:ext>
              </c:extLst>
            </c:dLbl>
            <c:dLbl>
              <c:idx val="1"/>
              <c:layout>
                <c:manualLayout>
                  <c:x val="3.2364933741080531E-3"/>
                  <c:y val="1.50576924288582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7-7560-4E3D-9E87-29F64CC932F5}"/>
                </c:ext>
              </c:extLst>
            </c:dLbl>
            <c:dLbl>
              <c:idx val="2"/>
              <c:layout>
                <c:manualLayout>
                  <c:x val="-5.178389398572885E-2"/>
                  <c:y val="-3.55233577560652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9-7560-4E3D-9E87-29F64CC932F5}"/>
                </c:ext>
              </c:extLst>
            </c:dLbl>
            <c:dLbl>
              <c:idx val="3"/>
              <c:layout>
                <c:manualLayout>
                  <c:x val="-3.2364933741080591E-2"/>
                  <c:y val="3.82273442052395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B-7560-4E3D-9E87-29F64CC932F5}"/>
                </c:ext>
              </c:extLst>
            </c:dLbl>
            <c:dLbl>
              <c:idx val="4"/>
              <c:layout>
                <c:manualLayout>
                  <c:x val="-3.8837920489296754E-2"/>
                  <c:y val="3.300351229628885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D-7560-4E3D-9E87-29F64CC932F5}"/>
                </c:ext>
              </c:extLst>
            </c:dLbl>
            <c:dLbl>
              <c:idx val="5"/>
              <c:layout>
                <c:manualLayout>
                  <c:x val="-3.3983307849133657E-2"/>
                  <c:y val="3.527777777777768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F-7560-4E3D-9E87-29F64CC932F5}"/>
                </c:ext>
              </c:extLst>
            </c:dLbl>
            <c:dLbl>
              <c:idx val="6"/>
              <c:layout>
                <c:manualLayout>
                  <c:x val="6.4729867482161063E-3"/>
                  <c:y val="-1.29061289478781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3-7560-4E3D-9E87-29F64CC932F5}"/>
                </c:ext>
              </c:extLst>
            </c:dLbl>
            <c:spPr>
              <a:ln w="31750"/>
            </c:spPr>
            <c:txPr>
              <a:bodyPr/>
              <a:lstStyle/>
              <a:p>
                <a:pPr>
                  <a:defRPr lang="ja-JP" sz="1100">
                    <a:latin typeface="UD デジタル 教科書体 NK-R" panose="02020400000000000000" pitchFamily="18" charset="-128"/>
                    <a:ea typeface="UD デジタル 教科書体 NK-R" panose="02020400000000000000" pitchFamily="18"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グラフ!$A$2:$A$14</c:f>
              <c:strCache>
                <c:ptCount val="7"/>
                <c:pt idx="0">
                  <c:v>1990年</c:v>
                </c:pt>
                <c:pt idx="1">
                  <c:v>2000年</c:v>
                </c:pt>
                <c:pt idx="2">
                  <c:v>2010年</c:v>
                </c:pt>
                <c:pt idx="3">
                  <c:v>2020年</c:v>
                </c:pt>
                <c:pt idx="4">
                  <c:v>2030年</c:v>
                </c:pt>
                <c:pt idx="5">
                  <c:v>2040年</c:v>
                </c:pt>
                <c:pt idx="6">
                  <c:v>2050年</c:v>
                </c:pt>
              </c:strCache>
              <c:extLst/>
            </c:strRef>
          </c:cat>
          <c:val>
            <c:numRef>
              <c:f>グラフ!$F$2:$F$14</c:f>
              <c:numCache>
                <c:formatCode>0.0%</c:formatCode>
                <c:ptCount val="7"/>
                <c:pt idx="0">
                  <c:v>3.9916745501497097E-2</c:v>
                </c:pt>
                <c:pt idx="1">
                  <c:v>6.4813714170994657E-2</c:v>
                </c:pt>
                <c:pt idx="2">
                  <c:v>9.2410393696407064E-2</c:v>
                </c:pt>
                <c:pt idx="3">
                  <c:v>0.13245049376133528</c:v>
                </c:pt>
                <c:pt idx="4">
                  <c:v>0.1536492794914531</c:v>
                </c:pt>
                <c:pt idx="5">
                  <c:v>0.18568262146322365</c:v>
                </c:pt>
                <c:pt idx="6">
                  <c:v>0.206030370167989</c:v>
                </c:pt>
              </c:numCache>
              <c:extLst/>
            </c:numRef>
          </c:val>
          <c:smooth val="0"/>
          <c:extLst>
            <c:ext xmlns:c16="http://schemas.microsoft.com/office/drawing/2014/chart" uri="{C3380CC4-5D6E-409C-BE32-E72D297353CC}">
              <c16:uniqueId val="{00000041-7560-4E3D-9E87-29F64CC932F5}"/>
            </c:ext>
          </c:extLst>
        </c:ser>
        <c:dLbls>
          <c:showLegendKey val="0"/>
          <c:showVal val="0"/>
          <c:showCatName val="0"/>
          <c:showSerName val="0"/>
          <c:showPercent val="0"/>
          <c:showBubbleSize val="0"/>
        </c:dLbls>
        <c:marker val="1"/>
        <c:smooth val="0"/>
        <c:axId val="97211136"/>
        <c:axId val="97212288"/>
      </c:lineChart>
      <c:catAx>
        <c:axId val="97211136"/>
        <c:scaling>
          <c:orientation val="minMax"/>
        </c:scaling>
        <c:delete val="0"/>
        <c:axPos val="b"/>
        <c:numFmt formatCode="General" sourceLinked="0"/>
        <c:majorTickMark val="out"/>
        <c:minorTickMark val="none"/>
        <c:tickLblPos val="nextTo"/>
        <c:txPr>
          <a:bodyPr/>
          <a:lstStyle/>
          <a:p>
            <a:pPr>
              <a:defRPr lang="ja-JP" sz="1000">
                <a:latin typeface="UD デジタル 教科書体 NK-R" panose="02020400000000000000" pitchFamily="18" charset="-128"/>
                <a:ea typeface="UD デジタル 教科書体 NK-R" panose="02020400000000000000" pitchFamily="18" charset="-128"/>
              </a:defRPr>
            </a:pPr>
            <a:endParaRPr lang="ja-JP"/>
          </a:p>
        </c:txPr>
        <c:crossAx val="97212288"/>
        <c:crosses val="autoZero"/>
        <c:auto val="1"/>
        <c:lblAlgn val="ctr"/>
        <c:lblOffset val="100"/>
        <c:noMultiLvlLbl val="0"/>
      </c:catAx>
      <c:valAx>
        <c:axId val="97212288"/>
        <c:scaling>
          <c:orientation val="minMax"/>
        </c:scaling>
        <c:delete val="1"/>
        <c:axPos val="l"/>
        <c:majorGridlines/>
        <c:numFmt formatCode="0.0%" sourceLinked="1"/>
        <c:majorTickMark val="out"/>
        <c:minorTickMark val="none"/>
        <c:tickLblPos val="nextTo"/>
        <c:crossAx val="97211136"/>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353391883706846"/>
          <c:y val="7.2588482809986352E-2"/>
          <c:w val="0.81980052493438316"/>
          <c:h val="0.81781831471528554"/>
        </c:manualLayout>
      </c:layout>
      <c:barChart>
        <c:barDir val="col"/>
        <c:grouping val="clustered"/>
        <c:varyColors val="0"/>
        <c:ser>
          <c:idx val="1"/>
          <c:order val="0"/>
          <c:tx>
            <c:strRef>
              <c:f>Sheet1!$A$2</c:f>
              <c:strCache>
                <c:ptCount val="1"/>
                <c:pt idx="0">
                  <c:v>出生数</c:v>
                </c:pt>
              </c:strCache>
            </c:strRef>
          </c:tx>
          <c:spPr>
            <a:solidFill>
              <a:schemeClr val="accent5">
                <a:lumMod val="90000"/>
              </a:schemeClr>
            </a:solidFill>
            <a:ln>
              <a:noFill/>
            </a:ln>
            <a:effectLst/>
          </c:spPr>
          <c:invertIfNegative val="0"/>
          <c:dPt>
            <c:idx val="0"/>
            <c:invertIfNegative val="0"/>
            <c:bubble3D val="0"/>
            <c:extLst>
              <c:ext xmlns:c16="http://schemas.microsoft.com/office/drawing/2014/chart" uri="{C3380CC4-5D6E-409C-BE32-E72D297353CC}">
                <c16:uniqueId val="{00000000-B92D-47F0-A598-D33CAE755C53}"/>
              </c:ext>
            </c:extLst>
          </c:dPt>
          <c:dPt>
            <c:idx val="1"/>
            <c:invertIfNegative val="0"/>
            <c:bubble3D val="0"/>
            <c:extLst>
              <c:ext xmlns:c16="http://schemas.microsoft.com/office/drawing/2014/chart" uri="{C3380CC4-5D6E-409C-BE32-E72D297353CC}">
                <c16:uniqueId val="{00000001-B92D-47F0-A598-D33CAE755C53}"/>
              </c:ext>
            </c:extLst>
          </c:dPt>
          <c:dPt>
            <c:idx val="2"/>
            <c:invertIfNegative val="0"/>
            <c:bubble3D val="0"/>
            <c:spPr>
              <a:solidFill>
                <a:schemeClr val="accent5">
                  <a:lumMod val="50000"/>
                </a:schemeClr>
              </a:solidFill>
              <a:ln>
                <a:noFill/>
              </a:ln>
              <a:effectLst/>
            </c:spPr>
            <c:extLst>
              <c:ext xmlns:c16="http://schemas.microsoft.com/office/drawing/2014/chart" uri="{C3380CC4-5D6E-409C-BE32-E72D297353CC}">
                <c16:uniqueId val="{00000003-B92D-47F0-A598-D33CAE755C53}"/>
              </c:ext>
            </c:extLst>
          </c:dPt>
          <c:dPt>
            <c:idx val="19"/>
            <c:invertIfNegative val="0"/>
            <c:bubble3D val="0"/>
            <c:spPr>
              <a:solidFill>
                <a:schemeClr val="accent5">
                  <a:lumMod val="50000"/>
                </a:schemeClr>
              </a:solidFill>
              <a:ln>
                <a:noFill/>
              </a:ln>
              <a:effectLst/>
            </c:spPr>
            <c:extLst>
              <c:ext xmlns:c16="http://schemas.microsoft.com/office/drawing/2014/chart" uri="{C3380CC4-5D6E-409C-BE32-E72D297353CC}">
                <c16:uniqueId val="{00000005-B92D-47F0-A598-D33CAE755C53}"/>
              </c:ext>
            </c:extLst>
          </c:dPt>
          <c:dPt>
            <c:idx val="24"/>
            <c:invertIfNegative val="0"/>
            <c:bubble3D val="0"/>
            <c:extLst>
              <c:ext xmlns:c16="http://schemas.microsoft.com/office/drawing/2014/chart" uri="{C3380CC4-5D6E-409C-BE32-E72D297353CC}">
                <c16:uniqueId val="{00000006-B92D-47F0-A598-D33CAE755C53}"/>
              </c:ext>
            </c:extLst>
          </c:dPt>
          <c:dPt>
            <c:idx val="25"/>
            <c:invertIfNegative val="0"/>
            <c:bubble3D val="0"/>
            <c:extLst>
              <c:ext xmlns:c16="http://schemas.microsoft.com/office/drawing/2014/chart" uri="{C3380CC4-5D6E-409C-BE32-E72D297353CC}">
                <c16:uniqueId val="{00000007-B92D-47F0-A598-D33CAE755C53}"/>
              </c:ext>
            </c:extLst>
          </c:dPt>
          <c:dPt>
            <c:idx val="26"/>
            <c:invertIfNegative val="0"/>
            <c:bubble3D val="0"/>
            <c:spPr>
              <a:solidFill>
                <a:schemeClr val="accent5">
                  <a:lumMod val="50000"/>
                </a:schemeClr>
              </a:solidFill>
              <a:ln>
                <a:noFill/>
              </a:ln>
              <a:effectLst/>
            </c:spPr>
            <c:extLst>
              <c:ext xmlns:c16="http://schemas.microsoft.com/office/drawing/2014/chart" uri="{C3380CC4-5D6E-409C-BE32-E72D297353CC}">
                <c16:uniqueId val="{00000009-B92D-47F0-A598-D33CAE755C53}"/>
              </c:ext>
            </c:extLst>
          </c:dPt>
          <c:dPt>
            <c:idx val="27"/>
            <c:invertIfNegative val="0"/>
            <c:bubble3D val="0"/>
            <c:extLst>
              <c:ext xmlns:c16="http://schemas.microsoft.com/office/drawing/2014/chart" uri="{C3380CC4-5D6E-409C-BE32-E72D297353CC}">
                <c16:uniqueId val="{0000000A-B92D-47F0-A598-D33CAE755C53}"/>
              </c:ext>
            </c:extLst>
          </c:dPt>
          <c:dPt>
            <c:idx val="42"/>
            <c:invertIfNegative val="0"/>
            <c:bubble3D val="0"/>
            <c:spPr>
              <a:solidFill>
                <a:schemeClr val="accent5">
                  <a:lumMod val="50000"/>
                </a:schemeClr>
              </a:solidFill>
              <a:ln>
                <a:noFill/>
              </a:ln>
              <a:effectLst/>
            </c:spPr>
            <c:extLst>
              <c:ext xmlns:c16="http://schemas.microsoft.com/office/drawing/2014/chart" uri="{C3380CC4-5D6E-409C-BE32-E72D297353CC}">
                <c16:uniqueId val="{0000000C-B92D-47F0-A598-D33CAE755C53}"/>
              </c:ext>
            </c:extLst>
          </c:dPt>
          <c:dPt>
            <c:idx val="58"/>
            <c:invertIfNegative val="0"/>
            <c:bubble3D val="0"/>
            <c:extLst>
              <c:ext xmlns:c16="http://schemas.microsoft.com/office/drawing/2014/chart" uri="{C3380CC4-5D6E-409C-BE32-E72D297353CC}">
                <c16:uniqueId val="{0000000D-B92D-47F0-A598-D33CAE755C53}"/>
              </c:ext>
            </c:extLst>
          </c:dPt>
          <c:dPt>
            <c:idx val="64"/>
            <c:invertIfNegative val="0"/>
            <c:bubble3D val="0"/>
            <c:extLst>
              <c:ext xmlns:c16="http://schemas.microsoft.com/office/drawing/2014/chart" uri="{C3380CC4-5D6E-409C-BE32-E72D297353CC}">
                <c16:uniqueId val="{0000000E-B92D-47F0-A598-D33CAE755C53}"/>
              </c:ext>
            </c:extLst>
          </c:dPt>
          <c:dPt>
            <c:idx val="65"/>
            <c:invertIfNegative val="0"/>
            <c:bubble3D val="0"/>
            <c:extLst>
              <c:ext xmlns:c16="http://schemas.microsoft.com/office/drawing/2014/chart" uri="{C3380CC4-5D6E-409C-BE32-E72D297353CC}">
                <c16:uniqueId val="{0000000F-B92D-47F0-A598-D33CAE755C53}"/>
              </c:ext>
            </c:extLst>
          </c:dPt>
          <c:dPt>
            <c:idx val="66"/>
            <c:invertIfNegative val="0"/>
            <c:bubble3D val="0"/>
            <c:extLst>
              <c:ext xmlns:c16="http://schemas.microsoft.com/office/drawing/2014/chart" uri="{C3380CC4-5D6E-409C-BE32-E72D297353CC}">
                <c16:uniqueId val="{00000010-B92D-47F0-A598-D33CAE755C53}"/>
              </c:ext>
            </c:extLst>
          </c:dPt>
          <c:dPt>
            <c:idx val="67"/>
            <c:invertIfNegative val="0"/>
            <c:bubble3D val="0"/>
            <c:extLst>
              <c:ext xmlns:c16="http://schemas.microsoft.com/office/drawing/2014/chart" uri="{C3380CC4-5D6E-409C-BE32-E72D297353CC}">
                <c16:uniqueId val="{00000011-B92D-47F0-A598-D33CAE755C53}"/>
              </c:ext>
            </c:extLst>
          </c:dPt>
          <c:dPt>
            <c:idx val="68"/>
            <c:invertIfNegative val="0"/>
            <c:bubble3D val="0"/>
            <c:extLst>
              <c:ext xmlns:c16="http://schemas.microsoft.com/office/drawing/2014/chart" uri="{C3380CC4-5D6E-409C-BE32-E72D297353CC}">
                <c16:uniqueId val="{00000012-B92D-47F0-A598-D33CAE755C53}"/>
              </c:ext>
            </c:extLst>
          </c:dPt>
          <c:dPt>
            <c:idx val="69"/>
            <c:invertIfNegative val="0"/>
            <c:bubble3D val="0"/>
            <c:extLst>
              <c:ext xmlns:c16="http://schemas.microsoft.com/office/drawing/2014/chart" uri="{C3380CC4-5D6E-409C-BE32-E72D297353CC}">
                <c16:uniqueId val="{00000013-B92D-47F0-A598-D33CAE755C53}"/>
              </c:ext>
            </c:extLst>
          </c:dPt>
          <c:dPt>
            <c:idx val="70"/>
            <c:invertIfNegative val="0"/>
            <c:bubble3D val="0"/>
            <c:extLst>
              <c:ext xmlns:c16="http://schemas.microsoft.com/office/drawing/2014/chart" uri="{C3380CC4-5D6E-409C-BE32-E72D297353CC}">
                <c16:uniqueId val="{00000014-B92D-47F0-A598-D33CAE755C53}"/>
              </c:ext>
            </c:extLst>
          </c:dPt>
          <c:dPt>
            <c:idx val="71"/>
            <c:invertIfNegative val="0"/>
            <c:bubble3D val="0"/>
            <c:extLst>
              <c:ext xmlns:c16="http://schemas.microsoft.com/office/drawing/2014/chart" uri="{C3380CC4-5D6E-409C-BE32-E72D297353CC}">
                <c16:uniqueId val="{00000015-B92D-47F0-A598-D33CAE755C53}"/>
              </c:ext>
            </c:extLst>
          </c:dPt>
          <c:dPt>
            <c:idx val="72"/>
            <c:invertIfNegative val="0"/>
            <c:bubble3D val="0"/>
            <c:extLst>
              <c:ext xmlns:c16="http://schemas.microsoft.com/office/drawing/2014/chart" uri="{C3380CC4-5D6E-409C-BE32-E72D297353CC}">
                <c16:uniqueId val="{00000016-B92D-47F0-A598-D33CAE755C53}"/>
              </c:ext>
            </c:extLst>
          </c:dPt>
          <c:dPt>
            <c:idx val="73"/>
            <c:invertIfNegative val="0"/>
            <c:bubble3D val="0"/>
            <c:spPr>
              <a:solidFill>
                <a:schemeClr val="accent3">
                  <a:lumMod val="60000"/>
                  <a:lumOff val="40000"/>
                </a:schemeClr>
              </a:solidFill>
              <a:ln>
                <a:noFill/>
              </a:ln>
              <a:effectLst/>
            </c:spPr>
            <c:extLst>
              <c:ext xmlns:c16="http://schemas.microsoft.com/office/drawing/2014/chart" uri="{C3380CC4-5D6E-409C-BE32-E72D297353CC}">
                <c16:uniqueId val="{00000017-B92D-47F0-A598-D33CAE755C53}"/>
              </c:ext>
            </c:extLst>
          </c:dPt>
          <c:dPt>
            <c:idx val="74"/>
            <c:invertIfNegative val="0"/>
            <c:bubble3D val="0"/>
            <c:extLst>
              <c:ext xmlns:c16="http://schemas.microsoft.com/office/drawing/2014/chart" uri="{C3380CC4-5D6E-409C-BE32-E72D297353CC}">
                <c16:uniqueId val="{00000018-B92D-47F0-A598-D33CAE755C53}"/>
              </c:ext>
            </c:extLst>
          </c:dPt>
          <c:dPt>
            <c:idx val="75"/>
            <c:invertIfNegative val="0"/>
            <c:bubble3D val="0"/>
            <c:spPr>
              <a:solidFill>
                <a:schemeClr val="accent3">
                  <a:lumMod val="60000"/>
                  <a:lumOff val="40000"/>
                </a:schemeClr>
              </a:solidFill>
              <a:ln>
                <a:noFill/>
              </a:ln>
              <a:effectLst/>
            </c:spPr>
            <c:extLst>
              <c:ext xmlns:c16="http://schemas.microsoft.com/office/drawing/2014/chart" uri="{C3380CC4-5D6E-409C-BE32-E72D297353CC}">
                <c16:uniqueId val="{0000001A-B92D-47F0-A598-D33CAE755C53}"/>
              </c:ext>
            </c:extLst>
          </c:dPt>
          <c:dPt>
            <c:idx val="76"/>
            <c:invertIfNegative val="0"/>
            <c:bubble3D val="0"/>
            <c:spPr>
              <a:solidFill>
                <a:srgbClr val="A3D6D4"/>
              </a:solidFill>
              <a:ln>
                <a:noFill/>
              </a:ln>
              <a:effectLst/>
            </c:spPr>
            <c:extLst>
              <c:ext xmlns:c16="http://schemas.microsoft.com/office/drawing/2014/chart" uri="{C3380CC4-5D6E-409C-BE32-E72D297353CC}">
                <c16:uniqueId val="{0000001C-BFAE-4891-ACD8-CA7E0ED430E0}"/>
              </c:ext>
            </c:extLst>
          </c:dPt>
          <c:dPt>
            <c:idx val="77"/>
            <c:invertIfNegative val="0"/>
            <c:bubble3D val="0"/>
            <c:spPr>
              <a:solidFill>
                <a:srgbClr val="66BAB7"/>
              </a:solidFill>
              <a:ln>
                <a:noFill/>
              </a:ln>
              <a:effectLst/>
            </c:spPr>
            <c:extLst>
              <c:ext xmlns:c16="http://schemas.microsoft.com/office/drawing/2014/chart" uri="{C3380CC4-5D6E-409C-BE32-E72D297353CC}">
                <c16:uniqueId val="{0000001E-1530-40EC-A043-1A98BA1FAA7E}"/>
              </c:ext>
            </c:extLst>
          </c:dPt>
          <c:cat>
            <c:strRef>
              <c:f>Sheet1!$B$1:$CA$1</c:f>
              <c:strCache>
                <c:ptCount val="78"/>
                <c:pt idx="0">
                  <c:v>1947</c:v>
                </c:pt>
                <c:pt idx="3">
                  <c:v>1950</c:v>
                </c:pt>
                <c:pt idx="8">
                  <c:v>55</c:v>
                </c:pt>
                <c:pt idx="13">
                  <c:v>1960</c:v>
                </c:pt>
                <c:pt idx="18">
                  <c:v>65</c:v>
                </c:pt>
                <c:pt idx="23">
                  <c:v>1970</c:v>
                </c:pt>
                <c:pt idx="28">
                  <c:v>75</c:v>
                </c:pt>
                <c:pt idx="33">
                  <c:v>1980</c:v>
                </c:pt>
                <c:pt idx="38">
                  <c:v>85</c:v>
                </c:pt>
                <c:pt idx="43">
                  <c:v>1990</c:v>
                </c:pt>
                <c:pt idx="48">
                  <c:v>95</c:v>
                </c:pt>
                <c:pt idx="53">
                  <c:v>2000</c:v>
                </c:pt>
                <c:pt idx="58">
                  <c:v>05</c:v>
                </c:pt>
                <c:pt idx="63">
                  <c:v>2010</c:v>
                </c:pt>
                <c:pt idx="68">
                  <c:v>15</c:v>
                </c:pt>
                <c:pt idx="73">
                  <c:v>2020</c:v>
                </c:pt>
                <c:pt idx="76">
                  <c:v>23</c:v>
                </c:pt>
                <c:pt idx="77">
                  <c:v>24</c:v>
                </c:pt>
              </c:strCache>
            </c:strRef>
          </c:cat>
          <c:val>
            <c:numRef>
              <c:f>Sheet1!$B$2:$CA$2</c:f>
              <c:numCache>
                <c:formatCode>#,##0</c:formatCode>
                <c:ptCount val="78"/>
                <c:pt idx="0">
                  <c:v>2678792</c:v>
                </c:pt>
                <c:pt idx="1">
                  <c:v>2681624</c:v>
                </c:pt>
                <c:pt idx="2">
                  <c:v>2696638</c:v>
                </c:pt>
                <c:pt idx="3">
                  <c:v>2337507</c:v>
                </c:pt>
                <c:pt idx="4">
                  <c:v>2137689</c:v>
                </c:pt>
                <c:pt idx="5">
                  <c:v>2005162</c:v>
                </c:pt>
                <c:pt idx="6">
                  <c:v>1868040</c:v>
                </c:pt>
                <c:pt idx="7">
                  <c:v>1769580</c:v>
                </c:pt>
                <c:pt idx="8">
                  <c:v>1730692</c:v>
                </c:pt>
                <c:pt idx="9">
                  <c:v>1665278</c:v>
                </c:pt>
                <c:pt idx="10">
                  <c:v>1566713</c:v>
                </c:pt>
                <c:pt idx="11">
                  <c:v>1653469</c:v>
                </c:pt>
                <c:pt idx="12">
                  <c:v>1626088</c:v>
                </c:pt>
                <c:pt idx="13">
                  <c:v>1606041</c:v>
                </c:pt>
                <c:pt idx="14">
                  <c:v>1589372</c:v>
                </c:pt>
                <c:pt idx="15">
                  <c:v>1618616</c:v>
                </c:pt>
                <c:pt idx="16">
                  <c:v>1659521</c:v>
                </c:pt>
                <c:pt idx="17">
                  <c:v>1716761</c:v>
                </c:pt>
                <c:pt idx="18">
                  <c:v>1823697</c:v>
                </c:pt>
                <c:pt idx="19">
                  <c:v>1360974</c:v>
                </c:pt>
                <c:pt idx="20">
                  <c:v>1935647</c:v>
                </c:pt>
                <c:pt idx="21">
                  <c:v>1871839</c:v>
                </c:pt>
                <c:pt idx="22">
                  <c:v>1889815</c:v>
                </c:pt>
                <c:pt idx="23">
                  <c:v>1934239</c:v>
                </c:pt>
                <c:pt idx="24">
                  <c:v>2000973</c:v>
                </c:pt>
                <c:pt idx="25">
                  <c:v>2038682</c:v>
                </c:pt>
                <c:pt idx="26">
                  <c:v>2091983</c:v>
                </c:pt>
                <c:pt idx="27">
                  <c:v>2029989</c:v>
                </c:pt>
                <c:pt idx="28">
                  <c:v>1901440</c:v>
                </c:pt>
                <c:pt idx="29">
                  <c:v>1832617</c:v>
                </c:pt>
                <c:pt idx="30">
                  <c:v>1755100</c:v>
                </c:pt>
                <c:pt idx="31">
                  <c:v>1708643</c:v>
                </c:pt>
                <c:pt idx="32">
                  <c:v>1642580</c:v>
                </c:pt>
                <c:pt idx="33">
                  <c:v>1576889</c:v>
                </c:pt>
                <c:pt idx="34">
                  <c:v>1529455</c:v>
                </c:pt>
                <c:pt idx="35">
                  <c:v>1515392</c:v>
                </c:pt>
                <c:pt idx="36">
                  <c:v>1508687</c:v>
                </c:pt>
                <c:pt idx="37">
                  <c:v>1489780</c:v>
                </c:pt>
                <c:pt idx="38">
                  <c:v>1431577</c:v>
                </c:pt>
                <c:pt idx="39">
                  <c:v>1382946</c:v>
                </c:pt>
                <c:pt idx="40">
                  <c:v>1346658</c:v>
                </c:pt>
                <c:pt idx="41">
                  <c:v>1314006</c:v>
                </c:pt>
                <c:pt idx="42">
                  <c:v>1246802</c:v>
                </c:pt>
                <c:pt idx="43">
                  <c:v>1221585</c:v>
                </c:pt>
                <c:pt idx="44">
                  <c:v>1223245</c:v>
                </c:pt>
                <c:pt idx="45">
                  <c:v>1208989</c:v>
                </c:pt>
                <c:pt idx="46">
                  <c:v>1188282</c:v>
                </c:pt>
                <c:pt idx="47">
                  <c:v>1238328</c:v>
                </c:pt>
                <c:pt idx="48">
                  <c:v>1187064</c:v>
                </c:pt>
                <c:pt idx="49">
                  <c:v>1206555</c:v>
                </c:pt>
                <c:pt idx="50">
                  <c:v>1191665</c:v>
                </c:pt>
                <c:pt idx="51">
                  <c:v>1203147</c:v>
                </c:pt>
                <c:pt idx="52">
                  <c:v>1177669</c:v>
                </c:pt>
                <c:pt idx="53">
                  <c:v>1190547</c:v>
                </c:pt>
                <c:pt idx="54">
                  <c:v>1170662</c:v>
                </c:pt>
                <c:pt idx="55">
                  <c:v>1153855</c:v>
                </c:pt>
                <c:pt idx="56">
                  <c:v>1123610</c:v>
                </c:pt>
                <c:pt idx="57">
                  <c:v>1110721</c:v>
                </c:pt>
                <c:pt idx="58">
                  <c:v>1062530</c:v>
                </c:pt>
                <c:pt idx="59">
                  <c:v>1092674</c:v>
                </c:pt>
                <c:pt idx="60">
                  <c:v>1089818</c:v>
                </c:pt>
                <c:pt idx="61">
                  <c:v>1091156</c:v>
                </c:pt>
                <c:pt idx="62">
                  <c:v>1070036</c:v>
                </c:pt>
                <c:pt idx="63">
                  <c:v>1071305</c:v>
                </c:pt>
                <c:pt idx="64">
                  <c:v>1050807</c:v>
                </c:pt>
                <c:pt idx="65">
                  <c:v>1037232</c:v>
                </c:pt>
                <c:pt idx="66">
                  <c:v>1029817</c:v>
                </c:pt>
                <c:pt idx="67">
                  <c:v>1003609</c:v>
                </c:pt>
                <c:pt idx="68">
                  <c:v>1005721</c:v>
                </c:pt>
                <c:pt idx="69">
                  <c:v>977242</c:v>
                </c:pt>
                <c:pt idx="70">
                  <c:v>946146</c:v>
                </c:pt>
                <c:pt idx="71">
                  <c:v>918400</c:v>
                </c:pt>
                <c:pt idx="72">
                  <c:v>865239</c:v>
                </c:pt>
                <c:pt idx="73">
                  <c:v>840835</c:v>
                </c:pt>
                <c:pt idx="74">
                  <c:v>811622</c:v>
                </c:pt>
                <c:pt idx="75">
                  <c:v>770759</c:v>
                </c:pt>
                <c:pt idx="76">
                  <c:v>727288</c:v>
                </c:pt>
                <c:pt idx="77" formatCode="General">
                  <c:v>686173</c:v>
                </c:pt>
              </c:numCache>
            </c:numRef>
          </c:val>
          <c:extLst>
            <c:ext xmlns:c16="http://schemas.microsoft.com/office/drawing/2014/chart" uri="{C3380CC4-5D6E-409C-BE32-E72D297353CC}">
              <c16:uniqueId val="{0000001B-B92D-47F0-A598-D33CAE755C53}"/>
            </c:ext>
          </c:extLst>
        </c:ser>
        <c:dLbls>
          <c:showLegendKey val="0"/>
          <c:showVal val="0"/>
          <c:showCatName val="0"/>
          <c:showSerName val="0"/>
          <c:showPercent val="0"/>
          <c:showBubbleSize val="0"/>
        </c:dLbls>
        <c:gapWidth val="50"/>
        <c:axId val="568404872"/>
        <c:axId val="568405264"/>
      </c:barChart>
      <c:lineChart>
        <c:grouping val="standard"/>
        <c:varyColors val="0"/>
        <c:ser>
          <c:idx val="0"/>
          <c:order val="1"/>
          <c:tx>
            <c:strRef>
              <c:f>Sheet1!$A$3</c:f>
              <c:strCache>
                <c:ptCount val="1"/>
                <c:pt idx="0">
                  <c:v>合計特殊出生率</c:v>
                </c:pt>
              </c:strCache>
            </c:strRef>
          </c:tx>
          <c:spPr>
            <a:ln w="38100" cap="rnd">
              <a:solidFill>
                <a:schemeClr val="tx2"/>
              </a:solidFill>
              <a:round/>
            </a:ln>
            <a:effectLst/>
          </c:spPr>
          <c:marker>
            <c:symbol val="none"/>
          </c:marker>
          <c:cat>
            <c:strRef>
              <c:f>Sheet1!$B$1:$CA$1</c:f>
              <c:strCache>
                <c:ptCount val="78"/>
                <c:pt idx="0">
                  <c:v>1947</c:v>
                </c:pt>
                <c:pt idx="3">
                  <c:v>1950</c:v>
                </c:pt>
                <c:pt idx="8">
                  <c:v>55</c:v>
                </c:pt>
                <c:pt idx="13">
                  <c:v>1960</c:v>
                </c:pt>
                <c:pt idx="18">
                  <c:v>65</c:v>
                </c:pt>
                <c:pt idx="23">
                  <c:v>1970</c:v>
                </c:pt>
                <c:pt idx="28">
                  <c:v>75</c:v>
                </c:pt>
                <c:pt idx="33">
                  <c:v>1980</c:v>
                </c:pt>
                <c:pt idx="38">
                  <c:v>85</c:v>
                </c:pt>
                <c:pt idx="43">
                  <c:v>1990</c:v>
                </c:pt>
                <c:pt idx="48">
                  <c:v>95</c:v>
                </c:pt>
                <c:pt idx="53">
                  <c:v>2000</c:v>
                </c:pt>
                <c:pt idx="58">
                  <c:v>05</c:v>
                </c:pt>
                <c:pt idx="63">
                  <c:v>2010</c:v>
                </c:pt>
                <c:pt idx="68">
                  <c:v>15</c:v>
                </c:pt>
                <c:pt idx="73">
                  <c:v>2020</c:v>
                </c:pt>
                <c:pt idx="76">
                  <c:v>23</c:v>
                </c:pt>
                <c:pt idx="77">
                  <c:v>24</c:v>
                </c:pt>
              </c:strCache>
            </c:strRef>
          </c:cat>
          <c:val>
            <c:numRef>
              <c:f>Sheet1!$B$3:$CA$3</c:f>
              <c:numCache>
                <c:formatCode>General</c:formatCode>
                <c:ptCount val="78"/>
                <c:pt idx="0">
                  <c:v>4.54</c:v>
                </c:pt>
                <c:pt idx="1">
                  <c:v>4.4000000000000004</c:v>
                </c:pt>
                <c:pt idx="2">
                  <c:v>4.32</c:v>
                </c:pt>
                <c:pt idx="3">
                  <c:v>3.65</c:v>
                </c:pt>
                <c:pt idx="4">
                  <c:v>3.26</c:v>
                </c:pt>
                <c:pt idx="5">
                  <c:v>2.98</c:v>
                </c:pt>
                <c:pt idx="6">
                  <c:v>2.69</c:v>
                </c:pt>
                <c:pt idx="7">
                  <c:v>2.48</c:v>
                </c:pt>
                <c:pt idx="8">
                  <c:v>2.37</c:v>
                </c:pt>
                <c:pt idx="9">
                  <c:v>2.2200000000000002</c:v>
                </c:pt>
                <c:pt idx="10">
                  <c:v>2.04</c:v>
                </c:pt>
                <c:pt idx="11">
                  <c:v>2.11</c:v>
                </c:pt>
                <c:pt idx="12">
                  <c:v>2.04</c:v>
                </c:pt>
                <c:pt idx="13">
                  <c:v>2</c:v>
                </c:pt>
                <c:pt idx="14">
                  <c:v>1.96</c:v>
                </c:pt>
                <c:pt idx="15">
                  <c:v>1.98</c:v>
                </c:pt>
                <c:pt idx="16">
                  <c:v>2</c:v>
                </c:pt>
                <c:pt idx="17">
                  <c:v>2.0499999999999998</c:v>
                </c:pt>
                <c:pt idx="18">
                  <c:v>2.14</c:v>
                </c:pt>
                <c:pt idx="19">
                  <c:v>1.58</c:v>
                </c:pt>
                <c:pt idx="20">
                  <c:v>2.23</c:v>
                </c:pt>
                <c:pt idx="21">
                  <c:v>2.13</c:v>
                </c:pt>
                <c:pt idx="22">
                  <c:v>2.13</c:v>
                </c:pt>
                <c:pt idx="23">
                  <c:v>2.13</c:v>
                </c:pt>
                <c:pt idx="24">
                  <c:v>2.16</c:v>
                </c:pt>
                <c:pt idx="25">
                  <c:v>2.14</c:v>
                </c:pt>
                <c:pt idx="26">
                  <c:v>2.14</c:v>
                </c:pt>
                <c:pt idx="27">
                  <c:v>2.0499999999999998</c:v>
                </c:pt>
                <c:pt idx="28">
                  <c:v>1.91</c:v>
                </c:pt>
                <c:pt idx="29">
                  <c:v>1.85</c:v>
                </c:pt>
                <c:pt idx="30">
                  <c:v>1.8</c:v>
                </c:pt>
                <c:pt idx="31">
                  <c:v>1.79</c:v>
                </c:pt>
                <c:pt idx="32">
                  <c:v>1.77</c:v>
                </c:pt>
                <c:pt idx="33">
                  <c:v>1.75</c:v>
                </c:pt>
                <c:pt idx="34">
                  <c:v>1.74</c:v>
                </c:pt>
                <c:pt idx="35">
                  <c:v>1.77</c:v>
                </c:pt>
                <c:pt idx="36">
                  <c:v>1.8</c:v>
                </c:pt>
                <c:pt idx="37">
                  <c:v>1.81</c:v>
                </c:pt>
                <c:pt idx="38">
                  <c:v>1.76</c:v>
                </c:pt>
                <c:pt idx="39">
                  <c:v>1.72</c:v>
                </c:pt>
                <c:pt idx="40">
                  <c:v>1.69</c:v>
                </c:pt>
                <c:pt idx="41">
                  <c:v>1.66</c:v>
                </c:pt>
                <c:pt idx="42">
                  <c:v>1.57</c:v>
                </c:pt>
                <c:pt idx="43">
                  <c:v>1.54</c:v>
                </c:pt>
                <c:pt idx="44">
                  <c:v>1.53</c:v>
                </c:pt>
                <c:pt idx="45">
                  <c:v>1.5</c:v>
                </c:pt>
                <c:pt idx="46">
                  <c:v>1.46</c:v>
                </c:pt>
                <c:pt idx="47">
                  <c:v>1.5</c:v>
                </c:pt>
                <c:pt idx="48">
                  <c:v>1.42</c:v>
                </c:pt>
                <c:pt idx="49">
                  <c:v>1.43</c:v>
                </c:pt>
                <c:pt idx="50">
                  <c:v>1.39</c:v>
                </c:pt>
                <c:pt idx="51">
                  <c:v>1.38</c:v>
                </c:pt>
                <c:pt idx="52">
                  <c:v>1.34</c:v>
                </c:pt>
                <c:pt idx="53">
                  <c:v>1.36</c:v>
                </c:pt>
                <c:pt idx="54">
                  <c:v>1.33</c:v>
                </c:pt>
                <c:pt idx="55">
                  <c:v>1.32</c:v>
                </c:pt>
                <c:pt idx="56">
                  <c:v>1.29</c:v>
                </c:pt>
                <c:pt idx="57">
                  <c:v>1.29</c:v>
                </c:pt>
                <c:pt idx="58">
                  <c:v>1.26</c:v>
                </c:pt>
                <c:pt idx="59">
                  <c:v>1.32</c:v>
                </c:pt>
                <c:pt idx="60">
                  <c:v>1.34</c:v>
                </c:pt>
                <c:pt idx="61">
                  <c:v>1.37</c:v>
                </c:pt>
                <c:pt idx="62">
                  <c:v>1.37</c:v>
                </c:pt>
                <c:pt idx="63">
                  <c:v>1.39</c:v>
                </c:pt>
                <c:pt idx="64">
                  <c:v>1.39</c:v>
                </c:pt>
                <c:pt idx="65">
                  <c:v>1.41</c:v>
                </c:pt>
                <c:pt idx="66">
                  <c:v>1.43</c:v>
                </c:pt>
                <c:pt idx="67">
                  <c:v>1.42</c:v>
                </c:pt>
                <c:pt idx="68">
                  <c:v>1.45</c:v>
                </c:pt>
                <c:pt idx="69">
                  <c:v>1.44</c:v>
                </c:pt>
                <c:pt idx="70">
                  <c:v>1.43</c:v>
                </c:pt>
                <c:pt idx="71">
                  <c:v>1.42</c:v>
                </c:pt>
                <c:pt idx="72">
                  <c:v>1.36</c:v>
                </c:pt>
                <c:pt idx="73">
                  <c:v>1.33</c:v>
                </c:pt>
                <c:pt idx="74">
                  <c:v>1.3</c:v>
                </c:pt>
                <c:pt idx="75">
                  <c:v>1.26</c:v>
                </c:pt>
                <c:pt idx="76">
                  <c:v>1.2</c:v>
                </c:pt>
                <c:pt idx="77">
                  <c:v>1.1499999999999999</c:v>
                </c:pt>
              </c:numCache>
            </c:numRef>
          </c:val>
          <c:smooth val="0"/>
          <c:extLst>
            <c:ext xmlns:c16="http://schemas.microsoft.com/office/drawing/2014/chart" uri="{C3380CC4-5D6E-409C-BE32-E72D297353CC}">
              <c16:uniqueId val="{0000001C-B92D-47F0-A598-D33CAE755C53}"/>
            </c:ext>
          </c:extLst>
        </c:ser>
        <c:dLbls>
          <c:showLegendKey val="0"/>
          <c:showVal val="0"/>
          <c:showCatName val="0"/>
          <c:showSerName val="0"/>
          <c:showPercent val="0"/>
          <c:showBubbleSize val="0"/>
        </c:dLbls>
        <c:marker val="1"/>
        <c:smooth val="0"/>
        <c:axId val="568405656"/>
        <c:axId val="568406048"/>
      </c:lineChart>
      <c:catAx>
        <c:axId val="56840487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t" anchorCtr="1"/>
          <a:lstStyle/>
          <a:p>
            <a:pPr>
              <a:defRPr lang="ja-JP" sz="900" b="0" i="0" u="none" strike="noStrike" kern="1200" cap="none" spc="0" normalizeH="0" baseline="0">
                <a:solidFill>
                  <a:schemeClr val="tx1">
                    <a:lumMod val="65000"/>
                    <a:lumOff val="3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568405264"/>
        <c:crosses val="autoZero"/>
        <c:auto val="0"/>
        <c:lblAlgn val="ctr"/>
        <c:lblOffset val="10"/>
        <c:tickMarkSkip val="5"/>
        <c:noMultiLvlLbl val="0"/>
      </c:catAx>
      <c:valAx>
        <c:axId val="568405264"/>
        <c:scaling>
          <c:orientation val="minMax"/>
        </c:scaling>
        <c:delete val="0"/>
        <c:axPos val="l"/>
        <c:majorGridlines>
          <c:spPr>
            <a:ln w="9525" cap="flat" cmpd="sng" algn="ctr">
              <a:solidFill>
                <a:schemeClr val="accent5"/>
              </a:solidFill>
              <a:round/>
            </a:ln>
            <a:effectLst/>
          </c:spPr>
        </c:majorGridlines>
        <c:minorGridlines>
          <c:spPr>
            <a:ln w="9525" cap="flat" cmpd="sng" algn="ctr">
              <a:noFill/>
              <a:round/>
            </a:ln>
            <a:effectLst/>
          </c:spPr>
        </c:minorGridlines>
        <c:title>
          <c:tx>
            <c:rich>
              <a:bodyPr rot="0" spcFirstLastPara="1" vertOverflow="ellipsis" vert="wordArtVertRtl" wrap="square" anchor="ctr" anchorCtr="1"/>
              <a:lstStyle/>
              <a:p>
                <a:pPr>
                  <a:defRPr lang="ja-JP" sz="1197" b="1" i="0" u="none" strike="noStrike" kern="1200" cap="all" baseline="0">
                    <a:solidFill>
                      <a:schemeClr val="accent5">
                        <a:lumMod val="50000"/>
                      </a:schemeClr>
                    </a:solidFill>
                    <a:latin typeface="UD デジタル 教科書体 NK-R" panose="02020400000000000000" pitchFamily="18" charset="-128"/>
                    <a:ea typeface="UD デジタル 教科書体 NK-R" panose="02020400000000000000" pitchFamily="18" charset="-128"/>
                    <a:cs typeface="+mn-cs"/>
                  </a:defRPr>
                </a:pPr>
                <a:r>
                  <a:rPr lang="ja-JP" b="1">
                    <a:solidFill>
                      <a:schemeClr val="accent5">
                        <a:lumMod val="50000"/>
                      </a:schemeClr>
                    </a:solidFill>
                    <a:latin typeface="UD デジタル 教科書体 NK-R" panose="02020400000000000000" pitchFamily="18" charset="-128"/>
                    <a:ea typeface="UD デジタル 教科書体 NK-R" panose="02020400000000000000" pitchFamily="18" charset="-128"/>
                  </a:rPr>
                  <a:t>出　　生　　数</a:t>
                </a:r>
              </a:p>
            </c:rich>
          </c:tx>
          <c:layout>
            <c:manualLayout>
              <c:xMode val="edge"/>
              <c:yMode val="edge"/>
              <c:x val="3.3822998702412559E-2"/>
              <c:y val="0.31403896433309914"/>
            </c:manualLayout>
          </c:layout>
          <c:overlay val="0"/>
          <c:spPr>
            <a:noFill/>
            <a:ln>
              <a:noFill/>
            </a:ln>
            <a:effectLst/>
          </c:spPr>
          <c:txPr>
            <a:bodyPr rot="0" spcFirstLastPara="1" vertOverflow="ellipsis" vert="wordArtVertRtl" wrap="square" anchor="ctr" anchorCtr="1"/>
            <a:lstStyle/>
            <a:p>
              <a:pPr>
                <a:defRPr lang="ja-JP" sz="1197" b="1" i="0" u="none" strike="noStrike" kern="1200" cap="all" baseline="0">
                  <a:solidFill>
                    <a:schemeClr val="accent5">
                      <a:lumMod val="50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title>
        <c:numFmt formatCode="#,##0" sourceLinked="1"/>
        <c:majorTickMark val="none"/>
        <c:minorTickMark val="none"/>
        <c:tickLblPos val="nextTo"/>
        <c:spPr>
          <a:noFill/>
          <a:ln>
            <a:noFill/>
          </a:ln>
          <a:effectLst/>
        </c:spPr>
        <c:txPr>
          <a:bodyPr rot="0" spcFirstLastPara="1" vertOverflow="ellipsis" wrap="square" anchor="ctr" anchorCtr="0"/>
          <a:lstStyle/>
          <a:p>
            <a:pPr>
              <a:defRPr lang="ja-JP" sz="1197" b="0" i="0" u="none" strike="noStrike" kern="1200" baseline="0">
                <a:solidFill>
                  <a:schemeClr val="accent5">
                    <a:lumMod val="50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568404872"/>
        <c:crosses val="autoZero"/>
        <c:crossBetween val="between"/>
        <c:dispUnits>
          <c:builtInUnit val="tenThousands"/>
        </c:dispUnits>
      </c:valAx>
      <c:catAx>
        <c:axId val="568405656"/>
        <c:scaling>
          <c:orientation val="minMax"/>
        </c:scaling>
        <c:delete val="1"/>
        <c:axPos val="b"/>
        <c:numFmt formatCode="General" sourceLinked="1"/>
        <c:majorTickMark val="out"/>
        <c:minorTickMark val="none"/>
        <c:tickLblPos val="none"/>
        <c:crossAx val="568406048"/>
        <c:crosses val="autoZero"/>
        <c:auto val="0"/>
        <c:lblAlgn val="ctr"/>
        <c:lblOffset val="100"/>
        <c:noMultiLvlLbl val="0"/>
      </c:catAx>
      <c:valAx>
        <c:axId val="568406048"/>
        <c:scaling>
          <c:orientation val="minMax"/>
        </c:scaling>
        <c:delete val="0"/>
        <c:axPos val="r"/>
        <c:title>
          <c:tx>
            <c:rich>
              <a:bodyPr rot="0" spcFirstLastPara="1" vertOverflow="ellipsis" vert="wordArtVertRtl" wrap="square" anchor="ctr" anchorCtr="1"/>
              <a:lstStyle/>
              <a:p>
                <a:pPr>
                  <a:defRPr lang="ja-JP" sz="1197" b="1" i="0" u="none" strike="noStrike" kern="1200" cap="all" baseline="0">
                    <a:solidFill>
                      <a:schemeClr val="tx2"/>
                    </a:solidFill>
                    <a:latin typeface="UD デジタル 教科書体 NK-R" panose="02020400000000000000" pitchFamily="18" charset="-128"/>
                    <a:ea typeface="UD デジタル 教科書体 NK-R" panose="02020400000000000000" pitchFamily="18" charset="-128"/>
                    <a:cs typeface="+mn-cs"/>
                  </a:defRPr>
                </a:pPr>
                <a:r>
                  <a:rPr lang="zh-TW" b="1">
                    <a:solidFill>
                      <a:schemeClr val="tx2"/>
                    </a:solidFill>
                    <a:latin typeface="UD デジタル 教科書体 NK-R" panose="02020400000000000000" pitchFamily="18" charset="-128"/>
                    <a:ea typeface="UD デジタル 教科書体 NK-R" panose="02020400000000000000" pitchFamily="18" charset="-128"/>
                  </a:rPr>
                  <a:t>合計特殊出生率</a:t>
                </a:r>
              </a:p>
            </c:rich>
          </c:tx>
          <c:layout>
            <c:manualLayout>
              <c:xMode val="edge"/>
              <c:yMode val="edge"/>
              <c:x val="0.96196093276801942"/>
              <c:y val="0.33764358677670547"/>
            </c:manualLayout>
          </c:layout>
          <c:overlay val="0"/>
          <c:spPr>
            <a:noFill/>
            <a:ln>
              <a:noFill/>
            </a:ln>
            <a:effectLst/>
          </c:spPr>
          <c:txPr>
            <a:bodyPr rot="0" spcFirstLastPara="1" vertOverflow="ellipsis" vert="wordArtVertRtl" wrap="square" anchor="ctr" anchorCtr="1"/>
            <a:lstStyle/>
            <a:p>
              <a:pPr>
                <a:defRPr lang="ja-JP" sz="1197" b="1" i="0" u="none" strike="noStrike" kern="1200" cap="all" baseline="0">
                  <a:solidFill>
                    <a:schemeClr val="tx2"/>
                  </a:solidFill>
                  <a:latin typeface="UD デジタル 教科書体 NK-R" panose="02020400000000000000" pitchFamily="18" charset="-128"/>
                  <a:ea typeface="UD デジタル 教科書体 NK-R" panose="02020400000000000000" pitchFamily="18" charset="-128"/>
                  <a:cs typeface="+mn-cs"/>
                </a:defRPr>
              </a:pPr>
              <a:endParaRPr lang="ja-JP"/>
            </a:p>
          </c:txPr>
        </c:title>
        <c:numFmt formatCode="General" sourceLinked="1"/>
        <c:majorTickMark val="none"/>
        <c:minorTickMark val="none"/>
        <c:tickLblPos val="nextTo"/>
        <c:spPr>
          <a:noFill/>
          <a:ln>
            <a:solidFill>
              <a:schemeClr val="accent5"/>
            </a:solidFill>
          </a:ln>
          <a:effectLst/>
        </c:spPr>
        <c:txPr>
          <a:bodyPr rot="0" spcFirstLastPara="1" vertOverflow="ellipsis" wrap="square" anchor="ctr" anchorCtr="1"/>
          <a:lstStyle/>
          <a:p>
            <a:pPr>
              <a:defRPr lang="ja-JP" sz="1197" b="0" i="0" u="none" strike="noStrike" kern="1200" baseline="0">
                <a:solidFill>
                  <a:schemeClr val="tx2"/>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568405656"/>
        <c:crosses val="max"/>
        <c:crossBetween val="between"/>
      </c:valAx>
      <c:spPr>
        <a:noFill/>
        <a:ln>
          <a:noFill/>
        </a:ln>
        <a:effectLst/>
      </c:spPr>
    </c:plotArea>
    <c:legend>
      <c:legendPos val="t"/>
      <c:layout>
        <c:manualLayout>
          <c:xMode val="edge"/>
          <c:yMode val="edge"/>
          <c:x val="0.61843589743589744"/>
          <c:y val="1.5786905776826603E-2"/>
          <c:w val="0.25800000000000001"/>
          <c:h val="5.1850662501022937E-2"/>
        </c:manualLayout>
      </c:layout>
      <c:overlay val="0"/>
      <c:spPr>
        <a:noFill/>
        <a:ln>
          <a:noFill/>
        </a:ln>
        <a:effectLst/>
      </c:spPr>
      <c:txPr>
        <a:bodyPr rot="0" spcFirstLastPara="1" vertOverflow="ellipsis" vert="horz" wrap="square" anchor="ctr" anchorCtr="1"/>
        <a:lstStyle/>
        <a:p>
          <a:pPr>
            <a:defRPr lang="ja-JP" sz="1400" b="0" i="0" u="none" strike="noStrike" kern="1200" baseline="0">
              <a:solidFill>
                <a:schemeClr val="tx1">
                  <a:lumMod val="65000"/>
                  <a:lumOff val="35000"/>
                </a:schemeClr>
              </a:solidFill>
              <a:latin typeface="UD デジタル 教科書体 NK-R" panose="02020400000000000000" pitchFamily="18" charset="-128"/>
              <a:ea typeface="UD デジタル 教科書体 NK-R" panose="02020400000000000000" pitchFamily="18" charset="-128"/>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564814814814815E-3"/>
          <c:y val="0"/>
          <c:w val="0.99874355555555561"/>
          <c:h val="0.92629021649773224"/>
        </c:manualLayout>
      </c:layout>
      <c:barChart>
        <c:barDir val="col"/>
        <c:grouping val="clustered"/>
        <c:varyColors val="0"/>
        <c:ser>
          <c:idx val="0"/>
          <c:order val="0"/>
          <c:tx>
            <c:strRef>
              <c:f>Sheet1!$C$4</c:f>
              <c:strCache>
                <c:ptCount val="1"/>
                <c:pt idx="0">
                  <c:v>平均寿命</c:v>
                </c:pt>
              </c:strCache>
            </c:strRef>
          </c:tx>
          <c:spPr>
            <a:solidFill>
              <a:srgbClr val="BCDFFF"/>
            </a:solidFill>
          </c:spPr>
          <c:invertIfNegative val="0"/>
          <c:dLbls>
            <c:dLbl>
              <c:idx val="6"/>
              <c:numFmt formatCode="0_ " sourceLinked="0"/>
              <c:spPr>
                <a:noFill/>
                <a:ln>
                  <a:noFill/>
                </a:ln>
                <a:effectLst/>
              </c:spPr>
              <c:txPr>
                <a:bodyPr wrap="square" lIns="38100" tIns="19050" rIns="38100" bIns="19050" anchor="ctr">
                  <a:spAutoFit/>
                </a:bodyPr>
                <a:lstStyle/>
                <a:p>
                  <a:pPr>
                    <a:defRPr lang="ja-JP" sz="1600" b="1">
                      <a:solidFill>
                        <a:srgbClr val="0070C0"/>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showLegendKey val="0"/>
              <c:showVal val="1"/>
              <c:showCatName val="0"/>
              <c:showSerName val="0"/>
              <c:showPercent val="0"/>
              <c:showBubbleSize val="0"/>
              <c:extLst>
                <c:ext xmlns:c16="http://schemas.microsoft.com/office/drawing/2014/chart" uri="{C3380CC4-5D6E-409C-BE32-E72D297353CC}">
                  <c16:uniqueId val="{00000000-5FD1-41C6-8924-8603F2BD3C15}"/>
                </c:ext>
              </c:extLst>
            </c:dLbl>
            <c:numFmt formatCode="0_ " sourceLinked="0"/>
            <c:spPr>
              <a:noFill/>
              <a:ln>
                <a:noFill/>
              </a:ln>
              <a:effectLst/>
            </c:spPr>
            <c:txPr>
              <a:bodyPr wrap="square" lIns="38100" tIns="19050" rIns="38100" bIns="19050" anchor="ctr">
                <a:spAutoFit/>
              </a:bodyPr>
              <a:lstStyle/>
              <a:p>
                <a:pPr>
                  <a:defRPr lang="ja-JP" sz="1600">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Sheet1!$B$5:$B$11</c:f>
              <c:strCache>
                <c:ptCount val="7"/>
                <c:pt idx="0">
                  <c:v>アメリカ</c:v>
                </c:pt>
                <c:pt idx="1">
                  <c:v>イギリス</c:v>
                </c:pt>
                <c:pt idx="2">
                  <c:v>イタリア</c:v>
                </c:pt>
                <c:pt idx="3">
                  <c:v>カナダ</c:v>
                </c:pt>
                <c:pt idx="4">
                  <c:v>ドイツ</c:v>
                </c:pt>
                <c:pt idx="5">
                  <c:v>フランス</c:v>
                </c:pt>
                <c:pt idx="6">
                  <c:v>日本</c:v>
                </c:pt>
              </c:strCache>
            </c:strRef>
          </c:cat>
          <c:val>
            <c:numRef>
              <c:f>Sheet1!$C$5:$C$11</c:f>
              <c:numCache>
                <c:formatCode>0</c:formatCode>
                <c:ptCount val="7"/>
                <c:pt idx="0">
                  <c:v>73.7</c:v>
                </c:pt>
                <c:pt idx="1">
                  <c:v>78.3</c:v>
                </c:pt>
                <c:pt idx="2">
                  <c:v>80</c:v>
                </c:pt>
                <c:pt idx="3">
                  <c:v>79.400000000000006</c:v>
                </c:pt>
                <c:pt idx="4">
                  <c:v>78.099999999999994</c:v>
                </c:pt>
                <c:pt idx="5">
                  <c:v>79.099999999999994</c:v>
                </c:pt>
                <c:pt idx="6">
                  <c:v>81.7</c:v>
                </c:pt>
              </c:numCache>
            </c:numRef>
          </c:val>
          <c:extLst>
            <c:ext xmlns:c16="http://schemas.microsoft.com/office/drawing/2014/chart" uri="{C3380CC4-5D6E-409C-BE32-E72D297353CC}">
              <c16:uniqueId val="{00000001-5FD1-41C6-8924-8603F2BD3C15}"/>
            </c:ext>
          </c:extLst>
        </c:ser>
        <c:ser>
          <c:idx val="1"/>
          <c:order val="1"/>
          <c:tx>
            <c:strRef>
              <c:f>Sheet1!$D$4</c:f>
              <c:strCache>
                <c:ptCount val="1"/>
                <c:pt idx="0">
                  <c:v>健康寿命</c:v>
                </c:pt>
              </c:strCache>
            </c:strRef>
          </c:tx>
          <c:spPr>
            <a:solidFill>
              <a:srgbClr val="0070C0"/>
            </a:solidFill>
          </c:spPr>
          <c:invertIfNegative val="0"/>
          <c:dLbls>
            <c:dLbl>
              <c:idx val="6"/>
              <c:numFmt formatCode="0_ " sourceLinked="0"/>
              <c:spPr>
                <a:noFill/>
                <a:ln>
                  <a:noFill/>
                </a:ln>
                <a:effectLst/>
              </c:spPr>
              <c:txPr>
                <a:bodyPr wrap="square" lIns="38100" tIns="19050" rIns="38100" bIns="19050" anchor="ctr">
                  <a:spAutoFit/>
                </a:bodyPr>
                <a:lstStyle/>
                <a:p>
                  <a:pPr>
                    <a:defRPr lang="ja-JP" sz="1600" b="1">
                      <a:solidFill>
                        <a:srgbClr val="0070C0"/>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showLegendKey val="0"/>
              <c:showVal val="1"/>
              <c:showCatName val="0"/>
              <c:showSerName val="0"/>
              <c:showPercent val="0"/>
              <c:showBubbleSize val="0"/>
              <c:extLst>
                <c:ext xmlns:c16="http://schemas.microsoft.com/office/drawing/2014/chart" uri="{C3380CC4-5D6E-409C-BE32-E72D297353CC}">
                  <c16:uniqueId val="{00000002-5FD1-41C6-8924-8603F2BD3C15}"/>
                </c:ext>
              </c:extLst>
            </c:dLbl>
            <c:numFmt formatCode="0_ " sourceLinked="0"/>
            <c:spPr>
              <a:noFill/>
              <a:ln>
                <a:noFill/>
              </a:ln>
              <a:effectLst/>
            </c:spPr>
            <c:txPr>
              <a:bodyPr wrap="square" lIns="38100" tIns="19050" rIns="38100" bIns="19050" anchor="ctr">
                <a:spAutoFit/>
              </a:bodyPr>
              <a:lstStyle/>
              <a:p>
                <a:pPr>
                  <a:defRPr lang="ja-JP" sz="1600">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Sheet1!$B$5:$B$11</c:f>
              <c:strCache>
                <c:ptCount val="7"/>
                <c:pt idx="0">
                  <c:v>アメリカ</c:v>
                </c:pt>
                <c:pt idx="1">
                  <c:v>イギリス</c:v>
                </c:pt>
                <c:pt idx="2">
                  <c:v>イタリア</c:v>
                </c:pt>
                <c:pt idx="3">
                  <c:v>カナダ</c:v>
                </c:pt>
                <c:pt idx="4">
                  <c:v>ドイツ</c:v>
                </c:pt>
                <c:pt idx="5">
                  <c:v>フランス</c:v>
                </c:pt>
                <c:pt idx="6">
                  <c:v>日本</c:v>
                </c:pt>
              </c:strCache>
            </c:strRef>
          </c:cat>
          <c:val>
            <c:numRef>
              <c:f>Sheet1!$D$5:$D$11</c:f>
              <c:numCache>
                <c:formatCode>0</c:formatCode>
                <c:ptCount val="7"/>
                <c:pt idx="0">
                  <c:v>62.8</c:v>
                </c:pt>
                <c:pt idx="1">
                  <c:v>68.2</c:v>
                </c:pt>
                <c:pt idx="2">
                  <c:v>70</c:v>
                </c:pt>
                <c:pt idx="3">
                  <c:v>68.900000000000006</c:v>
                </c:pt>
                <c:pt idx="4">
                  <c:v>68.400000000000006</c:v>
                </c:pt>
                <c:pt idx="5">
                  <c:v>69.099999999999994</c:v>
                </c:pt>
                <c:pt idx="6">
                  <c:v>71.900000000000006</c:v>
                </c:pt>
              </c:numCache>
            </c:numRef>
          </c:val>
          <c:extLst>
            <c:ext xmlns:c16="http://schemas.microsoft.com/office/drawing/2014/chart" uri="{C3380CC4-5D6E-409C-BE32-E72D297353CC}">
              <c16:uniqueId val="{00000003-5FD1-41C6-8924-8603F2BD3C15}"/>
            </c:ext>
          </c:extLst>
        </c:ser>
        <c:dLbls>
          <c:showLegendKey val="0"/>
          <c:showVal val="1"/>
          <c:showCatName val="0"/>
          <c:showSerName val="0"/>
          <c:showPercent val="0"/>
          <c:showBubbleSize val="0"/>
        </c:dLbls>
        <c:gapWidth val="120"/>
        <c:overlap val="50"/>
        <c:axId val="25698304"/>
        <c:axId val="25699840"/>
      </c:barChart>
      <c:catAx>
        <c:axId val="25698304"/>
        <c:scaling>
          <c:orientation val="minMax"/>
        </c:scaling>
        <c:delete val="0"/>
        <c:axPos val="b"/>
        <c:numFmt formatCode="General" sourceLinked="1"/>
        <c:majorTickMark val="out"/>
        <c:minorTickMark val="none"/>
        <c:tickLblPos val="nextTo"/>
        <c:txPr>
          <a:bodyPr/>
          <a:lstStyle/>
          <a:p>
            <a:pPr>
              <a:defRPr lang="ja-JP" sz="1100"/>
            </a:pPr>
            <a:endParaRPr lang="ja-JP"/>
          </a:p>
        </c:txPr>
        <c:crossAx val="25699840"/>
        <c:crosses val="autoZero"/>
        <c:auto val="1"/>
        <c:lblAlgn val="ctr"/>
        <c:lblOffset val="100"/>
        <c:noMultiLvlLbl val="0"/>
      </c:catAx>
      <c:valAx>
        <c:axId val="25699840"/>
        <c:scaling>
          <c:orientation val="minMax"/>
          <c:max val="90"/>
          <c:min val="62"/>
        </c:scaling>
        <c:delete val="1"/>
        <c:axPos val="l"/>
        <c:numFmt formatCode="0" sourceLinked="1"/>
        <c:majorTickMark val="out"/>
        <c:minorTickMark val="none"/>
        <c:tickLblPos val="nextTo"/>
        <c:crossAx val="25698304"/>
        <c:crosses val="autoZero"/>
        <c:crossBetween val="between"/>
        <c:majorUnit val="5"/>
      </c:valAx>
      <c:spPr>
        <a:noFill/>
        <a:ln w="25400">
          <a:noFill/>
        </a:ln>
      </c:spPr>
    </c:plotArea>
    <c:plotVisOnly val="1"/>
    <c:dispBlanksAs val="gap"/>
    <c:showDLblsOverMax val="0"/>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0.97773155555555558"/>
          <c:h val="0.92629021649773224"/>
        </c:manualLayout>
      </c:layout>
      <c:barChart>
        <c:barDir val="col"/>
        <c:grouping val="clustered"/>
        <c:varyColors val="0"/>
        <c:ser>
          <c:idx val="0"/>
          <c:order val="0"/>
          <c:tx>
            <c:strRef>
              <c:f>Sheet1!$F$4</c:f>
              <c:strCache>
                <c:ptCount val="1"/>
                <c:pt idx="0">
                  <c:v>平均寿命</c:v>
                </c:pt>
              </c:strCache>
            </c:strRef>
          </c:tx>
          <c:spPr>
            <a:solidFill>
              <a:srgbClr val="C9E7E7"/>
            </a:solidFill>
          </c:spPr>
          <c:invertIfNegative val="0"/>
          <c:dLbls>
            <c:dLbl>
              <c:idx val="6"/>
              <c:layout>
                <c:manualLayout>
                  <c:x val="6.9525462962962961E-3"/>
                  <c:y val="-1.5204129617781932E-2"/>
                </c:manualLayout>
              </c:layout>
              <c:numFmt formatCode="0_ " sourceLinked="0"/>
              <c:spPr>
                <a:noFill/>
                <a:ln>
                  <a:noFill/>
                </a:ln>
                <a:effectLst/>
              </c:spPr>
              <c:txPr>
                <a:bodyPr wrap="square" lIns="38100" tIns="19050" rIns="38100" bIns="19050" anchor="ctr">
                  <a:noAutofit/>
                </a:bodyPr>
                <a:lstStyle/>
                <a:p>
                  <a:pPr>
                    <a:defRPr lang="ja-JP" sz="1600" b="1">
                      <a:solidFill>
                        <a:srgbClr val="0070C0"/>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showLegendKey val="0"/>
              <c:showVal val="1"/>
              <c:showCatName val="0"/>
              <c:showSerName val="0"/>
              <c:showPercent val="0"/>
              <c:showBubbleSize val="0"/>
              <c:extLst>
                <c:ext xmlns:c15="http://schemas.microsoft.com/office/drawing/2012/chart" uri="{CE6537A1-D6FC-4f65-9D91-7224C49458BB}">
                  <c15:layout>
                    <c:manualLayout>
                      <c:w val="0.14913680555555556"/>
                      <c:h val="6.8708122469150923E-2"/>
                    </c:manualLayout>
                  </c15:layout>
                </c:ext>
                <c:ext xmlns:c16="http://schemas.microsoft.com/office/drawing/2014/chart" uri="{C3380CC4-5D6E-409C-BE32-E72D297353CC}">
                  <c16:uniqueId val="{00000000-B1AF-48E0-8137-919B413DB67F}"/>
                </c:ext>
              </c:extLst>
            </c:dLbl>
            <c:numFmt formatCode="0_ " sourceLinked="0"/>
            <c:spPr>
              <a:noFill/>
              <a:ln>
                <a:noFill/>
              </a:ln>
              <a:effectLst/>
            </c:spPr>
            <c:txPr>
              <a:bodyPr wrap="square" lIns="38100" tIns="19050" rIns="38100" bIns="19050" anchor="ctr">
                <a:spAutoFit/>
              </a:bodyPr>
              <a:lstStyle/>
              <a:p>
                <a:pPr>
                  <a:defRPr lang="ja-JP" sz="1600">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Sheet1!$E$5:$E$11</c:f>
              <c:strCache>
                <c:ptCount val="7"/>
                <c:pt idx="0">
                  <c:v>アメリカ</c:v>
                </c:pt>
                <c:pt idx="1">
                  <c:v>イギリス</c:v>
                </c:pt>
                <c:pt idx="2">
                  <c:v>イタリア</c:v>
                </c:pt>
                <c:pt idx="3">
                  <c:v>カナダ</c:v>
                </c:pt>
                <c:pt idx="4">
                  <c:v>ドイツ</c:v>
                </c:pt>
                <c:pt idx="5">
                  <c:v>フランス</c:v>
                </c:pt>
                <c:pt idx="6">
                  <c:v>日本</c:v>
                </c:pt>
              </c:strCache>
            </c:strRef>
          </c:cat>
          <c:val>
            <c:numRef>
              <c:f>Sheet1!$F$5:$F$11</c:f>
              <c:numCache>
                <c:formatCode>General</c:formatCode>
                <c:ptCount val="7"/>
                <c:pt idx="0">
                  <c:v>79.099999999999994</c:v>
                </c:pt>
                <c:pt idx="1">
                  <c:v>81.900000000000006</c:v>
                </c:pt>
                <c:pt idx="2">
                  <c:v>84.3</c:v>
                </c:pt>
                <c:pt idx="3">
                  <c:v>83.8</c:v>
                </c:pt>
                <c:pt idx="4">
                  <c:v>82.9</c:v>
                </c:pt>
                <c:pt idx="5">
                  <c:v>84.7</c:v>
                </c:pt>
                <c:pt idx="6">
                  <c:v>87.2</c:v>
                </c:pt>
              </c:numCache>
            </c:numRef>
          </c:val>
          <c:extLst>
            <c:ext xmlns:c16="http://schemas.microsoft.com/office/drawing/2014/chart" uri="{C3380CC4-5D6E-409C-BE32-E72D297353CC}">
              <c16:uniqueId val="{00000001-B1AF-48E0-8137-919B413DB67F}"/>
            </c:ext>
          </c:extLst>
        </c:ser>
        <c:ser>
          <c:idx val="1"/>
          <c:order val="1"/>
          <c:tx>
            <c:strRef>
              <c:f>Sheet1!$G$4</c:f>
              <c:strCache>
                <c:ptCount val="1"/>
                <c:pt idx="0">
                  <c:v>健康寿命</c:v>
                </c:pt>
              </c:strCache>
            </c:strRef>
          </c:tx>
          <c:spPr>
            <a:solidFill>
              <a:srgbClr val="66BAB7"/>
            </a:solidFill>
          </c:spPr>
          <c:invertIfNegative val="0"/>
          <c:dLbls>
            <c:dLbl>
              <c:idx val="6"/>
              <c:numFmt formatCode="0_ " sourceLinked="0"/>
              <c:spPr>
                <a:noFill/>
                <a:ln>
                  <a:noFill/>
                </a:ln>
                <a:effectLst/>
              </c:spPr>
              <c:txPr>
                <a:bodyPr wrap="square" lIns="38100" tIns="19050" rIns="38100" bIns="19050" anchor="ctr">
                  <a:spAutoFit/>
                </a:bodyPr>
                <a:lstStyle/>
                <a:p>
                  <a:pPr>
                    <a:defRPr lang="ja-JP" sz="1600" b="1">
                      <a:solidFill>
                        <a:srgbClr val="0070C0"/>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showLegendKey val="0"/>
              <c:showVal val="1"/>
              <c:showCatName val="0"/>
              <c:showSerName val="0"/>
              <c:showPercent val="0"/>
              <c:showBubbleSize val="0"/>
              <c:extLst>
                <c:ext xmlns:c16="http://schemas.microsoft.com/office/drawing/2014/chart" uri="{C3380CC4-5D6E-409C-BE32-E72D297353CC}">
                  <c16:uniqueId val="{00000002-B1AF-48E0-8137-919B413DB67F}"/>
                </c:ext>
              </c:extLst>
            </c:dLbl>
            <c:numFmt formatCode="0_ " sourceLinked="0"/>
            <c:spPr>
              <a:noFill/>
              <a:ln>
                <a:noFill/>
              </a:ln>
              <a:effectLst/>
            </c:spPr>
            <c:txPr>
              <a:bodyPr wrap="square" lIns="38100" tIns="19050" rIns="38100" bIns="19050" anchor="ctr">
                <a:spAutoFit/>
              </a:bodyPr>
              <a:lstStyle/>
              <a:p>
                <a:pPr>
                  <a:defRPr lang="ja-JP" sz="1600">
                    <a:latin typeface="UD デジタル 教科書体 NK-R" panose="02020400000000000000" pitchFamily="18" charset="-128"/>
                    <a:ea typeface="UD デジタル 教科書体 NK-R" panose="02020400000000000000" pitchFamily="18" charset="-128"/>
                    <a:cs typeface="Times New Roman" panose="02020603050405020304" pitchFamily="18"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Sheet1!$E$5:$E$11</c:f>
              <c:strCache>
                <c:ptCount val="7"/>
                <c:pt idx="0">
                  <c:v>アメリカ</c:v>
                </c:pt>
                <c:pt idx="1">
                  <c:v>イギリス</c:v>
                </c:pt>
                <c:pt idx="2">
                  <c:v>イタリア</c:v>
                </c:pt>
                <c:pt idx="3">
                  <c:v>カナダ</c:v>
                </c:pt>
                <c:pt idx="4">
                  <c:v>ドイツ</c:v>
                </c:pt>
                <c:pt idx="5">
                  <c:v>フランス</c:v>
                </c:pt>
                <c:pt idx="6">
                  <c:v>日本</c:v>
                </c:pt>
              </c:strCache>
            </c:strRef>
          </c:cat>
          <c:val>
            <c:numRef>
              <c:f>Sheet1!$G$5:$G$11</c:f>
              <c:numCache>
                <c:formatCode>General</c:formatCode>
                <c:ptCount val="7"/>
                <c:pt idx="0">
                  <c:v>65.099999999999994</c:v>
                </c:pt>
                <c:pt idx="1">
                  <c:v>69</c:v>
                </c:pt>
                <c:pt idx="2">
                  <c:v>71.099999999999994</c:v>
                </c:pt>
                <c:pt idx="3">
                  <c:v>70.599999999999994</c:v>
                </c:pt>
                <c:pt idx="4">
                  <c:v>69.400000000000006</c:v>
                </c:pt>
                <c:pt idx="5">
                  <c:v>71</c:v>
                </c:pt>
                <c:pt idx="6">
                  <c:v>74.8</c:v>
                </c:pt>
              </c:numCache>
            </c:numRef>
          </c:val>
          <c:extLst>
            <c:ext xmlns:c16="http://schemas.microsoft.com/office/drawing/2014/chart" uri="{C3380CC4-5D6E-409C-BE32-E72D297353CC}">
              <c16:uniqueId val="{00000003-B1AF-48E0-8137-919B413DB67F}"/>
            </c:ext>
          </c:extLst>
        </c:ser>
        <c:dLbls>
          <c:showLegendKey val="0"/>
          <c:showVal val="0"/>
          <c:showCatName val="0"/>
          <c:showSerName val="0"/>
          <c:showPercent val="0"/>
          <c:showBubbleSize val="0"/>
        </c:dLbls>
        <c:gapWidth val="120"/>
        <c:overlap val="50"/>
        <c:axId val="25698304"/>
        <c:axId val="25699840"/>
      </c:barChart>
      <c:catAx>
        <c:axId val="25698304"/>
        <c:scaling>
          <c:orientation val="minMax"/>
        </c:scaling>
        <c:delete val="0"/>
        <c:axPos val="b"/>
        <c:numFmt formatCode="General" sourceLinked="1"/>
        <c:majorTickMark val="out"/>
        <c:minorTickMark val="none"/>
        <c:tickLblPos val="nextTo"/>
        <c:txPr>
          <a:bodyPr/>
          <a:lstStyle/>
          <a:p>
            <a:pPr>
              <a:defRPr lang="ja-JP" sz="1100"/>
            </a:pPr>
            <a:endParaRPr lang="ja-JP"/>
          </a:p>
        </c:txPr>
        <c:crossAx val="25699840"/>
        <c:crosses val="autoZero"/>
        <c:auto val="1"/>
        <c:lblAlgn val="ctr"/>
        <c:lblOffset val="100"/>
        <c:noMultiLvlLbl val="0"/>
      </c:catAx>
      <c:valAx>
        <c:axId val="25699840"/>
        <c:scaling>
          <c:orientation val="minMax"/>
          <c:max val="90"/>
          <c:min val="62"/>
        </c:scaling>
        <c:delete val="1"/>
        <c:axPos val="l"/>
        <c:numFmt formatCode="General" sourceLinked="1"/>
        <c:majorTickMark val="out"/>
        <c:minorTickMark val="none"/>
        <c:tickLblPos val="nextTo"/>
        <c:crossAx val="25698304"/>
        <c:crosses val="autoZero"/>
        <c:crossBetween val="between"/>
        <c:majorUnit val="5"/>
      </c:valAx>
      <c:spPr>
        <a:noFill/>
        <a:ln w="25400">
          <a:noFill/>
        </a:ln>
      </c:spPr>
    </c:plotArea>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manualLayout>
          <c:layoutTarget val="inner"/>
          <c:xMode val="edge"/>
          <c:yMode val="edge"/>
          <c:x val="2.0083517290349382E-2"/>
          <c:y val="4.0285072433296848E-2"/>
          <c:w val="0.8891572459582463"/>
          <c:h val="0.92305078880859093"/>
        </c:manualLayout>
      </c:layout>
      <c:barChart>
        <c:barDir val="col"/>
        <c:grouping val="stacked"/>
        <c:varyColors val="0"/>
        <c:ser>
          <c:idx val="0"/>
          <c:order val="0"/>
          <c:tx>
            <c:strRef>
              <c:f>グラフ!$B$1</c:f>
              <c:strCache>
                <c:ptCount val="1"/>
                <c:pt idx="0">
                  <c:v>その他</c:v>
                </c:pt>
              </c:strCache>
            </c:strRef>
          </c:tx>
          <c:spPr>
            <a:solidFill>
              <a:schemeClr val="accent5">
                <a:lumMod val="10000"/>
              </a:schemeClr>
            </a:solidFill>
            <a:ln>
              <a:noFill/>
            </a:ln>
            <a:effectLst/>
          </c:spPr>
          <c:invertIfNegative val="0"/>
          <c:cat>
            <c:strRef>
              <c:f>グラフ!$A$2</c:f>
              <c:strCache>
                <c:ptCount val="1"/>
                <c:pt idx="0">
                  <c:v>割合</c:v>
                </c:pt>
              </c:strCache>
            </c:strRef>
          </c:cat>
          <c:val>
            <c:numRef>
              <c:f>グラフ!$B$2</c:f>
              <c:numCache>
                <c:formatCode>0.0_ </c:formatCode>
                <c:ptCount val="1"/>
                <c:pt idx="0">
                  <c:v>4</c:v>
                </c:pt>
              </c:numCache>
            </c:numRef>
          </c:val>
          <c:extLst>
            <c:ext xmlns:c16="http://schemas.microsoft.com/office/drawing/2014/chart" uri="{C3380CC4-5D6E-409C-BE32-E72D297353CC}">
              <c16:uniqueId val="{00000000-7A40-4CB7-8269-85AF02D59375}"/>
            </c:ext>
          </c:extLst>
        </c:ser>
        <c:ser>
          <c:idx val="1"/>
          <c:order val="1"/>
          <c:tx>
            <c:strRef>
              <c:f>グラフ!$C$1</c:f>
              <c:strCache>
                <c:ptCount val="1"/>
                <c:pt idx="0">
                  <c:v>嘱託</c:v>
                </c:pt>
              </c:strCache>
            </c:strRef>
          </c:tx>
          <c:spPr>
            <a:solidFill>
              <a:schemeClr val="accent5">
                <a:lumMod val="25000"/>
              </a:schemeClr>
            </a:solidFill>
            <a:ln>
              <a:noFill/>
            </a:ln>
            <a:effectLst/>
          </c:spPr>
          <c:invertIfNegative val="0"/>
          <c:cat>
            <c:strRef>
              <c:f>グラフ!$A$2</c:f>
              <c:strCache>
                <c:ptCount val="1"/>
                <c:pt idx="0">
                  <c:v>割合</c:v>
                </c:pt>
              </c:strCache>
            </c:strRef>
          </c:cat>
          <c:val>
            <c:numRef>
              <c:f>グラフ!$C$2</c:f>
              <c:numCache>
                <c:formatCode>0.0_ </c:formatCode>
                <c:ptCount val="1"/>
                <c:pt idx="0">
                  <c:v>5.2</c:v>
                </c:pt>
              </c:numCache>
            </c:numRef>
          </c:val>
          <c:extLst>
            <c:ext xmlns:c16="http://schemas.microsoft.com/office/drawing/2014/chart" uri="{C3380CC4-5D6E-409C-BE32-E72D297353CC}">
              <c16:uniqueId val="{00000001-7A40-4CB7-8269-85AF02D59375}"/>
            </c:ext>
          </c:extLst>
        </c:ser>
        <c:ser>
          <c:idx val="2"/>
          <c:order val="2"/>
          <c:tx>
            <c:strRef>
              <c:f>グラフ!$D$1</c:f>
              <c:strCache>
                <c:ptCount val="1"/>
                <c:pt idx="0">
                  <c:v>契約社員</c:v>
                </c:pt>
              </c:strCache>
            </c:strRef>
          </c:tx>
          <c:spPr>
            <a:solidFill>
              <a:schemeClr val="accent5">
                <a:lumMod val="50000"/>
              </a:schemeClr>
            </a:solidFill>
            <a:ln>
              <a:noFill/>
            </a:ln>
            <a:effectLst/>
          </c:spPr>
          <c:invertIfNegative val="0"/>
          <c:dPt>
            <c:idx val="0"/>
            <c:invertIfNegative val="0"/>
            <c:bubble3D val="0"/>
            <c:spPr>
              <a:solidFill>
                <a:schemeClr val="accent3">
                  <a:lumMod val="75000"/>
                </a:schemeClr>
              </a:solidFill>
              <a:ln>
                <a:noFill/>
              </a:ln>
              <a:effectLst/>
            </c:spPr>
            <c:extLst>
              <c:ext xmlns:c16="http://schemas.microsoft.com/office/drawing/2014/chart" uri="{C3380CC4-5D6E-409C-BE32-E72D297353CC}">
                <c16:uniqueId val="{00000000-C461-4A71-B4D2-2B1202598080}"/>
              </c:ext>
            </c:extLst>
          </c:dPt>
          <c:cat>
            <c:strRef>
              <c:f>グラフ!$A$2</c:f>
              <c:strCache>
                <c:ptCount val="1"/>
                <c:pt idx="0">
                  <c:v>割合</c:v>
                </c:pt>
              </c:strCache>
            </c:strRef>
          </c:cat>
          <c:val>
            <c:numRef>
              <c:f>グラフ!$D$2</c:f>
              <c:numCache>
                <c:formatCode>0.0_ </c:formatCode>
                <c:ptCount val="1"/>
                <c:pt idx="0">
                  <c:v>13.3</c:v>
                </c:pt>
              </c:numCache>
            </c:numRef>
          </c:val>
          <c:extLst>
            <c:ext xmlns:c16="http://schemas.microsoft.com/office/drawing/2014/chart" uri="{C3380CC4-5D6E-409C-BE32-E72D297353CC}">
              <c16:uniqueId val="{00000002-7A40-4CB7-8269-85AF02D59375}"/>
            </c:ext>
          </c:extLst>
        </c:ser>
        <c:ser>
          <c:idx val="3"/>
          <c:order val="3"/>
          <c:tx>
            <c:strRef>
              <c:f>グラフ!$E$1</c:f>
              <c:strCache>
                <c:ptCount val="1"/>
                <c:pt idx="0">
                  <c:v>派遣社員</c:v>
                </c:pt>
              </c:strCache>
            </c:strRef>
          </c:tx>
          <c:spPr>
            <a:solidFill>
              <a:schemeClr val="accent3">
                <a:lumMod val="60000"/>
                <a:lumOff val="40000"/>
              </a:schemeClr>
            </a:solidFill>
            <a:ln>
              <a:noFill/>
            </a:ln>
            <a:effectLst/>
          </c:spPr>
          <c:invertIfNegative val="0"/>
          <c:cat>
            <c:strRef>
              <c:f>グラフ!$A$2</c:f>
              <c:strCache>
                <c:ptCount val="1"/>
                <c:pt idx="0">
                  <c:v>割合</c:v>
                </c:pt>
              </c:strCache>
            </c:strRef>
          </c:cat>
          <c:val>
            <c:numRef>
              <c:f>グラフ!$E$2</c:f>
              <c:numCache>
                <c:formatCode>0.0_ </c:formatCode>
                <c:ptCount val="1"/>
                <c:pt idx="0">
                  <c:v>7.3</c:v>
                </c:pt>
              </c:numCache>
            </c:numRef>
          </c:val>
          <c:extLst>
            <c:ext xmlns:c16="http://schemas.microsoft.com/office/drawing/2014/chart" uri="{C3380CC4-5D6E-409C-BE32-E72D297353CC}">
              <c16:uniqueId val="{00000003-7A40-4CB7-8269-85AF02D59375}"/>
            </c:ext>
          </c:extLst>
        </c:ser>
        <c:ser>
          <c:idx val="4"/>
          <c:order val="4"/>
          <c:tx>
            <c:strRef>
              <c:f>グラフ!$F$1</c:f>
              <c:strCache>
                <c:ptCount val="1"/>
                <c:pt idx="0">
                  <c:v>アルバイト</c:v>
                </c:pt>
              </c:strCache>
            </c:strRef>
          </c:tx>
          <c:spPr>
            <a:solidFill>
              <a:schemeClr val="accent3">
                <a:lumMod val="40000"/>
                <a:lumOff val="60000"/>
              </a:schemeClr>
            </a:solidFill>
            <a:ln>
              <a:noFill/>
            </a:ln>
            <a:effectLst/>
          </c:spPr>
          <c:invertIfNegative val="0"/>
          <c:cat>
            <c:strRef>
              <c:f>グラフ!$A$2</c:f>
              <c:strCache>
                <c:ptCount val="1"/>
                <c:pt idx="0">
                  <c:v>割合</c:v>
                </c:pt>
              </c:strCache>
            </c:strRef>
          </c:cat>
          <c:val>
            <c:numRef>
              <c:f>グラフ!$F$2</c:f>
              <c:numCache>
                <c:formatCode>0.0_ </c:formatCode>
                <c:ptCount val="1"/>
                <c:pt idx="0">
                  <c:v>21.6</c:v>
                </c:pt>
              </c:numCache>
            </c:numRef>
          </c:val>
          <c:extLst>
            <c:ext xmlns:c16="http://schemas.microsoft.com/office/drawing/2014/chart" uri="{C3380CC4-5D6E-409C-BE32-E72D297353CC}">
              <c16:uniqueId val="{00000004-7A40-4CB7-8269-85AF02D59375}"/>
            </c:ext>
          </c:extLst>
        </c:ser>
        <c:ser>
          <c:idx val="5"/>
          <c:order val="5"/>
          <c:tx>
            <c:strRef>
              <c:f>グラフ!$G$1</c:f>
              <c:strCache>
                <c:ptCount val="1"/>
                <c:pt idx="0">
                  <c:v>パート</c:v>
                </c:pt>
              </c:strCache>
            </c:strRef>
          </c:tx>
          <c:spPr>
            <a:solidFill>
              <a:schemeClr val="accent3">
                <a:lumMod val="20000"/>
                <a:lumOff val="80000"/>
              </a:schemeClr>
            </a:solidFill>
            <a:ln>
              <a:noFill/>
            </a:ln>
            <a:effectLst/>
          </c:spPr>
          <c:invertIfNegative val="0"/>
          <c:cat>
            <c:strRef>
              <c:f>グラフ!$A$2</c:f>
              <c:strCache>
                <c:ptCount val="1"/>
                <c:pt idx="0">
                  <c:v>割合</c:v>
                </c:pt>
              </c:strCache>
            </c:strRef>
          </c:cat>
          <c:val>
            <c:numRef>
              <c:f>グラフ!$G$2</c:f>
              <c:numCache>
                <c:formatCode>0.0_ </c:formatCode>
                <c:ptCount val="1"/>
                <c:pt idx="0">
                  <c:v>48.5</c:v>
                </c:pt>
              </c:numCache>
            </c:numRef>
          </c:val>
          <c:extLst>
            <c:ext xmlns:c16="http://schemas.microsoft.com/office/drawing/2014/chart" uri="{C3380CC4-5D6E-409C-BE32-E72D297353CC}">
              <c16:uniqueId val="{00000005-7A40-4CB7-8269-85AF02D59375}"/>
            </c:ext>
          </c:extLst>
        </c:ser>
        <c:dLbls>
          <c:showLegendKey val="0"/>
          <c:showVal val="0"/>
          <c:showCatName val="0"/>
          <c:showSerName val="0"/>
          <c:showPercent val="0"/>
          <c:showBubbleSize val="0"/>
        </c:dLbls>
        <c:gapWidth val="150"/>
        <c:overlap val="100"/>
        <c:axId val="109197568"/>
        <c:axId val="109207552"/>
      </c:barChart>
      <c:catAx>
        <c:axId val="109197568"/>
        <c:scaling>
          <c:orientation val="minMax"/>
        </c:scaling>
        <c:delete val="1"/>
        <c:axPos val="b"/>
        <c:numFmt formatCode="General" sourceLinked="1"/>
        <c:majorTickMark val="out"/>
        <c:minorTickMark val="none"/>
        <c:tickLblPos val="nextTo"/>
        <c:crossAx val="109207552"/>
        <c:crosses val="autoZero"/>
        <c:auto val="1"/>
        <c:lblAlgn val="ctr"/>
        <c:lblOffset val="100"/>
        <c:noMultiLvlLbl val="0"/>
      </c:catAx>
      <c:valAx>
        <c:axId val="109207552"/>
        <c:scaling>
          <c:orientation val="minMax"/>
        </c:scaling>
        <c:delete val="1"/>
        <c:axPos val="l"/>
        <c:numFmt formatCode="0.0_ " sourceLinked="1"/>
        <c:majorTickMark val="out"/>
        <c:minorTickMark val="none"/>
        <c:tickLblPos val="nextTo"/>
        <c:crossAx val="109197568"/>
        <c:crosses val="autoZero"/>
        <c:crossBetween val="between"/>
      </c:valAx>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ja-JP"/>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stacked"/>
        <c:varyColors val="0"/>
        <c:ser>
          <c:idx val="0"/>
          <c:order val="0"/>
          <c:tx>
            <c:strRef>
              <c:f>グラフ!$B$1</c:f>
              <c:strCache>
                <c:ptCount val="1"/>
                <c:pt idx="0">
                  <c:v>正規</c:v>
                </c:pt>
              </c:strCache>
            </c:strRef>
          </c:tx>
          <c:spPr>
            <a:solidFill>
              <a:schemeClr val="accent1"/>
            </a:solidFill>
            <a:ln>
              <a:noFill/>
            </a:ln>
            <a:effectLst/>
          </c:spPr>
          <c:invertIfNegative val="0"/>
          <c:dLbls>
            <c:dLbl>
              <c:idx val="5"/>
              <c:delete val="1"/>
              <c:extLst>
                <c:ext xmlns:c15="http://schemas.microsoft.com/office/drawing/2012/chart" uri="{CE6537A1-D6FC-4f65-9D91-7224C49458BB}"/>
                <c:ext xmlns:c16="http://schemas.microsoft.com/office/drawing/2014/chart" uri="{C3380CC4-5D6E-409C-BE32-E72D297353CC}">
                  <c16:uniqueId val="{00000001-3C6D-4EDE-A925-990CD71A1A54}"/>
                </c:ext>
              </c:extLst>
            </c:dLbl>
            <c:dLbl>
              <c:idx val="7"/>
              <c:delete val="1"/>
              <c:extLst>
                <c:ext xmlns:c15="http://schemas.microsoft.com/office/drawing/2012/chart" uri="{CE6537A1-D6FC-4f65-9D91-7224C49458BB}"/>
                <c:ext xmlns:c16="http://schemas.microsoft.com/office/drawing/2014/chart" uri="{C3380CC4-5D6E-409C-BE32-E72D297353CC}">
                  <c16:uniqueId val="{00000002-3C6D-4EDE-A925-990CD71A1A54}"/>
                </c:ext>
              </c:extLst>
            </c:dLbl>
            <c:dLbl>
              <c:idx val="9"/>
              <c:delete val="1"/>
              <c:extLst>
                <c:ext xmlns:c15="http://schemas.microsoft.com/office/drawing/2012/chart" uri="{CE6537A1-D6FC-4f65-9D91-7224C49458BB}"/>
                <c:ext xmlns:c16="http://schemas.microsoft.com/office/drawing/2014/chart" uri="{C3380CC4-5D6E-409C-BE32-E72D297353CC}">
                  <c16:uniqueId val="{00000003-3C6D-4EDE-A925-990CD71A1A54}"/>
                </c:ext>
              </c:extLst>
            </c:dLbl>
            <c:dLbl>
              <c:idx val="11"/>
              <c:delete val="1"/>
              <c:extLst>
                <c:ext xmlns:c15="http://schemas.microsoft.com/office/drawing/2012/chart" uri="{CE6537A1-D6FC-4f65-9D91-7224C49458BB}"/>
                <c:ext xmlns:c16="http://schemas.microsoft.com/office/drawing/2014/chart" uri="{C3380CC4-5D6E-409C-BE32-E72D297353CC}">
                  <c16:uniqueId val="{00000004-3C6D-4EDE-A925-990CD71A1A54}"/>
                </c:ext>
              </c:extLst>
            </c:dLbl>
            <c:dLbl>
              <c:idx val="13"/>
              <c:delete val="1"/>
              <c:extLst>
                <c:ext xmlns:c15="http://schemas.microsoft.com/office/drawing/2012/chart" uri="{CE6537A1-D6FC-4f65-9D91-7224C49458BB}"/>
                <c:ext xmlns:c16="http://schemas.microsoft.com/office/drawing/2014/chart" uri="{C3380CC4-5D6E-409C-BE32-E72D297353CC}">
                  <c16:uniqueId val="{00000005-3C6D-4EDE-A925-990CD71A1A54}"/>
                </c:ext>
              </c:extLst>
            </c:dLbl>
            <c:numFmt formatCode="#,##0_);\(#,##0\)" sourceLinked="0"/>
            <c:spPr>
              <a:noFill/>
              <a:ln>
                <a:noFill/>
              </a:ln>
              <a:effectLst>
                <a:glow rad="63500">
                  <a:schemeClr val="bg1">
                    <a:alpha val="40000"/>
                  </a:schemeClr>
                </a:glow>
                <a:softEdge rad="31750"/>
              </a:effectLst>
            </c:spPr>
            <c:txPr>
              <a:bodyPr rot="0" spcFirstLastPara="1" vertOverflow="ellipsis" vert="horz" wrap="square" lIns="38100" tIns="19050" rIns="38100" bIns="19050" anchor="ctr" anchorCtr="1">
                <a:spAutoFit/>
              </a:bodyPr>
              <a:lstStyle/>
              <a:p>
                <a:pPr>
                  <a:defRPr lang="ja-JP" sz="850" b="0" i="0" u="none" strike="noStrike" kern="1200" baseline="0">
                    <a:solidFill>
                      <a:schemeClr val="tx1"/>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グラフ!$A$2:$A$22</c:f>
              <c:strCache>
                <c:ptCount val="20"/>
                <c:pt idx="0">
                  <c:v>89</c:v>
                </c:pt>
                <c:pt idx="1">
                  <c:v>94</c:v>
                </c:pt>
                <c:pt idx="2">
                  <c:v>99</c:v>
                </c:pt>
                <c:pt idx="3">
                  <c:v>2004</c:v>
                </c:pt>
                <c:pt idx="4">
                  <c:v>09</c:v>
                </c:pt>
                <c:pt idx="5">
                  <c:v>10</c:v>
                </c:pt>
                <c:pt idx="6">
                  <c:v>11</c:v>
                </c:pt>
                <c:pt idx="7">
                  <c:v>12</c:v>
                </c:pt>
                <c:pt idx="8">
                  <c:v>13</c:v>
                </c:pt>
                <c:pt idx="9">
                  <c:v>14</c:v>
                </c:pt>
                <c:pt idx="10">
                  <c:v>15</c:v>
                </c:pt>
                <c:pt idx="11">
                  <c:v>16</c:v>
                </c:pt>
                <c:pt idx="12">
                  <c:v>17</c:v>
                </c:pt>
                <c:pt idx="13">
                  <c:v>18</c:v>
                </c:pt>
                <c:pt idx="14">
                  <c:v>19</c:v>
                </c:pt>
                <c:pt idx="15">
                  <c:v>20</c:v>
                </c:pt>
                <c:pt idx="16">
                  <c:v>21</c:v>
                </c:pt>
                <c:pt idx="17">
                  <c:v>22</c:v>
                </c:pt>
                <c:pt idx="18">
                  <c:v>23</c:v>
                </c:pt>
                <c:pt idx="19">
                  <c:v>24</c:v>
                </c:pt>
              </c:strCache>
              <c:extLst/>
            </c:strRef>
          </c:cat>
          <c:val>
            <c:numRef>
              <c:f>グラフ!$B$2:$B$22</c:f>
              <c:numCache>
                <c:formatCode>General</c:formatCode>
                <c:ptCount val="20"/>
                <c:pt idx="0">
                  <c:v>3452</c:v>
                </c:pt>
                <c:pt idx="1">
                  <c:v>3805</c:v>
                </c:pt>
                <c:pt idx="2">
                  <c:v>3688</c:v>
                </c:pt>
                <c:pt idx="3">
                  <c:v>3410</c:v>
                </c:pt>
                <c:pt idx="4">
                  <c:v>3395</c:v>
                </c:pt>
                <c:pt idx="5">
                  <c:v>3374</c:v>
                </c:pt>
                <c:pt idx="6">
                  <c:v>3355</c:v>
                </c:pt>
                <c:pt idx="7">
                  <c:v>3345</c:v>
                </c:pt>
                <c:pt idx="8">
                  <c:v>3302</c:v>
                </c:pt>
                <c:pt idx="9">
                  <c:v>3288</c:v>
                </c:pt>
                <c:pt idx="10">
                  <c:v>3317</c:v>
                </c:pt>
                <c:pt idx="11">
                  <c:v>3372</c:v>
                </c:pt>
                <c:pt idx="12">
                  <c:v>3434</c:v>
                </c:pt>
                <c:pt idx="13">
                  <c:v>3492</c:v>
                </c:pt>
                <c:pt idx="14">
                  <c:v>3515</c:v>
                </c:pt>
                <c:pt idx="15">
                  <c:v>3556</c:v>
                </c:pt>
                <c:pt idx="16">
                  <c:v>3587</c:v>
                </c:pt>
                <c:pt idx="17">
                  <c:v>3588</c:v>
                </c:pt>
                <c:pt idx="18">
                  <c:v>3606</c:v>
                </c:pt>
                <c:pt idx="19">
                  <c:v>3645</c:v>
                </c:pt>
              </c:numCache>
              <c:extLst/>
            </c:numRef>
          </c:val>
          <c:extLst>
            <c:ext xmlns:c16="http://schemas.microsoft.com/office/drawing/2014/chart" uri="{C3380CC4-5D6E-409C-BE32-E72D297353CC}">
              <c16:uniqueId val="{0000000D-7A04-4AB6-B873-2284D113018C}"/>
            </c:ext>
          </c:extLst>
        </c:ser>
        <c:ser>
          <c:idx val="1"/>
          <c:order val="1"/>
          <c:tx>
            <c:strRef>
              <c:f>グラフ!$C$1</c:f>
              <c:strCache>
                <c:ptCount val="1"/>
                <c:pt idx="0">
                  <c:v>非正規</c:v>
                </c:pt>
              </c:strCache>
            </c:strRef>
          </c:tx>
          <c:spPr>
            <a:solidFill>
              <a:schemeClr val="accent3"/>
            </a:solidFill>
            <a:ln>
              <a:noFill/>
            </a:ln>
            <a:effectLst/>
          </c:spPr>
          <c:invertIfNegative val="0"/>
          <c:dLbls>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CE07-4462-ACB6-ECC20C1DCC1E}"/>
                </c:ext>
              </c:extLst>
            </c:dLbl>
            <c:dLbl>
              <c:idx val="5"/>
              <c:delete val="1"/>
              <c:extLst>
                <c:ext xmlns:c15="http://schemas.microsoft.com/office/drawing/2012/chart" uri="{CE6537A1-D6FC-4f65-9D91-7224C49458BB}"/>
                <c:ext xmlns:c16="http://schemas.microsoft.com/office/drawing/2014/chart" uri="{C3380CC4-5D6E-409C-BE32-E72D297353CC}">
                  <c16:uniqueId val="{00000008-3C6D-4EDE-A925-990CD71A1A54}"/>
                </c:ext>
              </c:extLst>
            </c:dLbl>
            <c:dLbl>
              <c:idx val="6"/>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CE07-4462-ACB6-ECC20C1DCC1E}"/>
                </c:ext>
              </c:extLst>
            </c:dLbl>
            <c:dLbl>
              <c:idx val="7"/>
              <c:delete val="1"/>
              <c:extLst>
                <c:ext xmlns:c15="http://schemas.microsoft.com/office/drawing/2012/chart" uri="{CE6537A1-D6FC-4f65-9D91-7224C49458BB}"/>
                <c:ext xmlns:c16="http://schemas.microsoft.com/office/drawing/2014/chart" uri="{C3380CC4-5D6E-409C-BE32-E72D297353CC}">
                  <c16:uniqueId val="{00000009-3C6D-4EDE-A925-990CD71A1A54}"/>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CE07-4462-ACB6-ECC20C1DCC1E}"/>
                </c:ext>
              </c:extLst>
            </c:dLbl>
            <c:dLbl>
              <c:idx val="9"/>
              <c:delete val="1"/>
              <c:extLst>
                <c:ext xmlns:c15="http://schemas.microsoft.com/office/drawing/2012/chart" uri="{CE6537A1-D6FC-4f65-9D91-7224C49458BB}"/>
                <c:ext xmlns:c16="http://schemas.microsoft.com/office/drawing/2014/chart" uri="{C3380CC4-5D6E-409C-BE32-E72D297353CC}">
                  <c16:uniqueId val="{0000000A-3C6D-4EDE-A925-990CD71A1A54}"/>
                </c:ext>
              </c:extLst>
            </c:dLbl>
            <c:dLbl>
              <c:idx val="1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CE07-4462-ACB6-ECC20C1DCC1E}"/>
                </c:ext>
              </c:extLst>
            </c:dLbl>
            <c:dLbl>
              <c:idx val="11"/>
              <c:delete val="1"/>
              <c:extLst>
                <c:ext xmlns:c15="http://schemas.microsoft.com/office/drawing/2012/chart" uri="{CE6537A1-D6FC-4f65-9D91-7224C49458BB}"/>
                <c:ext xmlns:c16="http://schemas.microsoft.com/office/drawing/2014/chart" uri="{C3380CC4-5D6E-409C-BE32-E72D297353CC}">
                  <c16:uniqueId val="{0000000B-3C6D-4EDE-A925-990CD71A1A54}"/>
                </c:ext>
              </c:extLst>
            </c:dLbl>
            <c:dLbl>
              <c:idx val="1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CE07-4462-ACB6-ECC20C1DCC1E}"/>
                </c:ext>
              </c:extLst>
            </c:dLbl>
            <c:dLbl>
              <c:idx val="13"/>
              <c:delete val="1"/>
              <c:extLst>
                <c:ext xmlns:c15="http://schemas.microsoft.com/office/drawing/2012/chart" uri="{CE6537A1-D6FC-4f65-9D91-7224C49458BB}"/>
                <c:ext xmlns:c16="http://schemas.microsoft.com/office/drawing/2014/chart" uri="{C3380CC4-5D6E-409C-BE32-E72D297353CC}">
                  <c16:uniqueId val="{0000000C-3C6D-4EDE-A925-990CD71A1A54}"/>
                </c:ext>
              </c:extLst>
            </c:dLbl>
            <c:numFmt formatCode="#,##0_);[Red]\(#,##0\)" sourceLinked="0"/>
            <c:spPr>
              <a:noFill/>
              <a:ln>
                <a:noFill/>
              </a:ln>
              <a:effectLst/>
            </c:spPr>
            <c:txPr>
              <a:bodyPr rot="0" spcFirstLastPara="1" vertOverflow="ellipsis" vert="horz" wrap="square" lIns="38100" tIns="19050" rIns="38100" bIns="19050" anchor="ctr" anchorCtr="1">
                <a:spAutoFit/>
              </a:bodyPr>
              <a:lstStyle/>
              <a:p>
                <a:pPr>
                  <a:defRPr lang="ja-JP" sz="850" b="0" i="0" u="none" strike="noStrike" kern="1200" baseline="0">
                    <a:solidFill>
                      <a:schemeClr val="tx1"/>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グラフ!$A$2:$A$22</c:f>
              <c:strCache>
                <c:ptCount val="20"/>
                <c:pt idx="0">
                  <c:v>89</c:v>
                </c:pt>
                <c:pt idx="1">
                  <c:v>94</c:v>
                </c:pt>
                <c:pt idx="2">
                  <c:v>99</c:v>
                </c:pt>
                <c:pt idx="3">
                  <c:v>2004</c:v>
                </c:pt>
                <c:pt idx="4">
                  <c:v>09</c:v>
                </c:pt>
                <c:pt idx="5">
                  <c:v>10</c:v>
                </c:pt>
                <c:pt idx="6">
                  <c:v>11</c:v>
                </c:pt>
                <c:pt idx="7">
                  <c:v>12</c:v>
                </c:pt>
                <c:pt idx="8">
                  <c:v>13</c:v>
                </c:pt>
                <c:pt idx="9">
                  <c:v>14</c:v>
                </c:pt>
                <c:pt idx="10">
                  <c:v>15</c:v>
                </c:pt>
                <c:pt idx="11">
                  <c:v>16</c:v>
                </c:pt>
                <c:pt idx="12">
                  <c:v>17</c:v>
                </c:pt>
                <c:pt idx="13">
                  <c:v>18</c:v>
                </c:pt>
                <c:pt idx="14">
                  <c:v>19</c:v>
                </c:pt>
                <c:pt idx="15">
                  <c:v>20</c:v>
                </c:pt>
                <c:pt idx="16">
                  <c:v>21</c:v>
                </c:pt>
                <c:pt idx="17">
                  <c:v>22</c:v>
                </c:pt>
                <c:pt idx="18">
                  <c:v>23</c:v>
                </c:pt>
                <c:pt idx="19">
                  <c:v>24</c:v>
                </c:pt>
              </c:strCache>
              <c:extLst/>
            </c:strRef>
          </c:cat>
          <c:val>
            <c:numRef>
              <c:f>グラフ!$C$2:$C$22</c:f>
              <c:numCache>
                <c:formatCode>General</c:formatCode>
                <c:ptCount val="20"/>
                <c:pt idx="0">
                  <c:v>817</c:v>
                </c:pt>
                <c:pt idx="1">
                  <c:v>971</c:v>
                </c:pt>
                <c:pt idx="2">
                  <c:v>1225</c:v>
                </c:pt>
                <c:pt idx="3">
                  <c:v>1564</c:v>
                </c:pt>
                <c:pt idx="4">
                  <c:v>1727</c:v>
                </c:pt>
                <c:pt idx="5">
                  <c:v>1763</c:v>
                </c:pt>
                <c:pt idx="6">
                  <c:v>1812</c:v>
                </c:pt>
                <c:pt idx="7">
                  <c:v>1816</c:v>
                </c:pt>
                <c:pt idx="8">
                  <c:v>1910</c:v>
                </c:pt>
                <c:pt idx="9">
                  <c:v>1967</c:v>
                </c:pt>
                <c:pt idx="10">
                  <c:v>1986</c:v>
                </c:pt>
                <c:pt idx="11">
                  <c:v>2025</c:v>
                </c:pt>
                <c:pt idx="12">
                  <c:v>2040</c:v>
                </c:pt>
                <c:pt idx="13">
                  <c:v>2126</c:v>
                </c:pt>
                <c:pt idx="14">
                  <c:v>2173</c:v>
                </c:pt>
                <c:pt idx="15">
                  <c:v>2100</c:v>
                </c:pt>
                <c:pt idx="16">
                  <c:v>2075</c:v>
                </c:pt>
                <c:pt idx="17">
                  <c:v>2101</c:v>
                </c:pt>
                <c:pt idx="18">
                  <c:v>2124</c:v>
                </c:pt>
                <c:pt idx="19">
                  <c:v>2126</c:v>
                </c:pt>
              </c:numCache>
              <c:extLst/>
            </c:numRef>
          </c:val>
          <c:extLst>
            <c:ext xmlns:c16="http://schemas.microsoft.com/office/drawing/2014/chart" uri="{C3380CC4-5D6E-409C-BE32-E72D297353CC}">
              <c16:uniqueId val="{0000001B-7A04-4AB6-B873-2284D113018C}"/>
            </c:ext>
          </c:extLst>
        </c:ser>
        <c:ser>
          <c:idx val="2"/>
          <c:order val="2"/>
          <c:tx>
            <c:strRef>
              <c:f>グラフ!$D$1</c:f>
              <c:strCache>
                <c:ptCount val="1"/>
                <c:pt idx="0">
                  <c:v>役員を除く雇用者</c:v>
                </c:pt>
              </c:strCache>
            </c:strRef>
          </c:tx>
          <c:spPr>
            <a:solidFill>
              <a:schemeClr val="bg1"/>
            </a:solidFill>
            <a:ln>
              <a:noFill/>
            </a:ln>
            <a:effectLst/>
          </c:spPr>
          <c:invertIfNegative val="0"/>
          <c:dLbls>
            <c:dLbl>
              <c:idx val="5"/>
              <c:delete val="1"/>
              <c:extLst>
                <c:ext xmlns:c15="http://schemas.microsoft.com/office/drawing/2012/chart" uri="{CE6537A1-D6FC-4f65-9D91-7224C49458BB}"/>
                <c:ext xmlns:c16="http://schemas.microsoft.com/office/drawing/2014/chart" uri="{C3380CC4-5D6E-409C-BE32-E72D297353CC}">
                  <c16:uniqueId val="{00000000-B8CE-4490-B53A-1DAEFA1C8243}"/>
                </c:ext>
              </c:extLst>
            </c:dLbl>
            <c:dLbl>
              <c:idx val="7"/>
              <c:delete val="1"/>
              <c:extLst>
                <c:ext xmlns:c15="http://schemas.microsoft.com/office/drawing/2012/chart" uri="{CE6537A1-D6FC-4f65-9D91-7224C49458BB}"/>
                <c:ext xmlns:c16="http://schemas.microsoft.com/office/drawing/2014/chart" uri="{C3380CC4-5D6E-409C-BE32-E72D297353CC}">
                  <c16:uniqueId val="{00000001-B8CE-4490-B53A-1DAEFA1C8243}"/>
                </c:ext>
              </c:extLst>
            </c:dLbl>
            <c:dLbl>
              <c:idx val="9"/>
              <c:delete val="1"/>
              <c:extLst>
                <c:ext xmlns:c15="http://schemas.microsoft.com/office/drawing/2012/chart" uri="{CE6537A1-D6FC-4f65-9D91-7224C49458BB}"/>
                <c:ext xmlns:c16="http://schemas.microsoft.com/office/drawing/2014/chart" uri="{C3380CC4-5D6E-409C-BE32-E72D297353CC}">
                  <c16:uniqueId val="{00000002-B8CE-4490-B53A-1DAEFA1C8243}"/>
                </c:ext>
              </c:extLst>
            </c:dLbl>
            <c:dLbl>
              <c:idx val="11"/>
              <c:delete val="1"/>
              <c:extLst>
                <c:ext xmlns:c15="http://schemas.microsoft.com/office/drawing/2012/chart" uri="{CE6537A1-D6FC-4f65-9D91-7224C49458BB}"/>
                <c:ext xmlns:c16="http://schemas.microsoft.com/office/drawing/2014/chart" uri="{C3380CC4-5D6E-409C-BE32-E72D297353CC}">
                  <c16:uniqueId val="{00000003-B8CE-4490-B53A-1DAEFA1C8243}"/>
                </c:ext>
              </c:extLst>
            </c:dLbl>
            <c:dLbl>
              <c:idx val="13"/>
              <c:delete val="1"/>
              <c:extLst>
                <c:ext xmlns:c15="http://schemas.microsoft.com/office/drawing/2012/chart" uri="{CE6537A1-D6FC-4f65-9D91-7224C49458BB}"/>
                <c:ext xmlns:c16="http://schemas.microsoft.com/office/drawing/2014/chart" uri="{C3380CC4-5D6E-409C-BE32-E72D297353CC}">
                  <c16:uniqueId val="{0000001C-7A04-4AB6-B873-2284D113018C}"/>
                </c:ext>
              </c:extLst>
            </c:dLbl>
            <c:dLbl>
              <c:idx val="14"/>
              <c:layout>
                <c:manualLayout>
                  <c:x val="-3.5830210631362454E-3"/>
                  <c:y val="3.757377195317357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7A04-4AB6-B873-2284D113018C}"/>
                </c:ext>
              </c:extLst>
            </c:dLbl>
            <c:dLbl>
              <c:idx val="15"/>
              <c:layout>
                <c:manualLayout>
                  <c:x val="-2.0728034300728803E-3"/>
                  <c:y val="3.915582023744745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288-4471-8E27-7EFFF881D522}"/>
                </c:ext>
              </c:extLst>
            </c:dLbl>
            <c:dLbl>
              <c:idx val="16"/>
              <c:layout>
                <c:manualLayout>
                  <c:x val="-2.0728034300727697E-3"/>
                  <c:y val="3.826288193708015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E07-4462-ACB6-ECC20C1DCC1E}"/>
                </c:ext>
              </c:extLst>
            </c:dLbl>
            <c:dLbl>
              <c:idx val="17"/>
              <c:layout>
                <c:manualLayout>
                  <c:x val="-3.5830210631361344E-3"/>
                  <c:y val="4.060515475301842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E07-4462-ACB6-ECC20C1DCC1E}"/>
                </c:ext>
              </c:extLst>
            </c:dLbl>
            <c:dLbl>
              <c:idx val="18"/>
              <c:layout>
                <c:manualLayout>
                  <c:x val="9.4763183605340619E-4"/>
                  <c:y val="4.086382140032055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8CE-4490-B53A-1DAEFA1C8243}"/>
                </c:ext>
              </c:extLst>
            </c:dLbl>
            <c:dLbl>
              <c:idx val="19"/>
              <c:layout>
                <c:manualLayout>
                  <c:x val="-6.6830103132416488E-4"/>
                  <c:y val="3.476249368670586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8CE-4490-B53A-1DAEFA1C8243}"/>
                </c:ext>
              </c:extLst>
            </c:dLbl>
            <c:numFmt formatCode="#,##0_);[Red]\(#,##0\)" sourceLinked="0"/>
            <c:spPr>
              <a:noFill/>
              <a:ln>
                <a:noFill/>
              </a:ln>
              <a:effectLst/>
            </c:spPr>
            <c:txPr>
              <a:bodyPr rot="0" spcFirstLastPara="1" vertOverflow="ellipsis" vert="horz" wrap="square" anchor="ctr" anchorCtr="1"/>
              <a:lstStyle/>
              <a:p>
                <a:pPr>
                  <a:defRPr lang="ja-JP" sz="850" b="1" i="0" u="none" strike="noStrike" kern="1200" baseline="0">
                    <a:solidFill>
                      <a:schemeClr val="tx1"/>
                    </a:solidFill>
                    <a:effectLst>
                      <a:glow rad="139700">
                        <a:schemeClr val="bg1">
                          <a:alpha val="40000"/>
                        </a:schemeClr>
                      </a:glow>
                    </a:effectLst>
                    <a:latin typeface="UD デジタル 教科書体 NK-R" panose="02020400000000000000" pitchFamily="18" charset="-128"/>
                    <a:ea typeface="UD デジタル 教科書体 NK-R" panose="02020400000000000000" pitchFamily="18" charset="-128"/>
                    <a:cs typeface="+mn-cs"/>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グラフ!$A$2:$A$22</c:f>
              <c:strCache>
                <c:ptCount val="20"/>
                <c:pt idx="0">
                  <c:v>89</c:v>
                </c:pt>
                <c:pt idx="1">
                  <c:v>94</c:v>
                </c:pt>
                <c:pt idx="2">
                  <c:v>99</c:v>
                </c:pt>
                <c:pt idx="3">
                  <c:v>2004</c:v>
                </c:pt>
                <c:pt idx="4">
                  <c:v>09</c:v>
                </c:pt>
                <c:pt idx="5">
                  <c:v>10</c:v>
                </c:pt>
                <c:pt idx="6">
                  <c:v>11</c:v>
                </c:pt>
                <c:pt idx="7">
                  <c:v>12</c:v>
                </c:pt>
                <c:pt idx="8">
                  <c:v>13</c:v>
                </c:pt>
                <c:pt idx="9">
                  <c:v>14</c:v>
                </c:pt>
                <c:pt idx="10">
                  <c:v>15</c:v>
                </c:pt>
                <c:pt idx="11">
                  <c:v>16</c:v>
                </c:pt>
                <c:pt idx="12">
                  <c:v>17</c:v>
                </c:pt>
                <c:pt idx="13">
                  <c:v>18</c:v>
                </c:pt>
                <c:pt idx="14">
                  <c:v>19</c:v>
                </c:pt>
                <c:pt idx="15">
                  <c:v>20</c:v>
                </c:pt>
                <c:pt idx="16">
                  <c:v>21</c:v>
                </c:pt>
                <c:pt idx="17">
                  <c:v>22</c:v>
                </c:pt>
                <c:pt idx="18">
                  <c:v>23</c:v>
                </c:pt>
                <c:pt idx="19">
                  <c:v>24</c:v>
                </c:pt>
              </c:strCache>
              <c:extLst/>
            </c:strRef>
          </c:cat>
          <c:val>
            <c:numRef>
              <c:f>グラフ!$D$2:$D$22</c:f>
              <c:numCache>
                <c:formatCode>General</c:formatCode>
                <c:ptCount val="20"/>
                <c:pt idx="0">
                  <c:v>4269</c:v>
                </c:pt>
                <c:pt idx="1">
                  <c:v>4776</c:v>
                </c:pt>
                <c:pt idx="2">
                  <c:v>4913</c:v>
                </c:pt>
                <c:pt idx="3">
                  <c:v>4975</c:v>
                </c:pt>
                <c:pt idx="4">
                  <c:v>5124</c:v>
                </c:pt>
                <c:pt idx="5">
                  <c:v>5138</c:v>
                </c:pt>
                <c:pt idx="6">
                  <c:v>5167</c:v>
                </c:pt>
                <c:pt idx="7">
                  <c:v>5161</c:v>
                </c:pt>
                <c:pt idx="8">
                  <c:v>5213</c:v>
                </c:pt>
                <c:pt idx="9">
                  <c:v>5256</c:v>
                </c:pt>
                <c:pt idx="10">
                  <c:v>5304</c:v>
                </c:pt>
                <c:pt idx="11">
                  <c:v>5397</c:v>
                </c:pt>
                <c:pt idx="12">
                  <c:v>5474</c:v>
                </c:pt>
                <c:pt idx="13">
                  <c:v>5617</c:v>
                </c:pt>
                <c:pt idx="14">
                  <c:v>5688</c:v>
                </c:pt>
                <c:pt idx="15">
                  <c:v>5655</c:v>
                </c:pt>
                <c:pt idx="16">
                  <c:v>5662</c:v>
                </c:pt>
                <c:pt idx="17">
                  <c:v>5689</c:v>
                </c:pt>
                <c:pt idx="18">
                  <c:v>5730</c:v>
                </c:pt>
                <c:pt idx="19">
                  <c:v>5771</c:v>
                </c:pt>
              </c:numCache>
              <c:extLst/>
            </c:numRef>
          </c:val>
          <c:extLst>
            <c:ext xmlns:c16="http://schemas.microsoft.com/office/drawing/2014/chart" uri="{C3380CC4-5D6E-409C-BE32-E72D297353CC}">
              <c16:uniqueId val="{0000001E-7A04-4AB6-B873-2284D113018C}"/>
            </c:ext>
          </c:extLst>
        </c:ser>
        <c:dLbls>
          <c:showLegendKey val="0"/>
          <c:showVal val="0"/>
          <c:showCatName val="0"/>
          <c:showSerName val="0"/>
          <c:showPercent val="0"/>
          <c:showBubbleSize val="0"/>
        </c:dLbls>
        <c:gapWidth val="50"/>
        <c:overlap val="100"/>
        <c:axId val="36931456"/>
        <c:axId val="36932992"/>
      </c:barChart>
      <c:barChart>
        <c:barDir val="col"/>
        <c:grouping val="stacked"/>
        <c:varyColors val="0"/>
        <c:ser>
          <c:idx val="3"/>
          <c:order val="3"/>
          <c:tx>
            <c:strRef>
              <c:f>グラフ!$E$1</c:f>
              <c:strCache>
                <c:ptCount val="1"/>
                <c:pt idx="0">
                  <c:v>非正規割合</c:v>
                </c:pt>
              </c:strCache>
            </c:strRef>
          </c:tx>
          <c:spPr>
            <a:noFill/>
            <a:ln>
              <a:noFill/>
            </a:ln>
            <a:effectLst/>
          </c:spPr>
          <c:invertIfNegative val="0"/>
          <c:dLbls>
            <c:dLbl>
              <c:idx val="0"/>
              <c:layout>
                <c:manualLayout>
                  <c:x val="4.5306528991897552E-3"/>
                  <c:y val="-0.3879749306194953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7A04-4AB6-B873-2284D113018C}"/>
                </c:ext>
              </c:extLst>
            </c:dLbl>
            <c:dLbl>
              <c:idx val="1"/>
              <c:layout>
                <c:manualLayout>
                  <c:x val="-3.0204352661265081E-3"/>
                  <c:y val="-0.461117745408416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7A04-4AB6-B873-2284D113018C}"/>
                </c:ext>
              </c:extLst>
            </c:dLbl>
            <c:dLbl>
              <c:idx val="2"/>
              <c:layout>
                <c:manualLayout>
                  <c:x val="0"/>
                  <c:y val="-0.48337860208330569"/>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7A04-4AB6-B873-2284D113018C}"/>
                </c:ext>
              </c:extLst>
            </c:dLbl>
            <c:dLbl>
              <c:idx val="3"/>
              <c:layout>
                <c:manualLayout>
                  <c:x val="-2.7687003430200075E-17"/>
                  <c:y val="-0.496099091611813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5-7A04-4AB6-B873-2284D113018C}"/>
                </c:ext>
              </c:extLst>
            </c:dLbl>
            <c:dLbl>
              <c:idx val="4"/>
              <c:layout>
                <c:manualLayout>
                  <c:x val="4.5306528991897622E-3"/>
                  <c:y val="-0.496099091611813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6-7A04-4AB6-B873-2284D113018C}"/>
                </c:ext>
              </c:extLst>
            </c:dLbl>
            <c:dLbl>
              <c:idx val="5"/>
              <c:delete val="1"/>
              <c:extLst>
                <c:ext xmlns:c15="http://schemas.microsoft.com/office/drawing/2012/chart" uri="{CE6537A1-D6FC-4f65-9D91-7224C49458BB}"/>
                <c:ext xmlns:c16="http://schemas.microsoft.com/office/drawing/2014/chart" uri="{C3380CC4-5D6E-409C-BE32-E72D297353CC}">
                  <c16:uniqueId val="{00000027-7A04-4AB6-B873-2284D113018C}"/>
                </c:ext>
              </c:extLst>
            </c:dLbl>
            <c:dLbl>
              <c:idx val="6"/>
              <c:layout>
                <c:manualLayout>
                  <c:x val="0"/>
                  <c:y val="-0.496099091611813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7A04-4AB6-B873-2284D113018C}"/>
                </c:ext>
              </c:extLst>
            </c:dLbl>
            <c:dLbl>
              <c:idx val="7"/>
              <c:delete val="1"/>
              <c:extLst>
                <c:ext xmlns:c15="http://schemas.microsoft.com/office/drawing/2012/chart" uri="{CE6537A1-D6FC-4f65-9D91-7224C49458BB}"/>
                <c:ext xmlns:c16="http://schemas.microsoft.com/office/drawing/2014/chart" uri="{C3380CC4-5D6E-409C-BE32-E72D297353CC}">
                  <c16:uniqueId val="{00000029-7A04-4AB6-B873-2284D113018C}"/>
                </c:ext>
              </c:extLst>
            </c:dLbl>
            <c:dLbl>
              <c:idx val="8"/>
              <c:layout>
                <c:manualLayout>
                  <c:x val="-5.5374006860400151E-17"/>
                  <c:y val="-0.496099091611813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7A04-4AB6-B873-2284D113018C}"/>
                </c:ext>
              </c:extLst>
            </c:dLbl>
            <c:dLbl>
              <c:idx val="9"/>
              <c:delete val="1"/>
              <c:extLst>
                <c:ext xmlns:c15="http://schemas.microsoft.com/office/drawing/2012/chart" uri="{CE6537A1-D6FC-4f65-9D91-7224C49458BB}"/>
                <c:ext xmlns:c16="http://schemas.microsoft.com/office/drawing/2014/chart" uri="{C3380CC4-5D6E-409C-BE32-E72D297353CC}">
                  <c16:uniqueId val="{0000002B-7A04-4AB6-B873-2284D113018C}"/>
                </c:ext>
              </c:extLst>
            </c:dLbl>
            <c:dLbl>
              <c:idx val="10"/>
              <c:layout>
                <c:manualLayout>
                  <c:x val="0"/>
                  <c:y val="-0.496099091611813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C-7A04-4AB6-B873-2284D113018C}"/>
                </c:ext>
              </c:extLst>
            </c:dLbl>
            <c:dLbl>
              <c:idx val="11"/>
              <c:delete val="1"/>
              <c:extLst>
                <c:ext xmlns:c15="http://schemas.microsoft.com/office/drawing/2012/chart" uri="{CE6537A1-D6FC-4f65-9D91-7224C49458BB}"/>
                <c:ext xmlns:c16="http://schemas.microsoft.com/office/drawing/2014/chart" uri="{C3380CC4-5D6E-409C-BE32-E72D297353CC}">
                  <c16:uniqueId val="{0000002D-7A04-4AB6-B873-2284D113018C}"/>
                </c:ext>
              </c:extLst>
            </c:dLbl>
            <c:dLbl>
              <c:idx val="12"/>
              <c:layout>
                <c:manualLayout>
                  <c:x val="1.5102176330631433E-3"/>
                  <c:y val="-0.5310804378152108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E-7A04-4AB6-B873-2284D113018C}"/>
                </c:ext>
              </c:extLst>
            </c:dLbl>
            <c:dLbl>
              <c:idx val="13"/>
              <c:delete val="1"/>
              <c:extLst>
                <c:ext xmlns:c15="http://schemas.microsoft.com/office/drawing/2012/chart" uri="{CE6537A1-D6FC-4f65-9D91-7224C49458BB}"/>
                <c:ext xmlns:c16="http://schemas.microsoft.com/office/drawing/2014/chart" uri="{C3380CC4-5D6E-409C-BE32-E72D297353CC}">
                  <c16:uniqueId val="{0000002F-7A04-4AB6-B873-2284D113018C}"/>
                </c:ext>
              </c:extLst>
            </c:dLbl>
            <c:dLbl>
              <c:idx val="14"/>
              <c:layout>
                <c:manualLayout>
                  <c:x val="-4.5306528991897622E-3"/>
                  <c:y val="-0.5493413515820607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0-7A04-4AB6-B873-2284D113018C}"/>
                </c:ext>
              </c:extLst>
            </c:dLbl>
            <c:dLbl>
              <c:idx val="15"/>
              <c:layout>
                <c:manualLayout>
                  <c:x val="-1.5102176330632541E-3"/>
                  <c:y val="-0.5501611721079728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288-4471-8E27-7EFFF881D522}"/>
                </c:ext>
              </c:extLst>
            </c:dLbl>
            <c:dLbl>
              <c:idx val="16"/>
              <c:layout>
                <c:manualLayout>
                  <c:x val="3.0204352661263975E-3"/>
                  <c:y val="-0.5517221865119240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E07-4462-ACB6-ECC20C1DCC1E}"/>
                </c:ext>
              </c:extLst>
            </c:dLbl>
            <c:dLbl>
              <c:idx val="17"/>
              <c:layout>
                <c:manualLayout>
                  <c:x val="4.5306528991896512E-3"/>
                  <c:y val="-0.5501611721079728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E07-4462-ACB6-ECC20C1DCC1E}"/>
                </c:ext>
              </c:extLst>
            </c:dLbl>
            <c:dLbl>
              <c:idx val="18"/>
              <c:layout>
                <c:manualLayout>
                  <c:x val="4.5306528991896512E-3"/>
                  <c:y val="-0.5501611721079728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8CE-4490-B53A-1DAEFA1C8243}"/>
                </c:ext>
              </c:extLst>
            </c:dLbl>
            <c:dLbl>
              <c:idx val="19"/>
              <c:layout>
                <c:manualLayout>
                  <c:x val="8.0229419895678448E-3"/>
                  <c:y val="-0.5501611721079728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8CE-4490-B53A-1DAEFA1C8243}"/>
                </c:ext>
              </c:extLst>
            </c:dLbl>
            <c:numFmt formatCode="&quot;【&quot;0.0&quot;%&quot;&quot;】&quot;" sourceLinked="0"/>
            <c:spPr>
              <a:noFill/>
              <a:ln>
                <a:noFill/>
              </a:ln>
              <a:effectLst/>
            </c:spPr>
            <c:txPr>
              <a:bodyPr rot="0" spcFirstLastPara="1" vertOverflow="ellipsis" vert="horz" wrap="square" lIns="38100" tIns="19050" rIns="38100" bIns="19050" anchor="ctr" anchorCtr="1">
                <a:spAutoFit/>
              </a:bodyPr>
              <a:lstStyle/>
              <a:p>
                <a:pPr>
                  <a:defRPr lang="ja-JP" sz="800" b="0" i="0" u="none" strike="noStrike" kern="1200" baseline="0">
                    <a:solidFill>
                      <a:srgbClr val="FF0000"/>
                    </a:solidFill>
                    <a:effectLst/>
                    <a:latin typeface="UD デジタル 教科書体 NK-R" panose="02020400000000000000" pitchFamily="18" charset="-128"/>
                    <a:ea typeface="UD デジタル 教科書体 NK-R" panose="02020400000000000000" pitchFamily="18"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グラフ!$A$2:$A$22</c:f>
              <c:strCache>
                <c:ptCount val="20"/>
                <c:pt idx="0">
                  <c:v>89</c:v>
                </c:pt>
                <c:pt idx="1">
                  <c:v>94</c:v>
                </c:pt>
                <c:pt idx="2">
                  <c:v>99</c:v>
                </c:pt>
                <c:pt idx="3">
                  <c:v>2004</c:v>
                </c:pt>
                <c:pt idx="4">
                  <c:v>09</c:v>
                </c:pt>
                <c:pt idx="5">
                  <c:v>10</c:v>
                </c:pt>
                <c:pt idx="6">
                  <c:v>11</c:v>
                </c:pt>
                <c:pt idx="7">
                  <c:v>12</c:v>
                </c:pt>
                <c:pt idx="8">
                  <c:v>13</c:v>
                </c:pt>
                <c:pt idx="9">
                  <c:v>14</c:v>
                </c:pt>
                <c:pt idx="10">
                  <c:v>15</c:v>
                </c:pt>
                <c:pt idx="11">
                  <c:v>16</c:v>
                </c:pt>
                <c:pt idx="12">
                  <c:v>17</c:v>
                </c:pt>
                <c:pt idx="13">
                  <c:v>18</c:v>
                </c:pt>
                <c:pt idx="14">
                  <c:v>19</c:v>
                </c:pt>
                <c:pt idx="15">
                  <c:v>20</c:v>
                </c:pt>
                <c:pt idx="16">
                  <c:v>21</c:v>
                </c:pt>
                <c:pt idx="17">
                  <c:v>22</c:v>
                </c:pt>
                <c:pt idx="18">
                  <c:v>23</c:v>
                </c:pt>
                <c:pt idx="19">
                  <c:v>24</c:v>
                </c:pt>
              </c:strCache>
              <c:extLst/>
            </c:strRef>
          </c:cat>
          <c:val>
            <c:numRef>
              <c:f>グラフ!$E$2:$E$22</c:f>
              <c:numCache>
                <c:formatCode>General</c:formatCode>
                <c:ptCount val="20"/>
                <c:pt idx="0">
                  <c:v>19.100000000000001</c:v>
                </c:pt>
                <c:pt idx="1">
                  <c:v>20.3</c:v>
                </c:pt>
                <c:pt idx="2">
                  <c:v>24.9</c:v>
                </c:pt>
                <c:pt idx="3">
                  <c:v>31.4</c:v>
                </c:pt>
                <c:pt idx="4">
                  <c:v>33.700000000000003</c:v>
                </c:pt>
                <c:pt idx="5">
                  <c:v>34.4</c:v>
                </c:pt>
                <c:pt idx="6">
                  <c:v>35.1</c:v>
                </c:pt>
                <c:pt idx="7">
                  <c:v>35.200000000000003</c:v>
                </c:pt>
                <c:pt idx="8">
                  <c:v>36.700000000000003</c:v>
                </c:pt>
                <c:pt idx="9">
                  <c:v>37.4</c:v>
                </c:pt>
                <c:pt idx="10">
                  <c:v>37.5</c:v>
                </c:pt>
                <c:pt idx="11">
                  <c:v>37.5</c:v>
                </c:pt>
                <c:pt idx="12">
                  <c:v>37.299999999999997</c:v>
                </c:pt>
                <c:pt idx="13">
                  <c:v>37.9</c:v>
                </c:pt>
                <c:pt idx="14">
                  <c:v>38.299999999999997</c:v>
                </c:pt>
                <c:pt idx="15">
                  <c:v>37.200000000000003</c:v>
                </c:pt>
                <c:pt idx="16">
                  <c:v>36.700000000000003</c:v>
                </c:pt>
                <c:pt idx="17">
                  <c:v>36.9</c:v>
                </c:pt>
                <c:pt idx="18">
                  <c:v>37.1</c:v>
                </c:pt>
                <c:pt idx="19">
                  <c:v>36.799999999999997</c:v>
                </c:pt>
              </c:numCache>
              <c:extLst/>
            </c:numRef>
          </c:val>
          <c:extLst>
            <c:ext xmlns:c16="http://schemas.microsoft.com/office/drawing/2014/chart" uri="{C3380CC4-5D6E-409C-BE32-E72D297353CC}">
              <c16:uniqueId val="{00000031-7A04-4AB6-B873-2284D113018C}"/>
            </c:ext>
          </c:extLst>
        </c:ser>
        <c:ser>
          <c:idx val="4"/>
          <c:order val="4"/>
          <c:tx>
            <c:strRef>
              <c:f>グラフ!$F$1</c:f>
              <c:strCache>
                <c:ptCount val="1"/>
                <c:pt idx="0">
                  <c:v>正規前年差</c:v>
                </c:pt>
              </c:strCache>
            </c:strRef>
          </c:tx>
          <c:spPr>
            <a:noFill/>
            <a:ln>
              <a:noFill/>
            </a:ln>
            <a:effectLst/>
          </c:spPr>
          <c:invertIfNegative val="0"/>
          <c:dLbls>
            <c:dLbl>
              <c:idx val="0"/>
              <c:layout>
                <c:manualLayout>
                  <c:x val="0"/>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BF8-40F2-8BF8-F96692CA10D9}"/>
                </c:ext>
              </c:extLst>
            </c:dLbl>
            <c:dLbl>
              <c:idx val="1"/>
              <c:layout>
                <c:manualLayout>
                  <c:x val="0"/>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BF8-40F2-8BF8-F96692CA10D9}"/>
                </c:ext>
              </c:extLst>
            </c:dLbl>
            <c:dLbl>
              <c:idx val="2"/>
              <c:layout>
                <c:manualLayout>
                  <c:x val="0"/>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BF8-40F2-8BF8-F96692CA10D9}"/>
                </c:ext>
              </c:extLst>
            </c:dLbl>
            <c:dLbl>
              <c:idx val="3"/>
              <c:layout>
                <c:manualLayout>
                  <c:x val="0"/>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BF8-40F2-8BF8-F96692CA10D9}"/>
                </c:ext>
              </c:extLst>
            </c:dLbl>
            <c:dLbl>
              <c:idx val="4"/>
              <c:layout>
                <c:manualLayout>
                  <c:x val="0"/>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4FB-486B-AF0E-A77AAEAE4414}"/>
                </c:ext>
              </c:extLst>
            </c:dLbl>
            <c:dLbl>
              <c:idx val="5"/>
              <c:delete val="1"/>
              <c:extLst>
                <c:ext xmlns:c15="http://schemas.microsoft.com/office/drawing/2012/chart" uri="{CE6537A1-D6FC-4f65-9D91-7224C49458BB}"/>
                <c:ext xmlns:c16="http://schemas.microsoft.com/office/drawing/2014/chart" uri="{C3380CC4-5D6E-409C-BE32-E72D297353CC}">
                  <c16:uniqueId val="{0000000E-A4FB-486B-AF0E-A77AAEAE4414}"/>
                </c:ext>
              </c:extLst>
            </c:dLbl>
            <c:dLbl>
              <c:idx val="6"/>
              <c:delete val="1"/>
              <c:extLst>
                <c:ext xmlns:c15="http://schemas.microsoft.com/office/drawing/2012/chart" uri="{CE6537A1-D6FC-4f65-9D91-7224C49458BB}"/>
                <c:ext xmlns:c16="http://schemas.microsoft.com/office/drawing/2014/chart" uri="{C3380CC4-5D6E-409C-BE32-E72D297353CC}">
                  <c16:uniqueId val="{00000016-A4FB-486B-AF0E-A77AAEAE4414}"/>
                </c:ext>
              </c:extLst>
            </c:dLbl>
            <c:dLbl>
              <c:idx val="7"/>
              <c:delete val="1"/>
              <c:extLst>
                <c:ext xmlns:c15="http://schemas.microsoft.com/office/drawing/2012/chart" uri="{CE6537A1-D6FC-4f65-9D91-7224C49458BB}"/>
                <c:ext xmlns:c16="http://schemas.microsoft.com/office/drawing/2014/chart" uri="{C3380CC4-5D6E-409C-BE32-E72D297353CC}">
                  <c16:uniqueId val="{00000015-A4FB-486B-AF0E-A77AAEAE4414}"/>
                </c:ext>
              </c:extLst>
            </c:dLbl>
            <c:dLbl>
              <c:idx val="8"/>
              <c:delete val="1"/>
              <c:extLst>
                <c:ext xmlns:c15="http://schemas.microsoft.com/office/drawing/2012/chart" uri="{CE6537A1-D6FC-4f65-9D91-7224C49458BB}"/>
                <c:ext xmlns:c16="http://schemas.microsoft.com/office/drawing/2014/chart" uri="{C3380CC4-5D6E-409C-BE32-E72D297353CC}">
                  <c16:uniqueId val="{00000014-A4FB-486B-AF0E-A77AAEAE4414}"/>
                </c:ext>
              </c:extLst>
            </c:dLbl>
            <c:dLbl>
              <c:idx val="9"/>
              <c:delete val="1"/>
              <c:extLst>
                <c:ext xmlns:c15="http://schemas.microsoft.com/office/drawing/2012/chart" uri="{CE6537A1-D6FC-4f65-9D91-7224C49458BB}"/>
                <c:ext xmlns:c16="http://schemas.microsoft.com/office/drawing/2014/chart" uri="{C3380CC4-5D6E-409C-BE32-E72D297353CC}">
                  <c16:uniqueId val="{00000013-A4FB-486B-AF0E-A77AAEAE4414}"/>
                </c:ext>
              </c:extLst>
            </c:dLbl>
            <c:dLbl>
              <c:idx val="10"/>
              <c:delete val="1"/>
              <c:extLst>
                <c:ext xmlns:c15="http://schemas.microsoft.com/office/drawing/2012/chart" uri="{CE6537A1-D6FC-4f65-9D91-7224C49458BB}"/>
                <c:ext xmlns:c16="http://schemas.microsoft.com/office/drawing/2014/chart" uri="{C3380CC4-5D6E-409C-BE32-E72D297353CC}">
                  <c16:uniqueId val="{00000012-A4FB-486B-AF0E-A77AAEAE4414}"/>
                </c:ext>
              </c:extLst>
            </c:dLbl>
            <c:dLbl>
              <c:idx val="11"/>
              <c:delete val="1"/>
              <c:extLst>
                <c:ext xmlns:c15="http://schemas.microsoft.com/office/drawing/2012/chart" uri="{CE6537A1-D6FC-4f65-9D91-7224C49458BB}"/>
                <c:ext xmlns:c16="http://schemas.microsoft.com/office/drawing/2014/chart" uri="{C3380CC4-5D6E-409C-BE32-E72D297353CC}">
                  <c16:uniqueId val="{00000011-A4FB-486B-AF0E-A77AAEAE4414}"/>
                </c:ext>
              </c:extLst>
            </c:dLbl>
            <c:dLbl>
              <c:idx val="12"/>
              <c:delete val="1"/>
              <c:extLst>
                <c:ext xmlns:c15="http://schemas.microsoft.com/office/drawing/2012/chart" uri="{CE6537A1-D6FC-4f65-9D91-7224C49458BB}"/>
                <c:ext xmlns:c16="http://schemas.microsoft.com/office/drawing/2014/chart" uri="{C3380CC4-5D6E-409C-BE32-E72D297353CC}">
                  <c16:uniqueId val="{00000010-A4FB-486B-AF0E-A77AAEAE4414}"/>
                </c:ext>
              </c:extLst>
            </c:dLbl>
            <c:dLbl>
              <c:idx val="13"/>
              <c:delete val="1"/>
              <c:extLst>
                <c:ext xmlns:c15="http://schemas.microsoft.com/office/drawing/2012/chart" uri="{CE6537A1-D6FC-4f65-9D91-7224C49458BB}"/>
                <c:ext xmlns:c16="http://schemas.microsoft.com/office/drawing/2014/chart" uri="{C3380CC4-5D6E-409C-BE32-E72D297353CC}">
                  <c16:uniqueId val="{0000000F-A4FB-486B-AF0E-A77AAEAE4414}"/>
                </c:ext>
              </c:extLst>
            </c:dLbl>
            <c:dLbl>
              <c:idx val="14"/>
              <c:delete val="1"/>
              <c:extLst>
                <c:ext xmlns:c15="http://schemas.microsoft.com/office/drawing/2012/chart" uri="{CE6537A1-D6FC-4f65-9D91-7224C49458BB}"/>
                <c:ext xmlns:c16="http://schemas.microsoft.com/office/drawing/2014/chart" uri="{C3380CC4-5D6E-409C-BE32-E72D297353CC}">
                  <c16:uniqueId val="{00000002-605A-45ED-8A99-FCF3F16BB0EC}"/>
                </c:ext>
              </c:extLst>
            </c:dLbl>
            <c:dLbl>
              <c:idx val="15"/>
              <c:layout>
                <c:manualLayout>
                  <c:x val="0"/>
                  <c:y val="0.2862110143914309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B57-44EF-9E52-7D2676B7F9EE}"/>
                </c:ext>
              </c:extLst>
            </c:dLbl>
            <c:dLbl>
              <c:idx val="16"/>
              <c:layout>
                <c:manualLayout>
                  <c:x val="4.5306528991896512E-3"/>
                  <c:y val="0.2734905248629228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E07-4462-ACB6-ECC20C1DCC1E}"/>
                </c:ext>
              </c:extLst>
            </c:dLbl>
            <c:dLbl>
              <c:idx val="17"/>
              <c:layout>
                <c:manualLayout>
                  <c:x val="-1.107480137208003E-16"/>
                  <c:y val="0.2289688115131446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E07-4462-ACB6-ECC20C1DCC1E}"/>
                </c:ext>
              </c:extLst>
            </c:dLbl>
            <c:dLbl>
              <c:idx val="18"/>
              <c:layout>
                <c:manualLayout>
                  <c:x val="3.0204352661265081E-3"/>
                  <c:y val="0.2544097905701607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3C6D-4EDE-A925-990CD71A1A54}"/>
                </c:ext>
              </c:extLst>
            </c:dLbl>
            <c:dLbl>
              <c:idx val="19"/>
              <c:layout>
                <c:manualLayout>
                  <c:x val="0"/>
                  <c:y val="0.2862110143914308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3C6D-4EDE-A925-990CD71A1A54}"/>
                </c:ext>
              </c:extLst>
            </c:dLbl>
            <c:numFmt formatCode="\(&quot;+&quot;#,##0\);[Red]\(&quot;▲&quot;#,##0\)" sourceLinked="0"/>
            <c:spPr>
              <a:noFill/>
              <a:ln>
                <a:noFill/>
              </a:ln>
              <a:effectLst/>
            </c:spPr>
            <c:txPr>
              <a:bodyPr rot="0" spcFirstLastPara="1" vertOverflow="ellipsis" vert="horz" wrap="square" lIns="38100" tIns="19050" rIns="38100" bIns="19050" anchor="ctr" anchorCtr="1">
                <a:spAutoFit/>
              </a:bodyPr>
              <a:lstStyle/>
              <a:p>
                <a:pPr>
                  <a:defRPr lang="ja-JP" sz="800" b="1" i="0" u="none" strike="noStrike" kern="1200" spc="-30" baseline="0">
                    <a:solidFill>
                      <a:schemeClr val="tx1"/>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noFill/>
                      <a:prstDash val="solid"/>
                      <a:round/>
                    </a:ln>
                    <a:effectLst/>
                  </c:spPr>
                </c15:leaderLines>
              </c:ext>
            </c:extLst>
          </c:dLbls>
          <c:cat>
            <c:strRef>
              <c:f>グラフ!$A$2:$A$22</c:f>
              <c:strCache>
                <c:ptCount val="20"/>
                <c:pt idx="0">
                  <c:v>89</c:v>
                </c:pt>
                <c:pt idx="1">
                  <c:v>94</c:v>
                </c:pt>
                <c:pt idx="2">
                  <c:v>99</c:v>
                </c:pt>
                <c:pt idx="3">
                  <c:v>2004</c:v>
                </c:pt>
                <c:pt idx="4">
                  <c:v>09</c:v>
                </c:pt>
                <c:pt idx="5">
                  <c:v>10</c:v>
                </c:pt>
                <c:pt idx="6">
                  <c:v>11</c:v>
                </c:pt>
                <c:pt idx="7">
                  <c:v>12</c:v>
                </c:pt>
                <c:pt idx="8">
                  <c:v>13</c:v>
                </c:pt>
                <c:pt idx="9">
                  <c:v>14</c:v>
                </c:pt>
                <c:pt idx="10">
                  <c:v>15</c:v>
                </c:pt>
                <c:pt idx="11">
                  <c:v>16</c:v>
                </c:pt>
                <c:pt idx="12">
                  <c:v>17</c:v>
                </c:pt>
                <c:pt idx="13">
                  <c:v>18</c:v>
                </c:pt>
                <c:pt idx="14">
                  <c:v>19</c:v>
                </c:pt>
                <c:pt idx="15">
                  <c:v>20</c:v>
                </c:pt>
                <c:pt idx="16">
                  <c:v>21</c:v>
                </c:pt>
                <c:pt idx="17">
                  <c:v>22</c:v>
                </c:pt>
                <c:pt idx="18">
                  <c:v>23</c:v>
                </c:pt>
                <c:pt idx="19">
                  <c:v>24</c:v>
                </c:pt>
              </c:strCache>
              <c:extLst/>
            </c:strRef>
          </c:cat>
          <c:val>
            <c:numRef>
              <c:f>グラフ!$F$2:$F$22</c:f>
              <c:numCache>
                <c:formatCode>General</c:formatCode>
                <c:ptCount val="20"/>
                <c:pt idx="5">
                  <c:v>-21</c:v>
                </c:pt>
                <c:pt idx="6">
                  <c:v>-19</c:v>
                </c:pt>
                <c:pt idx="7">
                  <c:v>-10</c:v>
                </c:pt>
                <c:pt idx="8">
                  <c:v>-43</c:v>
                </c:pt>
                <c:pt idx="9">
                  <c:v>-14</c:v>
                </c:pt>
                <c:pt idx="10">
                  <c:v>29</c:v>
                </c:pt>
                <c:pt idx="11">
                  <c:v>55</c:v>
                </c:pt>
                <c:pt idx="12">
                  <c:v>62</c:v>
                </c:pt>
                <c:pt idx="13">
                  <c:v>58</c:v>
                </c:pt>
                <c:pt idx="14">
                  <c:v>23</c:v>
                </c:pt>
                <c:pt idx="15">
                  <c:v>41</c:v>
                </c:pt>
                <c:pt idx="16">
                  <c:v>31</c:v>
                </c:pt>
                <c:pt idx="17">
                  <c:v>1</c:v>
                </c:pt>
                <c:pt idx="18">
                  <c:v>18</c:v>
                </c:pt>
                <c:pt idx="19">
                  <c:v>39</c:v>
                </c:pt>
              </c:numCache>
              <c:extLst/>
            </c:numRef>
          </c:val>
          <c:extLst>
            <c:ext xmlns:c16="http://schemas.microsoft.com/office/drawing/2014/chart" uri="{C3380CC4-5D6E-409C-BE32-E72D297353CC}">
              <c16:uniqueId val="{00000000-A4FB-486B-AF0E-A77AAEAE4414}"/>
            </c:ext>
          </c:extLst>
        </c:ser>
        <c:ser>
          <c:idx val="5"/>
          <c:order val="5"/>
          <c:tx>
            <c:strRef>
              <c:f>グラフ!$G$1</c:f>
              <c:strCache>
                <c:ptCount val="1"/>
                <c:pt idx="0">
                  <c:v>非正規前年差</c:v>
                </c:pt>
              </c:strCache>
            </c:strRef>
          </c:tx>
          <c:spPr>
            <a:noFill/>
            <a:ln>
              <a:noFill/>
            </a:ln>
            <a:effectLst/>
          </c:spPr>
          <c:invertIfNegative val="0"/>
          <c:dLbls>
            <c:dLbl>
              <c:idx val="4"/>
              <c:delete val="1"/>
              <c:extLst>
                <c:ext xmlns:c15="http://schemas.microsoft.com/office/drawing/2012/chart" uri="{CE6537A1-D6FC-4f65-9D91-7224C49458BB}"/>
                <c:ext xmlns:c16="http://schemas.microsoft.com/office/drawing/2014/chart" uri="{C3380CC4-5D6E-409C-BE32-E72D297353CC}">
                  <c16:uniqueId val="{00000003-A4FB-486B-AF0E-A77AAEAE4414}"/>
                </c:ext>
              </c:extLst>
            </c:dLbl>
            <c:dLbl>
              <c:idx val="5"/>
              <c:delete val="1"/>
              <c:extLst>
                <c:ext xmlns:c15="http://schemas.microsoft.com/office/drawing/2012/chart" uri="{CE6537A1-D6FC-4f65-9D91-7224C49458BB}"/>
                <c:ext xmlns:c16="http://schemas.microsoft.com/office/drawing/2014/chart" uri="{C3380CC4-5D6E-409C-BE32-E72D297353CC}">
                  <c16:uniqueId val="{00000004-A4FB-486B-AF0E-A77AAEAE4414}"/>
                </c:ext>
              </c:extLst>
            </c:dLbl>
            <c:dLbl>
              <c:idx val="6"/>
              <c:delete val="1"/>
              <c:extLst>
                <c:ext xmlns:c15="http://schemas.microsoft.com/office/drawing/2012/chart" uri="{CE6537A1-D6FC-4f65-9D91-7224C49458BB}"/>
                <c:ext xmlns:c16="http://schemas.microsoft.com/office/drawing/2014/chart" uri="{C3380CC4-5D6E-409C-BE32-E72D297353CC}">
                  <c16:uniqueId val="{00000005-A4FB-486B-AF0E-A77AAEAE4414}"/>
                </c:ext>
              </c:extLst>
            </c:dLbl>
            <c:dLbl>
              <c:idx val="7"/>
              <c:delete val="1"/>
              <c:extLst>
                <c:ext xmlns:c15="http://schemas.microsoft.com/office/drawing/2012/chart" uri="{CE6537A1-D6FC-4f65-9D91-7224C49458BB}"/>
                <c:ext xmlns:c16="http://schemas.microsoft.com/office/drawing/2014/chart" uri="{C3380CC4-5D6E-409C-BE32-E72D297353CC}">
                  <c16:uniqueId val="{00000006-A4FB-486B-AF0E-A77AAEAE4414}"/>
                </c:ext>
              </c:extLst>
            </c:dLbl>
            <c:dLbl>
              <c:idx val="8"/>
              <c:delete val="1"/>
              <c:extLst>
                <c:ext xmlns:c15="http://schemas.microsoft.com/office/drawing/2012/chart" uri="{CE6537A1-D6FC-4f65-9D91-7224C49458BB}"/>
                <c:ext xmlns:c16="http://schemas.microsoft.com/office/drawing/2014/chart" uri="{C3380CC4-5D6E-409C-BE32-E72D297353CC}">
                  <c16:uniqueId val="{00000007-A4FB-486B-AF0E-A77AAEAE4414}"/>
                </c:ext>
              </c:extLst>
            </c:dLbl>
            <c:dLbl>
              <c:idx val="9"/>
              <c:delete val="1"/>
              <c:extLst>
                <c:ext xmlns:c15="http://schemas.microsoft.com/office/drawing/2012/chart" uri="{CE6537A1-D6FC-4f65-9D91-7224C49458BB}"/>
                <c:ext xmlns:c16="http://schemas.microsoft.com/office/drawing/2014/chart" uri="{C3380CC4-5D6E-409C-BE32-E72D297353CC}">
                  <c16:uniqueId val="{00000000-09BC-4C2F-A262-F106F5EE33C4}"/>
                </c:ext>
              </c:extLst>
            </c:dLbl>
            <c:dLbl>
              <c:idx val="10"/>
              <c:delete val="1"/>
              <c:extLst>
                <c:ext xmlns:c15="http://schemas.microsoft.com/office/drawing/2012/chart" uri="{CE6537A1-D6FC-4f65-9D91-7224C49458BB}">
                  <c15:layout>
                    <c:manualLayout>
                      <c:w val="4.0534241271417741E-2"/>
                      <c:h val="4.1453020452694167E-2"/>
                    </c:manualLayout>
                  </c15:layout>
                </c:ext>
                <c:ext xmlns:c16="http://schemas.microsoft.com/office/drawing/2014/chart" uri="{C3380CC4-5D6E-409C-BE32-E72D297353CC}">
                  <c16:uniqueId val="{00000008-A4FB-486B-AF0E-A77AAEAE4414}"/>
                </c:ext>
              </c:extLst>
            </c:dLbl>
            <c:dLbl>
              <c:idx val="11"/>
              <c:delete val="1"/>
              <c:extLst>
                <c:ext xmlns:c15="http://schemas.microsoft.com/office/drawing/2012/chart" uri="{CE6537A1-D6FC-4f65-9D91-7224C49458BB}"/>
                <c:ext xmlns:c16="http://schemas.microsoft.com/office/drawing/2014/chart" uri="{C3380CC4-5D6E-409C-BE32-E72D297353CC}">
                  <c16:uniqueId val="{00000009-A4FB-486B-AF0E-A77AAEAE4414}"/>
                </c:ext>
              </c:extLst>
            </c:dLbl>
            <c:dLbl>
              <c:idx val="12"/>
              <c:delete val="1"/>
              <c:extLst>
                <c:ext xmlns:c15="http://schemas.microsoft.com/office/drawing/2012/chart" uri="{CE6537A1-D6FC-4f65-9D91-7224C49458BB}"/>
                <c:ext xmlns:c16="http://schemas.microsoft.com/office/drawing/2014/chart" uri="{C3380CC4-5D6E-409C-BE32-E72D297353CC}">
                  <c16:uniqueId val="{0000000A-A4FB-486B-AF0E-A77AAEAE4414}"/>
                </c:ext>
              </c:extLst>
            </c:dLbl>
            <c:dLbl>
              <c:idx val="13"/>
              <c:delete val="1"/>
              <c:extLst>
                <c:ext xmlns:c15="http://schemas.microsoft.com/office/drawing/2012/chart" uri="{CE6537A1-D6FC-4f65-9D91-7224C49458BB}"/>
                <c:ext xmlns:c16="http://schemas.microsoft.com/office/drawing/2014/chart" uri="{C3380CC4-5D6E-409C-BE32-E72D297353CC}">
                  <c16:uniqueId val="{0000000B-A4FB-486B-AF0E-A77AAEAE4414}"/>
                </c:ext>
              </c:extLst>
            </c:dLbl>
            <c:dLbl>
              <c:idx val="14"/>
              <c:delete val="1"/>
              <c:extLst>
                <c:ext xmlns:c15="http://schemas.microsoft.com/office/drawing/2012/chart" uri="{CE6537A1-D6FC-4f65-9D91-7224C49458BB}"/>
                <c:ext xmlns:c16="http://schemas.microsoft.com/office/drawing/2014/chart" uri="{C3380CC4-5D6E-409C-BE32-E72D297353CC}">
                  <c16:uniqueId val="{00000001-605A-45ED-8A99-FCF3F16BB0EC}"/>
                </c:ext>
              </c:extLst>
            </c:dLbl>
            <c:dLbl>
              <c:idx val="15"/>
              <c:layout>
                <c:manualLayout>
                  <c:x val="0"/>
                  <c:y val="0.3879749306194953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B57-44EF-9E52-7D2676B7F9EE}"/>
                </c:ext>
              </c:extLst>
            </c:dLbl>
            <c:dLbl>
              <c:idx val="16"/>
              <c:layout>
                <c:manualLayout>
                  <c:x val="3.0204352661263975E-3"/>
                  <c:y val="0.3148326166372484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E07-4462-ACB6-ECC20C1DCC1E}"/>
                </c:ext>
              </c:extLst>
            </c:dLbl>
            <c:dLbl>
              <c:idx val="17"/>
              <c:layout>
                <c:manualLayout>
                  <c:x val="1.5102176330632541E-3"/>
                  <c:y val="-0.1335651400493345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E07-4462-ACB6-ECC20C1DCC1E}"/>
                </c:ext>
              </c:extLst>
            </c:dLbl>
            <c:dLbl>
              <c:idx val="18"/>
              <c:layout>
                <c:manualLayout>
                  <c:x val="3.0204352661265081E-3"/>
                  <c:y val="-8.90434266995563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3C6D-4EDE-A925-990CD71A1A54}"/>
                </c:ext>
              </c:extLst>
            </c:dLbl>
            <c:dLbl>
              <c:idx val="19"/>
              <c:layout>
                <c:manualLayout>
                  <c:x val="1.5102176330632541E-3"/>
                  <c:y val="-6.360244764254022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3C6D-4EDE-A925-990CD71A1A54}"/>
                </c:ext>
              </c:extLst>
            </c:dLbl>
            <c:numFmt formatCode="\(&quot;+&quot;#,##0\);[Red]\(&quot;▲&quot;#,##0\)" sourceLinked="0"/>
            <c:spPr>
              <a:noFill/>
              <a:ln>
                <a:noFill/>
              </a:ln>
              <a:effectLst/>
            </c:spPr>
            <c:txPr>
              <a:bodyPr rot="0" spcFirstLastPara="1" vertOverflow="ellipsis" vert="horz" wrap="square" lIns="38100" tIns="19050" rIns="38100" bIns="19050" anchor="ctr" anchorCtr="1">
                <a:spAutoFit/>
              </a:bodyPr>
              <a:lstStyle/>
              <a:p>
                <a:pPr>
                  <a:defRPr lang="ja-JP" sz="800" b="1" i="0" u="none" strike="noStrike" kern="1200" baseline="0">
                    <a:solidFill>
                      <a:schemeClr val="tx1"/>
                    </a:solidFill>
                    <a:effectLst>
                      <a:glow rad="127000">
                        <a:schemeClr val="bg1"/>
                      </a:glow>
                    </a:effectLst>
                    <a:latin typeface="UD デジタル 教科書体 NK-R" panose="02020400000000000000" pitchFamily="18" charset="-128"/>
                    <a:ea typeface="UD デジタル 教科書体 NK-R" panose="02020400000000000000" pitchFamily="18"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グラフ!$A$2:$A$22</c:f>
              <c:strCache>
                <c:ptCount val="20"/>
                <c:pt idx="0">
                  <c:v>89</c:v>
                </c:pt>
                <c:pt idx="1">
                  <c:v>94</c:v>
                </c:pt>
                <c:pt idx="2">
                  <c:v>99</c:v>
                </c:pt>
                <c:pt idx="3">
                  <c:v>2004</c:v>
                </c:pt>
                <c:pt idx="4">
                  <c:v>09</c:v>
                </c:pt>
                <c:pt idx="5">
                  <c:v>10</c:v>
                </c:pt>
                <c:pt idx="6">
                  <c:v>11</c:v>
                </c:pt>
                <c:pt idx="7">
                  <c:v>12</c:v>
                </c:pt>
                <c:pt idx="8">
                  <c:v>13</c:v>
                </c:pt>
                <c:pt idx="9">
                  <c:v>14</c:v>
                </c:pt>
                <c:pt idx="10">
                  <c:v>15</c:v>
                </c:pt>
                <c:pt idx="11">
                  <c:v>16</c:v>
                </c:pt>
                <c:pt idx="12">
                  <c:v>17</c:v>
                </c:pt>
                <c:pt idx="13">
                  <c:v>18</c:v>
                </c:pt>
                <c:pt idx="14">
                  <c:v>19</c:v>
                </c:pt>
                <c:pt idx="15">
                  <c:v>20</c:v>
                </c:pt>
                <c:pt idx="16">
                  <c:v>21</c:v>
                </c:pt>
                <c:pt idx="17">
                  <c:v>22</c:v>
                </c:pt>
                <c:pt idx="18">
                  <c:v>23</c:v>
                </c:pt>
                <c:pt idx="19">
                  <c:v>24</c:v>
                </c:pt>
              </c:strCache>
              <c:extLst/>
            </c:strRef>
          </c:cat>
          <c:val>
            <c:numRef>
              <c:f>グラフ!$G$2:$G$22</c:f>
              <c:numCache>
                <c:formatCode>General</c:formatCode>
                <c:ptCount val="20"/>
                <c:pt idx="5">
                  <c:v>36</c:v>
                </c:pt>
                <c:pt idx="6">
                  <c:v>49</c:v>
                </c:pt>
                <c:pt idx="7">
                  <c:v>4</c:v>
                </c:pt>
                <c:pt idx="8">
                  <c:v>94</c:v>
                </c:pt>
                <c:pt idx="9">
                  <c:v>57</c:v>
                </c:pt>
                <c:pt idx="10">
                  <c:v>19</c:v>
                </c:pt>
                <c:pt idx="11">
                  <c:v>39</c:v>
                </c:pt>
                <c:pt idx="12">
                  <c:v>15</c:v>
                </c:pt>
                <c:pt idx="13">
                  <c:v>86</c:v>
                </c:pt>
                <c:pt idx="14">
                  <c:v>47</c:v>
                </c:pt>
                <c:pt idx="15">
                  <c:v>-73</c:v>
                </c:pt>
                <c:pt idx="16">
                  <c:v>-25</c:v>
                </c:pt>
                <c:pt idx="17">
                  <c:v>26</c:v>
                </c:pt>
                <c:pt idx="18">
                  <c:v>23</c:v>
                </c:pt>
                <c:pt idx="19">
                  <c:v>2</c:v>
                </c:pt>
              </c:numCache>
              <c:extLst/>
            </c:numRef>
          </c:val>
          <c:extLst>
            <c:ext xmlns:c16="http://schemas.microsoft.com/office/drawing/2014/chart" uri="{C3380CC4-5D6E-409C-BE32-E72D297353CC}">
              <c16:uniqueId val="{00000001-A4FB-486B-AF0E-A77AAEAE4414}"/>
            </c:ext>
          </c:extLst>
        </c:ser>
        <c:dLbls>
          <c:showLegendKey val="0"/>
          <c:showVal val="0"/>
          <c:showCatName val="0"/>
          <c:showSerName val="0"/>
          <c:showPercent val="0"/>
          <c:showBubbleSize val="0"/>
        </c:dLbls>
        <c:gapWidth val="215"/>
        <c:overlap val="100"/>
        <c:axId val="36964992"/>
        <c:axId val="36963456"/>
      </c:barChart>
      <c:catAx>
        <c:axId val="36931456"/>
        <c:scaling>
          <c:orientation val="minMax"/>
        </c:scaling>
        <c:delete val="0"/>
        <c:axPos val="b"/>
        <c:numFmt formatCode="General"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lang="ja-JP" sz="105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36932992"/>
        <c:crosses val="autoZero"/>
        <c:auto val="1"/>
        <c:lblAlgn val="ctr"/>
        <c:lblOffset val="30"/>
        <c:tickLblSkip val="1"/>
        <c:tickMarkSkip val="4"/>
        <c:noMultiLvlLbl val="0"/>
      </c:catAx>
      <c:valAx>
        <c:axId val="36932992"/>
        <c:scaling>
          <c:orientation val="minMax"/>
          <c:max val="6000"/>
        </c:scaling>
        <c:delete val="0"/>
        <c:axPos val="l"/>
        <c:majorGridlines>
          <c:spPr>
            <a:ln w="6350" cap="flat" cmpd="sng" algn="ctr">
              <a:noFill/>
              <a:prstDash val="solid"/>
              <a:round/>
            </a:ln>
            <a:effectLst/>
          </c:spPr>
        </c:majorGridlines>
        <c:numFmt formatCode="#,##0_);[Red]\(#,##0\)"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lang="ja-JP" sz="9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mn-cs"/>
              </a:defRPr>
            </a:pPr>
            <a:endParaRPr lang="ja-JP"/>
          </a:p>
        </c:txPr>
        <c:crossAx val="36931456"/>
        <c:crosses val="autoZero"/>
        <c:crossBetween val="between"/>
      </c:valAx>
      <c:valAx>
        <c:axId val="36963456"/>
        <c:scaling>
          <c:orientation val="minMax"/>
        </c:scaling>
        <c:delete val="0"/>
        <c:axPos val="r"/>
        <c:numFmt formatCode="General" sourceLinked="1"/>
        <c:majorTickMark val="none"/>
        <c:minorTickMark val="none"/>
        <c:tickLblPos val="none"/>
        <c:spPr>
          <a:noFill/>
          <a:ln w="6350" cap="flat" cmpd="sng" algn="ctr">
            <a:noFill/>
            <a:prstDash val="solid"/>
            <a:round/>
          </a:ln>
          <a:effectLst/>
        </c:spPr>
        <c:txPr>
          <a:bodyPr rot="-60000000" spcFirstLastPara="1" vertOverflow="ellipsis" vert="horz" wrap="square" anchor="ctr" anchorCtr="1"/>
          <a:lstStyle/>
          <a:p>
            <a:pPr>
              <a:defRPr lang="ja-JP" sz="1800" b="0" i="0" u="none" strike="noStrike" kern="1200" baseline="0">
                <a:solidFill>
                  <a:schemeClr val="tx1"/>
                </a:solidFill>
                <a:latin typeface="+mn-lt"/>
                <a:ea typeface="+mn-ea"/>
                <a:cs typeface="+mn-cs"/>
              </a:defRPr>
            </a:pPr>
            <a:endParaRPr lang="ja-JP"/>
          </a:p>
        </c:txPr>
        <c:crossAx val="36964992"/>
        <c:crosses val="max"/>
        <c:crossBetween val="between"/>
      </c:valAx>
      <c:catAx>
        <c:axId val="36964992"/>
        <c:scaling>
          <c:orientation val="minMax"/>
        </c:scaling>
        <c:delete val="1"/>
        <c:axPos val="b"/>
        <c:numFmt formatCode="General" sourceLinked="1"/>
        <c:majorTickMark val="out"/>
        <c:minorTickMark val="none"/>
        <c:tickLblPos val="nextTo"/>
        <c:crossAx val="36963456"/>
        <c:crosses val="autoZero"/>
        <c:auto val="1"/>
        <c:lblAlgn val="ctr"/>
        <c:lblOffset val="100"/>
        <c:noMultiLvlLbl val="0"/>
      </c:catAx>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withinLinear" id="16">
  <a:schemeClr val="accent3"/>
</cs:colorStyle>
</file>

<file path=ppt/charts/colors6.xml><?xml version="1.0" encoding="utf-8"?>
<cs:colorStyle xmlns:cs="http://schemas.microsoft.com/office/drawing/2012/chartStyle" xmlns:a="http://schemas.openxmlformats.org/drawingml/2006/main" meth="withinLinearReversed" id="23">
  <a:schemeClr val="accent3"/>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25">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2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0.10737</cdr:x>
      <cdr:y>0.36606</cdr:y>
    </cdr:from>
    <cdr:to>
      <cdr:x>0.15763</cdr:x>
      <cdr:y>0.40714</cdr:y>
    </cdr:to>
    <cdr:sp macro="" textlink="">
      <cdr:nvSpPr>
        <cdr:cNvPr id="26" name="Rectangle 16"/>
        <cdr:cNvSpPr>
          <a:spLocks xmlns:a="http://schemas.openxmlformats.org/drawingml/2006/main" noChangeArrowheads="1"/>
        </cdr:cNvSpPr>
      </cdr:nvSpPr>
      <cdr:spPr bwMode="auto">
        <a:xfrm xmlns:a="http://schemas.openxmlformats.org/drawingml/2006/main">
          <a:off x="1027023" y="1651011"/>
          <a:ext cx="480759" cy="185278"/>
        </a:xfrm>
        <a:prstGeom xmlns:a="http://schemas.openxmlformats.org/drawingml/2006/main" prst="rect">
          <a:avLst/>
        </a:prstGeom>
        <a:solidFill xmlns:a="http://schemas.openxmlformats.org/drawingml/2006/main">
          <a:schemeClr val="bg1"/>
        </a:solidFill>
        <a:ln xmlns:a="http://schemas.openxmlformats.org/drawingml/2006/main" w="9525">
          <a:solidFill>
            <a:schemeClr val="tx2"/>
          </a:solidFill>
          <a:miter lim="800000"/>
          <a:headEnd/>
          <a:tailEnd/>
        </a:ln>
      </cdr:spPr>
      <cdr:txBody>
        <a:bodyPr xmlns:a="http://schemas.openxmlformats.org/drawingml/2006/main" wrap="none" lIns="91423" tIns="72000" rIns="91423" bIns="45712" anchor="ct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algn="ctr" eaLnBrk="0" fontAlgn="base" hangingPunct="0">
            <a:spcBef>
              <a:spcPct val="0"/>
            </a:spcBef>
            <a:spcAft>
              <a:spcPct val="0"/>
            </a:spcAft>
          </a:pPr>
          <a:r>
            <a:rPr lang="en-US" altLang="ja-JP" sz="1200" dirty="0">
              <a:solidFill>
                <a:srgbClr val="000000"/>
              </a:solidFill>
              <a:latin typeface="UD デジタル 教科書体 NK-R" panose="02020400000000000000" pitchFamily="18" charset="-128"/>
              <a:ea typeface="UD デジタル 教科書体 NK-R" panose="02020400000000000000" pitchFamily="18" charset="-128"/>
            </a:rPr>
            <a:t>4.32</a:t>
          </a:r>
        </a:p>
      </cdr:txBody>
    </cdr:sp>
  </cdr:relSizeAnchor>
  <cdr:relSizeAnchor xmlns:cdr="http://schemas.openxmlformats.org/drawingml/2006/chartDrawing">
    <cdr:from>
      <cdr:x>0.28471</cdr:x>
      <cdr:y>0.65681</cdr:y>
    </cdr:from>
    <cdr:to>
      <cdr:x>0.33495</cdr:x>
      <cdr:y>0.69812</cdr:y>
    </cdr:to>
    <cdr:sp macro="" textlink="">
      <cdr:nvSpPr>
        <cdr:cNvPr id="29" name="Rectangle 17"/>
        <cdr:cNvSpPr>
          <a:spLocks xmlns:a="http://schemas.openxmlformats.org/drawingml/2006/main" noChangeArrowheads="1"/>
        </cdr:cNvSpPr>
      </cdr:nvSpPr>
      <cdr:spPr bwMode="auto">
        <a:xfrm xmlns:a="http://schemas.openxmlformats.org/drawingml/2006/main">
          <a:off x="2820374" y="3170281"/>
          <a:ext cx="497681" cy="199394"/>
        </a:xfrm>
        <a:prstGeom xmlns:a="http://schemas.openxmlformats.org/drawingml/2006/main" prst="rect">
          <a:avLst/>
        </a:prstGeom>
        <a:solidFill xmlns:a="http://schemas.openxmlformats.org/drawingml/2006/main">
          <a:schemeClr val="bg1"/>
        </a:solidFill>
        <a:ln xmlns:a="http://schemas.openxmlformats.org/drawingml/2006/main" w="9525">
          <a:solidFill>
            <a:schemeClr val="tx2"/>
          </a:solidFill>
          <a:miter lim="800000"/>
          <a:headEnd/>
          <a:tailEnd/>
        </a:ln>
      </cdr:spPr>
      <cdr:txBody>
        <a:bodyPr xmlns:a="http://schemas.openxmlformats.org/drawingml/2006/main" wrap="none" lIns="91423" tIns="72000" rIns="91423" bIns="45712" anchor="ct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algn="ctr" eaLnBrk="0" fontAlgn="base" hangingPunct="0">
            <a:spcBef>
              <a:spcPct val="0"/>
            </a:spcBef>
            <a:spcAft>
              <a:spcPct val="0"/>
            </a:spcAft>
          </a:pPr>
          <a:r>
            <a:rPr lang="en-US" altLang="ja-JP" sz="1200" dirty="0">
              <a:solidFill>
                <a:srgbClr val="000000"/>
              </a:solidFill>
              <a:latin typeface="UD デジタル 教科書体 NK-R" panose="02020400000000000000" pitchFamily="18" charset="-128"/>
              <a:ea typeface="UD デジタル 教科書体 NK-R" panose="02020400000000000000" pitchFamily="18" charset="-128"/>
            </a:rPr>
            <a:t>1.58</a:t>
          </a:r>
        </a:p>
      </cdr:txBody>
    </cdr:sp>
  </cdr:relSizeAnchor>
  <cdr:relSizeAnchor xmlns:cdr="http://schemas.openxmlformats.org/drawingml/2006/chartDrawing">
    <cdr:from>
      <cdr:x>0.35712</cdr:x>
      <cdr:y>0.47946</cdr:y>
    </cdr:from>
    <cdr:to>
      <cdr:x>0.40739</cdr:x>
      <cdr:y>0.52053</cdr:y>
    </cdr:to>
    <cdr:sp macro="" textlink="">
      <cdr:nvSpPr>
        <cdr:cNvPr id="30" name="Rectangle 18"/>
        <cdr:cNvSpPr>
          <a:spLocks xmlns:a="http://schemas.openxmlformats.org/drawingml/2006/main" noChangeArrowheads="1"/>
        </cdr:cNvSpPr>
      </cdr:nvSpPr>
      <cdr:spPr bwMode="auto">
        <a:xfrm xmlns:a="http://schemas.openxmlformats.org/drawingml/2006/main">
          <a:off x="3537608" y="2314250"/>
          <a:ext cx="497974" cy="198236"/>
        </a:xfrm>
        <a:prstGeom xmlns:a="http://schemas.openxmlformats.org/drawingml/2006/main" prst="rect">
          <a:avLst/>
        </a:prstGeom>
        <a:solidFill xmlns:a="http://schemas.openxmlformats.org/drawingml/2006/main">
          <a:schemeClr val="bg1"/>
        </a:solidFill>
        <a:ln xmlns:a="http://schemas.openxmlformats.org/drawingml/2006/main" w="9525">
          <a:solidFill>
            <a:schemeClr val="tx2"/>
          </a:solidFill>
          <a:miter lim="800000"/>
          <a:headEnd/>
          <a:tailEnd/>
        </a:ln>
      </cdr:spPr>
      <cdr:txBody>
        <a:bodyPr xmlns:a="http://schemas.openxmlformats.org/drawingml/2006/main" wrap="none" lIns="91423" tIns="72000" rIns="91423" bIns="45712" anchor="ct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algn="ctr" eaLnBrk="0" fontAlgn="base" hangingPunct="0">
            <a:spcBef>
              <a:spcPct val="0"/>
            </a:spcBef>
            <a:spcAft>
              <a:spcPct val="0"/>
            </a:spcAft>
          </a:pPr>
          <a:r>
            <a:rPr lang="en-US" altLang="ja-JP" sz="1200" dirty="0">
              <a:solidFill>
                <a:srgbClr val="000000"/>
              </a:solidFill>
              <a:latin typeface="UD デジタル 教科書体 NK-R" panose="02020400000000000000" pitchFamily="18" charset="-128"/>
              <a:ea typeface="UD デジタル 教科書体 NK-R" panose="02020400000000000000" pitchFamily="18" charset="-128"/>
            </a:rPr>
            <a:t>2.14</a:t>
          </a:r>
        </a:p>
      </cdr:txBody>
    </cdr:sp>
  </cdr:relSizeAnchor>
  <cdr:relSizeAnchor xmlns:cdr="http://schemas.openxmlformats.org/drawingml/2006/chartDrawing">
    <cdr:from>
      <cdr:x>0.52549</cdr:x>
      <cdr:y>0.67412</cdr:y>
    </cdr:from>
    <cdr:to>
      <cdr:x>0.57575</cdr:x>
      <cdr:y>0.7152</cdr:y>
    </cdr:to>
    <cdr:sp macro="" textlink="">
      <cdr:nvSpPr>
        <cdr:cNvPr id="31" name="Rectangle 19"/>
        <cdr:cNvSpPr>
          <a:spLocks xmlns:a="http://schemas.openxmlformats.org/drawingml/2006/main" noChangeArrowheads="1"/>
        </cdr:cNvSpPr>
      </cdr:nvSpPr>
      <cdr:spPr bwMode="auto">
        <a:xfrm xmlns:a="http://schemas.openxmlformats.org/drawingml/2006/main">
          <a:off x="5205504" y="3253847"/>
          <a:ext cx="497875" cy="198284"/>
        </a:xfrm>
        <a:prstGeom xmlns:a="http://schemas.openxmlformats.org/drawingml/2006/main" prst="rect">
          <a:avLst/>
        </a:prstGeom>
        <a:solidFill xmlns:a="http://schemas.openxmlformats.org/drawingml/2006/main">
          <a:schemeClr val="bg1"/>
        </a:solidFill>
        <a:ln xmlns:a="http://schemas.openxmlformats.org/drawingml/2006/main">
          <a:solidFill>
            <a:schemeClr val="tx2"/>
          </a:solidFill>
          <a:headEnd/>
          <a:tailEnd/>
        </a:ln>
      </cdr:spPr>
      <cdr:style>
        <a:lnRef xmlns:a="http://schemas.openxmlformats.org/drawingml/2006/main" idx="1">
          <a:schemeClr val="accent2"/>
        </a:lnRef>
        <a:fillRef xmlns:a="http://schemas.openxmlformats.org/drawingml/2006/main" idx="2">
          <a:schemeClr val="accent2"/>
        </a:fillRef>
        <a:effectRef xmlns:a="http://schemas.openxmlformats.org/drawingml/2006/main" idx="1">
          <a:schemeClr val="accent2"/>
        </a:effectRef>
        <a:fontRef xmlns:a="http://schemas.openxmlformats.org/drawingml/2006/main" idx="minor">
          <a:schemeClr val="dk1"/>
        </a:fontRef>
      </cdr:style>
      <cdr:txBody>
        <a:bodyPr xmlns:a="http://schemas.openxmlformats.org/drawingml/2006/main" wrap="none" lIns="91423" tIns="72000" rIns="91423" bIns="45712" anchor="ct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algn="ctr" eaLnBrk="0" fontAlgn="base" hangingPunct="0">
            <a:spcBef>
              <a:spcPct val="0"/>
            </a:spcBef>
            <a:spcAft>
              <a:spcPct val="0"/>
            </a:spcAft>
          </a:pPr>
          <a:r>
            <a:rPr lang="en-US" altLang="ja-JP" sz="1200" b="1" dirty="0">
              <a:solidFill>
                <a:srgbClr val="000000"/>
              </a:solidFill>
              <a:latin typeface="UD デジタル 教科書体 NK-R" panose="02020400000000000000" pitchFamily="18" charset="-128"/>
              <a:ea typeface="UD デジタル 教科書体 NK-R" panose="02020400000000000000" pitchFamily="18" charset="-128"/>
            </a:rPr>
            <a:t>1.57</a:t>
          </a:r>
        </a:p>
      </cdr:txBody>
    </cdr:sp>
  </cdr:relSizeAnchor>
  <cdr:relSizeAnchor xmlns:cdr="http://schemas.openxmlformats.org/drawingml/2006/chartDrawing">
    <cdr:from>
      <cdr:x>0.30248</cdr:x>
      <cdr:y>0.05145</cdr:y>
    </cdr:from>
    <cdr:to>
      <cdr:x>0.45578</cdr:x>
      <cdr:y>0.14709</cdr:y>
    </cdr:to>
    <cdr:sp macro="" textlink="">
      <cdr:nvSpPr>
        <cdr:cNvPr id="42" name="Text Box 10"/>
        <cdr:cNvSpPr txBox="1">
          <a:spLocks xmlns:a="http://schemas.openxmlformats.org/drawingml/2006/main" noChangeArrowheads="1"/>
        </cdr:cNvSpPr>
      </cdr:nvSpPr>
      <cdr:spPr bwMode="auto">
        <a:xfrm xmlns:a="http://schemas.openxmlformats.org/drawingml/2006/main">
          <a:off x="2996334" y="248324"/>
          <a:ext cx="1518590" cy="461633"/>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wrap="square" lIns="91423" tIns="45712" rIns="91423" bIns="45712">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algn="ctr" eaLnBrk="0" fontAlgn="base" hangingPunct="0">
            <a:spcBef>
              <a:spcPct val="0"/>
            </a:spcBef>
            <a:spcAft>
              <a:spcPct val="0"/>
            </a:spcAft>
          </a:pPr>
          <a:r>
            <a:rPr lang="ja-JP" altLang="en-US" sz="1200" dirty="0">
              <a:solidFill>
                <a:srgbClr val="000000"/>
              </a:solidFill>
              <a:latin typeface="UD デジタル 教科書体 NK-R" panose="02020400000000000000" pitchFamily="18" charset="-128"/>
              <a:ea typeface="UD デジタル 教科書体 NK-R" panose="02020400000000000000" pitchFamily="18" charset="-128"/>
            </a:rPr>
            <a:t>第２次ベビーブーム</a:t>
          </a:r>
        </a:p>
        <a:p xmlns:a="http://schemas.openxmlformats.org/drawingml/2006/main">
          <a:pPr algn="ctr" eaLnBrk="0" fontAlgn="base" hangingPunct="0">
            <a:spcBef>
              <a:spcPct val="0"/>
            </a:spcBef>
            <a:spcAft>
              <a:spcPct val="0"/>
            </a:spcAft>
          </a:pPr>
          <a:r>
            <a:rPr lang="ja-JP" altLang="en-US" sz="1200" dirty="0">
              <a:solidFill>
                <a:srgbClr val="000000"/>
              </a:solidFill>
              <a:latin typeface="UD デジタル 教科書体 NK-R" panose="02020400000000000000" pitchFamily="18" charset="-128"/>
              <a:ea typeface="UD デジタル 教科書体 NK-R" panose="02020400000000000000" pitchFamily="18" charset="-128"/>
            </a:rPr>
            <a:t>（</a:t>
          </a:r>
          <a:r>
            <a:rPr lang="en-US" altLang="ja-JP" sz="1200" dirty="0">
              <a:solidFill>
                <a:srgbClr val="000000"/>
              </a:solidFill>
              <a:latin typeface="UD デジタル 教科書体 NK-R" panose="02020400000000000000" pitchFamily="18" charset="-128"/>
              <a:ea typeface="UD デジタル 教科書体 NK-R" panose="02020400000000000000" pitchFamily="18" charset="-128"/>
            </a:rPr>
            <a:t>1971</a:t>
          </a:r>
          <a:r>
            <a:rPr lang="ja-JP" altLang="en-US" sz="1200" dirty="0">
              <a:solidFill>
                <a:srgbClr val="000000"/>
              </a:solidFill>
              <a:latin typeface="UD デジタル 教科書体 NK-R" panose="02020400000000000000" pitchFamily="18" charset="-128"/>
              <a:ea typeface="UD デジタル 教科書体 NK-R" panose="02020400000000000000" pitchFamily="18" charset="-128"/>
            </a:rPr>
            <a:t>～</a:t>
          </a:r>
          <a:r>
            <a:rPr lang="en-US" altLang="ja-JP" sz="1200" dirty="0">
              <a:solidFill>
                <a:srgbClr val="000000"/>
              </a:solidFill>
              <a:latin typeface="UD デジタル 教科書体 NK-R" panose="02020400000000000000" pitchFamily="18" charset="-128"/>
              <a:ea typeface="UD デジタル 教科書体 NK-R" panose="02020400000000000000" pitchFamily="18" charset="-128"/>
            </a:rPr>
            <a:t>74</a:t>
          </a:r>
          <a:r>
            <a:rPr lang="ja-JP" altLang="en-US" sz="1200" dirty="0">
              <a:solidFill>
                <a:srgbClr val="000000"/>
              </a:solidFill>
              <a:latin typeface="UD デジタル 教科書体 NK-R" panose="02020400000000000000" pitchFamily="18" charset="-128"/>
              <a:ea typeface="UD デジタル 教科書体 NK-R" panose="02020400000000000000" pitchFamily="18" charset="-128"/>
            </a:rPr>
            <a:t>年）</a:t>
          </a:r>
        </a:p>
      </cdr:txBody>
    </cdr:sp>
  </cdr:relSizeAnchor>
  <cdr:relSizeAnchor xmlns:cdr="http://schemas.openxmlformats.org/drawingml/2006/chartDrawing">
    <cdr:from>
      <cdr:x>0.88247</cdr:x>
      <cdr:y>0.49338</cdr:y>
    </cdr:from>
    <cdr:to>
      <cdr:x>0.91695</cdr:x>
      <cdr:y>0.68467</cdr:y>
    </cdr:to>
    <cdr:sp macro="" textlink="">
      <cdr:nvSpPr>
        <cdr:cNvPr id="3" name="Line 11">
          <a:extLst xmlns:a="http://schemas.openxmlformats.org/drawingml/2006/main">
            <a:ext uri="{FF2B5EF4-FFF2-40B4-BE49-F238E27FC236}">
              <a16:creationId xmlns:a16="http://schemas.microsoft.com/office/drawing/2014/main" id="{68FA0327-7409-6CD2-5FE8-B7202F550A59}"/>
            </a:ext>
          </a:extLst>
        </cdr:cNvPr>
        <cdr:cNvSpPr>
          <a:spLocks xmlns:a="http://schemas.openxmlformats.org/drawingml/2006/main" noChangeShapeType="1"/>
        </cdr:cNvSpPr>
      </cdr:nvSpPr>
      <cdr:spPr bwMode="auto">
        <a:xfrm xmlns:a="http://schemas.openxmlformats.org/drawingml/2006/main">
          <a:off x="8741748" y="2381439"/>
          <a:ext cx="341531" cy="923293"/>
        </a:xfrm>
        <a:prstGeom xmlns:a="http://schemas.openxmlformats.org/drawingml/2006/main" prst="line">
          <a:avLst/>
        </a:prstGeom>
        <a:noFill xmlns:a="http://schemas.openxmlformats.org/drawingml/2006/main"/>
        <a:ln xmlns:a="http://schemas.openxmlformats.org/drawingml/2006/main" w="9525">
          <a:solidFill>
            <a:schemeClr val="tx1"/>
          </a:solidFill>
          <a:round/>
          <a:headEnd/>
          <a:tailEnd type="triangle" w="med" len="med"/>
        </a:ln>
      </cdr:spPr>
      <cdr:txBody>
        <a:bodyPr xmlns:a="http://schemas.openxmlformats.org/drawingml/2006/main" wrap="none" lIns="91423" tIns="45712" rIns="91423" bIns="45712"/>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eaLnBrk="0" fontAlgn="base" hangingPunct="0">
            <a:spcBef>
              <a:spcPct val="0"/>
            </a:spcBef>
            <a:spcAft>
              <a:spcPct val="0"/>
            </a:spcAft>
          </a:pPr>
          <a:endParaRPr lang="ja-JP" altLang="en-US" dirty="0">
            <a:solidFill>
              <a:srgbClr val="000000"/>
            </a:solidFill>
            <a:latin typeface="+mn-ea"/>
            <a:ea typeface="+mn-ea"/>
          </a:endParaRPr>
        </a:p>
      </cdr:txBody>
    </cdr:sp>
  </cdr:relSizeAnchor>
  <cdr:relSizeAnchor xmlns:cdr="http://schemas.openxmlformats.org/drawingml/2006/chartDrawing">
    <cdr:from>
      <cdr:x>0.309</cdr:x>
      <cdr:y>0.32651</cdr:y>
    </cdr:from>
    <cdr:to>
      <cdr:x>0.309</cdr:x>
      <cdr:y>0.50211</cdr:y>
    </cdr:to>
    <cdr:sp macro="" textlink="">
      <cdr:nvSpPr>
        <cdr:cNvPr id="52" name="Line 9"/>
        <cdr:cNvSpPr>
          <a:spLocks xmlns:a="http://schemas.openxmlformats.org/drawingml/2006/main" noChangeShapeType="1"/>
        </cdr:cNvSpPr>
      </cdr:nvSpPr>
      <cdr:spPr bwMode="auto">
        <a:xfrm xmlns:a="http://schemas.openxmlformats.org/drawingml/2006/main" flipH="1">
          <a:off x="3060977" y="1576015"/>
          <a:ext cx="0" cy="847584"/>
        </a:xfrm>
        <a:prstGeom xmlns:a="http://schemas.openxmlformats.org/drawingml/2006/main" prst="line">
          <a:avLst/>
        </a:prstGeom>
        <a:noFill xmlns:a="http://schemas.openxmlformats.org/drawingml/2006/main"/>
        <a:ln xmlns:a="http://schemas.openxmlformats.org/drawingml/2006/main" w="9525">
          <a:solidFill>
            <a:schemeClr val="tx1"/>
          </a:solidFill>
          <a:round/>
          <a:headEnd/>
          <a:tailEnd type="triangle" w="med" len="med"/>
        </a:ln>
      </cdr:spPr>
      <cdr:txBody>
        <a:bodyPr xmlns:a="http://schemas.openxmlformats.org/drawingml/2006/main" wrap="none" lIns="91423" tIns="45712" rIns="91423" bIns="45712"/>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eaLnBrk="0" fontAlgn="base" hangingPunct="0">
            <a:spcBef>
              <a:spcPct val="0"/>
            </a:spcBef>
            <a:spcAft>
              <a:spcPct val="0"/>
            </a:spcAft>
          </a:pPr>
          <a:endParaRPr lang="ja-JP" altLang="en-US">
            <a:solidFill>
              <a:srgbClr val="000000"/>
            </a:solidFill>
            <a:latin typeface="+mn-ea"/>
            <a:ea typeface="+mn-ea"/>
          </a:endParaRPr>
        </a:p>
      </cdr:txBody>
    </cdr:sp>
  </cdr:relSizeAnchor>
  <cdr:relSizeAnchor xmlns:cdr="http://schemas.openxmlformats.org/drawingml/2006/chartDrawing">
    <cdr:from>
      <cdr:x>0.10546</cdr:x>
      <cdr:y>0.93886</cdr:y>
    </cdr:from>
    <cdr:to>
      <cdr:x>0.5842</cdr:x>
      <cdr:y>1</cdr:y>
    </cdr:to>
    <cdr:sp macro="" textlink="">
      <cdr:nvSpPr>
        <cdr:cNvPr id="53" name="Text Box 24"/>
        <cdr:cNvSpPr txBox="1">
          <a:spLocks xmlns:a="http://schemas.openxmlformats.org/drawingml/2006/main" noChangeArrowheads="1"/>
        </cdr:cNvSpPr>
      </cdr:nvSpPr>
      <cdr:spPr bwMode="auto">
        <a:xfrm xmlns:a="http://schemas.openxmlformats.org/drawingml/2006/main">
          <a:off x="1044688" y="4531675"/>
          <a:ext cx="4742398" cy="295110"/>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lIns="91423" tIns="45712" rIns="91423" bIns="45712"/>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algn="l" eaLnBrk="0" fontAlgn="base" hangingPunct="0">
            <a:spcBef>
              <a:spcPct val="0"/>
            </a:spcBef>
            <a:spcAft>
              <a:spcPct val="0"/>
            </a:spcAft>
          </a:pPr>
          <a:r>
            <a:rPr kumimoji="0" lang="ja-JP" altLang="en-US" sz="1200" dirty="0">
              <a:solidFill>
                <a:srgbClr val="000000"/>
              </a:solidFill>
              <a:latin typeface="UD デジタル 教科書体 NK-R" panose="02020400000000000000" pitchFamily="18" charset="-128"/>
              <a:ea typeface="UD デジタル 教科書体 NK-R" panose="02020400000000000000" pitchFamily="18" charset="-128"/>
            </a:rPr>
            <a:t>資料：厚生労働省「人口動態統計」</a:t>
          </a:r>
        </a:p>
      </cdr:txBody>
    </cdr:sp>
  </cdr:relSizeAnchor>
  <cdr:relSizeAnchor xmlns:cdr="http://schemas.openxmlformats.org/drawingml/2006/chartDrawing">
    <cdr:from>
      <cdr:x>0.05856</cdr:x>
      <cdr:y>0.01238</cdr:y>
    </cdr:from>
    <cdr:to>
      <cdr:x>0.12665</cdr:x>
      <cdr:y>0.05726</cdr:y>
    </cdr:to>
    <cdr:sp macro="" textlink="">
      <cdr:nvSpPr>
        <cdr:cNvPr id="28" name="Text Box 25"/>
        <cdr:cNvSpPr txBox="1">
          <a:spLocks xmlns:a="http://schemas.openxmlformats.org/drawingml/2006/main" noChangeArrowheads="1"/>
        </cdr:cNvSpPr>
      </cdr:nvSpPr>
      <cdr:spPr bwMode="auto">
        <a:xfrm xmlns:a="http://schemas.openxmlformats.org/drawingml/2006/main">
          <a:off x="580128" y="59736"/>
          <a:ext cx="674500" cy="216626"/>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91240B29-F687-4F45-9708-019B960494DF}">
            <a14:hiddenLine xmlns:a14="http://schemas.microsoft.com/office/drawing/2010/main" w="9525">
              <a:solidFill>
                <a:srgbClr xmlns:mc="http://schemas.openxmlformats.org/markup-compatibility/2006" val="000000" mc:Ignorable="a14" a14:legacySpreadsheetColorIndex="64"/>
              </a:solidFill>
              <a:miter lim="800000"/>
              <a:headEnd/>
              <a:tailEnd/>
            </a14:hiddenLine>
          </a:ext>
        </a:extLst>
      </cdr:spPr>
      <cdr:txBody>
        <a:bodyPr xmlns:a="http://schemas.openxmlformats.org/drawingml/2006/main" wrap="square" lIns="27432" tIns="18288" rIns="0" bIns="0" anchor="t" upright="1"/>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rtl="0">
            <a:defRPr sz="1000"/>
          </a:pPr>
          <a:r>
            <a:rPr lang="ja-JP" altLang="en-US" b="1" i="0" u="none" strike="noStrike" baseline="0" dirty="0">
              <a:solidFill>
                <a:schemeClr val="accent3">
                  <a:lumMod val="75000"/>
                </a:schemeClr>
              </a:solidFill>
              <a:latin typeface="UD デジタル 教科書体 NK-R" panose="02020400000000000000" pitchFamily="18" charset="-128"/>
              <a:ea typeface="UD デジタル 教科書体 NK-R" panose="02020400000000000000" pitchFamily="18" charset="-128"/>
            </a:rPr>
            <a:t>（万人）</a:t>
          </a:r>
        </a:p>
      </cdr:txBody>
    </cdr:sp>
  </cdr:relSizeAnchor>
  <cdr:relSizeAnchor xmlns:cdr="http://schemas.openxmlformats.org/drawingml/2006/chartDrawing">
    <cdr:from>
      <cdr:x>0.9345</cdr:x>
      <cdr:y>0.90421</cdr:y>
    </cdr:from>
    <cdr:to>
      <cdr:x>1</cdr:x>
      <cdr:y>0.93665</cdr:y>
    </cdr:to>
    <cdr:sp macro="" textlink="">
      <cdr:nvSpPr>
        <cdr:cNvPr id="35" name="Text Box 18"/>
        <cdr:cNvSpPr txBox="1">
          <a:spLocks xmlns:a="http://schemas.openxmlformats.org/drawingml/2006/main" noChangeArrowheads="1"/>
        </cdr:cNvSpPr>
      </cdr:nvSpPr>
      <cdr:spPr bwMode="auto">
        <a:xfrm xmlns:a="http://schemas.openxmlformats.org/drawingml/2006/main">
          <a:off x="8938908" y="4078128"/>
          <a:ext cx="626536" cy="146333"/>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 uri="{91240B29-F687-4F45-9708-019B960494DF}">
            <a14:hiddenLine xmlns:a14="http://schemas.microsoft.com/office/drawing/2010/main" w="9525">
              <a:solidFill>
                <a:srgbClr xmlns:mc="http://schemas.openxmlformats.org/markup-compatibility/2006" val="000000" mc:Ignorable="a14" a14:legacySpreadsheetColorIndex="64"/>
              </a:solidFill>
              <a:miter lim="800000"/>
              <a:headEnd/>
              <a:tailEnd/>
            </a14:hiddenLine>
          </a:ext>
        </a:extLst>
      </cdr:spPr>
      <cdr:txBody>
        <a:bodyPr xmlns:a="http://schemas.openxmlformats.org/drawingml/2006/main" wrap="square" lIns="0" tIns="0" rIns="0" bIns="0" anchor="t" upright="1"/>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rtl="0">
            <a:defRPr sz="1000"/>
          </a:pPr>
          <a:r>
            <a:rPr lang="ja-JP" altLang="en-US" b="0" i="0" u="none" strike="noStrike" baseline="0" dirty="0">
              <a:solidFill>
                <a:srgbClr val="000000"/>
              </a:solidFill>
              <a:latin typeface="UD デジタル 教科書体 NK-R" panose="02020400000000000000" pitchFamily="18" charset="-128"/>
              <a:ea typeface="UD デジタル 教科書体 NK-R" panose="02020400000000000000" pitchFamily="18" charset="-128"/>
            </a:rPr>
            <a:t>（年）</a:t>
          </a:r>
        </a:p>
      </cdr:txBody>
    </cdr:sp>
  </cdr:relSizeAnchor>
  <cdr:relSizeAnchor xmlns:cdr="http://schemas.openxmlformats.org/drawingml/2006/chartDrawing">
    <cdr:from>
      <cdr:x>0.10456</cdr:x>
      <cdr:y>0.11173</cdr:y>
    </cdr:from>
    <cdr:to>
      <cdr:x>0.13467</cdr:x>
      <cdr:y>0.14366</cdr:y>
    </cdr:to>
    <cdr:sp macro="" textlink="">
      <cdr:nvSpPr>
        <cdr:cNvPr id="36" name="右中かっこ 35"/>
        <cdr:cNvSpPr/>
      </cdr:nvSpPr>
      <cdr:spPr bwMode="auto">
        <a:xfrm xmlns:a="http://schemas.openxmlformats.org/drawingml/2006/main" rot="-5400000">
          <a:off x="1107833" y="467205"/>
          <a:ext cx="154119" cy="298270"/>
        </a:xfrm>
        <a:prstGeom xmlns:a="http://schemas.openxmlformats.org/drawingml/2006/main" prst="rightBrace">
          <a:avLst/>
        </a:prstGeom>
        <a:noFill xmlns:a="http://schemas.openxmlformats.org/drawingml/2006/main"/>
        <a:ln xmlns:a="http://schemas.openxmlformats.org/drawingml/2006/mai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xmlns:a="http://schemas.openxmlformats.org/drawingml/2006/main"/>
      </cdr:spPr>
      <cdr:txBody>
        <a:bodyPr xmlns:a="http://schemas.openxmlformats.org/drawingml/2006/main" wrap="square" lIns="18288" tIns="0" rIns="0" bIns="0" upright="1"/>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endParaRPr lang="ja-JP" altLang="en-US">
            <a:latin typeface="+mn-ea"/>
            <a:ea typeface="+mn-ea"/>
          </a:endParaRPr>
        </a:p>
      </cdr:txBody>
    </cdr:sp>
  </cdr:relSizeAnchor>
  <cdr:relSizeAnchor xmlns:cdr="http://schemas.openxmlformats.org/drawingml/2006/chartDrawing">
    <cdr:from>
      <cdr:x>0.13326</cdr:x>
      <cdr:y>0.15022</cdr:y>
    </cdr:from>
    <cdr:to>
      <cdr:x>0.16935</cdr:x>
      <cdr:y>0.15824</cdr:y>
    </cdr:to>
    <cdr:sp macro="" textlink="">
      <cdr:nvSpPr>
        <cdr:cNvPr id="38" name="Line 7"/>
        <cdr:cNvSpPr>
          <a:spLocks xmlns:a="http://schemas.openxmlformats.org/drawingml/2006/main" noChangeShapeType="1"/>
        </cdr:cNvSpPr>
      </cdr:nvSpPr>
      <cdr:spPr bwMode="auto">
        <a:xfrm xmlns:a="http://schemas.openxmlformats.org/drawingml/2006/main" flipH="1">
          <a:off x="1320066" y="725083"/>
          <a:ext cx="357479" cy="38687"/>
        </a:xfrm>
        <a:prstGeom xmlns:a="http://schemas.openxmlformats.org/drawingml/2006/main" prst="line">
          <a:avLst/>
        </a:prstGeom>
        <a:noFill xmlns:a="http://schemas.openxmlformats.org/drawingml/2006/main"/>
        <a:ln xmlns:a="http://schemas.openxmlformats.org/drawingml/2006/main" w="9525">
          <a:solidFill>
            <a:schemeClr val="tx1"/>
          </a:solidFill>
          <a:round/>
          <a:headEnd/>
          <a:tailEnd type="triangle" w="med" len="med"/>
        </a:ln>
      </cdr:spPr>
      <cdr:txBody>
        <a:bodyPr xmlns:a="http://schemas.openxmlformats.org/drawingml/2006/main" wrap="none" lIns="91423" tIns="45712" rIns="91423" bIns="45712"/>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eaLnBrk="0" fontAlgn="base" hangingPunct="0">
            <a:spcBef>
              <a:spcPct val="0"/>
            </a:spcBef>
            <a:spcAft>
              <a:spcPct val="0"/>
            </a:spcAft>
          </a:pPr>
          <a:endParaRPr lang="ja-JP" altLang="en-US">
            <a:solidFill>
              <a:srgbClr val="000000"/>
            </a:solidFill>
            <a:latin typeface="+mn-ea"/>
            <a:ea typeface="+mn-ea"/>
          </a:endParaRPr>
        </a:p>
      </cdr:txBody>
    </cdr:sp>
  </cdr:relSizeAnchor>
  <cdr:relSizeAnchor xmlns:cdr="http://schemas.openxmlformats.org/drawingml/2006/chartDrawing">
    <cdr:from>
      <cdr:x>0.37729</cdr:x>
      <cdr:y>0.14223</cdr:y>
    </cdr:from>
    <cdr:to>
      <cdr:x>0.37743</cdr:x>
      <cdr:y>0.27223</cdr:y>
    </cdr:to>
    <cdr:sp macro="" textlink="">
      <cdr:nvSpPr>
        <cdr:cNvPr id="39" name="Line 11"/>
        <cdr:cNvSpPr>
          <a:spLocks xmlns:a="http://schemas.openxmlformats.org/drawingml/2006/main" noChangeShapeType="1"/>
        </cdr:cNvSpPr>
      </cdr:nvSpPr>
      <cdr:spPr bwMode="auto">
        <a:xfrm xmlns:a="http://schemas.openxmlformats.org/drawingml/2006/main" flipH="1">
          <a:off x="3737396" y="686491"/>
          <a:ext cx="1423" cy="627515"/>
        </a:xfrm>
        <a:prstGeom xmlns:a="http://schemas.openxmlformats.org/drawingml/2006/main" prst="line">
          <a:avLst/>
        </a:prstGeom>
        <a:noFill xmlns:a="http://schemas.openxmlformats.org/drawingml/2006/main"/>
        <a:ln xmlns:a="http://schemas.openxmlformats.org/drawingml/2006/main" w="9525">
          <a:solidFill>
            <a:schemeClr val="tx1"/>
          </a:solidFill>
          <a:round/>
          <a:headEnd/>
          <a:tailEnd type="triangle" w="med" len="med"/>
        </a:ln>
      </cdr:spPr>
      <cdr:txBody>
        <a:bodyPr xmlns:a="http://schemas.openxmlformats.org/drawingml/2006/main" wrap="none" lIns="91423" tIns="45712" rIns="91423" bIns="45712"/>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eaLnBrk="0" fontAlgn="base" hangingPunct="0">
            <a:spcBef>
              <a:spcPct val="0"/>
            </a:spcBef>
            <a:spcAft>
              <a:spcPct val="0"/>
            </a:spcAft>
          </a:pPr>
          <a:endParaRPr lang="ja-JP" altLang="en-US" dirty="0">
            <a:solidFill>
              <a:srgbClr val="000000"/>
            </a:solidFill>
            <a:latin typeface="+mn-ea"/>
            <a:ea typeface="+mn-ea"/>
          </a:endParaRPr>
        </a:p>
      </cdr:txBody>
    </cdr:sp>
  </cdr:relSizeAnchor>
  <cdr:relSizeAnchor xmlns:cdr="http://schemas.openxmlformats.org/drawingml/2006/chartDrawing">
    <cdr:from>
      <cdr:x>0.88208</cdr:x>
      <cdr:y>0.72455</cdr:y>
    </cdr:from>
    <cdr:to>
      <cdr:x>0.93234</cdr:x>
      <cdr:y>0.76563</cdr:y>
    </cdr:to>
    <cdr:sp macro="" textlink="">
      <cdr:nvSpPr>
        <cdr:cNvPr id="41" name="Rectangle 20"/>
        <cdr:cNvSpPr>
          <a:spLocks xmlns:a="http://schemas.openxmlformats.org/drawingml/2006/main" noChangeArrowheads="1"/>
        </cdr:cNvSpPr>
      </cdr:nvSpPr>
      <cdr:spPr bwMode="auto">
        <a:xfrm xmlns:a="http://schemas.openxmlformats.org/drawingml/2006/main">
          <a:off x="8737909" y="3497241"/>
          <a:ext cx="497876" cy="198284"/>
        </a:xfrm>
        <a:prstGeom xmlns:a="http://schemas.openxmlformats.org/drawingml/2006/main" prst="rect">
          <a:avLst/>
        </a:prstGeom>
        <a:solidFill xmlns:a="http://schemas.openxmlformats.org/drawingml/2006/main">
          <a:schemeClr val="bg1"/>
        </a:solidFill>
        <a:ln xmlns:a="http://schemas.openxmlformats.org/drawingml/2006/main" w="9525">
          <a:solidFill>
            <a:schemeClr val="tx2"/>
          </a:solidFill>
          <a:miter lim="800000"/>
          <a:headEnd/>
          <a:tailEnd/>
        </a:ln>
      </cdr:spPr>
      <cdr:txBody>
        <a:bodyPr xmlns:a="http://schemas.openxmlformats.org/drawingml/2006/main" wrap="none" lIns="91423" tIns="72000" rIns="91423" bIns="45712"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eaLnBrk="0" fontAlgn="base" hangingPunct="0">
            <a:spcBef>
              <a:spcPct val="0"/>
            </a:spcBef>
            <a:spcAft>
              <a:spcPct val="0"/>
            </a:spcAft>
          </a:pPr>
          <a:r>
            <a:rPr lang="en-US" altLang="ja-JP" sz="1200" dirty="0">
              <a:solidFill>
                <a:schemeClr val="tx1"/>
              </a:solidFill>
              <a:latin typeface="UD デジタル 教科書体 NK-R" panose="02020400000000000000" pitchFamily="18" charset="-128"/>
              <a:ea typeface="UD デジタル 教科書体 NK-R" panose="02020400000000000000" pitchFamily="18" charset="-128"/>
            </a:rPr>
            <a:t>1.15</a:t>
          </a:r>
        </a:p>
      </cdr:txBody>
    </cdr:sp>
  </cdr:relSizeAnchor>
  <cdr:relSizeAnchor xmlns:cdr="http://schemas.openxmlformats.org/drawingml/2006/chartDrawing">
    <cdr:from>
      <cdr:x>0.38803</cdr:x>
      <cdr:y>0.30351</cdr:y>
    </cdr:from>
    <cdr:to>
      <cdr:x>0.45578</cdr:x>
      <cdr:y>0.36738</cdr:y>
    </cdr:to>
    <cdr:sp macro="" textlink="">
      <cdr:nvSpPr>
        <cdr:cNvPr id="2" name="Line 11">
          <a:extLst xmlns:a="http://schemas.openxmlformats.org/drawingml/2006/main">
            <a:ext uri="{FF2B5EF4-FFF2-40B4-BE49-F238E27FC236}">
              <a16:creationId xmlns:a16="http://schemas.microsoft.com/office/drawing/2014/main" id="{4A3E9155-DDB3-D079-A091-2D067993CC1F}"/>
            </a:ext>
          </a:extLst>
        </cdr:cNvPr>
        <cdr:cNvSpPr>
          <a:spLocks xmlns:a="http://schemas.openxmlformats.org/drawingml/2006/main" noChangeShapeType="1"/>
        </cdr:cNvSpPr>
      </cdr:nvSpPr>
      <cdr:spPr bwMode="auto">
        <a:xfrm xmlns:a="http://schemas.openxmlformats.org/drawingml/2006/main" flipH="1">
          <a:off x="3843792" y="1464970"/>
          <a:ext cx="671132" cy="308287"/>
        </a:xfrm>
        <a:prstGeom xmlns:a="http://schemas.openxmlformats.org/drawingml/2006/main" prst="line">
          <a:avLst/>
        </a:prstGeom>
        <a:noFill xmlns:a="http://schemas.openxmlformats.org/drawingml/2006/main"/>
        <a:ln xmlns:a="http://schemas.openxmlformats.org/drawingml/2006/main" w="9525">
          <a:solidFill>
            <a:schemeClr val="tx1"/>
          </a:solidFill>
          <a:round/>
          <a:headEnd/>
          <a:tailEnd type="triangle" w="med" len="med"/>
        </a:ln>
      </cdr:spPr>
      <cdr:txBody>
        <a:bodyPr xmlns:a="http://schemas.openxmlformats.org/drawingml/2006/main" wrap="none" lIns="91423" tIns="45712" rIns="91423" bIns="45712"/>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eaLnBrk="0" fontAlgn="base" hangingPunct="0">
            <a:spcBef>
              <a:spcPct val="0"/>
            </a:spcBef>
            <a:spcAft>
              <a:spcPct val="0"/>
            </a:spcAft>
          </a:pPr>
          <a:endParaRPr lang="ja-JP" altLang="en-US" dirty="0">
            <a:solidFill>
              <a:srgbClr val="000000"/>
            </a:solidFill>
            <a:latin typeface="+mn-ea"/>
            <a:ea typeface="+mn-ea"/>
          </a:endParaRPr>
        </a:p>
      </cdr:txBody>
    </cdr:sp>
  </cdr:relSizeAnchor>
  <cdr:relSizeAnchor xmlns:cdr="http://schemas.openxmlformats.org/drawingml/2006/chartDrawing">
    <cdr:from>
      <cdr:x>0.17406</cdr:x>
      <cdr:y>0.26098</cdr:y>
    </cdr:from>
    <cdr:to>
      <cdr:x>0.34852</cdr:x>
      <cdr:y>0.35662</cdr:y>
    </cdr:to>
    <cdr:sp macro="" textlink="">
      <cdr:nvSpPr>
        <cdr:cNvPr id="27" name="Text Box 8"/>
        <cdr:cNvSpPr txBox="1">
          <a:spLocks xmlns:a="http://schemas.openxmlformats.org/drawingml/2006/main" noChangeArrowheads="1"/>
        </cdr:cNvSpPr>
      </cdr:nvSpPr>
      <cdr:spPr bwMode="auto">
        <a:xfrm xmlns:a="http://schemas.openxmlformats.org/drawingml/2006/main">
          <a:off x="1724277" y="1259694"/>
          <a:ext cx="1728192" cy="461649"/>
        </a:xfrm>
        <a:prstGeom xmlns:a="http://schemas.openxmlformats.org/drawingml/2006/main" prst="rect">
          <a:avLst/>
        </a:prstGeom>
        <a:solidFill xmlns:a="http://schemas.openxmlformats.org/drawingml/2006/main">
          <a:schemeClr val="bg1"/>
        </a:solidFill>
        <a:ln xmlns:a="http://schemas.openxmlformats.org/drawingml/2006/main" w="9525">
          <a:solidFill>
            <a:schemeClr val="tx1"/>
          </a:solidFill>
          <a:miter lim="800000"/>
          <a:headEnd/>
          <a:tailEnd/>
        </a:ln>
      </cdr:spPr>
      <cdr:txBody>
        <a:bodyPr xmlns:a="http://schemas.openxmlformats.org/drawingml/2006/main" wrap="square" lIns="91423" tIns="45712" rIns="91423" bIns="45712">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eaLnBrk="0" fontAlgn="base" hangingPunct="0">
            <a:spcBef>
              <a:spcPct val="0"/>
            </a:spcBef>
            <a:spcAft>
              <a:spcPct val="0"/>
            </a:spcAft>
          </a:pPr>
          <a:r>
            <a:rPr lang="en-US" altLang="ja-JP" sz="1200" dirty="0">
              <a:solidFill>
                <a:srgbClr val="000000"/>
              </a:solidFill>
              <a:latin typeface="UD デジタル 教科書体 NK-R" panose="02020400000000000000" pitchFamily="18" charset="-128"/>
              <a:ea typeface="UD デジタル 教科書体 NK-R" panose="02020400000000000000" pitchFamily="18" charset="-128"/>
            </a:rPr>
            <a:t>1966</a:t>
          </a:r>
          <a:r>
            <a:rPr lang="ja-JP" altLang="en-US" sz="1200" dirty="0">
              <a:solidFill>
                <a:srgbClr val="000000"/>
              </a:solidFill>
              <a:latin typeface="UD デジタル 教科書体 NK-R" panose="02020400000000000000" pitchFamily="18" charset="-128"/>
              <a:ea typeface="UD デジタル 教科書体 NK-R" panose="02020400000000000000" pitchFamily="18" charset="-128"/>
            </a:rPr>
            <a:t>年　ひの</a:t>
          </a:r>
          <a:r>
            <a:rPr lang="ja-JP" altLang="en-US" sz="1200" dirty="0" err="1">
              <a:solidFill>
                <a:srgbClr val="000000"/>
              </a:solidFill>
              <a:latin typeface="UD デジタル 教科書体 NK-R" panose="02020400000000000000" pitchFamily="18" charset="-128"/>
              <a:ea typeface="UD デジタル 教科書体 NK-R" panose="02020400000000000000" pitchFamily="18" charset="-128"/>
            </a:rPr>
            <a:t>えうま</a:t>
          </a:r>
          <a:endParaRPr lang="ja-JP" altLang="en-US" sz="1200" dirty="0">
            <a:solidFill>
              <a:srgbClr val="000000"/>
            </a:solidFill>
            <a:latin typeface="UD デジタル 教科書体 NK-R" panose="02020400000000000000" pitchFamily="18" charset="-128"/>
            <a:ea typeface="UD デジタル 教科書体 NK-R" panose="02020400000000000000" pitchFamily="18" charset="-128"/>
          </a:endParaRPr>
        </a:p>
        <a:p xmlns:a="http://schemas.openxmlformats.org/drawingml/2006/main">
          <a:pPr eaLnBrk="0" fontAlgn="base" hangingPunct="0">
            <a:spcBef>
              <a:spcPct val="0"/>
            </a:spcBef>
            <a:spcAft>
              <a:spcPct val="0"/>
            </a:spcAft>
          </a:pPr>
          <a:r>
            <a:rPr lang="ja-JP" altLang="en-US" sz="1200" dirty="0">
              <a:solidFill>
                <a:srgbClr val="000000"/>
              </a:solidFill>
              <a:latin typeface="UD デジタル 教科書体 NK-R" panose="02020400000000000000" pitchFamily="18" charset="-128"/>
              <a:ea typeface="UD デジタル 教科書体 NK-R" panose="02020400000000000000" pitchFamily="18" charset="-128"/>
            </a:rPr>
            <a:t>出生数 </a:t>
          </a:r>
          <a:r>
            <a:rPr lang="en-US" altLang="ja-JP" sz="1200" dirty="0">
              <a:solidFill>
                <a:srgbClr val="000000"/>
              </a:solidFill>
              <a:latin typeface="UD デジタル 教科書体 NK-R" panose="02020400000000000000" pitchFamily="18" charset="-128"/>
              <a:ea typeface="UD デジタル 教科書体 NK-R" panose="02020400000000000000" pitchFamily="18" charset="-128"/>
            </a:rPr>
            <a:t>1,360,974</a:t>
          </a:r>
          <a:r>
            <a:rPr lang="ja-JP" altLang="en-US" sz="1200" dirty="0">
              <a:solidFill>
                <a:srgbClr val="000000"/>
              </a:solidFill>
              <a:latin typeface="UD デジタル 教科書体 NK-R" panose="02020400000000000000" pitchFamily="18" charset="-128"/>
              <a:ea typeface="UD デジタル 教科書体 NK-R" panose="02020400000000000000" pitchFamily="18" charset="-128"/>
            </a:rPr>
            <a:t>人</a:t>
          </a:r>
        </a:p>
      </cdr:txBody>
    </cdr:sp>
  </cdr:relSizeAnchor>
  <cdr:relSizeAnchor xmlns:cdr="http://schemas.openxmlformats.org/drawingml/2006/chartDrawing">
    <cdr:from>
      <cdr:x>0.74803</cdr:x>
      <cdr:y>0.39479</cdr:y>
    </cdr:from>
    <cdr:to>
      <cdr:x>0.92036</cdr:x>
      <cdr:y>0.60521</cdr:y>
    </cdr:to>
    <cdr:sp macro="" textlink="">
      <cdr:nvSpPr>
        <cdr:cNvPr id="50" name="Text Box 25"/>
        <cdr:cNvSpPr txBox="1">
          <a:spLocks xmlns:a="http://schemas.openxmlformats.org/drawingml/2006/main" noChangeArrowheads="1"/>
        </cdr:cNvSpPr>
      </cdr:nvSpPr>
      <cdr:spPr bwMode="auto">
        <a:xfrm xmlns:a="http://schemas.openxmlformats.org/drawingml/2006/main">
          <a:off x="7410009" y="1905568"/>
          <a:ext cx="1707101" cy="1015647"/>
        </a:xfrm>
        <a:prstGeom xmlns:a="http://schemas.openxmlformats.org/drawingml/2006/main" prst="rect">
          <a:avLst/>
        </a:prstGeom>
        <a:solidFill xmlns:a="http://schemas.openxmlformats.org/drawingml/2006/main">
          <a:schemeClr val="bg1"/>
        </a:solidFill>
        <a:ln xmlns:a="http://schemas.openxmlformats.org/drawingml/2006/main" w="9525">
          <a:solidFill>
            <a:schemeClr val="tx1"/>
          </a:solidFill>
          <a:miter lim="800000"/>
          <a:headEnd/>
          <a:tailEnd/>
        </a:ln>
      </cdr:spPr>
      <cdr:txBody>
        <a:bodyPr xmlns:a="http://schemas.openxmlformats.org/drawingml/2006/main" wrap="square" lIns="91423" tIns="45712" rIns="91423" bIns="45712">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r>
            <a:rPr lang="en-US" altLang="ja-JP" sz="1200" dirty="0">
              <a:latin typeface="UD デジタル 教科書体 NK-R" panose="02020400000000000000" pitchFamily="18" charset="-128"/>
              <a:ea typeface="UD デジタル 教科書体 NK-R" panose="02020400000000000000" pitchFamily="18" charset="-128"/>
            </a:rPr>
            <a:t>2024</a:t>
          </a:r>
          <a:r>
            <a:rPr lang="ja-JP" altLang="en-US" sz="1200" dirty="0">
              <a:latin typeface="UD デジタル 教科書体 NK-R" panose="02020400000000000000" pitchFamily="18" charset="-128"/>
              <a:ea typeface="UD デジタル 教科書体 NK-R" panose="02020400000000000000" pitchFamily="18" charset="-128"/>
            </a:rPr>
            <a:t>年</a:t>
          </a:r>
          <a:endParaRPr lang="en-US" altLang="ja-JP" sz="1200" dirty="0">
            <a:latin typeface="UD デジタル 教科書体 NK-R" panose="02020400000000000000" pitchFamily="18" charset="-128"/>
            <a:ea typeface="UD デジタル 教科書体 NK-R" panose="02020400000000000000" pitchFamily="18" charset="-128"/>
          </a:endParaRPr>
        </a:p>
        <a:p xmlns:a="http://schemas.openxmlformats.org/drawingml/2006/main">
          <a:r>
            <a:rPr lang="ja-JP" altLang="en-US" sz="1200" dirty="0">
              <a:latin typeface="UD デジタル 教科書体 NK-R" panose="02020400000000000000" pitchFamily="18" charset="-128"/>
              <a:ea typeface="UD デジタル 教科書体 NK-R" panose="02020400000000000000" pitchFamily="18" charset="-128"/>
            </a:rPr>
            <a:t>最少の出生数</a:t>
          </a:r>
          <a:endParaRPr lang="en-US" altLang="ja-JP" sz="1200" dirty="0">
            <a:latin typeface="UD デジタル 教科書体 NK-R" panose="02020400000000000000" pitchFamily="18" charset="-128"/>
            <a:ea typeface="UD デジタル 教科書体 NK-R" panose="02020400000000000000" pitchFamily="18" charset="-128"/>
          </a:endParaRPr>
        </a:p>
        <a:p xmlns:a="http://schemas.openxmlformats.org/drawingml/2006/main">
          <a:r>
            <a:rPr lang="en-US" altLang="ja-JP" sz="1200" dirty="0">
              <a:latin typeface="UD デジタル 教科書体 NK-R" panose="02020400000000000000" pitchFamily="18" charset="-128"/>
              <a:ea typeface="UD デジタル 教科書体 NK-R" panose="02020400000000000000" pitchFamily="18" charset="-128"/>
            </a:rPr>
            <a:t>686,173</a:t>
          </a:r>
          <a:r>
            <a:rPr lang="ja-JP" altLang="en-US" sz="1200" dirty="0">
              <a:latin typeface="UD デジタル 教科書体 NK-R" panose="02020400000000000000" pitchFamily="18" charset="-128"/>
              <a:ea typeface="UD デジタル 教科書体 NK-R" panose="02020400000000000000" pitchFamily="18" charset="-128"/>
            </a:rPr>
            <a:t>人</a:t>
          </a:r>
          <a:br>
            <a:rPr lang="en-US" altLang="ja-JP" sz="1200" dirty="0">
              <a:latin typeface="UD デジタル 教科書体 NK-R" panose="02020400000000000000" pitchFamily="18" charset="-128"/>
              <a:ea typeface="UD デジタル 教科書体 NK-R" panose="02020400000000000000" pitchFamily="18" charset="-128"/>
            </a:rPr>
          </a:br>
          <a:r>
            <a:rPr lang="ja-JP" altLang="en-US" sz="1200" dirty="0">
              <a:latin typeface="UD デジタル 教科書体 NK-R" panose="02020400000000000000" pitchFamily="18" charset="-128"/>
              <a:ea typeface="UD デジタル 教科書体 NK-R" panose="02020400000000000000" pitchFamily="18" charset="-128"/>
            </a:rPr>
            <a:t>最低の合計特殊出生率</a:t>
          </a:r>
          <a:endParaRPr lang="en-US" altLang="ja-JP" sz="1200" dirty="0">
            <a:latin typeface="UD デジタル 教科書体 NK-R" panose="02020400000000000000" pitchFamily="18" charset="-128"/>
            <a:ea typeface="UD デジタル 教科書体 NK-R" panose="02020400000000000000" pitchFamily="18" charset="-128"/>
          </a:endParaRPr>
        </a:p>
        <a:p xmlns:a="http://schemas.openxmlformats.org/drawingml/2006/main">
          <a:r>
            <a:rPr lang="ja-JP" altLang="en-US" sz="1200" dirty="0">
              <a:latin typeface="UD デジタル 教科書体 NK-R" panose="02020400000000000000" pitchFamily="18" charset="-128"/>
              <a:ea typeface="UD デジタル 教科書体 NK-R" panose="02020400000000000000" pitchFamily="18" charset="-128"/>
            </a:rPr>
            <a:t>１．</a:t>
          </a:r>
          <a:r>
            <a:rPr lang="en-US" altLang="ja-JP" sz="1200" dirty="0">
              <a:latin typeface="UD デジタル 教科書体 NK-R" panose="02020400000000000000" pitchFamily="18" charset="-128"/>
              <a:ea typeface="UD デジタル 教科書体 NK-R" panose="02020400000000000000" pitchFamily="18" charset="-128"/>
            </a:rPr>
            <a:t>15</a:t>
          </a:r>
        </a:p>
      </cdr:txBody>
    </cdr:sp>
  </cdr:relSizeAnchor>
</c:userShapes>
</file>

<file path=ppt/drawings/drawing2.xml><?xml version="1.0" encoding="utf-8"?>
<c:userShapes xmlns:c="http://schemas.openxmlformats.org/drawingml/2006/chart">
  <cdr:relSizeAnchor xmlns:cdr="http://schemas.openxmlformats.org/drawingml/2006/chartDrawing">
    <cdr:from>
      <cdr:x>0.42693</cdr:x>
      <cdr:y>0.95455</cdr:y>
    </cdr:from>
    <cdr:to>
      <cdr:x>0.6084</cdr:x>
      <cdr:y>1</cdr:y>
    </cdr:to>
    <cdr:sp macro="" textlink="">
      <cdr:nvSpPr>
        <cdr:cNvPr id="2" name="テキスト ボックス 1"/>
        <cdr:cNvSpPr txBox="1"/>
      </cdr:nvSpPr>
      <cdr:spPr>
        <a:xfrm xmlns:a="http://schemas.openxmlformats.org/drawingml/2006/main">
          <a:off x="4195837" y="4742204"/>
          <a:ext cx="1783487" cy="225796"/>
        </a:xfrm>
        <a:prstGeom xmlns:a="http://schemas.openxmlformats.org/drawingml/2006/main" prst="rect">
          <a:avLst/>
        </a:prstGeom>
      </cdr:spPr>
      <cdr:txBody>
        <a:bodyPr xmlns:a="http://schemas.openxmlformats.org/drawingml/2006/main" vertOverflow="clip" wrap="none" rtlCol="0" anchor="ctr"/>
        <a:lstStyle xmlns:a="http://schemas.openxmlformats.org/drawingml/2006/main"/>
        <a:p xmlns:a="http://schemas.openxmlformats.org/drawingml/2006/main">
          <a:pPr algn="ctr"/>
          <a:r>
            <a:rPr lang="ja-JP" altLang="en-US" sz="1200" dirty="0">
              <a:latin typeface="UD デジタル 教科書体 NK-R" panose="02020400000000000000" pitchFamily="18" charset="-128"/>
              <a:ea typeface="UD デジタル 教科書体 NK-R" panose="02020400000000000000" pitchFamily="18" charset="-128"/>
            </a:rPr>
            <a:t>高齢化率</a:t>
          </a:r>
        </a:p>
      </cdr:txBody>
    </cdr:sp>
  </cdr:relSizeAnchor>
  <cdr:relSizeAnchor xmlns:cdr="http://schemas.openxmlformats.org/drawingml/2006/chartDrawing">
    <cdr:from>
      <cdr:x>1.02276E-7</cdr:x>
      <cdr:y>0.25756</cdr:y>
    </cdr:from>
    <cdr:to>
      <cdr:x>0.03523</cdr:x>
      <cdr:y>0.69702</cdr:y>
    </cdr:to>
    <cdr:sp macro="" textlink="">
      <cdr:nvSpPr>
        <cdr:cNvPr id="3" name="テキスト ボックス 1"/>
        <cdr:cNvSpPr txBox="1"/>
      </cdr:nvSpPr>
      <cdr:spPr>
        <a:xfrm xmlns:a="http://schemas.openxmlformats.org/drawingml/2006/main">
          <a:off x="1" y="1223906"/>
          <a:ext cx="344487" cy="2088356"/>
        </a:xfrm>
        <a:prstGeom xmlns:a="http://schemas.openxmlformats.org/drawingml/2006/main" prst="rect">
          <a:avLst/>
        </a:prstGeom>
      </cdr:spPr>
      <cdr:txBody>
        <a:bodyPr xmlns:a="http://schemas.openxmlformats.org/drawingml/2006/main" rot="0" vert="wordArtVertRtl" wrap="non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ja-JP" altLang="en-US" sz="1200" dirty="0">
              <a:latin typeface="UD デジタル 教科書体 NK-R" panose="02020400000000000000" pitchFamily="18" charset="-128"/>
              <a:ea typeface="UD デジタル 教科書体 NK-R" panose="02020400000000000000" pitchFamily="18" charset="-128"/>
            </a:rPr>
            <a:t>社会支出の対</a:t>
          </a:r>
          <a:r>
            <a:rPr lang="en-US" altLang="ja-JP" sz="1200" dirty="0">
              <a:latin typeface="UD デジタル 教科書体 NK-R" panose="02020400000000000000" pitchFamily="18" charset="-128"/>
              <a:ea typeface="UD デジタル 教科書体 NK-R" panose="02020400000000000000" pitchFamily="18" charset="-128"/>
            </a:rPr>
            <a:t>GDP</a:t>
          </a:r>
          <a:r>
            <a:rPr lang="ja-JP" altLang="en-US" sz="1200" dirty="0">
              <a:latin typeface="UD デジタル 教科書体 NK-R" panose="02020400000000000000" pitchFamily="18" charset="-128"/>
              <a:ea typeface="UD デジタル 教科書体 NK-R" panose="02020400000000000000" pitchFamily="18" charset="-128"/>
            </a:rPr>
            <a:t>比</a:t>
          </a:r>
        </a:p>
      </cdr:txBody>
    </cdr:sp>
  </cdr:relSizeAnchor>
</c:userShapes>
</file>

<file path=ppt/drawings/drawing3.xml><?xml version="1.0" encoding="utf-8"?>
<c:userShapes xmlns:c="http://schemas.openxmlformats.org/drawingml/2006/chart">
  <cdr:relSizeAnchor xmlns:cdr="http://schemas.openxmlformats.org/drawingml/2006/chartDrawing">
    <cdr:from>
      <cdr:x>0.73282</cdr:x>
      <cdr:y>0.05631</cdr:y>
    </cdr:from>
    <cdr:to>
      <cdr:x>0.8522</cdr:x>
      <cdr:y>0.11471</cdr:y>
    </cdr:to>
    <cdr:sp macro="" textlink="">
      <cdr:nvSpPr>
        <cdr:cNvPr id="2" name="正方形/長方形 1"/>
        <cdr:cNvSpPr/>
      </cdr:nvSpPr>
      <cdr:spPr>
        <a:xfrm xmlns:a="http://schemas.openxmlformats.org/drawingml/2006/main">
          <a:off x="4055825" y="243417"/>
          <a:ext cx="660706" cy="252452"/>
        </a:xfrm>
        <a:prstGeom xmlns:a="http://schemas.openxmlformats.org/drawingml/2006/main" prst="rect">
          <a:avLst/>
        </a:prstGeom>
        <a:solidFill xmlns:a="http://schemas.openxmlformats.org/drawingml/2006/main">
          <a:schemeClr val="accent5"/>
        </a:solidFill>
        <a:ln xmlns:a="http://schemas.openxmlformats.org/drawingml/2006/main" w="12700">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nchor="ctr"/>
        <a:lstStyle xmlns:a="http://schemas.openxmlformats.org/drawingml/2006/main">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xmlns:a="http://schemas.openxmlformats.org/drawingml/2006/main">
          <a:pPr algn="ctr"/>
          <a:r>
            <a:rPr lang="ja-JP" altLang="en-US" sz="1400" b="1" dirty="0">
              <a:solidFill>
                <a:schemeClr val="accent5">
                  <a:lumMod val="25000"/>
                </a:schemeClr>
              </a:solidFill>
              <a:latin typeface="UD デジタル 教科書体 NK-R" panose="02020400000000000000" pitchFamily="18" charset="-128"/>
              <a:ea typeface="UD デジタル 教科書体 NK-R" panose="02020400000000000000" pitchFamily="18" charset="-128"/>
            </a:rPr>
            <a:t>女性</a:t>
          </a:r>
          <a:endParaRPr lang="ja-JP" sz="1400" b="1" dirty="0">
            <a:solidFill>
              <a:schemeClr val="accent5">
                <a:lumMod val="25000"/>
              </a:schemeClr>
            </a:solidFill>
            <a:latin typeface="UD デジタル 教科書体 NK-R" panose="02020400000000000000" pitchFamily="18" charset="-128"/>
            <a:ea typeface="UD デジタル 教科書体 NK-R" panose="02020400000000000000" pitchFamily="18" charset="-128"/>
          </a:endParaRPr>
        </a:p>
      </cdr:txBody>
    </cdr:sp>
  </cdr:relSizeAnchor>
  <cdr:relSizeAnchor xmlns:cdr="http://schemas.openxmlformats.org/drawingml/2006/chartDrawing">
    <cdr:from>
      <cdr:x>0.535</cdr:x>
      <cdr:y>0.04114</cdr:y>
    </cdr:from>
    <cdr:to>
      <cdr:x>0.535</cdr:x>
      <cdr:y>0.92748</cdr:y>
    </cdr:to>
    <cdr:cxnSp macro="">
      <cdr:nvCxnSpPr>
        <cdr:cNvPr id="4" name="直線コネクタ 3">
          <a:extLst xmlns:a="http://schemas.openxmlformats.org/drawingml/2006/main">
            <a:ext uri="{FF2B5EF4-FFF2-40B4-BE49-F238E27FC236}">
              <a16:creationId xmlns:a16="http://schemas.microsoft.com/office/drawing/2014/main" id="{543A9DDA-B395-449C-9800-33C00A9C379C}"/>
            </a:ext>
          </a:extLst>
        </cdr:cNvPr>
        <cdr:cNvCxnSpPr/>
      </cdr:nvCxnSpPr>
      <cdr:spPr>
        <a:xfrm xmlns:a="http://schemas.openxmlformats.org/drawingml/2006/main" flipH="1">
          <a:off x="2427713" y="203858"/>
          <a:ext cx="0" cy="4392000"/>
        </a:xfrm>
        <a:prstGeom xmlns:a="http://schemas.openxmlformats.org/drawingml/2006/main" prst="line">
          <a:avLst/>
        </a:prstGeom>
        <a:ln xmlns:a="http://schemas.openxmlformats.org/drawingml/2006/main" w="19050">
          <a:solidFill>
            <a:schemeClr val="bg1">
              <a:lumMod val="50000"/>
            </a:schemeClr>
          </a:solidFill>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userShapes>
</file>

<file path=ppt/drawings/drawing4.xml><?xml version="1.0" encoding="utf-8"?>
<c:userShapes xmlns:c="http://schemas.openxmlformats.org/drawingml/2006/chart">
  <cdr:relSizeAnchor xmlns:cdr="http://schemas.openxmlformats.org/drawingml/2006/chartDrawing">
    <cdr:from>
      <cdr:x>0.75167</cdr:x>
      <cdr:y>0.87199</cdr:y>
    </cdr:from>
    <cdr:to>
      <cdr:x>1</cdr:x>
      <cdr:y>0.921</cdr:y>
    </cdr:to>
    <cdr:sp macro="" textlink="">
      <cdr:nvSpPr>
        <cdr:cNvPr id="2" name="テキスト ボックス 6"/>
        <cdr:cNvSpPr txBox="1"/>
      </cdr:nvSpPr>
      <cdr:spPr>
        <a:xfrm xmlns:a="http://schemas.openxmlformats.org/drawingml/2006/main">
          <a:off x="6452120" y="4518222"/>
          <a:ext cx="2131640" cy="25391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endParaRPr kumimoji="1" lang="ja-JP" altLang="en-US" sz="1000" dirty="0"/>
        </a:p>
      </cdr:txBody>
    </cdr:sp>
  </cdr:relSizeAnchor>
  <cdr:relSizeAnchor xmlns:cdr="http://schemas.openxmlformats.org/drawingml/2006/chartDrawing">
    <cdr:from>
      <cdr:x>0.7248</cdr:x>
      <cdr:y>0.63562</cdr:y>
    </cdr:from>
    <cdr:to>
      <cdr:x>1</cdr:x>
      <cdr:y>0.69225</cdr:y>
    </cdr:to>
    <cdr:sp macro="" textlink="">
      <cdr:nvSpPr>
        <cdr:cNvPr id="3" name="テキスト ボックス 6"/>
        <cdr:cNvSpPr txBox="1"/>
      </cdr:nvSpPr>
      <cdr:spPr>
        <a:xfrm xmlns:a="http://schemas.openxmlformats.org/drawingml/2006/main">
          <a:off x="6056262" y="3109421"/>
          <a:ext cx="2299470"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kumimoji="1" lang="ja-JP" altLang="en-US" sz="1200" dirty="0">
              <a:latin typeface="UD デジタル 教科書体 NK-R" panose="02020400000000000000" pitchFamily="18" charset="-128"/>
              <a:ea typeface="UD デジタル 教科書体 NK-R" panose="02020400000000000000" pitchFamily="18" charset="-128"/>
            </a:rPr>
            <a:t>経済再生・労働参加進展シナリオ</a:t>
          </a:r>
        </a:p>
      </cdr:txBody>
    </cdr:sp>
  </cdr:relSizeAnchor>
  <cdr:relSizeAnchor xmlns:cdr="http://schemas.openxmlformats.org/drawingml/2006/chartDrawing">
    <cdr:from>
      <cdr:x>0.82348</cdr:x>
      <cdr:y>0.69225</cdr:y>
    </cdr:from>
    <cdr:to>
      <cdr:x>0.83107</cdr:x>
      <cdr:y>0.79455</cdr:y>
    </cdr:to>
    <cdr:cxnSp macro="">
      <cdr:nvCxnSpPr>
        <cdr:cNvPr id="4" name="直線コネクタ 3">
          <a:extLst xmlns:a="http://schemas.openxmlformats.org/drawingml/2006/main">
            <a:ext uri="{FF2B5EF4-FFF2-40B4-BE49-F238E27FC236}">
              <a16:creationId xmlns:a16="http://schemas.microsoft.com/office/drawing/2014/main" id="{544A3040-4C1D-81DE-26E7-2C3AF1C721B4}"/>
            </a:ext>
          </a:extLst>
        </cdr:cNvPr>
        <cdr:cNvCxnSpPr/>
      </cdr:nvCxnSpPr>
      <cdr:spPr>
        <a:xfrm xmlns:a="http://schemas.openxmlformats.org/drawingml/2006/main" flipH="1">
          <a:off x="6880778" y="3386420"/>
          <a:ext cx="63394" cy="500461"/>
        </a:xfrm>
        <a:prstGeom xmlns:a="http://schemas.openxmlformats.org/drawingml/2006/main" prst="line">
          <a:avLst/>
        </a:prstGeom>
        <a:ln xmlns:a="http://schemas.openxmlformats.org/drawingml/2006/main" w="9525" cap="flat" cmpd="sng" algn="ctr">
          <a:solidFill>
            <a:schemeClr val="dk1"/>
          </a:solidFill>
          <a:prstDash val="solid"/>
          <a:round/>
          <a:headEnd type="none" w="med" len="med"/>
          <a:tailEnd type="arrow" w="med" len="med"/>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tx1"/>
        </a:fontRef>
      </cdr:style>
    </cdr:cxnSp>
  </cdr:relSizeAnchor>
  <cdr:relSizeAnchor xmlns:cdr="http://schemas.openxmlformats.org/drawingml/2006/chartDrawing">
    <cdr:from>
      <cdr:x>0.83527</cdr:x>
      <cdr:y>0.83438</cdr:y>
    </cdr:from>
    <cdr:to>
      <cdr:x>0.87583</cdr:x>
      <cdr:y>0.87199</cdr:y>
    </cdr:to>
    <cdr:cxnSp macro="">
      <cdr:nvCxnSpPr>
        <cdr:cNvPr id="9" name="直線コネクタ 8">
          <a:extLst xmlns:a="http://schemas.openxmlformats.org/drawingml/2006/main">
            <a:ext uri="{FF2B5EF4-FFF2-40B4-BE49-F238E27FC236}">
              <a16:creationId xmlns:a16="http://schemas.microsoft.com/office/drawing/2014/main" id="{ABD49715-A28E-4758-F1BF-060D55C7C1E1}"/>
            </a:ext>
          </a:extLst>
        </cdr:cNvPr>
        <cdr:cNvCxnSpPr>
          <a:endCxn xmlns:a="http://schemas.openxmlformats.org/drawingml/2006/main" id="2" idx="0"/>
        </cdr:cNvCxnSpPr>
      </cdr:nvCxnSpPr>
      <cdr:spPr>
        <a:xfrm xmlns:a="http://schemas.openxmlformats.org/drawingml/2006/main">
          <a:off x="7169757" y="4323333"/>
          <a:ext cx="348183" cy="194889"/>
        </a:xfrm>
        <a:prstGeom xmlns:a="http://schemas.openxmlformats.org/drawingml/2006/main" prst="line">
          <a:avLst/>
        </a:prstGeom>
        <a:ln xmlns:a="http://schemas.openxmlformats.org/drawingml/2006/main">
          <a:solidFill>
            <a:schemeClr val="tx1"/>
          </a:solidFill>
          <a:head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0.71904</cdr:x>
      <cdr:y>0.87575</cdr:y>
    </cdr:from>
    <cdr:to>
      <cdr:x>1</cdr:x>
      <cdr:y>0.93237</cdr:y>
    </cdr:to>
    <cdr:sp macro="" textlink="">
      <cdr:nvSpPr>
        <cdr:cNvPr id="5" name="テキスト ボックス 6">
          <a:extLst xmlns:a="http://schemas.openxmlformats.org/drawingml/2006/main">
            <a:ext uri="{FF2B5EF4-FFF2-40B4-BE49-F238E27FC236}">
              <a16:creationId xmlns:a16="http://schemas.microsoft.com/office/drawing/2014/main" id="{D406FF71-3E5E-82DE-2ECD-55789A7E227C}"/>
            </a:ext>
          </a:extLst>
        </cdr:cNvPr>
        <cdr:cNvSpPr txBox="1"/>
      </cdr:nvSpPr>
      <cdr:spPr>
        <a:xfrm xmlns:a="http://schemas.openxmlformats.org/drawingml/2006/main">
          <a:off x="6008068" y="4284105"/>
          <a:ext cx="2347664"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kumimoji="1" lang="ja-JP" altLang="en-US" sz="1200" dirty="0">
              <a:latin typeface="UD デジタル 教科書体 NK-R" panose="02020400000000000000" pitchFamily="18" charset="-128"/>
              <a:ea typeface="UD デジタル 教科書体 NK-R" panose="02020400000000000000" pitchFamily="18" charset="-128"/>
            </a:rPr>
            <a:t>ゼロ成長・労働参加現状シナリオ</a:t>
          </a:r>
        </a:p>
      </cdr:txBody>
    </cdr:sp>
  </cdr:relSizeAnchor>
</c:userShapes>
</file>

<file path=ppt/handoutMasters/_rels/handoutMaster1.xml.rels><?xml version="1.0" encoding="UTF-8" standalone="yes"?><Relationships xmlns="http://schemas.openxmlformats.org/package/2006/relationships"><Relationship Id="rId1" Target="../theme/theme6.xml" Type="http://schemas.openxmlformats.org/officeDocument/2006/relationships/theme"/></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4536507"/>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Relationships xmlns="http://schemas.openxmlformats.org/package/2006/relationships"><Relationship Id="rId1" Target="../theme/theme5.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3"/>
            <a:ext cx="3077740" cy="513428"/>
          </a:xfrm>
          <a:prstGeom prst="rect">
            <a:avLst/>
          </a:prstGeom>
        </p:spPr>
        <p:txBody>
          <a:bodyPr vert="horz" lIns="94631" tIns="47315" rIns="94631" bIns="47315" rtlCol="0"/>
          <a:lstStyle>
            <a:lvl1pPr algn="l">
              <a:defRPr sz="1200"/>
            </a:lvl1pPr>
          </a:lstStyle>
          <a:p>
            <a:endParaRPr kumimoji="1" lang="ja-JP" altLang="en-US"/>
          </a:p>
        </p:txBody>
      </p:sp>
      <p:sp>
        <p:nvSpPr>
          <p:cNvPr id="3" name="日付プレースホルダー 2"/>
          <p:cNvSpPr>
            <a:spLocks noGrp="1"/>
          </p:cNvSpPr>
          <p:nvPr>
            <p:ph type="dt" idx="1"/>
          </p:nvPr>
        </p:nvSpPr>
        <p:spPr>
          <a:xfrm>
            <a:off x="4023092" y="3"/>
            <a:ext cx="3077740" cy="513428"/>
          </a:xfrm>
          <a:prstGeom prst="rect">
            <a:avLst/>
          </a:prstGeom>
        </p:spPr>
        <p:txBody>
          <a:bodyPr vert="horz" lIns="94631" tIns="47315" rIns="94631" bIns="47315" rtlCol="0"/>
          <a:lstStyle>
            <a:lvl1pPr algn="r">
              <a:defRPr sz="1200"/>
            </a:lvl1pPr>
          </a:lstStyle>
          <a:p>
            <a:fld id="{B37A305E-D807-3946-A1A4-56C9B77AFB38}" type="datetimeFigureOut">
              <a:rPr kumimoji="1" lang="ja-JP" altLang="en-US" smtClean="0"/>
              <a:t>2025/12/25</a:t>
            </a:fld>
            <a:endParaRPr kumimoji="1" lang="ja-JP" altLang="en-US"/>
          </a:p>
        </p:txBody>
      </p:sp>
      <p:sp>
        <p:nvSpPr>
          <p:cNvPr id="4" name="スライド イメージ プレースホルダー 3"/>
          <p:cNvSpPr>
            <a:spLocks noGrp="1" noRot="1" noChangeAspect="1"/>
          </p:cNvSpPr>
          <p:nvPr>
            <p:ph type="sldImg" idx="2"/>
          </p:nvPr>
        </p:nvSpPr>
        <p:spPr>
          <a:xfrm>
            <a:off x="1055688" y="1279525"/>
            <a:ext cx="4991100" cy="3454400"/>
          </a:xfrm>
          <a:prstGeom prst="rect">
            <a:avLst/>
          </a:prstGeom>
          <a:noFill/>
          <a:ln w="12700">
            <a:solidFill>
              <a:prstClr val="black"/>
            </a:solidFill>
          </a:ln>
        </p:spPr>
        <p:txBody>
          <a:bodyPr vert="horz" lIns="94631" tIns="47315" rIns="94631" bIns="47315" rtlCol="0" anchor="ctr"/>
          <a:lstStyle/>
          <a:p>
            <a:endParaRPr lang="ja-JP" altLang="en-US"/>
          </a:p>
        </p:txBody>
      </p:sp>
      <p:sp>
        <p:nvSpPr>
          <p:cNvPr id="5" name="ノート プレースホルダー 4"/>
          <p:cNvSpPr>
            <a:spLocks noGrp="1"/>
          </p:cNvSpPr>
          <p:nvPr>
            <p:ph type="body" sz="quarter" idx="3"/>
          </p:nvPr>
        </p:nvSpPr>
        <p:spPr>
          <a:xfrm>
            <a:off x="710248" y="4924648"/>
            <a:ext cx="5681980" cy="4029253"/>
          </a:xfrm>
          <a:prstGeom prst="rect">
            <a:avLst/>
          </a:prstGeom>
        </p:spPr>
        <p:txBody>
          <a:bodyPr vert="horz" lIns="94631" tIns="47315" rIns="94631" bIns="47315"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719601"/>
            <a:ext cx="3077740" cy="513427"/>
          </a:xfrm>
          <a:prstGeom prst="rect">
            <a:avLst/>
          </a:prstGeom>
        </p:spPr>
        <p:txBody>
          <a:bodyPr vert="horz" lIns="94631" tIns="47315" rIns="94631" bIns="47315"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4023092" y="9719601"/>
            <a:ext cx="3077740" cy="513427"/>
          </a:xfrm>
          <a:prstGeom prst="rect">
            <a:avLst/>
          </a:prstGeom>
        </p:spPr>
        <p:txBody>
          <a:bodyPr vert="horz" lIns="94631" tIns="47315" rIns="94631" bIns="47315" rtlCol="0" anchor="b"/>
          <a:lstStyle>
            <a:lvl1pPr algn="r">
              <a:defRPr sz="1200"/>
            </a:lvl1pPr>
          </a:lstStyle>
          <a:p>
            <a:fld id="{844F3F95-1DE9-F948-9ABE-A8F6E5B8157B}" type="slidenum">
              <a:rPr kumimoji="1" lang="ja-JP" altLang="en-US" smtClean="0"/>
              <a:t>‹#›</a:t>
            </a:fld>
            <a:endParaRPr kumimoji="1" lang="ja-JP" altLang="en-US"/>
          </a:p>
        </p:txBody>
      </p:sp>
    </p:spTree>
    <p:extLst>
      <p:ext uri="{BB962C8B-B14F-4D97-AF65-F5344CB8AC3E}">
        <p14:creationId xmlns:p14="http://schemas.microsoft.com/office/powerpoint/2010/main" val="2294022621"/>
      </p:ext>
    </p:extLst>
  </p:cSld>
  <p:clrMap bg1="lt1" tx1="dk1" bg2="lt2" tx2="dk2" accent1="accent1" accent2="accent2" accent3="accent3" accent4="accent4" accent5="accent5" accent6="accent6" hlink="hlink" folHlink="folHlink"/>
  <p:hf sldNum="0" hdr="0" ftr="0" dt="0"/>
  <p:notesStyle>
    <a:lvl1pPr marL="0" algn="l" defTabSz="914364" rtl="0" eaLnBrk="1" latinLnBrk="0" hangingPunct="1">
      <a:defRPr kumimoji="1" sz="1200" kern="1200">
        <a:solidFill>
          <a:schemeClr val="tx1"/>
        </a:solidFill>
        <a:latin typeface="+mn-lt"/>
        <a:ea typeface="+mn-ea"/>
        <a:cs typeface="+mn-cs"/>
      </a:defRPr>
    </a:lvl1pPr>
    <a:lvl2pPr marL="457182" algn="l" defTabSz="914364" rtl="0" eaLnBrk="1" latinLnBrk="0" hangingPunct="1">
      <a:defRPr kumimoji="1" sz="1200" kern="1200">
        <a:solidFill>
          <a:schemeClr val="tx1"/>
        </a:solidFill>
        <a:latin typeface="+mn-lt"/>
        <a:ea typeface="+mn-ea"/>
        <a:cs typeface="+mn-cs"/>
      </a:defRPr>
    </a:lvl2pPr>
    <a:lvl3pPr marL="914364" algn="l" defTabSz="914364" rtl="0" eaLnBrk="1" latinLnBrk="0" hangingPunct="1">
      <a:defRPr kumimoji="1" sz="1200" kern="1200">
        <a:solidFill>
          <a:schemeClr val="tx1"/>
        </a:solidFill>
        <a:latin typeface="+mn-lt"/>
        <a:ea typeface="+mn-ea"/>
        <a:cs typeface="+mn-cs"/>
      </a:defRPr>
    </a:lvl3pPr>
    <a:lvl4pPr marL="1371546" algn="l" defTabSz="914364" rtl="0" eaLnBrk="1" latinLnBrk="0" hangingPunct="1">
      <a:defRPr kumimoji="1" sz="1200" kern="1200">
        <a:solidFill>
          <a:schemeClr val="tx1"/>
        </a:solidFill>
        <a:latin typeface="+mn-lt"/>
        <a:ea typeface="+mn-ea"/>
        <a:cs typeface="+mn-cs"/>
      </a:defRPr>
    </a:lvl4pPr>
    <a:lvl5pPr marL="1828728" algn="l" defTabSz="914364" rtl="0" eaLnBrk="1" latinLnBrk="0" hangingPunct="1">
      <a:defRPr kumimoji="1" sz="1200" kern="1200">
        <a:solidFill>
          <a:schemeClr val="tx1"/>
        </a:solidFill>
        <a:latin typeface="+mn-lt"/>
        <a:ea typeface="+mn-ea"/>
        <a:cs typeface="+mn-cs"/>
      </a:defRPr>
    </a:lvl5pPr>
    <a:lvl6pPr marL="2285910" algn="l" defTabSz="914364" rtl="0" eaLnBrk="1" latinLnBrk="0" hangingPunct="1">
      <a:defRPr kumimoji="1" sz="1200" kern="1200">
        <a:solidFill>
          <a:schemeClr val="tx1"/>
        </a:solidFill>
        <a:latin typeface="+mn-lt"/>
        <a:ea typeface="+mn-ea"/>
        <a:cs typeface="+mn-cs"/>
      </a:defRPr>
    </a:lvl6pPr>
    <a:lvl7pPr marL="2743093" algn="l" defTabSz="914364" rtl="0" eaLnBrk="1" latinLnBrk="0" hangingPunct="1">
      <a:defRPr kumimoji="1" sz="1200" kern="1200">
        <a:solidFill>
          <a:schemeClr val="tx1"/>
        </a:solidFill>
        <a:latin typeface="+mn-lt"/>
        <a:ea typeface="+mn-ea"/>
        <a:cs typeface="+mn-cs"/>
      </a:defRPr>
    </a:lvl7pPr>
    <a:lvl8pPr marL="3200275" algn="l" defTabSz="914364" rtl="0" eaLnBrk="1" latinLnBrk="0" hangingPunct="1">
      <a:defRPr kumimoji="1" sz="1200" kern="1200">
        <a:solidFill>
          <a:schemeClr val="tx1"/>
        </a:solidFill>
        <a:latin typeface="+mn-lt"/>
        <a:ea typeface="+mn-ea"/>
        <a:cs typeface="+mn-cs"/>
      </a:defRPr>
    </a:lvl8pPr>
    <a:lvl9pPr marL="3657457" algn="l" defTabSz="914364"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xml" Type="http://schemas.openxmlformats.org/officeDocument/2006/relationships/slide"/></Relationships>
</file>

<file path=ppt/notesSlides/_rels/notesSlide10.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4.xml" Type="http://schemas.openxmlformats.org/officeDocument/2006/relationships/slide"/></Relationships>
</file>

<file path=ppt/notesSlides/_rels/notesSlide11.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5.xml" Type="http://schemas.openxmlformats.org/officeDocument/2006/relationships/slide"/></Relationships>
</file>

<file path=ppt/notesSlides/_rels/notesSlide12.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6.xml" Type="http://schemas.openxmlformats.org/officeDocument/2006/relationships/slide"/></Relationships>
</file>

<file path=ppt/notesSlides/_rels/notesSlide13.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7.xml" Type="http://schemas.openxmlformats.org/officeDocument/2006/relationships/slide"/></Relationships>
</file>

<file path=ppt/notesSlides/_rels/notesSlide14.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8.xml" Type="http://schemas.openxmlformats.org/officeDocument/2006/relationships/slide"/></Relationships>
</file>

<file path=ppt/notesSlides/_rels/notesSlide15.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9.xml" Type="http://schemas.openxmlformats.org/officeDocument/2006/relationships/slide"/></Relationships>
</file>

<file path=ppt/notesSlides/_rels/notesSlide16.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0.xml" Type="http://schemas.openxmlformats.org/officeDocument/2006/relationships/slide"/></Relationships>
</file>

<file path=ppt/notesSlides/_rels/notesSlide17.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1.xml" Type="http://schemas.openxmlformats.org/officeDocument/2006/relationships/slide"/></Relationships>
</file>

<file path=ppt/notesSlides/_rels/notesSlide18.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2.xml" Type="http://schemas.openxmlformats.org/officeDocument/2006/relationships/slide"/></Relationships>
</file>

<file path=ppt/notesSlides/_rels/notesSlide19.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3.xml" Type="http://schemas.openxmlformats.org/officeDocument/2006/relationships/slide"/></Relationships>
</file>

<file path=ppt/notesSlides/_rels/notesSlide2.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4.xml" Type="http://schemas.openxmlformats.org/officeDocument/2006/relationships/slide"/></Relationships>
</file>

<file path=ppt/notesSlides/_rels/notesSlide3.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5.xml" Type="http://schemas.openxmlformats.org/officeDocument/2006/relationships/slide"/></Relationships>
</file>

<file path=ppt/notesSlides/_rels/notesSlide4.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6.xml" Type="http://schemas.openxmlformats.org/officeDocument/2006/relationships/slide"/></Relationships>
</file>

<file path=ppt/notesSlides/_rels/notesSlide5.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7.xml" Type="http://schemas.openxmlformats.org/officeDocument/2006/relationships/slide"/></Relationships>
</file>

<file path=ppt/notesSlides/_rels/notesSlide6.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8.xml" Type="http://schemas.openxmlformats.org/officeDocument/2006/relationships/slide"/></Relationships>
</file>

<file path=ppt/notesSlides/_rels/notesSlide7.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9.xml" Type="http://schemas.openxmlformats.org/officeDocument/2006/relationships/slide"/></Relationships>
</file>

<file path=ppt/notesSlides/_rels/notesSlide8.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0.xml" Type="http://schemas.openxmlformats.org/officeDocument/2006/relationships/slide"/></Relationships>
</file>

<file path=ppt/notesSlides/_rels/notesSlide9.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1.xml" Type="http://schemas.openxmlformats.org/officeDocument/2006/relationships/slide"/></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63918584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DE426BC-D901-48B5-9F52-820DF25640C3}"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1410374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DE426BC-D901-48B5-9F52-820DF25640C3}"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959025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874713" y="141288"/>
            <a:ext cx="5353050" cy="3705225"/>
          </a:xfrm>
        </p:spPr>
      </p:sp>
      <p:sp>
        <p:nvSpPr>
          <p:cNvPr id="3" name="ノート プレースホルダー 2"/>
          <p:cNvSpPr>
            <a:spLocks noGrp="1"/>
          </p:cNvSpPr>
          <p:nvPr>
            <p:ph type="body" idx="1"/>
          </p:nvPr>
        </p:nvSpPr>
        <p:spPr>
          <a:xfrm>
            <a:off x="227039" y="3893830"/>
            <a:ext cx="6648397" cy="5003603"/>
          </a:xfrm>
        </p:spPr>
        <p:txBody>
          <a:bodyPr/>
          <a:lstStyle/>
          <a:p>
            <a:pPr marL="149054" indent="-473248">
              <a:spcBef>
                <a:spcPts val="621"/>
              </a:spcBef>
            </a:pPr>
            <a:endParaRPr lang="ja-JP" altLang="ja-JP">
              <a:latin typeface="+mn-lt"/>
              <a:ea typeface="+mn-ea"/>
            </a:endParaRPr>
          </a:p>
        </p:txBody>
      </p:sp>
      <p:sp>
        <p:nvSpPr>
          <p:cNvPr id="4" name="スライド番号プレースホルダー 3"/>
          <p:cNvSpPr>
            <a:spLocks noGrp="1"/>
          </p:cNvSpPr>
          <p:nvPr>
            <p:ph type="sldNum" sz="quarter" idx="10"/>
          </p:nvPr>
        </p:nvSpPr>
        <p:spPr/>
        <p:txBody>
          <a:bodyPr/>
          <a:lstStyle/>
          <a:p>
            <a:pPr marL="0" marR="0" lvl="0" indent="0" algn="r" defTabSz="946495" rtl="0" eaLnBrk="1" fontAlgn="auto" latinLnBrk="0" hangingPunct="1">
              <a:lnSpc>
                <a:spcPct val="100000"/>
              </a:lnSpc>
              <a:spcBef>
                <a:spcPts val="0"/>
              </a:spcBef>
              <a:spcAft>
                <a:spcPts val="0"/>
              </a:spcAft>
              <a:buClrTx/>
              <a:buSzTx/>
              <a:buFontTx/>
              <a:buNone/>
              <a:tabLst/>
              <a:defRPr/>
            </a:pPr>
            <a:fld id="{861B86EF-C13D-4941-A674-FAF3EF0BFBEA}" type="slidenum">
              <a:rPr kumimoji="0" lang="ja-JP" altLang="en-US" sz="1200" b="0" i="0" u="none" strike="noStrike" kern="1200" cap="none" spc="0" normalizeH="0" baseline="0" noProof="0">
                <a:ln>
                  <a:noFill/>
                </a:ln>
                <a:solidFill>
                  <a:prstClr val="black"/>
                </a:solidFill>
                <a:effectLst/>
                <a:uLnTx/>
                <a:uFillTx/>
                <a:latin typeface="Calibri"/>
                <a:ea typeface="游ゴシック" panose="020B0400000000000000" pitchFamily="50" charset="-128"/>
                <a:cs typeface="+mn-cs"/>
              </a:rPr>
              <a:pPr marL="0" marR="0" lvl="0" indent="0" algn="r" defTabSz="946495" rtl="0" eaLnBrk="1" fontAlgn="auto" latinLnBrk="0" hangingPunct="1">
                <a:lnSpc>
                  <a:spcPct val="100000"/>
                </a:lnSpc>
                <a:spcBef>
                  <a:spcPts val="0"/>
                </a:spcBef>
                <a:spcAft>
                  <a:spcPts val="0"/>
                </a:spcAft>
                <a:buClrTx/>
                <a:buSzTx/>
                <a:buFontTx/>
                <a:buNone/>
                <a:tabLst/>
                <a:defRPr/>
              </a:pPr>
              <a:t>15</a:t>
            </a:fld>
            <a:endParaRPr kumimoji="0" lang="ja-JP" altLang="en-US" sz="1200" b="0" i="0" u="none" strike="noStrike" kern="1200" cap="none" spc="0" normalizeH="0" baseline="0" noProof="0">
              <a:ln>
                <a:noFill/>
              </a:ln>
              <a:solidFill>
                <a:prstClr val="black"/>
              </a:solidFill>
              <a:effectLst/>
              <a:uLnTx/>
              <a:uFillTx/>
              <a:latin typeface="Calibri"/>
              <a:ea typeface="游ゴシック" panose="020B0400000000000000" pitchFamily="50" charset="-128"/>
              <a:cs typeface="+mn-cs"/>
            </a:endParaRPr>
          </a:p>
        </p:txBody>
      </p:sp>
    </p:spTree>
    <p:extLst>
      <p:ext uri="{BB962C8B-B14F-4D97-AF65-F5344CB8AC3E}">
        <p14:creationId xmlns:p14="http://schemas.microsoft.com/office/powerpoint/2010/main" val="7790756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52463" y="725488"/>
            <a:ext cx="5222875" cy="3617912"/>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pPr marL="0" marR="0" lvl="0" indent="0" algn="r" defTabSz="883227" rtl="0" eaLnBrk="1" fontAlgn="base" latinLnBrk="0" hangingPunct="1">
              <a:lnSpc>
                <a:spcPct val="100000"/>
              </a:lnSpc>
              <a:spcBef>
                <a:spcPct val="0"/>
              </a:spcBef>
              <a:spcAft>
                <a:spcPct val="0"/>
              </a:spcAft>
              <a:buClrTx/>
              <a:buSzTx/>
              <a:buFontTx/>
              <a:buNone/>
              <a:tabLst/>
              <a:defRPr/>
            </a:pPr>
            <a:fld id="{23C2A298-4251-457A-8507-1BFDC552D0E0}" type="slidenum">
              <a:rPr kumimoji="0"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rPr>
              <a:pPr marL="0" marR="0" lvl="0" indent="0" algn="r" defTabSz="883227" rtl="0" eaLnBrk="1" fontAlgn="base" latinLnBrk="0" hangingPunct="1">
                <a:lnSpc>
                  <a:spcPct val="100000"/>
                </a:lnSpc>
                <a:spcBef>
                  <a:spcPct val="0"/>
                </a:spcBef>
                <a:spcAft>
                  <a:spcPct val="0"/>
                </a:spcAft>
                <a:buClrTx/>
                <a:buSzTx/>
                <a:buFontTx/>
                <a:buNone/>
                <a:tabLst/>
                <a:defRPr/>
              </a:pPr>
              <a:t>16</a:t>
            </a:fld>
            <a:endParaRPr kumimoji="0"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18196675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883128" rtl="0" eaLnBrk="1" fontAlgn="base" latinLnBrk="0" hangingPunct="1">
              <a:lnSpc>
                <a:spcPct val="100000"/>
              </a:lnSpc>
              <a:spcBef>
                <a:spcPct val="0"/>
              </a:spcBef>
              <a:spcAft>
                <a:spcPct val="0"/>
              </a:spcAft>
              <a:buClrTx/>
              <a:buSzTx/>
              <a:buFontTx/>
              <a:buNone/>
              <a:tabLst/>
              <a:defRPr/>
            </a:pPr>
            <a:fld id="{284C97A7-1F3F-4E66-8E80-4C266C1D86EA}" type="slidenum">
              <a:rPr kumimoji="1" lang="en-US" altLang="ja-JP" sz="1200" b="0" i="0" u="none" strike="noStrike" kern="1200" cap="none" spc="0" normalizeH="0" baseline="0" noProof="0">
                <a:ln>
                  <a:noFill/>
                </a:ln>
                <a:solidFill>
                  <a:srgbClr val="000000"/>
                </a:solidFill>
                <a:effectLst/>
                <a:uLnTx/>
                <a:uFillTx/>
                <a:latin typeface="Arial" charset="0"/>
                <a:ea typeface="ＭＳ Ｐゴシック" pitchFamily="50" charset="-128"/>
                <a:cs typeface="+mn-cs"/>
              </a:rPr>
              <a:pPr marL="0" marR="0" lvl="0" indent="0" algn="r" defTabSz="883128" rtl="0" eaLnBrk="1" fontAlgn="base" latinLnBrk="0" hangingPunct="1">
                <a:lnSpc>
                  <a:spcPct val="100000"/>
                </a:lnSpc>
                <a:spcBef>
                  <a:spcPct val="0"/>
                </a:spcBef>
                <a:spcAft>
                  <a:spcPct val="0"/>
                </a:spcAft>
                <a:buClrTx/>
                <a:buSzTx/>
                <a:buFontTx/>
                <a:buNone/>
                <a:tabLst/>
                <a:defRPr/>
              </a:pPr>
              <a:t>17</a:t>
            </a:fld>
            <a:endParaRPr kumimoji="1" lang="en-US" altLang="ja-JP" sz="12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341241334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DE426BC-D901-48B5-9F52-820DF25640C3}"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8245177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7D348CF-3648-4C2D-976B-FC3A3454CE94}" type="slidenum">
              <a:rPr kumimoji="1" lang="en-US" altLang="ja-JP" sz="1200" b="0" i="0" u="none" strike="noStrike" kern="1200" cap="none" spc="0" normalizeH="0" baseline="0" noProof="0">
                <a:ln>
                  <a:noFill/>
                </a:ln>
                <a:solidFill>
                  <a:srgbClr val="000000"/>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1" lang="en-US" altLang="ja-JP" sz="12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
        <p:nvSpPr>
          <p:cNvPr id="166915" name="Rectangle 2"/>
          <p:cNvSpPr>
            <a:spLocks noGrp="1" noRot="1" noChangeAspect="1" noChangeArrowheads="1" noTextEdit="1"/>
          </p:cNvSpPr>
          <p:nvPr>
            <p:ph type="sldImg"/>
          </p:nvPr>
        </p:nvSpPr>
        <p:spPr>
          <a:xfrm>
            <a:off x="719138" y="747713"/>
            <a:ext cx="5375275" cy="3722687"/>
          </a:xfrm>
          <a:ln/>
        </p:spPr>
      </p:sp>
      <p:sp>
        <p:nvSpPr>
          <p:cNvPr id="166916" name="Rectangle 3"/>
          <p:cNvSpPr>
            <a:spLocks noGrp="1" noChangeArrowheads="1"/>
          </p:cNvSpPr>
          <p:nvPr>
            <p:ph type="body" idx="1"/>
          </p:nvPr>
        </p:nvSpPr>
        <p:spPr>
          <a:xfrm>
            <a:off x="681200" y="4721225"/>
            <a:ext cx="5444806" cy="4470400"/>
          </a:xfrm>
          <a:noFill/>
          <a:ln/>
        </p:spPr>
        <p:txBody>
          <a:bodyPr/>
          <a:lstStyle/>
          <a:p>
            <a:endParaRPr kumimoji="1" lang="en-US" altLang="ja-JP" dirty="0"/>
          </a:p>
        </p:txBody>
      </p:sp>
    </p:spTree>
    <p:extLst>
      <p:ext uri="{BB962C8B-B14F-4D97-AF65-F5344CB8AC3E}">
        <p14:creationId xmlns:p14="http://schemas.microsoft.com/office/powerpoint/2010/main" val="25682056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2F9949D-92D0-4E1D-8F32-CA46B5EFD88F}" type="slidenum">
              <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165891" name="Rectangle 2"/>
          <p:cNvSpPr>
            <a:spLocks noGrp="1" noRot="1" noChangeAspect="1" noChangeArrowheads="1" noTextEdit="1"/>
          </p:cNvSpPr>
          <p:nvPr>
            <p:ph type="sldImg"/>
          </p:nvPr>
        </p:nvSpPr>
        <p:spPr>
          <a:xfrm>
            <a:off x="720725" y="749300"/>
            <a:ext cx="5373688" cy="3721100"/>
          </a:xfrm>
          <a:ln/>
        </p:spPr>
      </p:sp>
      <p:sp>
        <p:nvSpPr>
          <p:cNvPr id="165892" name="Rectangle 3"/>
          <p:cNvSpPr>
            <a:spLocks noGrp="1" noChangeArrowheads="1"/>
          </p:cNvSpPr>
          <p:nvPr>
            <p:ph type="body" idx="1"/>
          </p:nvPr>
        </p:nvSpPr>
        <p:spPr>
          <a:xfrm>
            <a:off x="682787" y="4721229"/>
            <a:ext cx="5441632" cy="4468813"/>
          </a:xfrm>
          <a:noFill/>
          <a:ln/>
        </p:spPr>
        <p:txBody>
          <a:bodyPr/>
          <a:lstStyle/>
          <a:p>
            <a:pPr eaLnBrk="1" hangingPunct="1"/>
            <a:endParaRPr lang="ja-JP" altLang="ja-JP"/>
          </a:p>
        </p:txBody>
      </p:sp>
    </p:spTree>
    <p:extLst>
      <p:ext uri="{BB962C8B-B14F-4D97-AF65-F5344CB8AC3E}">
        <p14:creationId xmlns:p14="http://schemas.microsoft.com/office/powerpoint/2010/main" val="38594121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1363" y="133350"/>
            <a:ext cx="5045075" cy="3494088"/>
          </a:xfrm>
        </p:spPr>
      </p:sp>
      <p:sp>
        <p:nvSpPr>
          <p:cNvPr id="3" name="ノート プレースホルダー 2"/>
          <p:cNvSpPr>
            <a:spLocks noGrp="1"/>
          </p:cNvSpPr>
          <p:nvPr>
            <p:ph type="body" idx="1"/>
          </p:nvPr>
        </p:nvSpPr>
        <p:spPr>
          <a:xfrm>
            <a:off x="208647" y="3672962"/>
            <a:ext cx="6109825" cy="4719786"/>
          </a:xfrm>
        </p:spPr>
        <p:txBody>
          <a:bodyPr/>
          <a:lstStyle/>
          <a:p>
            <a:pPr marL="0" indent="0">
              <a:buFont typeface="Wingdings" panose="05000000000000000000" pitchFamily="2" charset="2"/>
              <a:buNone/>
            </a:pPr>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883227" rtl="0" eaLnBrk="1" fontAlgn="auto" latinLnBrk="0" hangingPunct="1">
              <a:lnSpc>
                <a:spcPct val="100000"/>
              </a:lnSpc>
              <a:spcBef>
                <a:spcPts val="0"/>
              </a:spcBef>
              <a:spcAft>
                <a:spcPts val="0"/>
              </a:spcAft>
              <a:buClrTx/>
              <a:buSzTx/>
              <a:buFontTx/>
              <a:buNone/>
              <a:tabLst/>
              <a:defRPr/>
            </a:pPr>
            <a:fld id="{861B86EF-C13D-4941-A674-FAF3EF0BFBEA}" type="slidenum">
              <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pPr marL="0" marR="0" lvl="0" indent="0" algn="r" defTabSz="883227" rtl="0" eaLnBrk="1" fontAlgn="auto" latinLnBrk="0" hangingPunct="1">
                <a:lnSpc>
                  <a:spcPct val="100000"/>
                </a:lnSpc>
                <a:spcBef>
                  <a:spcPts val="0"/>
                </a:spcBef>
                <a:spcAft>
                  <a:spcPts val="0"/>
                </a:spcAft>
                <a:buClrTx/>
                <a:buSzTx/>
                <a:buFontTx/>
                <a:buNone/>
                <a:tabLst/>
                <a:defRPr/>
              </a:pPr>
              <a:t>21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4189578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algn="l"/>
            <a:endParaRPr lang="en-US" altLang="ja-JP" sz="1200" b="0">
              <a:solidFill>
                <a:srgbClr val="FF0000"/>
              </a:solidFill>
              <a:latin typeface="HGP創英角ｺﾞｼｯｸUB" pitchFamily="50" charset="-128"/>
              <a:ea typeface="HGP創英角ｺﾞｼｯｸUB" pitchFamily="50" charset="-128"/>
            </a:endParaRPr>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DE426BC-D901-48B5-9F52-820DF25640C3}"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039781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364" rtl="0" eaLnBrk="1" fontAlgn="auto" latinLnBrk="0" hangingPunct="1">
              <a:lnSpc>
                <a:spcPct val="100000"/>
              </a:lnSpc>
              <a:spcBef>
                <a:spcPts val="0"/>
              </a:spcBef>
              <a:spcAft>
                <a:spcPts val="0"/>
              </a:spcAft>
              <a:buClrTx/>
              <a:buSzTx/>
              <a:buFontTx/>
              <a:buNone/>
              <a:tabLst/>
              <a:defRPr/>
            </a:pPr>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914318" rtl="0" eaLnBrk="1" fontAlgn="auto" latinLnBrk="0" hangingPunct="1">
              <a:lnSpc>
                <a:spcPct val="100000"/>
              </a:lnSpc>
              <a:spcBef>
                <a:spcPts val="0"/>
              </a:spcBef>
              <a:spcAft>
                <a:spcPts val="0"/>
              </a:spcAft>
              <a:buClrTx/>
              <a:buSzTx/>
              <a:buFontTx/>
              <a:buNone/>
              <a:tabLst/>
              <a:defRPr/>
            </a:pPr>
            <a:fld id="{A8676293-4F36-4916-A6F1-B94D1E49EEF1}"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318" rtl="0" eaLnBrk="1" fontAlgn="auto" latinLnBrk="0" hangingPunct="1">
                <a:lnSpc>
                  <a:spcPct val="100000"/>
                </a:lnSpc>
                <a:spcBef>
                  <a:spcPts val="0"/>
                </a:spcBef>
                <a:spcAft>
                  <a:spcPts val="0"/>
                </a:spcAft>
                <a:buClrTx/>
                <a:buSzTx/>
                <a:buFontTx/>
                <a:buNone/>
                <a:tabLst/>
                <a:defRPr/>
              </a:pPr>
              <a:t>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599241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364" rtl="0" eaLnBrk="1" fontAlgn="auto" latinLnBrk="0" hangingPunct="1">
              <a:lnSpc>
                <a:spcPct val="100000"/>
              </a:lnSpc>
              <a:spcBef>
                <a:spcPts val="0"/>
              </a:spcBef>
              <a:spcAft>
                <a:spcPts val="0"/>
              </a:spcAft>
              <a:buClrTx/>
              <a:buSzTx/>
              <a:buFontTx/>
              <a:buNone/>
              <a:tabLst/>
              <a:defRPr/>
            </a:pPr>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914318" rtl="0" eaLnBrk="1" fontAlgn="auto" latinLnBrk="0" hangingPunct="1">
              <a:lnSpc>
                <a:spcPct val="100000"/>
              </a:lnSpc>
              <a:spcBef>
                <a:spcPts val="0"/>
              </a:spcBef>
              <a:spcAft>
                <a:spcPts val="0"/>
              </a:spcAft>
              <a:buClrTx/>
              <a:buSzTx/>
              <a:buFontTx/>
              <a:buNone/>
              <a:tabLst/>
              <a:defRPr/>
            </a:pPr>
            <a:fld id="{A8676293-4F36-4916-A6F1-B94D1E49EEF1}"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318" rtl="0" eaLnBrk="1" fontAlgn="auto" latinLnBrk="0" hangingPunct="1">
                <a:lnSpc>
                  <a:spcPct val="100000"/>
                </a:lnSpc>
                <a:spcBef>
                  <a:spcPts val="0"/>
                </a:spcBef>
                <a:spcAft>
                  <a:spcPts val="0"/>
                </a:spcAft>
                <a:buClrTx/>
                <a:buSzTx/>
                <a:buFontTx/>
                <a:buNone/>
                <a:tabLst/>
                <a:defRPr/>
              </a:pPr>
              <a:t>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8566877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06425" y="1279525"/>
            <a:ext cx="4989513" cy="3455988"/>
          </a:xfrm>
        </p:spPr>
      </p:sp>
      <p:sp>
        <p:nvSpPr>
          <p:cNvPr id="3" name="ノート プレースホルダー 2"/>
          <p:cNvSpPr>
            <a:spLocks noGrp="1"/>
          </p:cNvSpPr>
          <p:nvPr>
            <p:ph type="body" idx="1"/>
          </p:nvPr>
        </p:nvSpPr>
        <p:spPr/>
        <p:txBody>
          <a:bodyPr/>
          <a:lstStyle/>
          <a:p>
            <a:pPr defTabSz="906418">
              <a:defRPr/>
            </a:pPr>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962726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b="0"/>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6713268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06425" y="1279525"/>
            <a:ext cx="4989513" cy="3455988"/>
          </a:xfrm>
        </p:spPr>
      </p:sp>
      <p:sp>
        <p:nvSpPr>
          <p:cNvPr id="3" name="ノート プレースホルダー 2"/>
          <p:cNvSpPr>
            <a:spLocks noGrp="1"/>
          </p:cNvSpPr>
          <p:nvPr>
            <p:ph type="body" idx="1"/>
          </p:nvPr>
        </p:nvSpPr>
        <p:spPr/>
        <p:txBody>
          <a:bodyPr/>
          <a:lstStyle/>
          <a:p>
            <a:endParaRPr kumimoji="1" lang="en-US" altLang="ja-JP" b="0"/>
          </a:p>
        </p:txBody>
      </p:sp>
      <p:sp>
        <p:nvSpPr>
          <p:cNvPr id="4" name="スライド番号プレースホルダー 3"/>
          <p:cNvSpPr>
            <a:spLocks noGrp="1"/>
          </p:cNvSpPr>
          <p:nvPr>
            <p:ph type="sldNum" sz="quarter" idx="5"/>
          </p:nvPr>
        </p:nvSpPr>
        <p:spPr/>
        <p:txBody>
          <a:bodyPr/>
          <a:lstStyle/>
          <a:p>
            <a:pPr marL="0" marR="0" lvl="0" indent="0" algn="r" defTabSz="906445" rtl="0" eaLnBrk="1" fontAlgn="base" latinLnBrk="0" hangingPunct="1">
              <a:lnSpc>
                <a:spcPct val="100000"/>
              </a:lnSpc>
              <a:spcBef>
                <a:spcPct val="0"/>
              </a:spcBef>
              <a:spcAft>
                <a:spcPct val="0"/>
              </a:spcAft>
              <a:buClrTx/>
              <a:buSzTx/>
              <a:buFontTx/>
              <a:buNone/>
              <a:tabLst/>
              <a:defRPr/>
            </a:pPr>
            <a:fld id="{ADB18698-307C-4994-AC71-DD3C14F454EF}" type="slidenum">
              <a:rPr kumimoji="1" lang="en-US" altLang="ja-JP" sz="1100" b="0"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06445" rtl="0" eaLnBrk="1" fontAlgn="base" latinLnBrk="0" hangingPunct="1">
                <a:lnSpc>
                  <a:spcPct val="100000"/>
                </a:lnSpc>
                <a:spcBef>
                  <a:spcPct val="0"/>
                </a:spcBef>
                <a:spcAft>
                  <a:spcPct val="0"/>
                </a:spcAft>
                <a:buClrTx/>
                <a:buSzTx/>
                <a:buFontTx/>
                <a:buNone/>
                <a:tabLst/>
                <a:defRPr/>
              </a:pPr>
              <a:t>7</a:t>
            </a:fld>
            <a:endParaRPr kumimoji="1" lang="en-US" altLang="ja-JP" sz="1100" b="0"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6060709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549275" y="1243013"/>
            <a:ext cx="4846638" cy="3355975"/>
          </a:xfrm>
        </p:spPr>
      </p:sp>
      <p:sp>
        <p:nvSpPr>
          <p:cNvPr id="3" name="ノート プレースホルダー 2"/>
          <p:cNvSpPr>
            <a:spLocks noGrp="1"/>
          </p:cNvSpPr>
          <p:nvPr>
            <p:ph type="body" idx="1"/>
          </p:nvPr>
        </p:nvSpPr>
        <p:spPr/>
        <p:txBody>
          <a:bodyPr>
            <a:normAutofit/>
          </a:bodyPr>
          <a:lstStyle/>
          <a:p>
            <a:pPr algn="just" defTabSz="875519">
              <a:defRPr/>
            </a:pPr>
            <a:endParaRPr lang="en-US" altLang="ja-JP" b="0">
              <a:latin typeface="BIZ UDPゴシック" panose="020B0400000000000000" pitchFamily="50" charset="-128"/>
              <a:ea typeface="BIZ UDPゴシック" panose="020B0400000000000000" pitchFamily="50" charset="-128"/>
            </a:endParaRPr>
          </a:p>
        </p:txBody>
      </p:sp>
    </p:spTree>
    <p:extLst>
      <p:ext uri="{BB962C8B-B14F-4D97-AF65-F5344CB8AC3E}">
        <p14:creationId xmlns:p14="http://schemas.microsoft.com/office/powerpoint/2010/main" val="33408991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6346647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535128040"/>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4.emf" Type="http://schemas.openxmlformats.org/officeDocument/2006/relationships/image"/></Relationships>
</file>

<file path=ppt/slideLayouts/_rels/slideLayout1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4.emf" Type="http://schemas.openxmlformats.org/officeDocument/2006/relationships/image"/></Relationships>
</file>

<file path=ppt/slideLayouts/_rels/slideLayout17.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4.emf" Type="http://schemas.openxmlformats.org/officeDocument/2006/relationships/image"/></Relationships>
</file>

<file path=ppt/slideLayouts/_rels/slideLayout18.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4.emf" Type="http://schemas.openxmlformats.org/officeDocument/2006/relationships/image"/></Relationships>
</file>

<file path=ppt/slideLayouts/_rels/slideLayout19.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5.emf" Type="http://schemas.openxmlformats.org/officeDocument/2006/relationships/image"/></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6.emf" Type="http://schemas.openxmlformats.org/officeDocument/2006/relationships/image"/><Relationship Id="rId3" Target="../media/image7.emf" Type="http://schemas.openxmlformats.org/officeDocument/2006/relationships/image"/></Relationships>
</file>

<file path=ppt/slideLayouts/_rels/slideLayout21.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7.emf" Type="http://schemas.openxmlformats.org/officeDocument/2006/relationships/image"/></Relationships>
</file>

<file path=ppt/slideLayouts/_rels/slideLayout22.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7.emf" Type="http://schemas.openxmlformats.org/officeDocument/2006/relationships/image"/></Relationships>
</file>

<file path=ppt/slideLayouts/_rels/slideLayout23.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7.emf" Type="http://schemas.openxmlformats.org/officeDocument/2006/relationships/image"/></Relationships>
</file>

<file path=ppt/slideLayouts/_rels/slideLayout2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30.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1.png" Type="http://schemas.openxmlformats.org/officeDocument/2006/relationships/image"/></Relationships>
</file>

<file path=ppt/slideLayouts/_rels/slideLayout31.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2.png" Type="http://schemas.openxmlformats.org/officeDocument/2006/relationships/image"/><Relationship Id="rId3" Target="../media/image3.png" Type="http://schemas.openxmlformats.org/officeDocument/2006/relationships/image"/></Relationships>
</file>

<file path=ppt/slideLayouts/_rels/slideLayout32.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2.png" Type="http://schemas.openxmlformats.org/officeDocument/2006/relationships/image"/></Relationships>
</file>

<file path=ppt/slideLayouts/_rels/slideLayout33.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2.png" Type="http://schemas.openxmlformats.org/officeDocument/2006/relationships/image"/></Relationships>
</file>

<file path=ppt/slideLayouts/_rels/slideLayout34.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2.png" Type="http://schemas.openxmlformats.org/officeDocument/2006/relationships/image"/></Relationships>
</file>

<file path=ppt/slideLayouts/_rels/slideLayout3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1.png" Type="http://schemas.openxmlformats.org/officeDocument/2006/relationships/image"/></Relationships>
</file>

<file path=ppt/slideLayouts/_rels/slideLayout40.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1.png" Type="http://schemas.openxmlformats.org/officeDocument/2006/relationships/image"/></Relationships>
</file>

<file path=ppt/slideLayouts/_rels/slideLayout41.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2.png" Type="http://schemas.openxmlformats.org/officeDocument/2006/relationships/image"/><Relationship Id="rId3" Target="../media/image3.png" Type="http://schemas.openxmlformats.org/officeDocument/2006/relationships/image"/></Relationships>
</file>

<file path=ppt/slideLayouts/_rels/slideLayout42.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2.png" Type="http://schemas.openxmlformats.org/officeDocument/2006/relationships/image"/></Relationships>
</file>

<file path=ppt/slideLayouts/_rels/slideLayout43.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2.png" Type="http://schemas.openxmlformats.org/officeDocument/2006/relationships/image"/></Relationships>
</file>

<file path=ppt/slideLayouts/_rels/slideLayout44.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2.png" Type="http://schemas.openxmlformats.org/officeDocument/2006/relationships/image"/></Relationships>
</file>

<file path=ppt/slideLayouts/_rels/slideLayout4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4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47.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4.emf" Type="http://schemas.openxmlformats.org/officeDocument/2006/relationships/image"/></Relationships>
</file>

<file path=ppt/slideLayouts/_rels/slideLayout4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4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2.png" Type="http://schemas.openxmlformats.org/officeDocument/2006/relationships/image"/><Relationship Id="rId3" Target="../media/image3.png" Type="http://schemas.openxmlformats.org/officeDocument/2006/relationships/image"/></Relationships>
</file>

<file path=ppt/slideLayouts/_rels/slideLayout5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51.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4.emf" Type="http://schemas.openxmlformats.org/officeDocument/2006/relationships/image"/></Relationships>
</file>

<file path=ppt/slideLayouts/_rels/slideLayout52.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4.emf" Type="http://schemas.openxmlformats.org/officeDocument/2006/relationships/image"/></Relationships>
</file>

<file path=ppt/slideLayouts/_rels/slideLayout53.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4.emf" Type="http://schemas.openxmlformats.org/officeDocument/2006/relationships/image"/></Relationships>
</file>

<file path=ppt/slideLayouts/_rels/slideLayout54.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5.emf" Type="http://schemas.openxmlformats.org/officeDocument/2006/relationships/image"/></Relationships>
</file>

<file path=ppt/slideLayouts/_rels/slideLayout55.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6.emf" Type="http://schemas.openxmlformats.org/officeDocument/2006/relationships/image"/><Relationship Id="rId3" Target="../media/image7.emf" Type="http://schemas.openxmlformats.org/officeDocument/2006/relationships/image"/></Relationships>
</file>

<file path=ppt/slideLayouts/_rels/slideLayout56.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7.emf" Type="http://schemas.openxmlformats.org/officeDocument/2006/relationships/image"/></Relationships>
</file>

<file path=ppt/slideLayouts/_rels/slideLayout57.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7.emf" Type="http://schemas.openxmlformats.org/officeDocument/2006/relationships/image"/></Relationships>
</file>

<file path=ppt/slideLayouts/_rels/slideLayout58.xml.rels><?xml version="1.0" encoding="UTF-8" standalone="yes"?><Relationships xmlns="http://schemas.openxmlformats.org/package/2006/relationships"><Relationship Id="rId1" Target="../slideMasters/slideMaster2.xml" Type="http://schemas.openxmlformats.org/officeDocument/2006/relationships/slideMaster"/><Relationship Id="rId2" Target="../media/image7.emf" Type="http://schemas.openxmlformats.org/officeDocument/2006/relationships/image"/></Relationships>
</file>

<file path=ppt/slideLayouts/_rels/slideLayout5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2.png" Type="http://schemas.openxmlformats.org/officeDocument/2006/relationships/image"/></Relationships>
</file>

<file path=ppt/slideLayouts/_rels/slideLayout60.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61.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62.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63.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64.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65.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66.xml.rels><?xml version="1.0" encoding="UTF-8" standalone="yes"?><Relationships xmlns="http://schemas.openxmlformats.org/package/2006/relationships"><Relationship Id="rId1" Target="../slideMasters/slideMaster3.xml" Type="http://schemas.openxmlformats.org/officeDocument/2006/relationships/slideMaster"/><Relationship Id="rId2" Target="../media/image1.png" Type="http://schemas.openxmlformats.org/officeDocument/2006/relationships/image"/></Relationships>
</file>

<file path=ppt/slideLayouts/_rels/slideLayout67.xml.rels><?xml version="1.0" encoding="UTF-8" standalone="yes"?><Relationships xmlns="http://schemas.openxmlformats.org/package/2006/relationships"><Relationship Id="rId1" Target="../slideMasters/slideMaster3.xml" Type="http://schemas.openxmlformats.org/officeDocument/2006/relationships/slideMaster"/><Relationship Id="rId2" Target="../media/image2.png" Type="http://schemas.openxmlformats.org/officeDocument/2006/relationships/image"/><Relationship Id="rId3" Target="../media/image3.png" Type="http://schemas.openxmlformats.org/officeDocument/2006/relationships/image"/></Relationships>
</file>

<file path=ppt/slideLayouts/_rels/slideLayout68.xml.rels><?xml version="1.0" encoding="UTF-8" standalone="yes"?><Relationships xmlns="http://schemas.openxmlformats.org/package/2006/relationships"><Relationship Id="rId1" Target="../slideMasters/slideMaster3.xml" Type="http://schemas.openxmlformats.org/officeDocument/2006/relationships/slideMaster"/><Relationship Id="rId2" Target="../media/image2.png" Type="http://schemas.openxmlformats.org/officeDocument/2006/relationships/image"/></Relationships>
</file>

<file path=ppt/slideLayouts/_rels/slideLayout69.xml.rels><?xml version="1.0" encoding="UTF-8" standalone="yes"?><Relationships xmlns="http://schemas.openxmlformats.org/package/2006/relationships"><Relationship Id="rId1" Target="../slideMasters/slideMaster3.xml" Type="http://schemas.openxmlformats.org/officeDocument/2006/relationships/slideMaster"/><Relationship Id="rId2" Target="../media/image2.png" Type="http://schemas.openxmlformats.org/officeDocument/2006/relationships/image"/></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2.png" Type="http://schemas.openxmlformats.org/officeDocument/2006/relationships/image"/></Relationships>
</file>

<file path=ppt/slideLayouts/_rels/slideLayout70.xml.rels><?xml version="1.0" encoding="UTF-8" standalone="yes"?><Relationships xmlns="http://schemas.openxmlformats.org/package/2006/relationships"><Relationship Id="rId1" Target="../slideMasters/slideMaster3.xml" Type="http://schemas.openxmlformats.org/officeDocument/2006/relationships/slideMaster"/><Relationship Id="rId2" Target="../media/image2.png" Type="http://schemas.openxmlformats.org/officeDocument/2006/relationships/image"/></Relationships>
</file>

<file path=ppt/slideLayouts/_rels/slideLayout71.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72.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73.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74.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75.xml.rels><?xml version="1.0" encoding="UTF-8" standalone="yes"?><Relationships xmlns="http://schemas.openxmlformats.org/package/2006/relationships"><Relationship Id="rId1" Target="../slideMasters/slideMaster4.xml" Type="http://schemas.openxmlformats.org/officeDocument/2006/relationships/slideMaster"/><Relationship Id="rId2" Target="../media/image8.png" Type="http://schemas.openxmlformats.org/officeDocument/2006/relationships/image"/></Relationships>
</file>

<file path=ppt/slideLayouts/_rels/slideLayout76.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77.xml.rels><?xml version="1.0" encoding="UTF-8" standalone="yes"?><Relationships xmlns="http://schemas.openxmlformats.org/package/2006/relationships"><Relationship Id="rId1" Target="../slideMasters/slideMaster4.xml" Type="http://schemas.openxmlformats.org/officeDocument/2006/relationships/slideMaster"/><Relationship Id="rId2" Target="../media/image8.png" Type="http://schemas.openxmlformats.org/officeDocument/2006/relationships/image"/></Relationships>
</file>

<file path=ppt/slideLayouts/_rels/slideLayout78.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79.xml.rels><?xml version="1.0" encoding="UTF-8" standalone="yes"?><Relationships xmlns="http://schemas.openxmlformats.org/package/2006/relationships"><Relationship Id="rId1" Target="../slideMasters/slideMaster4.xml" Type="http://schemas.openxmlformats.org/officeDocument/2006/relationships/slideMaster"/><Relationship Id="rId2" Target="../media/image1.png" Type="http://schemas.openxmlformats.org/officeDocument/2006/relationships/image"/></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2.png" Type="http://schemas.openxmlformats.org/officeDocument/2006/relationships/image"/></Relationships>
</file>

<file path=ppt/slideLayouts/_rels/slideLayout80.xml.rels><?xml version="1.0" encoding="UTF-8" standalone="yes"?><Relationships xmlns="http://schemas.openxmlformats.org/package/2006/relationships"><Relationship Id="rId1" Target="../slideMasters/slideMaster4.xml" Type="http://schemas.openxmlformats.org/officeDocument/2006/relationships/slideMaster"/><Relationship Id="rId2" Target="../media/image2.png" Type="http://schemas.openxmlformats.org/officeDocument/2006/relationships/image"/><Relationship Id="rId3" Target="../media/image3.png" Type="http://schemas.openxmlformats.org/officeDocument/2006/relationships/image"/></Relationships>
</file>

<file path=ppt/slideLayouts/_rels/slideLayout81.xml.rels><?xml version="1.0" encoding="UTF-8" standalone="yes"?><Relationships xmlns="http://schemas.openxmlformats.org/package/2006/relationships"><Relationship Id="rId1" Target="../slideMasters/slideMaster4.xml" Type="http://schemas.openxmlformats.org/officeDocument/2006/relationships/slideMaster"/><Relationship Id="rId2" Target="../media/image2.png" Type="http://schemas.openxmlformats.org/officeDocument/2006/relationships/image"/></Relationships>
</file>

<file path=ppt/slideLayouts/_rels/slideLayout82.xml.rels><?xml version="1.0" encoding="UTF-8" standalone="yes"?><Relationships xmlns="http://schemas.openxmlformats.org/package/2006/relationships"><Relationship Id="rId1" Target="../slideMasters/slideMaster4.xml" Type="http://schemas.openxmlformats.org/officeDocument/2006/relationships/slideMaster"/><Relationship Id="rId2" Target="../media/image2.png" Type="http://schemas.openxmlformats.org/officeDocument/2006/relationships/image"/></Relationships>
</file>

<file path=ppt/slideLayouts/_rels/slideLayout83.xml.rels><?xml version="1.0" encoding="UTF-8" standalone="yes"?><Relationships xmlns="http://schemas.openxmlformats.org/package/2006/relationships"><Relationship Id="rId1" Target="../slideMasters/slideMaster4.xml" Type="http://schemas.openxmlformats.org/officeDocument/2006/relationships/slideMaster"/><Relationship Id="rId2" Target="../media/image2.png" Type="http://schemas.openxmlformats.org/officeDocument/2006/relationships/image"/></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610725"/>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610725"/>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2" name="Title 1"/>
          <p:cNvSpPr>
            <a:spLocks noGrp="1"/>
          </p:cNvSpPr>
          <p:nvPr>
            <p:ph type="title"/>
          </p:nvPr>
        </p:nvSpPr>
        <p:spPr>
          <a:xfrm>
            <a:off x="0" y="0"/>
            <a:ext cx="9906000" cy="606048"/>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9219633" y="6524686"/>
            <a:ext cx="630513" cy="278421"/>
          </a:xfrm>
          <a:prstGeom prst="rect">
            <a:avLst/>
          </a:prstGeom>
        </p:spPr>
        <p:txBody>
          <a:bodyPr vert="horz" lIns="0" tIns="0" rIns="0" bIns="0" rtlCol="0" anchor="b"/>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299750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14246997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8" y="6534006"/>
            <a:ext cx="2028431" cy="207831"/>
          </a:xfrm>
          <a:prstGeom prst="rect">
            <a:avLst/>
          </a:prstGeom>
        </p:spPr>
      </p:pic>
    </p:spTree>
    <p:extLst>
      <p:ext uri="{BB962C8B-B14F-4D97-AF65-F5344CB8AC3E}">
        <p14:creationId xmlns:p14="http://schemas.microsoft.com/office/powerpoint/2010/main" val="361629564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5_ロゴ無し-タイトル">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8"/>
            <a:ext cx="9907200" cy="473645"/>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5"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1"/>
            <a:ext cx="3896710" cy="476672"/>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5"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42731"/>
            <a:ext cx="9906000" cy="476673"/>
          </a:xfrm>
        </p:spPr>
        <p:txBody>
          <a:bodyPr/>
          <a:lstStyle/>
          <a:p>
            <a:r>
              <a:rPr lang="ja-JP" altLang="en-US"/>
              <a:t>マスター タイトルの書式設定</a:t>
            </a:r>
            <a:endParaRPr lang="en-US"/>
          </a:p>
        </p:txBody>
      </p:sp>
      <p:sp>
        <p:nvSpPr>
          <p:cNvPr id="2" name="Slide Number Placeholder 5">
            <a:extLst>
              <a:ext uri="{FF2B5EF4-FFF2-40B4-BE49-F238E27FC236}">
                <a16:creationId xmlns:a16="http://schemas.microsoft.com/office/drawing/2014/main" id="{9E1E8F9B-1BA5-3D3D-C543-15DE0363830C}"/>
              </a:ext>
            </a:extLst>
          </p:cNvPr>
          <p:cNvSpPr>
            <a:spLocks noGrp="1"/>
          </p:cNvSpPr>
          <p:nvPr>
            <p:ph type="sldNum" sz="quarter" idx="4"/>
          </p:nvPr>
        </p:nvSpPr>
        <p:spPr>
          <a:xfrm>
            <a:off x="9105436" y="653684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87589761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2" y="3028"/>
            <a:ext cx="9917111" cy="828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2" y="0"/>
            <a:ext cx="3896711" cy="82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8"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13886" y="832939"/>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758711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2" y="3028"/>
            <a:ext cx="9917111" cy="828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2" y="0"/>
            <a:ext cx="3896711" cy="82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828000"/>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39" y="427041"/>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3" y="855005"/>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324561838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ロゴ無し-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213275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2" y="3028"/>
            <a:ext cx="9917111" cy="828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2" y="0"/>
            <a:ext cx="3896711" cy="82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8"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8" y="6534006"/>
            <a:ext cx="2028431" cy="207831"/>
          </a:xfrm>
          <a:prstGeom prst="rect">
            <a:avLst/>
          </a:prstGeom>
        </p:spPr>
      </p:pic>
      <p:sp>
        <p:nvSpPr>
          <p:cNvPr id="11" name="テキスト プレースホルダー 12">
            <a:extLst>
              <a:ext uri="{FF2B5EF4-FFF2-40B4-BE49-F238E27FC236}">
                <a16:creationId xmlns:a16="http://schemas.microsoft.com/office/drawing/2014/main" id="{DF557284-D172-0947-B941-AEB438596D1F}"/>
              </a:ext>
            </a:extLst>
          </p:cNvPr>
          <p:cNvSpPr>
            <a:spLocks noGrp="1"/>
          </p:cNvSpPr>
          <p:nvPr>
            <p:ph type="body" sz="quarter" idx="13"/>
          </p:nvPr>
        </p:nvSpPr>
        <p:spPr>
          <a:xfrm>
            <a:off x="13886" y="832939"/>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269589525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2" y="3028"/>
            <a:ext cx="9917111" cy="828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2" y="0"/>
            <a:ext cx="3896711" cy="82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828000"/>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39" y="427041"/>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8" y="6534006"/>
            <a:ext cx="2028431" cy="207831"/>
          </a:xfrm>
          <a:prstGeom prst="rect">
            <a:avLst/>
          </a:prstGeom>
        </p:spPr>
      </p:pic>
      <p:sp>
        <p:nvSpPr>
          <p:cNvPr id="13" name="テキスト プレースホルダー 12">
            <a:extLst>
              <a:ext uri="{FF2B5EF4-FFF2-40B4-BE49-F238E27FC236}">
                <a16:creationId xmlns:a16="http://schemas.microsoft.com/office/drawing/2014/main" id="{EBB38338-E192-5342-9BC9-12557335BD90}"/>
              </a:ext>
            </a:extLst>
          </p:cNvPr>
          <p:cNvSpPr>
            <a:spLocks noGrp="1"/>
          </p:cNvSpPr>
          <p:nvPr>
            <p:ph type="body" sz="quarter" idx="13"/>
          </p:nvPr>
        </p:nvSpPr>
        <p:spPr>
          <a:xfrm>
            <a:off x="3" y="859828"/>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21056620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8" y="6534006"/>
            <a:ext cx="2028431" cy="207831"/>
          </a:xfrm>
          <a:prstGeom prst="rect">
            <a:avLst/>
          </a:prstGeom>
        </p:spPr>
      </p:pic>
    </p:spTree>
    <p:extLst>
      <p:ext uri="{BB962C8B-B14F-4D97-AF65-F5344CB8AC3E}">
        <p14:creationId xmlns:p14="http://schemas.microsoft.com/office/powerpoint/2010/main" val="239746560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1"/>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876801" y="3886207"/>
            <a:ext cx="5029200" cy="2988067"/>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5052983" y="5588"/>
                </a:moveTo>
                <a:lnTo>
                  <a:pt x="9907200" y="0"/>
                </a:lnTo>
                <a:lnTo>
                  <a:pt x="9907200" y="827999"/>
                </a:lnTo>
                <a:lnTo>
                  <a:pt x="0" y="827999"/>
                </a:lnTo>
                <a:lnTo>
                  <a:pt x="5052983"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78" y="0"/>
            <a:ext cx="9923979"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5" y="5886480"/>
            <a:ext cx="3913873" cy="320472"/>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6" indent="0">
              <a:spcAft>
                <a:spcPts val="400"/>
              </a:spcAft>
              <a:buNone/>
              <a:defRPr lang="ja-JP" altLang="en-US" sz="1800" smtClean="0">
                <a:latin typeface="+mn-lt"/>
                <a:ea typeface="+mn-ea"/>
              </a:defRPr>
            </a:lvl2pPr>
            <a:lvl3pPr marL="685817" indent="0">
              <a:spcAft>
                <a:spcPts val="400"/>
              </a:spcAft>
              <a:buNone/>
              <a:defRPr lang="ja-JP" altLang="en-US" sz="1800" smtClean="0">
                <a:latin typeface="+mn-lt"/>
                <a:ea typeface="+mn-ea"/>
              </a:defRPr>
            </a:lvl3pPr>
            <a:lvl4pPr marL="1143028" indent="0">
              <a:spcAft>
                <a:spcPts val="400"/>
              </a:spcAft>
              <a:buNone/>
              <a:defRPr lang="ja-JP" altLang="en-US" sz="1800" smtClean="0">
                <a:latin typeface="+mn-lt"/>
                <a:ea typeface="+mn-ea"/>
              </a:defRPr>
            </a:lvl4pPr>
            <a:lvl5pPr marL="1600240" indent="0">
              <a:spcAft>
                <a:spcPts val="400"/>
              </a:spcAft>
              <a:buNone/>
              <a:defRPr lang="ja-JP" altLang="en-US" sz="1800">
                <a:latin typeface="+mn-lt"/>
                <a:ea typeface="+mn-ea"/>
              </a:defRPr>
            </a:lvl5pPr>
          </a:lstStyle>
          <a:p>
            <a:pPr marL="0" lvl="0" defTabSz="457212"/>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7" y="2838997"/>
            <a:ext cx="2291003" cy="318272"/>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83"/>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5" y="6469298"/>
            <a:ext cx="3757975" cy="263264"/>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3" y="1981201"/>
            <a:ext cx="9897011" cy="1904458"/>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31"/>
            <a:ext cx="9924454" cy="412805"/>
          </a:xfrm>
        </p:spPr>
        <p:txBody>
          <a:bodyPr wrap="square" lIns="288000">
            <a:spAutoFit/>
          </a:bodyPr>
          <a:lstStyle>
            <a:lvl1pPr marL="0" indent="0">
              <a:buNone/>
              <a:defRPr lang="ja-JP" altLang="en-US" sz="1700" spc="150" smtClean="0">
                <a:solidFill>
                  <a:schemeClr val="bg1"/>
                </a:solidFill>
              </a:defRPr>
            </a:lvl1pPr>
            <a:lvl2pPr marL="228606" indent="0">
              <a:buNone/>
              <a:defRPr lang="ja-JP" altLang="en-US" sz="1700" smtClean="0">
                <a:solidFill>
                  <a:schemeClr val="bg1"/>
                </a:solidFill>
                <a:latin typeface="+mn-lt"/>
                <a:ea typeface="+mn-ea"/>
              </a:defRPr>
            </a:lvl2pPr>
            <a:lvl3pPr marL="685817" indent="0">
              <a:buNone/>
              <a:defRPr lang="ja-JP" altLang="en-US" sz="1700" smtClean="0">
                <a:solidFill>
                  <a:schemeClr val="bg1"/>
                </a:solidFill>
                <a:latin typeface="+mn-lt"/>
                <a:ea typeface="+mn-ea"/>
              </a:defRPr>
            </a:lvl3pPr>
            <a:lvl4pPr marL="1143028" indent="0">
              <a:buNone/>
              <a:defRPr lang="ja-JP" altLang="en-US" sz="1700" smtClean="0">
                <a:solidFill>
                  <a:schemeClr val="bg1"/>
                </a:solidFill>
                <a:latin typeface="+mn-lt"/>
                <a:ea typeface="+mn-ea"/>
              </a:defRPr>
            </a:lvl4pPr>
            <a:lvl5pPr marL="1600240" indent="0">
              <a:buNone/>
              <a:defRPr lang="ja-JP" altLang="en-US" sz="1700">
                <a:solidFill>
                  <a:schemeClr val="bg1"/>
                </a:solidFill>
                <a:latin typeface="+mn-lt"/>
                <a:ea typeface="+mn-ea"/>
              </a:defRPr>
            </a:lvl5pPr>
          </a:lstStyle>
          <a:p>
            <a:pPr marL="0" lvl="0" defTabSz="457212"/>
            <a:r>
              <a:rPr kumimoji="1" lang="ja-JP" altLang="en-US"/>
              <a:t>マスター テキストの書式設定</a:t>
            </a:r>
          </a:p>
        </p:txBody>
      </p:sp>
      <p:grpSp>
        <p:nvGrpSpPr>
          <p:cNvPr id="99" name="グループ化 98"/>
          <p:cNvGrpSpPr/>
          <p:nvPr userDrawn="1"/>
        </p:nvGrpSpPr>
        <p:grpSpPr>
          <a:xfrm>
            <a:off x="5638802" y="6379740"/>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pic>
        <p:nvPicPr>
          <p:cNvPr id="100" name="図 99"/>
          <p:cNvPicPr>
            <a:picLocks noChangeAspect="1"/>
          </p:cNvPicPr>
          <p:nvPr userDrawn="1"/>
        </p:nvPicPr>
        <p:blipFill>
          <a:blip r:embed="rId2"/>
          <a:stretch>
            <a:fillRect/>
          </a:stretch>
        </p:blipFill>
        <p:spPr>
          <a:xfrm>
            <a:off x="6551008" y="643129"/>
            <a:ext cx="3071714" cy="347472"/>
          </a:xfrm>
          <a:prstGeom prst="rect">
            <a:avLst/>
          </a:prstGeom>
        </p:spPr>
      </p:pic>
    </p:spTree>
    <p:extLst>
      <p:ext uri="{BB962C8B-B14F-4D97-AF65-F5344CB8AC3E}">
        <p14:creationId xmlns:p14="http://schemas.microsoft.com/office/powerpoint/2010/main" val="30974393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13" name="テキスト プレースホルダー 6">
            <a:extLst>
              <a:ext uri="{FF2B5EF4-FFF2-40B4-BE49-F238E27FC236}">
                <a16:creationId xmlns:a16="http://schemas.microsoft.com/office/drawing/2014/main" id="{0290DA02-B9C4-F629-80C0-B9A67778665D}"/>
              </a:ext>
            </a:extLst>
          </p:cNvPr>
          <p:cNvSpPr txBox="1">
            <a:spLocks/>
          </p:cNvSpPr>
          <p:nvPr userDrawn="1"/>
        </p:nvSpPr>
        <p:spPr>
          <a:xfrm>
            <a:off x="0" y="0"/>
            <a:ext cx="9907200" cy="54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4" name="テキスト プレースホルダー 6">
            <a:extLst>
              <a:ext uri="{FF2B5EF4-FFF2-40B4-BE49-F238E27FC236}">
                <a16:creationId xmlns:a16="http://schemas.microsoft.com/office/drawing/2014/main" id="{81D8CD69-6C81-7B69-98B5-0D375DF0A013}"/>
              </a:ext>
            </a:extLst>
          </p:cNvPr>
          <p:cNvSpPr txBox="1">
            <a:spLocks/>
          </p:cNvSpPr>
          <p:nvPr userDrawn="1"/>
        </p:nvSpPr>
        <p:spPr>
          <a:xfrm>
            <a:off x="6019800" y="0"/>
            <a:ext cx="3896710" cy="54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5" name="Title 1">
            <a:extLst>
              <a:ext uri="{FF2B5EF4-FFF2-40B4-BE49-F238E27FC236}">
                <a16:creationId xmlns:a16="http://schemas.microsoft.com/office/drawing/2014/main" id="{60C0C413-4EB8-DE5E-440C-EC5DB8EA165B}"/>
              </a:ext>
            </a:extLst>
          </p:cNvPr>
          <p:cNvSpPr>
            <a:spLocks noGrp="1"/>
          </p:cNvSpPr>
          <p:nvPr>
            <p:ph type="title"/>
          </p:nvPr>
        </p:nvSpPr>
        <p:spPr>
          <a:xfrm>
            <a:off x="0" y="0"/>
            <a:ext cx="9906000" cy="540000"/>
          </a:xfrm>
        </p:spPr>
        <p:txBody>
          <a:bodyPr tIns="360000" rIns="360000" bIns="72000"/>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16" name="Slide Number Placeholder 5">
            <a:extLst>
              <a:ext uri="{FF2B5EF4-FFF2-40B4-BE49-F238E27FC236}">
                <a16:creationId xmlns:a16="http://schemas.microsoft.com/office/drawing/2014/main" id="{1DEC1024-B449-1127-4935-6D94D686142F}"/>
              </a:ext>
            </a:extLst>
          </p:cNvPr>
          <p:cNvSpPr>
            <a:spLocks noGrp="1"/>
          </p:cNvSpPr>
          <p:nvPr>
            <p:ph type="sldNum" sz="quarter" idx="4"/>
          </p:nvPr>
        </p:nvSpPr>
        <p:spPr>
          <a:xfrm>
            <a:off x="9219633" y="6524686"/>
            <a:ext cx="630513" cy="278421"/>
          </a:xfrm>
          <a:prstGeom prst="rect">
            <a:avLst/>
          </a:prstGeom>
        </p:spPr>
        <p:txBody>
          <a:bodyPr vert="horz" lIns="0" tIns="0" rIns="0" bIns="0" rtlCol="0" anchor="b"/>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7" name="テキスト プレースホルダー 12">
            <a:extLst>
              <a:ext uri="{FF2B5EF4-FFF2-40B4-BE49-F238E27FC236}">
                <a16:creationId xmlns:a16="http://schemas.microsoft.com/office/drawing/2014/main" id="{DF0822E3-3793-E82B-8260-0569D554B768}"/>
              </a:ext>
            </a:extLst>
          </p:cNvPr>
          <p:cNvSpPr>
            <a:spLocks noGrp="1"/>
          </p:cNvSpPr>
          <p:nvPr>
            <p:ph type="body" sz="quarter" idx="13"/>
          </p:nvPr>
        </p:nvSpPr>
        <p:spPr>
          <a:xfrm>
            <a:off x="0" y="540000"/>
            <a:ext cx="9907200" cy="41816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16000" tIns="72000" rIns="216000" bIns="72000" rtlCol="0" anchor="ctr" anchorCtr="0">
            <a:noAutofit/>
          </a:bodyPr>
          <a:lstStyle>
            <a:lvl1pPr marL="0" indent="0">
              <a:lnSpc>
                <a:spcPct val="100000"/>
              </a:lnSpc>
              <a:spcBef>
                <a:spcPts val="0"/>
              </a:spcBef>
              <a:spcAft>
                <a:spcPts val="0"/>
              </a:spcAft>
              <a:buNone/>
              <a:defRPr lang="ja-JP" altLang="en-US" sz="14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9261198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表紙2">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8"/>
            <a:ext cx="7543800" cy="6854972"/>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7" name="テキスト プレースホルダー 6">
            <a:extLst>
              <a:ext uri="{FF2B5EF4-FFF2-40B4-BE49-F238E27FC236}">
                <a16:creationId xmlns:a16="http://schemas.microsoft.com/office/drawing/2014/main" id="{2E95CE40-F866-6143-9D2C-1A4E775FF178}"/>
              </a:ext>
            </a:extLst>
          </p:cNvPr>
          <p:cNvSpPr txBox="1">
            <a:spLocks/>
          </p:cNvSpPr>
          <p:nvPr userDrawn="1"/>
        </p:nvSpPr>
        <p:spPr>
          <a:xfrm>
            <a:off x="0" y="3028"/>
            <a:ext cx="2362200" cy="6854972"/>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8" name="テキスト プレースホルダー 6">
            <a:extLst>
              <a:ext uri="{FF2B5EF4-FFF2-40B4-BE49-F238E27FC236}">
                <a16:creationId xmlns:a16="http://schemas.microsoft.com/office/drawing/2014/main" id="{F2AE4B11-0BA1-0642-9AAE-1990E94F55E7}"/>
              </a:ext>
            </a:extLst>
          </p:cNvPr>
          <p:cNvSpPr txBox="1">
            <a:spLocks/>
          </p:cNvSpPr>
          <p:nvPr userDrawn="1"/>
        </p:nvSpPr>
        <p:spPr>
          <a:xfrm rot="5400000" flipV="1">
            <a:off x="-711724"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4" y="4042659"/>
            <a:ext cx="7534811" cy="393954"/>
          </a:xfrm>
        </p:spPr>
        <p:txBody>
          <a:bodyPr wrap="square" lIns="288000">
            <a:spAutoFit/>
          </a:bodyPr>
          <a:lstStyle>
            <a:lvl1pPr marL="0" indent="0">
              <a:spcAft>
                <a:spcPts val="400"/>
              </a:spcAft>
              <a:buNone/>
              <a:defRPr lang="ja-JP" altLang="en-US" sz="1600" spc="150" smtClean="0">
                <a:solidFill>
                  <a:schemeClr val="tx1"/>
                </a:solidFill>
              </a:defRPr>
            </a:lvl1pPr>
            <a:lvl2pPr marL="228606" indent="0">
              <a:spcAft>
                <a:spcPts val="400"/>
              </a:spcAft>
              <a:buNone/>
              <a:defRPr lang="ja-JP" altLang="en-US" sz="1600" smtClean="0">
                <a:solidFill>
                  <a:schemeClr val="tx1"/>
                </a:solidFill>
                <a:latin typeface="+mn-lt"/>
                <a:ea typeface="+mn-ea"/>
              </a:defRPr>
            </a:lvl2pPr>
            <a:lvl3pPr marL="685817" indent="0">
              <a:spcAft>
                <a:spcPts val="400"/>
              </a:spcAft>
              <a:buNone/>
              <a:defRPr lang="ja-JP" altLang="en-US" sz="1600" smtClean="0">
                <a:solidFill>
                  <a:schemeClr val="tx1"/>
                </a:solidFill>
                <a:latin typeface="+mn-lt"/>
                <a:ea typeface="+mn-ea"/>
              </a:defRPr>
            </a:lvl3pPr>
            <a:lvl4pPr marL="1143028" indent="0">
              <a:spcAft>
                <a:spcPts val="400"/>
              </a:spcAft>
              <a:buNone/>
              <a:defRPr lang="ja-JP" altLang="en-US" sz="1600" smtClean="0">
                <a:solidFill>
                  <a:schemeClr val="tx1"/>
                </a:solidFill>
                <a:latin typeface="+mn-lt"/>
                <a:ea typeface="+mn-ea"/>
              </a:defRPr>
            </a:lvl4pPr>
            <a:lvl5pPr marL="1600240" indent="0">
              <a:spcAft>
                <a:spcPts val="400"/>
              </a:spcAft>
              <a:buNone/>
              <a:defRPr lang="ja-JP" altLang="en-US" sz="1600">
                <a:solidFill>
                  <a:schemeClr val="tx1"/>
                </a:solidFill>
                <a:latin typeface="+mn-lt"/>
                <a:ea typeface="+mn-ea"/>
              </a:defRPr>
            </a:lvl5pPr>
          </a:lstStyle>
          <a:p>
            <a:pPr marL="0" lvl="0" defTabSz="457212"/>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1" y="6469302"/>
            <a:ext cx="3813316" cy="173333"/>
          </a:xfrm>
          <a:prstGeom prst="rect">
            <a:avLst/>
          </a:prstGeom>
        </p:spPr>
      </p:pic>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7" y="2838997"/>
            <a:ext cx="2291003" cy="318272"/>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1" y="6379367"/>
            <a:ext cx="3757975" cy="263264"/>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4" y="1447801"/>
            <a:ext cx="7534811" cy="2304192"/>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pic>
        <p:nvPicPr>
          <p:cNvPr id="88" name="図 87"/>
          <p:cNvPicPr>
            <a:picLocks noChangeAspect="1"/>
          </p:cNvPicPr>
          <p:nvPr userDrawn="1"/>
        </p:nvPicPr>
        <p:blipFill>
          <a:blip r:embed="rId3"/>
          <a:stretch>
            <a:fillRect/>
          </a:stretch>
        </p:blipFill>
        <p:spPr>
          <a:xfrm>
            <a:off x="8763002" y="5857115"/>
            <a:ext cx="878716" cy="762000"/>
          </a:xfrm>
          <a:prstGeom prst="rect">
            <a:avLst/>
          </a:prstGeom>
        </p:spPr>
      </p:pic>
      <p:grpSp>
        <p:nvGrpSpPr>
          <p:cNvPr id="89" name="グループ化 88"/>
          <p:cNvGrpSpPr/>
          <p:nvPr userDrawn="1"/>
        </p:nvGrpSpPr>
        <p:grpSpPr>
          <a:xfrm rot="16200000">
            <a:off x="-1117605" y="1574809"/>
            <a:ext cx="2819400" cy="126986"/>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spTree>
    <p:extLst>
      <p:ext uri="{BB962C8B-B14F-4D97-AF65-F5344CB8AC3E}">
        <p14:creationId xmlns:p14="http://schemas.microsoft.com/office/powerpoint/2010/main" val="401143084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3" y="0"/>
            <a:ext cx="7543798"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8"/>
            <a:ext cx="2362200" cy="6854972"/>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711724"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9" y="2233571"/>
            <a:ext cx="4440062" cy="2848216"/>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8" lvl="0" indent="-342908" defTabSz="457212">
              <a:lnSpc>
                <a:spcPct val="150000"/>
              </a:lnSpc>
              <a:buFont typeface="+mj-lt"/>
              <a:buAutoNum type="arabicPeriod"/>
            </a:pPr>
            <a:r>
              <a:rPr kumimoji="1" lang="ja-JP" altLang="en-US"/>
              <a:t>マスター テキストの書式設定</a:t>
            </a:r>
          </a:p>
          <a:p>
            <a:pPr marL="342908" lvl="1" indent="-342908" defTabSz="457212">
              <a:lnSpc>
                <a:spcPct val="150000"/>
              </a:lnSpc>
              <a:buFont typeface="+mj-lt"/>
              <a:buAutoNum type="arabicPeriod"/>
            </a:pPr>
            <a:r>
              <a:rPr kumimoji="1" lang="ja-JP" altLang="en-US"/>
              <a:t>第 </a:t>
            </a:r>
            <a:r>
              <a:rPr kumimoji="1" lang="en-US" altLang="ja-JP"/>
              <a:t>2 </a:t>
            </a:r>
            <a:r>
              <a:rPr kumimoji="1" lang="ja-JP" altLang="en-US"/>
              <a:t>レベル</a:t>
            </a:r>
          </a:p>
          <a:p>
            <a:pPr marL="342908" lvl="2" indent="-342908" defTabSz="457212">
              <a:lnSpc>
                <a:spcPct val="150000"/>
              </a:lnSpc>
              <a:buFont typeface="+mj-lt"/>
              <a:buAutoNum type="arabicPeriod"/>
            </a:pPr>
            <a:r>
              <a:rPr kumimoji="1" lang="ja-JP" altLang="en-US"/>
              <a:t>第 </a:t>
            </a:r>
            <a:r>
              <a:rPr kumimoji="1" lang="en-US" altLang="ja-JP"/>
              <a:t>3 </a:t>
            </a:r>
            <a:r>
              <a:rPr kumimoji="1" lang="ja-JP" altLang="en-US"/>
              <a:t>レベル</a:t>
            </a:r>
          </a:p>
          <a:p>
            <a:pPr marL="342908" lvl="3" indent="-342908" defTabSz="457212">
              <a:lnSpc>
                <a:spcPct val="150000"/>
              </a:lnSpc>
              <a:buFont typeface="+mj-lt"/>
              <a:buAutoNum type="arabicPeriod"/>
            </a:pPr>
            <a:r>
              <a:rPr kumimoji="1" lang="ja-JP" altLang="en-US"/>
              <a:t>第 </a:t>
            </a:r>
            <a:r>
              <a:rPr kumimoji="1" lang="en-US" altLang="ja-JP"/>
              <a:t>4 </a:t>
            </a:r>
            <a:r>
              <a:rPr kumimoji="1" lang="ja-JP" altLang="en-US"/>
              <a:t>レベル</a:t>
            </a:r>
          </a:p>
          <a:p>
            <a:pPr marL="342908" lvl="4" indent="-342908" defTabSz="457212">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5" y="1574809"/>
            <a:ext cx="2819400" cy="126986"/>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pic>
        <p:nvPicPr>
          <p:cNvPr id="88" name="図 87"/>
          <p:cNvPicPr>
            <a:picLocks noChangeAspect="1"/>
          </p:cNvPicPr>
          <p:nvPr userDrawn="1"/>
        </p:nvPicPr>
        <p:blipFill>
          <a:blip r:embed="rId2"/>
          <a:stretch>
            <a:fillRect/>
          </a:stretch>
        </p:blipFill>
        <p:spPr>
          <a:xfrm>
            <a:off x="8763002" y="5857115"/>
            <a:ext cx="878716" cy="762000"/>
          </a:xfrm>
          <a:prstGeom prst="rect">
            <a:avLst/>
          </a:prstGeom>
        </p:spPr>
      </p:pic>
    </p:spTree>
    <p:extLst>
      <p:ext uri="{BB962C8B-B14F-4D97-AF65-F5344CB8AC3E}">
        <p14:creationId xmlns:p14="http://schemas.microsoft.com/office/powerpoint/2010/main" val="155244870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中扉・目次2">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3" y="0"/>
            <a:ext cx="7543798"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B9987492-2412-3145-9701-A08B5E160C14}"/>
              </a:ext>
            </a:extLst>
          </p:cNvPr>
          <p:cNvSpPr/>
          <p:nvPr userDrawn="1"/>
        </p:nvSpPr>
        <p:spPr>
          <a:xfrm>
            <a:off x="659247" y="3910549"/>
            <a:ext cx="1931554" cy="3785652"/>
          </a:xfrm>
          <a:prstGeom prst="rect">
            <a:avLst/>
          </a:prstGeom>
        </p:spPr>
        <p:txBody>
          <a:bodyPr wrap="none">
            <a:spAutoFit/>
          </a:bodyPr>
          <a:lstStyle/>
          <a:p>
            <a:r>
              <a:rPr lang="en-US" altLang="ja-JP" sz="24000" spc="272">
                <a:solidFill>
                  <a:schemeClr val="bg1">
                    <a:alpha val="35000"/>
                  </a:schemeClr>
                </a:solidFill>
                <a:latin typeface="Arial" panose="020B0604020202020204" pitchFamily="34" charset="0"/>
                <a:ea typeface="Meiryo" panose="020B0604030504040204" pitchFamily="34" charset="-128"/>
                <a:cs typeface="Arial" panose="020B0604020202020204" pitchFamily="34" charset="0"/>
              </a:rPr>
              <a:t>1</a:t>
            </a:r>
            <a:endParaRPr lang="en" altLang="ja-JP" sz="24000" spc="272">
              <a:solidFill>
                <a:schemeClr val="bg1">
                  <a:alpha val="35000"/>
                </a:schemeClr>
              </a:solidFill>
              <a:latin typeface="Arial" panose="020B0604020202020204" pitchFamily="34" charset="0"/>
              <a:ea typeface="Meiryo" panose="020B0604030504040204" pitchFamily="34" charset="-128"/>
              <a:cs typeface="Arial" panose="020B0604020202020204" pitchFamily="34" charset="0"/>
            </a:endParaRPr>
          </a:p>
        </p:txBody>
      </p:sp>
      <p:sp>
        <p:nvSpPr>
          <p:cNvPr id="9" name="テキスト プレースホルダー 6">
            <a:extLst>
              <a:ext uri="{FF2B5EF4-FFF2-40B4-BE49-F238E27FC236}">
                <a16:creationId xmlns:a16="http://schemas.microsoft.com/office/drawing/2014/main" id="{459F2513-2314-724E-A875-B543CADB4768}"/>
              </a:ext>
            </a:extLst>
          </p:cNvPr>
          <p:cNvSpPr txBox="1">
            <a:spLocks/>
          </p:cNvSpPr>
          <p:nvPr userDrawn="1"/>
        </p:nvSpPr>
        <p:spPr>
          <a:xfrm>
            <a:off x="0" y="3028"/>
            <a:ext cx="2362200" cy="6854972"/>
          </a:xfrm>
          <a:prstGeom prst="rect">
            <a:avLst/>
          </a:prstGeom>
          <a:pattFill prst="dkUpDiag">
            <a:fgClr>
              <a:srgbClr val="EA544E"/>
            </a:fgClr>
            <a:bgClr>
              <a:srgbClr val="E4524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B5FE8356-27E9-154F-A4E3-B999F6621512}"/>
              </a:ext>
            </a:extLst>
          </p:cNvPr>
          <p:cNvSpPr txBox="1">
            <a:spLocks/>
          </p:cNvSpPr>
          <p:nvPr userDrawn="1"/>
        </p:nvSpPr>
        <p:spPr>
          <a:xfrm rot="5400000" flipV="1">
            <a:off x="-711724"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F7A697">
                  <a:alpha val="51000"/>
                </a:srgbClr>
              </a:gs>
              <a:gs pos="62000">
                <a:srgbClr val="EA544E">
                  <a:alpha val="46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5" y="1574809"/>
            <a:ext cx="2819400" cy="126986"/>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9" y="2233571"/>
            <a:ext cx="4440062" cy="2848216"/>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8" lvl="0" indent="-342908" defTabSz="457212">
              <a:lnSpc>
                <a:spcPct val="150000"/>
              </a:lnSpc>
              <a:buFont typeface="+mj-lt"/>
              <a:buAutoNum type="arabicPeriod"/>
            </a:pPr>
            <a:r>
              <a:rPr kumimoji="1" lang="ja-JP" altLang="en-US"/>
              <a:t>マスター テキストの書式設定</a:t>
            </a:r>
          </a:p>
          <a:p>
            <a:pPr marL="342908" lvl="1" indent="-342908" defTabSz="457212">
              <a:lnSpc>
                <a:spcPct val="150000"/>
              </a:lnSpc>
              <a:buFont typeface="+mj-lt"/>
              <a:buAutoNum type="arabicPeriod"/>
            </a:pPr>
            <a:r>
              <a:rPr kumimoji="1" lang="ja-JP" altLang="en-US"/>
              <a:t>第 </a:t>
            </a:r>
            <a:r>
              <a:rPr kumimoji="1" lang="en-US" altLang="ja-JP"/>
              <a:t>2 </a:t>
            </a:r>
            <a:r>
              <a:rPr kumimoji="1" lang="ja-JP" altLang="en-US"/>
              <a:t>レベル</a:t>
            </a:r>
          </a:p>
          <a:p>
            <a:pPr marL="342908" lvl="2" indent="-342908" defTabSz="457212">
              <a:lnSpc>
                <a:spcPct val="150000"/>
              </a:lnSpc>
              <a:buFont typeface="+mj-lt"/>
              <a:buAutoNum type="arabicPeriod"/>
            </a:pPr>
            <a:r>
              <a:rPr kumimoji="1" lang="ja-JP" altLang="en-US"/>
              <a:t>第 </a:t>
            </a:r>
            <a:r>
              <a:rPr kumimoji="1" lang="en-US" altLang="ja-JP"/>
              <a:t>3 </a:t>
            </a:r>
            <a:r>
              <a:rPr kumimoji="1" lang="ja-JP" altLang="en-US"/>
              <a:t>レベル</a:t>
            </a:r>
          </a:p>
          <a:p>
            <a:pPr marL="342908" lvl="3" indent="-342908" defTabSz="457212">
              <a:lnSpc>
                <a:spcPct val="150000"/>
              </a:lnSpc>
              <a:buFont typeface="+mj-lt"/>
              <a:buAutoNum type="arabicPeriod"/>
            </a:pPr>
            <a:r>
              <a:rPr kumimoji="1" lang="ja-JP" altLang="en-US"/>
              <a:t>第 </a:t>
            </a:r>
            <a:r>
              <a:rPr kumimoji="1" lang="en-US" altLang="ja-JP"/>
              <a:t>4 </a:t>
            </a:r>
            <a:r>
              <a:rPr kumimoji="1" lang="ja-JP" altLang="en-US"/>
              <a:t>レベル</a:t>
            </a:r>
          </a:p>
          <a:p>
            <a:pPr marL="342908" lvl="4" indent="-342908" defTabSz="457212">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a:stretch>
            <a:fillRect/>
          </a:stretch>
        </p:blipFill>
        <p:spPr>
          <a:xfrm>
            <a:off x="8763002" y="5857115"/>
            <a:ext cx="878716" cy="762000"/>
          </a:xfrm>
          <a:prstGeom prst="rect">
            <a:avLst/>
          </a:prstGeom>
        </p:spPr>
      </p:pic>
    </p:spTree>
    <p:extLst>
      <p:ext uri="{BB962C8B-B14F-4D97-AF65-F5344CB8AC3E}">
        <p14:creationId xmlns:p14="http://schemas.microsoft.com/office/powerpoint/2010/main" val="28338809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中扉・目次3">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3" y="0"/>
            <a:ext cx="7543798"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B9987492-2412-3145-9701-A08B5E160C14}"/>
              </a:ext>
            </a:extLst>
          </p:cNvPr>
          <p:cNvSpPr/>
          <p:nvPr userDrawn="1"/>
        </p:nvSpPr>
        <p:spPr>
          <a:xfrm>
            <a:off x="659247" y="3910549"/>
            <a:ext cx="1931554" cy="3785652"/>
          </a:xfrm>
          <a:prstGeom prst="rect">
            <a:avLst/>
          </a:prstGeom>
        </p:spPr>
        <p:txBody>
          <a:bodyPr wrap="none">
            <a:spAutoFit/>
          </a:bodyPr>
          <a:lstStyle/>
          <a:p>
            <a:r>
              <a:rPr lang="en-US" altLang="ja-JP" sz="24000" spc="272">
                <a:solidFill>
                  <a:schemeClr val="bg1">
                    <a:alpha val="35000"/>
                  </a:schemeClr>
                </a:solidFill>
                <a:latin typeface="Arial" panose="020B0604020202020204" pitchFamily="34" charset="0"/>
                <a:ea typeface="Meiryo" panose="020B0604030504040204" pitchFamily="34" charset="-128"/>
                <a:cs typeface="Arial" panose="020B0604020202020204" pitchFamily="34" charset="0"/>
              </a:rPr>
              <a:t>1</a:t>
            </a:r>
            <a:endParaRPr lang="en" altLang="ja-JP" sz="24000" spc="272">
              <a:solidFill>
                <a:schemeClr val="bg1">
                  <a:alpha val="35000"/>
                </a:schemeClr>
              </a:solidFill>
              <a:latin typeface="Arial" panose="020B0604020202020204" pitchFamily="34" charset="0"/>
              <a:ea typeface="Meiryo" panose="020B0604030504040204" pitchFamily="34" charset="-128"/>
              <a:cs typeface="Arial" panose="020B0604020202020204" pitchFamily="34" charset="0"/>
            </a:endParaRPr>
          </a:p>
        </p:txBody>
      </p:sp>
      <p:sp>
        <p:nvSpPr>
          <p:cNvPr id="9" name="テキスト プレースホルダー 6">
            <a:extLst>
              <a:ext uri="{FF2B5EF4-FFF2-40B4-BE49-F238E27FC236}">
                <a16:creationId xmlns:a16="http://schemas.microsoft.com/office/drawing/2014/main" id="{3CA2250D-A52A-0B4F-8385-5DC9102169B2}"/>
              </a:ext>
            </a:extLst>
          </p:cNvPr>
          <p:cNvSpPr txBox="1">
            <a:spLocks/>
          </p:cNvSpPr>
          <p:nvPr userDrawn="1"/>
        </p:nvSpPr>
        <p:spPr>
          <a:xfrm>
            <a:off x="0" y="3028"/>
            <a:ext cx="2362200" cy="6854972"/>
          </a:xfrm>
          <a:prstGeom prst="rect">
            <a:avLst/>
          </a:prstGeom>
          <a:pattFill prst="dkUpDiag">
            <a:fgClr>
              <a:srgbClr val="9CBCC4"/>
            </a:fgClr>
            <a:bgClr>
              <a:srgbClr val="90AEB7"/>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EF2498AB-C883-FE43-9727-F6AC02CEBC51}"/>
              </a:ext>
            </a:extLst>
          </p:cNvPr>
          <p:cNvSpPr txBox="1">
            <a:spLocks/>
          </p:cNvSpPr>
          <p:nvPr userDrawn="1"/>
        </p:nvSpPr>
        <p:spPr>
          <a:xfrm rot="5400000" flipV="1">
            <a:off x="-711724"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B8DDE7">
                  <a:alpha val="35000"/>
                </a:srgbClr>
              </a:gs>
              <a:gs pos="62000">
                <a:srgbClr val="9CBCC4">
                  <a:alpha val="29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9" y="2233571"/>
            <a:ext cx="4440062" cy="2848216"/>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8" lvl="0" indent="-342908" defTabSz="457212">
              <a:lnSpc>
                <a:spcPct val="150000"/>
              </a:lnSpc>
              <a:buFont typeface="+mj-lt"/>
              <a:buAutoNum type="arabicPeriod"/>
            </a:pPr>
            <a:r>
              <a:rPr kumimoji="1" lang="ja-JP" altLang="en-US"/>
              <a:t>マスター テキストの書式設定</a:t>
            </a:r>
          </a:p>
          <a:p>
            <a:pPr marL="342908" lvl="1" indent="-342908" defTabSz="457212">
              <a:lnSpc>
                <a:spcPct val="150000"/>
              </a:lnSpc>
              <a:buFont typeface="+mj-lt"/>
              <a:buAutoNum type="arabicPeriod"/>
            </a:pPr>
            <a:r>
              <a:rPr kumimoji="1" lang="ja-JP" altLang="en-US"/>
              <a:t>第 </a:t>
            </a:r>
            <a:r>
              <a:rPr kumimoji="1" lang="en-US" altLang="ja-JP"/>
              <a:t>2 </a:t>
            </a:r>
            <a:r>
              <a:rPr kumimoji="1" lang="ja-JP" altLang="en-US"/>
              <a:t>レベル</a:t>
            </a:r>
          </a:p>
          <a:p>
            <a:pPr marL="342908" lvl="2" indent="-342908" defTabSz="457212">
              <a:lnSpc>
                <a:spcPct val="150000"/>
              </a:lnSpc>
              <a:buFont typeface="+mj-lt"/>
              <a:buAutoNum type="arabicPeriod"/>
            </a:pPr>
            <a:r>
              <a:rPr kumimoji="1" lang="ja-JP" altLang="en-US"/>
              <a:t>第 </a:t>
            </a:r>
            <a:r>
              <a:rPr kumimoji="1" lang="en-US" altLang="ja-JP"/>
              <a:t>3 </a:t>
            </a:r>
            <a:r>
              <a:rPr kumimoji="1" lang="ja-JP" altLang="en-US"/>
              <a:t>レベル</a:t>
            </a:r>
          </a:p>
          <a:p>
            <a:pPr marL="342908" lvl="3" indent="-342908" defTabSz="457212">
              <a:lnSpc>
                <a:spcPct val="150000"/>
              </a:lnSpc>
              <a:buFont typeface="+mj-lt"/>
              <a:buAutoNum type="arabicPeriod"/>
            </a:pPr>
            <a:r>
              <a:rPr kumimoji="1" lang="ja-JP" altLang="en-US"/>
              <a:t>第 </a:t>
            </a:r>
            <a:r>
              <a:rPr kumimoji="1" lang="en-US" altLang="ja-JP"/>
              <a:t>4 </a:t>
            </a:r>
            <a:r>
              <a:rPr kumimoji="1" lang="ja-JP" altLang="en-US"/>
              <a:t>レベル</a:t>
            </a:r>
          </a:p>
          <a:p>
            <a:pPr marL="342908" lvl="4" indent="-342908" defTabSz="457212">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5" y="1574809"/>
            <a:ext cx="2819400" cy="126986"/>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pic>
        <p:nvPicPr>
          <p:cNvPr id="97" name="図 96"/>
          <p:cNvPicPr>
            <a:picLocks noChangeAspect="1"/>
          </p:cNvPicPr>
          <p:nvPr userDrawn="1"/>
        </p:nvPicPr>
        <p:blipFill>
          <a:blip r:embed="rId2"/>
          <a:stretch>
            <a:fillRect/>
          </a:stretch>
        </p:blipFill>
        <p:spPr>
          <a:xfrm>
            <a:off x="8763002" y="5857115"/>
            <a:ext cx="878716" cy="762000"/>
          </a:xfrm>
          <a:prstGeom prst="rect">
            <a:avLst/>
          </a:prstGeom>
        </p:spPr>
      </p:pic>
    </p:spTree>
    <p:extLst>
      <p:ext uri="{BB962C8B-B14F-4D97-AF65-F5344CB8AC3E}">
        <p14:creationId xmlns:p14="http://schemas.microsoft.com/office/powerpoint/2010/main" val="14654274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40557817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468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46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468000"/>
          </a:xfrm>
        </p:spPr>
        <p:txBody>
          <a:bodyPr tIns="288000" rIns="360000" bIns="36000"/>
          <a:lstStyle>
            <a:lvl1pPr>
              <a:defRPr sz="2000">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600" y="468000"/>
            <a:ext cx="9907200" cy="46800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tIns="72000" rIns="216000" bIns="72000" rtlCol="0" anchor="ctr">
            <a:noAutofit/>
          </a:bodyPr>
          <a:lstStyle>
            <a:lvl1pPr marL="0" indent="0">
              <a:lnSpc>
                <a:spcPct val="100000"/>
              </a:lnSpc>
              <a:spcBef>
                <a:spcPts val="0"/>
              </a:spcBef>
              <a:spcAft>
                <a:spcPts val="600"/>
              </a:spcAft>
              <a:buNone/>
              <a:defRPr lang="ja-JP" altLang="en-US" sz="14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6949910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6268352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17133577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581891"/>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09290" y="0"/>
            <a:ext cx="3896710" cy="581891"/>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95604192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8951424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219633"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76849801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329988186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207038543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81152294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81431856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58221741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54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54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2" name="Title 1"/>
          <p:cNvSpPr>
            <a:spLocks noGrp="1"/>
          </p:cNvSpPr>
          <p:nvPr>
            <p:ph type="title"/>
          </p:nvPr>
        </p:nvSpPr>
        <p:spPr>
          <a:xfrm>
            <a:off x="0" y="0"/>
            <a:ext cx="9906000" cy="540000"/>
          </a:xfrm>
        </p:spPr>
        <p:txBody>
          <a:bodyPr tIns="396000" rIns="360000" bIns="72000"/>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9219633" y="6524686"/>
            <a:ext cx="630513" cy="278421"/>
          </a:xfrm>
          <a:prstGeom prst="rect">
            <a:avLst/>
          </a:prstGeom>
        </p:spPr>
        <p:txBody>
          <a:bodyPr vert="horz" lIns="0" tIns="0" rIns="0" bIns="0" rtlCol="0" anchor="b"/>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67972422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panose="020F0502020204030204"/>
              <a:ea typeface="メイリオ" panose="020B0604030504040204" pitchFamily="50" charset="-128"/>
              <a:cs typeface="+mn-cs"/>
            </a:endParaRPr>
          </a:p>
        </p:txBody>
      </p:sp>
      <p:sp>
        <p:nvSpPr>
          <p:cNvPr id="4" name="フッター プレースホルダー 3"/>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srgbClr val="EDEEF5">
                  <a:lumMod val="50000"/>
                </a:srgbClr>
              </a:solidFill>
              <a:effectLst/>
              <a:uLnTx/>
              <a:uFillTx/>
              <a:latin typeface="Calibri" panose="020F0502020204030204"/>
              <a:ea typeface="メイリオ"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7965763-C5A1-410F-9CAA-841C597A4571}" type="slidenum">
              <a:rPr kumimoji="1" lang="ja-JP" alt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panose="020B0604030504040204" pitchFamily="50" charset="-128"/>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126772164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_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3027"/>
            <a:ext cx="9917110" cy="52560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52560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13880" y="832940"/>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5444854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ロゴ無し-タイトル">
    <p:spTree>
      <p:nvGrpSpPr>
        <p:cNvPr id="1" name=""/>
        <p:cNvGrpSpPr/>
        <p:nvPr/>
      </p:nvGrpSpPr>
      <p:grpSpPr>
        <a:xfrm>
          <a:off x="0" y="0"/>
          <a:ext cx="0" cy="0"/>
          <a:chOff x="0" y="0"/>
          <a:chExt cx="0" cy="0"/>
        </a:xfrm>
      </p:grpSpPr>
      <p:sp>
        <p:nvSpPr>
          <p:cNvPr id="13" name="テキスト プレースホルダー 6">
            <a:extLst>
              <a:ext uri="{FF2B5EF4-FFF2-40B4-BE49-F238E27FC236}">
                <a16:creationId xmlns:a16="http://schemas.microsoft.com/office/drawing/2014/main" id="{0290DA02-B9C4-F629-80C0-B9A67778665D}"/>
              </a:ext>
            </a:extLst>
          </p:cNvPr>
          <p:cNvSpPr txBox="1">
            <a:spLocks/>
          </p:cNvSpPr>
          <p:nvPr userDrawn="1"/>
        </p:nvSpPr>
        <p:spPr>
          <a:xfrm>
            <a:off x="0" y="0"/>
            <a:ext cx="9907200" cy="54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4" name="テキスト プレースホルダー 6">
            <a:extLst>
              <a:ext uri="{FF2B5EF4-FFF2-40B4-BE49-F238E27FC236}">
                <a16:creationId xmlns:a16="http://schemas.microsoft.com/office/drawing/2014/main" id="{81D8CD69-6C81-7B69-98B5-0D375DF0A013}"/>
              </a:ext>
            </a:extLst>
          </p:cNvPr>
          <p:cNvSpPr txBox="1">
            <a:spLocks/>
          </p:cNvSpPr>
          <p:nvPr userDrawn="1"/>
        </p:nvSpPr>
        <p:spPr>
          <a:xfrm>
            <a:off x="6019800" y="0"/>
            <a:ext cx="3896710" cy="54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5" name="Title 1">
            <a:extLst>
              <a:ext uri="{FF2B5EF4-FFF2-40B4-BE49-F238E27FC236}">
                <a16:creationId xmlns:a16="http://schemas.microsoft.com/office/drawing/2014/main" id="{60C0C413-4EB8-DE5E-440C-EC5DB8EA165B}"/>
              </a:ext>
            </a:extLst>
          </p:cNvPr>
          <p:cNvSpPr>
            <a:spLocks noGrp="1"/>
          </p:cNvSpPr>
          <p:nvPr>
            <p:ph type="title"/>
          </p:nvPr>
        </p:nvSpPr>
        <p:spPr>
          <a:xfrm>
            <a:off x="0" y="0"/>
            <a:ext cx="9906000" cy="540000"/>
          </a:xfrm>
        </p:spPr>
        <p:txBody>
          <a:bodyPr tIns="360000" rIns="360000" bIns="72000"/>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16" name="Slide Number Placeholder 5">
            <a:extLst>
              <a:ext uri="{FF2B5EF4-FFF2-40B4-BE49-F238E27FC236}">
                <a16:creationId xmlns:a16="http://schemas.microsoft.com/office/drawing/2014/main" id="{1DEC1024-B449-1127-4935-6D94D686142F}"/>
              </a:ext>
            </a:extLst>
          </p:cNvPr>
          <p:cNvSpPr>
            <a:spLocks noGrp="1"/>
          </p:cNvSpPr>
          <p:nvPr>
            <p:ph type="sldNum" sz="quarter" idx="4"/>
          </p:nvPr>
        </p:nvSpPr>
        <p:spPr>
          <a:xfrm>
            <a:off x="9219633" y="6524686"/>
            <a:ext cx="630513" cy="278421"/>
          </a:xfrm>
          <a:prstGeom prst="rect">
            <a:avLst/>
          </a:prstGeom>
        </p:spPr>
        <p:txBody>
          <a:bodyPr vert="horz" lIns="0" tIns="0" rIns="0" bIns="0" rtlCol="0" anchor="b"/>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7" name="テキスト プレースホルダー 12">
            <a:extLst>
              <a:ext uri="{FF2B5EF4-FFF2-40B4-BE49-F238E27FC236}">
                <a16:creationId xmlns:a16="http://schemas.microsoft.com/office/drawing/2014/main" id="{DF0822E3-3793-E82B-8260-0569D554B768}"/>
              </a:ext>
            </a:extLst>
          </p:cNvPr>
          <p:cNvSpPr>
            <a:spLocks noGrp="1"/>
          </p:cNvSpPr>
          <p:nvPr>
            <p:ph type="body" sz="quarter" idx="13"/>
          </p:nvPr>
        </p:nvSpPr>
        <p:spPr>
          <a:xfrm>
            <a:off x="-600" y="540000"/>
            <a:ext cx="9907200" cy="41816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88000" tIns="108000" rIns="288000" bIns="108000" rtlCol="0" anchor="ctr" anchorCtr="0">
            <a:noAutofit/>
          </a:bodyPr>
          <a:lstStyle>
            <a:lvl1pPr marL="0" indent="0">
              <a:lnSpc>
                <a:spcPct val="100000"/>
              </a:lnSpc>
              <a:spcBef>
                <a:spcPts val="0"/>
              </a:spcBef>
              <a:spcAft>
                <a:spcPts val="600"/>
              </a:spcAft>
              <a:buNone/>
              <a:defRPr lang="ja-JP" altLang="en-US" sz="13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3978320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219633"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5980234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244897526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413769033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421404550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78671862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93112685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374293645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2" y="3028"/>
            <a:ext cx="9917111" cy="65587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2" y="0"/>
            <a:ext cx="3896711" cy="65587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21023"/>
            <a:ext cx="9906000" cy="828000"/>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39" y="427041"/>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3" y="666747"/>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16326287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ロゴ無し-白紙">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AC315B01-FE4A-DC6B-6B1B-01FC453CC7A5}"/>
              </a:ext>
            </a:extLst>
          </p:cNvPr>
          <p:cNvSpPr>
            <a:spLocks noGrp="1"/>
          </p:cNvSpPr>
          <p:nvPr>
            <p:ph type="sldNum" sz="quarter" idx="4"/>
          </p:nvPr>
        </p:nvSpPr>
        <p:spPr>
          <a:xfrm>
            <a:off x="9219031"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00706613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8" y="6534006"/>
            <a:ext cx="2028431" cy="207831"/>
          </a:xfrm>
          <a:prstGeom prst="rect">
            <a:avLst/>
          </a:prstGeom>
        </p:spPr>
      </p:pic>
    </p:spTree>
    <p:extLst>
      <p:ext uri="{BB962C8B-B14F-4D97-AF65-F5344CB8AC3E}">
        <p14:creationId xmlns:p14="http://schemas.microsoft.com/office/powerpoint/2010/main" val="21853575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5_ロゴ無し-タイトル">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8"/>
            <a:ext cx="9907200" cy="473645"/>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5"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1"/>
            <a:ext cx="3896710" cy="476672"/>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5"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42731"/>
            <a:ext cx="9906000" cy="476673"/>
          </a:xfrm>
        </p:spPr>
        <p:txBody>
          <a:bodyPr/>
          <a:lstStyle/>
          <a:p>
            <a:r>
              <a:rPr lang="ja-JP" altLang="en-US"/>
              <a:t>マスター タイトルの書式設定</a:t>
            </a:r>
            <a:endParaRPr lang="en-US"/>
          </a:p>
        </p:txBody>
      </p:sp>
      <p:sp>
        <p:nvSpPr>
          <p:cNvPr id="2" name="Slide Number Placeholder 5">
            <a:extLst>
              <a:ext uri="{FF2B5EF4-FFF2-40B4-BE49-F238E27FC236}">
                <a16:creationId xmlns:a16="http://schemas.microsoft.com/office/drawing/2014/main" id="{9E1E8F9B-1BA5-3D3D-C543-15DE0363830C}"/>
              </a:ext>
            </a:extLst>
          </p:cNvPr>
          <p:cNvSpPr>
            <a:spLocks noGrp="1"/>
          </p:cNvSpPr>
          <p:nvPr>
            <p:ph type="sldNum" sz="quarter" idx="4"/>
          </p:nvPr>
        </p:nvSpPr>
        <p:spPr>
          <a:xfrm>
            <a:off x="9105436" y="653684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91684650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1711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55006"/>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9699423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167453081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ロゴ無し-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10896571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ロゴ有-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3027"/>
            <a:ext cx="991711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12">
            <a:extLst>
              <a:ext uri="{FF2B5EF4-FFF2-40B4-BE49-F238E27FC236}">
                <a16:creationId xmlns:a16="http://schemas.microsoft.com/office/drawing/2014/main" id="{DF557284-D172-0947-B941-AEB438596D1F}"/>
              </a:ext>
            </a:extLst>
          </p:cNvPr>
          <p:cNvSpPr>
            <a:spLocks noGrp="1"/>
          </p:cNvSpPr>
          <p:nvPr>
            <p:ph type="body" sz="quarter" idx="13"/>
          </p:nvPr>
        </p:nvSpPr>
        <p:spPr>
          <a:xfrm>
            <a:off x="13880" y="832940"/>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83263507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_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1711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3" name="テキスト プレースホルダー 12">
            <a:extLst>
              <a:ext uri="{FF2B5EF4-FFF2-40B4-BE49-F238E27FC236}">
                <a16:creationId xmlns:a16="http://schemas.microsoft.com/office/drawing/2014/main" id="{EBB38338-E192-5342-9BC9-12557335BD90}"/>
              </a:ext>
            </a:extLst>
          </p:cNvPr>
          <p:cNvSpPr>
            <a:spLocks noGrp="1"/>
          </p:cNvSpPr>
          <p:nvPr>
            <p:ph type="body" sz="quarter" idx="13"/>
          </p:nvPr>
        </p:nvSpPr>
        <p:spPr>
          <a:xfrm>
            <a:off x="0" y="859828"/>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85839369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Tree>
    <p:extLst>
      <p:ext uri="{BB962C8B-B14F-4D97-AF65-F5344CB8AC3E}">
        <p14:creationId xmlns:p14="http://schemas.microsoft.com/office/powerpoint/2010/main" val="145138132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876800" y="3886200"/>
            <a:ext cx="5029200" cy="2988067"/>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5052983" y="5588"/>
                </a:moveTo>
                <a:lnTo>
                  <a:pt x="9907200" y="0"/>
                </a:lnTo>
                <a:lnTo>
                  <a:pt x="9907200" y="827999"/>
                </a:lnTo>
                <a:lnTo>
                  <a:pt x="0" y="827999"/>
                </a:lnTo>
                <a:lnTo>
                  <a:pt x="5052983"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100" name="図 99"/>
          <p:cNvPicPr>
            <a:picLocks noChangeAspect="1"/>
          </p:cNvPicPr>
          <p:nvPr userDrawn="1"/>
        </p:nvPicPr>
        <p:blipFill>
          <a:blip r:embed="rId2"/>
          <a:stretch>
            <a:fillRect/>
          </a:stretch>
        </p:blipFill>
        <p:spPr>
          <a:xfrm>
            <a:off x="6551007" y="643128"/>
            <a:ext cx="3071714" cy="347472"/>
          </a:xfrm>
          <a:prstGeom prst="rect">
            <a:avLst/>
          </a:prstGeom>
        </p:spPr>
      </p:pic>
    </p:spTree>
    <p:extLst>
      <p:ext uri="{BB962C8B-B14F-4D97-AF65-F5344CB8AC3E}">
        <p14:creationId xmlns:p14="http://schemas.microsoft.com/office/powerpoint/2010/main" val="39674729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2_表紙2">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7" name="テキスト プレースホルダー 6">
            <a:extLst>
              <a:ext uri="{FF2B5EF4-FFF2-40B4-BE49-F238E27FC236}">
                <a16:creationId xmlns:a16="http://schemas.microsoft.com/office/drawing/2014/main" id="{2E95CE40-F866-6143-9D2C-1A4E775FF178}"/>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8" name="テキスト プレースホルダー 6">
            <a:extLst>
              <a:ext uri="{FF2B5EF4-FFF2-40B4-BE49-F238E27FC236}">
                <a16:creationId xmlns:a16="http://schemas.microsoft.com/office/drawing/2014/main" id="{F2AE4B11-0BA1-0642-9AAE-1990E94F55E7}"/>
              </a:ext>
            </a:extLst>
          </p:cNvPr>
          <p:cNvSpPr txBox="1">
            <a:spLocks/>
          </p:cNvSpPr>
          <p:nvPr userDrawn="1"/>
        </p:nvSpPr>
        <p:spPr>
          <a:xfrm rot="5400000" flipV="1">
            <a:off x="-711726"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pic>
        <p:nvPicPr>
          <p:cNvPr id="88" name="図 87"/>
          <p:cNvPicPr>
            <a:picLocks noChangeAspect="1"/>
          </p:cNvPicPr>
          <p:nvPr userDrawn="1"/>
        </p:nvPicPr>
        <p:blipFill>
          <a:blip r:embed="rId3"/>
          <a:stretch>
            <a:fillRect/>
          </a:stretch>
        </p:blipFill>
        <p:spPr>
          <a:xfrm>
            <a:off x="8763000" y="5857114"/>
            <a:ext cx="878716" cy="762000"/>
          </a:xfrm>
          <a:prstGeom prst="rect">
            <a:avLst/>
          </a:prstGeom>
        </p:spPr>
      </p:pic>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84695630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2_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711726"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88" name="図 87"/>
          <p:cNvPicPr>
            <a:picLocks noChangeAspect="1"/>
          </p:cNvPicPr>
          <p:nvPr userDrawn="1"/>
        </p:nvPicPr>
        <p:blipFill>
          <a:blip r:embed="rId2"/>
          <a:stretch>
            <a:fillRect/>
          </a:stretch>
        </p:blipFill>
        <p:spPr>
          <a:xfrm>
            <a:off x="8763000" y="5857114"/>
            <a:ext cx="878716" cy="762000"/>
          </a:xfrm>
          <a:prstGeom prst="rect">
            <a:avLst/>
          </a:prstGeom>
        </p:spPr>
      </p:pic>
    </p:spTree>
    <p:extLst>
      <p:ext uri="{BB962C8B-B14F-4D97-AF65-F5344CB8AC3E}">
        <p14:creationId xmlns:p14="http://schemas.microsoft.com/office/powerpoint/2010/main" val="37890595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中扉・目次2">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B9987492-2412-3145-9701-A08B5E160C14}"/>
              </a:ext>
            </a:extLst>
          </p:cNvPr>
          <p:cNvSpPr/>
          <p:nvPr userDrawn="1"/>
        </p:nvSpPr>
        <p:spPr>
          <a:xfrm>
            <a:off x="659247" y="3910548"/>
            <a:ext cx="1931554" cy="3785652"/>
          </a:xfrm>
          <a:prstGeom prst="rect">
            <a:avLst/>
          </a:prstGeom>
        </p:spPr>
        <p:txBody>
          <a:bodyPr wrap="none">
            <a:spAutoFit/>
          </a:bodyPr>
          <a:lstStyle/>
          <a:p>
            <a:r>
              <a:rPr lang="en-US" altLang="ja-JP" sz="24000" spc="272">
                <a:solidFill>
                  <a:schemeClr val="bg1">
                    <a:alpha val="35000"/>
                  </a:schemeClr>
                </a:solidFill>
                <a:latin typeface="Arial" panose="020B0604020202020204" pitchFamily="34" charset="0"/>
                <a:ea typeface="Meiryo" panose="020B0604030504040204" pitchFamily="34" charset="-128"/>
                <a:cs typeface="Arial" panose="020B0604020202020204" pitchFamily="34" charset="0"/>
              </a:rPr>
              <a:t>1</a:t>
            </a:r>
            <a:endParaRPr lang="en" altLang="ja-JP" sz="24000" spc="272">
              <a:solidFill>
                <a:schemeClr val="bg1">
                  <a:alpha val="35000"/>
                </a:schemeClr>
              </a:solidFill>
              <a:latin typeface="Arial" panose="020B0604020202020204" pitchFamily="34" charset="0"/>
              <a:ea typeface="Meiryo" panose="020B0604030504040204" pitchFamily="34" charset="-128"/>
              <a:cs typeface="Arial" panose="020B0604020202020204" pitchFamily="34" charset="0"/>
            </a:endParaRPr>
          </a:p>
        </p:txBody>
      </p:sp>
      <p:sp>
        <p:nvSpPr>
          <p:cNvPr id="9" name="テキスト プレースホルダー 6">
            <a:extLst>
              <a:ext uri="{FF2B5EF4-FFF2-40B4-BE49-F238E27FC236}">
                <a16:creationId xmlns:a16="http://schemas.microsoft.com/office/drawing/2014/main" id="{459F2513-2314-724E-A875-B543CADB4768}"/>
              </a:ext>
            </a:extLst>
          </p:cNvPr>
          <p:cNvSpPr txBox="1">
            <a:spLocks/>
          </p:cNvSpPr>
          <p:nvPr userDrawn="1"/>
        </p:nvSpPr>
        <p:spPr>
          <a:xfrm>
            <a:off x="0" y="3027"/>
            <a:ext cx="2362200" cy="6854973"/>
          </a:xfrm>
          <a:prstGeom prst="rect">
            <a:avLst/>
          </a:prstGeom>
          <a:pattFill prst="dkUpDiag">
            <a:fgClr>
              <a:srgbClr val="EA544E"/>
            </a:fgClr>
            <a:bgClr>
              <a:srgbClr val="E4524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B5FE8356-27E9-154F-A4E3-B999F6621512}"/>
              </a:ext>
            </a:extLst>
          </p:cNvPr>
          <p:cNvSpPr txBox="1">
            <a:spLocks/>
          </p:cNvSpPr>
          <p:nvPr userDrawn="1"/>
        </p:nvSpPr>
        <p:spPr>
          <a:xfrm rot="5400000" flipV="1">
            <a:off x="-711726"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F7A697">
                  <a:alpha val="51000"/>
                </a:srgbClr>
              </a:gs>
              <a:gs pos="62000">
                <a:srgbClr val="EA544E">
                  <a:alpha val="46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a:stretch>
            <a:fillRect/>
          </a:stretch>
        </p:blipFill>
        <p:spPr>
          <a:xfrm>
            <a:off x="8763000" y="5857114"/>
            <a:ext cx="878716" cy="762000"/>
          </a:xfrm>
          <a:prstGeom prst="rect">
            <a:avLst/>
          </a:prstGeom>
        </p:spPr>
      </p:pic>
    </p:spTree>
    <p:extLst>
      <p:ext uri="{BB962C8B-B14F-4D97-AF65-F5344CB8AC3E}">
        <p14:creationId xmlns:p14="http://schemas.microsoft.com/office/powerpoint/2010/main" val="31012087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_中扉・目次3">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B9987492-2412-3145-9701-A08B5E160C14}"/>
              </a:ext>
            </a:extLst>
          </p:cNvPr>
          <p:cNvSpPr/>
          <p:nvPr userDrawn="1"/>
        </p:nvSpPr>
        <p:spPr>
          <a:xfrm>
            <a:off x="659247" y="3910548"/>
            <a:ext cx="1931554" cy="3785652"/>
          </a:xfrm>
          <a:prstGeom prst="rect">
            <a:avLst/>
          </a:prstGeom>
        </p:spPr>
        <p:txBody>
          <a:bodyPr wrap="none">
            <a:spAutoFit/>
          </a:bodyPr>
          <a:lstStyle/>
          <a:p>
            <a:r>
              <a:rPr lang="en-US" altLang="ja-JP" sz="24000" spc="272">
                <a:solidFill>
                  <a:schemeClr val="bg1">
                    <a:alpha val="35000"/>
                  </a:schemeClr>
                </a:solidFill>
                <a:latin typeface="Arial" panose="020B0604020202020204" pitchFamily="34" charset="0"/>
                <a:ea typeface="Meiryo" panose="020B0604030504040204" pitchFamily="34" charset="-128"/>
                <a:cs typeface="Arial" panose="020B0604020202020204" pitchFamily="34" charset="0"/>
              </a:rPr>
              <a:t>1</a:t>
            </a:r>
            <a:endParaRPr lang="en" altLang="ja-JP" sz="24000" spc="272">
              <a:solidFill>
                <a:schemeClr val="bg1">
                  <a:alpha val="35000"/>
                </a:schemeClr>
              </a:solidFill>
              <a:latin typeface="Arial" panose="020B0604020202020204" pitchFamily="34" charset="0"/>
              <a:ea typeface="Meiryo" panose="020B0604030504040204" pitchFamily="34" charset="-128"/>
              <a:cs typeface="Arial" panose="020B0604020202020204" pitchFamily="34" charset="0"/>
            </a:endParaRPr>
          </a:p>
        </p:txBody>
      </p:sp>
      <p:sp>
        <p:nvSpPr>
          <p:cNvPr id="9" name="テキスト プレースホルダー 6">
            <a:extLst>
              <a:ext uri="{FF2B5EF4-FFF2-40B4-BE49-F238E27FC236}">
                <a16:creationId xmlns:a16="http://schemas.microsoft.com/office/drawing/2014/main" id="{3CA2250D-A52A-0B4F-8385-5DC9102169B2}"/>
              </a:ext>
            </a:extLst>
          </p:cNvPr>
          <p:cNvSpPr txBox="1">
            <a:spLocks/>
          </p:cNvSpPr>
          <p:nvPr userDrawn="1"/>
        </p:nvSpPr>
        <p:spPr>
          <a:xfrm>
            <a:off x="0" y="3027"/>
            <a:ext cx="2362200" cy="6854973"/>
          </a:xfrm>
          <a:prstGeom prst="rect">
            <a:avLst/>
          </a:prstGeom>
          <a:pattFill prst="dkUpDiag">
            <a:fgClr>
              <a:srgbClr val="9CBCC4"/>
            </a:fgClr>
            <a:bgClr>
              <a:srgbClr val="90AEB7"/>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EF2498AB-C883-FE43-9727-F6AC02CEBC51}"/>
              </a:ext>
            </a:extLst>
          </p:cNvPr>
          <p:cNvSpPr txBox="1">
            <a:spLocks/>
          </p:cNvSpPr>
          <p:nvPr userDrawn="1"/>
        </p:nvSpPr>
        <p:spPr>
          <a:xfrm rot="5400000" flipV="1">
            <a:off x="-711726"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B8DDE7">
                  <a:alpha val="35000"/>
                </a:srgbClr>
              </a:gs>
              <a:gs pos="62000">
                <a:srgbClr val="9CBCC4">
                  <a:alpha val="29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a:stretch>
            <a:fillRect/>
          </a:stretch>
        </p:blipFill>
        <p:spPr>
          <a:xfrm>
            <a:off x="8763000" y="5857114"/>
            <a:ext cx="878716" cy="762000"/>
          </a:xfrm>
          <a:prstGeom prst="rect">
            <a:avLst/>
          </a:prstGeom>
        </p:spPr>
      </p:pic>
    </p:spTree>
    <p:extLst>
      <p:ext uri="{BB962C8B-B14F-4D97-AF65-F5344CB8AC3E}">
        <p14:creationId xmlns:p14="http://schemas.microsoft.com/office/powerpoint/2010/main" val="250276370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1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5368110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81242114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28313229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54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108000"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00"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54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540000"/>
          </a:xfrm>
        </p:spPr>
        <p:txBody>
          <a:bodyPr tIns="360000" rIns="360000" bIns="72000"/>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219633" y="6536158"/>
            <a:ext cx="630513" cy="278421"/>
          </a:xfrm>
          <a:prstGeom prst="rect">
            <a:avLst/>
          </a:prstGeom>
        </p:spPr>
        <p:txBody>
          <a:bodyPr vert="horz" lIns="0" tIns="0" rIns="0" bIns="0" rtlCol="0" anchor="b"/>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540000"/>
            <a:ext cx="9907200" cy="36085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2000" rIns="360000" bIns="72000" rtlCol="0" anchor="t">
            <a:spAutoFit/>
          </a:bodyPr>
          <a:lstStyle>
            <a:lvl1pPr marL="0" indent="0">
              <a:lnSpc>
                <a:spcPct val="100000"/>
              </a:lnSpc>
              <a:spcBef>
                <a:spcPts val="0"/>
              </a:spcBef>
              <a:spcAft>
                <a:spcPts val="600"/>
              </a:spcAft>
              <a:buNone/>
              <a:defRPr lang="ja-JP" altLang="en-US" sz="14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35984321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07952841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23858855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147023"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576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576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576000"/>
          </a:xfrm>
        </p:spPr>
        <p:txBody>
          <a:bodyPr tIns="252000" rIns="360000" bIns="108000"/>
          <a:lstStyle>
            <a:lvl1pPr>
              <a:defRPr sz="2000">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576000"/>
            <a:ext cx="9907200" cy="407016"/>
          </a:xfr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360000" bIns="72000" rtlCol="0" anchor="ctr">
            <a:spAutoFit/>
          </a:bodyPr>
          <a:lstStyle>
            <a:lvl1pPr marL="0" indent="0">
              <a:buNone/>
              <a:defRPr lang="ja-JP" altLang="en-US" sz="14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63348671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41243725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339546847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195497444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42247621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33495910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3498198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33060193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A3DAE88B-055B-4A7E-8B81-30A15BA98983}" type="slidenum">
              <a:rPr kumimoji="1" lang="ja-JP" altLang="en-US" smtClean="0"/>
              <a:t>‹#›</a:t>
            </a:fld>
            <a:endParaRPr kumimoji="1" lang="ja-JP" altLang="en-US"/>
          </a:p>
        </p:txBody>
      </p:sp>
    </p:spTree>
    <p:extLst>
      <p:ext uri="{BB962C8B-B14F-4D97-AF65-F5344CB8AC3E}">
        <p14:creationId xmlns:p14="http://schemas.microsoft.com/office/powerpoint/2010/main" val="218390633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44115538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2271082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20309727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86753573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35626471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42407910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レイアウト調整用">
    <p:spTree>
      <p:nvGrpSpPr>
        <p:cNvPr id="1" name=""/>
        <p:cNvGrpSpPr/>
        <p:nvPr/>
      </p:nvGrpSpPr>
      <p:grpSpPr>
        <a:xfrm>
          <a:off x="0" y="0"/>
          <a:ext cx="0" cy="0"/>
          <a:chOff x="0" y="0"/>
          <a:chExt cx="0" cy="0"/>
        </a:xfrm>
      </p:grpSpPr>
      <p:sp>
        <p:nvSpPr>
          <p:cNvPr id="20" name="正方形/長方形 19">
            <a:extLst>
              <a:ext uri="{FF2B5EF4-FFF2-40B4-BE49-F238E27FC236}">
                <a16:creationId xmlns:a16="http://schemas.microsoft.com/office/drawing/2014/main" id="{E42AB819-EED4-A946-82DE-13861620C8BA}"/>
              </a:ext>
            </a:extLst>
          </p:cNvPr>
          <p:cNvSpPr/>
          <p:nvPr/>
        </p:nvSpPr>
        <p:spPr>
          <a:xfrm>
            <a:off x="0"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1" name="正方形/長方形 20">
            <a:extLst>
              <a:ext uri="{FF2B5EF4-FFF2-40B4-BE49-F238E27FC236}">
                <a16:creationId xmlns:a16="http://schemas.microsoft.com/office/drawing/2014/main" id="{B60C0383-7E27-CC41-BDF1-C49E8091F6E1}"/>
              </a:ext>
            </a:extLst>
          </p:cNvPr>
          <p:cNvSpPr/>
          <p:nvPr/>
        </p:nvSpPr>
        <p:spPr>
          <a:xfrm>
            <a:off x="7165290"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2" name="正方形/長方形 21">
            <a:extLst>
              <a:ext uri="{FF2B5EF4-FFF2-40B4-BE49-F238E27FC236}">
                <a16:creationId xmlns:a16="http://schemas.microsoft.com/office/drawing/2014/main" id="{1B4AEF06-A638-9B41-AE70-D8C99ADA08F1}"/>
              </a:ext>
            </a:extLst>
          </p:cNvPr>
          <p:cNvSpPr/>
          <p:nvPr/>
        </p:nvSpPr>
        <p:spPr>
          <a:xfrm>
            <a:off x="4772175"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3" name="正方形/長方形 22">
            <a:extLst>
              <a:ext uri="{FF2B5EF4-FFF2-40B4-BE49-F238E27FC236}">
                <a16:creationId xmlns:a16="http://schemas.microsoft.com/office/drawing/2014/main" id="{E9872FEA-3D6E-E242-8DFD-C32CC74DF272}"/>
              </a:ext>
            </a:extLst>
          </p:cNvPr>
          <p:cNvSpPr/>
          <p:nvPr/>
        </p:nvSpPr>
        <p:spPr>
          <a:xfrm>
            <a:off x="9546000" y="44998"/>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4" name="正方形/長方形 23">
            <a:extLst>
              <a:ext uri="{FF2B5EF4-FFF2-40B4-BE49-F238E27FC236}">
                <a16:creationId xmlns:a16="http://schemas.microsoft.com/office/drawing/2014/main" id="{498D6E89-891D-F245-B6F3-D7580D40D66F}"/>
              </a:ext>
            </a:extLst>
          </p:cNvPr>
          <p:cNvSpPr/>
          <p:nvPr/>
        </p:nvSpPr>
        <p:spPr>
          <a:xfrm>
            <a:off x="2379061"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5" name="正方形/長方形 24">
            <a:extLst>
              <a:ext uri="{FF2B5EF4-FFF2-40B4-BE49-F238E27FC236}">
                <a16:creationId xmlns:a16="http://schemas.microsoft.com/office/drawing/2014/main" id="{1785A7A5-3C92-6141-8CC3-A3BC67C02BA0}"/>
              </a:ext>
            </a:extLst>
          </p:cNvPr>
          <p:cNvSpPr/>
          <p:nvPr userDrawn="1"/>
        </p:nvSpPr>
        <p:spPr>
          <a:xfrm>
            <a:off x="-14054" y="0"/>
            <a:ext cx="9906000" cy="827999"/>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6" name="正方形/長方形 25">
            <a:extLst>
              <a:ext uri="{FF2B5EF4-FFF2-40B4-BE49-F238E27FC236}">
                <a16:creationId xmlns:a16="http://schemas.microsoft.com/office/drawing/2014/main" id="{D604A1B9-5E8B-8F4C-A437-13CE56CB2868}"/>
              </a:ext>
            </a:extLst>
          </p:cNvPr>
          <p:cNvSpPr/>
          <p:nvPr/>
        </p:nvSpPr>
        <p:spPr>
          <a:xfrm>
            <a:off x="-14054" y="6531709"/>
            <a:ext cx="9906173" cy="360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7" name="正方形/長方形 26">
            <a:extLst>
              <a:ext uri="{FF2B5EF4-FFF2-40B4-BE49-F238E27FC236}">
                <a16:creationId xmlns:a16="http://schemas.microsoft.com/office/drawing/2014/main" id="{83251D04-7828-CA45-A01C-E88E90EAFFCF}"/>
              </a:ext>
            </a:extLst>
          </p:cNvPr>
          <p:cNvSpPr/>
          <p:nvPr/>
        </p:nvSpPr>
        <p:spPr>
          <a:xfrm>
            <a:off x="-14054" y="1552940"/>
            <a:ext cx="9906173" cy="326585"/>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8" name="正方形/長方形 27">
            <a:extLst>
              <a:ext uri="{FF2B5EF4-FFF2-40B4-BE49-F238E27FC236}">
                <a16:creationId xmlns:a16="http://schemas.microsoft.com/office/drawing/2014/main" id="{87B071EB-FA6A-1645-AD95-27B80DF07B86}"/>
              </a:ext>
            </a:extLst>
          </p:cNvPr>
          <p:cNvSpPr/>
          <p:nvPr/>
        </p:nvSpPr>
        <p:spPr>
          <a:xfrm>
            <a:off x="317676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9" name="正方形/長方形 28">
            <a:extLst>
              <a:ext uri="{FF2B5EF4-FFF2-40B4-BE49-F238E27FC236}">
                <a16:creationId xmlns:a16="http://schemas.microsoft.com/office/drawing/2014/main" id="{0632FA1A-CC74-9547-B2EF-18A9F394F4CB}"/>
              </a:ext>
            </a:extLst>
          </p:cNvPr>
          <p:cNvSpPr/>
          <p:nvPr/>
        </p:nvSpPr>
        <p:spPr>
          <a:xfrm>
            <a:off x="636758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17" name="Slide Number Placeholder 5">
            <a:extLst>
              <a:ext uri="{FF2B5EF4-FFF2-40B4-BE49-F238E27FC236}">
                <a16:creationId xmlns:a16="http://schemas.microsoft.com/office/drawing/2014/main" id="{7FF220FC-A34D-BF48-8CED-54629815E80F}"/>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34"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5"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6"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37"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38"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rgbClr val="EDEEF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7988897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14137297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01117069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353760737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58367366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70506235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2883096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2" y="3028"/>
            <a:ext cx="9917111" cy="65587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2" y="0"/>
            <a:ext cx="3896711" cy="65587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21023"/>
            <a:ext cx="9906000" cy="828000"/>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39" y="427041"/>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3" y="666747"/>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4113077787"/>
      </p:ext>
    </p:extLst>
  </p:cSld>
  <p:clrMapOvr>
    <a:masterClrMapping/>
  </p:clrMapOvr>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slideLayouts/slideLayout12.xml" Type="http://schemas.openxmlformats.org/officeDocument/2006/relationships/slideLayout"/><Relationship Id="rId13" Target="../slideLayouts/slideLayout13.xml" Type="http://schemas.openxmlformats.org/officeDocument/2006/relationships/slideLayout"/><Relationship Id="rId14" Target="../slideLayouts/slideLayout14.xml" Type="http://schemas.openxmlformats.org/officeDocument/2006/relationships/slideLayout"/><Relationship Id="rId15" Target="../slideLayouts/slideLayout15.xml" Type="http://schemas.openxmlformats.org/officeDocument/2006/relationships/slideLayout"/><Relationship Id="rId16" Target="../slideLayouts/slideLayout16.xml" Type="http://schemas.openxmlformats.org/officeDocument/2006/relationships/slideLayout"/><Relationship Id="rId17" Target="../slideLayouts/slideLayout17.xml" Type="http://schemas.openxmlformats.org/officeDocument/2006/relationships/slideLayout"/><Relationship Id="rId18" Target="../slideLayouts/slideLayout18.xml" Type="http://schemas.openxmlformats.org/officeDocument/2006/relationships/slideLayout"/><Relationship Id="rId19" Target="../slideLayouts/slideLayout19.xml" Type="http://schemas.openxmlformats.org/officeDocument/2006/relationships/slideLayout"/><Relationship Id="rId2" Target="../slideLayouts/slideLayout2.xml" Type="http://schemas.openxmlformats.org/officeDocument/2006/relationships/slideLayout"/><Relationship Id="rId20" Target="../slideLayouts/slideLayout20.xml" Type="http://schemas.openxmlformats.org/officeDocument/2006/relationships/slideLayout"/><Relationship Id="rId21" Target="../slideLayouts/slideLayout21.xml" Type="http://schemas.openxmlformats.org/officeDocument/2006/relationships/slideLayout"/><Relationship Id="rId22" Target="../slideLayouts/slideLayout22.xml" Type="http://schemas.openxmlformats.org/officeDocument/2006/relationships/slideLayout"/><Relationship Id="rId23" Target="../slideLayouts/slideLayout23.xml" Type="http://schemas.openxmlformats.org/officeDocument/2006/relationships/slideLayout"/><Relationship Id="rId24" Target="../theme/theme1.xml" Type="http://schemas.openxmlformats.org/officeDocument/2006/relationships/theme"/><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24.xml" Type="http://schemas.openxmlformats.org/officeDocument/2006/relationships/slideLayout"/><Relationship Id="rId10" Target="../slideLayouts/slideLayout33.xml" Type="http://schemas.openxmlformats.org/officeDocument/2006/relationships/slideLayout"/><Relationship Id="rId11" Target="../slideLayouts/slideLayout34.xml" Type="http://schemas.openxmlformats.org/officeDocument/2006/relationships/slideLayout"/><Relationship Id="rId12" Target="../slideLayouts/slideLayout35.xml" Type="http://schemas.openxmlformats.org/officeDocument/2006/relationships/slideLayout"/><Relationship Id="rId13" Target="../slideLayouts/slideLayout36.xml" Type="http://schemas.openxmlformats.org/officeDocument/2006/relationships/slideLayout"/><Relationship Id="rId14" Target="../slideLayouts/slideLayout37.xml" Type="http://schemas.openxmlformats.org/officeDocument/2006/relationships/slideLayout"/><Relationship Id="rId15" Target="../slideLayouts/slideLayout38.xml" Type="http://schemas.openxmlformats.org/officeDocument/2006/relationships/slideLayout"/><Relationship Id="rId16" Target="../slideLayouts/slideLayout39.xml" Type="http://schemas.openxmlformats.org/officeDocument/2006/relationships/slideLayout"/><Relationship Id="rId17" Target="../slideLayouts/slideLayout40.xml" Type="http://schemas.openxmlformats.org/officeDocument/2006/relationships/slideLayout"/><Relationship Id="rId18" Target="../slideLayouts/slideLayout41.xml" Type="http://schemas.openxmlformats.org/officeDocument/2006/relationships/slideLayout"/><Relationship Id="rId19" Target="../slideLayouts/slideLayout42.xml" Type="http://schemas.openxmlformats.org/officeDocument/2006/relationships/slideLayout"/><Relationship Id="rId2" Target="../slideLayouts/slideLayout25.xml" Type="http://schemas.openxmlformats.org/officeDocument/2006/relationships/slideLayout"/><Relationship Id="rId20" Target="../slideLayouts/slideLayout43.xml" Type="http://schemas.openxmlformats.org/officeDocument/2006/relationships/slideLayout"/><Relationship Id="rId21" Target="../slideLayouts/slideLayout44.xml" Type="http://schemas.openxmlformats.org/officeDocument/2006/relationships/slideLayout"/><Relationship Id="rId22" Target="../slideLayouts/slideLayout45.xml" Type="http://schemas.openxmlformats.org/officeDocument/2006/relationships/slideLayout"/><Relationship Id="rId23" Target="../slideLayouts/slideLayout46.xml" Type="http://schemas.openxmlformats.org/officeDocument/2006/relationships/slideLayout"/><Relationship Id="rId24" Target="../slideLayouts/slideLayout47.xml" Type="http://schemas.openxmlformats.org/officeDocument/2006/relationships/slideLayout"/><Relationship Id="rId25" Target="../slideLayouts/slideLayout48.xml" Type="http://schemas.openxmlformats.org/officeDocument/2006/relationships/slideLayout"/><Relationship Id="rId26" Target="../slideLayouts/slideLayout49.xml" Type="http://schemas.openxmlformats.org/officeDocument/2006/relationships/slideLayout"/><Relationship Id="rId27" Target="../slideLayouts/slideLayout50.xml" Type="http://schemas.openxmlformats.org/officeDocument/2006/relationships/slideLayout"/><Relationship Id="rId28" Target="../slideLayouts/slideLayout51.xml" Type="http://schemas.openxmlformats.org/officeDocument/2006/relationships/slideLayout"/><Relationship Id="rId29" Target="../slideLayouts/slideLayout52.xml" Type="http://schemas.openxmlformats.org/officeDocument/2006/relationships/slideLayout"/><Relationship Id="rId3" Target="../slideLayouts/slideLayout26.xml" Type="http://schemas.openxmlformats.org/officeDocument/2006/relationships/slideLayout"/><Relationship Id="rId30" Target="../slideLayouts/slideLayout53.xml" Type="http://schemas.openxmlformats.org/officeDocument/2006/relationships/slideLayout"/><Relationship Id="rId31" Target="../slideLayouts/slideLayout54.xml" Type="http://schemas.openxmlformats.org/officeDocument/2006/relationships/slideLayout"/><Relationship Id="rId32" Target="../slideLayouts/slideLayout55.xml" Type="http://schemas.openxmlformats.org/officeDocument/2006/relationships/slideLayout"/><Relationship Id="rId33" Target="../slideLayouts/slideLayout56.xml" Type="http://schemas.openxmlformats.org/officeDocument/2006/relationships/slideLayout"/><Relationship Id="rId34" Target="../slideLayouts/slideLayout57.xml" Type="http://schemas.openxmlformats.org/officeDocument/2006/relationships/slideLayout"/><Relationship Id="rId35" Target="../slideLayouts/slideLayout58.xml" Type="http://schemas.openxmlformats.org/officeDocument/2006/relationships/slideLayout"/><Relationship Id="rId36" Target="../slideLayouts/slideLayout59.xml" Type="http://schemas.openxmlformats.org/officeDocument/2006/relationships/slideLayout"/><Relationship Id="rId37" Target="../theme/theme2.xml" Type="http://schemas.openxmlformats.org/officeDocument/2006/relationships/theme"/><Relationship Id="rId4" Target="../slideLayouts/slideLayout27.xml" Type="http://schemas.openxmlformats.org/officeDocument/2006/relationships/slideLayout"/><Relationship Id="rId5" Target="../slideLayouts/slideLayout28.xml" Type="http://schemas.openxmlformats.org/officeDocument/2006/relationships/slideLayout"/><Relationship Id="rId6" Target="../slideLayouts/slideLayout29.xml" Type="http://schemas.openxmlformats.org/officeDocument/2006/relationships/slideLayout"/><Relationship Id="rId7" Target="../slideLayouts/slideLayout30.xml" Type="http://schemas.openxmlformats.org/officeDocument/2006/relationships/slideLayout"/><Relationship Id="rId8" Target="../slideLayouts/slideLayout31.xml" Type="http://schemas.openxmlformats.org/officeDocument/2006/relationships/slideLayout"/><Relationship Id="rId9" Target="../slideLayouts/slideLayout32.xml" Type="http://schemas.openxmlformats.org/officeDocument/2006/relationships/slideLayout"/></Relationships>
</file>

<file path=ppt/slideMasters/_rels/slideMaster3.xml.rels><?xml version="1.0" encoding="UTF-8" standalone="yes"?><Relationships xmlns="http://schemas.openxmlformats.org/package/2006/relationships"><Relationship Id="rId1" Target="../slideLayouts/slideLayout60.xml" Type="http://schemas.openxmlformats.org/officeDocument/2006/relationships/slideLayout"/><Relationship Id="rId10" Target="../slideLayouts/slideLayout69.xml" Type="http://schemas.openxmlformats.org/officeDocument/2006/relationships/slideLayout"/><Relationship Id="rId11" Target="../slideLayouts/slideLayout70.xml" Type="http://schemas.openxmlformats.org/officeDocument/2006/relationships/slideLayout"/><Relationship Id="rId12" Target="../slideLayouts/slideLayout71.xml" Type="http://schemas.openxmlformats.org/officeDocument/2006/relationships/slideLayout"/><Relationship Id="rId13" Target="../theme/theme3.xml" Type="http://schemas.openxmlformats.org/officeDocument/2006/relationships/theme"/><Relationship Id="rId2" Target="../slideLayouts/slideLayout61.xml" Type="http://schemas.openxmlformats.org/officeDocument/2006/relationships/slideLayout"/><Relationship Id="rId3" Target="../slideLayouts/slideLayout62.xml" Type="http://schemas.openxmlformats.org/officeDocument/2006/relationships/slideLayout"/><Relationship Id="rId4" Target="../slideLayouts/slideLayout63.xml" Type="http://schemas.openxmlformats.org/officeDocument/2006/relationships/slideLayout"/><Relationship Id="rId5" Target="../slideLayouts/slideLayout64.xml" Type="http://schemas.openxmlformats.org/officeDocument/2006/relationships/slideLayout"/><Relationship Id="rId6" Target="../slideLayouts/slideLayout65.xml" Type="http://schemas.openxmlformats.org/officeDocument/2006/relationships/slideLayout"/><Relationship Id="rId7" Target="../slideLayouts/slideLayout66.xml" Type="http://schemas.openxmlformats.org/officeDocument/2006/relationships/slideLayout"/><Relationship Id="rId8" Target="../slideLayouts/slideLayout67.xml" Type="http://schemas.openxmlformats.org/officeDocument/2006/relationships/slideLayout"/><Relationship Id="rId9" Target="../slideLayouts/slideLayout68.xml" Type="http://schemas.openxmlformats.org/officeDocument/2006/relationships/slideLayout"/></Relationships>
</file>

<file path=ppt/slideMasters/_rels/slideMaster4.xml.rels><?xml version="1.0" encoding="UTF-8" standalone="yes"?><Relationships xmlns="http://schemas.openxmlformats.org/package/2006/relationships"><Relationship Id="rId1" Target="../slideLayouts/slideLayout72.xml" Type="http://schemas.openxmlformats.org/officeDocument/2006/relationships/slideLayout"/><Relationship Id="rId10" Target="../slideLayouts/slideLayout81.xml" Type="http://schemas.openxmlformats.org/officeDocument/2006/relationships/slideLayout"/><Relationship Id="rId11" Target="../slideLayouts/slideLayout82.xml" Type="http://schemas.openxmlformats.org/officeDocument/2006/relationships/slideLayout"/><Relationship Id="rId12" Target="../slideLayouts/slideLayout83.xml" Type="http://schemas.openxmlformats.org/officeDocument/2006/relationships/slideLayout"/><Relationship Id="rId13" Target="../theme/theme4.xml" Type="http://schemas.openxmlformats.org/officeDocument/2006/relationships/theme"/><Relationship Id="rId2" Target="../slideLayouts/slideLayout73.xml" Type="http://schemas.openxmlformats.org/officeDocument/2006/relationships/slideLayout"/><Relationship Id="rId3" Target="../slideLayouts/slideLayout74.xml" Type="http://schemas.openxmlformats.org/officeDocument/2006/relationships/slideLayout"/><Relationship Id="rId4" Target="../slideLayouts/slideLayout75.xml" Type="http://schemas.openxmlformats.org/officeDocument/2006/relationships/slideLayout"/><Relationship Id="rId5" Target="../slideLayouts/slideLayout76.xml" Type="http://schemas.openxmlformats.org/officeDocument/2006/relationships/slideLayout"/><Relationship Id="rId6" Target="../slideLayouts/slideLayout77.xml" Type="http://schemas.openxmlformats.org/officeDocument/2006/relationships/slideLayout"/><Relationship Id="rId7" Target="../slideLayouts/slideLayout78.xml" Type="http://schemas.openxmlformats.org/officeDocument/2006/relationships/slideLayout"/><Relationship Id="rId8" Target="../slideLayouts/slideLayout79.xml" Type="http://schemas.openxmlformats.org/officeDocument/2006/relationships/slideLayout"/><Relationship Id="rId9" Target="../slideLayouts/slideLayout80.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194260172"/>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 id="2147483895" r:id="rId12"/>
    <p:sldLayoutId id="2147483789" r:id="rId13"/>
    <p:sldLayoutId id="2147483790" r:id="rId14"/>
    <p:sldLayoutId id="2147483791" r:id="rId15"/>
    <p:sldLayoutId id="2147483792" r:id="rId16"/>
    <p:sldLayoutId id="2147483793" r:id="rId17"/>
    <p:sldLayoutId id="2147483794" r:id="rId18"/>
    <p:sldLayoutId id="2147483795" r:id="rId19"/>
    <p:sldLayoutId id="2147483796" r:id="rId20"/>
    <p:sldLayoutId id="2147483797" r:id="rId21"/>
    <p:sldLayoutId id="2147483798" r:id="rId22"/>
    <p:sldLayoutId id="2147483799" r:id="rId23"/>
  </p:sldLayoutIdLst>
  <p:hf sldNum="0"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9219031"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774558863"/>
      </p:ext>
    </p:extLst>
  </p:cSld>
  <p:clrMap bg1="lt1" tx1="dk1" bg2="lt2" tx2="dk2" accent1="accent1" accent2="accent2" accent3="accent3" accent4="accent4" accent5="accent5" accent6="accent6" hlink="hlink" folHlink="folHlink"/>
  <p:sldLayoutIdLst>
    <p:sldLayoutId id="2147483897" r:id="rId1"/>
    <p:sldLayoutId id="2147483898" r:id="rId2"/>
    <p:sldLayoutId id="2147483899" r:id="rId3"/>
    <p:sldLayoutId id="2147483900" r:id="rId4"/>
    <p:sldLayoutId id="2147483901" r:id="rId5"/>
    <p:sldLayoutId id="2147483902" r:id="rId6"/>
    <p:sldLayoutId id="2147483903" r:id="rId7"/>
    <p:sldLayoutId id="2147483904" r:id="rId8"/>
    <p:sldLayoutId id="2147483905" r:id="rId9"/>
    <p:sldLayoutId id="2147483906" r:id="rId10"/>
    <p:sldLayoutId id="2147483907" r:id="rId11"/>
    <p:sldLayoutId id="2147483908" r:id="rId12"/>
    <p:sldLayoutId id="2147483909" r:id="rId13"/>
    <p:sldLayoutId id="2147483910" r:id="rId14"/>
    <p:sldLayoutId id="2147483911" r:id="rId15"/>
    <p:sldLayoutId id="2147483912" r:id="rId16"/>
    <p:sldLayoutId id="2147483913" r:id="rId17"/>
    <p:sldLayoutId id="2147483914" r:id="rId18"/>
    <p:sldLayoutId id="2147483915" r:id="rId19"/>
    <p:sldLayoutId id="2147483916" r:id="rId20"/>
    <p:sldLayoutId id="2147483917" r:id="rId21"/>
    <p:sldLayoutId id="2147483918" r:id="rId22"/>
    <p:sldLayoutId id="2147483919" r:id="rId23"/>
    <p:sldLayoutId id="2147483920" r:id="rId24"/>
    <p:sldLayoutId id="2147483921" r:id="rId25"/>
    <p:sldLayoutId id="2147483922" r:id="rId26"/>
    <p:sldLayoutId id="2147483923" r:id="rId27"/>
    <p:sldLayoutId id="2147483924" r:id="rId28"/>
    <p:sldLayoutId id="2147483925" r:id="rId29"/>
    <p:sldLayoutId id="2147483926" r:id="rId30"/>
    <p:sldLayoutId id="2147483927" r:id="rId31"/>
    <p:sldLayoutId id="2147483928" r:id="rId32"/>
    <p:sldLayoutId id="2147483929" r:id="rId33"/>
    <p:sldLayoutId id="2147483930" r:id="rId34"/>
    <p:sldLayoutId id="2147483931" r:id="rId35"/>
    <p:sldLayoutId id="2147483932" r:id="rId36"/>
  </p:sldLayoutIdLst>
  <p:hf sldNum="0"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511445112"/>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 id="2147483945" r:id="rId12"/>
  </p:sldLayoutIdLst>
  <p:hf sldNum="0"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678420385"/>
      </p:ext>
    </p:extLst>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 id="2147483958" r:id="rId12"/>
  </p:sldLayoutIdLst>
  <p:hf sldNum="0"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4.xml" Type="http://schemas.openxmlformats.org/officeDocument/2006/relationships/slideLayout"/><Relationship Id="rId2" Target="../notesSlides/notesSlide1.xml" Type="http://schemas.openxmlformats.org/officeDocument/2006/relationships/notesSlide"/></Relationships>
</file>

<file path=ppt/slides/_rels/slide10.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8.xml" Type="http://schemas.openxmlformats.org/officeDocument/2006/relationships/notesSlide"/><Relationship Id="rId3" Target="../charts/chart1.xml" Type="http://schemas.openxmlformats.org/officeDocument/2006/relationships/chart"/></Relationships>
</file>

<file path=ppt/slides/_rels/slide11.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9.xml" Type="http://schemas.openxmlformats.org/officeDocument/2006/relationships/notesSlide"/><Relationship Id="rId3" Target="../charts/chart2.xml" Type="http://schemas.openxmlformats.org/officeDocument/2006/relationships/chart"/><Relationship Id="rId4" Target="https://www.stat.go.jp/dss/course/901.html" TargetMode="External" Type="http://schemas.openxmlformats.org/officeDocument/2006/relationships/hyperlink"/></Relationships>
</file>

<file path=ppt/slides/_rels/slide12.xml.rels><?xml version="1.0" encoding="UTF-8" standalone="yes"?><Relationships xmlns="http://schemas.openxmlformats.org/package/2006/relationships"><Relationship Id="rId1" Target="../slideLayouts/slideLayout68.xml" Type="http://schemas.openxmlformats.org/officeDocument/2006/relationships/slideLayout"/></Relationships>
</file>

<file path=ppt/slides/_rels/slide13.xml.rels><?xml version="1.0" encoding="UTF-8" standalone="yes"?><Relationships xmlns="http://schemas.openxmlformats.org/package/2006/relationships"><Relationship Id="rId1" Target="../slideLayouts/slideLayout76.xml" Type="http://schemas.openxmlformats.org/officeDocument/2006/relationships/slideLayout"/><Relationship Id="rId2" Target="../charts/chart3.xml" Type="http://schemas.openxmlformats.org/officeDocument/2006/relationships/chart"/></Relationships>
</file>

<file path=ppt/slides/_rels/slide14.xml.rels><?xml version="1.0" encoding="UTF-8" standalone="yes"?><Relationships xmlns="http://schemas.openxmlformats.org/package/2006/relationships"><Relationship Id="rId1" Target="../slideLayouts/slideLayout76.xml" Type="http://schemas.openxmlformats.org/officeDocument/2006/relationships/slideLayout"/><Relationship Id="rId2" Target="../notesSlides/notesSlide10.xml" Type="http://schemas.openxmlformats.org/officeDocument/2006/relationships/notesSlide"/><Relationship Id="rId3" Target="../charts/chart4.xml" Type="http://schemas.openxmlformats.org/officeDocument/2006/relationships/chart"/></Relationships>
</file>

<file path=ppt/slides/_rels/slide15.xml.rels><?xml version="1.0" encoding="UTF-8" standalone="yes"?><Relationships xmlns="http://schemas.openxmlformats.org/package/2006/relationships"><Relationship Id="rId1" Target="../slideLayouts/slideLayout61.xml" Type="http://schemas.openxmlformats.org/officeDocument/2006/relationships/slideLayout"/><Relationship Id="rId2" Target="../notesSlides/notesSlide11.xml" Type="http://schemas.openxmlformats.org/officeDocument/2006/relationships/notesSlide"/><Relationship Id="rId3" Target="../charts/chart5.xml" Type="http://schemas.openxmlformats.org/officeDocument/2006/relationships/chart"/></Relationships>
</file>

<file path=ppt/slides/_rels/slide16.xml.rels><?xml version="1.0" encoding="UTF-8" standalone="yes"?><Relationships xmlns="http://schemas.openxmlformats.org/package/2006/relationships"><Relationship Id="rId1" Target="../slideLayouts/slideLayout61.xml" Type="http://schemas.openxmlformats.org/officeDocument/2006/relationships/slideLayout"/><Relationship Id="rId2" Target="../notesSlides/notesSlide12.xml" Type="http://schemas.openxmlformats.org/officeDocument/2006/relationships/notesSlide"/><Relationship Id="rId3" Target="../charts/chart6.xml" Type="http://schemas.openxmlformats.org/officeDocument/2006/relationships/chart"/><Relationship Id="rId4" Target="../charts/chart7.xml" Type="http://schemas.openxmlformats.org/officeDocument/2006/relationships/chart"/></Relationships>
</file>

<file path=ppt/slides/_rels/slide17.xml.rels><?xml version="1.0" encoding="UTF-8" standalone="yes"?><Relationships xmlns="http://schemas.openxmlformats.org/package/2006/relationships"><Relationship Id="rId1" Target="../slideLayouts/slideLayout64.xml" Type="http://schemas.openxmlformats.org/officeDocument/2006/relationships/slideLayout"/><Relationship Id="rId2" Target="../notesSlides/notesSlide13.xml" Type="http://schemas.openxmlformats.org/officeDocument/2006/relationships/notesSlide"/><Relationship Id="rId3" Target="../charts/chart8.xml" Type="http://schemas.openxmlformats.org/officeDocument/2006/relationships/chart"/><Relationship Id="rId4" Target="../charts/chart9.xml" Type="http://schemas.openxmlformats.org/officeDocument/2006/relationships/chart"/></Relationships>
</file>

<file path=ppt/slides/_rels/slide18.xml.rels><?xml version="1.0" encoding="UTF-8" standalone="yes"?><Relationships xmlns="http://schemas.openxmlformats.org/package/2006/relationships"><Relationship Id="rId1" Target="../slideLayouts/slideLayout64.xml" Type="http://schemas.openxmlformats.org/officeDocument/2006/relationships/slideLayout"/><Relationship Id="rId2" Target="../notesSlides/notesSlide14.xml" Type="http://schemas.openxmlformats.org/officeDocument/2006/relationships/notesSlide"/><Relationship Id="rId3" Target="../charts/chart10.xml" Type="http://schemas.openxmlformats.org/officeDocument/2006/relationships/chart"/></Relationships>
</file>

<file path=ppt/slides/_rels/slide19.xml.rels><?xml version="1.0" encoding="UTF-8" standalone="yes"?><Relationships xmlns="http://schemas.openxmlformats.org/package/2006/relationships"><Relationship Id="rId1" Target="../slideLayouts/slideLayout64.xml" Type="http://schemas.openxmlformats.org/officeDocument/2006/relationships/slideLayout"/><Relationship Id="rId2" Target="../notesSlides/notesSlide15.xml" Type="http://schemas.openxmlformats.org/officeDocument/2006/relationships/notesSlide"/><Relationship Id="rId3" Target="../charts/chart11.xml" Type="http://schemas.openxmlformats.org/officeDocument/2006/relationships/chart"/></Relationships>
</file>

<file path=ppt/slides/_rels/slide2.xml.rels><?xml version="1.0" encoding="UTF-8" standalone="yes"?><Relationships xmlns="http://schemas.openxmlformats.org/package/2006/relationships"><Relationship Id="rId1" Target="../slideLayouts/slideLayout6.xml" Type="http://schemas.openxmlformats.org/officeDocument/2006/relationships/slideLayout"/></Relationships>
</file>

<file path=ppt/slides/_rels/slide20.xml.rels><?xml version="1.0" encoding="UTF-8" standalone="yes"?><Relationships xmlns="http://schemas.openxmlformats.org/package/2006/relationships"><Relationship Id="rId1" Target="../slideLayouts/slideLayout64.xml" Type="http://schemas.openxmlformats.org/officeDocument/2006/relationships/slideLayout"/><Relationship Id="rId2" Target="../notesSlides/notesSlide16.xml" Type="http://schemas.openxmlformats.org/officeDocument/2006/relationships/notesSlide"/><Relationship Id="rId3" Target="../charts/chart12.xml" Type="http://schemas.openxmlformats.org/officeDocument/2006/relationships/chart"/></Relationships>
</file>

<file path=ppt/slides/_rels/slide21.xml.rels><?xml version="1.0" encoding="UTF-8" standalone="yes"?><Relationships xmlns="http://schemas.openxmlformats.org/package/2006/relationships"><Relationship Id="rId1" Target="../slideLayouts/slideLayout64.xml" Type="http://schemas.openxmlformats.org/officeDocument/2006/relationships/slideLayout"/><Relationship Id="rId2" Target="../notesSlides/notesSlide17.xml" Type="http://schemas.openxmlformats.org/officeDocument/2006/relationships/notesSlide"/><Relationship Id="rId3" Target="../charts/chart13.xml" Type="http://schemas.openxmlformats.org/officeDocument/2006/relationships/chart"/></Relationships>
</file>

<file path=ppt/slides/_rels/slide22.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18.xml" Type="http://schemas.openxmlformats.org/officeDocument/2006/relationships/notesSlide"/><Relationship Id="rId3" Target="../charts/chart14.xml" Type="http://schemas.openxmlformats.org/officeDocument/2006/relationships/chart"/><Relationship Id="rId4" Target="../charts/chart15.xml" Type="http://schemas.openxmlformats.org/officeDocument/2006/relationships/chart"/></Relationships>
</file>

<file path=ppt/slides/_rels/slide23.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19.xml" Type="http://schemas.openxmlformats.org/officeDocument/2006/relationships/notesSlide"/><Relationship Id="rId3" Target="../charts/chart16.xml" Type="http://schemas.openxmlformats.org/officeDocument/2006/relationships/chart"/></Relationships>
</file>

<file path=ppt/slides/_rels/slide3.xml.rels><?xml version="1.0" encoding="UTF-8" standalone="yes"?><Relationships xmlns="http://schemas.openxmlformats.org/package/2006/relationships"><Relationship Id="rId1" Target="../slideLayouts/slideLayout68.xml" Type="http://schemas.openxmlformats.org/officeDocument/2006/relationships/slideLayout"/></Relationships>
</file>

<file path=ppt/slides/_rels/slide4.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2.xml" Type="http://schemas.openxmlformats.org/officeDocument/2006/relationships/notesSlide"/></Relationships>
</file>

<file path=ppt/slides/_rels/slide5.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3.xml" Type="http://schemas.openxmlformats.org/officeDocument/2006/relationships/notesSlide"/></Relationships>
</file>

<file path=ppt/slides/_rels/slide6.xml.rels><?xml version="1.0" encoding="UTF-8" standalone="yes"?><Relationships xmlns="http://schemas.openxmlformats.org/package/2006/relationships"><Relationship Id="rId1" Target="../slideLayouts/slideLayout2.xml" Type="http://schemas.openxmlformats.org/officeDocument/2006/relationships/slideLayout"/><Relationship Id="rId10" Target="../media/image16.svg" Type="http://schemas.openxmlformats.org/officeDocument/2006/relationships/image"/><Relationship Id="rId11" Target="../media/image17.png" Type="http://schemas.openxmlformats.org/officeDocument/2006/relationships/image"/><Relationship Id="rId12" Target="../media/image18.svg" Type="http://schemas.openxmlformats.org/officeDocument/2006/relationships/image"/><Relationship Id="rId13" Target="../media/image19.png" Type="http://schemas.openxmlformats.org/officeDocument/2006/relationships/image"/><Relationship Id="rId14" Target="../media/image20.svg" Type="http://schemas.openxmlformats.org/officeDocument/2006/relationships/image"/><Relationship Id="rId15" Target="../media/image21.png" Type="http://schemas.openxmlformats.org/officeDocument/2006/relationships/image"/><Relationship Id="rId16" Target="../media/image22.svg" Type="http://schemas.openxmlformats.org/officeDocument/2006/relationships/image"/><Relationship Id="rId17" Target="../media/image23.png" Type="http://schemas.openxmlformats.org/officeDocument/2006/relationships/image"/><Relationship Id="rId18" Target="../media/image24.svg" Type="http://schemas.openxmlformats.org/officeDocument/2006/relationships/image"/><Relationship Id="rId19" Target="../media/image25.png" Type="http://schemas.openxmlformats.org/officeDocument/2006/relationships/image"/><Relationship Id="rId2" Target="../notesSlides/notesSlide4.xml" Type="http://schemas.openxmlformats.org/officeDocument/2006/relationships/notesSlide"/><Relationship Id="rId20" Target="../media/image26.svg" Type="http://schemas.openxmlformats.org/officeDocument/2006/relationships/image"/><Relationship Id="rId21" Target="../media/image27.png" Type="http://schemas.openxmlformats.org/officeDocument/2006/relationships/image"/><Relationship Id="rId22" Target="../media/image28.svg" Type="http://schemas.openxmlformats.org/officeDocument/2006/relationships/image"/><Relationship Id="rId23" Target="../media/image29.png" Type="http://schemas.openxmlformats.org/officeDocument/2006/relationships/image"/><Relationship Id="rId24" Target="../media/image30.svg" Type="http://schemas.openxmlformats.org/officeDocument/2006/relationships/image"/><Relationship Id="rId3" Target="../media/image9.png" Type="http://schemas.openxmlformats.org/officeDocument/2006/relationships/image"/><Relationship Id="rId4" Target="../media/image10.png" Type="http://schemas.openxmlformats.org/officeDocument/2006/relationships/image"/><Relationship Id="rId5" Target="../media/image11.png" Type="http://schemas.openxmlformats.org/officeDocument/2006/relationships/image"/><Relationship Id="rId6" Target="../media/image12.png" Type="http://schemas.openxmlformats.org/officeDocument/2006/relationships/image"/><Relationship Id="rId7" Target="../media/image13.png" Type="http://schemas.openxmlformats.org/officeDocument/2006/relationships/image"/><Relationship Id="rId8" Target="../media/image14.png" Type="http://schemas.openxmlformats.org/officeDocument/2006/relationships/image"/><Relationship Id="rId9" Target="../media/image15.png" Type="http://schemas.openxmlformats.org/officeDocument/2006/relationships/image"/></Relationships>
</file>

<file path=ppt/slides/_rels/slide7.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5.xml" Type="http://schemas.openxmlformats.org/officeDocument/2006/relationships/notesSlide"/><Relationship Id="rId3" Target="../media/image31.png" Type="http://schemas.openxmlformats.org/officeDocument/2006/relationships/image"/><Relationship Id="rId4" Target="../media/image32.png" Type="http://schemas.openxmlformats.org/officeDocument/2006/relationships/image"/></Relationships>
</file>

<file path=ppt/slides/_rels/slide8.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6.xml" Type="http://schemas.openxmlformats.org/officeDocument/2006/relationships/notesSlide"/></Relationships>
</file>

<file path=ppt/slides/_rels/slide9.xml.rels><?xml version="1.0" encoding="UTF-8" standalone="yes"?><Relationships xmlns="http://schemas.openxmlformats.org/package/2006/relationships"><Relationship Id="rId1" Target="../slideLayouts/slideLayout25.xml" Type="http://schemas.openxmlformats.org/officeDocument/2006/relationships/slideLayout"/><Relationship Id="rId2" Target="../notesSlides/notesSlide7.xml" Type="http://schemas.openxmlformats.org/officeDocument/2006/relationships/notesSlide"/></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CF07454-B0F0-074F-A9C2-487699ED6A95}"/>
              </a:ext>
            </a:extLst>
          </p:cNvPr>
          <p:cNvSpPr>
            <a:spLocks noGrp="1"/>
          </p:cNvSpPr>
          <p:nvPr>
            <p:ph type="body" sz="quarter" idx="12"/>
          </p:nvPr>
        </p:nvSpPr>
        <p:spPr>
          <a:xfrm>
            <a:off x="5169029" y="5886478"/>
            <a:ext cx="4365131" cy="320472"/>
          </a:xfrm>
        </p:spPr>
        <p:txBody>
          <a:bodyPr/>
          <a:lstStyle/>
          <a:p>
            <a:r>
              <a:rPr lang="ja-JP" altLang="en-US">
                <a:latin typeface="UD デジタル 教科書体 NK-R" panose="02020400000000000000" pitchFamily="18" charset="-128"/>
                <a:ea typeface="UD デジタル 教科書体 NK-R" panose="02020400000000000000" pitchFamily="18" charset="-128"/>
              </a:rPr>
              <a:t>厚生労働省 政策統括官（総合政策担当）</a:t>
            </a:r>
          </a:p>
        </p:txBody>
      </p:sp>
      <p:sp>
        <p:nvSpPr>
          <p:cNvPr id="3" name="タイトル 2">
            <a:extLst>
              <a:ext uri="{FF2B5EF4-FFF2-40B4-BE49-F238E27FC236}">
                <a16:creationId xmlns:a16="http://schemas.microsoft.com/office/drawing/2014/main" id="{38D1F1D2-7C5A-6D4D-8A19-B68E75AFC762}"/>
              </a:ext>
            </a:extLst>
          </p:cNvPr>
          <p:cNvSpPr>
            <a:spLocks noGrp="1"/>
          </p:cNvSpPr>
          <p:nvPr>
            <p:ph type="title"/>
          </p:nvPr>
        </p:nvSpPr>
        <p:spPr/>
        <p:txBody>
          <a:bodyPr/>
          <a:lstStyle/>
          <a:p>
            <a:r>
              <a:rPr kumimoji="1" lang="ja-JP" altLang="en-US">
                <a:latin typeface="UD デジタル 教科書体 NK-R" panose="02020400000000000000" pitchFamily="18" charset="-128"/>
                <a:ea typeface="UD デジタル 教科書体 NK-R" panose="02020400000000000000" pitchFamily="18" charset="-128"/>
              </a:rPr>
              <a:t>補助資料集</a:t>
            </a:r>
          </a:p>
        </p:txBody>
      </p:sp>
      <p:sp>
        <p:nvSpPr>
          <p:cNvPr id="4" name="正方形/長方形 3">
            <a:extLst>
              <a:ext uri="{FF2B5EF4-FFF2-40B4-BE49-F238E27FC236}">
                <a16:creationId xmlns:a16="http://schemas.microsoft.com/office/drawing/2014/main" id="{CA980B1B-7CCE-8251-3F40-C1DFA283DD7C}"/>
              </a:ext>
            </a:extLst>
          </p:cNvPr>
          <p:cNvSpPr/>
          <p:nvPr/>
        </p:nvSpPr>
        <p:spPr>
          <a:xfrm>
            <a:off x="720841" y="3984643"/>
            <a:ext cx="8685611" cy="1872208"/>
          </a:xfrm>
          <a:prstGeom prst="rect">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rtlCol="0" anchor="ctr"/>
          <a:lstStyle/>
          <a:p>
            <a:pPr marL="179388" indent="-179388"/>
            <a:r>
              <a:rPr kumimoji="1" lang="ja-JP" altLang="en-US" sz="1600" dirty="0">
                <a:solidFill>
                  <a:sysClr val="windowText" lastClr="000000"/>
                </a:solidFill>
              </a:rPr>
              <a:t>○本資料の全部又は一部を、社会保障教育の推進以外の目的で使用することはできません。</a:t>
            </a:r>
            <a:endParaRPr kumimoji="1" lang="en-US" altLang="ja-JP" sz="1600" dirty="0">
              <a:solidFill>
                <a:sysClr val="windowText" lastClr="000000"/>
              </a:solidFill>
            </a:endParaRPr>
          </a:p>
          <a:p>
            <a:pPr marL="179388" indent="-179388"/>
            <a:endParaRPr kumimoji="1" lang="en-US" altLang="ja-JP" sz="1600" dirty="0">
              <a:solidFill>
                <a:sysClr val="windowText" lastClr="000000"/>
              </a:solidFill>
            </a:endParaRPr>
          </a:p>
          <a:p>
            <a:pPr marL="179388" indent="-179388"/>
            <a:r>
              <a:rPr kumimoji="1" lang="ja-JP" altLang="en-US" sz="1600" dirty="0">
                <a:solidFill>
                  <a:sysClr val="windowText" lastClr="000000"/>
                </a:solidFill>
              </a:rPr>
              <a:t>○本資料の全部又は一部を、児童・生徒・学生に対して授業・試験等において社会保障教育のために配布する以外の用途で使用される場合は、必ず出典の記載をお願いします。</a:t>
            </a:r>
            <a:endParaRPr kumimoji="1" lang="en-US" altLang="ja-JP" sz="1600" dirty="0">
              <a:solidFill>
                <a:sysClr val="windowText" lastClr="000000"/>
              </a:solidFill>
            </a:endParaRPr>
          </a:p>
          <a:p>
            <a:pPr marL="719138" indent="-628650"/>
            <a:r>
              <a:rPr kumimoji="1" lang="ja-JP" altLang="en-US" sz="1600" dirty="0">
                <a:solidFill>
                  <a:sysClr val="windowText" lastClr="000000"/>
                </a:solidFill>
              </a:rPr>
              <a:t>（出典）厚生労働省「人生</a:t>
            </a:r>
            <a:r>
              <a:rPr kumimoji="1" lang="en-US" altLang="ja-JP" sz="1600" dirty="0">
                <a:solidFill>
                  <a:sysClr val="windowText" lastClr="000000"/>
                </a:solidFill>
              </a:rPr>
              <a:t>100</a:t>
            </a:r>
            <a:r>
              <a:rPr kumimoji="1" lang="ja-JP" altLang="en-US" sz="1600" dirty="0">
                <a:solidFill>
                  <a:sysClr val="windowText" lastClr="000000"/>
                </a:solidFill>
              </a:rPr>
              <a:t>年時代の社会保障を考える </a:t>
            </a:r>
            <a:r>
              <a:rPr kumimoji="1" lang="en-US" altLang="ja-JP" sz="1600" dirty="0">
                <a:solidFill>
                  <a:sysClr val="windowText" lastClr="000000"/>
                </a:solidFill>
              </a:rPr>
              <a:t>『</a:t>
            </a:r>
            <a:r>
              <a:rPr kumimoji="1" lang="ja-JP" altLang="en-US" sz="1600" dirty="0">
                <a:solidFill>
                  <a:sysClr val="windowText" lastClr="000000"/>
                </a:solidFill>
              </a:rPr>
              <a:t>主体的・対話的で深い学び</a:t>
            </a:r>
            <a:r>
              <a:rPr kumimoji="1" lang="en-US" altLang="ja-JP" sz="1600" dirty="0">
                <a:solidFill>
                  <a:sysClr val="windowText" lastClr="000000"/>
                </a:solidFill>
              </a:rPr>
              <a:t>』</a:t>
            </a:r>
            <a:r>
              <a:rPr kumimoji="1" lang="ja-JP" altLang="en-US" sz="1600" dirty="0">
                <a:solidFill>
                  <a:sysClr val="windowText" lastClr="000000"/>
                </a:solidFill>
              </a:rPr>
              <a:t>実現のための高校生向け社会保障教育指導者用マニュアル」（</a:t>
            </a:r>
            <a:r>
              <a:rPr kumimoji="1" lang="en-US" altLang="ja-JP" sz="1600" dirty="0">
                <a:solidFill>
                  <a:sysClr val="windowText" lastClr="000000"/>
                </a:solidFill>
              </a:rPr>
              <a:t>2022</a:t>
            </a:r>
            <a:r>
              <a:rPr kumimoji="1" lang="ja-JP" altLang="en-US" sz="1600" dirty="0">
                <a:solidFill>
                  <a:sysClr val="windowText" lastClr="000000"/>
                </a:solidFill>
              </a:rPr>
              <a:t>年３月）</a:t>
            </a:r>
          </a:p>
        </p:txBody>
      </p:sp>
    </p:spTree>
    <p:extLst>
      <p:ext uri="{BB962C8B-B14F-4D97-AF65-F5344CB8AC3E}">
        <p14:creationId xmlns:p14="http://schemas.microsoft.com/office/powerpoint/2010/main" val="68566096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テキスト ボックス 25">
            <a:extLst>
              <a:ext uri="{FF2B5EF4-FFF2-40B4-BE49-F238E27FC236}">
                <a16:creationId xmlns:a16="http://schemas.microsoft.com/office/drawing/2014/main" id="{F563BA43-88CE-452D-9E33-75A482A058BB}"/>
              </a:ext>
            </a:extLst>
          </p:cNvPr>
          <p:cNvSpPr txBox="1"/>
          <p:nvPr/>
        </p:nvSpPr>
        <p:spPr>
          <a:xfrm>
            <a:off x="148655" y="6481088"/>
            <a:ext cx="7827784" cy="302712"/>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資料：総務省・神奈川県・秋田県「平成</a:t>
            </a:r>
            <a: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27</a:t>
            </a: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年（</a:t>
            </a:r>
            <a: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2015</a:t>
            </a: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年）産業連関表・雇用表（</a:t>
            </a:r>
            <a: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107</a:t>
            </a: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部門）」を基に厚生労働省にて作成</a:t>
            </a:r>
          </a:p>
        </p:txBody>
      </p:sp>
      <p:graphicFrame>
        <p:nvGraphicFramePr>
          <p:cNvPr id="16" name="グラフ 15">
            <a:extLst>
              <a:ext uri="{FF2B5EF4-FFF2-40B4-BE49-F238E27FC236}">
                <a16:creationId xmlns:a16="http://schemas.microsoft.com/office/drawing/2014/main" id="{EC6A8786-826A-4871-9661-33C908C35FBA}"/>
              </a:ext>
            </a:extLst>
          </p:cNvPr>
          <p:cNvGraphicFramePr>
            <a:graphicFrameLocks/>
          </p:cNvGraphicFramePr>
          <p:nvPr>
            <p:extLst>
              <p:ext uri="{D42A27DB-BD31-4B8C-83A1-F6EECF244321}">
                <p14:modId xmlns:p14="http://schemas.microsoft.com/office/powerpoint/2010/main" val="69373157"/>
              </p:ext>
            </p:extLst>
          </p:nvPr>
        </p:nvGraphicFramePr>
        <p:xfrm>
          <a:off x="188400" y="2601328"/>
          <a:ext cx="9529200" cy="3780000"/>
        </p:xfrm>
        <a:graphic>
          <a:graphicData uri="http://schemas.openxmlformats.org/drawingml/2006/chart">
            <c:chart xmlns:c="http://schemas.openxmlformats.org/drawingml/2006/chart" xmlns:r="http://schemas.openxmlformats.org/officeDocument/2006/relationships" r:id="rId3"/>
          </a:graphicData>
        </a:graphic>
      </p:graphicFrame>
      <p:sp>
        <p:nvSpPr>
          <p:cNvPr id="18" name="テキスト ボックス 17">
            <a:extLst>
              <a:ext uri="{FF2B5EF4-FFF2-40B4-BE49-F238E27FC236}">
                <a16:creationId xmlns:a16="http://schemas.microsoft.com/office/drawing/2014/main" id="{2F0ED04A-B0A3-4A66-87AF-0F30229C7B72}"/>
              </a:ext>
            </a:extLst>
          </p:cNvPr>
          <p:cNvSpPr txBox="1"/>
          <p:nvPr/>
        </p:nvSpPr>
        <p:spPr>
          <a:xfrm>
            <a:off x="7747191" y="2627350"/>
            <a:ext cx="1415772" cy="372859"/>
          </a:xfrm>
          <a:prstGeom prst="rect">
            <a:avLst/>
          </a:prstGeom>
          <a:noFill/>
          <a:ln>
            <a:solidFill>
              <a:schemeClr val="tx1"/>
            </a:solidFill>
          </a:ln>
        </p:spPr>
        <p:txBody>
          <a:bodyPr wrap="non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社会保障分野</a:t>
            </a:r>
          </a:p>
        </p:txBody>
      </p:sp>
      <p:sp>
        <p:nvSpPr>
          <p:cNvPr id="3" name="テキスト ボックス 2">
            <a:extLst>
              <a:ext uri="{FF2B5EF4-FFF2-40B4-BE49-F238E27FC236}">
                <a16:creationId xmlns:a16="http://schemas.microsoft.com/office/drawing/2014/main" id="{BB01EC55-9448-4FCC-9781-5FC219A8658E}"/>
              </a:ext>
            </a:extLst>
          </p:cNvPr>
          <p:cNvSpPr txBox="1"/>
          <p:nvPr/>
        </p:nvSpPr>
        <p:spPr>
          <a:xfrm rot="18868067">
            <a:off x="7910697" y="5729065"/>
            <a:ext cx="1088760" cy="267702"/>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en-US" altLang="ja-JP" sz="1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保育を含む）</a:t>
            </a:r>
          </a:p>
        </p:txBody>
      </p:sp>
      <p:sp>
        <p:nvSpPr>
          <p:cNvPr id="13" name="四角形: 角を丸くする 12">
            <a:extLst>
              <a:ext uri="{FF2B5EF4-FFF2-40B4-BE49-F238E27FC236}">
                <a16:creationId xmlns:a16="http://schemas.microsoft.com/office/drawing/2014/main" id="{D9CB6B3B-B5A4-4249-A91F-11838D23F47A}"/>
              </a:ext>
            </a:extLst>
          </p:cNvPr>
          <p:cNvSpPr/>
          <p:nvPr/>
        </p:nvSpPr>
        <p:spPr>
          <a:xfrm>
            <a:off x="7192534" y="3083961"/>
            <a:ext cx="2440986" cy="3211332"/>
          </a:xfrm>
          <a:prstGeom prst="roundRect">
            <a:avLst>
              <a:gd name="adj" fmla="val 7328"/>
            </a:avLst>
          </a:prstGeom>
          <a:noFill/>
          <a:ln w="28575">
            <a:solidFill>
              <a:srgbClr val="F5952B"/>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0" name="タイトル 9">
            <a:extLst>
              <a:ext uri="{FF2B5EF4-FFF2-40B4-BE49-F238E27FC236}">
                <a16:creationId xmlns:a16="http://schemas.microsoft.com/office/drawing/2014/main" id="{769E65C5-5488-8903-6423-3DB0DB352161}"/>
              </a:ext>
            </a:extLst>
          </p:cNvPr>
          <p:cNvSpPr>
            <a:spLocks noGrp="1"/>
          </p:cNvSpPr>
          <p:nvPr>
            <p:ph type="title"/>
          </p:nvPr>
        </p:nvSpPr>
        <p:spPr/>
        <p:txBody>
          <a:bodyPr/>
          <a:lstStyle/>
          <a:p>
            <a:r>
              <a:rPr lang="ja-JP" altLang="en-US">
                <a:solidFill>
                  <a:schemeClr val="bg1"/>
                </a:solidFill>
              </a:rPr>
              <a:t>社会保障分野の雇用創出効果</a:t>
            </a:r>
          </a:p>
        </p:txBody>
      </p:sp>
      <p:sp>
        <p:nvSpPr>
          <p:cNvPr id="14" name="テキスト プレースホルダー 13">
            <a:extLst>
              <a:ext uri="{FF2B5EF4-FFF2-40B4-BE49-F238E27FC236}">
                <a16:creationId xmlns:a16="http://schemas.microsoft.com/office/drawing/2014/main" id="{4AB706A4-831D-7D42-3BE4-0D5F7C596CD6}"/>
              </a:ext>
            </a:extLst>
          </p:cNvPr>
          <p:cNvSpPr txBox="1">
            <a:spLocks noGrp="1"/>
          </p:cNvSpPr>
          <p:nvPr>
            <p:ph type="body" sz="quarter" idx="13"/>
          </p:nvPr>
        </p:nvSpPr>
        <p:spPr>
          <a:xfrm>
            <a:off x="0" y="540000"/>
            <a:ext cx="9907200" cy="1118194"/>
          </a:xfrm>
          <a:prstGeom prst="rect">
            <a:avLst/>
          </a:prstGeom>
          <a:solidFill>
            <a:schemeClr val="bg2"/>
          </a:solidFill>
        </p:spPr>
        <p:txBody>
          <a:bodyPr wrap="square" tIns="72000" bIns="72000">
            <a:noAutofit/>
          </a:bodyPr>
          <a:lstStyle/>
          <a:p>
            <a:pPr marL="285750" marR="0" lvl="0" indent="-285750" algn="l" defTabSz="457200" rtl="0" eaLnBrk="1" fontAlgn="auto" latinLnBrk="0" hangingPunct="1">
              <a:lnSpc>
                <a:spcPct val="100000"/>
              </a:lnSpc>
              <a:spcBef>
                <a:spcPts val="0"/>
              </a:spcBef>
              <a:spcAft>
                <a:spcPts val="300"/>
              </a:spcAft>
              <a:buClrTx/>
              <a:buSzTx/>
              <a:buFont typeface="Wingdings" panose="05000000000000000000" pitchFamily="2" charset="2"/>
              <a:buChar char="ü"/>
              <a:tabLst/>
              <a:defRPr/>
            </a:pP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社会保障分野の</a:t>
            </a:r>
            <a:r>
              <a:rPr kumimoji="0" lang="ja-JP" altLang="en-US" sz="1400" b="1" i="0" u="none" strike="noStrike" kern="1200" cap="none" spc="0" normalizeH="0" baseline="0" noProof="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雇用創出効果</a:t>
            </a: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は、主要産業</a:t>
            </a:r>
            <a:r>
              <a:rPr kumimoji="0" lang="ja-JP" altLang="en-US" sz="1400" b="0" i="0" u="none" strike="noStrike" kern="1200" cap="none" spc="0" normalizeH="0" baseline="0" noProof="0">
                <a:ln>
                  <a:noFill/>
                </a:ln>
                <a:effectLst/>
                <a:uLnTx/>
                <a:uFillTx/>
                <a:latin typeface="UD デジタル 教科書体 NK-R" panose="02020400000000000000" pitchFamily="18" charset="-128"/>
                <a:ea typeface="UD デジタル 教科書体 NK-R" panose="02020400000000000000" pitchFamily="18" charset="-128"/>
              </a:rPr>
              <a:t>に比べて</a:t>
            </a: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高い。</a:t>
            </a:r>
          </a:p>
          <a:p>
            <a:pPr marL="285750" marR="0" lvl="0" indent="-285750" algn="l" defTabSz="457200" rtl="0" eaLnBrk="1" fontAlgn="auto" latinLnBrk="0" hangingPunct="1">
              <a:lnSpc>
                <a:spcPct val="100000"/>
              </a:lnSpc>
              <a:spcBef>
                <a:spcPts val="0"/>
              </a:spcBef>
              <a:spcAft>
                <a:spcPts val="300"/>
              </a:spcAft>
              <a:buClrTx/>
              <a:buSzTx/>
              <a:buFont typeface="Wingdings" panose="05000000000000000000" pitchFamily="2" charset="2"/>
              <a:buChar char="ü"/>
              <a:tabLst/>
              <a:defRPr/>
            </a:pP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特に「社会保険・社会福祉（保育を含む）」は、高齢化が進んでいる県で高く、例えば、秋田県（全国１位）は神奈川県（全国</a:t>
            </a:r>
            <a:r>
              <a:rPr kumimoji="0" lang="en-US" altLang="ja-JP"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44</a:t>
            </a: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位）より高い。</a:t>
            </a:r>
            <a:endParaRPr kumimoji="0" lang="en-US" altLang="ja-JP"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R="0" lvl="0" algn="l" defTabSz="457200" rtl="0" eaLnBrk="1" fontAlgn="auto" latinLnBrk="0" hangingPunct="1">
              <a:lnSpc>
                <a:spcPct val="100000"/>
              </a:lnSpc>
              <a:spcBef>
                <a:spcPts val="0"/>
              </a:spcBef>
              <a:spcAft>
                <a:spcPts val="600"/>
              </a:spcAft>
              <a:buClrTx/>
              <a:buSzTx/>
              <a:tabLst/>
              <a:defRPr/>
            </a:pPr>
            <a:r>
              <a:rPr kumimoji="0" lang="ja-JP" altLang="en-US" sz="1400" b="0" i="0" u="none" strike="noStrike" kern="1200" cap="none" spc="0" normalizeH="0" baseline="0" noProof="0">
                <a:ln>
                  <a:noFill/>
                </a:ln>
                <a:effectLst/>
                <a:uLnTx/>
                <a:uFillTx/>
                <a:latin typeface="UD デジタル 教科書体 NK-R" panose="02020400000000000000" pitchFamily="18" charset="-128"/>
                <a:ea typeface="UD デジタル 教科書体 NK-R" panose="02020400000000000000" pitchFamily="18" charset="-128"/>
              </a:rPr>
              <a:t>　→　</a:t>
            </a:r>
            <a:r>
              <a:rPr kumimoji="0" lang="ja-JP" altLang="en-US" sz="1400" b="1" i="0" u="none" strike="noStrike" kern="1200" cap="none" spc="0" normalizeH="0" baseline="0" noProof="0">
                <a:ln>
                  <a:noFill/>
                </a:ln>
                <a:effectLst/>
                <a:uLnTx/>
                <a:uFillTx/>
                <a:latin typeface="UD デジタル 教科書体 NK-R" panose="02020400000000000000" pitchFamily="18" charset="-128"/>
                <a:ea typeface="UD デジタル 教科書体 NK-R" panose="02020400000000000000" pitchFamily="18" charset="-128"/>
              </a:rPr>
              <a:t>社会保障の充実により、若い世代も含めた新たな雇用創出が期待される。</a:t>
            </a:r>
          </a:p>
        </p:txBody>
      </p:sp>
      <p:sp>
        <p:nvSpPr>
          <p:cNvPr id="12" name="テキスト ボックス 11">
            <a:extLst>
              <a:ext uri="{FF2B5EF4-FFF2-40B4-BE49-F238E27FC236}">
                <a16:creationId xmlns:a16="http://schemas.microsoft.com/office/drawing/2014/main" id="{72307847-B169-9FA7-BA05-2C4B504FDD5F}"/>
              </a:ext>
            </a:extLst>
          </p:cNvPr>
          <p:cNvSpPr txBox="1"/>
          <p:nvPr/>
        </p:nvSpPr>
        <p:spPr>
          <a:xfrm>
            <a:off x="607306" y="1737506"/>
            <a:ext cx="8691388" cy="726779"/>
          </a:xfrm>
          <a:prstGeom prst="roundRect">
            <a:avLst/>
          </a:prstGeom>
        </p:spPr>
        <p:style>
          <a:lnRef idx="1">
            <a:schemeClr val="accent4"/>
          </a:lnRef>
          <a:fillRef idx="2">
            <a:schemeClr val="accent4"/>
          </a:fillRef>
          <a:effectRef idx="1">
            <a:schemeClr val="accent4"/>
          </a:effectRef>
          <a:fontRef idx="minor">
            <a:schemeClr val="dk1"/>
          </a:fontRef>
        </p:style>
        <p:txBody>
          <a:bodyPr wrap="square">
            <a:no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ja-JP" altLang="en-US" sz="1300" b="1" i="0" u="none" strike="noStrike" kern="1200" cap="none" spc="0" normalizeH="0" baseline="0" noProof="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雇用創出効果とは？</a:t>
            </a:r>
            <a:endParaRPr lang="en-US" altLang="ja-JP" sz="1300" b="1" noProof="0">
              <a:solidFill>
                <a:schemeClr val="accent2"/>
              </a:solidFill>
              <a:latin typeface="UD デジタル 教科書体 NK-R" panose="02020400000000000000" pitchFamily="18" charset="-128"/>
              <a:ea typeface="UD デジタル 教科書体 NK-R" panose="02020400000000000000" pitchFamily="18" charset="-128"/>
            </a:endParaRPr>
          </a:p>
          <a:p>
            <a:pPr marL="360000" marR="0" lvl="0" indent="-216000"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300" b="0" i="0" u="none" strike="noStrike" kern="1200" cap="none" spc="0" normalizeH="0" baseline="0" noProof="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あるできごとが起こることによって、国や地域でどのくらい雇用機会が増えるかをシミュレートして、数値で示したもの。</a:t>
            </a:r>
            <a:endParaRPr lang="en-US" altLang="ja-JP" sz="1300">
              <a:solidFill>
                <a:schemeClr val="accent2"/>
              </a:solidFill>
              <a:latin typeface="UD デジタル 教科書体 NK-R" panose="02020400000000000000" pitchFamily="18" charset="-128"/>
              <a:ea typeface="UD デジタル 教科書体 NK-R" panose="02020400000000000000" pitchFamily="18" charset="-128"/>
            </a:endParaRPr>
          </a:p>
          <a:p>
            <a:pPr marL="360000" marR="0" lvl="0" indent="-216000"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300" b="0" i="0" u="none" strike="noStrike" kern="1200" cap="none" spc="0" normalizeH="0" baseline="0" noProof="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例えば、子ども・子育て支援の充実により、保育士など子育て分野で働く人が増えるということ。</a:t>
            </a:r>
            <a:endParaRPr kumimoji="0" lang="en-US" altLang="ja-JP" sz="1300" b="0" i="0" u="none" strike="noStrike" kern="1200" cap="none" spc="0" normalizeH="0" baseline="0" noProof="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endParaRPr>
          </a:p>
        </p:txBody>
      </p:sp>
    </p:spTree>
    <p:extLst>
      <p:ext uri="{BB962C8B-B14F-4D97-AF65-F5344CB8AC3E}">
        <p14:creationId xmlns:p14="http://schemas.microsoft.com/office/powerpoint/2010/main" val="6644369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グラフ 20">
            <a:extLst>
              <a:ext uri="{FF2B5EF4-FFF2-40B4-BE49-F238E27FC236}">
                <a16:creationId xmlns:a16="http://schemas.microsoft.com/office/drawing/2014/main" id="{25CD94EC-7350-4C9C-B017-73CF95AC81BC}"/>
              </a:ext>
            </a:extLst>
          </p:cNvPr>
          <p:cNvGraphicFramePr>
            <a:graphicFrameLocks/>
          </p:cNvGraphicFramePr>
          <p:nvPr>
            <p:extLst>
              <p:ext uri="{D42A27DB-BD31-4B8C-83A1-F6EECF244321}">
                <p14:modId xmlns:p14="http://schemas.microsoft.com/office/powerpoint/2010/main" val="3732422529"/>
              </p:ext>
            </p:extLst>
          </p:nvPr>
        </p:nvGraphicFramePr>
        <p:xfrm>
          <a:off x="203200" y="2708920"/>
          <a:ext cx="9529200" cy="3780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四角形: 角を丸くする 23">
            <a:extLst>
              <a:ext uri="{FF2B5EF4-FFF2-40B4-BE49-F238E27FC236}">
                <a16:creationId xmlns:a16="http://schemas.microsoft.com/office/drawing/2014/main" id="{E5FD5790-24FE-4DA1-82E6-8C1D08AFC963}"/>
              </a:ext>
            </a:extLst>
          </p:cNvPr>
          <p:cNvSpPr/>
          <p:nvPr/>
        </p:nvSpPr>
        <p:spPr>
          <a:xfrm>
            <a:off x="7207937" y="3216873"/>
            <a:ext cx="2428769" cy="3282093"/>
          </a:xfrm>
          <a:prstGeom prst="roundRect">
            <a:avLst>
              <a:gd name="adj" fmla="val 7328"/>
            </a:avLst>
          </a:prstGeom>
          <a:noFill/>
          <a:ln w="28575">
            <a:solidFill>
              <a:srgbClr val="F5952B"/>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5" name="テキスト ボックス 24">
            <a:extLst>
              <a:ext uri="{FF2B5EF4-FFF2-40B4-BE49-F238E27FC236}">
                <a16:creationId xmlns:a16="http://schemas.microsoft.com/office/drawing/2014/main" id="{4B8FDF0E-071D-4C89-B5B7-DD388E532FA5}"/>
              </a:ext>
            </a:extLst>
          </p:cNvPr>
          <p:cNvSpPr txBox="1"/>
          <p:nvPr/>
        </p:nvSpPr>
        <p:spPr>
          <a:xfrm>
            <a:off x="7714434" y="2999618"/>
            <a:ext cx="1415772" cy="372859"/>
          </a:xfrm>
          <a:prstGeom prst="rect">
            <a:avLst/>
          </a:prstGeom>
          <a:solidFill>
            <a:schemeClr val="bg1"/>
          </a:solidFill>
          <a:ln>
            <a:solidFill>
              <a:schemeClr val="tx1"/>
            </a:solidFill>
          </a:ln>
        </p:spPr>
        <p:txBody>
          <a:bodyPr wrap="non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社会保障分野</a:t>
            </a:r>
          </a:p>
        </p:txBody>
      </p:sp>
      <p:sp>
        <p:nvSpPr>
          <p:cNvPr id="26" name="テキスト ボックス 25">
            <a:extLst>
              <a:ext uri="{FF2B5EF4-FFF2-40B4-BE49-F238E27FC236}">
                <a16:creationId xmlns:a16="http://schemas.microsoft.com/office/drawing/2014/main" id="{F563BA43-88CE-452D-9E33-75A482A058BB}"/>
              </a:ext>
            </a:extLst>
          </p:cNvPr>
          <p:cNvSpPr txBox="1"/>
          <p:nvPr/>
        </p:nvSpPr>
        <p:spPr>
          <a:xfrm>
            <a:off x="85454" y="6463611"/>
            <a:ext cx="8656925" cy="302712"/>
          </a:xfrm>
          <a:prstGeom prst="rect">
            <a:avLst/>
          </a:prstGeom>
          <a:noFill/>
        </p:spPr>
        <p:txBody>
          <a:bodyPr wrap="square" rtlCol="0">
            <a:spAutoFit/>
          </a:bodyPr>
          <a:lstStyle/>
          <a:p>
            <a:pPr marL="541338" marR="0" lvl="0" indent="-541338"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資料：総務省・神奈川県・秋田県「平成</a:t>
            </a:r>
            <a: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27</a:t>
            </a: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年（</a:t>
            </a:r>
            <a: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2015</a:t>
            </a: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年）産業連関表（</a:t>
            </a:r>
            <a: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107</a:t>
            </a: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部門）」を基に厚生労働省にて作成</a:t>
            </a:r>
          </a:p>
        </p:txBody>
      </p:sp>
      <p:sp>
        <p:nvSpPr>
          <p:cNvPr id="29" name="テキスト ボックス 28">
            <a:extLst>
              <a:ext uri="{FF2B5EF4-FFF2-40B4-BE49-F238E27FC236}">
                <a16:creationId xmlns:a16="http://schemas.microsoft.com/office/drawing/2014/main" id="{3DFBD7E1-3046-4CEA-BE11-31DF7ACDEB5E}"/>
              </a:ext>
            </a:extLst>
          </p:cNvPr>
          <p:cNvSpPr txBox="1"/>
          <p:nvPr/>
        </p:nvSpPr>
        <p:spPr>
          <a:xfrm rot="18868067">
            <a:off x="7877940" y="5882857"/>
            <a:ext cx="1088760" cy="267702"/>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en-US" altLang="ja-JP" sz="1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保育を含む）</a:t>
            </a:r>
          </a:p>
        </p:txBody>
      </p:sp>
      <p:sp>
        <p:nvSpPr>
          <p:cNvPr id="6" name="タイトル 5">
            <a:extLst>
              <a:ext uri="{FF2B5EF4-FFF2-40B4-BE49-F238E27FC236}">
                <a16:creationId xmlns:a16="http://schemas.microsoft.com/office/drawing/2014/main" id="{BD0AF2C2-0B95-CF1E-FD3E-FBF0053440BE}"/>
              </a:ext>
            </a:extLst>
          </p:cNvPr>
          <p:cNvSpPr>
            <a:spLocks noGrp="1"/>
          </p:cNvSpPr>
          <p:nvPr>
            <p:ph type="title"/>
          </p:nvPr>
        </p:nvSpPr>
        <p:spPr>
          <a:xfrm>
            <a:off x="0" y="0"/>
            <a:ext cx="9906000" cy="540000"/>
          </a:xfrm>
        </p:spPr>
        <p:txBody>
          <a:bodyPr/>
          <a:lstStyle/>
          <a:p>
            <a:r>
              <a:rPr lang="ja-JP" altLang="en-US">
                <a:solidFill>
                  <a:schemeClr val="bg1"/>
                </a:solidFill>
              </a:rPr>
              <a:t>社会保障分野の経済効果</a:t>
            </a:r>
          </a:p>
        </p:txBody>
      </p:sp>
      <p:sp>
        <p:nvSpPr>
          <p:cNvPr id="16" name="テキスト プレースホルダー 15">
            <a:extLst>
              <a:ext uri="{FF2B5EF4-FFF2-40B4-BE49-F238E27FC236}">
                <a16:creationId xmlns:a16="http://schemas.microsoft.com/office/drawing/2014/main" id="{7F1A290B-7DB5-6AF3-92B6-F6AD6209FE3C}"/>
              </a:ext>
            </a:extLst>
          </p:cNvPr>
          <p:cNvSpPr>
            <a:spLocks noGrp="1"/>
          </p:cNvSpPr>
          <p:nvPr>
            <p:ph type="body" sz="quarter" idx="13"/>
          </p:nvPr>
        </p:nvSpPr>
        <p:spPr>
          <a:xfrm>
            <a:off x="0" y="539999"/>
            <a:ext cx="9907200" cy="993031"/>
          </a:xfrm>
        </p:spPr>
        <p:txBody>
          <a:bodyPr lIns="288000" tIns="108000" bIns="108000"/>
          <a:lstStyle/>
          <a:p>
            <a:pPr marL="285750" marR="0" lvl="0" indent="-285750" algn="l" defTabSz="457200" rtl="0" eaLnBrk="1" fontAlgn="auto" latinLnBrk="0" hangingPunct="1">
              <a:lnSpc>
                <a:spcPct val="100000"/>
              </a:lnSpc>
              <a:spcBef>
                <a:spcPts val="0"/>
              </a:spcBef>
              <a:spcAft>
                <a:spcPts val="300"/>
              </a:spcAft>
              <a:buClrTx/>
              <a:buSzTx/>
              <a:buFont typeface="Wingdings" panose="05000000000000000000" pitchFamily="2" charset="2"/>
              <a:buChar char="ü"/>
              <a:tabLst/>
              <a:defRPr/>
            </a:pP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社会保障分野の</a:t>
            </a:r>
            <a:r>
              <a:rPr kumimoji="0" lang="ja-JP" altLang="en-US" sz="1400" b="1" i="0" u="none" strike="noStrike" kern="1200" cap="none" spc="0" normalizeH="0" baseline="0" noProof="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経済効果</a:t>
            </a: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は、</a:t>
            </a:r>
            <a:r>
              <a:rPr kumimoji="0" lang="ja-JP" altLang="en-US" sz="1400" b="0" i="0" u="none" strike="noStrike" kern="1200" cap="none" spc="0" normalizeH="0" baseline="0" noProof="0">
                <a:ln>
                  <a:noFill/>
                </a:ln>
                <a:effectLst/>
                <a:uLnTx/>
                <a:uFillTx/>
                <a:latin typeface="UD デジタル 教科書体 NK-R" panose="02020400000000000000" pitchFamily="18" charset="-128"/>
                <a:ea typeface="UD デジタル 教科書体 NK-R" panose="02020400000000000000" pitchFamily="18" charset="-128"/>
              </a:rPr>
              <a:t>主要産業に比べて高い</a:t>
            </a: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endParaRPr kumimoji="0" lang="en-US" altLang="ja-JP"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285750" marR="0" lvl="0" indent="-285750" algn="l" defTabSz="457200" rtl="0" eaLnBrk="1" fontAlgn="auto" latinLnBrk="0" hangingPunct="1">
              <a:lnSpc>
                <a:spcPct val="100000"/>
              </a:lnSpc>
              <a:spcBef>
                <a:spcPts val="0"/>
              </a:spcBef>
              <a:spcAft>
                <a:spcPts val="300"/>
              </a:spcAft>
              <a:buClrTx/>
              <a:buSzTx/>
              <a:buFont typeface="Wingdings" panose="05000000000000000000" pitchFamily="2" charset="2"/>
              <a:buChar char="ü"/>
              <a:tabLst/>
              <a:defRPr/>
            </a:pP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特に高齢化が進んでいる県で高く、例えば、秋田県（全国１位）は神奈川県（全国</a:t>
            </a:r>
            <a:r>
              <a:rPr kumimoji="0" lang="en-US" altLang="ja-JP"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44</a:t>
            </a:r>
            <a:r>
              <a:rPr kumimoji="0"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位）より高い。　　　　　　　　　　　　　　　　　　　　　　　　　　　　　　</a:t>
            </a:r>
            <a:endParaRPr kumimoji="0"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457200" rtl="0" eaLnBrk="1" fontAlgn="auto" latinLnBrk="0" hangingPunct="1">
              <a:lnSpc>
                <a:spcPct val="100000"/>
              </a:lnSpc>
              <a:spcBef>
                <a:spcPts val="600"/>
              </a:spcBef>
              <a:spcAft>
                <a:spcPts val="0"/>
              </a:spcAft>
              <a:buClrTx/>
              <a:buSzTx/>
              <a:buFontTx/>
              <a:buNone/>
              <a:tabLst/>
              <a:defRPr/>
            </a:pPr>
            <a:r>
              <a:rPr kumimoji="0" lang="ja-JP" altLang="en-US" sz="1400" b="0" i="0" u="none" strike="noStrike" kern="1200" cap="none" spc="0" normalizeH="0" baseline="0" noProof="0">
                <a:ln>
                  <a:noFill/>
                </a:ln>
                <a:effectLst/>
                <a:uLnTx/>
                <a:uFillTx/>
                <a:latin typeface="UD デジタル 教科書体 NK-R" panose="02020400000000000000" pitchFamily="18" charset="-128"/>
                <a:ea typeface="UD デジタル 教科書体 NK-R" panose="02020400000000000000" pitchFamily="18" charset="-128"/>
                <a:cs typeface="+mn-cs"/>
              </a:rPr>
              <a:t>　→　</a:t>
            </a:r>
            <a:r>
              <a:rPr kumimoji="0" lang="ja-JP" altLang="en-US" sz="1400" b="1" i="0" u="none" strike="noStrike" kern="1200" cap="none" spc="0" normalizeH="0" baseline="0" noProof="0">
                <a:ln>
                  <a:noFill/>
                </a:ln>
                <a:effectLst/>
                <a:uLnTx/>
                <a:uFillTx/>
                <a:latin typeface="UD デジタル 教科書体 NK-R" panose="02020400000000000000" pitchFamily="18" charset="-128"/>
                <a:ea typeface="UD デジタル 教科書体 NK-R" panose="02020400000000000000" pitchFamily="18" charset="-128"/>
                <a:cs typeface="+mn-cs"/>
              </a:rPr>
              <a:t>社会保障には、経済を底支えし、活性化させる機能がある。</a:t>
            </a:r>
            <a:endParaRPr kumimoji="0" lang="ja-JP" altLang="en-US" sz="800" b="0" i="0" u="none" strike="noStrike" kern="1200" cap="none" spc="0" normalizeH="0" baseline="0" noProof="0">
              <a:ln>
                <a:noFill/>
              </a:ln>
              <a:effectLst/>
              <a:uLnTx/>
              <a:uFillTx/>
              <a:latin typeface="UD デジタル 教科書体 NK-R" panose="02020400000000000000" pitchFamily="18" charset="-128"/>
              <a:ea typeface="UD デジタル 教科書体 NK-R" panose="02020400000000000000" pitchFamily="18" charset="-128"/>
            </a:endParaRPr>
          </a:p>
        </p:txBody>
      </p:sp>
      <p:grpSp>
        <p:nvGrpSpPr>
          <p:cNvPr id="8" name="グループ化 7">
            <a:extLst>
              <a:ext uri="{FF2B5EF4-FFF2-40B4-BE49-F238E27FC236}">
                <a16:creationId xmlns:a16="http://schemas.microsoft.com/office/drawing/2014/main" id="{BFC60EF4-89D2-3310-F819-B60AA3280530}"/>
              </a:ext>
            </a:extLst>
          </p:cNvPr>
          <p:cNvGrpSpPr/>
          <p:nvPr/>
        </p:nvGrpSpPr>
        <p:grpSpPr>
          <a:xfrm>
            <a:off x="184897" y="1587422"/>
            <a:ext cx="9451809" cy="1207225"/>
            <a:chOff x="162722" y="6294374"/>
            <a:chExt cx="8984581" cy="879969"/>
          </a:xfrm>
        </p:grpSpPr>
        <p:sp>
          <p:nvSpPr>
            <p:cNvPr id="28" name="テキスト ボックス 27">
              <a:extLst>
                <a:ext uri="{FF2B5EF4-FFF2-40B4-BE49-F238E27FC236}">
                  <a16:creationId xmlns:a16="http://schemas.microsoft.com/office/drawing/2014/main" id="{79DF3600-253D-4107-B168-21E4BE2F0438}"/>
                </a:ext>
              </a:extLst>
            </p:cNvPr>
            <p:cNvSpPr txBox="1"/>
            <p:nvPr/>
          </p:nvSpPr>
          <p:spPr>
            <a:xfrm>
              <a:off x="162722" y="6294374"/>
              <a:ext cx="8984581" cy="879969"/>
            </a:xfrm>
            <a:prstGeom prst="roundRect">
              <a:avLst/>
            </a:prstGeom>
          </p:spPr>
          <p:style>
            <a:lnRef idx="1">
              <a:schemeClr val="accent4"/>
            </a:lnRef>
            <a:fillRef idx="2">
              <a:schemeClr val="accent4"/>
            </a:fillRef>
            <a:effectRef idx="1">
              <a:schemeClr val="accent4"/>
            </a:effectRef>
            <a:fontRef idx="minor">
              <a:schemeClr val="dk1"/>
            </a:fontRef>
          </p:style>
          <p:txBody>
            <a:bodyPr wrap="square">
              <a:no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ja-JP" altLang="en-US" sz="1300" b="1" i="0" u="none" strike="noStrike" kern="1200" cap="none" spc="0" normalizeH="0" baseline="0" noProof="0" dirty="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経済効果とは？</a:t>
              </a:r>
              <a:endParaRPr lang="en-US" altLang="ja-JP" sz="1300" b="1" noProof="0" dirty="0">
                <a:solidFill>
                  <a:schemeClr val="accent2"/>
                </a:solidFill>
                <a:latin typeface="UD デジタル 教科書体 NK-R" panose="02020400000000000000" pitchFamily="18" charset="-128"/>
                <a:ea typeface="UD デジタル 教科書体 NK-R" panose="02020400000000000000" pitchFamily="18" charset="-128"/>
              </a:endParaRPr>
            </a:p>
            <a:p>
              <a:pPr marL="360000" marR="0" lvl="0" indent="-216000"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300" b="0" i="0" u="none" strike="noStrike" kern="1200" cap="none" spc="0" normalizeH="0" baseline="0" noProof="0" dirty="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あるできごとが起こることによって、国や地域に経済的なプラスがどのくらいあるかをシミュレートして、数値で示したもの。</a:t>
              </a:r>
              <a:endParaRPr kumimoji="0" lang="en-US" altLang="ja-JP" sz="1300" b="0" i="0" u="none" strike="noStrike" kern="1200" cap="none" spc="0" normalizeH="0" baseline="0" noProof="0" dirty="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endParaRPr>
            </a:p>
            <a:p>
              <a:pPr marL="144000" marR="0" lvl="0" defTabSz="457200" rtl="0" eaLnBrk="1" fontAlgn="auto" latinLnBrk="0" hangingPunct="1">
                <a:lnSpc>
                  <a:spcPct val="100000"/>
                </a:lnSpc>
                <a:spcBef>
                  <a:spcPts val="0"/>
                </a:spcBef>
                <a:spcAft>
                  <a:spcPts val="0"/>
                </a:spcAft>
                <a:buClrTx/>
                <a:buSzTx/>
                <a:tabLst/>
                <a:defRPr/>
              </a:pPr>
              <a:endParaRPr lang="en-US" altLang="ja-JP" sz="400" dirty="0">
                <a:solidFill>
                  <a:schemeClr val="accent2"/>
                </a:solidFill>
                <a:latin typeface="UD デジタル 教科書体 NK-R" panose="02020400000000000000" pitchFamily="18" charset="-128"/>
                <a:ea typeface="UD デジタル 教科書体 NK-R" panose="02020400000000000000" pitchFamily="18" charset="-128"/>
              </a:endParaRPr>
            </a:p>
            <a:p>
              <a:pPr marL="360000" marR="0" lvl="0" indent="-216000"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300" b="0" i="0" u="none" strike="noStrike" kern="1200" cap="none" spc="0" normalizeH="0" baseline="0" noProof="0" dirty="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例えば、医療サービスが充実すると、医薬品、医療機器等の購入が増え、医療産業が活性化する。</a:t>
              </a:r>
              <a:endParaRPr kumimoji="0" lang="en-US" altLang="ja-JP" sz="1300" b="0" i="0" u="none" strike="noStrike" kern="1200" cap="none" spc="0" normalizeH="0" baseline="0" noProof="0" dirty="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7" name="テキスト ボックス 6">
              <a:extLst>
                <a:ext uri="{FF2B5EF4-FFF2-40B4-BE49-F238E27FC236}">
                  <a16:creationId xmlns:a16="http://schemas.microsoft.com/office/drawing/2014/main" id="{95545570-A818-BA9A-F354-CC19FC362F14}"/>
                </a:ext>
              </a:extLst>
            </p:cNvPr>
            <p:cNvSpPr txBox="1"/>
            <p:nvPr/>
          </p:nvSpPr>
          <p:spPr>
            <a:xfrm>
              <a:off x="762068" y="6867258"/>
              <a:ext cx="8385235" cy="307085"/>
            </a:xfrm>
            <a:prstGeom prst="rect">
              <a:avLst/>
            </a:prstGeom>
            <a:noFill/>
          </p:spPr>
          <p:txBody>
            <a:bodyPr wrap="square">
              <a:sp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（参考）総務省統計局「データサイエンス・スクール 統計力向上サイト」　</a:t>
              </a:r>
              <a:r>
                <a:rPr kumimoji="0" lang="en-US" altLang="ja-JP" sz="13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hlinkClick r:id="rId4"/>
                </a:rPr>
                <a:t>https://www.stat.go.jp/dss/course/901.html</a:t>
              </a:r>
              <a:endParaRPr kumimoji="0" lang="ja-JP" altLang="en-US" sz="13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sp>
        <p:nvSpPr>
          <p:cNvPr id="2" name="テキスト ボックス 1">
            <a:extLst>
              <a:ext uri="{FF2B5EF4-FFF2-40B4-BE49-F238E27FC236}">
                <a16:creationId xmlns:a16="http://schemas.microsoft.com/office/drawing/2014/main" id="{EC0E75F4-EDB8-5E4F-9F7E-27CBC2FBDC2E}"/>
              </a:ext>
            </a:extLst>
          </p:cNvPr>
          <p:cNvSpPr txBox="1"/>
          <p:nvPr/>
        </p:nvSpPr>
        <p:spPr>
          <a:xfrm>
            <a:off x="-1876425" y="1380680"/>
            <a:ext cx="1608133" cy="60324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wrap="none" rtlCol="0">
            <a:spAutoFit/>
          </a:bodyPr>
          <a:lstStyle/>
          <a:p>
            <a:pPr algn="l">
              <a:lnSpc>
                <a:spcPct val="120000"/>
              </a:lnSpc>
              <a:spcAft>
                <a:spcPts val="600"/>
              </a:spcAft>
              <a:buClr>
                <a:schemeClr val="tx2"/>
              </a:buClr>
            </a:pPr>
            <a:r>
              <a:rPr kumimoji="1" lang="en-US" altLang="ja-JP" sz="1200" dirty="0"/>
              <a:t>251218</a:t>
            </a:r>
            <a:r>
              <a:rPr kumimoji="1" lang="ja-JP" altLang="en-US" sz="1200" dirty="0"/>
              <a:t>統総５班修正</a:t>
            </a:r>
            <a:endParaRPr kumimoji="1" lang="en-US" altLang="ja-JP" sz="1200" dirty="0"/>
          </a:p>
          <a:p>
            <a:pPr algn="l">
              <a:lnSpc>
                <a:spcPct val="120000"/>
              </a:lnSpc>
              <a:spcAft>
                <a:spcPts val="600"/>
              </a:spcAft>
              <a:buClr>
                <a:schemeClr val="tx2"/>
              </a:buClr>
            </a:pPr>
            <a:r>
              <a:rPr kumimoji="1" lang="ja-JP" altLang="en-US" sz="1200" dirty="0"/>
              <a:t>（</a:t>
            </a:r>
            <a:r>
              <a:rPr kumimoji="1" lang="en-US" altLang="ja-JP" sz="1200" dirty="0"/>
              <a:t>※</a:t>
            </a:r>
            <a:r>
              <a:rPr kumimoji="1" lang="ja-JP" altLang="en-US" sz="1200" dirty="0"/>
              <a:t>書きの削除）</a:t>
            </a:r>
          </a:p>
        </p:txBody>
      </p:sp>
    </p:spTree>
    <p:extLst>
      <p:ext uri="{BB962C8B-B14F-4D97-AF65-F5344CB8AC3E}">
        <p14:creationId xmlns:p14="http://schemas.microsoft.com/office/powerpoint/2010/main" val="270409911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6A314226-F03C-FF5C-11BA-827C2A175FB8}"/>
              </a:ext>
            </a:extLst>
          </p:cNvPr>
          <p:cNvSpPr>
            <a:spLocks noGrp="1"/>
          </p:cNvSpPr>
          <p:nvPr>
            <p:ph type="body" sz="quarter" idx="10"/>
          </p:nvPr>
        </p:nvSpPr>
        <p:spPr>
          <a:xfrm>
            <a:off x="2675088" y="3424664"/>
            <a:ext cx="1929246" cy="466025"/>
          </a:xfrm>
        </p:spPr>
        <p:txBody>
          <a:bodyPr/>
          <a:lstStyle/>
          <a:p>
            <a:pPr marL="0" indent="0">
              <a:buNone/>
            </a:pPr>
            <a:r>
              <a:rPr kumimoji="1" lang="ja-JP" altLang="en-US">
                <a:latin typeface="UD デジタル 教科書体 NK-R" panose="02020400000000000000" pitchFamily="18" charset="-128"/>
                <a:ea typeface="UD デジタル 教科書体 NK-R" panose="02020400000000000000" pitchFamily="18" charset="-128"/>
              </a:rPr>
              <a:t>２．統計データ</a:t>
            </a:r>
          </a:p>
        </p:txBody>
      </p:sp>
    </p:spTree>
    <p:extLst>
      <p:ext uri="{BB962C8B-B14F-4D97-AF65-F5344CB8AC3E}">
        <p14:creationId xmlns:p14="http://schemas.microsoft.com/office/powerpoint/2010/main" val="41315492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B24873BD-4045-8210-66BD-61DD694826D0}"/>
              </a:ext>
            </a:extLst>
          </p:cNvPr>
          <p:cNvSpPr>
            <a:spLocks noGrp="1"/>
          </p:cNvSpPr>
          <p:nvPr>
            <p:ph type="title"/>
          </p:nvPr>
        </p:nvSpPr>
        <p:spPr>
          <a:xfrm>
            <a:off x="0" y="-243408"/>
            <a:ext cx="9906000" cy="827999"/>
          </a:xfrm>
        </p:spPr>
        <p:txBody>
          <a:bodyPr/>
          <a:lstStyle/>
          <a:p>
            <a:r>
              <a:rPr kumimoji="1" lang="ja-JP" altLang="en-US">
                <a:latin typeface="UD デジタル 教科書体 NK-R" panose="02020400000000000000" pitchFamily="18" charset="-128"/>
                <a:ea typeface="UD デジタル 教科書体 NK-R" panose="02020400000000000000" pitchFamily="18" charset="-128"/>
              </a:rPr>
              <a:t>日本の人口の推移</a:t>
            </a:r>
          </a:p>
        </p:txBody>
      </p:sp>
      <p:sp>
        <p:nvSpPr>
          <p:cNvPr id="4" name="テキスト プレースホルダー 3">
            <a:extLst>
              <a:ext uri="{FF2B5EF4-FFF2-40B4-BE49-F238E27FC236}">
                <a16:creationId xmlns:a16="http://schemas.microsoft.com/office/drawing/2014/main" id="{87423D76-00AE-D43B-BA03-3005176E9C92}"/>
              </a:ext>
            </a:extLst>
          </p:cNvPr>
          <p:cNvSpPr>
            <a:spLocks noGrp="1"/>
          </p:cNvSpPr>
          <p:nvPr>
            <p:ph type="body" sz="quarter" idx="13"/>
          </p:nvPr>
        </p:nvSpPr>
        <p:spPr>
          <a:xfrm>
            <a:off x="0" y="539351"/>
            <a:ext cx="9906000" cy="407016"/>
          </a:xfrm>
        </p:spPr>
        <p:txBody>
          <a:bodyPr tIns="72000" bIns="72000" anchor="ctr"/>
          <a:lstStyle/>
          <a:p>
            <a:r>
              <a:rPr kumimoji="1" lang="ja-JP" altLang="en-US" sz="1400">
                <a:latin typeface="UD デジタル 教科書体 NK-R" panose="02020400000000000000" pitchFamily="18" charset="-128"/>
                <a:ea typeface="UD デジタル 教科書体 NK-R" panose="02020400000000000000" pitchFamily="18" charset="-128"/>
              </a:rPr>
              <a:t>日本の人口は近年減少局面を迎えている。高齢化率は上昇し続け、</a:t>
            </a:r>
            <a:r>
              <a:rPr kumimoji="1" lang="en-US" altLang="ja-JP" sz="1400">
                <a:latin typeface="UD デジタル 教科書体 NK-R" panose="02020400000000000000" pitchFamily="18" charset="-128"/>
                <a:ea typeface="UD デジタル 教科書体 NK-R" panose="02020400000000000000" pitchFamily="18" charset="-128"/>
              </a:rPr>
              <a:t>2050</a:t>
            </a:r>
            <a:r>
              <a:rPr kumimoji="1" lang="ja-JP" altLang="en-US" sz="1400">
                <a:latin typeface="UD デジタル 教科書体 NK-R" panose="02020400000000000000" pitchFamily="18" charset="-128"/>
                <a:ea typeface="UD デジタル 教科書体 NK-R" panose="02020400000000000000" pitchFamily="18" charset="-128"/>
              </a:rPr>
              <a:t>年には</a:t>
            </a:r>
            <a:r>
              <a:rPr kumimoji="1" lang="en-US" altLang="ja-JP" sz="1400">
                <a:latin typeface="UD デジタル 教科書体 NK-R" panose="02020400000000000000" pitchFamily="18" charset="-128"/>
                <a:ea typeface="UD デジタル 教科書体 NK-R" panose="02020400000000000000" pitchFamily="18" charset="-128"/>
              </a:rPr>
              <a:t>37</a:t>
            </a:r>
            <a:r>
              <a:rPr kumimoji="1" lang="ja-JP" altLang="en-US" sz="1400">
                <a:latin typeface="UD デジタル 教科書体 NK-R" panose="02020400000000000000" pitchFamily="18" charset="-128"/>
                <a:ea typeface="UD デジタル 教科書体 NK-R" panose="02020400000000000000" pitchFamily="18" charset="-128"/>
              </a:rPr>
              <a:t>％程度になると推計されている。</a:t>
            </a:r>
          </a:p>
        </p:txBody>
      </p:sp>
      <p:sp>
        <p:nvSpPr>
          <p:cNvPr id="39" name="テキスト ボックス 38">
            <a:extLst>
              <a:ext uri="{FF2B5EF4-FFF2-40B4-BE49-F238E27FC236}">
                <a16:creationId xmlns:a16="http://schemas.microsoft.com/office/drawing/2014/main" id="{D42A5B7A-1637-1F25-ADC8-79BE30E36665}"/>
              </a:ext>
            </a:extLst>
          </p:cNvPr>
          <p:cNvSpPr txBox="1"/>
          <p:nvPr/>
        </p:nvSpPr>
        <p:spPr>
          <a:xfrm>
            <a:off x="392665" y="6381327"/>
            <a:ext cx="8280921" cy="461665"/>
          </a:xfrm>
          <a:prstGeom prst="rect">
            <a:avLst/>
          </a:prstGeom>
          <a:noFill/>
        </p:spPr>
        <p:txBody>
          <a:bodyPr wrap="square" lIns="91440" tIns="45720" rIns="91440" bIns="45720" rtlCol="0" anchor="t">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a:ea typeface="UD デジタル 教科書体 NK-R"/>
                <a:cs typeface="+mn-cs"/>
              </a:rPr>
              <a:t>資料：</a:t>
            </a:r>
            <a:r>
              <a:rPr kumimoji="1" lang="en-US" altLang="ja-JP" sz="1200" b="0" i="0" u="none" strike="noStrike" kern="1200" cap="none" spc="0" normalizeH="0" baseline="0" noProof="0" dirty="0">
                <a:ln>
                  <a:noFill/>
                </a:ln>
                <a:solidFill>
                  <a:prstClr val="black"/>
                </a:solidFill>
                <a:effectLst/>
                <a:uLnTx/>
                <a:uFillTx/>
                <a:latin typeface="UD デジタル 教科書体 NK-R"/>
                <a:ea typeface="UD デジタル 教科書体 NK-R"/>
                <a:cs typeface="+mn-cs"/>
              </a:rPr>
              <a:t>2020</a:t>
            </a:r>
            <a:r>
              <a:rPr kumimoji="1" lang="ja-JP" altLang="en-US" sz="1200" b="0" i="0" u="none" strike="noStrike" kern="1200" cap="none" spc="0" normalizeH="0" baseline="0" noProof="0" dirty="0">
                <a:ln>
                  <a:noFill/>
                </a:ln>
                <a:solidFill>
                  <a:prstClr val="black"/>
                </a:solidFill>
                <a:effectLst/>
                <a:uLnTx/>
                <a:uFillTx/>
                <a:latin typeface="UD デジタル 教科書体 NK-R"/>
                <a:ea typeface="UD デジタル 教科書体 NK-R"/>
                <a:cs typeface="+mn-cs"/>
              </a:rPr>
              <a:t>年までの人口は総務省「国勢調査」</a:t>
            </a:r>
            <a:endParaRPr kumimoji="1" lang="en-US" altLang="ja-JP" sz="1200" b="0" i="0" u="none" strike="noStrike" kern="1200" cap="none" spc="0" normalizeH="0" baseline="0" noProof="0" dirty="0">
              <a:ln>
                <a:noFill/>
              </a:ln>
              <a:solidFill>
                <a:prstClr val="black"/>
              </a:solidFill>
              <a:effectLst/>
              <a:uLnTx/>
              <a:uFillTx/>
              <a:latin typeface="UD デジタル 教科書体 NK-R"/>
              <a:ea typeface="UD デジタル 教科書体 NK-R"/>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a:ea typeface="UD デジタル 教科書体 NK-R"/>
                <a:cs typeface="+mn-cs"/>
              </a:rPr>
              <a:t>　　　　　</a:t>
            </a:r>
            <a:r>
              <a:rPr kumimoji="1" lang="en-US" altLang="ja-JP" sz="1200" b="0" i="0" u="none" strike="noStrike" kern="1200" cap="none" spc="0" normalizeH="0" baseline="0" noProof="0" dirty="0">
                <a:ln>
                  <a:noFill/>
                </a:ln>
                <a:solidFill>
                  <a:prstClr val="black"/>
                </a:solidFill>
                <a:effectLst/>
                <a:uLnTx/>
                <a:uFillTx/>
                <a:latin typeface="UD デジタル 教科書体 NK-R"/>
                <a:ea typeface="UD デジタル 教科書体 NK-R"/>
                <a:cs typeface="+mn-cs"/>
              </a:rPr>
              <a:t>2025</a:t>
            </a:r>
            <a:r>
              <a:rPr kumimoji="1" lang="ja-JP" altLang="en-US" sz="1200" b="0" i="0" u="none" strike="noStrike" kern="1200" cap="none" spc="0" normalizeH="0" baseline="0" noProof="0" dirty="0">
                <a:ln>
                  <a:noFill/>
                </a:ln>
                <a:solidFill>
                  <a:prstClr val="black"/>
                </a:solidFill>
                <a:effectLst/>
                <a:uLnTx/>
                <a:uFillTx/>
                <a:latin typeface="UD デジタル 教科書体 NK-R"/>
                <a:ea typeface="UD デジタル 教科書体 NK-R"/>
                <a:cs typeface="+mn-cs"/>
              </a:rPr>
              <a:t>年以降は国立社会保障・人口問題研究所「日本の将来推計人口（令和５年推計）」（出生中位（死亡中位）推計）</a:t>
            </a:r>
            <a:endParaRPr kumimoji="1" lang="en-US" altLang="ja-JP" sz="1200" b="0" i="0" u="none" strike="noStrike" kern="1200" cap="none" spc="0" normalizeH="0" baseline="0" noProof="0" dirty="0">
              <a:ln>
                <a:noFill/>
              </a:ln>
              <a:solidFill>
                <a:prstClr val="black"/>
              </a:solidFill>
              <a:effectLst/>
              <a:uLnTx/>
              <a:uFillTx/>
              <a:latin typeface="UD デジタル 教科書体 NK-R"/>
              <a:ea typeface="UD デジタル 教科書体 NK-R"/>
              <a:cs typeface="+mn-cs"/>
            </a:endParaRPr>
          </a:p>
        </p:txBody>
      </p:sp>
      <p:graphicFrame>
        <p:nvGraphicFramePr>
          <p:cNvPr id="12" name="グラフ 11">
            <a:extLst>
              <a:ext uri="{FF2B5EF4-FFF2-40B4-BE49-F238E27FC236}">
                <a16:creationId xmlns:a16="http://schemas.microsoft.com/office/drawing/2014/main" id="{F7B65FE3-9C47-BA98-8D9B-DC943AA52E37}"/>
              </a:ext>
            </a:extLst>
          </p:cNvPr>
          <p:cNvGraphicFramePr/>
          <p:nvPr/>
        </p:nvGraphicFramePr>
        <p:xfrm>
          <a:off x="239855" y="1340768"/>
          <a:ext cx="9273480" cy="5040559"/>
        </p:xfrm>
        <a:graphic>
          <a:graphicData uri="http://schemas.openxmlformats.org/drawingml/2006/chart">
            <c:chart xmlns:c="http://schemas.openxmlformats.org/drawingml/2006/chart" xmlns:r="http://schemas.openxmlformats.org/officeDocument/2006/relationships" r:id="rId2"/>
          </a:graphicData>
        </a:graphic>
      </p:graphicFrame>
      <p:sp>
        <p:nvSpPr>
          <p:cNvPr id="8" name="テキスト ボックス 7">
            <a:extLst>
              <a:ext uri="{FF2B5EF4-FFF2-40B4-BE49-F238E27FC236}">
                <a16:creationId xmlns:a16="http://schemas.microsoft.com/office/drawing/2014/main" id="{60C7115D-D9CD-53ED-FAB4-FA0A63B541F3}"/>
              </a:ext>
            </a:extLst>
          </p:cNvPr>
          <p:cNvSpPr txBox="1"/>
          <p:nvPr/>
        </p:nvSpPr>
        <p:spPr>
          <a:xfrm>
            <a:off x="168963" y="1213809"/>
            <a:ext cx="1008112" cy="25391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人口（万人）</a:t>
            </a:r>
          </a:p>
        </p:txBody>
      </p:sp>
      <p:grpSp>
        <p:nvGrpSpPr>
          <p:cNvPr id="9" name="グループ化 8">
            <a:extLst>
              <a:ext uri="{FF2B5EF4-FFF2-40B4-BE49-F238E27FC236}">
                <a16:creationId xmlns:a16="http://schemas.microsoft.com/office/drawing/2014/main" id="{5FC55166-9D40-CBCF-7DA9-11BEF5D88786}"/>
              </a:ext>
            </a:extLst>
          </p:cNvPr>
          <p:cNvGrpSpPr/>
          <p:nvPr/>
        </p:nvGrpSpPr>
        <p:grpSpPr>
          <a:xfrm>
            <a:off x="3800872" y="980728"/>
            <a:ext cx="3373157" cy="5092787"/>
            <a:chOff x="3940234" y="1124744"/>
            <a:chExt cx="3373157" cy="5092787"/>
          </a:xfrm>
        </p:grpSpPr>
        <p:sp>
          <p:nvSpPr>
            <p:cNvPr id="5" name="AutoShape 4">
              <a:extLst>
                <a:ext uri="{FF2B5EF4-FFF2-40B4-BE49-F238E27FC236}">
                  <a16:creationId xmlns:a16="http://schemas.microsoft.com/office/drawing/2014/main" id="{D786D351-E9EC-10DB-2614-AC140FF2B69F}"/>
                </a:ext>
              </a:extLst>
            </p:cNvPr>
            <p:cNvSpPr>
              <a:spLocks noChangeArrowheads="1"/>
            </p:cNvSpPr>
            <p:nvPr/>
          </p:nvSpPr>
          <p:spPr bwMode="auto">
            <a:xfrm>
              <a:off x="5730653" y="1124744"/>
              <a:ext cx="1582738" cy="360040"/>
            </a:xfrm>
            <a:prstGeom prst="rightArrow">
              <a:avLst>
                <a:gd name="adj1" fmla="val 65843"/>
                <a:gd name="adj2" fmla="val 80195"/>
              </a:avLst>
            </a:prstGeom>
            <a:ln>
              <a:noFill/>
              <a:headEnd/>
              <a:tailEnd/>
            </a:ln>
          </p:spPr>
          <p:style>
            <a:lnRef idx="3">
              <a:schemeClr val="lt1"/>
            </a:lnRef>
            <a:fillRef idx="1">
              <a:schemeClr val="accent1"/>
            </a:fillRef>
            <a:effectRef idx="1">
              <a:schemeClr val="accent1"/>
            </a:effectRef>
            <a:fontRef idx="minor">
              <a:schemeClr val="lt1"/>
            </a:fontRef>
          </p:style>
          <p:txBody>
            <a:bodyPr wrap="none" lIns="91428" tIns="45715" rIns="91428" bIns="45715"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推計値</a:t>
              </a:r>
            </a:p>
          </p:txBody>
        </p:sp>
        <p:sp>
          <p:nvSpPr>
            <p:cNvPr id="6" name="AutoShape 5">
              <a:extLst>
                <a:ext uri="{FF2B5EF4-FFF2-40B4-BE49-F238E27FC236}">
                  <a16:creationId xmlns:a16="http://schemas.microsoft.com/office/drawing/2014/main" id="{73597DEE-4220-02B1-221F-849512FCF33E}"/>
                </a:ext>
              </a:extLst>
            </p:cNvPr>
            <p:cNvSpPr>
              <a:spLocks noChangeArrowheads="1"/>
            </p:cNvSpPr>
            <p:nvPr/>
          </p:nvSpPr>
          <p:spPr bwMode="auto">
            <a:xfrm flipH="1">
              <a:off x="3940234" y="1124744"/>
              <a:ext cx="1582738" cy="360040"/>
            </a:xfrm>
            <a:prstGeom prst="rightArrow">
              <a:avLst>
                <a:gd name="adj1" fmla="val 65843"/>
                <a:gd name="adj2" fmla="val 80195"/>
              </a:avLst>
            </a:prstGeom>
            <a:ln>
              <a:noFill/>
              <a:headEnd/>
              <a:tailEnd/>
            </a:ln>
          </p:spPr>
          <p:style>
            <a:lnRef idx="1">
              <a:schemeClr val="accent1"/>
            </a:lnRef>
            <a:fillRef idx="3">
              <a:schemeClr val="accent1"/>
            </a:fillRef>
            <a:effectRef idx="2">
              <a:schemeClr val="accent1"/>
            </a:effectRef>
            <a:fontRef idx="minor">
              <a:schemeClr val="lt1"/>
            </a:fontRef>
          </p:style>
          <p:txBody>
            <a:bodyPr wrap="none" lIns="91428" tIns="45715" rIns="91428" bIns="45715"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実績値</a:t>
              </a:r>
            </a:p>
          </p:txBody>
        </p:sp>
        <p:cxnSp>
          <p:nvCxnSpPr>
            <p:cNvPr id="13" name="直線コネクタ 12">
              <a:extLst>
                <a:ext uri="{FF2B5EF4-FFF2-40B4-BE49-F238E27FC236}">
                  <a16:creationId xmlns:a16="http://schemas.microsoft.com/office/drawing/2014/main" id="{C59D9560-CA8B-B8F1-9CD0-A32D9E7BABC4}"/>
                </a:ext>
              </a:extLst>
            </p:cNvPr>
            <p:cNvCxnSpPr>
              <a:cxnSpLocks/>
            </p:cNvCxnSpPr>
            <p:nvPr/>
          </p:nvCxnSpPr>
          <p:spPr>
            <a:xfrm flipV="1">
              <a:off x="5626812" y="1285531"/>
              <a:ext cx="0" cy="4932000"/>
            </a:xfrm>
            <a:prstGeom prst="line">
              <a:avLst/>
            </a:prstGeom>
            <a:ln>
              <a:solidFill>
                <a:schemeClr val="tx1"/>
              </a:solidFill>
              <a:prstDash val="dash"/>
            </a:ln>
          </p:spPr>
          <p:style>
            <a:lnRef idx="1">
              <a:schemeClr val="dk1"/>
            </a:lnRef>
            <a:fillRef idx="0">
              <a:schemeClr val="dk1"/>
            </a:fillRef>
            <a:effectRef idx="0">
              <a:schemeClr val="dk1"/>
            </a:effectRef>
            <a:fontRef idx="minor">
              <a:schemeClr val="tx1"/>
            </a:fontRef>
          </p:style>
        </p:cxnSp>
      </p:grpSp>
      <p:sp>
        <p:nvSpPr>
          <p:cNvPr id="28" name="テキスト ボックス 27">
            <a:extLst>
              <a:ext uri="{FF2B5EF4-FFF2-40B4-BE49-F238E27FC236}">
                <a16:creationId xmlns:a16="http://schemas.microsoft.com/office/drawing/2014/main" id="{278002CC-B20E-7046-9029-CE054E45E809}"/>
              </a:ext>
            </a:extLst>
          </p:cNvPr>
          <p:cNvSpPr txBox="1"/>
          <p:nvPr/>
        </p:nvSpPr>
        <p:spPr>
          <a:xfrm>
            <a:off x="4669053" y="1582336"/>
            <a:ext cx="972000" cy="430887"/>
          </a:xfrm>
          <a:prstGeom prst="borderCallout1">
            <a:avLst>
              <a:gd name="adj1" fmla="val 101277"/>
              <a:gd name="adj2" fmla="val 51443"/>
              <a:gd name="adj3" fmla="val 147265"/>
              <a:gd name="adj4" fmla="val 46883"/>
            </a:avLst>
          </a:prstGeom>
          <a:noFill/>
          <a:ln w="19050" cmpd="sng">
            <a:noFill/>
            <a:prstDash val="solid"/>
          </a:ln>
        </p:spPr>
        <p:txBody>
          <a:bodyPr wrap="square" rtlCol="0" anchor="t">
            <a:spAutoFit/>
          </a:bodyPr>
          <a:lstStyle>
            <a:defPPr>
              <a:defRPr lang="en-US"/>
            </a:defPPr>
            <a:lvl1pPr marR="0" lvl="0" indent="0" algn="ctr" defTabSz="844083" fontAlgn="base">
              <a:lnSpc>
                <a:spcPct val="100000"/>
              </a:lnSpc>
              <a:spcBef>
                <a:spcPct val="0"/>
              </a:spcBef>
              <a:spcAft>
                <a:spcPct val="0"/>
              </a:spcAft>
              <a:buClrTx/>
              <a:buSzTx/>
              <a:buFontTx/>
              <a:buNone/>
              <a:tabLst/>
              <a:defRPr kumimoji="1" sz="800" b="1" i="0" u="none" strike="noStrike" cap="none" spc="0" normalizeH="0" baseline="0">
                <a:ln>
                  <a:noFill/>
                </a:ln>
                <a:solidFill>
                  <a:prstClr val="black"/>
                </a:solidFill>
                <a:effectLst>
                  <a:glow rad="228600">
                    <a:schemeClr val="bg1">
                      <a:alpha val="40000"/>
                    </a:schemeClr>
                  </a:glow>
                </a:effectLst>
                <a:uLnTx/>
                <a:uFillTx/>
                <a:latin typeface="+mn-ea"/>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総人口</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12,615</a:t>
            </a: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万人</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31" name="テキスト ボックス 30">
            <a:extLst>
              <a:ext uri="{FF2B5EF4-FFF2-40B4-BE49-F238E27FC236}">
                <a16:creationId xmlns:a16="http://schemas.microsoft.com/office/drawing/2014/main" id="{2719BF93-6A83-A830-BBB7-50FEB2E854B4}"/>
              </a:ext>
            </a:extLst>
          </p:cNvPr>
          <p:cNvSpPr txBox="1"/>
          <p:nvPr/>
        </p:nvSpPr>
        <p:spPr>
          <a:xfrm>
            <a:off x="6607196" y="1889532"/>
            <a:ext cx="972000" cy="430887"/>
          </a:xfrm>
          <a:prstGeom prst="borderCallout1">
            <a:avLst>
              <a:gd name="adj1" fmla="val 99777"/>
              <a:gd name="adj2" fmla="val 50933"/>
              <a:gd name="adj3" fmla="val 150312"/>
              <a:gd name="adj4" fmla="val 51038"/>
            </a:avLst>
          </a:prstGeom>
          <a:noFill/>
          <a:ln w="19050" cmpd="sng">
            <a:noFill/>
            <a:prstDash val="solid"/>
          </a:ln>
        </p:spPr>
        <p:txBody>
          <a:bodyPr wrap="square" rtlCol="0" anchor="t">
            <a:spAutoFit/>
          </a:bodyPr>
          <a:lstStyle>
            <a:defPPr>
              <a:defRPr lang="en-US"/>
            </a:defPPr>
            <a:lvl1pPr marR="0" lvl="0" indent="0" algn="ctr" defTabSz="844083" fontAlgn="base">
              <a:lnSpc>
                <a:spcPct val="100000"/>
              </a:lnSpc>
              <a:spcBef>
                <a:spcPct val="0"/>
              </a:spcBef>
              <a:spcAft>
                <a:spcPct val="0"/>
              </a:spcAft>
              <a:buClrTx/>
              <a:buSzTx/>
              <a:buFontTx/>
              <a:buNone/>
              <a:tabLst/>
              <a:defRPr kumimoji="1" sz="800" b="1" i="0" u="none" strike="noStrike" cap="none" spc="0" normalizeH="0" baseline="0">
                <a:ln>
                  <a:noFill/>
                </a:ln>
                <a:solidFill>
                  <a:prstClr val="black"/>
                </a:solidFill>
                <a:effectLst>
                  <a:glow rad="228600">
                    <a:schemeClr val="bg1">
                      <a:alpha val="40000"/>
                    </a:schemeClr>
                  </a:glow>
                </a:effectLst>
                <a:uLnTx/>
                <a:uFillTx/>
                <a:latin typeface="+mn-ea"/>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総人口</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11,664</a:t>
            </a: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万人</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35" name="テキスト ボックス 34">
            <a:extLst>
              <a:ext uri="{FF2B5EF4-FFF2-40B4-BE49-F238E27FC236}">
                <a16:creationId xmlns:a16="http://schemas.microsoft.com/office/drawing/2014/main" id="{AB5923B2-E7D8-F9E1-8FD2-FBB362DAC8FA}"/>
              </a:ext>
            </a:extLst>
          </p:cNvPr>
          <p:cNvSpPr txBox="1"/>
          <p:nvPr/>
        </p:nvSpPr>
        <p:spPr>
          <a:xfrm>
            <a:off x="8481392" y="2215530"/>
            <a:ext cx="972000" cy="430887"/>
          </a:xfrm>
          <a:prstGeom prst="borderCallout1">
            <a:avLst>
              <a:gd name="adj1" fmla="val 99777"/>
              <a:gd name="adj2" fmla="val 49052"/>
              <a:gd name="adj3" fmla="val 190826"/>
              <a:gd name="adj4" fmla="val 67971"/>
            </a:avLst>
          </a:prstGeom>
          <a:noFill/>
          <a:ln w="19050" cmpd="sng">
            <a:noFill/>
            <a:prstDash val="solid"/>
          </a:ln>
        </p:spPr>
        <p:txBody>
          <a:bodyPr wrap="square" rtlCol="0" anchor="t">
            <a:spAutoFit/>
          </a:bodyPr>
          <a:lstStyle>
            <a:defPPr>
              <a:defRPr lang="en-US"/>
            </a:defPPr>
            <a:lvl1pPr marR="0" lvl="0" indent="0" algn="ctr" defTabSz="844083" fontAlgn="base">
              <a:lnSpc>
                <a:spcPct val="100000"/>
              </a:lnSpc>
              <a:spcBef>
                <a:spcPct val="0"/>
              </a:spcBef>
              <a:spcAft>
                <a:spcPct val="0"/>
              </a:spcAft>
              <a:buClrTx/>
              <a:buSzTx/>
              <a:buFontTx/>
              <a:buNone/>
              <a:tabLst/>
              <a:defRPr kumimoji="1" sz="800" b="1" i="0" u="none" strike="noStrike" cap="none" spc="0" normalizeH="0" baseline="0">
                <a:ln>
                  <a:noFill/>
                </a:ln>
                <a:solidFill>
                  <a:prstClr val="black"/>
                </a:solidFill>
                <a:effectLst>
                  <a:glow rad="228600">
                    <a:schemeClr val="bg1">
                      <a:alpha val="40000"/>
                    </a:schemeClr>
                  </a:glow>
                </a:effectLst>
                <a:uLnTx/>
                <a:uFillTx/>
                <a:latin typeface="+mn-ea"/>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総人口</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10,469</a:t>
            </a: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万人</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4" name="テキスト ボックス 43">
            <a:extLst>
              <a:ext uri="{FF2B5EF4-FFF2-40B4-BE49-F238E27FC236}">
                <a16:creationId xmlns:a16="http://schemas.microsoft.com/office/drawing/2014/main" id="{4A6299BE-1E40-6595-8B7F-0158B9BAB520}"/>
              </a:ext>
            </a:extLst>
          </p:cNvPr>
          <p:cNvSpPr txBox="1"/>
          <p:nvPr/>
        </p:nvSpPr>
        <p:spPr>
          <a:xfrm>
            <a:off x="9273480" y="6093967"/>
            <a:ext cx="1008112" cy="25391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a:t>
            </a:r>
          </a:p>
        </p:txBody>
      </p:sp>
      <p:sp>
        <p:nvSpPr>
          <p:cNvPr id="2" name="テキスト ボックス 1">
            <a:extLst>
              <a:ext uri="{FF2B5EF4-FFF2-40B4-BE49-F238E27FC236}">
                <a16:creationId xmlns:a16="http://schemas.microsoft.com/office/drawing/2014/main" id="{75DDAC32-C52A-5E36-509B-C4688A4538AD}"/>
              </a:ext>
            </a:extLst>
          </p:cNvPr>
          <p:cNvSpPr txBox="1"/>
          <p:nvPr/>
        </p:nvSpPr>
        <p:spPr>
          <a:xfrm>
            <a:off x="843224" y="1396878"/>
            <a:ext cx="972000" cy="430887"/>
          </a:xfrm>
          <a:prstGeom prst="borderCallout1">
            <a:avLst>
              <a:gd name="adj1" fmla="val 101277"/>
              <a:gd name="adj2" fmla="val 51443"/>
              <a:gd name="adj3" fmla="val 147265"/>
              <a:gd name="adj4" fmla="val 46883"/>
            </a:avLst>
          </a:prstGeom>
          <a:noFill/>
          <a:ln w="19050" cmpd="sng">
            <a:noFill/>
            <a:prstDash val="solid"/>
          </a:ln>
        </p:spPr>
        <p:txBody>
          <a:bodyPr wrap="square" rtlCol="0" anchor="t">
            <a:spAutoFit/>
          </a:bodyPr>
          <a:lstStyle>
            <a:defPPr>
              <a:defRPr lang="en-US"/>
            </a:defPPr>
            <a:lvl1pPr marR="0" lvl="0" indent="0" algn="ctr" defTabSz="844083" fontAlgn="base">
              <a:lnSpc>
                <a:spcPct val="100000"/>
              </a:lnSpc>
              <a:spcBef>
                <a:spcPct val="0"/>
              </a:spcBef>
              <a:spcAft>
                <a:spcPct val="0"/>
              </a:spcAft>
              <a:buClrTx/>
              <a:buSzTx/>
              <a:buFontTx/>
              <a:buNone/>
              <a:tabLst/>
              <a:defRPr kumimoji="1" sz="800" b="1" i="0" u="none" strike="noStrike" cap="none" spc="0" normalizeH="0" baseline="0">
                <a:ln>
                  <a:noFill/>
                </a:ln>
                <a:solidFill>
                  <a:prstClr val="black"/>
                </a:solidFill>
                <a:effectLst>
                  <a:glow rad="228600">
                    <a:schemeClr val="bg1">
                      <a:alpha val="40000"/>
                    </a:schemeClr>
                  </a:glow>
                </a:effectLst>
                <a:uLnTx/>
                <a:uFillTx/>
                <a:latin typeface="+mn-ea"/>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総人口</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12,361</a:t>
            </a: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万人</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 name="テキスト ボックス 6">
            <a:extLst>
              <a:ext uri="{FF2B5EF4-FFF2-40B4-BE49-F238E27FC236}">
                <a16:creationId xmlns:a16="http://schemas.microsoft.com/office/drawing/2014/main" id="{0AA31BDD-A464-768E-4DFF-155097FDD757}"/>
              </a:ext>
            </a:extLst>
          </p:cNvPr>
          <p:cNvSpPr txBox="1"/>
          <p:nvPr/>
        </p:nvSpPr>
        <p:spPr>
          <a:xfrm>
            <a:off x="2715299" y="1484784"/>
            <a:ext cx="972000" cy="430887"/>
          </a:xfrm>
          <a:prstGeom prst="borderCallout1">
            <a:avLst>
              <a:gd name="adj1" fmla="val 101277"/>
              <a:gd name="adj2" fmla="val 51443"/>
              <a:gd name="adj3" fmla="val 147265"/>
              <a:gd name="adj4" fmla="val 46883"/>
            </a:avLst>
          </a:prstGeom>
          <a:noFill/>
          <a:ln w="19050" cmpd="sng">
            <a:noFill/>
            <a:prstDash val="solid"/>
          </a:ln>
        </p:spPr>
        <p:txBody>
          <a:bodyPr wrap="square" rtlCol="0" anchor="t">
            <a:spAutoFit/>
          </a:bodyPr>
          <a:lstStyle>
            <a:defPPr>
              <a:defRPr lang="en-US"/>
            </a:defPPr>
            <a:lvl1pPr marR="0" lvl="0" indent="0" algn="ctr" defTabSz="844083" fontAlgn="base">
              <a:lnSpc>
                <a:spcPct val="100000"/>
              </a:lnSpc>
              <a:spcBef>
                <a:spcPct val="0"/>
              </a:spcBef>
              <a:spcAft>
                <a:spcPct val="0"/>
              </a:spcAft>
              <a:buClrTx/>
              <a:buSzTx/>
              <a:buFontTx/>
              <a:buNone/>
              <a:tabLst/>
              <a:defRPr kumimoji="1" sz="800" b="1" i="0" u="none" strike="noStrike" cap="none" spc="0" normalizeH="0" baseline="0">
                <a:ln>
                  <a:noFill/>
                </a:ln>
                <a:solidFill>
                  <a:prstClr val="black"/>
                </a:solidFill>
                <a:effectLst>
                  <a:glow rad="228600">
                    <a:schemeClr val="bg1">
                      <a:alpha val="40000"/>
                    </a:schemeClr>
                  </a:glow>
                </a:effectLst>
                <a:uLnTx/>
                <a:uFillTx/>
                <a:latin typeface="+mn-ea"/>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総人口</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12,777</a:t>
            </a:r>
            <a:r>
              <a:rPr kumimoji="1" lang="ja-JP" altLang="en-US"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rPr>
              <a:t>万人</a:t>
            </a:r>
            <a:endParaRPr kumimoji="1" lang="en-US" altLang="ja-JP" sz="1100" b="1" i="0" u="none" strike="noStrike" kern="1200" cap="none" spc="0" normalizeH="0" baseline="0" noProof="0">
              <a:ln>
                <a:noFill/>
              </a:ln>
              <a:solidFill>
                <a:srgbClr val="000000"/>
              </a:solidFill>
              <a:effectLst>
                <a:glow rad="127000">
                  <a:srgbClr val="FFFFFF"/>
                </a:glow>
              </a:effectLst>
              <a:uLnTx/>
              <a:uFillTx/>
              <a:latin typeface="UD デジタル 教科書体 NK-R" panose="02020400000000000000" pitchFamily="18" charset="-128"/>
              <a:ea typeface="UD デジタル 教科書体 NK-R" panose="02020400000000000000" pitchFamily="18" charset="-128"/>
              <a:cs typeface="+mn-cs"/>
            </a:endParaRPr>
          </a:p>
        </p:txBody>
      </p:sp>
    </p:spTree>
    <p:extLst>
      <p:ext uri="{BB962C8B-B14F-4D97-AF65-F5344CB8AC3E}">
        <p14:creationId xmlns:p14="http://schemas.microsoft.com/office/powerpoint/2010/main" val="19446129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694F072-2983-9AE5-52DC-78CAB1808695}"/>
              </a:ext>
            </a:extLst>
          </p:cNvPr>
          <p:cNvSpPr>
            <a:spLocks noGrp="1"/>
          </p:cNvSpPr>
          <p:nvPr>
            <p:ph type="title"/>
          </p:nvPr>
        </p:nvSpPr>
        <p:spPr>
          <a:xfrm>
            <a:off x="0" y="-295752"/>
            <a:ext cx="9906000" cy="827999"/>
          </a:xfrm>
        </p:spPr>
        <p:txBody>
          <a:bodyPr/>
          <a:lstStyle/>
          <a:p>
            <a:r>
              <a:rPr lang="ja-JP" altLang="en-US">
                <a:latin typeface="UD デジタル 教科書体 NK-R" panose="02020400000000000000" pitchFamily="18" charset="-128"/>
                <a:ea typeface="UD デジタル 教科書体 NK-R" panose="02020400000000000000" pitchFamily="18" charset="-128"/>
              </a:rPr>
              <a:t>世帯構成の推移と見通し</a:t>
            </a:r>
          </a:p>
        </p:txBody>
      </p:sp>
      <p:sp>
        <p:nvSpPr>
          <p:cNvPr id="4" name="テキスト プレースホルダー 3">
            <a:extLst>
              <a:ext uri="{FF2B5EF4-FFF2-40B4-BE49-F238E27FC236}">
                <a16:creationId xmlns:a16="http://schemas.microsoft.com/office/drawing/2014/main" id="{DD7F5EFA-D7DB-5668-3A87-C74392257945}"/>
              </a:ext>
            </a:extLst>
          </p:cNvPr>
          <p:cNvSpPr>
            <a:spLocks noGrp="1"/>
          </p:cNvSpPr>
          <p:nvPr>
            <p:ph type="body" sz="quarter" idx="13"/>
          </p:nvPr>
        </p:nvSpPr>
        <p:spPr>
          <a:xfrm>
            <a:off x="-600" y="476672"/>
            <a:ext cx="9907200" cy="648997"/>
          </a:xfrm>
        </p:spPr>
        <p:txBody>
          <a:bodyPr tIns="108000" bIns="108000"/>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単身世帯、高齢者単身世帯</a:t>
            </a:r>
            <a:r>
              <a:rPr kumimoji="1" lang="ja-JP" altLang="en-US" sz="105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en-US" altLang="ja-JP" sz="105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05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１） </a:t>
            </a: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ともに、今後とも増加が予想されている。</a:t>
            </a:r>
            <a:endParaRPr lang="en-US" altLang="ja-JP" sz="1400" kern="1200" spc="0">
              <a:solidFill>
                <a:prstClr val="black"/>
              </a:solidFill>
              <a:latin typeface="UD デジタル 教科書体 NK-R" panose="02020400000000000000" pitchFamily="18" charset="-128"/>
              <a:ea typeface="UD デジタル 教科書体 NK-R" panose="02020400000000000000" pitchFamily="18"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単身世帯は、</a:t>
            </a:r>
            <a:r>
              <a:rPr kumimoji="1"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2050</a:t>
            </a: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年で</a:t>
            </a:r>
            <a:r>
              <a:rPr kumimoji="1"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44</a:t>
            </a: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3</a:t>
            </a: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％に達する見込み。（全世帯数約</a:t>
            </a:r>
            <a:r>
              <a:rPr kumimoji="1"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5,570</a:t>
            </a: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万世帯（</a:t>
            </a:r>
            <a:r>
              <a:rPr kumimoji="1"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2020</a:t>
            </a: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年））</a:t>
            </a:r>
            <a:endParaRPr lang="ja-JP" altLang="en-US" sz="1400">
              <a:latin typeface="UD デジタル 教科書体 NK-R" panose="02020400000000000000" pitchFamily="18" charset="-128"/>
              <a:ea typeface="UD デジタル 教科書体 NK-R" panose="02020400000000000000" pitchFamily="18" charset="-128"/>
            </a:endParaRPr>
          </a:p>
        </p:txBody>
      </p:sp>
      <p:sp>
        <p:nvSpPr>
          <p:cNvPr id="12" name="テキスト ボックス 11">
            <a:extLst>
              <a:ext uri="{FF2B5EF4-FFF2-40B4-BE49-F238E27FC236}">
                <a16:creationId xmlns:a16="http://schemas.microsoft.com/office/drawing/2014/main" id="{C5BBCABE-0B30-83AD-DA6E-79532B74247B}"/>
              </a:ext>
            </a:extLst>
          </p:cNvPr>
          <p:cNvSpPr txBox="1">
            <a:spLocks noChangeArrowheads="1"/>
          </p:cNvSpPr>
          <p:nvPr/>
        </p:nvSpPr>
        <p:spPr bwMode="auto">
          <a:xfrm>
            <a:off x="112961" y="6089230"/>
            <a:ext cx="9880599" cy="738664"/>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資料： 総務省統計局「国勢調査」、国立社会保障・人口問題研究所「日本の世帯数の将来推計（全国推計）（令和６年推計）」</a:t>
            </a:r>
            <a:endPar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１）世帯主が</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65</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歳以上の単身世帯を、高齢者単身世帯とする。</a:t>
            </a:r>
            <a:endPar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449263" marR="0" lvl="0" indent="-4492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２）全世帯数に対する高齢者単身世帯の割合はグラフのとおりだが、世帯主年齢</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65</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歳以上世帯に対する割合は、</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35.2</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2020</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年）から</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45.1</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2050</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年）へと上昇。</a:t>
            </a:r>
            <a:endPar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449263" marR="0" lvl="0" indent="-4492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３）子については、年齢にかかわらず、世帯主との続き柄が「子」である者を指す。</a:t>
            </a:r>
            <a:endPar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aphicFrame>
        <p:nvGraphicFramePr>
          <p:cNvPr id="6" name="グラフ 5">
            <a:extLst>
              <a:ext uri="{FF2B5EF4-FFF2-40B4-BE49-F238E27FC236}">
                <a16:creationId xmlns:a16="http://schemas.microsoft.com/office/drawing/2014/main" id="{8365260A-9057-B7B8-D861-8D0A9E5F19EF}"/>
              </a:ext>
            </a:extLst>
          </p:cNvPr>
          <p:cNvGraphicFramePr/>
          <p:nvPr>
            <p:extLst>
              <p:ext uri="{D42A27DB-BD31-4B8C-83A1-F6EECF244321}">
                <p14:modId xmlns:p14="http://schemas.microsoft.com/office/powerpoint/2010/main" val="2845838598"/>
              </p:ext>
            </p:extLst>
          </p:nvPr>
        </p:nvGraphicFramePr>
        <p:xfrm>
          <a:off x="951714" y="1244601"/>
          <a:ext cx="7848000" cy="4920143"/>
        </p:xfrm>
        <a:graphic>
          <a:graphicData uri="http://schemas.openxmlformats.org/drawingml/2006/chart">
            <c:chart xmlns:c="http://schemas.openxmlformats.org/drawingml/2006/chart" xmlns:r="http://schemas.openxmlformats.org/officeDocument/2006/relationships" r:id="rId3"/>
          </a:graphicData>
        </a:graphic>
      </p:graphicFrame>
      <p:sp>
        <p:nvSpPr>
          <p:cNvPr id="15" name="Line 6">
            <a:extLst>
              <a:ext uri="{FF2B5EF4-FFF2-40B4-BE49-F238E27FC236}">
                <a16:creationId xmlns:a16="http://schemas.microsoft.com/office/drawing/2014/main" id="{B1FDBBF6-85CB-7E98-510A-788F1CDECB05}"/>
              </a:ext>
            </a:extLst>
          </p:cNvPr>
          <p:cNvSpPr>
            <a:spLocks noChangeShapeType="1"/>
          </p:cNvSpPr>
          <p:nvPr/>
        </p:nvSpPr>
        <p:spPr bwMode="auto">
          <a:xfrm>
            <a:off x="5136353" y="1320395"/>
            <a:ext cx="32671" cy="4572294"/>
          </a:xfrm>
          <a:prstGeom prst="line">
            <a:avLst/>
          </a:prstGeom>
          <a:noFill/>
          <a:ln w="12700">
            <a:solidFill>
              <a:schemeClr val="tx1"/>
            </a:solidFill>
            <a:prstDash val="dash"/>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6" name="正方形/長方形 15">
            <a:extLst>
              <a:ext uri="{FF2B5EF4-FFF2-40B4-BE49-F238E27FC236}">
                <a16:creationId xmlns:a16="http://schemas.microsoft.com/office/drawing/2014/main" id="{976DF3E4-FE6E-720A-0D87-7CF4BB49790E}"/>
              </a:ext>
            </a:extLst>
          </p:cNvPr>
          <p:cNvSpPr/>
          <p:nvPr/>
        </p:nvSpPr>
        <p:spPr bwMode="auto">
          <a:xfrm>
            <a:off x="200791" y="3284584"/>
            <a:ext cx="771525" cy="500063"/>
          </a:xfrm>
          <a:prstGeom prst="rect">
            <a:avLst/>
          </a:prstGeom>
          <a:noFill/>
          <a:ln w="222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4</a:t>
            </a: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世帯に１世帯</a:t>
            </a:r>
          </a:p>
        </p:txBody>
      </p:sp>
      <p:sp>
        <p:nvSpPr>
          <p:cNvPr id="17" name="正方形/長方形 16">
            <a:extLst>
              <a:ext uri="{FF2B5EF4-FFF2-40B4-BE49-F238E27FC236}">
                <a16:creationId xmlns:a16="http://schemas.microsoft.com/office/drawing/2014/main" id="{5E9859EE-E2C4-7A3E-C157-631A63268531}"/>
              </a:ext>
            </a:extLst>
          </p:cNvPr>
          <p:cNvSpPr/>
          <p:nvPr/>
        </p:nvSpPr>
        <p:spPr bwMode="auto">
          <a:xfrm>
            <a:off x="8794606" y="1602164"/>
            <a:ext cx="759187" cy="500062"/>
          </a:xfrm>
          <a:prstGeom prst="rect">
            <a:avLst/>
          </a:prstGeom>
          <a:noFill/>
          <a:ln w="222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５世帯に２世帯</a:t>
            </a:r>
          </a:p>
        </p:txBody>
      </p:sp>
      <p:sp>
        <p:nvSpPr>
          <p:cNvPr id="19" name="正方形/長方形 18">
            <a:extLst>
              <a:ext uri="{FF2B5EF4-FFF2-40B4-BE49-F238E27FC236}">
                <a16:creationId xmlns:a16="http://schemas.microsoft.com/office/drawing/2014/main" id="{17A4C23D-D4EE-CBC9-F42E-315524EDBD84}"/>
              </a:ext>
            </a:extLst>
          </p:cNvPr>
          <p:cNvSpPr/>
          <p:nvPr/>
        </p:nvSpPr>
        <p:spPr bwMode="auto">
          <a:xfrm>
            <a:off x="206748" y="4698776"/>
            <a:ext cx="785812" cy="500063"/>
          </a:xfrm>
          <a:prstGeom prst="rect">
            <a:avLst/>
          </a:prstGeom>
          <a:noFill/>
          <a:ln w="222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14</a:t>
            </a: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世帯に１世帯</a:t>
            </a:r>
          </a:p>
        </p:txBody>
      </p:sp>
      <p:sp>
        <p:nvSpPr>
          <p:cNvPr id="20" name="正方形/長方形 19">
            <a:extLst>
              <a:ext uri="{FF2B5EF4-FFF2-40B4-BE49-F238E27FC236}">
                <a16:creationId xmlns:a16="http://schemas.microsoft.com/office/drawing/2014/main" id="{6F6317C3-D034-4D42-7B87-0B97EC5A10FB}"/>
              </a:ext>
            </a:extLst>
          </p:cNvPr>
          <p:cNvSpPr/>
          <p:nvPr/>
        </p:nvSpPr>
        <p:spPr bwMode="auto">
          <a:xfrm>
            <a:off x="8823356" y="4876813"/>
            <a:ext cx="734356" cy="500063"/>
          </a:xfrm>
          <a:prstGeom prst="rect">
            <a:avLst/>
          </a:prstGeom>
          <a:noFill/>
          <a:ln w="222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10</a:t>
            </a: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世帯に１世帯</a:t>
            </a:r>
          </a:p>
        </p:txBody>
      </p:sp>
      <p:sp>
        <p:nvSpPr>
          <p:cNvPr id="21" name="正方形/長方形 20">
            <a:extLst>
              <a:ext uri="{FF2B5EF4-FFF2-40B4-BE49-F238E27FC236}">
                <a16:creationId xmlns:a16="http://schemas.microsoft.com/office/drawing/2014/main" id="{364BF8FD-C32E-5D07-6AA9-C59BA17280B3}"/>
              </a:ext>
            </a:extLst>
          </p:cNvPr>
          <p:cNvSpPr/>
          <p:nvPr/>
        </p:nvSpPr>
        <p:spPr bwMode="auto">
          <a:xfrm>
            <a:off x="8814940" y="3595586"/>
            <a:ext cx="729738" cy="500063"/>
          </a:xfrm>
          <a:prstGeom prst="rect">
            <a:avLst/>
          </a:prstGeom>
          <a:noFill/>
          <a:ln w="222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５世帯に</a:t>
            </a:r>
            <a:endParaRPr kumimoji="1" lang="en-US" altLang="ja-JP"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１世帯</a:t>
            </a:r>
            <a:endParaRPr kumimoji="1" lang="ja-JP" altLang="en-US" sz="10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3" name="正方形/長方形 22">
            <a:extLst>
              <a:ext uri="{FF2B5EF4-FFF2-40B4-BE49-F238E27FC236}">
                <a16:creationId xmlns:a16="http://schemas.microsoft.com/office/drawing/2014/main" id="{C461801C-2A7D-0CE7-0B4D-C15A2D036AC3}"/>
              </a:ext>
            </a:extLst>
          </p:cNvPr>
          <p:cNvSpPr/>
          <p:nvPr/>
        </p:nvSpPr>
        <p:spPr bwMode="auto">
          <a:xfrm>
            <a:off x="206750" y="5305201"/>
            <a:ext cx="771525" cy="500063"/>
          </a:xfrm>
          <a:prstGeom prst="rect">
            <a:avLst/>
          </a:prstGeom>
          <a:noFill/>
          <a:ln w="222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25</a:t>
            </a: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世帯に１世帯</a:t>
            </a:r>
          </a:p>
        </p:txBody>
      </p:sp>
      <p:sp>
        <p:nvSpPr>
          <p:cNvPr id="24" name="正方形/長方形 23">
            <a:extLst>
              <a:ext uri="{FF2B5EF4-FFF2-40B4-BE49-F238E27FC236}">
                <a16:creationId xmlns:a16="http://schemas.microsoft.com/office/drawing/2014/main" id="{B43EC2BA-C073-AEB0-FC50-E6788EA0D822}"/>
              </a:ext>
            </a:extLst>
          </p:cNvPr>
          <p:cNvSpPr/>
          <p:nvPr/>
        </p:nvSpPr>
        <p:spPr bwMode="auto">
          <a:xfrm>
            <a:off x="206748" y="1913206"/>
            <a:ext cx="771525" cy="500062"/>
          </a:xfrm>
          <a:prstGeom prst="rect">
            <a:avLst/>
          </a:prstGeom>
          <a:noFill/>
          <a:ln w="22225">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５世帯に２世帯</a:t>
            </a:r>
          </a:p>
        </p:txBody>
      </p:sp>
      <p:sp>
        <p:nvSpPr>
          <p:cNvPr id="25" name="正方形/長方形 24">
            <a:extLst>
              <a:ext uri="{FF2B5EF4-FFF2-40B4-BE49-F238E27FC236}">
                <a16:creationId xmlns:a16="http://schemas.microsoft.com/office/drawing/2014/main" id="{D6061BFA-6DB8-DA57-6E3C-7B351811821E}"/>
              </a:ext>
            </a:extLst>
          </p:cNvPr>
          <p:cNvSpPr/>
          <p:nvPr/>
        </p:nvSpPr>
        <p:spPr bwMode="auto">
          <a:xfrm>
            <a:off x="8794606" y="3018287"/>
            <a:ext cx="750072" cy="500063"/>
          </a:xfrm>
          <a:prstGeom prst="rect">
            <a:avLst/>
          </a:prstGeom>
          <a:no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５世帯に１世帯</a:t>
            </a:r>
          </a:p>
        </p:txBody>
      </p:sp>
      <p:sp>
        <p:nvSpPr>
          <p:cNvPr id="32" name="正方形/長方形 31">
            <a:extLst>
              <a:ext uri="{FF2B5EF4-FFF2-40B4-BE49-F238E27FC236}">
                <a16:creationId xmlns:a16="http://schemas.microsoft.com/office/drawing/2014/main" id="{AB473CC3-7804-B746-C0BA-0D65218C76BD}"/>
              </a:ext>
            </a:extLst>
          </p:cNvPr>
          <p:cNvSpPr/>
          <p:nvPr/>
        </p:nvSpPr>
        <p:spPr bwMode="auto">
          <a:xfrm>
            <a:off x="206748" y="4047045"/>
            <a:ext cx="771525" cy="500062"/>
          </a:xfrm>
          <a:prstGeom prst="rect">
            <a:avLst/>
          </a:prstGeom>
          <a:noFill/>
          <a:ln w="22225">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７世帯に１世帯</a:t>
            </a:r>
          </a:p>
        </p:txBody>
      </p:sp>
      <p:sp>
        <p:nvSpPr>
          <p:cNvPr id="33" name="正方形/長方形 32">
            <a:extLst>
              <a:ext uri="{FF2B5EF4-FFF2-40B4-BE49-F238E27FC236}">
                <a16:creationId xmlns:a16="http://schemas.microsoft.com/office/drawing/2014/main" id="{D6D22457-AAAD-042B-69AF-53302CEE8190}"/>
              </a:ext>
            </a:extLst>
          </p:cNvPr>
          <p:cNvSpPr/>
          <p:nvPr/>
        </p:nvSpPr>
        <p:spPr bwMode="auto">
          <a:xfrm>
            <a:off x="8819437" y="4152725"/>
            <a:ext cx="734356" cy="500062"/>
          </a:xfrm>
          <a:prstGeom prst="rect">
            <a:avLst/>
          </a:prstGeom>
          <a:noFill/>
          <a:ln w="22225">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５世帯に１世帯</a:t>
            </a:r>
          </a:p>
        </p:txBody>
      </p:sp>
      <p:sp>
        <p:nvSpPr>
          <p:cNvPr id="36" name="テキスト ボックス 4">
            <a:extLst>
              <a:ext uri="{FF2B5EF4-FFF2-40B4-BE49-F238E27FC236}">
                <a16:creationId xmlns:a16="http://schemas.microsoft.com/office/drawing/2014/main" id="{DC6FDD4F-891B-3937-03D2-F0B7848B8F92}"/>
              </a:ext>
            </a:extLst>
          </p:cNvPr>
          <p:cNvSpPr txBox="1">
            <a:spLocks noChangeArrowheads="1"/>
          </p:cNvSpPr>
          <p:nvPr/>
        </p:nvSpPr>
        <p:spPr bwMode="auto">
          <a:xfrm>
            <a:off x="2564974" y="2168540"/>
            <a:ext cx="1409903" cy="293721"/>
          </a:xfrm>
          <a:prstGeom prst="borderCallout1">
            <a:avLst>
              <a:gd name="adj1" fmla="val 99697"/>
              <a:gd name="adj2" fmla="val 48039"/>
              <a:gd name="adj3" fmla="val 200487"/>
              <a:gd name="adj4" fmla="val 116018"/>
            </a:avLst>
          </a:prstGeom>
          <a:solidFill>
            <a:schemeClr val="bg1"/>
          </a:solidFill>
          <a:ln w="19050">
            <a:solidFill>
              <a:schemeClr val="accent1"/>
            </a:solidFill>
            <a:miter lim="800000"/>
            <a:headEnd/>
            <a:tailEnd/>
          </a:ln>
        </p:spPr>
        <p:txBody>
          <a:bodyPr wrap="square" lIns="72000" tIns="72000" rIns="72000" bIns="3600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単身世帯</a:t>
            </a:r>
          </a:p>
        </p:txBody>
      </p:sp>
      <p:sp>
        <p:nvSpPr>
          <p:cNvPr id="37" name="テキスト ボックス 5">
            <a:extLst>
              <a:ext uri="{FF2B5EF4-FFF2-40B4-BE49-F238E27FC236}">
                <a16:creationId xmlns:a16="http://schemas.microsoft.com/office/drawing/2014/main" id="{5E1736AC-46C4-AC5D-070F-B2C920E76460}"/>
              </a:ext>
            </a:extLst>
          </p:cNvPr>
          <p:cNvSpPr txBox="1">
            <a:spLocks noChangeArrowheads="1"/>
          </p:cNvSpPr>
          <p:nvPr/>
        </p:nvSpPr>
        <p:spPr bwMode="auto">
          <a:xfrm>
            <a:off x="5302825" y="2919255"/>
            <a:ext cx="1409903" cy="293721"/>
          </a:xfrm>
          <a:prstGeom prst="borderCallout1">
            <a:avLst>
              <a:gd name="adj1" fmla="val 100288"/>
              <a:gd name="adj2" fmla="val 50080"/>
              <a:gd name="adj3" fmla="val 253913"/>
              <a:gd name="adj4" fmla="val 6404"/>
            </a:avLst>
          </a:prstGeom>
          <a:solidFill>
            <a:schemeClr val="bg1"/>
          </a:solidFill>
          <a:ln w="19050">
            <a:solidFill>
              <a:schemeClr val="accent2"/>
            </a:solidFill>
            <a:prstDash val="solid"/>
            <a:miter lim="800000"/>
            <a:headEnd/>
            <a:tailEnd/>
          </a:ln>
        </p:spPr>
        <p:txBody>
          <a:bodyPr wrap="square" lIns="72000" tIns="72000" rIns="72000" bIns="3600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夫婦と子の世帯</a:t>
            </a:r>
          </a:p>
        </p:txBody>
      </p:sp>
      <p:sp>
        <p:nvSpPr>
          <p:cNvPr id="38" name="テキスト ボックス 5">
            <a:extLst>
              <a:ext uri="{FF2B5EF4-FFF2-40B4-BE49-F238E27FC236}">
                <a16:creationId xmlns:a16="http://schemas.microsoft.com/office/drawing/2014/main" id="{9FDCF7C5-3C12-DF2E-7148-D208F75A8182}"/>
              </a:ext>
            </a:extLst>
          </p:cNvPr>
          <p:cNvSpPr txBox="1">
            <a:spLocks noChangeArrowheads="1"/>
          </p:cNvSpPr>
          <p:nvPr/>
        </p:nvSpPr>
        <p:spPr bwMode="auto">
          <a:xfrm>
            <a:off x="3269926" y="4359066"/>
            <a:ext cx="1293763" cy="293721"/>
          </a:xfrm>
          <a:prstGeom prst="borderCallout1">
            <a:avLst>
              <a:gd name="adj1" fmla="val 96179"/>
              <a:gd name="adj2" fmla="val 50324"/>
              <a:gd name="adj3" fmla="val 154911"/>
              <a:gd name="adj4" fmla="val 76463"/>
            </a:avLst>
          </a:prstGeom>
          <a:solidFill>
            <a:schemeClr val="bg1"/>
          </a:solidFill>
          <a:ln w="19050">
            <a:solidFill>
              <a:schemeClr val="accent4"/>
            </a:solidFill>
            <a:miter lim="800000"/>
            <a:headEnd/>
            <a:tailEnd/>
          </a:ln>
        </p:spPr>
        <p:txBody>
          <a:bodyPr wrap="square" lIns="72000" tIns="72000" rIns="72000" bIns="3600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高齢者単身世帯</a:t>
            </a:r>
          </a:p>
        </p:txBody>
      </p:sp>
      <p:sp>
        <p:nvSpPr>
          <p:cNvPr id="39" name="テキスト ボックス 6">
            <a:extLst>
              <a:ext uri="{FF2B5EF4-FFF2-40B4-BE49-F238E27FC236}">
                <a16:creationId xmlns:a16="http://schemas.microsoft.com/office/drawing/2014/main" id="{A4AE1B80-CE13-B6E7-F41F-E56CD32A8B60}"/>
              </a:ext>
            </a:extLst>
          </p:cNvPr>
          <p:cNvSpPr txBox="1">
            <a:spLocks noChangeArrowheads="1"/>
          </p:cNvSpPr>
          <p:nvPr/>
        </p:nvSpPr>
        <p:spPr bwMode="auto">
          <a:xfrm>
            <a:off x="6072142" y="5292472"/>
            <a:ext cx="1293763" cy="293721"/>
          </a:xfrm>
          <a:prstGeom prst="borderCallout1">
            <a:avLst>
              <a:gd name="adj1" fmla="val 1152"/>
              <a:gd name="adj2" fmla="val 39626"/>
              <a:gd name="adj3" fmla="val -99054"/>
              <a:gd name="adj4" fmla="val 23414"/>
            </a:avLst>
          </a:prstGeom>
          <a:solidFill>
            <a:schemeClr val="bg1"/>
          </a:solidFill>
          <a:ln w="19050">
            <a:solidFill>
              <a:schemeClr val="accent3"/>
            </a:solidFill>
            <a:miter lim="800000"/>
            <a:headEnd/>
            <a:tailEnd/>
          </a:ln>
        </p:spPr>
        <p:txBody>
          <a:bodyPr wrap="square" lIns="72000" tIns="72000" rIns="72000" bIns="3600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ひとり親世帯</a:t>
            </a:r>
          </a:p>
        </p:txBody>
      </p:sp>
      <p:sp>
        <p:nvSpPr>
          <p:cNvPr id="40" name="テキスト ボックス 5">
            <a:extLst>
              <a:ext uri="{FF2B5EF4-FFF2-40B4-BE49-F238E27FC236}">
                <a16:creationId xmlns:a16="http://schemas.microsoft.com/office/drawing/2014/main" id="{D1B1E912-C9DE-06E3-12DA-A703364171DA}"/>
              </a:ext>
            </a:extLst>
          </p:cNvPr>
          <p:cNvSpPr txBox="1">
            <a:spLocks noChangeArrowheads="1"/>
          </p:cNvSpPr>
          <p:nvPr/>
        </p:nvSpPr>
        <p:spPr bwMode="auto">
          <a:xfrm>
            <a:off x="2756401" y="3536071"/>
            <a:ext cx="1395049" cy="293721"/>
          </a:xfrm>
          <a:prstGeom prst="borderCallout1">
            <a:avLst>
              <a:gd name="adj1" fmla="val 96179"/>
              <a:gd name="adj2" fmla="val 50324"/>
              <a:gd name="adj3" fmla="val 167882"/>
              <a:gd name="adj4" fmla="val 122739"/>
            </a:avLst>
          </a:prstGeom>
          <a:solidFill>
            <a:schemeClr val="bg1"/>
          </a:solidFill>
          <a:ln w="19050">
            <a:solidFill>
              <a:srgbClr val="FFEEB9"/>
            </a:solidFill>
            <a:miter lim="800000"/>
            <a:headEnd/>
            <a:tailEnd/>
          </a:ln>
        </p:spPr>
        <p:txBody>
          <a:bodyPr wrap="square" lIns="72000" tIns="72000" rIns="72000" bIns="3600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夫婦のみの世帯</a:t>
            </a:r>
          </a:p>
        </p:txBody>
      </p:sp>
      <p:sp>
        <p:nvSpPr>
          <p:cNvPr id="41" name="AutoShape 5">
            <a:extLst>
              <a:ext uri="{FF2B5EF4-FFF2-40B4-BE49-F238E27FC236}">
                <a16:creationId xmlns:a16="http://schemas.microsoft.com/office/drawing/2014/main" id="{8B51DB53-B8BB-6060-2F6D-CD6D8E941B9D}"/>
              </a:ext>
            </a:extLst>
          </p:cNvPr>
          <p:cNvSpPr>
            <a:spLocks noChangeArrowheads="1"/>
          </p:cNvSpPr>
          <p:nvPr/>
        </p:nvSpPr>
        <p:spPr bwMode="auto">
          <a:xfrm flipH="1">
            <a:off x="2936776" y="1115151"/>
            <a:ext cx="2091014" cy="548452"/>
          </a:xfrm>
          <a:prstGeom prst="rightArrow">
            <a:avLst>
              <a:gd name="adj1" fmla="val 65843"/>
              <a:gd name="adj2" fmla="val 80195"/>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none" lIns="91428" tIns="45715" rIns="91428" bIns="45715"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実績値（国勢調査）</a:t>
            </a:r>
          </a:p>
        </p:txBody>
      </p:sp>
      <p:sp>
        <p:nvSpPr>
          <p:cNvPr id="42" name="AutoShape 4">
            <a:extLst>
              <a:ext uri="{FF2B5EF4-FFF2-40B4-BE49-F238E27FC236}">
                <a16:creationId xmlns:a16="http://schemas.microsoft.com/office/drawing/2014/main" id="{7F3AF2D3-4D06-83E4-1FD3-CF7CC7ECE9D7}"/>
              </a:ext>
            </a:extLst>
          </p:cNvPr>
          <p:cNvSpPr>
            <a:spLocks noChangeArrowheads="1"/>
          </p:cNvSpPr>
          <p:nvPr/>
        </p:nvSpPr>
        <p:spPr bwMode="auto">
          <a:xfrm>
            <a:off x="5252117" y="1107772"/>
            <a:ext cx="2123685" cy="548452"/>
          </a:xfrm>
          <a:prstGeom prst="rightArrow">
            <a:avLst>
              <a:gd name="adj1" fmla="val 65843"/>
              <a:gd name="adj2" fmla="val 80189"/>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none" lIns="91428" tIns="45715" rIns="91428" bIns="45715"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令和６年推計値</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（日本の世帯数の将来推計）</a:t>
            </a:r>
          </a:p>
        </p:txBody>
      </p:sp>
      <p:sp>
        <p:nvSpPr>
          <p:cNvPr id="7" name="テキスト ボックス 6">
            <a:extLst>
              <a:ext uri="{FF2B5EF4-FFF2-40B4-BE49-F238E27FC236}">
                <a16:creationId xmlns:a16="http://schemas.microsoft.com/office/drawing/2014/main" id="{9E48509A-CFD7-3260-0D93-9AB0B5DF8480}"/>
              </a:ext>
            </a:extLst>
          </p:cNvPr>
          <p:cNvSpPr txBox="1"/>
          <p:nvPr/>
        </p:nvSpPr>
        <p:spPr>
          <a:xfrm>
            <a:off x="754856" y="3096696"/>
            <a:ext cx="6157912" cy="369332"/>
          </a:xfrm>
          <a:prstGeom prst="rect">
            <a:avLst/>
          </a:prstGeom>
          <a:noFill/>
        </p:spPr>
        <p:txBody>
          <a:bodyPr wrap="square">
            <a:spAutoFit/>
          </a:bodyPr>
          <a:lstStyle/>
          <a:p>
            <a:r>
              <a:rPr lang="ja-JP" altLang="en-US" dirty="0"/>
              <a:t> </a:t>
            </a:r>
          </a:p>
        </p:txBody>
      </p:sp>
      <p:sp>
        <p:nvSpPr>
          <p:cNvPr id="9" name="テキスト ボックス 8">
            <a:extLst>
              <a:ext uri="{FF2B5EF4-FFF2-40B4-BE49-F238E27FC236}">
                <a16:creationId xmlns:a16="http://schemas.microsoft.com/office/drawing/2014/main" id="{2C04DC44-3BE5-848C-9ACE-C23F8041B42B}"/>
              </a:ext>
            </a:extLst>
          </p:cNvPr>
          <p:cNvSpPr txBox="1"/>
          <p:nvPr/>
        </p:nvSpPr>
        <p:spPr>
          <a:xfrm>
            <a:off x="754856" y="3096696"/>
            <a:ext cx="6157912" cy="369332"/>
          </a:xfrm>
          <a:prstGeom prst="rect">
            <a:avLst/>
          </a:prstGeom>
          <a:noFill/>
        </p:spPr>
        <p:txBody>
          <a:bodyPr wrap="square">
            <a:spAutoFit/>
          </a:bodyPr>
          <a:lstStyle/>
          <a:p>
            <a:r>
              <a:rPr lang="ja-JP" altLang="en-US" dirty="0"/>
              <a:t> </a:t>
            </a:r>
          </a:p>
        </p:txBody>
      </p:sp>
      <p:sp>
        <p:nvSpPr>
          <p:cNvPr id="11" name="テキスト ボックス 10">
            <a:extLst>
              <a:ext uri="{FF2B5EF4-FFF2-40B4-BE49-F238E27FC236}">
                <a16:creationId xmlns:a16="http://schemas.microsoft.com/office/drawing/2014/main" id="{AEF892C2-8D4C-521D-47E6-5DDF9D799FB2}"/>
              </a:ext>
            </a:extLst>
          </p:cNvPr>
          <p:cNvSpPr txBox="1"/>
          <p:nvPr/>
        </p:nvSpPr>
        <p:spPr>
          <a:xfrm>
            <a:off x="754856" y="3096696"/>
            <a:ext cx="6157912" cy="369332"/>
          </a:xfrm>
          <a:prstGeom prst="rect">
            <a:avLst/>
          </a:prstGeom>
          <a:noFill/>
        </p:spPr>
        <p:txBody>
          <a:bodyPr wrap="square">
            <a:spAutoFit/>
          </a:bodyPr>
          <a:lstStyle/>
          <a:p>
            <a:r>
              <a:rPr lang="ja-JP" altLang="en-US" dirty="0"/>
              <a:t> </a:t>
            </a:r>
          </a:p>
        </p:txBody>
      </p:sp>
      <p:sp>
        <p:nvSpPr>
          <p:cNvPr id="14" name="テキスト ボックス 13">
            <a:extLst>
              <a:ext uri="{FF2B5EF4-FFF2-40B4-BE49-F238E27FC236}">
                <a16:creationId xmlns:a16="http://schemas.microsoft.com/office/drawing/2014/main" id="{6BDBD7D7-7339-CF0E-EE40-175F782C3B88}"/>
              </a:ext>
            </a:extLst>
          </p:cNvPr>
          <p:cNvSpPr txBox="1"/>
          <p:nvPr/>
        </p:nvSpPr>
        <p:spPr>
          <a:xfrm>
            <a:off x="754856" y="3096696"/>
            <a:ext cx="6157912" cy="369332"/>
          </a:xfrm>
          <a:prstGeom prst="rect">
            <a:avLst/>
          </a:prstGeom>
          <a:noFill/>
        </p:spPr>
        <p:txBody>
          <a:bodyPr wrap="square">
            <a:spAutoFit/>
          </a:bodyPr>
          <a:lstStyle/>
          <a:p>
            <a:r>
              <a:rPr lang="ja-JP" altLang="en-US" dirty="0"/>
              <a:t> </a:t>
            </a:r>
          </a:p>
        </p:txBody>
      </p:sp>
    </p:spTree>
    <p:extLst>
      <p:ext uri="{BB962C8B-B14F-4D97-AF65-F5344CB8AC3E}">
        <p14:creationId xmlns:p14="http://schemas.microsoft.com/office/powerpoint/2010/main" val="366288386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a:extLst>
              <a:ext uri="{FF2B5EF4-FFF2-40B4-BE49-F238E27FC236}">
                <a16:creationId xmlns:a16="http://schemas.microsoft.com/office/drawing/2014/main" id="{4B4050E6-CD2F-AD51-39F3-59842E5159B1}"/>
              </a:ext>
            </a:extLst>
          </p:cNvPr>
          <p:cNvGrpSpPr/>
          <p:nvPr/>
        </p:nvGrpSpPr>
        <p:grpSpPr>
          <a:xfrm>
            <a:off x="-21240" y="1120833"/>
            <a:ext cx="9906000" cy="5135145"/>
            <a:chOff x="-224904" y="1107200"/>
            <a:chExt cx="9906000" cy="5135145"/>
          </a:xfrm>
        </p:grpSpPr>
        <p:graphicFrame>
          <p:nvGraphicFramePr>
            <p:cNvPr id="5" name="Object 5">
              <a:extLst>
                <a:ext uri="{FF2B5EF4-FFF2-40B4-BE49-F238E27FC236}">
                  <a16:creationId xmlns:a16="http://schemas.microsoft.com/office/drawing/2014/main" id="{E1682C4A-8B3A-77BC-B0B9-850FDCE3DD79}"/>
                </a:ext>
              </a:extLst>
            </p:cNvPr>
            <p:cNvGraphicFramePr>
              <a:graphicFrameLocks noChangeAspect="1"/>
            </p:cNvGraphicFramePr>
            <p:nvPr>
              <p:extLst>
                <p:ext uri="{D42A27DB-BD31-4B8C-83A1-F6EECF244321}">
                  <p14:modId xmlns:p14="http://schemas.microsoft.com/office/powerpoint/2010/main" val="180937566"/>
                </p:ext>
              </p:extLst>
            </p:nvPr>
          </p:nvGraphicFramePr>
          <p:xfrm>
            <a:off x="-224904" y="1415560"/>
            <a:ext cx="9906000" cy="4826785"/>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 Box 6">
              <a:extLst>
                <a:ext uri="{FF2B5EF4-FFF2-40B4-BE49-F238E27FC236}">
                  <a16:creationId xmlns:a16="http://schemas.microsoft.com/office/drawing/2014/main" id="{93CDAD13-21BE-26BB-E4D0-A8E2AB3098EA}"/>
                </a:ext>
              </a:extLst>
            </p:cNvPr>
            <p:cNvSpPr txBox="1">
              <a:spLocks noChangeArrowheads="1"/>
            </p:cNvSpPr>
            <p:nvPr/>
          </p:nvSpPr>
          <p:spPr bwMode="auto">
            <a:xfrm>
              <a:off x="-203664" y="1107200"/>
              <a:ext cx="2357164" cy="461649"/>
            </a:xfrm>
            <a:prstGeom prst="rect">
              <a:avLst/>
            </a:prstGeom>
            <a:noFill/>
            <a:ln w="9525">
              <a:noFill/>
              <a:miter lim="800000"/>
              <a:headEnd/>
              <a:tailEnd/>
            </a:ln>
          </p:spPr>
          <p:txBody>
            <a:bodyPr wrap="square" lIns="91423" tIns="45712" rIns="91423" bIns="45712">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第１次ベビーブーム</a:t>
              </a: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1947</a:t>
              </a:r>
              <a:r>
                <a:rPr kumimoji="0"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49</a:t>
              </a:r>
              <a:r>
                <a:rPr kumimoji="0"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年）</a:t>
              </a:r>
            </a:p>
          </p:txBody>
        </p:sp>
      </p:grpSp>
      <p:sp>
        <p:nvSpPr>
          <p:cNvPr id="4" name="正方形/長方形 3">
            <a:extLst>
              <a:ext uri="{FF2B5EF4-FFF2-40B4-BE49-F238E27FC236}">
                <a16:creationId xmlns:a16="http://schemas.microsoft.com/office/drawing/2014/main" id="{D2AE2C95-47F7-E1AB-CE03-C9D9AB49C24F}"/>
              </a:ext>
            </a:extLst>
          </p:cNvPr>
          <p:cNvSpPr/>
          <p:nvPr/>
        </p:nvSpPr>
        <p:spPr>
          <a:xfrm>
            <a:off x="108082" y="1429193"/>
            <a:ext cx="9647357" cy="52806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 name="タイトル 6">
            <a:extLst>
              <a:ext uri="{FF2B5EF4-FFF2-40B4-BE49-F238E27FC236}">
                <a16:creationId xmlns:a16="http://schemas.microsoft.com/office/drawing/2014/main" id="{197D65F8-CD8F-A7A6-0190-3D874E92959C}"/>
              </a:ext>
            </a:extLst>
          </p:cNvPr>
          <p:cNvSpPr>
            <a:spLocks noGrp="1"/>
          </p:cNvSpPr>
          <p:nvPr>
            <p:ph type="title"/>
          </p:nvPr>
        </p:nvSpPr>
        <p:spPr/>
        <p:txBody>
          <a:bodyPr/>
          <a:lstStyle/>
          <a:p>
            <a:r>
              <a:rPr lang="ja-JP" altLang="en-US" sz="1800">
                <a:latin typeface="UD デジタル 教科書体 NK-R" panose="02020400000000000000" pitchFamily="18" charset="-128"/>
                <a:ea typeface="UD デジタル 教科書体 NK-R" panose="02020400000000000000" pitchFamily="18" charset="-128"/>
              </a:rPr>
              <a:t>出生数と合計特殊出生率の推移</a:t>
            </a:r>
          </a:p>
        </p:txBody>
      </p:sp>
      <p:sp>
        <p:nvSpPr>
          <p:cNvPr id="10" name="テキスト プレースホルダー 9">
            <a:extLst>
              <a:ext uri="{FF2B5EF4-FFF2-40B4-BE49-F238E27FC236}">
                <a16:creationId xmlns:a16="http://schemas.microsoft.com/office/drawing/2014/main" id="{31359479-4391-0C51-EECD-E80D6886F8C2}"/>
              </a:ext>
            </a:extLst>
          </p:cNvPr>
          <p:cNvSpPr>
            <a:spLocks noGrp="1"/>
          </p:cNvSpPr>
          <p:nvPr>
            <p:ph type="body" sz="quarter" idx="13"/>
          </p:nvPr>
        </p:nvSpPr>
        <p:spPr>
          <a:xfrm>
            <a:off x="0" y="540000"/>
            <a:ext cx="9907200" cy="584744"/>
          </a:xfrm>
        </p:spPr>
        <p:txBody>
          <a:bodyPr/>
          <a:lstStyle/>
          <a:p>
            <a:pPr marL="285750" indent="-285750">
              <a:lnSpc>
                <a:spcPct val="100000"/>
              </a:lnSpc>
              <a:spcBef>
                <a:spcPts val="0"/>
              </a:spcBef>
              <a:spcAft>
                <a:spcPts val="0"/>
              </a:spcAft>
              <a:buClr>
                <a:schemeClr val="tx1"/>
              </a:buClr>
              <a:buFont typeface="Wingdings" panose="05000000000000000000" pitchFamily="2" charset="2"/>
              <a:buChar char="ü"/>
            </a:pPr>
            <a:r>
              <a:rPr lang="en-US" altLang="ja-JP" dirty="0">
                <a:latin typeface="UD デジタル 教科書体 NK-R"/>
                <a:ea typeface="UD デジタル 教科書体 NK-R"/>
              </a:rPr>
              <a:t>2024</a:t>
            </a:r>
            <a:r>
              <a:rPr lang="ja-JP" altLang="en-US" dirty="0">
                <a:latin typeface="UD デジタル 教科書体 NK-R"/>
                <a:ea typeface="UD デジタル 教科書体 NK-R"/>
              </a:rPr>
              <a:t>年の出生数は</a:t>
            </a:r>
            <a:r>
              <a:rPr lang="en-US" altLang="ja-JP" dirty="0">
                <a:latin typeface="UD デジタル 教科書体 NK-R"/>
                <a:ea typeface="UD デジタル 教科書体 NK-R"/>
              </a:rPr>
              <a:t>68</a:t>
            </a:r>
            <a:r>
              <a:rPr lang="ja-JP" altLang="en-US" dirty="0">
                <a:latin typeface="UD デジタル 教科書体 NK-R"/>
                <a:ea typeface="UD デジタル 教科書体 NK-R"/>
              </a:rPr>
              <a:t>万</a:t>
            </a:r>
            <a:r>
              <a:rPr lang="en-US" altLang="ja-JP" dirty="0">
                <a:latin typeface="UD デジタル 教科書体 NK-R"/>
                <a:ea typeface="UD デジタル 教科書体 NK-R"/>
              </a:rPr>
              <a:t>6,173</a:t>
            </a:r>
            <a:r>
              <a:rPr lang="ja-JP" altLang="en-US" dirty="0">
                <a:latin typeface="UD デジタル 教科書体 NK-R"/>
                <a:ea typeface="UD デジタル 教科書体 NK-R"/>
              </a:rPr>
              <a:t>人で、前年の</a:t>
            </a:r>
            <a:r>
              <a:rPr lang="en-US" altLang="ja-JP" dirty="0">
                <a:latin typeface="UD デジタル 教科書体 NK-R"/>
                <a:ea typeface="UD デジタル 教科書体 NK-R"/>
              </a:rPr>
              <a:t>72</a:t>
            </a:r>
            <a:r>
              <a:rPr lang="ja-JP" altLang="en-US" dirty="0">
                <a:latin typeface="UD デジタル 教科書体 NK-R"/>
                <a:ea typeface="UD デジタル 教科書体 NK-R"/>
              </a:rPr>
              <a:t>万</a:t>
            </a:r>
            <a:r>
              <a:rPr lang="en-US" altLang="ja-JP" dirty="0">
                <a:latin typeface="UD デジタル 教科書体 NK-R"/>
                <a:ea typeface="UD デジタル 教科書体 NK-R"/>
              </a:rPr>
              <a:t>7,288</a:t>
            </a:r>
            <a:r>
              <a:rPr lang="ja-JP" altLang="en-US" dirty="0">
                <a:latin typeface="UD デジタル 教科書体 NK-R"/>
                <a:ea typeface="UD デジタル 教科書体 NK-R"/>
              </a:rPr>
              <a:t>人より</a:t>
            </a:r>
            <a:r>
              <a:rPr lang="en-US" altLang="ja-JP" dirty="0">
                <a:latin typeface="UD デジタル 教科書体 NK-R"/>
                <a:ea typeface="UD デジタル 教科書体 NK-R"/>
              </a:rPr>
              <a:t>4</a:t>
            </a:r>
            <a:r>
              <a:rPr lang="ja-JP" altLang="en-US" dirty="0">
                <a:latin typeface="UD デジタル 教科書体 NK-R"/>
                <a:ea typeface="UD デジタル 教科書体 NK-R"/>
              </a:rPr>
              <a:t>万</a:t>
            </a:r>
            <a:r>
              <a:rPr lang="en-US" altLang="ja-JP" dirty="0">
                <a:latin typeface="UD デジタル 教科書体 NK-R"/>
                <a:ea typeface="UD デジタル 教科書体 NK-R"/>
              </a:rPr>
              <a:t>1,115</a:t>
            </a:r>
            <a:r>
              <a:rPr lang="ja-JP" altLang="en-US" dirty="0">
                <a:latin typeface="UD デジタル 教科書体 NK-R"/>
                <a:ea typeface="UD デジタル 教科書体 NK-R"/>
              </a:rPr>
              <a:t>人減少。</a:t>
            </a:r>
            <a:endParaRPr lang="en-US" altLang="ja-JP" dirty="0">
              <a:latin typeface="UD デジタル 教科書体 NK-R"/>
              <a:ea typeface="UD デジタル 教科書体 NK-R"/>
            </a:endParaRPr>
          </a:p>
          <a:p>
            <a:pPr marL="285750" indent="-285750">
              <a:lnSpc>
                <a:spcPct val="100000"/>
              </a:lnSpc>
              <a:spcBef>
                <a:spcPts val="0"/>
              </a:spcBef>
              <a:spcAft>
                <a:spcPts val="0"/>
              </a:spcAft>
              <a:buClr>
                <a:schemeClr val="tx1"/>
              </a:buClr>
              <a:buFont typeface="Wingdings" panose="05000000000000000000" pitchFamily="2" charset="2"/>
              <a:buChar char="ü"/>
            </a:pPr>
            <a:r>
              <a:rPr lang="en-US" altLang="ja-JP" dirty="0">
                <a:latin typeface="UD デジタル 教科書体 NK-R"/>
                <a:ea typeface="UD デジタル 教科書体 NK-R"/>
              </a:rPr>
              <a:t>2024</a:t>
            </a:r>
            <a:r>
              <a:rPr lang="ja-JP" altLang="en-US" dirty="0">
                <a:latin typeface="UD デジタル 教科書体 NK-R"/>
                <a:ea typeface="UD デジタル 教科書体 NK-R"/>
              </a:rPr>
              <a:t>年の合計特殊出生率は</a:t>
            </a:r>
            <a:r>
              <a:rPr lang="en-US" altLang="ja-JP" dirty="0">
                <a:latin typeface="UD デジタル 教科書体 NK-R"/>
                <a:ea typeface="UD デジタル 教科書体 NK-R"/>
              </a:rPr>
              <a:t>1.15</a:t>
            </a:r>
            <a:r>
              <a:rPr lang="ja-JP" altLang="en-US" dirty="0">
                <a:latin typeface="UD デジタル 教科書体 NK-R"/>
                <a:ea typeface="UD デジタル 教科書体 NK-R"/>
              </a:rPr>
              <a:t>、前年の</a:t>
            </a:r>
            <a:r>
              <a:rPr lang="en-US" altLang="ja-JP" dirty="0">
                <a:latin typeface="UD デジタル 教科書体 NK-R"/>
                <a:ea typeface="UD デジタル 教科書体 NK-R"/>
              </a:rPr>
              <a:t>1.20</a:t>
            </a:r>
            <a:r>
              <a:rPr lang="ja-JP" altLang="en-US" dirty="0">
                <a:latin typeface="UD デジタル 教科書体 NK-R"/>
                <a:ea typeface="UD デジタル 教科書体 NK-R"/>
              </a:rPr>
              <a:t>より</a:t>
            </a:r>
            <a:r>
              <a:rPr lang="en-US" altLang="ja-JP" dirty="0">
                <a:latin typeface="UD デジタル 教科書体 NK-R"/>
                <a:ea typeface="UD デジタル 教科書体 NK-R"/>
              </a:rPr>
              <a:t>0.05</a:t>
            </a:r>
            <a:r>
              <a:rPr lang="ja-JP" altLang="en-US" dirty="0">
                <a:latin typeface="UD デジタル 教科書体 NK-R"/>
                <a:ea typeface="UD デジタル 教科書体 NK-R"/>
              </a:rPr>
              <a:t>ポイント低下。</a:t>
            </a:r>
          </a:p>
        </p:txBody>
      </p:sp>
      <p:sp>
        <p:nvSpPr>
          <p:cNvPr id="9" name="Text Box 6">
            <a:extLst>
              <a:ext uri="{FF2B5EF4-FFF2-40B4-BE49-F238E27FC236}">
                <a16:creationId xmlns:a16="http://schemas.microsoft.com/office/drawing/2014/main" id="{78774EB0-CD36-FAD4-D5EB-3C57D12C5395}"/>
              </a:ext>
            </a:extLst>
          </p:cNvPr>
          <p:cNvSpPr txBox="1">
            <a:spLocks noChangeArrowheads="1"/>
          </p:cNvSpPr>
          <p:nvPr/>
        </p:nvSpPr>
        <p:spPr bwMode="auto">
          <a:xfrm>
            <a:off x="1477566" y="2085234"/>
            <a:ext cx="1646634" cy="447625"/>
          </a:xfrm>
          <a:prstGeom prst="rect">
            <a:avLst/>
          </a:prstGeom>
          <a:solidFill>
            <a:schemeClr val="bg1"/>
          </a:solidFill>
          <a:ln w="9525">
            <a:solidFill>
              <a:schemeClr val="tx1"/>
            </a:solidFill>
            <a:miter lim="800000"/>
            <a:headEnd/>
            <a:tailEnd/>
          </a:ln>
        </p:spPr>
        <p:txBody>
          <a:bodyPr wrap="square" lIns="77534" tIns="38768" rIns="77534" bIns="38768"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1949</a:t>
            </a:r>
            <a:r>
              <a:rPr kumimoji="1" lang="ja-JP" altLang="en-US" sz="12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年　最多の出生数 </a:t>
            </a:r>
            <a:r>
              <a:rPr kumimoji="1" lang="en-US" altLang="ja-JP" sz="12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2,696,638</a:t>
            </a:r>
            <a:r>
              <a:rPr kumimoji="1" lang="ja-JP" altLang="en-US" sz="12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人</a:t>
            </a:r>
          </a:p>
        </p:txBody>
      </p:sp>
      <p:sp>
        <p:nvSpPr>
          <p:cNvPr id="14" name="テキスト ボックス 13">
            <a:extLst>
              <a:ext uri="{FF2B5EF4-FFF2-40B4-BE49-F238E27FC236}">
                <a16:creationId xmlns:a16="http://schemas.microsoft.com/office/drawing/2014/main" id="{D92ED7A8-EAD0-B2B1-A692-C16AE4062A81}"/>
              </a:ext>
            </a:extLst>
          </p:cNvPr>
          <p:cNvSpPr txBox="1"/>
          <p:nvPr/>
        </p:nvSpPr>
        <p:spPr>
          <a:xfrm>
            <a:off x="4493684" y="2586642"/>
            <a:ext cx="1830393" cy="461665"/>
          </a:xfrm>
          <a:prstGeom prst="rect">
            <a:avLst/>
          </a:prstGeom>
          <a:solidFill>
            <a:schemeClr val="bg1"/>
          </a:solidFill>
          <a:ln>
            <a:solidFill>
              <a:schemeClr val="tx1"/>
            </a:solidFill>
          </a:ln>
        </p:spPr>
        <p:txBody>
          <a:bodyPr wrap="square" rtlCol="0">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1973</a:t>
            </a:r>
            <a:r>
              <a:rPr kumimoji="0"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年 </a:t>
            </a:r>
            <a:endParaRPr kumimoji="0"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出生数 </a:t>
            </a:r>
            <a:r>
              <a:rPr kumimoji="0"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2,091,983</a:t>
            </a:r>
            <a:r>
              <a:rPr kumimoji="0"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人</a:t>
            </a:r>
          </a:p>
        </p:txBody>
      </p:sp>
      <p:sp>
        <p:nvSpPr>
          <p:cNvPr id="13" name="右中かっこ 12">
            <a:extLst>
              <a:ext uri="{FF2B5EF4-FFF2-40B4-BE49-F238E27FC236}">
                <a16:creationId xmlns:a16="http://schemas.microsoft.com/office/drawing/2014/main" id="{E4DC7A3F-9D9B-A076-F467-C3622A85E09A}"/>
              </a:ext>
            </a:extLst>
          </p:cNvPr>
          <p:cNvSpPr/>
          <p:nvPr/>
        </p:nvSpPr>
        <p:spPr bwMode="auto">
          <a:xfrm rot="16200000">
            <a:off x="3613345" y="2759924"/>
            <a:ext cx="196116" cy="380650"/>
          </a:xfrm>
          <a:prstGeom prst="rightBrace">
            <a:avLst/>
          </a:prstGeom>
          <a:no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6881" tIns="0" rIns="0" bIns="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2" name="Rectangle 20">
            <a:extLst>
              <a:ext uri="{FF2B5EF4-FFF2-40B4-BE49-F238E27FC236}">
                <a16:creationId xmlns:a16="http://schemas.microsoft.com/office/drawing/2014/main" id="{508E91CF-8EEB-1E00-180E-C10A0E962E2C}"/>
              </a:ext>
            </a:extLst>
          </p:cNvPr>
          <p:cNvSpPr>
            <a:spLocks noChangeArrowheads="1"/>
          </p:cNvSpPr>
          <p:nvPr/>
        </p:nvSpPr>
        <p:spPr bwMode="auto">
          <a:xfrm>
            <a:off x="8873014" y="5748127"/>
            <a:ext cx="341531" cy="122607"/>
          </a:xfrm>
          <a:prstGeom prst="rect">
            <a:avLst/>
          </a:prstGeom>
          <a:solidFill>
            <a:schemeClr val="bg1"/>
          </a:solidFill>
          <a:ln w="9525">
            <a:solidFill>
              <a:schemeClr val="bg1"/>
            </a:solidFill>
            <a:miter lim="800000"/>
            <a:headEnd/>
            <a:tailEnd/>
          </a:ln>
        </p:spPr>
        <p:txBody>
          <a:bodyPr wrap="none" lIns="91423" tIns="72000" rIns="91423" bIns="45712"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195" rtl="0" eaLnBrk="0" fontAlgn="base" latinLnBrk="0" hangingPunct="0">
              <a:lnSpc>
                <a:spcPct val="100000"/>
              </a:lnSpc>
              <a:spcBef>
                <a:spcPct val="0"/>
              </a:spcBef>
              <a:spcAft>
                <a:spcPct val="0"/>
              </a:spcAft>
              <a:buClrTx/>
              <a:buSzTx/>
              <a:buFontTx/>
              <a:buNone/>
              <a:tabLst/>
              <a:defRPr/>
            </a:pPr>
            <a:r>
              <a:rPr kumimoji="0" lang="en-US" altLang="ja-JP" sz="900" b="0" i="0" u="none" strike="noStrike" kern="1200" cap="none" spc="0" normalizeH="0" baseline="0" noProof="0" dirty="0">
                <a:ln>
                  <a:noFill/>
                </a:ln>
                <a:effectLst/>
                <a:uLnTx/>
                <a:uFillTx/>
                <a:latin typeface="UD デジタル 教科書体 NK-R" panose="02020400000000000000" pitchFamily="18" charset="-128"/>
                <a:ea typeface="UD デジタル 教科書体 NK-R" panose="02020400000000000000" pitchFamily="18" charset="-128"/>
                <a:cs typeface="+mn-cs"/>
              </a:rPr>
              <a:t>24</a:t>
            </a:r>
          </a:p>
        </p:txBody>
      </p:sp>
      <p:sp>
        <p:nvSpPr>
          <p:cNvPr id="16" name="Line 11">
            <a:extLst>
              <a:ext uri="{FF2B5EF4-FFF2-40B4-BE49-F238E27FC236}">
                <a16:creationId xmlns:a16="http://schemas.microsoft.com/office/drawing/2014/main" id="{4747A2A2-0C4B-7A82-EC14-7969B0C19205}"/>
              </a:ext>
            </a:extLst>
          </p:cNvPr>
          <p:cNvSpPr>
            <a:spLocks noChangeShapeType="1"/>
          </p:cNvSpPr>
          <p:nvPr/>
        </p:nvSpPr>
        <p:spPr bwMode="auto">
          <a:xfrm>
            <a:off x="1160514" y="1542949"/>
            <a:ext cx="3071" cy="386722"/>
          </a:xfrm>
          <a:prstGeom prst="line">
            <a:avLst/>
          </a:prstGeom>
          <a:noFill/>
          <a:ln w="9525">
            <a:solidFill>
              <a:schemeClr val="tx1"/>
            </a:solidFill>
            <a:round/>
            <a:headEnd/>
            <a:tailEnd type="triangle" w="med" len="med"/>
          </a:ln>
        </p:spPr>
        <p:txBody>
          <a:bodyPr wrap="none" lIns="91423" tIns="45712" rIns="91423" bIns="45712"/>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95" rtl="0" eaLnBrk="0" fontAlgn="base" latinLnBrk="0" hangingPunct="0">
              <a:lnSpc>
                <a:spcPct val="100000"/>
              </a:lnSpc>
              <a:spcBef>
                <a:spcPct val="0"/>
              </a:spcBef>
              <a:spcAft>
                <a:spcPct val="0"/>
              </a:spcAft>
              <a:buClrTx/>
              <a:buSzTx/>
              <a:buFontTx/>
              <a:buNone/>
              <a:tabLst/>
              <a:defRPr/>
            </a:pPr>
            <a:endParaRPr kumimoji="0" lang="ja-JP" altLang="en-US" sz="1100" b="0" i="0" u="none" strike="noStrike" kern="1200" cap="none" spc="0" normalizeH="0" baseline="0" noProof="0" dirty="0">
              <a:ln>
                <a:noFill/>
              </a:ln>
              <a:solidFill>
                <a:srgbClr val="000000"/>
              </a:solidFill>
              <a:effectLst/>
              <a:uLnTx/>
              <a:uFillTx/>
              <a:latin typeface="メイリオ"/>
              <a:ea typeface="メイリオ"/>
              <a:cs typeface="+mn-cs"/>
            </a:endParaRPr>
          </a:p>
        </p:txBody>
      </p:sp>
    </p:spTree>
    <p:extLst>
      <p:ext uri="{BB962C8B-B14F-4D97-AF65-F5344CB8AC3E}">
        <p14:creationId xmlns:p14="http://schemas.microsoft.com/office/powerpoint/2010/main" val="20067862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BEDAADC-2CC5-403B-33BF-CAB1F15B420F}"/>
              </a:ext>
            </a:extLst>
          </p:cNvPr>
          <p:cNvSpPr>
            <a:spLocks noGrp="1"/>
          </p:cNvSpPr>
          <p:nvPr>
            <p:ph type="title"/>
          </p:nvPr>
        </p:nvSpPr>
        <p:spPr>
          <a:xfrm>
            <a:off x="0" y="0"/>
            <a:ext cx="9906000" cy="568224"/>
          </a:xfrm>
        </p:spPr>
        <p:txBody>
          <a:bodyPr bIns="72000"/>
          <a:lstStyle/>
          <a:p>
            <a:r>
              <a:rPr lang="ja-JP" altLang="en-US" sz="2000">
                <a:latin typeface="UD デジタル 教科書体 NK-R" panose="02020400000000000000" pitchFamily="18" charset="-128"/>
                <a:ea typeface="UD デジタル 教科書体 NK-R" panose="02020400000000000000" pitchFamily="18" charset="-128"/>
              </a:rPr>
              <a:t>平均寿命と健康寿命の国際比較</a:t>
            </a:r>
          </a:p>
        </p:txBody>
      </p:sp>
      <p:sp>
        <p:nvSpPr>
          <p:cNvPr id="3" name="テキスト プレースホルダー 2">
            <a:extLst>
              <a:ext uri="{FF2B5EF4-FFF2-40B4-BE49-F238E27FC236}">
                <a16:creationId xmlns:a16="http://schemas.microsoft.com/office/drawing/2014/main" id="{C168A655-3856-C03C-1C4F-B4AAA3FC846F}"/>
              </a:ext>
            </a:extLst>
          </p:cNvPr>
          <p:cNvSpPr>
            <a:spLocks noGrp="1"/>
          </p:cNvSpPr>
          <p:nvPr>
            <p:ph type="body" sz="quarter" idx="13"/>
          </p:nvPr>
        </p:nvSpPr>
        <p:spPr>
          <a:xfrm>
            <a:off x="-600" y="546056"/>
            <a:ext cx="9907200" cy="444399"/>
          </a:xfrm>
          <a:ln>
            <a:solidFill>
              <a:schemeClr val="bg2"/>
            </a:solidFill>
          </a:ln>
        </p:spPr>
        <p:txBody>
          <a:bodyPr tIns="72000" bIns="72000" anchor="ctr"/>
          <a:lstStyle/>
          <a:p>
            <a:r>
              <a:rPr lang="ja-JP" altLang="en-US" sz="1600">
                <a:latin typeface="UD デジタル 教科書体 NK-R" panose="02020400000000000000" pitchFamily="18" charset="-128"/>
                <a:ea typeface="UD デジタル 教科書体 NK-R" panose="02020400000000000000" pitchFamily="18" charset="-128"/>
              </a:rPr>
              <a:t>　日本は、先進７か国の中で、最も長い平均寿命、健康寿命となっている。</a:t>
            </a:r>
          </a:p>
        </p:txBody>
      </p:sp>
      <p:sp>
        <p:nvSpPr>
          <p:cNvPr id="45" name="Text Box 1"/>
          <p:cNvSpPr txBox="1">
            <a:spLocks noChangeArrowheads="1"/>
          </p:cNvSpPr>
          <p:nvPr/>
        </p:nvSpPr>
        <p:spPr bwMode="auto">
          <a:xfrm>
            <a:off x="6950516" y="1249655"/>
            <a:ext cx="540662" cy="326243"/>
          </a:xfrm>
          <a:prstGeom prst="rect">
            <a:avLst/>
          </a:prstGeom>
          <a:noFill/>
          <a:ln>
            <a:noFill/>
          </a:ln>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91240B29-F687-4F45-9708-019B960494DF}">
              <a14:hiddenLine xmlns:a14="http://schemas.microsoft.com/office/drawing/2010/main" w="9525">
                <a:solidFill>
                  <a:srgbClr xmlns:mc="http://schemas.openxmlformats.org/markup-compatibility/2006" val="000000" mc:Ignorable="a14" a14:legacySpreadsheetColorIndex="64"/>
                </a:solidFill>
                <a:miter lim="800000"/>
                <a:headEnd/>
                <a:tailEnd/>
              </a14:hiddenLine>
            </a:ext>
          </a:extLst>
        </p:spPr>
        <p:txBody>
          <a:bodyPr wrap="none" lIns="27432" tIns="18288" rIns="0" bIns="0" anchor="t"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195" rtl="0" eaLnBrk="1" fontAlgn="auto" latinLnBrk="0" hangingPunct="1">
              <a:lnSpc>
                <a:spcPct val="100000"/>
              </a:lnSpc>
              <a:spcBef>
                <a:spcPts val="0"/>
              </a:spcBef>
              <a:spcAft>
                <a:spcPts val="0"/>
              </a:spcAft>
              <a:buClrTx/>
              <a:buSzTx/>
              <a:buFontTx/>
              <a:buNone/>
              <a:tabLst/>
              <a:defRPr sz="1000"/>
            </a:pPr>
            <a:r>
              <a:rPr kumimoji="0" lang="ja-JP" altLang="en-US" sz="20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女性</a:t>
            </a:r>
            <a:endParaRPr kumimoji="0" lang="en-US" altLang="ja-JP" sz="20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p:txBody>
      </p:sp>
      <p:sp>
        <p:nvSpPr>
          <p:cNvPr id="58" name="Text Box 1"/>
          <p:cNvSpPr txBox="1">
            <a:spLocks noChangeArrowheads="1"/>
          </p:cNvSpPr>
          <p:nvPr/>
        </p:nvSpPr>
        <p:spPr bwMode="auto">
          <a:xfrm>
            <a:off x="2392637" y="1249655"/>
            <a:ext cx="540662" cy="326243"/>
          </a:xfrm>
          <a:prstGeom prst="rect">
            <a:avLst/>
          </a:prstGeom>
          <a:noFill/>
          <a:ln>
            <a:noFill/>
          </a:ln>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91240B29-F687-4F45-9708-019B960494DF}">
              <a14:hiddenLine xmlns:a14="http://schemas.microsoft.com/office/drawing/2010/main" w="9525">
                <a:solidFill>
                  <a:srgbClr xmlns:mc="http://schemas.openxmlformats.org/markup-compatibility/2006" val="000000" mc:Ignorable="a14" a14:legacySpreadsheetColorIndex="64"/>
                </a:solidFill>
                <a:miter lim="800000"/>
                <a:headEnd/>
                <a:tailEnd/>
              </a14:hiddenLine>
            </a:ext>
          </a:extLst>
        </p:spPr>
        <p:txBody>
          <a:bodyPr wrap="none" lIns="27432" tIns="18288" rIns="0" bIns="0" anchor="t"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195" rtl="0" eaLnBrk="1" fontAlgn="auto" latinLnBrk="0" hangingPunct="1">
              <a:lnSpc>
                <a:spcPct val="100000"/>
              </a:lnSpc>
              <a:spcBef>
                <a:spcPts val="0"/>
              </a:spcBef>
              <a:spcAft>
                <a:spcPts val="0"/>
              </a:spcAft>
              <a:buClrTx/>
              <a:buSzTx/>
              <a:buFontTx/>
              <a:buNone/>
              <a:tabLst/>
              <a:defRPr sz="1000"/>
            </a:pPr>
            <a:r>
              <a:rPr kumimoji="0" lang="ja-JP" altLang="en-US" sz="20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男性</a:t>
            </a:r>
            <a:endParaRPr kumimoji="0" lang="en-US" altLang="ja-JP" sz="20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p:txBody>
      </p:sp>
      <p:grpSp>
        <p:nvGrpSpPr>
          <p:cNvPr id="61" name="グループ化 60"/>
          <p:cNvGrpSpPr/>
          <p:nvPr/>
        </p:nvGrpSpPr>
        <p:grpSpPr>
          <a:xfrm>
            <a:off x="908059" y="1755038"/>
            <a:ext cx="1871604" cy="491608"/>
            <a:chOff x="3169581" y="776722"/>
            <a:chExt cx="1871604" cy="491608"/>
          </a:xfrm>
        </p:grpSpPr>
        <p:sp>
          <p:nvSpPr>
            <p:cNvPr id="62" name="テキスト ボックス 1"/>
            <p:cNvSpPr txBox="1"/>
            <p:nvPr/>
          </p:nvSpPr>
          <p:spPr>
            <a:xfrm>
              <a:off x="3849586" y="1052886"/>
              <a:ext cx="1191599" cy="215444"/>
            </a:xfrm>
            <a:prstGeom prst="rect">
              <a:avLst/>
            </a:prstGeom>
          </p:spPr>
          <p:txBody>
            <a:bodyPr wrap="none" lIns="36000" tIns="0" rIns="3600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95"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健康寿命（歳）</a:t>
              </a:r>
              <a:endParaRPr kumimoji="0"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p:txBody>
        </p:sp>
        <p:sp>
          <p:nvSpPr>
            <p:cNvPr id="63" name="テキスト ボックス 1"/>
            <p:cNvSpPr txBox="1"/>
            <p:nvPr/>
          </p:nvSpPr>
          <p:spPr>
            <a:xfrm>
              <a:off x="3849586" y="776722"/>
              <a:ext cx="1191599" cy="215444"/>
            </a:xfrm>
            <a:prstGeom prst="rect">
              <a:avLst/>
            </a:prstGeom>
          </p:spPr>
          <p:txBody>
            <a:bodyPr wrap="none" lIns="36000" tIns="0" rIns="3600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95"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平均寿命（歳）</a:t>
              </a:r>
              <a:endParaRPr kumimoji="0"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p:txBody>
        </p:sp>
        <p:cxnSp>
          <p:nvCxnSpPr>
            <p:cNvPr id="64" name="直線コネクタ 63"/>
            <p:cNvCxnSpPr/>
            <p:nvPr/>
          </p:nvCxnSpPr>
          <p:spPr>
            <a:xfrm>
              <a:off x="3169581" y="881103"/>
              <a:ext cx="540000" cy="0"/>
            </a:xfrm>
            <a:prstGeom prst="line">
              <a:avLst/>
            </a:prstGeom>
            <a:ln w="127000" cap="flat">
              <a:solidFill>
                <a:schemeClr val="accent1">
                  <a:lumMod val="20000"/>
                  <a:lumOff val="80000"/>
                </a:schemeClr>
              </a:solidFill>
              <a:miter lim="800000"/>
            </a:ln>
          </p:spPr>
          <p:style>
            <a:lnRef idx="1">
              <a:schemeClr val="accent1"/>
            </a:lnRef>
            <a:fillRef idx="0">
              <a:schemeClr val="accent1"/>
            </a:fillRef>
            <a:effectRef idx="0">
              <a:schemeClr val="accent1"/>
            </a:effectRef>
            <a:fontRef idx="minor">
              <a:schemeClr val="tx1"/>
            </a:fontRef>
          </p:style>
        </p:cxnSp>
        <p:cxnSp>
          <p:nvCxnSpPr>
            <p:cNvPr id="65" name="直線コネクタ 64"/>
            <p:cNvCxnSpPr/>
            <p:nvPr/>
          </p:nvCxnSpPr>
          <p:spPr>
            <a:xfrm>
              <a:off x="3175393" y="1167434"/>
              <a:ext cx="540000" cy="0"/>
            </a:xfrm>
            <a:prstGeom prst="line">
              <a:avLst/>
            </a:prstGeom>
            <a:ln w="127000" cap="flat">
              <a:solidFill>
                <a:schemeClr val="accent1"/>
              </a:solidFill>
              <a:prstDash val="solid"/>
              <a:miter lim="800000"/>
            </a:ln>
          </p:spPr>
          <p:style>
            <a:lnRef idx="1">
              <a:schemeClr val="accent1"/>
            </a:lnRef>
            <a:fillRef idx="0">
              <a:schemeClr val="accent1"/>
            </a:fillRef>
            <a:effectRef idx="0">
              <a:schemeClr val="accent1"/>
            </a:effectRef>
            <a:fontRef idx="minor">
              <a:schemeClr val="tx1"/>
            </a:fontRef>
          </p:style>
        </p:cxnSp>
      </p:grpSp>
      <p:grpSp>
        <p:nvGrpSpPr>
          <p:cNvPr id="66" name="グループ化 65"/>
          <p:cNvGrpSpPr/>
          <p:nvPr/>
        </p:nvGrpSpPr>
        <p:grpSpPr>
          <a:xfrm>
            <a:off x="5171885" y="1755038"/>
            <a:ext cx="1871604" cy="491608"/>
            <a:chOff x="3169581" y="776722"/>
            <a:chExt cx="1871604" cy="491608"/>
          </a:xfrm>
        </p:grpSpPr>
        <p:sp>
          <p:nvSpPr>
            <p:cNvPr id="67" name="テキスト ボックス 1"/>
            <p:cNvSpPr txBox="1"/>
            <p:nvPr/>
          </p:nvSpPr>
          <p:spPr>
            <a:xfrm>
              <a:off x="3849586" y="1052886"/>
              <a:ext cx="1191599" cy="215444"/>
            </a:xfrm>
            <a:prstGeom prst="rect">
              <a:avLst/>
            </a:prstGeom>
          </p:spPr>
          <p:txBody>
            <a:bodyPr wrap="none" lIns="36000" tIns="0" rIns="3600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95"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健康寿命（歳）</a:t>
              </a:r>
              <a:endParaRPr kumimoji="0"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p:txBody>
        </p:sp>
        <p:sp>
          <p:nvSpPr>
            <p:cNvPr id="68" name="テキスト ボックス 1"/>
            <p:cNvSpPr txBox="1"/>
            <p:nvPr/>
          </p:nvSpPr>
          <p:spPr>
            <a:xfrm>
              <a:off x="3849586" y="776722"/>
              <a:ext cx="1191599" cy="215444"/>
            </a:xfrm>
            <a:prstGeom prst="rect">
              <a:avLst/>
            </a:prstGeom>
          </p:spPr>
          <p:txBody>
            <a:bodyPr wrap="none" lIns="36000" tIns="0" rIns="3600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95"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平均寿命（歳）</a:t>
              </a:r>
              <a:endParaRPr kumimoji="0"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p:txBody>
        </p:sp>
        <p:cxnSp>
          <p:nvCxnSpPr>
            <p:cNvPr id="69" name="直線コネクタ 68"/>
            <p:cNvCxnSpPr/>
            <p:nvPr/>
          </p:nvCxnSpPr>
          <p:spPr>
            <a:xfrm>
              <a:off x="3169581" y="881103"/>
              <a:ext cx="540000" cy="0"/>
            </a:xfrm>
            <a:prstGeom prst="line">
              <a:avLst/>
            </a:prstGeom>
            <a:ln w="127000" cap="flat">
              <a:solidFill>
                <a:schemeClr val="accent5"/>
              </a:solidFill>
              <a:miter lim="800000"/>
            </a:ln>
          </p:spPr>
          <p:style>
            <a:lnRef idx="1">
              <a:schemeClr val="accent1"/>
            </a:lnRef>
            <a:fillRef idx="0">
              <a:schemeClr val="accent1"/>
            </a:fillRef>
            <a:effectRef idx="0">
              <a:schemeClr val="accent1"/>
            </a:effectRef>
            <a:fontRef idx="minor">
              <a:schemeClr val="tx1"/>
            </a:fontRef>
          </p:style>
        </p:cxnSp>
        <p:cxnSp>
          <p:nvCxnSpPr>
            <p:cNvPr id="70" name="直線コネクタ 69"/>
            <p:cNvCxnSpPr/>
            <p:nvPr/>
          </p:nvCxnSpPr>
          <p:spPr>
            <a:xfrm>
              <a:off x="3175393" y="1167434"/>
              <a:ext cx="540000" cy="0"/>
            </a:xfrm>
            <a:prstGeom prst="line">
              <a:avLst/>
            </a:prstGeom>
            <a:ln w="127000" cap="flat">
              <a:solidFill>
                <a:schemeClr val="accent3"/>
              </a:solidFill>
              <a:prstDash val="solid"/>
              <a:miter lim="800000"/>
            </a:ln>
          </p:spPr>
          <p:style>
            <a:lnRef idx="1">
              <a:schemeClr val="accent1"/>
            </a:lnRef>
            <a:fillRef idx="0">
              <a:schemeClr val="accent1"/>
            </a:fillRef>
            <a:effectRef idx="0">
              <a:schemeClr val="accent1"/>
            </a:effectRef>
            <a:fontRef idx="minor">
              <a:schemeClr val="tx1"/>
            </a:fontRef>
          </p:style>
        </p:cxnSp>
      </p:grpSp>
      <p:sp>
        <p:nvSpPr>
          <p:cNvPr id="5" name="Text Box 5">
            <a:extLst>
              <a:ext uri="{FF2B5EF4-FFF2-40B4-BE49-F238E27FC236}">
                <a16:creationId xmlns:a16="http://schemas.microsoft.com/office/drawing/2014/main" id="{41CB65DE-D930-EC98-043F-8A1081908196}"/>
              </a:ext>
            </a:extLst>
          </p:cNvPr>
          <p:cNvSpPr txBox="1">
            <a:spLocks noChangeArrowheads="1"/>
          </p:cNvSpPr>
          <p:nvPr/>
        </p:nvSpPr>
        <p:spPr bwMode="auto">
          <a:xfrm>
            <a:off x="511377" y="6350969"/>
            <a:ext cx="4974647" cy="454554"/>
          </a:xfrm>
          <a:prstGeom prst="rect">
            <a:avLst/>
          </a:prstGeom>
          <a:noFill/>
          <a:ln w="38100" cmpd="dbl" algn="ctr">
            <a:noFill/>
            <a:miter lim="800000"/>
            <a:headEnd/>
            <a:tailEnd/>
          </a:ln>
        </p:spPr>
        <p:txBody>
          <a:bodyPr wrap="none" lIns="84399" tIns="42199" rIns="84399" bIns="42199">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資料：</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Global Health Observatory (GHO)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（注）平均寿命、健康寿命は</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2021</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年のデータ（</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2025</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年</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4</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月</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11</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日アクセス）</a:t>
            </a:r>
          </a:p>
        </p:txBody>
      </p:sp>
      <p:graphicFrame>
        <p:nvGraphicFramePr>
          <p:cNvPr id="6" name="グラフ 10">
            <a:extLst>
              <a:ext uri="{FF2B5EF4-FFF2-40B4-BE49-F238E27FC236}">
                <a16:creationId xmlns:a16="http://schemas.microsoft.com/office/drawing/2014/main" id="{09148F4C-4B98-C776-381E-58389867EAC6}"/>
              </a:ext>
            </a:extLst>
          </p:cNvPr>
          <p:cNvGraphicFramePr>
            <a:graphicFrameLocks/>
          </p:cNvGraphicFramePr>
          <p:nvPr>
            <p:extLst>
              <p:ext uri="{D42A27DB-BD31-4B8C-83A1-F6EECF244321}">
                <p14:modId xmlns:p14="http://schemas.microsoft.com/office/powerpoint/2010/main" val="324496392"/>
              </p:ext>
            </p:extLst>
          </p:nvPr>
        </p:nvGraphicFramePr>
        <p:xfrm>
          <a:off x="511377" y="2132856"/>
          <a:ext cx="4320000" cy="417646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グラフ 10">
            <a:extLst>
              <a:ext uri="{FF2B5EF4-FFF2-40B4-BE49-F238E27FC236}">
                <a16:creationId xmlns:a16="http://schemas.microsoft.com/office/drawing/2014/main" id="{D46382CE-70AB-26E5-607B-6BECCFEDFDAD}"/>
              </a:ext>
            </a:extLst>
          </p:cNvPr>
          <p:cNvGraphicFramePr>
            <a:graphicFrameLocks/>
          </p:cNvGraphicFramePr>
          <p:nvPr>
            <p:extLst>
              <p:ext uri="{D42A27DB-BD31-4B8C-83A1-F6EECF244321}">
                <p14:modId xmlns:p14="http://schemas.microsoft.com/office/powerpoint/2010/main" val="2515867582"/>
              </p:ext>
            </p:extLst>
          </p:nvPr>
        </p:nvGraphicFramePr>
        <p:xfrm>
          <a:off x="5097496" y="2132856"/>
          <a:ext cx="4320000" cy="417646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0189106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2373E019-5278-6E71-AC27-070495EC467A}"/>
              </a:ext>
            </a:extLst>
          </p:cNvPr>
          <p:cNvSpPr>
            <a:spLocks noGrp="1"/>
          </p:cNvSpPr>
          <p:nvPr>
            <p:ph type="title"/>
          </p:nvPr>
        </p:nvSpPr>
        <p:spPr>
          <a:xfrm>
            <a:off x="0" y="-233883"/>
            <a:ext cx="9906000" cy="827999"/>
          </a:xfrm>
        </p:spPr>
        <p:txBody>
          <a:bodyPr/>
          <a:lstStyle/>
          <a:p>
            <a:r>
              <a:rPr kumimoji="1" lang="ja-JP" altLang="en-US" sz="1800" b="1" i="0" u="none" strike="noStrike" kern="1200" cap="none" spc="0" normalizeH="0" baseline="0" noProof="0">
                <a:ln>
                  <a:noFill/>
                </a:ln>
                <a:solidFill>
                  <a:prstClr val="white"/>
                </a:solidFill>
                <a:effectLst/>
                <a:uLnTx/>
                <a:uFillTx/>
                <a:cs typeface="メイリオ" panose="020B0604030504040204" pitchFamily="50" charset="-128"/>
              </a:rPr>
              <a:t>正規雇用と非正規雇用労働者の推移</a:t>
            </a:r>
            <a:endParaRPr lang="ja-JP" altLang="en-US"/>
          </a:p>
        </p:txBody>
      </p:sp>
      <p:sp>
        <p:nvSpPr>
          <p:cNvPr id="40" name="テキスト プレースホルダー 39">
            <a:extLst>
              <a:ext uri="{FF2B5EF4-FFF2-40B4-BE49-F238E27FC236}">
                <a16:creationId xmlns:a16="http://schemas.microsoft.com/office/drawing/2014/main" id="{C1F44D4B-79C7-0C25-88FB-DEFE64604380}"/>
              </a:ext>
            </a:extLst>
          </p:cNvPr>
          <p:cNvSpPr>
            <a:spLocks noGrp="1"/>
          </p:cNvSpPr>
          <p:nvPr>
            <p:ph type="body" sz="quarter" idx="13"/>
          </p:nvPr>
        </p:nvSpPr>
        <p:spPr>
          <a:xfrm>
            <a:off x="-600" y="544019"/>
            <a:ext cx="9907200" cy="797444"/>
          </a:xfrm>
        </p:spPr>
        <p:txBody>
          <a:bodyPr tIns="72000" bIns="72000"/>
          <a:lstStyle/>
          <a:p>
            <a:pPr marL="171450" lvl="0" indent="-171450" defTabSz="865745" fontAlgn="base">
              <a:lnSpc>
                <a:spcPct val="120000"/>
              </a:lnSpc>
              <a:spcBef>
                <a:spcPct val="0"/>
              </a:spcBef>
              <a:spcAft>
                <a:spcPct val="0"/>
              </a:spcAft>
              <a:buClrTx/>
              <a:buFont typeface="Wingdings" panose="05000000000000000000" pitchFamily="2" charset="2"/>
              <a:buChar char="ü"/>
              <a:defRPr/>
            </a:pPr>
            <a:r>
              <a:rPr kumimoji="1" lang="ja-JP" altLang="en-US" sz="1200" b="0" i="0" u="none" strike="noStrike" kern="1200" cap="none" spc="0" normalizeH="0" baseline="0" noProof="0">
                <a:ln>
                  <a:noFill/>
                </a:ln>
                <a:solidFill>
                  <a:prstClr val="black"/>
                </a:solidFill>
                <a:effectLst/>
                <a:uLnTx/>
                <a:uFillTx/>
              </a:rPr>
              <a:t>正規雇用労働者は</a:t>
            </a:r>
            <a:r>
              <a:rPr kumimoji="1" lang="en-US" altLang="ja-JP" sz="1200" b="0" i="0" u="none" strike="noStrike" kern="1200" cap="none" spc="0" normalizeH="0" baseline="0" noProof="0">
                <a:ln>
                  <a:noFill/>
                </a:ln>
                <a:solidFill>
                  <a:prstClr val="black"/>
                </a:solidFill>
                <a:effectLst/>
                <a:uLnTx/>
                <a:uFillTx/>
              </a:rPr>
              <a:t>3,645</a:t>
            </a:r>
            <a:r>
              <a:rPr kumimoji="1" lang="ja-JP" altLang="en-US" sz="1200" b="0" i="0" u="none" strike="noStrike" kern="1200" cap="none" spc="0" normalizeH="0" baseline="0" noProof="0">
                <a:ln>
                  <a:noFill/>
                </a:ln>
                <a:solidFill>
                  <a:prstClr val="black"/>
                </a:solidFill>
                <a:effectLst/>
                <a:uLnTx/>
                <a:uFillTx/>
              </a:rPr>
              <a:t>万人（</a:t>
            </a:r>
            <a:r>
              <a:rPr kumimoji="1" lang="en-US" altLang="ja-JP" sz="1200" b="0" i="0" u="none" strike="noStrike" kern="1200" cap="none" spc="0" normalizeH="0" baseline="0" noProof="0">
                <a:ln>
                  <a:noFill/>
                </a:ln>
                <a:solidFill>
                  <a:prstClr val="black"/>
                </a:solidFill>
                <a:effectLst/>
                <a:uLnTx/>
                <a:uFillTx/>
              </a:rPr>
              <a:t>202</a:t>
            </a:r>
            <a:r>
              <a:rPr kumimoji="1" lang="ja-JP" altLang="en-US" sz="1200" b="0" i="0" u="none" strike="noStrike" kern="1200" cap="none" spc="0" normalizeH="0" baseline="0" noProof="0">
                <a:ln>
                  <a:noFill/>
                </a:ln>
                <a:solidFill>
                  <a:prstClr val="black"/>
                </a:solidFill>
                <a:effectLst/>
                <a:uLnTx/>
                <a:uFillTx/>
              </a:rPr>
              <a:t>４年平均。以下同じ）。対前年比で</a:t>
            </a:r>
            <a:r>
              <a:rPr kumimoji="1" lang="en-US" altLang="ja-JP" sz="1200" b="0" i="0" u="sng" strike="noStrike" kern="1200" cap="none" spc="0" normalizeH="0" baseline="0" noProof="0">
                <a:ln>
                  <a:noFill/>
                </a:ln>
                <a:solidFill>
                  <a:srgbClr val="FF0000"/>
                </a:solidFill>
                <a:effectLst/>
                <a:uLnTx/>
                <a:uFillTx/>
              </a:rPr>
              <a:t>10</a:t>
            </a:r>
            <a:r>
              <a:rPr kumimoji="1" lang="ja-JP" altLang="en-US" sz="1200" b="1" i="0" u="sng" strike="noStrike" kern="1200" cap="none" spc="0" normalizeH="0" baseline="0" noProof="0">
                <a:ln>
                  <a:noFill/>
                </a:ln>
                <a:solidFill>
                  <a:srgbClr val="FF0000"/>
                </a:solidFill>
                <a:effectLst/>
                <a:uLnTx/>
                <a:uFillTx/>
              </a:rPr>
              <a:t>年連続の増加</a:t>
            </a:r>
            <a:r>
              <a:rPr lang="ja-JP" altLang="en-US" sz="1200" kern="1200" spc="0">
                <a:solidFill>
                  <a:prstClr val="black"/>
                </a:solidFill>
              </a:rPr>
              <a:t>（＋</a:t>
            </a:r>
            <a:r>
              <a:rPr lang="en-US" altLang="ja-JP" sz="1200" kern="1200" spc="0">
                <a:solidFill>
                  <a:prstClr val="black"/>
                </a:solidFill>
              </a:rPr>
              <a:t>39</a:t>
            </a:r>
            <a:r>
              <a:rPr lang="ja-JP" altLang="en-US" sz="1200" kern="1200" spc="0">
                <a:solidFill>
                  <a:prstClr val="black"/>
                </a:solidFill>
              </a:rPr>
              <a:t>万人） </a:t>
            </a:r>
            <a:r>
              <a:rPr kumimoji="1" lang="ja-JP" altLang="en-US" sz="1200" b="0" i="0" u="none" strike="noStrike" kern="1200" cap="none" spc="0" normalizeH="0" baseline="0" noProof="0">
                <a:ln>
                  <a:noFill/>
                </a:ln>
                <a:solidFill>
                  <a:prstClr val="black"/>
                </a:solidFill>
                <a:effectLst/>
                <a:uLnTx/>
                <a:uFillTx/>
              </a:rPr>
              <a:t>。</a:t>
            </a:r>
          </a:p>
          <a:p>
            <a:pPr marL="171450" lvl="0" indent="-171450" defTabSz="865745" fontAlgn="base">
              <a:lnSpc>
                <a:spcPct val="120000"/>
              </a:lnSpc>
              <a:spcBef>
                <a:spcPct val="0"/>
              </a:spcBef>
              <a:spcAft>
                <a:spcPct val="0"/>
              </a:spcAft>
              <a:buClrTx/>
              <a:buFont typeface="Wingdings" panose="05000000000000000000" pitchFamily="2" charset="2"/>
              <a:buChar char="ü"/>
              <a:defRPr/>
            </a:pPr>
            <a:r>
              <a:rPr kumimoji="1" lang="ja-JP" altLang="en-US" sz="1200" b="0" i="0" u="none" strike="noStrike" kern="1200" cap="none" spc="0" normalizeH="0" baseline="0" noProof="0">
                <a:ln>
                  <a:noFill/>
                </a:ln>
                <a:solidFill>
                  <a:prstClr val="black"/>
                </a:solidFill>
                <a:effectLst/>
                <a:uLnTx/>
                <a:uFillTx/>
              </a:rPr>
              <a:t>非正規雇用労働者は</a:t>
            </a:r>
            <a:r>
              <a:rPr kumimoji="1" lang="en-US" altLang="ja-JP" sz="1200" b="0" i="0" u="none" strike="noStrike" kern="1200" cap="none" spc="0" normalizeH="0" baseline="0" noProof="0">
                <a:ln>
                  <a:noFill/>
                </a:ln>
                <a:solidFill>
                  <a:prstClr val="black"/>
                </a:solidFill>
                <a:effectLst/>
                <a:uLnTx/>
                <a:uFillTx/>
              </a:rPr>
              <a:t>2,126</a:t>
            </a:r>
            <a:r>
              <a:rPr kumimoji="1" lang="ja-JP" altLang="en-US" sz="1200" b="0" i="0" u="none" strike="noStrike" kern="1200" cap="none" spc="0" normalizeH="0" baseline="0" noProof="0">
                <a:ln>
                  <a:noFill/>
                </a:ln>
                <a:solidFill>
                  <a:prstClr val="black"/>
                </a:solidFill>
                <a:effectLst/>
                <a:uLnTx/>
                <a:uFillTx/>
              </a:rPr>
              <a:t>万人。</a:t>
            </a:r>
            <a:r>
              <a:rPr kumimoji="1" lang="en-US" altLang="ja-JP" sz="1200" b="0" i="0" u="none" strike="noStrike" kern="1200" cap="none" spc="0" normalizeH="0" baseline="0" noProof="0">
                <a:ln>
                  <a:noFill/>
                </a:ln>
                <a:solidFill>
                  <a:prstClr val="black"/>
                </a:solidFill>
                <a:effectLst/>
                <a:uLnTx/>
                <a:uFillTx/>
              </a:rPr>
              <a:t>2010</a:t>
            </a:r>
            <a:r>
              <a:rPr kumimoji="1" lang="ja-JP" altLang="en-US" sz="1200" b="0" i="0" u="none" strike="noStrike" kern="1200" cap="none" spc="0" normalizeH="0" baseline="0" noProof="0">
                <a:ln>
                  <a:noFill/>
                </a:ln>
                <a:solidFill>
                  <a:prstClr val="black"/>
                </a:solidFill>
                <a:effectLst/>
                <a:uLnTx/>
                <a:uFillTx/>
              </a:rPr>
              <a:t>年以降増加が続き、</a:t>
            </a:r>
            <a:r>
              <a:rPr kumimoji="1" lang="en-US" altLang="ja-JP" sz="1200" b="0" i="0" u="none" strike="noStrike" kern="1200" cap="none" spc="0" normalizeH="0" baseline="0" noProof="0">
                <a:ln>
                  <a:noFill/>
                </a:ln>
                <a:solidFill>
                  <a:prstClr val="black"/>
                </a:solidFill>
                <a:effectLst/>
                <a:uLnTx/>
                <a:uFillTx/>
              </a:rPr>
              <a:t>2020</a:t>
            </a:r>
            <a:r>
              <a:rPr kumimoji="1" lang="ja-JP" altLang="en-US" sz="1200" b="0" i="0" u="none" strike="noStrike" kern="1200" cap="none" spc="0" normalizeH="0" baseline="0" noProof="0">
                <a:ln>
                  <a:noFill/>
                </a:ln>
                <a:solidFill>
                  <a:prstClr val="black"/>
                </a:solidFill>
                <a:effectLst/>
                <a:uLnTx/>
                <a:uFillTx/>
              </a:rPr>
              <a:t>年、</a:t>
            </a:r>
            <a:r>
              <a:rPr kumimoji="1" lang="en-US" altLang="ja-JP" sz="1200" b="0" i="0" u="none" strike="noStrike" kern="1200" cap="none" spc="0" normalizeH="0" baseline="0" noProof="0">
                <a:ln>
                  <a:noFill/>
                </a:ln>
                <a:solidFill>
                  <a:prstClr val="black"/>
                </a:solidFill>
                <a:effectLst/>
                <a:uLnTx/>
                <a:uFillTx/>
              </a:rPr>
              <a:t>2021</a:t>
            </a:r>
            <a:r>
              <a:rPr kumimoji="1" lang="ja-JP" altLang="en-US" sz="1200" b="0" i="0" u="none" strike="noStrike" kern="1200" cap="none" spc="0" normalizeH="0" baseline="0" noProof="0">
                <a:ln>
                  <a:noFill/>
                </a:ln>
                <a:solidFill>
                  <a:prstClr val="black"/>
                </a:solidFill>
                <a:effectLst/>
                <a:uLnTx/>
                <a:uFillTx/>
              </a:rPr>
              <a:t>年は減少したが、</a:t>
            </a:r>
            <a:r>
              <a:rPr kumimoji="1" lang="en-US" altLang="ja-JP" sz="1200" b="0" i="0" u="none" strike="noStrike" kern="1200" cap="none" spc="0" normalizeH="0" baseline="0" noProof="0">
                <a:ln>
                  <a:noFill/>
                </a:ln>
                <a:solidFill>
                  <a:prstClr val="black"/>
                </a:solidFill>
                <a:effectLst/>
                <a:uLnTx/>
                <a:uFillTx/>
              </a:rPr>
              <a:t>2022</a:t>
            </a:r>
            <a:r>
              <a:rPr kumimoji="1" lang="ja-JP" altLang="en-US" sz="1200" b="0" i="0" u="none" strike="noStrike" kern="1200" cap="none" spc="0" normalizeH="0" baseline="0" noProof="0">
                <a:ln>
                  <a:noFill/>
                </a:ln>
                <a:solidFill>
                  <a:prstClr val="black"/>
                </a:solidFill>
                <a:effectLst/>
                <a:uLnTx/>
                <a:uFillTx/>
              </a:rPr>
              <a:t>年以降増加</a:t>
            </a:r>
            <a:r>
              <a:rPr lang="en-US" altLang="ja-JP" sz="1200" kern="1200" spc="0">
                <a:solidFill>
                  <a:prstClr val="black"/>
                </a:solidFill>
              </a:rPr>
              <a:t>(</a:t>
            </a:r>
            <a:r>
              <a:rPr lang="ja-JP" altLang="en-US" sz="1200" kern="1200" spc="0">
                <a:solidFill>
                  <a:prstClr val="black"/>
                </a:solidFill>
              </a:rPr>
              <a:t>＋</a:t>
            </a:r>
            <a:r>
              <a:rPr lang="en-US" altLang="ja-JP" sz="1200" kern="1200" spc="0">
                <a:solidFill>
                  <a:prstClr val="black"/>
                </a:solidFill>
              </a:rPr>
              <a:t>2</a:t>
            </a:r>
            <a:r>
              <a:rPr lang="ja-JP" altLang="en-US" sz="1200" kern="1200" spc="0">
                <a:solidFill>
                  <a:prstClr val="black"/>
                </a:solidFill>
              </a:rPr>
              <a:t>万人</a:t>
            </a:r>
            <a:r>
              <a:rPr lang="en-US" altLang="ja-JP" sz="1200" kern="1200" spc="0">
                <a:solidFill>
                  <a:prstClr val="black"/>
                </a:solidFill>
              </a:rPr>
              <a:t>) </a:t>
            </a:r>
            <a:r>
              <a:rPr kumimoji="1" lang="ja-JP" altLang="en-US" sz="1200" b="0" i="0" u="none" strike="noStrike" kern="1200" cap="none" spc="0" normalizeH="0" baseline="0" noProof="0">
                <a:ln>
                  <a:noFill/>
                </a:ln>
                <a:solidFill>
                  <a:prstClr val="black"/>
                </a:solidFill>
                <a:effectLst/>
                <a:uLnTx/>
                <a:uFillTx/>
              </a:rPr>
              <a:t>。</a:t>
            </a:r>
          </a:p>
          <a:p>
            <a:pPr marL="171450" marR="0" lvl="0" indent="-171450" algn="l" defTabSz="865745" rtl="0" eaLnBrk="1" fontAlgn="base" latinLnBrk="0" hangingPunct="1">
              <a:lnSpc>
                <a:spcPct val="120000"/>
              </a:lnSpc>
              <a:spcBef>
                <a:spcPct val="0"/>
              </a:spcBef>
              <a:spcAft>
                <a:spcPct val="0"/>
              </a:spcAft>
              <a:buClrTx/>
              <a:buSzTx/>
              <a:buFont typeface="Wingdings" panose="05000000000000000000" pitchFamily="2" charset="2"/>
              <a:buChar char="ü"/>
              <a:tabLst/>
              <a:defRPr/>
            </a:pPr>
            <a:r>
              <a:rPr kumimoji="1" lang="ja-JP" altLang="en-US" sz="1200" b="0" i="0" u="none" strike="noStrike" kern="1200" cap="none" spc="0" normalizeH="0" baseline="0" noProof="0">
                <a:ln>
                  <a:noFill/>
                </a:ln>
                <a:solidFill>
                  <a:prstClr val="black"/>
                </a:solidFill>
                <a:effectLst/>
                <a:uLnTx/>
                <a:uFillTx/>
              </a:rPr>
              <a:t>役員を除く雇用者に占める非正規雇用労働者の割合は</a:t>
            </a:r>
            <a:r>
              <a:rPr kumimoji="1" lang="en-US" altLang="ja-JP" sz="1200" b="1" i="0" u="sng" strike="noStrike" kern="1200" cap="none" spc="0" normalizeH="0" baseline="0" noProof="0">
                <a:ln>
                  <a:noFill/>
                </a:ln>
                <a:solidFill>
                  <a:srgbClr val="FF0000"/>
                </a:solidFill>
                <a:effectLst/>
                <a:uLnTx/>
                <a:uFillTx/>
              </a:rPr>
              <a:t>36.8</a:t>
            </a:r>
            <a:r>
              <a:rPr kumimoji="1" lang="ja-JP" altLang="en-US" sz="1200" b="1" i="0" u="sng" strike="noStrike" kern="1200" cap="none" spc="0" normalizeH="0" baseline="0" noProof="0">
                <a:ln>
                  <a:noFill/>
                </a:ln>
                <a:solidFill>
                  <a:srgbClr val="FF0000"/>
                </a:solidFill>
                <a:effectLst/>
                <a:uLnTx/>
                <a:uFillTx/>
              </a:rPr>
              <a:t>％</a:t>
            </a:r>
            <a:r>
              <a:rPr kumimoji="1" lang="ja-JP" altLang="en-US" sz="1200" b="0" i="0" u="none" strike="noStrike" kern="1200" cap="none" spc="0" normalizeH="0" baseline="0" noProof="0">
                <a:ln>
                  <a:noFill/>
                </a:ln>
                <a:solidFill>
                  <a:prstClr val="black"/>
                </a:solidFill>
                <a:effectLst/>
                <a:uLnTx/>
                <a:uFillTx/>
              </a:rPr>
              <a:t>。前年に比べ</a:t>
            </a:r>
            <a:r>
              <a:rPr kumimoji="1" lang="en-US" altLang="ja-JP" sz="1200" b="0" i="0" u="none" strike="noStrike" kern="1200" cap="none" spc="0" normalizeH="0" baseline="0" noProof="0">
                <a:ln>
                  <a:noFill/>
                </a:ln>
                <a:solidFill>
                  <a:prstClr val="black"/>
                </a:solidFill>
                <a:effectLst/>
                <a:uLnTx/>
                <a:uFillTx/>
              </a:rPr>
              <a:t>0.3</a:t>
            </a:r>
            <a:r>
              <a:rPr kumimoji="1" lang="ja-JP" altLang="en-US" sz="1200" b="0" i="0" u="none" strike="noStrike" kern="1200" cap="none" spc="0" normalizeH="0" baseline="0" noProof="0">
                <a:ln>
                  <a:noFill/>
                </a:ln>
                <a:solidFill>
                  <a:prstClr val="black"/>
                </a:solidFill>
                <a:effectLst/>
                <a:uLnTx/>
                <a:uFillTx/>
              </a:rPr>
              <a:t>ポイントの低下。 </a:t>
            </a:r>
          </a:p>
        </p:txBody>
      </p:sp>
      <p:grpSp>
        <p:nvGrpSpPr>
          <p:cNvPr id="17" name="グループ化 16">
            <a:extLst>
              <a:ext uri="{FF2B5EF4-FFF2-40B4-BE49-F238E27FC236}">
                <a16:creationId xmlns:a16="http://schemas.microsoft.com/office/drawing/2014/main" id="{E18B80D9-9F5F-84DC-CC19-7B8B49518A04}"/>
              </a:ext>
            </a:extLst>
          </p:cNvPr>
          <p:cNvGrpSpPr/>
          <p:nvPr/>
        </p:nvGrpSpPr>
        <p:grpSpPr>
          <a:xfrm>
            <a:off x="0" y="1139826"/>
            <a:ext cx="10863872" cy="4827545"/>
            <a:chOff x="70480" y="1009838"/>
            <a:chExt cx="10863872" cy="4827545"/>
          </a:xfrm>
        </p:grpSpPr>
        <p:grpSp>
          <p:nvGrpSpPr>
            <p:cNvPr id="48" name="グループ化 47"/>
            <p:cNvGrpSpPr/>
            <p:nvPr/>
          </p:nvGrpSpPr>
          <p:grpSpPr>
            <a:xfrm>
              <a:off x="7621984" y="1009838"/>
              <a:ext cx="3312368" cy="4827545"/>
              <a:chOff x="7545288" y="875183"/>
              <a:chExt cx="3312368" cy="4922277"/>
            </a:xfrm>
          </p:grpSpPr>
          <p:graphicFrame>
            <p:nvGraphicFramePr>
              <p:cNvPr id="50" name="グラフ 49"/>
              <p:cNvGraphicFramePr/>
              <p:nvPr/>
            </p:nvGraphicFramePr>
            <p:xfrm>
              <a:off x="7545288" y="875183"/>
              <a:ext cx="3312368" cy="4922277"/>
            </p:xfrm>
            <a:graphic>
              <a:graphicData uri="http://schemas.openxmlformats.org/drawingml/2006/chart">
                <c:chart xmlns:c="http://schemas.openxmlformats.org/drawingml/2006/chart" xmlns:r="http://schemas.openxmlformats.org/officeDocument/2006/relationships" r:id="rId3"/>
              </a:graphicData>
            </a:graphic>
          </p:graphicFrame>
          <p:sp>
            <p:nvSpPr>
              <p:cNvPr id="52" name="AutoShape 14"/>
              <p:cNvSpPr>
                <a:spLocks noChangeArrowheads="1"/>
              </p:cNvSpPr>
              <p:nvPr/>
            </p:nvSpPr>
            <p:spPr bwMode="auto">
              <a:xfrm>
                <a:off x="8277698" y="1765501"/>
                <a:ext cx="1446508" cy="3910581"/>
              </a:xfrm>
              <a:custGeom>
                <a:avLst/>
                <a:gdLst>
                  <a:gd name="connsiteX0" fmla="*/ 0 w 1282377"/>
                  <a:gd name="connsiteY0" fmla="*/ 213734 h 3863467"/>
                  <a:gd name="connsiteX1" fmla="*/ 213734 w 1282377"/>
                  <a:gd name="connsiteY1" fmla="*/ 0 h 3863467"/>
                  <a:gd name="connsiteX2" fmla="*/ 213730 w 1282377"/>
                  <a:gd name="connsiteY2" fmla="*/ 0 h 3863467"/>
                  <a:gd name="connsiteX3" fmla="*/ 213730 w 1282377"/>
                  <a:gd name="connsiteY3" fmla="*/ 0 h 3863467"/>
                  <a:gd name="connsiteX4" fmla="*/ 534324 w 1282377"/>
                  <a:gd name="connsiteY4" fmla="*/ 0 h 3863467"/>
                  <a:gd name="connsiteX5" fmla="*/ 1068643 w 1282377"/>
                  <a:gd name="connsiteY5" fmla="*/ 0 h 3863467"/>
                  <a:gd name="connsiteX6" fmla="*/ 1282377 w 1282377"/>
                  <a:gd name="connsiteY6" fmla="*/ 213734 h 3863467"/>
                  <a:gd name="connsiteX7" fmla="*/ 1282377 w 1282377"/>
                  <a:gd name="connsiteY7" fmla="*/ 643911 h 3863467"/>
                  <a:gd name="connsiteX8" fmla="*/ 1282377 w 1282377"/>
                  <a:gd name="connsiteY8" fmla="*/ 643911 h 3863467"/>
                  <a:gd name="connsiteX9" fmla="*/ 1282377 w 1282377"/>
                  <a:gd name="connsiteY9" fmla="*/ 1609778 h 3863467"/>
                  <a:gd name="connsiteX10" fmla="*/ 1282377 w 1282377"/>
                  <a:gd name="connsiteY10" fmla="*/ 3649733 h 3863467"/>
                  <a:gd name="connsiteX11" fmla="*/ 1068643 w 1282377"/>
                  <a:gd name="connsiteY11" fmla="*/ 3863467 h 3863467"/>
                  <a:gd name="connsiteX12" fmla="*/ 534324 w 1282377"/>
                  <a:gd name="connsiteY12" fmla="*/ 3863467 h 3863467"/>
                  <a:gd name="connsiteX13" fmla="*/ 213730 w 1282377"/>
                  <a:gd name="connsiteY13" fmla="*/ 3863467 h 3863467"/>
                  <a:gd name="connsiteX14" fmla="*/ 213730 w 1282377"/>
                  <a:gd name="connsiteY14" fmla="*/ 3863467 h 3863467"/>
                  <a:gd name="connsiteX15" fmla="*/ 213734 w 1282377"/>
                  <a:gd name="connsiteY15" fmla="*/ 3863467 h 3863467"/>
                  <a:gd name="connsiteX16" fmla="*/ 0 w 1282377"/>
                  <a:gd name="connsiteY16" fmla="*/ 3649733 h 3863467"/>
                  <a:gd name="connsiteX17" fmla="*/ 0 w 1282377"/>
                  <a:gd name="connsiteY17" fmla="*/ 1609778 h 3863467"/>
                  <a:gd name="connsiteX18" fmla="*/ -202231 w 1282377"/>
                  <a:gd name="connsiteY18" fmla="*/ 969769 h 3863467"/>
                  <a:gd name="connsiteX19" fmla="*/ 0 w 1282377"/>
                  <a:gd name="connsiteY19" fmla="*/ 643911 h 3863467"/>
                  <a:gd name="connsiteX20" fmla="*/ 0 w 1282377"/>
                  <a:gd name="connsiteY20" fmla="*/ 213734 h 3863467"/>
                  <a:gd name="connsiteX0" fmla="*/ 202231 w 1484608"/>
                  <a:gd name="connsiteY0" fmla="*/ 137534 h 3863467"/>
                  <a:gd name="connsiteX1" fmla="*/ 415965 w 1484608"/>
                  <a:gd name="connsiteY1" fmla="*/ 0 h 3863467"/>
                  <a:gd name="connsiteX2" fmla="*/ 415961 w 1484608"/>
                  <a:gd name="connsiteY2" fmla="*/ 0 h 3863467"/>
                  <a:gd name="connsiteX3" fmla="*/ 415961 w 1484608"/>
                  <a:gd name="connsiteY3" fmla="*/ 0 h 3863467"/>
                  <a:gd name="connsiteX4" fmla="*/ 736555 w 1484608"/>
                  <a:gd name="connsiteY4" fmla="*/ 0 h 3863467"/>
                  <a:gd name="connsiteX5" fmla="*/ 1270874 w 1484608"/>
                  <a:gd name="connsiteY5" fmla="*/ 0 h 3863467"/>
                  <a:gd name="connsiteX6" fmla="*/ 1484608 w 1484608"/>
                  <a:gd name="connsiteY6" fmla="*/ 213734 h 3863467"/>
                  <a:gd name="connsiteX7" fmla="*/ 1484608 w 1484608"/>
                  <a:gd name="connsiteY7" fmla="*/ 643911 h 3863467"/>
                  <a:gd name="connsiteX8" fmla="*/ 1484608 w 1484608"/>
                  <a:gd name="connsiteY8" fmla="*/ 643911 h 3863467"/>
                  <a:gd name="connsiteX9" fmla="*/ 1484608 w 1484608"/>
                  <a:gd name="connsiteY9" fmla="*/ 1609778 h 3863467"/>
                  <a:gd name="connsiteX10" fmla="*/ 1484608 w 1484608"/>
                  <a:gd name="connsiteY10" fmla="*/ 3649733 h 3863467"/>
                  <a:gd name="connsiteX11" fmla="*/ 1270874 w 1484608"/>
                  <a:gd name="connsiteY11" fmla="*/ 3863467 h 3863467"/>
                  <a:gd name="connsiteX12" fmla="*/ 736555 w 1484608"/>
                  <a:gd name="connsiteY12" fmla="*/ 3863467 h 3863467"/>
                  <a:gd name="connsiteX13" fmla="*/ 415961 w 1484608"/>
                  <a:gd name="connsiteY13" fmla="*/ 3863467 h 3863467"/>
                  <a:gd name="connsiteX14" fmla="*/ 415961 w 1484608"/>
                  <a:gd name="connsiteY14" fmla="*/ 3863467 h 3863467"/>
                  <a:gd name="connsiteX15" fmla="*/ 415965 w 1484608"/>
                  <a:gd name="connsiteY15" fmla="*/ 3863467 h 3863467"/>
                  <a:gd name="connsiteX16" fmla="*/ 202231 w 1484608"/>
                  <a:gd name="connsiteY16" fmla="*/ 3649733 h 3863467"/>
                  <a:gd name="connsiteX17" fmla="*/ 202231 w 1484608"/>
                  <a:gd name="connsiteY17" fmla="*/ 1609778 h 3863467"/>
                  <a:gd name="connsiteX18" fmla="*/ 0 w 1484608"/>
                  <a:gd name="connsiteY18" fmla="*/ 969769 h 3863467"/>
                  <a:gd name="connsiteX19" fmla="*/ 202231 w 1484608"/>
                  <a:gd name="connsiteY19" fmla="*/ 643911 h 3863467"/>
                  <a:gd name="connsiteX20" fmla="*/ 202231 w 1484608"/>
                  <a:gd name="connsiteY20" fmla="*/ 137534 h 3863467"/>
                  <a:gd name="connsiteX0" fmla="*/ 202231 w 1489371"/>
                  <a:gd name="connsiteY0" fmla="*/ 137534 h 3863467"/>
                  <a:gd name="connsiteX1" fmla="*/ 415965 w 1489371"/>
                  <a:gd name="connsiteY1" fmla="*/ 0 h 3863467"/>
                  <a:gd name="connsiteX2" fmla="*/ 415961 w 1489371"/>
                  <a:gd name="connsiteY2" fmla="*/ 0 h 3863467"/>
                  <a:gd name="connsiteX3" fmla="*/ 415961 w 1489371"/>
                  <a:gd name="connsiteY3" fmla="*/ 0 h 3863467"/>
                  <a:gd name="connsiteX4" fmla="*/ 736555 w 1489371"/>
                  <a:gd name="connsiteY4" fmla="*/ 0 h 3863467"/>
                  <a:gd name="connsiteX5" fmla="*/ 1270874 w 1489371"/>
                  <a:gd name="connsiteY5" fmla="*/ 0 h 3863467"/>
                  <a:gd name="connsiteX6" fmla="*/ 1489371 w 1489371"/>
                  <a:gd name="connsiteY6" fmla="*/ 118484 h 3863467"/>
                  <a:gd name="connsiteX7" fmla="*/ 1484608 w 1489371"/>
                  <a:gd name="connsiteY7" fmla="*/ 643911 h 3863467"/>
                  <a:gd name="connsiteX8" fmla="*/ 1484608 w 1489371"/>
                  <a:gd name="connsiteY8" fmla="*/ 643911 h 3863467"/>
                  <a:gd name="connsiteX9" fmla="*/ 1484608 w 1489371"/>
                  <a:gd name="connsiteY9" fmla="*/ 1609778 h 3863467"/>
                  <a:gd name="connsiteX10" fmla="*/ 1484608 w 1489371"/>
                  <a:gd name="connsiteY10" fmla="*/ 3649733 h 3863467"/>
                  <a:gd name="connsiteX11" fmla="*/ 1270874 w 1489371"/>
                  <a:gd name="connsiteY11" fmla="*/ 3863467 h 3863467"/>
                  <a:gd name="connsiteX12" fmla="*/ 736555 w 1489371"/>
                  <a:gd name="connsiteY12" fmla="*/ 3863467 h 3863467"/>
                  <a:gd name="connsiteX13" fmla="*/ 415961 w 1489371"/>
                  <a:gd name="connsiteY13" fmla="*/ 3863467 h 3863467"/>
                  <a:gd name="connsiteX14" fmla="*/ 415961 w 1489371"/>
                  <a:gd name="connsiteY14" fmla="*/ 3863467 h 3863467"/>
                  <a:gd name="connsiteX15" fmla="*/ 415965 w 1489371"/>
                  <a:gd name="connsiteY15" fmla="*/ 3863467 h 3863467"/>
                  <a:gd name="connsiteX16" fmla="*/ 202231 w 1489371"/>
                  <a:gd name="connsiteY16" fmla="*/ 3649733 h 3863467"/>
                  <a:gd name="connsiteX17" fmla="*/ 202231 w 1489371"/>
                  <a:gd name="connsiteY17" fmla="*/ 1609778 h 3863467"/>
                  <a:gd name="connsiteX18" fmla="*/ 0 w 1489371"/>
                  <a:gd name="connsiteY18" fmla="*/ 969769 h 3863467"/>
                  <a:gd name="connsiteX19" fmla="*/ 202231 w 1489371"/>
                  <a:gd name="connsiteY19" fmla="*/ 643911 h 3863467"/>
                  <a:gd name="connsiteX20" fmla="*/ 202231 w 1489371"/>
                  <a:gd name="connsiteY20" fmla="*/ 137534 h 3863467"/>
                  <a:gd name="connsiteX0" fmla="*/ 202231 w 1489371"/>
                  <a:gd name="connsiteY0" fmla="*/ 137534 h 3863467"/>
                  <a:gd name="connsiteX1" fmla="*/ 415965 w 1489371"/>
                  <a:gd name="connsiteY1" fmla="*/ 0 h 3863467"/>
                  <a:gd name="connsiteX2" fmla="*/ 415961 w 1489371"/>
                  <a:gd name="connsiteY2" fmla="*/ 0 h 3863467"/>
                  <a:gd name="connsiteX3" fmla="*/ 415961 w 1489371"/>
                  <a:gd name="connsiteY3" fmla="*/ 0 h 3863467"/>
                  <a:gd name="connsiteX4" fmla="*/ 736555 w 1489371"/>
                  <a:gd name="connsiteY4" fmla="*/ 0 h 3863467"/>
                  <a:gd name="connsiteX5" fmla="*/ 1270874 w 1489371"/>
                  <a:gd name="connsiteY5" fmla="*/ 0 h 3863467"/>
                  <a:gd name="connsiteX6" fmla="*/ 1489371 w 1489371"/>
                  <a:gd name="connsiteY6" fmla="*/ 118484 h 3863467"/>
                  <a:gd name="connsiteX7" fmla="*/ 1484608 w 1489371"/>
                  <a:gd name="connsiteY7" fmla="*/ 643911 h 3863467"/>
                  <a:gd name="connsiteX8" fmla="*/ 1484608 w 1489371"/>
                  <a:gd name="connsiteY8" fmla="*/ 643911 h 3863467"/>
                  <a:gd name="connsiteX9" fmla="*/ 1484608 w 1489371"/>
                  <a:gd name="connsiteY9" fmla="*/ 1609778 h 3863467"/>
                  <a:gd name="connsiteX10" fmla="*/ 1484608 w 1489371"/>
                  <a:gd name="connsiteY10" fmla="*/ 3649733 h 3863467"/>
                  <a:gd name="connsiteX11" fmla="*/ 1270874 w 1489371"/>
                  <a:gd name="connsiteY11" fmla="*/ 3863467 h 3863467"/>
                  <a:gd name="connsiteX12" fmla="*/ 736555 w 1489371"/>
                  <a:gd name="connsiteY12" fmla="*/ 3863467 h 3863467"/>
                  <a:gd name="connsiteX13" fmla="*/ 415961 w 1489371"/>
                  <a:gd name="connsiteY13" fmla="*/ 3863467 h 3863467"/>
                  <a:gd name="connsiteX14" fmla="*/ 415961 w 1489371"/>
                  <a:gd name="connsiteY14" fmla="*/ 3863467 h 3863467"/>
                  <a:gd name="connsiteX15" fmla="*/ 415965 w 1489371"/>
                  <a:gd name="connsiteY15" fmla="*/ 3863467 h 3863467"/>
                  <a:gd name="connsiteX16" fmla="*/ 202231 w 1489371"/>
                  <a:gd name="connsiteY16" fmla="*/ 3649733 h 3863467"/>
                  <a:gd name="connsiteX17" fmla="*/ 202231 w 1489371"/>
                  <a:gd name="connsiteY17" fmla="*/ 952553 h 3863467"/>
                  <a:gd name="connsiteX18" fmla="*/ 0 w 1489371"/>
                  <a:gd name="connsiteY18" fmla="*/ 969769 h 3863467"/>
                  <a:gd name="connsiteX19" fmla="*/ 202231 w 1489371"/>
                  <a:gd name="connsiteY19" fmla="*/ 643911 h 3863467"/>
                  <a:gd name="connsiteX20" fmla="*/ 202231 w 1489371"/>
                  <a:gd name="connsiteY20" fmla="*/ 137534 h 3863467"/>
                  <a:gd name="connsiteX0" fmla="*/ 216518 w 1503658"/>
                  <a:gd name="connsiteY0" fmla="*/ 137534 h 3863467"/>
                  <a:gd name="connsiteX1" fmla="*/ 430252 w 1503658"/>
                  <a:gd name="connsiteY1" fmla="*/ 0 h 3863467"/>
                  <a:gd name="connsiteX2" fmla="*/ 430248 w 1503658"/>
                  <a:gd name="connsiteY2" fmla="*/ 0 h 3863467"/>
                  <a:gd name="connsiteX3" fmla="*/ 430248 w 1503658"/>
                  <a:gd name="connsiteY3" fmla="*/ 0 h 3863467"/>
                  <a:gd name="connsiteX4" fmla="*/ 750842 w 1503658"/>
                  <a:gd name="connsiteY4" fmla="*/ 0 h 3863467"/>
                  <a:gd name="connsiteX5" fmla="*/ 1285161 w 1503658"/>
                  <a:gd name="connsiteY5" fmla="*/ 0 h 3863467"/>
                  <a:gd name="connsiteX6" fmla="*/ 1503658 w 1503658"/>
                  <a:gd name="connsiteY6" fmla="*/ 118484 h 3863467"/>
                  <a:gd name="connsiteX7" fmla="*/ 1498895 w 1503658"/>
                  <a:gd name="connsiteY7" fmla="*/ 643911 h 3863467"/>
                  <a:gd name="connsiteX8" fmla="*/ 1498895 w 1503658"/>
                  <a:gd name="connsiteY8" fmla="*/ 643911 h 3863467"/>
                  <a:gd name="connsiteX9" fmla="*/ 1498895 w 1503658"/>
                  <a:gd name="connsiteY9" fmla="*/ 1609778 h 3863467"/>
                  <a:gd name="connsiteX10" fmla="*/ 1498895 w 1503658"/>
                  <a:gd name="connsiteY10" fmla="*/ 3649733 h 3863467"/>
                  <a:gd name="connsiteX11" fmla="*/ 1285161 w 1503658"/>
                  <a:gd name="connsiteY11" fmla="*/ 3863467 h 3863467"/>
                  <a:gd name="connsiteX12" fmla="*/ 750842 w 1503658"/>
                  <a:gd name="connsiteY12" fmla="*/ 3863467 h 3863467"/>
                  <a:gd name="connsiteX13" fmla="*/ 430248 w 1503658"/>
                  <a:gd name="connsiteY13" fmla="*/ 3863467 h 3863467"/>
                  <a:gd name="connsiteX14" fmla="*/ 430248 w 1503658"/>
                  <a:gd name="connsiteY14" fmla="*/ 3863467 h 3863467"/>
                  <a:gd name="connsiteX15" fmla="*/ 430252 w 1503658"/>
                  <a:gd name="connsiteY15" fmla="*/ 3863467 h 3863467"/>
                  <a:gd name="connsiteX16" fmla="*/ 216518 w 1503658"/>
                  <a:gd name="connsiteY16" fmla="*/ 3649733 h 3863467"/>
                  <a:gd name="connsiteX17" fmla="*/ 216518 w 1503658"/>
                  <a:gd name="connsiteY17" fmla="*/ 952553 h 3863467"/>
                  <a:gd name="connsiteX18" fmla="*/ 0 w 1503658"/>
                  <a:gd name="connsiteY18" fmla="*/ 617344 h 3863467"/>
                  <a:gd name="connsiteX19" fmla="*/ 216518 w 1503658"/>
                  <a:gd name="connsiteY19" fmla="*/ 643911 h 3863467"/>
                  <a:gd name="connsiteX20" fmla="*/ 216518 w 1503658"/>
                  <a:gd name="connsiteY20" fmla="*/ 137534 h 3863467"/>
                  <a:gd name="connsiteX0" fmla="*/ 216518 w 1503658"/>
                  <a:gd name="connsiteY0" fmla="*/ 109120 h 3863628"/>
                  <a:gd name="connsiteX1" fmla="*/ 430252 w 1503658"/>
                  <a:gd name="connsiteY1" fmla="*/ 161 h 3863628"/>
                  <a:gd name="connsiteX2" fmla="*/ 430248 w 1503658"/>
                  <a:gd name="connsiteY2" fmla="*/ 161 h 3863628"/>
                  <a:gd name="connsiteX3" fmla="*/ 430248 w 1503658"/>
                  <a:gd name="connsiteY3" fmla="*/ 161 h 3863628"/>
                  <a:gd name="connsiteX4" fmla="*/ 750842 w 1503658"/>
                  <a:gd name="connsiteY4" fmla="*/ 161 h 3863628"/>
                  <a:gd name="connsiteX5" fmla="*/ 1285161 w 1503658"/>
                  <a:gd name="connsiteY5" fmla="*/ 161 h 3863628"/>
                  <a:gd name="connsiteX6" fmla="*/ 1503658 w 1503658"/>
                  <a:gd name="connsiteY6" fmla="*/ 118645 h 3863628"/>
                  <a:gd name="connsiteX7" fmla="*/ 1498895 w 1503658"/>
                  <a:gd name="connsiteY7" fmla="*/ 644072 h 3863628"/>
                  <a:gd name="connsiteX8" fmla="*/ 1498895 w 1503658"/>
                  <a:gd name="connsiteY8" fmla="*/ 644072 h 3863628"/>
                  <a:gd name="connsiteX9" fmla="*/ 1498895 w 1503658"/>
                  <a:gd name="connsiteY9" fmla="*/ 1609939 h 3863628"/>
                  <a:gd name="connsiteX10" fmla="*/ 1498895 w 1503658"/>
                  <a:gd name="connsiteY10" fmla="*/ 3649894 h 3863628"/>
                  <a:gd name="connsiteX11" fmla="*/ 1285161 w 1503658"/>
                  <a:gd name="connsiteY11" fmla="*/ 3863628 h 3863628"/>
                  <a:gd name="connsiteX12" fmla="*/ 750842 w 1503658"/>
                  <a:gd name="connsiteY12" fmla="*/ 3863628 h 3863628"/>
                  <a:gd name="connsiteX13" fmla="*/ 430248 w 1503658"/>
                  <a:gd name="connsiteY13" fmla="*/ 3863628 h 3863628"/>
                  <a:gd name="connsiteX14" fmla="*/ 430248 w 1503658"/>
                  <a:gd name="connsiteY14" fmla="*/ 3863628 h 3863628"/>
                  <a:gd name="connsiteX15" fmla="*/ 430252 w 1503658"/>
                  <a:gd name="connsiteY15" fmla="*/ 3863628 h 3863628"/>
                  <a:gd name="connsiteX16" fmla="*/ 216518 w 1503658"/>
                  <a:gd name="connsiteY16" fmla="*/ 3649894 h 3863628"/>
                  <a:gd name="connsiteX17" fmla="*/ 216518 w 1503658"/>
                  <a:gd name="connsiteY17" fmla="*/ 952714 h 3863628"/>
                  <a:gd name="connsiteX18" fmla="*/ 0 w 1503658"/>
                  <a:gd name="connsiteY18" fmla="*/ 617505 h 3863628"/>
                  <a:gd name="connsiteX19" fmla="*/ 216518 w 1503658"/>
                  <a:gd name="connsiteY19" fmla="*/ 644072 h 3863628"/>
                  <a:gd name="connsiteX20" fmla="*/ 216518 w 1503658"/>
                  <a:gd name="connsiteY20" fmla="*/ 109120 h 3863628"/>
                  <a:gd name="connsiteX0" fmla="*/ 216518 w 1503658"/>
                  <a:gd name="connsiteY0" fmla="*/ 110028 h 3864536"/>
                  <a:gd name="connsiteX1" fmla="*/ 430252 w 1503658"/>
                  <a:gd name="connsiteY1" fmla="*/ 1069 h 3864536"/>
                  <a:gd name="connsiteX2" fmla="*/ 430248 w 1503658"/>
                  <a:gd name="connsiteY2" fmla="*/ 1069 h 3864536"/>
                  <a:gd name="connsiteX3" fmla="*/ 430248 w 1503658"/>
                  <a:gd name="connsiteY3" fmla="*/ 1069 h 3864536"/>
                  <a:gd name="connsiteX4" fmla="*/ 750842 w 1503658"/>
                  <a:gd name="connsiteY4" fmla="*/ 1069 h 3864536"/>
                  <a:gd name="connsiteX5" fmla="*/ 1285161 w 1503658"/>
                  <a:gd name="connsiteY5" fmla="*/ 1069 h 3864536"/>
                  <a:gd name="connsiteX6" fmla="*/ 1503658 w 1503658"/>
                  <a:gd name="connsiteY6" fmla="*/ 100503 h 3864536"/>
                  <a:gd name="connsiteX7" fmla="*/ 1498895 w 1503658"/>
                  <a:gd name="connsiteY7" fmla="*/ 644980 h 3864536"/>
                  <a:gd name="connsiteX8" fmla="*/ 1498895 w 1503658"/>
                  <a:gd name="connsiteY8" fmla="*/ 644980 h 3864536"/>
                  <a:gd name="connsiteX9" fmla="*/ 1498895 w 1503658"/>
                  <a:gd name="connsiteY9" fmla="*/ 1610847 h 3864536"/>
                  <a:gd name="connsiteX10" fmla="*/ 1498895 w 1503658"/>
                  <a:gd name="connsiteY10" fmla="*/ 3650802 h 3864536"/>
                  <a:gd name="connsiteX11" fmla="*/ 1285161 w 1503658"/>
                  <a:gd name="connsiteY11" fmla="*/ 3864536 h 3864536"/>
                  <a:gd name="connsiteX12" fmla="*/ 750842 w 1503658"/>
                  <a:gd name="connsiteY12" fmla="*/ 3864536 h 3864536"/>
                  <a:gd name="connsiteX13" fmla="*/ 430248 w 1503658"/>
                  <a:gd name="connsiteY13" fmla="*/ 3864536 h 3864536"/>
                  <a:gd name="connsiteX14" fmla="*/ 430248 w 1503658"/>
                  <a:gd name="connsiteY14" fmla="*/ 3864536 h 3864536"/>
                  <a:gd name="connsiteX15" fmla="*/ 430252 w 1503658"/>
                  <a:gd name="connsiteY15" fmla="*/ 3864536 h 3864536"/>
                  <a:gd name="connsiteX16" fmla="*/ 216518 w 1503658"/>
                  <a:gd name="connsiteY16" fmla="*/ 3650802 h 3864536"/>
                  <a:gd name="connsiteX17" fmla="*/ 216518 w 1503658"/>
                  <a:gd name="connsiteY17" fmla="*/ 953622 h 3864536"/>
                  <a:gd name="connsiteX18" fmla="*/ 0 w 1503658"/>
                  <a:gd name="connsiteY18" fmla="*/ 618413 h 3864536"/>
                  <a:gd name="connsiteX19" fmla="*/ 216518 w 1503658"/>
                  <a:gd name="connsiteY19" fmla="*/ 644980 h 3864536"/>
                  <a:gd name="connsiteX20" fmla="*/ 216518 w 1503658"/>
                  <a:gd name="connsiteY20" fmla="*/ 110028 h 3864536"/>
                  <a:gd name="connsiteX0" fmla="*/ 216518 w 1503658"/>
                  <a:gd name="connsiteY0" fmla="*/ 110028 h 3864536"/>
                  <a:gd name="connsiteX1" fmla="*/ 430252 w 1503658"/>
                  <a:gd name="connsiteY1" fmla="*/ 1069 h 3864536"/>
                  <a:gd name="connsiteX2" fmla="*/ 430248 w 1503658"/>
                  <a:gd name="connsiteY2" fmla="*/ 1069 h 3864536"/>
                  <a:gd name="connsiteX3" fmla="*/ 430248 w 1503658"/>
                  <a:gd name="connsiteY3" fmla="*/ 1069 h 3864536"/>
                  <a:gd name="connsiteX4" fmla="*/ 750842 w 1503658"/>
                  <a:gd name="connsiteY4" fmla="*/ 1069 h 3864536"/>
                  <a:gd name="connsiteX5" fmla="*/ 1285161 w 1503658"/>
                  <a:gd name="connsiteY5" fmla="*/ 1069 h 3864536"/>
                  <a:gd name="connsiteX6" fmla="*/ 1503658 w 1503658"/>
                  <a:gd name="connsiteY6" fmla="*/ 100503 h 3864536"/>
                  <a:gd name="connsiteX7" fmla="*/ 1498895 w 1503658"/>
                  <a:gd name="connsiteY7" fmla="*/ 644980 h 3864536"/>
                  <a:gd name="connsiteX8" fmla="*/ 1498895 w 1503658"/>
                  <a:gd name="connsiteY8" fmla="*/ 644980 h 3864536"/>
                  <a:gd name="connsiteX9" fmla="*/ 1498895 w 1503658"/>
                  <a:gd name="connsiteY9" fmla="*/ 1610847 h 3864536"/>
                  <a:gd name="connsiteX10" fmla="*/ 1498895 w 1503658"/>
                  <a:gd name="connsiteY10" fmla="*/ 3650802 h 3864536"/>
                  <a:gd name="connsiteX11" fmla="*/ 1285161 w 1503658"/>
                  <a:gd name="connsiteY11" fmla="*/ 3864536 h 3864536"/>
                  <a:gd name="connsiteX12" fmla="*/ 750842 w 1503658"/>
                  <a:gd name="connsiteY12" fmla="*/ 3864536 h 3864536"/>
                  <a:gd name="connsiteX13" fmla="*/ 430248 w 1503658"/>
                  <a:gd name="connsiteY13" fmla="*/ 3864536 h 3864536"/>
                  <a:gd name="connsiteX14" fmla="*/ 430248 w 1503658"/>
                  <a:gd name="connsiteY14" fmla="*/ 3864536 h 3864536"/>
                  <a:gd name="connsiteX15" fmla="*/ 430252 w 1503658"/>
                  <a:gd name="connsiteY15" fmla="*/ 3864536 h 3864536"/>
                  <a:gd name="connsiteX16" fmla="*/ 211756 w 1503658"/>
                  <a:gd name="connsiteY16" fmla="*/ 3722240 h 3864536"/>
                  <a:gd name="connsiteX17" fmla="*/ 216518 w 1503658"/>
                  <a:gd name="connsiteY17" fmla="*/ 953622 h 3864536"/>
                  <a:gd name="connsiteX18" fmla="*/ 0 w 1503658"/>
                  <a:gd name="connsiteY18" fmla="*/ 618413 h 3864536"/>
                  <a:gd name="connsiteX19" fmla="*/ 216518 w 1503658"/>
                  <a:gd name="connsiteY19" fmla="*/ 644980 h 3864536"/>
                  <a:gd name="connsiteX20" fmla="*/ 216518 w 1503658"/>
                  <a:gd name="connsiteY20" fmla="*/ 110028 h 3864536"/>
                  <a:gd name="connsiteX0" fmla="*/ 216518 w 1503658"/>
                  <a:gd name="connsiteY0" fmla="*/ 110028 h 3864536"/>
                  <a:gd name="connsiteX1" fmla="*/ 430252 w 1503658"/>
                  <a:gd name="connsiteY1" fmla="*/ 1069 h 3864536"/>
                  <a:gd name="connsiteX2" fmla="*/ 430248 w 1503658"/>
                  <a:gd name="connsiteY2" fmla="*/ 1069 h 3864536"/>
                  <a:gd name="connsiteX3" fmla="*/ 430248 w 1503658"/>
                  <a:gd name="connsiteY3" fmla="*/ 1069 h 3864536"/>
                  <a:gd name="connsiteX4" fmla="*/ 750842 w 1503658"/>
                  <a:gd name="connsiteY4" fmla="*/ 1069 h 3864536"/>
                  <a:gd name="connsiteX5" fmla="*/ 1285161 w 1503658"/>
                  <a:gd name="connsiteY5" fmla="*/ 1069 h 3864536"/>
                  <a:gd name="connsiteX6" fmla="*/ 1503658 w 1503658"/>
                  <a:gd name="connsiteY6" fmla="*/ 100503 h 3864536"/>
                  <a:gd name="connsiteX7" fmla="*/ 1498895 w 1503658"/>
                  <a:gd name="connsiteY7" fmla="*/ 644980 h 3864536"/>
                  <a:gd name="connsiteX8" fmla="*/ 1498895 w 1503658"/>
                  <a:gd name="connsiteY8" fmla="*/ 644980 h 3864536"/>
                  <a:gd name="connsiteX9" fmla="*/ 1498895 w 1503658"/>
                  <a:gd name="connsiteY9" fmla="*/ 1610847 h 3864536"/>
                  <a:gd name="connsiteX10" fmla="*/ 1503658 w 1503658"/>
                  <a:gd name="connsiteY10" fmla="*/ 3727002 h 3864536"/>
                  <a:gd name="connsiteX11" fmla="*/ 1285161 w 1503658"/>
                  <a:gd name="connsiteY11" fmla="*/ 3864536 h 3864536"/>
                  <a:gd name="connsiteX12" fmla="*/ 750842 w 1503658"/>
                  <a:gd name="connsiteY12" fmla="*/ 3864536 h 3864536"/>
                  <a:gd name="connsiteX13" fmla="*/ 430248 w 1503658"/>
                  <a:gd name="connsiteY13" fmla="*/ 3864536 h 3864536"/>
                  <a:gd name="connsiteX14" fmla="*/ 430248 w 1503658"/>
                  <a:gd name="connsiteY14" fmla="*/ 3864536 h 3864536"/>
                  <a:gd name="connsiteX15" fmla="*/ 430252 w 1503658"/>
                  <a:gd name="connsiteY15" fmla="*/ 3864536 h 3864536"/>
                  <a:gd name="connsiteX16" fmla="*/ 211756 w 1503658"/>
                  <a:gd name="connsiteY16" fmla="*/ 3722240 h 3864536"/>
                  <a:gd name="connsiteX17" fmla="*/ 216518 w 1503658"/>
                  <a:gd name="connsiteY17" fmla="*/ 953622 h 3864536"/>
                  <a:gd name="connsiteX18" fmla="*/ 0 w 1503658"/>
                  <a:gd name="connsiteY18" fmla="*/ 618413 h 3864536"/>
                  <a:gd name="connsiteX19" fmla="*/ 216518 w 1503658"/>
                  <a:gd name="connsiteY19" fmla="*/ 644980 h 3864536"/>
                  <a:gd name="connsiteX20" fmla="*/ 216518 w 1503658"/>
                  <a:gd name="connsiteY20" fmla="*/ 110028 h 3864536"/>
                  <a:gd name="connsiteX0" fmla="*/ 216518 w 1503658"/>
                  <a:gd name="connsiteY0" fmla="*/ 110028 h 3865064"/>
                  <a:gd name="connsiteX1" fmla="*/ 430252 w 1503658"/>
                  <a:gd name="connsiteY1" fmla="*/ 1069 h 3865064"/>
                  <a:gd name="connsiteX2" fmla="*/ 430248 w 1503658"/>
                  <a:gd name="connsiteY2" fmla="*/ 1069 h 3865064"/>
                  <a:gd name="connsiteX3" fmla="*/ 430248 w 1503658"/>
                  <a:gd name="connsiteY3" fmla="*/ 1069 h 3865064"/>
                  <a:gd name="connsiteX4" fmla="*/ 750842 w 1503658"/>
                  <a:gd name="connsiteY4" fmla="*/ 1069 h 3865064"/>
                  <a:gd name="connsiteX5" fmla="*/ 1285161 w 1503658"/>
                  <a:gd name="connsiteY5" fmla="*/ 1069 h 3865064"/>
                  <a:gd name="connsiteX6" fmla="*/ 1503658 w 1503658"/>
                  <a:gd name="connsiteY6" fmla="*/ 100503 h 3865064"/>
                  <a:gd name="connsiteX7" fmla="*/ 1498895 w 1503658"/>
                  <a:gd name="connsiteY7" fmla="*/ 644980 h 3865064"/>
                  <a:gd name="connsiteX8" fmla="*/ 1498895 w 1503658"/>
                  <a:gd name="connsiteY8" fmla="*/ 644980 h 3865064"/>
                  <a:gd name="connsiteX9" fmla="*/ 1498895 w 1503658"/>
                  <a:gd name="connsiteY9" fmla="*/ 1610847 h 3865064"/>
                  <a:gd name="connsiteX10" fmla="*/ 1503658 w 1503658"/>
                  <a:gd name="connsiteY10" fmla="*/ 3727002 h 3865064"/>
                  <a:gd name="connsiteX11" fmla="*/ 1285161 w 1503658"/>
                  <a:gd name="connsiteY11" fmla="*/ 3864536 h 3865064"/>
                  <a:gd name="connsiteX12" fmla="*/ 750842 w 1503658"/>
                  <a:gd name="connsiteY12" fmla="*/ 3864536 h 3865064"/>
                  <a:gd name="connsiteX13" fmla="*/ 430248 w 1503658"/>
                  <a:gd name="connsiteY13" fmla="*/ 3864536 h 3865064"/>
                  <a:gd name="connsiteX14" fmla="*/ 430248 w 1503658"/>
                  <a:gd name="connsiteY14" fmla="*/ 3864536 h 3865064"/>
                  <a:gd name="connsiteX15" fmla="*/ 430252 w 1503658"/>
                  <a:gd name="connsiteY15" fmla="*/ 3864536 h 3865064"/>
                  <a:gd name="connsiteX16" fmla="*/ 216518 w 1503658"/>
                  <a:gd name="connsiteY16" fmla="*/ 3760635 h 3865064"/>
                  <a:gd name="connsiteX17" fmla="*/ 216518 w 1503658"/>
                  <a:gd name="connsiteY17" fmla="*/ 953622 h 3865064"/>
                  <a:gd name="connsiteX18" fmla="*/ 0 w 1503658"/>
                  <a:gd name="connsiteY18" fmla="*/ 618413 h 3865064"/>
                  <a:gd name="connsiteX19" fmla="*/ 216518 w 1503658"/>
                  <a:gd name="connsiteY19" fmla="*/ 644980 h 3865064"/>
                  <a:gd name="connsiteX20" fmla="*/ 216518 w 1503658"/>
                  <a:gd name="connsiteY20" fmla="*/ 110028 h 3865064"/>
                  <a:gd name="connsiteX0" fmla="*/ 216518 w 1503658"/>
                  <a:gd name="connsiteY0" fmla="*/ 110028 h 3865064"/>
                  <a:gd name="connsiteX1" fmla="*/ 430252 w 1503658"/>
                  <a:gd name="connsiteY1" fmla="*/ 1069 h 3865064"/>
                  <a:gd name="connsiteX2" fmla="*/ 430248 w 1503658"/>
                  <a:gd name="connsiteY2" fmla="*/ 1069 h 3865064"/>
                  <a:gd name="connsiteX3" fmla="*/ 430248 w 1503658"/>
                  <a:gd name="connsiteY3" fmla="*/ 1069 h 3865064"/>
                  <a:gd name="connsiteX4" fmla="*/ 750842 w 1503658"/>
                  <a:gd name="connsiteY4" fmla="*/ 1069 h 3865064"/>
                  <a:gd name="connsiteX5" fmla="*/ 1285161 w 1503658"/>
                  <a:gd name="connsiteY5" fmla="*/ 1069 h 3865064"/>
                  <a:gd name="connsiteX6" fmla="*/ 1503658 w 1503658"/>
                  <a:gd name="connsiteY6" fmla="*/ 100503 h 3865064"/>
                  <a:gd name="connsiteX7" fmla="*/ 1498895 w 1503658"/>
                  <a:gd name="connsiteY7" fmla="*/ 644980 h 3865064"/>
                  <a:gd name="connsiteX8" fmla="*/ 1498895 w 1503658"/>
                  <a:gd name="connsiteY8" fmla="*/ 644980 h 3865064"/>
                  <a:gd name="connsiteX9" fmla="*/ 1498895 w 1503658"/>
                  <a:gd name="connsiteY9" fmla="*/ 1610847 h 3865064"/>
                  <a:gd name="connsiteX10" fmla="*/ 1498895 w 1503658"/>
                  <a:gd name="connsiteY10" fmla="*/ 3755799 h 3865064"/>
                  <a:gd name="connsiteX11" fmla="*/ 1285161 w 1503658"/>
                  <a:gd name="connsiteY11" fmla="*/ 3864536 h 3865064"/>
                  <a:gd name="connsiteX12" fmla="*/ 750842 w 1503658"/>
                  <a:gd name="connsiteY12" fmla="*/ 3864536 h 3865064"/>
                  <a:gd name="connsiteX13" fmla="*/ 430248 w 1503658"/>
                  <a:gd name="connsiteY13" fmla="*/ 3864536 h 3865064"/>
                  <a:gd name="connsiteX14" fmla="*/ 430248 w 1503658"/>
                  <a:gd name="connsiteY14" fmla="*/ 3864536 h 3865064"/>
                  <a:gd name="connsiteX15" fmla="*/ 430252 w 1503658"/>
                  <a:gd name="connsiteY15" fmla="*/ 3864536 h 3865064"/>
                  <a:gd name="connsiteX16" fmla="*/ 216518 w 1503658"/>
                  <a:gd name="connsiteY16" fmla="*/ 3760635 h 3865064"/>
                  <a:gd name="connsiteX17" fmla="*/ 216518 w 1503658"/>
                  <a:gd name="connsiteY17" fmla="*/ 953622 h 3865064"/>
                  <a:gd name="connsiteX18" fmla="*/ 0 w 1503658"/>
                  <a:gd name="connsiteY18" fmla="*/ 618413 h 3865064"/>
                  <a:gd name="connsiteX19" fmla="*/ 216518 w 1503658"/>
                  <a:gd name="connsiteY19" fmla="*/ 644980 h 3865064"/>
                  <a:gd name="connsiteX20" fmla="*/ 216518 w 1503658"/>
                  <a:gd name="connsiteY20" fmla="*/ 110028 h 3865064"/>
                  <a:gd name="connsiteX0" fmla="*/ 221281 w 1503658"/>
                  <a:gd name="connsiteY0" fmla="*/ 85950 h 3869783"/>
                  <a:gd name="connsiteX1" fmla="*/ 430252 w 1503658"/>
                  <a:gd name="connsiteY1" fmla="*/ 5788 h 3869783"/>
                  <a:gd name="connsiteX2" fmla="*/ 430248 w 1503658"/>
                  <a:gd name="connsiteY2" fmla="*/ 5788 h 3869783"/>
                  <a:gd name="connsiteX3" fmla="*/ 430248 w 1503658"/>
                  <a:gd name="connsiteY3" fmla="*/ 5788 h 3869783"/>
                  <a:gd name="connsiteX4" fmla="*/ 750842 w 1503658"/>
                  <a:gd name="connsiteY4" fmla="*/ 5788 h 3869783"/>
                  <a:gd name="connsiteX5" fmla="*/ 1285161 w 1503658"/>
                  <a:gd name="connsiteY5" fmla="*/ 5788 h 3869783"/>
                  <a:gd name="connsiteX6" fmla="*/ 1503658 w 1503658"/>
                  <a:gd name="connsiteY6" fmla="*/ 105222 h 3869783"/>
                  <a:gd name="connsiteX7" fmla="*/ 1498895 w 1503658"/>
                  <a:gd name="connsiteY7" fmla="*/ 649699 h 3869783"/>
                  <a:gd name="connsiteX8" fmla="*/ 1498895 w 1503658"/>
                  <a:gd name="connsiteY8" fmla="*/ 649699 h 3869783"/>
                  <a:gd name="connsiteX9" fmla="*/ 1498895 w 1503658"/>
                  <a:gd name="connsiteY9" fmla="*/ 1615566 h 3869783"/>
                  <a:gd name="connsiteX10" fmla="*/ 1498895 w 1503658"/>
                  <a:gd name="connsiteY10" fmla="*/ 3760518 h 3869783"/>
                  <a:gd name="connsiteX11" fmla="*/ 1285161 w 1503658"/>
                  <a:gd name="connsiteY11" fmla="*/ 3869255 h 3869783"/>
                  <a:gd name="connsiteX12" fmla="*/ 750842 w 1503658"/>
                  <a:gd name="connsiteY12" fmla="*/ 3869255 h 3869783"/>
                  <a:gd name="connsiteX13" fmla="*/ 430248 w 1503658"/>
                  <a:gd name="connsiteY13" fmla="*/ 3869255 h 3869783"/>
                  <a:gd name="connsiteX14" fmla="*/ 430248 w 1503658"/>
                  <a:gd name="connsiteY14" fmla="*/ 3869255 h 3869783"/>
                  <a:gd name="connsiteX15" fmla="*/ 430252 w 1503658"/>
                  <a:gd name="connsiteY15" fmla="*/ 3869255 h 3869783"/>
                  <a:gd name="connsiteX16" fmla="*/ 216518 w 1503658"/>
                  <a:gd name="connsiteY16" fmla="*/ 3765354 h 3869783"/>
                  <a:gd name="connsiteX17" fmla="*/ 216518 w 1503658"/>
                  <a:gd name="connsiteY17" fmla="*/ 958341 h 3869783"/>
                  <a:gd name="connsiteX18" fmla="*/ 0 w 1503658"/>
                  <a:gd name="connsiteY18" fmla="*/ 623132 h 3869783"/>
                  <a:gd name="connsiteX19" fmla="*/ 216518 w 1503658"/>
                  <a:gd name="connsiteY19" fmla="*/ 649699 h 3869783"/>
                  <a:gd name="connsiteX20" fmla="*/ 221281 w 1503658"/>
                  <a:gd name="connsiteY20" fmla="*/ 85950 h 3869783"/>
                  <a:gd name="connsiteX0" fmla="*/ 218900 w 1503658"/>
                  <a:gd name="connsiteY0" fmla="*/ 102830 h 3865065"/>
                  <a:gd name="connsiteX1" fmla="*/ 430252 w 1503658"/>
                  <a:gd name="connsiteY1" fmla="*/ 1070 h 3865065"/>
                  <a:gd name="connsiteX2" fmla="*/ 430248 w 1503658"/>
                  <a:gd name="connsiteY2" fmla="*/ 1070 h 3865065"/>
                  <a:gd name="connsiteX3" fmla="*/ 430248 w 1503658"/>
                  <a:gd name="connsiteY3" fmla="*/ 1070 h 3865065"/>
                  <a:gd name="connsiteX4" fmla="*/ 750842 w 1503658"/>
                  <a:gd name="connsiteY4" fmla="*/ 1070 h 3865065"/>
                  <a:gd name="connsiteX5" fmla="*/ 1285161 w 1503658"/>
                  <a:gd name="connsiteY5" fmla="*/ 1070 h 3865065"/>
                  <a:gd name="connsiteX6" fmla="*/ 1503658 w 1503658"/>
                  <a:gd name="connsiteY6" fmla="*/ 100504 h 3865065"/>
                  <a:gd name="connsiteX7" fmla="*/ 1498895 w 1503658"/>
                  <a:gd name="connsiteY7" fmla="*/ 644981 h 3865065"/>
                  <a:gd name="connsiteX8" fmla="*/ 1498895 w 1503658"/>
                  <a:gd name="connsiteY8" fmla="*/ 644981 h 3865065"/>
                  <a:gd name="connsiteX9" fmla="*/ 1498895 w 1503658"/>
                  <a:gd name="connsiteY9" fmla="*/ 1610848 h 3865065"/>
                  <a:gd name="connsiteX10" fmla="*/ 1498895 w 1503658"/>
                  <a:gd name="connsiteY10" fmla="*/ 3755800 h 3865065"/>
                  <a:gd name="connsiteX11" fmla="*/ 1285161 w 1503658"/>
                  <a:gd name="connsiteY11" fmla="*/ 3864537 h 3865065"/>
                  <a:gd name="connsiteX12" fmla="*/ 750842 w 1503658"/>
                  <a:gd name="connsiteY12" fmla="*/ 3864537 h 3865065"/>
                  <a:gd name="connsiteX13" fmla="*/ 430248 w 1503658"/>
                  <a:gd name="connsiteY13" fmla="*/ 3864537 h 3865065"/>
                  <a:gd name="connsiteX14" fmla="*/ 430248 w 1503658"/>
                  <a:gd name="connsiteY14" fmla="*/ 3864537 h 3865065"/>
                  <a:gd name="connsiteX15" fmla="*/ 430252 w 1503658"/>
                  <a:gd name="connsiteY15" fmla="*/ 3864537 h 3865065"/>
                  <a:gd name="connsiteX16" fmla="*/ 216518 w 1503658"/>
                  <a:gd name="connsiteY16" fmla="*/ 3760636 h 3865065"/>
                  <a:gd name="connsiteX17" fmla="*/ 216518 w 1503658"/>
                  <a:gd name="connsiteY17" fmla="*/ 953623 h 3865065"/>
                  <a:gd name="connsiteX18" fmla="*/ 0 w 1503658"/>
                  <a:gd name="connsiteY18" fmla="*/ 618414 h 3865065"/>
                  <a:gd name="connsiteX19" fmla="*/ 216518 w 1503658"/>
                  <a:gd name="connsiteY19" fmla="*/ 644981 h 3865065"/>
                  <a:gd name="connsiteX20" fmla="*/ 218900 w 1503658"/>
                  <a:gd name="connsiteY20" fmla="*/ 102830 h 3865065"/>
                  <a:gd name="connsiteX0" fmla="*/ 161750 w 1446508"/>
                  <a:gd name="connsiteY0" fmla="*/ 102830 h 3865065"/>
                  <a:gd name="connsiteX1" fmla="*/ 373102 w 1446508"/>
                  <a:gd name="connsiteY1" fmla="*/ 1070 h 3865065"/>
                  <a:gd name="connsiteX2" fmla="*/ 373098 w 1446508"/>
                  <a:gd name="connsiteY2" fmla="*/ 1070 h 3865065"/>
                  <a:gd name="connsiteX3" fmla="*/ 373098 w 1446508"/>
                  <a:gd name="connsiteY3" fmla="*/ 1070 h 3865065"/>
                  <a:gd name="connsiteX4" fmla="*/ 693692 w 1446508"/>
                  <a:gd name="connsiteY4" fmla="*/ 1070 h 3865065"/>
                  <a:gd name="connsiteX5" fmla="*/ 1228011 w 1446508"/>
                  <a:gd name="connsiteY5" fmla="*/ 1070 h 3865065"/>
                  <a:gd name="connsiteX6" fmla="*/ 1446508 w 1446508"/>
                  <a:gd name="connsiteY6" fmla="*/ 100504 h 3865065"/>
                  <a:gd name="connsiteX7" fmla="*/ 1441745 w 1446508"/>
                  <a:gd name="connsiteY7" fmla="*/ 644981 h 3865065"/>
                  <a:gd name="connsiteX8" fmla="*/ 1441745 w 1446508"/>
                  <a:gd name="connsiteY8" fmla="*/ 644981 h 3865065"/>
                  <a:gd name="connsiteX9" fmla="*/ 1441745 w 1446508"/>
                  <a:gd name="connsiteY9" fmla="*/ 1610848 h 3865065"/>
                  <a:gd name="connsiteX10" fmla="*/ 1441745 w 1446508"/>
                  <a:gd name="connsiteY10" fmla="*/ 3755800 h 3865065"/>
                  <a:gd name="connsiteX11" fmla="*/ 1228011 w 1446508"/>
                  <a:gd name="connsiteY11" fmla="*/ 3864537 h 3865065"/>
                  <a:gd name="connsiteX12" fmla="*/ 693692 w 1446508"/>
                  <a:gd name="connsiteY12" fmla="*/ 3864537 h 3865065"/>
                  <a:gd name="connsiteX13" fmla="*/ 373098 w 1446508"/>
                  <a:gd name="connsiteY13" fmla="*/ 3864537 h 3865065"/>
                  <a:gd name="connsiteX14" fmla="*/ 373098 w 1446508"/>
                  <a:gd name="connsiteY14" fmla="*/ 3864537 h 3865065"/>
                  <a:gd name="connsiteX15" fmla="*/ 373102 w 1446508"/>
                  <a:gd name="connsiteY15" fmla="*/ 3864537 h 3865065"/>
                  <a:gd name="connsiteX16" fmla="*/ 159368 w 1446508"/>
                  <a:gd name="connsiteY16" fmla="*/ 3760636 h 3865065"/>
                  <a:gd name="connsiteX17" fmla="*/ 159368 w 1446508"/>
                  <a:gd name="connsiteY17" fmla="*/ 953623 h 3865065"/>
                  <a:gd name="connsiteX18" fmla="*/ 0 w 1446508"/>
                  <a:gd name="connsiteY18" fmla="*/ 464832 h 3865065"/>
                  <a:gd name="connsiteX19" fmla="*/ 159368 w 1446508"/>
                  <a:gd name="connsiteY19" fmla="*/ 644981 h 3865065"/>
                  <a:gd name="connsiteX20" fmla="*/ 161750 w 1446508"/>
                  <a:gd name="connsiteY20" fmla="*/ 102830 h 386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46508" h="3865065">
                    <a:moveTo>
                      <a:pt x="161750" y="102830"/>
                    </a:moveTo>
                    <a:cubicBezTo>
                      <a:pt x="161750" y="-15212"/>
                      <a:pt x="255060" y="1070"/>
                      <a:pt x="373102" y="1070"/>
                    </a:cubicBezTo>
                    <a:lnTo>
                      <a:pt x="373098" y="1070"/>
                    </a:lnTo>
                    <a:lnTo>
                      <a:pt x="373098" y="1070"/>
                    </a:lnTo>
                    <a:lnTo>
                      <a:pt x="693692" y="1070"/>
                    </a:lnTo>
                    <a:lnTo>
                      <a:pt x="1228011" y="1070"/>
                    </a:lnTo>
                    <a:cubicBezTo>
                      <a:pt x="1346053" y="1070"/>
                      <a:pt x="1446508" y="-17538"/>
                      <a:pt x="1446508" y="100504"/>
                    </a:cubicBezTo>
                    <a:cubicBezTo>
                      <a:pt x="1444920" y="275646"/>
                      <a:pt x="1443333" y="469839"/>
                      <a:pt x="1441745" y="644981"/>
                    </a:cubicBezTo>
                    <a:lnTo>
                      <a:pt x="1441745" y="644981"/>
                    </a:lnTo>
                    <a:lnTo>
                      <a:pt x="1441745" y="1610848"/>
                    </a:lnTo>
                    <a:cubicBezTo>
                      <a:pt x="1443333" y="2316233"/>
                      <a:pt x="1440157" y="3050415"/>
                      <a:pt x="1441745" y="3755800"/>
                    </a:cubicBezTo>
                    <a:cubicBezTo>
                      <a:pt x="1441745" y="3873842"/>
                      <a:pt x="1346053" y="3864537"/>
                      <a:pt x="1228011" y="3864537"/>
                    </a:cubicBezTo>
                    <a:lnTo>
                      <a:pt x="693692" y="3864537"/>
                    </a:lnTo>
                    <a:lnTo>
                      <a:pt x="373098" y="3864537"/>
                    </a:lnTo>
                    <a:lnTo>
                      <a:pt x="373098" y="3864537"/>
                    </a:lnTo>
                    <a:lnTo>
                      <a:pt x="373102" y="3864537"/>
                    </a:lnTo>
                    <a:cubicBezTo>
                      <a:pt x="255060" y="3864537"/>
                      <a:pt x="159368" y="3878678"/>
                      <a:pt x="159368" y="3760636"/>
                    </a:cubicBezTo>
                    <a:cubicBezTo>
                      <a:pt x="160955" y="2837763"/>
                      <a:pt x="157781" y="1876496"/>
                      <a:pt x="159368" y="953623"/>
                    </a:cubicBezTo>
                    <a:lnTo>
                      <a:pt x="0" y="464832"/>
                    </a:lnTo>
                    <a:lnTo>
                      <a:pt x="159368" y="644981"/>
                    </a:lnTo>
                    <a:cubicBezTo>
                      <a:pt x="160956" y="457065"/>
                      <a:pt x="160162" y="290746"/>
                      <a:pt x="161750" y="102830"/>
                    </a:cubicBezTo>
                    <a:close/>
                  </a:path>
                </a:pathLst>
              </a:custGeom>
              <a:noFill/>
              <a:ln w="9525" algn="ctr">
                <a:solidFill>
                  <a:schemeClr val="accent3">
                    <a:lumMod val="75000"/>
                  </a:schemeClr>
                </a:solidFill>
                <a:miter lim="800000"/>
                <a:headEnd/>
                <a:tailEnd/>
              </a:ln>
            </p:spPr>
            <p:txBody>
              <a:bodyPr lIns="87073" tIns="43536" rIns="87073" bIns="43536" anchor="ctr"/>
              <a:lstStyle/>
              <a:p>
                <a:pPr marL="0" marR="0" lvl="0" indent="0" algn="ctr" defTabSz="865752" rtl="0" eaLnBrk="1" fontAlgn="base" latinLnBrk="0" hangingPunct="1">
                  <a:lnSpc>
                    <a:spcPct val="100000"/>
                  </a:lnSpc>
                  <a:spcBef>
                    <a:spcPct val="0"/>
                  </a:spcBef>
                  <a:spcAft>
                    <a:spcPct val="0"/>
                  </a:spcAft>
                  <a:buClrTx/>
                  <a:buSzTx/>
                  <a:buFontTx/>
                  <a:buNone/>
                  <a:tabLst/>
                  <a:defRPr/>
                </a:pPr>
                <a:endParaRPr kumimoji="1" lang="ja-JP" altLang="ja-JP" sz="800" b="0" i="0" u="none" strike="noStrike" kern="1200" cap="none" spc="0" normalizeH="0" baseline="0" noProof="0">
                  <a:ln>
                    <a:noFill/>
                  </a:ln>
                  <a:solidFill>
                    <a:prstClr val="black"/>
                  </a:solidFill>
                  <a:effectLst>
                    <a:glow rad="1397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4" name="テキスト ボックス 53"/>
              <p:cNvSpPr txBox="1"/>
              <p:nvPr/>
            </p:nvSpPr>
            <p:spPr>
              <a:xfrm>
                <a:off x="8273925" y="5437192"/>
                <a:ext cx="1635256" cy="20398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その他</a:t>
                </a:r>
                <a:r>
                  <a:rPr kumimoji="0" lang="en-US" altLang="ja-JP"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86</a:t>
                </a:r>
                <a:r>
                  <a:rPr kumimoji="0" lang="ja-JP" altLang="en-US"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万人</a:t>
                </a:r>
                <a:r>
                  <a:rPr kumimoji="0" lang="en-US" altLang="ja-JP"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(+1)【4.0</a:t>
                </a:r>
                <a:r>
                  <a:rPr kumimoji="0" lang="ja-JP" altLang="en-US"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p>
            </p:txBody>
          </p:sp>
          <p:sp>
            <p:nvSpPr>
              <p:cNvPr id="55" name="テキスト ボックス 54"/>
              <p:cNvSpPr txBox="1"/>
              <p:nvPr/>
            </p:nvSpPr>
            <p:spPr>
              <a:xfrm>
                <a:off x="8335469" y="4789694"/>
                <a:ext cx="1512168" cy="580560"/>
              </a:xfrm>
              <a:prstGeom prst="rect">
                <a:avLst/>
              </a:prstGeom>
              <a:noFill/>
            </p:spPr>
            <p:txBody>
              <a:bodyPr wrap="square" rtlCol="0">
                <a:spAutoFit/>
              </a:bodyPr>
              <a:lstStyle/>
              <a:p>
                <a:pPr marL="0" marR="0" lvl="0" indent="0" algn="ctr" defTabSz="457195"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rPr>
                  <a:t>契約社員</a:t>
                </a:r>
                <a:endParaRPr kumimoji="0" lang="en-US" altLang="ja-JP" sz="8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endParaRPr>
              </a:p>
              <a:p>
                <a:pPr marL="0" marR="0" lvl="0" indent="0" algn="ctr" defTabSz="457195" rtl="0" eaLnBrk="1" fontAlgn="auto" latinLnBrk="0" hangingPunct="1">
                  <a:lnSpc>
                    <a:spcPct val="100000"/>
                  </a:lnSpc>
                  <a:spcBef>
                    <a:spcPts val="0"/>
                  </a:spcBef>
                  <a:spcAft>
                    <a:spcPts val="0"/>
                  </a:spcAft>
                  <a:buClrTx/>
                  <a:buSzTx/>
                  <a:buFontTx/>
                  <a:buNone/>
                  <a:tabLst/>
                  <a:defRPr/>
                </a:pPr>
                <a:r>
                  <a:rPr kumimoji="0" lang="en-US" altLang="ja-JP" sz="8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rPr>
                  <a:t>277</a:t>
                </a:r>
                <a:r>
                  <a:rPr kumimoji="0" lang="ja-JP" altLang="en-US" sz="8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rPr>
                  <a:t>万人（▲</a:t>
                </a:r>
                <a:r>
                  <a:rPr kumimoji="0" lang="en-US" altLang="ja-JP" sz="8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rPr>
                  <a:t>6</a:t>
                </a:r>
                <a:r>
                  <a:rPr kumimoji="0" lang="ja-JP" altLang="en-US" sz="8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rPr>
                  <a:t>）</a:t>
                </a:r>
                <a:endParaRPr kumimoji="0" lang="en-US" altLang="ja-JP" sz="8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endParaRPr>
              </a:p>
              <a:p>
                <a:pPr marL="0" marR="0" lvl="0" indent="0" algn="ctr" defTabSz="457195" rtl="0" eaLnBrk="1" fontAlgn="auto" latinLnBrk="0" hangingPunct="1">
                  <a:lnSpc>
                    <a:spcPct val="100000"/>
                  </a:lnSpc>
                  <a:spcBef>
                    <a:spcPts val="0"/>
                  </a:spcBef>
                  <a:spcAft>
                    <a:spcPts val="0"/>
                  </a:spcAft>
                  <a:buClrTx/>
                  <a:buSzTx/>
                  <a:buFontTx/>
                  <a:buNone/>
                  <a:tabLst/>
                  <a:defRPr/>
                </a:pPr>
                <a:r>
                  <a:rPr kumimoji="0" lang="en-US" altLang="ja-JP" sz="7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rPr>
                  <a:t>【13.0</a:t>
                </a:r>
                <a:r>
                  <a:rPr kumimoji="0" lang="ja-JP" altLang="en-US" sz="7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rPr>
                  <a:t>％</a:t>
                </a:r>
                <a:r>
                  <a:rPr kumimoji="0" lang="en-US" altLang="ja-JP" sz="7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800" b="1" i="0" u="none" strike="noStrike" kern="1200" cap="none" spc="0" normalizeH="0" baseline="0" noProof="0">
                  <a:ln>
                    <a:noFill/>
                  </a:ln>
                  <a:solidFill>
                    <a:srgbClr val="FFFFFF"/>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56" name="テキスト ボックス 55"/>
              <p:cNvSpPr txBox="1"/>
              <p:nvPr/>
            </p:nvSpPr>
            <p:spPr>
              <a:xfrm>
                <a:off x="8335469" y="2479313"/>
                <a:ext cx="1512168" cy="643323"/>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パート</a:t>
                </a:r>
                <a:endPar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195" rtl="0" eaLnBrk="1" fontAlgn="auto" latinLnBrk="0" hangingPunct="1">
                  <a:lnSpc>
                    <a:spcPct val="100000"/>
                  </a:lnSpc>
                  <a:spcBef>
                    <a:spcPts val="0"/>
                  </a:spcBef>
                  <a:spcAft>
                    <a:spcPts val="0"/>
                  </a:spcAft>
                  <a:buClrTx/>
                  <a:buSzTx/>
                  <a:buFontTx/>
                  <a:buNone/>
                  <a:tabLst/>
                  <a:defRPr/>
                </a:pPr>
                <a:r>
                  <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1,028</a:t>
                </a:r>
                <a:r>
                  <a:rPr kumimoji="0" lang="ja-JP" altLang="en-US"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万人（▲</a:t>
                </a:r>
                <a:r>
                  <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a:t>
                </a:r>
                <a:r>
                  <a:rPr kumimoji="0" lang="ja-JP" altLang="en-US"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195" rtl="0" eaLnBrk="1" fontAlgn="auto" latinLnBrk="0" hangingPunct="1">
                  <a:lnSpc>
                    <a:spcPct val="100000"/>
                  </a:lnSpc>
                  <a:spcBef>
                    <a:spcPts val="0"/>
                  </a:spcBef>
                  <a:spcAft>
                    <a:spcPts val="0"/>
                  </a:spcAft>
                  <a:buClrTx/>
                  <a:buSzTx/>
                  <a:buFontTx/>
                  <a:buNone/>
                  <a:tabLst/>
                  <a:defRPr/>
                </a:pPr>
                <a:r>
                  <a:rPr kumimoji="0" lang="en-US" altLang="ja-JP"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【48.3</a:t>
                </a:r>
                <a:r>
                  <a:rPr kumimoji="0" lang="ja-JP" altLang="en-US"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p>
              <a:p>
                <a:pPr marL="0" marR="0" lvl="0" indent="0" algn="ctr" defTabSz="457195"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7" name="テキスト ボックス 56"/>
              <p:cNvSpPr txBox="1"/>
              <p:nvPr/>
            </p:nvSpPr>
            <p:spPr>
              <a:xfrm>
                <a:off x="8335469" y="3872307"/>
                <a:ext cx="1512168" cy="65901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アルバイト</a:t>
                </a:r>
                <a:endPar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195" rtl="0" eaLnBrk="1" fontAlgn="auto" latinLnBrk="0" hangingPunct="1">
                  <a:lnSpc>
                    <a:spcPct val="100000"/>
                  </a:lnSpc>
                  <a:spcBef>
                    <a:spcPts val="0"/>
                  </a:spcBef>
                  <a:spcAft>
                    <a:spcPts val="0"/>
                  </a:spcAft>
                  <a:buClrTx/>
                  <a:buSzTx/>
                  <a:buFontTx/>
                  <a:buNone/>
                  <a:tabLst/>
                  <a:defRPr/>
                </a:pPr>
                <a:r>
                  <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474</a:t>
                </a:r>
                <a:r>
                  <a:rPr kumimoji="0" lang="ja-JP" altLang="en-US"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万人（</a:t>
                </a:r>
                <a:r>
                  <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+15</a:t>
                </a:r>
                <a:r>
                  <a:rPr kumimoji="0" lang="ja-JP" altLang="en-US"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195" rtl="0" eaLnBrk="1" fontAlgn="auto" latinLnBrk="0" hangingPunct="1">
                  <a:lnSpc>
                    <a:spcPct val="100000"/>
                  </a:lnSpc>
                  <a:spcBef>
                    <a:spcPts val="0"/>
                  </a:spcBef>
                  <a:spcAft>
                    <a:spcPts val="0"/>
                  </a:spcAft>
                  <a:buClrTx/>
                  <a:buSzTx/>
                  <a:buFontTx/>
                  <a:buNone/>
                  <a:tabLst/>
                  <a:defRPr/>
                </a:pPr>
                <a:r>
                  <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【22.3</a:t>
                </a:r>
                <a:r>
                  <a:rPr kumimoji="0" lang="ja-JP" altLang="en-US"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9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900" b="1" i="0" u="none" strike="noStrike" kern="1200" cap="none" spc="0" normalizeH="0" baseline="0" noProof="0">
                  <a:ln>
                    <a:noFill/>
                  </a:ln>
                  <a:solidFill>
                    <a:prstClr val="black"/>
                  </a:solidFill>
                  <a:effectLst>
                    <a:glow rad="1397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9" name="テキスト ボックス 58"/>
              <p:cNvSpPr txBox="1"/>
              <p:nvPr/>
            </p:nvSpPr>
            <p:spPr>
              <a:xfrm>
                <a:off x="8268260" y="4452611"/>
                <a:ext cx="1646586" cy="345198"/>
              </a:xfrm>
              <a:prstGeom prst="rect">
                <a:avLst/>
              </a:prstGeom>
              <a:noFill/>
            </p:spPr>
            <p:txBody>
              <a:bodyPr wrap="square" rtlCol="0">
                <a:spAutoFit/>
              </a:bodyPr>
              <a:lstStyle/>
              <a:p>
                <a:pPr marL="0" marR="0" lvl="0" indent="0" algn="ctr" defTabSz="457195"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派遣社員</a:t>
                </a:r>
                <a:endParaRPr kumimoji="0" lang="en-US" altLang="ja-JP"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195" rtl="0" eaLnBrk="1" fontAlgn="auto" latinLnBrk="0" hangingPunct="1">
                  <a:lnSpc>
                    <a:spcPct val="100000"/>
                  </a:lnSpc>
                  <a:spcBef>
                    <a:spcPts val="0"/>
                  </a:spcBef>
                  <a:spcAft>
                    <a:spcPts val="0"/>
                  </a:spcAft>
                  <a:buClrTx/>
                  <a:buSzTx/>
                  <a:buFontTx/>
                  <a:buNone/>
                  <a:tabLst/>
                  <a:defRPr/>
                </a:pPr>
                <a:r>
                  <a:rPr kumimoji="0" lang="en-US" altLang="ja-JP"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154</a:t>
                </a:r>
                <a:r>
                  <a:rPr kumimoji="0" lang="ja-JP" altLang="en-US"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万人</a:t>
                </a:r>
                <a:r>
                  <a:rPr kumimoji="0" lang="en-US" altLang="ja-JP"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ja-JP" altLang="en-US"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2)【7.2</a:t>
                </a:r>
                <a:r>
                  <a:rPr kumimoji="0" lang="ja-JP" altLang="en-US"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8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p>
            </p:txBody>
          </p:sp>
          <p:sp>
            <p:nvSpPr>
              <p:cNvPr id="60" name="テキスト ボックス 59"/>
              <p:cNvSpPr txBox="1"/>
              <p:nvPr/>
            </p:nvSpPr>
            <p:spPr>
              <a:xfrm>
                <a:off x="8335469" y="5287877"/>
                <a:ext cx="1512168" cy="203981"/>
              </a:xfrm>
              <a:prstGeom prst="rect">
                <a:avLst/>
              </a:prstGeom>
              <a:noFill/>
              <a:ln>
                <a:noFill/>
              </a:ln>
            </p:spPr>
            <p:txBody>
              <a:bodyPr wrap="square" rtlCol="0" anchor="b">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嘱託</a:t>
                </a:r>
                <a:r>
                  <a:rPr kumimoji="0" lang="en-US" altLang="ja-JP"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108</a:t>
                </a:r>
                <a:r>
                  <a:rPr kumimoji="0" lang="ja-JP" altLang="en-US"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万人</a:t>
                </a:r>
                <a:r>
                  <a:rPr kumimoji="0" lang="en-US" altLang="ja-JP"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ja-JP" altLang="en-US"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3)【5.1</a:t>
                </a:r>
                <a:r>
                  <a:rPr kumimoji="0" lang="ja-JP" altLang="en-US"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7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p>
            </p:txBody>
          </p:sp>
        </p:grpSp>
        <p:cxnSp>
          <p:nvCxnSpPr>
            <p:cNvPr id="9" name="直線矢印コネクタ 8">
              <a:extLst>
                <a:ext uri="{FF2B5EF4-FFF2-40B4-BE49-F238E27FC236}">
                  <a16:creationId xmlns:a16="http://schemas.microsoft.com/office/drawing/2014/main" id="{8387A876-7826-BE76-2E1D-971BB26299B1}"/>
                </a:ext>
              </a:extLst>
            </p:cNvPr>
            <p:cNvCxnSpPr>
              <a:cxnSpLocks/>
            </p:cNvCxnSpPr>
            <p:nvPr/>
          </p:nvCxnSpPr>
          <p:spPr>
            <a:xfrm flipH="1" flipV="1">
              <a:off x="8327877" y="1683589"/>
              <a:ext cx="206945" cy="6445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5" name="グループ化 14">
              <a:extLst>
                <a:ext uri="{FF2B5EF4-FFF2-40B4-BE49-F238E27FC236}">
                  <a16:creationId xmlns:a16="http://schemas.microsoft.com/office/drawing/2014/main" id="{B7E78EDC-BB9F-46C1-7E28-845F44FCB296}"/>
                </a:ext>
              </a:extLst>
            </p:cNvPr>
            <p:cNvGrpSpPr/>
            <p:nvPr/>
          </p:nvGrpSpPr>
          <p:grpSpPr>
            <a:xfrm>
              <a:off x="70480" y="1323270"/>
              <a:ext cx="9826134" cy="4161706"/>
              <a:chOff x="102815" y="1329208"/>
              <a:chExt cx="9826134" cy="4161706"/>
            </a:xfrm>
          </p:grpSpPr>
          <p:grpSp>
            <p:nvGrpSpPr>
              <p:cNvPr id="5" name="グループ化 4"/>
              <p:cNvGrpSpPr/>
              <p:nvPr/>
            </p:nvGrpSpPr>
            <p:grpSpPr>
              <a:xfrm>
                <a:off x="102815" y="1329208"/>
                <a:ext cx="9826134" cy="4114828"/>
                <a:chOff x="61088" y="1578411"/>
                <a:chExt cx="9826134" cy="4114828"/>
              </a:xfrm>
            </p:grpSpPr>
            <p:graphicFrame>
              <p:nvGraphicFramePr>
                <p:cNvPr id="7" name="グラフ 6"/>
                <p:cNvGraphicFramePr/>
                <p:nvPr/>
              </p:nvGraphicFramePr>
              <p:xfrm>
                <a:off x="62616" y="1699682"/>
                <a:ext cx="8409384" cy="3993557"/>
              </p:xfrm>
              <a:graphic>
                <a:graphicData uri="http://schemas.openxmlformats.org/drawingml/2006/chart">
                  <c:chart xmlns:c="http://schemas.openxmlformats.org/drawingml/2006/chart" xmlns:r="http://schemas.openxmlformats.org/officeDocument/2006/relationships" r:id="rId4"/>
                </a:graphicData>
              </a:graphic>
            </p:graphicFrame>
            <p:cxnSp>
              <p:nvCxnSpPr>
                <p:cNvPr id="4" name="直線コネクタ 3"/>
                <p:cNvCxnSpPr>
                  <a:cxnSpLocks/>
                </p:cNvCxnSpPr>
                <p:nvPr/>
              </p:nvCxnSpPr>
              <p:spPr>
                <a:xfrm flipH="1">
                  <a:off x="2158728" y="1830785"/>
                  <a:ext cx="13820" cy="3564146"/>
                </a:xfrm>
                <a:prstGeom prst="line">
                  <a:avLst/>
                </a:prstGeom>
                <a:ln>
                  <a:prstDash val="sysDash"/>
                </a:ln>
              </p:spPr>
              <p:style>
                <a:lnRef idx="1">
                  <a:schemeClr val="dk1"/>
                </a:lnRef>
                <a:fillRef idx="0">
                  <a:schemeClr val="dk1"/>
                </a:fillRef>
                <a:effectRef idx="0">
                  <a:schemeClr val="dk1"/>
                </a:effectRef>
                <a:fontRef idx="minor">
                  <a:schemeClr val="tx1"/>
                </a:fontRef>
              </p:style>
            </p:cxnSp>
            <p:sp>
              <p:nvSpPr>
                <p:cNvPr id="68" name="Text Box 11"/>
                <p:cNvSpPr txBox="1">
                  <a:spLocks noChangeArrowheads="1"/>
                </p:cNvSpPr>
                <p:nvPr/>
              </p:nvSpPr>
              <p:spPr bwMode="auto">
                <a:xfrm>
                  <a:off x="61088" y="1578411"/>
                  <a:ext cx="920552" cy="226412"/>
                </a:xfrm>
                <a:prstGeom prst="rect">
                  <a:avLst/>
                </a:prstGeom>
                <a:noFill/>
                <a:ln w="9525" algn="ctr">
                  <a:noFill/>
                  <a:miter lim="800000"/>
                  <a:headEnd/>
                  <a:tailEnd/>
                </a:ln>
              </p:spPr>
              <p:txBody>
                <a:bodyPr wrap="square" lIns="87062" tIns="43531" rIns="87062" bIns="43531">
                  <a:spAutoFit/>
                </a:bodyPr>
                <a:lstStyle/>
                <a:p>
                  <a:pPr marL="0" marR="0" lvl="0" indent="0" algn="l" defTabSz="865752"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（万人）</a:t>
                  </a:r>
                </a:p>
              </p:txBody>
            </p:sp>
            <p:sp>
              <p:nvSpPr>
                <p:cNvPr id="69" name="テキスト ボックス 68"/>
                <p:cNvSpPr txBox="1"/>
                <p:nvPr/>
              </p:nvSpPr>
              <p:spPr>
                <a:xfrm>
                  <a:off x="610118" y="1728805"/>
                  <a:ext cx="1476000" cy="244530"/>
                </a:xfrm>
                <a:prstGeom prst="roundRect">
                  <a:avLst/>
                </a:prstGeom>
                <a:solidFill>
                  <a:schemeClr val="bg1"/>
                </a:solidFill>
                <a:ln w="9525">
                  <a:noFill/>
                </a:ln>
              </p:spPr>
              <p:style>
                <a:lnRef idx="2">
                  <a:schemeClr val="accent3"/>
                </a:lnRef>
                <a:fillRef idx="1">
                  <a:schemeClr val="lt1"/>
                </a:fillRef>
                <a:effectRef idx="0">
                  <a:schemeClr val="accent3"/>
                </a:effectRef>
                <a:fontRef idx="minor">
                  <a:schemeClr val="dk1"/>
                </a:fontRef>
              </p:style>
              <p:txBody>
                <a:bodyPr wrap="square" tIns="3600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非正規雇用労働者の割合</a:t>
                  </a:r>
                  <a:endParaRPr kumimoji="1" lang="en-US" altLang="ja-JP" sz="9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cxnSp>
              <p:nvCxnSpPr>
                <p:cNvPr id="71" name="直線矢印コネクタ 70"/>
                <p:cNvCxnSpPr>
                  <a:cxnSpLocks/>
                </p:cNvCxnSpPr>
                <p:nvPr/>
              </p:nvCxnSpPr>
              <p:spPr>
                <a:xfrm>
                  <a:off x="1168244" y="1922171"/>
                  <a:ext cx="0" cy="250776"/>
                </a:xfrm>
                <a:prstGeom prst="straightConnector1">
                  <a:avLst/>
                </a:prstGeom>
                <a:ln w="952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2" name="テキスト ボックス 1"/>
                <p:cNvSpPr txBox="1"/>
                <p:nvPr/>
              </p:nvSpPr>
              <p:spPr>
                <a:xfrm>
                  <a:off x="6899677" y="2218379"/>
                  <a:ext cx="792000" cy="233671"/>
                </a:xfrm>
                <a:prstGeom prst="roundRect">
                  <a:avLst/>
                </a:prstGeom>
                <a:solidFill>
                  <a:schemeClr val="bg1"/>
                </a:solidFill>
                <a:ln>
                  <a:solidFill>
                    <a:schemeClr val="accent5">
                      <a:lumMod val="50000"/>
                    </a:schemeClr>
                  </a:solidFill>
                </a:ln>
              </p:spPr>
              <p:txBody>
                <a:bodyPr wrap="square" tIns="36000" bIns="3600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a:ln>
                        <a:noFill/>
                      </a:ln>
                      <a:solidFill>
                        <a:srgbClr val="66BAB7"/>
                      </a:solidFill>
                      <a:effectLst/>
                      <a:uLnTx/>
                      <a:uFillTx/>
                      <a:latin typeface="UD デジタル 教科書体 NK-R" panose="02020400000000000000" pitchFamily="18" charset="-128"/>
                      <a:ea typeface="UD デジタル 教科書体 NK-R" panose="02020400000000000000" pitchFamily="18" charset="-128"/>
                      <a:cs typeface="+mn-cs"/>
                    </a:rPr>
                    <a:t>非正規雇用</a:t>
                  </a:r>
                </a:p>
              </p:txBody>
            </p:sp>
            <p:sp>
              <p:nvSpPr>
                <p:cNvPr id="27" name="テキスト ボックス 26"/>
                <p:cNvSpPr txBox="1"/>
                <p:nvPr/>
              </p:nvSpPr>
              <p:spPr>
                <a:xfrm>
                  <a:off x="6901874" y="3651220"/>
                  <a:ext cx="792000" cy="233671"/>
                </a:xfrm>
                <a:prstGeom prst="roundRect">
                  <a:avLst/>
                </a:prstGeom>
                <a:solidFill>
                  <a:schemeClr val="bg1"/>
                </a:solidFill>
                <a:ln>
                  <a:solidFill>
                    <a:schemeClr val="accent1">
                      <a:lumMod val="75000"/>
                    </a:schemeClr>
                  </a:solidFill>
                </a:ln>
              </p:spPr>
              <p:txBody>
                <a:bodyPr wrap="square" tIns="36000" bIns="3600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正規雇用</a:t>
                  </a:r>
                </a:p>
              </p:txBody>
            </p:sp>
            <p:sp>
              <p:nvSpPr>
                <p:cNvPr id="70" name="テキスト ボックス 69"/>
                <p:cNvSpPr txBox="1"/>
                <p:nvPr/>
              </p:nvSpPr>
              <p:spPr>
                <a:xfrm>
                  <a:off x="8398424" y="1900556"/>
                  <a:ext cx="1488798" cy="244530"/>
                </a:xfrm>
                <a:prstGeom prst="roundRect">
                  <a:avLst/>
                </a:prstGeom>
                <a:noFill/>
                <a:ln w="9525">
                  <a:noFill/>
                </a:ln>
              </p:spPr>
              <p:style>
                <a:lnRef idx="2">
                  <a:schemeClr val="accent3"/>
                </a:lnRef>
                <a:fillRef idx="1">
                  <a:schemeClr val="lt1"/>
                </a:fillRef>
                <a:effectRef idx="0">
                  <a:schemeClr val="accent3"/>
                </a:effectRef>
                <a:fontRef idx="minor">
                  <a:schemeClr val="dk1"/>
                </a:fontRef>
              </p:style>
              <p:txBody>
                <a:bodyPr wrap="square" tIns="3600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役員を除く雇用者の人数</a:t>
                  </a:r>
                  <a:endParaRPr kumimoji="1" lang="en-US" altLang="ja-JP" sz="9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sp>
            <p:nvSpPr>
              <p:cNvPr id="14" name="正方形/長方形 13">
                <a:extLst>
                  <a:ext uri="{FF2B5EF4-FFF2-40B4-BE49-F238E27FC236}">
                    <a16:creationId xmlns:a16="http://schemas.microsoft.com/office/drawing/2014/main" id="{D388BEE1-206E-1E5C-82B6-1CDBFC62FB48}"/>
                  </a:ext>
                </a:extLst>
              </p:cNvPr>
              <p:cNvSpPr/>
              <p:nvPr/>
            </p:nvSpPr>
            <p:spPr>
              <a:xfrm>
                <a:off x="8062693" y="5075857"/>
                <a:ext cx="648072" cy="415057"/>
              </a:xfrm>
              <a:prstGeom prst="rect">
                <a:avLst/>
              </a:prstGeom>
              <a:noFill/>
              <a:ln>
                <a:noFill/>
              </a:ln>
            </p:spPr>
            <p:style>
              <a:lnRef idx="2">
                <a:schemeClr val="dk1"/>
              </a:lnRef>
              <a:fillRef idx="1">
                <a:schemeClr val="lt1"/>
              </a:fillRef>
              <a:effectRef idx="0">
                <a:schemeClr val="dk1"/>
              </a:effectRef>
              <a:fontRef idx="minor">
                <a:schemeClr val="dk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（年）</a:t>
                </a:r>
              </a:p>
            </p:txBody>
          </p:sp>
        </p:grpSp>
      </p:grpSp>
      <p:sp>
        <p:nvSpPr>
          <p:cNvPr id="11" name="テキスト ボックス 10">
            <a:extLst>
              <a:ext uri="{FF2B5EF4-FFF2-40B4-BE49-F238E27FC236}">
                <a16:creationId xmlns:a16="http://schemas.microsoft.com/office/drawing/2014/main" id="{DD096A4B-AB4A-D9E2-C1F9-A24F6C4888F8}"/>
              </a:ext>
            </a:extLst>
          </p:cNvPr>
          <p:cNvSpPr txBox="1"/>
          <p:nvPr/>
        </p:nvSpPr>
        <p:spPr>
          <a:xfrm>
            <a:off x="39233" y="5551114"/>
            <a:ext cx="8874837" cy="1338828"/>
          </a:xfrm>
          <a:prstGeom prst="rect">
            <a:avLst/>
          </a:prstGeom>
          <a:noFill/>
        </p:spPr>
        <p:txBody>
          <a:bodyPr wrap="square">
            <a:spAutoFit/>
          </a:bodyPr>
          <a:lstStyle/>
          <a:p>
            <a:pPr marL="0" marR="0" lvl="0" indent="0" algn="l" defTabSz="865752"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資料：</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1999</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年までは総務省「労働力調査（特別調査）」（</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月調査）長期時系列表</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9</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2004</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年以降は総務省「労働力調査（詳細集計）」（年平均）長期時系列表</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10</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（注）</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2009</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年の数値は、</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2010</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年国勢調査の確定人口に基づく推計人口への切替による遡及集計した数値（割合は除く）。</a:t>
            </a:r>
            <a:endPar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2010</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年から</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2014</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年までの数値は、</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2015</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年国勢調査の確定人口に基づく推計人口への切替による遡及集計した数値（割合は除く）。</a:t>
            </a:r>
            <a:endPar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3</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2015</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年から</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2021</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年までの数値は、</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2020</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年国勢調査の確定人口に基づく推計人口（新基準）への切替による遡及集計した数値（割合は除く）。</a:t>
            </a:r>
            <a:endPar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4</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2011</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年の数値、割合は、被災</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3</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県の補完推計値を用いて計算した値（</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2015</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年国勢調査基準）。</a:t>
            </a:r>
            <a:endPar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5</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）雇用形態の区分は、勤め先での「呼称」によるもの。</a:t>
            </a:r>
            <a:endPar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6</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）正規雇用労働者：勤め先での呼称が「正規の職員・従業員」である者。</a:t>
            </a:r>
            <a:endPar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865752"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7</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）非正規雇用労働者：勤め先での呼称が「パート」「アルバイト」「労働者派遣事業所の派遣社員」「契約社員」「嘱託」「その他」である者。</a:t>
            </a:r>
            <a:endPar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865752"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8</a:t>
            </a:r>
            <a:r>
              <a:rPr kumimoji="1" lang="ja-JP" altLang="en-US"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）割合は、正規雇用労働者と非正規雇用労働者の合計に占める割合。</a:t>
            </a:r>
            <a:endParaRPr kumimoji="1" lang="en-US" altLang="ja-JP" sz="9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Tree>
    <p:extLst>
      <p:ext uri="{BB962C8B-B14F-4D97-AF65-F5344CB8AC3E}">
        <p14:creationId xmlns:p14="http://schemas.microsoft.com/office/powerpoint/2010/main" val="208726053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1">
            <a:extLst>
              <a:ext uri="{FF2B5EF4-FFF2-40B4-BE49-F238E27FC236}">
                <a16:creationId xmlns:a16="http://schemas.microsoft.com/office/drawing/2014/main" id="{F7950EB9-6D30-B884-612F-4C7AA2D8547F}"/>
              </a:ext>
            </a:extLst>
          </p:cNvPr>
          <p:cNvSpPr txBox="1">
            <a:spLocks/>
          </p:cNvSpPr>
          <p:nvPr/>
        </p:nvSpPr>
        <p:spPr>
          <a:xfrm>
            <a:off x="0" y="548680"/>
            <a:ext cx="9906000" cy="359959"/>
          </a:xfrm>
          <a:prstGeom prst="rect">
            <a:avLst/>
          </a:prstGeom>
          <a:solidFill>
            <a:schemeClr val="bg1"/>
          </a:solidFill>
          <a:ln w="12700" cap="flat" cmpd="sng" algn="ctr">
            <a:noFill/>
            <a:prstDash val="solid"/>
            <a:miter lim="800000"/>
          </a:ln>
          <a:effectLst/>
        </p:spPr>
        <p:txBody>
          <a:bodyPr lIns="360000" tIns="326585" rIns="326585" bIns="130634" rtlCol="0" anchor="b"/>
          <a:lstStyle>
            <a:lvl1pPr algn="l" defTabSz="914400" rtl="0" eaLnBrk="1" latinLnBrk="0" hangingPunct="1">
              <a:lnSpc>
                <a:spcPct val="90000"/>
              </a:lnSpc>
              <a:spcBef>
                <a:spcPct val="0"/>
              </a:spcBef>
              <a:buNone/>
              <a:defRPr kumimoji="1" lang="en-US" altLang="en-US" sz="1814" b="1" i="0" kern="1200" spc="272" dirty="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1" lang="ja-JP" altLang="en-US" sz="1200" b="1" i="0" u="none" strike="noStrike" kern="1200" cap="none" spc="272"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 name="Rectangle 4"/>
          <p:cNvSpPr>
            <a:spLocks noChangeArrowheads="1"/>
          </p:cNvSpPr>
          <p:nvPr/>
        </p:nvSpPr>
        <p:spPr bwMode="auto">
          <a:xfrm>
            <a:off x="99889" y="658912"/>
            <a:ext cx="741231" cy="215900"/>
          </a:xfrm>
          <a:prstGeom prst="rect">
            <a:avLst/>
          </a:prstGeom>
          <a:noFill/>
          <a:ln w="9525">
            <a:noFill/>
            <a:miter lim="800000"/>
            <a:headEnd/>
            <a:tailEnd/>
          </a:ln>
        </p:spPr>
        <p:txBody>
          <a:bodyPr wrap="none" lIns="92075" tIns="46038" rIns="92075" bIns="46038" anchor="ctr"/>
          <a:lstStyle/>
          <a:p>
            <a:pPr marL="0" marR="0" lvl="0" indent="0" algn="ctr" defTabSz="7620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（兆円） </a:t>
            </a:r>
          </a:p>
        </p:txBody>
      </p:sp>
      <p:graphicFrame>
        <p:nvGraphicFramePr>
          <p:cNvPr id="13" name="Object 2">
            <a:extLst>
              <a:ext uri="{FF2B5EF4-FFF2-40B4-BE49-F238E27FC236}">
                <a16:creationId xmlns:a16="http://schemas.microsoft.com/office/drawing/2014/main" id="{6E930FC0-E32D-43C1-8160-838A5591EE7F}"/>
              </a:ext>
            </a:extLst>
          </p:cNvPr>
          <p:cNvGraphicFramePr>
            <a:graphicFrameLocks noChangeAspect="1"/>
          </p:cNvGraphicFramePr>
          <p:nvPr>
            <p:extLst>
              <p:ext uri="{D42A27DB-BD31-4B8C-83A1-F6EECF244321}">
                <p14:modId xmlns:p14="http://schemas.microsoft.com/office/powerpoint/2010/main" val="544899782"/>
              </p:ext>
            </p:extLst>
          </p:nvPr>
        </p:nvGraphicFramePr>
        <p:xfrm>
          <a:off x="272480" y="899881"/>
          <a:ext cx="9324550" cy="5672792"/>
        </p:xfrm>
        <a:graphic>
          <a:graphicData uri="http://schemas.openxmlformats.org/drawingml/2006/chart">
            <c:chart xmlns:c="http://schemas.openxmlformats.org/drawingml/2006/chart" xmlns:r="http://schemas.openxmlformats.org/officeDocument/2006/relationships" r:id="rId3"/>
          </a:graphicData>
        </a:graphic>
      </p:graphicFrame>
      <p:sp>
        <p:nvSpPr>
          <p:cNvPr id="2" name="タイトル 1">
            <a:extLst>
              <a:ext uri="{FF2B5EF4-FFF2-40B4-BE49-F238E27FC236}">
                <a16:creationId xmlns:a16="http://schemas.microsoft.com/office/drawing/2014/main" id="{1F04DEFF-1FD2-62D5-ADD8-BB357B05EEF9}"/>
              </a:ext>
            </a:extLst>
          </p:cNvPr>
          <p:cNvSpPr>
            <a:spLocks noGrp="1"/>
          </p:cNvSpPr>
          <p:nvPr>
            <p:ph type="title"/>
          </p:nvPr>
        </p:nvSpPr>
        <p:spPr>
          <a:xfrm>
            <a:off x="0" y="-205308"/>
            <a:ext cx="9906000" cy="827999"/>
          </a:xfrm>
        </p:spPr>
        <p:txBody>
          <a:bodyPr/>
          <a:lstStyle/>
          <a:p>
            <a:r>
              <a:rPr lang="ja-JP" altLang="en-US"/>
              <a:t>一般歳出と社会保障関係費の推移</a:t>
            </a:r>
          </a:p>
        </p:txBody>
      </p:sp>
      <p:sp>
        <p:nvSpPr>
          <p:cNvPr id="5" name="Text Box 4">
            <a:extLst>
              <a:ext uri="{FF2B5EF4-FFF2-40B4-BE49-F238E27FC236}">
                <a16:creationId xmlns:a16="http://schemas.microsoft.com/office/drawing/2014/main" id="{A29B8964-ADC0-F571-7538-EC3A85E341EE}"/>
              </a:ext>
            </a:extLst>
          </p:cNvPr>
          <p:cNvSpPr txBox="1">
            <a:spLocks noChangeArrowheads="1"/>
          </p:cNvSpPr>
          <p:nvPr/>
        </p:nvSpPr>
        <p:spPr bwMode="auto">
          <a:xfrm>
            <a:off x="613443" y="6354788"/>
            <a:ext cx="9686925" cy="253916"/>
          </a:xfrm>
          <a:prstGeom prst="rect">
            <a:avLst/>
          </a:prstGeom>
          <a:noFill/>
          <a:ln w="9525">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（注）当初予算ベース（</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2025</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R7</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）年度においては予算修正後）</a:t>
            </a:r>
            <a:endPar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Tree>
    <p:extLst>
      <p:ext uri="{BB962C8B-B14F-4D97-AF65-F5344CB8AC3E}">
        <p14:creationId xmlns:p14="http://schemas.microsoft.com/office/powerpoint/2010/main" val="345002647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D84936C5-9F4C-0522-33E0-B1358BC5BD25}"/>
              </a:ext>
            </a:extLst>
          </p:cNvPr>
          <p:cNvGrpSpPr/>
          <p:nvPr/>
        </p:nvGrpSpPr>
        <p:grpSpPr>
          <a:xfrm>
            <a:off x="-15552" y="5589240"/>
            <a:ext cx="9721080" cy="276999"/>
            <a:chOff x="-15552" y="5853679"/>
            <a:chExt cx="9721080" cy="276999"/>
          </a:xfrm>
        </p:grpSpPr>
        <p:sp>
          <p:nvSpPr>
            <p:cNvPr id="28" name="Text Box 6"/>
            <p:cNvSpPr txBox="1">
              <a:spLocks noChangeArrowheads="1"/>
            </p:cNvSpPr>
            <p:nvPr/>
          </p:nvSpPr>
          <p:spPr bwMode="auto">
            <a:xfrm>
              <a:off x="-15552" y="5853679"/>
              <a:ext cx="1136650" cy="276999"/>
            </a:xfrm>
            <a:prstGeom prst="rect">
              <a:avLst/>
            </a:prstGeom>
            <a:noFill/>
            <a:ln w="9525">
              <a:noFill/>
              <a:miter lim="800000"/>
              <a:headEnd/>
              <a:tailEnd/>
            </a:ln>
          </p:spPr>
          <p:txBody>
            <a:bodyPr wrap="square" lIns="18000" rIns="1800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200" b="0" i="0" u="none" strike="noStrike" kern="1200" cap="none" spc="0" normalizeH="0" baseline="0" noProof="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高齢化率</a:t>
              </a:r>
              <a:r>
                <a:rPr kumimoji="1" lang="en-US" altLang="ja-JP" sz="1200" b="0" i="0" u="none" strike="noStrike" kern="1200" cap="none" spc="0" normalizeH="0" baseline="0" noProof="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1" lang="en-US" altLang="ja-JP" sz="1050" b="0" i="0" u="none" strike="noStrike" kern="1200" cap="none" spc="0" normalizeH="0" baseline="0" noProof="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9" name="Text Box 7"/>
            <p:cNvSpPr txBox="1">
              <a:spLocks noChangeArrowheads="1"/>
            </p:cNvSpPr>
            <p:nvPr/>
          </p:nvSpPr>
          <p:spPr bwMode="auto">
            <a:xfrm>
              <a:off x="864022" y="5853679"/>
              <a:ext cx="11366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《28.9%》</a:t>
              </a:r>
            </a:p>
          </p:txBody>
        </p:sp>
        <p:sp>
          <p:nvSpPr>
            <p:cNvPr id="30" name="Text Box 8"/>
            <p:cNvSpPr txBox="1">
              <a:spLocks noChangeArrowheads="1"/>
            </p:cNvSpPr>
            <p:nvPr/>
          </p:nvSpPr>
          <p:spPr bwMode="auto">
            <a:xfrm>
              <a:off x="1964716" y="5853679"/>
              <a:ext cx="11366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《16.8%》</a:t>
              </a:r>
            </a:p>
          </p:txBody>
        </p:sp>
        <p:sp>
          <p:nvSpPr>
            <p:cNvPr id="31" name="Text Box 9"/>
            <p:cNvSpPr txBox="1">
              <a:spLocks noChangeArrowheads="1"/>
            </p:cNvSpPr>
            <p:nvPr/>
          </p:nvSpPr>
          <p:spPr bwMode="auto">
            <a:xfrm>
              <a:off x="4166104" y="5853679"/>
              <a:ext cx="11366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《18.7%》</a:t>
              </a:r>
            </a:p>
          </p:txBody>
        </p:sp>
        <p:sp>
          <p:nvSpPr>
            <p:cNvPr id="32" name="Text Box 10"/>
            <p:cNvSpPr txBox="1">
              <a:spLocks noChangeArrowheads="1"/>
            </p:cNvSpPr>
            <p:nvPr/>
          </p:nvSpPr>
          <p:spPr bwMode="auto">
            <a:xfrm>
              <a:off x="5266798" y="5853679"/>
              <a:ext cx="11366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《22.0%》</a:t>
              </a:r>
            </a:p>
          </p:txBody>
        </p:sp>
        <p:sp>
          <p:nvSpPr>
            <p:cNvPr id="33" name="Text Box 11"/>
            <p:cNvSpPr txBox="1">
              <a:spLocks noChangeArrowheads="1"/>
            </p:cNvSpPr>
            <p:nvPr/>
          </p:nvSpPr>
          <p:spPr bwMode="auto">
            <a:xfrm>
              <a:off x="7468186" y="5853679"/>
              <a:ext cx="11366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《20.9%》</a:t>
              </a:r>
            </a:p>
          </p:txBody>
        </p:sp>
        <p:sp>
          <p:nvSpPr>
            <p:cNvPr id="35" name="Text Box 12"/>
            <p:cNvSpPr txBox="1">
              <a:spLocks noChangeArrowheads="1"/>
            </p:cNvSpPr>
            <p:nvPr/>
          </p:nvSpPr>
          <p:spPr bwMode="auto">
            <a:xfrm>
              <a:off x="8568878" y="5853679"/>
              <a:ext cx="11366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《20.1%》</a:t>
              </a:r>
            </a:p>
          </p:txBody>
        </p:sp>
        <p:sp>
          <p:nvSpPr>
            <p:cNvPr id="21" name="Text Box 8"/>
            <p:cNvSpPr txBox="1">
              <a:spLocks noChangeArrowheads="1"/>
            </p:cNvSpPr>
            <p:nvPr/>
          </p:nvSpPr>
          <p:spPr bwMode="auto">
            <a:xfrm>
              <a:off x="3065410" y="5853679"/>
              <a:ext cx="11366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《18.5%》</a:t>
              </a:r>
            </a:p>
          </p:txBody>
        </p:sp>
        <p:sp>
          <p:nvSpPr>
            <p:cNvPr id="22" name="Text Box 10"/>
            <p:cNvSpPr txBox="1">
              <a:spLocks noChangeArrowheads="1"/>
            </p:cNvSpPr>
            <p:nvPr/>
          </p:nvSpPr>
          <p:spPr bwMode="auto">
            <a:xfrm>
              <a:off x="6367492" y="5853679"/>
              <a:ext cx="11366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《23.5%》</a:t>
              </a:r>
            </a:p>
          </p:txBody>
        </p:sp>
      </p:grpSp>
      <p:sp>
        <p:nvSpPr>
          <p:cNvPr id="3" name="タイトル 2">
            <a:extLst>
              <a:ext uri="{FF2B5EF4-FFF2-40B4-BE49-F238E27FC236}">
                <a16:creationId xmlns:a16="http://schemas.microsoft.com/office/drawing/2014/main" id="{23EAA5ED-2A4A-35B7-AA92-F0A1D49B6EDE}"/>
              </a:ext>
            </a:extLst>
          </p:cNvPr>
          <p:cNvSpPr>
            <a:spLocks noGrp="1"/>
          </p:cNvSpPr>
          <p:nvPr>
            <p:ph type="title"/>
          </p:nvPr>
        </p:nvSpPr>
        <p:spPr>
          <a:xfrm>
            <a:off x="0" y="-1"/>
            <a:ext cx="9906000" cy="537867"/>
          </a:xfrm>
        </p:spPr>
        <p:txBody>
          <a:bodyPr bIns="72000"/>
          <a:lstStyle/>
          <a:p>
            <a:r>
              <a:rPr lang="ja-JP" altLang="en-US" sz="1800"/>
              <a:t>社会保障給付の部門別の国際的な比較（対</a:t>
            </a:r>
            <a:r>
              <a:rPr lang="en-US" altLang="ja-JP" sz="1800"/>
              <a:t>GDP</a:t>
            </a:r>
            <a:r>
              <a:rPr lang="ja-JP" altLang="en-US" sz="1800"/>
              <a:t>比）</a:t>
            </a:r>
          </a:p>
        </p:txBody>
      </p:sp>
      <p:sp>
        <p:nvSpPr>
          <p:cNvPr id="4" name="テキスト プレースホルダー 3">
            <a:extLst>
              <a:ext uri="{FF2B5EF4-FFF2-40B4-BE49-F238E27FC236}">
                <a16:creationId xmlns:a16="http://schemas.microsoft.com/office/drawing/2014/main" id="{44CF3F87-CB87-73F7-7823-67D216BE8AB2}"/>
              </a:ext>
            </a:extLst>
          </p:cNvPr>
          <p:cNvSpPr>
            <a:spLocks noGrp="1"/>
          </p:cNvSpPr>
          <p:nvPr>
            <p:ph type="body" sz="quarter" idx="13"/>
          </p:nvPr>
        </p:nvSpPr>
        <p:spPr>
          <a:xfrm>
            <a:off x="-600" y="548680"/>
            <a:ext cx="9907200" cy="1007181"/>
          </a:xfrm>
        </p:spPr>
        <p:txBody>
          <a:bodyPr tIns="72000" bIns="72000"/>
          <a:lstStyle/>
          <a:p>
            <a:pPr marL="0" marR="0" lvl="0" indent="0" algn="l" defTabSz="914400" rtl="0" eaLnBrk="1" fontAlgn="base" latinLnBrk="0" hangingPunct="1">
              <a:lnSpc>
                <a:spcPct val="100000"/>
              </a:lnSpc>
              <a:spcBef>
                <a:spcPct val="0"/>
              </a:spcBef>
              <a:spcAft>
                <a:spcPct val="0"/>
              </a:spcAft>
              <a:buClrTx/>
              <a:buSzTx/>
              <a:buFontTx/>
              <a:buNone/>
              <a:tabLst>
                <a:tab pos="180975" algn="l"/>
              </a:tabLst>
              <a:defRPr/>
            </a:pPr>
            <a:r>
              <a:rPr lang="ja-JP" altLang="en-US" sz="1400" kern="1200" spc="0">
                <a:solidFill>
                  <a:prstClr val="black"/>
                </a:solidFill>
              </a:rPr>
              <a:t>　</a:t>
            </a:r>
            <a:r>
              <a:rPr kumimoji="1" lang="ja-JP" altLang="en-US" sz="1400" b="0" i="0" u="none" strike="noStrike" kern="1200" cap="none" spc="0" normalizeH="0" baseline="0" noProof="0">
                <a:ln>
                  <a:noFill/>
                </a:ln>
                <a:solidFill>
                  <a:prstClr val="black"/>
                </a:solidFill>
                <a:effectLst/>
                <a:uLnTx/>
                <a:uFillTx/>
              </a:rPr>
              <a:t>我が国の社会保障給付の規模を部門別に比較すると、</a:t>
            </a:r>
          </a:p>
          <a:p>
            <a:pPr marL="0" marR="0" lvl="0" indent="0" algn="l" defTabSz="914400" rtl="0" eaLnBrk="1" fontAlgn="base" latinLnBrk="0" hangingPunct="1">
              <a:lnSpc>
                <a:spcPct val="100000"/>
              </a:lnSpc>
              <a:spcBef>
                <a:spcPct val="0"/>
              </a:spcBef>
              <a:spcAft>
                <a:spcPct val="0"/>
              </a:spcAft>
              <a:buClrTx/>
              <a:buSzTx/>
              <a:buFontTx/>
              <a:buNone/>
              <a:tabLst>
                <a:tab pos="180975" algn="l"/>
              </a:tabLst>
              <a:defRPr/>
            </a:pPr>
            <a:r>
              <a:rPr kumimoji="1" lang="ja-JP" altLang="en-US" sz="1400" b="0" i="0" u="none" strike="noStrike" kern="1200" cap="none" spc="0" normalizeH="0" baseline="0" noProof="0">
                <a:ln>
                  <a:noFill/>
                </a:ln>
                <a:solidFill>
                  <a:prstClr val="black"/>
                </a:solidFill>
                <a:effectLst/>
                <a:uLnTx/>
                <a:uFillTx/>
              </a:rPr>
              <a:t>　・ 年金 </a:t>
            </a:r>
            <a:r>
              <a:rPr kumimoji="1" lang="en-US" altLang="ja-JP" sz="1400" b="0" i="0" u="none" strike="noStrike" kern="1200" cap="none" spc="0" normalizeH="0" baseline="0" noProof="0">
                <a:ln>
                  <a:noFill/>
                </a:ln>
                <a:solidFill>
                  <a:prstClr val="black"/>
                </a:solidFill>
                <a:effectLst/>
                <a:uLnTx/>
                <a:uFillTx/>
              </a:rPr>
              <a:t>― </a:t>
            </a:r>
            <a:r>
              <a:rPr kumimoji="1" lang="ja-JP" altLang="en-US" sz="1400" b="0" i="0" u="none" strike="noStrike" kern="1200" cap="none" spc="0" normalizeH="0" baseline="0" noProof="0">
                <a:ln>
                  <a:noFill/>
                </a:ln>
                <a:solidFill>
                  <a:prstClr val="black"/>
                </a:solidFill>
                <a:effectLst/>
                <a:uLnTx/>
                <a:uFillTx/>
              </a:rPr>
              <a:t>米英を上回るが、仏を下回る規模</a:t>
            </a:r>
          </a:p>
          <a:p>
            <a:pPr marL="0" marR="0" lvl="0" indent="0" algn="l" defTabSz="914400" rtl="0" eaLnBrk="1" fontAlgn="base" latinLnBrk="0" hangingPunct="1">
              <a:lnSpc>
                <a:spcPct val="100000"/>
              </a:lnSpc>
              <a:spcBef>
                <a:spcPct val="0"/>
              </a:spcBef>
              <a:spcAft>
                <a:spcPct val="0"/>
              </a:spcAft>
              <a:buClrTx/>
              <a:buSzTx/>
              <a:buFontTx/>
              <a:buNone/>
              <a:tabLst>
                <a:tab pos="180975" algn="l"/>
              </a:tabLst>
              <a:defRPr/>
            </a:pPr>
            <a:r>
              <a:rPr kumimoji="1" lang="ja-JP" altLang="en-US" sz="1400" b="0" i="0" u="none" strike="noStrike" kern="1200" cap="none" spc="0" normalizeH="0" baseline="0" noProof="0">
                <a:ln>
                  <a:noFill/>
                </a:ln>
                <a:solidFill>
                  <a:prstClr val="black"/>
                </a:solidFill>
                <a:effectLst/>
                <a:uLnTx/>
                <a:uFillTx/>
              </a:rPr>
              <a:t>　・ 医療 </a:t>
            </a:r>
            <a:r>
              <a:rPr kumimoji="1" lang="en-US" altLang="ja-JP" sz="1400" b="0" i="0" u="none" strike="noStrike" kern="1200" cap="none" spc="0" normalizeH="0" baseline="0" noProof="0">
                <a:ln>
                  <a:noFill/>
                </a:ln>
                <a:solidFill>
                  <a:prstClr val="black"/>
                </a:solidFill>
                <a:effectLst/>
                <a:uLnTx/>
                <a:uFillTx/>
              </a:rPr>
              <a:t>― </a:t>
            </a:r>
            <a:r>
              <a:rPr kumimoji="1" lang="ja-JP" altLang="en-US" sz="1400" b="0" i="0" u="none" strike="noStrike" kern="1200" cap="none" spc="0" normalizeH="0" baseline="0" noProof="0">
                <a:ln>
                  <a:noFill/>
                </a:ln>
                <a:solidFill>
                  <a:prstClr val="black"/>
                </a:solidFill>
                <a:effectLst/>
                <a:uLnTx/>
                <a:uFillTx/>
              </a:rPr>
              <a:t>欧州諸国を上回るが、米国を下回る規模</a:t>
            </a:r>
          </a:p>
          <a:p>
            <a:pPr marL="0" marR="0" lvl="0" indent="0" algn="l" defTabSz="914400" rtl="0" eaLnBrk="1" fontAlgn="base" latinLnBrk="0" hangingPunct="1">
              <a:lnSpc>
                <a:spcPct val="100000"/>
              </a:lnSpc>
              <a:spcBef>
                <a:spcPct val="0"/>
              </a:spcBef>
              <a:spcAft>
                <a:spcPct val="0"/>
              </a:spcAft>
              <a:buClrTx/>
              <a:buSzTx/>
              <a:buFontTx/>
              <a:buNone/>
              <a:tabLst>
                <a:tab pos="180975" algn="l"/>
              </a:tabLst>
              <a:defRPr/>
            </a:pPr>
            <a:r>
              <a:rPr kumimoji="1" lang="ja-JP" altLang="en-US" sz="1400" b="0" i="0" u="none" strike="noStrike" kern="1200" cap="none" spc="0" normalizeH="0" baseline="0" noProof="0">
                <a:ln>
                  <a:noFill/>
                </a:ln>
                <a:solidFill>
                  <a:prstClr val="black"/>
                </a:solidFill>
                <a:effectLst/>
                <a:uLnTx/>
                <a:uFillTx/>
              </a:rPr>
              <a:t>　・ その他の給付 </a:t>
            </a:r>
            <a:r>
              <a:rPr kumimoji="1" lang="en-US" altLang="ja-JP" sz="1400" b="0" i="0" u="none" strike="noStrike" kern="1200" cap="none" spc="0" normalizeH="0" baseline="0" noProof="0">
                <a:ln>
                  <a:noFill/>
                </a:ln>
                <a:solidFill>
                  <a:prstClr val="black"/>
                </a:solidFill>
                <a:effectLst/>
                <a:uLnTx/>
                <a:uFillTx/>
              </a:rPr>
              <a:t>― </a:t>
            </a:r>
            <a:r>
              <a:rPr kumimoji="1" lang="ja-JP" altLang="en-US" sz="1400" b="0" i="0" u="none" strike="noStrike" kern="1200" cap="none" spc="0" normalizeH="0" baseline="0" noProof="0">
                <a:ln>
                  <a:noFill/>
                </a:ln>
                <a:solidFill>
                  <a:prstClr val="black"/>
                </a:solidFill>
                <a:effectLst/>
                <a:uLnTx/>
                <a:uFillTx/>
              </a:rPr>
              <a:t>米国を上回るが、欧州諸国をかなり下回る規模　　となっている</a:t>
            </a:r>
            <a:endParaRPr lang="ja-JP" altLang="en-US" sz="1400"/>
          </a:p>
        </p:txBody>
      </p:sp>
      <p:sp>
        <p:nvSpPr>
          <p:cNvPr id="2" name="正方形/長方形 1">
            <a:extLst>
              <a:ext uri="{FF2B5EF4-FFF2-40B4-BE49-F238E27FC236}">
                <a16:creationId xmlns:a16="http://schemas.microsoft.com/office/drawing/2014/main" id="{0343B678-3065-A3F8-E359-9091D28B0921}"/>
              </a:ext>
            </a:extLst>
          </p:cNvPr>
          <p:cNvSpPr/>
          <p:nvPr/>
        </p:nvSpPr>
        <p:spPr>
          <a:xfrm>
            <a:off x="995742" y="2651333"/>
            <a:ext cx="867556" cy="3214906"/>
          </a:xfrm>
          <a:prstGeom prst="rect">
            <a:avLst/>
          </a:prstGeom>
          <a:noFill/>
          <a:ln w="19050"/>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8" name="Text Box 3">
            <a:extLst>
              <a:ext uri="{FF2B5EF4-FFF2-40B4-BE49-F238E27FC236}">
                <a16:creationId xmlns:a16="http://schemas.microsoft.com/office/drawing/2014/main" id="{827E6DF3-C5CA-E9A7-4FD3-83B81D74C1DE}"/>
              </a:ext>
            </a:extLst>
          </p:cNvPr>
          <p:cNvSpPr txBox="1">
            <a:spLocks noChangeArrowheads="1"/>
          </p:cNvSpPr>
          <p:nvPr/>
        </p:nvSpPr>
        <p:spPr bwMode="auto">
          <a:xfrm>
            <a:off x="503250" y="6094481"/>
            <a:ext cx="9402750" cy="676313"/>
          </a:xfrm>
          <a:prstGeom prst="rect">
            <a:avLst/>
          </a:prstGeom>
          <a:noFill/>
          <a:ln w="9525">
            <a:noFill/>
            <a:miter lim="800000"/>
            <a:headEnd/>
            <a:tailEnd/>
          </a:ln>
        </p:spPr>
        <p:txBody>
          <a:bodyPr wrap="square" lIns="91413" tIns="45707" rIns="91413" bIns="45707" anchor="b">
            <a:spAutoFit/>
          </a:bodyPr>
          <a:lstStyle/>
          <a:p>
            <a:pPr marL="266700" lvl="0" indent="-266700" fontAlgn="base">
              <a:lnSpc>
                <a:spcPct val="90000"/>
              </a:lnSpc>
              <a:spcBef>
                <a:spcPct val="0"/>
              </a:spcBef>
              <a:spcAft>
                <a:spcPct val="0"/>
              </a:spcAft>
              <a:defRPr/>
            </a:pP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（注）</a:t>
            </a:r>
            <a:r>
              <a:rPr kumimoji="1" lang="ja-JP" altLang="en-US" sz="1050" b="0" i="0" u="none" strike="noStrike" kern="1200" cap="none" spc="0" normalizeH="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r>
              <a:rPr lang="en-US" altLang="ja-JP" sz="1050" dirty="0">
                <a:solidFill>
                  <a:prstClr val="black"/>
                </a:solidFill>
                <a:latin typeface="UD デジタル 教科書体 NK-R" panose="02020400000000000000" pitchFamily="18" charset="-128"/>
                <a:ea typeface="UD デジタル 教科書体 NK-R" panose="02020400000000000000" pitchFamily="18" charset="-128"/>
              </a:rPr>
              <a:t>OECD</a:t>
            </a:r>
            <a:r>
              <a:rPr lang="ja-JP" altLang="en-US" sz="1050" dirty="0">
                <a:solidFill>
                  <a:prstClr val="black"/>
                </a:solidFill>
                <a:latin typeface="UD デジタル 教科書体 NK-R" panose="02020400000000000000" pitchFamily="18" charset="-128"/>
                <a:ea typeface="UD デジタル 教科書体 NK-R" panose="02020400000000000000" pitchFamily="18" charset="-128"/>
              </a:rPr>
              <a:t>：”</a:t>
            </a:r>
            <a:r>
              <a:rPr lang="en-US" altLang="ja-JP" sz="1050" dirty="0">
                <a:solidFill>
                  <a:prstClr val="black"/>
                </a:solidFill>
                <a:latin typeface="UD デジタル 教科書体 NK-R" panose="02020400000000000000" pitchFamily="18" charset="-128"/>
                <a:ea typeface="UD デジタル 教科書体 NK-R" panose="02020400000000000000" pitchFamily="18" charset="-128"/>
              </a:rPr>
              <a:t>Social Expenditure Database”</a:t>
            </a:r>
            <a:r>
              <a:rPr lang="ja-JP" altLang="en-US" sz="1050" dirty="0">
                <a:solidFill>
                  <a:prstClr val="black"/>
                </a:solidFill>
                <a:latin typeface="UD デジタル 教科書体 NK-R" panose="02020400000000000000" pitchFamily="18" charset="-128"/>
                <a:ea typeface="UD デジタル 教科書体 NK-R" panose="02020400000000000000" pitchFamily="18" charset="-128"/>
              </a:rPr>
              <a:t>に基づき、厚生労働省で算出したもの</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20250912</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閲覧） </a:t>
            </a:r>
            <a:r>
              <a:rPr lang="ja-JP" altLang="en-US" sz="1050" dirty="0">
                <a:solidFill>
                  <a:prstClr val="black"/>
                </a:solidFill>
                <a:latin typeface="UD デジタル 教科書体 NK-R" panose="02020400000000000000" pitchFamily="18" charset="-128"/>
                <a:ea typeface="UD デジタル 教科書体 NK-R" panose="02020400000000000000" pitchFamily="18" charset="-128"/>
              </a:rPr>
              <a:t>。いずれも</a:t>
            </a:r>
            <a:r>
              <a:rPr lang="en-US" altLang="ja-JP" sz="1050" dirty="0">
                <a:solidFill>
                  <a:prstClr val="black"/>
                </a:solidFill>
                <a:latin typeface="UD デジタル 教科書体 NK-R" panose="02020400000000000000" pitchFamily="18" charset="-128"/>
                <a:ea typeface="UD デジタル 教科書体 NK-R" panose="02020400000000000000" pitchFamily="18" charset="-128"/>
              </a:rPr>
              <a:t>2021</a:t>
            </a:r>
            <a:r>
              <a:rPr lang="ja-JP" altLang="en-US" sz="1050" dirty="0">
                <a:solidFill>
                  <a:prstClr val="black"/>
                </a:solidFill>
                <a:latin typeface="UD デジタル 教科書体 NK-R" panose="02020400000000000000" pitchFamily="18" charset="-128"/>
                <a:ea typeface="UD デジタル 教科書体 NK-R" panose="02020400000000000000" pitchFamily="18" charset="-128"/>
              </a:rPr>
              <a:t>年の数値。</a:t>
            </a:r>
          </a:p>
          <a:p>
            <a:pPr marL="361950" lvl="0" indent="-180975" fontAlgn="base">
              <a:lnSpc>
                <a:spcPct val="90000"/>
              </a:lnSpc>
              <a:spcBef>
                <a:spcPct val="0"/>
              </a:spcBef>
              <a:spcAft>
                <a:spcPct val="0"/>
              </a:spcAft>
              <a:defRPr/>
            </a:pPr>
            <a:r>
              <a:rPr lang="ja-JP" altLang="en-US" sz="1050" dirty="0">
                <a:solidFill>
                  <a:prstClr val="black"/>
                </a:solidFill>
                <a:latin typeface="UD デジタル 教科書体 NK-R" panose="02020400000000000000" pitchFamily="18" charset="-128"/>
                <a:ea typeface="UD デジタル 教科書体 NK-R" panose="02020400000000000000" pitchFamily="18" charset="-128"/>
              </a:rPr>
              <a:t>　　　 </a:t>
            </a:r>
            <a:r>
              <a:rPr lang="en-US" altLang="ja-JP" sz="1050" dirty="0">
                <a:solidFill>
                  <a:prstClr val="black"/>
                </a:solidFill>
                <a:latin typeface="UD デジタル 教科書体 NK-R" panose="02020400000000000000" pitchFamily="18" charset="-128"/>
                <a:ea typeface="UD デジタル 教科書体 NK-R" panose="02020400000000000000" pitchFamily="18" charset="-128"/>
              </a:rPr>
              <a:t>OECD</a:t>
            </a:r>
            <a:r>
              <a:rPr lang="ja-JP" altLang="en-US" sz="1050" dirty="0">
                <a:solidFill>
                  <a:prstClr val="black"/>
                </a:solidFill>
                <a:latin typeface="UD デジタル 教科書体 NK-R" panose="02020400000000000000" pitchFamily="18" charset="-128"/>
                <a:ea typeface="UD デジタル 教科書体 NK-R" panose="02020400000000000000" pitchFamily="18" charset="-128"/>
              </a:rPr>
              <a:t>社会支出基準に基づく社会支出データを用いているため、社会保障給付費よりも広い範囲の費用（施設整備費等）も計上されている。 </a:t>
            </a:r>
            <a:endParaRPr lang="en-US" altLang="ja-JP" sz="1050" dirty="0">
              <a:solidFill>
                <a:prstClr val="black"/>
              </a:solidFill>
              <a:latin typeface="UD デジタル 教科書体 NK-R" panose="02020400000000000000" pitchFamily="18" charset="-128"/>
              <a:ea typeface="UD デジタル 教科書体 NK-R" panose="02020400000000000000" pitchFamily="18" charset="-128"/>
            </a:endParaRPr>
          </a:p>
          <a:p>
            <a:pPr marL="361950" lvl="0" indent="-180975">
              <a:lnSpc>
                <a:spcPct val="90000"/>
              </a:lnSpc>
              <a:defRPr/>
            </a:pPr>
            <a:r>
              <a:rPr lang="ja-JP" altLang="en-US" sz="1050" dirty="0">
                <a:solidFill>
                  <a:prstClr val="black"/>
                </a:solidFill>
                <a:latin typeface="UD デジタル 教科書体 NK-R" panose="02020400000000000000" pitchFamily="18" charset="-128"/>
                <a:ea typeface="UD デジタル 教科書体 NK-R" panose="02020400000000000000" pitchFamily="18" charset="-128"/>
              </a:rPr>
              <a:t>　　　社会支出は、公的社会支出（</a:t>
            </a:r>
            <a:r>
              <a:rPr lang="en-US" altLang="ja-JP" sz="1050" dirty="0">
                <a:solidFill>
                  <a:prstClr val="black"/>
                </a:solidFill>
                <a:latin typeface="UD デジタル 教科書体 NK-R" panose="02020400000000000000" pitchFamily="18" charset="-128"/>
                <a:ea typeface="UD デジタル 教科書体 NK-R" panose="02020400000000000000" pitchFamily="18" charset="-128"/>
              </a:rPr>
              <a:t>Public Expenditure</a:t>
            </a:r>
            <a:r>
              <a:rPr lang="ja-JP" altLang="en-US" sz="1050" dirty="0">
                <a:solidFill>
                  <a:prstClr val="black"/>
                </a:solidFill>
                <a:latin typeface="UD デジタル 教科書体 NK-R" panose="02020400000000000000" pitchFamily="18" charset="-128"/>
                <a:ea typeface="UD デジタル 教科書体 NK-R" panose="02020400000000000000" pitchFamily="18" charset="-128"/>
              </a:rPr>
              <a:t>）＋義務的指摘社会支出（</a:t>
            </a:r>
            <a:r>
              <a:rPr lang="en-US" altLang="ja-JP" sz="1050" dirty="0">
                <a:solidFill>
                  <a:prstClr val="black"/>
                </a:solidFill>
                <a:latin typeface="UD デジタル 教科書体 NK-R" panose="02020400000000000000" pitchFamily="18" charset="-128"/>
                <a:ea typeface="UD デジタル 教科書体 NK-R" panose="02020400000000000000" pitchFamily="18" charset="-128"/>
              </a:rPr>
              <a:t>Mandatory Private Expenditure</a:t>
            </a:r>
            <a:r>
              <a:rPr lang="ja-JP" altLang="en-US" sz="1050" dirty="0">
                <a:solidFill>
                  <a:prstClr val="black"/>
                </a:solidFill>
                <a:latin typeface="UD デジタル 教科書体 NK-R" panose="02020400000000000000" pitchFamily="18" charset="-128"/>
                <a:ea typeface="UD デジタル 教科書体 NK-R" panose="02020400000000000000" pitchFamily="18" charset="-128"/>
              </a:rPr>
              <a:t>）。</a:t>
            </a:r>
          </a:p>
          <a:p>
            <a:pPr marL="361950" lvl="0" indent="-180975" fontAlgn="base">
              <a:lnSpc>
                <a:spcPct val="90000"/>
              </a:lnSpc>
              <a:spcBef>
                <a:spcPct val="0"/>
              </a:spcBef>
              <a:spcAft>
                <a:spcPct val="0"/>
              </a:spcAft>
              <a:defRPr/>
            </a:pP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高齢化率は人口統計資料集（国立社会保障・人口問題研究所）の</a:t>
            </a:r>
            <a:r>
              <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2021</a:t>
            </a:r>
            <a:r>
              <a:rPr kumimoji="1" lang="ja-JP" altLang="en-US"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年の数値。</a:t>
            </a:r>
            <a:endParaRPr kumimoji="1" lang="en-US" altLang="ja-JP" sz="105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graphicFrame>
        <p:nvGraphicFramePr>
          <p:cNvPr id="9" name="Object 5">
            <a:extLst>
              <a:ext uri="{FF2B5EF4-FFF2-40B4-BE49-F238E27FC236}">
                <a16:creationId xmlns:a16="http://schemas.microsoft.com/office/drawing/2014/main" id="{00000000-0008-0000-0000-000004000000}"/>
              </a:ext>
            </a:extLst>
          </p:cNvPr>
          <p:cNvGraphicFramePr>
            <a:graphicFrameLocks noChangeAspect="1"/>
          </p:cNvGraphicFramePr>
          <p:nvPr>
            <p:extLst>
              <p:ext uri="{D42A27DB-BD31-4B8C-83A1-F6EECF244321}">
                <p14:modId xmlns:p14="http://schemas.microsoft.com/office/powerpoint/2010/main" val="2039949889"/>
              </p:ext>
            </p:extLst>
          </p:nvPr>
        </p:nvGraphicFramePr>
        <p:xfrm>
          <a:off x="31258" y="1651596"/>
          <a:ext cx="9740838" cy="406656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48726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1">
            <a:extLst>
              <a:ext uri="{FF2B5EF4-FFF2-40B4-BE49-F238E27FC236}">
                <a16:creationId xmlns:a16="http://schemas.microsoft.com/office/drawing/2014/main" id="{FAECB1AD-6EDF-E93C-598F-EF91C47E3078}"/>
              </a:ext>
            </a:extLst>
          </p:cNvPr>
          <p:cNvSpPr txBox="1">
            <a:spLocks/>
          </p:cNvSpPr>
          <p:nvPr/>
        </p:nvSpPr>
        <p:spPr>
          <a:xfrm>
            <a:off x="2827488" y="2795878"/>
            <a:ext cx="1929246" cy="1266244"/>
          </a:xfrm>
          <a:prstGeom prst="rect">
            <a:avLst/>
          </a:prstGeom>
        </p:spPr>
        <p:txBody>
          <a:bodyPr vert="horz" wrap="none" lIns="91440" tIns="45720" rIns="91440" bIns="45720" rtlCol="0" anchor="ctr">
            <a:spAutoFit/>
          </a:bodyPr>
          <a:lst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lang="ja-JP" altLang="en-US" sz="2000" b="0" i="0" kern="1200" spc="272" smtClean="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Font typeface="Arial" panose="020B0604020202020204" pitchFamily="34" charset="0"/>
              <a:buNone/>
            </a:pPr>
            <a:r>
              <a:rPr lang="en-US" altLang="ja-JP">
                <a:latin typeface="UD デジタル 教科書体 NK-R" panose="02020400000000000000" pitchFamily="18" charset="-128"/>
                <a:ea typeface="UD デジタル 教科書体 NK-R" panose="02020400000000000000" pitchFamily="18" charset="-128"/>
              </a:rPr>
              <a:t>【</a:t>
            </a:r>
            <a:r>
              <a:rPr lang="ja-JP" altLang="en-US">
                <a:latin typeface="UD デジタル 教科書体 NK-R" panose="02020400000000000000" pitchFamily="18" charset="-128"/>
                <a:ea typeface="UD デジタル 教科書体 NK-R" panose="02020400000000000000" pitchFamily="18" charset="-128"/>
              </a:rPr>
              <a:t>目次</a:t>
            </a:r>
            <a:r>
              <a:rPr lang="en-US" altLang="ja-JP">
                <a:latin typeface="UD デジタル 教科書体 NK-R" panose="02020400000000000000" pitchFamily="18" charset="-128"/>
                <a:ea typeface="UD デジタル 教科書体 NK-R" panose="02020400000000000000" pitchFamily="18" charset="-128"/>
              </a:rPr>
              <a:t>】</a:t>
            </a:r>
            <a:br>
              <a:rPr lang="en-US" altLang="ja-JP">
                <a:latin typeface="UD デジタル 教科書体 NK-R" panose="02020400000000000000" pitchFamily="18" charset="-128"/>
                <a:ea typeface="UD デジタル 教科書体 NK-R" panose="02020400000000000000" pitchFamily="18" charset="-128"/>
              </a:rPr>
            </a:br>
            <a:r>
              <a:rPr lang="ja-JP" altLang="en-US">
                <a:latin typeface="UD デジタル 教科書体 NK-R" panose="02020400000000000000" pitchFamily="18" charset="-128"/>
                <a:ea typeface="UD デジタル 教科書体 NK-R" panose="02020400000000000000" pitchFamily="18" charset="-128"/>
              </a:rPr>
              <a:t>１．参考資料</a:t>
            </a:r>
            <a:br>
              <a:rPr lang="en-US" altLang="ja-JP">
                <a:latin typeface="UD デジタル 教科書体 NK-R" panose="02020400000000000000" pitchFamily="18" charset="-128"/>
                <a:ea typeface="UD デジタル 教科書体 NK-R" panose="02020400000000000000" pitchFamily="18" charset="-128"/>
              </a:rPr>
            </a:br>
            <a:r>
              <a:rPr lang="ja-JP" altLang="en-US">
                <a:latin typeface="UD デジタル 教科書体 NK-R" panose="02020400000000000000" pitchFamily="18" charset="-128"/>
                <a:ea typeface="UD デジタル 教科書体 NK-R" panose="02020400000000000000" pitchFamily="18" charset="-128"/>
              </a:rPr>
              <a:t>２．統計データ</a:t>
            </a:r>
          </a:p>
        </p:txBody>
      </p:sp>
    </p:spTree>
    <p:extLst>
      <p:ext uri="{BB962C8B-B14F-4D97-AF65-F5344CB8AC3E}">
        <p14:creationId xmlns:p14="http://schemas.microsoft.com/office/powerpoint/2010/main" val="87660092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Rectangle 3"/>
          <p:cNvSpPr>
            <a:spLocks noChangeArrowheads="1"/>
          </p:cNvSpPr>
          <p:nvPr/>
        </p:nvSpPr>
        <p:spPr bwMode="auto">
          <a:xfrm>
            <a:off x="567532" y="6083493"/>
            <a:ext cx="9142982" cy="430887"/>
          </a:xfrm>
          <a:prstGeom prst="rect">
            <a:avLst/>
          </a:prstGeom>
          <a:noFill/>
          <a:ln w="9525">
            <a:noFill/>
            <a:miter lim="800000"/>
            <a:headEnd/>
            <a:tailEnd/>
          </a:ln>
        </p:spPr>
        <p:txBody>
          <a:bodyPr wrap="square">
            <a:spAutoFit/>
          </a:bodyPr>
          <a:lstStyle/>
          <a:p>
            <a:pPr marL="542925" marR="0" lvl="0" indent="-542925"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資料：社会保障・人口問題研究所「社会保障費用統計」（日本、イギリス、ドイツ、フランス、スウェーデン）、「社会保障費国際比較基礎データ」（アメリカ）</a:t>
            </a:r>
          </a:p>
          <a:p>
            <a:pPr marL="542925" marR="0" lvl="0" indent="-542925"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3" name="タイトル 2">
            <a:extLst>
              <a:ext uri="{FF2B5EF4-FFF2-40B4-BE49-F238E27FC236}">
                <a16:creationId xmlns:a16="http://schemas.microsoft.com/office/drawing/2014/main" id="{EA7AB19F-72C4-D1EE-E265-531175023DD0}"/>
              </a:ext>
            </a:extLst>
          </p:cNvPr>
          <p:cNvSpPr>
            <a:spLocks noGrp="1"/>
          </p:cNvSpPr>
          <p:nvPr>
            <p:ph type="title"/>
          </p:nvPr>
        </p:nvSpPr>
        <p:spPr>
          <a:xfrm>
            <a:off x="0" y="0"/>
            <a:ext cx="9906000" cy="568573"/>
          </a:xfrm>
        </p:spPr>
        <p:txBody>
          <a:bodyPr/>
          <a:lstStyle/>
          <a:p>
            <a:r>
              <a:rPr lang="ja-JP" altLang="en-US" sz="1800"/>
              <a:t>社会保障財源の対</a:t>
            </a:r>
            <a:r>
              <a:rPr lang="en-US" altLang="ja-JP" sz="1800"/>
              <a:t>GDP</a:t>
            </a:r>
            <a:r>
              <a:rPr lang="ja-JP" altLang="en-US" sz="1800"/>
              <a:t>比の国際比較</a:t>
            </a:r>
          </a:p>
        </p:txBody>
      </p:sp>
      <p:grpSp>
        <p:nvGrpSpPr>
          <p:cNvPr id="17" name="グループ化 16">
            <a:extLst>
              <a:ext uri="{FF2B5EF4-FFF2-40B4-BE49-F238E27FC236}">
                <a16:creationId xmlns:a16="http://schemas.microsoft.com/office/drawing/2014/main" id="{CDA92B13-89D4-38A3-DB2D-84460AE3B903}"/>
              </a:ext>
            </a:extLst>
          </p:cNvPr>
          <p:cNvGrpSpPr/>
          <p:nvPr/>
        </p:nvGrpSpPr>
        <p:grpSpPr>
          <a:xfrm>
            <a:off x="100236" y="873569"/>
            <a:ext cx="9705528" cy="4843884"/>
            <a:chOff x="200472" y="1268760"/>
            <a:chExt cx="9705528" cy="4843884"/>
          </a:xfrm>
        </p:grpSpPr>
        <p:grpSp>
          <p:nvGrpSpPr>
            <p:cNvPr id="5" name="グループ化 4">
              <a:extLst>
                <a:ext uri="{FF2B5EF4-FFF2-40B4-BE49-F238E27FC236}">
                  <a16:creationId xmlns:a16="http://schemas.microsoft.com/office/drawing/2014/main" id="{BD9F0F38-5927-A5C7-AD38-9296A73F4172}"/>
                </a:ext>
              </a:extLst>
            </p:cNvPr>
            <p:cNvGrpSpPr/>
            <p:nvPr/>
          </p:nvGrpSpPr>
          <p:grpSpPr>
            <a:xfrm>
              <a:off x="1105920" y="5835645"/>
              <a:ext cx="8422016" cy="276999"/>
              <a:chOff x="1105920" y="5835645"/>
              <a:chExt cx="8422016" cy="276999"/>
            </a:xfrm>
          </p:grpSpPr>
          <p:sp>
            <p:nvSpPr>
              <p:cNvPr id="15365" name="Text Box 4"/>
              <p:cNvSpPr txBox="1">
                <a:spLocks noChangeArrowheads="1"/>
              </p:cNvSpPr>
              <p:nvPr/>
            </p:nvSpPr>
            <p:spPr bwMode="auto">
              <a:xfrm>
                <a:off x="1105920" y="5835645"/>
                <a:ext cx="8826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20</a:t>
                </a: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２２）</a:t>
                </a:r>
              </a:p>
            </p:txBody>
          </p:sp>
          <p:sp>
            <p:nvSpPr>
              <p:cNvPr id="15366" name="Text Box 5"/>
              <p:cNvSpPr txBox="1">
                <a:spLocks noChangeArrowheads="1"/>
              </p:cNvSpPr>
              <p:nvPr/>
            </p:nvSpPr>
            <p:spPr bwMode="auto">
              <a:xfrm>
                <a:off x="2573471" y="5835645"/>
                <a:ext cx="9334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1995</a:t>
                </a: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p>
            </p:txBody>
          </p:sp>
          <p:sp>
            <p:nvSpPr>
              <p:cNvPr id="15367" name="Text Box 6"/>
              <p:cNvSpPr txBox="1">
                <a:spLocks noChangeArrowheads="1"/>
              </p:cNvSpPr>
              <p:nvPr/>
            </p:nvSpPr>
            <p:spPr bwMode="auto">
              <a:xfrm>
                <a:off x="4091822" y="5835645"/>
                <a:ext cx="8699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2018</a:t>
                </a: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p>
            </p:txBody>
          </p:sp>
          <p:sp>
            <p:nvSpPr>
              <p:cNvPr id="15368" name="Text Box 7"/>
              <p:cNvSpPr txBox="1">
                <a:spLocks noChangeArrowheads="1"/>
              </p:cNvSpPr>
              <p:nvPr/>
            </p:nvSpPr>
            <p:spPr bwMode="auto">
              <a:xfrm>
                <a:off x="5546673" y="5835645"/>
                <a:ext cx="933450"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2022</a:t>
                </a: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p>
            </p:txBody>
          </p:sp>
          <p:sp>
            <p:nvSpPr>
              <p:cNvPr id="15369" name="Text Box 8"/>
              <p:cNvSpPr txBox="1">
                <a:spLocks noChangeArrowheads="1"/>
              </p:cNvSpPr>
              <p:nvPr/>
            </p:nvSpPr>
            <p:spPr bwMode="auto">
              <a:xfrm>
                <a:off x="7065024" y="5835645"/>
                <a:ext cx="881062"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20</a:t>
                </a: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２２）</a:t>
                </a:r>
              </a:p>
            </p:txBody>
          </p:sp>
          <p:sp>
            <p:nvSpPr>
              <p:cNvPr id="15370" name="Text Box 9"/>
              <p:cNvSpPr txBox="1">
                <a:spLocks noChangeArrowheads="1"/>
              </p:cNvSpPr>
              <p:nvPr/>
            </p:nvSpPr>
            <p:spPr bwMode="auto">
              <a:xfrm>
                <a:off x="8530985" y="5835645"/>
                <a:ext cx="996951" cy="27699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20</a:t>
                </a: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２２）</a:t>
                </a:r>
              </a:p>
            </p:txBody>
          </p:sp>
        </p:grpSp>
        <p:graphicFrame>
          <p:nvGraphicFramePr>
            <p:cNvPr id="14" name="グラフ 13"/>
            <p:cNvGraphicFramePr>
              <a:graphicFrameLocks/>
            </p:cNvGraphicFramePr>
            <p:nvPr>
              <p:extLst>
                <p:ext uri="{D42A27DB-BD31-4B8C-83A1-F6EECF244321}">
                  <p14:modId xmlns:p14="http://schemas.microsoft.com/office/powerpoint/2010/main" val="3225178005"/>
                </p:ext>
              </p:extLst>
            </p:nvPr>
          </p:nvGraphicFramePr>
          <p:xfrm>
            <a:off x="200472" y="1268760"/>
            <a:ext cx="9705528" cy="4752528"/>
          </p:xfrm>
          <a:graphic>
            <a:graphicData uri="http://schemas.openxmlformats.org/drawingml/2006/chart">
              <c:chart xmlns:c="http://schemas.openxmlformats.org/drawingml/2006/chart" xmlns:r="http://schemas.openxmlformats.org/officeDocument/2006/relationships" r:id="rId3"/>
            </a:graphicData>
          </a:graphic>
        </p:graphicFrame>
      </p:grpSp>
      <p:sp>
        <p:nvSpPr>
          <p:cNvPr id="2" name="正方形/長方形 1">
            <a:extLst>
              <a:ext uri="{FF2B5EF4-FFF2-40B4-BE49-F238E27FC236}">
                <a16:creationId xmlns:a16="http://schemas.microsoft.com/office/drawing/2014/main" id="{FD233C1A-201A-AD13-5D4E-9E897AB4A2AE}"/>
              </a:ext>
            </a:extLst>
          </p:cNvPr>
          <p:cNvSpPr/>
          <p:nvPr/>
        </p:nvSpPr>
        <p:spPr>
          <a:xfrm>
            <a:off x="1030388" y="2560134"/>
            <a:ext cx="867556" cy="3157319"/>
          </a:xfrm>
          <a:prstGeom prst="rect">
            <a:avLst/>
          </a:prstGeom>
          <a:noFill/>
          <a:ln w="19050"/>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Tree>
    <p:extLst>
      <p:ext uri="{BB962C8B-B14F-4D97-AF65-F5344CB8AC3E}">
        <p14:creationId xmlns:p14="http://schemas.microsoft.com/office/powerpoint/2010/main" val="270758019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 name="Rectangle 9"/>
          <p:cNvSpPr>
            <a:spLocks noChangeArrowheads="1"/>
          </p:cNvSpPr>
          <p:nvPr/>
        </p:nvSpPr>
        <p:spPr bwMode="auto">
          <a:xfrm>
            <a:off x="0" y="7"/>
            <a:ext cx="9906000" cy="333375"/>
          </a:xfrm>
          <a:prstGeom prst="rect">
            <a:avLst/>
          </a:prstGeom>
          <a:noFill/>
          <a:ln w="9525">
            <a:noFill/>
            <a:miter lim="800000"/>
            <a:headEnd/>
            <a:tailEnd/>
          </a:ln>
        </p:spPr>
        <p:txBody>
          <a:bodyPr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1" lang="ja-JP" altLang="ja-JP" sz="1800" b="0" i="0" u="none" strike="noStrike" kern="1200" cap="none" spc="0" normalizeH="0" baseline="0" noProof="0">
              <a:ln>
                <a:noFill/>
              </a:ln>
              <a:solidFill>
                <a:srgbClr val="1F497D"/>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4348" name="Text Box 11"/>
          <p:cNvSpPr txBox="1">
            <a:spLocks noChangeArrowheads="1"/>
          </p:cNvSpPr>
          <p:nvPr/>
        </p:nvSpPr>
        <p:spPr bwMode="auto">
          <a:xfrm>
            <a:off x="507000" y="6207295"/>
            <a:ext cx="8892000" cy="553998"/>
          </a:xfrm>
          <a:prstGeom prst="rect">
            <a:avLst/>
          </a:prstGeom>
          <a:noFill/>
          <a:ln w="9525">
            <a:noFill/>
            <a:miter lim="800000"/>
            <a:headEnd/>
            <a:tailEnd/>
          </a:ln>
        </p:spPr>
        <p:txBody>
          <a:bodyPr wrap="square">
            <a:spAutoFit/>
          </a:bodyPr>
          <a:lstStyle/>
          <a:p>
            <a:pPr marL="72000" marR="0" lvl="0" indent="-457200"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資料：社会支出は、</a:t>
            </a:r>
            <a:r>
              <a:rPr kumimoji="1" lang="en-US" altLang="ja-JP"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OECD</a:t>
            </a: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Social Expenditure Database”</a:t>
            </a: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に基づき、厚生労働省で算出したもの（</a:t>
            </a:r>
            <a:r>
              <a:rPr kumimoji="1" lang="en-US" altLang="ja-JP"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20250912</a:t>
            </a: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閲覧） 。</a:t>
            </a:r>
          </a:p>
          <a:p>
            <a:pPr marL="72000" marR="0" lvl="0" indent="-457200"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社会支出は、公的社会支出（</a:t>
            </a:r>
            <a:r>
              <a:rPr kumimoji="1" lang="en-US" altLang="ja-JP"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Public Expenditure</a:t>
            </a: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）＋義務的私的社会支出（</a:t>
            </a:r>
            <a:r>
              <a:rPr kumimoji="1" lang="en-US" altLang="ja-JP"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Mandatory Private Expenditure</a:t>
            </a: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p>
          <a:p>
            <a:pPr marL="72000" marR="0" lvl="0" indent="-457200"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高齢化率は、</a:t>
            </a:r>
            <a:r>
              <a:rPr kumimoji="1" lang="en-US" altLang="ja-JP"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United Nations</a:t>
            </a: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World Population Prospects2024”</a:t>
            </a:r>
            <a:r>
              <a:rPr kumimoji="1" lang="ja-JP" altLang="en-US" sz="10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より算出。</a:t>
            </a:r>
          </a:p>
        </p:txBody>
      </p:sp>
      <p:sp>
        <p:nvSpPr>
          <p:cNvPr id="2" name="タイトル 1">
            <a:extLst>
              <a:ext uri="{FF2B5EF4-FFF2-40B4-BE49-F238E27FC236}">
                <a16:creationId xmlns:a16="http://schemas.microsoft.com/office/drawing/2014/main" id="{D3F4FD81-3E3D-5128-6E44-73D3A86B148F}"/>
              </a:ext>
            </a:extLst>
          </p:cNvPr>
          <p:cNvSpPr>
            <a:spLocks noGrp="1"/>
          </p:cNvSpPr>
          <p:nvPr>
            <p:ph type="title"/>
          </p:nvPr>
        </p:nvSpPr>
        <p:spPr>
          <a:xfrm>
            <a:off x="0" y="1"/>
            <a:ext cx="9906000" cy="558512"/>
          </a:xfrm>
        </p:spPr>
        <p:txBody>
          <a:bodyPr/>
          <a:lstStyle/>
          <a:p>
            <a:r>
              <a:rPr lang="ja-JP" altLang="en-US" sz="1800"/>
              <a:t>高齢化率と社会保障の給付規模の国際比較</a:t>
            </a:r>
          </a:p>
        </p:txBody>
      </p:sp>
      <p:sp>
        <p:nvSpPr>
          <p:cNvPr id="3" name="テキスト プレースホルダー 2">
            <a:extLst>
              <a:ext uri="{FF2B5EF4-FFF2-40B4-BE49-F238E27FC236}">
                <a16:creationId xmlns:a16="http://schemas.microsoft.com/office/drawing/2014/main" id="{2EFFFA51-3026-CB62-D885-0E51D8C74C37}"/>
              </a:ext>
            </a:extLst>
          </p:cNvPr>
          <p:cNvSpPr>
            <a:spLocks noGrp="1"/>
          </p:cNvSpPr>
          <p:nvPr>
            <p:ph type="body" sz="quarter" idx="13"/>
          </p:nvPr>
        </p:nvSpPr>
        <p:spPr>
          <a:xfrm>
            <a:off x="0" y="540000"/>
            <a:ext cx="9907200" cy="576293"/>
          </a:xfrm>
        </p:spPr>
        <p:txBody>
          <a:bodyPr lIns="288000" tIns="72000" rIns="288000" bIns="72000"/>
          <a:lstStyle/>
          <a:p>
            <a:pPr>
              <a:lnSpc>
                <a:spcPct val="100000"/>
              </a:lnSpc>
              <a:spcBef>
                <a:spcPts val="0"/>
              </a:spcBef>
              <a:spcAft>
                <a:spcPts val="0"/>
              </a:spcAft>
              <a:buClrTx/>
            </a:pPr>
            <a:r>
              <a:rPr kumimoji="1" lang="ja-JP" altLang="en-US" sz="1400" b="0" i="0" u="none" strike="noStrike" kern="1200" cap="none" spc="0" normalizeH="0" baseline="0" noProof="0">
                <a:ln>
                  <a:noFill/>
                </a:ln>
                <a:solidFill>
                  <a:prstClr val="black"/>
                </a:solidFill>
                <a:effectLst/>
                <a:uLnTx/>
                <a:uFillTx/>
              </a:rPr>
              <a:t>日本は</a:t>
            </a:r>
            <a:r>
              <a:rPr kumimoji="1" lang="en-US" altLang="ja-JP" sz="1400" b="0" i="0" u="none" strike="noStrike" kern="1200" cap="none" spc="0" normalizeH="0" baseline="0" noProof="0">
                <a:ln>
                  <a:noFill/>
                </a:ln>
                <a:solidFill>
                  <a:prstClr val="black"/>
                </a:solidFill>
                <a:effectLst/>
                <a:uLnTx/>
                <a:uFillTx/>
              </a:rPr>
              <a:t>1980</a:t>
            </a:r>
            <a:r>
              <a:rPr kumimoji="1" lang="ja-JP" altLang="en-US" sz="1400" b="0" i="0" u="none" strike="noStrike" kern="1200" cap="none" spc="0" normalizeH="0" baseline="0" noProof="0">
                <a:ln>
                  <a:noFill/>
                </a:ln>
                <a:solidFill>
                  <a:prstClr val="black"/>
                </a:solidFill>
                <a:effectLst/>
                <a:uLnTx/>
                <a:uFillTx/>
              </a:rPr>
              <a:t>年以降の４０年間程度で高齢化率は約</a:t>
            </a:r>
            <a:r>
              <a:rPr kumimoji="1" lang="en-US" altLang="ja-JP" b="0" i="0" u="none" strike="noStrike" kern="1200" cap="none" spc="0" normalizeH="0" baseline="0" noProof="0">
                <a:ln>
                  <a:noFill/>
                </a:ln>
                <a:solidFill>
                  <a:prstClr val="black"/>
                </a:solidFill>
                <a:effectLst/>
                <a:uLnTx/>
                <a:uFillTx/>
              </a:rPr>
              <a:t>20</a:t>
            </a:r>
            <a:r>
              <a:rPr kumimoji="1" lang="ja-JP" altLang="en-US" sz="1400" b="0" i="0" u="none" strike="noStrike" kern="1200" cap="none" spc="0" normalizeH="0" baseline="0" noProof="0">
                <a:ln>
                  <a:noFill/>
                </a:ln>
                <a:solidFill>
                  <a:prstClr val="black"/>
                </a:solidFill>
                <a:effectLst/>
                <a:uLnTx/>
                <a:uFillTx/>
              </a:rPr>
              <a:t>％上昇しており、社会支出の対</a:t>
            </a:r>
            <a:r>
              <a:rPr kumimoji="1" lang="en-US" altLang="ja-JP" sz="1400" b="0" i="0" u="none" strike="noStrike" kern="1200" cap="none" spc="0" normalizeH="0" baseline="0" noProof="0">
                <a:ln>
                  <a:noFill/>
                </a:ln>
                <a:solidFill>
                  <a:prstClr val="black"/>
                </a:solidFill>
                <a:effectLst/>
                <a:uLnTx/>
                <a:uFillTx/>
              </a:rPr>
              <a:t>GDP</a:t>
            </a:r>
            <a:r>
              <a:rPr kumimoji="1" lang="ja-JP" altLang="en-US" sz="1400" b="0" i="0" u="none" strike="noStrike" kern="1200" cap="none" spc="0" normalizeH="0" baseline="0" noProof="0">
                <a:ln>
                  <a:noFill/>
                </a:ln>
                <a:solidFill>
                  <a:prstClr val="black"/>
                </a:solidFill>
                <a:effectLst/>
                <a:uLnTx/>
                <a:uFillTx/>
              </a:rPr>
              <a:t>比も約</a:t>
            </a:r>
            <a:r>
              <a:rPr kumimoji="1" lang="en-US" altLang="ja-JP" sz="1400" b="0" i="0" u="none" strike="noStrike" kern="1200" cap="none" spc="0" normalizeH="0" baseline="0" noProof="0">
                <a:ln>
                  <a:noFill/>
                </a:ln>
                <a:solidFill>
                  <a:prstClr val="black"/>
                </a:solidFill>
                <a:effectLst/>
                <a:uLnTx/>
                <a:uFillTx/>
              </a:rPr>
              <a:t>15</a:t>
            </a:r>
            <a:r>
              <a:rPr kumimoji="1" lang="ja-JP" altLang="en-US" sz="1400" b="0" i="0" u="none" strike="noStrike" kern="1200" cap="none" spc="0" normalizeH="0" baseline="0" noProof="0">
                <a:ln>
                  <a:noFill/>
                </a:ln>
                <a:solidFill>
                  <a:prstClr val="black"/>
                </a:solidFill>
                <a:effectLst/>
                <a:uLnTx/>
                <a:uFillTx/>
              </a:rPr>
              <a:t>％程度増加している。 </a:t>
            </a:r>
            <a:endParaRPr kumimoji="1" lang="en-US" altLang="ja-JP" sz="1400" b="0" i="0" u="none" strike="noStrike" kern="1200" cap="none" spc="0" normalizeH="0" baseline="0" noProof="0">
              <a:ln>
                <a:noFill/>
              </a:ln>
              <a:solidFill>
                <a:prstClr val="black"/>
              </a:solidFill>
              <a:effectLst/>
              <a:uLnTx/>
              <a:uFillTx/>
            </a:endParaRPr>
          </a:p>
          <a:p>
            <a:pPr>
              <a:lnSpc>
                <a:spcPct val="100000"/>
              </a:lnSpc>
              <a:spcBef>
                <a:spcPts val="0"/>
              </a:spcBef>
              <a:spcAft>
                <a:spcPts val="0"/>
              </a:spcAft>
              <a:buClrTx/>
            </a:pPr>
            <a:r>
              <a:rPr kumimoji="1" lang="ja-JP" altLang="en-US" sz="1400" b="0" i="0" u="none" strike="noStrike" kern="1200" cap="none" spc="0" normalizeH="0" baseline="0" noProof="0">
                <a:ln>
                  <a:noFill/>
                </a:ln>
                <a:solidFill>
                  <a:prstClr val="black"/>
                </a:solidFill>
                <a:effectLst/>
                <a:uLnTx/>
                <a:uFillTx/>
              </a:rPr>
              <a:t>一方、フランスの社会支出の対</a:t>
            </a:r>
            <a:r>
              <a:rPr kumimoji="1" lang="en-US" altLang="ja-JP" sz="1400" b="0" i="0" u="none" strike="noStrike" kern="1200" cap="none" spc="0" normalizeH="0" baseline="0" noProof="0">
                <a:ln>
                  <a:noFill/>
                </a:ln>
                <a:solidFill>
                  <a:prstClr val="black"/>
                </a:solidFill>
                <a:effectLst/>
                <a:uLnTx/>
                <a:uFillTx/>
              </a:rPr>
              <a:t>GDP</a:t>
            </a:r>
            <a:r>
              <a:rPr kumimoji="1" lang="ja-JP" altLang="en-US" sz="1400" b="0" i="0" u="none" strike="noStrike" kern="1200" cap="none" spc="0" normalizeH="0" baseline="0" noProof="0">
                <a:ln>
                  <a:noFill/>
                </a:ln>
                <a:solidFill>
                  <a:prstClr val="black"/>
                </a:solidFill>
                <a:effectLst/>
                <a:uLnTx/>
                <a:uFillTx/>
              </a:rPr>
              <a:t>比は</a:t>
            </a:r>
            <a:r>
              <a:rPr kumimoji="1" lang="en-US" altLang="ja-JP" sz="1400" b="0" i="0" u="none" strike="noStrike" kern="1200" cap="none" spc="0" normalizeH="0" baseline="0" noProof="0">
                <a:ln>
                  <a:noFill/>
                </a:ln>
                <a:solidFill>
                  <a:prstClr val="black"/>
                </a:solidFill>
                <a:effectLst/>
                <a:uLnTx/>
                <a:uFillTx/>
              </a:rPr>
              <a:t>30</a:t>
            </a:r>
            <a:r>
              <a:rPr kumimoji="1" lang="ja-JP" altLang="en-US" sz="1400" b="0" i="0" u="none" strike="noStrike" kern="1200" cap="none" spc="0" normalizeH="0" baseline="0" noProof="0">
                <a:ln>
                  <a:noFill/>
                </a:ln>
                <a:solidFill>
                  <a:prstClr val="black"/>
                </a:solidFill>
                <a:effectLst/>
                <a:uLnTx/>
                <a:uFillTx/>
              </a:rPr>
              <a:t>％を超えている。</a:t>
            </a:r>
            <a:endParaRPr lang="ja-JP" altLang="en-US"/>
          </a:p>
        </p:txBody>
      </p:sp>
      <p:graphicFrame>
        <p:nvGraphicFramePr>
          <p:cNvPr id="5" name="グラフ 4">
            <a:extLst>
              <a:ext uri="{FF2B5EF4-FFF2-40B4-BE49-F238E27FC236}">
                <a16:creationId xmlns:a16="http://schemas.microsoft.com/office/drawing/2014/main" id="{1B0C2AE6-4915-93D7-8EA3-F6F4C2F906F6}"/>
              </a:ext>
            </a:extLst>
          </p:cNvPr>
          <p:cNvGraphicFramePr>
            <a:graphicFrameLocks/>
          </p:cNvGraphicFramePr>
          <p:nvPr/>
        </p:nvGraphicFramePr>
        <p:xfrm>
          <a:off x="173255" y="1116293"/>
          <a:ext cx="9619820" cy="5048590"/>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4">
            <a:extLst>
              <a:ext uri="{FF2B5EF4-FFF2-40B4-BE49-F238E27FC236}">
                <a16:creationId xmlns:a16="http://schemas.microsoft.com/office/drawing/2014/main" id="{90E8534D-BF52-DAFD-D436-4BB08DCF87E5}"/>
              </a:ext>
            </a:extLst>
          </p:cNvPr>
          <p:cNvSpPr>
            <a:spLocks noChangeArrowheads="1"/>
          </p:cNvSpPr>
          <p:nvPr/>
        </p:nvSpPr>
        <p:spPr bwMode="auto">
          <a:xfrm>
            <a:off x="6555581" y="4165600"/>
            <a:ext cx="935038" cy="2159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defPPr>
              <a:defRPr lang="en-US"/>
            </a:defPPr>
            <a:lvl1pPr marL="0" algn="l" defTabSz="457195" rtl="0" eaLnBrk="1" latinLnBrk="0" hangingPunct="1">
              <a:defRPr sz="1800" kern="1200">
                <a:solidFill>
                  <a:schemeClr val="dk1"/>
                </a:solidFill>
                <a:latin typeface="+mn-lt"/>
                <a:ea typeface="+mn-ea"/>
                <a:cs typeface="+mn-cs"/>
              </a:defRPr>
            </a:lvl1pPr>
            <a:lvl2pPr marL="457195" algn="l" defTabSz="457195" rtl="0" eaLnBrk="1" latinLnBrk="0" hangingPunct="1">
              <a:defRPr sz="1800" kern="1200">
                <a:solidFill>
                  <a:schemeClr val="dk1"/>
                </a:solidFill>
                <a:latin typeface="+mn-lt"/>
                <a:ea typeface="+mn-ea"/>
                <a:cs typeface="+mn-cs"/>
              </a:defRPr>
            </a:lvl2pPr>
            <a:lvl3pPr marL="914391" algn="l" defTabSz="457195" rtl="0" eaLnBrk="1" latinLnBrk="0" hangingPunct="1">
              <a:defRPr sz="1800" kern="1200">
                <a:solidFill>
                  <a:schemeClr val="dk1"/>
                </a:solidFill>
                <a:latin typeface="+mn-lt"/>
                <a:ea typeface="+mn-ea"/>
                <a:cs typeface="+mn-cs"/>
              </a:defRPr>
            </a:lvl3pPr>
            <a:lvl4pPr marL="1371586" algn="l" defTabSz="457195" rtl="0" eaLnBrk="1" latinLnBrk="0" hangingPunct="1">
              <a:defRPr sz="1800" kern="1200">
                <a:solidFill>
                  <a:schemeClr val="dk1"/>
                </a:solidFill>
                <a:latin typeface="+mn-lt"/>
                <a:ea typeface="+mn-ea"/>
                <a:cs typeface="+mn-cs"/>
              </a:defRPr>
            </a:lvl4pPr>
            <a:lvl5pPr marL="1828782" algn="l" defTabSz="457195" rtl="0" eaLnBrk="1" latinLnBrk="0" hangingPunct="1">
              <a:defRPr sz="1800" kern="1200">
                <a:solidFill>
                  <a:schemeClr val="dk1"/>
                </a:solidFill>
                <a:latin typeface="+mn-lt"/>
                <a:ea typeface="+mn-ea"/>
                <a:cs typeface="+mn-cs"/>
              </a:defRPr>
            </a:lvl5pPr>
            <a:lvl6pPr marL="2285977" algn="l" defTabSz="457195" rtl="0" eaLnBrk="1" latinLnBrk="0" hangingPunct="1">
              <a:defRPr sz="1800" kern="1200">
                <a:solidFill>
                  <a:schemeClr val="dk1"/>
                </a:solidFill>
                <a:latin typeface="+mn-lt"/>
                <a:ea typeface="+mn-ea"/>
                <a:cs typeface="+mn-cs"/>
              </a:defRPr>
            </a:lvl6pPr>
            <a:lvl7pPr marL="2743173" algn="l" defTabSz="457195" rtl="0" eaLnBrk="1" latinLnBrk="0" hangingPunct="1">
              <a:defRPr sz="1800" kern="1200">
                <a:solidFill>
                  <a:schemeClr val="dk1"/>
                </a:solidFill>
                <a:latin typeface="+mn-lt"/>
                <a:ea typeface="+mn-ea"/>
                <a:cs typeface="+mn-cs"/>
              </a:defRPr>
            </a:lvl7pPr>
            <a:lvl8pPr marL="3200368" algn="l" defTabSz="457195" rtl="0" eaLnBrk="1" latinLnBrk="0" hangingPunct="1">
              <a:defRPr sz="1800" kern="1200">
                <a:solidFill>
                  <a:schemeClr val="dk1"/>
                </a:solidFill>
                <a:latin typeface="+mn-lt"/>
                <a:ea typeface="+mn-ea"/>
                <a:cs typeface="+mn-cs"/>
              </a:defRPr>
            </a:lvl8pPr>
            <a:lvl9pPr marL="3657563" algn="l" defTabSz="457195" rtl="0" eaLnBrk="1" latinLnBrk="0" hangingPunct="1">
              <a:defRPr sz="18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日本</a:t>
            </a:r>
          </a:p>
        </p:txBody>
      </p:sp>
      <p:sp>
        <p:nvSpPr>
          <p:cNvPr id="7" name="Rectangle 5">
            <a:extLst>
              <a:ext uri="{FF2B5EF4-FFF2-40B4-BE49-F238E27FC236}">
                <a16:creationId xmlns:a16="http://schemas.microsoft.com/office/drawing/2014/main" id="{9E74E2F4-9624-DC72-D1E4-DFBB42781CE8}"/>
              </a:ext>
            </a:extLst>
          </p:cNvPr>
          <p:cNvSpPr>
            <a:spLocks noChangeArrowheads="1"/>
          </p:cNvSpPr>
          <p:nvPr/>
        </p:nvSpPr>
        <p:spPr bwMode="auto">
          <a:xfrm>
            <a:off x="4198144" y="3759200"/>
            <a:ext cx="938212" cy="215900"/>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wrap="none" anchor="ctr"/>
          <a:lstStyle>
            <a:defPPr>
              <a:defRPr lang="en-US"/>
            </a:defPPr>
            <a:lvl1pPr marL="0" algn="l" defTabSz="457195" rtl="0" eaLnBrk="1" latinLnBrk="0" hangingPunct="1">
              <a:defRPr sz="1800" kern="1200">
                <a:solidFill>
                  <a:schemeClr val="dk1"/>
                </a:solidFill>
                <a:latin typeface="+mn-lt"/>
                <a:ea typeface="+mn-ea"/>
                <a:cs typeface="+mn-cs"/>
              </a:defRPr>
            </a:lvl1pPr>
            <a:lvl2pPr marL="457195" algn="l" defTabSz="457195" rtl="0" eaLnBrk="1" latinLnBrk="0" hangingPunct="1">
              <a:defRPr sz="1800" kern="1200">
                <a:solidFill>
                  <a:schemeClr val="dk1"/>
                </a:solidFill>
                <a:latin typeface="+mn-lt"/>
                <a:ea typeface="+mn-ea"/>
                <a:cs typeface="+mn-cs"/>
              </a:defRPr>
            </a:lvl2pPr>
            <a:lvl3pPr marL="914391" algn="l" defTabSz="457195" rtl="0" eaLnBrk="1" latinLnBrk="0" hangingPunct="1">
              <a:defRPr sz="1800" kern="1200">
                <a:solidFill>
                  <a:schemeClr val="dk1"/>
                </a:solidFill>
                <a:latin typeface="+mn-lt"/>
                <a:ea typeface="+mn-ea"/>
                <a:cs typeface="+mn-cs"/>
              </a:defRPr>
            </a:lvl3pPr>
            <a:lvl4pPr marL="1371586" algn="l" defTabSz="457195" rtl="0" eaLnBrk="1" latinLnBrk="0" hangingPunct="1">
              <a:defRPr sz="1800" kern="1200">
                <a:solidFill>
                  <a:schemeClr val="dk1"/>
                </a:solidFill>
                <a:latin typeface="+mn-lt"/>
                <a:ea typeface="+mn-ea"/>
                <a:cs typeface="+mn-cs"/>
              </a:defRPr>
            </a:lvl4pPr>
            <a:lvl5pPr marL="1828782" algn="l" defTabSz="457195" rtl="0" eaLnBrk="1" latinLnBrk="0" hangingPunct="1">
              <a:defRPr sz="1800" kern="1200">
                <a:solidFill>
                  <a:schemeClr val="dk1"/>
                </a:solidFill>
                <a:latin typeface="+mn-lt"/>
                <a:ea typeface="+mn-ea"/>
                <a:cs typeface="+mn-cs"/>
              </a:defRPr>
            </a:lvl5pPr>
            <a:lvl6pPr marL="2285977" algn="l" defTabSz="457195" rtl="0" eaLnBrk="1" latinLnBrk="0" hangingPunct="1">
              <a:defRPr sz="1800" kern="1200">
                <a:solidFill>
                  <a:schemeClr val="dk1"/>
                </a:solidFill>
                <a:latin typeface="+mn-lt"/>
                <a:ea typeface="+mn-ea"/>
                <a:cs typeface="+mn-cs"/>
              </a:defRPr>
            </a:lvl6pPr>
            <a:lvl7pPr marL="2743173" algn="l" defTabSz="457195" rtl="0" eaLnBrk="1" latinLnBrk="0" hangingPunct="1">
              <a:defRPr sz="1800" kern="1200">
                <a:solidFill>
                  <a:schemeClr val="dk1"/>
                </a:solidFill>
                <a:latin typeface="+mn-lt"/>
                <a:ea typeface="+mn-ea"/>
                <a:cs typeface="+mn-cs"/>
              </a:defRPr>
            </a:lvl7pPr>
            <a:lvl8pPr marL="3200368" algn="l" defTabSz="457195" rtl="0" eaLnBrk="1" latinLnBrk="0" hangingPunct="1">
              <a:defRPr sz="1800" kern="1200">
                <a:solidFill>
                  <a:schemeClr val="dk1"/>
                </a:solidFill>
                <a:latin typeface="+mn-lt"/>
                <a:ea typeface="+mn-ea"/>
                <a:cs typeface="+mn-cs"/>
              </a:defRPr>
            </a:lvl8pPr>
            <a:lvl9pPr marL="3657563" algn="l" defTabSz="457195" rtl="0" eaLnBrk="1" latinLnBrk="0" hangingPunct="1">
              <a:defRPr sz="18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イギリス</a:t>
            </a:r>
          </a:p>
        </p:txBody>
      </p:sp>
      <p:sp>
        <p:nvSpPr>
          <p:cNvPr id="10" name="Rectangle 8">
            <a:extLst>
              <a:ext uri="{FF2B5EF4-FFF2-40B4-BE49-F238E27FC236}">
                <a16:creationId xmlns:a16="http://schemas.microsoft.com/office/drawing/2014/main" id="{894330F5-F1BD-48DD-D177-1BF1FAE48DDE}"/>
              </a:ext>
            </a:extLst>
          </p:cNvPr>
          <p:cNvSpPr>
            <a:spLocks noChangeArrowheads="1"/>
          </p:cNvSpPr>
          <p:nvPr/>
        </p:nvSpPr>
        <p:spPr bwMode="auto">
          <a:xfrm>
            <a:off x="5527040" y="3243003"/>
            <a:ext cx="1028541" cy="2159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wrap="none" anchor="ctr"/>
          <a:lstStyle>
            <a:defPPr>
              <a:defRPr lang="en-US"/>
            </a:defPPr>
            <a:lvl1pPr marL="0" algn="l" defTabSz="457195" rtl="0" eaLnBrk="1" latinLnBrk="0" hangingPunct="1">
              <a:defRPr sz="1800" kern="1200">
                <a:solidFill>
                  <a:schemeClr val="dk1"/>
                </a:solidFill>
                <a:latin typeface="+mn-lt"/>
                <a:ea typeface="+mn-ea"/>
                <a:cs typeface="+mn-cs"/>
              </a:defRPr>
            </a:lvl1pPr>
            <a:lvl2pPr marL="457195" algn="l" defTabSz="457195" rtl="0" eaLnBrk="1" latinLnBrk="0" hangingPunct="1">
              <a:defRPr sz="1800" kern="1200">
                <a:solidFill>
                  <a:schemeClr val="dk1"/>
                </a:solidFill>
                <a:latin typeface="+mn-lt"/>
                <a:ea typeface="+mn-ea"/>
                <a:cs typeface="+mn-cs"/>
              </a:defRPr>
            </a:lvl2pPr>
            <a:lvl3pPr marL="914391" algn="l" defTabSz="457195" rtl="0" eaLnBrk="1" latinLnBrk="0" hangingPunct="1">
              <a:defRPr sz="1800" kern="1200">
                <a:solidFill>
                  <a:schemeClr val="dk1"/>
                </a:solidFill>
                <a:latin typeface="+mn-lt"/>
                <a:ea typeface="+mn-ea"/>
                <a:cs typeface="+mn-cs"/>
              </a:defRPr>
            </a:lvl3pPr>
            <a:lvl4pPr marL="1371586" algn="l" defTabSz="457195" rtl="0" eaLnBrk="1" latinLnBrk="0" hangingPunct="1">
              <a:defRPr sz="1800" kern="1200">
                <a:solidFill>
                  <a:schemeClr val="dk1"/>
                </a:solidFill>
                <a:latin typeface="+mn-lt"/>
                <a:ea typeface="+mn-ea"/>
                <a:cs typeface="+mn-cs"/>
              </a:defRPr>
            </a:lvl4pPr>
            <a:lvl5pPr marL="1828782" algn="l" defTabSz="457195" rtl="0" eaLnBrk="1" latinLnBrk="0" hangingPunct="1">
              <a:defRPr sz="1800" kern="1200">
                <a:solidFill>
                  <a:schemeClr val="dk1"/>
                </a:solidFill>
                <a:latin typeface="+mn-lt"/>
                <a:ea typeface="+mn-ea"/>
                <a:cs typeface="+mn-cs"/>
              </a:defRPr>
            </a:lvl5pPr>
            <a:lvl6pPr marL="2285977" algn="l" defTabSz="457195" rtl="0" eaLnBrk="1" latinLnBrk="0" hangingPunct="1">
              <a:defRPr sz="1800" kern="1200">
                <a:solidFill>
                  <a:schemeClr val="dk1"/>
                </a:solidFill>
                <a:latin typeface="+mn-lt"/>
                <a:ea typeface="+mn-ea"/>
                <a:cs typeface="+mn-cs"/>
              </a:defRPr>
            </a:lvl6pPr>
            <a:lvl7pPr marL="2743173" algn="l" defTabSz="457195" rtl="0" eaLnBrk="1" latinLnBrk="0" hangingPunct="1">
              <a:defRPr sz="1800" kern="1200">
                <a:solidFill>
                  <a:schemeClr val="dk1"/>
                </a:solidFill>
                <a:latin typeface="+mn-lt"/>
                <a:ea typeface="+mn-ea"/>
                <a:cs typeface="+mn-cs"/>
              </a:defRPr>
            </a:lvl7pPr>
            <a:lvl8pPr marL="3200368" algn="l" defTabSz="457195" rtl="0" eaLnBrk="1" latinLnBrk="0" hangingPunct="1">
              <a:defRPr sz="1800" kern="1200">
                <a:solidFill>
                  <a:schemeClr val="dk1"/>
                </a:solidFill>
                <a:latin typeface="+mn-lt"/>
                <a:ea typeface="+mn-ea"/>
                <a:cs typeface="+mn-cs"/>
              </a:defRPr>
            </a:lvl8pPr>
            <a:lvl9pPr marL="3657563" algn="l" defTabSz="457195" rtl="0" eaLnBrk="1" latinLnBrk="0" hangingPunct="1">
              <a:defRPr sz="18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スウェーデン</a:t>
            </a:r>
          </a:p>
        </p:txBody>
      </p:sp>
      <p:sp>
        <p:nvSpPr>
          <p:cNvPr id="11" name="Rectangle 6">
            <a:extLst>
              <a:ext uri="{FF2B5EF4-FFF2-40B4-BE49-F238E27FC236}">
                <a16:creationId xmlns:a16="http://schemas.microsoft.com/office/drawing/2014/main" id="{E55AB357-F8BF-4A65-AB26-306A23C66A20}"/>
              </a:ext>
            </a:extLst>
          </p:cNvPr>
          <p:cNvSpPr>
            <a:spLocks noChangeArrowheads="1"/>
          </p:cNvSpPr>
          <p:nvPr/>
        </p:nvSpPr>
        <p:spPr bwMode="auto">
          <a:xfrm>
            <a:off x="6280944" y="2565805"/>
            <a:ext cx="938213" cy="215900"/>
          </a:xfrm>
          <a:prstGeom prst="rect">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defPPr>
              <a:defRPr lang="en-US"/>
            </a:defPPr>
            <a:lvl1pPr marL="0" algn="l" defTabSz="457195" rtl="0" eaLnBrk="1" latinLnBrk="0" hangingPunct="1">
              <a:defRPr sz="1800" kern="1200">
                <a:solidFill>
                  <a:schemeClr val="dk1"/>
                </a:solidFill>
                <a:latin typeface="+mn-lt"/>
                <a:ea typeface="+mn-ea"/>
                <a:cs typeface="+mn-cs"/>
              </a:defRPr>
            </a:lvl1pPr>
            <a:lvl2pPr marL="457195" algn="l" defTabSz="457195" rtl="0" eaLnBrk="1" latinLnBrk="0" hangingPunct="1">
              <a:defRPr sz="1800" kern="1200">
                <a:solidFill>
                  <a:schemeClr val="dk1"/>
                </a:solidFill>
                <a:latin typeface="+mn-lt"/>
                <a:ea typeface="+mn-ea"/>
                <a:cs typeface="+mn-cs"/>
              </a:defRPr>
            </a:lvl2pPr>
            <a:lvl3pPr marL="914391" algn="l" defTabSz="457195" rtl="0" eaLnBrk="1" latinLnBrk="0" hangingPunct="1">
              <a:defRPr sz="1800" kern="1200">
                <a:solidFill>
                  <a:schemeClr val="dk1"/>
                </a:solidFill>
                <a:latin typeface="+mn-lt"/>
                <a:ea typeface="+mn-ea"/>
                <a:cs typeface="+mn-cs"/>
              </a:defRPr>
            </a:lvl3pPr>
            <a:lvl4pPr marL="1371586" algn="l" defTabSz="457195" rtl="0" eaLnBrk="1" latinLnBrk="0" hangingPunct="1">
              <a:defRPr sz="1800" kern="1200">
                <a:solidFill>
                  <a:schemeClr val="dk1"/>
                </a:solidFill>
                <a:latin typeface="+mn-lt"/>
                <a:ea typeface="+mn-ea"/>
                <a:cs typeface="+mn-cs"/>
              </a:defRPr>
            </a:lvl4pPr>
            <a:lvl5pPr marL="1828782" algn="l" defTabSz="457195" rtl="0" eaLnBrk="1" latinLnBrk="0" hangingPunct="1">
              <a:defRPr sz="1800" kern="1200">
                <a:solidFill>
                  <a:schemeClr val="dk1"/>
                </a:solidFill>
                <a:latin typeface="+mn-lt"/>
                <a:ea typeface="+mn-ea"/>
                <a:cs typeface="+mn-cs"/>
              </a:defRPr>
            </a:lvl5pPr>
            <a:lvl6pPr marL="2285977" algn="l" defTabSz="457195" rtl="0" eaLnBrk="1" latinLnBrk="0" hangingPunct="1">
              <a:defRPr sz="1800" kern="1200">
                <a:solidFill>
                  <a:schemeClr val="dk1"/>
                </a:solidFill>
                <a:latin typeface="+mn-lt"/>
                <a:ea typeface="+mn-ea"/>
                <a:cs typeface="+mn-cs"/>
              </a:defRPr>
            </a:lvl6pPr>
            <a:lvl7pPr marL="2743173" algn="l" defTabSz="457195" rtl="0" eaLnBrk="1" latinLnBrk="0" hangingPunct="1">
              <a:defRPr sz="1800" kern="1200">
                <a:solidFill>
                  <a:schemeClr val="dk1"/>
                </a:solidFill>
                <a:latin typeface="+mn-lt"/>
                <a:ea typeface="+mn-ea"/>
                <a:cs typeface="+mn-cs"/>
              </a:defRPr>
            </a:lvl7pPr>
            <a:lvl8pPr marL="3200368" algn="l" defTabSz="457195" rtl="0" eaLnBrk="1" latinLnBrk="0" hangingPunct="1">
              <a:defRPr sz="1800" kern="1200">
                <a:solidFill>
                  <a:schemeClr val="dk1"/>
                </a:solidFill>
                <a:latin typeface="+mn-lt"/>
                <a:ea typeface="+mn-ea"/>
                <a:cs typeface="+mn-cs"/>
              </a:defRPr>
            </a:lvl8pPr>
            <a:lvl9pPr marL="3657563" algn="l" defTabSz="457195" rtl="0" eaLnBrk="1" latinLnBrk="0" hangingPunct="1">
              <a:defRPr sz="18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ドイツ</a:t>
            </a:r>
          </a:p>
        </p:txBody>
      </p:sp>
      <p:sp>
        <p:nvSpPr>
          <p:cNvPr id="12" name="Rectangle 7">
            <a:extLst>
              <a:ext uri="{FF2B5EF4-FFF2-40B4-BE49-F238E27FC236}">
                <a16:creationId xmlns:a16="http://schemas.microsoft.com/office/drawing/2014/main" id="{A7E5AAF5-3A14-05E9-C0C9-324C604D0486}"/>
              </a:ext>
            </a:extLst>
          </p:cNvPr>
          <p:cNvSpPr>
            <a:spLocks noChangeArrowheads="1"/>
          </p:cNvSpPr>
          <p:nvPr/>
        </p:nvSpPr>
        <p:spPr bwMode="auto">
          <a:xfrm>
            <a:off x="4163218" y="1731607"/>
            <a:ext cx="935038" cy="215900"/>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defPPr>
              <a:defRPr lang="en-US"/>
            </a:defPPr>
            <a:lvl1pPr marL="0" algn="l" defTabSz="457195" rtl="0" eaLnBrk="1" latinLnBrk="0" hangingPunct="1">
              <a:defRPr sz="1800" kern="1200">
                <a:solidFill>
                  <a:schemeClr val="dk1"/>
                </a:solidFill>
                <a:latin typeface="+mn-lt"/>
                <a:ea typeface="+mn-ea"/>
                <a:cs typeface="+mn-cs"/>
              </a:defRPr>
            </a:lvl1pPr>
            <a:lvl2pPr marL="457195" algn="l" defTabSz="457195" rtl="0" eaLnBrk="1" latinLnBrk="0" hangingPunct="1">
              <a:defRPr sz="1800" kern="1200">
                <a:solidFill>
                  <a:schemeClr val="dk1"/>
                </a:solidFill>
                <a:latin typeface="+mn-lt"/>
                <a:ea typeface="+mn-ea"/>
                <a:cs typeface="+mn-cs"/>
              </a:defRPr>
            </a:lvl2pPr>
            <a:lvl3pPr marL="914391" algn="l" defTabSz="457195" rtl="0" eaLnBrk="1" latinLnBrk="0" hangingPunct="1">
              <a:defRPr sz="1800" kern="1200">
                <a:solidFill>
                  <a:schemeClr val="dk1"/>
                </a:solidFill>
                <a:latin typeface="+mn-lt"/>
                <a:ea typeface="+mn-ea"/>
                <a:cs typeface="+mn-cs"/>
              </a:defRPr>
            </a:lvl3pPr>
            <a:lvl4pPr marL="1371586" algn="l" defTabSz="457195" rtl="0" eaLnBrk="1" latinLnBrk="0" hangingPunct="1">
              <a:defRPr sz="1800" kern="1200">
                <a:solidFill>
                  <a:schemeClr val="dk1"/>
                </a:solidFill>
                <a:latin typeface="+mn-lt"/>
                <a:ea typeface="+mn-ea"/>
                <a:cs typeface="+mn-cs"/>
              </a:defRPr>
            </a:lvl4pPr>
            <a:lvl5pPr marL="1828782" algn="l" defTabSz="457195" rtl="0" eaLnBrk="1" latinLnBrk="0" hangingPunct="1">
              <a:defRPr sz="1800" kern="1200">
                <a:solidFill>
                  <a:schemeClr val="dk1"/>
                </a:solidFill>
                <a:latin typeface="+mn-lt"/>
                <a:ea typeface="+mn-ea"/>
                <a:cs typeface="+mn-cs"/>
              </a:defRPr>
            </a:lvl5pPr>
            <a:lvl6pPr marL="2285977" algn="l" defTabSz="457195" rtl="0" eaLnBrk="1" latinLnBrk="0" hangingPunct="1">
              <a:defRPr sz="1800" kern="1200">
                <a:solidFill>
                  <a:schemeClr val="dk1"/>
                </a:solidFill>
                <a:latin typeface="+mn-lt"/>
                <a:ea typeface="+mn-ea"/>
                <a:cs typeface="+mn-cs"/>
              </a:defRPr>
            </a:lvl6pPr>
            <a:lvl7pPr marL="2743173" algn="l" defTabSz="457195" rtl="0" eaLnBrk="1" latinLnBrk="0" hangingPunct="1">
              <a:defRPr sz="1800" kern="1200">
                <a:solidFill>
                  <a:schemeClr val="dk1"/>
                </a:solidFill>
                <a:latin typeface="+mn-lt"/>
                <a:ea typeface="+mn-ea"/>
                <a:cs typeface="+mn-cs"/>
              </a:defRPr>
            </a:lvl7pPr>
            <a:lvl8pPr marL="3200368" algn="l" defTabSz="457195" rtl="0" eaLnBrk="1" latinLnBrk="0" hangingPunct="1">
              <a:defRPr sz="1800" kern="1200">
                <a:solidFill>
                  <a:schemeClr val="dk1"/>
                </a:solidFill>
                <a:latin typeface="+mn-lt"/>
                <a:ea typeface="+mn-ea"/>
                <a:cs typeface="+mn-cs"/>
              </a:defRPr>
            </a:lvl8pPr>
            <a:lvl9pPr marL="3657563" algn="l" defTabSz="457195" rtl="0" eaLnBrk="1" latinLnBrk="0" hangingPunct="1">
              <a:defRPr sz="18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フランス</a:t>
            </a:r>
          </a:p>
        </p:txBody>
      </p:sp>
      <p:sp>
        <p:nvSpPr>
          <p:cNvPr id="13" name="Rectangle 3">
            <a:extLst>
              <a:ext uri="{FF2B5EF4-FFF2-40B4-BE49-F238E27FC236}">
                <a16:creationId xmlns:a16="http://schemas.microsoft.com/office/drawing/2014/main" id="{35034054-A7D1-27F7-B9D8-11F56D9F485F}"/>
              </a:ext>
            </a:extLst>
          </p:cNvPr>
          <p:cNvSpPr>
            <a:spLocks noChangeArrowheads="1"/>
          </p:cNvSpPr>
          <p:nvPr/>
        </p:nvSpPr>
        <p:spPr bwMode="auto">
          <a:xfrm>
            <a:off x="1822027" y="3424688"/>
            <a:ext cx="935037" cy="215900"/>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defPPr>
              <a:defRPr lang="en-US"/>
            </a:defPPr>
            <a:lvl1pPr marL="0" algn="l" defTabSz="457195" rtl="0" eaLnBrk="1" latinLnBrk="0" hangingPunct="1">
              <a:defRPr sz="1800" kern="1200">
                <a:solidFill>
                  <a:schemeClr val="dk1"/>
                </a:solidFill>
                <a:latin typeface="+mn-lt"/>
                <a:ea typeface="+mn-ea"/>
                <a:cs typeface="+mn-cs"/>
              </a:defRPr>
            </a:lvl1pPr>
            <a:lvl2pPr marL="457195" algn="l" defTabSz="457195" rtl="0" eaLnBrk="1" latinLnBrk="0" hangingPunct="1">
              <a:defRPr sz="1800" kern="1200">
                <a:solidFill>
                  <a:schemeClr val="dk1"/>
                </a:solidFill>
                <a:latin typeface="+mn-lt"/>
                <a:ea typeface="+mn-ea"/>
                <a:cs typeface="+mn-cs"/>
              </a:defRPr>
            </a:lvl2pPr>
            <a:lvl3pPr marL="914391" algn="l" defTabSz="457195" rtl="0" eaLnBrk="1" latinLnBrk="0" hangingPunct="1">
              <a:defRPr sz="1800" kern="1200">
                <a:solidFill>
                  <a:schemeClr val="dk1"/>
                </a:solidFill>
                <a:latin typeface="+mn-lt"/>
                <a:ea typeface="+mn-ea"/>
                <a:cs typeface="+mn-cs"/>
              </a:defRPr>
            </a:lvl3pPr>
            <a:lvl4pPr marL="1371586" algn="l" defTabSz="457195" rtl="0" eaLnBrk="1" latinLnBrk="0" hangingPunct="1">
              <a:defRPr sz="1800" kern="1200">
                <a:solidFill>
                  <a:schemeClr val="dk1"/>
                </a:solidFill>
                <a:latin typeface="+mn-lt"/>
                <a:ea typeface="+mn-ea"/>
                <a:cs typeface="+mn-cs"/>
              </a:defRPr>
            </a:lvl4pPr>
            <a:lvl5pPr marL="1828782" algn="l" defTabSz="457195" rtl="0" eaLnBrk="1" latinLnBrk="0" hangingPunct="1">
              <a:defRPr sz="1800" kern="1200">
                <a:solidFill>
                  <a:schemeClr val="dk1"/>
                </a:solidFill>
                <a:latin typeface="+mn-lt"/>
                <a:ea typeface="+mn-ea"/>
                <a:cs typeface="+mn-cs"/>
              </a:defRPr>
            </a:lvl5pPr>
            <a:lvl6pPr marL="2285977" algn="l" defTabSz="457195" rtl="0" eaLnBrk="1" latinLnBrk="0" hangingPunct="1">
              <a:defRPr sz="1800" kern="1200">
                <a:solidFill>
                  <a:schemeClr val="dk1"/>
                </a:solidFill>
                <a:latin typeface="+mn-lt"/>
                <a:ea typeface="+mn-ea"/>
                <a:cs typeface="+mn-cs"/>
              </a:defRPr>
            </a:lvl6pPr>
            <a:lvl7pPr marL="2743173" algn="l" defTabSz="457195" rtl="0" eaLnBrk="1" latinLnBrk="0" hangingPunct="1">
              <a:defRPr sz="1800" kern="1200">
                <a:solidFill>
                  <a:schemeClr val="dk1"/>
                </a:solidFill>
                <a:latin typeface="+mn-lt"/>
                <a:ea typeface="+mn-ea"/>
                <a:cs typeface="+mn-cs"/>
              </a:defRPr>
            </a:lvl7pPr>
            <a:lvl8pPr marL="3200368" algn="l" defTabSz="457195" rtl="0" eaLnBrk="1" latinLnBrk="0" hangingPunct="1">
              <a:defRPr sz="1800" kern="1200">
                <a:solidFill>
                  <a:schemeClr val="dk1"/>
                </a:solidFill>
                <a:latin typeface="+mn-lt"/>
                <a:ea typeface="+mn-ea"/>
                <a:cs typeface="+mn-cs"/>
              </a:defRPr>
            </a:lvl8pPr>
            <a:lvl9pPr marL="3657563" algn="l" defTabSz="457195" rtl="0" eaLnBrk="1" latinLnBrk="0" hangingPunct="1">
              <a:defRPr sz="18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アメリカ</a:t>
            </a:r>
          </a:p>
        </p:txBody>
      </p:sp>
    </p:spTree>
    <p:extLst>
      <p:ext uri="{BB962C8B-B14F-4D97-AF65-F5344CB8AC3E}">
        <p14:creationId xmlns:p14="http://schemas.microsoft.com/office/powerpoint/2010/main" val="350898640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 Box 5"/>
          <p:cNvSpPr txBox="1">
            <a:spLocks noChangeArrowheads="1"/>
          </p:cNvSpPr>
          <p:nvPr/>
        </p:nvSpPr>
        <p:spPr bwMode="auto">
          <a:xfrm>
            <a:off x="619239" y="6102565"/>
            <a:ext cx="3541562" cy="269888"/>
          </a:xfrm>
          <a:prstGeom prst="rect">
            <a:avLst/>
          </a:prstGeom>
          <a:noFill/>
          <a:ln w="38100" cmpd="dbl" algn="ctr">
            <a:noFill/>
            <a:miter lim="800000"/>
            <a:headEnd/>
            <a:tailEnd/>
          </a:ln>
        </p:spPr>
        <p:txBody>
          <a:bodyPr wrap="none" lIns="84399" tIns="42199" rIns="84399" bIns="42199">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資料：文部科学省「令和２年度体力・運動能力調査」</a:t>
            </a:r>
          </a:p>
        </p:txBody>
      </p:sp>
      <p:sp>
        <p:nvSpPr>
          <p:cNvPr id="69" name="Text Box 5"/>
          <p:cNvSpPr txBox="1">
            <a:spLocks noChangeArrowheads="1"/>
          </p:cNvSpPr>
          <p:nvPr/>
        </p:nvSpPr>
        <p:spPr bwMode="auto">
          <a:xfrm>
            <a:off x="5817476" y="6025933"/>
            <a:ext cx="3791096" cy="793108"/>
          </a:xfrm>
          <a:prstGeom prst="rect">
            <a:avLst/>
          </a:prstGeom>
          <a:noFill/>
          <a:ln w="38100" cmpd="dbl" algn="ctr">
            <a:noFill/>
            <a:miter lim="800000"/>
            <a:headEnd/>
            <a:tailEnd/>
          </a:ln>
        </p:spPr>
        <p:txBody>
          <a:bodyPr wrap="square" lIns="84399" tIns="42199" rIns="84399" bIns="42199">
            <a:spAutoFit/>
          </a:bodyPr>
          <a:lstStyle/>
          <a:p>
            <a:pPr marR="0" lvl="0" algn="l" defTabSz="914400" rtl="0" eaLnBrk="1" fontAlgn="auto" latinLnBrk="0" hangingPunct="1">
              <a:lnSpc>
                <a:spcPct val="100000"/>
              </a:lnSpc>
              <a:spcBef>
                <a:spcPts val="0"/>
              </a:spcBef>
              <a:spcAft>
                <a:spcPts val="0"/>
              </a:spcAft>
              <a:buClrTx/>
              <a:buSzTx/>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資料：全国</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60</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歳以上の男女へのアンケート調査</a:t>
            </a:r>
            <a:b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b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（「高齢者の日常生活に関する意識調査結果」より）</a:t>
            </a:r>
            <a:endPar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331788" marR="0" lvl="0" indent="-331788"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2009</a:t>
            </a: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年までは、調査員による面接聴取法により調査。</a:t>
            </a:r>
            <a:br>
              <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br>
            <a:r>
              <a:rPr kumimoji="1" lang="ja-JP" altLang="en-US" sz="1100" dirty="0">
                <a:solidFill>
                  <a:prstClr val="black"/>
                </a:solidFill>
                <a:latin typeface="UD デジタル 教科書体 NK-R" panose="02020400000000000000" pitchFamily="18" charset="-128"/>
                <a:ea typeface="UD デジタル 教科書体 NK-R" panose="02020400000000000000" pitchFamily="18" charset="-128"/>
              </a:rPr>
              <a:t> </a:t>
            </a:r>
            <a:r>
              <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2014</a:t>
            </a: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年は、郵送配布・郵送回収法により調査。</a:t>
            </a:r>
            <a:endPar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6" name="タイトル 5">
            <a:extLst>
              <a:ext uri="{FF2B5EF4-FFF2-40B4-BE49-F238E27FC236}">
                <a16:creationId xmlns:a16="http://schemas.microsoft.com/office/drawing/2014/main" id="{2E42091F-93DD-8FCF-B3E6-F940230EFF13}"/>
              </a:ext>
            </a:extLst>
          </p:cNvPr>
          <p:cNvSpPr>
            <a:spLocks noGrp="1"/>
          </p:cNvSpPr>
          <p:nvPr>
            <p:ph type="title"/>
          </p:nvPr>
        </p:nvSpPr>
        <p:spPr/>
        <p:txBody>
          <a:bodyPr/>
          <a:lstStyle/>
          <a:p>
            <a:r>
              <a:rPr lang="ja-JP" altLang="en-US" sz="2000">
                <a:latin typeface="UD デジタル 教科書体 NK-R" panose="02020400000000000000" pitchFamily="18" charset="-128"/>
                <a:ea typeface="UD デジタル 教科書体 NK-R" panose="02020400000000000000" pitchFamily="18" charset="-128"/>
              </a:rPr>
              <a:t>「若返り」が見られる高齢者</a:t>
            </a:r>
          </a:p>
        </p:txBody>
      </p:sp>
      <p:sp>
        <p:nvSpPr>
          <p:cNvPr id="49" name="テキスト ボックス 48"/>
          <p:cNvSpPr txBox="1"/>
          <p:nvPr/>
        </p:nvSpPr>
        <p:spPr>
          <a:xfrm>
            <a:off x="9128486" y="5507831"/>
            <a:ext cx="743861"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rPr>
              <a:t>（年）</a:t>
            </a:r>
            <a:endParaRPr kumimoji="1" lang="ja-JP" altLang="en-US" sz="18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p:txBody>
      </p:sp>
      <p:grpSp>
        <p:nvGrpSpPr>
          <p:cNvPr id="18" name="グループ化 17">
            <a:extLst>
              <a:ext uri="{FF2B5EF4-FFF2-40B4-BE49-F238E27FC236}">
                <a16:creationId xmlns:a16="http://schemas.microsoft.com/office/drawing/2014/main" id="{58179D42-607F-1AFD-68D9-A481F990D038}"/>
              </a:ext>
            </a:extLst>
          </p:cNvPr>
          <p:cNvGrpSpPr/>
          <p:nvPr/>
        </p:nvGrpSpPr>
        <p:grpSpPr>
          <a:xfrm>
            <a:off x="-87560" y="1052736"/>
            <a:ext cx="5582740" cy="5144438"/>
            <a:chOff x="-55784" y="948858"/>
            <a:chExt cx="5582740" cy="5144438"/>
          </a:xfrm>
        </p:grpSpPr>
        <p:sp>
          <p:nvSpPr>
            <p:cNvPr id="67" name="Text Box 1"/>
            <p:cNvSpPr txBox="1">
              <a:spLocks noChangeArrowheads="1"/>
            </p:cNvSpPr>
            <p:nvPr/>
          </p:nvSpPr>
          <p:spPr bwMode="auto">
            <a:xfrm>
              <a:off x="1416372" y="948858"/>
              <a:ext cx="2598917" cy="233910"/>
            </a:xfrm>
            <a:prstGeom prst="rect">
              <a:avLst/>
            </a:prstGeom>
            <a:noFill/>
            <a:ln>
              <a:noFill/>
            </a:ln>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91240B29-F687-4F45-9708-019B960494DF}">
                <a14:hiddenLine xmlns:a14="http://schemas.microsoft.com/office/drawing/2010/main" w="9525">
                  <a:solidFill>
                    <a:srgbClr xmlns:mc="http://schemas.openxmlformats.org/markup-compatibility/2006" val="000000" mc:Ignorable="a14" a14:legacySpreadsheetColorIndex="64"/>
                  </a:solidFill>
                  <a:miter lim="800000"/>
                  <a:headEnd/>
                  <a:tailEnd/>
                </a14:hiddenLine>
              </a:ext>
            </a:extLst>
          </p:spPr>
          <p:txBody>
            <a:bodyPr wrap="none" lIns="27432" tIns="18288" rIns="0" bIns="0" anchor="t"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1" lang="ja-JP" altLang="en-US" sz="14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新体力テストの合計点の年次推移</a:t>
              </a:r>
            </a:p>
          </p:txBody>
        </p:sp>
        <p:grpSp>
          <p:nvGrpSpPr>
            <p:cNvPr id="11" name="グループ化 10">
              <a:extLst>
                <a:ext uri="{FF2B5EF4-FFF2-40B4-BE49-F238E27FC236}">
                  <a16:creationId xmlns:a16="http://schemas.microsoft.com/office/drawing/2014/main" id="{9025F154-4DA6-9C9B-068A-DC1471A111FA}"/>
                </a:ext>
              </a:extLst>
            </p:cNvPr>
            <p:cNvGrpSpPr/>
            <p:nvPr/>
          </p:nvGrpSpPr>
          <p:grpSpPr>
            <a:xfrm>
              <a:off x="-55784" y="948858"/>
              <a:ext cx="5582740" cy="5144438"/>
              <a:chOff x="-55784" y="1308898"/>
              <a:chExt cx="5582740" cy="5144438"/>
            </a:xfrm>
          </p:grpSpPr>
          <p:grpSp>
            <p:nvGrpSpPr>
              <p:cNvPr id="52" name="グループ化 51"/>
              <p:cNvGrpSpPr/>
              <p:nvPr/>
            </p:nvGrpSpPr>
            <p:grpSpPr>
              <a:xfrm>
                <a:off x="-55784" y="1322821"/>
                <a:ext cx="5582740" cy="5130515"/>
                <a:chOff x="-205918" y="1505225"/>
                <a:chExt cx="10327318" cy="4801623"/>
              </a:xfrm>
            </p:grpSpPr>
            <p:graphicFrame>
              <p:nvGraphicFramePr>
                <p:cNvPr id="53" name="グラフ 52"/>
                <p:cNvGraphicFramePr/>
                <p:nvPr/>
              </p:nvGraphicFramePr>
              <p:xfrm>
                <a:off x="375279" y="1669268"/>
                <a:ext cx="8715967" cy="4637580"/>
              </p:xfrm>
              <a:graphic>
                <a:graphicData uri="http://schemas.openxmlformats.org/drawingml/2006/chart">
                  <c:chart xmlns:c="http://schemas.openxmlformats.org/drawingml/2006/chart" xmlns:r="http://schemas.openxmlformats.org/officeDocument/2006/relationships" r:id="rId3"/>
                </a:graphicData>
              </a:graphic>
            </p:graphicFrame>
            <p:sp>
              <p:nvSpPr>
                <p:cNvPr id="55" name="正方形/長方形 54"/>
                <p:cNvSpPr/>
                <p:nvPr/>
              </p:nvSpPr>
              <p:spPr>
                <a:xfrm>
                  <a:off x="-205918" y="1505225"/>
                  <a:ext cx="1827174" cy="2364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（点）</a:t>
                  </a:r>
                </a:p>
              </p:txBody>
            </p:sp>
            <p:sp>
              <p:nvSpPr>
                <p:cNvPr id="56" name="正方形/長方形 55"/>
                <p:cNvSpPr/>
                <p:nvPr/>
              </p:nvSpPr>
              <p:spPr>
                <a:xfrm>
                  <a:off x="2683252" y="1958469"/>
                  <a:ext cx="1038753" cy="23288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4F81BD">
                          <a:lumMod val="75000"/>
                        </a:srgbClr>
                      </a:solidFill>
                      <a:effectLst/>
                      <a:uLnTx/>
                      <a:uFillTx/>
                      <a:latin typeface="UD デジタル 教科書体 NK-R" panose="02020400000000000000" pitchFamily="18" charset="-128"/>
                      <a:ea typeface="UD デジタル 教科書体 NK-R" panose="02020400000000000000" pitchFamily="18" charset="-128"/>
                      <a:cs typeface="+mn-cs"/>
                    </a:rPr>
                    <a:t>男性</a:t>
                  </a:r>
                </a:p>
              </p:txBody>
            </p:sp>
            <p:cxnSp>
              <p:nvCxnSpPr>
                <p:cNvPr id="62" name="直線コネクタ 61"/>
                <p:cNvCxnSpPr/>
                <p:nvPr/>
              </p:nvCxnSpPr>
              <p:spPr>
                <a:xfrm>
                  <a:off x="3036869" y="3376350"/>
                  <a:ext cx="1348462" cy="0"/>
                </a:xfrm>
                <a:prstGeom prst="line">
                  <a:avLst/>
                </a:prstGeom>
                <a:ln w="60325" cap="rnd">
                  <a:solidFill>
                    <a:schemeClr val="bg1">
                      <a:lumMod val="50000"/>
                    </a:schemeClr>
                  </a:solidFill>
                  <a:prstDash val="solid"/>
                  <a:headEnd type="arrow" w="sm" len="med"/>
                  <a:tailEnd type="none" w="med" len="med"/>
                </a:ln>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a:off x="6965773" y="3376350"/>
                  <a:ext cx="1374412" cy="0"/>
                </a:xfrm>
                <a:prstGeom prst="line">
                  <a:avLst/>
                </a:prstGeom>
                <a:ln w="60325" cap="rnd">
                  <a:solidFill>
                    <a:schemeClr val="bg1">
                      <a:lumMod val="50000"/>
                    </a:schemeClr>
                  </a:solidFill>
                  <a:prstDash val="solid"/>
                  <a:headEnd type="arrow" w="sm" len="med"/>
                  <a:tailEnd type="none" w="med" len="med"/>
                </a:ln>
              </p:spPr>
              <p:style>
                <a:lnRef idx="1">
                  <a:schemeClr val="dk1"/>
                </a:lnRef>
                <a:fillRef idx="0">
                  <a:schemeClr val="dk1"/>
                </a:fillRef>
                <a:effectRef idx="0">
                  <a:schemeClr val="dk1"/>
                </a:effectRef>
                <a:fontRef idx="minor">
                  <a:schemeClr val="tx1"/>
                </a:fontRef>
              </p:style>
            </p:cxnSp>
            <p:sp>
              <p:nvSpPr>
                <p:cNvPr id="65" name="正方形/長方形 64"/>
                <p:cNvSpPr/>
                <p:nvPr/>
              </p:nvSpPr>
              <p:spPr>
                <a:xfrm>
                  <a:off x="8472785" y="5953260"/>
                  <a:ext cx="1648615" cy="2539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（年齢）</a:t>
                  </a:r>
                </a:p>
              </p:txBody>
            </p:sp>
            <p:cxnSp>
              <p:nvCxnSpPr>
                <p:cNvPr id="35" name="直線コネクタ 34"/>
                <p:cNvCxnSpPr/>
                <p:nvPr/>
              </p:nvCxnSpPr>
              <p:spPr>
                <a:xfrm>
                  <a:off x="5561079" y="3376350"/>
                  <a:ext cx="2779106" cy="0"/>
                </a:xfrm>
                <a:prstGeom prst="line">
                  <a:avLst/>
                </a:prstGeom>
                <a:ln w="60325" cap="rnd">
                  <a:solidFill>
                    <a:schemeClr val="bg1">
                      <a:lumMod val="50000"/>
                      <a:alpha val="60000"/>
                    </a:schemeClr>
                  </a:solidFill>
                  <a:prstDash val="solid"/>
                  <a:headEnd type="arrow" w="sm" len="med"/>
                  <a:tailEnd type="none" w="med" len="med"/>
                </a:ln>
              </p:spPr>
              <p:style>
                <a:lnRef idx="1">
                  <a:schemeClr val="dk1"/>
                </a:lnRef>
                <a:fillRef idx="0">
                  <a:schemeClr val="dk1"/>
                </a:fillRef>
                <a:effectRef idx="0">
                  <a:schemeClr val="dk1"/>
                </a:effectRef>
                <a:fontRef idx="minor">
                  <a:schemeClr val="tx1"/>
                </a:fontRef>
              </p:style>
            </p:cxnSp>
            <p:cxnSp>
              <p:nvCxnSpPr>
                <p:cNvPr id="36" name="直線コネクタ 35"/>
                <p:cNvCxnSpPr/>
                <p:nvPr/>
              </p:nvCxnSpPr>
              <p:spPr>
                <a:xfrm>
                  <a:off x="1688406" y="3376350"/>
                  <a:ext cx="2696925" cy="8187"/>
                </a:xfrm>
                <a:prstGeom prst="line">
                  <a:avLst/>
                </a:prstGeom>
                <a:ln w="60325" cap="rnd">
                  <a:solidFill>
                    <a:schemeClr val="bg1">
                      <a:lumMod val="50000"/>
                      <a:alpha val="60000"/>
                    </a:schemeClr>
                  </a:solidFill>
                  <a:prstDash val="solid"/>
                  <a:headEnd type="arrow" w="sm" len="med"/>
                  <a:tailEnd type="none" w="med" len="med"/>
                </a:ln>
              </p:spPr>
              <p:style>
                <a:lnRef idx="1">
                  <a:schemeClr val="dk1"/>
                </a:lnRef>
                <a:fillRef idx="0">
                  <a:schemeClr val="dk1"/>
                </a:fillRef>
                <a:effectRef idx="0">
                  <a:schemeClr val="dk1"/>
                </a:effectRef>
                <a:fontRef idx="minor">
                  <a:schemeClr val="tx1"/>
                </a:fontRef>
              </p:style>
            </p:cxnSp>
          </p:grpSp>
          <p:grpSp>
            <p:nvGrpSpPr>
              <p:cNvPr id="8" name="グループ化 7">
                <a:extLst>
                  <a:ext uri="{FF2B5EF4-FFF2-40B4-BE49-F238E27FC236}">
                    <a16:creationId xmlns:a16="http://schemas.microsoft.com/office/drawing/2014/main" id="{A38A3129-5DF8-13EA-17F2-E340B979378A}"/>
                  </a:ext>
                </a:extLst>
              </p:cNvPr>
              <p:cNvGrpSpPr/>
              <p:nvPr/>
            </p:nvGrpSpPr>
            <p:grpSpPr>
              <a:xfrm>
                <a:off x="4157851" y="1308898"/>
                <a:ext cx="1011173" cy="391910"/>
                <a:chOff x="4157851" y="1308898"/>
                <a:chExt cx="1011173" cy="391910"/>
              </a:xfrm>
            </p:grpSpPr>
            <p:sp>
              <p:nvSpPr>
                <p:cNvPr id="71" name="正方形/長方形 70"/>
                <p:cNvSpPr/>
                <p:nvPr/>
              </p:nvSpPr>
              <p:spPr>
                <a:xfrm>
                  <a:off x="4572946" y="1458828"/>
                  <a:ext cx="596078" cy="2419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2020</a:t>
                  </a:r>
                  <a:endParaRPr kumimoji="1" lang="ja-JP" altLang="en-US" sz="11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2" name="正方形/長方形 71"/>
                <p:cNvSpPr/>
                <p:nvPr/>
              </p:nvSpPr>
              <p:spPr>
                <a:xfrm>
                  <a:off x="4157851" y="1351125"/>
                  <a:ext cx="360000" cy="10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3" name="正方形/長方形 72"/>
                <p:cNvSpPr/>
                <p:nvPr/>
              </p:nvSpPr>
              <p:spPr>
                <a:xfrm>
                  <a:off x="4157851" y="1507670"/>
                  <a:ext cx="360000" cy="10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4" name="正方形/長方形 73"/>
                <p:cNvSpPr/>
                <p:nvPr/>
              </p:nvSpPr>
              <p:spPr>
                <a:xfrm>
                  <a:off x="4572946" y="1308898"/>
                  <a:ext cx="596078" cy="2419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1998</a:t>
                  </a:r>
                  <a:endParaRPr kumimoji="1" lang="ja-JP" altLang="en-US" sz="11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grpSp>
      </p:grpSp>
      <p:grpSp>
        <p:nvGrpSpPr>
          <p:cNvPr id="13" name="グループ化 12">
            <a:extLst>
              <a:ext uri="{FF2B5EF4-FFF2-40B4-BE49-F238E27FC236}">
                <a16:creationId xmlns:a16="http://schemas.microsoft.com/office/drawing/2014/main" id="{351FED32-C12E-4A72-8172-2784969C07FB}"/>
              </a:ext>
            </a:extLst>
          </p:cNvPr>
          <p:cNvGrpSpPr/>
          <p:nvPr/>
        </p:nvGrpSpPr>
        <p:grpSpPr>
          <a:xfrm>
            <a:off x="5457056" y="764704"/>
            <a:ext cx="4077977" cy="4991272"/>
            <a:chOff x="6824087" y="1273905"/>
            <a:chExt cx="4077977" cy="4991272"/>
          </a:xfrm>
        </p:grpSpPr>
        <p:sp>
          <p:nvSpPr>
            <p:cNvPr id="68" name="Text Box 1"/>
            <p:cNvSpPr txBox="1">
              <a:spLocks noChangeArrowheads="1"/>
            </p:cNvSpPr>
            <p:nvPr/>
          </p:nvSpPr>
          <p:spPr bwMode="auto">
            <a:xfrm>
              <a:off x="7184507" y="1273905"/>
              <a:ext cx="3357137" cy="233910"/>
            </a:xfrm>
            <a:prstGeom prst="rect">
              <a:avLst/>
            </a:prstGeom>
            <a:noFill/>
            <a:ln>
              <a:noFill/>
            </a:ln>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91240B29-F687-4F45-9708-019B960494DF}">
                <a14:hiddenLine xmlns:a14="http://schemas.microsoft.com/office/drawing/2010/main" w="9525">
                  <a:solidFill>
                    <a:srgbClr xmlns:mc="http://schemas.openxmlformats.org/markup-compatibility/2006" val="000000" mc:Ignorable="a14" a14:legacySpreadsheetColorIndex="64"/>
                  </a:solidFill>
                  <a:miter lim="800000"/>
                  <a:headEnd/>
                  <a:tailEnd/>
                </a14:hiddenLine>
              </a:ext>
            </a:extLst>
          </p:spPr>
          <p:txBody>
            <a:bodyPr wrap="none" lIns="27432" tIns="18288" rIns="0" bIns="0" anchor="t"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1" lang="ja-JP" altLang="en-US" sz="14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「高齢者とは何歳以上か」との質問への回答</a:t>
              </a:r>
            </a:p>
          </p:txBody>
        </p:sp>
        <p:graphicFrame>
          <p:nvGraphicFramePr>
            <p:cNvPr id="39" name="グラフ 38"/>
            <p:cNvGraphicFramePr/>
            <p:nvPr/>
          </p:nvGraphicFramePr>
          <p:xfrm>
            <a:off x="6824087" y="1484015"/>
            <a:ext cx="4077977" cy="4781162"/>
          </p:xfrm>
          <a:graphic>
            <a:graphicData uri="http://schemas.openxmlformats.org/drawingml/2006/chart">
              <c:chart xmlns:c="http://schemas.openxmlformats.org/drawingml/2006/chart" xmlns:r="http://schemas.openxmlformats.org/officeDocument/2006/relationships" r:id="rId4"/>
            </a:graphicData>
          </a:graphic>
        </p:graphicFrame>
      </p:grpSp>
      <p:grpSp>
        <p:nvGrpSpPr>
          <p:cNvPr id="3" name="グループ化 2">
            <a:extLst>
              <a:ext uri="{FF2B5EF4-FFF2-40B4-BE49-F238E27FC236}">
                <a16:creationId xmlns:a16="http://schemas.microsoft.com/office/drawing/2014/main" id="{9BDE1C9A-08A6-D774-AFBD-587E975A9F68}"/>
              </a:ext>
            </a:extLst>
          </p:cNvPr>
          <p:cNvGrpSpPr/>
          <p:nvPr/>
        </p:nvGrpSpPr>
        <p:grpSpPr>
          <a:xfrm>
            <a:off x="5474580" y="1412776"/>
            <a:ext cx="630548" cy="4071438"/>
            <a:chOff x="5483461" y="1722470"/>
            <a:chExt cx="630548" cy="4071438"/>
          </a:xfrm>
        </p:grpSpPr>
        <p:sp>
          <p:nvSpPr>
            <p:cNvPr id="40" name="正方形/長方形 39"/>
            <p:cNvSpPr/>
            <p:nvPr/>
          </p:nvSpPr>
          <p:spPr>
            <a:xfrm>
              <a:off x="5483461" y="5070769"/>
              <a:ext cx="630548" cy="226591"/>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ysClr val="windowText" lastClr="000000"/>
                  </a:solidFill>
                  <a:effectLst>
                    <a:glow rad="127000">
                      <a:srgbClr val="FEDFE1"/>
                    </a:glow>
                  </a:effectLst>
                  <a:uLnTx/>
                  <a:uFillTx/>
                  <a:latin typeface="UD デジタル 教科書体 NK-R" panose="02020400000000000000" pitchFamily="18" charset="-128"/>
                  <a:ea typeface="UD デジタル 教科書体 NK-R" panose="02020400000000000000" pitchFamily="18" charset="-128"/>
                  <a:cs typeface="+mn-cs"/>
                </a:rPr>
                <a:t>65</a:t>
              </a:r>
              <a:r>
                <a:rPr kumimoji="1" lang="ja-JP" altLang="en-US" sz="1000" b="1" i="0" u="none" strike="noStrike" kern="1200" cap="none" spc="0" normalizeH="0" baseline="0" noProof="0">
                  <a:ln>
                    <a:noFill/>
                  </a:ln>
                  <a:solidFill>
                    <a:sysClr val="windowText" lastClr="000000"/>
                  </a:solidFill>
                  <a:effectLst>
                    <a:glow rad="127000">
                      <a:srgbClr val="FEDFE1"/>
                    </a:glow>
                  </a:effectLst>
                  <a:uLnTx/>
                  <a:uFillTx/>
                  <a:latin typeface="UD デジタル 教科書体 NK-R" panose="02020400000000000000" pitchFamily="18" charset="-128"/>
                  <a:ea typeface="UD デジタル 教科書体 NK-R" panose="02020400000000000000" pitchFamily="18" charset="-128"/>
                  <a:cs typeface="+mn-cs"/>
                </a:rPr>
                <a:t>歳以上</a:t>
              </a:r>
            </a:p>
          </p:txBody>
        </p:sp>
        <p:sp>
          <p:nvSpPr>
            <p:cNvPr id="41" name="正方形/長方形 40"/>
            <p:cNvSpPr/>
            <p:nvPr/>
          </p:nvSpPr>
          <p:spPr>
            <a:xfrm>
              <a:off x="5483461" y="1722470"/>
              <a:ext cx="630548" cy="226591"/>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103185"/>
                  </a:solidFill>
                  <a:effectLst/>
                  <a:uLnTx/>
                  <a:uFillTx/>
                  <a:latin typeface="UD デジタル 教科書体 NK-R" panose="02020400000000000000" pitchFamily="18" charset="-128"/>
                  <a:ea typeface="UD デジタル 教科書体 NK-R" panose="02020400000000000000" pitchFamily="18" charset="-128"/>
                  <a:cs typeface="+mn-cs"/>
                </a:rPr>
                <a:t>80</a:t>
              </a:r>
              <a:r>
                <a:rPr kumimoji="1" lang="ja-JP" altLang="en-US" sz="1000" b="1" i="0" u="none" strike="noStrike" kern="1200" cap="none" spc="0" normalizeH="0" baseline="0" noProof="0">
                  <a:ln>
                    <a:noFill/>
                  </a:ln>
                  <a:solidFill>
                    <a:srgbClr val="103185"/>
                  </a:solidFill>
                  <a:effectLst/>
                  <a:uLnTx/>
                  <a:uFillTx/>
                  <a:latin typeface="UD デジタル 教科書体 NK-R" panose="02020400000000000000" pitchFamily="18" charset="-128"/>
                  <a:ea typeface="UD デジタル 教科書体 NK-R" panose="02020400000000000000" pitchFamily="18" charset="-128"/>
                  <a:cs typeface="+mn-cs"/>
                </a:rPr>
                <a:t>歳以上</a:t>
              </a:r>
            </a:p>
          </p:txBody>
        </p:sp>
        <p:sp>
          <p:nvSpPr>
            <p:cNvPr id="42" name="正方形/長方形 41"/>
            <p:cNvSpPr/>
            <p:nvPr/>
          </p:nvSpPr>
          <p:spPr>
            <a:xfrm>
              <a:off x="5483461" y="5567317"/>
              <a:ext cx="630548" cy="226591"/>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60</a:t>
              </a:r>
              <a:r>
                <a:rPr kumimoji="1" lang="ja-JP" altLang="en-US" sz="10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歳以上</a:t>
              </a:r>
            </a:p>
          </p:txBody>
        </p:sp>
        <p:sp>
          <p:nvSpPr>
            <p:cNvPr id="43" name="正方形/長方形 42"/>
            <p:cNvSpPr/>
            <p:nvPr/>
          </p:nvSpPr>
          <p:spPr>
            <a:xfrm>
              <a:off x="5483461" y="2244788"/>
              <a:ext cx="630548" cy="226591"/>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ysClr val="windowText" lastClr="000000"/>
                  </a:solidFill>
                  <a:effectLst>
                    <a:glow rad="127000">
                      <a:srgbClr val="C9E7E7"/>
                    </a:glow>
                  </a:effectLst>
                  <a:uLnTx/>
                  <a:uFillTx/>
                  <a:latin typeface="UD デジタル 教科書体 NK-R" panose="02020400000000000000" pitchFamily="18" charset="-128"/>
                  <a:ea typeface="UD デジタル 教科書体 NK-R" panose="02020400000000000000" pitchFamily="18" charset="-128"/>
                  <a:cs typeface="+mn-cs"/>
                </a:rPr>
                <a:t>75</a:t>
              </a:r>
              <a:r>
                <a:rPr kumimoji="1" lang="ja-JP" altLang="en-US" sz="1000" b="1" i="0" u="none" strike="noStrike" kern="1200" cap="none" spc="0" normalizeH="0" baseline="0" noProof="0">
                  <a:ln>
                    <a:noFill/>
                  </a:ln>
                  <a:solidFill>
                    <a:sysClr val="windowText" lastClr="000000"/>
                  </a:solidFill>
                  <a:effectLst>
                    <a:glow rad="127000">
                      <a:srgbClr val="C9E7E7"/>
                    </a:glow>
                  </a:effectLst>
                  <a:uLnTx/>
                  <a:uFillTx/>
                  <a:latin typeface="UD デジタル 教科書体 NK-R" panose="02020400000000000000" pitchFamily="18" charset="-128"/>
                  <a:ea typeface="UD デジタル 教科書体 NK-R" panose="02020400000000000000" pitchFamily="18" charset="-128"/>
                  <a:cs typeface="+mn-cs"/>
                </a:rPr>
                <a:t>歳以上</a:t>
              </a:r>
            </a:p>
          </p:txBody>
        </p:sp>
        <p:sp>
          <p:nvSpPr>
            <p:cNvPr id="44" name="正方形/長方形 43"/>
            <p:cNvSpPr/>
            <p:nvPr/>
          </p:nvSpPr>
          <p:spPr>
            <a:xfrm>
              <a:off x="5483461" y="3593260"/>
              <a:ext cx="630548" cy="226591"/>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66BAB7"/>
                  </a:solidFill>
                  <a:effectLst/>
                  <a:uLnTx/>
                  <a:uFillTx/>
                  <a:latin typeface="UD デジタル 教科書体 NK-R" panose="02020400000000000000" pitchFamily="18" charset="-128"/>
                  <a:ea typeface="UD デジタル 教科書体 NK-R" panose="02020400000000000000" pitchFamily="18" charset="-128"/>
                  <a:cs typeface="+mn-cs"/>
                </a:rPr>
                <a:t>70</a:t>
              </a:r>
              <a:r>
                <a:rPr kumimoji="1" lang="ja-JP" altLang="en-US" sz="1000" b="1" i="0" u="none" strike="noStrike" kern="1200" cap="none" spc="0" normalizeH="0" baseline="0" noProof="0">
                  <a:ln>
                    <a:noFill/>
                  </a:ln>
                  <a:solidFill>
                    <a:srgbClr val="66BAB7"/>
                  </a:solidFill>
                  <a:effectLst/>
                  <a:uLnTx/>
                  <a:uFillTx/>
                  <a:latin typeface="UD デジタル 教科書体 NK-R" panose="02020400000000000000" pitchFamily="18" charset="-128"/>
                  <a:ea typeface="UD デジタル 教科書体 NK-R" panose="02020400000000000000" pitchFamily="18" charset="-128"/>
                  <a:cs typeface="+mn-cs"/>
                </a:rPr>
                <a:t>歳以上</a:t>
              </a:r>
            </a:p>
          </p:txBody>
        </p:sp>
      </p:grpSp>
      <p:cxnSp>
        <p:nvCxnSpPr>
          <p:cNvPr id="12" name="直線矢印コネクタ 11">
            <a:extLst>
              <a:ext uri="{FF2B5EF4-FFF2-40B4-BE49-F238E27FC236}">
                <a16:creationId xmlns:a16="http://schemas.microsoft.com/office/drawing/2014/main" id="{F2A98CF0-20F2-D6DD-8DA6-157C7A6E5B3E}"/>
              </a:ext>
            </a:extLst>
          </p:cNvPr>
          <p:cNvCxnSpPr>
            <a:cxnSpLocks/>
          </p:cNvCxnSpPr>
          <p:nvPr/>
        </p:nvCxnSpPr>
        <p:spPr>
          <a:xfrm flipH="1" flipV="1">
            <a:off x="6681192" y="4471540"/>
            <a:ext cx="2126571" cy="645820"/>
          </a:xfrm>
          <a:prstGeom prst="straightConnector1">
            <a:avLst/>
          </a:prstGeom>
          <a:ln w="60325" cap="rnd">
            <a:solidFill>
              <a:schemeClr val="tx1">
                <a:lumMod val="50000"/>
                <a:lumOff val="50000"/>
                <a:alpha val="60000"/>
              </a:schemeClr>
            </a:solidFill>
            <a:prstDash val="solid"/>
            <a:headEnd type="arrow" w="sm"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81077453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0">
            <a:extLst>
              <a:ext uri="{FF2B5EF4-FFF2-40B4-BE49-F238E27FC236}">
                <a16:creationId xmlns:a16="http://schemas.microsoft.com/office/drawing/2014/main" id="{AD167BE9-1384-98DE-3C0D-A322AE000D24}"/>
              </a:ext>
            </a:extLst>
          </p:cNvPr>
          <p:cNvSpPr>
            <a:spLocks noGrp="1"/>
          </p:cNvSpPr>
          <p:nvPr>
            <p:ph type="title"/>
          </p:nvPr>
        </p:nvSpPr>
        <p:spPr/>
        <p:txBody>
          <a:bodyPr bIns="72000"/>
          <a:lstStyle/>
          <a:p>
            <a:r>
              <a:rPr lang="ja-JP" altLang="en-US"/>
              <a:t>高齢者現役世代比と非就業者就業者比の推移と予測</a:t>
            </a:r>
          </a:p>
        </p:txBody>
      </p:sp>
      <p:sp>
        <p:nvSpPr>
          <p:cNvPr id="4" name="テキスト プレースホルダー 3">
            <a:extLst>
              <a:ext uri="{FF2B5EF4-FFF2-40B4-BE49-F238E27FC236}">
                <a16:creationId xmlns:a16="http://schemas.microsoft.com/office/drawing/2014/main" id="{3BB5CCFF-0342-8FF7-63CC-F6AAEDA77F5C}"/>
              </a:ext>
            </a:extLst>
          </p:cNvPr>
          <p:cNvSpPr>
            <a:spLocks noGrp="1"/>
          </p:cNvSpPr>
          <p:nvPr>
            <p:ph type="body" sz="quarter" idx="13"/>
          </p:nvPr>
        </p:nvSpPr>
        <p:spPr>
          <a:xfrm>
            <a:off x="0" y="539999"/>
            <a:ext cx="9907200" cy="717479"/>
          </a:xfrm>
        </p:spPr>
        <p:txBody>
          <a:bodyPr tIns="108000" bIns="108000" anchor="ctr"/>
          <a:lstStyle/>
          <a:p>
            <a:pPr marL="285750" indent="-285750">
              <a:lnSpc>
                <a:spcPct val="100000"/>
              </a:lnSpc>
              <a:spcBef>
                <a:spcPts val="0"/>
              </a:spcBef>
              <a:spcAft>
                <a:spcPts val="300"/>
              </a:spcAft>
              <a:buClrTx/>
              <a:buFont typeface="Wingdings" panose="05000000000000000000" pitchFamily="2" charset="2"/>
              <a:buChar char="ü"/>
            </a:pPr>
            <a:r>
              <a:rPr kumimoji="1" lang="ja-JP" altLang="en-US" sz="1400">
                <a:latin typeface="UD デジタル 教科書体 NK-R" panose="02020400000000000000" pitchFamily="18" charset="-128"/>
                <a:ea typeface="UD デジタル 教科書体 NK-R" panose="02020400000000000000" pitchFamily="18" charset="-128"/>
              </a:rPr>
              <a:t>高齢者１人を支える現役世代の人数は大きく減少している。</a:t>
            </a:r>
          </a:p>
          <a:p>
            <a:pPr marL="285750" indent="-285750">
              <a:lnSpc>
                <a:spcPct val="100000"/>
              </a:lnSpc>
              <a:spcBef>
                <a:spcPts val="0"/>
              </a:spcBef>
              <a:spcAft>
                <a:spcPts val="300"/>
              </a:spcAft>
              <a:buClrTx/>
              <a:buFont typeface="Wingdings" panose="05000000000000000000" pitchFamily="2" charset="2"/>
              <a:buChar char="ü"/>
            </a:pPr>
            <a:r>
              <a:rPr kumimoji="1" lang="ja-JP" altLang="en-US" sz="1400">
                <a:latin typeface="UD デジタル 教科書体 NK-R" panose="02020400000000000000" pitchFamily="18" charset="-128"/>
                <a:ea typeface="UD デジタル 教科書体 NK-R" panose="02020400000000000000" pitchFamily="18" charset="-128"/>
              </a:rPr>
              <a:t>一方で、労働参加が適切に進めば、非就業者１人に対する就業者の人数は増加する可能性。</a:t>
            </a:r>
          </a:p>
        </p:txBody>
      </p:sp>
      <p:grpSp>
        <p:nvGrpSpPr>
          <p:cNvPr id="18" name="グループ化 17">
            <a:extLst>
              <a:ext uri="{FF2B5EF4-FFF2-40B4-BE49-F238E27FC236}">
                <a16:creationId xmlns:a16="http://schemas.microsoft.com/office/drawing/2014/main" id="{8ABDC6AD-3F28-8061-72D1-06C7463C5E7D}"/>
              </a:ext>
            </a:extLst>
          </p:cNvPr>
          <p:cNvGrpSpPr/>
          <p:nvPr/>
        </p:nvGrpSpPr>
        <p:grpSpPr>
          <a:xfrm>
            <a:off x="471523" y="1315536"/>
            <a:ext cx="8773357" cy="5021510"/>
            <a:chOff x="232098" y="1350615"/>
            <a:chExt cx="9012782" cy="5318745"/>
          </a:xfrm>
        </p:grpSpPr>
        <p:grpSp>
          <p:nvGrpSpPr>
            <p:cNvPr id="16" name="グループ化 15">
              <a:extLst>
                <a:ext uri="{FF2B5EF4-FFF2-40B4-BE49-F238E27FC236}">
                  <a16:creationId xmlns:a16="http://schemas.microsoft.com/office/drawing/2014/main" id="{7C883110-E368-FDE2-8062-095B791B87B8}"/>
                </a:ext>
              </a:extLst>
            </p:cNvPr>
            <p:cNvGrpSpPr/>
            <p:nvPr/>
          </p:nvGrpSpPr>
          <p:grpSpPr>
            <a:xfrm>
              <a:off x="661120" y="1487868"/>
              <a:ext cx="8583760" cy="5181492"/>
              <a:chOff x="661120" y="1484784"/>
              <a:chExt cx="8583760" cy="5181492"/>
            </a:xfrm>
          </p:grpSpPr>
          <p:graphicFrame>
            <p:nvGraphicFramePr>
              <p:cNvPr id="6" name="グラフ 5">
                <a:extLst>
                  <a:ext uri="{FF2B5EF4-FFF2-40B4-BE49-F238E27FC236}">
                    <a16:creationId xmlns:a16="http://schemas.microsoft.com/office/drawing/2014/main" id="{1E0AB18E-04AE-06D8-2030-CCF9825A1D3D}"/>
                  </a:ext>
                </a:extLst>
              </p:cNvPr>
              <p:cNvGraphicFramePr>
                <a:graphicFrameLocks/>
              </p:cNvGraphicFramePr>
              <p:nvPr/>
            </p:nvGraphicFramePr>
            <p:xfrm>
              <a:off x="661120" y="1484784"/>
              <a:ext cx="8583760" cy="5181492"/>
            </p:xfrm>
            <a:graphic>
              <a:graphicData uri="http://schemas.openxmlformats.org/drawingml/2006/chart">
                <c:chart xmlns:c="http://schemas.openxmlformats.org/drawingml/2006/chart" xmlns:r="http://schemas.openxmlformats.org/officeDocument/2006/relationships" r:id="rId3"/>
              </a:graphicData>
            </a:graphic>
          </p:graphicFrame>
          <p:sp>
            <p:nvSpPr>
              <p:cNvPr id="7" name="テキスト ボックス 6">
                <a:extLst>
                  <a:ext uri="{FF2B5EF4-FFF2-40B4-BE49-F238E27FC236}">
                    <a16:creationId xmlns:a16="http://schemas.microsoft.com/office/drawing/2014/main" id="{6873D94F-6310-9377-9D26-7843228F017C}"/>
                  </a:ext>
                </a:extLst>
              </p:cNvPr>
              <p:cNvSpPr txBox="1"/>
              <p:nvPr/>
            </p:nvSpPr>
            <p:spPr>
              <a:xfrm>
                <a:off x="4318063" y="3540636"/>
                <a:ext cx="3434404" cy="32599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高齢者１人を支える現役世代の人数</a:t>
                </a:r>
              </a:p>
            </p:txBody>
          </p:sp>
          <p:sp>
            <p:nvSpPr>
              <p:cNvPr id="8" name="テキスト ボックス 7">
                <a:extLst>
                  <a:ext uri="{FF2B5EF4-FFF2-40B4-BE49-F238E27FC236}">
                    <a16:creationId xmlns:a16="http://schemas.microsoft.com/office/drawing/2014/main" id="{ECF9D496-06C8-F2F6-FB7F-57078696EB21}"/>
                  </a:ext>
                </a:extLst>
              </p:cNvPr>
              <p:cNvSpPr txBox="1"/>
              <p:nvPr/>
            </p:nvSpPr>
            <p:spPr>
              <a:xfrm>
                <a:off x="1484032" y="4745659"/>
                <a:ext cx="3511257" cy="32599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非就業者１人に対する就業者の人数</a:t>
                </a:r>
              </a:p>
            </p:txBody>
          </p:sp>
          <p:cxnSp>
            <p:nvCxnSpPr>
              <p:cNvPr id="9" name="直線コネクタ 8">
                <a:extLst>
                  <a:ext uri="{FF2B5EF4-FFF2-40B4-BE49-F238E27FC236}">
                    <a16:creationId xmlns:a16="http://schemas.microsoft.com/office/drawing/2014/main" id="{255B5BC2-4BD1-904C-9B0A-F7AC792E853D}"/>
                  </a:ext>
                </a:extLst>
              </p:cNvPr>
              <p:cNvCxnSpPr>
                <a:cxnSpLocks/>
              </p:cNvCxnSpPr>
              <p:nvPr/>
            </p:nvCxnSpPr>
            <p:spPr>
              <a:xfrm flipH="1">
                <a:off x="4607326" y="3869475"/>
                <a:ext cx="387962" cy="240250"/>
              </a:xfrm>
              <a:prstGeom prst="line">
                <a:avLst/>
              </a:prstGeom>
              <a:ln w="9525" cap="flat" cmpd="sng" algn="ctr">
                <a:solidFill>
                  <a:schemeClr val="accent1"/>
                </a:solidFill>
                <a:prstDash val="solid"/>
                <a:round/>
                <a:headEnd type="none" w="med" len="med"/>
                <a:tailEnd type="arrow" w="med" len="lg"/>
              </a:ln>
            </p:spPr>
            <p:style>
              <a:lnRef idx="0">
                <a:scrgbClr r="0" g="0" b="0"/>
              </a:lnRef>
              <a:fillRef idx="0">
                <a:scrgbClr r="0" g="0" b="0"/>
              </a:fillRef>
              <a:effectRef idx="0">
                <a:scrgbClr r="0" g="0" b="0"/>
              </a:effectRef>
              <a:fontRef idx="minor">
                <a:schemeClr val="tx1"/>
              </a:fontRef>
            </p:style>
          </p:cxnSp>
          <p:cxnSp>
            <p:nvCxnSpPr>
              <p:cNvPr id="10" name="直線コネクタ 9">
                <a:extLst>
                  <a:ext uri="{FF2B5EF4-FFF2-40B4-BE49-F238E27FC236}">
                    <a16:creationId xmlns:a16="http://schemas.microsoft.com/office/drawing/2014/main" id="{B9F71656-3228-CCA8-97BA-B8C470AE40EB}"/>
                  </a:ext>
                </a:extLst>
              </p:cNvPr>
              <p:cNvCxnSpPr>
                <a:cxnSpLocks/>
                <a:stCxn id="8" idx="2"/>
              </p:cNvCxnSpPr>
              <p:nvPr/>
            </p:nvCxnSpPr>
            <p:spPr>
              <a:xfrm>
                <a:off x="3239660" y="5071654"/>
                <a:ext cx="0" cy="530099"/>
              </a:xfrm>
              <a:prstGeom prst="line">
                <a:avLst/>
              </a:prstGeom>
              <a:ln w="9525" cap="flat" cmpd="sng" algn="ctr">
                <a:solidFill>
                  <a:schemeClr val="accent2"/>
                </a:solidFill>
                <a:prstDash val="solid"/>
                <a:round/>
                <a:headEnd type="none" w="med" len="med"/>
                <a:tailEnd type="arrow" w="med" len="lg"/>
              </a:ln>
            </p:spPr>
            <p:style>
              <a:lnRef idx="0">
                <a:scrgbClr r="0" g="0" b="0"/>
              </a:lnRef>
              <a:fillRef idx="0">
                <a:scrgbClr r="0" g="0" b="0"/>
              </a:fillRef>
              <a:effectRef idx="0">
                <a:scrgbClr r="0" g="0" b="0"/>
              </a:effectRef>
              <a:fontRef idx="minor">
                <a:schemeClr val="tx1"/>
              </a:fontRef>
            </p:style>
          </p:cxnSp>
          <p:sp>
            <p:nvSpPr>
              <p:cNvPr id="12" name="テキスト ボックス 11">
                <a:extLst>
                  <a:ext uri="{FF2B5EF4-FFF2-40B4-BE49-F238E27FC236}">
                    <a16:creationId xmlns:a16="http://schemas.microsoft.com/office/drawing/2014/main" id="{D1B697DE-362C-8A48-67BB-73B621F22FD8}"/>
                  </a:ext>
                </a:extLst>
              </p:cNvPr>
              <p:cNvSpPr txBox="1"/>
              <p:nvPr/>
            </p:nvSpPr>
            <p:spPr>
              <a:xfrm>
                <a:off x="6090124" y="4152234"/>
                <a:ext cx="1585067" cy="48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実績値   予測値</a:t>
                </a:r>
                <a:endParaRPr kumimoji="1"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a:t>
                </a:r>
                <a:endParaRPr kumimoji="1"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cxnSp>
            <p:nvCxnSpPr>
              <p:cNvPr id="20" name="直線コネクタ 19">
                <a:extLst>
                  <a:ext uri="{FF2B5EF4-FFF2-40B4-BE49-F238E27FC236}">
                    <a16:creationId xmlns:a16="http://schemas.microsoft.com/office/drawing/2014/main" id="{164A46A2-7728-8B82-5E98-02732559B579}"/>
                  </a:ext>
                </a:extLst>
              </p:cNvPr>
              <p:cNvCxnSpPr>
                <a:cxnSpLocks/>
              </p:cNvCxnSpPr>
              <p:nvPr/>
            </p:nvCxnSpPr>
            <p:spPr>
              <a:xfrm>
                <a:off x="6882657" y="4109725"/>
                <a:ext cx="0" cy="211795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17" name="Text Box 6">
              <a:extLst>
                <a:ext uri="{FF2B5EF4-FFF2-40B4-BE49-F238E27FC236}">
                  <a16:creationId xmlns:a16="http://schemas.microsoft.com/office/drawing/2014/main" id="{C21A9EEA-7AF2-FBAE-FB49-026A6A306715}"/>
                </a:ext>
              </a:extLst>
            </p:cNvPr>
            <p:cNvSpPr txBox="1">
              <a:spLocks noChangeArrowheads="1"/>
            </p:cNvSpPr>
            <p:nvPr/>
          </p:nvSpPr>
          <p:spPr bwMode="auto">
            <a:xfrm>
              <a:off x="232098" y="1350615"/>
              <a:ext cx="1136650" cy="260795"/>
            </a:xfrm>
            <a:prstGeom prst="rect">
              <a:avLst/>
            </a:prstGeom>
            <a:noFill/>
            <a:ln w="9525">
              <a:noFill/>
              <a:miter lim="800000"/>
              <a:headEnd/>
              <a:tailEnd/>
            </a:ln>
          </p:spPr>
          <p:txBody>
            <a:bodyPr wrap="square" lIns="18000" rIns="1800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（人）</a:t>
              </a:r>
              <a:endParaRPr kumimoji="1" lang="en-US" altLang="ja-JP" sz="1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sp>
        <p:nvSpPr>
          <p:cNvPr id="3" name="Text Box 5">
            <a:extLst>
              <a:ext uri="{FF2B5EF4-FFF2-40B4-BE49-F238E27FC236}">
                <a16:creationId xmlns:a16="http://schemas.microsoft.com/office/drawing/2014/main" id="{79FC1401-53D5-13F2-7866-ACAFD8A3B534}"/>
              </a:ext>
            </a:extLst>
          </p:cNvPr>
          <p:cNvSpPr txBox="1">
            <a:spLocks noChangeArrowheads="1"/>
          </p:cNvSpPr>
          <p:nvPr/>
        </p:nvSpPr>
        <p:spPr bwMode="auto">
          <a:xfrm>
            <a:off x="1024750" y="6374935"/>
            <a:ext cx="4153909" cy="269888"/>
          </a:xfrm>
          <a:prstGeom prst="rect">
            <a:avLst/>
          </a:prstGeom>
          <a:noFill/>
          <a:ln w="38100" cmpd="dbl" algn="ctr">
            <a:noFill/>
            <a:miter lim="800000"/>
            <a:headEnd/>
            <a:tailEnd/>
          </a:ln>
        </p:spPr>
        <p:txBody>
          <a:bodyPr wrap="none" lIns="84399" tIns="42199" rIns="84399" bIns="42199">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資料：厚生労働省「</a:t>
            </a:r>
            <a:r>
              <a:rPr kumimoji="1" lang="zh-TW"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平成</a:t>
            </a:r>
            <a:r>
              <a:rPr kumimoji="1" lang="en-US" altLang="zh-TW"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29</a:t>
            </a:r>
            <a:r>
              <a:rPr kumimoji="1" lang="zh-TW"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年版厚生労働白書</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図表１－２－８</a:t>
            </a:r>
          </a:p>
        </p:txBody>
      </p:sp>
      <p:sp>
        <p:nvSpPr>
          <p:cNvPr id="13" name="テキスト ボックス 12">
            <a:extLst>
              <a:ext uri="{FF2B5EF4-FFF2-40B4-BE49-F238E27FC236}">
                <a16:creationId xmlns:a16="http://schemas.microsoft.com/office/drawing/2014/main" id="{C661EEB5-595D-3E6C-1D57-23F507B7F55B}"/>
              </a:ext>
            </a:extLst>
          </p:cNvPr>
          <p:cNvSpPr txBox="1"/>
          <p:nvPr/>
        </p:nvSpPr>
        <p:spPr>
          <a:xfrm>
            <a:off x="8713811" y="6044693"/>
            <a:ext cx="743861"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rPr>
              <a:t>（年）</a:t>
            </a:r>
            <a:endParaRPr kumimoji="1" lang="ja-JP" altLang="en-US" sz="18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p:txBody>
      </p:sp>
    </p:spTree>
    <p:extLst>
      <p:ext uri="{BB962C8B-B14F-4D97-AF65-F5344CB8AC3E}">
        <p14:creationId xmlns:p14="http://schemas.microsoft.com/office/powerpoint/2010/main" val="6980899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6A314226-F03C-FF5C-11BA-827C2A175FB8}"/>
              </a:ext>
            </a:extLst>
          </p:cNvPr>
          <p:cNvSpPr>
            <a:spLocks noGrp="1"/>
          </p:cNvSpPr>
          <p:nvPr>
            <p:ph type="body" sz="quarter" idx="10"/>
          </p:nvPr>
        </p:nvSpPr>
        <p:spPr>
          <a:xfrm>
            <a:off x="2675088" y="3424664"/>
            <a:ext cx="1718034" cy="466025"/>
          </a:xfrm>
        </p:spPr>
        <p:txBody>
          <a:bodyPr/>
          <a:lstStyle/>
          <a:p>
            <a:pPr marL="0" indent="0">
              <a:buNone/>
            </a:pPr>
            <a:r>
              <a:rPr kumimoji="1" lang="ja-JP" altLang="en-US">
                <a:latin typeface="UD デジタル 教科書体 NK-R" panose="02020400000000000000" pitchFamily="18" charset="-128"/>
                <a:ea typeface="UD デジタル 教科書体 NK-R" panose="02020400000000000000" pitchFamily="18" charset="-128"/>
              </a:rPr>
              <a:t>１．参考資料</a:t>
            </a:r>
            <a:endParaRPr kumimoji="1" lang="en-US" altLang="ja-JP">
              <a:latin typeface="UD デジタル 教科書体 NK-R" panose="02020400000000000000" pitchFamily="18" charset="-128"/>
              <a:ea typeface="UD デジタル 教科書体 NK-R" panose="02020400000000000000" pitchFamily="18" charset="-128"/>
            </a:endParaRPr>
          </a:p>
        </p:txBody>
      </p:sp>
    </p:spTree>
    <p:extLst>
      <p:ext uri="{BB962C8B-B14F-4D97-AF65-F5344CB8AC3E}">
        <p14:creationId xmlns:p14="http://schemas.microsoft.com/office/powerpoint/2010/main" val="223430741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23C37D-28F2-F7A4-56D6-088C87AEA8BE}"/>
              </a:ext>
            </a:extLst>
          </p:cNvPr>
          <p:cNvSpPr>
            <a:spLocks noGrp="1"/>
          </p:cNvSpPr>
          <p:nvPr>
            <p:ph type="title"/>
          </p:nvPr>
        </p:nvSpPr>
        <p:spPr/>
        <p:txBody>
          <a:bodyPr/>
          <a:lstStyle/>
          <a:p>
            <a:r>
              <a:rPr kumimoji="1" lang="ja-JP" altLang="en-US"/>
              <a:t>社会保障制度の基本的考え方</a:t>
            </a:r>
          </a:p>
        </p:txBody>
      </p:sp>
      <p:sp>
        <p:nvSpPr>
          <p:cNvPr id="4" name="テキスト プレースホルダー 3">
            <a:extLst>
              <a:ext uri="{FF2B5EF4-FFF2-40B4-BE49-F238E27FC236}">
                <a16:creationId xmlns:a16="http://schemas.microsoft.com/office/drawing/2014/main" id="{A1B406A5-CC52-CABA-8150-9F9254DC8173}"/>
              </a:ext>
            </a:extLst>
          </p:cNvPr>
          <p:cNvSpPr>
            <a:spLocks noGrp="1"/>
          </p:cNvSpPr>
          <p:nvPr>
            <p:ph type="body" sz="quarter" idx="13"/>
          </p:nvPr>
        </p:nvSpPr>
        <p:spPr>
          <a:xfrm>
            <a:off x="0" y="540000"/>
            <a:ext cx="9907200" cy="1372102"/>
          </a:xfrm>
        </p:spPr>
        <p:txBody>
          <a:bodyPr tIns="108000" bIns="108000"/>
          <a:lstStyle/>
          <a:p>
            <a:pPr marL="285750" marR="0" lvl="0" indent="-285750" algn="l" defTabSz="914400" rtl="0" eaLnBrk="1" fontAlgn="auto" latinLnBrk="0" hangingPunct="1">
              <a:lnSpc>
                <a:spcPct val="100000"/>
              </a:lnSpc>
              <a:spcBef>
                <a:spcPts val="0"/>
              </a:spcBef>
              <a:spcAft>
                <a:spcPts val="300"/>
              </a:spcAft>
              <a:buClrTx/>
              <a:buSzTx/>
              <a:buFont typeface="Wingdings" panose="05000000000000000000" pitchFamily="2" charset="2"/>
              <a:buChar char="ü"/>
              <a:tabLst/>
              <a:defRPr/>
            </a:pPr>
            <a:r>
              <a:rPr kumimoji="1" lang="ja-JP" altLang="en-US" sz="1500" b="0" i="0" u="none" strike="noStrike" kern="1200" cap="none" spc="0" normalizeH="0" baseline="0" noProof="0">
                <a:ln>
                  <a:noFill/>
                </a:ln>
                <a:solidFill>
                  <a:prstClr val="black"/>
                </a:solidFill>
                <a:effectLst/>
                <a:uLnTx/>
                <a:uFillTx/>
              </a:rPr>
              <a:t>日本の福祉社会は、「</a:t>
            </a:r>
            <a:r>
              <a:rPr kumimoji="1" lang="ja-JP" altLang="en-US" sz="1500" b="1" i="0" u="sng" strike="noStrike" kern="1200" cap="none" spc="0" normalizeH="0" baseline="0" noProof="0">
                <a:ln>
                  <a:noFill/>
                </a:ln>
                <a:solidFill>
                  <a:prstClr val="black"/>
                </a:solidFill>
                <a:effectLst/>
                <a:uLnTx/>
                <a:uFillTx/>
              </a:rPr>
              <a:t>自助</a:t>
            </a:r>
            <a:r>
              <a:rPr kumimoji="1" lang="ja-JP" altLang="en-US" sz="1500" b="0" i="0" u="none" strike="noStrike" kern="1200" cap="none" spc="0" normalizeH="0" baseline="0" noProof="0">
                <a:ln>
                  <a:noFill/>
                </a:ln>
                <a:solidFill>
                  <a:prstClr val="black"/>
                </a:solidFill>
                <a:effectLst/>
                <a:uLnTx/>
                <a:uFillTx/>
              </a:rPr>
              <a:t>」「</a:t>
            </a:r>
            <a:r>
              <a:rPr kumimoji="1" lang="ja-JP" altLang="en-US" sz="1500" b="1" i="0" u="sng" strike="noStrike" kern="1200" cap="none" spc="0" normalizeH="0" baseline="0" noProof="0">
                <a:ln>
                  <a:noFill/>
                </a:ln>
                <a:solidFill>
                  <a:prstClr val="black"/>
                </a:solidFill>
                <a:effectLst/>
                <a:uLnTx/>
                <a:uFillTx/>
              </a:rPr>
              <a:t>共助</a:t>
            </a:r>
            <a:r>
              <a:rPr kumimoji="1" lang="ja-JP" altLang="en-US" sz="1500" b="0" i="0" u="none" strike="noStrike" kern="1200" cap="none" spc="0" normalizeH="0" baseline="0" noProof="0">
                <a:ln>
                  <a:noFill/>
                </a:ln>
                <a:solidFill>
                  <a:prstClr val="black"/>
                </a:solidFill>
                <a:effectLst/>
                <a:uLnTx/>
                <a:uFillTx/>
              </a:rPr>
              <a:t>」「</a:t>
            </a:r>
            <a:r>
              <a:rPr kumimoji="1" lang="ja-JP" altLang="en-US" sz="1500" b="1" i="0" u="sng" strike="noStrike" kern="1200" cap="none" spc="0" normalizeH="0" baseline="0" noProof="0">
                <a:ln>
                  <a:noFill/>
                </a:ln>
                <a:solidFill>
                  <a:prstClr val="black"/>
                </a:solidFill>
                <a:effectLst/>
                <a:uLnTx/>
                <a:uFillTx/>
              </a:rPr>
              <a:t>公助</a:t>
            </a:r>
            <a:r>
              <a:rPr kumimoji="1" lang="ja-JP" altLang="en-US" sz="1500" b="0" i="0" u="none" strike="noStrike" kern="1200" cap="none" spc="0" normalizeH="0" baseline="0" noProof="0">
                <a:ln>
                  <a:noFill/>
                </a:ln>
                <a:solidFill>
                  <a:prstClr val="black"/>
                </a:solidFill>
                <a:effectLst/>
                <a:uLnTx/>
                <a:uFillTx/>
              </a:rPr>
              <a:t>」の適切な組み合わせによって形づくられています。</a:t>
            </a:r>
          </a:p>
          <a:p>
            <a:pPr marL="285750" marR="0" lvl="0" indent="-285750" algn="l" defTabSz="914400" rtl="0" eaLnBrk="1" fontAlgn="auto" latinLnBrk="0" hangingPunct="1">
              <a:lnSpc>
                <a:spcPct val="100000"/>
              </a:lnSpc>
              <a:spcBef>
                <a:spcPts val="0"/>
              </a:spcBef>
              <a:spcAft>
                <a:spcPts val="200"/>
              </a:spcAft>
              <a:buClrTx/>
              <a:buSzTx/>
              <a:buFont typeface="Wingdings" panose="05000000000000000000" pitchFamily="2" charset="2"/>
              <a:buChar char="ü"/>
              <a:tabLst/>
              <a:defRPr/>
            </a:pPr>
            <a:r>
              <a:rPr kumimoji="1" lang="ja-JP" altLang="en-US" sz="1500" b="0" i="0" u="none" strike="noStrike" kern="1200" cap="none" spc="0" normalizeH="0" baseline="0" noProof="0">
                <a:ln>
                  <a:noFill/>
                </a:ln>
                <a:solidFill>
                  <a:prstClr val="black"/>
                </a:solidFill>
                <a:effectLst/>
                <a:uLnTx/>
                <a:uFillTx/>
              </a:rPr>
              <a:t>その中で、社会保障は、主に①～③の機能・役割を果たしています。</a:t>
            </a:r>
            <a:endParaRPr kumimoji="1" lang="en-US" altLang="ja-JP" sz="1500" b="0" i="0" u="none" strike="noStrike" kern="1200" cap="none" spc="0" normalizeH="0" baseline="0" noProof="0">
              <a:ln>
                <a:noFill/>
              </a:ln>
              <a:solidFill>
                <a:prstClr val="black"/>
              </a:solidFill>
              <a:effectLst/>
              <a:uLnTx/>
              <a:uFillTx/>
            </a:endParaRPr>
          </a:p>
          <a:p>
            <a:pPr marL="0" marR="0" lvl="0" indent="0" algn="l" defTabSz="914400" rtl="0" eaLnBrk="1" fontAlgn="auto" latinLnBrk="0" hangingPunct="1">
              <a:lnSpc>
                <a:spcPct val="100000"/>
              </a:lnSpc>
              <a:spcBef>
                <a:spcPts val="0"/>
              </a:spcBef>
              <a:spcAft>
                <a:spcPts val="200"/>
              </a:spcAft>
              <a:buClrTx/>
              <a:buSzTx/>
              <a:buFontTx/>
              <a:buNone/>
              <a:tabLst/>
              <a:defRPr/>
            </a:pPr>
            <a:r>
              <a:rPr kumimoji="1" lang="ja-JP" altLang="en-US" sz="1400" b="0" i="0" u="none" strike="noStrike" kern="1200" cap="none" spc="0" normalizeH="0" baseline="0" noProof="0">
                <a:ln>
                  <a:noFill/>
                </a:ln>
                <a:solidFill>
                  <a:prstClr val="black"/>
                </a:solidFill>
                <a:effectLst/>
                <a:uLnTx/>
                <a:uFillTx/>
              </a:rPr>
              <a:t>　　①　生活のリスクに対応し、生活の安定を図り、安心をもたらす「</a:t>
            </a:r>
            <a:r>
              <a:rPr kumimoji="1" lang="ja-JP" altLang="en-US" sz="1400" b="1" i="0" u="sng" strike="noStrike" kern="1200" cap="none" spc="0" normalizeH="0" baseline="0" noProof="0">
                <a:ln>
                  <a:noFill/>
                </a:ln>
                <a:solidFill>
                  <a:prstClr val="black"/>
                </a:solidFill>
                <a:effectLst/>
                <a:uLnTx/>
                <a:uFillTx/>
              </a:rPr>
              <a:t>生活安定・向上機能</a:t>
            </a:r>
            <a:r>
              <a:rPr kumimoji="1" lang="ja-JP" altLang="en-US" sz="1400" b="0" i="0" u="none" strike="noStrike" kern="1200" cap="none" spc="0" normalizeH="0" baseline="0" noProof="0">
                <a:ln>
                  <a:noFill/>
                </a:ln>
                <a:solidFill>
                  <a:prstClr val="black"/>
                </a:solidFill>
                <a:effectLst/>
                <a:uLnTx/>
                <a:uFillTx/>
              </a:rPr>
              <a:t>」</a:t>
            </a:r>
            <a:br>
              <a:rPr kumimoji="1" lang="en-US" altLang="ja-JP" sz="1400" b="0" i="0" u="none" strike="noStrike" kern="1200" cap="none" spc="0" normalizeH="0" baseline="0" noProof="0">
                <a:ln>
                  <a:noFill/>
                </a:ln>
                <a:solidFill>
                  <a:prstClr val="black"/>
                </a:solidFill>
                <a:effectLst/>
                <a:uLnTx/>
                <a:uFillTx/>
              </a:rPr>
            </a:br>
            <a:r>
              <a:rPr kumimoji="1" lang="ja-JP" altLang="en-US" sz="1400" b="0" i="0" u="none" strike="noStrike" kern="1200" cap="none" spc="0" normalizeH="0" baseline="0" noProof="0">
                <a:ln>
                  <a:noFill/>
                </a:ln>
                <a:solidFill>
                  <a:prstClr val="black"/>
                </a:solidFill>
                <a:effectLst/>
                <a:uLnTx/>
                <a:uFillTx/>
              </a:rPr>
              <a:t>　　②　所得を個人や世帯の間で移転させることによって、生活の安定を図る</a:t>
            </a:r>
            <a:r>
              <a:rPr kumimoji="1" lang="zh-TW" altLang="en-US" sz="1400" b="0" i="0" u="none" strike="noStrike" kern="1200" cap="none" spc="0" normalizeH="0" baseline="0" noProof="0">
                <a:ln>
                  <a:noFill/>
                </a:ln>
                <a:solidFill>
                  <a:prstClr val="black"/>
                </a:solidFill>
                <a:effectLst/>
                <a:uLnTx/>
                <a:uFillTx/>
              </a:rPr>
              <a:t>「</a:t>
            </a:r>
            <a:r>
              <a:rPr kumimoji="1" lang="zh-TW" altLang="en-US" sz="1400" b="1" i="0" u="sng" strike="noStrike" kern="1200" cap="none" spc="0" normalizeH="0" baseline="0" noProof="0">
                <a:ln>
                  <a:noFill/>
                </a:ln>
                <a:solidFill>
                  <a:prstClr val="black"/>
                </a:solidFill>
                <a:effectLst/>
                <a:uLnTx/>
                <a:uFillTx/>
              </a:rPr>
              <a:t>所得再分配機能</a:t>
            </a:r>
            <a:r>
              <a:rPr kumimoji="1" lang="zh-TW" altLang="en-US" sz="1400" b="0" i="0" u="none" strike="noStrike" kern="1200" cap="none" spc="0" normalizeH="0" baseline="0" noProof="0">
                <a:ln>
                  <a:noFill/>
                </a:ln>
                <a:solidFill>
                  <a:prstClr val="black"/>
                </a:solidFill>
                <a:effectLst/>
                <a:uLnTx/>
                <a:uFillTx/>
              </a:rPr>
              <a:t>」</a:t>
            </a:r>
            <a:br>
              <a:rPr kumimoji="1" lang="en-US" altLang="ja-JP" sz="1400" b="0" i="0" u="none" strike="noStrike" kern="1200" cap="none" spc="0" normalizeH="0" baseline="0" noProof="0">
                <a:ln>
                  <a:noFill/>
                </a:ln>
                <a:solidFill>
                  <a:prstClr val="black"/>
                </a:solidFill>
                <a:effectLst/>
                <a:uLnTx/>
                <a:uFillTx/>
              </a:rPr>
            </a:br>
            <a:r>
              <a:rPr kumimoji="1" lang="ja-JP" altLang="en-US" sz="1400" b="0" i="0" u="none" strike="noStrike" kern="1200" cap="none" spc="0" normalizeH="0" baseline="0" noProof="0">
                <a:ln>
                  <a:noFill/>
                </a:ln>
                <a:solidFill>
                  <a:prstClr val="black"/>
                </a:solidFill>
                <a:effectLst/>
                <a:uLnTx/>
                <a:uFillTx/>
              </a:rPr>
              <a:t>　　③　経済変動の国民生活への影響を緩和し、経済成長を支える「</a:t>
            </a:r>
            <a:r>
              <a:rPr kumimoji="0" lang="ja-JP" altLang="en-US" sz="1400" b="1" i="0" u="sng" strike="noStrike" kern="1200" cap="none" spc="0" normalizeH="0" baseline="0" noProof="0">
                <a:ln>
                  <a:noFill/>
                </a:ln>
                <a:solidFill>
                  <a:prstClr val="black"/>
                </a:solidFill>
                <a:effectLst/>
                <a:uLnTx/>
                <a:uFillTx/>
              </a:rPr>
              <a:t>経済安定機能 </a:t>
            </a:r>
            <a:r>
              <a:rPr kumimoji="1" lang="ja-JP" altLang="en-US" sz="1400" b="0" i="0" u="none" strike="noStrike" kern="1200" cap="none" spc="0" normalizeH="0" baseline="0" noProof="0">
                <a:ln>
                  <a:noFill/>
                </a:ln>
                <a:solidFill>
                  <a:prstClr val="black"/>
                </a:solidFill>
                <a:effectLst/>
                <a:uLnTx/>
                <a:uFillTx/>
              </a:rPr>
              <a:t>」</a:t>
            </a:r>
            <a:endParaRPr kumimoji="1" lang="en-US" altLang="ja-JP" sz="1400" b="0" i="0" u="none" strike="noStrike" kern="1200" cap="none" spc="0" normalizeH="0" baseline="0" noProof="0">
              <a:ln>
                <a:noFill/>
              </a:ln>
              <a:solidFill>
                <a:prstClr val="black"/>
              </a:solidFill>
              <a:effectLst/>
              <a:uLnTx/>
              <a:uFillTx/>
            </a:endParaRPr>
          </a:p>
        </p:txBody>
      </p:sp>
      <p:grpSp>
        <p:nvGrpSpPr>
          <p:cNvPr id="34" name="グループ化 33">
            <a:extLst>
              <a:ext uri="{FF2B5EF4-FFF2-40B4-BE49-F238E27FC236}">
                <a16:creationId xmlns:a16="http://schemas.microsoft.com/office/drawing/2014/main" id="{FB00D7FF-691E-A412-28CE-F97E0FDB54CF}"/>
              </a:ext>
            </a:extLst>
          </p:cNvPr>
          <p:cNvGrpSpPr/>
          <p:nvPr/>
        </p:nvGrpSpPr>
        <p:grpSpPr>
          <a:xfrm>
            <a:off x="733110" y="2268962"/>
            <a:ext cx="8751895" cy="872006"/>
            <a:chOff x="377569" y="2340970"/>
            <a:chExt cx="8751895" cy="872006"/>
          </a:xfrm>
        </p:grpSpPr>
        <p:grpSp>
          <p:nvGrpSpPr>
            <p:cNvPr id="23" name="グループ化 22">
              <a:extLst>
                <a:ext uri="{FF2B5EF4-FFF2-40B4-BE49-F238E27FC236}">
                  <a16:creationId xmlns:a16="http://schemas.microsoft.com/office/drawing/2014/main" id="{936D2C1C-4FA8-8497-A5EB-374D048F2590}"/>
                </a:ext>
              </a:extLst>
            </p:cNvPr>
            <p:cNvGrpSpPr/>
            <p:nvPr/>
          </p:nvGrpSpPr>
          <p:grpSpPr>
            <a:xfrm>
              <a:off x="776536" y="2340970"/>
              <a:ext cx="8352928" cy="872006"/>
              <a:chOff x="776536" y="2340970"/>
              <a:chExt cx="8352928" cy="872006"/>
            </a:xfrm>
          </p:grpSpPr>
          <p:sp>
            <p:nvSpPr>
              <p:cNvPr id="7" name="四角形: 角を丸くする 6">
                <a:extLst>
                  <a:ext uri="{FF2B5EF4-FFF2-40B4-BE49-F238E27FC236}">
                    <a16:creationId xmlns:a16="http://schemas.microsoft.com/office/drawing/2014/main" id="{4AB531D9-12E0-7CA0-95A6-12A1146BAAFA}"/>
                  </a:ext>
                </a:extLst>
              </p:cNvPr>
              <p:cNvSpPr/>
              <p:nvPr/>
            </p:nvSpPr>
            <p:spPr>
              <a:xfrm>
                <a:off x="776536" y="2340970"/>
                <a:ext cx="1944216" cy="872006"/>
              </a:xfrm>
              <a:prstGeom prst="roundRect">
                <a:avLst/>
              </a:prstGeom>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自立しよう！</a:t>
                </a:r>
                <a:br>
                  <a:rPr kumimoji="1" lang="en-US" altLang="ja-JP"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（自助）</a:t>
                </a:r>
              </a:p>
            </p:txBody>
          </p:sp>
          <p:sp>
            <p:nvSpPr>
              <p:cNvPr id="10" name="四角形: 角を丸くする 9">
                <a:extLst>
                  <a:ext uri="{FF2B5EF4-FFF2-40B4-BE49-F238E27FC236}">
                    <a16:creationId xmlns:a16="http://schemas.microsoft.com/office/drawing/2014/main" id="{AA31A697-0613-E4A5-3423-5D73A0DBE5D3}"/>
                  </a:ext>
                </a:extLst>
              </p:cNvPr>
              <p:cNvSpPr/>
              <p:nvPr/>
            </p:nvSpPr>
            <p:spPr>
              <a:xfrm>
                <a:off x="2964157" y="2340970"/>
                <a:ext cx="1944216" cy="872006"/>
              </a:xfrm>
              <a:prstGeom prst="roundRect">
                <a:avLst/>
              </a:prstGeom>
              <a:ln w="28575">
                <a:solidFill>
                  <a:schemeClr val="accent4">
                    <a:lumMod val="90000"/>
                  </a:schemeClr>
                </a:solidFill>
                <a:prstDash val="dash"/>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自ら働き、自分の健康や生活は自分で守る</a:t>
                </a:r>
              </a:p>
            </p:txBody>
          </p:sp>
          <p:sp>
            <p:nvSpPr>
              <p:cNvPr id="13" name="四角形: 角を丸くする 12">
                <a:extLst>
                  <a:ext uri="{FF2B5EF4-FFF2-40B4-BE49-F238E27FC236}">
                    <a16:creationId xmlns:a16="http://schemas.microsoft.com/office/drawing/2014/main" id="{70C2BB44-1CCE-C0FB-FCD0-4B626391C68A}"/>
                  </a:ext>
                </a:extLst>
              </p:cNvPr>
              <p:cNvSpPr/>
              <p:nvPr/>
            </p:nvSpPr>
            <p:spPr>
              <a:xfrm>
                <a:off x="5151778" y="2340970"/>
                <a:ext cx="1437480" cy="872006"/>
              </a:xfrm>
              <a:prstGeom prst="roundRect">
                <a:avLst/>
              </a:prstGeom>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自分のお金</a:t>
                </a:r>
              </a:p>
            </p:txBody>
          </p:sp>
          <p:sp>
            <p:nvSpPr>
              <p:cNvPr id="18" name="四角形: 角を丸くする 17">
                <a:extLst>
                  <a:ext uri="{FF2B5EF4-FFF2-40B4-BE49-F238E27FC236}">
                    <a16:creationId xmlns:a16="http://schemas.microsoft.com/office/drawing/2014/main" id="{2AC1C5D4-F9BE-18D8-654F-7648EFE54D75}"/>
                  </a:ext>
                </a:extLst>
              </p:cNvPr>
              <p:cNvSpPr/>
              <p:nvPr/>
            </p:nvSpPr>
            <p:spPr>
              <a:xfrm>
                <a:off x="6832664" y="2340970"/>
                <a:ext cx="2296800" cy="872006"/>
              </a:xfrm>
              <a:prstGeom prst="roundRect">
                <a:avLst/>
              </a:prstGeom>
              <a:ln/>
            </p:spPr>
            <p:style>
              <a:lnRef idx="1">
                <a:schemeClr val="accent4"/>
              </a:lnRef>
              <a:fillRef idx="2">
                <a:schemeClr val="accent4"/>
              </a:fillRef>
              <a:effectRef idx="1">
                <a:schemeClr val="accent4"/>
              </a:effectRef>
              <a:fontRef idx="minor">
                <a:schemeClr val="dk1"/>
              </a:fontRef>
            </p:style>
            <p:txBody>
              <a:bodyPr rtlCol="0" anchor="ctr"/>
              <a:lstStyle/>
              <a:p>
                <a:pPr marL="171450" marR="0" lvl="0" indent="-171450" algn="l" defTabSz="914318" rtl="0" eaLnBrk="1" fontAlgn="auto" latinLnBrk="0" hangingPunct="1">
                  <a:lnSpc>
                    <a:spcPct val="100000"/>
                  </a:lnSpc>
                  <a:spcBef>
                    <a:spcPts val="0"/>
                  </a:spcBef>
                  <a:spcAft>
                    <a:spcPts val="0"/>
                  </a:spcAft>
                  <a:buClrTx/>
                  <a:buSzTx/>
                  <a:buFont typeface="Segoe UI" panose="020B0502040204020203" pitchFamily="34" charset="0"/>
                  <a:buChar char="○"/>
                  <a:tabLst/>
                  <a:defRPr/>
                </a:pPr>
                <a:r>
                  <a:rPr kumimoji="1" lang="ja-JP" altLang="en-US"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貯金</a:t>
                </a:r>
                <a:endParaRPr kumimoji="1" lang="en-US" altLang="ja-JP"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171450" marR="0" lvl="0" indent="-171450" algn="l" defTabSz="914318" rtl="0" eaLnBrk="1" fontAlgn="auto" latinLnBrk="0" hangingPunct="1">
                  <a:lnSpc>
                    <a:spcPct val="100000"/>
                  </a:lnSpc>
                  <a:spcBef>
                    <a:spcPts val="0"/>
                  </a:spcBef>
                  <a:spcAft>
                    <a:spcPts val="0"/>
                  </a:spcAft>
                  <a:buClrTx/>
                  <a:buSzTx/>
                  <a:buFont typeface="Segoe UI" panose="020B0502040204020203" pitchFamily="34" charset="0"/>
                  <a:buChar char="○"/>
                  <a:tabLst/>
                  <a:defRPr/>
                </a:pPr>
                <a:r>
                  <a:rPr kumimoji="1" lang="ja-JP" altLang="en-US"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資産運用</a:t>
                </a:r>
                <a:endParaRPr kumimoji="1" lang="en-US" altLang="ja-JP"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171450" marR="0" lvl="0" indent="-171450" algn="l" defTabSz="914318" rtl="0" eaLnBrk="1" fontAlgn="auto" latinLnBrk="0" hangingPunct="1">
                  <a:lnSpc>
                    <a:spcPct val="100000"/>
                  </a:lnSpc>
                  <a:spcBef>
                    <a:spcPts val="0"/>
                  </a:spcBef>
                  <a:spcAft>
                    <a:spcPts val="0"/>
                  </a:spcAft>
                  <a:buClrTx/>
                  <a:buSzTx/>
                  <a:buFont typeface="Segoe UI" panose="020B0502040204020203" pitchFamily="34" charset="0"/>
                  <a:buChar char="○"/>
                  <a:tabLst/>
                  <a:defRPr/>
                </a:pPr>
                <a:r>
                  <a:rPr kumimoji="1" lang="ja-JP" altLang="en-US"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民間保険への加入</a:t>
                </a:r>
              </a:p>
            </p:txBody>
          </p:sp>
        </p:grpSp>
        <p:sp>
          <p:nvSpPr>
            <p:cNvPr id="30" name="正方形/長方形 29">
              <a:extLst>
                <a:ext uri="{FF2B5EF4-FFF2-40B4-BE49-F238E27FC236}">
                  <a16:creationId xmlns:a16="http://schemas.microsoft.com/office/drawing/2014/main" id="{51827BB1-1489-20DA-9E00-37FE12DB7D42}"/>
                </a:ext>
              </a:extLst>
            </p:cNvPr>
            <p:cNvSpPr/>
            <p:nvPr/>
          </p:nvSpPr>
          <p:spPr>
            <a:xfrm>
              <a:off x="377569" y="2475626"/>
              <a:ext cx="301376" cy="602694"/>
            </a:xfrm>
            <a:prstGeom prst="rect">
              <a:avLst/>
            </a:prstGeom>
            <a:solidFill>
              <a:schemeClr val="accent4">
                <a:lumMod val="75000"/>
              </a:schemeClr>
            </a:solidFill>
            <a:ln>
              <a:solidFill>
                <a:schemeClr val="accent4">
                  <a:lumMod val="75000"/>
                </a:schemeClr>
              </a:solidFill>
            </a:ln>
          </p:spPr>
          <p:style>
            <a:lnRef idx="3">
              <a:schemeClr val="lt1"/>
            </a:lnRef>
            <a:fillRef idx="1">
              <a:schemeClr val="accent4"/>
            </a:fillRef>
            <a:effectRef idx="1">
              <a:schemeClr val="accent4"/>
            </a:effectRef>
            <a:fontRef idx="minor">
              <a:schemeClr val="lt1"/>
            </a:fontRef>
          </p:style>
          <p:txBody>
            <a:bodyPr vert="eaVert"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基本</a:t>
              </a:r>
            </a:p>
          </p:txBody>
        </p:sp>
      </p:grpSp>
      <p:sp>
        <p:nvSpPr>
          <p:cNvPr id="32" name="正方形/長方形 31">
            <a:extLst>
              <a:ext uri="{FF2B5EF4-FFF2-40B4-BE49-F238E27FC236}">
                <a16:creationId xmlns:a16="http://schemas.microsoft.com/office/drawing/2014/main" id="{0F3FE780-A508-4214-0977-996B3288B640}"/>
              </a:ext>
            </a:extLst>
          </p:cNvPr>
          <p:cNvSpPr/>
          <p:nvPr/>
        </p:nvSpPr>
        <p:spPr>
          <a:xfrm>
            <a:off x="703778" y="4767489"/>
            <a:ext cx="360040" cy="1197727"/>
          </a:xfrm>
          <a:prstGeom prst="rect">
            <a:avLst/>
          </a:prstGeom>
          <a:solidFill>
            <a:schemeClr val="accent5">
              <a:lumMod val="75000"/>
            </a:schemeClr>
          </a:solidFill>
          <a:ln>
            <a:solidFill>
              <a:schemeClr val="accent5">
                <a:lumMod val="75000"/>
              </a:schemeClr>
            </a:solidFill>
          </a:ln>
        </p:spPr>
        <p:style>
          <a:lnRef idx="3">
            <a:schemeClr val="lt1"/>
          </a:lnRef>
          <a:fillRef idx="1">
            <a:schemeClr val="accent4"/>
          </a:fillRef>
          <a:effectRef idx="1">
            <a:schemeClr val="accent4"/>
          </a:effectRef>
          <a:fontRef idx="minor">
            <a:schemeClr val="lt1"/>
          </a:fontRef>
        </p:style>
        <p:txBody>
          <a:bodyPr vert="eaVert"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自助、共助では対応できない状況</a:t>
            </a:r>
          </a:p>
        </p:txBody>
      </p:sp>
      <p:grpSp>
        <p:nvGrpSpPr>
          <p:cNvPr id="35" name="グループ化 34">
            <a:extLst>
              <a:ext uri="{FF2B5EF4-FFF2-40B4-BE49-F238E27FC236}">
                <a16:creationId xmlns:a16="http://schemas.microsoft.com/office/drawing/2014/main" id="{EA01BE79-D8AC-9DF2-3F01-41C090690246}"/>
              </a:ext>
            </a:extLst>
          </p:cNvPr>
          <p:cNvGrpSpPr/>
          <p:nvPr/>
        </p:nvGrpSpPr>
        <p:grpSpPr>
          <a:xfrm>
            <a:off x="733110" y="3037882"/>
            <a:ext cx="301376" cy="1183602"/>
            <a:chOff x="377569" y="2908236"/>
            <a:chExt cx="301376" cy="1183602"/>
          </a:xfrm>
        </p:grpSpPr>
        <p:sp>
          <p:nvSpPr>
            <p:cNvPr id="31" name="正方形/長方形 30">
              <a:extLst>
                <a:ext uri="{FF2B5EF4-FFF2-40B4-BE49-F238E27FC236}">
                  <a16:creationId xmlns:a16="http://schemas.microsoft.com/office/drawing/2014/main" id="{F1893F67-2FB5-7C88-D713-7A8E4A6AA3D2}"/>
                </a:ext>
              </a:extLst>
            </p:cNvPr>
            <p:cNvSpPr/>
            <p:nvPr/>
          </p:nvSpPr>
          <p:spPr>
            <a:xfrm>
              <a:off x="377569" y="3489144"/>
              <a:ext cx="301376" cy="602694"/>
            </a:xfrm>
            <a:prstGeom prst="rect">
              <a:avLst/>
            </a:prstGeom>
            <a:solidFill>
              <a:schemeClr val="accent6">
                <a:lumMod val="75000"/>
              </a:schemeClr>
            </a:solidFill>
            <a:ln>
              <a:solidFill>
                <a:schemeClr val="accent6">
                  <a:lumMod val="75000"/>
                </a:schemeClr>
              </a:solidFill>
            </a:ln>
          </p:spPr>
          <p:style>
            <a:lnRef idx="3">
              <a:schemeClr val="lt1"/>
            </a:lnRef>
            <a:fillRef idx="1">
              <a:schemeClr val="accent4"/>
            </a:fillRef>
            <a:effectRef idx="1">
              <a:schemeClr val="accent4"/>
            </a:effectRef>
            <a:fontRef idx="minor">
              <a:schemeClr val="lt1"/>
            </a:fontRef>
          </p:style>
          <p:txBody>
            <a:bodyPr vert="eaVert"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補完</a:t>
              </a:r>
            </a:p>
          </p:txBody>
        </p:sp>
        <p:sp>
          <p:nvSpPr>
            <p:cNvPr id="33" name="矢印: 上 32">
              <a:extLst>
                <a:ext uri="{FF2B5EF4-FFF2-40B4-BE49-F238E27FC236}">
                  <a16:creationId xmlns:a16="http://schemas.microsoft.com/office/drawing/2014/main" id="{7EACB4F0-730C-31F7-948B-95C6E8E52EAC}"/>
                </a:ext>
              </a:extLst>
            </p:cNvPr>
            <p:cNvSpPr/>
            <p:nvPr/>
          </p:nvSpPr>
          <p:spPr>
            <a:xfrm>
              <a:off x="408624" y="2908236"/>
              <a:ext cx="239266" cy="602694"/>
            </a:xfrm>
            <a:prstGeom prst="up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9" name="グループ化 38">
            <a:extLst>
              <a:ext uri="{FF2B5EF4-FFF2-40B4-BE49-F238E27FC236}">
                <a16:creationId xmlns:a16="http://schemas.microsoft.com/office/drawing/2014/main" id="{039338F5-7E34-388A-6252-40241DD3CEE1}"/>
              </a:ext>
            </a:extLst>
          </p:cNvPr>
          <p:cNvGrpSpPr/>
          <p:nvPr/>
        </p:nvGrpSpPr>
        <p:grpSpPr>
          <a:xfrm>
            <a:off x="218474" y="3351983"/>
            <a:ext cx="9469052" cy="2669305"/>
            <a:chOff x="218474" y="3212562"/>
            <a:chExt cx="9469052" cy="2669305"/>
          </a:xfrm>
        </p:grpSpPr>
        <p:sp>
          <p:nvSpPr>
            <p:cNvPr id="29" name="四角形: 角を丸くする 28">
              <a:extLst>
                <a:ext uri="{FF2B5EF4-FFF2-40B4-BE49-F238E27FC236}">
                  <a16:creationId xmlns:a16="http://schemas.microsoft.com/office/drawing/2014/main" id="{2151AB7E-6689-F845-565B-1F3C76CBA10C}"/>
                </a:ext>
              </a:extLst>
            </p:cNvPr>
            <p:cNvSpPr/>
            <p:nvPr/>
          </p:nvSpPr>
          <p:spPr>
            <a:xfrm>
              <a:off x="218474" y="3212562"/>
              <a:ext cx="9469052" cy="2669305"/>
            </a:xfrm>
            <a:prstGeom prst="roundRect">
              <a:avLst>
                <a:gd name="adj" fmla="val 8112"/>
              </a:avLst>
            </a:prstGeom>
            <a:noFill/>
            <a:ln w="28575"/>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8" name="正方形/長方形 37">
              <a:extLst>
                <a:ext uri="{FF2B5EF4-FFF2-40B4-BE49-F238E27FC236}">
                  <a16:creationId xmlns:a16="http://schemas.microsoft.com/office/drawing/2014/main" id="{E2D38DAA-B4CC-7E42-F142-A78FCCDC2F15}"/>
                </a:ext>
              </a:extLst>
            </p:cNvPr>
            <p:cNvSpPr/>
            <p:nvPr/>
          </p:nvSpPr>
          <p:spPr>
            <a:xfrm>
              <a:off x="288153" y="3755126"/>
              <a:ext cx="316614" cy="15841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srgbClr val="FEDFE1">
                      <a:lumMod val="50000"/>
                    </a:srgbClr>
                  </a:solidFill>
                  <a:effectLst/>
                  <a:uLnTx/>
                  <a:uFillTx/>
                  <a:latin typeface="UD デジタル 教科書体 NK-R" panose="02020400000000000000" pitchFamily="18" charset="-128"/>
                  <a:ea typeface="UD デジタル 教科書体 NK-R" panose="02020400000000000000" pitchFamily="18" charset="-128"/>
                </a:rPr>
                <a:t>社会保障制度</a:t>
              </a:r>
            </a:p>
          </p:txBody>
        </p:sp>
      </p:grpSp>
      <p:sp>
        <p:nvSpPr>
          <p:cNvPr id="40" name="正方形/長方形 39">
            <a:extLst>
              <a:ext uri="{FF2B5EF4-FFF2-40B4-BE49-F238E27FC236}">
                <a16:creationId xmlns:a16="http://schemas.microsoft.com/office/drawing/2014/main" id="{D920FA90-092F-8F4A-071B-0834465C58D5}"/>
              </a:ext>
            </a:extLst>
          </p:cNvPr>
          <p:cNvSpPr/>
          <p:nvPr/>
        </p:nvSpPr>
        <p:spPr>
          <a:xfrm>
            <a:off x="1132077" y="1988840"/>
            <a:ext cx="4131837" cy="306741"/>
          </a:xfrm>
          <a:prstGeom prst="rect">
            <a:avLst/>
          </a:prstGeom>
          <a:noFill/>
          <a:ln>
            <a:noFill/>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a:ln>
                  <a:noFill/>
                </a:ln>
                <a:solidFill>
                  <a:srgbClr val="005CAF">
                    <a:lumMod val="75000"/>
                  </a:srgbClr>
                </a:solidFill>
                <a:effectLst/>
                <a:uLnTx/>
                <a:uFillTx/>
                <a:latin typeface="UD デジタル 教科書体 NK-R" panose="02020400000000000000" pitchFamily="18" charset="-128"/>
                <a:ea typeface="UD デジタル 教科書体 NK-R" panose="02020400000000000000" pitchFamily="18" charset="-128"/>
              </a:rPr>
              <a:t>日本の社会保障制度を捉える見方や考え方</a:t>
            </a:r>
          </a:p>
        </p:txBody>
      </p:sp>
      <p:grpSp>
        <p:nvGrpSpPr>
          <p:cNvPr id="17" name="グループ化 16">
            <a:extLst>
              <a:ext uri="{FF2B5EF4-FFF2-40B4-BE49-F238E27FC236}">
                <a16:creationId xmlns:a16="http://schemas.microsoft.com/office/drawing/2014/main" id="{974544B8-290B-115A-0453-ADD09291B33E}"/>
              </a:ext>
            </a:extLst>
          </p:cNvPr>
          <p:cNvGrpSpPr/>
          <p:nvPr/>
        </p:nvGrpSpPr>
        <p:grpSpPr>
          <a:xfrm>
            <a:off x="1012892" y="3486638"/>
            <a:ext cx="8476612" cy="1121899"/>
            <a:chOff x="1012892" y="3486638"/>
            <a:chExt cx="8476612" cy="1121899"/>
          </a:xfrm>
        </p:grpSpPr>
        <p:grpSp>
          <p:nvGrpSpPr>
            <p:cNvPr id="2" name="グループ化 1">
              <a:extLst>
                <a:ext uri="{FF2B5EF4-FFF2-40B4-BE49-F238E27FC236}">
                  <a16:creationId xmlns:a16="http://schemas.microsoft.com/office/drawing/2014/main" id="{BF7DB6B1-4A02-F8FB-ACF7-12E32C5814DB}"/>
                </a:ext>
              </a:extLst>
            </p:cNvPr>
            <p:cNvGrpSpPr/>
            <p:nvPr/>
          </p:nvGrpSpPr>
          <p:grpSpPr>
            <a:xfrm>
              <a:off x="1133335" y="3486638"/>
              <a:ext cx="8356169" cy="872006"/>
              <a:chOff x="1133335" y="3486638"/>
              <a:chExt cx="8356169" cy="872006"/>
            </a:xfrm>
          </p:grpSpPr>
          <p:sp>
            <p:nvSpPr>
              <p:cNvPr id="6" name="四角形: 角を丸くする 5">
                <a:extLst>
                  <a:ext uri="{FF2B5EF4-FFF2-40B4-BE49-F238E27FC236}">
                    <a16:creationId xmlns:a16="http://schemas.microsoft.com/office/drawing/2014/main" id="{663EFE8B-157B-F14E-6562-957D7D126DEB}"/>
                  </a:ext>
                </a:extLst>
              </p:cNvPr>
              <p:cNvSpPr/>
              <p:nvPr/>
            </p:nvSpPr>
            <p:spPr>
              <a:xfrm>
                <a:off x="1133335" y="3486638"/>
                <a:ext cx="1944216" cy="872006"/>
              </a:xfrm>
              <a:prstGeom prst="roundRect">
                <a:avLst/>
              </a:prstGeom>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自立を支えるため</a:t>
                </a:r>
                <a:br>
                  <a:rPr kumimoji="1" lang="en-US" altLang="ja-JP" sz="13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3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事前に準備しよう！</a:t>
                </a:r>
                <a:br>
                  <a:rPr kumimoji="1" lang="en-US" altLang="ja-JP" sz="13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（共助）</a:t>
                </a:r>
              </a:p>
            </p:txBody>
          </p:sp>
          <p:sp>
            <p:nvSpPr>
              <p:cNvPr id="11" name="四角形: 角を丸くする 10">
                <a:extLst>
                  <a:ext uri="{FF2B5EF4-FFF2-40B4-BE49-F238E27FC236}">
                    <a16:creationId xmlns:a16="http://schemas.microsoft.com/office/drawing/2014/main" id="{DB06928A-058E-0DFE-A773-CF0D0C405E6B}"/>
                  </a:ext>
                </a:extLst>
              </p:cNvPr>
              <p:cNvSpPr/>
              <p:nvPr/>
            </p:nvSpPr>
            <p:spPr>
              <a:xfrm>
                <a:off x="3321198" y="3486638"/>
                <a:ext cx="1944216" cy="872006"/>
              </a:xfrm>
              <a:prstGeom prst="roundRect">
                <a:avLst/>
              </a:prstGeom>
              <a:ln w="28575">
                <a:solidFill>
                  <a:schemeClr val="accent6">
                    <a:lumMod val="75000"/>
                  </a:schemeClr>
                </a:solidFill>
                <a:prstDash val="dash"/>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生活上の様々な困難に対して、社会連帯の</a:t>
                </a:r>
                <a:br>
                  <a:rPr kumimoji="1" lang="en-US" altLang="ja-JP"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考え方で支え合う</a:t>
                </a:r>
              </a:p>
            </p:txBody>
          </p:sp>
          <p:sp>
            <p:nvSpPr>
              <p:cNvPr id="14" name="四角形: 角を丸くする 13">
                <a:extLst>
                  <a:ext uri="{FF2B5EF4-FFF2-40B4-BE49-F238E27FC236}">
                    <a16:creationId xmlns:a16="http://schemas.microsoft.com/office/drawing/2014/main" id="{97E8A517-8D1D-7B7E-5FA4-9E3D2FD0B54F}"/>
                  </a:ext>
                </a:extLst>
              </p:cNvPr>
              <p:cNvSpPr/>
              <p:nvPr/>
            </p:nvSpPr>
            <p:spPr>
              <a:xfrm>
                <a:off x="5510319" y="3486638"/>
                <a:ext cx="1437480" cy="872006"/>
              </a:xfrm>
              <a:prstGeom prst="roundRect">
                <a:avLst/>
              </a:prstGeom>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社会保険料</a:t>
                </a:r>
              </a:p>
            </p:txBody>
          </p:sp>
          <p:sp>
            <p:nvSpPr>
              <p:cNvPr id="19" name="四角形: 角を丸くする 18">
                <a:extLst>
                  <a:ext uri="{FF2B5EF4-FFF2-40B4-BE49-F238E27FC236}">
                    <a16:creationId xmlns:a16="http://schemas.microsoft.com/office/drawing/2014/main" id="{55BAF780-007A-7CE1-2A2D-83916692C094}"/>
                  </a:ext>
                </a:extLst>
              </p:cNvPr>
              <p:cNvSpPr/>
              <p:nvPr/>
            </p:nvSpPr>
            <p:spPr>
              <a:xfrm>
                <a:off x="7192704" y="3486638"/>
                <a:ext cx="2296800" cy="872006"/>
              </a:xfrm>
              <a:prstGeom prst="roundRect">
                <a:avLst/>
              </a:prstGeom>
              <a:ln/>
            </p:spPr>
            <p:style>
              <a:lnRef idx="1">
                <a:schemeClr val="accent6"/>
              </a:lnRef>
              <a:fillRef idx="2">
                <a:schemeClr val="accent6"/>
              </a:fillRef>
              <a:effectRef idx="1">
                <a:schemeClr val="accent6"/>
              </a:effectRef>
              <a:fontRef idx="minor">
                <a:schemeClr val="dk1"/>
              </a:fontRef>
            </p:style>
            <p:txBody>
              <a:bodyPr rtlCol="0" anchor="ctr"/>
              <a:lstStyle/>
              <a:p>
                <a:pPr marL="171450" marR="0" lvl="0" indent="-171450" algn="l" defTabSz="914318" rtl="0" eaLnBrk="1" fontAlgn="auto" latinLnBrk="0" hangingPunct="1">
                  <a:lnSpc>
                    <a:spcPct val="100000"/>
                  </a:lnSpc>
                  <a:spcBef>
                    <a:spcPts val="0"/>
                  </a:spcBef>
                  <a:spcAft>
                    <a:spcPts val="0"/>
                  </a:spcAft>
                  <a:buClrTx/>
                  <a:buSzTx/>
                  <a:buFont typeface="Segoe UI" panose="020B0502040204020203" pitchFamily="34" charset="0"/>
                  <a:buChar char="○"/>
                  <a:tabLst/>
                  <a:defRPr/>
                </a:pPr>
                <a:r>
                  <a:rPr kumimoji="1" lang="ja-JP" altLang="en-US"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社会保険料</a:t>
                </a:r>
                <a:br>
                  <a:rPr kumimoji="1" lang="en-US" altLang="ja-JP"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年金、医療、介護、</a:t>
                </a:r>
                <a:br>
                  <a:rPr kumimoji="1" lang="en-US" altLang="ja-JP"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雇用、労災</a:t>
                </a:r>
                <a:endParaRPr kumimoji="1" lang="en-US" altLang="ja-JP"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sp>
          <p:nvSpPr>
            <p:cNvPr id="8" name="四角形: 角を丸くする 7">
              <a:extLst>
                <a:ext uri="{FF2B5EF4-FFF2-40B4-BE49-F238E27FC236}">
                  <a16:creationId xmlns:a16="http://schemas.microsoft.com/office/drawing/2014/main" id="{36EDE039-C804-4B04-5CDC-00C679504877}"/>
                </a:ext>
              </a:extLst>
            </p:cNvPr>
            <p:cNvSpPr/>
            <p:nvPr/>
          </p:nvSpPr>
          <p:spPr>
            <a:xfrm>
              <a:off x="1012892" y="4248537"/>
              <a:ext cx="2185103" cy="360000"/>
            </a:xfrm>
            <a:prstGeom prst="roundRect">
              <a:avLst/>
            </a:prstGeom>
            <a:ln w="28575">
              <a:solidFill>
                <a:schemeClr val="accent6">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marL="431800" marR="0" lvl="0" indent="-431800" defTabSz="914318"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a:ln>
                    <a:noFill/>
                  </a:ln>
                  <a:solidFill>
                    <a:srgbClr val="FDF3B9">
                      <a:lumMod val="50000"/>
                    </a:srgbClr>
                  </a:solidFill>
                  <a:effectLst/>
                  <a:uLnTx/>
                  <a:uFillTx/>
                  <a:latin typeface="UD デジタル 教科書体 NK-R" panose="02020400000000000000" pitchFamily="18" charset="-128"/>
                  <a:ea typeface="UD デジタル 教科書体 NK-R" panose="02020400000000000000" pitchFamily="18" charset="-128"/>
                </a:rPr>
                <a:t>防貧</a:t>
              </a: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：貧困に陥ることを防ぐ</a:t>
              </a:r>
            </a:p>
          </p:txBody>
        </p:sp>
      </p:grpSp>
      <p:sp>
        <p:nvSpPr>
          <p:cNvPr id="41" name="正方形/長方形 40">
            <a:extLst>
              <a:ext uri="{FF2B5EF4-FFF2-40B4-BE49-F238E27FC236}">
                <a16:creationId xmlns:a16="http://schemas.microsoft.com/office/drawing/2014/main" id="{0117213F-FE04-ACA4-4235-18A80AC93E7F}"/>
              </a:ext>
            </a:extLst>
          </p:cNvPr>
          <p:cNvSpPr/>
          <p:nvPr/>
        </p:nvSpPr>
        <p:spPr>
          <a:xfrm>
            <a:off x="5514690" y="1988840"/>
            <a:ext cx="1448184" cy="306741"/>
          </a:xfrm>
          <a:prstGeom prst="rect">
            <a:avLst/>
          </a:prstGeom>
          <a:noFill/>
          <a:ln>
            <a:noFill/>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a:ln>
                  <a:noFill/>
                </a:ln>
                <a:solidFill>
                  <a:srgbClr val="005CAF">
                    <a:lumMod val="75000"/>
                  </a:srgbClr>
                </a:solidFill>
                <a:effectLst/>
                <a:uLnTx/>
                <a:uFillTx/>
                <a:latin typeface="UD デジタル 教科書体 NK-R" panose="02020400000000000000" pitchFamily="18" charset="-128"/>
                <a:ea typeface="UD デジタル 教科書体 NK-R" panose="02020400000000000000" pitchFamily="18" charset="-128"/>
              </a:rPr>
              <a:t>主な財源</a:t>
            </a:r>
          </a:p>
        </p:txBody>
      </p:sp>
      <p:sp>
        <p:nvSpPr>
          <p:cNvPr id="42" name="正方形/長方形 41">
            <a:extLst>
              <a:ext uri="{FF2B5EF4-FFF2-40B4-BE49-F238E27FC236}">
                <a16:creationId xmlns:a16="http://schemas.microsoft.com/office/drawing/2014/main" id="{80D18C10-15CA-CFFB-FE92-8F9943B78F22}"/>
              </a:ext>
            </a:extLst>
          </p:cNvPr>
          <p:cNvSpPr/>
          <p:nvPr/>
        </p:nvSpPr>
        <p:spPr>
          <a:xfrm>
            <a:off x="7412999" y="1988840"/>
            <a:ext cx="1856210" cy="306741"/>
          </a:xfrm>
          <a:prstGeom prst="rect">
            <a:avLst/>
          </a:prstGeom>
          <a:noFill/>
          <a:ln>
            <a:noFill/>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a:ln>
                  <a:noFill/>
                </a:ln>
                <a:solidFill>
                  <a:srgbClr val="005CAF">
                    <a:lumMod val="75000"/>
                  </a:srgbClr>
                </a:solidFill>
                <a:effectLst/>
                <a:uLnTx/>
                <a:uFillTx/>
                <a:latin typeface="UD デジタル 教科書体 NK-R" panose="02020400000000000000" pitchFamily="18" charset="-128"/>
                <a:ea typeface="UD デジタル 教科書体 NK-R" panose="02020400000000000000" pitchFamily="18" charset="-128"/>
              </a:rPr>
              <a:t>具体的な行動や制度</a:t>
            </a:r>
          </a:p>
        </p:txBody>
      </p:sp>
      <p:sp>
        <p:nvSpPr>
          <p:cNvPr id="47" name="テキスト ボックス 46">
            <a:extLst>
              <a:ext uri="{FF2B5EF4-FFF2-40B4-BE49-F238E27FC236}">
                <a16:creationId xmlns:a16="http://schemas.microsoft.com/office/drawing/2014/main" id="{F781C9D3-C2D7-1C98-48C9-2EE1962F27BC}"/>
              </a:ext>
            </a:extLst>
          </p:cNvPr>
          <p:cNvSpPr txBox="1"/>
          <p:nvPr/>
        </p:nvSpPr>
        <p:spPr>
          <a:xfrm>
            <a:off x="591227" y="6165304"/>
            <a:ext cx="8723547" cy="523220"/>
          </a:xfrm>
          <a:prstGeom prst="roundRect">
            <a:avLst>
              <a:gd name="adj" fmla="val 0"/>
            </a:avLst>
          </a:prstGeom>
          <a:noFill/>
          <a:ln w="19050">
            <a:noFill/>
            <a:prstDash val="dash"/>
          </a:ln>
        </p:spPr>
        <p:style>
          <a:lnRef idx="1">
            <a:schemeClr val="accent5"/>
          </a:lnRef>
          <a:fillRef idx="2">
            <a:schemeClr val="accent5"/>
          </a:fillRef>
          <a:effectRef idx="1">
            <a:schemeClr val="accent5"/>
          </a:effectRef>
          <a:fontRef idx="minor">
            <a:schemeClr val="dk1"/>
          </a:fontRef>
        </p:style>
        <p:txBody>
          <a:bodyPr wrap="square">
            <a:spAutoFit/>
          </a:bodyPr>
          <a:lstStyle/>
          <a:p>
            <a:pPr marL="211138" marR="0" lvl="0" indent="-211138" algn="l" defTabSz="914400" rtl="0" eaLnBrk="1" fontAlgn="base" latinLnBrk="0" hangingPunct="1">
              <a:lnSpc>
                <a:spcPct val="100000"/>
              </a:lnSpc>
              <a:spcBef>
                <a:spcPct val="0"/>
              </a:spcBef>
              <a:spcAft>
                <a:spcPts val="30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r>
              <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共助</a:t>
            </a:r>
            <a:r>
              <a:rPr kumimoji="1"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」のシステムとしては、国民の参加意識や権利意識を確保する観点から、</a:t>
            </a:r>
            <a:r>
              <a:rPr kumimoji="1"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負担の見返りとしての受給権を保障する仕組みとして、</a:t>
            </a:r>
            <a:r>
              <a:rPr kumimoji="1" lang="ja-JP" altLang="en-US" sz="1400" b="0" i="0" u="sng"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国民に分かりやすく負担についての合意が得やすい</a:t>
            </a:r>
            <a:r>
              <a:rPr kumimoji="1" lang="ja-JP" altLang="en-US" sz="1400" b="1" i="0" u="sng"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社会保険方式</a:t>
            </a:r>
            <a:r>
              <a:rPr kumimoji="1" lang="ja-JP" altLang="en-US" sz="1400" b="0" i="0" u="sng"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が基本</a:t>
            </a:r>
            <a:r>
              <a:rPr kumimoji="1"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となっています。</a:t>
            </a:r>
            <a:endParaRPr kumimoji="1" lang="en-US" altLang="ja-JP"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nvGrpSpPr>
          <p:cNvPr id="21" name="グループ化 20">
            <a:extLst>
              <a:ext uri="{FF2B5EF4-FFF2-40B4-BE49-F238E27FC236}">
                <a16:creationId xmlns:a16="http://schemas.microsoft.com/office/drawing/2014/main" id="{14EEA714-C471-73C2-E4F6-0BEC90850C9A}"/>
              </a:ext>
            </a:extLst>
          </p:cNvPr>
          <p:cNvGrpSpPr/>
          <p:nvPr/>
        </p:nvGrpSpPr>
        <p:grpSpPr>
          <a:xfrm>
            <a:off x="1134478" y="4828176"/>
            <a:ext cx="8348126" cy="1193112"/>
            <a:chOff x="1134478" y="4828176"/>
            <a:chExt cx="8348126" cy="1193112"/>
          </a:xfrm>
        </p:grpSpPr>
        <p:grpSp>
          <p:nvGrpSpPr>
            <p:cNvPr id="16" name="グループ化 15">
              <a:extLst>
                <a:ext uri="{FF2B5EF4-FFF2-40B4-BE49-F238E27FC236}">
                  <a16:creationId xmlns:a16="http://schemas.microsoft.com/office/drawing/2014/main" id="{C5EF295A-8B94-1CE5-90F7-9B5E01CA4CB8}"/>
                </a:ext>
              </a:extLst>
            </p:cNvPr>
            <p:cNvGrpSpPr/>
            <p:nvPr/>
          </p:nvGrpSpPr>
          <p:grpSpPr>
            <a:xfrm>
              <a:off x="1134478" y="4828176"/>
              <a:ext cx="8348126" cy="1137040"/>
              <a:chOff x="1134478" y="4828176"/>
              <a:chExt cx="8348126" cy="1137040"/>
            </a:xfrm>
          </p:grpSpPr>
          <p:grpSp>
            <p:nvGrpSpPr>
              <p:cNvPr id="25" name="グループ化 24">
                <a:extLst>
                  <a:ext uri="{FF2B5EF4-FFF2-40B4-BE49-F238E27FC236}">
                    <a16:creationId xmlns:a16="http://schemas.microsoft.com/office/drawing/2014/main" id="{746CA0F1-DA63-5716-BBD8-15EF0A6A6B5E}"/>
                  </a:ext>
                </a:extLst>
              </p:cNvPr>
              <p:cNvGrpSpPr/>
              <p:nvPr/>
            </p:nvGrpSpPr>
            <p:grpSpPr>
              <a:xfrm>
                <a:off x="1134478" y="4828176"/>
                <a:ext cx="1944216" cy="1137040"/>
                <a:chOff x="781338" y="4982360"/>
                <a:chExt cx="1944216" cy="1137040"/>
              </a:xfrm>
            </p:grpSpPr>
            <p:sp>
              <p:nvSpPr>
                <p:cNvPr id="5" name="四角形: 角を丸くする 4">
                  <a:extLst>
                    <a:ext uri="{FF2B5EF4-FFF2-40B4-BE49-F238E27FC236}">
                      <a16:creationId xmlns:a16="http://schemas.microsoft.com/office/drawing/2014/main" id="{5421594C-6DF8-57A8-AA32-142F2C05956F}"/>
                    </a:ext>
                  </a:extLst>
                </p:cNvPr>
                <p:cNvSpPr/>
                <p:nvPr/>
              </p:nvSpPr>
              <p:spPr>
                <a:xfrm>
                  <a:off x="781338" y="4982360"/>
                  <a:ext cx="1944216" cy="872006"/>
                </a:xfrm>
                <a:prstGeom prst="roundRect">
                  <a:avLst/>
                </a:prstGeom>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すでに困っている人を</a:t>
                  </a:r>
                  <a:br>
                    <a:rPr kumimoji="1" lang="en-US" altLang="ja-JP" sz="13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300" b="1"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支えよう！</a:t>
                  </a: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（公助）</a:t>
                  </a:r>
                </a:p>
              </p:txBody>
            </p:sp>
            <p:sp>
              <p:nvSpPr>
                <p:cNvPr id="9" name="四角形: 角を丸くする 8">
                  <a:extLst>
                    <a:ext uri="{FF2B5EF4-FFF2-40B4-BE49-F238E27FC236}">
                      <a16:creationId xmlns:a16="http://schemas.microsoft.com/office/drawing/2014/main" id="{DB13B4F8-7921-4DD7-B867-EE615483B25A}"/>
                    </a:ext>
                  </a:extLst>
                </p:cNvPr>
                <p:cNvSpPr/>
                <p:nvPr/>
              </p:nvSpPr>
              <p:spPr>
                <a:xfrm>
                  <a:off x="907351" y="5759400"/>
                  <a:ext cx="1604277" cy="360000"/>
                </a:xfrm>
                <a:prstGeom prst="roundRect">
                  <a:avLst/>
                </a:prstGeom>
                <a:ln w="28575">
                  <a:solidFill>
                    <a:schemeClr val="accent5">
                      <a:lumMod val="75000"/>
                    </a:schemeClr>
                  </a:solidFill>
                </a:ln>
              </p:spPr>
              <p:style>
                <a:lnRef idx="2">
                  <a:schemeClr val="accent5"/>
                </a:lnRef>
                <a:fillRef idx="1">
                  <a:schemeClr val="lt1"/>
                </a:fillRef>
                <a:effectRef idx="0">
                  <a:schemeClr val="accent5"/>
                </a:effectRef>
                <a:fontRef idx="minor">
                  <a:schemeClr val="dk1"/>
                </a:fontRef>
              </p:style>
              <p:txBody>
                <a:bodyPr rtlCol="0" anchor="ctr"/>
                <a:lstStyle/>
                <a:p>
                  <a:pPr marL="627063" marR="0" lvl="0" indent="-627063" algn="ctr" defTabSz="914318"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a:ln>
                        <a:noFill/>
                      </a:ln>
                      <a:solidFill>
                        <a:srgbClr val="C9E7E7">
                          <a:lumMod val="50000"/>
                        </a:srgbClr>
                      </a:solidFill>
                      <a:effectLst/>
                      <a:uLnTx/>
                      <a:uFillTx/>
                      <a:latin typeface="UD デジタル 教科書体 NK-R" panose="02020400000000000000" pitchFamily="18" charset="-128"/>
                      <a:ea typeface="UD デジタル 教科書体 NK-R" panose="02020400000000000000" pitchFamily="18" charset="-128"/>
                    </a:rPr>
                    <a:t>救貧</a:t>
                  </a: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：貧困から救う</a:t>
                  </a:r>
                </a:p>
              </p:txBody>
            </p:sp>
          </p:grpSp>
          <p:sp>
            <p:nvSpPr>
              <p:cNvPr id="12" name="四角形: 角を丸くする 11">
                <a:extLst>
                  <a:ext uri="{FF2B5EF4-FFF2-40B4-BE49-F238E27FC236}">
                    <a16:creationId xmlns:a16="http://schemas.microsoft.com/office/drawing/2014/main" id="{DB4E9997-CD3A-DCCE-4758-7B0EC4804EFE}"/>
                  </a:ext>
                </a:extLst>
              </p:cNvPr>
              <p:cNvSpPr/>
              <p:nvPr/>
            </p:nvSpPr>
            <p:spPr>
              <a:xfrm>
                <a:off x="3364325" y="4828176"/>
                <a:ext cx="1944216" cy="872006"/>
              </a:xfrm>
              <a:prstGeom prst="roundRect">
                <a:avLst/>
              </a:prstGeom>
              <a:ln w="28575">
                <a:solidFill>
                  <a:schemeClr val="accent5">
                    <a:lumMod val="75000"/>
                  </a:schemeClr>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特定の人々</a:t>
                </a:r>
                <a:r>
                  <a:rPr kumimoji="1" lang="en-US" altLang="ja-JP" sz="1400" b="0" i="0" u="none" strike="noStrike" kern="1200" cap="none" spc="0" normalizeH="0" baseline="3000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の生活を</a:t>
                </a:r>
                <a:br>
                  <a:rPr kumimoji="1" lang="en-US" altLang="ja-JP"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3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公的に支援する</a:t>
                </a:r>
              </a:p>
            </p:txBody>
          </p:sp>
          <p:sp>
            <p:nvSpPr>
              <p:cNvPr id="15" name="四角形: 角を丸くする 14">
                <a:extLst>
                  <a:ext uri="{FF2B5EF4-FFF2-40B4-BE49-F238E27FC236}">
                    <a16:creationId xmlns:a16="http://schemas.microsoft.com/office/drawing/2014/main" id="{82A2AFDE-1A2A-B51F-93FD-D9D953B052B8}"/>
                  </a:ext>
                </a:extLst>
              </p:cNvPr>
              <p:cNvSpPr/>
              <p:nvPr/>
            </p:nvSpPr>
            <p:spPr>
              <a:xfrm>
                <a:off x="5528432" y="4828176"/>
                <a:ext cx="1437480" cy="872006"/>
              </a:xfrm>
              <a:prstGeom prst="roundRect">
                <a:avLst/>
              </a:prstGeom>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318"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税金</a:t>
                </a:r>
              </a:p>
            </p:txBody>
          </p:sp>
          <p:sp>
            <p:nvSpPr>
              <p:cNvPr id="20" name="四角形: 角を丸くする 19">
                <a:extLst>
                  <a:ext uri="{FF2B5EF4-FFF2-40B4-BE49-F238E27FC236}">
                    <a16:creationId xmlns:a16="http://schemas.microsoft.com/office/drawing/2014/main" id="{701033F3-D4E3-C654-7EC8-CE3AAB7362AA}"/>
                  </a:ext>
                </a:extLst>
              </p:cNvPr>
              <p:cNvSpPr/>
              <p:nvPr/>
            </p:nvSpPr>
            <p:spPr>
              <a:xfrm>
                <a:off x="7185804" y="4828176"/>
                <a:ext cx="2296800" cy="872006"/>
              </a:xfrm>
              <a:prstGeom prst="roundRect">
                <a:avLst/>
              </a:prstGeom>
              <a:ln/>
            </p:spPr>
            <p:style>
              <a:lnRef idx="1">
                <a:schemeClr val="accent5"/>
              </a:lnRef>
              <a:fillRef idx="2">
                <a:schemeClr val="accent5"/>
              </a:fillRef>
              <a:effectRef idx="1">
                <a:schemeClr val="accent5"/>
              </a:effectRef>
              <a:fontRef idx="minor">
                <a:schemeClr val="dk1"/>
              </a:fontRef>
            </p:style>
            <p:txBody>
              <a:bodyPr rtlCol="0" anchor="ctr"/>
              <a:lstStyle/>
              <a:p>
                <a:pPr marL="171450" marR="0" lvl="0" indent="-171450" algn="l" defTabSz="914318" rtl="0" eaLnBrk="1" fontAlgn="auto" latinLnBrk="0" hangingPunct="1">
                  <a:lnSpc>
                    <a:spcPct val="100000"/>
                  </a:lnSpc>
                  <a:spcBef>
                    <a:spcPts val="0"/>
                  </a:spcBef>
                  <a:spcAft>
                    <a:spcPts val="0"/>
                  </a:spcAft>
                  <a:buClrTx/>
                  <a:buSzTx/>
                  <a:buFont typeface="Segoe UI" panose="020B0502040204020203" pitchFamily="34" charset="0"/>
                  <a:buChar char="○"/>
                  <a:tabLst/>
                  <a:defRPr/>
                </a:pPr>
                <a:r>
                  <a:rPr kumimoji="1" lang="ja-JP" altLang="en-US"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社会福祉制度</a:t>
                </a:r>
                <a:br>
                  <a:rPr kumimoji="1" lang="en-US" altLang="ja-JP"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障害者福祉、児童福祉など</a:t>
                </a:r>
                <a:endParaRPr kumimoji="1" lang="en-US" altLang="ja-JP"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171450" marR="0" lvl="0" indent="-171450" algn="l" defTabSz="914318" rtl="0" eaLnBrk="1" fontAlgn="auto" latinLnBrk="0" hangingPunct="1">
                  <a:lnSpc>
                    <a:spcPct val="100000"/>
                  </a:lnSpc>
                  <a:spcBef>
                    <a:spcPts val="0"/>
                  </a:spcBef>
                  <a:spcAft>
                    <a:spcPts val="0"/>
                  </a:spcAft>
                  <a:buClrTx/>
                  <a:buSzTx/>
                  <a:buFont typeface="Segoe UI" panose="020B0502040204020203" pitchFamily="34" charset="0"/>
                  <a:buChar char="○"/>
                  <a:tabLst/>
                  <a:defRPr/>
                </a:pPr>
                <a:r>
                  <a:rPr kumimoji="1" lang="ja-JP" altLang="en-US" sz="14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公的扶助ー生活保護</a:t>
                </a:r>
              </a:p>
            </p:txBody>
          </p:sp>
        </p:grpSp>
        <p:sp>
          <p:nvSpPr>
            <p:cNvPr id="48" name="テキスト ボックス 47">
              <a:extLst>
                <a:ext uri="{FF2B5EF4-FFF2-40B4-BE49-F238E27FC236}">
                  <a16:creationId xmlns:a16="http://schemas.microsoft.com/office/drawing/2014/main" id="{8D787D9E-8255-5D71-CA06-50F1FA6A51A3}"/>
                </a:ext>
              </a:extLst>
            </p:cNvPr>
            <p:cNvSpPr txBox="1"/>
            <p:nvPr/>
          </p:nvSpPr>
          <p:spPr>
            <a:xfrm>
              <a:off x="3243881" y="5731847"/>
              <a:ext cx="2185104" cy="289441"/>
            </a:xfrm>
            <a:prstGeom prst="roundRect">
              <a:avLst/>
            </a:prstGeom>
            <a:noFill/>
            <a:ln w="19050">
              <a:noFill/>
              <a:prstDash val="dash"/>
            </a:ln>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r>
                <a:rPr kumimoji="1" lang="ja-JP" altLang="en-US" sz="11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受給要件を満たすことが必要</a:t>
              </a:r>
              <a:endParaRPr kumimoji="1" lang="ja-JP" altLang="en-US" sz="11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spTree>
    <p:extLst>
      <p:ext uri="{BB962C8B-B14F-4D97-AF65-F5344CB8AC3E}">
        <p14:creationId xmlns:p14="http://schemas.microsoft.com/office/powerpoint/2010/main" val="306557126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6" descr="50%">
            <a:extLst>
              <a:ext uri="{FF2B5EF4-FFF2-40B4-BE49-F238E27FC236}">
                <a16:creationId xmlns:a16="http://schemas.microsoft.com/office/drawing/2014/main" id="{78E53D28-05C4-97FC-49B5-5189A1DB7BBE}"/>
              </a:ext>
            </a:extLst>
          </p:cNvPr>
          <p:cNvSpPr>
            <a:spLocks noChangeArrowheads="1"/>
          </p:cNvSpPr>
          <p:nvPr/>
        </p:nvSpPr>
        <p:spPr bwMode="auto">
          <a:xfrm>
            <a:off x="4989002" y="1685723"/>
            <a:ext cx="4788000" cy="1432695"/>
          </a:xfrm>
          <a:prstGeom prst="rect">
            <a:avLst/>
          </a:prstGeom>
          <a:ln>
            <a:headEnd/>
            <a:tailEnd/>
          </a:ln>
        </p:spPr>
        <p:style>
          <a:lnRef idx="2">
            <a:schemeClr val="accent3"/>
          </a:lnRef>
          <a:fillRef idx="1">
            <a:schemeClr val="lt1"/>
          </a:fillRef>
          <a:effectRef idx="0">
            <a:schemeClr val="accent3"/>
          </a:effectRef>
          <a:fontRef idx="minor">
            <a:schemeClr val="dk1"/>
          </a:fontRef>
        </p:style>
        <p:txBody>
          <a:bodyPr lIns="72000" tIns="108000" rIns="72000" bIns="108000">
            <a:noAutofit/>
          </a:bodyPr>
          <a:lstStyle/>
          <a:p>
            <a:pPr marL="174214" marR="0" lvl="0" indent="-174214" algn="l" defTabSz="912258" rtl="0" eaLnBrk="1" fontAlgn="auto" latinLnBrk="0" hangingPunct="1">
              <a:lnSpc>
                <a:spcPct val="90000"/>
              </a:lnSpc>
              <a:spcBef>
                <a:spcPct val="5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5" name="AutoShape 7">
            <a:extLst>
              <a:ext uri="{FF2B5EF4-FFF2-40B4-BE49-F238E27FC236}">
                <a16:creationId xmlns:a16="http://schemas.microsoft.com/office/drawing/2014/main" id="{C5813DB9-246A-9AC5-C49B-65596A627EA0}"/>
              </a:ext>
            </a:extLst>
          </p:cNvPr>
          <p:cNvSpPr>
            <a:spLocks noChangeArrowheads="1"/>
          </p:cNvSpPr>
          <p:nvPr/>
        </p:nvSpPr>
        <p:spPr bwMode="auto">
          <a:xfrm>
            <a:off x="4976044" y="1484784"/>
            <a:ext cx="1296144" cy="288000"/>
          </a:xfrm>
          <a:prstGeom prst="roundRect">
            <a:avLst>
              <a:gd name="adj" fmla="val 17528"/>
            </a:avLst>
          </a:prstGeom>
          <a:ln/>
        </p:spPr>
        <p:style>
          <a:lnRef idx="1">
            <a:schemeClr val="accent3"/>
          </a:lnRef>
          <a:fillRef idx="3">
            <a:schemeClr val="accent3"/>
          </a:fillRef>
          <a:effectRef idx="2">
            <a:schemeClr val="accent3"/>
          </a:effectRef>
          <a:fontRef idx="minor">
            <a:schemeClr val="lt1"/>
          </a:fontRef>
        </p:style>
        <p:txBody>
          <a:bodyPr wrap="none" lIns="108000" tIns="108000" rIns="108000" bIns="108000" anchor="ctr">
            <a:noAutofit/>
          </a:bodyPr>
          <a:lstStyle/>
          <a:p>
            <a:pPr marL="0" marR="0" lvl="0" indent="0" algn="l" defTabSz="912258" rtl="0" eaLnBrk="1" fontAlgn="auto" latinLnBrk="0" hangingPunct="1">
              <a:lnSpc>
                <a:spcPct val="90000"/>
              </a:lnSpc>
              <a:spcBef>
                <a:spcPct val="30000"/>
              </a:spcBef>
              <a:spcAft>
                <a:spcPts val="0"/>
              </a:spcAft>
              <a:buClrTx/>
              <a:buSzTx/>
              <a:buFontTx/>
              <a:buNone/>
              <a:tabLst/>
              <a:defRPr/>
            </a:pPr>
            <a:r>
              <a:rPr kumimoji="0" lang="en-US" altLang="ja-JP" sz="1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③</a:t>
            </a:r>
            <a:r>
              <a:rPr kumimoji="0" lang="ja-JP" altLang="en-US" sz="1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　公的扶助 </a:t>
            </a:r>
          </a:p>
        </p:txBody>
      </p:sp>
      <p:sp>
        <p:nvSpPr>
          <p:cNvPr id="16" name="Rectangle 11">
            <a:extLst>
              <a:ext uri="{FF2B5EF4-FFF2-40B4-BE49-F238E27FC236}">
                <a16:creationId xmlns:a16="http://schemas.microsoft.com/office/drawing/2014/main" id="{A66AB9C3-7767-B244-0798-38FA80EC565F}"/>
              </a:ext>
            </a:extLst>
          </p:cNvPr>
          <p:cNvSpPr>
            <a:spLocks noChangeArrowheads="1"/>
          </p:cNvSpPr>
          <p:nvPr/>
        </p:nvSpPr>
        <p:spPr bwMode="auto">
          <a:xfrm>
            <a:off x="5104609" y="1844824"/>
            <a:ext cx="4608000" cy="576000"/>
          </a:xfrm>
          <a:prstGeom prst="rect">
            <a:avLst/>
          </a:prstGeom>
          <a:ln>
            <a:headEnd/>
            <a:tailEnd/>
          </a:ln>
        </p:spPr>
        <p:style>
          <a:lnRef idx="1">
            <a:schemeClr val="accent5"/>
          </a:lnRef>
          <a:fillRef idx="2">
            <a:schemeClr val="accent5"/>
          </a:fillRef>
          <a:effectRef idx="1">
            <a:schemeClr val="accent5"/>
          </a:effectRef>
          <a:fontRef idx="minor">
            <a:schemeClr val="dk1"/>
          </a:fontRef>
        </p:style>
        <p:txBody>
          <a:bodyPr lIns="108000" tIns="90000" rIns="108000" bIns="90000" anchor="t">
            <a:noAutofit/>
          </a:bodyPr>
          <a:lstStyle/>
          <a:p>
            <a:pPr marL="0" marR="0" lvl="0" indent="0" algn="just" defTabSz="912258" rtl="0" eaLnBrk="1" fontAlgn="auto" latinLnBrk="0" hangingPunct="1">
              <a:lnSpc>
                <a:spcPct val="90000"/>
              </a:lnSpc>
              <a:spcBef>
                <a:spcPct val="2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生活に困窮する国民に対して、最低限度の生活を保障し、自立を助けようとする制度</a:t>
            </a:r>
          </a:p>
        </p:txBody>
      </p:sp>
      <p:sp>
        <p:nvSpPr>
          <p:cNvPr id="9" name="Rectangle 2" descr="50%">
            <a:extLst>
              <a:ext uri="{FF2B5EF4-FFF2-40B4-BE49-F238E27FC236}">
                <a16:creationId xmlns:a16="http://schemas.microsoft.com/office/drawing/2014/main" id="{74A79A9D-36D6-7A6F-5C2F-61B93988D0C5}"/>
              </a:ext>
            </a:extLst>
          </p:cNvPr>
          <p:cNvSpPr>
            <a:spLocks noChangeArrowheads="1"/>
          </p:cNvSpPr>
          <p:nvPr/>
        </p:nvSpPr>
        <p:spPr bwMode="auto">
          <a:xfrm>
            <a:off x="129000" y="1685723"/>
            <a:ext cx="4788000" cy="2746382"/>
          </a:xfrm>
          <a:prstGeom prst="rect">
            <a:avLst/>
          </a:prstGeom>
          <a:ln>
            <a:headEnd/>
            <a:tailEnd/>
          </a:ln>
        </p:spPr>
        <p:style>
          <a:lnRef idx="2">
            <a:schemeClr val="accent3"/>
          </a:lnRef>
          <a:fillRef idx="1">
            <a:schemeClr val="lt1"/>
          </a:fillRef>
          <a:effectRef idx="0">
            <a:schemeClr val="accent3"/>
          </a:effectRef>
          <a:fontRef idx="minor">
            <a:schemeClr val="dk1"/>
          </a:fontRef>
        </p:style>
        <p:txBody>
          <a:bodyPr lIns="72000" tIns="108000" rIns="72000" bIns="108000">
            <a:noAutofit/>
          </a:bodyPr>
          <a:lstStyle/>
          <a:p>
            <a:pPr marL="174214" marR="0" lvl="0" indent="-174214" algn="l" defTabSz="912258" rtl="0" eaLnBrk="1" fontAlgn="auto" latinLnBrk="0" hangingPunct="1">
              <a:lnSpc>
                <a:spcPct val="90000"/>
              </a:lnSpc>
              <a:spcBef>
                <a:spcPct val="5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74214" marR="0" lvl="0" indent="-174214" algn="l" defTabSz="912258" rtl="0" eaLnBrk="1" fontAlgn="auto" latinLnBrk="0" hangingPunct="1">
              <a:lnSpc>
                <a:spcPct val="90000"/>
              </a:lnSpc>
              <a:spcBef>
                <a:spcPct val="5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74214" marR="0" lvl="0" indent="-174214" algn="l" defTabSz="912258" rtl="0" eaLnBrk="1" fontAlgn="auto" latinLnBrk="0" hangingPunct="1">
              <a:lnSpc>
                <a:spcPct val="90000"/>
              </a:lnSpc>
              <a:spcBef>
                <a:spcPct val="5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74214" marR="0" lvl="0" indent="-174214" algn="l" defTabSz="912258" rtl="0" eaLnBrk="1" fontAlgn="auto" latinLnBrk="0" hangingPunct="1">
              <a:lnSpc>
                <a:spcPct val="90000"/>
              </a:lnSpc>
              <a:spcBef>
                <a:spcPct val="5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0" name="AutoShape 3">
            <a:extLst>
              <a:ext uri="{FF2B5EF4-FFF2-40B4-BE49-F238E27FC236}">
                <a16:creationId xmlns:a16="http://schemas.microsoft.com/office/drawing/2014/main" id="{48971BCE-6B2A-853E-1EC8-0A85FDA73143}"/>
              </a:ext>
            </a:extLst>
          </p:cNvPr>
          <p:cNvSpPr>
            <a:spLocks noChangeArrowheads="1"/>
          </p:cNvSpPr>
          <p:nvPr/>
        </p:nvSpPr>
        <p:spPr bwMode="auto">
          <a:xfrm>
            <a:off x="84485" y="1484784"/>
            <a:ext cx="4076263" cy="288000"/>
          </a:xfrm>
          <a:prstGeom prst="roundRect">
            <a:avLst>
              <a:gd name="adj" fmla="val 20468"/>
            </a:avLst>
          </a:prstGeom>
          <a:ln/>
        </p:spPr>
        <p:style>
          <a:lnRef idx="1">
            <a:schemeClr val="accent3"/>
          </a:lnRef>
          <a:fillRef idx="3">
            <a:schemeClr val="accent3"/>
          </a:fillRef>
          <a:effectRef idx="2">
            <a:schemeClr val="accent3"/>
          </a:effectRef>
          <a:fontRef idx="minor">
            <a:schemeClr val="lt1"/>
          </a:fontRef>
        </p:style>
        <p:txBody>
          <a:bodyPr wrap="none" lIns="108000" tIns="108000" rIns="108000" bIns="108000" anchor="ctr">
            <a:noAutofit/>
          </a:bodyPr>
          <a:lstStyle/>
          <a:p>
            <a:pPr marL="0" marR="0" lvl="0" indent="0" algn="l" defTabSz="912258" rtl="0" eaLnBrk="1" fontAlgn="auto" latinLnBrk="0" hangingPunct="1">
              <a:lnSpc>
                <a:spcPct val="90000"/>
              </a:lnSpc>
              <a:spcBef>
                <a:spcPct val="30000"/>
              </a:spcBef>
              <a:spcAft>
                <a:spcPts val="0"/>
              </a:spcAft>
              <a:buClrTx/>
              <a:buSzTx/>
              <a:buFontTx/>
              <a:buNone/>
              <a:tabLst/>
              <a:defRPr/>
            </a:pPr>
            <a:r>
              <a:rPr kumimoji="0" lang="en-US" altLang="ja-JP" sz="1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①</a:t>
            </a:r>
            <a:r>
              <a:rPr kumimoji="0" lang="ja-JP" altLang="en-US" sz="1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　社会保険（年金・医療・介護、雇用、労災） </a:t>
            </a:r>
          </a:p>
        </p:txBody>
      </p:sp>
      <p:sp>
        <p:nvSpPr>
          <p:cNvPr id="11" name="Rectangle 9">
            <a:extLst>
              <a:ext uri="{FF2B5EF4-FFF2-40B4-BE49-F238E27FC236}">
                <a16:creationId xmlns:a16="http://schemas.microsoft.com/office/drawing/2014/main" id="{E763BD0E-5230-DBD2-CC11-0DF407413D89}"/>
              </a:ext>
            </a:extLst>
          </p:cNvPr>
          <p:cNvSpPr>
            <a:spLocks noChangeArrowheads="1"/>
          </p:cNvSpPr>
          <p:nvPr/>
        </p:nvSpPr>
        <p:spPr bwMode="auto">
          <a:xfrm>
            <a:off x="223835" y="1844824"/>
            <a:ext cx="4608000" cy="944928"/>
          </a:xfrm>
          <a:prstGeom prst="rect">
            <a:avLst/>
          </a:prstGeom>
          <a:ln>
            <a:headEnd/>
            <a:tailEnd/>
          </a:ln>
        </p:spPr>
        <p:style>
          <a:lnRef idx="1">
            <a:schemeClr val="accent5"/>
          </a:lnRef>
          <a:fillRef idx="2">
            <a:schemeClr val="accent5"/>
          </a:fillRef>
          <a:effectRef idx="1">
            <a:schemeClr val="accent5"/>
          </a:effectRef>
          <a:fontRef idx="minor">
            <a:schemeClr val="dk1"/>
          </a:fontRef>
        </p:style>
        <p:txBody>
          <a:bodyPr lIns="108000" tIns="90000" rIns="108000" bIns="90000" anchor="t">
            <a:noAutofit/>
          </a:bodyPr>
          <a:lstStyle/>
          <a:p>
            <a:pPr algn="just" defTabSz="912258">
              <a:lnSpc>
                <a:spcPct val="90000"/>
              </a:lnSpc>
              <a:spcBef>
                <a:spcPct val="20000"/>
              </a:spcBef>
            </a:pPr>
            <a:r>
              <a:rPr lang="ja-JP" altLang="en-US" sz="1400" kern="0">
                <a:solidFill>
                  <a:prstClr val="black"/>
                </a:solidFill>
                <a:latin typeface="UD デジタル 教科書体 NK-R" panose="02020400000000000000" pitchFamily="18" charset="-128"/>
                <a:ea typeface="UD デジタル 教科書体 NK-R" panose="02020400000000000000" pitchFamily="18" charset="-128"/>
              </a:rPr>
              <a:t>　国民が病気、けが、出産、死亡、老齢、障がい、失業など生活の困難をもたらすいろいろな事故（保険事故）に遭遇した場合に一定の給付を行い、その生活の安定を図ることを目的とした強制加入の保険制度</a:t>
            </a:r>
          </a:p>
        </p:txBody>
      </p:sp>
      <p:sp>
        <p:nvSpPr>
          <p:cNvPr id="26" name="テキスト ボックス 25">
            <a:extLst>
              <a:ext uri="{FF2B5EF4-FFF2-40B4-BE49-F238E27FC236}">
                <a16:creationId xmlns:a16="http://schemas.microsoft.com/office/drawing/2014/main" id="{EF987E84-7A76-209D-5B6E-14BBF1311444}"/>
              </a:ext>
            </a:extLst>
          </p:cNvPr>
          <p:cNvSpPr txBox="1"/>
          <p:nvPr/>
        </p:nvSpPr>
        <p:spPr>
          <a:xfrm>
            <a:off x="129000" y="2766772"/>
            <a:ext cx="4788000" cy="1682055"/>
          </a:xfrm>
          <a:prstGeom prst="rect">
            <a:avLst/>
          </a:prstGeom>
          <a:noFill/>
        </p:spPr>
        <p:txBody>
          <a:bodyPr wrap="square" lIns="72000" tIns="108000" rIns="72000" bIns="108000" anchor="t">
            <a:noAutofit/>
          </a:bodyPr>
          <a:lstStyle/>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病気やけがをした場合に誰もが安心して医療にかかることのできる</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医療保険</a:t>
            </a:r>
          </a:p>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○老齢・障害・死亡等に伴う稼働所得の減少を補填し、高齢者、障害者及び遺族の生活を所得面から保障する</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年金制度</a:t>
            </a:r>
            <a:r>
              <a:rPr kumimoji="0" lang="ja-JP" altLang="en-US" sz="1400" b="1"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p>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○加齢に伴い要介護状態となった者を社会全体で支える</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介護保険</a:t>
            </a:r>
            <a:r>
              <a:rPr kumimoji="0" lang="ja-JP" altLang="en-US" sz="1400" b="1"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r>
              <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など　　　</a:t>
            </a:r>
            <a:endParaRPr kumimoji="0" lang="ja-JP" altLang="en-US" sz="1400" b="0"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7" name="テキスト ボックス 26">
            <a:extLst>
              <a:ext uri="{FF2B5EF4-FFF2-40B4-BE49-F238E27FC236}">
                <a16:creationId xmlns:a16="http://schemas.microsoft.com/office/drawing/2014/main" id="{21D329AB-6B65-8030-14BA-23E72A6A8455}"/>
              </a:ext>
            </a:extLst>
          </p:cNvPr>
          <p:cNvSpPr txBox="1"/>
          <p:nvPr/>
        </p:nvSpPr>
        <p:spPr>
          <a:xfrm>
            <a:off x="4976044" y="2473245"/>
            <a:ext cx="4788000" cy="543118"/>
          </a:xfrm>
          <a:prstGeom prst="rect">
            <a:avLst/>
          </a:prstGeom>
          <a:noFill/>
        </p:spPr>
        <p:txBody>
          <a:bodyPr wrap="square" lIns="72000" tIns="108000" rIns="72000" bIns="108000">
            <a:noAutofit/>
          </a:bodyPr>
          <a:lstStyle/>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○健康で文化的な最低限度の生活を保障し、その自立を助長する</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生活保護制度　　　　　　　　　　　　　　　　　　　　</a:t>
            </a:r>
          </a:p>
        </p:txBody>
      </p:sp>
      <p:sp>
        <p:nvSpPr>
          <p:cNvPr id="6" name="Rectangle 5" descr="50%">
            <a:extLst>
              <a:ext uri="{FF2B5EF4-FFF2-40B4-BE49-F238E27FC236}">
                <a16:creationId xmlns:a16="http://schemas.microsoft.com/office/drawing/2014/main" id="{33CD04FD-2454-E82F-1030-AC654A78144C}"/>
              </a:ext>
            </a:extLst>
          </p:cNvPr>
          <p:cNvSpPr>
            <a:spLocks noChangeArrowheads="1"/>
          </p:cNvSpPr>
          <p:nvPr/>
        </p:nvSpPr>
        <p:spPr bwMode="auto">
          <a:xfrm>
            <a:off x="129000" y="4764182"/>
            <a:ext cx="4788000" cy="1872627"/>
          </a:xfrm>
          <a:prstGeom prst="rect">
            <a:avLst/>
          </a:prstGeom>
          <a:ln>
            <a:headEnd/>
            <a:tailEnd/>
          </a:ln>
        </p:spPr>
        <p:style>
          <a:lnRef idx="2">
            <a:schemeClr val="accent3"/>
          </a:lnRef>
          <a:fillRef idx="1">
            <a:schemeClr val="lt1"/>
          </a:fillRef>
          <a:effectRef idx="0">
            <a:schemeClr val="accent3"/>
          </a:effectRef>
          <a:fontRef idx="minor">
            <a:schemeClr val="dk1"/>
          </a:fontRef>
        </p:style>
        <p:txBody>
          <a:bodyPr lIns="72000" tIns="108000" rIns="72000" bIns="108000">
            <a:noAutofit/>
          </a:bodyPr>
          <a:lstStyle/>
          <a:p>
            <a:pPr marL="174214" marR="0" lvl="0" indent="-174214" algn="l" defTabSz="912258" rtl="0" eaLnBrk="1" fontAlgn="auto" latinLnBrk="0" hangingPunct="1">
              <a:lnSpc>
                <a:spcPct val="90000"/>
              </a:lnSpc>
              <a:spcBef>
                <a:spcPct val="5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74214" marR="0" lvl="0" indent="-174214" algn="l" defTabSz="912258" rtl="0" eaLnBrk="1" fontAlgn="auto" latinLnBrk="0" hangingPunct="1">
              <a:lnSpc>
                <a:spcPct val="90000"/>
              </a:lnSpc>
              <a:spcBef>
                <a:spcPct val="5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74214" marR="0" lvl="0" indent="-174214" algn="l" defTabSz="912258" rtl="0" eaLnBrk="1" fontAlgn="auto" latinLnBrk="0" hangingPunct="1">
              <a:lnSpc>
                <a:spcPct val="90000"/>
              </a:lnSpc>
              <a:spcBef>
                <a:spcPct val="5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74214" marR="0" lvl="0" indent="-174214" algn="l" defTabSz="912258" rtl="0" eaLnBrk="1" fontAlgn="auto" latinLnBrk="0" hangingPunct="1">
              <a:lnSpc>
                <a:spcPct val="90000"/>
              </a:lnSpc>
              <a:spcBef>
                <a:spcPct val="5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2" name="Rectangle 10">
            <a:extLst>
              <a:ext uri="{FF2B5EF4-FFF2-40B4-BE49-F238E27FC236}">
                <a16:creationId xmlns:a16="http://schemas.microsoft.com/office/drawing/2014/main" id="{2043276F-0135-94DC-75CA-418154420E1A}"/>
              </a:ext>
            </a:extLst>
          </p:cNvPr>
          <p:cNvSpPr>
            <a:spLocks noChangeArrowheads="1"/>
          </p:cNvSpPr>
          <p:nvPr/>
        </p:nvSpPr>
        <p:spPr bwMode="auto">
          <a:xfrm>
            <a:off x="223835" y="4941167"/>
            <a:ext cx="4608000" cy="720000"/>
          </a:xfrm>
          <a:prstGeom prst="rect">
            <a:avLst/>
          </a:prstGeom>
          <a:ln>
            <a:headEnd/>
            <a:tailEnd/>
          </a:ln>
        </p:spPr>
        <p:style>
          <a:lnRef idx="1">
            <a:schemeClr val="accent5"/>
          </a:lnRef>
          <a:fillRef idx="2">
            <a:schemeClr val="accent5"/>
          </a:fillRef>
          <a:effectRef idx="1">
            <a:schemeClr val="accent5"/>
          </a:effectRef>
          <a:fontRef idx="minor">
            <a:schemeClr val="dk1"/>
          </a:fontRef>
        </p:style>
        <p:txBody>
          <a:bodyPr lIns="108000" tIns="90000" rIns="108000" bIns="90000" anchor="t">
            <a:noAutofit/>
          </a:bodyPr>
          <a:lstStyle/>
          <a:p>
            <a:pPr algn="just" defTabSz="912258">
              <a:lnSpc>
                <a:spcPct val="90000"/>
              </a:lnSpc>
              <a:spcBef>
                <a:spcPct val="20000"/>
              </a:spcBef>
            </a:pPr>
            <a:r>
              <a:rPr lang="ja-JP" altLang="en-US" sz="1400" kern="0">
                <a:solidFill>
                  <a:prstClr val="black"/>
                </a:solidFill>
                <a:latin typeface="UD デジタル 教科書体 NK-R" panose="02020400000000000000" pitchFamily="18" charset="-128"/>
                <a:ea typeface="UD デジタル 教科書体 NK-R" panose="02020400000000000000" pitchFamily="18" charset="-128"/>
              </a:rPr>
              <a:t>　障害者、母子家庭など社会生活をする上で様々なハンディキャップを負っている国民が、そのハンディキャップを克服して、安心して社会生活を営めるよう、公的な支援を行う制度</a:t>
            </a:r>
          </a:p>
        </p:txBody>
      </p:sp>
      <p:sp>
        <p:nvSpPr>
          <p:cNvPr id="18" name="AutoShape 15">
            <a:extLst>
              <a:ext uri="{FF2B5EF4-FFF2-40B4-BE49-F238E27FC236}">
                <a16:creationId xmlns:a16="http://schemas.microsoft.com/office/drawing/2014/main" id="{8D6E8C28-F703-6298-00A5-C5C4B5257DF8}"/>
              </a:ext>
            </a:extLst>
          </p:cNvPr>
          <p:cNvSpPr>
            <a:spLocks noChangeArrowheads="1"/>
          </p:cNvSpPr>
          <p:nvPr/>
        </p:nvSpPr>
        <p:spPr bwMode="auto">
          <a:xfrm>
            <a:off x="84485" y="4532949"/>
            <a:ext cx="1368151" cy="288000"/>
          </a:xfrm>
          <a:prstGeom prst="roundRect">
            <a:avLst>
              <a:gd name="adj" fmla="val 20468"/>
            </a:avLst>
          </a:prstGeom>
          <a:ln/>
        </p:spPr>
        <p:style>
          <a:lnRef idx="1">
            <a:schemeClr val="accent3"/>
          </a:lnRef>
          <a:fillRef idx="3">
            <a:schemeClr val="accent3"/>
          </a:fillRef>
          <a:effectRef idx="2">
            <a:schemeClr val="accent3"/>
          </a:effectRef>
          <a:fontRef idx="minor">
            <a:schemeClr val="lt1"/>
          </a:fontRef>
        </p:style>
        <p:txBody>
          <a:bodyPr wrap="none" lIns="108000" tIns="108000" rIns="108000" bIns="108000" anchor="ctr">
            <a:noAutofit/>
          </a:bodyPr>
          <a:lstStyle/>
          <a:p>
            <a:pPr marL="0" marR="0" lvl="0" indent="0" algn="l" defTabSz="912258" rtl="0" eaLnBrk="1" fontAlgn="auto" latinLnBrk="0" hangingPunct="1">
              <a:lnSpc>
                <a:spcPct val="90000"/>
              </a:lnSpc>
              <a:spcBef>
                <a:spcPct val="30000"/>
              </a:spcBef>
              <a:spcAft>
                <a:spcPts val="0"/>
              </a:spcAft>
              <a:buClrTx/>
              <a:buSzTx/>
              <a:buFontTx/>
              <a:buNone/>
              <a:tabLst/>
              <a:defRPr/>
            </a:pPr>
            <a:r>
              <a:rPr kumimoji="0" lang="en-US" altLang="ja-JP" sz="1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②</a:t>
            </a:r>
            <a:r>
              <a:rPr kumimoji="0" lang="ja-JP" altLang="en-US" sz="1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　社会福祉</a:t>
            </a:r>
          </a:p>
        </p:txBody>
      </p:sp>
      <p:sp>
        <p:nvSpPr>
          <p:cNvPr id="28" name="テキスト ボックス 27">
            <a:extLst>
              <a:ext uri="{FF2B5EF4-FFF2-40B4-BE49-F238E27FC236}">
                <a16:creationId xmlns:a16="http://schemas.microsoft.com/office/drawing/2014/main" id="{446F6A82-17FD-B237-65E5-AB91C7F7B559}"/>
              </a:ext>
            </a:extLst>
          </p:cNvPr>
          <p:cNvSpPr txBox="1"/>
          <p:nvPr/>
        </p:nvSpPr>
        <p:spPr>
          <a:xfrm>
            <a:off x="129000" y="5742080"/>
            <a:ext cx="4788000" cy="910607"/>
          </a:xfrm>
          <a:prstGeom prst="rect">
            <a:avLst/>
          </a:prstGeom>
          <a:noFill/>
        </p:spPr>
        <p:txBody>
          <a:bodyPr wrap="square" lIns="72000" tIns="108000" rIns="72000" bIns="108000" anchor="t">
            <a:noAutofit/>
          </a:bodyPr>
          <a:lstStyle/>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○高齢者、障害者等が円滑に社会生活を営むことができるよう、在宅サービス、施設サービスを提供する</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社会福祉</a:t>
            </a:r>
          </a:p>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○児童の健全育成や子育てを支援する</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児童福祉</a:t>
            </a:r>
            <a:r>
              <a:rPr kumimoji="0" lang="ja-JP" altLang="en-US" sz="1400" b="1" i="0"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など　　</a:t>
            </a:r>
          </a:p>
        </p:txBody>
      </p:sp>
      <p:sp>
        <p:nvSpPr>
          <p:cNvPr id="7" name="Rectangle 8" descr="50%">
            <a:extLst>
              <a:ext uri="{FF2B5EF4-FFF2-40B4-BE49-F238E27FC236}">
                <a16:creationId xmlns:a16="http://schemas.microsoft.com/office/drawing/2014/main" id="{78497D3B-F676-5111-2434-217F8CAEEF91}"/>
              </a:ext>
            </a:extLst>
          </p:cNvPr>
          <p:cNvSpPr>
            <a:spLocks noChangeArrowheads="1"/>
          </p:cNvSpPr>
          <p:nvPr/>
        </p:nvSpPr>
        <p:spPr bwMode="auto">
          <a:xfrm>
            <a:off x="4989000" y="3452825"/>
            <a:ext cx="4788000" cy="2596710"/>
          </a:xfrm>
          <a:prstGeom prst="rect">
            <a:avLst/>
          </a:prstGeom>
          <a:ln>
            <a:headEnd/>
            <a:tailEnd/>
          </a:ln>
        </p:spPr>
        <p:style>
          <a:lnRef idx="2">
            <a:schemeClr val="accent3"/>
          </a:lnRef>
          <a:fillRef idx="1">
            <a:schemeClr val="lt1"/>
          </a:fillRef>
          <a:effectRef idx="0">
            <a:schemeClr val="accent3"/>
          </a:effectRef>
          <a:fontRef idx="minor">
            <a:schemeClr val="dk1"/>
          </a:fontRef>
        </p:style>
        <p:txBody>
          <a:bodyPr lIns="72000" tIns="108000" rIns="72000" bIns="108000">
            <a:noAutofit/>
          </a:bodyPr>
          <a:lstStyle/>
          <a:p>
            <a:pPr marL="174214" marR="0" lvl="0" indent="-174214" algn="l" defTabSz="912258" rtl="0" eaLnBrk="1" fontAlgn="auto" latinLnBrk="0" hangingPunct="1">
              <a:lnSpc>
                <a:spcPct val="90000"/>
              </a:lnSpc>
              <a:spcBef>
                <a:spcPct val="6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74214" marR="0" lvl="0" indent="-174214" algn="l" defTabSz="912258" rtl="0" eaLnBrk="1" fontAlgn="auto" latinLnBrk="0" hangingPunct="1">
              <a:lnSpc>
                <a:spcPct val="90000"/>
              </a:lnSpc>
              <a:spcBef>
                <a:spcPct val="60000"/>
              </a:spcBef>
              <a:spcAft>
                <a:spcPts val="0"/>
              </a:spcAft>
              <a:buClrTx/>
              <a:buSzTx/>
              <a:buFontTx/>
              <a:buNone/>
              <a:tabLst/>
              <a:defRPr/>
            </a:pPr>
            <a:endPar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74214" marR="0" lvl="0" indent="-174214" algn="l" defTabSz="912258" rtl="0" eaLnBrk="1" fontAlgn="auto" latinLnBrk="0" hangingPunct="1">
              <a:lnSpc>
                <a:spcPct val="90000"/>
              </a:lnSpc>
              <a:spcBef>
                <a:spcPct val="6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p>
        </p:txBody>
      </p:sp>
      <p:sp>
        <p:nvSpPr>
          <p:cNvPr id="17" name="Rectangle 12">
            <a:extLst>
              <a:ext uri="{FF2B5EF4-FFF2-40B4-BE49-F238E27FC236}">
                <a16:creationId xmlns:a16="http://schemas.microsoft.com/office/drawing/2014/main" id="{B4E71EB7-3465-74B3-B4D6-B34BC949EC41}"/>
              </a:ext>
            </a:extLst>
          </p:cNvPr>
          <p:cNvSpPr>
            <a:spLocks noChangeArrowheads="1"/>
          </p:cNvSpPr>
          <p:nvPr/>
        </p:nvSpPr>
        <p:spPr bwMode="auto">
          <a:xfrm>
            <a:off x="5144356" y="3610017"/>
            <a:ext cx="4608000" cy="576000"/>
          </a:xfrm>
          <a:prstGeom prst="rect">
            <a:avLst/>
          </a:prstGeom>
          <a:ln>
            <a:headEnd/>
            <a:tailEnd/>
          </a:ln>
        </p:spPr>
        <p:style>
          <a:lnRef idx="1">
            <a:schemeClr val="accent5"/>
          </a:lnRef>
          <a:fillRef idx="2">
            <a:schemeClr val="accent5"/>
          </a:fillRef>
          <a:effectRef idx="1">
            <a:schemeClr val="accent5"/>
          </a:effectRef>
          <a:fontRef idx="minor">
            <a:schemeClr val="dk1"/>
          </a:fontRef>
        </p:style>
        <p:txBody>
          <a:bodyPr lIns="108000" tIns="90000" rIns="108000" bIns="90000" anchor="t">
            <a:noAutofit/>
          </a:bodyPr>
          <a:lstStyle/>
          <a:p>
            <a:pPr marL="0" marR="0" lvl="0" indent="0" algn="just" defTabSz="912258" rtl="0" eaLnBrk="1" fontAlgn="auto" latinLnBrk="0" hangingPunct="1">
              <a:lnSpc>
                <a:spcPct val="90000"/>
              </a:lnSpc>
              <a:spcBef>
                <a:spcPct val="2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国民が健康に生活できるよう様々な事項についての予防、衛生のための制度</a:t>
            </a:r>
          </a:p>
        </p:txBody>
      </p:sp>
      <p:sp>
        <p:nvSpPr>
          <p:cNvPr id="19" name="AutoShape 16">
            <a:extLst>
              <a:ext uri="{FF2B5EF4-FFF2-40B4-BE49-F238E27FC236}">
                <a16:creationId xmlns:a16="http://schemas.microsoft.com/office/drawing/2014/main" id="{5CEE862E-4445-C703-804F-478313D7EFAB}"/>
              </a:ext>
            </a:extLst>
          </p:cNvPr>
          <p:cNvSpPr>
            <a:spLocks noChangeArrowheads="1"/>
          </p:cNvSpPr>
          <p:nvPr/>
        </p:nvSpPr>
        <p:spPr bwMode="auto">
          <a:xfrm>
            <a:off x="4977416" y="3229910"/>
            <a:ext cx="2226439" cy="288000"/>
          </a:xfrm>
          <a:prstGeom prst="roundRect">
            <a:avLst>
              <a:gd name="adj" fmla="val 17528"/>
            </a:avLst>
          </a:prstGeom>
          <a:ln/>
        </p:spPr>
        <p:style>
          <a:lnRef idx="1">
            <a:schemeClr val="accent3"/>
          </a:lnRef>
          <a:fillRef idx="3">
            <a:schemeClr val="accent3"/>
          </a:fillRef>
          <a:effectRef idx="2">
            <a:schemeClr val="accent3"/>
          </a:effectRef>
          <a:fontRef idx="minor">
            <a:schemeClr val="lt1"/>
          </a:fontRef>
        </p:style>
        <p:txBody>
          <a:bodyPr wrap="none" lIns="108000" tIns="108000" rIns="108000" bIns="108000" anchor="ctr">
            <a:noAutofit/>
          </a:bodyPr>
          <a:lstStyle/>
          <a:p>
            <a:pPr marL="0" marR="0" lvl="0" indent="0" algn="l" defTabSz="912258" rtl="0" eaLnBrk="1" fontAlgn="auto" latinLnBrk="0" hangingPunct="1">
              <a:lnSpc>
                <a:spcPct val="90000"/>
              </a:lnSpc>
              <a:spcBef>
                <a:spcPct val="30000"/>
              </a:spcBef>
              <a:spcAft>
                <a:spcPts val="0"/>
              </a:spcAft>
              <a:buClrTx/>
              <a:buSzTx/>
              <a:buFontTx/>
              <a:buNone/>
              <a:tabLst/>
              <a:defRPr/>
            </a:pPr>
            <a:r>
              <a:rPr kumimoji="0" lang="en-US" altLang="ja-JP" sz="1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④</a:t>
            </a:r>
            <a:r>
              <a:rPr kumimoji="0" lang="ja-JP" altLang="en-US" sz="1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rPr>
              <a:t>　保健医療・公衆衛生</a:t>
            </a:r>
          </a:p>
        </p:txBody>
      </p:sp>
      <p:sp>
        <p:nvSpPr>
          <p:cNvPr id="29" name="テキスト ボックス 28">
            <a:extLst>
              <a:ext uri="{FF2B5EF4-FFF2-40B4-BE49-F238E27FC236}">
                <a16:creationId xmlns:a16="http://schemas.microsoft.com/office/drawing/2014/main" id="{996BCA11-DC8E-ACC7-544C-8797D2209698}"/>
              </a:ext>
            </a:extLst>
          </p:cNvPr>
          <p:cNvSpPr txBox="1"/>
          <p:nvPr/>
        </p:nvSpPr>
        <p:spPr>
          <a:xfrm>
            <a:off x="4989000" y="4186017"/>
            <a:ext cx="4788000" cy="1901647"/>
          </a:xfrm>
          <a:prstGeom prst="rect">
            <a:avLst/>
          </a:prstGeom>
          <a:noFill/>
        </p:spPr>
        <p:txBody>
          <a:bodyPr wrap="square" lIns="72000" tIns="108000" rIns="72000" bIns="108000" anchor="t">
            <a:noAutofit/>
          </a:bodyPr>
          <a:lstStyle/>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○医師その他の医療従事者や病院などが提供する</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医療サービス</a:t>
            </a:r>
          </a:p>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○疾病予防、健康づくりなどの</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保健事業</a:t>
            </a:r>
          </a:p>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○母性の健康を保持、増進するとともに、心身ともに健全な児童の出生と育成を増進するための</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母子保健　　</a:t>
            </a:r>
          </a:p>
          <a:p>
            <a:pPr marL="174214" marR="0" lvl="0" indent="-174214" algn="l" defTabSz="912258" rtl="0" eaLnBrk="1" fontAlgn="auto" latinLnBrk="0" hangingPunct="1">
              <a:lnSpc>
                <a:spcPct val="90000"/>
              </a:lnSpc>
              <a:spcBef>
                <a:spcPct val="50000"/>
              </a:spcBef>
              <a:spcAft>
                <a:spcPts val="0"/>
              </a:spcAft>
              <a:buClrTx/>
              <a:buSzTx/>
              <a:buFontTx/>
              <a:buNone/>
              <a:tabLst/>
              <a:defRPr/>
            </a:pP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○食品や医薬品の安全性を確保する</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公衆衛生</a:t>
            </a:r>
            <a:r>
              <a:rPr kumimoji="0" lang="ja-JP" altLang="en-US" sz="1400" b="1" i="0"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など　</a:t>
            </a:r>
            <a:r>
              <a:rPr kumimoji="0" lang="ja-JP" altLang="en-US" sz="1400" b="1" i="0" u="sng"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br>
              <a:rPr kumimoji="0" lang="en-US" altLang="ja-JP"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br>
            <a:r>
              <a:rPr kumimoji="0" lang="ja-JP" altLang="en-US" sz="1400" b="0" i="0" u="none" strike="noStrike" kern="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p>
        </p:txBody>
      </p:sp>
      <p:sp>
        <p:nvSpPr>
          <p:cNvPr id="2" name="タイトル 1">
            <a:extLst>
              <a:ext uri="{FF2B5EF4-FFF2-40B4-BE49-F238E27FC236}">
                <a16:creationId xmlns:a16="http://schemas.microsoft.com/office/drawing/2014/main" id="{345EE277-44A0-FFF5-38E9-C604A95709F7}"/>
              </a:ext>
            </a:extLst>
          </p:cNvPr>
          <p:cNvSpPr>
            <a:spLocks noGrp="1"/>
          </p:cNvSpPr>
          <p:nvPr>
            <p:ph type="title"/>
          </p:nvPr>
        </p:nvSpPr>
        <p:spPr/>
        <p:txBody>
          <a:bodyPr>
            <a:noAutofit/>
          </a:bodyPr>
          <a:lstStyle/>
          <a:p>
            <a:r>
              <a:rPr lang="ja-JP" altLang="en-US">
                <a:solidFill>
                  <a:schemeClr val="bg1"/>
                </a:solidFill>
              </a:rPr>
              <a:t>社会保障制度とは　　</a:t>
            </a:r>
          </a:p>
        </p:txBody>
      </p:sp>
      <p:sp>
        <p:nvSpPr>
          <p:cNvPr id="8" name="テキスト プレースホルダー 7">
            <a:extLst>
              <a:ext uri="{FF2B5EF4-FFF2-40B4-BE49-F238E27FC236}">
                <a16:creationId xmlns:a16="http://schemas.microsoft.com/office/drawing/2014/main" id="{D85AB984-A9CA-3F68-95A6-3E99305ABB53}"/>
              </a:ext>
            </a:extLst>
          </p:cNvPr>
          <p:cNvSpPr>
            <a:spLocks noGrp="1"/>
          </p:cNvSpPr>
          <p:nvPr>
            <p:ph type="body" sz="quarter" idx="13"/>
          </p:nvPr>
        </p:nvSpPr>
        <p:spPr>
          <a:xfrm>
            <a:off x="0" y="539999"/>
            <a:ext cx="9907200" cy="833287"/>
          </a:xfrm>
        </p:spPr>
        <p:txBody>
          <a:bodyPr>
            <a:noAutofit/>
          </a:bodyPr>
          <a:lstStyle/>
          <a:p>
            <a:pPr marL="285750" marR="0" lvl="0" indent="-285750" defTabSz="912258" eaLnBrk="1" fontAlgn="auto" latinLnBrk="0" hangingPunct="1">
              <a:lnSpc>
                <a:spcPct val="100000"/>
              </a:lnSpc>
              <a:spcBef>
                <a:spcPct val="20000"/>
              </a:spcBef>
              <a:spcAft>
                <a:spcPts val="0"/>
              </a:spcAft>
              <a:buClrTx/>
              <a:buSzTx/>
              <a:buFont typeface="Wingdings" panose="05000000000000000000" pitchFamily="2" charset="2"/>
              <a:buChar char="ü"/>
              <a:tabLst/>
              <a:defRPr/>
            </a:pPr>
            <a:r>
              <a:rPr kumimoji="0" lang="ja-JP" altLang="en-US" sz="1600" b="0" i="0" u="none" strike="noStrike" kern="0" cap="none" spc="0" normalizeH="0" baseline="0" noProof="0">
                <a:ln>
                  <a:noFill/>
                </a:ln>
                <a:solidFill>
                  <a:prstClr val="black"/>
                </a:solidFill>
                <a:effectLst/>
                <a:uLnTx/>
                <a:uFillTx/>
              </a:rPr>
              <a:t>社会保障制度は、</a:t>
            </a:r>
            <a:r>
              <a:rPr kumimoji="0" lang="ja-JP" altLang="en-US" sz="1600" b="0" i="0" u="sng" strike="noStrike" kern="0" cap="none" spc="0" normalizeH="0" baseline="0" noProof="0">
                <a:ln>
                  <a:noFill/>
                </a:ln>
                <a:solidFill>
                  <a:prstClr val="black"/>
                </a:solidFill>
                <a:effectLst/>
                <a:uLnTx/>
                <a:uFillTx/>
              </a:rPr>
              <a:t>国民の「安心」や生活の「安定」を支えるセーフティネット</a:t>
            </a:r>
            <a:r>
              <a:rPr kumimoji="0" lang="ja-JP" altLang="en-US" sz="1600" b="0" i="0" u="none" strike="noStrike" kern="0" cap="none" spc="0" normalizeH="0" baseline="0" noProof="0">
                <a:ln>
                  <a:noFill/>
                </a:ln>
                <a:solidFill>
                  <a:prstClr val="black"/>
                </a:solidFill>
                <a:effectLst/>
                <a:uLnTx/>
                <a:uFillTx/>
              </a:rPr>
              <a:t>です。</a:t>
            </a:r>
            <a:endParaRPr kumimoji="0" lang="en-US" altLang="ja-JP" sz="1600" b="0" i="0" u="none" strike="noStrike" kern="0" cap="none" spc="0" normalizeH="0" baseline="0" noProof="0">
              <a:ln>
                <a:noFill/>
              </a:ln>
              <a:solidFill>
                <a:prstClr val="black"/>
              </a:solidFill>
              <a:effectLst/>
              <a:uLnTx/>
              <a:uFillTx/>
            </a:endParaRPr>
          </a:p>
          <a:p>
            <a:pPr marL="285750" marR="0" lvl="0" indent="-285750" defTabSz="912258" eaLnBrk="1" fontAlgn="auto" latinLnBrk="0" hangingPunct="1">
              <a:lnSpc>
                <a:spcPct val="100000"/>
              </a:lnSpc>
              <a:spcBef>
                <a:spcPct val="20000"/>
              </a:spcBef>
              <a:spcAft>
                <a:spcPts val="0"/>
              </a:spcAft>
              <a:buClrTx/>
              <a:buSzTx/>
              <a:buFont typeface="Wingdings" panose="05000000000000000000" pitchFamily="2" charset="2"/>
              <a:buChar char="ü"/>
              <a:tabLst/>
              <a:defRPr/>
            </a:pPr>
            <a:r>
              <a:rPr kumimoji="0" lang="ja-JP" altLang="en-US" sz="1600" i="0" u="sng" strike="noStrike" kern="0" cap="none" spc="0" normalizeH="0" baseline="0" noProof="0">
                <a:ln>
                  <a:noFill/>
                </a:ln>
                <a:solidFill>
                  <a:prstClr val="black"/>
                </a:solidFill>
                <a:effectLst/>
                <a:uLnTx/>
                <a:uFillTx/>
              </a:rPr>
              <a:t>社会保険、社会福祉、公的扶助、保健医療・公衆衛生</a:t>
            </a:r>
            <a:r>
              <a:rPr kumimoji="0" lang="ja-JP" altLang="en-US" sz="1600" b="0" i="0" u="none" strike="noStrike" kern="0" cap="none" spc="0" normalizeH="0" baseline="0" noProof="0">
                <a:ln>
                  <a:noFill/>
                </a:ln>
                <a:solidFill>
                  <a:prstClr val="black"/>
                </a:solidFill>
                <a:effectLst/>
                <a:uLnTx/>
                <a:uFillTx/>
              </a:rPr>
              <a:t>からなり、人々の生活を生涯にわたって支えるものです。　</a:t>
            </a:r>
          </a:p>
        </p:txBody>
      </p:sp>
    </p:spTree>
    <p:extLst>
      <p:ext uri="{BB962C8B-B14F-4D97-AF65-F5344CB8AC3E}">
        <p14:creationId xmlns:p14="http://schemas.microsoft.com/office/powerpoint/2010/main" val="18454093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グループ化 24">
            <a:extLst>
              <a:ext uri="{FF2B5EF4-FFF2-40B4-BE49-F238E27FC236}">
                <a16:creationId xmlns:a16="http://schemas.microsoft.com/office/drawing/2014/main" id="{BAE956E5-786C-D709-840E-41A7AC9B9312}"/>
              </a:ext>
            </a:extLst>
          </p:cNvPr>
          <p:cNvGrpSpPr/>
          <p:nvPr/>
        </p:nvGrpSpPr>
        <p:grpSpPr>
          <a:xfrm>
            <a:off x="1498057" y="2072890"/>
            <a:ext cx="3162843" cy="688520"/>
            <a:chOff x="1600200" y="2133600"/>
            <a:chExt cx="3162843" cy="688520"/>
          </a:xfrm>
        </p:grpSpPr>
        <p:sp>
          <p:nvSpPr>
            <p:cNvPr id="6" name="テキスト ボックス 5">
              <a:extLst>
                <a:ext uri="{FF2B5EF4-FFF2-40B4-BE49-F238E27FC236}">
                  <a16:creationId xmlns:a16="http://schemas.microsoft.com/office/drawing/2014/main" id="{FF1A6D47-225B-DF6B-3274-0F0107F5740C}"/>
                </a:ext>
              </a:extLst>
            </p:cNvPr>
            <p:cNvSpPr txBox="1"/>
            <p:nvPr/>
          </p:nvSpPr>
          <p:spPr>
            <a:xfrm>
              <a:off x="2245071" y="2133600"/>
              <a:ext cx="1873100"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市場経済</a:t>
              </a:r>
            </a:p>
          </p:txBody>
        </p:sp>
        <p:sp>
          <p:nvSpPr>
            <p:cNvPr id="26" name="テキスト ボックス 25">
              <a:extLst>
                <a:ext uri="{FF2B5EF4-FFF2-40B4-BE49-F238E27FC236}">
                  <a16:creationId xmlns:a16="http://schemas.microsoft.com/office/drawing/2014/main" id="{E133794B-1BE2-2A02-086B-0D7553FDFDC6}"/>
                </a:ext>
              </a:extLst>
            </p:cNvPr>
            <p:cNvSpPr txBox="1"/>
            <p:nvPr/>
          </p:nvSpPr>
          <p:spPr>
            <a:xfrm>
              <a:off x="1600200" y="2483566"/>
              <a:ext cx="3162843"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effectLst/>
                  <a:uLnTx/>
                  <a:uFillTx/>
                  <a:latin typeface="UD デジタル 教科書体 NK-R" panose="02020400000000000000" pitchFamily="18" charset="-128"/>
                  <a:ea typeface="UD デジタル 教科書体 NK-R" panose="02020400000000000000" pitchFamily="18" charset="-128"/>
                </a:rPr>
                <a:t>→貢献度に応じて所得を得る</a:t>
              </a:r>
            </a:p>
          </p:txBody>
        </p:sp>
      </p:grpSp>
      <p:grpSp>
        <p:nvGrpSpPr>
          <p:cNvPr id="43" name="グループ化 42">
            <a:extLst>
              <a:ext uri="{FF2B5EF4-FFF2-40B4-BE49-F238E27FC236}">
                <a16:creationId xmlns:a16="http://schemas.microsoft.com/office/drawing/2014/main" id="{82227B17-83D1-ABA2-FEAA-C036B994B6E0}"/>
              </a:ext>
            </a:extLst>
          </p:cNvPr>
          <p:cNvGrpSpPr/>
          <p:nvPr/>
        </p:nvGrpSpPr>
        <p:grpSpPr>
          <a:xfrm>
            <a:off x="5029200" y="2072890"/>
            <a:ext cx="3603133" cy="688520"/>
            <a:chOff x="5306961" y="2389436"/>
            <a:chExt cx="3603133" cy="688520"/>
          </a:xfrm>
        </p:grpSpPr>
        <p:sp>
          <p:nvSpPr>
            <p:cNvPr id="23" name="テキスト ボックス 22">
              <a:extLst>
                <a:ext uri="{FF2B5EF4-FFF2-40B4-BE49-F238E27FC236}">
                  <a16:creationId xmlns:a16="http://schemas.microsoft.com/office/drawing/2014/main" id="{3504616E-4421-153A-03EB-5BC760AFB0A7}"/>
                </a:ext>
              </a:extLst>
            </p:cNvPr>
            <p:cNvSpPr txBox="1"/>
            <p:nvPr/>
          </p:nvSpPr>
          <p:spPr>
            <a:xfrm>
              <a:off x="5932036" y="2389436"/>
              <a:ext cx="2352983"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schemeClr val="accent2"/>
                  </a:solidFill>
                  <a:effectLst/>
                  <a:uLnTx/>
                  <a:uFillTx/>
                  <a:latin typeface="UD デジタル 教科書体 NK-R" panose="02020400000000000000" pitchFamily="18" charset="-128"/>
                  <a:ea typeface="UD デジタル 教科書体 NK-R" panose="02020400000000000000" pitchFamily="18" charset="-128"/>
                </a:rPr>
                <a:t>社会保障制度</a:t>
              </a:r>
            </a:p>
          </p:txBody>
        </p:sp>
        <p:sp>
          <p:nvSpPr>
            <p:cNvPr id="9" name="テキスト ボックス 8">
              <a:extLst>
                <a:ext uri="{FF2B5EF4-FFF2-40B4-BE49-F238E27FC236}">
                  <a16:creationId xmlns:a16="http://schemas.microsoft.com/office/drawing/2014/main" id="{5ADD9539-F926-0FAD-C744-0C7FCA470133}"/>
                </a:ext>
              </a:extLst>
            </p:cNvPr>
            <p:cNvSpPr txBox="1"/>
            <p:nvPr/>
          </p:nvSpPr>
          <p:spPr>
            <a:xfrm>
              <a:off x="5306961" y="2739402"/>
              <a:ext cx="3603133"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effectLst/>
                  <a:uLnTx/>
                  <a:uFillTx/>
                  <a:latin typeface="UD デジタル 教科書体 NK-R" panose="02020400000000000000" pitchFamily="18" charset="-128"/>
                  <a:ea typeface="UD デジタル 教科書体 NK-R" panose="02020400000000000000" pitchFamily="18" charset="-128"/>
                </a:rPr>
                <a:t>→必要度に応じて所得を再分配</a:t>
              </a:r>
            </a:p>
          </p:txBody>
        </p:sp>
      </p:grpSp>
      <p:grpSp>
        <p:nvGrpSpPr>
          <p:cNvPr id="20" name="グループ化 19">
            <a:extLst>
              <a:ext uri="{FF2B5EF4-FFF2-40B4-BE49-F238E27FC236}">
                <a16:creationId xmlns:a16="http://schemas.microsoft.com/office/drawing/2014/main" id="{1F180CCC-652B-92E1-CDED-3B4C84926AE4}"/>
              </a:ext>
            </a:extLst>
          </p:cNvPr>
          <p:cNvGrpSpPr/>
          <p:nvPr/>
        </p:nvGrpSpPr>
        <p:grpSpPr>
          <a:xfrm>
            <a:off x="7620000" y="3249525"/>
            <a:ext cx="1980000" cy="1872000"/>
            <a:chOff x="7753630" y="3377339"/>
            <a:chExt cx="1980000" cy="1872000"/>
          </a:xfrm>
        </p:grpSpPr>
        <p:sp>
          <p:nvSpPr>
            <p:cNvPr id="37" name="楕円 36">
              <a:extLst>
                <a:ext uri="{FF2B5EF4-FFF2-40B4-BE49-F238E27FC236}">
                  <a16:creationId xmlns:a16="http://schemas.microsoft.com/office/drawing/2014/main" id="{040C706F-E7DF-D70F-7B03-88FE74C07842}"/>
                </a:ext>
              </a:extLst>
            </p:cNvPr>
            <p:cNvSpPr/>
            <p:nvPr/>
          </p:nvSpPr>
          <p:spPr>
            <a:xfrm>
              <a:off x="7753630" y="3377339"/>
              <a:ext cx="1980000" cy="1872000"/>
            </a:xfrm>
            <a:prstGeom prst="ellipse">
              <a:avLst/>
            </a:prstGeom>
            <a:gradFill flip="none" rotWithShape="1">
              <a:gsLst>
                <a:gs pos="0">
                  <a:srgbClr val="FFC000">
                    <a:tint val="66000"/>
                    <a:satMod val="160000"/>
                  </a:srgbClr>
                </a:gs>
                <a:gs pos="25000">
                  <a:srgbClr val="FFC000">
                    <a:tint val="44500"/>
                    <a:satMod val="160000"/>
                  </a:srgbClr>
                </a:gs>
                <a:gs pos="47000">
                  <a:srgbClr val="FFF1D1"/>
                </a:gs>
                <a:gs pos="77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nvGrpSpPr>
            <p:cNvPr id="19" name="グループ化 18">
              <a:extLst>
                <a:ext uri="{FF2B5EF4-FFF2-40B4-BE49-F238E27FC236}">
                  <a16:creationId xmlns:a16="http://schemas.microsoft.com/office/drawing/2014/main" id="{3163BE6A-5B57-D55F-AF32-C9735F286E81}"/>
                </a:ext>
              </a:extLst>
            </p:cNvPr>
            <p:cNvGrpSpPr/>
            <p:nvPr/>
          </p:nvGrpSpPr>
          <p:grpSpPr>
            <a:xfrm>
              <a:off x="7963445" y="3433070"/>
              <a:ext cx="1563299" cy="1525896"/>
              <a:chOff x="8086417" y="3485051"/>
              <a:chExt cx="1563299" cy="1525896"/>
            </a:xfrm>
          </p:grpSpPr>
          <p:pic>
            <p:nvPicPr>
              <p:cNvPr id="1030" name="Picture 6" descr="国会議事堂のイラスト">
                <a:extLst>
                  <a:ext uri="{FF2B5EF4-FFF2-40B4-BE49-F238E27FC236}">
                    <a16:creationId xmlns:a16="http://schemas.microsoft.com/office/drawing/2014/main" id="{00979721-1FAC-BC8D-67F9-6CC1AC5FB03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63840" y="3485051"/>
                <a:ext cx="759579" cy="472838"/>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第2号館">
                <a:extLst>
                  <a:ext uri="{FF2B5EF4-FFF2-40B4-BE49-F238E27FC236}">
                    <a16:creationId xmlns:a16="http://schemas.microsoft.com/office/drawing/2014/main" id="{D3D62276-6064-0226-893E-B25EFB42608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35982" y="3669583"/>
                <a:ext cx="713734" cy="759291"/>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3B79A29A-DE82-87CD-4E6C-8F8E1DB934A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584224" y="4251657"/>
                <a:ext cx="1036573" cy="75929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0763998A-20D3-C2C0-5542-F47CCD87D9B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086417" y="3825276"/>
                <a:ext cx="870847" cy="1148370"/>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0" name="テキスト ボックス 9">
            <a:extLst>
              <a:ext uri="{FF2B5EF4-FFF2-40B4-BE49-F238E27FC236}">
                <a16:creationId xmlns:a16="http://schemas.microsoft.com/office/drawing/2014/main" id="{35F0351D-C2B9-90B3-08F3-2BB45FB6DDFF}"/>
              </a:ext>
            </a:extLst>
          </p:cNvPr>
          <p:cNvSpPr txBox="1"/>
          <p:nvPr/>
        </p:nvSpPr>
        <p:spPr>
          <a:xfrm>
            <a:off x="8185384" y="5200057"/>
            <a:ext cx="849232"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srgbClr val="FFD03B"/>
                </a:solidFill>
                <a:effectLst/>
                <a:uLnTx/>
                <a:uFillTx/>
                <a:latin typeface="UD デジタル 教科書体 NK-R" panose="02020400000000000000" pitchFamily="18" charset="-128"/>
                <a:ea typeface="UD デジタル 教科書体 NK-R" panose="02020400000000000000" pitchFamily="18" charset="-128"/>
              </a:rPr>
              <a:t>政府</a:t>
            </a:r>
          </a:p>
        </p:txBody>
      </p:sp>
      <p:sp>
        <p:nvSpPr>
          <p:cNvPr id="13" name="テキスト ボックス 12">
            <a:extLst>
              <a:ext uri="{FF2B5EF4-FFF2-40B4-BE49-F238E27FC236}">
                <a16:creationId xmlns:a16="http://schemas.microsoft.com/office/drawing/2014/main" id="{5072A240-DF7D-F0ED-7A37-2EB9CB8018AA}"/>
              </a:ext>
            </a:extLst>
          </p:cNvPr>
          <p:cNvSpPr txBox="1"/>
          <p:nvPr/>
        </p:nvSpPr>
        <p:spPr>
          <a:xfrm>
            <a:off x="446883" y="5200057"/>
            <a:ext cx="1698235"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schemeClr val="accent1"/>
                </a:solidFill>
                <a:effectLst/>
                <a:uLnTx/>
                <a:uFillTx/>
                <a:latin typeface="UD デジタル 教科書体 NK-R" panose="02020400000000000000" pitchFamily="18" charset="-128"/>
                <a:ea typeface="UD デジタル 教科書体 NK-R" panose="02020400000000000000" pitchFamily="18" charset="-128"/>
              </a:rPr>
              <a:t>市場（職場）</a:t>
            </a:r>
          </a:p>
        </p:txBody>
      </p:sp>
      <p:grpSp>
        <p:nvGrpSpPr>
          <p:cNvPr id="2" name="グループ化 1">
            <a:extLst>
              <a:ext uri="{FF2B5EF4-FFF2-40B4-BE49-F238E27FC236}">
                <a16:creationId xmlns:a16="http://schemas.microsoft.com/office/drawing/2014/main" id="{899455D3-FF5A-7D00-2EAB-1B7AD0AC0E98}"/>
              </a:ext>
            </a:extLst>
          </p:cNvPr>
          <p:cNvGrpSpPr/>
          <p:nvPr/>
        </p:nvGrpSpPr>
        <p:grpSpPr>
          <a:xfrm>
            <a:off x="306000" y="3249525"/>
            <a:ext cx="1980000" cy="1872000"/>
            <a:chOff x="220216" y="3370010"/>
            <a:chExt cx="1980000" cy="1872000"/>
          </a:xfrm>
        </p:grpSpPr>
        <p:sp>
          <p:nvSpPr>
            <p:cNvPr id="11" name="楕円 10">
              <a:extLst>
                <a:ext uri="{FF2B5EF4-FFF2-40B4-BE49-F238E27FC236}">
                  <a16:creationId xmlns:a16="http://schemas.microsoft.com/office/drawing/2014/main" id="{C39EDEE6-ED9E-D564-13B6-78B7646D7B35}"/>
                </a:ext>
              </a:extLst>
            </p:cNvPr>
            <p:cNvSpPr/>
            <p:nvPr/>
          </p:nvSpPr>
          <p:spPr>
            <a:xfrm>
              <a:off x="220216" y="3370010"/>
              <a:ext cx="1980000" cy="1872000"/>
            </a:xfrm>
            <a:prstGeom prst="ellipse">
              <a:avLst/>
            </a:prstGeom>
            <a:gradFill flip="none" rotWithShape="1">
              <a:gsLst>
                <a:gs pos="0">
                  <a:schemeClr val="accent1">
                    <a:lumMod val="45000"/>
                    <a:lumOff val="55000"/>
                  </a:schemeClr>
                </a:gs>
                <a:gs pos="21000">
                  <a:srgbClr val="A3CDFF"/>
                </a:gs>
                <a:gs pos="40500">
                  <a:srgbClr val="D5E8FF"/>
                </a:gs>
                <a:gs pos="73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pic>
          <p:nvPicPr>
            <p:cNvPr id="1036" name="Picture 12">
              <a:extLst>
                <a:ext uri="{FF2B5EF4-FFF2-40B4-BE49-F238E27FC236}">
                  <a16:creationId xmlns:a16="http://schemas.microsoft.com/office/drawing/2014/main" id="{D2216BFD-ACF3-BFE6-7477-0914274E218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21420" y="3433070"/>
              <a:ext cx="757151" cy="702417"/>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96A50960-63DA-A790-4839-15E31B99F0B2}"/>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93009" y="3757429"/>
              <a:ext cx="1224000" cy="1076024"/>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タイトル 2">
            <a:extLst>
              <a:ext uri="{FF2B5EF4-FFF2-40B4-BE49-F238E27FC236}">
                <a16:creationId xmlns:a16="http://schemas.microsoft.com/office/drawing/2014/main" id="{9E72DCFE-D51E-D350-6411-4BE7973DFF34}"/>
              </a:ext>
            </a:extLst>
          </p:cNvPr>
          <p:cNvSpPr>
            <a:spLocks noGrp="1"/>
          </p:cNvSpPr>
          <p:nvPr>
            <p:ph type="title"/>
          </p:nvPr>
        </p:nvSpPr>
        <p:spPr/>
        <p:txBody>
          <a:bodyPr/>
          <a:lstStyle/>
          <a:p>
            <a:r>
              <a:rPr lang="ja-JP" altLang="en-US" sz="2000">
                <a:latin typeface="UD デジタル 教科書体 NK-R" panose="02020400000000000000" pitchFamily="18" charset="-128"/>
                <a:ea typeface="UD デジタル 教科書体 NK-R" panose="02020400000000000000" pitchFamily="18" charset="-128"/>
              </a:rPr>
              <a:t>政策としての社会保障制度</a:t>
            </a:r>
          </a:p>
        </p:txBody>
      </p:sp>
      <p:sp>
        <p:nvSpPr>
          <p:cNvPr id="12" name="テキスト プレースホルダー 11">
            <a:extLst>
              <a:ext uri="{FF2B5EF4-FFF2-40B4-BE49-F238E27FC236}">
                <a16:creationId xmlns:a16="http://schemas.microsoft.com/office/drawing/2014/main" id="{E49A06BF-C927-B551-DD27-C281CFD16C2A}"/>
              </a:ext>
            </a:extLst>
          </p:cNvPr>
          <p:cNvSpPr>
            <a:spLocks noGrp="1"/>
          </p:cNvSpPr>
          <p:nvPr>
            <p:ph type="body" sz="quarter" idx="13"/>
          </p:nvPr>
        </p:nvSpPr>
        <p:spPr>
          <a:xfrm>
            <a:off x="-600" y="540000"/>
            <a:ext cx="9907200" cy="844810"/>
          </a:xfrm>
        </p:spPr>
        <p:txBody>
          <a:bodyPr lIns="360000" tIns="144000" rIns="360000" bIns="144000" anchor="ctr"/>
          <a:lstStyle/>
          <a:p>
            <a:pPr>
              <a:lnSpc>
                <a:spcPct val="100000"/>
              </a:lnSpc>
              <a:spcBef>
                <a:spcPts val="0"/>
              </a:spcBef>
              <a:spcAft>
                <a:spcPts val="600"/>
              </a:spcAft>
            </a:pPr>
            <a:r>
              <a:rPr lang="ja-JP" altLang="en-US" sz="1600">
                <a:latin typeface="UD デジタル 教科書体 NK-R" panose="02020400000000000000" pitchFamily="18" charset="-128"/>
                <a:ea typeface="UD デジタル 教科書体 NK-R" panose="02020400000000000000" pitchFamily="18" charset="-128"/>
              </a:rPr>
              <a:t>社会保障制度は、私たちが市場での貢献度に応じて得た所得を、家計の必要度に応じて修正する</a:t>
            </a:r>
            <a:r>
              <a:rPr lang="en-US" altLang="ja-JP" sz="1600">
                <a:latin typeface="UD デジタル 教科書体 NK-R" panose="02020400000000000000" pitchFamily="18" charset="-128"/>
                <a:ea typeface="UD デジタル 教科書体 NK-R" panose="02020400000000000000" pitchFamily="18" charset="-128"/>
              </a:rPr>
              <a:t>『</a:t>
            </a:r>
            <a:r>
              <a:rPr lang="ja-JP" altLang="en-US" sz="1600">
                <a:latin typeface="UD デジタル 教科書体 NK-R" panose="02020400000000000000" pitchFamily="18" charset="-128"/>
                <a:ea typeface="UD デジタル 教科書体 NK-R" panose="02020400000000000000" pitchFamily="18" charset="-128"/>
              </a:rPr>
              <a:t>所得の再分配機能</a:t>
            </a:r>
            <a:r>
              <a:rPr lang="en-US" altLang="ja-JP" sz="1600">
                <a:latin typeface="UD デジタル 教科書体 NK-R" panose="02020400000000000000" pitchFamily="18" charset="-128"/>
                <a:ea typeface="UD デジタル 教科書体 NK-R" panose="02020400000000000000" pitchFamily="18" charset="-128"/>
              </a:rPr>
              <a:t>』</a:t>
            </a:r>
            <a:r>
              <a:rPr lang="ja-JP" altLang="en-US" sz="1600">
                <a:latin typeface="UD デジタル 教科書体 NK-R" panose="02020400000000000000" pitchFamily="18" charset="-128"/>
                <a:ea typeface="UD デジタル 教科書体 NK-R" panose="02020400000000000000" pitchFamily="18" charset="-128"/>
              </a:rPr>
              <a:t>を果たしています。</a:t>
            </a:r>
          </a:p>
        </p:txBody>
      </p:sp>
      <p:sp>
        <p:nvSpPr>
          <p:cNvPr id="44" name="テキスト ボックス 43">
            <a:extLst>
              <a:ext uri="{FF2B5EF4-FFF2-40B4-BE49-F238E27FC236}">
                <a16:creationId xmlns:a16="http://schemas.microsoft.com/office/drawing/2014/main" id="{4B909004-FF68-3926-8456-16241562EFD0}"/>
              </a:ext>
            </a:extLst>
          </p:cNvPr>
          <p:cNvSpPr txBox="1"/>
          <p:nvPr/>
        </p:nvSpPr>
        <p:spPr>
          <a:xfrm>
            <a:off x="7374290" y="5959090"/>
            <a:ext cx="1622188" cy="289310"/>
          </a:xfrm>
          <a:prstGeom prst="rect">
            <a:avLst/>
          </a:prstGeom>
          <a:noFill/>
        </p:spPr>
        <p:txBody>
          <a:bodyPr wrap="squar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1" lang="en-US" altLang="ja-JP" sz="1400" b="0" i="0" u="none" strike="noStrike" kern="1200" cap="none" spc="0" normalizeH="0" baseline="0" noProof="0">
                <a:ln>
                  <a:noFill/>
                </a:ln>
                <a:solidFill>
                  <a:schemeClr val="tx2"/>
                </a:solidFill>
                <a:effectLst/>
                <a:uLnTx/>
                <a:uFillTx/>
                <a:latin typeface="UD デジタル 教科書体 NK-R" panose="02020400000000000000" pitchFamily="18" charset="-128"/>
                <a:ea typeface="UD デジタル 教科書体 NK-R" panose="02020400000000000000" pitchFamily="18" charset="-128"/>
              </a:rPr>
              <a:t>※ </a:t>
            </a:r>
            <a:r>
              <a:rPr kumimoji="1" lang="ja-JP" altLang="en-US" sz="1400" b="0" i="0" u="none" strike="noStrike" kern="1200" cap="none" spc="0" normalizeH="0" baseline="0" noProof="0">
                <a:ln>
                  <a:noFill/>
                </a:ln>
                <a:solidFill>
                  <a:schemeClr val="tx2"/>
                </a:solidFill>
                <a:effectLst/>
                <a:uLnTx/>
                <a:uFillTx/>
                <a:latin typeface="UD デジタル 教科書体 NK-R" panose="02020400000000000000" pitchFamily="18" charset="-128"/>
                <a:ea typeface="UD デジタル 教科書体 NK-R" panose="02020400000000000000" pitchFamily="18" charset="-128"/>
              </a:rPr>
              <a:t>お金やサービス</a:t>
            </a:r>
            <a:endParaRPr kumimoji="1" lang="en-US" altLang="ja-JP" sz="1400" b="0" i="0" u="none" strike="noStrike" kern="1200" cap="none" spc="0" normalizeH="0" baseline="0" noProof="0">
              <a:ln>
                <a:noFill/>
              </a:ln>
              <a:solidFill>
                <a:schemeClr val="tx2"/>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039" name="テキスト ボックス 1038">
            <a:extLst>
              <a:ext uri="{FF2B5EF4-FFF2-40B4-BE49-F238E27FC236}">
                <a16:creationId xmlns:a16="http://schemas.microsoft.com/office/drawing/2014/main" id="{37AC6317-04C9-8752-6541-4FA938212FA1}"/>
              </a:ext>
            </a:extLst>
          </p:cNvPr>
          <p:cNvSpPr txBox="1"/>
          <p:nvPr/>
        </p:nvSpPr>
        <p:spPr>
          <a:xfrm>
            <a:off x="4252915" y="5259433"/>
            <a:ext cx="1407156" cy="281359"/>
          </a:xfrm>
          <a:prstGeom prst="rect">
            <a:avLst/>
          </a:prstGeom>
          <a:noFill/>
        </p:spPr>
        <p:txBody>
          <a:bodyPr wrap="square" lIns="0" tIns="0" rIns="0" bIns="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schemeClr val="accent3">
                    <a:lumMod val="75000"/>
                  </a:schemeClr>
                </a:solidFill>
                <a:effectLst/>
                <a:uLnTx/>
                <a:uFillTx/>
                <a:latin typeface="UD デジタル 教科書体 NK-R" panose="02020400000000000000" pitchFamily="18" charset="-128"/>
                <a:ea typeface="UD デジタル 教科書体 NK-R" panose="02020400000000000000" pitchFamily="18" charset="-128"/>
              </a:rPr>
              <a:t>国民（家計）</a:t>
            </a:r>
          </a:p>
        </p:txBody>
      </p:sp>
      <p:grpSp>
        <p:nvGrpSpPr>
          <p:cNvPr id="17" name="グループ化 16">
            <a:extLst>
              <a:ext uri="{FF2B5EF4-FFF2-40B4-BE49-F238E27FC236}">
                <a16:creationId xmlns:a16="http://schemas.microsoft.com/office/drawing/2014/main" id="{D100CE1A-491E-CDDC-1A6C-A7619CB878F3}"/>
              </a:ext>
            </a:extLst>
          </p:cNvPr>
          <p:cNvGrpSpPr/>
          <p:nvPr/>
        </p:nvGrpSpPr>
        <p:grpSpPr>
          <a:xfrm>
            <a:off x="3876491" y="3211684"/>
            <a:ext cx="2160000" cy="1947683"/>
            <a:chOff x="3833672" y="3503030"/>
            <a:chExt cx="2160000" cy="1947683"/>
          </a:xfrm>
        </p:grpSpPr>
        <p:sp>
          <p:nvSpPr>
            <p:cNvPr id="1035" name="楕円 1034">
              <a:extLst>
                <a:ext uri="{FF2B5EF4-FFF2-40B4-BE49-F238E27FC236}">
                  <a16:creationId xmlns:a16="http://schemas.microsoft.com/office/drawing/2014/main" id="{CFDEE20B-138E-1AB5-4C1A-144D20714A0C}"/>
                </a:ext>
              </a:extLst>
            </p:cNvPr>
            <p:cNvSpPr/>
            <p:nvPr/>
          </p:nvSpPr>
          <p:spPr>
            <a:xfrm>
              <a:off x="3833672" y="3578713"/>
              <a:ext cx="2160000" cy="1872000"/>
            </a:xfrm>
            <a:prstGeom prst="ellipse">
              <a:avLst/>
            </a:prstGeom>
            <a:gradFill>
              <a:gsLst>
                <a:gs pos="0">
                  <a:schemeClr val="accent3">
                    <a:lumMod val="60000"/>
                    <a:lumOff val="40000"/>
                  </a:schemeClr>
                </a:gs>
                <a:gs pos="24000">
                  <a:schemeClr val="accent3">
                    <a:lumMod val="40000"/>
                    <a:lumOff val="60000"/>
                  </a:schemeClr>
                </a:gs>
                <a:gs pos="51000">
                  <a:schemeClr val="accent3">
                    <a:lumMod val="20000"/>
                    <a:lumOff val="80000"/>
                  </a:schemeClr>
                </a:gs>
                <a:gs pos="76000">
                  <a:schemeClr val="bg1"/>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nvGrpSpPr>
            <p:cNvPr id="4" name="グループ化 3">
              <a:extLst>
                <a:ext uri="{FF2B5EF4-FFF2-40B4-BE49-F238E27FC236}">
                  <a16:creationId xmlns:a16="http://schemas.microsoft.com/office/drawing/2014/main" id="{55076E63-2CE4-8770-E7F7-3301A8DA2FF5}"/>
                </a:ext>
              </a:extLst>
            </p:cNvPr>
            <p:cNvGrpSpPr/>
            <p:nvPr/>
          </p:nvGrpSpPr>
          <p:grpSpPr>
            <a:xfrm>
              <a:off x="3978000" y="3503030"/>
              <a:ext cx="1834136" cy="1855503"/>
              <a:chOff x="4053267" y="3493946"/>
              <a:chExt cx="1834136" cy="1855503"/>
            </a:xfrm>
          </p:grpSpPr>
          <p:pic>
            <p:nvPicPr>
              <p:cNvPr id="49" name="グラフィックス 48" descr="妊婦 単色塗りつぶし">
                <a:extLst>
                  <a:ext uri="{FF2B5EF4-FFF2-40B4-BE49-F238E27FC236}">
                    <a16:creationId xmlns:a16="http://schemas.microsoft.com/office/drawing/2014/main" id="{76B81E68-60C4-F12E-301D-D952BB0AC428}"/>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160547" y="3732741"/>
                <a:ext cx="541497" cy="541497"/>
              </a:xfrm>
              <a:prstGeom prst="rect">
                <a:avLst/>
              </a:prstGeom>
            </p:spPr>
          </p:pic>
          <p:pic>
            <p:nvPicPr>
              <p:cNvPr id="29" name="グラフィックス 28" descr="男性と赤ちゃん 単色塗りつぶし">
                <a:extLst>
                  <a:ext uri="{FF2B5EF4-FFF2-40B4-BE49-F238E27FC236}">
                    <a16:creationId xmlns:a16="http://schemas.microsoft.com/office/drawing/2014/main" id="{35F2E9CD-B9EB-422B-DB6B-935A0C58DEB4}"/>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4053267" y="4424024"/>
                <a:ext cx="627632" cy="627632"/>
              </a:xfrm>
              <a:prstGeom prst="rect">
                <a:avLst/>
              </a:prstGeom>
            </p:spPr>
          </p:pic>
          <p:pic>
            <p:nvPicPr>
              <p:cNvPr id="27" name="グラフィックス 26" descr="母親とベビーカー 単色塗りつぶし">
                <a:extLst>
                  <a:ext uri="{FF2B5EF4-FFF2-40B4-BE49-F238E27FC236}">
                    <a16:creationId xmlns:a16="http://schemas.microsoft.com/office/drawing/2014/main" id="{3D6B0E5A-8660-A535-EB65-C0F0A17F511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4273298" y="3778442"/>
                <a:ext cx="627632" cy="627632"/>
              </a:xfrm>
              <a:prstGeom prst="rect">
                <a:avLst/>
              </a:prstGeom>
            </p:spPr>
          </p:pic>
          <p:pic>
            <p:nvPicPr>
              <p:cNvPr id="41" name="グラフィックス 40" descr="杖を持った男性 単色塗りつぶし">
                <a:extLst>
                  <a:ext uri="{FF2B5EF4-FFF2-40B4-BE49-F238E27FC236}">
                    <a16:creationId xmlns:a16="http://schemas.microsoft.com/office/drawing/2014/main" id="{21E56F33-3642-3CE2-9448-A40AC783BBA7}"/>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5179352" y="4218241"/>
                <a:ext cx="708051" cy="708051"/>
              </a:xfrm>
              <a:prstGeom prst="rect">
                <a:avLst/>
              </a:prstGeom>
            </p:spPr>
          </p:pic>
          <p:pic>
            <p:nvPicPr>
              <p:cNvPr id="55" name="グラフィックス 54" descr="女の子がいる家族 単色塗りつぶし">
                <a:extLst>
                  <a:ext uri="{FF2B5EF4-FFF2-40B4-BE49-F238E27FC236}">
                    <a16:creationId xmlns:a16="http://schemas.microsoft.com/office/drawing/2014/main" id="{95E432DE-5178-B9C0-808B-EA9963146D08}"/>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709310" y="3493946"/>
                <a:ext cx="504000" cy="504000"/>
              </a:xfrm>
              <a:prstGeom prst="rect">
                <a:avLst/>
              </a:prstGeom>
            </p:spPr>
          </p:pic>
          <p:grpSp>
            <p:nvGrpSpPr>
              <p:cNvPr id="22" name="グループ化 21">
                <a:extLst>
                  <a:ext uri="{FF2B5EF4-FFF2-40B4-BE49-F238E27FC236}">
                    <a16:creationId xmlns:a16="http://schemas.microsoft.com/office/drawing/2014/main" id="{0AB1FCED-CBA0-4528-FAAF-497472A1D1EC}"/>
                  </a:ext>
                </a:extLst>
              </p:cNvPr>
              <p:cNvGrpSpPr/>
              <p:nvPr/>
            </p:nvGrpSpPr>
            <p:grpSpPr>
              <a:xfrm>
                <a:off x="4380194" y="4596722"/>
                <a:ext cx="1175482" cy="752727"/>
                <a:chOff x="4776011" y="4252212"/>
                <a:chExt cx="1175482" cy="752727"/>
              </a:xfrm>
            </p:grpSpPr>
            <p:pic>
              <p:nvPicPr>
                <p:cNvPr id="63" name="グラフィックス 62" descr="男性 単色塗りつぶし">
                  <a:extLst>
                    <a:ext uri="{FF2B5EF4-FFF2-40B4-BE49-F238E27FC236}">
                      <a16:creationId xmlns:a16="http://schemas.microsoft.com/office/drawing/2014/main" id="{0AE73EF2-0194-E29E-7DB9-F768C562CB78}"/>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4776011" y="4252212"/>
                  <a:ext cx="752727" cy="752727"/>
                </a:xfrm>
                <a:prstGeom prst="rect">
                  <a:avLst/>
                </a:prstGeom>
              </p:spPr>
            </p:pic>
            <p:pic>
              <p:nvPicPr>
                <p:cNvPr id="1025" name="グラフィックス 1024" descr="女性 単色塗りつぶし">
                  <a:extLst>
                    <a:ext uri="{FF2B5EF4-FFF2-40B4-BE49-F238E27FC236}">
                      <a16:creationId xmlns:a16="http://schemas.microsoft.com/office/drawing/2014/main" id="{A7997686-24A3-8A4A-3CDB-565BED4527B0}"/>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5209325" y="4252212"/>
                  <a:ext cx="742168" cy="752727"/>
                </a:xfrm>
                <a:prstGeom prst="rect">
                  <a:avLst/>
                </a:prstGeom>
              </p:spPr>
            </p:pic>
          </p:grpSp>
          <p:pic>
            <p:nvPicPr>
              <p:cNvPr id="1029" name="グラフィックス 1028" descr="車いすに乗った人 単色塗りつぶし">
                <a:extLst>
                  <a:ext uri="{FF2B5EF4-FFF2-40B4-BE49-F238E27FC236}">
                    <a16:creationId xmlns:a16="http://schemas.microsoft.com/office/drawing/2014/main" id="{79F24D9A-6C29-F82F-3BBE-03673B51DBA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4877900" y="4035516"/>
                <a:ext cx="523636" cy="523636"/>
              </a:xfrm>
              <a:prstGeom prst="rect">
                <a:avLst/>
              </a:prstGeom>
            </p:spPr>
          </p:pic>
        </p:grpSp>
      </p:grpSp>
      <p:sp>
        <p:nvSpPr>
          <p:cNvPr id="14" name="テキスト ボックス 13">
            <a:extLst>
              <a:ext uri="{FF2B5EF4-FFF2-40B4-BE49-F238E27FC236}">
                <a16:creationId xmlns:a16="http://schemas.microsoft.com/office/drawing/2014/main" id="{E8714EE6-BF61-581A-BB5E-E805D1A8FD64}"/>
              </a:ext>
            </a:extLst>
          </p:cNvPr>
          <p:cNvSpPr txBox="1"/>
          <p:nvPr/>
        </p:nvSpPr>
        <p:spPr>
          <a:xfrm>
            <a:off x="2088661" y="3212104"/>
            <a:ext cx="1981633" cy="338554"/>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①労働力などの提供</a:t>
            </a:r>
          </a:p>
        </p:txBody>
      </p:sp>
      <p:sp>
        <p:nvSpPr>
          <p:cNvPr id="15" name="テキスト ボックス 14">
            <a:extLst>
              <a:ext uri="{FF2B5EF4-FFF2-40B4-BE49-F238E27FC236}">
                <a16:creationId xmlns:a16="http://schemas.microsoft.com/office/drawing/2014/main" id="{34708245-4013-7391-D646-CF609B93B4FF}"/>
              </a:ext>
            </a:extLst>
          </p:cNvPr>
          <p:cNvSpPr txBox="1"/>
          <p:nvPr/>
        </p:nvSpPr>
        <p:spPr>
          <a:xfrm>
            <a:off x="2046378" y="4787344"/>
            <a:ext cx="2090378" cy="5539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②所得の分配</a:t>
            </a:r>
            <a:endParaRPr kumimoji="1" lang="en-US" altLang="ja-JP"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（賃金の支払いなど）</a:t>
            </a:r>
            <a:endParaRPr kumimoji="1" lang="en-US" altLang="ja-JP"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nvGrpSpPr>
          <p:cNvPr id="28" name="グループ化 27">
            <a:extLst>
              <a:ext uri="{FF2B5EF4-FFF2-40B4-BE49-F238E27FC236}">
                <a16:creationId xmlns:a16="http://schemas.microsoft.com/office/drawing/2014/main" id="{80BBE491-B36C-6EE2-F140-FA811E6DA673}"/>
              </a:ext>
            </a:extLst>
          </p:cNvPr>
          <p:cNvGrpSpPr/>
          <p:nvPr/>
        </p:nvGrpSpPr>
        <p:grpSpPr>
          <a:xfrm>
            <a:off x="2046378" y="3576728"/>
            <a:ext cx="2069735" cy="1217594"/>
            <a:chOff x="2046379" y="3884547"/>
            <a:chExt cx="2069735" cy="1217594"/>
          </a:xfrm>
        </p:grpSpPr>
        <p:sp>
          <p:nvSpPr>
            <p:cNvPr id="32" name="テキスト ボックス 31">
              <a:extLst>
                <a:ext uri="{FF2B5EF4-FFF2-40B4-BE49-F238E27FC236}">
                  <a16:creationId xmlns:a16="http://schemas.microsoft.com/office/drawing/2014/main" id="{127F956B-4769-9E41-4F53-057867380F2E}"/>
                </a:ext>
              </a:extLst>
            </p:cNvPr>
            <p:cNvSpPr txBox="1"/>
            <p:nvPr/>
          </p:nvSpPr>
          <p:spPr>
            <a:xfrm>
              <a:off x="2469246" y="4318542"/>
              <a:ext cx="1224000" cy="354062"/>
            </a:xfrm>
            <a:prstGeom prst="rect">
              <a:avLst/>
            </a:prstGeom>
            <a:solidFill>
              <a:schemeClr val="tx1">
                <a:lumMod val="50000"/>
                <a:lumOff val="50000"/>
              </a:schemeClr>
            </a:solidFill>
          </p:spPr>
          <p:txBody>
            <a:bodyPr wrap="squar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一次分配</a:t>
              </a:r>
              <a:endParaRPr kumimoji="1" lang="en-US" altLang="ja-JP" sz="20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046" name="矢印: 上カーブ 1045">
              <a:extLst>
                <a:ext uri="{FF2B5EF4-FFF2-40B4-BE49-F238E27FC236}">
                  <a16:creationId xmlns:a16="http://schemas.microsoft.com/office/drawing/2014/main" id="{F1E43931-B551-9498-96EC-20C18E28CD90}"/>
                </a:ext>
              </a:extLst>
            </p:cNvPr>
            <p:cNvSpPr/>
            <p:nvPr/>
          </p:nvSpPr>
          <p:spPr>
            <a:xfrm>
              <a:off x="2046379" y="4682979"/>
              <a:ext cx="2069735" cy="419162"/>
            </a:xfrm>
            <a:prstGeom prst="curvedUpArrow">
              <a:avLst>
                <a:gd name="adj1" fmla="val 25000"/>
                <a:gd name="adj2" fmla="val 75582"/>
                <a:gd name="adj3" fmla="val 20152"/>
              </a:avLst>
            </a:prstGeom>
            <a:gradFill flip="none" rotWithShape="1">
              <a:gsLst>
                <a:gs pos="0">
                  <a:srgbClr val="A3CDFF"/>
                </a:gs>
                <a:gs pos="49000">
                  <a:schemeClr val="bg1">
                    <a:lumMod val="85000"/>
                  </a:schemeClr>
                </a:gs>
                <a:gs pos="9500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srgbClr val="FFFFFF">
                    <a:lumMod val="85000"/>
                  </a:srgbClr>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047" name="矢印: 上カーブ 1046">
              <a:extLst>
                <a:ext uri="{FF2B5EF4-FFF2-40B4-BE49-F238E27FC236}">
                  <a16:creationId xmlns:a16="http://schemas.microsoft.com/office/drawing/2014/main" id="{ECABCC1A-C0C6-652E-29D5-89F28A42CA53}"/>
                </a:ext>
              </a:extLst>
            </p:cNvPr>
            <p:cNvSpPr/>
            <p:nvPr/>
          </p:nvSpPr>
          <p:spPr>
            <a:xfrm rot="10800000">
              <a:off x="2046379" y="3884547"/>
              <a:ext cx="2069735" cy="419162"/>
            </a:xfrm>
            <a:prstGeom prst="curvedUpArrow">
              <a:avLst>
                <a:gd name="adj1" fmla="val 25000"/>
                <a:gd name="adj2" fmla="val 75582"/>
                <a:gd name="adj3" fmla="val 20152"/>
              </a:avLst>
            </a:prstGeom>
            <a:gradFill flip="none" rotWithShape="1">
              <a:gsLst>
                <a:gs pos="100000">
                  <a:srgbClr val="A3CDFF"/>
                </a:gs>
                <a:gs pos="49000">
                  <a:schemeClr val="bg1">
                    <a:lumMod val="85000"/>
                  </a:schemeClr>
                </a:gs>
                <a:gs pos="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sp>
        <p:nvSpPr>
          <p:cNvPr id="30" name="テキスト ボックス 29">
            <a:extLst>
              <a:ext uri="{FF2B5EF4-FFF2-40B4-BE49-F238E27FC236}">
                <a16:creationId xmlns:a16="http://schemas.microsoft.com/office/drawing/2014/main" id="{BFB041C6-F62F-3A2D-337D-E13EA866B31A}"/>
              </a:ext>
            </a:extLst>
          </p:cNvPr>
          <p:cNvSpPr txBox="1"/>
          <p:nvPr/>
        </p:nvSpPr>
        <p:spPr>
          <a:xfrm>
            <a:off x="5720264" y="4835519"/>
            <a:ext cx="2210387" cy="539058"/>
          </a:xfrm>
          <a:prstGeom prst="rect">
            <a:avLst/>
          </a:prstGeom>
          <a:noFill/>
        </p:spPr>
        <p:txBody>
          <a:bodyPr wrap="squar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③負担能力に応じた税、</a:t>
            </a:r>
            <a:br>
              <a:rPr kumimoji="1" lang="en-US" altLang="ja-JP"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社会保険料の支払い</a:t>
            </a:r>
            <a:endParaRPr kumimoji="1" lang="en-US" altLang="ja-JP"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1" name="テキスト ボックス 30">
            <a:extLst>
              <a:ext uri="{FF2B5EF4-FFF2-40B4-BE49-F238E27FC236}">
                <a16:creationId xmlns:a16="http://schemas.microsoft.com/office/drawing/2014/main" id="{4B69DF80-8BCC-0AD2-C533-CE2FF5093DB1}"/>
              </a:ext>
            </a:extLst>
          </p:cNvPr>
          <p:cNvSpPr txBox="1"/>
          <p:nvPr/>
        </p:nvSpPr>
        <p:spPr>
          <a:xfrm>
            <a:off x="5808553" y="3064581"/>
            <a:ext cx="2033808" cy="510909"/>
          </a:xfrm>
          <a:prstGeom prst="rect">
            <a:avLst/>
          </a:prstGeom>
          <a:noFill/>
        </p:spPr>
        <p:txBody>
          <a:bodyPr wrap="squar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④社会保障</a:t>
            </a:r>
            <a:r>
              <a:rPr kumimoji="1" lang="en-US" altLang="ja-JP" sz="1600" b="0" i="0" u="none" strike="noStrike" kern="1200" cap="none" spc="0" normalizeH="0" baseline="30000" noProof="0">
                <a:ln>
                  <a:noFill/>
                </a:ln>
                <a:solidFill>
                  <a:schemeClr val="tx2"/>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の給付</a:t>
            </a:r>
            <a:br>
              <a:rPr kumimoji="1" lang="en-US" altLang="ja-JP"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（再分配）</a:t>
            </a:r>
            <a:endParaRPr kumimoji="1" lang="en-US" altLang="ja-JP"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nvGrpSpPr>
          <p:cNvPr id="33" name="グループ化 32">
            <a:extLst>
              <a:ext uri="{FF2B5EF4-FFF2-40B4-BE49-F238E27FC236}">
                <a16:creationId xmlns:a16="http://schemas.microsoft.com/office/drawing/2014/main" id="{C4BBF91A-99CE-3665-5099-1A2800B5F6B1}"/>
              </a:ext>
            </a:extLst>
          </p:cNvPr>
          <p:cNvGrpSpPr/>
          <p:nvPr/>
        </p:nvGrpSpPr>
        <p:grpSpPr>
          <a:xfrm>
            <a:off x="5796869" y="3576728"/>
            <a:ext cx="2062751" cy="1217594"/>
            <a:chOff x="5796871" y="3973477"/>
            <a:chExt cx="2062751" cy="1217594"/>
          </a:xfrm>
        </p:grpSpPr>
        <p:sp>
          <p:nvSpPr>
            <p:cNvPr id="1051" name="矢印: 上カーブ 1050">
              <a:extLst>
                <a:ext uri="{FF2B5EF4-FFF2-40B4-BE49-F238E27FC236}">
                  <a16:creationId xmlns:a16="http://schemas.microsoft.com/office/drawing/2014/main" id="{9A4ACA5B-3327-58B0-0CB2-06593F3113DA}"/>
                </a:ext>
              </a:extLst>
            </p:cNvPr>
            <p:cNvSpPr/>
            <p:nvPr/>
          </p:nvSpPr>
          <p:spPr>
            <a:xfrm rot="10800000">
              <a:off x="5796872" y="3973477"/>
              <a:ext cx="2062750" cy="419162"/>
            </a:xfrm>
            <a:prstGeom prst="curvedUpArrow">
              <a:avLst>
                <a:gd name="adj1" fmla="val 25000"/>
                <a:gd name="adj2" fmla="val 75582"/>
                <a:gd name="adj3" fmla="val 20152"/>
              </a:avLst>
            </a:prstGeom>
            <a:gradFill flip="none" rotWithShape="1">
              <a:gsLst>
                <a:gs pos="0">
                  <a:srgbClr val="FFC000"/>
                </a:gs>
                <a:gs pos="49000">
                  <a:schemeClr val="bg1">
                    <a:lumMod val="85000"/>
                  </a:schemeClr>
                </a:gs>
                <a:gs pos="10000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050" name="矢印: 上カーブ 1049">
              <a:extLst>
                <a:ext uri="{FF2B5EF4-FFF2-40B4-BE49-F238E27FC236}">
                  <a16:creationId xmlns:a16="http://schemas.microsoft.com/office/drawing/2014/main" id="{D2E425FF-C545-8139-0A44-DD670B3A9F10}"/>
                </a:ext>
              </a:extLst>
            </p:cNvPr>
            <p:cNvSpPr/>
            <p:nvPr/>
          </p:nvSpPr>
          <p:spPr>
            <a:xfrm>
              <a:off x="5796871" y="4771909"/>
              <a:ext cx="2062750" cy="419162"/>
            </a:xfrm>
            <a:prstGeom prst="curvedUpArrow">
              <a:avLst>
                <a:gd name="adj1" fmla="val 25000"/>
                <a:gd name="adj2" fmla="val 75582"/>
                <a:gd name="adj3" fmla="val 20152"/>
              </a:avLst>
            </a:prstGeom>
            <a:gradFill flip="none" rotWithShape="1">
              <a:gsLst>
                <a:gs pos="98000">
                  <a:srgbClr val="FFC000"/>
                </a:gs>
                <a:gs pos="49000">
                  <a:schemeClr val="bg1">
                    <a:lumMod val="85000"/>
                  </a:schemeClr>
                </a:gs>
                <a:gs pos="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srgbClr val="FFFFFF">
                    <a:lumMod val="85000"/>
                  </a:srgbClr>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054" name="テキスト ボックス 1053">
              <a:extLst>
                <a:ext uri="{FF2B5EF4-FFF2-40B4-BE49-F238E27FC236}">
                  <a16:creationId xmlns:a16="http://schemas.microsoft.com/office/drawing/2014/main" id="{DF77213E-E22C-6913-4AB9-4740BE7694D0}"/>
                </a:ext>
              </a:extLst>
            </p:cNvPr>
            <p:cNvSpPr txBox="1"/>
            <p:nvPr/>
          </p:nvSpPr>
          <p:spPr>
            <a:xfrm>
              <a:off x="6216246" y="4407472"/>
              <a:ext cx="1224000" cy="354062"/>
            </a:xfrm>
            <a:prstGeom prst="rect">
              <a:avLst/>
            </a:prstGeom>
            <a:solidFill>
              <a:schemeClr val="tx1">
                <a:lumMod val="50000"/>
                <a:lumOff val="50000"/>
              </a:schemeClr>
            </a:solidFill>
          </p:spPr>
          <p:txBody>
            <a:bodyPr wrap="squar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再分配</a:t>
              </a:r>
              <a:endParaRPr kumimoji="1" lang="en-US" altLang="ja-JP" sz="20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endParaRPr>
            </a:p>
          </p:txBody>
        </p:sp>
      </p:grpSp>
    </p:spTree>
    <p:extLst>
      <p:ext uri="{BB962C8B-B14F-4D97-AF65-F5344CB8AC3E}">
        <p14:creationId xmlns:p14="http://schemas.microsoft.com/office/powerpoint/2010/main" val="403316570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タイトル 1">
            <a:extLst>
              <a:ext uri="{FF2B5EF4-FFF2-40B4-BE49-F238E27FC236}">
                <a16:creationId xmlns:a16="http://schemas.microsoft.com/office/drawing/2014/main" id="{B64E827E-5C07-47EB-C655-B76CA1A02109}"/>
              </a:ext>
            </a:extLst>
          </p:cNvPr>
          <p:cNvSpPr>
            <a:spLocks noGrp="1"/>
          </p:cNvSpPr>
          <p:nvPr>
            <p:ph type="title"/>
          </p:nvPr>
        </p:nvSpPr>
        <p:spPr/>
        <p:txBody>
          <a:bodyPr>
            <a:normAutofit fontScale="90000"/>
          </a:bodyPr>
          <a:lstStyle/>
          <a:p>
            <a:r>
              <a:rPr lang="ja-JP" altLang="en-US" sz="2000">
                <a:solidFill>
                  <a:schemeClr val="bg1"/>
                </a:solidFill>
                <a:latin typeface="UD デジタル 教科書体 NK-R" panose="02020400000000000000" pitchFamily="18" charset="-128"/>
                <a:ea typeface="UD デジタル 教科書体 NK-R" panose="02020400000000000000" pitchFamily="18" charset="-128"/>
              </a:rPr>
              <a:t>貯蓄と保険の違い　</a:t>
            </a:r>
            <a:r>
              <a:rPr lang="ja-JP" altLang="en-US" sz="1800" b="0">
                <a:solidFill>
                  <a:schemeClr val="bg1"/>
                </a:solidFill>
                <a:latin typeface="UD デジタル 教科書体 NK-R" panose="02020400000000000000" pitchFamily="18" charset="-128"/>
                <a:ea typeface="UD デジタル 教科書体 NK-R" panose="02020400000000000000" pitchFamily="18" charset="-128"/>
              </a:rPr>
              <a:t>～貯蓄は三角、保険は四角～</a:t>
            </a:r>
            <a:endParaRPr lang="ja-JP" altLang="en-US" sz="2000" b="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41" name="テキスト プレースホルダー 3">
            <a:extLst>
              <a:ext uri="{FF2B5EF4-FFF2-40B4-BE49-F238E27FC236}">
                <a16:creationId xmlns:a16="http://schemas.microsoft.com/office/drawing/2014/main" id="{A69169B3-E12B-DBEA-15AA-7B94C888996E}"/>
              </a:ext>
            </a:extLst>
          </p:cNvPr>
          <p:cNvSpPr>
            <a:spLocks noGrp="1"/>
          </p:cNvSpPr>
          <p:nvPr>
            <p:ph type="body" sz="quarter" idx="13"/>
          </p:nvPr>
        </p:nvSpPr>
        <p:spPr>
          <a:xfrm>
            <a:off x="0" y="540000"/>
            <a:ext cx="9907200" cy="779095"/>
          </a:xfrm>
        </p:spPr>
        <p:txBody>
          <a:bodyPr lIns="216000" tIns="108000" rIns="216000" bIns="108000" anchor="ctr">
            <a:noAutofit/>
          </a:bodyPr>
          <a:lstStyle/>
          <a:p>
            <a:pPr marL="285750" marR="0" lvl="0" indent="-285750" algn="l" defTabSz="914400" rtl="0" eaLnBrk="1" fontAlgn="auto" latinLnBrk="0" hangingPunct="1">
              <a:lnSpc>
                <a:spcPct val="100000"/>
              </a:lnSpc>
              <a:spcBef>
                <a:spcPts val="0"/>
              </a:spcBef>
              <a:spcAft>
                <a:spcPts val="300"/>
              </a:spcAft>
              <a:buClrTx/>
              <a:buSzTx/>
              <a:buFont typeface="Wingdings" panose="05000000000000000000" pitchFamily="2" charset="2"/>
              <a:buChar char="ü"/>
              <a:tabLst/>
              <a:defRPr/>
            </a:pPr>
            <a:r>
              <a:rPr kumimoji="1" lang="ja-JP" altLang="en-US" sz="15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貯蓄は少しづつお金が増えるので、事故などで突然多額の支払いが必要になった時、不足することが考えられます。</a:t>
            </a:r>
          </a:p>
          <a:p>
            <a:pPr marL="285750" marR="0" lvl="0" indent="-285750" algn="l" defTabSz="914400" rtl="0" eaLnBrk="1" fontAlgn="auto" latinLnBrk="0" hangingPunct="1">
              <a:lnSpc>
                <a:spcPct val="100000"/>
              </a:lnSpc>
              <a:spcBef>
                <a:spcPts val="0"/>
              </a:spcBef>
              <a:spcAft>
                <a:spcPts val="300"/>
              </a:spcAft>
              <a:buClrTx/>
              <a:buSzTx/>
              <a:buFont typeface="Wingdings" panose="05000000000000000000" pitchFamily="2" charset="2"/>
              <a:buChar char="ü"/>
              <a:tabLst/>
              <a:defRPr/>
            </a:pPr>
            <a:r>
              <a:rPr kumimoji="1" lang="ja-JP" altLang="en-US" sz="15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保険は加入後すぐに、あらかじめ決められた金額を受け取ることができます。</a:t>
            </a:r>
          </a:p>
        </p:txBody>
      </p:sp>
      <p:sp>
        <p:nvSpPr>
          <p:cNvPr id="8" name="テキスト ボックス 7">
            <a:extLst>
              <a:ext uri="{FF2B5EF4-FFF2-40B4-BE49-F238E27FC236}">
                <a16:creationId xmlns:a16="http://schemas.microsoft.com/office/drawing/2014/main" id="{A35B7F70-B46B-FD31-9BE2-A02E3561CDBF}"/>
              </a:ext>
            </a:extLst>
          </p:cNvPr>
          <p:cNvSpPr txBox="1"/>
          <p:nvPr/>
        </p:nvSpPr>
        <p:spPr>
          <a:xfrm>
            <a:off x="2155890" y="1772816"/>
            <a:ext cx="2664298" cy="400110"/>
          </a:xfrm>
          <a:prstGeom prst="rect">
            <a:avLst/>
          </a:prstGeom>
          <a:noFill/>
        </p:spPr>
        <p:txBody>
          <a:bodyPr wrap="square">
            <a:spAutoFit/>
          </a:bodyPr>
          <a:lstStyle/>
          <a:p>
            <a:pPr marL="0" marR="0" lvl="0" indent="0" algn="ctr" defTabSz="457195"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貯蓄で備える場合</a:t>
            </a:r>
          </a:p>
        </p:txBody>
      </p:sp>
      <p:sp>
        <p:nvSpPr>
          <p:cNvPr id="10" name="矢印: 上下 9">
            <a:extLst>
              <a:ext uri="{FF2B5EF4-FFF2-40B4-BE49-F238E27FC236}">
                <a16:creationId xmlns:a16="http://schemas.microsoft.com/office/drawing/2014/main" id="{B3910F43-8B5D-1AD7-BD7C-51D87C5CC889}"/>
              </a:ext>
            </a:extLst>
          </p:cNvPr>
          <p:cNvSpPr/>
          <p:nvPr/>
        </p:nvSpPr>
        <p:spPr>
          <a:xfrm>
            <a:off x="1057601" y="2234414"/>
            <a:ext cx="540000" cy="1918800"/>
          </a:xfrm>
          <a:prstGeom prst="upDownArrow">
            <a:avLst/>
          </a:prstGeom>
          <a:solidFill>
            <a:schemeClr val="accent4">
              <a:lumMod val="90000"/>
            </a:schemeClr>
          </a:solidFill>
          <a:ln/>
        </p:spPr>
        <p:style>
          <a:lnRef idx="3">
            <a:schemeClr val="lt1"/>
          </a:lnRef>
          <a:fillRef idx="1">
            <a:schemeClr val="accent4"/>
          </a:fillRef>
          <a:effectRef idx="1">
            <a:schemeClr val="accent4"/>
          </a:effectRef>
          <a:fontRef idx="minor">
            <a:schemeClr val="lt1"/>
          </a:fontRef>
        </p:style>
        <p:txBody>
          <a:bodyPr vert="eaVert" rtlCol="0" anchor="ctr"/>
          <a:lstStyle/>
          <a:p>
            <a:pPr algn="ctr" defTabSz="457212">
              <a:lnSpc>
                <a:spcPct val="90000"/>
              </a:lnSpc>
              <a:defRPr/>
            </a:pPr>
            <a:r>
              <a:rPr kumimoji="1" lang="ja-JP" altLang="en-US" sz="1600" kern="0">
                <a:solidFill>
                  <a:sysClr val="windowText" lastClr="000000"/>
                </a:solidFill>
                <a:latin typeface="UD デジタル 教科書体 NK-R" panose="02020400000000000000" pitchFamily="18" charset="-128"/>
                <a:ea typeface="UD デジタル 教科書体 NK-R" panose="02020400000000000000" pitchFamily="18" charset="-128"/>
              </a:rPr>
              <a:t>必要なお金の額</a:t>
            </a:r>
          </a:p>
        </p:txBody>
      </p:sp>
      <p:grpSp>
        <p:nvGrpSpPr>
          <p:cNvPr id="45" name="グループ化 44">
            <a:extLst>
              <a:ext uri="{FF2B5EF4-FFF2-40B4-BE49-F238E27FC236}">
                <a16:creationId xmlns:a16="http://schemas.microsoft.com/office/drawing/2014/main" id="{6A7FE1DF-B345-548A-A125-AFD32DE18BA7}"/>
              </a:ext>
            </a:extLst>
          </p:cNvPr>
          <p:cNvGrpSpPr/>
          <p:nvPr/>
        </p:nvGrpSpPr>
        <p:grpSpPr>
          <a:xfrm>
            <a:off x="2016349" y="2200014"/>
            <a:ext cx="2943380" cy="1987600"/>
            <a:chOff x="2264560" y="2260600"/>
            <a:chExt cx="2943380" cy="1987600"/>
          </a:xfrm>
        </p:grpSpPr>
        <p:sp>
          <p:nvSpPr>
            <p:cNvPr id="7" name="正方形/長方形 6">
              <a:extLst>
                <a:ext uri="{FF2B5EF4-FFF2-40B4-BE49-F238E27FC236}">
                  <a16:creationId xmlns:a16="http://schemas.microsoft.com/office/drawing/2014/main" id="{4B86A416-9BA7-9EB6-F401-3953D389E464}"/>
                </a:ext>
              </a:extLst>
            </p:cNvPr>
            <p:cNvSpPr/>
            <p:nvPr/>
          </p:nvSpPr>
          <p:spPr>
            <a:xfrm>
              <a:off x="2264560" y="2260600"/>
              <a:ext cx="2943380" cy="1987600"/>
            </a:xfrm>
            <a:prstGeom prst="rect">
              <a:avLst/>
            </a:prstGeom>
            <a:solidFill>
              <a:srgbClr val="FFFFFF">
                <a:lumMod val="65000"/>
              </a:srgbClr>
            </a:solidFill>
            <a:ln w="57150" cap="flat" cmpd="sng" algn="ctr">
              <a:noFill/>
              <a:prstDash val="solid"/>
              <a:miter lim="800000"/>
            </a:ln>
            <a:effectLst/>
          </p:spPr>
          <p:txBody>
            <a:bodyPr tIns="288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   不</a:t>
              </a:r>
              <a:endParaRPr kumimoji="1" lang="en-US" altLang="ja-JP" sz="2000" b="0" i="0" u="none" strike="noStrike" kern="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   足</a:t>
              </a:r>
              <a:endParaRPr kumimoji="1" lang="en-US" altLang="ja-JP" sz="2000" b="0" i="0" u="none" strike="noStrike" kern="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   額</a:t>
              </a:r>
              <a:endParaRPr kumimoji="1" lang="en-US" altLang="ja-JP" sz="2000" b="0" i="0" u="none" strike="noStrike" kern="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1" name="直角三角形 10">
              <a:extLst>
                <a:ext uri="{FF2B5EF4-FFF2-40B4-BE49-F238E27FC236}">
                  <a16:creationId xmlns:a16="http://schemas.microsoft.com/office/drawing/2014/main" id="{5CC66E16-CE78-64CF-4751-EE01BFAF651C}"/>
                </a:ext>
              </a:extLst>
            </p:cNvPr>
            <p:cNvSpPr/>
            <p:nvPr/>
          </p:nvSpPr>
          <p:spPr>
            <a:xfrm flipH="1">
              <a:off x="2352191" y="2303313"/>
              <a:ext cx="2844000" cy="1928897"/>
            </a:xfrm>
            <a:prstGeom prst="rtTriangle">
              <a:avLst/>
            </a:prstGeom>
            <a:solidFill>
              <a:srgbClr val="FFFFFF"/>
            </a:solidFill>
            <a:ln w="5715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sp>
        <p:nvSpPr>
          <p:cNvPr id="12" name="テキスト ボックス 11">
            <a:extLst>
              <a:ext uri="{FF2B5EF4-FFF2-40B4-BE49-F238E27FC236}">
                <a16:creationId xmlns:a16="http://schemas.microsoft.com/office/drawing/2014/main" id="{928A5CCE-628E-CD44-5716-6CD8A022F781}"/>
              </a:ext>
            </a:extLst>
          </p:cNvPr>
          <p:cNvSpPr txBox="1"/>
          <p:nvPr/>
        </p:nvSpPr>
        <p:spPr>
          <a:xfrm>
            <a:off x="6086937" y="1772816"/>
            <a:ext cx="2664298" cy="400110"/>
          </a:xfrm>
          <a:prstGeom prst="rect">
            <a:avLst/>
          </a:prstGeom>
          <a:noFill/>
        </p:spPr>
        <p:txBody>
          <a:bodyPr wrap="square">
            <a:spAutoFit/>
          </a:bodyPr>
          <a:lstStyle/>
          <a:p>
            <a:pPr marL="0" marR="0" lvl="0" indent="0" algn="ctr" defTabSz="457195"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保険で備える場合</a:t>
            </a:r>
          </a:p>
        </p:txBody>
      </p:sp>
      <p:sp>
        <p:nvSpPr>
          <p:cNvPr id="13" name="正方形/長方形 12">
            <a:extLst>
              <a:ext uri="{FF2B5EF4-FFF2-40B4-BE49-F238E27FC236}">
                <a16:creationId xmlns:a16="http://schemas.microsoft.com/office/drawing/2014/main" id="{EF21E2BE-75F1-0FB0-777B-1758D28D20E6}"/>
              </a:ext>
            </a:extLst>
          </p:cNvPr>
          <p:cNvSpPr/>
          <p:nvPr/>
        </p:nvSpPr>
        <p:spPr>
          <a:xfrm>
            <a:off x="5979086" y="2203814"/>
            <a:ext cx="2880000" cy="1980000"/>
          </a:xfrm>
          <a:prstGeom prst="rect">
            <a:avLst/>
          </a:prstGeom>
          <a:solidFill>
            <a:srgbClr val="FFFFFF"/>
          </a:solidFill>
          <a:ln w="5715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5" name="テキスト ボックス 14">
            <a:extLst>
              <a:ext uri="{FF2B5EF4-FFF2-40B4-BE49-F238E27FC236}">
                <a16:creationId xmlns:a16="http://schemas.microsoft.com/office/drawing/2014/main" id="{B5716488-FEA3-26C6-0059-F3E25C298099}"/>
              </a:ext>
            </a:extLst>
          </p:cNvPr>
          <p:cNvSpPr txBox="1"/>
          <p:nvPr/>
        </p:nvSpPr>
        <p:spPr>
          <a:xfrm>
            <a:off x="5737350" y="4447606"/>
            <a:ext cx="769096" cy="654025"/>
          </a:xfrm>
          <a:prstGeom prst="rect">
            <a:avLst/>
          </a:prstGeom>
          <a:noFill/>
        </p:spPr>
        <p:txBody>
          <a:bodyPr wrap="square">
            <a:spAutoFit/>
          </a:bodyPr>
          <a:lstStyle/>
          <a:p>
            <a:pPr marL="0" marR="0" lvl="0" indent="0" algn="l" defTabSz="457195" rtl="0" eaLnBrk="1" fontAlgn="auto" latinLnBrk="0" hangingPunct="1">
              <a:lnSpc>
                <a:spcPct val="9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保険</a:t>
            </a:r>
            <a:endParaRPr kumimoji="0" lang="en-US" altLang="ja-JP" sz="2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457195" rtl="0" eaLnBrk="1" fontAlgn="auto" latinLnBrk="0" hangingPunct="1">
              <a:lnSpc>
                <a:spcPct val="9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加入</a:t>
            </a:r>
          </a:p>
        </p:txBody>
      </p:sp>
      <p:grpSp>
        <p:nvGrpSpPr>
          <p:cNvPr id="44" name="グループ化 43">
            <a:extLst>
              <a:ext uri="{FF2B5EF4-FFF2-40B4-BE49-F238E27FC236}">
                <a16:creationId xmlns:a16="http://schemas.microsoft.com/office/drawing/2014/main" id="{F288C83D-F88F-3611-2979-E19470C537B7}"/>
              </a:ext>
            </a:extLst>
          </p:cNvPr>
          <p:cNvGrpSpPr/>
          <p:nvPr/>
        </p:nvGrpSpPr>
        <p:grpSpPr>
          <a:xfrm>
            <a:off x="1825927" y="4447606"/>
            <a:ext cx="3137439" cy="709586"/>
            <a:chOff x="2108685" y="4447606"/>
            <a:chExt cx="3137439" cy="709586"/>
          </a:xfrm>
        </p:grpSpPr>
        <p:sp>
          <p:nvSpPr>
            <p:cNvPr id="14" name="テキスト ボックス 13">
              <a:extLst>
                <a:ext uri="{FF2B5EF4-FFF2-40B4-BE49-F238E27FC236}">
                  <a16:creationId xmlns:a16="http://schemas.microsoft.com/office/drawing/2014/main" id="{DFEFE0C7-A4C1-454B-078F-0BAE4454602F}"/>
                </a:ext>
              </a:extLst>
            </p:cNvPr>
            <p:cNvSpPr txBox="1"/>
            <p:nvPr/>
          </p:nvSpPr>
          <p:spPr>
            <a:xfrm>
              <a:off x="2108685" y="4447606"/>
              <a:ext cx="864096" cy="654025"/>
            </a:xfrm>
            <a:prstGeom prst="rect">
              <a:avLst/>
            </a:prstGeom>
            <a:noFill/>
          </p:spPr>
          <p:txBody>
            <a:bodyPr wrap="square">
              <a:spAutoFit/>
            </a:bodyPr>
            <a:lstStyle/>
            <a:p>
              <a:pPr marL="0" marR="0" lvl="0" indent="0" algn="l" defTabSz="457195" rtl="0" eaLnBrk="1" fontAlgn="auto" latinLnBrk="0" hangingPunct="1">
                <a:lnSpc>
                  <a:spcPct val="9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貯蓄</a:t>
              </a:r>
              <a:endParaRPr kumimoji="0" lang="en-US" altLang="ja-JP" sz="2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457195" rtl="0" eaLnBrk="1" fontAlgn="auto" latinLnBrk="0" hangingPunct="1">
                <a:lnSpc>
                  <a:spcPct val="9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開始</a:t>
              </a:r>
            </a:p>
          </p:txBody>
        </p:sp>
        <p:sp>
          <p:nvSpPr>
            <p:cNvPr id="16" name="テキスト ボックス 15">
              <a:extLst>
                <a:ext uri="{FF2B5EF4-FFF2-40B4-BE49-F238E27FC236}">
                  <a16:creationId xmlns:a16="http://schemas.microsoft.com/office/drawing/2014/main" id="{EB27CC47-8545-E749-BB5A-5ACA7B873D72}"/>
                </a:ext>
              </a:extLst>
            </p:cNvPr>
            <p:cNvSpPr txBox="1"/>
            <p:nvPr/>
          </p:nvSpPr>
          <p:spPr>
            <a:xfrm>
              <a:off x="3376016" y="4837104"/>
              <a:ext cx="1215136" cy="320088"/>
            </a:xfrm>
            <a:prstGeom prst="rect">
              <a:avLst/>
            </a:prstGeom>
            <a:noFill/>
          </p:spPr>
          <p:txBody>
            <a:bodyPr wrap="square">
              <a:spAutoFit/>
            </a:bodyPr>
            <a:lstStyle/>
            <a:p>
              <a:pPr marL="0" marR="0" lvl="0" indent="0" algn="ctr" defTabSz="457195" rtl="0" eaLnBrk="1" fontAlgn="auto" latinLnBrk="0" hangingPunct="1">
                <a:lnSpc>
                  <a:spcPct val="90000"/>
                </a:lnSpc>
                <a:spcBef>
                  <a:spcPts val="0"/>
                </a:spcBef>
                <a:spcAft>
                  <a:spcPts val="0"/>
                </a:spcAft>
                <a:buClrTx/>
                <a:buSzTx/>
                <a:buFontTx/>
                <a:buNone/>
                <a:tabLst/>
                <a:defRPr/>
              </a:pPr>
              <a:r>
                <a:rPr kumimoji="0"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貯蓄期間</a:t>
              </a:r>
            </a:p>
          </p:txBody>
        </p:sp>
        <p:grpSp>
          <p:nvGrpSpPr>
            <p:cNvPr id="4" name="グループ化 3">
              <a:extLst>
                <a:ext uri="{FF2B5EF4-FFF2-40B4-BE49-F238E27FC236}">
                  <a16:creationId xmlns:a16="http://schemas.microsoft.com/office/drawing/2014/main" id="{B528AD47-E243-6FF9-44FD-C69B716CEB11}"/>
                </a:ext>
              </a:extLst>
            </p:cNvPr>
            <p:cNvGrpSpPr/>
            <p:nvPr/>
          </p:nvGrpSpPr>
          <p:grpSpPr>
            <a:xfrm>
              <a:off x="2721044" y="4684618"/>
              <a:ext cx="2525080" cy="180000"/>
              <a:chOff x="2721044" y="4465539"/>
              <a:chExt cx="2525080" cy="180000"/>
            </a:xfrm>
          </p:grpSpPr>
          <p:cxnSp>
            <p:nvCxnSpPr>
              <p:cNvPr id="18" name="直線矢印コネクタ 17">
                <a:extLst>
                  <a:ext uri="{FF2B5EF4-FFF2-40B4-BE49-F238E27FC236}">
                    <a16:creationId xmlns:a16="http://schemas.microsoft.com/office/drawing/2014/main" id="{25543285-B1E6-3B5B-F218-B62E837267BA}"/>
                  </a:ext>
                </a:extLst>
              </p:cNvPr>
              <p:cNvCxnSpPr/>
              <p:nvPr/>
            </p:nvCxnSpPr>
            <p:spPr>
              <a:xfrm>
                <a:off x="2721044" y="4556328"/>
                <a:ext cx="2520000" cy="0"/>
              </a:xfrm>
              <a:prstGeom prst="straightConnector1">
                <a:avLst/>
              </a:prstGeom>
              <a:noFill/>
              <a:ln w="19050" cap="flat" cmpd="sng" algn="ctr">
                <a:solidFill>
                  <a:srgbClr val="000000"/>
                </a:solidFill>
                <a:prstDash val="solid"/>
                <a:miter lim="800000"/>
                <a:tailEnd type="triangle"/>
              </a:ln>
              <a:effectLst/>
            </p:spPr>
          </p:cxnSp>
          <p:sp>
            <p:nvSpPr>
              <p:cNvPr id="19" name="二等辺三角形 18">
                <a:extLst>
                  <a:ext uri="{FF2B5EF4-FFF2-40B4-BE49-F238E27FC236}">
                    <a16:creationId xmlns:a16="http://schemas.microsoft.com/office/drawing/2014/main" id="{13850708-2B5C-8B1D-1656-1002D2F5FA93}"/>
                  </a:ext>
                </a:extLst>
              </p:cNvPr>
              <p:cNvSpPr/>
              <p:nvPr/>
            </p:nvSpPr>
            <p:spPr>
              <a:xfrm rot="5400000">
                <a:off x="5066124" y="4465539"/>
                <a:ext cx="180000" cy="180000"/>
              </a:xfrm>
              <a:prstGeom prst="triangle">
                <a:avLst/>
              </a:prstGeom>
              <a:solidFill>
                <a:srgbClr val="000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grpSp>
        <p:nvGrpSpPr>
          <p:cNvPr id="5" name="グループ化 4">
            <a:extLst>
              <a:ext uri="{FF2B5EF4-FFF2-40B4-BE49-F238E27FC236}">
                <a16:creationId xmlns:a16="http://schemas.microsoft.com/office/drawing/2014/main" id="{6FDA32A3-0A5F-B8BF-1413-44026363849C}"/>
              </a:ext>
            </a:extLst>
          </p:cNvPr>
          <p:cNvGrpSpPr/>
          <p:nvPr/>
        </p:nvGrpSpPr>
        <p:grpSpPr>
          <a:xfrm>
            <a:off x="6362711" y="4684618"/>
            <a:ext cx="2519999" cy="180000"/>
            <a:chOff x="6645469" y="4443903"/>
            <a:chExt cx="2519999" cy="180000"/>
          </a:xfrm>
        </p:grpSpPr>
        <p:cxnSp>
          <p:nvCxnSpPr>
            <p:cNvPr id="17" name="直線矢印コネクタ 16">
              <a:extLst>
                <a:ext uri="{FF2B5EF4-FFF2-40B4-BE49-F238E27FC236}">
                  <a16:creationId xmlns:a16="http://schemas.microsoft.com/office/drawing/2014/main" id="{13F02502-152D-8323-3C6F-C0C736CE2CF4}"/>
                </a:ext>
              </a:extLst>
            </p:cNvPr>
            <p:cNvCxnSpPr/>
            <p:nvPr/>
          </p:nvCxnSpPr>
          <p:spPr>
            <a:xfrm>
              <a:off x="6645469" y="4536655"/>
              <a:ext cx="2448000" cy="0"/>
            </a:xfrm>
            <a:prstGeom prst="straightConnector1">
              <a:avLst/>
            </a:prstGeom>
            <a:noFill/>
            <a:ln w="19050" cap="flat" cmpd="sng" algn="ctr">
              <a:solidFill>
                <a:srgbClr val="000000"/>
              </a:solidFill>
              <a:prstDash val="solid"/>
              <a:miter lim="800000"/>
              <a:tailEnd type="triangle"/>
            </a:ln>
            <a:effectLst/>
          </p:spPr>
        </p:cxnSp>
        <p:sp>
          <p:nvSpPr>
            <p:cNvPr id="20" name="二等辺三角形 19">
              <a:extLst>
                <a:ext uri="{FF2B5EF4-FFF2-40B4-BE49-F238E27FC236}">
                  <a16:creationId xmlns:a16="http://schemas.microsoft.com/office/drawing/2014/main" id="{118A06E8-EEC3-214B-1038-F67DE40A2C26}"/>
                </a:ext>
              </a:extLst>
            </p:cNvPr>
            <p:cNvSpPr/>
            <p:nvPr/>
          </p:nvSpPr>
          <p:spPr>
            <a:xfrm rot="5400000">
              <a:off x="8985468" y="4443903"/>
              <a:ext cx="180000" cy="180000"/>
            </a:xfrm>
            <a:prstGeom prst="triangle">
              <a:avLst/>
            </a:prstGeom>
            <a:solidFill>
              <a:srgbClr val="000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sp>
        <p:nvSpPr>
          <p:cNvPr id="21" name="テキスト ボックス 20">
            <a:extLst>
              <a:ext uri="{FF2B5EF4-FFF2-40B4-BE49-F238E27FC236}">
                <a16:creationId xmlns:a16="http://schemas.microsoft.com/office/drawing/2014/main" id="{A45CA93C-9109-4AA1-49C7-8FC008254FD4}"/>
              </a:ext>
            </a:extLst>
          </p:cNvPr>
          <p:cNvSpPr txBox="1"/>
          <p:nvPr/>
        </p:nvSpPr>
        <p:spPr>
          <a:xfrm>
            <a:off x="7082510" y="4837104"/>
            <a:ext cx="1215136" cy="320088"/>
          </a:xfrm>
          <a:prstGeom prst="rect">
            <a:avLst/>
          </a:prstGeom>
          <a:noFill/>
        </p:spPr>
        <p:txBody>
          <a:bodyPr wrap="square">
            <a:spAutoFit/>
          </a:bodyPr>
          <a:lstStyle/>
          <a:p>
            <a:pPr marL="0" marR="0" lvl="0" indent="0" algn="ctr" defTabSz="457195" rtl="0" eaLnBrk="1" fontAlgn="auto" latinLnBrk="0" hangingPunct="1">
              <a:lnSpc>
                <a:spcPct val="90000"/>
              </a:lnSpc>
              <a:spcBef>
                <a:spcPts val="0"/>
              </a:spcBef>
              <a:spcAft>
                <a:spcPts val="0"/>
              </a:spcAft>
              <a:buClrTx/>
              <a:buSzTx/>
              <a:buFontTx/>
              <a:buNone/>
              <a:tabLst/>
              <a:defRPr/>
            </a:pPr>
            <a:r>
              <a:rPr kumimoji="0"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保険期間</a:t>
            </a:r>
          </a:p>
        </p:txBody>
      </p:sp>
      <p:sp>
        <p:nvSpPr>
          <p:cNvPr id="22" name="テキスト ボックス 21">
            <a:extLst>
              <a:ext uri="{FF2B5EF4-FFF2-40B4-BE49-F238E27FC236}">
                <a16:creationId xmlns:a16="http://schemas.microsoft.com/office/drawing/2014/main" id="{8A4719B8-F339-AC6B-54A1-3E15918BC4B2}"/>
              </a:ext>
            </a:extLst>
          </p:cNvPr>
          <p:cNvSpPr txBox="1"/>
          <p:nvPr/>
        </p:nvSpPr>
        <p:spPr>
          <a:xfrm>
            <a:off x="4221620" y="2988009"/>
            <a:ext cx="469359" cy="941678"/>
          </a:xfrm>
          <a:prstGeom prst="rect">
            <a:avLst/>
          </a:prstGeom>
          <a:noFill/>
        </p:spPr>
        <p:txBody>
          <a:bodyPr vert="eaVert" wrap="square">
            <a:spAutoFit/>
          </a:bodyPr>
          <a:lstStyle/>
          <a:p>
            <a:pPr marL="0" marR="0" lvl="0" indent="0" algn="l" defTabSz="457195" rtl="0" eaLnBrk="1" fontAlgn="auto" latinLnBrk="0" hangingPunct="1">
              <a:lnSpc>
                <a:spcPct val="9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貯蓄額</a:t>
            </a:r>
          </a:p>
        </p:txBody>
      </p:sp>
      <p:pic>
        <p:nvPicPr>
          <p:cNvPr id="23" name="図 22">
            <a:extLst>
              <a:ext uri="{FF2B5EF4-FFF2-40B4-BE49-F238E27FC236}">
                <a16:creationId xmlns:a16="http://schemas.microsoft.com/office/drawing/2014/main" id="{AE8E3F9D-7822-42AE-B0DD-4C0D1FA517C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57441" y="3373474"/>
            <a:ext cx="671348" cy="648000"/>
          </a:xfrm>
          <a:prstGeom prst="rect">
            <a:avLst/>
          </a:prstGeom>
        </p:spPr>
      </p:pic>
      <p:sp>
        <p:nvSpPr>
          <p:cNvPr id="24" name="円形吹き出し 45">
            <a:extLst>
              <a:ext uri="{FF2B5EF4-FFF2-40B4-BE49-F238E27FC236}">
                <a16:creationId xmlns:a16="http://schemas.microsoft.com/office/drawing/2014/main" id="{16D91773-B9AE-6F3D-7087-57814F3FC4C4}"/>
              </a:ext>
            </a:extLst>
          </p:cNvPr>
          <p:cNvSpPr/>
          <p:nvPr/>
        </p:nvSpPr>
        <p:spPr>
          <a:xfrm>
            <a:off x="2939607" y="2384131"/>
            <a:ext cx="1476166" cy="516889"/>
          </a:xfrm>
          <a:prstGeom prst="wedgeEllipseCallout">
            <a:avLst>
              <a:gd name="adj1" fmla="val -11406"/>
              <a:gd name="adj2" fmla="val 130171"/>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貯金では</a:t>
            </a:r>
            <a:br>
              <a:rPr kumimoji="1" lang="en-US" altLang="ja-JP" sz="12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2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足りなかった･･･</a:t>
            </a:r>
          </a:p>
        </p:txBody>
      </p:sp>
      <p:pic>
        <p:nvPicPr>
          <p:cNvPr id="25" name="図 24">
            <a:extLst>
              <a:ext uri="{FF2B5EF4-FFF2-40B4-BE49-F238E27FC236}">
                <a16:creationId xmlns:a16="http://schemas.microsoft.com/office/drawing/2014/main" id="{4140C9FA-B1CE-7598-389C-A77B7E5B3CE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83090" y="3373474"/>
            <a:ext cx="631467" cy="648000"/>
          </a:xfrm>
          <a:prstGeom prst="rect">
            <a:avLst/>
          </a:prstGeom>
        </p:spPr>
      </p:pic>
      <p:sp>
        <p:nvSpPr>
          <p:cNvPr id="26" name="円形吹き出し 47">
            <a:extLst>
              <a:ext uri="{FF2B5EF4-FFF2-40B4-BE49-F238E27FC236}">
                <a16:creationId xmlns:a16="http://schemas.microsoft.com/office/drawing/2014/main" id="{B527E522-F93F-82AD-91E9-97DF7A35D951}"/>
              </a:ext>
            </a:extLst>
          </p:cNvPr>
          <p:cNvSpPr/>
          <p:nvPr/>
        </p:nvSpPr>
        <p:spPr>
          <a:xfrm>
            <a:off x="6165744" y="2478140"/>
            <a:ext cx="1246206" cy="709727"/>
          </a:xfrm>
          <a:prstGeom prst="wedgeEllipseCallout">
            <a:avLst>
              <a:gd name="adj1" fmla="val 18429"/>
              <a:gd name="adj2" fmla="val 78953"/>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保険料を</a:t>
            </a:r>
            <a:br>
              <a:rPr kumimoji="1" lang="en-US" altLang="ja-JP" sz="12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2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払っていて</a:t>
            </a:r>
            <a:br>
              <a:rPr kumimoji="1" lang="en-US" altLang="ja-JP" sz="12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br>
            <a:r>
              <a:rPr kumimoji="1" lang="ja-JP" altLang="en-US" sz="12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良かった･･･</a:t>
            </a:r>
          </a:p>
        </p:txBody>
      </p:sp>
      <p:sp>
        <p:nvSpPr>
          <p:cNvPr id="30" name="四角形: メモ 29">
            <a:extLst>
              <a:ext uri="{FF2B5EF4-FFF2-40B4-BE49-F238E27FC236}">
                <a16:creationId xmlns:a16="http://schemas.microsoft.com/office/drawing/2014/main" id="{94DE547D-D3B6-67D3-A58E-EB39675291F5}"/>
              </a:ext>
            </a:extLst>
          </p:cNvPr>
          <p:cNvSpPr/>
          <p:nvPr/>
        </p:nvSpPr>
        <p:spPr>
          <a:xfrm>
            <a:off x="5936600" y="5440779"/>
            <a:ext cx="2988000" cy="828356"/>
          </a:xfrm>
          <a:prstGeom prst="foldedCorner">
            <a:avLst/>
          </a:prstGeom>
          <a:ln/>
        </p:spPr>
        <p:style>
          <a:lnRef idx="1">
            <a:schemeClr val="accent5"/>
          </a:lnRef>
          <a:fillRef idx="3">
            <a:schemeClr val="accent5"/>
          </a:fillRef>
          <a:effectRef idx="2">
            <a:schemeClr val="accent5"/>
          </a:effectRef>
          <a:fontRef idx="minor">
            <a:schemeClr val="lt1"/>
          </a:fontRef>
        </p:style>
        <p:txBody>
          <a:bodyPr tIns="108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保険の例：</a:t>
            </a:r>
            <a:endParaRPr kumimoji="1" lang="en-US" altLang="ja-JP"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保険料を毎年</a:t>
            </a:r>
            <a:r>
              <a:rPr kumimoji="1" lang="en-US" altLang="ja-JP"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3</a:t>
            </a:r>
            <a:r>
              <a:rPr kumimoji="1" lang="ja-JP" altLang="en-US"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万円支払い、</a:t>
            </a:r>
            <a:endParaRPr kumimoji="1" lang="en-US" altLang="ja-JP"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事故発生時に</a:t>
            </a:r>
            <a:r>
              <a:rPr kumimoji="1" lang="en-US" altLang="ja-JP"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1000</a:t>
            </a:r>
            <a:r>
              <a:rPr kumimoji="1" lang="ja-JP" altLang="en-US"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万円受取る。</a:t>
            </a:r>
            <a:endParaRPr kumimoji="1" lang="en-US" altLang="ja-JP"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1" name="四角形: メモ 30">
            <a:extLst>
              <a:ext uri="{FF2B5EF4-FFF2-40B4-BE49-F238E27FC236}">
                <a16:creationId xmlns:a16="http://schemas.microsoft.com/office/drawing/2014/main" id="{241CC89E-5A43-104D-6942-C5430B29E0A1}"/>
              </a:ext>
            </a:extLst>
          </p:cNvPr>
          <p:cNvSpPr/>
          <p:nvPr/>
        </p:nvSpPr>
        <p:spPr>
          <a:xfrm>
            <a:off x="1982696" y="5440779"/>
            <a:ext cx="2988000" cy="828356"/>
          </a:xfrm>
          <a:prstGeom prst="foldedCorner">
            <a:avLst/>
          </a:prstGeom>
          <a:ln/>
        </p:spPr>
        <p:style>
          <a:lnRef idx="1">
            <a:schemeClr val="accent5"/>
          </a:lnRef>
          <a:fillRef idx="3">
            <a:schemeClr val="accent5"/>
          </a:fillRef>
          <a:effectRef idx="2">
            <a:schemeClr val="accent5"/>
          </a:effectRef>
          <a:fontRef idx="minor">
            <a:schemeClr val="lt1"/>
          </a:fontRef>
        </p:style>
        <p:txBody>
          <a:bodyPr tIns="108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貯蓄例：</a:t>
            </a:r>
            <a:endParaRPr kumimoji="1" lang="en-US" altLang="ja-JP"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毎年少しずつ貯金して、</a:t>
            </a:r>
            <a:endParaRPr kumimoji="1" lang="en-US" altLang="ja-JP"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数十年後に</a:t>
            </a:r>
            <a:r>
              <a:rPr kumimoji="1" lang="en-US" altLang="ja-JP"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1000</a:t>
            </a:r>
            <a:r>
              <a:rPr kumimoji="1" lang="ja-JP" altLang="en-US"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万円貯める。</a:t>
            </a:r>
            <a:endParaRPr kumimoji="1" lang="en-US" altLang="ja-JP" sz="16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cxnSp>
        <p:nvCxnSpPr>
          <p:cNvPr id="32" name="直線矢印コネクタ 31">
            <a:extLst>
              <a:ext uri="{FF2B5EF4-FFF2-40B4-BE49-F238E27FC236}">
                <a16:creationId xmlns:a16="http://schemas.microsoft.com/office/drawing/2014/main" id="{8F3F8C83-4069-5D8E-606E-395858A49F61}"/>
              </a:ext>
            </a:extLst>
          </p:cNvPr>
          <p:cNvCxnSpPr>
            <a:cxnSpLocks/>
          </p:cNvCxnSpPr>
          <p:nvPr/>
        </p:nvCxnSpPr>
        <p:spPr>
          <a:xfrm flipV="1">
            <a:off x="5904746" y="2185814"/>
            <a:ext cx="0" cy="2016000"/>
          </a:xfrm>
          <a:prstGeom prst="straightConnector1">
            <a:avLst/>
          </a:prstGeom>
          <a:noFill/>
          <a:ln w="19050" cap="flat" cmpd="sng" algn="ctr">
            <a:solidFill>
              <a:srgbClr val="000000"/>
            </a:solidFill>
            <a:prstDash val="solid"/>
            <a:miter lim="800000"/>
            <a:tailEnd type="triangle"/>
          </a:ln>
          <a:effectLst/>
        </p:spPr>
      </p:cxnSp>
      <p:cxnSp>
        <p:nvCxnSpPr>
          <p:cNvPr id="33" name="直線矢印コネクタ 32">
            <a:extLst>
              <a:ext uri="{FF2B5EF4-FFF2-40B4-BE49-F238E27FC236}">
                <a16:creationId xmlns:a16="http://schemas.microsoft.com/office/drawing/2014/main" id="{8AD002C8-B2A6-7C24-A657-3F484F54F50D}"/>
              </a:ext>
            </a:extLst>
          </p:cNvPr>
          <p:cNvCxnSpPr>
            <a:cxnSpLocks/>
          </p:cNvCxnSpPr>
          <p:nvPr/>
        </p:nvCxnSpPr>
        <p:spPr>
          <a:xfrm flipV="1">
            <a:off x="1950276" y="2185814"/>
            <a:ext cx="0" cy="2016000"/>
          </a:xfrm>
          <a:prstGeom prst="straightConnector1">
            <a:avLst/>
          </a:prstGeom>
          <a:noFill/>
          <a:ln w="19050" cap="flat" cmpd="sng" algn="ctr">
            <a:solidFill>
              <a:srgbClr val="000000"/>
            </a:solidFill>
            <a:prstDash val="solid"/>
            <a:miter lim="800000"/>
            <a:tailEnd type="triangle"/>
          </a:ln>
          <a:effectLst/>
        </p:spPr>
      </p:cxnSp>
      <p:sp>
        <p:nvSpPr>
          <p:cNvPr id="34" name="テキスト ボックス 33">
            <a:extLst>
              <a:ext uri="{FF2B5EF4-FFF2-40B4-BE49-F238E27FC236}">
                <a16:creationId xmlns:a16="http://schemas.microsoft.com/office/drawing/2014/main" id="{CC9BADB2-1C6C-4689-83A6-2E094CDE5347}"/>
              </a:ext>
            </a:extLst>
          </p:cNvPr>
          <p:cNvSpPr txBox="1"/>
          <p:nvPr/>
        </p:nvSpPr>
        <p:spPr>
          <a:xfrm>
            <a:off x="1573898" y="2304137"/>
            <a:ext cx="412421" cy="548799"/>
          </a:xfrm>
          <a:prstGeom prst="rect">
            <a:avLst/>
          </a:prstGeom>
          <a:noFill/>
        </p:spPr>
        <p:txBody>
          <a:bodyPr vert="eaVert" wrap="square">
            <a:spAutoFit/>
          </a:bodyPr>
          <a:lstStyle/>
          <a:p>
            <a:pPr marL="0" marR="0" lvl="0" indent="0" algn="l" defTabSz="457195" rtl="0" eaLnBrk="1" fontAlgn="auto" latinLnBrk="0" hangingPunct="1">
              <a:lnSpc>
                <a:spcPct val="90000"/>
              </a:lnSpc>
              <a:spcBef>
                <a:spcPts val="0"/>
              </a:spcBef>
              <a:spcAft>
                <a:spcPts val="0"/>
              </a:spcAft>
              <a:buClrTx/>
              <a:buSzTx/>
              <a:buFontTx/>
              <a:buNone/>
              <a:tabLst/>
              <a:defRPr/>
            </a:pPr>
            <a:r>
              <a:rPr kumimoji="0"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金額</a:t>
            </a:r>
          </a:p>
        </p:txBody>
      </p:sp>
      <p:sp>
        <p:nvSpPr>
          <p:cNvPr id="35" name="テキスト ボックス 34">
            <a:extLst>
              <a:ext uri="{FF2B5EF4-FFF2-40B4-BE49-F238E27FC236}">
                <a16:creationId xmlns:a16="http://schemas.microsoft.com/office/drawing/2014/main" id="{EDD7A8AA-2788-815E-ED10-AB3CE29EFD8C}"/>
              </a:ext>
            </a:extLst>
          </p:cNvPr>
          <p:cNvSpPr txBox="1"/>
          <p:nvPr/>
        </p:nvSpPr>
        <p:spPr>
          <a:xfrm>
            <a:off x="5537138" y="2304137"/>
            <a:ext cx="412421" cy="548799"/>
          </a:xfrm>
          <a:prstGeom prst="rect">
            <a:avLst/>
          </a:prstGeom>
          <a:noFill/>
        </p:spPr>
        <p:txBody>
          <a:bodyPr vert="eaVert" wrap="square">
            <a:spAutoFit/>
          </a:bodyPr>
          <a:lstStyle/>
          <a:p>
            <a:pPr marL="0" marR="0" lvl="0" indent="0" algn="l" defTabSz="457195" rtl="0" eaLnBrk="1" fontAlgn="auto" latinLnBrk="0" hangingPunct="1">
              <a:lnSpc>
                <a:spcPct val="90000"/>
              </a:lnSpc>
              <a:spcBef>
                <a:spcPts val="0"/>
              </a:spcBef>
              <a:spcAft>
                <a:spcPts val="0"/>
              </a:spcAft>
              <a:buClrTx/>
              <a:buSzTx/>
              <a:buFontTx/>
              <a:buNone/>
              <a:tabLst/>
              <a:defRPr/>
            </a:pPr>
            <a:r>
              <a:rPr kumimoji="0"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金額</a:t>
            </a:r>
          </a:p>
        </p:txBody>
      </p:sp>
      <p:sp>
        <p:nvSpPr>
          <p:cNvPr id="36" name="矢印: 上下 35">
            <a:extLst>
              <a:ext uri="{FF2B5EF4-FFF2-40B4-BE49-F238E27FC236}">
                <a16:creationId xmlns:a16="http://schemas.microsoft.com/office/drawing/2014/main" id="{CA3D958A-B882-D863-73AE-06BB6F7516AD}"/>
              </a:ext>
            </a:extLst>
          </p:cNvPr>
          <p:cNvSpPr/>
          <p:nvPr/>
        </p:nvSpPr>
        <p:spPr>
          <a:xfrm>
            <a:off x="7381547" y="2242974"/>
            <a:ext cx="432048" cy="1918994"/>
          </a:xfrm>
          <a:prstGeom prst="upDownArrow">
            <a:avLst/>
          </a:prstGeom>
          <a:solidFill>
            <a:schemeClr val="accent4">
              <a:lumMod val="90000"/>
            </a:schemeClr>
          </a:solidFill>
          <a:ln>
            <a:no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7" name="テキスト ボックス 36">
            <a:extLst>
              <a:ext uri="{FF2B5EF4-FFF2-40B4-BE49-F238E27FC236}">
                <a16:creationId xmlns:a16="http://schemas.microsoft.com/office/drawing/2014/main" id="{21976F3B-7409-CB82-FA24-EE4681A61B4F}"/>
              </a:ext>
            </a:extLst>
          </p:cNvPr>
          <p:cNvSpPr txBox="1"/>
          <p:nvPr/>
        </p:nvSpPr>
        <p:spPr>
          <a:xfrm>
            <a:off x="7881468" y="2592156"/>
            <a:ext cx="855619" cy="1228040"/>
          </a:xfrm>
          <a:prstGeom prst="rect">
            <a:avLst/>
          </a:prstGeom>
          <a:noFill/>
        </p:spPr>
        <p:txBody>
          <a:bodyPr vert="eaVert" wrap="square">
            <a:spAutoFit/>
          </a:bodyPr>
          <a:lstStyle/>
          <a:p>
            <a:pPr marL="0" marR="0" lvl="0" indent="0" algn="l" defTabSz="457195" rtl="0" eaLnBrk="1" fontAlgn="auto" latinLnBrk="0" hangingPunct="1">
              <a:lnSpc>
                <a:spcPct val="90000"/>
              </a:lnSpc>
              <a:spcBef>
                <a:spcPts val="0"/>
              </a:spcBef>
              <a:spcAft>
                <a:spcPts val="0"/>
              </a:spcAft>
              <a:buClrTx/>
              <a:buSzTx/>
              <a:buFontTx/>
              <a:buNone/>
              <a:tabLst/>
              <a:defRPr/>
            </a:pPr>
            <a:r>
              <a:rPr kumimoji="0" lang="ja-JP" altLang="en-US" sz="16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あらかじめ決められた金額の受取</a:t>
            </a:r>
          </a:p>
        </p:txBody>
      </p:sp>
      <p:sp>
        <p:nvSpPr>
          <p:cNvPr id="28" name="爆発 1 38">
            <a:extLst>
              <a:ext uri="{FF2B5EF4-FFF2-40B4-BE49-F238E27FC236}">
                <a16:creationId xmlns:a16="http://schemas.microsoft.com/office/drawing/2014/main" id="{0463FC61-2EEC-E770-8D55-DF5628EF549D}"/>
              </a:ext>
            </a:extLst>
          </p:cNvPr>
          <p:cNvSpPr/>
          <p:nvPr/>
        </p:nvSpPr>
        <p:spPr>
          <a:xfrm>
            <a:off x="7118514" y="4037083"/>
            <a:ext cx="958114" cy="741019"/>
          </a:xfrm>
          <a:prstGeom prst="irregularSeal1">
            <a:avLst/>
          </a:prstGeom>
          <a:solidFill>
            <a:schemeClr val="accent4">
              <a:lumMod val="90000"/>
            </a:schemeClr>
          </a:solidFill>
          <a:ln>
            <a:noFill/>
          </a:ln>
          <a:effectLst/>
        </p:spPr>
        <p:style>
          <a:lnRef idx="3">
            <a:schemeClr val="lt1"/>
          </a:lnRef>
          <a:fillRef idx="1">
            <a:schemeClr val="accent4"/>
          </a:fillRef>
          <a:effectRef idx="1">
            <a:schemeClr val="accent4"/>
          </a:effectRef>
          <a:fontRef idx="minor">
            <a:schemeClr val="lt1"/>
          </a:fontRef>
        </p:style>
        <p:txBody>
          <a:bodyPr lIns="0" tIns="0" rIns="0" bIns="0" rtlCol="0" anchor="ctr"/>
          <a:lstStyle/>
          <a:p>
            <a:pPr marL="0" marR="0" lvl="0" indent="0" algn="ctr" defTabSz="457212" rtl="0" eaLnBrk="1" fontAlgn="auto" latinLnBrk="0" hangingPunct="1">
              <a:lnSpc>
                <a:spcPct val="90000"/>
              </a:lnSpc>
              <a:spcBef>
                <a:spcPts val="0"/>
              </a:spcBef>
              <a:spcAft>
                <a:spcPts val="0"/>
              </a:spcAft>
              <a:buClrTx/>
              <a:buSzTx/>
              <a:buFontTx/>
              <a:buNone/>
              <a:tabLst/>
              <a:defRPr/>
            </a:pPr>
            <a:r>
              <a:rPr kumimoji="1" lang="ja-JP" altLang="en-US" sz="14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事故</a:t>
            </a:r>
            <a:endParaRPr kumimoji="1" lang="en-US" altLang="ja-JP" sz="14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457212" rtl="0" eaLnBrk="1" fontAlgn="auto" latinLnBrk="0" hangingPunct="1">
              <a:lnSpc>
                <a:spcPct val="90000"/>
              </a:lnSpc>
              <a:spcBef>
                <a:spcPts val="0"/>
              </a:spcBef>
              <a:spcAft>
                <a:spcPts val="0"/>
              </a:spcAft>
              <a:buClrTx/>
              <a:buSzTx/>
              <a:buFontTx/>
              <a:buNone/>
              <a:tabLst/>
              <a:defRPr/>
            </a:pPr>
            <a:r>
              <a:rPr kumimoji="1" lang="ja-JP" altLang="en-US" sz="14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発生</a:t>
            </a:r>
          </a:p>
        </p:txBody>
      </p:sp>
      <p:sp>
        <p:nvSpPr>
          <p:cNvPr id="29" name="爆発 1 38">
            <a:extLst>
              <a:ext uri="{FF2B5EF4-FFF2-40B4-BE49-F238E27FC236}">
                <a16:creationId xmlns:a16="http://schemas.microsoft.com/office/drawing/2014/main" id="{7D24ABF5-FABC-410F-4229-44EB221F9927}"/>
              </a:ext>
            </a:extLst>
          </p:cNvPr>
          <p:cNvSpPr/>
          <p:nvPr/>
        </p:nvSpPr>
        <p:spPr>
          <a:xfrm>
            <a:off x="3014058" y="4037083"/>
            <a:ext cx="958114" cy="741019"/>
          </a:xfrm>
          <a:prstGeom prst="irregularSeal1">
            <a:avLst/>
          </a:prstGeom>
          <a:solidFill>
            <a:schemeClr val="accent4">
              <a:lumMod val="90000"/>
            </a:schemeClr>
          </a:solidFill>
          <a:ln>
            <a:noFill/>
          </a:ln>
          <a:effectLst/>
        </p:spPr>
        <p:style>
          <a:lnRef idx="3">
            <a:schemeClr val="lt1"/>
          </a:lnRef>
          <a:fillRef idx="1">
            <a:schemeClr val="accent4"/>
          </a:fillRef>
          <a:effectRef idx="1">
            <a:schemeClr val="accent4"/>
          </a:effectRef>
          <a:fontRef idx="minor">
            <a:schemeClr val="lt1"/>
          </a:fontRef>
        </p:style>
        <p:txBody>
          <a:bodyPr lIns="0" tIns="0" rIns="0" bIns="0" rtlCol="0" anchor="ctr"/>
          <a:lstStyle/>
          <a:p>
            <a:pPr marL="0" marR="0" lvl="0" indent="0" algn="ctr" defTabSz="457212" rtl="0" eaLnBrk="1" fontAlgn="auto" latinLnBrk="0" hangingPunct="1">
              <a:lnSpc>
                <a:spcPct val="90000"/>
              </a:lnSpc>
              <a:spcBef>
                <a:spcPts val="0"/>
              </a:spcBef>
              <a:spcAft>
                <a:spcPts val="0"/>
              </a:spcAft>
              <a:buClrTx/>
              <a:buSzTx/>
              <a:buFontTx/>
              <a:buNone/>
              <a:tabLst/>
              <a:defRPr/>
            </a:pPr>
            <a:r>
              <a:rPr kumimoji="1" lang="ja-JP" altLang="en-US" sz="14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事故</a:t>
            </a:r>
            <a:endParaRPr kumimoji="1" lang="en-US" altLang="ja-JP" sz="14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457212" rtl="0" eaLnBrk="1" fontAlgn="auto" latinLnBrk="0" hangingPunct="1">
              <a:lnSpc>
                <a:spcPct val="90000"/>
              </a:lnSpc>
              <a:spcBef>
                <a:spcPts val="0"/>
              </a:spcBef>
              <a:spcAft>
                <a:spcPts val="0"/>
              </a:spcAft>
              <a:buClrTx/>
              <a:buSzTx/>
              <a:buFontTx/>
              <a:buNone/>
              <a:tabLst/>
              <a:defRPr/>
            </a:pPr>
            <a:r>
              <a:rPr kumimoji="1" lang="ja-JP" altLang="en-US" sz="14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発生</a:t>
            </a:r>
          </a:p>
        </p:txBody>
      </p:sp>
      <p:sp>
        <p:nvSpPr>
          <p:cNvPr id="38" name="爆発 1 38">
            <a:extLst>
              <a:ext uri="{FF2B5EF4-FFF2-40B4-BE49-F238E27FC236}">
                <a16:creationId xmlns:a16="http://schemas.microsoft.com/office/drawing/2014/main" id="{D3E84BF3-F25B-5CF8-210F-41280682AB19}"/>
              </a:ext>
            </a:extLst>
          </p:cNvPr>
          <p:cNvSpPr/>
          <p:nvPr/>
        </p:nvSpPr>
        <p:spPr>
          <a:xfrm>
            <a:off x="848544" y="4037083"/>
            <a:ext cx="958114" cy="741019"/>
          </a:xfrm>
          <a:prstGeom prst="irregularSeal1">
            <a:avLst/>
          </a:prstGeom>
          <a:solidFill>
            <a:schemeClr val="accent4">
              <a:lumMod val="90000"/>
            </a:schemeClr>
          </a:solidFill>
          <a:ln>
            <a:noFill/>
          </a:ln>
          <a:effectLst/>
        </p:spPr>
        <p:style>
          <a:lnRef idx="3">
            <a:schemeClr val="lt1"/>
          </a:lnRef>
          <a:fillRef idx="1">
            <a:schemeClr val="accent4"/>
          </a:fillRef>
          <a:effectRef idx="1">
            <a:schemeClr val="accent4"/>
          </a:effectRef>
          <a:fontRef idx="minor">
            <a:schemeClr val="lt1"/>
          </a:fontRef>
        </p:style>
        <p:txBody>
          <a:bodyPr lIns="0" tIns="0" rIns="0" bIns="0" rtlCol="0" anchor="ctr"/>
          <a:lstStyle/>
          <a:p>
            <a:pPr marL="0" marR="0" lvl="0" indent="0" algn="ctr" defTabSz="457212" rtl="0" eaLnBrk="1" fontAlgn="auto" latinLnBrk="0" hangingPunct="1">
              <a:lnSpc>
                <a:spcPct val="90000"/>
              </a:lnSpc>
              <a:spcBef>
                <a:spcPts val="0"/>
              </a:spcBef>
              <a:spcAft>
                <a:spcPts val="0"/>
              </a:spcAft>
              <a:buClrTx/>
              <a:buSzTx/>
              <a:buFontTx/>
              <a:buNone/>
              <a:tabLst/>
              <a:defRPr/>
            </a:pPr>
            <a:r>
              <a:rPr kumimoji="1" lang="ja-JP" altLang="en-US" sz="14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事故</a:t>
            </a:r>
            <a:endParaRPr kumimoji="1" lang="en-US" altLang="ja-JP" sz="14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457212" rtl="0" eaLnBrk="1" fontAlgn="auto" latinLnBrk="0" hangingPunct="1">
              <a:lnSpc>
                <a:spcPct val="90000"/>
              </a:lnSpc>
              <a:spcBef>
                <a:spcPts val="0"/>
              </a:spcBef>
              <a:spcAft>
                <a:spcPts val="0"/>
              </a:spcAft>
              <a:buClrTx/>
              <a:buSzTx/>
              <a:buFontTx/>
              <a:buNone/>
              <a:tabLst/>
              <a:defRPr/>
            </a:pPr>
            <a:r>
              <a:rPr kumimoji="1" lang="ja-JP" altLang="en-US" sz="14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発生</a:t>
            </a:r>
          </a:p>
        </p:txBody>
      </p:sp>
    </p:spTree>
    <p:extLst>
      <p:ext uri="{BB962C8B-B14F-4D97-AF65-F5344CB8AC3E}">
        <p14:creationId xmlns:p14="http://schemas.microsoft.com/office/powerpoint/2010/main" val="416762270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E2187680-7AEE-60F6-22BD-6C3C21653811}"/>
              </a:ext>
            </a:extLst>
          </p:cNvPr>
          <p:cNvSpPr txBox="1"/>
          <p:nvPr/>
        </p:nvSpPr>
        <p:spPr>
          <a:xfrm>
            <a:off x="1507416" y="1799540"/>
            <a:ext cx="3091638" cy="511550"/>
          </a:xfrm>
          <a:prstGeom prst="rect">
            <a:avLst/>
          </a:prstGeom>
          <a:noFill/>
        </p:spPr>
        <p:txBody>
          <a:bodyPr wrap="square" rtlCol="0">
            <a:spAutoFit/>
          </a:bodyPr>
          <a:lstStyle/>
          <a:p>
            <a:pPr marL="0" marR="0" lvl="0" indent="0" algn="ctr" defTabSz="870897" rtl="0" eaLnBrk="1" fontAlgn="base" latinLnBrk="0" hangingPunct="1">
              <a:lnSpc>
                <a:spcPct val="100000"/>
              </a:lnSpc>
              <a:spcBef>
                <a:spcPct val="0"/>
              </a:spcBef>
              <a:spcAft>
                <a:spcPct val="0"/>
              </a:spcAft>
              <a:buClrTx/>
              <a:buSzTx/>
              <a:buFontTx/>
              <a:buNone/>
              <a:tabLst/>
              <a:defRPr/>
            </a:pPr>
            <a:r>
              <a:rPr kumimoji="1" lang="ja-JP" altLang="en-US" sz="1524" b="0" i="0" u="sng"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給与明細書例（</a:t>
            </a:r>
            <a:r>
              <a:rPr kumimoji="1" lang="en-US" altLang="ja-JP" sz="1524" b="0" i="0" u="sng"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202</a:t>
            </a:r>
            <a:r>
              <a:rPr kumimoji="1" lang="ja-JP" altLang="en-US" sz="1524" b="0" i="0" u="sng"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５年１月）</a:t>
            </a:r>
            <a:endParaRPr kumimoji="1" lang="en-US" altLang="ja-JP" sz="1524" b="0" i="0" u="sng"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870897"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金額は概算です</a:t>
            </a:r>
            <a:endPar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9" name="テキスト ボックス 8">
            <a:extLst>
              <a:ext uri="{FF2B5EF4-FFF2-40B4-BE49-F238E27FC236}">
                <a16:creationId xmlns:a16="http://schemas.microsoft.com/office/drawing/2014/main" id="{ADF376A5-FCAA-3522-C6CD-B52CAF9DFCE5}"/>
              </a:ext>
            </a:extLst>
          </p:cNvPr>
          <p:cNvSpPr txBox="1"/>
          <p:nvPr/>
        </p:nvSpPr>
        <p:spPr>
          <a:xfrm>
            <a:off x="719727" y="2492896"/>
            <a:ext cx="1843062" cy="297454"/>
          </a:xfrm>
          <a:prstGeom prst="rect">
            <a:avLst/>
          </a:prstGeom>
          <a:noFill/>
        </p:spPr>
        <p:txBody>
          <a:bodyPr wrap="square" rtlCol="0">
            <a:spAutoFit/>
          </a:bodyPr>
          <a:lstStyle/>
          <a:p>
            <a:pPr marL="0" marR="0" lvl="0" indent="0" algn="l" defTabSz="870897" rtl="0" eaLnBrk="1" fontAlgn="base" latinLnBrk="0" hangingPunct="1">
              <a:lnSpc>
                <a:spcPct val="100000"/>
              </a:lnSpc>
              <a:spcBef>
                <a:spcPct val="0"/>
              </a:spcBef>
              <a:spcAft>
                <a:spcPct val="0"/>
              </a:spcAft>
              <a:buClrTx/>
              <a:buSzTx/>
              <a:buFontTx/>
              <a:buNone/>
              <a:tabLst/>
              <a:defRPr/>
            </a:pPr>
            <a:r>
              <a:rPr kumimoji="1" lang="ja-JP" altLang="en-US" sz="1333"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月給：</a:t>
            </a:r>
            <a:r>
              <a:rPr kumimoji="1" lang="en-US" altLang="ja-JP" sz="1333"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a:t>
            </a:r>
            <a:r>
              <a:rPr kumimoji="1" lang="ja-JP" altLang="en-US" sz="1333"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０万円の場合</a:t>
            </a:r>
          </a:p>
        </p:txBody>
      </p:sp>
      <p:graphicFrame>
        <p:nvGraphicFramePr>
          <p:cNvPr id="13" name="表 3">
            <a:extLst>
              <a:ext uri="{FF2B5EF4-FFF2-40B4-BE49-F238E27FC236}">
                <a16:creationId xmlns:a16="http://schemas.microsoft.com/office/drawing/2014/main" id="{A698BA02-A04D-F4B5-7978-E56F52A041CF}"/>
              </a:ext>
            </a:extLst>
          </p:cNvPr>
          <p:cNvGraphicFramePr>
            <a:graphicFrameLocks noGrp="1"/>
          </p:cNvGraphicFramePr>
          <p:nvPr>
            <p:extLst>
              <p:ext uri="{D42A27DB-BD31-4B8C-83A1-F6EECF244321}">
                <p14:modId xmlns:p14="http://schemas.microsoft.com/office/powerpoint/2010/main" val="1662170306"/>
              </p:ext>
            </p:extLst>
          </p:nvPr>
        </p:nvGraphicFramePr>
        <p:xfrm>
          <a:off x="357460" y="2822003"/>
          <a:ext cx="2614577" cy="2534692"/>
        </p:xfrm>
        <a:graphic>
          <a:graphicData uri="http://schemas.openxmlformats.org/drawingml/2006/table">
            <a:tbl>
              <a:tblPr firstRow="1" bandRow="1">
                <a:tableStyleId>{5940675A-B579-460E-94D1-54222C63F5DA}</a:tableStyleId>
              </a:tblPr>
              <a:tblGrid>
                <a:gridCol w="237688">
                  <a:extLst>
                    <a:ext uri="{9D8B030D-6E8A-4147-A177-3AD203B41FA5}">
                      <a16:colId xmlns:a16="http://schemas.microsoft.com/office/drawing/2014/main" val="1229812100"/>
                    </a:ext>
                  </a:extLst>
                </a:gridCol>
                <a:gridCol w="554607">
                  <a:extLst>
                    <a:ext uri="{9D8B030D-6E8A-4147-A177-3AD203B41FA5}">
                      <a16:colId xmlns:a16="http://schemas.microsoft.com/office/drawing/2014/main" val="133430027"/>
                    </a:ext>
                  </a:extLst>
                </a:gridCol>
                <a:gridCol w="1007904">
                  <a:extLst>
                    <a:ext uri="{9D8B030D-6E8A-4147-A177-3AD203B41FA5}">
                      <a16:colId xmlns:a16="http://schemas.microsoft.com/office/drawing/2014/main" val="3643901085"/>
                    </a:ext>
                  </a:extLst>
                </a:gridCol>
                <a:gridCol w="814378">
                  <a:extLst>
                    <a:ext uri="{9D8B030D-6E8A-4147-A177-3AD203B41FA5}">
                      <a16:colId xmlns:a16="http://schemas.microsoft.com/office/drawing/2014/main" val="776220652"/>
                    </a:ext>
                  </a:extLst>
                </a:gridCol>
              </a:tblGrid>
              <a:tr h="252000">
                <a:tc rowSpan="3">
                  <a:txBody>
                    <a:bodyPr/>
                    <a:lstStyle/>
                    <a:p>
                      <a:r>
                        <a:rPr kumimoji="1" lang="ja-JP" altLang="en-US" sz="1300">
                          <a:latin typeface="UD デジタル 教科書体 NK-R" panose="02020400000000000000" pitchFamily="18" charset="-128"/>
                          <a:ea typeface="UD デジタル 教科書体 NK-R" panose="02020400000000000000" pitchFamily="18" charset="-128"/>
                        </a:rPr>
                        <a:t>支給</a:t>
                      </a:r>
                    </a:p>
                  </a:txBody>
                  <a:tcPr marL="34286" marR="34286" marT="34286" marB="34286">
                    <a:solidFill>
                      <a:schemeClr val="bg1">
                        <a:lumMod val="95000"/>
                      </a:schemeClr>
                    </a:solidFill>
                  </a:tcPr>
                </a:tc>
                <a:tc gridSpan="2">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基本給</a:t>
                      </a:r>
                    </a:p>
                  </a:txBody>
                  <a:tcPr marL="34286" marR="34286" marT="34286" marB="34286" anchor="ctr"/>
                </a:tc>
                <a:tc h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a:txBody>
                    <a:bodyPr/>
                    <a:lstStyle/>
                    <a:p>
                      <a:pPr algn="r"/>
                      <a:r>
                        <a:rPr kumimoji="1" lang="en-US" altLang="ja-JP" sz="1100">
                          <a:latin typeface="UD デジタル 教科書体 NK-R" panose="02020400000000000000" pitchFamily="18" charset="-128"/>
                          <a:ea typeface="UD デジタル 教科書体 NK-R" panose="02020400000000000000" pitchFamily="18" charset="-128"/>
                        </a:rPr>
                        <a:t>2</a:t>
                      </a:r>
                      <a:r>
                        <a:rPr kumimoji="1" lang="ja-JP" altLang="en-US" sz="1100">
                          <a:latin typeface="UD デジタル 教科書体 NK-R" panose="02020400000000000000" pitchFamily="18" charset="-128"/>
                          <a:ea typeface="UD デジタル 教科書体 NK-R" panose="02020400000000000000" pitchFamily="18" charset="-128"/>
                        </a:rPr>
                        <a:t>０</a:t>
                      </a:r>
                      <a:r>
                        <a:rPr kumimoji="1" lang="en-US" altLang="ja-JP" sz="1100">
                          <a:latin typeface="UD デジタル 教科書体 NK-R" panose="02020400000000000000" pitchFamily="18" charset="-128"/>
                          <a:ea typeface="UD デジタル 教科書体 NK-R" panose="02020400000000000000" pitchFamily="18" charset="-128"/>
                        </a:rPr>
                        <a:t>0,000</a:t>
                      </a:r>
                      <a:endParaRPr kumimoji="1" lang="ja-JP" altLang="en-US" sz="1100">
                        <a:latin typeface="UD デジタル 教科書体 NK-R" panose="02020400000000000000" pitchFamily="18" charset="-128"/>
                        <a:ea typeface="UD デジタル 教科書体 NK-R" panose="02020400000000000000" pitchFamily="18" charset="-128"/>
                      </a:endParaRPr>
                    </a:p>
                  </a:txBody>
                  <a:tcPr marL="34286" marR="108000" marT="34286" marB="34286" anchor="ctr"/>
                </a:tc>
                <a:extLst>
                  <a:ext uri="{0D108BD9-81ED-4DB2-BD59-A6C34878D82A}">
                    <a16:rowId xmlns:a16="http://schemas.microsoft.com/office/drawing/2014/main" val="2525484806"/>
                  </a:ext>
                </a:extLst>
              </a:tr>
              <a:tr h="252000">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gridSpan="2">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諸手当（通勤費等）</a:t>
                      </a:r>
                      <a:r>
                        <a:rPr kumimoji="1" lang="en-US" altLang="ja-JP" sz="1100">
                          <a:latin typeface="UD デジタル 教科書体 NK-R" panose="02020400000000000000" pitchFamily="18" charset="-128"/>
                          <a:ea typeface="UD デジタル 教科書体 NK-R" panose="02020400000000000000" pitchFamily="18" charset="-128"/>
                        </a:rPr>
                        <a:t>※</a:t>
                      </a:r>
                      <a:r>
                        <a:rPr kumimoji="1" lang="ja-JP" altLang="en-US" sz="1100">
                          <a:latin typeface="UD デジタル 教科書体 NK-R" panose="02020400000000000000" pitchFamily="18" charset="-128"/>
                          <a:ea typeface="UD デジタル 教科書体 NK-R" panose="02020400000000000000" pitchFamily="18" charset="-128"/>
                        </a:rPr>
                        <a:t>１</a:t>
                      </a:r>
                      <a:endParaRPr kumimoji="1" lang="ja-JP" altLang="en-US" sz="1200">
                        <a:latin typeface="UD デジタル 教科書体 NK-R" panose="02020400000000000000" pitchFamily="18" charset="-128"/>
                        <a:ea typeface="UD デジタル 教科書体 NK-R" panose="02020400000000000000" pitchFamily="18" charset="-128"/>
                      </a:endParaRPr>
                    </a:p>
                  </a:txBody>
                  <a:tcPr marL="34286" marR="34286" marT="34286" marB="34286" anchor="ctr">
                    <a:lnB w="12700" cap="flat" cmpd="sng" algn="ctr">
                      <a:solidFill>
                        <a:schemeClr val="tx1"/>
                      </a:solidFill>
                      <a:prstDash val="solid"/>
                      <a:round/>
                      <a:headEnd type="none" w="med" len="med"/>
                      <a:tailEnd type="none" w="med" len="med"/>
                    </a:lnB>
                  </a:tcPr>
                </a:tc>
                <a:tc hMerge="1">
                  <a:txBody>
                    <a:bodyPr/>
                    <a:lstStyle/>
                    <a:p>
                      <a:r>
                        <a:rPr kumimoji="1" lang="ja-JP" altLang="en-US" sz="1200">
                          <a:latin typeface="BIZ UDPゴシック" panose="020B0400000000000000" pitchFamily="50" charset="-128"/>
                          <a:ea typeface="BIZ UDPゴシック" panose="020B0400000000000000" pitchFamily="50" charset="-128"/>
                        </a:rPr>
                        <a:t>通勤費</a:t>
                      </a:r>
                    </a:p>
                  </a:txBody>
                  <a:tcPr marL="34286" marR="34286" marT="34286" marB="34286"/>
                </a:tc>
                <a:tc>
                  <a:txBody>
                    <a:bodyPr/>
                    <a:lstStyle/>
                    <a:p>
                      <a:pPr algn="r"/>
                      <a:r>
                        <a:rPr kumimoji="1" lang="en-US" altLang="ja-JP" sz="1100">
                          <a:latin typeface="UD デジタル 教科書体 NK-R" panose="02020400000000000000" pitchFamily="18" charset="-128"/>
                          <a:ea typeface="UD デジタル 教科書体 NK-R" panose="02020400000000000000" pitchFamily="18" charset="-128"/>
                        </a:rPr>
                        <a:t>20,000</a:t>
                      </a:r>
                      <a:endParaRPr kumimoji="1" lang="ja-JP" altLang="en-US" sz="1100">
                        <a:latin typeface="UD デジタル 教科書体 NK-R" panose="02020400000000000000" pitchFamily="18" charset="-128"/>
                        <a:ea typeface="UD デジタル 教科書体 NK-R" panose="02020400000000000000" pitchFamily="18" charset="-128"/>
                      </a:endParaRPr>
                    </a:p>
                  </a:txBody>
                  <a:tcPr marL="34286" marR="108000" marT="34286" marB="34286" anchor="ctr"/>
                </a:tc>
                <a:extLst>
                  <a:ext uri="{0D108BD9-81ED-4DB2-BD59-A6C34878D82A}">
                    <a16:rowId xmlns:a16="http://schemas.microsoft.com/office/drawing/2014/main" val="65436446"/>
                  </a:ext>
                </a:extLst>
              </a:tr>
              <a:tr h="252000">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gridSpan="2">
                  <a:txBody>
                    <a:bodyPr/>
                    <a:lstStyle/>
                    <a:p>
                      <a:pPr algn="ctr"/>
                      <a:r>
                        <a:rPr kumimoji="1" lang="ja-JP" altLang="en-US" sz="1200">
                          <a:latin typeface="UD デジタル 教科書体 NK-R" panose="02020400000000000000" pitchFamily="18" charset="-128"/>
                          <a:ea typeface="UD デジタル 教科書体 NK-R" panose="02020400000000000000" pitchFamily="18" charset="-128"/>
                        </a:rPr>
                        <a:t>支給計</a:t>
                      </a:r>
                    </a:p>
                  </a:txBody>
                  <a:tcPr marL="34286" marR="34286" marT="34286" marB="34286" anchor="ctr">
                    <a:lnL w="12700" cmpd="sng">
                      <a:noFill/>
                    </a:lnL>
                    <a:lnT w="12700" cap="flat" cmpd="sng" algn="ctr">
                      <a:solidFill>
                        <a:schemeClr val="tx1"/>
                      </a:solidFill>
                      <a:prstDash val="solid"/>
                      <a:round/>
                      <a:headEnd type="none" w="med" len="med"/>
                      <a:tailEnd type="none" w="med" len="med"/>
                    </a:lnT>
                    <a:solidFill>
                      <a:schemeClr val="bg1">
                        <a:lumMod val="95000"/>
                      </a:schemeClr>
                    </a:solidFill>
                  </a:tcPr>
                </a:tc>
                <a:tc h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lnT w="12700" cap="flat" cmpd="sng" algn="ctr">
                      <a:solidFill>
                        <a:schemeClr val="tx1"/>
                      </a:solidFill>
                      <a:prstDash val="solid"/>
                      <a:round/>
                      <a:headEnd type="none" w="med" len="med"/>
                      <a:tailEnd type="none" w="med" len="med"/>
                    </a:lnT>
                  </a:tcPr>
                </a:tc>
                <a:tc>
                  <a:txBody>
                    <a:bodyPr/>
                    <a:lstStyle/>
                    <a:p>
                      <a:pPr algn="r"/>
                      <a:r>
                        <a:rPr kumimoji="1" lang="en-US" altLang="ja-JP" sz="1100">
                          <a:latin typeface="UD デジタル 教科書体 NK-R" panose="02020400000000000000" pitchFamily="18" charset="-128"/>
                          <a:ea typeface="UD デジタル 教科書体 NK-R" panose="02020400000000000000" pitchFamily="18" charset="-128"/>
                        </a:rPr>
                        <a:t>2</a:t>
                      </a:r>
                      <a:r>
                        <a:rPr kumimoji="1" lang="ja-JP" altLang="en-US" sz="1100">
                          <a:latin typeface="UD デジタル 教科書体 NK-R" panose="02020400000000000000" pitchFamily="18" charset="-128"/>
                          <a:ea typeface="UD デジタル 教科書体 NK-R" panose="02020400000000000000" pitchFamily="18" charset="-128"/>
                        </a:rPr>
                        <a:t>２</a:t>
                      </a:r>
                      <a:r>
                        <a:rPr kumimoji="1" lang="en-US" altLang="ja-JP" sz="1100">
                          <a:latin typeface="UD デジタル 教科書体 NK-R" panose="02020400000000000000" pitchFamily="18" charset="-128"/>
                          <a:ea typeface="UD デジタル 教科書体 NK-R" panose="02020400000000000000" pitchFamily="18" charset="-128"/>
                        </a:rPr>
                        <a:t>0,000</a:t>
                      </a:r>
                      <a:endParaRPr kumimoji="1" lang="ja-JP" altLang="en-US" sz="1100">
                        <a:latin typeface="UD デジタル 教科書体 NK-R" panose="02020400000000000000" pitchFamily="18" charset="-128"/>
                        <a:ea typeface="UD デジタル 教科書体 NK-R" panose="02020400000000000000" pitchFamily="18" charset="-128"/>
                      </a:endParaRPr>
                    </a:p>
                  </a:txBody>
                  <a:tcPr marL="34286" marR="108000" marT="34286" marB="34286" anchor="ctr">
                    <a:solidFill>
                      <a:schemeClr val="bg1">
                        <a:lumMod val="95000"/>
                      </a:schemeClr>
                    </a:solidFill>
                  </a:tcPr>
                </a:tc>
                <a:extLst>
                  <a:ext uri="{0D108BD9-81ED-4DB2-BD59-A6C34878D82A}">
                    <a16:rowId xmlns:a16="http://schemas.microsoft.com/office/drawing/2014/main" val="891609748"/>
                  </a:ext>
                </a:extLst>
              </a:tr>
              <a:tr h="252000">
                <a:tc rowSpan="6">
                  <a:txBody>
                    <a:bodyPr/>
                    <a:lstStyle/>
                    <a:p>
                      <a:endParaRPr kumimoji="1" lang="en-US" altLang="ja-JP" sz="1300">
                        <a:latin typeface="UD デジタル 教科書体 NK-R" panose="02020400000000000000" pitchFamily="18" charset="-128"/>
                        <a:ea typeface="UD デジタル 教科書体 NK-R" panose="02020400000000000000" pitchFamily="18" charset="-128"/>
                      </a:endParaRPr>
                    </a:p>
                    <a:p>
                      <a:r>
                        <a:rPr kumimoji="1" lang="ja-JP" altLang="en-US" sz="1300">
                          <a:latin typeface="UD デジタル 教科書体 NK-R" panose="02020400000000000000" pitchFamily="18" charset="-128"/>
                          <a:ea typeface="UD デジタル 教科書体 NK-R" panose="02020400000000000000" pitchFamily="18" charset="-128"/>
                        </a:rPr>
                        <a:t>控</a:t>
                      </a:r>
                      <a:endParaRPr kumimoji="1" lang="en-US" altLang="ja-JP" sz="1300">
                        <a:latin typeface="UD デジタル 教科書体 NK-R" panose="02020400000000000000" pitchFamily="18" charset="-128"/>
                        <a:ea typeface="UD デジタル 教科書体 NK-R" panose="02020400000000000000" pitchFamily="18" charset="-128"/>
                      </a:endParaRPr>
                    </a:p>
                    <a:p>
                      <a:r>
                        <a:rPr kumimoji="1" lang="ja-JP" altLang="en-US" sz="1300">
                          <a:latin typeface="UD デジタル 教科書体 NK-R" panose="02020400000000000000" pitchFamily="18" charset="-128"/>
                          <a:ea typeface="UD デジタル 教科書体 NK-R" panose="02020400000000000000" pitchFamily="18" charset="-128"/>
                        </a:rPr>
                        <a:t>除</a:t>
                      </a:r>
                    </a:p>
                  </a:txBody>
                  <a:tcPr marL="34286" marR="34286" marT="34286" marB="34286">
                    <a:solidFill>
                      <a:schemeClr val="bg1">
                        <a:lumMod val="95000"/>
                      </a:schemeClr>
                    </a:solidFill>
                  </a:tcPr>
                </a:tc>
                <a:tc rowSpan="3">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社会</a:t>
                      </a:r>
                      <a:endParaRPr kumimoji="1" lang="en-US" altLang="ja-JP" sz="1200">
                        <a:latin typeface="UD デジタル 教科書体 NK-R" panose="02020400000000000000" pitchFamily="18" charset="-128"/>
                        <a:ea typeface="UD デジタル 教科書体 NK-R" panose="02020400000000000000" pitchFamily="18" charset="-128"/>
                      </a:endParaRPr>
                    </a:p>
                    <a:p>
                      <a:r>
                        <a:rPr kumimoji="1" lang="ja-JP" altLang="en-US" sz="1200">
                          <a:latin typeface="UD デジタル 教科書体 NK-R" panose="02020400000000000000" pitchFamily="18" charset="-128"/>
                          <a:ea typeface="UD デジタル 教科書体 NK-R" panose="02020400000000000000" pitchFamily="18" charset="-128"/>
                        </a:rPr>
                        <a:t>保険料</a:t>
                      </a:r>
                      <a:br>
                        <a:rPr kumimoji="1" lang="en-US" altLang="ja-JP" sz="1200">
                          <a:latin typeface="UD デジタル 教科書体 NK-R" panose="02020400000000000000" pitchFamily="18" charset="-128"/>
                          <a:ea typeface="UD デジタル 教科書体 NK-R" panose="02020400000000000000" pitchFamily="18" charset="-128"/>
                        </a:rPr>
                      </a:br>
                      <a:r>
                        <a:rPr kumimoji="1" lang="en-US" altLang="ja-JP" sz="1100">
                          <a:latin typeface="UD デジタル 教科書体 NK-R" panose="02020400000000000000" pitchFamily="18" charset="-128"/>
                          <a:ea typeface="UD デジタル 教科書体 NK-R" panose="02020400000000000000" pitchFamily="18" charset="-128"/>
                        </a:rPr>
                        <a:t>※</a:t>
                      </a:r>
                      <a:r>
                        <a:rPr kumimoji="1" lang="ja-JP" altLang="en-US" sz="1100">
                          <a:latin typeface="UD デジタル 教科書体 NK-R" panose="02020400000000000000" pitchFamily="18" charset="-128"/>
                          <a:ea typeface="UD デジタル 教科書体 NK-R" panose="02020400000000000000" pitchFamily="18" charset="-128"/>
                        </a:rPr>
                        <a:t>２</a:t>
                      </a:r>
                      <a:endParaRPr kumimoji="1" lang="ja-JP" altLang="en-US" sz="1200">
                        <a:latin typeface="UD デジタル 教科書体 NK-R" panose="02020400000000000000" pitchFamily="18" charset="-128"/>
                        <a:ea typeface="UD デジタル 教科書体 NK-R" panose="02020400000000000000" pitchFamily="18" charset="-128"/>
                      </a:endParaRPr>
                    </a:p>
                  </a:txBody>
                  <a:tcPr marL="34286" marR="34286" marT="34286" marB="34286" anchor="ctr"/>
                </a:tc>
                <a:tc>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健康保険</a:t>
                      </a:r>
                    </a:p>
                  </a:txBody>
                  <a:tcPr marL="34286" marR="34286" marT="34286" marB="34286" anchor="ctr">
                    <a:solidFill>
                      <a:schemeClr val="accent4"/>
                    </a:solidFill>
                  </a:tcPr>
                </a:tc>
                <a:tc>
                  <a:txBody>
                    <a:bodyPr/>
                    <a:lstStyle/>
                    <a:p>
                      <a:pPr algn="r"/>
                      <a:r>
                        <a:rPr kumimoji="1" lang="en-US" altLang="ja-JP" sz="1100">
                          <a:latin typeface="UD デジタル 教科書体 NK-R" panose="02020400000000000000" pitchFamily="18" charset="-128"/>
                          <a:ea typeface="UD デジタル 教科書体 NK-R" panose="02020400000000000000" pitchFamily="18" charset="-128"/>
                        </a:rPr>
                        <a:t>1</a:t>
                      </a:r>
                      <a:r>
                        <a:rPr kumimoji="1" lang="ja-JP" altLang="en-US" sz="1100">
                          <a:latin typeface="UD デジタル 教科書体 NK-R" panose="02020400000000000000" pitchFamily="18" charset="-128"/>
                          <a:ea typeface="UD デジタル 教科書体 NK-R" panose="02020400000000000000" pitchFamily="18" charset="-128"/>
                        </a:rPr>
                        <a:t>０</a:t>
                      </a:r>
                      <a:r>
                        <a:rPr kumimoji="1" lang="en-US" altLang="ja-JP" sz="1100">
                          <a:latin typeface="UD デジタル 教科書体 NK-R" panose="02020400000000000000" pitchFamily="18" charset="-128"/>
                          <a:ea typeface="UD デジタル 教科書体 NK-R" panose="02020400000000000000" pitchFamily="18" charset="-128"/>
                        </a:rPr>
                        <a:t>,</a:t>
                      </a:r>
                      <a:r>
                        <a:rPr kumimoji="1" lang="ja-JP" altLang="en-US" sz="1100">
                          <a:latin typeface="UD デジタル 教科書体 NK-R" panose="02020400000000000000" pitchFamily="18" charset="-128"/>
                          <a:ea typeface="UD デジタル 教科書体 NK-R" panose="02020400000000000000" pitchFamily="18" charset="-128"/>
                        </a:rPr>
                        <a:t>０００</a:t>
                      </a:r>
                    </a:p>
                  </a:txBody>
                  <a:tcPr marL="34286" marR="108000" marT="34286" marB="34286" anchor="ctr">
                    <a:solidFill>
                      <a:schemeClr val="accent4"/>
                    </a:solidFill>
                  </a:tcPr>
                </a:tc>
                <a:extLst>
                  <a:ext uri="{0D108BD9-81ED-4DB2-BD59-A6C34878D82A}">
                    <a16:rowId xmlns:a16="http://schemas.microsoft.com/office/drawing/2014/main" val="1983141512"/>
                  </a:ext>
                </a:extLst>
              </a:tr>
              <a:tr h="252000">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a:txBody>
                    <a:bodyPr/>
                    <a:lstStyle/>
                    <a:p>
                      <a:r>
                        <a:rPr kumimoji="1" lang="ja-JP" altLang="en-US" sz="1100">
                          <a:latin typeface="UD デジタル 教科書体 NK-R" panose="02020400000000000000" pitchFamily="18" charset="-128"/>
                          <a:ea typeface="UD デジタル 教科書体 NK-R" panose="02020400000000000000" pitchFamily="18" charset="-128"/>
                        </a:rPr>
                        <a:t>厚生年金保険</a:t>
                      </a:r>
                    </a:p>
                  </a:txBody>
                  <a:tcPr marL="34286" marR="34286" marT="34286" marB="34286" anchor="ctr">
                    <a:solidFill>
                      <a:schemeClr val="accent6">
                        <a:lumMod val="90000"/>
                      </a:schemeClr>
                    </a:solidFill>
                  </a:tcPr>
                </a:tc>
                <a:tc>
                  <a:txBody>
                    <a:bodyPr/>
                    <a:lstStyle/>
                    <a:p>
                      <a:pPr algn="r"/>
                      <a:r>
                        <a:rPr kumimoji="1" lang="en-US" altLang="ja-JP" sz="1100">
                          <a:latin typeface="UD デジタル 教科書体 NK-R" panose="02020400000000000000" pitchFamily="18" charset="-128"/>
                          <a:ea typeface="UD デジタル 教科書体 NK-R" panose="02020400000000000000" pitchFamily="18" charset="-128"/>
                        </a:rPr>
                        <a:t>2</a:t>
                      </a:r>
                      <a:r>
                        <a:rPr kumimoji="1" lang="ja-JP" altLang="en-US" sz="1100">
                          <a:latin typeface="UD デジタル 教科書体 NK-R" panose="02020400000000000000" pitchFamily="18" charset="-128"/>
                          <a:ea typeface="UD デジタル 教科書体 NK-R" panose="02020400000000000000" pitchFamily="18" charset="-128"/>
                        </a:rPr>
                        <a:t>０</a:t>
                      </a:r>
                      <a:r>
                        <a:rPr kumimoji="1" lang="en-US" altLang="ja-JP" sz="1100">
                          <a:latin typeface="UD デジタル 教科書体 NK-R" panose="02020400000000000000" pitchFamily="18" charset="-128"/>
                          <a:ea typeface="UD デジタル 教科書体 NK-R" panose="02020400000000000000" pitchFamily="18" charset="-128"/>
                        </a:rPr>
                        <a:t>,</a:t>
                      </a:r>
                      <a:r>
                        <a:rPr kumimoji="1" lang="ja-JP" altLang="en-US" sz="1100">
                          <a:latin typeface="UD デジタル 教科書体 NK-R" panose="02020400000000000000" pitchFamily="18" charset="-128"/>
                          <a:ea typeface="UD デジタル 教科書体 NK-R" panose="02020400000000000000" pitchFamily="18" charset="-128"/>
                        </a:rPr>
                        <a:t>００</a:t>
                      </a:r>
                      <a:r>
                        <a:rPr kumimoji="1" lang="en-US" altLang="ja-JP" sz="1100">
                          <a:latin typeface="UD デジタル 教科書体 NK-R" panose="02020400000000000000" pitchFamily="18" charset="-128"/>
                          <a:ea typeface="UD デジタル 教科書体 NK-R" panose="02020400000000000000" pitchFamily="18" charset="-128"/>
                        </a:rPr>
                        <a:t>0</a:t>
                      </a:r>
                      <a:endParaRPr kumimoji="1" lang="ja-JP" altLang="en-US" sz="1100">
                        <a:latin typeface="UD デジタル 教科書体 NK-R" panose="02020400000000000000" pitchFamily="18" charset="-128"/>
                        <a:ea typeface="UD デジタル 教科書体 NK-R" panose="02020400000000000000" pitchFamily="18" charset="-128"/>
                      </a:endParaRPr>
                    </a:p>
                  </a:txBody>
                  <a:tcPr marL="34286" marR="108000" marT="34286" marB="34286" anchor="ctr">
                    <a:solidFill>
                      <a:schemeClr val="accent6">
                        <a:lumMod val="90000"/>
                      </a:schemeClr>
                    </a:solidFill>
                  </a:tcPr>
                </a:tc>
                <a:extLst>
                  <a:ext uri="{0D108BD9-81ED-4DB2-BD59-A6C34878D82A}">
                    <a16:rowId xmlns:a16="http://schemas.microsoft.com/office/drawing/2014/main" val="3453513188"/>
                  </a:ext>
                </a:extLst>
              </a:tr>
              <a:tr h="252000">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雇用保険</a:t>
                      </a:r>
                    </a:p>
                  </a:txBody>
                  <a:tcPr marL="34286" marR="34286" marT="34286" marB="34286" anchor="ctr">
                    <a:solidFill>
                      <a:schemeClr val="accent5"/>
                    </a:solidFill>
                  </a:tcPr>
                </a:tc>
                <a:tc>
                  <a:txBody>
                    <a:bodyPr/>
                    <a:lstStyle/>
                    <a:p>
                      <a:pPr algn="r"/>
                      <a:r>
                        <a:rPr kumimoji="1" lang="en-US" altLang="ja-JP" sz="1100">
                          <a:latin typeface="UD デジタル 教科書体 NK-R" panose="02020400000000000000" pitchFamily="18" charset="-128"/>
                          <a:ea typeface="UD デジタル 教科書体 NK-R" panose="02020400000000000000" pitchFamily="18" charset="-128"/>
                        </a:rPr>
                        <a:t>1,</a:t>
                      </a:r>
                      <a:r>
                        <a:rPr kumimoji="1" lang="ja-JP" altLang="en-US" sz="1100">
                          <a:latin typeface="UD デジタル 教科書体 NK-R" panose="02020400000000000000" pitchFamily="18" charset="-128"/>
                          <a:ea typeface="UD デジタル 教科書体 NK-R" panose="02020400000000000000" pitchFamily="18" charset="-128"/>
                        </a:rPr>
                        <a:t>００</a:t>
                      </a:r>
                      <a:r>
                        <a:rPr kumimoji="1" lang="en-US" altLang="ja-JP" sz="1100">
                          <a:latin typeface="UD デジタル 教科書体 NK-R" panose="02020400000000000000" pitchFamily="18" charset="-128"/>
                          <a:ea typeface="UD デジタル 教科書体 NK-R" panose="02020400000000000000" pitchFamily="18" charset="-128"/>
                        </a:rPr>
                        <a:t>0</a:t>
                      </a:r>
                      <a:endParaRPr kumimoji="1" lang="ja-JP" altLang="en-US" sz="1100">
                        <a:latin typeface="UD デジタル 教科書体 NK-R" panose="02020400000000000000" pitchFamily="18" charset="-128"/>
                        <a:ea typeface="UD デジタル 教科書体 NK-R" panose="02020400000000000000" pitchFamily="18" charset="-128"/>
                      </a:endParaRPr>
                    </a:p>
                  </a:txBody>
                  <a:tcPr marL="34286" marR="108000" marT="34286" marB="34286" anchor="ctr">
                    <a:solidFill>
                      <a:schemeClr val="accent5"/>
                    </a:solidFill>
                  </a:tcPr>
                </a:tc>
                <a:extLst>
                  <a:ext uri="{0D108BD9-81ED-4DB2-BD59-A6C34878D82A}">
                    <a16:rowId xmlns:a16="http://schemas.microsoft.com/office/drawing/2014/main" val="2815971023"/>
                  </a:ext>
                </a:extLst>
              </a:tr>
              <a:tr h="252000">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rowSpan="2">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直接税</a:t>
                      </a:r>
                    </a:p>
                  </a:txBody>
                  <a:tcPr marL="34286" marR="34286" marT="34286" marB="34286" anchor="ctr"/>
                </a:tc>
                <a:tc>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源泉所得税</a:t>
                      </a:r>
                    </a:p>
                  </a:txBody>
                  <a:tcPr marL="34286" marR="34286" marT="34286" marB="34286" anchor="ctr"/>
                </a:tc>
                <a:tc>
                  <a:txBody>
                    <a:bodyPr/>
                    <a:lstStyle/>
                    <a:p>
                      <a:pPr algn="r"/>
                      <a:r>
                        <a:rPr kumimoji="1" lang="en-US" altLang="ja-JP" sz="1100">
                          <a:latin typeface="UD デジタル 教科書体 NK-R" panose="02020400000000000000" pitchFamily="18" charset="-128"/>
                          <a:ea typeface="UD デジタル 教科書体 NK-R" panose="02020400000000000000" pitchFamily="18" charset="-128"/>
                        </a:rPr>
                        <a:t>4,</a:t>
                      </a:r>
                      <a:r>
                        <a:rPr kumimoji="1" lang="ja-JP" altLang="en-US" sz="1100">
                          <a:latin typeface="UD デジタル 教科書体 NK-R" panose="02020400000000000000" pitchFamily="18" charset="-128"/>
                          <a:ea typeface="UD デジタル 教科書体 NK-R" panose="02020400000000000000" pitchFamily="18" charset="-128"/>
                        </a:rPr>
                        <a:t>００</a:t>
                      </a:r>
                      <a:r>
                        <a:rPr kumimoji="1" lang="en-US" altLang="ja-JP" sz="1100">
                          <a:latin typeface="UD デジタル 教科書体 NK-R" panose="02020400000000000000" pitchFamily="18" charset="-128"/>
                          <a:ea typeface="UD デジタル 教科書体 NK-R" panose="02020400000000000000" pitchFamily="18" charset="-128"/>
                        </a:rPr>
                        <a:t>0</a:t>
                      </a:r>
                      <a:endParaRPr kumimoji="1" lang="ja-JP" altLang="en-US" sz="1100">
                        <a:latin typeface="UD デジタル 教科書体 NK-R" panose="02020400000000000000" pitchFamily="18" charset="-128"/>
                        <a:ea typeface="UD デジタル 教科書体 NK-R" panose="02020400000000000000" pitchFamily="18" charset="-128"/>
                      </a:endParaRPr>
                    </a:p>
                  </a:txBody>
                  <a:tcPr marL="34286" marR="108000" marT="34286" marB="34286" anchor="ctr"/>
                </a:tc>
                <a:extLst>
                  <a:ext uri="{0D108BD9-81ED-4DB2-BD59-A6C34878D82A}">
                    <a16:rowId xmlns:a16="http://schemas.microsoft.com/office/drawing/2014/main" val="3720622053"/>
                  </a:ext>
                </a:extLst>
              </a:tr>
              <a:tr h="252000">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住民税</a:t>
                      </a:r>
                    </a:p>
                  </a:txBody>
                  <a:tcPr marL="34286" marR="34286" marT="34286" marB="34286" anchor="ctr"/>
                </a:tc>
                <a:tc>
                  <a:txBody>
                    <a:bodyPr/>
                    <a:lstStyle/>
                    <a:p>
                      <a:pPr algn="r"/>
                      <a:r>
                        <a:rPr kumimoji="1" lang="ja-JP" altLang="en-US" sz="1100">
                          <a:latin typeface="UD デジタル 教科書体 NK-R" panose="02020400000000000000" pitchFamily="18" charset="-128"/>
                          <a:ea typeface="UD デジタル 教科書体 NK-R" panose="02020400000000000000" pitchFamily="18" charset="-128"/>
                        </a:rPr>
                        <a:t>７</a:t>
                      </a:r>
                      <a:r>
                        <a:rPr kumimoji="1" lang="en-US" altLang="ja-JP" sz="1100">
                          <a:latin typeface="UD デジタル 教科書体 NK-R" panose="02020400000000000000" pitchFamily="18" charset="-128"/>
                          <a:ea typeface="UD デジタル 教科書体 NK-R" panose="02020400000000000000" pitchFamily="18" charset="-128"/>
                        </a:rPr>
                        <a:t>,</a:t>
                      </a:r>
                      <a:r>
                        <a:rPr kumimoji="1" lang="ja-JP" altLang="en-US" sz="1100">
                          <a:latin typeface="UD デジタル 教科書体 NK-R" panose="02020400000000000000" pitchFamily="18" charset="-128"/>
                          <a:ea typeface="UD デジタル 教科書体 NK-R" panose="02020400000000000000" pitchFamily="18" charset="-128"/>
                        </a:rPr>
                        <a:t>０００</a:t>
                      </a:r>
                    </a:p>
                  </a:txBody>
                  <a:tcPr marL="34286" marR="108000" marT="34286" marB="34286" anchor="ctr"/>
                </a:tc>
                <a:extLst>
                  <a:ext uri="{0D108BD9-81ED-4DB2-BD59-A6C34878D82A}">
                    <a16:rowId xmlns:a16="http://schemas.microsoft.com/office/drawing/2014/main" val="2123806636"/>
                  </a:ext>
                </a:extLst>
              </a:tr>
              <a:tr h="252000">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gridSpan="2">
                  <a:txBody>
                    <a:bodyPr/>
                    <a:lstStyle/>
                    <a:p>
                      <a:pPr algn="ctr"/>
                      <a:r>
                        <a:rPr kumimoji="1" lang="ja-JP" altLang="en-US" sz="1200">
                          <a:latin typeface="UD デジタル 教科書体 NK-R" panose="02020400000000000000" pitchFamily="18" charset="-128"/>
                          <a:ea typeface="UD デジタル 教科書体 NK-R" panose="02020400000000000000" pitchFamily="18" charset="-128"/>
                        </a:rPr>
                        <a:t>控除計</a:t>
                      </a:r>
                    </a:p>
                  </a:txBody>
                  <a:tcPr marL="34286" marR="34286" marT="34286" marB="34286" anchor="ctr">
                    <a:lnL w="12700" cmpd="sng">
                      <a:noFill/>
                    </a:lnL>
                    <a:solidFill>
                      <a:schemeClr val="bg1">
                        <a:lumMod val="95000"/>
                      </a:schemeClr>
                    </a:solidFill>
                  </a:tcPr>
                </a:tc>
                <a:tc h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a:txBody>
                    <a:bodyPr/>
                    <a:lstStyle/>
                    <a:p>
                      <a:pPr algn="r"/>
                      <a:r>
                        <a:rPr kumimoji="1" lang="ja-JP" altLang="en-US" sz="1100">
                          <a:latin typeface="UD デジタル 教科書体 NK-R" panose="02020400000000000000" pitchFamily="18" charset="-128"/>
                          <a:ea typeface="UD デジタル 教科書体 NK-R" panose="02020400000000000000" pitchFamily="18" charset="-128"/>
                        </a:rPr>
                        <a:t>４２</a:t>
                      </a:r>
                      <a:r>
                        <a:rPr kumimoji="1" lang="en-US" altLang="ja-JP" sz="1100">
                          <a:latin typeface="UD デジタル 教科書体 NK-R" panose="02020400000000000000" pitchFamily="18" charset="-128"/>
                          <a:ea typeface="UD デジタル 教科書体 NK-R" panose="02020400000000000000" pitchFamily="18" charset="-128"/>
                        </a:rPr>
                        <a:t>,</a:t>
                      </a:r>
                      <a:r>
                        <a:rPr kumimoji="1" lang="ja-JP" altLang="en-US" sz="1100">
                          <a:latin typeface="UD デジタル 教科書体 NK-R" panose="02020400000000000000" pitchFamily="18" charset="-128"/>
                          <a:ea typeface="UD デジタル 教科書体 NK-R" panose="02020400000000000000" pitchFamily="18" charset="-128"/>
                        </a:rPr>
                        <a:t>０００</a:t>
                      </a:r>
                    </a:p>
                  </a:txBody>
                  <a:tcPr marL="34286" marR="108000" marT="34286" marB="34286" anchor="ctr">
                    <a:solidFill>
                      <a:schemeClr val="bg1">
                        <a:lumMod val="95000"/>
                      </a:schemeClr>
                    </a:solidFill>
                  </a:tcPr>
                </a:tc>
                <a:extLst>
                  <a:ext uri="{0D108BD9-81ED-4DB2-BD59-A6C34878D82A}">
                    <a16:rowId xmlns:a16="http://schemas.microsoft.com/office/drawing/2014/main" val="2105916038"/>
                  </a:ext>
                </a:extLst>
              </a:tr>
              <a:tr h="252000">
                <a:tc gridSpan="3">
                  <a:txBody>
                    <a:bodyPr/>
                    <a:lstStyle/>
                    <a:p>
                      <a:pPr algn="ctr"/>
                      <a:r>
                        <a:rPr kumimoji="1" lang="ja-JP" altLang="en-US" sz="1300">
                          <a:latin typeface="UD デジタル 教科書体 NK-R" panose="02020400000000000000" pitchFamily="18" charset="-128"/>
                          <a:ea typeface="UD デジタル 教科書体 NK-R" panose="02020400000000000000" pitchFamily="18" charset="-128"/>
                        </a:rPr>
                        <a:t>差引支給額</a:t>
                      </a:r>
                    </a:p>
                  </a:txBody>
                  <a:tcPr marL="34286" marR="34286" marT="34286" marB="34286" anchor="ctr"/>
                </a:tc>
                <a:tc h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h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a:txBody>
                    <a:bodyPr/>
                    <a:lstStyle/>
                    <a:p>
                      <a:pPr algn="r"/>
                      <a:r>
                        <a:rPr kumimoji="1" lang="en-US" altLang="ja-JP" sz="1100">
                          <a:latin typeface="UD デジタル 教科書体 NK-R" panose="02020400000000000000" pitchFamily="18" charset="-128"/>
                          <a:ea typeface="UD デジタル 教科書体 NK-R" panose="02020400000000000000" pitchFamily="18" charset="-128"/>
                        </a:rPr>
                        <a:t>1</a:t>
                      </a:r>
                      <a:r>
                        <a:rPr kumimoji="1" lang="ja-JP" altLang="en-US" sz="1100">
                          <a:latin typeface="UD デジタル 教科書体 NK-R" panose="02020400000000000000" pitchFamily="18" charset="-128"/>
                          <a:ea typeface="UD デジタル 教科書体 NK-R" panose="02020400000000000000" pitchFamily="18" charset="-128"/>
                        </a:rPr>
                        <a:t>７８</a:t>
                      </a:r>
                      <a:r>
                        <a:rPr kumimoji="1" lang="en-US" altLang="ja-JP" sz="1100">
                          <a:latin typeface="UD デジタル 教科書体 NK-R" panose="02020400000000000000" pitchFamily="18" charset="-128"/>
                          <a:ea typeface="UD デジタル 教科書体 NK-R" panose="02020400000000000000" pitchFamily="18" charset="-128"/>
                        </a:rPr>
                        <a:t>,</a:t>
                      </a:r>
                      <a:r>
                        <a:rPr kumimoji="1" lang="ja-JP" altLang="en-US" sz="1100">
                          <a:latin typeface="UD デジタル 教科書体 NK-R" panose="02020400000000000000" pitchFamily="18" charset="-128"/>
                          <a:ea typeface="UD デジタル 教科書体 NK-R" panose="02020400000000000000" pitchFamily="18" charset="-128"/>
                        </a:rPr>
                        <a:t>０００</a:t>
                      </a:r>
                    </a:p>
                  </a:txBody>
                  <a:tcPr marL="34286" marR="108000" marT="34286" marB="34286" anchor="ctr"/>
                </a:tc>
                <a:extLst>
                  <a:ext uri="{0D108BD9-81ED-4DB2-BD59-A6C34878D82A}">
                    <a16:rowId xmlns:a16="http://schemas.microsoft.com/office/drawing/2014/main" val="1264718810"/>
                  </a:ext>
                </a:extLst>
              </a:tr>
            </a:tbl>
          </a:graphicData>
        </a:graphic>
      </p:graphicFrame>
      <p:graphicFrame>
        <p:nvGraphicFramePr>
          <p:cNvPr id="14" name="表 3">
            <a:extLst>
              <a:ext uri="{FF2B5EF4-FFF2-40B4-BE49-F238E27FC236}">
                <a16:creationId xmlns:a16="http://schemas.microsoft.com/office/drawing/2014/main" id="{9464F407-B7F1-9AC7-8CF6-8F65C9F323B4}"/>
              </a:ext>
            </a:extLst>
          </p:cNvPr>
          <p:cNvGraphicFramePr>
            <a:graphicFrameLocks noGrp="1"/>
          </p:cNvGraphicFramePr>
          <p:nvPr>
            <p:extLst>
              <p:ext uri="{D42A27DB-BD31-4B8C-83A1-F6EECF244321}">
                <p14:modId xmlns:p14="http://schemas.microsoft.com/office/powerpoint/2010/main" val="3862736503"/>
              </p:ext>
            </p:extLst>
          </p:nvPr>
        </p:nvGraphicFramePr>
        <p:xfrm>
          <a:off x="6768340" y="3600406"/>
          <a:ext cx="2614577" cy="800076"/>
        </p:xfrm>
        <a:graphic>
          <a:graphicData uri="http://schemas.openxmlformats.org/drawingml/2006/table">
            <a:tbl>
              <a:tblPr firstRow="1" bandRow="1">
                <a:tableStyleId>{5940675A-B579-460E-94D1-54222C63F5DA}</a:tableStyleId>
              </a:tblPr>
              <a:tblGrid>
                <a:gridCol w="237688">
                  <a:extLst>
                    <a:ext uri="{9D8B030D-6E8A-4147-A177-3AD203B41FA5}">
                      <a16:colId xmlns:a16="http://schemas.microsoft.com/office/drawing/2014/main" val="1229812100"/>
                    </a:ext>
                  </a:extLst>
                </a:gridCol>
                <a:gridCol w="1562511">
                  <a:extLst>
                    <a:ext uri="{9D8B030D-6E8A-4147-A177-3AD203B41FA5}">
                      <a16:colId xmlns:a16="http://schemas.microsoft.com/office/drawing/2014/main" val="133430027"/>
                    </a:ext>
                  </a:extLst>
                </a:gridCol>
                <a:gridCol w="814378">
                  <a:extLst>
                    <a:ext uri="{9D8B030D-6E8A-4147-A177-3AD203B41FA5}">
                      <a16:colId xmlns:a16="http://schemas.microsoft.com/office/drawing/2014/main" val="776220652"/>
                    </a:ext>
                  </a:extLst>
                </a:gridCol>
              </a:tblGrid>
              <a:tr h="266692">
                <a:tc rowSpan="3">
                  <a:txBody>
                    <a:bodyPr/>
                    <a:lstStyle/>
                    <a:p>
                      <a:endParaRPr kumimoji="1" lang="en-US" altLang="ja-JP" sz="1300">
                        <a:latin typeface="UD デジタル 教科書体 NK-R" panose="02020400000000000000" pitchFamily="18" charset="-128"/>
                        <a:ea typeface="UD デジタル 教科書体 NK-R" panose="02020400000000000000" pitchFamily="18" charset="-128"/>
                      </a:endParaRPr>
                    </a:p>
                    <a:p>
                      <a:r>
                        <a:rPr kumimoji="1" lang="ja-JP" altLang="en-US" sz="1300">
                          <a:latin typeface="UD デジタル 教科書体 NK-R" panose="02020400000000000000" pitchFamily="18" charset="-128"/>
                          <a:ea typeface="UD デジタル 教科書体 NK-R" panose="02020400000000000000" pitchFamily="18" charset="-128"/>
                        </a:rPr>
                        <a:t>支給</a:t>
                      </a:r>
                    </a:p>
                  </a:txBody>
                  <a:tcPr marL="34286" marR="34286" marT="34286" marB="34286">
                    <a:solidFill>
                      <a:schemeClr val="bg1">
                        <a:lumMod val="95000"/>
                      </a:schemeClr>
                    </a:solidFill>
                  </a:tcPr>
                </a:tc>
                <a:tc>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生活扶助</a:t>
                      </a:r>
                    </a:p>
                  </a:txBody>
                  <a:tcPr marL="34286" marR="34286" marT="34286" marB="34286"/>
                </a:tc>
                <a:tc>
                  <a:txBody>
                    <a:bodyPr/>
                    <a:lstStyle/>
                    <a:p>
                      <a:pPr algn="r"/>
                      <a:r>
                        <a:rPr kumimoji="1" lang="ja-JP" altLang="en-US" sz="1100">
                          <a:latin typeface="UD デジタル 教科書体 NK-R" panose="02020400000000000000" pitchFamily="18" charset="-128"/>
                          <a:ea typeface="UD デジタル 教科書体 NK-R" panose="02020400000000000000" pitchFamily="18" charset="-128"/>
                        </a:rPr>
                        <a:t>７６，</a:t>
                      </a:r>
                      <a:r>
                        <a:rPr kumimoji="1" lang="en-US" altLang="ja-JP" sz="1100">
                          <a:latin typeface="UD デジタル 教科書体 NK-R" panose="02020400000000000000" pitchFamily="18" charset="-128"/>
                          <a:ea typeface="UD デジタル 教科書体 NK-R" panose="02020400000000000000" pitchFamily="18" charset="-128"/>
                        </a:rPr>
                        <a:t>42</a:t>
                      </a:r>
                      <a:r>
                        <a:rPr kumimoji="1" lang="ja-JP" altLang="en-US" sz="1100">
                          <a:latin typeface="UD デジタル 教科書体 NK-R" panose="02020400000000000000" pitchFamily="18" charset="-128"/>
                          <a:ea typeface="UD デジタル 教科書体 NK-R" panose="02020400000000000000" pitchFamily="18" charset="-128"/>
                        </a:rPr>
                        <a:t>０</a:t>
                      </a:r>
                    </a:p>
                  </a:txBody>
                  <a:tcPr marL="36000" marR="72000" marT="34286" marB="34286"/>
                </a:tc>
                <a:extLst>
                  <a:ext uri="{0D108BD9-81ED-4DB2-BD59-A6C34878D82A}">
                    <a16:rowId xmlns:a16="http://schemas.microsoft.com/office/drawing/2014/main" val="2525484806"/>
                  </a:ext>
                </a:extLst>
              </a:tr>
              <a:tr h="266692">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a:txBody>
                    <a:bodyPr/>
                    <a:lstStyle/>
                    <a:p>
                      <a:r>
                        <a:rPr kumimoji="1" lang="ja-JP" altLang="en-US" sz="1200">
                          <a:latin typeface="UD デジタル 教科書体 NK-R" panose="02020400000000000000" pitchFamily="18" charset="-128"/>
                          <a:ea typeface="UD デジタル 教科書体 NK-R" panose="02020400000000000000" pitchFamily="18" charset="-128"/>
                        </a:rPr>
                        <a:t>住宅扶助（限度額）</a:t>
                      </a:r>
                      <a:endParaRPr kumimoji="1" lang="en-US" altLang="ja-JP" sz="1200">
                        <a:latin typeface="UD デジタル 教科書体 NK-R" panose="02020400000000000000" pitchFamily="18" charset="-128"/>
                        <a:ea typeface="UD デジタル 教科書体 NK-R" panose="02020400000000000000" pitchFamily="18" charset="-128"/>
                      </a:endParaRPr>
                    </a:p>
                  </a:txBody>
                  <a:tcPr marL="34286" marR="34286" marT="34286" marB="34286">
                    <a:lnB w="12700" cap="flat" cmpd="sng" algn="ctr">
                      <a:solidFill>
                        <a:schemeClr val="tx1"/>
                      </a:solidFill>
                      <a:prstDash val="solid"/>
                      <a:round/>
                      <a:headEnd type="none" w="med" len="med"/>
                      <a:tailEnd type="none" w="med" len="med"/>
                    </a:lnB>
                  </a:tcPr>
                </a:tc>
                <a:tc>
                  <a:txBody>
                    <a:bodyPr/>
                    <a:lstStyle/>
                    <a:p>
                      <a:pPr algn="r"/>
                      <a:r>
                        <a:rPr kumimoji="1" lang="ja-JP" altLang="en-US" sz="1100">
                          <a:latin typeface="UD デジタル 教科書体 NK-R" panose="02020400000000000000" pitchFamily="18" charset="-128"/>
                          <a:ea typeface="UD デジタル 教科書体 NK-R" panose="02020400000000000000" pitchFamily="18" charset="-128"/>
                        </a:rPr>
                        <a:t>５３，７００</a:t>
                      </a:r>
                    </a:p>
                  </a:txBody>
                  <a:tcPr marL="36000" marR="72000" marT="34286" marB="34286"/>
                </a:tc>
                <a:extLst>
                  <a:ext uri="{0D108BD9-81ED-4DB2-BD59-A6C34878D82A}">
                    <a16:rowId xmlns:a16="http://schemas.microsoft.com/office/drawing/2014/main" val="65436446"/>
                  </a:ext>
                </a:extLst>
              </a:tr>
              <a:tr h="266692">
                <a:tc vMerge="1">
                  <a:txBody>
                    <a:bodyPr/>
                    <a:lstStyle/>
                    <a:p>
                      <a:endParaRPr kumimoji="1" lang="ja-JP" altLang="en-US" sz="1400">
                        <a:latin typeface="BIZ UDPゴシック" panose="020B0400000000000000" pitchFamily="50" charset="-128"/>
                        <a:ea typeface="BIZ UDPゴシック" panose="020B0400000000000000" pitchFamily="50" charset="-128"/>
                      </a:endParaRPr>
                    </a:p>
                  </a:txBody>
                  <a:tcPr marL="36000" marR="36000" marT="36000" marB="36000"/>
                </a:tc>
                <a:tc>
                  <a:txBody>
                    <a:bodyPr/>
                    <a:lstStyle/>
                    <a:p>
                      <a:pPr algn="ctr"/>
                      <a:r>
                        <a:rPr kumimoji="1" lang="ja-JP" altLang="en-US" sz="1300">
                          <a:latin typeface="UD デジタル 教科書体 NK-R" panose="02020400000000000000" pitchFamily="18" charset="-128"/>
                          <a:ea typeface="UD デジタル 教科書体 NK-R" panose="02020400000000000000" pitchFamily="18" charset="-128"/>
                        </a:rPr>
                        <a:t>生活保護費</a:t>
                      </a:r>
                    </a:p>
                  </a:txBody>
                  <a:tcPr marL="34286" marR="34286" marT="34286" marB="34286">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r"/>
                      <a:r>
                        <a:rPr kumimoji="1" lang="en-US" altLang="ja-JP" sz="1100">
                          <a:latin typeface="UD デジタル 教科書体 NK-R" panose="02020400000000000000" pitchFamily="18" charset="-128"/>
                          <a:ea typeface="UD デジタル 教科書体 NK-R" panose="02020400000000000000" pitchFamily="18" charset="-128"/>
                        </a:rPr>
                        <a:t>130</a:t>
                      </a:r>
                      <a:r>
                        <a:rPr kumimoji="1" lang="ja-JP" altLang="en-US" sz="1100">
                          <a:latin typeface="UD デジタル 教科書体 NK-R" panose="02020400000000000000" pitchFamily="18" charset="-128"/>
                          <a:ea typeface="UD デジタル 教科書体 NK-R" panose="02020400000000000000" pitchFamily="18" charset="-128"/>
                        </a:rPr>
                        <a:t>，１</a:t>
                      </a:r>
                      <a:r>
                        <a:rPr kumimoji="1" lang="en-US" altLang="ja-JP" sz="1100">
                          <a:latin typeface="UD デジタル 教科書体 NK-R" panose="02020400000000000000" pitchFamily="18" charset="-128"/>
                          <a:ea typeface="UD デジタル 教科書体 NK-R" panose="02020400000000000000" pitchFamily="18" charset="-128"/>
                        </a:rPr>
                        <a:t>2</a:t>
                      </a:r>
                      <a:r>
                        <a:rPr kumimoji="1" lang="ja-JP" altLang="en-US" sz="1100">
                          <a:latin typeface="UD デジタル 教科書体 NK-R" panose="02020400000000000000" pitchFamily="18" charset="-128"/>
                          <a:ea typeface="UD デジタル 教科書体 NK-R" panose="02020400000000000000" pitchFamily="18" charset="-128"/>
                        </a:rPr>
                        <a:t>０</a:t>
                      </a:r>
                    </a:p>
                  </a:txBody>
                  <a:tcPr marL="36000" marR="72000" marT="34286" marB="34286">
                    <a:solidFill>
                      <a:schemeClr val="bg1">
                        <a:lumMod val="95000"/>
                      </a:schemeClr>
                    </a:solidFill>
                  </a:tcPr>
                </a:tc>
                <a:extLst>
                  <a:ext uri="{0D108BD9-81ED-4DB2-BD59-A6C34878D82A}">
                    <a16:rowId xmlns:a16="http://schemas.microsoft.com/office/drawing/2014/main" val="891609748"/>
                  </a:ext>
                </a:extLst>
              </a:tr>
            </a:tbl>
          </a:graphicData>
        </a:graphic>
      </p:graphicFrame>
      <p:sp>
        <p:nvSpPr>
          <p:cNvPr id="18" name="四角形: 角を丸くする 17">
            <a:extLst>
              <a:ext uri="{FF2B5EF4-FFF2-40B4-BE49-F238E27FC236}">
                <a16:creationId xmlns:a16="http://schemas.microsoft.com/office/drawing/2014/main" id="{3640F0D6-E508-B76C-26C7-4607BAEB7CF2}"/>
              </a:ext>
            </a:extLst>
          </p:cNvPr>
          <p:cNvSpPr/>
          <p:nvPr/>
        </p:nvSpPr>
        <p:spPr bwMode="gray">
          <a:xfrm>
            <a:off x="6411820" y="5373216"/>
            <a:ext cx="3327616" cy="911733"/>
          </a:xfrm>
          <a:prstGeom prst="roundRect">
            <a:avLst>
              <a:gd name="adj" fmla="val 5027"/>
            </a:avLst>
          </a:prstGeom>
          <a:solidFill>
            <a:schemeClr val="bg1">
              <a:lumMod val="65000"/>
            </a:schemeClr>
          </a:solidFill>
          <a:ln w="9525" algn="ctr">
            <a:solidFill>
              <a:schemeClr val="bg1"/>
            </a:solidFill>
            <a:round/>
            <a:headEnd/>
            <a:tailEnd/>
          </a:ln>
          <a:effectLst/>
        </p:spPr>
        <p:txBody>
          <a:bodyPr lIns="108000" tIns="36000" rIns="108000" bIns="36000" rtlCol="0" anchor="ctr"/>
          <a:lstStyle/>
          <a:p>
            <a:pPr marL="84670" marR="0" lvl="0" indent="-84670" algn="just" defTabSz="870897" rtl="0" eaLnBrk="1" fontAlgn="ctr" latinLnBrk="0" hangingPunct="1">
              <a:lnSpc>
                <a:spcPct val="110000"/>
              </a:lnSpc>
              <a:spcBef>
                <a:spcPct val="0"/>
              </a:spcBef>
              <a:spcAft>
                <a:spcPts val="0"/>
              </a:spcAft>
              <a:buClrTx/>
              <a:buSzTx/>
              <a:buFontTx/>
              <a:buNone/>
              <a:tabLst/>
              <a:defRPr/>
            </a:pPr>
            <a:r>
              <a:rPr kumimoji="1" lang="ja-JP" altLang="en-US" sz="1200" b="1"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rPr>
              <a:t>・生活保護の申請は国民の権利です。</a:t>
            </a:r>
            <a:endParaRPr kumimoji="1" lang="en-US" altLang="ja-JP" sz="1200" b="1"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endParaRPr>
          </a:p>
          <a:p>
            <a:pPr marL="115888" marR="0" lvl="0" indent="-115888" algn="just" defTabSz="870897" rtl="0" eaLnBrk="1" fontAlgn="ctr" latinLnBrk="0" hangingPunct="1">
              <a:lnSpc>
                <a:spcPct val="110000"/>
              </a:lnSpc>
              <a:spcBef>
                <a:spcPct val="0"/>
              </a:spcBef>
              <a:spcAft>
                <a:spcPts val="0"/>
              </a:spcAft>
              <a:buClrTx/>
              <a:buSzTx/>
              <a:buFontTx/>
              <a:buNone/>
              <a:tabLst/>
              <a:defRPr/>
            </a:pPr>
            <a:r>
              <a:rPr kumimoji="1" lang="ja-JP" altLang="en-US" sz="1200" b="1"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rPr>
              <a:t>・生活保護を必要とする可能性はどなたにもあるものですので、ためらわずにご相談ください。</a:t>
            </a:r>
            <a:endParaRPr kumimoji="1" lang="en-US" altLang="ja-JP" sz="1200" b="1"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4" name="テキスト ボックス 23">
            <a:extLst>
              <a:ext uri="{FF2B5EF4-FFF2-40B4-BE49-F238E27FC236}">
                <a16:creationId xmlns:a16="http://schemas.microsoft.com/office/drawing/2014/main" id="{FB4200E1-B027-9D15-5112-8352B93DCB26}"/>
              </a:ext>
            </a:extLst>
          </p:cNvPr>
          <p:cNvSpPr txBox="1"/>
          <p:nvPr/>
        </p:nvSpPr>
        <p:spPr>
          <a:xfrm>
            <a:off x="2697790" y="2631153"/>
            <a:ext cx="489610" cy="169277"/>
          </a:xfrm>
          <a:prstGeom prst="rect">
            <a:avLst/>
          </a:prstGeom>
          <a:noFill/>
        </p:spPr>
        <p:txBody>
          <a:bodyPr wrap="square" lIns="0" tIns="0" rIns="0" bIns="0" rtlCol="0">
            <a:spAutoFit/>
          </a:bodyPr>
          <a:lstStyle/>
          <a:p>
            <a:pPr marL="0" marR="0" lvl="0" indent="0" algn="l" defTabSz="870897"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1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円）</a:t>
            </a:r>
          </a:p>
        </p:txBody>
      </p:sp>
      <p:grpSp>
        <p:nvGrpSpPr>
          <p:cNvPr id="6" name="グループ化 5">
            <a:extLst>
              <a:ext uri="{FF2B5EF4-FFF2-40B4-BE49-F238E27FC236}">
                <a16:creationId xmlns:a16="http://schemas.microsoft.com/office/drawing/2014/main" id="{9110287F-AA52-9533-6BA7-F928522FF33F}"/>
              </a:ext>
            </a:extLst>
          </p:cNvPr>
          <p:cNvGrpSpPr/>
          <p:nvPr/>
        </p:nvGrpSpPr>
        <p:grpSpPr>
          <a:xfrm>
            <a:off x="7306645" y="3349119"/>
            <a:ext cx="2219021" cy="297454"/>
            <a:chOff x="7691625" y="3249581"/>
            <a:chExt cx="1709550" cy="297454"/>
          </a:xfrm>
        </p:grpSpPr>
        <p:sp>
          <p:nvSpPr>
            <p:cNvPr id="10" name="テキスト ボックス 9">
              <a:extLst>
                <a:ext uri="{FF2B5EF4-FFF2-40B4-BE49-F238E27FC236}">
                  <a16:creationId xmlns:a16="http://schemas.microsoft.com/office/drawing/2014/main" id="{B1AE082B-C131-5935-C6A5-5E971D50BC20}"/>
                </a:ext>
              </a:extLst>
            </p:cNvPr>
            <p:cNvSpPr txBox="1"/>
            <p:nvPr/>
          </p:nvSpPr>
          <p:spPr>
            <a:xfrm>
              <a:off x="7691625" y="3249581"/>
              <a:ext cx="1077791" cy="297454"/>
            </a:xfrm>
            <a:prstGeom prst="rect">
              <a:avLst/>
            </a:prstGeom>
            <a:noFill/>
          </p:spPr>
          <p:txBody>
            <a:bodyPr wrap="square" rtlCol="0">
              <a:spAutoFit/>
            </a:bodyPr>
            <a:lstStyle/>
            <a:p>
              <a:pPr marL="0" marR="0" lvl="0" indent="0" algn="ctr" defTabSz="870897" rtl="0" eaLnBrk="1" fontAlgn="base" latinLnBrk="0" hangingPunct="1">
                <a:lnSpc>
                  <a:spcPct val="100000"/>
                </a:lnSpc>
                <a:spcBef>
                  <a:spcPct val="0"/>
                </a:spcBef>
                <a:spcAft>
                  <a:spcPct val="0"/>
                </a:spcAft>
                <a:buClrTx/>
                <a:buSzTx/>
                <a:buFontTx/>
                <a:buNone/>
                <a:tabLst/>
                <a:defRPr/>
              </a:pPr>
              <a:r>
                <a:rPr kumimoji="1" lang="ja-JP" altLang="en-US" sz="1333" b="0" i="0" u="none" strike="noStrike" kern="1200" cap="none" spc="0" normalizeH="0" baseline="0" noProof="0" dirty="0">
                  <a:ln>
                    <a:noFill/>
                  </a:ln>
                  <a:effectLst/>
                  <a:uLnTx/>
                  <a:uFillTx/>
                  <a:latin typeface="UD デジタル 教科書体 NK-R" panose="02020400000000000000" pitchFamily="18" charset="-128"/>
                  <a:ea typeface="UD デジタル 教科書体 NK-R" panose="02020400000000000000" pitchFamily="18" charset="-128"/>
                </a:rPr>
                <a:t>収入がない場合</a:t>
              </a:r>
            </a:p>
          </p:txBody>
        </p:sp>
        <p:sp>
          <p:nvSpPr>
            <p:cNvPr id="25" name="テキスト ボックス 24">
              <a:extLst>
                <a:ext uri="{FF2B5EF4-FFF2-40B4-BE49-F238E27FC236}">
                  <a16:creationId xmlns:a16="http://schemas.microsoft.com/office/drawing/2014/main" id="{3C3BE72C-A85F-5697-25D5-79939E31870D}"/>
                </a:ext>
              </a:extLst>
            </p:cNvPr>
            <p:cNvSpPr txBox="1"/>
            <p:nvPr/>
          </p:nvSpPr>
          <p:spPr>
            <a:xfrm>
              <a:off x="8943858" y="3314879"/>
              <a:ext cx="457317" cy="169277"/>
            </a:xfrm>
            <a:prstGeom prst="rect">
              <a:avLst/>
            </a:prstGeom>
            <a:noFill/>
          </p:spPr>
          <p:txBody>
            <a:bodyPr wrap="square" lIns="0" tIns="0" rIns="0" bIns="0" rtlCol="0">
              <a:spAutoFit/>
            </a:bodyPr>
            <a:lstStyle/>
            <a:p>
              <a:pPr marL="0" marR="0" lvl="0" indent="0" algn="ctr" defTabSz="870897"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円）</a:t>
              </a:r>
            </a:p>
          </p:txBody>
        </p:sp>
      </p:grpSp>
      <p:sp>
        <p:nvSpPr>
          <p:cNvPr id="26" name="四角形: 角を丸くする 25">
            <a:extLst>
              <a:ext uri="{FF2B5EF4-FFF2-40B4-BE49-F238E27FC236}">
                <a16:creationId xmlns:a16="http://schemas.microsoft.com/office/drawing/2014/main" id="{75A63E0D-DAA3-649B-F20E-439EEA7044BB}"/>
              </a:ext>
            </a:extLst>
          </p:cNvPr>
          <p:cNvSpPr/>
          <p:nvPr/>
        </p:nvSpPr>
        <p:spPr>
          <a:xfrm>
            <a:off x="6536839" y="4581128"/>
            <a:ext cx="3077579" cy="686191"/>
          </a:xfrm>
          <a:prstGeom prst="roundRect">
            <a:avLst>
              <a:gd name="adj" fmla="val 12280"/>
            </a:avLst>
          </a:prstGeom>
          <a:solidFill>
            <a:schemeClr val="bg1">
              <a:lumMod val="95000"/>
            </a:schemeClr>
          </a:solidFill>
          <a:ln w="95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72000" tIns="0" rIns="72000" bIns="0" rtlCol="0" anchor="ctr"/>
          <a:lstStyle/>
          <a:p>
            <a:pPr marL="0" marR="0" lvl="0" indent="0" algn="just" defTabSz="74296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生活保護には、生活、</a:t>
            </a:r>
            <a:r>
              <a:rPr kumimoji="1" lang="ja-JP" altLang="en-US" sz="1200" b="0" i="0" u="none" strike="noStrike" kern="1200" cap="none" spc="0" normalizeH="0" baseline="0" noProof="0" dirty="0">
                <a:ln>
                  <a:noFill/>
                </a:ln>
                <a:solidFill>
                  <a:schemeClr val="tx1"/>
                </a:solidFill>
                <a:effectLst/>
                <a:uLnTx/>
                <a:uFillTx/>
                <a:latin typeface="UD デジタル 教科書体 NK-R" panose="02020400000000000000" pitchFamily="18" charset="-128"/>
                <a:ea typeface="UD デジタル 教科書体 NK-R" panose="02020400000000000000" pitchFamily="18" charset="-128"/>
              </a:rPr>
              <a:t>教育、住宅</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、医療、介護、出産、生業、葬祭への扶助があります。</a:t>
            </a:r>
            <a:endPar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7" name="テキスト ボックス 26">
            <a:extLst>
              <a:ext uri="{FF2B5EF4-FFF2-40B4-BE49-F238E27FC236}">
                <a16:creationId xmlns:a16="http://schemas.microsoft.com/office/drawing/2014/main" id="{9FE33238-0344-93FD-A39E-8BC63FA72115}"/>
              </a:ext>
            </a:extLst>
          </p:cNvPr>
          <p:cNvSpPr txBox="1"/>
          <p:nvPr/>
        </p:nvSpPr>
        <p:spPr>
          <a:xfrm>
            <a:off x="6307835" y="1810026"/>
            <a:ext cx="3535587" cy="1404102"/>
          </a:xfrm>
          <a:prstGeom prst="rect">
            <a:avLst/>
          </a:prstGeom>
          <a:noFill/>
        </p:spPr>
        <p:txBody>
          <a:bodyPr wrap="square" rtlCol="0">
            <a:spAutoFit/>
          </a:bodyPr>
          <a:lstStyle/>
          <a:p>
            <a:pPr marL="0" marR="0" lvl="0" indent="0" algn="ctr" defTabSz="870897" rtl="0" eaLnBrk="1" fontAlgn="base" latinLnBrk="0" hangingPunct="1">
              <a:lnSpc>
                <a:spcPct val="100000"/>
              </a:lnSpc>
              <a:spcBef>
                <a:spcPct val="0"/>
              </a:spcBef>
              <a:spcAft>
                <a:spcPts val="600"/>
              </a:spcAft>
              <a:buClrTx/>
              <a:buSzTx/>
              <a:buFontTx/>
              <a:buNone/>
              <a:tabLst/>
              <a:defRPr/>
            </a:pPr>
            <a:r>
              <a:rPr kumimoji="1" lang="ja-JP" altLang="en-US" sz="1524" b="0" i="0" u="sng"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生活保護費例</a:t>
            </a:r>
            <a:endParaRPr kumimoji="1" lang="en-US" altLang="ja-JP" sz="1524" b="0" i="0" u="sng"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38113" marR="0" lvl="0" indent="-138113" algn="just" defTabSz="870897" rtl="0" eaLnBrk="1" fontAlgn="base" latinLnBrk="0" hangingPunct="1">
              <a:lnSpc>
                <a:spcPct val="100000"/>
              </a:lnSpc>
              <a:spcBef>
                <a:spcPct val="0"/>
              </a:spcBef>
              <a:spcAft>
                <a:spcPts val="2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金額は概算です</a:t>
            </a:r>
          </a:p>
          <a:p>
            <a:pPr marL="138113" marR="0" lvl="0" indent="-138113" algn="just" defTabSz="870897" rtl="0" eaLnBrk="1" fontAlgn="base" latinLnBrk="0" hangingPunct="1">
              <a:lnSpc>
                <a:spcPct val="100000"/>
              </a:lnSpc>
              <a:spcBef>
                <a:spcPct val="0"/>
              </a:spcBef>
              <a:spcAft>
                <a:spcPts val="2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３</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0</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歳、</a:t>
            </a:r>
            <a:r>
              <a:rPr kumimoji="1" lang="ja-JP" altLang="en-US" sz="1200" dirty="0">
                <a:solidFill>
                  <a:prstClr val="black"/>
                </a:solidFill>
                <a:latin typeface="UD デジタル 教科書体 NK-R" panose="02020400000000000000" pitchFamily="18" charset="-128"/>
                <a:ea typeface="UD デジタル 教科書体 NK-R" panose="02020400000000000000" pitchFamily="18" charset="-128"/>
              </a:rPr>
              <a:t>単身</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、東京都</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23</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区</a:t>
            </a:r>
            <a:r>
              <a:rPr kumimoji="1" lang="ja-JP" altLang="en-US" sz="1200" b="0" i="0" u="none" strike="noStrike" kern="1200" cap="none" spc="0" normalizeH="0" baseline="0" noProof="0" dirty="0">
                <a:ln>
                  <a:noFill/>
                </a:ln>
                <a:effectLst/>
                <a:uLnTx/>
                <a:uFillTx/>
                <a:latin typeface="UD デジタル 教科書体 NK-R" panose="02020400000000000000" pitchFamily="18" charset="-128"/>
                <a:ea typeface="UD デジタル 教科書体 NK-R" panose="02020400000000000000" pitchFamily="18" charset="-128"/>
              </a:rPr>
              <a:t>在住、賃貸住宅の</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場合の金額です</a:t>
            </a:r>
            <a:endPar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138113" marR="0" lvl="0" indent="-138113" algn="just" defTabSz="870897" rtl="0" eaLnBrk="1" fontAlgn="base" latinLnBrk="0" hangingPunct="1">
              <a:lnSpc>
                <a:spcPct val="100000"/>
              </a:lnSpc>
              <a:spcBef>
                <a:spcPct val="0"/>
              </a:spcBef>
              <a:spcAft>
                <a:spcPts val="2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収入（給与、年金等）がある場合は、下記の額から収入を差し引いた額が支給額になります</a:t>
            </a:r>
            <a:endPar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1" name="テキスト ボックス 10">
            <a:extLst>
              <a:ext uri="{FF2B5EF4-FFF2-40B4-BE49-F238E27FC236}">
                <a16:creationId xmlns:a16="http://schemas.microsoft.com/office/drawing/2014/main" id="{81C95904-50A2-0DB5-F378-C726C7B9271B}"/>
              </a:ext>
            </a:extLst>
          </p:cNvPr>
          <p:cNvSpPr txBox="1"/>
          <p:nvPr/>
        </p:nvSpPr>
        <p:spPr>
          <a:xfrm>
            <a:off x="3206315" y="2815887"/>
            <a:ext cx="2916000" cy="699404"/>
          </a:xfrm>
          <a:prstGeom prst="borderCallout1">
            <a:avLst>
              <a:gd name="adj1" fmla="val 44759"/>
              <a:gd name="adj2" fmla="val 110"/>
              <a:gd name="adj3" fmla="val 135078"/>
              <a:gd name="adj4" fmla="val -11242"/>
            </a:avLst>
          </a:prstGeom>
          <a:noFill/>
          <a:ln w="15875">
            <a:solidFill>
              <a:schemeClr val="accent2"/>
            </a:solidFill>
            <a:prstDash val="sysDash"/>
            <a:headEnd type="none"/>
            <a:tailEnd type="triangle"/>
          </a:ln>
        </p:spPr>
        <p:txBody>
          <a:bodyPr wrap="square" lIns="72000" tIns="72000" rIns="108000" bIns="72000" anchor="ctr">
            <a:spAutoFit/>
          </a:bodyPr>
          <a:lstStyle/>
          <a:p>
            <a:pPr marL="36000" marR="0" lvl="0" indent="0" algn="just" defTabSz="914400" rtl="0" eaLnBrk="1" fontAlgn="base" latinLnBrk="0" hangingPunct="1">
              <a:lnSpc>
                <a:spcPct val="100000"/>
              </a:lnSpc>
              <a:spcBef>
                <a:spcPts val="600"/>
              </a:spcBef>
              <a:spcAft>
                <a:spcPct val="0"/>
              </a:spcAft>
              <a:buClrTx/>
              <a:buSzTx/>
              <a:buFontTx/>
              <a:buNone/>
              <a:tabLst/>
              <a:defRPr/>
            </a:pPr>
            <a:r>
              <a:rPr kumimoji="0"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病気やケガなどで通院や入院をしたときなどに安心して医療を受けるための保険料</a:t>
            </a:r>
            <a:br>
              <a:rPr kumimoji="0"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br>
            <a:r>
              <a:rPr kumimoji="0"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0"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　医療費の一部が軽減される　等</a:t>
            </a:r>
            <a:endParaRPr kumimoji="1" lang="ja-JP" altLang="en-US" sz="1200" b="0" i="0" u="sng"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2" name="テキスト ボックス 11">
            <a:extLst>
              <a:ext uri="{FF2B5EF4-FFF2-40B4-BE49-F238E27FC236}">
                <a16:creationId xmlns:a16="http://schemas.microsoft.com/office/drawing/2014/main" id="{71918117-7DCE-1572-3AD6-5E43E98497DA}"/>
              </a:ext>
            </a:extLst>
          </p:cNvPr>
          <p:cNvSpPr txBox="1"/>
          <p:nvPr/>
        </p:nvSpPr>
        <p:spPr>
          <a:xfrm>
            <a:off x="3227264" y="3644256"/>
            <a:ext cx="2916000" cy="1068736"/>
          </a:xfrm>
          <a:prstGeom prst="borderCallout1">
            <a:avLst>
              <a:gd name="adj1" fmla="val 44759"/>
              <a:gd name="adj2" fmla="val 110"/>
              <a:gd name="adj3" fmla="val 29501"/>
              <a:gd name="adj4" fmla="val -12319"/>
            </a:avLst>
          </a:prstGeom>
          <a:noFill/>
          <a:ln w="15875">
            <a:solidFill>
              <a:schemeClr val="accent6">
                <a:lumMod val="75000"/>
              </a:schemeClr>
            </a:solidFill>
            <a:prstDash val="sysDash"/>
            <a:headEnd type="none"/>
            <a:tailEnd type="triangle"/>
          </a:ln>
        </p:spPr>
        <p:txBody>
          <a:bodyPr wrap="square" lIns="72000" tIns="72000" rIns="108000" bIns="72000" anchor="ctr">
            <a:spAutoFit/>
          </a:bodyPr>
          <a:lstStyle/>
          <a:p>
            <a:pPr marL="36000" marR="0" lvl="0" indent="0" algn="just" defTabSz="914400" rtl="0" eaLnBrk="1" fontAlgn="base" latinLnBrk="0" hangingPunct="1">
              <a:lnSpc>
                <a:spcPct val="100000"/>
              </a:lnSpc>
              <a:spcBef>
                <a:spcPts val="600"/>
              </a:spcBef>
              <a:spcAft>
                <a:spcPct val="0"/>
              </a:spcAft>
              <a:buClrTx/>
              <a:buSzTx/>
              <a:buFontTx/>
              <a:buNone/>
              <a:tabLst/>
              <a:defRPr/>
            </a:pPr>
            <a:r>
              <a:rPr kumimoji="0"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高齢になった（老齢年金）、障</a:t>
            </a:r>
            <a:r>
              <a:rPr lang="ja-JP" altLang="en-US" sz="1200">
                <a:solidFill>
                  <a:srgbClr val="000000"/>
                </a:solidFill>
                <a:latin typeface="UD デジタル 教科書体 NK-R" panose="02020400000000000000" pitchFamily="18" charset="-128"/>
                <a:ea typeface="UD デジタル 教科書体 NK-R" panose="02020400000000000000" pitchFamily="18" charset="-128"/>
              </a:rPr>
              <a:t>がい</a:t>
            </a:r>
            <a:r>
              <a:rPr kumimoji="0"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を負った（障害年金）、親など家計を支えていた方が亡くなった（遺族年金）といった理由により、収入が減少したときに年金を受給するための保険料</a:t>
            </a:r>
            <a:endParaRPr kumimoji="1" lang="ja-JP" altLang="en-US" sz="1200" b="0" i="0" u="sng"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6" name="テキスト ボックス 15">
            <a:extLst>
              <a:ext uri="{FF2B5EF4-FFF2-40B4-BE49-F238E27FC236}">
                <a16:creationId xmlns:a16="http://schemas.microsoft.com/office/drawing/2014/main" id="{9FC7508E-04F0-2841-1672-4BC184465E88}"/>
              </a:ext>
            </a:extLst>
          </p:cNvPr>
          <p:cNvSpPr txBox="1"/>
          <p:nvPr/>
        </p:nvSpPr>
        <p:spPr>
          <a:xfrm>
            <a:off x="3222430" y="4841957"/>
            <a:ext cx="2916000" cy="514738"/>
          </a:xfrm>
          <a:prstGeom prst="borderCallout1">
            <a:avLst>
              <a:gd name="adj1" fmla="val 44759"/>
              <a:gd name="adj2" fmla="val 110"/>
              <a:gd name="adj3" fmla="val -123024"/>
              <a:gd name="adj4" fmla="val -11236"/>
            </a:avLst>
          </a:prstGeom>
          <a:noFill/>
          <a:ln w="15875">
            <a:solidFill>
              <a:schemeClr val="accent3"/>
            </a:solidFill>
            <a:prstDash val="sysDash"/>
            <a:headEnd type="none"/>
            <a:tailEnd type="triangle"/>
          </a:ln>
        </p:spPr>
        <p:txBody>
          <a:bodyPr wrap="square" lIns="72000" tIns="72000" rIns="108000" bIns="72000" anchor="ctr">
            <a:spAutoFit/>
          </a:bodyPr>
          <a:lstStyle/>
          <a:p>
            <a:pPr marL="36000" marR="0" lvl="0" indent="0" algn="just" defTabSz="914400" rtl="0" eaLnBrk="1" fontAlgn="base" latinLnBrk="0" hangingPunct="1">
              <a:lnSpc>
                <a:spcPct val="100000"/>
              </a:lnSpc>
              <a:spcBef>
                <a:spcPts val="600"/>
              </a:spcBef>
              <a:spcAft>
                <a:spcPct val="0"/>
              </a:spcAft>
              <a:buClrTx/>
              <a:buSzTx/>
              <a:buFontTx/>
              <a:buNone/>
              <a:tabLst/>
              <a:defRPr/>
            </a:pPr>
            <a:r>
              <a:rPr kumimoji="0"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失業したときや育児や介護で休業したときに手当を受けるための保険料</a:t>
            </a:r>
            <a:endParaRPr kumimoji="1" lang="ja-JP" altLang="en-US" sz="1200" b="0" i="0" u="sng"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0" name="四角形: 角を丸くする 19">
            <a:extLst>
              <a:ext uri="{FF2B5EF4-FFF2-40B4-BE49-F238E27FC236}">
                <a16:creationId xmlns:a16="http://schemas.microsoft.com/office/drawing/2014/main" id="{97E80849-E707-09DD-5A55-7167D54A231E}"/>
              </a:ext>
            </a:extLst>
          </p:cNvPr>
          <p:cNvSpPr/>
          <p:nvPr/>
        </p:nvSpPr>
        <p:spPr bwMode="gray">
          <a:xfrm>
            <a:off x="244626" y="5573606"/>
            <a:ext cx="5477076" cy="990220"/>
          </a:xfrm>
          <a:prstGeom prst="roundRect">
            <a:avLst/>
          </a:prstGeom>
          <a:solidFill>
            <a:schemeClr val="bg1"/>
          </a:solidFill>
          <a:ln w="9525" algn="ctr">
            <a:noFill/>
            <a:round/>
            <a:headEnd/>
            <a:tailEnd/>
          </a:ln>
          <a:effectLst/>
        </p:spPr>
        <p:txBody>
          <a:bodyPr rtlCol="0" anchor="ctr"/>
          <a:lstStyle/>
          <a:p>
            <a:pPr marL="223200" marR="0" lvl="0" indent="-540000" algn="l" defTabSz="870897" rtl="0" eaLnBrk="1" fontAlgn="ctr" latinLnBrk="0" hangingPunct="1">
              <a:spcBef>
                <a:spcPct val="0"/>
              </a:spcBef>
              <a:spcAft>
                <a:spcPts val="20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１　会社によって種類や内容は異なります。</a:t>
            </a:r>
            <a:endParaRPr kumimoji="1"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223200" marR="0" lvl="0" indent="-540000" algn="l" defTabSz="870897" rtl="0" eaLnBrk="1" fontAlgn="ctr" latinLnBrk="0" hangingPunct="1">
              <a:spcBef>
                <a:spcPct val="0"/>
              </a:spcBef>
              <a:spcAft>
                <a:spcPts val="20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２　社会保険料は、</a:t>
            </a:r>
            <a:r>
              <a:rPr kumimoji="1" lang="ja-JP" altLang="en-US" sz="1200" b="1" i="0" u="sng"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雇用者の場合、事業主と本人が半分ずつ負担</a:t>
            </a:r>
            <a:r>
              <a:rPr kumimoji="1"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します。</a:t>
            </a:r>
            <a:endParaRPr kumimoji="1"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317500" marR="0" lvl="0" indent="-635000" algn="l" defTabSz="870897" rtl="0" eaLnBrk="1" fontAlgn="ctr" latinLnBrk="0" hangingPunct="1">
              <a:spcBef>
                <a:spcPct val="0"/>
              </a:spcBef>
              <a:spcAft>
                <a:spcPts val="20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３　介護が必要な状態になったときに、介護サービスを受けるための介護保険は、</a:t>
            </a:r>
            <a:r>
              <a:rPr kumimoji="1"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40</a:t>
            </a:r>
            <a:r>
              <a:rPr kumimoji="1" lang="ja-JP" alt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歳から納付開始となります。</a:t>
            </a:r>
            <a:endParaRPr kumimoji="1" lang="en-US" altLang="ja-JP"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1" name="タイトル 20">
            <a:extLst>
              <a:ext uri="{FF2B5EF4-FFF2-40B4-BE49-F238E27FC236}">
                <a16:creationId xmlns:a16="http://schemas.microsoft.com/office/drawing/2014/main" id="{BD7EB9FB-ADCF-22E2-F28F-660F1432DE75}"/>
              </a:ext>
            </a:extLst>
          </p:cNvPr>
          <p:cNvSpPr>
            <a:spLocks noGrp="1"/>
          </p:cNvSpPr>
          <p:nvPr>
            <p:ph type="title"/>
          </p:nvPr>
        </p:nvSpPr>
        <p:spPr/>
        <p:txBody>
          <a:bodyPr/>
          <a:lstStyle/>
          <a:p>
            <a:r>
              <a:rPr lang="ja-JP" altLang="en-US" sz="2000">
                <a:latin typeface="UD デジタル 教科書体 NK-R" panose="02020400000000000000" pitchFamily="18" charset="-128"/>
                <a:ea typeface="UD デジタル 教科書体 NK-R" panose="02020400000000000000" pitchFamily="18" charset="-128"/>
              </a:rPr>
              <a:t>給与明細書や生活保護支給額の例</a:t>
            </a:r>
          </a:p>
        </p:txBody>
      </p:sp>
      <p:sp>
        <p:nvSpPr>
          <p:cNvPr id="28" name="テキスト プレースホルダー 27">
            <a:extLst>
              <a:ext uri="{FF2B5EF4-FFF2-40B4-BE49-F238E27FC236}">
                <a16:creationId xmlns:a16="http://schemas.microsoft.com/office/drawing/2014/main" id="{D3170A21-CB04-EB40-A551-6CE4729D28EB}"/>
              </a:ext>
            </a:extLst>
          </p:cNvPr>
          <p:cNvSpPr>
            <a:spLocks noGrp="1"/>
          </p:cNvSpPr>
          <p:nvPr>
            <p:ph type="body" sz="quarter" idx="13"/>
          </p:nvPr>
        </p:nvSpPr>
        <p:spPr>
          <a:xfrm>
            <a:off x="0" y="540000"/>
            <a:ext cx="9907200" cy="990220"/>
          </a:xfrm>
        </p:spPr>
        <p:txBody>
          <a:bodyPr lIns="288000" rIns="288000"/>
          <a:lstStyle/>
          <a:p>
            <a:pPr marL="285750" indent="-285750">
              <a:lnSpc>
                <a:spcPct val="100000"/>
              </a:lnSpc>
              <a:spcBef>
                <a:spcPts val="0"/>
              </a:spcBef>
              <a:spcAft>
                <a:spcPts val="300"/>
              </a:spcAft>
              <a:buClrTx/>
              <a:buFont typeface="Wingdings" panose="05000000000000000000" pitchFamily="2" charset="2"/>
              <a:buChar char="ü"/>
            </a:pPr>
            <a:r>
              <a:rPr lang="ja-JP" altLang="en-US" sz="1600">
                <a:latin typeface="UD デジタル 教科書体 NK-R" panose="02020400000000000000" pitchFamily="18" charset="-128"/>
                <a:ea typeface="UD デジタル 教科書体 NK-R" panose="02020400000000000000" pitchFamily="18" charset="-128"/>
              </a:rPr>
              <a:t>下の給与明細書の支給計ごとに、社会保険料はいくらになっているでしょうか。</a:t>
            </a:r>
          </a:p>
          <a:p>
            <a:pPr marL="285750" indent="-285750">
              <a:lnSpc>
                <a:spcPct val="100000"/>
              </a:lnSpc>
              <a:spcBef>
                <a:spcPts val="0"/>
              </a:spcBef>
              <a:spcAft>
                <a:spcPts val="300"/>
              </a:spcAft>
              <a:buClrTx/>
              <a:buFont typeface="Wingdings" panose="05000000000000000000" pitchFamily="2" charset="2"/>
              <a:buChar char="ü"/>
            </a:pPr>
            <a:r>
              <a:rPr lang="ja-JP" altLang="en-US" sz="1600">
                <a:latin typeface="UD デジタル 教科書体 NK-R" panose="02020400000000000000" pitchFamily="18" charset="-128"/>
                <a:ea typeface="UD デジタル 教科書体 NK-R" panose="02020400000000000000" pitchFamily="18" charset="-128"/>
              </a:rPr>
              <a:t>あなたが将来、もし仕事につけない状況などになり、最低限度の生活を維持できなくなったら、生活保護の申請ができます。生活保護制度の趣旨や種類を確認してみましょう。</a:t>
            </a:r>
          </a:p>
        </p:txBody>
      </p:sp>
      <p:cxnSp>
        <p:nvCxnSpPr>
          <p:cNvPr id="8" name="直線コネクタ 7">
            <a:extLst>
              <a:ext uri="{FF2B5EF4-FFF2-40B4-BE49-F238E27FC236}">
                <a16:creationId xmlns:a16="http://schemas.microsoft.com/office/drawing/2014/main" id="{0EF2B113-A1C5-ED31-C957-9699A2D77F6C}"/>
              </a:ext>
            </a:extLst>
          </p:cNvPr>
          <p:cNvCxnSpPr/>
          <p:nvPr/>
        </p:nvCxnSpPr>
        <p:spPr>
          <a:xfrm>
            <a:off x="6226070" y="2255192"/>
            <a:ext cx="0" cy="4506248"/>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08787588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41" name="グループ化 4140">
            <a:extLst>
              <a:ext uri="{FF2B5EF4-FFF2-40B4-BE49-F238E27FC236}">
                <a16:creationId xmlns:a16="http://schemas.microsoft.com/office/drawing/2014/main" id="{4856919F-375E-A63B-CAED-79CA6C55F31C}"/>
              </a:ext>
            </a:extLst>
          </p:cNvPr>
          <p:cNvGrpSpPr/>
          <p:nvPr/>
        </p:nvGrpSpPr>
        <p:grpSpPr>
          <a:xfrm>
            <a:off x="1935915" y="2098948"/>
            <a:ext cx="2068441" cy="864441"/>
            <a:chOff x="326992" y="1737007"/>
            <a:chExt cx="1366755" cy="864441"/>
          </a:xfrm>
        </p:grpSpPr>
        <p:sp>
          <p:nvSpPr>
            <p:cNvPr id="67" name="大かっこ 66"/>
            <p:cNvSpPr/>
            <p:nvPr/>
          </p:nvSpPr>
          <p:spPr>
            <a:xfrm>
              <a:off x="532577" y="1737007"/>
              <a:ext cx="994500" cy="864441"/>
            </a:xfrm>
            <a:prstGeom prst="bracketPair">
              <a:avLst/>
            </a:prstGeom>
            <a:noFill/>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4140" name="グループ化 4139">
              <a:extLst>
                <a:ext uri="{FF2B5EF4-FFF2-40B4-BE49-F238E27FC236}">
                  <a16:creationId xmlns:a16="http://schemas.microsoft.com/office/drawing/2014/main" id="{41199DD9-49CD-3C08-E198-4CE4A4BCB202}"/>
                </a:ext>
              </a:extLst>
            </p:cNvPr>
            <p:cNvGrpSpPr/>
            <p:nvPr/>
          </p:nvGrpSpPr>
          <p:grpSpPr>
            <a:xfrm>
              <a:off x="326992" y="1881368"/>
              <a:ext cx="1366755" cy="668335"/>
              <a:chOff x="326992" y="1881368"/>
              <a:chExt cx="1366755" cy="668335"/>
            </a:xfrm>
          </p:grpSpPr>
          <p:sp>
            <p:nvSpPr>
              <p:cNvPr id="68" name="テキスト ボックス 67"/>
              <p:cNvSpPr txBox="1"/>
              <p:nvPr/>
            </p:nvSpPr>
            <p:spPr>
              <a:xfrm>
                <a:off x="326992" y="2258085"/>
                <a:ext cx="1366755" cy="291618"/>
              </a:xfrm>
              <a:prstGeom prst="rect">
                <a:avLst/>
              </a:prstGeom>
              <a:noFill/>
              <a:ln>
                <a:noFill/>
              </a:ln>
            </p:spPr>
            <p:txBody>
              <a:bodyPr wrap="square" rtlCol="0" anchor="ctr" anchorCtr="0">
                <a:spAutoFit/>
              </a:bodyPr>
              <a:lstStyle/>
              <a:p>
                <a:pPr marL="0" marR="0" lvl="0" indent="0" algn="ctr" defTabSz="435362"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66BAB7"/>
                    </a:solidFill>
                    <a:effectLst/>
                    <a:uLnTx/>
                    <a:uFillTx/>
                    <a:latin typeface="UD デジタル 教科書体 NK-R" panose="02020400000000000000" pitchFamily="18" charset="-128"/>
                    <a:ea typeface="UD デジタル 教科書体 NK-R" panose="02020400000000000000" pitchFamily="18" charset="-128"/>
                    <a:cs typeface="+mn-cs"/>
                  </a:rPr>
                  <a:t>15</a:t>
                </a:r>
                <a:r>
                  <a:rPr kumimoji="1" lang="ja-JP" altLang="en-US" sz="1400" b="1" i="0" u="none" strike="noStrike" kern="1200" cap="none" spc="0" normalizeH="0" baseline="0" noProof="0">
                    <a:ln>
                      <a:noFill/>
                    </a:ln>
                    <a:solidFill>
                      <a:srgbClr val="66BAB7"/>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400" b="1" i="0" u="none" strike="noStrike" kern="1200" cap="none" spc="0" normalizeH="0" baseline="0" noProof="0">
                    <a:ln>
                      <a:noFill/>
                    </a:ln>
                    <a:solidFill>
                      <a:srgbClr val="66BAB7"/>
                    </a:solidFill>
                    <a:effectLst/>
                    <a:uLnTx/>
                    <a:uFillTx/>
                    <a:latin typeface="UD デジタル 教科書体 NK-R" panose="02020400000000000000" pitchFamily="18" charset="-128"/>
                    <a:ea typeface="UD デジタル 教科書体 NK-R" panose="02020400000000000000" pitchFamily="18" charset="-128"/>
                    <a:cs typeface="+mn-cs"/>
                  </a:rPr>
                  <a:t>64</a:t>
                </a:r>
                <a:r>
                  <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a:t>
                </a:r>
              </a:p>
            </p:txBody>
          </p:sp>
          <p:cxnSp>
            <p:nvCxnSpPr>
              <p:cNvPr id="69" name="直線コネクタ 68"/>
              <p:cNvCxnSpPr>
                <a:cxnSpLocks/>
              </p:cNvCxnSpPr>
              <p:nvPr/>
            </p:nvCxnSpPr>
            <p:spPr>
              <a:xfrm>
                <a:off x="608906" y="2194371"/>
                <a:ext cx="8667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381967" y="1881368"/>
                <a:ext cx="1305768" cy="291618"/>
              </a:xfrm>
              <a:prstGeom prst="rect">
                <a:avLst/>
              </a:prstGeom>
              <a:noFill/>
              <a:ln>
                <a:noFill/>
              </a:ln>
            </p:spPr>
            <p:txBody>
              <a:bodyPr wrap="square" rtlCol="0" anchor="ctr" anchorCtr="0">
                <a:spAutoFit/>
              </a:bodyPr>
              <a:lstStyle/>
              <a:p>
                <a:pPr marL="0" marR="0" lvl="0" indent="0" algn="ctr" defTabSz="435362"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66BAB7"/>
                    </a:solidFill>
                    <a:effectLst/>
                    <a:uLnTx/>
                    <a:uFillTx/>
                    <a:latin typeface="UD デジタル 教科書体 NK-R" panose="02020400000000000000" pitchFamily="18" charset="-128"/>
                    <a:ea typeface="UD デジタル 教科書体 NK-R" panose="02020400000000000000" pitchFamily="18" charset="-128"/>
                    <a:cs typeface="+mn-cs"/>
                  </a:rPr>
                  <a:t>65</a:t>
                </a:r>
                <a:r>
                  <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歳以上</a:t>
                </a:r>
              </a:p>
            </p:txBody>
          </p:sp>
        </p:grpSp>
      </p:grpSp>
      <p:sp>
        <p:nvSpPr>
          <p:cNvPr id="4100" name="正方形/長方形 4099">
            <a:extLst>
              <a:ext uri="{FF2B5EF4-FFF2-40B4-BE49-F238E27FC236}">
                <a16:creationId xmlns:a16="http://schemas.microsoft.com/office/drawing/2014/main" id="{30DF7466-74F9-3CE5-3479-D1CA06E57784}"/>
              </a:ext>
            </a:extLst>
          </p:cNvPr>
          <p:cNvSpPr/>
          <p:nvPr/>
        </p:nvSpPr>
        <p:spPr>
          <a:xfrm>
            <a:off x="4764133" y="2637690"/>
            <a:ext cx="213349" cy="6931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1714" b="0"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210" name="テキスト ボックス 4209">
            <a:extLst>
              <a:ext uri="{FF2B5EF4-FFF2-40B4-BE49-F238E27FC236}">
                <a16:creationId xmlns:a16="http://schemas.microsoft.com/office/drawing/2014/main" id="{21D56C40-C187-5627-209F-E797E04F8179}"/>
              </a:ext>
            </a:extLst>
          </p:cNvPr>
          <p:cNvSpPr txBox="1"/>
          <p:nvPr/>
        </p:nvSpPr>
        <p:spPr>
          <a:xfrm>
            <a:off x="313911" y="6560687"/>
            <a:ext cx="7237739" cy="261610"/>
          </a:xfrm>
          <a:prstGeom prst="rect">
            <a:avLst/>
          </a:prstGeom>
          <a:noFill/>
        </p:spPr>
        <p:txBody>
          <a:bodyPr wrap="square">
            <a:spAutoFit/>
          </a:bodyPr>
          <a:lstStyle/>
          <a:p>
            <a:pPr marL="269875" marR="0" lvl="0" indent="-269875" algn="l" defTabSz="870897"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（出典）令和２年総務省統計局</a:t>
            </a:r>
            <a:r>
              <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国勢調査</a:t>
            </a:r>
            <a:r>
              <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日本の将来推計人口（令和５年推計）</a:t>
            </a:r>
            <a:r>
              <a:rPr kumimoji="1" lang="en-US" altLang="ja-JP"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（出生中位（死亡中位）推計）</a:t>
            </a:r>
          </a:p>
        </p:txBody>
      </p:sp>
      <p:sp>
        <p:nvSpPr>
          <p:cNvPr id="4211" name="テキスト ボックス 76">
            <a:extLst>
              <a:ext uri="{FF2B5EF4-FFF2-40B4-BE49-F238E27FC236}">
                <a16:creationId xmlns:a16="http://schemas.microsoft.com/office/drawing/2014/main" id="{7991B863-2158-BC1B-AF5F-9EA4C2D0D38E}"/>
              </a:ext>
            </a:extLst>
          </p:cNvPr>
          <p:cNvSpPr txBox="1">
            <a:spLocks noChangeArrowheads="1"/>
          </p:cNvSpPr>
          <p:nvPr/>
        </p:nvSpPr>
        <p:spPr bwMode="auto">
          <a:xfrm>
            <a:off x="236613" y="138045"/>
            <a:ext cx="5030829" cy="473206"/>
          </a:xfrm>
          <a:prstGeom prst="rect">
            <a:avLst/>
          </a:prstGeom>
          <a:noFill/>
          <a:ln w="9525">
            <a:noFill/>
            <a:miter lim="800000"/>
            <a:headEnd/>
            <a:tailEnd/>
          </a:ln>
        </p:spPr>
        <p:txBody>
          <a:bodyPr wrap="square">
            <a:spAutoFit/>
          </a:bodyPr>
          <a:lstStyle/>
          <a:p>
            <a:pPr marL="0" marR="0" lvl="0" indent="0" algn="ctr" defTabSz="870618" rtl="0" eaLnBrk="1" fontAlgn="auto" latinLnBrk="0" hangingPunct="1">
              <a:lnSpc>
                <a:spcPct val="100000"/>
              </a:lnSpc>
              <a:spcBef>
                <a:spcPts val="0"/>
              </a:spcBef>
              <a:spcAft>
                <a:spcPts val="0"/>
              </a:spcAft>
              <a:buClrTx/>
              <a:buSzTx/>
              <a:buFontTx/>
              <a:buNone/>
              <a:tabLst/>
              <a:defRPr/>
            </a:pPr>
            <a:endParaRPr kumimoji="1" lang="ja-JP" altLang="en-US" sz="2475"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283" name="正方形/長方形 4282">
            <a:extLst>
              <a:ext uri="{FF2B5EF4-FFF2-40B4-BE49-F238E27FC236}">
                <a16:creationId xmlns:a16="http://schemas.microsoft.com/office/drawing/2014/main" id="{01A134E2-AD3E-3128-2F99-255D8E786F92}"/>
              </a:ext>
            </a:extLst>
          </p:cNvPr>
          <p:cNvSpPr/>
          <p:nvPr/>
        </p:nvSpPr>
        <p:spPr>
          <a:xfrm>
            <a:off x="6303046" y="4049920"/>
            <a:ext cx="144000" cy="693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1714" b="0"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1" name="テキスト ボックス 10"/>
          <p:cNvSpPr txBox="1"/>
          <p:nvPr/>
        </p:nvSpPr>
        <p:spPr>
          <a:xfrm>
            <a:off x="4286422" y="1589137"/>
            <a:ext cx="1134552" cy="338554"/>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1990</a:t>
            </a:r>
            <a:r>
              <a:rPr kumimoji="1" lang="ja-JP" altLang="en-US" sz="16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年</a:t>
            </a:r>
          </a:p>
        </p:txBody>
      </p:sp>
      <p:sp>
        <p:nvSpPr>
          <p:cNvPr id="4" name="タイトル 3">
            <a:extLst>
              <a:ext uri="{FF2B5EF4-FFF2-40B4-BE49-F238E27FC236}">
                <a16:creationId xmlns:a16="http://schemas.microsoft.com/office/drawing/2014/main" id="{57EC15EF-F5F8-70B1-075A-5645C571AB20}"/>
              </a:ext>
            </a:extLst>
          </p:cNvPr>
          <p:cNvSpPr>
            <a:spLocks noGrp="1"/>
          </p:cNvSpPr>
          <p:nvPr>
            <p:ph type="title"/>
          </p:nvPr>
        </p:nvSpPr>
        <p:spPr/>
        <p:txBody>
          <a:bodyPr bIns="72000"/>
          <a:lstStyle/>
          <a:p>
            <a:r>
              <a:rPr lang="ja-JP" altLang="en-US" sz="1800">
                <a:latin typeface="UD デジタル 教科書体 NK-R" panose="02020400000000000000" pitchFamily="18" charset="-128"/>
                <a:ea typeface="UD デジタル 教科書体 NK-R" panose="02020400000000000000" pitchFamily="18" charset="-128"/>
              </a:rPr>
              <a:t>「若返り」という変化を踏まえた「高齢者」１人を支える「現役世代」の人数</a:t>
            </a:r>
          </a:p>
        </p:txBody>
      </p:sp>
      <p:sp>
        <p:nvSpPr>
          <p:cNvPr id="4181" name="テキスト プレースホルダー 3">
            <a:extLst>
              <a:ext uri="{FF2B5EF4-FFF2-40B4-BE49-F238E27FC236}">
                <a16:creationId xmlns:a16="http://schemas.microsoft.com/office/drawing/2014/main" id="{222D75DC-1460-9B2A-667A-C25DD926E376}"/>
              </a:ext>
            </a:extLst>
          </p:cNvPr>
          <p:cNvSpPr>
            <a:spLocks noGrp="1"/>
          </p:cNvSpPr>
          <p:nvPr>
            <p:ph type="body" sz="quarter" idx="13"/>
          </p:nvPr>
        </p:nvSpPr>
        <p:spPr>
          <a:xfrm>
            <a:off x="0" y="467999"/>
            <a:ext cx="9907200" cy="1038671"/>
          </a:xfrm>
        </p:spPr>
        <p:txBody>
          <a:bodyPr lIns="144000" tIns="108000" rIns="144000" bIns="108000"/>
          <a:lstStyle/>
          <a:p>
            <a:pPr marL="285750" indent="-285750" defTabSz="435362">
              <a:lnSpc>
                <a:spcPct val="100000"/>
              </a:lnSpc>
              <a:spcBef>
                <a:spcPts val="0"/>
              </a:spcBef>
              <a:spcAft>
                <a:spcPts val="200"/>
              </a:spcAft>
              <a:buClrTx/>
              <a:buFont typeface="Wingdings" panose="05000000000000000000" pitchFamily="2" charset="2"/>
              <a:buChar char="ü"/>
              <a:defRPr/>
            </a:pPr>
            <a:r>
              <a:rPr kumimoji="0" lang="ja-JP" altLang="ja-JP"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少子高齢化</a:t>
            </a:r>
            <a:r>
              <a:rPr kumimoji="0" lang="ja-JP" altLang="en-US"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により「高齢者</a:t>
            </a:r>
            <a:r>
              <a:rPr kumimoji="0" lang="ja-JP" altLang="en-US" kern="1200" spc="0">
                <a:solidFill>
                  <a:prstClr val="black"/>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a:t>
            </a:r>
            <a:r>
              <a:rPr kumimoji="0" lang="en-US" altLang="ja-JP" kern="1200" spc="0">
                <a:solidFill>
                  <a:prstClr val="black"/>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65</a:t>
            </a:r>
            <a:r>
              <a:rPr kumimoji="0" lang="ja-JP" altLang="en-US" kern="1200" spc="0">
                <a:solidFill>
                  <a:prstClr val="black"/>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歳以上）</a:t>
            </a:r>
            <a:r>
              <a:rPr kumimoji="0" lang="ja-JP" altLang="en-US"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」１人を支える「現役世代</a:t>
            </a:r>
            <a:r>
              <a:rPr kumimoji="0" lang="ja-JP" altLang="en-US" kern="1200" spc="0">
                <a:solidFill>
                  <a:prstClr val="black"/>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a:t>
            </a:r>
            <a:r>
              <a:rPr kumimoji="0" lang="en-US" altLang="ja-JP" kern="1200" spc="0">
                <a:solidFill>
                  <a:prstClr val="black"/>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15</a:t>
            </a:r>
            <a:r>
              <a:rPr kumimoji="0" lang="ja-JP" altLang="en-US" kern="1200" spc="0">
                <a:solidFill>
                  <a:prstClr val="black"/>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a:t>
            </a:r>
            <a:r>
              <a:rPr kumimoji="0" lang="en-US" altLang="ja-JP" kern="1200" spc="0">
                <a:solidFill>
                  <a:prstClr val="black"/>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64</a:t>
            </a:r>
            <a:r>
              <a:rPr kumimoji="0" lang="ja-JP" altLang="en-US" kern="1200" spc="0">
                <a:solidFill>
                  <a:prstClr val="black"/>
                </a:solidFill>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歳）</a:t>
            </a:r>
            <a:r>
              <a:rPr kumimoji="0" lang="ja-JP" altLang="en-US"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」の人数は減少</a:t>
            </a:r>
            <a:r>
              <a:rPr kumimoji="0" lang="ja-JP" altLang="en-US" sz="11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（いわゆる「騎馬戦型から肩車型へ」）</a:t>
            </a:r>
            <a:endParaRPr kumimoji="1" lang="en-US" altLang="ja-JP" sz="11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285750" indent="-285750" defTabSz="870897" fontAlgn="base">
              <a:lnSpc>
                <a:spcPct val="100000"/>
              </a:lnSpc>
              <a:spcBef>
                <a:spcPts val="0"/>
              </a:spcBef>
              <a:spcAft>
                <a:spcPts val="0"/>
              </a:spcAft>
              <a:buClrTx/>
              <a:buFont typeface="Wingdings" panose="05000000000000000000" pitchFamily="2" charset="2"/>
              <a:buChar char="ü"/>
              <a:defRPr/>
            </a:pPr>
            <a:r>
              <a:rPr kumimoji="1" lang="ja-JP" altLang="en-US"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一方で、現在の高齢者は</a:t>
            </a:r>
            <a:r>
              <a:rPr kumimoji="1" lang="en-US" altLang="ja-JP"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10</a:t>
            </a:r>
            <a:r>
              <a:rPr kumimoji="1" lang="ja-JP" altLang="en-US"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en-US" altLang="ja-JP"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20</a:t>
            </a:r>
            <a:r>
              <a:rPr kumimoji="1" lang="ja-JP" altLang="en-US"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年前と比較して、加齢に伴う身体的機能変化の出現が</a:t>
            </a:r>
            <a:r>
              <a:rPr kumimoji="1" lang="en-US" altLang="ja-JP"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5</a:t>
            </a:r>
            <a:r>
              <a:rPr kumimoji="1" lang="ja-JP" altLang="en-US"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a:t>
            </a:r>
            <a:r>
              <a:rPr kumimoji="1" lang="en-US" altLang="ja-JP"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10</a:t>
            </a:r>
            <a:r>
              <a:rPr kumimoji="1" lang="ja-JP" altLang="en-US"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年遅延</a:t>
            </a:r>
            <a:r>
              <a:rPr kumimoji="1" lang="ja-JP" altLang="en-US"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しており、「若返り」現象がみられるとされている</a:t>
            </a:r>
            <a:r>
              <a:rPr lang="ja-JP" altLang="en-US" sz="1350" kern="1200" spc="0">
                <a:solidFill>
                  <a:prstClr val="black"/>
                </a:solidFill>
              </a:rPr>
              <a:t>（日本老年学会・日本老年医学会「高齢者に関する定義検討ワーキンググループ報告書（平成</a:t>
            </a:r>
            <a:r>
              <a:rPr lang="en-US" altLang="ja-JP" sz="1350" kern="1200" spc="0">
                <a:solidFill>
                  <a:prstClr val="black"/>
                </a:solidFill>
              </a:rPr>
              <a:t>29</a:t>
            </a:r>
            <a:r>
              <a:rPr lang="ja-JP" altLang="en-US" sz="1350" kern="1200" spc="0">
                <a:solidFill>
                  <a:prstClr val="black"/>
                </a:solidFill>
              </a:rPr>
              <a:t>年）」）</a:t>
            </a:r>
            <a:r>
              <a:rPr lang="ja-JP" altLang="en-US" kern="1200" spc="0">
                <a:solidFill>
                  <a:prstClr val="black"/>
                </a:solidFill>
              </a:rPr>
              <a:t>。　　　　　　　　　　　　　　　　　　　　　　　　　　　　　　　　　　　　　　　　　　　　　　　　　　　　　　　　　　　　　　　　　　　　</a:t>
            </a:r>
            <a:endParaRPr lang="en-US" altLang="ja-JP" kern="1200" spc="0">
              <a:solidFill>
                <a:prstClr val="black"/>
              </a:solidFill>
            </a:endParaRPr>
          </a:p>
          <a:p>
            <a:pPr defTabSz="870897" fontAlgn="base">
              <a:lnSpc>
                <a:spcPct val="100000"/>
              </a:lnSpc>
              <a:spcBef>
                <a:spcPts val="0"/>
              </a:spcBef>
              <a:spcAft>
                <a:spcPts val="0"/>
              </a:spcAft>
              <a:buClrTx/>
              <a:defRPr/>
            </a:pPr>
            <a:r>
              <a:rPr kumimoji="1" lang="ja-JP" altLang="en-US" sz="105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　　　　　　　　　　　　　　　　　　　　　　　　　　　　　　　　　　　　　　　　　　　　　　　　　　　　　　　　　　　　　</a:t>
            </a:r>
            <a:r>
              <a:rPr kumimoji="1" lang="en-US" altLang="ja-JP" sz="1050" b="0" i="0" u="none" strike="noStrike" kern="1200" cap="none" spc="0" normalizeH="0" baseline="0" noProof="0">
                <a:ln>
                  <a:noFill/>
                </a:ln>
                <a:solidFill>
                  <a:srgbClr val="FF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050" b="0" i="0" u="none" strike="noStrike" kern="1200" cap="none" spc="0" normalizeH="0" baseline="0" noProof="0">
                <a:ln>
                  <a:noFill/>
                </a:ln>
                <a:solidFill>
                  <a:srgbClr val="FF0000"/>
                </a:solidFill>
                <a:effectLst/>
                <a:uLnTx/>
                <a:uFillTx/>
                <a:latin typeface="UD デジタル 教科書体 NK-R" panose="02020400000000000000" pitchFamily="18" charset="-128"/>
                <a:ea typeface="UD デジタル 教科書体 NK-R" panose="02020400000000000000" pitchFamily="18" charset="-128"/>
              </a:rPr>
              <a:t>　令和</a:t>
            </a:r>
            <a:r>
              <a:rPr kumimoji="1" lang="en-US" altLang="ja-JP" sz="1050" b="0" i="0" u="none" strike="noStrike" kern="1200" cap="none" spc="0" normalizeH="0" baseline="0" noProof="0">
                <a:ln>
                  <a:noFill/>
                </a:ln>
                <a:solidFill>
                  <a:srgbClr val="FF0000"/>
                </a:solidFill>
                <a:effectLst/>
                <a:uLnTx/>
                <a:uFillTx/>
                <a:latin typeface="UD デジタル 教科書体 NK-R" panose="02020400000000000000" pitchFamily="18" charset="-128"/>
                <a:ea typeface="UD デジタル 教科書体 NK-R" panose="02020400000000000000" pitchFamily="18" charset="-128"/>
              </a:rPr>
              <a:t>6</a:t>
            </a:r>
            <a:r>
              <a:rPr kumimoji="1" lang="ja-JP" altLang="en-US" sz="1050" b="0" i="0" u="none" strike="noStrike" kern="1200" cap="none" spc="0" normalizeH="0" baseline="0" noProof="0">
                <a:ln>
                  <a:noFill/>
                </a:ln>
                <a:solidFill>
                  <a:srgbClr val="FF0000"/>
                </a:solidFill>
                <a:effectLst/>
                <a:uLnTx/>
                <a:uFillTx/>
                <a:latin typeface="UD デジタル 教科書体 NK-R" panose="02020400000000000000" pitchFamily="18" charset="-128"/>
                <a:ea typeface="UD デジタル 教科書体 NK-R" panose="02020400000000000000" pitchFamily="18" charset="-128"/>
              </a:rPr>
              <a:t>年の同報告書においては、さらなる日本人高齢者の身体機能の向上が示されている。</a:t>
            </a:r>
            <a:endParaRPr kumimoji="1" lang="ja-JP" altLang="en-US" b="0" i="0" u="none" strike="noStrike" kern="1200" cap="none" spc="0" normalizeH="0" baseline="0" noProof="0">
              <a:ln>
                <a:noFill/>
              </a:ln>
              <a:solidFill>
                <a:srgbClr val="FF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2" name="テキスト ボックス 11"/>
          <p:cNvSpPr txBox="1"/>
          <p:nvPr/>
        </p:nvSpPr>
        <p:spPr>
          <a:xfrm>
            <a:off x="6418886" y="1589137"/>
            <a:ext cx="955174" cy="338554"/>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2020</a:t>
            </a:r>
            <a:r>
              <a:rPr kumimoji="1" lang="ja-JP" altLang="en-US" sz="16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年</a:t>
            </a:r>
          </a:p>
        </p:txBody>
      </p:sp>
      <p:grpSp>
        <p:nvGrpSpPr>
          <p:cNvPr id="4205" name="グループ化 4204">
            <a:extLst>
              <a:ext uri="{FF2B5EF4-FFF2-40B4-BE49-F238E27FC236}">
                <a16:creationId xmlns:a16="http://schemas.microsoft.com/office/drawing/2014/main" id="{4A545E4E-8D1A-DFE8-827A-0D474449E776}"/>
              </a:ext>
            </a:extLst>
          </p:cNvPr>
          <p:cNvGrpSpPr/>
          <p:nvPr/>
        </p:nvGrpSpPr>
        <p:grpSpPr>
          <a:xfrm>
            <a:off x="6214467" y="1929776"/>
            <a:ext cx="1409577" cy="1413754"/>
            <a:chOff x="3772790" y="2094445"/>
            <a:chExt cx="1409577" cy="1413754"/>
          </a:xfrm>
        </p:grpSpPr>
        <p:cxnSp>
          <p:nvCxnSpPr>
            <p:cNvPr id="26" name="直線コネクタ 25"/>
            <p:cNvCxnSpPr>
              <a:cxnSpLocks/>
            </p:cNvCxnSpPr>
            <p:nvPr/>
          </p:nvCxnSpPr>
          <p:spPr>
            <a:xfrm>
              <a:off x="4016485" y="2751885"/>
              <a:ext cx="8915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04" name="グループ化 4203">
              <a:extLst>
                <a:ext uri="{FF2B5EF4-FFF2-40B4-BE49-F238E27FC236}">
                  <a16:creationId xmlns:a16="http://schemas.microsoft.com/office/drawing/2014/main" id="{7D62F4FE-6B22-23A8-9493-4686C8F10930}"/>
                </a:ext>
              </a:extLst>
            </p:cNvPr>
            <p:cNvGrpSpPr/>
            <p:nvPr/>
          </p:nvGrpSpPr>
          <p:grpSpPr>
            <a:xfrm>
              <a:off x="3772790" y="2094445"/>
              <a:ext cx="1409577" cy="1413754"/>
              <a:chOff x="3772790" y="2094445"/>
              <a:chExt cx="1409577" cy="1413754"/>
            </a:xfrm>
          </p:grpSpPr>
          <p:grpSp>
            <p:nvGrpSpPr>
              <p:cNvPr id="53" name="グループ化 52">
                <a:extLst>
                  <a:ext uri="{FF2B5EF4-FFF2-40B4-BE49-F238E27FC236}">
                    <a16:creationId xmlns:a16="http://schemas.microsoft.com/office/drawing/2014/main" id="{ECB6E3C6-E2ED-3BE3-7545-D61F465551A9}"/>
                  </a:ext>
                </a:extLst>
              </p:cNvPr>
              <p:cNvGrpSpPr/>
              <p:nvPr/>
            </p:nvGrpSpPr>
            <p:grpSpPr>
              <a:xfrm>
                <a:off x="4732430" y="2859823"/>
                <a:ext cx="275775" cy="598654"/>
                <a:chOff x="4647587" y="2288965"/>
                <a:chExt cx="275775" cy="598654"/>
              </a:xfrm>
            </p:grpSpPr>
            <p:sp>
              <p:nvSpPr>
                <p:cNvPr id="62" name="台形 61"/>
                <p:cNvSpPr/>
                <p:nvPr/>
              </p:nvSpPr>
              <p:spPr bwMode="auto">
                <a:xfrm>
                  <a:off x="4661228" y="2476190"/>
                  <a:ext cx="248984"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63" name="円/楕円 111"/>
                <p:cNvSpPr>
                  <a:spLocks noChangeArrowheads="1"/>
                </p:cNvSpPr>
                <p:nvPr/>
              </p:nvSpPr>
              <p:spPr bwMode="auto">
                <a:xfrm>
                  <a:off x="4647587" y="2288965"/>
                  <a:ext cx="275775" cy="194780"/>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203" name="グループ化 4202">
                <a:extLst>
                  <a:ext uri="{FF2B5EF4-FFF2-40B4-BE49-F238E27FC236}">
                    <a16:creationId xmlns:a16="http://schemas.microsoft.com/office/drawing/2014/main" id="{ACEDF142-21AD-E827-1F32-D8386E7993F2}"/>
                  </a:ext>
                </a:extLst>
              </p:cNvPr>
              <p:cNvGrpSpPr/>
              <p:nvPr/>
            </p:nvGrpSpPr>
            <p:grpSpPr>
              <a:xfrm>
                <a:off x="3772790" y="2094445"/>
                <a:ext cx="1409577" cy="1413754"/>
                <a:chOff x="3772790" y="2094445"/>
                <a:chExt cx="1409577" cy="1413754"/>
              </a:xfrm>
            </p:grpSpPr>
            <p:grpSp>
              <p:nvGrpSpPr>
                <p:cNvPr id="52" name="グループ化 51">
                  <a:extLst>
                    <a:ext uri="{FF2B5EF4-FFF2-40B4-BE49-F238E27FC236}">
                      <a16:creationId xmlns:a16="http://schemas.microsoft.com/office/drawing/2014/main" id="{6C8CF5DC-0717-6AD6-301E-736083B03845}"/>
                    </a:ext>
                  </a:extLst>
                </p:cNvPr>
                <p:cNvGrpSpPr/>
                <p:nvPr/>
              </p:nvGrpSpPr>
              <p:grpSpPr>
                <a:xfrm>
                  <a:off x="4436346" y="2859823"/>
                  <a:ext cx="275775" cy="598654"/>
                  <a:chOff x="4351503" y="2288965"/>
                  <a:chExt cx="275775" cy="598654"/>
                </a:xfrm>
              </p:grpSpPr>
              <p:sp>
                <p:nvSpPr>
                  <p:cNvPr id="60" name="台形 59"/>
                  <p:cNvSpPr/>
                  <p:nvPr/>
                </p:nvSpPr>
                <p:spPr bwMode="auto">
                  <a:xfrm>
                    <a:off x="4365143" y="2476190"/>
                    <a:ext cx="248984"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61" name="円/楕円 111"/>
                  <p:cNvSpPr>
                    <a:spLocks noChangeArrowheads="1"/>
                  </p:cNvSpPr>
                  <p:nvPr/>
                </p:nvSpPr>
                <p:spPr bwMode="auto">
                  <a:xfrm>
                    <a:off x="4351503" y="2288965"/>
                    <a:ext cx="275775" cy="194780"/>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9" name="グループ化 48">
                  <a:extLst>
                    <a:ext uri="{FF2B5EF4-FFF2-40B4-BE49-F238E27FC236}">
                      <a16:creationId xmlns:a16="http://schemas.microsoft.com/office/drawing/2014/main" id="{1539A58C-4F29-B2C1-83F0-70FB0A008B29}"/>
                    </a:ext>
                  </a:extLst>
                </p:cNvPr>
                <p:cNvGrpSpPr/>
                <p:nvPr/>
              </p:nvGrpSpPr>
              <p:grpSpPr>
                <a:xfrm>
                  <a:off x="4131762" y="2859823"/>
                  <a:ext cx="275775" cy="598654"/>
                  <a:chOff x="4046919" y="2288965"/>
                  <a:chExt cx="275775" cy="598654"/>
                </a:xfrm>
              </p:grpSpPr>
              <p:sp>
                <p:nvSpPr>
                  <p:cNvPr id="64" name="台形 63"/>
                  <p:cNvSpPr/>
                  <p:nvPr/>
                </p:nvSpPr>
                <p:spPr bwMode="auto">
                  <a:xfrm>
                    <a:off x="4060559" y="2476190"/>
                    <a:ext cx="248984"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65" name="円/楕円 111"/>
                  <p:cNvSpPr>
                    <a:spLocks noChangeArrowheads="1"/>
                  </p:cNvSpPr>
                  <p:nvPr/>
                </p:nvSpPr>
                <p:spPr bwMode="auto">
                  <a:xfrm>
                    <a:off x="4046919" y="2288965"/>
                    <a:ext cx="275775" cy="194780"/>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144" name="グループ化 4143">
                  <a:extLst>
                    <a:ext uri="{FF2B5EF4-FFF2-40B4-BE49-F238E27FC236}">
                      <a16:creationId xmlns:a16="http://schemas.microsoft.com/office/drawing/2014/main" id="{35127DCF-EF34-8C3B-198B-A24490BC5D90}"/>
                    </a:ext>
                  </a:extLst>
                </p:cNvPr>
                <p:cNvGrpSpPr/>
                <p:nvPr/>
              </p:nvGrpSpPr>
              <p:grpSpPr>
                <a:xfrm>
                  <a:off x="4324391" y="2094445"/>
                  <a:ext cx="275775" cy="571301"/>
                  <a:chOff x="4329400" y="1502639"/>
                  <a:chExt cx="275775" cy="571301"/>
                </a:xfrm>
              </p:grpSpPr>
              <p:sp>
                <p:nvSpPr>
                  <p:cNvPr id="101" name="台形 100">
                    <a:extLst>
                      <a:ext uri="{FF2B5EF4-FFF2-40B4-BE49-F238E27FC236}">
                        <a16:creationId xmlns:a16="http://schemas.microsoft.com/office/drawing/2014/main" id="{417E2238-300A-343F-28BE-029E88CA975D}"/>
                      </a:ext>
                    </a:extLst>
                  </p:cNvPr>
                  <p:cNvSpPr/>
                  <p:nvPr/>
                </p:nvSpPr>
                <p:spPr bwMode="auto">
                  <a:xfrm>
                    <a:off x="4342045" y="1662511"/>
                    <a:ext cx="250484"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102" name="円/楕円 111">
                    <a:extLst>
                      <a:ext uri="{FF2B5EF4-FFF2-40B4-BE49-F238E27FC236}">
                        <a16:creationId xmlns:a16="http://schemas.microsoft.com/office/drawing/2014/main" id="{DA1724EA-2CD2-71C0-92D1-042EB050EF33}"/>
                      </a:ext>
                    </a:extLst>
                  </p:cNvPr>
                  <p:cNvSpPr>
                    <a:spLocks noChangeArrowheads="1"/>
                  </p:cNvSpPr>
                  <p:nvPr/>
                </p:nvSpPr>
                <p:spPr bwMode="auto">
                  <a:xfrm>
                    <a:off x="4329400" y="1502639"/>
                    <a:ext cx="275775" cy="186351"/>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sp>
              <p:nvSpPr>
                <p:cNvPr id="9" name="正方形/長方形 8">
                  <a:extLst>
                    <a:ext uri="{FF2B5EF4-FFF2-40B4-BE49-F238E27FC236}">
                      <a16:creationId xmlns:a16="http://schemas.microsoft.com/office/drawing/2014/main" id="{2906FC79-B41D-E362-57E0-4178335B9526}"/>
                    </a:ext>
                  </a:extLst>
                </p:cNvPr>
                <p:cNvSpPr/>
                <p:nvPr/>
              </p:nvSpPr>
              <p:spPr>
                <a:xfrm>
                  <a:off x="4787134" y="2815049"/>
                  <a:ext cx="237874" cy="693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2000" b="1" i="0" u="none" strike="noStrike" kern="1200" cap="none" spc="0" normalizeH="0" baseline="0" noProof="0">
                    <a:ln>
                      <a:noFill/>
                    </a:ln>
                    <a:solidFill>
                      <a:prstClr val="white"/>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22" name="テキスト ボックス 21"/>
                <p:cNvSpPr txBox="1"/>
                <p:nvPr/>
              </p:nvSpPr>
              <p:spPr>
                <a:xfrm>
                  <a:off x="3772790" y="3021111"/>
                  <a:ext cx="1409577" cy="400110"/>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2.1</a:t>
                  </a:r>
                  <a:r>
                    <a:rPr kumimoji="1" lang="ja-JP" altLang="en-US"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人</a:t>
                  </a:r>
                </a:p>
              </p:txBody>
            </p:sp>
          </p:grpSp>
        </p:grpSp>
      </p:grpSp>
      <p:sp>
        <p:nvSpPr>
          <p:cNvPr id="13" name="テキスト ボックス 12"/>
          <p:cNvSpPr txBox="1"/>
          <p:nvPr/>
        </p:nvSpPr>
        <p:spPr>
          <a:xfrm>
            <a:off x="8371973" y="1589137"/>
            <a:ext cx="1073518" cy="338554"/>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2050</a:t>
            </a:r>
            <a:r>
              <a:rPr kumimoji="1" lang="ja-JP" altLang="en-US" sz="16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年</a:t>
            </a:r>
          </a:p>
        </p:txBody>
      </p:sp>
      <p:sp>
        <p:nvSpPr>
          <p:cNvPr id="86" name="正方形/長方形 85">
            <a:extLst>
              <a:ext uri="{FF2B5EF4-FFF2-40B4-BE49-F238E27FC236}">
                <a16:creationId xmlns:a16="http://schemas.microsoft.com/office/drawing/2014/main" id="{404B6BB6-EA25-35BD-C04C-9888D1B663DC}"/>
              </a:ext>
            </a:extLst>
          </p:cNvPr>
          <p:cNvSpPr/>
          <p:nvPr/>
        </p:nvSpPr>
        <p:spPr>
          <a:xfrm>
            <a:off x="8437979" y="2665355"/>
            <a:ext cx="237874" cy="693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1714" b="0"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4222" name="グループ化 4221">
            <a:extLst>
              <a:ext uri="{FF2B5EF4-FFF2-40B4-BE49-F238E27FC236}">
                <a16:creationId xmlns:a16="http://schemas.microsoft.com/office/drawing/2014/main" id="{BB6E37D8-12DE-1B22-50FA-C61157454AC7}"/>
              </a:ext>
            </a:extLst>
          </p:cNvPr>
          <p:cNvGrpSpPr/>
          <p:nvPr/>
        </p:nvGrpSpPr>
        <p:grpSpPr>
          <a:xfrm>
            <a:off x="6160507" y="3516141"/>
            <a:ext cx="1486897" cy="1353264"/>
            <a:chOff x="3723754" y="3501008"/>
            <a:chExt cx="1486897" cy="1353264"/>
          </a:xfrm>
        </p:grpSpPr>
        <p:grpSp>
          <p:nvGrpSpPr>
            <p:cNvPr id="4180" name="グループ化 4179">
              <a:extLst>
                <a:ext uri="{FF2B5EF4-FFF2-40B4-BE49-F238E27FC236}">
                  <a16:creationId xmlns:a16="http://schemas.microsoft.com/office/drawing/2014/main" id="{7C4D223A-BB2D-FC6B-9C7B-54D3E7A9ECDF}"/>
                </a:ext>
              </a:extLst>
            </p:cNvPr>
            <p:cNvGrpSpPr/>
            <p:nvPr/>
          </p:nvGrpSpPr>
          <p:grpSpPr>
            <a:xfrm>
              <a:off x="4028981" y="4255618"/>
              <a:ext cx="876443" cy="598654"/>
              <a:chOff x="3950306" y="4255618"/>
              <a:chExt cx="876443" cy="598654"/>
            </a:xfrm>
          </p:grpSpPr>
          <p:grpSp>
            <p:nvGrpSpPr>
              <p:cNvPr id="118" name="グループ化 117">
                <a:extLst>
                  <a:ext uri="{FF2B5EF4-FFF2-40B4-BE49-F238E27FC236}">
                    <a16:creationId xmlns:a16="http://schemas.microsoft.com/office/drawing/2014/main" id="{25A42849-D9FC-4BF3-0F03-BBDB380BABE8}"/>
                  </a:ext>
                </a:extLst>
              </p:cNvPr>
              <p:cNvGrpSpPr/>
              <p:nvPr/>
            </p:nvGrpSpPr>
            <p:grpSpPr>
              <a:xfrm>
                <a:off x="4550974" y="4255618"/>
                <a:ext cx="275775" cy="598654"/>
                <a:chOff x="4647587" y="2288965"/>
                <a:chExt cx="275775" cy="598654"/>
              </a:xfrm>
              <a:solidFill>
                <a:schemeClr val="accent6"/>
              </a:solidFill>
            </p:grpSpPr>
            <p:sp>
              <p:nvSpPr>
                <p:cNvPr id="122" name="台形 121">
                  <a:extLst>
                    <a:ext uri="{FF2B5EF4-FFF2-40B4-BE49-F238E27FC236}">
                      <a16:creationId xmlns:a16="http://schemas.microsoft.com/office/drawing/2014/main" id="{63E3692B-D41E-5C90-AF46-9F0A6A569934}"/>
                    </a:ext>
                  </a:extLst>
                </p:cNvPr>
                <p:cNvSpPr/>
                <p:nvPr/>
              </p:nvSpPr>
              <p:spPr bwMode="auto">
                <a:xfrm>
                  <a:off x="4661228" y="2476190"/>
                  <a:ext cx="2489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123" name="円/楕円 111">
                  <a:extLst>
                    <a:ext uri="{FF2B5EF4-FFF2-40B4-BE49-F238E27FC236}">
                      <a16:creationId xmlns:a16="http://schemas.microsoft.com/office/drawing/2014/main" id="{E560A516-463A-8169-23B9-74DBC827E0FA}"/>
                    </a:ext>
                  </a:extLst>
                </p:cNvPr>
                <p:cNvSpPr>
                  <a:spLocks noChangeArrowheads="1"/>
                </p:cNvSpPr>
                <p:nvPr/>
              </p:nvSpPr>
              <p:spPr bwMode="auto">
                <a:xfrm>
                  <a:off x="4647587" y="2288965"/>
                  <a:ext cx="275775" cy="194780"/>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117" name="グループ化 116">
                <a:extLst>
                  <a:ext uri="{FF2B5EF4-FFF2-40B4-BE49-F238E27FC236}">
                    <a16:creationId xmlns:a16="http://schemas.microsoft.com/office/drawing/2014/main" id="{BF380FCB-835B-551E-0A4B-EB4218691012}"/>
                  </a:ext>
                </a:extLst>
              </p:cNvPr>
              <p:cNvGrpSpPr/>
              <p:nvPr/>
            </p:nvGrpSpPr>
            <p:grpSpPr>
              <a:xfrm>
                <a:off x="4254890" y="4255618"/>
                <a:ext cx="275775" cy="598654"/>
                <a:chOff x="4351503" y="2288965"/>
                <a:chExt cx="275775" cy="598654"/>
              </a:xfrm>
              <a:solidFill>
                <a:schemeClr val="accent6"/>
              </a:solidFill>
            </p:grpSpPr>
            <p:sp>
              <p:nvSpPr>
                <p:cNvPr id="124" name="台形 123">
                  <a:extLst>
                    <a:ext uri="{FF2B5EF4-FFF2-40B4-BE49-F238E27FC236}">
                      <a16:creationId xmlns:a16="http://schemas.microsoft.com/office/drawing/2014/main" id="{EF1443EF-2674-8554-3DB5-24F55ECAF441}"/>
                    </a:ext>
                  </a:extLst>
                </p:cNvPr>
                <p:cNvSpPr/>
                <p:nvPr/>
              </p:nvSpPr>
              <p:spPr bwMode="auto">
                <a:xfrm>
                  <a:off x="4365143" y="2476190"/>
                  <a:ext cx="2489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125" name="円/楕円 111">
                  <a:extLst>
                    <a:ext uri="{FF2B5EF4-FFF2-40B4-BE49-F238E27FC236}">
                      <a16:creationId xmlns:a16="http://schemas.microsoft.com/office/drawing/2014/main" id="{B6E9B154-6159-0223-A0E2-2ADE0BB6A435}"/>
                    </a:ext>
                  </a:extLst>
                </p:cNvPr>
                <p:cNvSpPr>
                  <a:spLocks noChangeArrowheads="1"/>
                </p:cNvSpPr>
                <p:nvPr/>
              </p:nvSpPr>
              <p:spPr bwMode="auto">
                <a:xfrm>
                  <a:off x="4351503" y="2288965"/>
                  <a:ext cx="275775" cy="194780"/>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119" name="グループ化 118">
                <a:extLst>
                  <a:ext uri="{FF2B5EF4-FFF2-40B4-BE49-F238E27FC236}">
                    <a16:creationId xmlns:a16="http://schemas.microsoft.com/office/drawing/2014/main" id="{44ACA5E0-3BC8-F294-6556-A33F5481D845}"/>
                  </a:ext>
                </a:extLst>
              </p:cNvPr>
              <p:cNvGrpSpPr/>
              <p:nvPr/>
            </p:nvGrpSpPr>
            <p:grpSpPr>
              <a:xfrm>
                <a:off x="3950306" y="4255618"/>
                <a:ext cx="275775" cy="598654"/>
                <a:chOff x="4046919" y="2288965"/>
                <a:chExt cx="275775" cy="598654"/>
              </a:xfrm>
              <a:solidFill>
                <a:schemeClr val="accent6"/>
              </a:solidFill>
            </p:grpSpPr>
            <p:sp>
              <p:nvSpPr>
                <p:cNvPr id="120" name="台形 119">
                  <a:extLst>
                    <a:ext uri="{FF2B5EF4-FFF2-40B4-BE49-F238E27FC236}">
                      <a16:creationId xmlns:a16="http://schemas.microsoft.com/office/drawing/2014/main" id="{CA8AF926-CDB9-573D-38E3-8407D1E7367B}"/>
                    </a:ext>
                  </a:extLst>
                </p:cNvPr>
                <p:cNvSpPr/>
                <p:nvPr/>
              </p:nvSpPr>
              <p:spPr bwMode="auto">
                <a:xfrm>
                  <a:off x="4060559" y="2476190"/>
                  <a:ext cx="2489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121" name="円/楕円 111">
                  <a:extLst>
                    <a:ext uri="{FF2B5EF4-FFF2-40B4-BE49-F238E27FC236}">
                      <a16:creationId xmlns:a16="http://schemas.microsoft.com/office/drawing/2014/main" id="{D20DD060-3F0C-5D8D-D44C-0DF02B20B310}"/>
                    </a:ext>
                  </a:extLst>
                </p:cNvPr>
                <p:cNvSpPr>
                  <a:spLocks noChangeArrowheads="1"/>
                </p:cNvSpPr>
                <p:nvPr/>
              </p:nvSpPr>
              <p:spPr bwMode="auto">
                <a:xfrm>
                  <a:off x="4046919" y="2288965"/>
                  <a:ext cx="275775" cy="194780"/>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cxnSp>
          <p:nvCxnSpPr>
            <p:cNvPr id="4113" name="直線コネクタ 4112">
              <a:extLst>
                <a:ext uri="{FF2B5EF4-FFF2-40B4-BE49-F238E27FC236}">
                  <a16:creationId xmlns:a16="http://schemas.microsoft.com/office/drawing/2014/main" id="{64EAD516-60A0-F512-EB70-623AB783F395}"/>
                </a:ext>
              </a:extLst>
            </p:cNvPr>
            <p:cNvCxnSpPr>
              <a:cxnSpLocks/>
            </p:cNvCxnSpPr>
            <p:nvPr/>
          </p:nvCxnSpPr>
          <p:spPr>
            <a:xfrm>
              <a:off x="3974985" y="4166262"/>
              <a:ext cx="9844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148" name="グループ化 4147">
              <a:extLst>
                <a:ext uri="{FF2B5EF4-FFF2-40B4-BE49-F238E27FC236}">
                  <a16:creationId xmlns:a16="http://schemas.microsoft.com/office/drawing/2014/main" id="{E11EB7FF-1A99-FC3E-319C-B19071C09AC1}"/>
                </a:ext>
              </a:extLst>
            </p:cNvPr>
            <p:cNvGrpSpPr/>
            <p:nvPr/>
          </p:nvGrpSpPr>
          <p:grpSpPr>
            <a:xfrm>
              <a:off x="4329315" y="3501008"/>
              <a:ext cx="275775" cy="571301"/>
              <a:chOff x="4194824" y="3299438"/>
              <a:chExt cx="275775" cy="571301"/>
            </a:xfrm>
          </p:grpSpPr>
          <p:sp>
            <p:nvSpPr>
              <p:cNvPr id="115" name="台形 114">
                <a:extLst>
                  <a:ext uri="{FF2B5EF4-FFF2-40B4-BE49-F238E27FC236}">
                    <a16:creationId xmlns:a16="http://schemas.microsoft.com/office/drawing/2014/main" id="{28522B99-1D61-07E5-83D0-C4CCEAD5345A}"/>
                  </a:ext>
                </a:extLst>
              </p:cNvPr>
              <p:cNvSpPr/>
              <p:nvPr/>
            </p:nvSpPr>
            <p:spPr bwMode="auto">
              <a:xfrm>
                <a:off x="4207469" y="3459310"/>
                <a:ext cx="250484" cy="411429"/>
              </a:xfrm>
              <a:prstGeom prst="trapezoid">
                <a:avLst/>
              </a:prstGeom>
              <a:solidFill>
                <a:schemeClr val="accent6"/>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116" name="円/楕円 111">
                <a:extLst>
                  <a:ext uri="{FF2B5EF4-FFF2-40B4-BE49-F238E27FC236}">
                    <a16:creationId xmlns:a16="http://schemas.microsoft.com/office/drawing/2014/main" id="{F733A18A-5F9B-9EB2-0AF3-C481A100EFED}"/>
                  </a:ext>
                </a:extLst>
              </p:cNvPr>
              <p:cNvSpPr>
                <a:spLocks noChangeArrowheads="1"/>
              </p:cNvSpPr>
              <p:nvPr/>
            </p:nvSpPr>
            <p:spPr bwMode="auto">
              <a:xfrm>
                <a:off x="4194824" y="3299438"/>
                <a:ext cx="275775" cy="186351"/>
              </a:xfrm>
              <a:prstGeom prst="ellipse">
                <a:avLst/>
              </a:prstGeom>
              <a:solidFill>
                <a:schemeClr val="accent6"/>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sp>
          <p:nvSpPr>
            <p:cNvPr id="4297" name="テキスト ボックス 4296">
              <a:extLst>
                <a:ext uri="{FF2B5EF4-FFF2-40B4-BE49-F238E27FC236}">
                  <a16:creationId xmlns:a16="http://schemas.microsoft.com/office/drawing/2014/main" id="{37C44CE9-3C2D-909C-7CA3-AC37890D122F}"/>
                </a:ext>
              </a:extLst>
            </p:cNvPr>
            <p:cNvSpPr txBox="1"/>
            <p:nvPr/>
          </p:nvSpPr>
          <p:spPr>
            <a:xfrm>
              <a:off x="3723754" y="4442189"/>
              <a:ext cx="1486897" cy="400110"/>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3.0</a:t>
              </a:r>
              <a:r>
                <a:rPr kumimoji="1" lang="ja-JP" altLang="en-US"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人</a:t>
              </a:r>
            </a:p>
          </p:txBody>
        </p:sp>
      </p:grpSp>
      <p:grpSp>
        <p:nvGrpSpPr>
          <p:cNvPr id="4217" name="グループ化 4216">
            <a:extLst>
              <a:ext uri="{FF2B5EF4-FFF2-40B4-BE49-F238E27FC236}">
                <a16:creationId xmlns:a16="http://schemas.microsoft.com/office/drawing/2014/main" id="{996A322E-CE80-F0B6-C3C6-833B2927756E}"/>
              </a:ext>
            </a:extLst>
          </p:cNvPr>
          <p:cNvGrpSpPr/>
          <p:nvPr/>
        </p:nvGrpSpPr>
        <p:grpSpPr>
          <a:xfrm>
            <a:off x="8187883" y="3537438"/>
            <a:ext cx="1378977" cy="1310670"/>
            <a:chOff x="5014345" y="3539679"/>
            <a:chExt cx="1378977" cy="1310670"/>
          </a:xfrm>
        </p:grpSpPr>
        <p:cxnSp>
          <p:nvCxnSpPr>
            <p:cNvPr id="4120" name="直線コネクタ 4119">
              <a:extLst>
                <a:ext uri="{FF2B5EF4-FFF2-40B4-BE49-F238E27FC236}">
                  <a16:creationId xmlns:a16="http://schemas.microsoft.com/office/drawing/2014/main" id="{1FCEE7D7-7776-E611-078F-D4FEA1A059FD}"/>
                </a:ext>
              </a:extLst>
            </p:cNvPr>
            <p:cNvCxnSpPr>
              <a:cxnSpLocks/>
            </p:cNvCxnSpPr>
            <p:nvPr/>
          </p:nvCxnSpPr>
          <p:spPr>
            <a:xfrm>
              <a:off x="5289833" y="4181502"/>
              <a:ext cx="828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123" name="グループ化 4122">
              <a:extLst>
                <a:ext uri="{FF2B5EF4-FFF2-40B4-BE49-F238E27FC236}">
                  <a16:creationId xmlns:a16="http://schemas.microsoft.com/office/drawing/2014/main" id="{148E65DE-CF31-8B60-5924-D31548B871D7}"/>
                </a:ext>
              </a:extLst>
            </p:cNvPr>
            <p:cNvGrpSpPr/>
            <p:nvPr/>
          </p:nvGrpSpPr>
          <p:grpSpPr>
            <a:xfrm>
              <a:off x="5565946" y="3539679"/>
              <a:ext cx="275775" cy="571301"/>
              <a:chOff x="1887533" y="2350784"/>
              <a:chExt cx="275775" cy="571301"/>
            </a:xfrm>
            <a:solidFill>
              <a:schemeClr val="accent6"/>
            </a:solidFill>
          </p:grpSpPr>
          <p:sp>
            <p:nvSpPr>
              <p:cNvPr id="4125" name="台形 4124">
                <a:extLst>
                  <a:ext uri="{FF2B5EF4-FFF2-40B4-BE49-F238E27FC236}">
                    <a16:creationId xmlns:a16="http://schemas.microsoft.com/office/drawing/2014/main" id="{31F2833C-A128-7753-087E-FAE1ADA9E005}"/>
                  </a:ext>
                </a:extLst>
              </p:cNvPr>
              <p:cNvSpPr/>
              <p:nvPr/>
            </p:nvSpPr>
            <p:spPr bwMode="auto">
              <a:xfrm>
                <a:off x="1900178" y="2510656"/>
                <a:ext cx="2504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126" name="円/楕円 111">
                <a:extLst>
                  <a:ext uri="{FF2B5EF4-FFF2-40B4-BE49-F238E27FC236}">
                    <a16:creationId xmlns:a16="http://schemas.microsoft.com/office/drawing/2014/main" id="{99EB1B35-D3DC-BC7A-556B-2A96AC29269C}"/>
                  </a:ext>
                </a:extLst>
              </p:cNvPr>
              <p:cNvSpPr>
                <a:spLocks noChangeArrowheads="1"/>
              </p:cNvSpPr>
              <p:nvPr/>
            </p:nvSpPr>
            <p:spPr bwMode="auto">
              <a:xfrm>
                <a:off x="1887533" y="2350784"/>
                <a:ext cx="275775" cy="186351"/>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150" name="グループ化 4149">
              <a:extLst>
                <a:ext uri="{FF2B5EF4-FFF2-40B4-BE49-F238E27FC236}">
                  <a16:creationId xmlns:a16="http://schemas.microsoft.com/office/drawing/2014/main" id="{547E40C0-2FFC-3B99-0F95-3532640D8E9B}"/>
                </a:ext>
              </a:extLst>
            </p:cNvPr>
            <p:cNvGrpSpPr/>
            <p:nvPr/>
          </p:nvGrpSpPr>
          <p:grpSpPr>
            <a:xfrm>
              <a:off x="5413654" y="4251695"/>
              <a:ext cx="580359" cy="598654"/>
              <a:chOff x="5183419" y="4073771"/>
              <a:chExt cx="580359" cy="598654"/>
            </a:xfrm>
          </p:grpSpPr>
          <p:grpSp>
            <p:nvGrpSpPr>
              <p:cNvPr id="4127" name="グループ化 4126">
                <a:extLst>
                  <a:ext uri="{FF2B5EF4-FFF2-40B4-BE49-F238E27FC236}">
                    <a16:creationId xmlns:a16="http://schemas.microsoft.com/office/drawing/2014/main" id="{A2D08C9A-7E04-5BE8-2647-7E536220191D}"/>
                  </a:ext>
                </a:extLst>
              </p:cNvPr>
              <p:cNvGrpSpPr/>
              <p:nvPr/>
            </p:nvGrpSpPr>
            <p:grpSpPr>
              <a:xfrm>
                <a:off x="5488003" y="4073771"/>
                <a:ext cx="275775" cy="598654"/>
                <a:chOff x="4351503" y="2288965"/>
                <a:chExt cx="275775" cy="598654"/>
              </a:xfrm>
              <a:solidFill>
                <a:schemeClr val="accent6"/>
              </a:solidFill>
            </p:grpSpPr>
            <p:sp>
              <p:nvSpPr>
                <p:cNvPr id="4134" name="台形 4133">
                  <a:extLst>
                    <a:ext uri="{FF2B5EF4-FFF2-40B4-BE49-F238E27FC236}">
                      <a16:creationId xmlns:a16="http://schemas.microsoft.com/office/drawing/2014/main" id="{01CC7AE4-6CF2-945D-7589-2404DC7DB09C}"/>
                    </a:ext>
                  </a:extLst>
                </p:cNvPr>
                <p:cNvSpPr/>
                <p:nvPr/>
              </p:nvSpPr>
              <p:spPr bwMode="auto">
                <a:xfrm>
                  <a:off x="4365143" y="2476190"/>
                  <a:ext cx="2489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135" name="円/楕円 111">
                  <a:extLst>
                    <a:ext uri="{FF2B5EF4-FFF2-40B4-BE49-F238E27FC236}">
                      <a16:creationId xmlns:a16="http://schemas.microsoft.com/office/drawing/2014/main" id="{4A8E0942-A100-BF29-C128-F269B2B85837}"/>
                    </a:ext>
                  </a:extLst>
                </p:cNvPr>
                <p:cNvSpPr>
                  <a:spLocks noChangeArrowheads="1"/>
                </p:cNvSpPr>
                <p:nvPr/>
              </p:nvSpPr>
              <p:spPr bwMode="auto">
                <a:xfrm>
                  <a:off x="4351503" y="2288965"/>
                  <a:ext cx="275775" cy="194780"/>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129" name="グループ化 4128">
                <a:extLst>
                  <a:ext uri="{FF2B5EF4-FFF2-40B4-BE49-F238E27FC236}">
                    <a16:creationId xmlns:a16="http://schemas.microsoft.com/office/drawing/2014/main" id="{B0A1622C-E3FB-B163-65C2-D2A40FFF76CF}"/>
                  </a:ext>
                </a:extLst>
              </p:cNvPr>
              <p:cNvGrpSpPr/>
              <p:nvPr/>
            </p:nvGrpSpPr>
            <p:grpSpPr>
              <a:xfrm>
                <a:off x="5183419" y="4073771"/>
                <a:ext cx="275775" cy="598654"/>
                <a:chOff x="4046919" y="2288965"/>
                <a:chExt cx="275775" cy="598654"/>
              </a:xfrm>
              <a:solidFill>
                <a:schemeClr val="accent6"/>
              </a:solidFill>
            </p:grpSpPr>
            <p:sp>
              <p:nvSpPr>
                <p:cNvPr id="4130" name="台形 4129">
                  <a:extLst>
                    <a:ext uri="{FF2B5EF4-FFF2-40B4-BE49-F238E27FC236}">
                      <a16:creationId xmlns:a16="http://schemas.microsoft.com/office/drawing/2014/main" id="{241B98E9-784A-BEE6-D463-9934E9DC38D1}"/>
                    </a:ext>
                  </a:extLst>
                </p:cNvPr>
                <p:cNvSpPr/>
                <p:nvPr/>
              </p:nvSpPr>
              <p:spPr bwMode="auto">
                <a:xfrm>
                  <a:off x="4060559" y="2476190"/>
                  <a:ext cx="2489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131" name="円/楕円 111">
                  <a:extLst>
                    <a:ext uri="{FF2B5EF4-FFF2-40B4-BE49-F238E27FC236}">
                      <a16:creationId xmlns:a16="http://schemas.microsoft.com/office/drawing/2014/main" id="{2EB0C7AC-F0FB-AC54-D2C6-006C23A33002}"/>
                    </a:ext>
                  </a:extLst>
                </p:cNvPr>
                <p:cNvSpPr>
                  <a:spLocks noChangeArrowheads="1"/>
                </p:cNvSpPr>
                <p:nvPr/>
              </p:nvSpPr>
              <p:spPr bwMode="auto">
                <a:xfrm>
                  <a:off x="4046919" y="2288965"/>
                  <a:ext cx="275775" cy="194780"/>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sp>
          <p:nvSpPr>
            <p:cNvPr id="4124" name="テキスト ボックス 4123">
              <a:extLst>
                <a:ext uri="{FF2B5EF4-FFF2-40B4-BE49-F238E27FC236}">
                  <a16:creationId xmlns:a16="http://schemas.microsoft.com/office/drawing/2014/main" id="{69D36C47-FBA1-1728-9965-C190A34F535A}"/>
                </a:ext>
              </a:extLst>
            </p:cNvPr>
            <p:cNvSpPr txBox="1"/>
            <p:nvPr/>
          </p:nvSpPr>
          <p:spPr>
            <a:xfrm>
              <a:off x="5014345" y="4411042"/>
              <a:ext cx="1378977" cy="400110"/>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2.0</a:t>
              </a:r>
              <a:r>
                <a:rPr kumimoji="1" lang="ja-JP" altLang="en-US"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人</a:t>
              </a:r>
            </a:p>
          </p:txBody>
        </p:sp>
      </p:grpSp>
      <p:grpSp>
        <p:nvGrpSpPr>
          <p:cNvPr id="4206" name="グループ化 4205">
            <a:extLst>
              <a:ext uri="{FF2B5EF4-FFF2-40B4-BE49-F238E27FC236}">
                <a16:creationId xmlns:a16="http://schemas.microsoft.com/office/drawing/2014/main" id="{2DDC566B-4D72-3F54-6C45-EBC5851ACA8F}"/>
              </a:ext>
            </a:extLst>
          </p:cNvPr>
          <p:cNvGrpSpPr/>
          <p:nvPr/>
        </p:nvGrpSpPr>
        <p:grpSpPr>
          <a:xfrm>
            <a:off x="4120192" y="1897782"/>
            <a:ext cx="1552888" cy="1477742"/>
            <a:chOff x="2101158" y="2095274"/>
            <a:chExt cx="1552888" cy="1477742"/>
          </a:xfrm>
        </p:grpSpPr>
        <p:cxnSp>
          <p:nvCxnSpPr>
            <p:cNvPr id="25" name="直線コネクタ 24"/>
            <p:cNvCxnSpPr>
              <a:cxnSpLocks/>
            </p:cNvCxnSpPr>
            <p:nvPr/>
          </p:nvCxnSpPr>
          <p:spPr>
            <a:xfrm>
              <a:off x="2101158" y="2752714"/>
              <a:ext cx="148692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143" name="グループ化 4142">
              <a:extLst>
                <a:ext uri="{FF2B5EF4-FFF2-40B4-BE49-F238E27FC236}">
                  <a16:creationId xmlns:a16="http://schemas.microsoft.com/office/drawing/2014/main" id="{A84FE77E-2FE1-664D-EC28-2164E9596E9D}"/>
                </a:ext>
              </a:extLst>
            </p:cNvPr>
            <p:cNvGrpSpPr/>
            <p:nvPr/>
          </p:nvGrpSpPr>
          <p:grpSpPr>
            <a:xfrm>
              <a:off x="2706142" y="2095274"/>
              <a:ext cx="275775" cy="571301"/>
              <a:chOff x="2798793" y="1479398"/>
              <a:chExt cx="275775" cy="571301"/>
            </a:xfrm>
          </p:grpSpPr>
          <p:sp>
            <p:nvSpPr>
              <p:cNvPr id="98" name="台形 97">
                <a:extLst>
                  <a:ext uri="{FF2B5EF4-FFF2-40B4-BE49-F238E27FC236}">
                    <a16:creationId xmlns:a16="http://schemas.microsoft.com/office/drawing/2014/main" id="{36BCCA68-40A4-8253-ED92-4E8BFB5AC761}"/>
                  </a:ext>
                </a:extLst>
              </p:cNvPr>
              <p:cNvSpPr/>
              <p:nvPr/>
            </p:nvSpPr>
            <p:spPr bwMode="auto">
              <a:xfrm>
                <a:off x="2811438" y="1639270"/>
                <a:ext cx="250484"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99" name="円/楕円 111">
                <a:extLst>
                  <a:ext uri="{FF2B5EF4-FFF2-40B4-BE49-F238E27FC236}">
                    <a16:creationId xmlns:a16="http://schemas.microsoft.com/office/drawing/2014/main" id="{7C94F53E-A65A-FF26-A0F0-34B308A1A951}"/>
                  </a:ext>
                </a:extLst>
              </p:cNvPr>
              <p:cNvSpPr>
                <a:spLocks noChangeArrowheads="1"/>
              </p:cNvSpPr>
              <p:nvPr/>
            </p:nvSpPr>
            <p:spPr bwMode="auto">
              <a:xfrm>
                <a:off x="2798793" y="1479398"/>
                <a:ext cx="275775" cy="186351"/>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175" name="グループ化 4174">
              <a:extLst>
                <a:ext uri="{FF2B5EF4-FFF2-40B4-BE49-F238E27FC236}">
                  <a16:creationId xmlns:a16="http://schemas.microsoft.com/office/drawing/2014/main" id="{2400C4F4-522F-2131-EF4E-285333B19F72}"/>
                </a:ext>
              </a:extLst>
            </p:cNvPr>
            <p:cNvGrpSpPr/>
            <p:nvPr/>
          </p:nvGrpSpPr>
          <p:grpSpPr>
            <a:xfrm>
              <a:off x="2256442" y="2812590"/>
              <a:ext cx="1397604" cy="760426"/>
              <a:chOff x="1943622" y="2436860"/>
              <a:chExt cx="1397604" cy="760426"/>
            </a:xfrm>
          </p:grpSpPr>
          <p:grpSp>
            <p:nvGrpSpPr>
              <p:cNvPr id="77" name="グループ化 76">
                <a:extLst>
                  <a:ext uri="{FF2B5EF4-FFF2-40B4-BE49-F238E27FC236}">
                    <a16:creationId xmlns:a16="http://schemas.microsoft.com/office/drawing/2014/main" id="{BEAE668C-E954-5174-28F8-7967540C5FFE}"/>
                  </a:ext>
                </a:extLst>
              </p:cNvPr>
              <p:cNvGrpSpPr/>
              <p:nvPr/>
            </p:nvGrpSpPr>
            <p:grpSpPr>
              <a:xfrm>
                <a:off x="2323855" y="2447688"/>
                <a:ext cx="275775" cy="598415"/>
                <a:chOff x="2087282" y="2255772"/>
                <a:chExt cx="275775" cy="598415"/>
              </a:xfrm>
              <a:solidFill>
                <a:schemeClr val="accent3">
                  <a:lumMod val="60000"/>
                  <a:lumOff val="40000"/>
                </a:schemeClr>
              </a:solidFill>
            </p:grpSpPr>
            <p:sp>
              <p:nvSpPr>
                <p:cNvPr id="38" name="台形 37"/>
                <p:cNvSpPr/>
                <p:nvPr/>
              </p:nvSpPr>
              <p:spPr bwMode="auto">
                <a:xfrm>
                  <a:off x="2099169" y="2442758"/>
                  <a:ext cx="252000"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39" name="円/楕円 111"/>
                <p:cNvSpPr>
                  <a:spLocks noChangeArrowheads="1"/>
                </p:cNvSpPr>
                <p:nvPr/>
              </p:nvSpPr>
              <p:spPr bwMode="auto">
                <a:xfrm>
                  <a:off x="2087282" y="2255772"/>
                  <a:ext cx="275775" cy="194825"/>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80" name="グループ化 79">
                <a:extLst>
                  <a:ext uri="{FF2B5EF4-FFF2-40B4-BE49-F238E27FC236}">
                    <a16:creationId xmlns:a16="http://schemas.microsoft.com/office/drawing/2014/main" id="{70DE7F29-322E-BC4C-41F5-5251487C878B}"/>
                  </a:ext>
                </a:extLst>
              </p:cNvPr>
              <p:cNvGrpSpPr/>
              <p:nvPr/>
            </p:nvGrpSpPr>
            <p:grpSpPr>
              <a:xfrm>
                <a:off x="2704088" y="2436860"/>
                <a:ext cx="275775" cy="597919"/>
                <a:chOff x="2473172" y="2244944"/>
                <a:chExt cx="275775" cy="597919"/>
              </a:xfrm>
              <a:solidFill>
                <a:schemeClr val="accent3">
                  <a:lumMod val="60000"/>
                  <a:lumOff val="40000"/>
                </a:schemeClr>
              </a:solidFill>
            </p:grpSpPr>
            <p:sp>
              <p:nvSpPr>
                <p:cNvPr id="42" name="台形 41"/>
                <p:cNvSpPr/>
                <p:nvPr/>
              </p:nvSpPr>
              <p:spPr bwMode="auto">
                <a:xfrm>
                  <a:off x="2485059" y="2431434"/>
                  <a:ext cx="252000"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3" name="円/楕円 111"/>
                <p:cNvSpPr>
                  <a:spLocks noChangeArrowheads="1"/>
                </p:cNvSpPr>
                <p:nvPr/>
              </p:nvSpPr>
              <p:spPr bwMode="auto">
                <a:xfrm>
                  <a:off x="2473172" y="2244944"/>
                  <a:ext cx="275775" cy="194825"/>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79" name="グループ化 78">
                <a:extLst>
                  <a:ext uri="{FF2B5EF4-FFF2-40B4-BE49-F238E27FC236}">
                    <a16:creationId xmlns:a16="http://schemas.microsoft.com/office/drawing/2014/main" id="{9D32F814-C00A-A75B-7083-966F260D00E8}"/>
                  </a:ext>
                </a:extLst>
              </p:cNvPr>
              <p:cNvGrpSpPr/>
              <p:nvPr/>
            </p:nvGrpSpPr>
            <p:grpSpPr>
              <a:xfrm>
                <a:off x="2511918" y="2528860"/>
                <a:ext cx="275775" cy="591317"/>
                <a:chOff x="2281062" y="2336944"/>
                <a:chExt cx="275775" cy="591317"/>
              </a:xfrm>
            </p:grpSpPr>
            <p:sp>
              <p:nvSpPr>
                <p:cNvPr id="40" name="台形 39"/>
                <p:cNvSpPr/>
                <p:nvPr/>
              </p:nvSpPr>
              <p:spPr bwMode="auto">
                <a:xfrm>
                  <a:off x="2292949" y="2516832"/>
                  <a:ext cx="252000"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1" name="円/楕円 111"/>
                <p:cNvSpPr>
                  <a:spLocks noChangeArrowheads="1"/>
                </p:cNvSpPr>
                <p:nvPr/>
              </p:nvSpPr>
              <p:spPr bwMode="auto">
                <a:xfrm>
                  <a:off x="2281062" y="2336944"/>
                  <a:ext cx="275775" cy="194825"/>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90" name="グループ化 89">
                <a:extLst>
                  <a:ext uri="{FF2B5EF4-FFF2-40B4-BE49-F238E27FC236}">
                    <a16:creationId xmlns:a16="http://schemas.microsoft.com/office/drawing/2014/main" id="{66C6AC1A-8A57-55B1-DE5D-350E2AD73E37}"/>
                  </a:ext>
                </a:extLst>
              </p:cNvPr>
              <p:cNvGrpSpPr/>
              <p:nvPr/>
            </p:nvGrpSpPr>
            <p:grpSpPr>
              <a:xfrm>
                <a:off x="1943622" y="2444904"/>
                <a:ext cx="275775" cy="590551"/>
                <a:chOff x="1887533" y="2331534"/>
                <a:chExt cx="275775" cy="590551"/>
              </a:xfrm>
              <a:solidFill>
                <a:schemeClr val="accent3">
                  <a:lumMod val="60000"/>
                  <a:lumOff val="40000"/>
                </a:schemeClr>
              </a:solidFill>
            </p:grpSpPr>
            <p:sp>
              <p:nvSpPr>
                <p:cNvPr id="91" name="台形 90">
                  <a:extLst>
                    <a:ext uri="{FF2B5EF4-FFF2-40B4-BE49-F238E27FC236}">
                      <a16:creationId xmlns:a16="http://schemas.microsoft.com/office/drawing/2014/main" id="{32E6B3B3-F5F2-D54D-6E2C-32A0808AA646}"/>
                    </a:ext>
                  </a:extLst>
                </p:cNvPr>
                <p:cNvSpPr/>
                <p:nvPr/>
              </p:nvSpPr>
              <p:spPr bwMode="auto">
                <a:xfrm>
                  <a:off x="1900178" y="2510656"/>
                  <a:ext cx="2504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92" name="円/楕円 111">
                  <a:extLst>
                    <a:ext uri="{FF2B5EF4-FFF2-40B4-BE49-F238E27FC236}">
                      <a16:creationId xmlns:a16="http://schemas.microsoft.com/office/drawing/2014/main" id="{E8CD8762-EFB6-7BDB-558A-F6A7713A86B9}"/>
                    </a:ext>
                  </a:extLst>
                </p:cNvPr>
                <p:cNvSpPr>
                  <a:spLocks noChangeArrowheads="1"/>
                </p:cNvSpPr>
                <p:nvPr/>
              </p:nvSpPr>
              <p:spPr bwMode="auto">
                <a:xfrm>
                  <a:off x="1887533" y="2331534"/>
                  <a:ext cx="275775" cy="186351"/>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89" name="グループ化 88">
                <a:extLst>
                  <a:ext uri="{FF2B5EF4-FFF2-40B4-BE49-F238E27FC236}">
                    <a16:creationId xmlns:a16="http://schemas.microsoft.com/office/drawing/2014/main" id="{E906F0BB-5A82-6E49-AEA6-69F81F365661}"/>
                  </a:ext>
                </a:extLst>
              </p:cNvPr>
              <p:cNvGrpSpPr/>
              <p:nvPr/>
            </p:nvGrpSpPr>
            <p:grpSpPr>
              <a:xfrm>
                <a:off x="2902686" y="2523448"/>
                <a:ext cx="275775" cy="588831"/>
                <a:chOff x="2669650" y="2331532"/>
                <a:chExt cx="275775" cy="588831"/>
              </a:xfrm>
            </p:grpSpPr>
            <p:sp>
              <p:nvSpPr>
                <p:cNvPr id="45" name="円/楕円 111"/>
                <p:cNvSpPr>
                  <a:spLocks noChangeArrowheads="1"/>
                </p:cNvSpPr>
                <p:nvPr/>
              </p:nvSpPr>
              <p:spPr bwMode="auto">
                <a:xfrm>
                  <a:off x="2669650" y="2331532"/>
                  <a:ext cx="275775" cy="194825"/>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87" name="台形 86">
                  <a:extLst>
                    <a:ext uri="{FF2B5EF4-FFF2-40B4-BE49-F238E27FC236}">
                      <a16:creationId xmlns:a16="http://schemas.microsoft.com/office/drawing/2014/main" id="{0F7561F4-B00F-47E6-6170-024878DA7415}"/>
                    </a:ext>
                  </a:extLst>
                </p:cNvPr>
                <p:cNvSpPr/>
                <p:nvPr/>
              </p:nvSpPr>
              <p:spPr bwMode="auto">
                <a:xfrm>
                  <a:off x="2681537" y="2508934"/>
                  <a:ext cx="252000"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94" name="グループ化 93">
                <a:extLst>
                  <a:ext uri="{FF2B5EF4-FFF2-40B4-BE49-F238E27FC236}">
                    <a16:creationId xmlns:a16="http://schemas.microsoft.com/office/drawing/2014/main" id="{4C65D41B-A8FD-4B89-8227-F1415541FD20}"/>
                  </a:ext>
                </a:extLst>
              </p:cNvPr>
              <p:cNvGrpSpPr/>
              <p:nvPr/>
            </p:nvGrpSpPr>
            <p:grpSpPr>
              <a:xfrm>
                <a:off x="2121150" y="2523450"/>
                <a:ext cx="275775" cy="590551"/>
                <a:chOff x="1887533" y="2331534"/>
                <a:chExt cx="275775" cy="590551"/>
              </a:xfrm>
            </p:grpSpPr>
            <p:sp>
              <p:nvSpPr>
                <p:cNvPr id="95" name="台形 94">
                  <a:extLst>
                    <a:ext uri="{FF2B5EF4-FFF2-40B4-BE49-F238E27FC236}">
                      <a16:creationId xmlns:a16="http://schemas.microsoft.com/office/drawing/2014/main" id="{FC771FD8-93D9-C57C-5527-0A36AAED8B11}"/>
                    </a:ext>
                  </a:extLst>
                </p:cNvPr>
                <p:cNvSpPr/>
                <p:nvPr/>
              </p:nvSpPr>
              <p:spPr bwMode="auto">
                <a:xfrm>
                  <a:off x="1900178" y="2510656"/>
                  <a:ext cx="250484"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96" name="円/楕円 111">
                  <a:extLst>
                    <a:ext uri="{FF2B5EF4-FFF2-40B4-BE49-F238E27FC236}">
                      <a16:creationId xmlns:a16="http://schemas.microsoft.com/office/drawing/2014/main" id="{7682E9B3-E4D9-988A-A72B-530BE4AE47EA}"/>
                    </a:ext>
                  </a:extLst>
                </p:cNvPr>
                <p:cNvSpPr>
                  <a:spLocks noChangeArrowheads="1"/>
                </p:cNvSpPr>
                <p:nvPr/>
              </p:nvSpPr>
              <p:spPr bwMode="auto">
                <a:xfrm>
                  <a:off x="1887533" y="2331534"/>
                  <a:ext cx="275775" cy="186351"/>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sp>
            <p:nvSpPr>
              <p:cNvPr id="4174" name="正方形/長方形 4173">
                <a:extLst>
                  <a:ext uri="{FF2B5EF4-FFF2-40B4-BE49-F238E27FC236}">
                    <a16:creationId xmlns:a16="http://schemas.microsoft.com/office/drawing/2014/main" id="{3473C1C6-9C2D-336E-79CD-0CE4C5DE6D26}"/>
                  </a:ext>
                </a:extLst>
              </p:cNvPr>
              <p:cNvSpPr/>
              <p:nvPr/>
            </p:nvSpPr>
            <p:spPr>
              <a:xfrm>
                <a:off x="3103352" y="2504136"/>
                <a:ext cx="237874" cy="693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2000" b="1" i="0" u="none" strike="noStrike" kern="1200" cap="none" spc="0" normalizeH="0" baseline="0" noProof="0">
                  <a:ln>
                    <a:noFill/>
                  </a:ln>
                  <a:solidFill>
                    <a:prstClr val="white"/>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sp>
          <p:nvSpPr>
            <p:cNvPr id="4115" name="テキスト ボックス 4114">
              <a:extLst>
                <a:ext uri="{FF2B5EF4-FFF2-40B4-BE49-F238E27FC236}">
                  <a16:creationId xmlns:a16="http://schemas.microsoft.com/office/drawing/2014/main" id="{A7D2EA18-3ABF-0A89-C854-5336FBC5A009}"/>
                </a:ext>
              </a:extLst>
            </p:cNvPr>
            <p:cNvSpPr txBox="1"/>
            <p:nvPr/>
          </p:nvSpPr>
          <p:spPr>
            <a:xfrm>
              <a:off x="2192776" y="3034756"/>
              <a:ext cx="1302506" cy="400110"/>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5.8</a:t>
              </a:r>
              <a:r>
                <a:rPr kumimoji="1" lang="ja-JP" altLang="en-US"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人</a:t>
              </a:r>
            </a:p>
          </p:txBody>
        </p:sp>
      </p:grpSp>
      <p:sp>
        <p:nvSpPr>
          <p:cNvPr id="4207" name="テキスト ボックス 4206">
            <a:extLst>
              <a:ext uri="{FF2B5EF4-FFF2-40B4-BE49-F238E27FC236}">
                <a16:creationId xmlns:a16="http://schemas.microsoft.com/office/drawing/2014/main" id="{DF592EB8-404D-5F86-DFC9-AD7F79F6B75C}"/>
              </a:ext>
            </a:extLst>
          </p:cNvPr>
          <p:cNvSpPr txBox="1"/>
          <p:nvPr/>
        </p:nvSpPr>
        <p:spPr>
          <a:xfrm>
            <a:off x="354479" y="1898918"/>
            <a:ext cx="1502177" cy="503590"/>
          </a:xfrm>
          <a:prstGeom prst="rect">
            <a:avLst/>
          </a:prstGeom>
          <a:solidFill>
            <a:schemeClr val="accent3">
              <a:lumMod val="20000"/>
              <a:lumOff val="80000"/>
            </a:schemeClr>
          </a:solidFill>
        </p:spPr>
        <p:style>
          <a:lnRef idx="2">
            <a:schemeClr val="accent3"/>
          </a:lnRef>
          <a:fillRef idx="1">
            <a:schemeClr val="lt1"/>
          </a:fillRef>
          <a:effectRef idx="0">
            <a:schemeClr val="accent3"/>
          </a:effectRef>
          <a:fontRef idx="minor">
            <a:schemeClr val="dk1"/>
          </a:fontRef>
        </p:style>
        <p:txBody>
          <a:bodyPr wrap="square" lIns="36000" tIns="36000" rIns="72000" bIns="3600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「高齢者」を</a:t>
            </a:r>
            <a:r>
              <a:rPr kumimoji="0" lang="en-US" altLang="ja-JP" sz="1400" b="1"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65</a:t>
            </a: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a:t>
            </a:r>
            <a:br>
              <a:rPr kumimoji="0"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以上とした場合</a:t>
            </a:r>
          </a:p>
        </p:txBody>
      </p:sp>
      <p:sp>
        <p:nvSpPr>
          <p:cNvPr id="4208" name="テキスト ボックス 4207">
            <a:extLst>
              <a:ext uri="{FF2B5EF4-FFF2-40B4-BE49-F238E27FC236}">
                <a16:creationId xmlns:a16="http://schemas.microsoft.com/office/drawing/2014/main" id="{4C09A9A5-447D-8F62-BAF9-631D103C1F3A}"/>
              </a:ext>
            </a:extLst>
          </p:cNvPr>
          <p:cNvSpPr txBox="1"/>
          <p:nvPr/>
        </p:nvSpPr>
        <p:spPr>
          <a:xfrm>
            <a:off x="327110" y="3458378"/>
            <a:ext cx="1525155" cy="503590"/>
          </a:xfrm>
          <a:prstGeom prst="rect">
            <a:avLst/>
          </a:prstGeom>
          <a:solidFill>
            <a:schemeClr val="accent6"/>
          </a:solidFill>
          <a:ln>
            <a:solidFill>
              <a:schemeClr val="accent6">
                <a:lumMod val="75000"/>
              </a:schemeClr>
            </a:solidFill>
          </a:ln>
        </p:spPr>
        <p:style>
          <a:lnRef idx="2">
            <a:schemeClr val="accent6"/>
          </a:lnRef>
          <a:fillRef idx="1">
            <a:schemeClr val="lt1"/>
          </a:fillRef>
          <a:effectRef idx="0">
            <a:schemeClr val="accent6"/>
          </a:effectRef>
          <a:fontRef idx="minor">
            <a:schemeClr val="dk1"/>
          </a:fontRef>
        </p:style>
        <p:txBody>
          <a:bodyPr wrap="square" lIns="36000" tIns="36000" rIns="72000" bIns="3600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「高齢者」を</a:t>
            </a:r>
            <a:r>
              <a:rPr kumimoji="0" lang="en-US" altLang="ja-JP" sz="1400" b="1"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70</a:t>
            </a: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a:t>
            </a:r>
            <a:br>
              <a:rPr kumimoji="0"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以上とした場合</a:t>
            </a:r>
          </a:p>
        </p:txBody>
      </p:sp>
      <p:sp>
        <p:nvSpPr>
          <p:cNvPr id="4209" name="テキスト ボックス 4208">
            <a:extLst>
              <a:ext uri="{FF2B5EF4-FFF2-40B4-BE49-F238E27FC236}">
                <a16:creationId xmlns:a16="http://schemas.microsoft.com/office/drawing/2014/main" id="{BF55C724-5F8D-2D59-0810-76B0F0BEB42D}"/>
              </a:ext>
            </a:extLst>
          </p:cNvPr>
          <p:cNvSpPr txBox="1"/>
          <p:nvPr/>
        </p:nvSpPr>
        <p:spPr>
          <a:xfrm>
            <a:off x="327109" y="4972852"/>
            <a:ext cx="1525155" cy="503590"/>
          </a:xfrm>
          <a:prstGeom prst="rect">
            <a:avLst/>
          </a:prstGeom>
          <a:solidFill>
            <a:schemeClr val="accent4"/>
          </a:solidFill>
          <a:ln>
            <a:solidFill>
              <a:schemeClr val="accent4">
                <a:lumMod val="75000"/>
              </a:schemeClr>
            </a:solidFill>
          </a:ln>
        </p:spPr>
        <p:style>
          <a:lnRef idx="2">
            <a:schemeClr val="accent4"/>
          </a:lnRef>
          <a:fillRef idx="1">
            <a:schemeClr val="lt1"/>
          </a:fillRef>
          <a:effectRef idx="0">
            <a:schemeClr val="accent4"/>
          </a:effectRef>
          <a:fontRef idx="minor">
            <a:schemeClr val="dk1"/>
          </a:fontRef>
        </p:style>
        <p:txBody>
          <a:bodyPr wrap="square" lIns="36000" tIns="36000" rIns="72000" bIns="3600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「高齢者」を</a:t>
            </a:r>
            <a:r>
              <a:rPr kumimoji="0" lang="en-US" altLang="ja-JP" sz="1400" b="1"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75</a:t>
            </a: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a:t>
            </a:r>
            <a:br>
              <a:rPr kumimoji="0" lang="en-US" altLang="ja-JP"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4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以上とした場合</a:t>
            </a:r>
          </a:p>
        </p:txBody>
      </p:sp>
      <p:grpSp>
        <p:nvGrpSpPr>
          <p:cNvPr id="4221" name="グループ化 4220">
            <a:extLst>
              <a:ext uri="{FF2B5EF4-FFF2-40B4-BE49-F238E27FC236}">
                <a16:creationId xmlns:a16="http://schemas.microsoft.com/office/drawing/2014/main" id="{10B69520-3CF7-2D22-A536-69344B6658EC}"/>
              </a:ext>
            </a:extLst>
          </p:cNvPr>
          <p:cNvGrpSpPr/>
          <p:nvPr/>
        </p:nvGrpSpPr>
        <p:grpSpPr>
          <a:xfrm>
            <a:off x="8332803" y="1956381"/>
            <a:ext cx="1089137" cy="1360544"/>
            <a:chOff x="8338280" y="2052911"/>
            <a:chExt cx="1089137" cy="1360544"/>
          </a:xfrm>
        </p:grpSpPr>
        <p:cxnSp>
          <p:nvCxnSpPr>
            <p:cNvPr id="27" name="直線コネクタ 26"/>
            <p:cNvCxnSpPr>
              <a:cxnSpLocks/>
            </p:cNvCxnSpPr>
            <p:nvPr/>
          </p:nvCxnSpPr>
          <p:spPr>
            <a:xfrm>
              <a:off x="8496991" y="2675091"/>
              <a:ext cx="7688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3" name="グループ化 102">
              <a:extLst>
                <a:ext uri="{FF2B5EF4-FFF2-40B4-BE49-F238E27FC236}">
                  <a16:creationId xmlns:a16="http://schemas.microsoft.com/office/drawing/2014/main" id="{407B4EF9-9B8B-20BD-EE69-4DE1D2158903}"/>
                </a:ext>
              </a:extLst>
            </p:cNvPr>
            <p:cNvGrpSpPr/>
            <p:nvPr/>
          </p:nvGrpSpPr>
          <p:grpSpPr>
            <a:xfrm>
              <a:off x="8743538" y="2052911"/>
              <a:ext cx="275775" cy="571301"/>
              <a:chOff x="1887533" y="2350784"/>
              <a:chExt cx="275775" cy="571301"/>
            </a:xfrm>
          </p:grpSpPr>
          <p:sp>
            <p:nvSpPr>
              <p:cNvPr id="104" name="台形 103">
                <a:extLst>
                  <a:ext uri="{FF2B5EF4-FFF2-40B4-BE49-F238E27FC236}">
                    <a16:creationId xmlns:a16="http://schemas.microsoft.com/office/drawing/2014/main" id="{444F0D95-7C10-7FA7-657C-8D51D0165995}"/>
                  </a:ext>
                </a:extLst>
              </p:cNvPr>
              <p:cNvSpPr/>
              <p:nvPr/>
            </p:nvSpPr>
            <p:spPr bwMode="auto">
              <a:xfrm>
                <a:off x="1900178" y="2510656"/>
                <a:ext cx="250484"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105" name="円/楕円 111">
                <a:extLst>
                  <a:ext uri="{FF2B5EF4-FFF2-40B4-BE49-F238E27FC236}">
                    <a16:creationId xmlns:a16="http://schemas.microsoft.com/office/drawing/2014/main" id="{A92D5F8B-56D0-E82A-E411-82AC71AB4389}"/>
                  </a:ext>
                </a:extLst>
              </p:cNvPr>
              <p:cNvSpPr>
                <a:spLocks noChangeArrowheads="1"/>
              </p:cNvSpPr>
              <p:nvPr/>
            </p:nvSpPr>
            <p:spPr bwMode="auto">
              <a:xfrm>
                <a:off x="1887533" y="2350784"/>
                <a:ext cx="275775" cy="186351"/>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202" name="グループ化 4201">
              <a:extLst>
                <a:ext uri="{FF2B5EF4-FFF2-40B4-BE49-F238E27FC236}">
                  <a16:creationId xmlns:a16="http://schemas.microsoft.com/office/drawing/2014/main" id="{AF61557B-3D3A-02DA-4EB2-FA7D4C46912C}"/>
                </a:ext>
              </a:extLst>
            </p:cNvPr>
            <p:cNvGrpSpPr/>
            <p:nvPr/>
          </p:nvGrpSpPr>
          <p:grpSpPr>
            <a:xfrm>
              <a:off x="8659345" y="2720305"/>
              <a:ext cx="665372" cy="693150"/>
              <a:chOff x="8673807" y="2344575"/>
              <a:chExt cx="665372" cy="693150"/>
            </a:xfrm>
          </p:grpSpPr>
          <p:grpSp>
            <p:nvGrpSpPr>
              <p:cNvPr id="4195" name="グループ化 4194">
                <a:extLst>
                  <a:ext uri="{FF2B5EF4-FFF2-40B4-BE49-F238E27FC236}">
                    <a16:creationId xmlns:a16="http://schemas.microsoft.com/office/drawing/2014/main" id="{C2272F86-68A1-0332-C60C-B3C71D9E924A}"/>
                  </a:ext>
                </a:extLst>
              </p:cNvPr>
              <p:cNvGrpSpPr/>
              <p:nvPr/>
            </p:nvGrpSpPr>
            <p:grpSpPr>
              <a:xfrm>
                <a:off x="8978391" y="2359699"/>
                <a:ext cx="275775" cy="598654"/>
                <a:chOff x="4351503" y="2288965"/>
                <a:chExt cx="275775" cy="598654"/>
              </a:xfrm>
            </p:grpSpPr>
            <p:sp>
              <p:nvSpPr>
                <p:cNvPr id="4196" name="台形 4195">
                  <a:extLst>
                    <a:ext uri="{FF2B5EF4-FFF2-40B4-BE49-F238E27FC236}">
                      <a16:creationId xmlns:a16="http://schemas.microsoft.com/office/drawing/2014/main" id="{5F4AD433-54F0-C722-37C5-4D65B11EB7D5}"/>
                    </a:ext>
                  </a:extLst>
                </p:cNvPr>
                <p:cNvSpPr/>
                <p:nvPr/>
              </p:nvSpPr>
              <p:spPr bwMode="auto">
                <a:xfrm>
                  <a:off x="4365143" y="2476190"/>
                  <a:ext cx="248984"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197" name="円/楕円 111">
                  <a:extLst>
                    <a:ext uri="{FF2B5EF4-FFF2-40B4-BE49-F238E27FC236}">
                      <a16:creationId xmlns:a16="http://schemas.microsoft.com/office/drawing/2014/main" id="{ABA7F40A-F037-59B8-E93B-840F99ADE575}"/>
                    </a:ext>
                  </a:extLst>
                </p:cNvPr>
                <p:cNvSpPr>
                  <a:spLocks noChangeArrowheads="1"/>
                </p:cNvSpPr>
                <p:nvPr/>
              </p:nvSpPr>
              <p:spPr bwMode="auto">
                <a:xfrm>
                  <a:off x="4351503" y="2288965"/>
                  <a:ext cx="275775" cy="194780"/>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198" name="グループ化 4197">
                <a:extLst>
                  <a:ext uri="{FF2B5EF4-FFF2-40B4-BE49-F238E27FC236}">
                    <a16:creationId xmlns:a16="http://schemas.microsoft.com/office/drawing/2014/main" id="{C9948C30-88C0-8099-13D7-D858F099BE06}"/>
                  </a:ext>
                </a:extLst>
              </p:cNvPr>
              <p:cNvGrpSpPr/>
              <p:nvPr/>
            </p:nvGrpSpPr>
            <p:grpSpPr>
              <a:xfrm>
                <a:off x="8673807" y="2359699"/>
                <a:ext cx="275775" cy="598654"/>
                <a:chOff x="4046919" y="2288965"/>
                <a:chExt cx="275775" cy="598654"/>
              </a:xfrm>
            </p:grpSpPr>
            <p:sp>
              <p:nvSpPr>
                <p:cNvPr id="4199" name="台形 4198">
                  <a:extLst>
                    <a:ext uri="{FF2B5EF4-FFF2-40B4-BE49-F238E27FC236}">
                      <a16:creationId xmlns:a16="http://schemas.microsoft.com/office/drawing/2014/main" id="{8355AE9F-281C-A406-F4DE-358A4FDBE37A}"/>
                    </a:ext>
                  </a:extLst>
                </p:cNvPr>
                <p:cNvSpPr/>
                <p:nvPr/>
              </p:nvSpPr>
              <p:spPr bwMode="auto">
                <a:xfrm>
                  <a:off x="4060559" y="2476190"/>
                  <a:ext cx="248984" cy="411429"/>
                </a:xfrm>
                <a:prstGeom prst="trapezoid">
                  <a:avLst/>
                </a:prstGeom>
                <a:solidFill>
                  <a:schemeClr val="accent3"/>
                </a:solid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200" name="円/楕円 111">
                  <a:extLst>
                    <a:ext uri="{FF2B5EF4-FFF2-40B4-BE49-F238E27FC236}">
                      <a16:creationId xmlns:a16="http://schemas.microsoft.com/office/drawing/2014/main" id="{7C54EF11-DAA7-FFE8-EB6D-59AE72B9D257}"/>
                    </a:ext>
                  </a:extLst>
                </p:cNvPr>
                <p:cNvSpPr>
                  <a:spLocks noChangeArrowheads="1"/>
                </p:cNvSpPr>
                <p:nvPr/>
              </p:nvSpPr>
              <p:spPr bwMode="auto">
                <a:xfrm>
                  <a:off x="4046919" y="2288965"/>
                  <a:ext cx="275775" cy="194780"/>
                </a:xfrm>
                <a:prstGeom prst="ellipse">
                  <a:avLst/>
                </a:prstGeom>
                <a:solidFill>
                  <a:schemeClr val="accent3"/>
                </a:solid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sp>
            <p:nvSpPr>
              <p:cNvPr id="4201" name="正方形/長方形 4200">
                <a:extLst>
                  <a:ext uri="{FF2B5EF4-FFF2-40B4-BE49-F238E27FC236}">
                    <a16:creationId xmlns:a16="http://schemas.microsoft.com/office/drawing/2014/main" id="{D173C734-EB20-93BE-1200-3527ACC45A37}"/>
                  </a:ext>
                </a:extLst>
              </p:cNvPr>
              <p:cNvSpPr/>
              <p:nvPr/>
            </p:nvSpPr>
            <p:spPr>
              <a:xfrm>
                <a:off x="9101305" y="2344575"/>
                <a:ext cx="237874" cy="693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2000" b="1" i="0" u="none" strike="noStrike" kern="1200" cap="none" spc="0" normalizeH="0" baseline="0" noProof="0">
                  <a:ln>
                    <a:noFill/>
                  </a:ln>
                  <a:solidFill>
                    <a:prstClr val="white"/>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sp>
          <p:nvSpPr>
            <p:cNvPr id="4116" name="テキスト ボックス 4115">
              <a:extLst>
                <a:ext uri="{FF2B5EF4-FFF2-40B4-BE49-F238E27FC236}">
                  <a16:creationId xmlns:a16="http://schemas.microsoft.com/office/drawing/2014/main" id="{F9AC1D82-D358-C87C-96DC-E0191E9D4BAE}"/>
                </a:ext>
              </a:extLst>
            </p:cNvPr>
            <p:cNvSpPr txBox="1"/>
            <p:nvPr/>
          </p:nvSpPr>
          <p:spPr>
            <a:xfrm>
              <a:off x="8338280" y="2913809"/>
              <a:ext cx="1089137" cy="400110"/>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1.4</a:t>
              </a:r>
              <a:r>
                <a:rPr kumimoji="1" lang="ja-JP" altLang="en-US"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人</a:t>
              </a:r>
            </a:p>
          </p:txBody>
        </p:sp>
      </p:grpSp>
      <p:grpSp>
        <p:nvGrpSpPr>
          <p:cNvPr id="4255" name="グループ化 4254">
            <a:extLst>
              <a:ext uri="{FF2B5EF4-FFF2-40B4-BE49-F238E27FC236}">
                <a16:creationId xmlns:a16="http://schemas.microsoft.com/office/drawing/2014/main" id="{7CA11144-7717-DDA7-09CA-1C20BF12DB74}"/>
              </a:ext>
            </a:extLst>
          </p:cNvPr>
          <p:cNvGrpSpPr/>
          <p:nvPr/>
        </p:nvGrpSpPr>
        <p:grpSpPr>
          <a:xfrm>
            <a:off x="8133923" y="5042015"/>
            <a:ext cx="1486897" cy="1415965"/>
            <a:chOff x="8131675" y="5048758"/>
            <a:chExt cx="1486897" cy="1415965"/>
          </a:xfrm>
          <a:solidFill>
            <a:schemeClr val="accent4">
              <a:lumMod val="90000"/>
            </a:schemeClr>
          </a:solidFill>
        </p:grpSpPr>
        <p:grpSp>
          <p:nvGrpSpPr>
            <p:cNvPr id="4224" name="グループ化 4223">
              <a:extLst>
                <a:ext uri="{FF2B5EF4-FFF2-40B4-BE49-F238E27FC236}">
                  <a16:creationId xmlns:a16="http://schemas.microsoft.com/office/drawing/2014/main" id="{56209A25-3579-2276-BF3D-AF51454BA209}"/>
                </a:ext>
              </a:extLst>
            </p:cNvPr>
            <p:cNvGrpSpPr/>
            <p:nvPr/>
          </p:nvGrpSpPr>
          <p:grpSpPr>
            <a:xfrm>
              <a:off x="8436902" y="5803368"/>
              <a:ext cx="876443" cy="598654"/>
              <a:chOff x="3950306" y="4255618"/>
              <a:chExt cx="876443" cy="598654"/>
            </a:xfrm>
            <a:grpFill/>
          </p:grpSpPr>
          <p:grpSp>
            <p:nvGrpSpPr>
              <p:cNvPr id="4230" name="グループ化 4229">
                <a:extLst>
                  <a:ext uri="{FF2B5EF4-FFF2-40B4-BE49-F238E27FC236}">
                    <a16:creationId xmlns:a16="http://schemas.microsoft.com/office/drawing/2014/main" id="{1EE04894-F915-3F7B-944A-0644F3B4A42F}"/>
                  </a:ext>
                </a:extLst>
              </p:cNvPr>
              <p:cNvGrpSpPr/>
              <p:nvPr/>
            </p:nvGrpSpPr>
            <p:grpSpPr>
              <a:xfrm>
                <a:off x="4550974" y="4255618"/>
                <a:ext cx="275775" cy="598654"/>
                <a:chOff x="4647587" y="2288965"/>
                <a:chExt cx="275775" cy="598654"/>
              </a:xfrm>
              <a:grpFill/>
            </p:grpSpPr>
            <p:sp>
              <p:nvSpPr>
                <p:cNvPr id="4237" name="台形 4236">
                  <a:extLst>
                    <a:ext uri="{FF2B5EF4-FFF2-40B4-BE49-F238E27FC236}">
                      <a16:creationId xmlns:a16="http://schemas.microsoft.com/office/drawing/2014/main" id="{2841E97C-ACDA-5FE3-3B6C-173A46A18150}"/>
                    </a:ext>
                  </a:extLst>
                </p:cNvPr>
                <p:cNvSpPr/>
                <p:nvPr/>
              </p:nvSpPr>
              <p:spPr bwMode="auto">
                <a:xfrm>
                  <a:off x="4661228" y="2476190"/>
                  <a:ext cx="2489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238" name="円/楕円 111">
                  <a:extLst>
                    <a:ext uri="{FF2B5EF4-FFF2-40B4-BE49-F238E27FC236}">
                      <a16:creationId xmlns:a16="http://schemas.microsoft.com/office/drawing/2014/main" id="{CF045AE1-8203-70E0-1282-898B8FB1D3C7}"/>
                    </a:ext>
                  </a:extLst>
                </p:cNvPr>
                <p:cNvSpPr>
                  <a:spLocks noChangeArrowheads="1"/>
                </p:cNvSpPr>
                <p:nvPr/>
              </p:nvSpPr>
              <p:spPr bwMode="auto">
                <a:xfrm>
                  <a:off x="4647587" y="2288965"/>
                  <a:ext cx="275775" cy="194780"/>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231" name="グループ化 4230">
                <a:extLst>
                  <a:ext uri="{FF2B5EF4-FFF2-40B4-BE49-F238E27FC236}">
                    <a16:creationId xmlns:a16="http://schemas.microsoft.com/office/drawing/2014/main" id="{1C7616BC-23AD-CEA7-52C6-4CAE2E44C3AA}"/>
                  </a:ext>
                </a:extLst>
              </p:cNvPr>
              <p:cNvGrpSpPr/>
              <p:nvPr/>
            </p:nvGrpSpPr>
            <p:grpSpPr>
              <a:xfrm>
                <a:off x="4254890" y="4255618"/>
                <a:ext cx="275775" cy="598654"/>
                <a:chOff x="4351503" y="2288965"/>
                <a:chExt cx="275775" cy="598654"/>
              </a:xfrm>
              <a:grpFill/>
            </p:grpSpPr>
            <p:sp>
              <p:nvSpPr>
                <p:cNvPr id="4235" name="台形 4234">
                  <a:extLst>
                    <a:ext uri="{FF2B5EF4-FFF2-40B4-BE49-F238E27FC236}">
                      <a16:creationId xmlns:a16="http://schemas.microsoft.com/office/drawing/2014/main" id="{31D06208-A9AF-E9EB-4CBD-E7EA90D1107E}"/>
                    </a:ext>
                  </a:extLst>
                </p:cNvPr>
                <p:cNvSpPr/>
                <p:nvPr/>
              </p:nvSpPr>
              <p:spPr bwMode="auto">
                <a:xfrm>
                  <a:off x="4365143" y="2476190"/>
                  <a:ext cx="2489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236" name="円/楕円 111">
                  <a:extLst>
                    <a:ext uri="{FF2B5EF4-FFF2-40B4-BE49-F238E27FC236}">
                      <a16:creationId xmlns:a16="http://schemas.microsoft.com/office/drawing/2014/main" id="{A1D816E1-ECB1-2DDE-03D5-10DDF214AEF9}"/>
                    </a:ext>
                  </a:extLst>
                </p:cNvPr>
                <p:cNvSpPr>
                  <a:spLocks noChangeArrowheads="1"/>
                </p:cNvSpPr>
                <p:nvPr/>
              </p:nvSpPr>
              <p:spPr bwMode="auto">
                <a:xfrm>
                  <a:off x="4351503" y="2288965"/>
                  <a:ext cx="275775" cy="194780"/>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232" name="グループ化 4231">
                <a:extLst>
                  <a:ext uri="{FF2B5EF4-FFF2-40B4-BE49-F238E27FC236}">
                    <a16:creationId xmlns:a16="http://schemas.microsoft.com/office/drawing/2014/main" id="{95577513-5E31-1632-2BE6-5544208A8B57}"/>
                  </a:ext>
                </a:extLst>
              </p:cNvPr>
              <p:cNvGrpSpPr/>
              <p:nvPr/>
            </p:nvGrpSpPr>
            <p:grpSpPr>
              <a:xfrm>
                <a:off x="3950306" y="4255618"/>
                <a:ext cx="275775" cy="598654"/>
                <a:chOff x="4046919" y="2288965"/>
                <a:chExt cx="275775" cy="598654"/>
              </a:xfrm>
              <a:grpFill/>
            </p:grpSpPr>
            <p:sp>
              <p:nvSpPr>
                <p:cNvPr id="4233" name="台形 4232">
                  <a:extLst>
                    <a:ext uri="{FF2B5EF4-FFF2-40B4-BE49-F238E27FC236}">
                      <a16:creationId xmlns:a16="http://schemas.microsoft.com/office/drawing/2014/main" id="{A23018BE-D4D4-F53D-37D4-63EE11305659}"/>
                    </a:ext>
                  </a:extLst>
                </p:cNvPr>
                <p:cNvSpPr/>
                <p:nvPr/>
              </p:nvSpPr>
              <p:spPr bwMode="auto">
                <a:xfrm>
                  <a:off x="4060559" y="2476190"/>
                  <a:ext cx="2489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234" name="円/楕円 111">
                  <a:extLst>
                    <a:ext uri="{FF2B5EF4-FFF2-40B4-BE49-F238E27FC236}">
                      <a16:creationId xmlns:a16="http://schemas.microsoft.com/office/drawing/2014/main" id="{27C2D3A2-DE57-D3F3-A431-5D730D89BB8A}"/>
                    </a:ext>
                  </a:extLst>
                </p:cNvPr>
                <p:cNvSpPr>
                  <a:spLocks noChangeArrowheads="1"/>
                </p:cNvSpPr>
                <p:nvPr/>
              </p:nvSpPr>
              <p:spPr bwMode="auto">
                <a:xfrm>
                  <a:off x="4046919" y="2288965"/>
                  <a:ext cx="275775" cy="194780"/>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cxnSp>
          <p:nvCxnSpPr>
            <p:cNvPr id="4225" name="直線コネクタ 4224">
              <a:extLst>
                <a:ext uri="{FF2B5EF4-FFF2-40B4-BE49-F238E27FC236}">
                  <a16:creationId xmlns:a16="http://schemas.microsoft.com/office/drawing/2014/main" id="{D4A00405-0402-260E-9028-71CE0FF8F279}"/>
                </a:ext>
              </a:extLst>
            </p:cNvPr>
            <p:cNvCxnSpPr>
              <a:cxnSpLocks/>
            </p:cNvCxnSpPr>
            <p:nvPr/>
          </p:nvCxnSpPr>
          <p:spPr>
            <a:xfrm>
              <a:off x="8382906" y="5714012"/>
              <a:ext cx="984435" cy="0"/>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26" name="グループ化 4225">
              <a:extLst>
                <a:ext uri="{FF2B5EF4-FFF2-40B4-BE49-F238E27FC236}">
                  <a16:creationId xmlns:a16="http://schemas.microsoft.com/office/drawing/2014/main" id="{01CBF4EC-4660-4F71-2CFC-E5060320F8A5}"/>
                </a:ext>
              </a:extLst>
            </p:cNvPr>
            <p:cNvGrpSpPr/>
            <p:nvPr/>
          </p:nvGrpSpPr>
          <p:grpSpPr>
            <a:xfrm>
              <a:off x="8737236" y="5048758"/>
              <a:ext cx="275775" cy="571301"/>
              <a:chOff x="4194824" y="3299438"/>
              <a:chExt cx="275775" cy="571301"/>
            </a:xfrm>
            <a:grpFill/>
          </p:grpSpPr>
          <p:sp>
            <p:nvSpPr>
              <p:cNvPr id="4228" name="台形 4227">
                <a:extLst>
                  <a:ext uri="{FF2B5EF4-FFF2-40B4-BE49-F238E27FC236}">
                    <a16:creationId xmlns:a16="http://schemas.microsoft.com/office/drawing/2014/main" id="{065C8E61-34A6-1691-A079-A92628603011}"/>
                  </a:ext>
                </a:extLst>
              </p:cNvPr>
              <p:cNvSpPr/>
              <p:nvPr/>
            </p:nvSpPr>
            <p:spPr bwMode="auto">
              <a:xfrm>
                <a:off x="4207469" y="3459310"/>
                <a:ext cx="2504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229" name="円/楕円 111">
                <a:extLst>
                  <a:ext uri="{FF2B5EF4-FFF2-40B4-BE49-F238E27FC236}">
                    <a16:creationId xmlns:a16="http://schemas.microsoft.com/office/drawing/2014/main" id="{A52D7C4B-737B-CAF2-CFD6-1C9285A3D098}"/>
                  </a:ext>
                </a:extLst>
              </p:cNvPr>
              <p:cNvSpPr>
                <a:spLocks noChangeArrowheads="1"/>
              </p:cNvSpPr>
              <p:nvPr/>
            </p:nvSpPr>
            <p:spPr bwMode="auto">
              <a:xfrm>
                <a:off x="4194824" y="3299438"/>
                <a:ext cx="275775" cy="186351"/>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sp>
          <p:nvSpPr>
            <p:cNvPr id="4227" name="テキスト ボックス 4226">
              <a:extLst>
                <a:ext uri="{FF2B5EF4-FFF2-40B4-BE49-F238E27FC236}">
                  <a16:creationId xmlns:a16="http://schemas.microsoft.com/office/drawing/2014/main" id="{D0226AE7-89DB-2965-0C96-5077EF575721}"/>
                </a:ext>
              </a:extLst>
            </p:cNvPr>
            <p:cNvSpPr txBox="1"/>
            <p:nvPr/>
          </p:nvSpPr>
          <p:spPr>
            <a:xfrm>
              <a:off x="8131675" y="5918029"/>
              <a:ext cx="1486897" cy="400110"/>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2.9</a:t>
              </a:r>
              <a:r>
                <a:rPr kumimoji="1" lang="ja-JP" altLang="en-US"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人</a:t>
              </a:r>
            </a:p>
          </p:txBody>
        </p:sp>
        <p:sp>
          <p:nvSpPr>
            <p:cNvPr id="4239" name="正方形/長方形 4238">
              <a:extLst>
                <a:ext uri="{FF2B5EF4-FFF2-40B4-BE49-F238E27FC236}">
                  <a16:creationId xmlns:a16="http://schemas.microsoft.com/office/drawing/2014/main" id="{662D138B-DFCA-3EBC-3300-38A3EA2CA531}"/>
                </a:ext>
              </a:extLst>
            </p:cNvPr>
            <p:cNvSpPr/>
            <p:nvPr/>
          </p:nvSpPr>
          <p:spPr>
            <a:xfrm>
              <a:off x="9268336" y="5771573"/>
              <a:ext cx="237874" cy="693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2000" b="1" i="0" u="none" strike="noStrike" kern="1200" cap="none" spc="0" normalizeH="0" baseline="0" noProof="0">
                <a:ln>
                  <a:noFill/>
                </a:ln>
                <a:solidFill>
                  <a:prstClr val="white"/>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243" name="グループ化 4242">
            <a:extLst>
              <a:ext uri="{FF2B5EF4-FFF2-40B4-BE49-F238E27FC236}">
                <a16:creationId xmlns:a16="http://schemas.microsoft.com/office/drawing/2014/main" id="{742F4959-B304-DD48-1593-C702C40AF4E4}"/>
              </a:ext>
            </a:extLst>
          </p:cNvPr>
          <p:cNvGrpSpPr/>
          <p:nvPr/>
        </p:nvGrpSpPr>
        <p:grpSpPr>
          <a:xfrm>
            <a:off x="1935915" y="3726557"/>
            <a:ext cx="2068441" cy="864441"/>
            <a:chOff x="326992" y="1737007"/>
            <a:chExt cx="1366755" cy="864441"/>
          </a:xfrm>
        </p:grpSpPr>
        <p:sp>
          <p:nvSpPr>
            <p:cNvPr id="4244" name="大かっこ 4243">
              <a:extLst>
                <a:ext uri="{FF2B5EF4-FFF2-40B4-BE49-F238E27FC236}">
                  <a16:creationId xmlns:a16="http://schemas.microsoft.com/office/drawing/2014/main" id="{96C0C2D0-F5E0-1465-BAF4-C10C9654AF11}"/>
                </a:ext>
              </a:extLst>
            </p:cNvPr>
            <p:cNvSpPr/>
            <p:nvPr/>
          </p:nvSpPr>
          <p:spPr>
            <a:xfrm>
              <a:off x="532577" y="1737007"/>
              <a:ext cx="994500" cy="864441"/>
            </a:xfrm>
            <a:prstGeom prst="bracketPair">
              <a:avLst/>
            </a:prstGeom>
            <a:noFill/>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4245" name="グループ化 4244">
              <a:extLst>
                <a:ext uri="{FF2B5EF4-FFF2-40B4-BE49-F238E27FC236}">
                  <a16:creationId xmlns:a16="http://schemas.microsoft.com/office/drawing/2014/main" id="{3F90F9BA-7DC8-E8B9-53DD-5332E1C60146}"/>
                </a:ext>
              </a:extLst>
            </p:cNvPr>
            <p:cNvGrpSpPr/>
            <p:nvPr/>
          </p:nvGrpSpPr>
          <p:grpSpPr>
            <a:xfrm>
              <a:off x="326992" y="1881368"/>
              <a:ext cx="1366755" cy="668335"/>
              <a:chOff x="326992" y="1881368"/>
              <a:chExt cx="1366755" cy="668335"/>
            </a:xfrm>
          </p:grpSpPr>
          <p:sp>
            <p:nvSpPr>
              <p:cNvPr id="4246" name="テキスト ボックス 4245">
                <a:extLst>
                  <a:ext uri="{FF2B5EF4-FFF2-40B4-BE49-F238E27FC236}">
                    <a16:creationId xmlns:a16="http://schemas.microsoft.com/office/drawing/2014/main" id="{0B281CBE-D604-ED01-6F17-521BC7F7086D}"/>
                  </a:ext>
                </a:extLst>
              </p:cNvPr>
              <p:cNvSpPr txBox="1"/>
              <p:nvPr/>
            </p:nvSpPr>
            <p:spPr>
              <a:xfrm>
                <a:off x="326992" y="2258085"/>
                <a:ext cx="1366755" cy="291618"/>
              </a:xfrm>
              <a:prstGeom prst="rect">
                <a:avLst/>
              </a:prstGeom>
              <a:noFill/>
              <a:ln>
                <a:noFill/>
              </a:ln>
            </p:spPr>
            <p:txBody>
              <a:bodyPr wrap="square" rtlCol="0" anchor="ctr" anchorCtr="0">
                <a:spAutoFit/>
              </a:bodyPr>
              <a:lstStyle/>
              <a:p>
                <a:pPr marL="0" marR="0" lvl="0" indent="0" algn="ctr" defTabSz="435362"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FDF3B9">
                        <a:lumMod val="75000"/>
                      </a:srgbClr>
                    </a:solidFill>
                    <a:effectLst/>
                    <a:uLnTx/>
                    <a:uFillTx/>
                    <a:latin typeface="UD デジタル 教科書体 NK-R" panose="02020400000000000000" pitchFamily="18" charset="-128"/>
                    <a:ea typeface="UD デジタル 教科書体 NK-R" panose="02020400000000000000" pitchFamily="18" charset="-128"/>
                    <a:cs typeface="+mn-cs"/>
                  </a:rPr>
                  <a:t>15</a:t>
                </a:r>
                <a:r>
                  <a:rPr kumimoji="1" lang="ja-JP" altLang="en-US" sz="1400" b="1" i="0" u="none" strike="noStrike" kern="1200" cap="none" spc="0" normalizeH="0" baseline="0" noProof="0">
                    <a:ln>
                      <a:noFill/>
                    </a:ln>
                    <a:solidFill>
                      <a:srgbClr val="FDF3B9">
                        <a:lumMod val="75000"/>
                      </a:srgbClr>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400" b="1" i="0" u="none" strike="noStrike" kern="1200" cap="none" spc="0" normalizeH="0" baseline="0" noProof="0">
                    <a:ln>
                      <a:noFill/>
                    </a:ln>
                    <a:solidFill>
                      <a:srgbClr val="FDF3B9">
                        <a:lumMod val="75000"/>
                      </a:srgbClr>
                    </a:solidFill>
                    <a:effectLst/>
                    <a:uLnTx/>
                    <a:uFillTx/>
                    <a:latin typeface="UD デジタル 教科書体 NK-R" panose="02020400000000000000" pitchFamily="18" charset="-128"/>
                    <a:ea typeface="UD デジタル 教科書体 NK-R" panose="02020400000000000000" pitchFamily="18" charset="-128"/>
                    <a:cs typeface="+mn-cs"/>
                  </a:rPr>
                  <a:t>69</a:t>
                </a:r>
                <a:r>
                  <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a:t>
                </a:r>
              </a:p>
            </p:txBody>
          </p:sp>
          <p:cxnSp>
            <p:nvCxnSpPr>
              <p:cNvPr id="4247" name="直線コネクタ 4246">
                <a:extLst>
                  <a:ext uri="{FF2B5EF4-FFF2-40B4-BE49-F238E27FC236}">
                    <a16:creationId xmlns:a16="http://schemas.microsoft.com/office/drawing/2014/main" id="{D47C64A8-5016-9CEB-DB9B-0B01FFEC470C}"/>
                  </a:ext>
                </a:extLst>
              </p:cNvPr>
              <p:cNvCxnSpPr>
                <a:cxnSpLocks/>
              </p:cNvCxnSpPr>
              <p:nvPr/>
            </p:nvCxnSpPr>
            <p:spPr>
              <a:xfrm>
                <a:off x="608906" y="2194371"/>
                <a:ext cx="8667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248" name="テキスト ボックス 4247">
                <a:extLst>
                  <a:ext uri="{FF2B5EF4-FFF2-40B4-BE49-F238E27FC236}">
                    <a16:creationId xmlns:a16="http://schemas.microsoft.com/office/drawing/2014/main" id="{CD521DA1-C382-DF69-1BD1-3D08A4266DE2}"/>
                  </a:ext>
                </a:extLst>
              </p:cNvPr>
              <p:cNvSpPr txBox="1"/>
              <p:nvPr/>
            </p:nvSpPr>
            <p:spPr>
              <a:xfrm>
                <a:off x="381967" y="1881368"/>
                <a:ext cx="1305768" cy="291618"/>
              </a:xfrm>
              <a:prstGeom prst="rect">
                <a:avLst/>
              </a:prstGeom>
              <a:noFill/>
              <a:ln>
                <a:noFill/>
              </a:ln>
            </p:spPr>
            <p:txBody>
              <a:bodyPr wrap="square" rtlCol="0" anchor="ctr" anchorCtr="0">
                <a:spAutoFit/>
              </a:bodyPr>
              <a:lstStyle/>
              <a:p>
                <a:pPr marL="0" marR="0" lvl="0" indent="0" algn="ctr" defTabSz="435362"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FDF3B9">
                        <a:lumMod val="75000"/>
                      </a:srgbClr>
                    </a:solidFill>
                    <a:effectLst/>
                    <a:uLnTx/>
                    <a:uFillTx/>
                    <a:latin typeface="UD デジタル 教科書体 NK-R" panose="02020400000000000000" pitchFamily="18" charset="-128"/>
                    <a:ea typeface="UD デジタル 教科書体 NK-R" panose="02020400000000000000" pitchFamily="18" charset="-128"/>
                    <a:cs typeface="+mn-cs"/>
                  </a:rPr>
                  <a:t>70</a:t>
                </a:r>
                <a:r>
                  <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歳以上</a:t>
                </a:r>
              </a:p>
            </p:txBody>
          </p:sp>
        </p:grpSp>
      </p:grpSp>
      <p:grpSp>
        <p:nvGrpSpPr>
          <p:cNvPr id="4249" name="グループ化 4248">
            <a:extLst>
              <a:ext uri="{FF2B5EF4-FFF2-40B4-BE49-F238E27FC236}">
                <a16:creationId xmlns:a16="http://schemas.microsoft.com/office/drawing/2014/main" id="{50C1EAA2-56F4-5E14-0902-E827943691B8}"/>
              </a:ext>
            </a:extLst>
          </p:cNvPr>
          <p:cNvGrpSpPr/>
          <p:nvPr/>
        </p:nvGrpSpPr>
        <p:grpSpPr>
          <a:xfrm>
            <a:off x="1935915" y="5241577"/>
            <a:ext cx="2068441" cy="864441"/>
            <a:chOff x="326992" y="1737007"/>
            <a:chExt cx="1366755" cy="864441"/>
          </a:xfrm>
        </p:grpSpPr>
        <p:sp>
          <p:nvSpPr>
            <p:cNvPr id="4250" name="大かっこ 4249">
              <a:extLst>
                <a:ext uri="{FF2B5EF4-FFF2-40B4-BE49-F238E27FC236}">
                  <a16:creationId xmlns:a16="http://schemas.microsoft.com/office/drawing/2014/main" id="{E1554D3C-5122-CA5A-2C0C-AA435BF2A04A}"/>
                </a:ext>
              </a:extLst>
            </p:cNvPr>
            <p:cNvSpPr/>
            <p:nvPr/>
          </p:nvSpPr>
          <p:spPr>
            <a:xfrm>
              <a:off x="532577" y="1737007"/>
              <a:ext cx="994500" cy="864441"/>
            </a:xfrm>
            <a:prstGeom prst="bracketPair">
              <a:avLst/>
            </a:prstGeom>
            <a:noFill/>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4251" name="グループ化 4250">
              <a:extLst>
                <a:ext uri="{FF2B5EF4-FFF2-40B4-BE49-F238E27FC236}">
                  <a16:creationId xmlns:a16="http://schemas.microsoft.com/office/drawing/2014/main" id="{C040537A-E476-6ECF-1C14-32244DB80CE8}"/>
                </a:ext>
              </a:extLst>
            </p:cNvPr>
            <p:cNvGrpSpPr/>
            <p:nvPr/>
          </p:nvGrpSpPr>
          <p:grpSpPr>
            <a:xfrm>
              <a:off x="326992" y="1881368"/>
              <a:ext cx="1366755" cy="668335"/>
              <a:chOff x="326992" y="1881368"/>
              <a:chExt cx="1366755" cy="668335"/>
            </a:xfrm>
          </p:grpSpPr>
          <p:sp>
            <p:nvSpPr>
              <p:cNvPr id="4252" name="テキスト ボックス 4251">
                <a:extLst>
                  <a:ext uri="{FF2B5EF4-FFF2-40B4-BE49-F238E27FC236}">
                    <a16:creationId xmlns:a16="http://schemas.microsoft.com/office/drawing/2014/main" id="{320BBC42-6A93-1DC6-AA4F-5CCCC3C664B0}"/>
                  </a:ext>
                </a:extLst>
              </p:cNvPr>
              <p:cNvSpPr txBox="1"/>
              <p:nvPr/>
            </p:nvSpPr>
            <p:spPr>
              <a:xfrm>
                <a:off x="326992" y="2258085"/>
                <a:ext cx="1366755" cy="291618"/>
              </a:xfrm>
              <a:prstGeom prst="rect">
                <a:avLst/>
              </a:prstGeom>
              <a:noFill/>
              <a:ln>
                <a:noFill/>
              </a:ln>
            </p:spPr>
            <p:txBody>
              <a:bodyPr wrap="square" rtlCol="0" anchor="ctr" anchorCtr="0">
                <a:spAutoFit/>
              </a:bodyPr>
              <a:lstStyle/>
              <a:p>
                <a:pPr marL="0" marR="0" lvl="0" indent="0" algn="ctr" defTabSz="435362"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15</a:t>
                </a:r>
                <a:r>
                  <a:rPr kumimoji="1" lang="ja-JP" altLang="en-US" sz="14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4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74</a:t>
                </a:r>
                <a:r>
                  <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a:t>
                </a:r>
              </a:p>
            </p:txBody>
          </p:sp>
          <p:cxnSp>
            <p:nvCxnSpPr>
              <p:cNvPr id="4253" name="直線コネクタ 4252">
                <a:extLst>
                  <a:ext uri="{FF2B5EF4-FFF2-40B4-BE49-F238E27FC236}">
                    <a16:creationId xmlns:a16="http://schemas.microsoft.com/office/drawing/2014/main" id="{A4B6A6F9-B527-6319-2608-49D8358963B1}"/>
                  </a:ext>
                </a:extLst>
              </p:cNvPr>
              <p:cNvCxnSpPr>
                <a:cxnSpLocks/>
              </p:cNvCxnSpPr>
              <p:nvPr/>
            </p:nvCxnSpPr>
            <p:spPr>
              <a:xfrm>
                <a:off x="608906" y="2194371"/>
                <a:ext cx="8667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254" name="テキスト ボックス 4253">
                <a:extLst>
                  <a:ext uri="{FF2B5EF4-FFF2-40B4-BE49-F238E27FC236}">
                    <a16:creationId xmlns:a16="http://schemas.microsoft.com/office/drawing/2014/main" id="{EF540CF2-F815-9479-BAB8-835530296A17}"/>
                  </a:ext>
                </a:extLst>
              </p:cNvPr>
              <p:cNvSpPr txBox="1"/>
              <p:nvPr/>
            </p:nvSpPr>
            <p:spPr>
              <a:xfrm>
                <a:off x="381967" y="1881368"/>
                <a:ext cx="1305768" cy="291618"/>
              </a:xfrm>
              <a:prstGeom prst="rect">
                <a:avLst/>
              </a:prstGeom>
              <a:noFill/>
              <a:ln>
                <a:noFill/>
              </a:ln>
            </p:spPr>
            <p:txBody>
              <a:bodyPr wrap="square" rtlCol="0" anchor="ctr" anchorCtr="0">
                <a:spAutoFit/>
              </a:bodyPr>
              <a:lstStyle/>
              <a:p>
                <a:pPr marL="0" marR="0" lvl="0" indent="0" algn="ctr" defTabSz="435362" rtl="0" eaLnBrk="1" fontAlgn="auto" latinLnBrk="0" hangingPunct="1">
                  <a:lnSpc>
                    <a:spcPct val="9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75</a:t>
                </a:r>
                <a:r>
                  <a:rPr kumimoji="1" lang="ja-JP" altLang="en-US" sz="1400" b="1"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歳以上</a:t>
                </a:r>
              </a:p>
            </p:txBody>
          </p:sp>
        </p:grpSp>
      </p:grpSp>
      <p:sp>
        <p:nvSpPr>
          <p:cNvPr id="4290" name="正方形/長方形 4289">
            <a:extLst>
              <a:ext uri="{FF2B5EF4-FFF2-40B4-BE49-F238E27FC236}">
                <a16:creationId xmlns:a16="http://schemas.microsoft.com/office/drawing/2014/main" id="{A21AA0C9-14D3-8013-5CF4-8A2D2F965118}"/>
              </a:ext>
            </a:extLst>
          </p:cNvPr>
          <p:cNvSpPr/>
          <p:nvPr/>
        </p:nvSpPr>
        <p:spPr>
          <a:xfrm>
            <a:off x="7476605" y="5826607"/>
            <a:ext cx="237874" cy="693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1714" b="0" i="0" u="none" strike="noStrike" kern="1200" cap="none" spc="0" normalizeH="0" baseline="0" noProof="0">
              <a:ln>
                <a:noFill/>
              </a:ln>
              <a:solidFill>
                <a:prstClr val="white"/>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4314" name="グループ化 4313">
            <a:extLst>
              <a:ext uri="{FF2B5EF4-FFF2-40B4-BE49-F238E27FC236}">
                <a16:creationId xmlns:a16="http://schemas.microsoft.com/office/drawing/2014/main" id="{53E62169-8055-4C00-367E-C5D1776AC7E3}"/>
              </a:ext>
            </a:extLst>
          </p:cNvPr>
          <p:cNvGrpSpPr/>
          <p:nvPr/>
        </p:nvGrpSpPr>
        <p:grpSpPr>
          <a:xfrm>
            <a:off x="6249144" y="5046944"/>
            <a:ext cx="1374900" cy="1406106"/>
            <a:chOff x="6252702" y="5042015"/>
            <a:chExt cx="1374900" cy="1406106"/>
          </a:xfrm>
        </p:grpSpPr>
        <p:cxnSp>
          <p:nvCxnSpPr>
            <p:cNvPr id="4272" name="直線コネクタ 4271">
              <a:extLst>
                <a:ext uri="{FF2B5EF4-FFF2-40B4-BE49-F238E27FC236}">
                  <a16:creationId xmlns:a16="http://schemas.microsoft.com/office/drawing/2014/main" id="{EEB9C9B7-B0C2-BCFD-ED13-38B4F2BB6818}"/>
                </a:ext>
              </a:extLst>
            </p:cNvPr>
            <p:cNvCxnSpPr>
              <a:cxnSpLocks/>
            </p:cNvCxnSpPr>
            <p:nvPr/>
          </p:nvCxnSpPr>
          <p:spPr>
            <a:xfrm flipV="1">
              <a:off x="6291955" y="5699455"/>
              <a:ext cx="1224000" cy="39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73" name="グループ化 4272">
              <a:extLst>
                <a:ext uri="{FF2B5EF4-FFF2-40B4-BE49-F238E27FC236}">
                  <a16:creationId xmlns:a16="http://schemas.microsoft.com/office/drawing/2014/main" id="{67AC905E-AC3E-8924-8820-8FBC2FF1DB6F}"/>
                </a:ext>
              </a:extLst>
            </p:cNvPr>
            <p:cNvGrpSpPr/>
            <p:nvPr/>
          </p:nvGrpSpPr>
          <p:grpSpPr>
            <a:xfrm>
              <a:off x="6766068" y="5042015"/>
              <a:ext cx="275775" cy="571301"/>
              <a:chOff x="2798793" y="1479398"/>
              <a:chExt cx="275775" cy="571301"/>
            </a:xfrm>
            <a:solidFill>
              <a:schemeClr val="accent4">
                <a:lumMod val="90000"/>
              </a:schemeClr>
            </a:solidFill>
          </p:grpSpPr>
          <p:sp>
            <p:nvSpPr>
              <p:cNvPr id="4306" name="台形 4305">
                <a:extLst>
                  <a:ext uri="{FF2B5EF4-FFF2-40B4-BE49-F238E27FC236}">
                    <a16:creationId xmlns:a16="http://schemas.microsoft.com/office/drawing/2014/main" id="{103E2D4F-7084-A8E1-0F80-D12D4492812B}"/>
                  </a:ext>
                </a:extLst>
              </p:cNvPr>
              <p:cNvSpPr/>
              <p:nvPr/>
            </p:nvSpPr>
            <p:spPr bwMode="auto">
              <a:xfrm>
                <a:off x="2811438" y="1639270"/>
                <a:ext cx="2504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307" name="円/楕円 111">
                <a:extLst>
                  <a:ext uri="{FF2B5EF4-FFF2-40B4-BE49-F238E27FC236}">
                    <a16:creationId xmlns:a16="http://schemas.microsoft.com/office/drawing/2014/main" id="{61CF732B-69C6-11B6-B29E-3F074F598270}"/>
                  </a:ext>
                </a:extLst>
              </p:cNvPr>
              <p:cNvSpPr>
                <a:spLocks noChangeArrowheads="1"/>
              </p:cNvSpPr>
              <p:nvPr/>
            </p:nvSpPr>
            <p:spPr bwMode="auto">
              <a:xfrm>
                <a:off x="2798793" y="1479398"/>
                <a:ext cx="275775" cy="186351"/>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313" name="グループ化 4312">
              <a:extLst>
                <a:ext uri="{FF2B5EF4-FFF2-40B4-BE49-F238E27FC236}">
                  <a16:creationId xmlns:a16="http://schemas.microsoft.com/office/drawing/2014/main" id="{2178D520-8E19-9E64-6F94-7A586B4FA82A}"/>
                </a:ext>
              </a:extLst>
            </p:cNvPr>
            <p:cNvGrpSpPr/>
            <p:nvPr/>
          </p:nvGrpSpPr>
          <p:grpSpPr>
            <a:xfrm>
              <a:off x="6404691" y="5754971"/>
              <a:ext cx="1222911" cy="693150"/>
              <a:chOff x="6404691" y="5754971"/>
              <a:chExt cx="1222911" cy="693150"/>
            </a:xfrm>
          </p:grpSpPr>
          <p:grpSp>
            <p:nvGrpSpPr>
              <p:cNvPr id="4284" name="グループ化 4283">
                <a:extLst>
                  <a:ext uri="{FF2B5EF4-FFF2-40B4-BE49-F238E27FC236}">
                    <a16:creationId xmlns:a16="http://schemas.microsoft.com/office/drawing/2014/main" id="{63B1DB8B-2915-2C12-5D48-DD27ED61DDFB}"/>
                  </a:ext>
                </a:extLst>
              </p:cNvPr>
              <p:cNvGrpSpPr/>
              <p:nvPr/>
            </p:nvGrpSpPr>
            <p:grpSpPr>
              <a:xfrm>
                <a:off x="6784924" y="5770159"/>
                <a:ext cx="275775" cy="598415"/>
                <a:chOff x="2087282" y="2255772"/>
                <a:chExt cx="275775" cy="598415"/>
              </a:xfrm>
              <a:solidFill>
                <a:schemeClr val="accent4"/>
              </a:solidFill>
            </p:grpSpPr>
            <p:sp>
              <p:nvSpPr>
                <p:cNvPr id="4304" name="台形 4303">
                  <a:extLst>
                    <a:ext uri="{FF2B5EF4-FFF2-40B4-BE49-F238E27FC236}">
                      <a16:creationId xmlns:a16="http://schemas.microsoft.com/office/drawing/2014/main" id="{078DB396-7BCF-A2CA-0235-792D11427161}"/>
                    </a:ext>
                  </a:extLst>
                </p:cNvPr>
                <p:cNvSpPr/>
                <p:nvPr/>
              </p:nvSpPr>
              <p:spPr bwMode="auto">
                <a:xfrm>
                  <a:off x="2099169" y="2442758"/>
                  <a:ext cx="252000"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305" name="円/楕円 111">
                  <a:extLst>
                    <a:ext uri="{FF2B5EF4-FFF2-40B4-BE49-F238E27FC236}">
                      <a16:creationId xmlns:a16="http://schemas.microsoft.com/office/drawing/2014/main" id="{76BD3982-0C59-ECD0-81C0-689698F05A32}"/>
                    </a:ext>
                  </a:extLst>
                </p:cNvPr>
                <p:cNvSpPr>
                  <a:spLocks noChangeArrowheads="1"/>
                </p:cNvSpPr>
                <p:nvPr/>
              </p:nvSpPr>
              <p:spPr bwMode="auto">
                <a:xfrm>
                  <a:off x="2087282" y="2255772"/>
                  <a:ext cx="275775" cy="194825"/>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285" name="グループ化 4284">
                <a:extLst>
                  <a:ext uri="{FF2B5EF4-FFF2-40B4-BE49-F238E27FC236}">
                    <a16:creationId xmlns:a16="http://schemas.microsoft.com/office/drawing/2014/main" id="{939AD570-01FE-6094-6EBA-7CF12CEF0A93}"/>
                  </a:ext>
                </a:extLst>
              </p:cNvPr>
              <p:cNvGrpSpPr/>
              <p:nvPr/>
            </p:nvGrpSpPr>
            <p:grpSpPr>
              <a:xfrm>
                <a:off x="7165157" y="5759331"/>
                <a:ext cx="275775" cy="597919"/>
                <a:chOff x="2473172" y="2244944"/>
                <a:chExt cx="275775" cy="597919"/>
              </a:xfrm>
              <a:solidFill>
                <a:schemeClr val="accent4"/>
              </a:solidFill>
            </p:grpSpPr>
            <p:sp>
              <p:nvSpPr>
                <p:cNvPr id="4302" name="台形 4301">
                  <a:extLst>
                    <a:ext uri="{FF2B5EF4-FFF2-40B4-BE49-F238E27FC236}">
                      <a16:creationId xmlns:a16="http://schemas.microsoft.com/office/drawing/2014/main" id="{BB70343D-0601-919F-1E19-30112B7933DD}"/>
                    </a:ext>
                  </a:extLst>
                </p:cNvPr>
                <p:cNvSpPr/>
                <p:nvPr/>
              </p:nvSpPr>
              <p:spPr bwMode="auto">
                <a:xfrm>
                  <a:off x="2485059" y="2431434"/>
                  <a:ext cx="252000"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303" name="円/楕円 111">
                  <a:extLst>
                    <a:ext uri="{FF2B5EF4-FFF2-40B4-BE49-F238E27FC236}">
                      <a16:creationId xmlns:a16="http://schemas.microsoft.com/office/drawing/2014/main" id="{10AC9E24-0DAB-9E7B-DCBE-0CB253BE60FF}"/>
                    </a:ext>
                  </a:extLst>
                </p:cNvPr>
                <p:cNvSpPr>
                  <a:spLocks noChangeArrowheads="1"/>
                </p:cNvSpPr>
                <p:nvPr/>
              </p:nvSpPr>
              <p:spPr bwMode="auto">
                <a:xfrm>
                  <a:off x="2473172" y="2244944"/>
                  <a:ext cx="275775" cy="194825"/>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286" name="グループ化 4285">
                <a:extLst>
                  <a:ext uri="{FF2B5EF4-FFF2-40B4-BE49-F238E27FC236}">
                    <a16:creationId xmlns:a16="http://schemas.microsoft.com/office/drawing/2014/main" id="{8196D8DA-07D0-82A1-DDC7-23F9D8BC749D}"/>
                  </a:ext>
                </a:extLst>
              </p:cNvPr>
              <p:cNvGrpSpPr/>
              <p:nvPr/>
            </p:nvGrpSpPr>
            <p:grpSpPr>
              <a:xfrm>
                <a:off x="6972987" y="5851331"/>
                <a:ext cx="275775" cy="591317"/>
                <a:chOff x="2281062" y="2336944"/>
                <a:chExt cx="275775" cy="591317"/>
              </a:xfrm>
              <a:solidFill>
                <a:schemeClr val="accent4">
                  <a:lumMod val="90000"/>
                </a:schemeClr>
              </a:solidFill>
            </p:grpSpPr>
            <p:sp>
              <p:nvSpPr>
                <p:cNvPr id="4300" name="台形 4299">
                  <a:extLst>
                    <a:ext uri="{FF2B5EF4-FFF2-40B4-BE49-F238E27FC236}">
                      <a16:creationId xmlns:a16="http://schemas.microsoft.com/office/drawing/2014/main" id="{10743415-9F2C-42E1-8C49-CD54E3D5BC03}"/>
                    </a:ext>
                  </a:extLst>
                </p:cNvPr>
                <p:cNvSpPr/>
                <p:nvPr/>
              </p:nvSpPr>
              <p:spPr bwMode="auto">
                <a:xfrm>
                  <a:off x="2292949" y="2516832"/>
                  <a:ext cx="252000"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301" name="円/楕円 111">
                  <a:extLst>
                    <a:ext uri="{FF2B5EF4-FFF2-40B4-BE49-F238E27FC236}">
                      <a16:creationId xmlns:a16="http://schemas.microsoft.com/office/drawing/2014/main" id="{C13634B0-0BF9-64C7-D4D7-6B0DC73F42F1}"/>
                    </a:ext>
                  </a:extLst>
                </p:cNvPr>
                <p:cNvSpPr>
                  <a:spLocks noChangeArrowheads="1"/>
                </p:cNvSpPr>
                <p:nvPr/>
              </p:nvSpPr>
              <p:spPr bwMode="auto">
                <a:xfrm>
                  <a:off x="2281062" y="2336944"/>
                  <a:ext cx="275775" cy="194825"/>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287" name="グループ化 4286">
                <a:extLst>
                  <a:ext uri="{FF2B5EF4-FFF2-40B4-BE49-F238E27FC236}">
                    <a16:creationId xmlns:a16="http://schemas.microsoft.com/office/drawing/2014/main" id="{DD126120-6DEB-D36E-F2FD-E73008DAEEA9}"/>
                  </a:ext>
                </a:extLst>
              </p:cNvPr>
              <p:cNvGrpSpPr/>
              <p:nvPr/>
            </p:nvGrpSpPr>
            <p:grpSpPr>
              <a:xfrm>
                <a:off x="6404691" y="5767375"/>
                <a:ext cx="275775" cy="590551"/>
                <a:chOff x="1887533" y="2331534"/>
                <a:chExt cx="275775" cy="590551"/>
              </a:xfrm>
              <a:solidFill>
                <a:schemeClr val="accent4"/>
              </a:solidFill>
            </p:grpSpPr>
            <p:sp>
              <p:nvSpPr>
                <p:cNvPr id="4295" name="台形 4294">
                  <a:extLst>
                    <a:ext uri="{FF2B5EF4-FFF2-40B4-BE49-F238E27FC236}">
                      <a16:creationId xmlns:a16="http://schemas.microsoft.com/office/drawing/2014/main" id="{E84CF522-DFF9-884E-5EF0-7D5104040D21}"/>
                    </a:ext>
                  </a:extLst>
                </p:cNvPr>
                <p:cNvSpPr/>
                <p:nvPr/>
              </p:nvSpPr>
              <p:spPr bwMode="auto">
                <a:xfrm>
                  <a:off x="1900178" y="2510656"/>
                  <a:ext cx="2504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299" name="円/楕円 111">
                  <a:extLst>
                    <a:ext uri="{FF2B5EF4-FFF2-40B4-BE49-F238E27FC236}">
                      <a16:creationId xmlns:a16="http://schemas.microsoft.com/office/drawing/2014/main" id="{827063A8-5977-4A38-E236-514E97CE566E}"/>
                    </a:ext>
                  </a:extLst>
                </p:cNvPr>
                <p:cNvSpPr>
                  <a:spLocks noChangeArrowheads="1"/>
                </p:cNvSpPr>
                <p:nvPr/>
              </p:nvSpPr>
              <p:spPr bwMode="auto">
                <a:xfrm>
                  <a:off x="1887533" y="2331534"/>
                  <a:ext cx="275775" cy="186351"/>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grpSp>
            <p:nvGrpSpPr>
              <p:cNvPr id="4289" name="グループ化 4288">
                <a:extLst>
                  <a:ext uri="{FF2B5EF4-FFF2-40B4-BE49-F238E27FC236}">
                    <a16:creationId xmlns:a16="http://schemas.microsoft.com/office/drawing/2014/main" id="{48FC7266-D990-236F-3472-05F119FCC723}"/>
                  </a:ext>
                </a:extLst>
              </p:cNvPr>
              <p:cNvGrpSpPr/>
              <p:nvPr/>
            </p:nvGrpSpPr>
            <p:grpSpPr>
              <a:xfrm>
                <a:off x="6582219" y="5845921"/>
                <a:ext cx="275775" cy="590551"/>
                <a:chOff x="1887533" y="2331534"/>
                <a:chExt cx="275775" cy="590551"/>
              </a:xfrm>
              <a:solidFill>
                <a:schemeClr val="accent4">
                  <a:lumMod val="90000"/>
                </a:schemeClr>
              </a:solidFill>
            </p:grpSpPr>
            <p:sp>
              <p:nvSpPr>
                <p:cNvPr id="4291" name="台形 4290">
                  <a:extLst>
                    <a:ext uri="{FF2B5EF4-FFF2-40B4-BE49-F238E27FC236}">
                      <a16:creationId xmlns:a16="http://schemas.microsoft.com/office/drawing/2014/main" id="{08B5F82C-CB42-9E08-53C3-B46B2C2FE48A}"/>
                    </a:ext>
                  </a:extLst>
                </p:cNvPr>
                <p:cNvSpPr/>
                <p:nvPr/>
              </p:nvSpPr>
              <p:spPr bwMode="auto">
                <a:xfrm>
                  <a:off x="1900178" y="2510656"/>
                  <a:ext cx="250484" cy="411429"/>
                </a:xfrm>
                <a:prstGeom prst="trapezoid">
                  <a:avLst/>
                </a:prstGeom>
                <a:grpFill/>
                <a:ln w="9525" cap="flat" cmpd="sng" algn="ctr">
                  <a:noFill/>
                  <a:prstDash val="solid"/>
                  <a:round/>
                  <a:headEnd type="none" w="med" len="med"/>
                  <a:tailEnd type="none" w="med" len="med"/>
                </a:ln>
                <a:effectLst/>
              </p:spPr>
              <p:txBody>
                <a:bodyPr lIns="85701" tIns="44565" rIns="85701" bIns="44565" anchor="ctr"/>
                <a:lstStyle/>
                <a:p>
                  <a:pPr marL="0" marR="0" lvl="0" indent="0" algn="l"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4292" name="円/楕円 111">
                  <a:extLst>
                    <a:ext uri="{FF2B5EF4-FFF2-40B4-BE49-F238E27FC236}">
                      <a16:creationId xmlns:a16="http://schemas.microsoft.com/office/drawing/2014/main" id="{A4B94AC6-7462-C7FF-0E41-AF1B06ED525E}"/>
                    </a:ext>
                  </a:extLst>
                </p:cNvPr>
                <p:cNvSpPr>
                  <a:spLocks noChangeArrowheads="1"/>
                </p:cNvSpPr>
                <p:nvPr/>
              </p:nvSpPr>
              <p:spPr bwMode="auto">
                <a:xfrm>
                  <a:off x="1887533" y="2331534"/>
                  <a:ext cx="275775" cy="186351"/>
                </a:xfrm>
                <a:prstGeom prst="ellipse">
                  <a:avLst/>
                </a:prstGeom>
                <a:grpFill/>
                <a:ln w="12700" algn="ctr">
                  <a:noFill/>
                  <a:round/>
                  <a:headEnd/>
                  <a:tailEnd/>
                </a:ln>
              </p:spPr>
              <p:txBody>
                <a:bodyPr lIns="34280" tIns="44565" rIns="34280" bIns="44565"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0" lang="ja-JP" altLang="en-US" sz="2000" b="1" i="0" u="none" strike="noStrike" kern="1200" cap="none" spc="0" normalizeH="0" baseline="0" noProof="0">
                    <a:ln>
                      <a:noFill/>
                    </a:ln>
                    <a:solidFill>
                      <a:srgbClr val="000000"/>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sp>
            <p:nvSpPr>
              <p:cNvPr id="4308" name="正方形/長方形 4307">
                <a:extLst>
                  <a:ext uri="{FF2B5EF4-FFF2-40B4-BE49-F238E27FC236}">
                    <a16:creationId xmlns:a16="http://schemas.microsoft.com/office/drawing/2014/main" id="{E6290AC8-2FD6-47E7-1E51-B43BFBB580CA}"/>
                  </a:ext>
                </a:extLst>
              </p:cNvPr>
              <p:cNvSpPr/>
              <p:nvPr/>
            </p:nvSpPr>
            <p:spPr>
              <a:xfrm>
                <a:off x="7389728" y="5754971"/>
                <a:ext cx="237874" cy="693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35362" rtl="0" eaLnBrk="1" fontAlgn="auto" latinLnBrk="0" hangingPunct="1">
                  <a:lnSpc>
                    <a:spcPct val="100000"/>
                  </a:lnSpc>
                  <a:spcBef>
                    <a:spcPts val="0"/>
                  </a:spcBef>
                  <a:spcAft>
                    <a:spcPts val="0"/>
                  </a:spcAft>
                  <a:buClrTx/>
                  <a:buSzTx/>
                  <a:buFontTx/>
                  <a:buNone/>
                  <a:tabLst/>
                  <a:defRPr/>
                </a:pPr>
                <a:endParaRPr kumimoji="1" lang="ja-JP" altLang="en-US" sz="2000" b="1" i="0" u="none" strike="noStrike" kern="1200" cap="none" spc="0" normalizeH="0" baseline="0" noProof="0">
                  <a:ln>
                    <a:noFill/>
                  </a:ln>
                  <a:solidFill>
                    <a:prstClr val="white"/>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endParaRPr>
              </a:p>
            </p:txBody>
          </p:sp>
        </p:grpSp>
        <p:sp>
          <p:nvSpPr>
            <p:cNvPr id="4275" name="テキスト ボックス 4274">
              <a:extLst>
                <a:ext uri="{FF2B5EF4-FFF2-40B4-BE49-F238E27FC236}">
                  <a16:creationId xmlns:a16="http://schemas.microsoft.com/office/drawing/2014/main" id="{1C0902DD-EF0A-F98A-78DF-35425B2F735C}"/>
                </a:ext>
              </a:extLst>
            </p:cNvPr>
            <p:cNvSpPr txBox="1"/>
            <p:nvPr/>
          </p:nvSpPr>
          <p:spPr>
            <a:xfrm>
              <a:off x="6252702" y="5981497"/>
              <a:ext cx="1302506" cy="400110"/>
            </a:xfrm>
            <a:prstGeom prst="rect">
              <a:avLst/>
            </a:prstGeom>
            <a:noFill/>
            <a:ln>
              <a:noFill/>
            </a:ln>
          </p:spPr>
          <p:txBody>
            <a:bodyPr wrap="square" rtlCol="0">
              <a:spAutoFit/>
            </a:bodyPr>
            <a:lstStyle/>
            <a:p>
              <a:pPr marL="0" marR="0" lvl="0" indent="0" algn="ctr" defTabSz="435362"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4.9</a:t>
              </a:r>
              <a:r>
                <a:rPr kumimoji="1" lang="ja-JP" altLang="en-US" sz="2000" b="1" i="0" u="none" strike="noStrike" kern="1200" cap="none" spc="0" normalizeH="0" baseline="0" noProof="0">
                  <a:ln>
                    <a:solidFill>
                      <a:prstClr val="white"/>
                    </a:solidFill>
                  </a:ln>
                  <a:solidFill>
                    <a:prstClr val="black"/>
                  </a:solidFill>
                  <a:effectLst>
                    <a:glow rad="127000">
                      <a:srgbClr val="FFFFFF">
                        <a:alpha val="94000"/>
                      </a:srgbClr>
                    </a:glow>
                  </a:effectLst>
                  <a:uLnTx/>
                  <a:uFillTx/>
                  <a:latin typeface="UD デジタル 教科書体 NK-B" panose="02020700000000000000" pitchFamily="18" charset="-128"/>
                  <a:ea typeface="UD デジタル 教科書体 NK-B" panose="02020700000000000000" pitchFamily="18" charset="-128"/>
                  <a:cs typeface="+mn-cs"/>
                </a:rPr>
                <a:t>人</a:t>
              </a:r>
            </a:p>
          </p:txBody>
        </p:sp>
      </p:grpSp>
      <p:cxnSp>
        <p:nvCxnSpPr>
          <p:cNvPr id="4316" name="直線コネクタ 4315">
            <a:extLst>
              <a:ext uri="{FF2B5EF4-FFF2-40B4-BE49-F238E27FC236}">
                <a16:creationId xmlns:a16="http://schemas.microsoft.com/office/drawing/2014/main" id="{AFBF0974-A984-F6A8-5D43-9415BA60F3EF}"/>
              </a:ext>
            </a:extLst>
          </p:cNvPr>
          <p:cNvCxnSpPr>
            <a:cxnSpLocks/>
          </p:cNvCxnSpPr>
          <p:nvPr/>
        </p:nvCxnSpPr>
        <p:spPr>
          <a:xfrm>
            <a:off x="218543" y="3429000"/>
            <a:ext cx="9468915" cy="0"/>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4317" name="直線コネクタ 4316">
            <a:extLst>
              <a:ext uri="{FF2B5EF4-FFF2-40B4-BE49-F238E27FC236}">
                <a16:creationId xmlns:a16="http://schemas.microsoft.com/office/drawing/2014/main" id="{2609DF8A-EF8E-AC5C-ACA7-3D2108F6ADD2}"/>
              </a:ext>
            </a:extLst>
          </p:cNvPr>
          <p:cNvCxnSpPr>
            <a:cxnSpLocks/>
          </p:cNvCxnSpPr>
          <p:nvPr/>
        </p:nvCxnSpPr>
        <p:spPr>
          <a:xfrm>
            <a:off x="218543" y="4943475"/>
            <a:ext cx="9468915" cy="0"/>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4318" name="直線コネクタ 4317">
            <a:extLst>
              <a:ext uri="{FF2B5EF4-FFF2-40B4-BE49-F238E27FC236}">
                <a16:creationId xmlns:a16="http://schemas.microsoft.com/office/drawing/2014/main" id="{2452C2A2-1752-596B-A5A4-9617880322F1}"/>
              </a:ext>
            </a:extLst>
          </p:cNvPr>
          <p:cNvCxnSpPr>
            <a:cxnSpLocks/>
          </p:cNvCxnSpPr>
          <p:nvPr/>
        </p:nvCxnSpPr>
        <p:spPr>
          <a:xfrm>
            <a:off x="218543" y="1869207"/>
            <a:ext cx="9468915" cy="0"/>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4319" name="矢印: 上向き折線 4318">
            <a:extLst>
              <a:ext uri="{FF2B5EF4-FFF2-40B4-BE49-F238E27FC236}">
                <a16:creationId xmlns:a16="http://schemas.microsoft.com/office/drawing/2014/main" id="{26E5EC11-A3B3-C7F0-195D-F702FFB81CC5}"/>
              </a:ext>
            </a:extLst>
          </p:cNvPr>
          <p:cNvSpPr/>
          <p:nvPr/>
        </p:nvSpPr>
        <p:spPr>
          <a:xfrm rot="5400000">
            <a:off x="4905303" y="3722222"/>
            <a:ext cx="781309" cy="688895"/>
          </a:xfrm>
          <a:prstGeom prst="bentUpArrow">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320" name="矢印: 上向き折線 4319">
            <a:extLst>
              <a:ext uri="{FF2B5EF4-FFF2-40B4-BE49-F238E27FC236}">
                <a16:creationId xmlns:a16="http://schemas.microsoft.com/office/drawing/2014/main" id="{71C807F9-0BCE-FDAC-D744-D8A3B25D47EA}"/>
              </a:ext>
            </a:extLst>
          </p:cNvPr>
          <p:cNvSpPr/>
          <p:nvPr/>
        </p:nvSpPr>
        <p:spPr>
          <a:xfrm rot="5400000">
            <a:off x="3783925" y="4476520"/>
            <a:ext cx="2289908" cy="688895"/>
          </a:xfrm>
          <a:prstGeom prst="bentUpArrow">
            <a:avLst/>
          </a:prstGeom>
          <a:solidFill>
            <a:schemeClr val="accent4">
              <a:lumMod val="9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Tree>
    <p:extLst>
      <p:ext uri="{BB962C8B-B14F-4D97-AF65-F5344CB8AC3E}">
        <p14:creationId xmlns:p14="http://schemas.microsoft.com/office/powerpoint/2010/main" val="2009166632"/>
      </p:ext>
    </p:extLst>
  </p:cSld>
  <p:clrMapOvr>
    <a:masterClrMapping/>
  </p:clrMapOvr>
</p:sld>
</file>

<file path=ppt/theme/theme1.xml><?xml version="1.0" encoding="utf-8"?>
<a:theme xmlns:a="http://schemas.openxmlformats.org/drawingml/2006/main" name="7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bg2">
              <a:lumMod val="25000"/>
            </a:schemeClr>
          </a:solidFill>
        </a:ln>
      </a:spPr>
      <a:bodyPr lIns="36000" tIns="36000" rIns="36000" bIns="0" rtlCol="0" anchor="ctr"/>
      <a:lstStyle>
        <a:defPPr marL="0" marR="0" indent="0" algn="ctr" defTabSz="457212" rtl="0" eaLnBrk="1" fontAlgn="auto" latinLnBrk="0" hangingPunct="1">
          <a:lnSpc>
            <a:spcPct val="100000"/>
          </a:lnSpc>
          <a:spcBef>
            <a:spcPts val="0"/>
          </a:spcBef>
          <a:spcAft>
            <a:spcPts val="0"/>
          </a:spcAft>
          <a:buClrTx/>
          <a:buSzTx/>
          <a:buFontTx/>
          <a:buNone/>
          <a:tabLst/>
          <a:defRPr kumimoji="0" sz="1200" b="1" i="0" u="none" strike="noStrike" kern="0" cap="none" spc="0" normalizeH="0" baseline="0" noProof="0" dirty="0">
            <a:ln>
              <a:noFill/>
            </a:ln>
            <a:solidFill>
              <a:srgbClr val="000000"/>
            </a:solidFill>
            <a:effectLst/>
            <a:uLnTx/>
            <a:uFillTx/>
            <a:latin typeface="メイリオ"/>
            <a:ea typeface="メイリオ"/>
            <a:cs typeface="+mn-cs"/>
          </a:defRPr>
        </a:defPPr>
      </a:lstStyle>
      <a:style>
        <a:lnRef idx="2">
          <a:schemeClr val="accent2"/>
        </a:lnRef>
        <a:fillRef idx="1">
          <a:schemeClr val="lt1"/>
        </a:fillRef>
        <a:effectRef idx="0">
          <a:schemeClr val="accent2"/>
        </a:effectRef>
        <a:fontRef idx="minor">
          <a:schemeClr val="dk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2.xml><?xml version="1.0" encoding="utf-8"?>
<a:theme xmlns:a="http://schemas.openxmlformats.org/drawingml/2006/main" name="10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bg2">
              <a:lumMod val="25000"/>
            </a:schemeClr>
          </a:solidFill>
        </a:ln>
      </a:spPr>
      <a:bodyPr lIns="36000" tIns="36000" rIns="36000" bIns="0" rtlCol="0" anchor="ctr"/>
      <a:lstStyle>
        <a:defPPr marL="0" marR="0" indent="0" algn="ctr" defTabSz="457212" rtl="0" eaLnBrk="1" fontAlgn="auto" latinLnBrk="0" hangingPunct="1">
          <a:lnSpc>
            <a:spcPct val="100000"/>
          </a:lnSpc>
          <a:spcBef>
            <a:spcPts val="0"/>
          </a:spcBef>
          <a:spcAft>
            <a:spcPts val="0"/>
          </a:spcAft>
          <a:buClrTx/>
          <a:buSzTx/>
          <a:buFontTx/>
          <a:buNone/>
          <a:tabLst/>
          <a:defRPr kumimoji="0" sz="1200" b="1" i="0" u="none" strike="noStrike" kern="0" cap="none" spc="0" normalizeH="0" baseline="0" noProof="0" dirty="0">
            <a:ln>
              <a:noFill/>
            </a:ln>
            <a:solidFill>
              <a:srgbClr val="000000"/>
            </a:solidFill>
            <a:effectLst/>
            <a:uLnTx/>
            <a:uFillTx/>
            <a:latin typeface="メイリオ"/>
            <a:ea typeface="メイリオ"/>
            <a:cs typeface="+mn-cs"/>
          </a:defRPr>
        </a:defPPr>
      </a:lstStyle>
      <a:style>
        <a:lnRef idx="2">
          <a:schemeClr val="accent2"/>
        </a:lnRef>
        <a:fillRef idx="1">
          <a:schemeClr val="lt1"/>
        </a:fillRef>
        <a:effectRef idx="0">
          <a:schemeClr val="accent2"/>
        </a:effectRef>
        <a:fontRef idx="minor">
          <a:schemeClr val="dk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3.xml><?xml version="1.0" encoding="utf-8"?>
<a:theme xmlns:a="http://schemas.openxmlformats.org/drawingml/2006/main" name="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4.xml><?xml version="1.0" encoding="utf-8"?>
<a:theme xmlns:a="http://schemas.openxmlformats.org/drawingml/2006/main" name="1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5.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Relationships xmlns="http://schemas.openxmlformats.org/package/2006/relationships"><Relationship Id="rId1" Target="itemProps1.xml" Type="http://schemas.openxmlformats.org/officeDocument/2006/relationships/customXmlProps"/></Relationships>
</file>

<file path=customXml/_rels/item2.xml.rels><?xml version="1.0" encoding="UTF-8" standalone="yes"?><Relationships xmlns="http://schemas.openxmlformats.org/package/2006/relationships"><Relationship Id="rId1" Target="itemProps2.xml" Type="http://schemas.openxmlformats.org/officeDocument/2006/relationships/customXmlProps"/></Relationships>
</file>

<file path=customXml/_rels/item3.xml.rels><?xml version="1.0" encoding="UTF-8" standalone="yes"?><Relationships xmlns="http://schemas.openxmlformats.org/package/2006/relationships"><Relationship Id="rId1" Target="itemProps3.xml" Type="http://schemas.openxmlformats.org/officeDocument/2006/relationships/customXmlProps"/></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d9cc5ed-0a7a-4ed9-b0d2-c94abc7a2d78">
      <Terms xmlns="http://schemas.microsoft.com/office/infopath/2007/PartnerControls"/>
    </lcf76f155ced4ddcb4097134ff3c332f>
    <TaxCatchAll xmlns="263dbbe5-076b-4606-a03b-9598f5f2f35a" xsi:nil="true"/>
    <Owner xmlns="3d9cc5ed-0a7a-4ed9-b0d2-c94abc7a2d78">
      <UserInfo>
        <DisplayName/>
        <AccountId xsi:nil="true"/>
        <AccountType/>
      </UserInfo>
    </Owner>
    <_Flow_SignoffStatus xmlns="3d9cc5ed-0a7a-4ed9-b0d2-c94abc7a2d78" xsi:nil="true"/>
  </documentManagement>
</p:properties>
</file>

<file path=customXml/item3.xml><?xml version="1.0" encoding="utf-8"?>
<ct:contentTypeSchema xmlns:ct="http://schemas.microsoft.com/office/2006/metadata/contentType" xmlns:ma="http://schemas.microsoft.com/office/2006/metadata/properties/metaAttributes" ct:_="" ma:_="" ma:contentTypeName="ドキュメント" ma:contentTypeID="0x010100B99D29E08615A743A8B3DFECCCBDE406" ma:contentTypeVersion="16" ma:contentTypeDescription="新しいドキュメントを作成します。" ma:contentTypeScope="" ma:versionID="4a4c49e68c1b97b401d13da77552e369">
  <xsd:schema xmlns:xsd="http://www.w3.org/2001/XMLSchema" xmlns:xs="http://www.w3.org/2001/XMLSchema" xmlns:p="http://schemas.microsoft.com/office/2006/metadata/properties" xmlns:ns2="3d9cc5ed-0a7a-4ed9-b0d2-c94abc7a2d78" xmlns:ns3="263dbbe5-076b-4606-a03b-9598f5f2f35a" targetNamespace="http://schemas.microsoft.com/office/2006/metadata/properties" ma:root="true" ma:fieldsID="d61b30b04c37c4cc5dcef931040b748a" ns2:_="" ns3:_="">
    <xsd:import namespace="3d9cc5ed-0a7a-4ed9-b0d2-c94abc7a2d78"/>
    <xsd:import namespace="263dbbe5-076b-4606-a03b-9598f5f2f35a"/>
    <xsd:element name="properties">
      <xsd:complexType>
        <xsd:sequence>
          <xsd:element name="documentManagement">
            <xsd:complexType>
              <xsd:all>
                <xsd:element ref="ns2:Owner" minOccurs="0"/>
                <xsd:element ref="ns2:MediaServiceMetadata" minOccurs="0"/>
                <xsd:element ref="ns2:MediaServiceFastMetadata" minOccurs="0"/>
                <xsd:element ref="ns2:MediaServiceSearchProperties" minOccurs="0"/>
                <xsd:element ref="ns2:MediaServiceObjectDetectorVersions" minOccurs="0"/>
                <xsd:element ref="ns2:lcf76f155ced4ddcb4097134ff3c332f" minOccurs="0"/>
                <xsd:element ref="ns3:TaxCatchAll" minOccurs="0"/>
                <xsd:element ref="ns2:MediaServiceDateTaken" minOccurs="0"/>
                <xsd:element ref="ns2:MediaServiceOCR" minOccurs="0"/>
                <xsd:element ref="ns2:MediaServiceGenerationTime" minOccurs="0"/>
                <xsd:element ref="ns2:MediaServiceEventHashCode" minOccurs="0"/>
                <xsd:element ref="ns2:MediaLengthInSeconds" minOccurs="0"/>
                <xsd:element ref="ns2:MediaServiceLocation" minOccurs="0"/>
                <xsd:element ref="ns2:_Flow_SignoffStatu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d9cc5ed-0a7a-4ed9-b0d2-c94abc7a2d78" elementFormDefault="qualified">
    <xsd:import namespace="http://schemas.microsoft.com/office/2006/documentManagement/types"/>
    <xsd:import namespace="http://schemas.microsoft.com/office/infopath/2007/PartnerControls"/>
    <xsd:element name="Owner" ma:index="8" nillable="true" ma:displayName="所有者" ma:internalName="Owner">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MediaServiceSearchProperties" ma:index="11" nillable="true" ma:displayName="MediaServiceSearchProperties" ma:hidden="true" ma:internalName="MediaServiceSearchProperties"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lcf76f155ced4ddcb4097134ff3c332f" ma:index="14" nillable="true" ma:taxonomy="true" ma:internalName="lcf76f155ced4ddcb4097134ff3c332f" ma:taxonomyFieldName="MediaServiceImageTags" ma:displayName="画像タグ" ma:readOnly="false" ma:fieldId="{5cf76f15-5ced-4ddc-b409-7134ff3c332f}" ma:taxonomyMulti="true" ma:sspId="0347f584-7be2-4218-8e94-402d99aedf0b" ma:termSetId="09814cd3-568e-fe90-9814-8d621ff8fb84" ma:anchorId="fba54fb3-c3e1-fe81-a776-ca4b69148c4d" ma:open="true" ma:isKeyword="false">
      <xsd:complexType>
        <xsd:sequence>
          <xsd:element ref="pc:Terms" minOccurs="0" maxOccurs="1"/>
        </xsd:sequence>
      </xsd:complexType>
    </xsd:element>
    <xsd:element name="MediaServiceDateTaken" ma:index="16" nillable="true" ma:displayName="MediaServiceDateTaken" ma:hidden="true" ma:indexed="true" ma:internalName="MediaServiceDateTaken"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Location" ma:index="21" nillable="true" ma:displayName="Location" ma:description="" ma:indexed="true" ma:internalName="MediaServiceLocation" ma:readOnly="true">
      <xsd:simpleType>
        <xsd:restriction base="dms:Text"/>
      </xsd:simpleType>
    </xsd:element>
    <xsd:element name="_Flow_SignoffStatus" ma:index="22" nillable="true" ma:displayName="承認の状態" ma:internalName="_x627f__x8a8d__x306e__x72b6__x614b_">
      <xsd:simpleType>
        <xsd:restriction base="dms:Text"/>
      </xsd:simpleType>
    </xsd:element>
    <xsd:element name="MediaServiceBillingMetadata" ma:index="23"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63dbbe5-076b-4606-a03b-9598f5f2f35a" elementFormDefault="qualified">
    <xsd:import namespace="http://schemas.microsoft.com/office/2006/documentManagement/types"/>
    <xsd:import namespace="http://schemas.microsoft.com/office/infopath/2007/PartnerControls"/>
    <xsd:element name="TaxCatchAll" ma:index="15" nillable="true" ma:displayName="Taxonomy Catch All Column" ma:hidden="true" ma:list="{cdf8c9e6-c689-4458-b3ac-1a050e51c984}" ma:internalName="TaxCatchAll" ma:showField="CatchAllData" ma:web="263dbbe5-076b-4606-a03b-9598f5f2f35a">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D49AD6E-5160-4808-AF26-A9320E596181}">
  <ds:schemaRefs>
    <ds:schemaRef ds:uri="http://schemas.microsoft.com/sharepoint/v3/contenttype/forms"/>
  </ds:schemaRefs>
</ds:datastoreItem>
</file>

<file path=customXml/itemProps2.xml><?xml version="1.0" encoding="utf-8"?>
<ds:datastoreItem xmlns:ds="http://schemas.openxmlformats.org/officeDocument/2006/customXml" ds:itemID="{837CD6DD-3578-4734-85E8-664D300B6A61}">
  <ds:schemaRefs>
    <ds:schemaRef ds:uri="http://www.w3.org/XML/1998/namespace"/>
    <ds:schemaRef ds:uri="http://purl.org/dc/dcmitype/"/>
    <ds:schemaRef ds:uri="3d9cc5ed-0a7a-4ed9-b0d2-c94abc7a2d78"/>
    <ds:schemaRef ds:uri="http://schemas.microsoft.com/office/2006/documentManagement/types"/>
    <ds:schemaRef ds:uri="http://purl.org/dc/terms/"/>
    <ds:schemaRef ds:uri="http://purl.org/dc/elements/1.1/"/>
    <ds:schemaRef ds:uri="http://schemas.microsoft.com/office/2006/metadata/properties"/>
    <ds:schemaRef ds:uri="http://schemas.microsoft.com/office/infopath/2007/PartnerControls"/>
    <ds:schemaRef ds:uri="http://schemas.openxmlformats.org/package/2006/metadata/core-properties"/>
    <ds:schemaRef ds:uri="263dbbe5-076b-4606-a03b-9598f5f2f35a"/>
  </ds:schemaRefs>
</ds:datastoreItem>
</file>

<file path=customXml/itemProps3.xml><?xml version="1.0" encoding="utf-8"?>
<ds:datastoreItem xmlns:ds="http://schemas.openxmlformats.org/officeDocument/2006/customXml" ds:itemID="{9371FB31-78F5-494A-8198-D4F86BE32DF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d9cc5ed-0a7a-4ed9-b0d2-c94abc7a2d78"/>
    <ds:schemaRef ds:uri="263dbbe5-076b-4606-a03b-9598f5f2f35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Words>4033</Words>
  <PresentationFormat>A4 210 x 297 mm</PresentationFormat>
  <Paragraphs>448</Paragraphs>
  <Slides>23</Slides>
  <Notes>19</Notes>
  <HiddenSlides>0</HiddenSlides>
  <MMClips>0</MMClips>
  <ScaleCrop>false</ScaleCrop>
  <HeadingPairs>
    <vt:vector size="6" baseType="variant">
      <vt:variant>
        <vt:lpstr>使用されているフォント</vt:lpstr>
      </vt:variant>
      <vt:variant>
        <vt:i4>11</vt:i4>
      </vt:variant>
      <vt:variant>
        <vt:lpstr>テーマ</vt:lpstr>
      </vt:variant>
      <vt:variant>
        <vt:i4>4</vt:i4>
      </vt:variant>
      <vt:variant>
        <vt:lpstr>スライド タイトル</vt:lpstr>
      </vt:variant>
      <vt:variant>
        <vt:i4>23</vt:i4>
      </vt:variant>
    </vt:vector>
  </HeadingPairs>
  <TitlesOfParts>
    <vt:vector size="38" baseType="lpstr">
      <vt:lpstr>BIZ UDPゴシック</vt:lpstr>
      <vt:lpstr>HGP創英角ｺﾞｼｯｸUB</vt:lpstr>
      <vt:lpstr>UD デジタル 教科書体 NK-B</vt:lpstr>
      <vt:lpstr>UD デジタル 教科書体 NK-R</vt:lpstr>
      <vt:lpstr>Meiryo</vt:lpstr>
      <vt:lpstr>Meiryo</vt:lpstr>
      <vt:lpstr>游ゴシック</vt:lpstr>
      <vt:lpstr>Arial</vt:lpstr>
      <vt:lpstr>Calibri</vt:lpstr>
      <vt:lpstr>Segoe UI</vt:lpstr>
      <vt:lpstr>Wingdings</vt:lpstr>
      <vt:lpstr>7_Office テーマ</vt:lpstr>
      <vt:lpstr>10_Office テーマ</vt:lpstr>
      <vt:lpstr>Office テーマ</vt:lpstr>
      <vt:lpstr>1_Office テーマ</vt:lpstr>
      <vt:lpstr>補助資料集</vt:lpstr>
      <vt:lpstr>PowerPoint プレゼンテーション</vt:lpstr>
      <vt:lpstr>PowerPoint プレゼンテーション</vt:lpstr>
      <vt:lpstr>社会保障制度の基本的考え方</vt:lpstr>
      <vt:lpstr>社会保障制度とは　　</vt:lpstr>
      <vt:lpstr>政策としての社会保障制度</vt:lpstr>
      <vt:lpstr>貯蓄と保険の違い　～貯蓄は三角、保険は四角～</vt:lpstr>
      <vt:lpstr>給与明細書や生活保護支給額の例</vt:lpstr>
      <vt:lpstr>「若返り」という変化を踏まえた「高齢者」１人を支える「現役世代」の人数</vt:lpstr>
      <vt:lpstr>社会保障分野の雇用創出効果</vt:lpstr>
      <vt:lpstr>社会保障分野の経済効果</vt:lpstr>
      <vt:lpstr>PowerPoint プレゼンテーション</vt:lpstr>
      <vt:lpstr>日本の人口の推移</vt:lpstr>
      <vt:lpstr>世帯構成の推移と見通し</vt:lpstr>
      <vt:lpstr>出生数と合計特殊出生率の推移</vt:lpstr>
      <vt:lpstr>平均寿命と健康寿命の国際比較</vt:lpstr>
      <vt:lpstr>正規雇用と非正規雇用労働者の推移</vt:lpstr>
      <vt:lpstr>一般歳出と社会保障関係費の推移</vt:lpstr>
      <vt:lpstr>社会保障給付の部門別の国際的な比較（対GDP比）</vt:lpstr>
      <vt:lpstr>社会保障財源の対GDP比の国際比較</vt:lpstr>
      <vt:lpstr>高齢化率と社会保障の給付規模の国際比較</vt:lpstr>
      <vt:lpstr>「若返り」が見られる高齢者</vt:lpstr>
      <vt:lpstr>高齢者現役世代比と非就業者就業者比の推移と予測</vt:lpstr>
    </vt:vector>
  </TitlesOfParts>
  <LinksUpToDate>false</LinksUpToDate>
  <SharedDoc>false</SharedDoc>
  <HyperlinksChanged>false</HyperlinksChanged>
</Properties>
</file>

<file path=docProps/core.xml><?xml version="1.0" encoding="utf-8"?>
<cp:coreProperties xmlns:cp="http://schemas.openxmlformats.org/package/2006/metadata/core-properties" xmlns:dc="http://purl.org/dc/elements/1.1/" xmlns:dcterms="http://purl.org/dc/terms/" xmlns:xsi="http://www.w3.org/2001/XMLSchema-instance"/>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0x010100B99D29E08615A743A8B3DFECCCBDE406</vt:lpwstr>
  </property>
  <property fmtid="{D5CDD505-2E9C-101B-9397-08002B2CF9AE}" pid="3" name="MediaServiceImageTags">
    <vt:lpwstr/>
  </property>
</Properties>
</file>