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921" r:id="rId4"/>
  </p:sldMasterIdLst>
  <p:notesMasterIdLst>
    <p:notesMasterId r:id="rId19"/>
  </p:notesMasterIdLst>
  <p:handoutMasterIdLst>
    <p:handoutMasterId r:id="rId20"/>
  </p:handoutMasterIdLst>
  <p:sldIdLst>
    <p:sldId id="468" r:id="rId5"/>
    <p:sldId id="671" r:id="rId6"/>
    <p:sldId id="673" r:id="rId7"/>
    <p:sldId id="2147477207" r:id="rId8"/>
    <p:sldId id="2147477017" r:id="rId9"/>
    <p:sldId id="2147477123" r:id="rId10"/>
    <p:sldId id="2147477199" r:id="rId11"/>
    <p:sldId id="2147477201" r:id="rId12"/>
    <p:sldId id="2147477129" r:id="rId13"/>
    <p:sldId id="2147477183" r:id="rId14"/>
    <p:sldId id="674" r:id="rId15"/>
    <p:sldId id="2147477173" r:id="rId16"/>
    <p:sldId id="675" r:id="rId17"/>
    <p:sldId id="2147477171" r:id="rId18"/>
  </p:sldIdLst>
  <p:sldSz cx="9906000" cy="6858000" type="A4"/>
  <p:notesSz cx="7102475" cy="10233025"/>
  <p:defaultText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193" userDrawn="1">
          <p15:clr>
            <a:srgbClr val="A4A3A4"/>
          </p15:clr>
        </p15:guide>
        <p15:guide id="3" pos="3215" userDrawn="1">
          <p15:clr>
            <a:srgbClr val="A4A3A4"/>
          </p15:clr>
        </p15:guide>
        <p15:guide id="4" pos="6068" userDrawn="1">
          <p15:clr>
            <a:srgbClr val="A4A3A4"/>
          </p15:clr>
        </p15:guide>
        <p15:guide id="5" pos="3025" userDrawn="1">
          <p15:clr>
            <a:srgbClr val="A4A3A4"/>
          </p15:clr>
        </p15:guide>
        <p15:guide id="6" pos="4572" userDrawn="1">
          <p15:clr>
            <a:srgbClr val="A4A3A4"/>
          </p15:clr>
        </p15:guide>
        <p15:guide id="7" pos="4734" userDrawn="1">
          <p15:clr>
            <a:srgbClr val="A4A3A4"/>
          </p15:clr>
        </p15:guide>
        <p15:guide id="8" pos="1512" userDrawn="1">
          <p15:clr>
            <a:srgbClr val="A4A3A4"/>
          </p15:clr>
        </p15:guide>
        <p15:guide id="9" pos="1697" userDrawn="1">
          <p15:clr>
            <a:srgbClr val="A4A3A4"/>
          </p15:clr>
        </p15:guide>
        <p15:guide id="10" orient="horz" pos="4126" userDrawn="1">
          <p15:clr>
            <a:srgbClr val="A4A3A4"/>
          </p15:clr>
        </p15:guide>
        <p15:guide id="11" pos="2015" userDrawn="1">
          <p15:clr>
            <a:srgbClr val="A4A3A4"/>
          </p15:clr>
        </p15:guide>
        <p15:guide id="12" pos="2213" userDrawn="1">
          <p15:clr>
            <a:srgbClr val="A4A3A4"/>
          </p15:clr>
        </p15:guide>
        <p15:guide id="13" pos="4027" userDrawn="1">
          <p15:clr>
            <a:srgbClr val="A4A3A4"/>
          </p15:clr>
        </p15:guide>
        <p15:guide id="14" pos="422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9"/>
    <a:srgbClr val="FFB685"/>
    <a:srgbClr val="FFE389"/>
    <a:srgbClr val="F4D6FE"/>
    <a:srgbClr val="F1CFFD"/>
    <a:srgbClr val="FFD3A7"/>
    <a:srgbClr val="FFC58B"/>
    <a:srgbClr val="F7E2FE"/>
    <a:srgbClr val="FFD7AF"/>
    <a:srgbClr val="ABC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4D08F7-BE8B-426A-B337-AFA253FB1DA3}" v="2" dt="2024-09-30T01:31:00.105"/>
    <p1510:client id="{D40310DC-D580-4A24-A72B-9B50FDDE2B9A}" v="1" dt="2024-09-30T01:28:42.90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6000" autoAdjust="0"/>
  </p:normalViewPr>
  <p:slideViewPr>
    <p:cSldViewPr>
      <p:cViewPr varScale="1">
        <p:scale>
          <a:sx n="94" d="100"/>
          <a:sy n="94" d="100"/>
        </p:scale>
        <p:origin x="1536" y="84"/>
      </p:cViewPr>
      <p:guideLst>
        <p:guide orient="horz" pos="1228"/>
        <p:guide pos="193"/>
        <p:guide pos="3215"/>
        <p:guide pos="6068"/>
        <p:guide pos="3025"/>
        <p:guide pos="4572"/>
        <p:guide pos="4734"/>
        <p:guide pos="1512"/>
        <p:guide pos="1697"/>
        <p:guide orient="horz" pos="4126"/>
        <p:guide pos="2015"/>
        <p:guide pos="2213"/>
        <p:guide pos="4027"/>
        <p:guide pos="422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5" d="100"/>
          <a:sy n="75" d="100"/>
        </p:scale>
        <p:origin x="39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13471502592134E-2"/>
          <c:y val="5.4325955734406524E-2"/>
          <c:w val="0.90087212754466273"/>
          <c:h val="0.85311871227365565"/>
        </c:manualLayout>
      </c:layout>
      <c:barChart>
        <c:barDir val="col"/>
        <c:grouping val="stacked"/>
        <c:varyColors val="0"/>
        <c:ser>
          <c:idx val="1"/>
          <c:order val="0"/>
          <c:tx>
            <c:strRef>
              <c:f>ﾊﾞｯｸﾃﾞｰﾀ!$F$3</c:f>
              <c:strCache>
                <c:ptCount val="1"/>
                <c:pt idx="0">
                  <c:v>福祉その他</c:v>
                </c:pt>
              </c:strCache>
            </c:strRef>
          </c:tx>
          <c:spPr>
            <a:solidFill>
              <a:schemeClr val="accent5">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FE-44CD-851D-8D53C48EAF4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FE-44CD-851D-8D53C48EAF4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FE-44CD-851D-8D53C48EAF49}"/>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FE-44CD-851D-8D53C48EAF49}"/>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FE-44CD-851D-8D53C48EAF49}"/>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AFE-44CD-851D-8D53C48EAF49}"/>
                </c:ext>
              </c:extLst>
            </c:dLbl>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AFE-44CD-851D-8D53C48EAF49}"/>
                </c:ext>
              </c:extLst>
            </c:dLbl>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AFE-44CD-851D-8D53C48EAF49}"/>
                </c:ext>
              </c:extLst>
            </c:dLbl>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chemeClr val="bg1"/>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ﾊﾞｯｸﾃﾞｰﾀ!$B$4:$B$30</c:f>
              <c:strCache>
                <c:ptCount val="27"/>
                <c:pt idx="0">
                  <c:v>平成 2</c:v>
                </c:pt>
                <c:pt idx="5">
                  <c:v>平成 7</c:v>
                </c:pt>
                <c:pt idx="10">
                  <c:v>平成12</c:v>
                </c:pt>
                <c:pt idx="11">
                  <c:v>平成13</c:v>
                </c:pt>
                <c:pt idx="12">
                  <c:v>平成14</c:v>
                </c:pt>
                <c:pt idx="13">
                  <c:v>平成15</c:v>
                </c:pt>
                <c:pt idx="14">
                  <c:v>平成16</c:v>
                </c:pt>
                <c:pt idx="15">
                  <c:v>平成17</c:v>
                </c:pt>
                <c:pt idx="16">
                  <c:v>平成18</c:v>
                </c:pt>
                <c:pt idx="17">
                  <c:v>平成19</c:v>
                </c:pt>
                <c:pt idx="18">
                  <c:v>平成20</c:v>
                </c:pt>
                <c:pt idx="19">
                  <c:v>平成21</c:v>
                </c:pt>
                <c:pt idx="20">
                  <c:v>平成22</c:v>
                </c:pt>
                <c:pt idx="21">
                  <c:v>平成23</c:v>
                </c:pt>
                <c:pt idx="22">
                  <c:v>平成24</c:v>
                </c:pt>
                <c:pt idx="23">
                  <c:v>平成25</c:v>
                </c:pt>
                <c:pt idx="24">
                  <c:v>平成26</c:v>
                </c:pt>
                <c:pt idx="25">
                  <c:v>平成27</c:v>
                </c:pt>
                <c:pt idx="26">
                  <c:v>平成28</c:v>
                </c:pt>
              </c:strCache>
              <c:extLst/>
            </c:strRef>
          </c:cat>
          <c:val>
            <c:numRef>
              <c:f>ﾊﾞｯｸﾃﾞｰﾀ!$F$4:$F$38</c:f>
              <c:numCache>
                <c:formatCode>#,##0_ ;[Red]\-#,##0\ </c:formatCode>
                <c:ptCount val="35"/>
                <c:pt idx="0">
                  <c:v>5.0212000000000003</c:v>
                </c:pt>
                <c:pt idx="1">
                  <c:v>5.2877999999999998</c:v>
                </c:pt>
                <c:pt idx="2">
                  <c:v>5.7533000000000003</c:v>
                </c:pt>
                <c:pt idx="3">
                  <c:v>6.2492999999999999</c:v>
                </c:pt>
                <c:pt idx="4">
                  <c:v>6.7920999999999996</c:v>
                </c:pt>
                <c:pt idx="5">
                  <c:v>7.2694999999999999</c:v>
                </c:pt>
                <c:pt idx="6">
                  <c:v>7.5517000000000003</c:v>
                </c:pt>
                <c:pt idx="7">
                  <c:v>7.9116999999999997</c:v>
                </c:pt>
                <c:pt idx="8">
                  <c:v>8.5938999999999997</c:v>
                </c:pt>
                <c:pt idx="9">
                  <c:v>9.0702999999999996</c:v>
                </c:pt>
                <c:pt idx="10">
                  <c:v>11.2646</c:v>
                </c:pt>
                <c:pt idx="11">
                  <c:v>12.5053</c:v>
                </c:pt>
                <c:pt idx="12">
                  <c:v>13.6616</c:v>
                </c:pt>
                <c:pt idx="13">
                  <c:v>13.1394</c:v>
                </c:pt>
                <c:pt idx="14">
                  <c:v>13.3216</c:v>
                </c:pt>
                <c:pt idx="15">
                  <c:v>13.989100000000001</c:v>
                </c:pt>
                <c:pt idx="16">
                  <c:v>14.204000000000001</c:v>
                </c:pt>
                <c:pt idx="17">
                  <c:v>14.734999999999999</c:v>
                </c:pt>
                <c:pt idx="18">
                  <c:v>15.600899999999999</c:v>
                </c:pt>
                <c:pt idx="19">
                  <c:v>18.0153</c:v>
                </c:pt>
                <c:pt idx="20">
                  <c:v>19.492100000000001</c:v>
                </c:pt>
                <c:pt idx="21">
                  <c:v>21.168700000000001</c:v>
                </c:pt>
                <c:pt idx="22">
                  <c:v>20.507300000000001</c:v>
                </c:pt>
                <c:pt idx="23">
                  <c:v>20.8293</c:v>
                </c:pt>
                <c:pt idx="24">
                  <c:v>21.889099999999999</c:v>
                </c:pt>
                <c:pt idx="25">
                  <c:v>24.156400000000001</c:v>
                </c:pt>
                <c:pt idx="26">
                  <c:v>25.115300000000001</c:v>
                </c:pt>
                <c:pt idx="27">
                  <c:v>25.809799999999999</c:v>
                </c:pt>
                <c:pt idx="28">
                  <c:v>26.392499999999998</c:v>
                </c:pt>
                <c:pt idx="29">
                  <c:v>27.748000000000001</c:v>
                </c:pt>
                <c:pt idx="30">
                  <c:v>33.862099999999998</c:v>
                </c:pt>
                <c:pt idx="31">
                  <c:v>35.507599999999996</c:v>
                </c:pt>
                <c:pt idx="32">
                  <c:v>31.5</c:v>
                </c:pt>
                <c:pt idx="33">
                  <c:v>32.5</c:v>
                </c:pt>
                <c:pt idx="34">
                  <c:v>33.4</c:v>
                </c:pt>
              </c:numCache>
            </c:numRef>
          </c:val>
          <c:extLst>
            <c:ext xmlns:c16="http://schemas.microsoft.com/office/drawing/2014/chart" uri="{C3380CC4-5D6E-409C-BE32-E72D297353CC}">
              <c16:uniqueId val="{00000000-4C97-4F3D-80CB-7DEBB8330C4A}"/>
            </c:ext>
          </c:extLst>
        </c:ser>
        <c:ser>
          <c:idx val="0"/>
          <c:order val="1"/>
          <c:tx>
            <c:strRef>
              <c:f>ﾊﾞｯｸﾃﾞｰﾀ!$D$3</c:f>
              <c:strCache>
                <c:ptCount val="1"/>
                <c:pt idx="0">
                  <c:v>医療</c:v>
                </c:pt>
              </c:strCache>
            </c:strRef>
          </c:tx>
          <c:spPr>
            <a:solidFill>
              <a:schemeClr val="accent5">
                <a:lumMod val="7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FE-44CD-851D-8D53C48EAF4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FE-44CD-851D-8D53C48EAF4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FE-44CD-851D-8D53C48EAF49}"/>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FE-44CD-851D-8D53C48EAF49}"/>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FE-44CD-851D-8D53C48EAF49}"/>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AFE-44CD-851D-8D53C48EAF49}"/>
                </c:ext>
              </c:extLst>
            </c:dLbl>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AFE-44CD-851D-8D53C48EAF49}"/>
                </c:ext>
              </c:extLst>
            </c:dLbl>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AFE-44CD-851D-8D53C48EAF49}"/>
                </c:ext>
              </c:extLst>
            </c:dLbl>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ﾊﾞｯｸﾃﾞｰﾀ!$B$4:$B$30</c:f>
              <c:strCache>
                <c:ptCount val="27"/>
                <c:pt idx="0">
                  <c:v>平成 2</c:v>
                </c:pt>
                <c:pt idx="5">
                  <c:v>平成 7</c:v>
                </c:pt>
                <c:pt idx="10">
                  <c:v>平成12</c:v>
                </c:pt>
                <c:pt idx="11">
                  <c:v>平成13</c:v>
                </c:pt>
                <c:pt idx="12">
                  <c:v>平成14</c:v>
                </c:pt>
                <c:pt idx="13">
                  <c:v>平成15</c:v>
                </c:pt>
                <c:pt idx="14">
                  <c:v>平成16</c:v>
                </c:pt>
                <c:pt idx="15">
                  <c:v>平成17</c:v>
                </c:pt>
                <c:pt idx="16">
                  <c:v>平成18</c:v>
                </c:pt>
                <c:pt idx="17">
                  <c:v>平成19</c:v>
                </c:pt>
                <c:pt idx="18">
                  <c:v>平成20</c:v>
                </c:pt>
                <c:pt idx="19">
                  <c:v>平成21</c:v>
                </c:pt>
                <c:pt idx="20">
                  <c:v>平成22</c:v>
                </c:pt>
                <c:pt idx="21">
                  <c:v>平成23</c:v>
                </c:pt>
                <c:pt idx="22">
                  <c:v>平成24</c:v>
                </c:pt>
                <c:pt idx="23">
                  <c:v>平成25</c:v>
                </c:pt>
                <c:pt idx="24">
                  <c:v>平成26</c:v>
                </c:pt>
                <c:pt idx="25">
                  <c:v>平成27</c:v>
                </c:pt>
                <c:pt idx="26">
                  <c:v>平成28</c:v>
                </c:pt>
              </c:strCache>
              <c:extLst/>
            </c:strRef>
          </c:cat>
          <c:val>
            <c:numRef>
              <c:f>ﾊﾞｯｸﾃﾞｰﾀ!$D$4:$D$38</c:f>
              <c:numCache>
                <c:formatCode>#,##0_ ;[Red]\-#,##0\ </c:formatCode>
                <c:ptCount val="35"/>
                <c:pt idx="0">
                  <c:v>18.625399999999999</c:v>
                </c:pt>
                <c:pt idx="1">
                  <c:v>19.782399999999999</c:v>
                </c:pt>
                <c:pt idx="2">
                  <c:v>21.253900000000002</c:v>
                </c:pt>
                <c:pt idx="3">
                  <c:v>22.1326</c:v>
                </c:pt>
                <c:pt idx="4">
                  <c:v>23.3126</c:v>
                </c:pt>
                <c:pt idx="5">
                  <c:v>24.660799999999998</c:v>
                </c:pt>
                <c:pt idx="6">
                  <c:v>25.781600000000001</c:v>
                </c:pt>
                <c:pt idx="7">
                  <c:v>25.922699999999999</c:v>
                </c:pt>
                <c:pt idx="8">
                  <c:v>26.026900000000001</c:v>
                </c:pt>
                <c:pt idx="9">
                  <c:v>27.014399999999998</c:v>
                </c:pt>
                <c:pt idx="10">
                  <c:v>26.606200000000001</c:v>
                </c:pt>
                <c:pt idx="11">
                  <c:v>27.2333</c:v>
                </c:pt>
                <c:pt idx="12">
                  <c:v>26.8779</c:v>
                </c:pt>
                <c:pt idx="13">
                  <c:v>27.203199999999999</c:v>
                </c:pt>
                <c:pt idx="14">
                  <c:v>27.718499999999999</c:v>
                </c:pt>
                <c:pt idx="15">
                  <c:v>28.7456</c:v>
                </c:pt>
                <c:pt idx="16">
                  <c:v>29.3185</c:v>
                </c:pt>
                <c:pt idx="17">
                  <c:v>30.2301</c:v>
                </c:pt>
                <c:pt idx="18">
                  <c:v>30.866599999999998</c:v>
                </c:pt>
                <c:pt idx="19">
                  <c:v>32.104999999999997</c:v>
                </c:pt>
                <c:pt idx="20">
                  <c:v>33.645299999999999</c:v>
                </c:pt>
                <c:pt idx="21">
                  <c:v>34.788400000000003</c:v>
                </c:pt>
                <c:pt idx="22">
                  <c:v>35.344200000000001</c:v>
                </c:pt>
                <c:pt idx="23">
                  <c:v>36.076099999999997</c:v>
                </c:pt>
                <c:pt idx="24">
                  <c:v>36.781700000000001</c:v>
                </c:pt>
                <c:pt idx="25">
                  <c:v>38.565100000000001</c:v>
                </c:pt>
                <c:pt idx="26">
                  <c:v>38.817399999999999</c:v>
                </c:pt>
                <c:pt idx="27">
                  <c:v>39.424300000000002</c:v>
                </c:pt>
                <c:pt idx="28">
                  <c:v>39.749400000000001</c:v>
                </c:pt>
                <c:pt idx="29">
                  <c:v>40.724200000000003</c:v>
                </c:pt>
                <c:pt idx="30">
                  <c:v>42.719299999999997</c:v>
                </c:pt>
                <c:pt idx="31">
                  <c:v>47.420499999999997</c:v>
                </c:pt>
                <c:pt idx="32">
                  <c:v>40.799999999999997</c:v>
                </c:pt>
                <c:pt idx="33">
                  <c:v>41.6</c:v>
                </c:pt>
                <c:pt idx="34">
                  <c:v>42.8</c:v>
                </c:pt>
              </c:numCache>
            </c:numRef>
          </c:val>
          <c:extLst>
            <c:ext xmlns:c16="http://schemas.microsoft.com/office/drawing/2014/chart" uri="{C3380CC4-5D6E-409C-BE32-E72D297353CC}">
              <c16:uniqueId val="{00000001-4C97-4F3D-80CB-7DEBB8330C4A}"/>
            </c:ext>
          </c:extLst>
        </c:ser>
        <c:ser>
          <c:idx val="2"/>
          <c:order val="2"/>
          <c:tx>
            <c:strRef>
              <c:f>ﾊﾞｯｸﾃﾞｰﾀ!$E$3</c:f>
              <c:strCache>
                <c:ptCount val="1"/>
                <c:pt idx="0">
                  <c:v>年金</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FE-44CD-851D-8D53C48EAF4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FE-44CD-851D-8D53C48EAF4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FE-44CD-851D-8D53C48EAF49}"/>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FE-44CD-851D-8D53C48EAF49}"/>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AFE-44CD-851D-8D53C48EAF49}"/>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AFE-44CD-851D-8D53C48EAF49}"/>
                </c:ext>
              </c:extLst>
            </c:dLbl>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AFE-44CD-851D-8D53C48EAF49}"/>
                </c:ext>
              </c:extLst>
            </c:dLbl>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AFE-44CD-851D-8D53C48EAF49}"/>
                </c:ext>
              </c:extLst>
            </c:dLbl>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ﾊﾞｯｸﾃﾞｰﾀ!$B$4:$B$30</c:f>
              <c:strCache>
                <c:ptCount val="27"/>
                <c:pt idx="0">
                  <c:v>平成 2</c:v>
                </c:pt>
                <c:pt idx="5">
                  <c:v>平成 7</c:v>
                </c:pt>
                <c:pt idx="10">
                  <c:v>平成12</c:v>
                </c:pt>
                <c:pt idx="11">
                  <c:v>平成13</c:v>
                </c:pt>
                <c:pt idx="12">
                  <c:v>平成14</c:v>
                </c:pt>
                <c:pt idx="13">
                  <c:v>平成15</c:v>
                </c:pt>
                <c:pt idx="14">
                  <c:v>平成16</c:v>
                </c:pt>
                <c:pt idx="15">
                  <c:v>平成17</c:v>
                </c:pt>
                <c:pt idx="16">
                  <c:v>平成18</c:v>
                </c:pt>
                <c:pt idx="17">
                  <c:v>平成19</c:v>
                </c:pt>
                <c:pt idx="18">
                  <c:v>平成20</c:v>
                </c:pt>
                <c:pt idx="19">
                  <c:v>平成21</c:v>
                </c:pt>
                <c:pt idx="20">
                  <c:v>平成22</c:v>
                </c:pt>
                <c:pt idx="21">
                  <c:v>平成23</c:v>
                </c:pt>
                <c:pt idx="22">
                  <c:v>平成24</c:v>
                </c:pt>
                <c:pt idx="23">
                  <c:v>平成25</c:v>
                </c:pt>
                <c:pt idx="24">
                  <c:v>平成26</c:v>
                </c:pt>
                <c:pt idx="25">
                  <c:v>平成27</c:v>
                </c:pt>
                <c:pt idx="26">
                  <c:v>平成28</c:v>
                </c:pt>
              </c:strCache>
              <c:extLst/>
            </c:strRef>
          </c:cat>
          <c:val>
            <c:numRef>
              <c:f>ﾊﾞｯｸﾃﾞｰﾀ!$E$4:$E$38</c:f>
              <c:numCache>
                <c:formatCode>#,##0_ ;[Red]\-#,##0\ </c:formatCode>
                <c:ptCount val="35"/>
                <c:pt idx="0">
                  <c:v>23.777200000000001</c:v>
                </c:pt>
                <c:pt idx="1">
                  <c:v>25.307300000000001</c:v>
                </c:pt>
                <c:pt idx="2">
                  <c:v>27.0717</c:v>
                </c:pt>
                <c:pt idx="3">
                  <c:v>28.681699999999999</c:v>
                </c:pt>
                <c:pt idx="4">
                  <c:v>30.626799999999999</c:v>
                </c:pt>
                <c:pt idx="5">
                  <c:v>33.061399999999999</c:v>
                </c:pt>
                <c:pt idx="6">
                  <c:v>34.499400000000001</c:v>
                </c:pt>
                <c:pt idx="7">
                  <c:v>35.888199999999998</c:v>
                </c:pt>
                <c:pt idx="8">
                  <c:v>37.809199999999997</c:v>
                </c:pt>
                <c:pt idx="9">
                  <c:v>39.235900000000001</c:v>
                </c:pt>
                <c:pt idx="10">
                  <c:v>40.536700000000003</c:v>
                </c:pt>
                <c:pt idx="11">
                  <c:v>41.941899999999997</c:v>
                </c:pt>
                <c:pt idx="12">
                  <c:v>43.310699999999997</c:v>
                </c:pt>
                <c:pt idx="13">
                  <c:v>44.198900000000002</c:v>
                </c:pt>
                <c:pt idx="14">
                  <c:v>45.051400000000001</c:v>
                </c:pt>
                <c:pt idx="15">
                  <c:v>46.119399999999999</c:v>
                </c:pt>
                <c:pt idx="16">
                  <c:v>47.151699999999998</c:v>
                </c:pt>
                <c:pt idx="17">
                  <c:v>48.115299999999998</c:v>
                </c:pt>
                <c:pt idx="18">
                  <c:v>49.377699999999997</c:v>
                </c:pt>
                <c:pt idx="19">
                  <c:v>51.552399999999999</c:v>
                </c:pt>
                <c:pt idx="20">
                  <c:v>52.2286</c:v>
                </c:pt>
                <c:pt idx="21">
                  <c:v>52.325299999999999</c:v>
                </c:pt>
                <c:pt idx="22">
                  <c:v>53.232900000000001</c:v>
                </c:pt>
                <c:pt idx="23">
                  <c:v>53.879899999999999</c:v>
                </c:pt>
                <c:pt idx="24">
                  <c:v>53.510399999999997</c:v>
                </c:pt>
                <c:pt idx="25">
                  <c:v>54.0929</c:v>
                </c:pt>
                <c:pt idx="26">
                  <c:v>54.38</c:v>
                </c:pt>
                <c:pt idx="27">
                  <c:v>54.834899999999998</c:v>
                </c:pt>
                <c:pt idx="28">
                  <c:v>55.258099999999999</c:v>
                </c:pt>
                <c:pt idx="29">
                  <c:v>55.451999999999998</c:v>
                </c:pt>
                <c:pt idx="30">
                  <c:v>55.633600000000001</c:v>
                </c:pt>
                <c:pt idx="31">
                  <c:v>55.815100000000001</c:v>
                </c:pt>
                <c:pt idx="32">
                  <c:v>58.9</c:v>
                </c:pt>
                <c:pt idx="33">
                  <c:v>60.1</c:v>
                </c:pt>
                <c:pt idx="34">
                  <c:v>61.7</c:v>
                </c:pt>
              </c:numCache>
            </c:numRef>
          </c:val>
          <c:extLst>
            <c:ext xmlns:c16="http://schemas.microsoft.com/office/drawing/2014/chart" uri="{C3380CC4-5D6E-409C-BE32-E72D297353CC}">
              <c16:uniqueId val="{00000002-4C97-4F3D-80CB-7DEBB8330C4A}"/>
            </c:ext>
          </c:extLst>
        </c:ser>
        <c:dLbls>
          <c:showLegendKey val="0"/>
          <c:showVal val="0"/>
          <c:showCatName val="0"/>
          <c:showSerName val="0"/>
          <c:showPercent val="0"/>
          <c:showBubbleSize val="0"/>
        </c:dLbls>
        <c:gapWidth val="45"/>
        <c:overlap val="100"/>
        <c:axId val="225970432"/>
        <c:axId val="225972224"/>
      </c:barChart>
      <c:lineChart>
        <c:grouping val="standard"/>
        <c:varyColors val="0"/>
        <c:ser>
          <c:idx val="3"/>
          <c:order val="3"/>
          <c:tx>
            <c:strRef>
              <c:f>ﾊﾞｯｸﾃﾞｰﾀ!$G$3</c:f>
              <c:strCache>
                <c:ptCount val="1"/>
                <c:pt idx="0">
                  <c:v>1人当たり社会保障給付費</c:v>
                </c:pt>
              </c:strCache>
            </c:strRef>
          </c:tx>
          <c:spPr>
            <a:ln w="38100" cap="rnd" cmpd="sng" algn="ctr">
              <a:solidFill>
                <a:schemeClr val="tx2"/>
              </a:solidFill>
              <a:prstDash val="solid"/>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AFE-44CD-851D-8D53C48EAF4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AFE-44CD-851D-8D53C48EAF4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AFE-44CD-851D-8D53C48EAF4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AFE-44CD-851D-8D53C48EAF49}"/>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AFE-44CD-851D-8D53C48EAF49}"/>
                </c:ext>
              </c:extLst>
            </c:dLbl>
            <c:dLbl>
              <c:idx val="2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AFE-44CD-851D-8D53C48EAF49}"/>
                </c:ext>
              </c:extLst>
            </c:dLbl>
            <c:dLbl>
              <c:idx val="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AFE-44CD-851D-8D53C48EAF49}"/>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AFE-44CD-851D-8D53C48EAF49}"/>
                </c:ext>
              </c:extLst>
            </c:dLbl>
            <c:spPr>
              <a:noFill/>
              <a:ln>
                <a:noFill/>
              </a:ln>
              <a:effectLst/>
            </c:spPr>
            <c:txPr>
              <a:bodyPr rot="0" spcFirstLastPara="1" vertOverflow="ellipsis" vert="horz" wrap="square" lIns="38100" tIns="19050" rIns="38100" bIns="19050" anchor="ctr" anchorCtr="1">
                <a:spAutoFit/>
              </a:bodyPr>
              <a:lstStyle/>
              <a:p>
                <a:pPr>
                  <a:defRPr sz="1115" b="0" i="0" u="none" strike="noStrike" kern="1200"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ﾊﾞｯｸﾃﾞｰﾀ!$B$4:$B$30</c:f>
              <c:strCache>
                <c:ptCount val="27"/>
                <c:pt idx="0">
                  <c:v>平成 2</c:v>
                </c:pt>
                <c:pt idx="5">
                  <c:v>平成 7</c:v>
                </c:pt>
                <c:pt idx="10">
                  <c:v>平成12</c:v>
                </c:pt>
                <c:pt idx="11">
                  <c:v>平成13</c:v>
                </c:pt>
                <c:pt idx="12">
                  <c:v>平成14</c:v>
                </c:pt>
                <c:pt idx="13">
                  <c:v>平成15</c:v>
                </c:pt>
                <c:pt idx="14">
                  <c:v>平成16</c:v>
                </c:pt>
                <c:pt idx="15">
                  <c:v>平成17</c:v>
                </c:pt>
                <c:pt idx="16">
                  <c:v>平成18</c:v>
                </c:pt>
                <c:pt idx="17">
                  <c:v>平成19</c:v>
                </c:pt>
                <c:pt idx="18">
                  <c:v>平成20</c:v>
                </c:pt>
                <c:pt idx="19">
                  <c:v>平成21</c:v>
                </c:pt>
                <c:pt idx="20">
                  <c:v>平成22</c:v>
                </c:pt>
                <c:pt idx="21">
                  <c:v>平成23</c:v>
                </c:pt>
                <c:pt idx="22">
                  <c:v>平成24</c:v>
                </c:pt>
                <c:pt idx="23">
                  <c:v>平成25</c:v>
                </c:pt>
                <c:pt idx="24">
                  <c:v>平成26</c:v>
                </c:pt>
                <c:pt idx="25">
                  <c:v>平成27</c:v>
                </c:pt>
                <c:pt idx="26">
                  <c:v>平成28</c:v>
                </c:pt>
              </c:strCache>
              <c:extLst/>
            </c:strRef>
          </c:cat>
          <c:val>
            <c:numRef>
              <c:f>ﾊﾞｯｸﾃﾞｰﾀ!$G$4:$G$35</c:f>
              <c:numCache>
                <c:formatCode>#,##0_ ;[Red]\-#,##0\ </c:formatCode>
                <c:ptCount val="32"/>
                <c:pt idx="0">
                  <c:v>38.369999999999997</c:v>
                </c:pt>
                <c:pt idx="1">
                  <c:v>40.590000000000003</c:v>
                </c:pt>
                <c:pt idx="2">
                  <c:v>43.41</c:v>
                </c:pt>
                <c:pt idx="3">
                  <c:v>45.67</c:v>
                </c:pt>
                <c:pt idx="4">
                  <c:v>48.48</c:v>
                </c:pt>
                <c:pt idx="5">
                  <c:v>51.76</c:v>
                </c:pt>
                <c:pt idx="6">
                  <c:v>53.9</c:v>
                </c:pt>
                <c:pt idx="7">
                  <c:v>55.27</c:v>
                </c:pt>
                <c:pt idx="8">
                  <c:v>57.27</c:v>
                </c:pt>
                <c:pt idx="9">
                  <c:v>59.46</c:v>
                </c:pt>
                <c:pt idx="10">
                  <c:v>61.77</c:v>
                </c:pt>
                <c:pt idx="11">
                  <c:v>64.16</c:v>
                </c:pt>
                <c:pt idx="12">
                  <c:v>65.77</c:v>
                </c:pt>
                <c:pt idx="13">
                  <c:v>66.209999999999994</c:v>
                </c:pt>
                <c:pt idx="14">
                  <c:v>67.37</c:v>
                </c:pt>
                <c:pt idx="15">
                  <c:v>69.540000000000006</c:v>
                </c:pt>
                <c:pt idx="16">
                  <c:v>70.89</c:v>
                </c:pt>
                <c:pt idx="17">
                  <c:v>72.7</c:v>
                </c:pt>
                <c:pt idx="18">
                  <c:v>74.83</c:v>
                </c:pt>
                <c:pt idx="19">
                  <c:v>79.41</c:v>
                </c:pt>
                <c:pt idx="20">
                  <c:v>82.28</c:v>
                </c:pt>
                <c:pt idx="21">
                  <c:v>84.71</c:v>
                </c:pt>
                <c:pt idx="22">
                  <c:v>85.49</c:v>
                </c:pt>
                <c:pt idx="23">
                  <c:v>86.95</c:v>
                </c:pt>
                <c:pt idx="24">
                  <c:v>88.17</c:v>
                </c:pt>
                <c:pt idx="25">
                  <c:v>91.91</c:v>
                </c:pt>
                <c:pt idx="26">
                  <c:v>93.21</c:v>
                </c:pt>
                <c:pt idx="27">
                  <c:v>94.76</c:v>
                </c:pt>
                <c:pt idx="28">
                  <c:v>96.01</c:v>
                </c:pt>
                <c:pt idx="29">
                  <c:v>98.22</c:v>
                </c:pt>
                <c:pt idx="30">
                  <c:v>104.81</c:v>
                </c:pt>
                <c:pt idx="31">
                  <c:v>110.55</c:v>
                </c:pt>
              </c:numCache>
              <c:extLst/>
            </c:numRef>
          </c:val>
          <c:smooth val="1"/>
          <c:extLst>
            <c:ext xmlns:c16="http://schemas.microsoft.com/office/drawing/2014/chart" uri="{C3380CC4-5D6E-409C-BE32-E72D297353CC}">
              <c16:uniqueId val="{00000003-4C97-4F3D-80CB-7DEBB8330C4A}"/>
            </c:ext>
          </c:extLst>
        </c:ser>
        <c:ser>
          <c:idx val="4"/>
          <c:order val="4"/>
          <c:tx>
            <c:strRef>
              <c:f>ﾊﾞｯｸﾃﾞｰﾀ!$I$3</c:f>
              <c:strCache>
                <c:ptCount val="1"/>
                <c:pt idx="0">
                  <c:v>１人当たり社会保障給付費（予算）</c:v>
                </c:pt>
              </c:strCache>
            </c:strRef>
          </c:tx>
          <c:spPr>
            <a:ln w="19050" cap="rnd" cmpd="sng" algn="ctr">
              <a:solidFill>
                <a:schemeClr val="accent5"/>
              </a:solidFill>
              <a:prstDash val="solid"/>
              <a:round/>
            </a:ln>
            <a:effectLst/>
          </c:spPr>
          <c:marker>
            <c:spPr>
              <a:noFill/>
              <a:ln w="6350" cap="flat" cmpd="sng" algn="ctr">
                <a:solidFill>
                  <a:schemeClr val="accent5"/>
                </a:solidFill>
                <a:prstDash val="solid"/>
                <a:round/>
              </a:ln>
              <a:effectLst/>
            </c:spPr>
          </c:marker>
          <c:cat>
            <c:strRef>
              <c:f>ﾊﾞｯｸﾃﾞｰﾀ!$B$4:$B$30</c:f>
              <c:strCache>
                <c:ptCount val="27"/>
                <c:pt idx="0">
                  <c:v>平成 2</c:v>
                </c:pt>
                <c:pt idx="5">
                  <c:v>平成 7</c:v>
                </c:pt>
                <c:pt idx="10">
                  <c:v>平成12</c:v>
                </c:pt>
                <c:pt idx="11">
                  <c:v>平成13</c:v>
                </c:pt>
                <c:pt idx="12">
                  <c:v>平成14</c:v>
                </c:pt>
                <c:pt idx="13">
                  <c:v>平成15</c:v>
                </c:pt>
                <c:pt idx="14">
                  <c:v>平成16</c:v>
                </c:pt>
                <c:pt idx="15">
                  <c:v>平成17</c:v>
                </c:pt>
                <c:pt idx="16">
                  <c:v>平成18</c:v>
                </c:pt>
                <c:pt idx="17">
                  <c:v>平成19</c:v>
                </c:pt>
                <c:pt idx="18">
                  <c:v>平成20</c:v>
                </c:pt>
                <c:pt idx="19">
                  <c:v>平成21</c:v>
                </c:pt>
                <c:pt idx="20">
                  <c:v>平成22</c:v>
                </c:pt>
                <c:pt idx="21">
                  <c:v>平成23</c:v>
                </c:pt>
                <c:pt idx="22">
                  <c:v>平成24</c:v>
                </c:pt>
                <c:pt idx="23">
                  <c:v>平成25</c:v>
                </c:pt>
                <c:pt idx="24">
                  <c:v>平成26</c:v>
                </c:pt>
                <c:pt idx="25">
                  <c:v>平成27</c:v>
                </c:pt>
                <c:pt idx="26">
                  <c:v>平成28</c:v>
                </c:pt>
              </c:strCache>
              <c:extLst/>
            </c:strRef>
          </c:cat>
          <c:val>
            <c:numRef>
              <c:f>ﾊﾞｯｸﾃﾞｰﾀ!$I$4:$I$35</c:f>
              <c:numCache>
                <c:formatCode>General</c:formatCode>
                <c:ptCount val="32"/>
              </c:numCache>
              <c:extLst/>
            </c:numRef>
          </c:val>
          <c:smooth val="0"/>
          <c:extLst>
            <c:ext xmlns:c16="http://schemas.microsoft.com/office/drawing/2014/chart" uri="{C3380CC4-5D6E-409C-BE32-E72D297353CC}">
              <c16:uniqueId val="{0000000C-4C97-4F3D-80CB-7DEBB8330C4A}"/>
            </c:ext>
          </c:extLst>
        </c:ser>
        <c:dLbls>
          <c:showLegendKey val="0"/>
          <c:showVal val="0"/>
          <c:showCatName val="0"/>
          <c:showSerName val="0"/>
          <c:showPercent val="0"/>
          <c:showBubbleSize val="0"/>
        </c:dLbls>
        <c:marker val="1"/>
        <c:smooth val="0"/>
        <c:axId val="225975296"/>
        <c:axId val="225973760"/>
      </c:lineChart>
      <c:catAx>
        <c:axId val="225970432"/>
        <c:scaling>
          <c:orientation val="minMax"/>
        </c:scaling>
        <c:delete val="0"/>
        <c:axPos val="b"/>
        <c:numFmt formatCode="General" sourceLinked="1"/>
        <c:majorTickMark val="in"/>
        <c:minorTickMark val="none"/>
        <c:tickLblPos val="none"/>
        <c:spPr>
          <a:noFill/>
          <a:ln w="3209" cap="flat" cmpd="sng" algn="ctr">
            <a:solidFill>
              <a:srgbClr val="000000"/>
            </a:solidFill>
            <a:prstDash val="solid"/>
            <a:round/>
          </a:ln>
          <a:effectLst/>
        </c:spPr>
        <c:txPr>
          <a:bodyPr rot="-60000000" spcFirstLastPara="1" vertOverflow="ellipsis" vert="horz" wrap="square" anchor="ctr" anchorCtr="1"/>
          <a:lstStyle/>
          <a:p>
            <a:pPr>
              <a:defRPr sz="1115" b="0" i="0" u="none" strike="noStrike" kern="1200"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crossAx val="225972224"/>
        <c:crosses val="autoZero"/>
        <c:auto val="0"/>
        <c:lblAlgn val="ctr"/>
        <c:lblOffset val="100"/>
        <c:tickLblSkip val="1"/>
        <c:tickMarkSkip val="1"/>
        <c:noMultiLvlLbl val="0"/>
      </c:catAx>
      <c:valAx>
        <c:axId val="225972224"/>
        <c:scaling>
          <c:orientation val="minMax"/>
          <c:max val="150"/>
          <c:min val="0"/>
        </c:scaling>
        <c:delete val="0"/>
        <c:axPos val="l"/>
        <c:majorGridlines>
          <c:spPr>
            <a:ln w="3209" cap="flat" cmpd="sng" algn="ctr">
              <a:solidFill>
                <a:srgbClr val="000000"/>
              </a:solidFill>
              <a:prstDash val="sysDash"/>
              <a:round/>
            </a:ln>
            <a:effectLst/>
          </c:spPr>
        </c:majorGridlines>
        <c:numFmt formatCode="#,##0_ ;[Red]\-#,##0\ " sourceLinked="0"/>
        <c:majorTickMark val="in"/>
        <c:minorTickMark val="none"/>
        <c:tickLblPos val="nextTo"/>
        <c:spPr>
          <a:noFill/>
          <a:ln w="3209" cap="flat" cmpd="sng" algn="ctr">
            <a:solidFill>
              <a:srgbClr val="000000"/>
            </a:solidFill>
            <a:prstDash val="solid"/>
            <a:round/>
          </a:ln>
          <a:effectLst/>
        </c:spPr>
        <c:txPr>
          <a:bodyPr rot="0" spcFirstLastPara="1" vertOverflow="ellipsis" wrap="square" anchor="ctr" anchorCtr="1"/>
          <a:lstStyle/>
          <a:p>
            <a:pPr>
              <a:defRPr sz="1115" b="0" i="0" u="none" strike="noStrike" kern="1200" baseline="0">
                <a:solidFill>
                  <a:schemeClr val="accent5">
                    <a:lumMod val="50000"/>
                  </a:schemeClr>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crossAx val="225970432"/>
        <c:crosses val="autoZero"/>
        <c:crossBetween val="between"/>
        <c:majorUnit val="10"/>
      </c:valAx>
      <c:valAx>
        <c:axId val="225973760"/>
        <c:scaling>
          <c:orientation val="minMax"/>
          <c:max val="120"/>
        </c:scaling>
        <c:delete val="0"/>
        <c:axPos val="r"/>
        <c:numFmt formatCode="0_ " sourceLinked="0"/>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115" b="0" i="0" u="none" strike="noStrike" kern="1200"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crossAx val="225975296"/>
        <c:crosses val="max"/>
        <c:crossBetween val="between"/>
        <c:majorUnit val="10"/>
      </c:valAx>
      <c:catAx>
        <c:axId val="225975296"/>
        <c:scaling>
          <c:orientation val="minMax"/>
        </c:scaling>
        <c:delete val="1"/>
        <c:axPos val="b"/>
        <c:numFmt formatCode="General" sourceLinked="1"/>
        <c:majorTickMark val="out"/>
        <c:minorTickMark val="none"/>
        <c:tickLblPos val="nextTo"/>
        <c:crossAx val="225973760"/>
        <c:crosses val="autoZero"/>
        <c:auto val="0"/>
        <c:lblAlgn val="ctr"/>
        <c:lblOffset val="100"/>
        <c:noMultiLvlLbl val="0"/>
      </c:catAx>
      <c:spPr>
        <a:noFill/>
        <a:ln w="12839">
          <a:solidFill>
            <a:srgbClr val="808080"/>
          </a:solidFill>
          <a:prstDash val="solid"/>
        </a:ln>
        <a:effectLst/>
      </c:spPr>
    </c:plotArea>
    <c:legend>
      <c:legendPos val="t"/>
      <c:legendEntry>
        <c:idx val="4"/>
        <c:delete val="1"/>
      </c:legendEntry>
      <c:layout>
        <c:manualLayout>
          <c:xMode val="edge"/>
          <c:yMode val="edge"/>
          <c:x val="0.14755017747975496"/>
          <c:y val="8.8105726872246704E-3"/>
          <c:w val="0.47376713793967318"/>
          <c:h val="4.265409830379132E-2"/>
        </c:manualLayout>
      </c:layout>
      <c:overlay val="0"/>
      <c:spPr>
        <a:solidFill>
          <a:srgbClr val="FFFFFF"/>
        </a:solidFill>
        <a:ln w="3209">
          <a:noFill/>
          <a:prstDash val="solid"/>
        </a:ln>
        <a:effectLst/>
      </c:spPr>
      <c:txPr>
        <a:bodyPr rot="0" spcFirstLastPara="1" vertOverflow="ellipsis" vert="horz" wrap="square" anchor="ctr" anchorCtr="1"/>
        <a:lstStyle/>
        <a:p>
          <a:pPr>
            <a:defRPr sz="12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legend>
    <c:plotVisOnly val="1"/>
    <c:dispBlanksAs val="gap"/>
    <c:showDLblsOverMax val="0"/>
  </c:chart>
  <c:spPr>
    <a:noFill/>
    <a:ln w="6350" cap="flat" cmpd="sng" algn="ctr">
      <a:noFill/>
      <a:prstDash val="solid"/>
      <a:miter lim="800000"/>
    </a:ln>
    <a:effectLst/>
  </c:spPr>
  <c:txPr>
    <a:bodyPr/>
    <a:lstStyle/>
    <a:p>
      <a:pPr>
        <a:defRPr sz="1115" b="0" i="0" u="none" strike="noStrike"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801057130004496E-2"/>
          <c:y val="0.04"/>
          <c:w val="0.95748819163292842"/>
          <c:h val="0.91200000000000003"/>
        </c:manualLayout>
      </c:layout>
      <c:barChart>
        <c:barDir val="bar"/>
        <c:grouping val="percentStacked"/>
        <c:varyColors val="0"/>
        <c:ser>
          <c:idx val="0"/>
          <c:order val="0"/>
          <c:tx>
            <c:strRef>
              <c:f>Sheet1!$A$2</c:f>
              <c:strCache>
                <c:ptCount val="1"/>
                <c:pt idx="0">
                  <c:v>保険料</c:v>
                </c:pt>
              </c:strCache>
            </c:strRef>
          </c:tx>
          <c:spPr>
            <a:solidFill>
              <a:schemeClr val="accent1">
                <a:alpha val="7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A27B-4EA0-89BE-C6A5A94F318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27B-4EA0-89BE-C6A5A94F318F}"/>
              </c:ext>
            </c:extLst>
          </c:dPt>
          <c:dPt>
            <c:idx val="2"/>
            <c:invertIfNegative val="0"/>
            <c:bubble3D val="0"/>
            <c:spPr>
              <a:solidFill>
                <a:schemeClr val="accent1">
                  <a:alpha val="70000"/>
                </a:schemeClr>
              </a:solidFill>
              <a:ln>
                <a:noFill/>
              </a:ln>
              <a:effectLst/>
            </c:spPr>
            <c:extLst>
              <c:ext xmlns:c16="http://schemas.microsoft.com/office/drawing/2014/chart" uri="{C3380CC4-5D6E-409C-BE32-E72D297353CC}">
                <c16:uniqueId val="{00000005-A27B-4EA0-89BE-C6A5A94F318F}"/>
              </c:ext>
            </c:extLst>
          </c:dPt>
          <c:cat>
            <c:numRef>
              <c:f>Sheet1!$B$1:$D$1</c:f>
              <c:numCache>
                <c:formatCode>General</c:formatCode>
                <c:ptCount val="3"/>
              </c:numCache>
            </c:numRef>
          </c:cat>
          <c:val>
            <c:numRef>
              <c:f>Sheet1!$B$2:$D$2</c:f>
              <c:numCache>
                <c:formatCode>0.0</c:formatCode>
                <c:ptCount val="3"/>
                <c:pt idx="0">
                  <c:v>41.004508022268652</c:v>
                </c:pt>
                <c:pt idx="1">
                  <c:v>77.484025902819454</c:v>
                </c:pt>
              </c:numCache>
            </c:numRef>
          </c:val>
          <c:extLst>
            <c:ext xmlns:c16="http://schemas.microsoft.com/office/drawing/2014/chart" uri="{C3380CC4-5D6E-409C-BE32-E72D297353CC}">
              <c16:uniqueId val="{00000006-A27B-4EA0-89BE-C6A5A94F318F}"/>
            </c:ext>
          </c:extLst>
        </c:ser>
        <c:ser>
          <c:idx val="4"/>
          <c:order val="1"/>
          <c:tx>
            <c:strRef>
              <c:f>Sheet1!$A$3</c:f>
              <c:strCache>
                <c:ptCount val="1"/>
              </c:strCache>
            </c:strRef>
          </c:tx>
          <c:spPr>
            <a:solidFill>
              <a:schemeClr val="accent2">
                <a:lumMod val="20000"/>
                <a:lumOff val="80000"/>
              </a:schemeClr>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8-A27B-4EA0-89BE-C6A5A94F318F}"/>
              </c:ext>
            </c:extLst>
          </c:dPt>
          <c:cat>
            <c:numRef>
              <c:f>Sheet1!$B$1:$D$1</c:f>
              <c:numCache>
                <c:formatCode>General</c:formatCode>
                <c:ptCount val="3"/>
              </c:numCache>
            </c:numRef>
          </c:cat>
          <c:val>
            <c:numRef>
              <c:f>Sheet1!$B$3:$D$3</c:f>
              <c:numCache>
                <c:formatCode>General</c:formatCode>
                <c:ptCount val="3"/>
                <c:pt idx="0" formatCode="0.0">
                  <c:v>36.479517880550809</c:v>
                </c:pt>
              </c:numCache>
            </c:numRef>
          </c:val>
          <c:extLst>
            <c:ext xmlns:c16="http://schemas.microsoft.com/office/drawing/2014/chart" uri="{C3380CC4-5D6E-409C-BE32-E72D297353CC}">
              <c16:uniqueId val="{00000009-A27B-4EA0-89BE-C6A5A94F318F}"/>
            </c:ext>
          </c:extLst>
        </c:ser>
        <c:ser>
          <c:idx val="1"/>
          <c:order val="2"/>
          <c:tx>
            <c:strRef>
              <c:f>Sheet1!$A$4</c:f>
              <c:strCache>
                <c:ptCount val="1"/>
                <c:pt idx="0">
                  <c:v>公費（国庫）</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B-A27B-4EA0-89BE-C6A5A94F318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D-A27B-4EA0-89BE-C6A5A94F318F}"/>
              </c:ext>
            </c:extLst>
          </c:dPt>
          <c:cat>
            <c:numRef>
              <c:f>Sheet1!$B$1:$D$1</c:f>
              <c:numCache>
                <c:formatCode>General</c:formatCode>
                <c:ptCount val="3"/>
              </c:numCache>
            </c:numRef>
          </c:cat>
          <c:val>
            <c:numRef>
              <c:f>Sheet1!$B$4:$D$4</c:f>
              <c:numCache>
                <c:formatCode>0.0</c:formatCode>
                <c:ptCount val="3"/>
                <c:pt idx="0">
                  <c:v>36.740036501848557</c:v>
                </c:pt>
                <c:pt idx="1">
                  <c:v>53.163099575277116</c:v>
                </c:pt>
              </c:numCache>
            </c:numRef>
          </c:val>
          <c:extLst>
            <c:ext xmlns:c16="http://schemas.microsoft.com/office/drawing/2014/chart" uri="{C3380CC4-5D6E-409C-BE32-E72D297353CC}">
              <c16:uniqueId val="{0000000E-A27B-4EA0-89BE-C6A5A94F318F}"/>
            </c:ext>
          </c:extLst>
        </c:ser>
        <c:ser>
          <c:idx val="2"/>
          <c:order val="3"/>
          <c:tx>
            <c:strRef>
              <c:f>Sheet1!$A$5</c:f>
              <c:strCache>
                <c:ptCount val="1"/>
                <c:pt idx="0">
                  <c:v>公費（地方）</c:v>
                </c:pt>
              </c:strCache>
            </c:strRef>
          </c:tx>
          <c:spPr>
            <a:solidFill>
              <a:schemeClr val="accent1">
                <a:lumMod val="20000"/>
                <a:lumOff val="80000"/>
              </a:schemeClr>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0-A27B-4EA0-89BE-C6A5A94F318F}"/>
              </c:ext>
            </c:extLst>
          </c:dPt>
          <c:cat>
            <c:numRef>
              <c:f>Sheet1!$B$1:$D$1</c:f>
              <c:numCache>
                <c:formatCode>General</c:formatCode>
                <c:ptCount val="3"/>
              </c:numCache>
            </c:numRef>
          </c:cat>
          <c:val>
            <c:numRef>
              <c:f>Sheet1!$B$5:$D$5</c:f>
              <c:numCache>
                <c:formatCode>General</c:formatCode>
                <c:ptCount val="3"/>
                <c:pt idx="0" formatCode="0.0">
                  <c:v>16.423063073428548</c:v>
                </c:pt>
              </c:numCache>
            </c:numRef>
          </c:val>
          <c:extLst>
            <c:ext xmlns:c16="http://schemas.microsoft.com/office/drawing/2014/chart" uri="{C3380CC4-5D6E-409C-BE32-E72D297353CC}">
              <c16:uniqueId val="{00000011-A27B-4EA0-89BE-C6A5A94F318F}"/>
            </c:ext>
          </c:extLst>
        </c:ser>
        <c:ser>
          <c:idx val="3"/>
          <c:order val="4"/>
          <c:tx>
            <c:strRef>
              <c:f>Sheet1!$A$6</c:f>
              <c:strCache>
                <c:ptCount val="1"/>
              </c:strCache>
            </c:strRef>
          </c:tx>
          <c:spPr>
            <a:solidFill>
              <a:schemeClr val="accent6"/>
            </a:solidFill>
            <a:ln>
              <a:noFill/>
            </a:ln>
            <a:effectLst/>
          </c:spPr>
          <c:invertIfNegative val="0"/>
          <c:cat>
            <c:numRef>
              <c:f>Sheet1!$B$1:$D$1</c:f>
              <c:numCache>
                <c:formatCode>General</c:formatCode>
                <c:ptCount val="3"/>
              </c:numCache>
            </c:numRef>
          </c:cat>
          <c:val>
            <c:numRef>
              <c:f>Sheet1!$B$6:$D$6</c:f>
              <c:numCache>
                <c:formatCode>0.0</c:formatCode>
                <c:ptCount val="3"/>
                <c:pt idx="0">
                  <c:v>3.6326712772184351</c:v>
                </c:pt>
                <c:pt idx="1">
                  <c:v>3.6326712772184351</c:v>
                </c:pt>
              </c:numCache>
            </c:numRef>
          </c:val>
          <c:extLst>
            <c:ext xmlns:c16="http://schemas.microsoft.com/office/drawing/2014/chart" uri="{C3380CC4-5D6E-409C-BE32-E72D297353CC}">
              <c16:uniqueId val="{00000012-A27B-4EA0-89BE-C6A5A94F318F}"/>
            </c:ext>
          </c:extLst>
        </c:ser>
        <c:dLbls>
          <c:showLegendKey val="0"/>
          <c:showVal val="0"/>
          <c:showCatName val="0"/>
          <c:showSerName val="0"/>
          <c:showPercent val="0"/>
          <c:showBubbleSize val="0"/>
        </c:dLbls>
        <c:gapWidth val="50"/>
        <c:overlap val="100"/>
        <c:axId val="94474240"/>
        <c:axId val="94475776"/>
      </c:barChart>
      <c:catAx>
        <c:axId val="9447424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4475776"/>
        <c:crosses val="autoZero"/>
        <c:auto val="1"/>
        <c:lblAlgn val="ctr"/>
        <c:lblOffset val="100"/>
        <c:tickLblSkip val="1"/>
        <c:tickMarkSkip val="1"/>
        <c:noMultiLvlLbl val="0"/>
      </c:catAx>
      <c:valAx>
        <c:axId val="94475776"/>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4474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2.2547903108059566E-2"/>
          <c:y val="4.5574070348604112E-2"/>
          <c:w val="0.96617812852312035"/>
          <c:h val="0.87261146496816133"/>
        </c:manualLayout>
      </c:layout>
      <c:barChart>
        <c:barDir val="bar"/>
        <c:grouping val="percentStacked"/>
        <c:varyColors val="0"/>
        <c:ser>
          <c:idx val="0"/>
          <c:order val="0"/>
          <c:tx>
            <c:strRef>
              <c:f>Sheet1!$A$2</c:f>
              <c:strCache>
                <c:ptCount val="1"/>
                <c:pt idx="0">
                  <c:v>年金</c:v>
                </c:pt>
              </c:strCache>
            </c:strRef>
          </c:tx>
          <c:spPr>
            <a:solidFill>
              <a:schemeClr val="accent5">
                <a:lumMod val="50000"/>
              </a:schemeClr>
            </a:solidFill>
            <a:ln>
              <a:noFill/>
            </a:ln>
            <a:effectLst/>
          </c:spPr>
          <c:invertIfNegative val="0"/>
          <c:cat>
            <c:numRef>
              <c:f>Sheet1!$B$1:$B$1</c:f>
              <c:numCache>
                <c:formatCode>#,##0.0;[Red]\-#,##0.0</c:formatCode>
                <c:ptCount val="1"/>
                <c:pt idx="0">
                  <c:v>134.27979999999999</c:v>
                </c:pt>
              </c:numCache>
            </c:numRef>
          </c:cat>
          <c:val>
            <c:numRef>
              <c:f>Sheet1!$B$2:$B$2</c:f>
              <c:numCache>
                <c:formatCode>#,##0.0;[Red]\-#,##0.0</c:formatCode>
                <c:ptCount val="1"/>
                <c:pt idx="0">
                  <c:v>60.137599999999999</c:v>
                </c:pt>
              </c:numCache>
            </c:numRef>
          </c:val>
          <c:extLst>
            <c:ext xmlns:c16="http://schemas.microsoft.com/office/drawing/2014/chart" uri="{C3380CC4-5D6E-409C-BE32-E72D297353CC}">
              <c16:uniqueId val="{00000000-A528-445E-B3C5-922857F0EECA}"/>
            </c:ext>
          </c:extLst>
        </c:ser>
        <c:ser>
          <c:idx val="1"/>
          <c:order val="1"/>
          <c:tx>
            <c:strRef>
              <c:f>Sheet1!$A$3</c:f>
              <c:strCache>
                <c:ptCount val="1"/>
                <c:pt idx="0">
                  <c:v>医療</c:v>
                </c:pt>
              </c:strCache>
            </c:strRef>
          </c:tx>
          <c:spPr>
            <a:solidFill>
              <a:schemeClr val="accent3"/>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97AF-4399-BE39-4E2103CBBFAC}"/>
              </c:ext>
            </c:extLst>
          </c:dPt>
          <c:cat>
            <c:numRef>
              <c:f>Sheet1!$B$1:$B$1</c:f>
              <c:numCache>
                <c:formatCode>#,##0.0;[Red]\-#,##0.0</c:formatCode>
                <c:ptCount val="1"/>
                <c:pt idx="0">
                  <c:v>134.27979999999999</c:v>
                </c:pt>
              </c:numCache>
            </c:numRef>
          </c:cat>
          <c:val>
            <c:numRef>
              <c:f>Sheet1!$B$3:$B$3</c:f>
              <c:numCache>
                <c:formatCode>#,##0.0;[Red]\-#,##0.0</c:formatCode>
                <c:ptCount val="1"/>
                <c:pt idx="0">
                  <c:v>41.626399999999997</c:v>
                </c:pt>
              </c:numCache>
            </c:numRef>
          </c:val>
          <c:extLst>
            <c:ext xmlns:c16="http://schemas.microsoft.com/office/drawing/2014/chart" uri="{C3380CC4-5D6E-409C-BE32-E72D297353CC}">
              <c16:uniqueId val="{00000001-A528-445E-B3C5-922857F0EECA}"/>
            </c:ext>
          </c:extLst>
        </c:ser>
        <c:ser>
          <c:idx val="2"/>
          <c:order val="2"/>
          <c:tx>
            <c:strRef>
              <c:f>Sheet1!$A$4</c:f>
              <c:strCache>
                <c:ptCount val="1"/>
                <c:pt idx="0">
                  <c:v>福祉</c:v>
                </c:pt>
              </c:strCache>
            </c:strRef>
          </c:tx>
          <c:spPr>
            <a:solidFill>
              <a:schemeClr val="accent5">
                <a:lumMod val="90000"/>
              </a:schemeClr>
            </a:solidFill>
            <a:ln>
              <a:noFill/>
            </a:ln>
            <a:effectLst/>
          </c:spPr>
          <c:invertIfNegative val="0"/>
          <c:cat>
            <c:numRef>
              <c:f>Sheet1!$B$1:$B$1</c:f>
              <c:numCache>
                <c:formatCode>#,##0.0;[Red]\-#,##0.0</c:formatCode>
                <c:ptCount val="1"/>
                <c:pt idx="0">
                  <c:v>134.27979999999999</c:v>
                </c:pt>
              </c:numCache>
            </c:numRef>
          </c:cat>
          <c:val>
            <c:numRef>
              <c:f>Sheet1!$B$4:$B$4</c:f>
              <c:numCache>
                <c:formatCode>#,##0.0;[Red]\-#,##0.0</c:formatCode>
                <c:ptCount val="1"/>
                <c:pt idx="0">
                  <c:v>32.515799999999999</c:v>
                </c:pt>
              </c:numCache>
            </c:numRef>
          </c:val>
          <c:extLst>
            <c:ext xmlns:c16="http://schemas.microsoft.com/office/drawing/2014/chart" uri="{C3380CC4-5D6E-409C-BE32-E72D297353CC}">
              <c16:uniqueId val="{00000002-A528-445E-B3C5-922857F0EECA}"/>
            </c:ext>
          </c:extLst>
        </c:ser>
        <c:dLbls>
          <c:showLegendKey val="0"/>
          <c:showVal val="0"/>
          <c:showCatName val="0"/>
          <c:showSerName val="0"/>
          <c:showPercent val="0"/>
          <c:showBubbleSize val="0"/>
        </c:dLbls>
        <c:gapWidth val="0"/>
        <c:overlap val="100"/>
        <c:axId val="94701824"/>
        <c:axId val="94703616"/>
      </c:barChart>
      <c:catAx>
        <c:axId val="94701824"/>
        <c:scaling>
          <c:orientation val="minMax"/>
        </c:scaling>
        <c:delete val="1"/>
        <c:axPos val="l"/>
        <c:numFmt formatCode="#,##0.0;[Red]\-#,##0.0" sourceLinked="1"/>
        <c:majorTickMark val="in"/>
        <c:minorTickMark val="none"/>
        <c:tickLblPos val="nextTo"/>
        <c:crossAx val="94703616"/>
        <c:crosses val="autoZero"/>
        <c:auto val="1"/>
        <c:lblAlgn val="ctr"/>
        <c:lblOffset val="100"/>
        <c:tickLblSkip val="1"/>
        <c:tickMarkSkip val="1"/>
        <c:noMultiLvlLbl val="0"/>
      </c:catAx>
      <c:valAx>
        <c:axId val="94703616"/>
        <c:scaling>
          <c:orientation val="minMax"/>
        </c:scaling>
        <c:delete val="0"/>
        <c:axPos val="b"/>
        <c:majorGridlines>
          <c:spPr>
            <a:ln w="3057" cap="flat" cmpd="sng" algn="ctr">
              <a:solidFill>
                <a:schemeClr val="tx1"/>
              </a:solidFill>
              <a:prstDash val="solid"/>
              <a:round/>
            </a:ln>
            <a:effectLst/>
          </c:spPr>
        </c:majorGridlines>
        <c:numFmt formatCode="0%" sourceLinked="1"/>
        <c:majorTickMark val="none"/>
        <c:minorTickMark val="none"/>
        <c:tickLblPos val="none"/>
        <c:spPr>
          <a:noFill/>
          <a:ln w="9172" cap="flat" cmpd="sng" algn="ctr">
            <a:noFill/>
            <a:prstDash val="solid"/>
            <a:round/>
          </a:ln>
          <a:effectLst/>
        </c:spPr>
        <c:txPr>
          <a:bodyPr rot="-60000000" spcFirstLastPara="1" vertOverflow="ellipsis" vert="horz" wrap="square" anchor="ctr" anchorCtr="1"/>
          <a:lstStyle/>
          <a:p>
            <a:pPr>
              <a:defRPr sz="602" b="1" i="0" u="none" strike="noStrike" kern="1200" baseline="0">
                <a:solidFill>
                  <a:schemeClr val="tx1"/>
                </a:solidFill>
                <a:latin typeface="ＭＳ Ｐゴシック"/>
                <a:ea typeface="ＭＳ Ｐゴシック"/>
                <a:cs typeface="ＭＳ Ｐゴシック"/>
              </a:defRPr>
            </a:pPr>
            <a:endParaRPr lang="ja-JP"/>
          </a:p>
        </c:txPr>
        <c:crossAx val="94701824"/>
        <c:crosses val="autoZero"/>
        <c:crossBetween val="between"/>
      </c:valAx>
      <c:spPr>
        <a:noFill/>
        <a:ln w="12229">
          <a:solidFill>
            <a:schemeClr val="tx1"/>
          </a:solidFill>
          <a:prstDash val="solid"/>
        </a:ln>
        <a:effectLst/>
      </c:spPr>
    </c:plotArea>
    <c:plotVisOnly val="1"/>
    <c:dispBlanksAs val="gap"/>
    <c:showDLblsOverMax val="0"/>
  </c:chart>
  <c:spPr>
    <a:noFill/>
    <a:ln w="6350" cap="flat" cmpd="sng" algn="ctr">
      <a:noFill/>
      <a:prstDash val="solid"/>
      <a:miter lim="800000"/>
    </a:ln>
    <a:effectLst/>
  </c:spPr>
  <c:txPr>
    <a:bodyPr/>
    <a:lstStyle/>
    <a:p>
      <a:pPr>
        <a:defRPr sz="602" b="1" i="0" u="none" strike="noStrike" baseline="0">
          <a:solidFill>
            <a:schemeClr val="tx1"/>
          </a:solidFill>
          <a:latin typeface="ＭＳ Ｐゴシック"/>
          <a:ea typeface="ＭＳ Ｐゴシック"/>
          <a:cs typeface="ＭＳ Ｐゴシック"/>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58131718416883E-2"/>
          <c:y val="9.3631317537505254E-2"/>
          <c:w val="0.90951101869827866"/>
          <c:h val="0.7661341103099889"/>
        </c:manualLayout>
      </c:layout>
      <c:barChart>
        <c:barDir val="col"/>
        <c:grouping val="stacked"/>
        <c:varyColors val="0"/>
        <c:ser>
          <c:idx val="10"/>
          <c:order val="0"/>
          <c:tx>
            <c:strRef>
              <c:f>グラフデータ!$M$5</c:f>
              <c:strCache>
                <c:ptCount val="1"/>
                <c:pt idx="0">
                  <c:v>学校教育費等の保護者負担</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グラフデータ!$M$6:$M$90</c:f>
              <c:numCache>
                <c:formatCode>#,##0.0_);[Red]\(#,##0.0\)</c:formatCode>
                <c:ptCount val="85"/>
                <c:pt idx="0">
                  <c:v>0</c:v>
                </c:pt>
                <c:pt idx="1">
                  <c:v>0</c:v>
                </c:pt>
                <c:pt idx="2">
                  <c:v>0</c:v>
                </c:pt>
                <c:pt idx="3">
                  <c:v>0</c:v>
                </c:pt>
                <c:pt idx="4">
                  <c:v>0</c:v>
                </c:pt>
                <c:pt idx="5">
                  <c:v>0</c:v>
                </c:pt>
                <c:pt idx="6">
                  <c:v>0</c:v>
                </c:pt>
                <c:pt idx="7">
                  <c:v>-5.8899440920077977</c:v>
                </c:pt>
                <c:pt idx="8">
                  <c:v>-5.9107142315840626</c:v>
                </c:pt>
                <c:pt idx="9">
                  <c:v>-5.8380578255218207</c:v>
                </c:pt>
                <c:pt idx="10">
                  <c:v>-5.8539497394167457</c:v>
                </c:pt>
                <c:pt idx="11">
                  <c:v>-5.8406059426029966</c:v>
                </c:pt>
                <c:pt idx="12">
                  <c:v>-5.7911236331801472</c:v>
                </c:pt>
                <c:pt idx="13">
                  <c:v>-17.862237248983366</c:v>
                </c:pt>
                <c:pt idx="14">
                  <c:v>-17.852766663873371</c:v>
                </c:pt>
                <c:pt idx="15">
                  <c:v>-17.273147239090065</c:v>
                </c:pt>
                <c:pt idx="16">
                  <c:v>-35.120083053125001</c:v>
                </c:pt>
                <c:pt idx="17">
                  <c:v>-34.350282952566367</c:v>
                </c:pt>
                <c:pt idx="18">
                  <c:v>-32.967052881143346</c:v>
                </c:pt>
                <c:pt idx="19">
                  <c:v>-61.434283825344465</c:v>
                </c:pt>
                <c:pt idx="20">
                  <c:v>-59.752507939626497</c:v>
                </c:pt>
                <c:pt idx="21">
                  <c:v>-59.512922903781956</c:v>
                </c:pt>
                <c:pt idx="22">
                  <c:v>-58.343250676899451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extLst>
            <c:ext xmlns:c16="http://schemas.microsoft.com/office/drawing/2014/chart" uri="{C3380CC4-5D6E-409C-BE32-E72D297353CC}">
              <c16:uniqueId val="{00000000-F097-454C-B69D-3C477DAF3A4F}"/>
            </c:ext>
          </c:extLst>
        </c:ser>
        <c:ser>
          <c:idx val="11"/>
          <c:order val="1"/>
          <c:tx>
            <c:strRef>
              <c:f>グラフデータ!$N$5</c:f>
              <c:strCache>
                <c:ptCount val="1"/>
                <c:pt idx="0">
                  <c:v>保育所・幼稚園費用負担</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グラフデータ!$N$6:$N$90</c:f>
              <c:numCache>
                <c:formatCode>#,##0.0_);[Red]\(#,##0.0\)</c:formatCode>
                <c:ptCount val="85"/>
                <c:pt idx="0">
                  <c:v>-1.3575197501305365</c:v>
                </c:pt>
                <c:pt idx="1">
                  <c:v>-7.6736779389136638</c:v>
                </c:pt>
                <c:pt idx="2">
                  <c:v>-14.882625183307697</c:v>
                </c:pt>
                <c:pt idx="3">
                  <c:v>-15.873374777899395</c:v>
                </c:pt>
                <c:pt idx="4">
                  <c:v>-3.1688961048008171</c:v>
                </c:pt>
                <c:pt idx="5">
                  <c:v>-3.4224211515936256</c:v>
                </c:pt>
                <c:pt idx="6">
                  <c:v>-3.5928180043912175</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extLst>
            <c:ext xmlns:c16="http://schemas.microsoft.com/office/drawing/2014/chart" uri="{C3380CC4-5D6E-409C-BE32-E72D297353CC}">
              <c16:uniqueId val="{00000001-F097-454C-B69D-3C477DAF3A4F}"/>
            </c:ext>
          </c:extLst>
        </c:ser>
        <c:ser>
          <c:idx val="2"/>
          <c:order val="2"/>
          <c:tx>
            <c:strRef>
              <c:f>グラフデータ!$E$5</c:f>
              <c:strCache>
                <c:ptCount val="1"/>
                <c:pt idx="0">
                  <c:v>医療費自己負担</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グラフデータ!$E$6:$E$90</c:f>
              <c:numCache>
                <c:formatCode>#,##0.0_);[Red]\(#,##0.0\)</c:formatCode>
                <c:ptCount val="85"/>
                <c:pt idx="0">
                  <c:v>-3</c:v>
                </c:pt>
                <c:pt idx="1">
                  <c:v>-3</c:v>
                </c:pt>
                <c:pt idx="2">
                  <c:v>-3</c:v>
                </c:pt>
                <c:pt idx="3">
                  <c:v>-3</c:v>
                </c:pt>
                <c:pt idx="4">
                  <c:v>-3</c:v>
                </c:pt>
                <c:pt idx="5">
                  <c:v>-2.4</c:v>
                </c:pt>
                <c:pt idx="6">
                  <c:v>-2.4</c:v>
                </c:pt>
                <c:pt idx="7">
                  <c:v>-2.4</c:v>
                </c:pt>
                <c:pt idx="8">
                  <c:v>-2.4</c:v>
                </c:pt>
                <c:pt idx="9">
                  <c:v>-2.4</c:v>
                </c:pt>
                <c:pt idx="10">
                  <c:v>-2.2999999999999998</c:v>
                </c:pt>
                <c:pt idx="11">
                  <c:v>-2.2999999999999998</c:v>
                </c:pt>
                <c:pt idx="12">
                  <c:v>-2.2999999999999998</c:v>
                </c:pt>
                <c:pt idx="13">
                  <c:v>-2.2999999999999998</c:v>
                </c:pt>
                <c:pt idx="14">
                  <c:v>-2.2999999999999998</c:v>
                </c:pt>
                <c:pt idx="15">
                  <c:v>-1.9</c:v>
                </c:pt>
                <c:pt idx="16">
                  <c:v>-1.9</c:v>
                </c:pt>
                <c:pt idx="17">
                  <c:v>-1.9</c:v>
                </c:pt>
                <c:pt idx="18">
                  <c:v>-1.9</c:v>
                </c:pt>
                <c:pt idx="19">
                  <c:v>-1.9</c:v>
                </c:pt>
                <c:pt idx="20">
                  <c:v>-1.9</c:v>
                </c:pt>
                <c:pt idx="21">
                  <c:v>-1.9</c:v>
                </c:pt>
                <c:pt idx="22">
                  <c:v>-1.9</c:v>
                </c:pt>
                <c:pt idx="23">
                  <c:v>-1.9</c:v>
                </c:pt>
                <c:pt idx="24">
                  <c:v>-1.9</c:v>
                </c:pt>
                <c:pt idx="25">
                  <c:v>-2.2000000000000002</c:v>
                </c:pt>
                <c:pt idx="26">
                  <c:v>-2.2000000000000002</c:v>
                </c:pt>
                <c:pt idx="27">
                  <c:v>-2.2000000000000002</c:v>
                </c:pt>
                <c:pt idx="28">
                  <c:v>-2.2000000000000002</c:v>
                </c:pt>
                <c:pt idx="29">
                  <c:v>-2.2000000000000002</c:v>
                </c:pt>
                <c:pt idx="30">
                  <c:v>-2.6</c:v>
                </c:pt>
                <c:pt idx="31">
                  <c:v>-2.6</c:v>
                </c:pt>
                <c:pt idx="32">
                  <c:v>-2.6</c:v>
                </c:pt>
                <c:pt idx="33">
                  <c:v>-2.6</c:v>
                </c:pt>
                <c:pt idx="34">
                  <c:v>-2.6</c:v>
                </c:pt>
                <c:pt idx="35">
                  <c:v>-2.8</c:v>
                </c:pt>
                <c:pt idx="36">
                  <c:v>-2.8</c:v>
                </c:pt>
                <c:pt idx="37">
                  <c:v>-2.8</c:v>
                </c:pt>
                <c:pt idx="38">
                  <c:v>-2.8</c:v>
                </c:pt>
                <c:pt idx="39">
                  <c:v>-2.8</c:v>
                </c:pt>
                <c:pt idx="40">
                  <c:v>-3.2</c:v>
                </c:pt>
                <c:pt idx="41">
                  <c:v>-3.2</c:v>
                </c:pt>
                <c:pt idx="42">
                  <c:v>-3.2</c:v>
                </c:pt>
                <c:pt idx="43">
                  <c:v>-3.2</c:v>
                </c:pt>
                <c:pt idx="44">
                  <c:v>-3.2</c:v>
                </c:pt>
                <c:pt idx="45">
                  <c:v>-3.9</c:v>
                </c:pt>
                <c:pt idx="46">
                  <c:v>-3.9</c:v>
                </c:pt>
                <c:pt idx="47">
                  <c:v>-3.9</c:v>
                </c:pt>
                <c:pt idx="48">
                  <c:v>-3.9</c:v>
                </c:pt>
                <c:pt idx="49">
                  <c:v>-3.9</c:v>
                </c:pt>
                <c:pt idx="50">
                  <c:v>-4.8</c:v>
                </c:pt>
                <c:pt idx="51">
                  <c:v>-4.8</c:v>
                </c:pt>
                <c:pt idx="52">
                  <c:v>-4.8</c:v>
                </c:pt>
                <c:pt idx="53">
                  <c:v>-4.8</c:v>
                </c:pt>
                <c:pt idx="54">
                  <c:v>-4.8</c:v>
                </c:pt>
                <c:pt idx="55">
                  <c:v>-5.9</c:v>
                </c:pt>
                <c:pt idx="56">
                  <c:v>-5.9</c:v>
                </c:pt>
                <c:pt idx="57">
                  <c:v>-5.9</c:v>
                </c:pt>
                <c:pt idx="58">
                  <c:v>-5.9</c:v>
                </c:pt>
                <c:pt idx="59">
                  <c:v>-5.9</c:v>
                </c:pt>
                <c:pt idx="60">
                  <c:v>-7.3</c:v>
                </c:pt>
                <c:pt idx="61">
                  <c:v>-7.3</c:v>
                </c:pt>
                <c:pt idx="62">
                  <c:v>-7.3</c:v>
                </c:pt>
                <c:pt idx="63">
                  <c:v>-7.3</c:v>
                </c:pt>
                <c:pt idx="64">
                  <c:v>-7.3</c:v>
                </c:pt>
                <c:pt idx="65">
                  <c:v>-8.3000000000000007</c:v>
                </c:pt>
                <c:pt idx="66">
                  <c:v>-8.3000000000000007</c:v>
                </c:pt>
                <c:pt idx="67">
                  <c:v>-8.3000000000000007</c:v>
                </c:pt>
                <c:pt idx="68">
                  <c:v>-8.3000000000000007</c:v>
                </c:pt>
                <c:pt idx="69">
                  <c:v>-8.3000000000000007</c:v>
                </c:pt>
                <c:pt idx="70">
                  <c:v>-7.1</c:v>
                </c:pt>
                <c:pt idx="71">
                  <c:v>-7.1</c:v>
                </c:pt>
                <c:pt idx="72">
                  <c:v>-7.1</c:v>
                </c:pt>
                <c:pt idx="73">
                  <c:v>-7.1</c:v>
                </c:pt>
                <c:pt idx="74">
                  <c:v>-7.1</c:v>
                </c:pt>
                <c:pt idx="75">
                  <c:v>-6.5</c:v>
                </c:pt>
                <c:pt idx="76">
                  <c:v>-6.5</c:v>
                </c:pt>
                <c:pt idx="77">
                  <c:v>-6.5</c:v>
                </c:pt>
                <c:pt idx="78">
                  <c:v>-6.5</c:v>
                </c:pt>
                <c:pt idx="79">
                  <c:v>-6.5</c:v>
                </c:pt>
                <c:pt idx="80">
                  <c:v>-7.4</c:v>
                </c:pt>
                <c:pt idx="81">
                  <c:v>-7.4</c:v>
                </c:pt>
                <c:pt idx="82">
                  <c:v>-7.4</c:v>
                </c:pt>
                <c:pt idx="83">
                  <c:v>-7.4</c:v>
                </c:pt>
                <c:pt idx="84">
                  <c:v>-7.4</c:v>
                </c:pt>
              </c:numCache>
            </c:numRef>
          </c:val>
          <c:extLst>
            <c:ext xmlns:c16="http://schemas.microsoft.com/office/drawing/2014/chart" uri="{C3380CC4-5D6E-409C-BE32-E72D297353CC}">
              <c16:uniqueId val="{00000002-F097-454C-B69D-3C477DAF3A4F}"/>
            </c:ext>
          </c:extLst>
        </c:ser>
        <c:ser>
          <c:idx val="1"/>
          <c:order val="3"/>
          <c:tx>
            <c:strRef>
              <c:f>グラフデータ!$D$5</c:f>
              <c:strCache>
                <c:ptCount val="1"/>
                <c:pt idx="0">
                  <c:v>医療保険料（本人負担分）</c:v>
                </c:pt>
              </c:strCache>
            </c:strRef>
          </c:tx>
          <c:spPr>
            <a:solidFill>
              <a:srgbClr val="51B2B2"/>
            </a:solidFill>
            <a:ln>
              <a:noFill/>
            </a:ln>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グラフデータ!$D$6:$D$90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-10.698600000000001</c:v>
                </c:pt>
                <c:pt idx="24">
                  <c:v>-10.698600000000001</c:v>
                </c:pt>
                <c:pt idx="25">
                  <c:v>-10.698600000000001</c:v>
                </c:pt>
                <c:pt idx="26">
                  <c:v>-10.698600000000001</c:v>
                </c:pt>
                <c:pt idx="27">
                  <c:v>-10.698600000000001</c:v>
                </c:pt>
                <c:pt idx="28">
                  <c:v>-10.698600000000001</c:v>
                </c:pt>
                <c:pt idx="29">
                  <c:v>-10.698600000000001</c:v>
                </c:pt>
                <c:pt idx="30">
                  <c:v>-10.698600000000001</c:v>
                </c:pt>
                <c:pt idx="31">
                  <c:v>-10.698600000000001</c:v>
                </c:pt>
                <c:pt idx="32">
                  <c:v>-10.698600000000001</c:v>
                </c:pt>
                <c:pt idx="33">
                  <c:v>-10.698600000000001</c:v>
                </c:pt>
                <c:pt idx="34">
                  <c:v>-10.698600000000001</c:v>
                </c:pt>
                <c:pt idx="35">
                  <c:v>-11.4246</c:v>
                </c:pt>
                <c:pt idx="36">
                  <c:v>-11.4246</c:v>
                </c:pt>
                <c:pt idx="37">
                  <c:v>-11.4246</c:v>
                </c:pt>
                <c:pt idx="38">
                  <c:v>-11.4246</c:v>
                </c:pt>
                <c:pt idx="39">
                  <c:v>-11.4246</c:v>
                </c:pt>
                <c:pt idx="40">
                  <c:v>-13.3902</c:v>
                </c:pt>
                <c:pt idx="41">
                  <c:v>-13.3902</c:v>
                </c:pt>
                <c:pt idx="42">
                  <c:v>-13.3902</c:v>
                </c:pt>
                <c:pt idx="43">
                  <c:v>-13.3902</c:v>
                </c:pt>
                <c:pt idx="44">
                  <c:v>-13.3902</c:v>
                </c:pt>
                <c:pt idx="45">
                  <c:v>-14.995200000000001</c:v>
                </c:pt>
                <c:pt idx="46">
                  <c:v>-14.995200000000001</c:v>
                </c:pt>
                <c:pt idx="47">
                  <c:v>-14.995200000000001</c:v>
                </c:pt>
                <c:pt idx="48">
                  <c:v>-14.995200000000001</c:v>
                </c:pt>
                <c:pt idx="49">
                  <c:v>-14.995200000000001</c:v>
                </c:pt>
                <c:pt idx="50">
                  <c:v>-15.231</c:v>
                </c:pt>
                <c:pt idx="51">
                  <c:v>-15.231</c:v>
                </c:pt>
                <c:pt idx="52">
                  <c:v>-15.231</c:v>
                </c:pt>
                <c:pt idx="53">
                  <c:v>-15.231</c:v>
                </c:pt>
                <c:pt idx="54">
                  <c:v>-15.231</c:v>
                </c:pt>
                <c:pt idx="55">
                  <c:v>-15.789</c:v>
                </c:pt>
                <c:pt idx="56">
                  <c:v>-15.789</c:v>
                </c:pt>
                <c:pt idx="57">
                  <c:v>-15.789</c:v>
                </c:pt>
                <c:pt idx="58">
                  <c:v>-15.789</c:v>
                </c:pt>
                <c:pt idx="59">
                  <c:v>-15.789</c:v>
                </c:pt>
                <c:pt idx="60">
                  <c:v>-10.642799999999999</c:v>
                </c:pt>
                <c:pt idx="61">
                  <c:v>-10.642799999999999</c:v>
                </c:pt>
                <c:pt idx="62">
                  <c:v>-10.642799999999999</c:v>
                </c:pt>
                <c:pt idx="63">
                  <c:v>-10.642799999999999</c:v>
                </c:pt>
                <c:pt idx="64">
                  <c:v>-10.642799999999999</c:v>
                </c:pt>
                <c:pt idx="65">
                  <c:v>-6.3983999999999996</c:v>
                </c:pt>
                <c:pt idx="66">
                  <c:v>-6.3983999999999996</c:v>
                </c:pt>
                <c:pt idx="67">
                  <c:v>-6.3983999999999996</c:v>
                </c:pt>
                <c:pt idx="68">
                  <c:v>-6.3983999999999996</c:v>
                </c:pt>
                <c:pt idx="69">
                  <c:v>-6.3983999999999996</c:v>
                </c:pt>
                <c:pt idx="70">
                  <c:v>-6.3983999999999996</c:v>
                </c:pt>
                <c:pt idx="71">
                  <c:v>-6.3983999999999996</c:v>
                </c:pt>
                <c:pt idx="72">
                  <c:v>-6.3983999999999996</c:v>
                </c:pt>
                <c:pt idx="73">
                  <c:v>-6.3983999999999996</c:v>
                </c:pt>
                <c:pt idx="74">
                  <c:v>-6.3983999999999996</c:v>
                </c:pt>
                <c:pt idx="75">
                  <c:v>-6.3983999999999996</c:v>
                </c:pt>
                <c:pt idx="76">
                  <c:v>-6.3983999999999996</c:v>
                </c:pt>
                <c:pt idx="77">
                  <c:v>-6.3983999999999996</c:v>
                </c:pt>
                <c:pt idx="78">
                  <c:v>-6.3983999999999996</c:v>
                </c:pt>
                <c:pt idx="79">
                  <c:v>-6.3983999999999996</c:v>
                </c:pt>
                <c:pt idx="80">
                  <c:v>-6.3983999999999996</c:v>
                </c:pt>
                <c:pt idx="81">
                  <c:v>-6.3983999999999996</c:v>
                </c:pt>
                <c:pt idx="82">
                  <c:v>-6.3983999999999996</c:v>
                </c:pt>
                <c:pt idx="83">
                  <c:v>-6.3983999999999996</c:v>
                </c:pt>
                <c:pt idx="84">
                  <c:v>-6.3983999999999996</c:v>
                </c:pt>
              </c:numCache>
            </c:numRef>
          </c:val>
          <c:extLst>
            <c:ext xmlns:c16="http://schemas.microsoft.com/office/drawing/2014/chart" uri="{C3380CC4-5D6E-409C-BE32-E72D297353CC}">
              <c16:uniqueId val="{00000003-F097-454C-B69D-3C477DAF3A4F}"/>
            </c:ext>
          </c:extLst>
        </c:ser>
        <c:ser>
          <c:idx val="6"/>
          <c:order val="4"/>
          <c:tx>
            <c:strRef>
              <c:f>グラフデータ!$I$5</c:f>
              <c:strCache>
                <c:ptCount val="1"/>
                <c:pt idx="0">
                  <c:v>公的年金保険料（本人負担分）</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グラフデータ!$I$6:$I$90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-19.847999999999999</c:v>
                </c:pt>
                <c:pt idx="21">
                  <c:v>-19.847999999999999</c:v>
                </c:pt>
                <c:pt idx="22">
                  <c:v>-19.847999999999999</c:v>
                </c:pt>
                <c:pt idx="23">
                  <c:v>-21.138000000000002</c:v>
                </c:pt>
                <c:pt idx="24">
                  <c:v>-21.138000000000002</c:v>
                </c:pt>
                <c:pt idx="25">
                  <c:v>-21.138000000000002</c:v>
                </c:pt>
                <c:pt idx="26">
                  <c:v>-21.138000000000002</c:v>
                </c:pt>
                <c:pt idx="27">
                  <c:v>-21.138000000000002</c:v>
                </c:pt>
                <c:pt idx="28">
                  <c:v>-21.138000000000002</c:v>
                </c:pt>
                <c:pt idx="29">
                  <c:v>-21.138000000000002</c:v>
                </c:pt>
                <c:pt idx="30">
                  <c:v>-21.138000000000002</c:v>
                </c:pt>
                <c:pt idx="31">
                  <c:v>-21.138000000000002</c:v>
                </c:pt>
                <c:pt idx="32">
                  <c:v>-21.138000000000002</c:v>
                </c:pt>
                <c:pt idx="33">
                  <c:v>-21.138000000000002</c:v>
                </c:pt>
                <c:pt idx="34">
                  <c:v>-21.138000000000002</c:v>
                </c:pt>
                <c:pt idx="35">
                  <c:v>-22.361999999999998</c:v>
                </c:pt>
                <c:pt idx="36">
                  <c:v>-22.361999999999998</c:v>
                </c:pt>
                <c:pt idx="37">
                  <c:v>-22.361999999999998</c:v>
                </c:pt>
                <c:pt idx="38">
                  <c:v>-22.361999999999998</c:v>
                </c:pt>
                <c:pt idx="39">
                  <c:v>-22.361999999999998</c:v>
                </c:pt>
                <c:pt idx="40">
                  <c:v>-25.331399999999999</c:v>
                </c:pt>
                <c:pt idx="41">
                  <c:v>-25.331399999999999</c:v>
                </c:pt>
                <c:pt idx="42">
                  <c:v>-25.331399999999999</c:v>
                </c:pt>
                <c:pt idx="43">
                  <c:v>-25.331399999999999</c:v>
                </c:pt>
                <c:pt idx="44">
                  <c:v>-25.331399999999999</c:v>
                </c:pt>
                <c:pt idx="45">
                  <c:v>-27.979800000000001</c:v>
                </c:pt>
                <c:pt idx="46">
                  <c:v>-27.979800000000001</c:v>
                </c:pt>
                <c:pt idx="47">
                  <c:v>-27.979800000000001</c:v>
                </c:pt>
                <c:pt idx="48">
                  <c:v>-27.979800000000001</c:v>
                </c:pt>
                <c:pt idx="49">
                  <c:v>-27.979800000000001</c:v>
                </c:pt>
                <c:pt idx="50">
                  <c:v>-29.006399999999999</c:v>
                </c:pt>
                <c:pt idx="51">
                  <c:v>-29.006399999999999</c:v>
                </c:pt>
                <c:pt idx="52">
                  <c:v>-29.006399999999999</c:v>
                </c:pt>
                <c:pt idx="53">
                  <c:v>-29.006399999999999</c:v>
                </c:pt>
                <c:pt idx="54">
                  <c:v>-29.006399999999999</c:v>
                </c:pt>
                <c:pt idx="55">
                  <c:v>-29.4678</c:v>
                </c:pt>
                <c:pt idx="56">
                  <c:v>-29.4678</c:v>
                </c:pt>
                <c:pt idx="57">
                  <c:v>-29.4678</c:v>
                </c:pt>
                <c:pt idx="58">
                  <c:v>-29.4678</c:v>
                </c:pt>
                <c:pt idx="59">
                  <c:v>-29.4678</c:v>
                </c:pt>
                <c:pt idx="60">
                  <c:v>-18.4224</c:v>
                </c:pt>
                <c:pt idx="61">
                  <c:v>-18.4224</c:v>
                </c:pt>
                <c:pt idx="62">
                  <c:v>-18.4224</c:v>
                </c:pt>
                <c:pt idx="63">
                  <c:v>-18.4224</c:v>
                </c:pt>
                <c:pt idx="64">
                  <c:v>-18.4224</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extLst>
            <c:ext xmlns:c16="http://schemas.microsoft.com/office/drawing/2014/chart" uri="{C3380CC4-5D6E-409C-BE32-E72D297353CC}">
              <c16:uniqueId val="{00000004-F097-454C-B69D-3C477DAF3A4F}"/>
            </c:ext>
          </c:extLst>
        </c:ser>
        <c:ser>
          <c:idx val="5"/>
          <c:order val="5"/>
          <c:tx>
            <c:strRef>
              <c:f>グラフデータ!$H$5</c:f>
              <c:strCache>
                <c:ptCount val="1"/>
                <c:pt idx="0">
                  <c:v>介護自己負担</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グラフデータ!$H$6:$H$90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-2.929527716221296E-2</c:v>
                </c:pt>
                <c:pt idx="41">
                  <c:v>-2.929527716221296E-2</c:v>
                </c:pt>
                <c:pt idx="42">
                  <c:v>-2.929527716221296E-2</c:v>
                </c:pt>
                <c:pt idx="43">
                  <c:v>-2.929527716221296E-2</c:v>
                </c:pt>
                <c:pt idx="44">
                  <c:v>-2.929527716221296E-2</c:v>
                </c:pt>
                <c:pt idx="45">
                  <c:v>-2.929527716221296E-2</c:v>
                </c:pt>
                <c:pt idx="46">
                  <c:v>-2.929527716221296E-2</c:v>
                </c:pt>
                <c:pt idx="47">
                  <c:v>-2.929527716221296E-2</c:v>
                </c:pt>
                <c:pt idx="48">
                  <c:v>-2.929527716221296E-2</c:v>
                </c:pt>
                <c:pt idx="49">
                  <c:v>-2.929527716221296E-2</c:v>
                </c:pt>
                <c:pt idx="50">
                  <c:v>-2.929527716221296E-2</c:v>
                </c:pt>
                <c:pt idx="51">
                  <c:v>-2.929527716221296E-2</c:v>
                </c:pt>
                <c:pt idx="52">
                  <c:v>-2.929527716221296E-2</c:v>
                </c:pt>
                <c:pt idx="53">
                  <c:v>-2.929527716221296E-2</c:v>
                </c:pt>
                <c:pt idx="54">
                  <c:v>-2.929527716221296E-2</c:v>
                </c:pt>
                <c:pt idx="55">
                  <c:v>-2.929527716221296E-2</c:v>
                </c:pt>
                <c:pt idx="56">
                  <c:v>-2.929527716221296E-2</c:v>
                </c:pt>
                <c:pt idx="57">
                  <c:v>-2.929527716221296E-2</c:v>
                </c:pt>
                <c:pt idx="58">
                  <c:v>-2.929527716221296E-2</c:v>
                </c:pt>
                <c:pt idx="59">
                  <c:v>-2.929527716221296E-2</c:v>
                </c:pt>
                <c:pt idx="60">
                  <c:v>-2.929527716221296E-2</c:v>
                </c:pt>
                <c:pt idx="61">
                  <c:v>-2.929527716221296E-2</c:v>
                </c:pt>
                <c:pt idx="62">
                  <c:v>-2.929527716221296E-2</c:v>
                </c:pt>
                <c:pt idx="63">
                  <c:v>-2.929527716221296E-2</c:v>
                </c:pt>
                <c:pt idx="64">
                  <c:v>-2.929527716221296E-2</c:v>
                </c:pt>
                <c:pt idx="65">
                  <c:v>-0.22372586885444731</c:v>
                </c:pt>
                <c:pt idx="66">
                  <c:v>-0.22372586885444731</c:v>
                </c:pt>
                <c:pt idx="67">
                  <c:v>-0.22372586885444731</c:v>
                </c:pt>
                <c:pt idx="68">
                  <c:v>-0.22372586885444731</c:v>
                </c:pt>
                <c:pt idx="69">
                  <c:v>-0.22372586885444731</c:v>
                </c:pt>
                <c:pt idx="70">
                  <c:v>-0.46162147036668838</c:v>
                </c:pt>
                <c:pt idx="71">
                  <c:v>-0.46162147036668838</c:v>
                </c:pt>
                <c:pt idx="72">
                  <c:v>-0.46162147036668838</c:v>
                </c:pt>
                <c:pt idx="73">
                  <c:v>-0.46162147036668838</c:v>
                </c:pt>
                <c:pt idx="74">
                  <c:v>-0.46162147036668838</c:v>
                </c:pt>
                <c:pt idx="75">
                  <c:v>-1.0598033355789775</c:v>
                </c:pt>
                <c:pt idx="76">
                  <c:v>-1.0598033355789775</c:v>
                </c:pt>
                <c:pt idx="77">
                  <c:v>-1.0598033355789775</c:v>
                </c:pt>
                <c:pt idx="78">
                  <c:v>-1.0598033355789775</c:v>
                </c:pt>
                <c:pt idx="79">
                  <c:v>-1.0598033355789775</c:v>
                </c:pt>
                <c:pt idx="80">
                  <c:v>-2.5999169460935279</c:v>
                </c:pt>
                <c:pt idx="81">
                  <c:v>-2.5999169460935279</c:v>
                </c:pt>
                <c:pt idx="82">
                  <c:v>-2.5999169460935279</c:v>
                </c:pt>
                <c:pt idx="83">
                  <c:v>-2.5999169460935279</c:v>
                </c:pt>
                <c:pt idx="84">
                  <c:v>-2.5999169460935279</c:v>
                </c:pt>
              </c:numCache>
            </c:numRef>
          </c:val>
          <c:extLst>
            <c:ext xmlns:c16="http://schemas.microsoft.com/office/drawing/2014/chart" uri="{C3380CC4-5D6E-409C-BE32-E72D297353CC}">
              <c16:uniqueId val="{00000005-F097-454C-B69D-3C477DAF3A4F}"/>
            </c:ext>
          </c:extLst>
        </c:ser>
        <c:ser>
          <c:idx val="4"/>
          <c:order val="6"/>
          <c:tx>
            <c:strRef>
              <c:f>グラフデータ!$G$5</c:f>
              <c:strCache>
                <c:ptCount val="1"/>
                <c:pt idx="0">
                  <c:v>介護保険料（本人負担分）</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グラフデータ!$G$6:$G$90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-2.073</c:v>
                </c:pt>
                <c:pt idx="41">
                  <c:v>-2.073</c:v>
                </c:pt>
                <c:pt idx="42">
                  <c:v>-2.073</c:v>
                </c:pt>
                <c:pt idx="43">
                  <c:v>-2.073</c:v>
                </c:pt>
                <c:pt idx="44">
                  <c:v>-2.073</c:v>
                </c:pt>
                <c:pt idx="45">
                  <c:v>-2.3952</c:v>
                </c:pt>
                <c:pt idx="46">
                  <c:v>-2.3952</c:v>
                </c:pt>
                <c:pt idx="47">
                  <c:v>-2.3952</c:v>
                </c:pt>
                <c:pt idx="48">
                  <c:v>-2.3952</c:v>
                </c:pt>
                <c:pt idx="49">
                  <c:v>-2.3952</c:v>
                </c:pt>
                <c:pt idx="50">
                  <c:v>-2.4653999999999998</c:v>
                </c:pt>
                <c:pt idx="51">
                  <c:v>-2.4653999999999998</c:v>
                </c:pt>
                <c:pt idx="52">
                  <c:v>-2.4653999999999998</c:v>
                </c:pt>
                <c:pt idx="53">
                  <c:v>-2.4653999999999998</c:v>
                </c:pt>
                <c:pt idx="54">
                  <c:v>-2.4653999999999998</c:v>
                </c:pt>
                <c:pt idx="55">
                  <c:v>-2.5571999999999999</c:v>
                </c:pt>
                <c:pt idx="56">
                  <c:v>-2.5571999999999999</c:v>
                </c:pt>
                <c:pt idx="57">
                  <c:v>-2.5571999999999999</c:v>
                </c:pt>
                <c:pt idx="58">
                  <c:v>-2.5571999999999999</c:v>
                </c:pt>
                <c:pt idx="59">
                  <c:v>-2.5571999999999999</c:v>
                </c:pt>
                <c:pt idx="60">
                  <c:v>-1.7016</c:v>
                </c:pt>
                <c:pt idx="61">
                  <c:v>-1.7016</c:v>
                </c:pt>
                <c:pt idx="62">
                  <c:v>-1.7016</c:v>
                </c:pt>
                <c:pt idx="63">
                  <c:v>-1.7016</c:v>
                </c:pt>
                <c:pt idx="64">
                  <c:v>-1.7016</c:v>
                </c:pt>
                <c:pt idx="65">
                  <c:v>-4.6925999999999997</c:v>
                </c:pt>
                <c:pt idx="66">
                  <c:v>-4.6925999999999997</c:v>
                </c:pt>
                <c:pt idx="67">
                  <c:v>-4.6925999999999997</c:v>
                </c:pt>
                <c:pt idx="68">
                  <c:v>-4.6925999999999997</c:v>
                </c:pt>
                <c:pt idx="69">
                  <c:v>-4.6925999999999997</c:v>
                </c:pt>
                <c:pt idx="70">
                  <c:v>-4.6925999999999997</c:v>
                </c:pt>
                <c:pt idx="71">
                  <c:v>-4.6925999999999997</c:v>
                </c:pt>
                <c:pt idx="72">
                  <c:v>-4.6925999999999997</c:v>
                </c:pt>
                <c:pt idx="73">
                  <c:v>-4.6925999999999997</c:v>
                </c:pt>
                <c:pt idx="74">
                  <c:v>-4.6925999999999997</c:v>
                </c:pt>
                <c:pt idx="75">
                  <c:v>-4.6925999999999997</c:v>
                </c:pt>
                <c:pt idx="76">
                  <c:v>-4.6925999999999997</c:v>
                </c:pt>
                <c:pt idx="77">
                  <c:v>-4.6925999999999997</c:v>
                </c:pt>
                <c:pt idx="78">
                  <c:v>-4.6925999999999997</c:v>
                </c:pt>
                <c:pt idx="79">
                  <c:v>-4.6925999999999997</c:v>
                </c:pt>
                <c:pt idx="80">
                  <c:v>-4.6925999999999997</c:v>
                </c:pt>
                <c:pt idx="81">
                  <c:v>-4.6925999999999997</c:v>
                </c:pt>
                <c:pt idx="82">
                  <c:v>-4.6925999999999997</c:v>
                </c:pt>
                <c:pt idx="83">
                  <c:v>-4.6925999999999997</c:v>
                </c:pt>
                <c:pt idx="84">
                  <c:v>-4.6925999999999997</c:v>
                </c:pt>
              </c:numCache>
            </c:numRef>
          </c:val>
          <c:extLst>
            <c:ext xmlns:c16="http://schemas.microsoft.com/office/drawing/2014/chart" uri="{C3380CC4-5D6E-409C-BE32-E72D297353CC}">
              <c16:uniqueId val="{00000006-F097-454C-B69D-3C477DAF3A4F}"/>
            </c:ext>
          </c:extLst>
        </c:ser>
        <c:ser>
          <c:idx val="7"/>
          <c:order val="7"/>
          <c:tx>
            <c:strRef>
              <c:f>グラフデータ!$J$5</c:f>
              <c:strCache>
                <c:ptCount val="1"/>
                <c:pt idx="0">
                  <c:v>雇用保険料（本人負担分）</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グラフデータ!$J$6:$J$90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-0.69304918032786889</c:v>
                </c:pt>
                <c:pt idx="24">
                  <c:v>-0.69304918032786889</c:v>
                </c:pt>
                <c:pt idx="25">
                  <c:v>-0.69304918032786889</c:v>
                </c:pt>
                <c:pt idx="26">
                  <c:v>-0.69304918032786889</c:v>
                </c:pt>
                <c:pt idx="27">
                  <c:v>-0.69304918032786889</c:v>
                </c:pt>
                <c:pt idx="28">
                  <c:v>-0.69304918032786889</c:v>
                </c:pt>
                <c:pt idx="29">
                  <c:v>-0.69304918032786889</c:v>
                </c:pt>
                <c:pt idx="30">
                  <c:v>-0.69304918032786889</c:v>
                </c:pt>
                <c:pt idx="31">
                  <c:v>-0.69304918032786889</c:v>
                </c:pt>
                <c:pt idx="32">
                  <c:v>-0.69304918032786889</c:v>
                </c:pt>
                <c:pt idx="33">
                  <c:v>-0.69304918032786889</c:v>
                </c:pt>
                <c:pt idx="34">
                  <c:v>-0.69304918032786889</c:v>
                </c:pt>
                <c:pt idx="35">
                  <c:v>-0.73318032786885234</c:v>
                </c:pt>
                <c:pt idx="36">
                  <c:v>-0.73318032786885234</c:v>
                </c:pt>
                <c:pt idx="37">
                  <c:v>-0.73318032786885234</c:v>
                </c:pt>
                <c:pt idx="38">
                  <c:v>-0.73318032786885234</c:v>
                </c:pt>
                <c:pt idx="39">
                  <c:v>-0.73318032786885234</c:v>
                </c:pt>
                <c:pt idx="40">
                  <c:v>-0.83053770491803269</c:v>
                </c:pt>
                <c:pt idx="41">
                  <c:v>-0.83053770491803269</c:v>
                </c:pt>
                <c:pt idx="42">
                  <c:v>-0.83053770491803269</c:v>
                </c:pt>
                <c:pt idx="43">
                  <c:v>-0.83053770491803269</c:v>
                </c:pt>
                <c:pt idx="44">
                  <c:v>-0.83053770491803269</c:v>
                </c:pt>
                <c:pt idx="45">
                  <c:v>-0.91737049180327868</c:v>
                </c:pt>
                <c:pt idx="46">
                  <c:v>-0.91737049180327868</c:v>
                </c:pt>
                <c:pt idx="47">
                  <c:v>-0.91737049180327868</c:v>
                </c:pt>
                <c:pt idx="48">
                  <c:v>-0.91737049180327868</c:v>
                </c:pt>
                <c:pt idx="49">
                  <c:v>-0.91737049180327868</c:v>
                </c:pt>
                <c:pt idx="50">
                  <c:v>-0.95102950819672116</c:v>
                </c:pt>
                <c:pt idx="51">
                  <c:v>-0.95102950819672116</c:v>
                </c:pt>
                <c:pt idx="52">
                  <c:v>-0.95102950819672116</c:v>
                </c:pt>
                <c:pt idx="53">
                  <c:v>-0.95102950819672116</c:v>
                </c:pt>
                <c:pt idx="54">
                  <c:v>-0.95102950819672116</c:v>
                </c:pt>
                <c:pt idx="55">
                  <c:v>-0.96615737704918025</c:v>
                </c:pt>
                <c:pt idx="56">
                  <c:v>-0.96615737704918025</c:v>
                </c:pt>
                <c:pt idx="57">
                  <c:v>-0.96615737704918025</c:v>
                </c:pt>
                <c:pt idx="58">
                  <c:v>-0.96615737704918025</c:v>
                </c:pt>
                <c:pt idx="59">
                  <c:v>-0.96615737704918025</c:v>
                </c:pt>
                <c:pt idx="60">
                  <c:v>-0.60401311475409836</c:v>
                </c:pt>
                <c:pt idx="61">
                  <c:v>-0.60401311475409836</c:v>
                </c:pt>
                <c:pt idx="62">
                  <c:v>-0.60401311475409836</c:v>
                </c:pt>
                <c:pt idx="63">
                  <c:v>-0.60401311475409836</c:v>
                </c:pt>
                <c:pt idx="64">
                  <c:v>-0.60401311475409836</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val>
          <c:extLst>
            <c:ext xmlns:c16="http://schemas.microsoft.com/office/drawing/2014/chart" uri="{C3380CC4-5D6E-409C-BE32-E72D297353CC}">
              <c16:uniqueId val="{00000007-F097-454C-B69D-3C477DAF3A4F}"/>
            </c:ext>
          </c:extLst>
        </c:ser>
        <c:ser>
          <c:idx val="9"/>
          <c:order val="8"/>
          <c:tx>
            <c:strRef>
              <c:f>グラフデータ!$L$5</c:f>
              <c:strCache>
                <c:ptCount val="1"/>
                <c:pt idx="0">
                  <c:v>消費税</c:v>
                </c:pt>
              </c:strCache>
            </c:strRef>
          </c:tx>
          <c:spPr>
            <a:solidFill>
              <a:srgbClr val="51B2B2"/>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グラフデータ!$L$6:$L$90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-12.292472727272729</c:v>
                </c:pt>
                <c:pt idx="24">
                  <c:v>-12.292472727272729</c:v>
                </c:pt>
                <c:pt idx="25">
                  <c:v>-12.292472727272729</c:v>
                </c:pt>
                <c:pt idx="26">
                  <c:v>-12.292472727272729</c:v>
                </c:pt>
                <c:pt idx="27">
                  <c:v>-12.292472727272729</c:v>
                </c:pt>
                <c:pt idx="28">
                  <c:v>-12.292472727272729</c:v>
                </c:pt>
                <c:pt idx="29">
                  <c:v>-12.292472727272729</c:v>
                </c:pt>
                <c:pt idx="30">
                  <c:v>-12.292472727272729</c:v>
                </c:pt>
                <c:pt idx="31">
                  <c:v>-12.292472727272729</c:v>
                </c:pt>
                <c:pt idx="32">
                  <c:v>-12.292472727272729</c:v>
                </c:pt>
                <c:pt idx="33">
                  <c:v>-12.292472727272729</c:v>
                </c:pt>
                <c:pt idx="34">
                  <c:v>-12.292472727272729</c:v>
                </c:pt>
                <c:pt idx="35">
                  <c:v>-13.061836363636363</c:v>
                </c:pt>
                <c:pt idx="36">
                  <c:v>-13.061836363636363</c:v>
                </c:pt>
                <c:pt idx="37">
                  <c:v>-13.061836363636363</c:v>
                </c:pt>
                <c:pt idx="38">
                  <c:v>-13.061836363636363</c:v>
                </c:pt>
                <c:pt idx="39">
                  <c:v>-13.061836363636363</c:v>
                </c:pt>
                <c:pt idx="40">
                  <c:v>-14.606181818181817</c:v>
                </c:pt>
                <c:pt idx="41">
                  <c:v>-14.606181818181817</c:v>
                </c:pt>
                <c:pt idx="42">
                  <c:v>-14.606181818181817</c:v>
                </c:pt>
                <c:pt idx="43">
                  <c:v>-14.606181818181817</c:v>
                </c:pt>
                <c:pt idx="44">
                  <c:v>-14.606181818181817</c:v>
                </c:pt>
                <c:pt idx="45">
                  <c:v>-15.640527272727274</c:v>
                </c:pt>
                <c:pt idx="46">
                  <c:v>-15.640527272727274</c:v>
                </c:pt>
                <c:pt idx="47">
                  <c:v>-15.640527272727274</c:v>
                </c:pt>
                <c:pt idx="48">
                  <c:v>-15.640527272727274</c:v>
                </c:pt>
                <c:pt idx="49">
                  <c:v>-15.640527272727274</c:v>
                </c:pt>
                <c:pt idx="50">
                  <c:v>-15.754145454545457</c:v>
                </c:pt>
                <c:pt idx="51">
                  <c:v>-15.754145454545457</c:v>
                </c:pt>
                <c:pt idx="52">
                  <c:v>-15.754145454545457</c:v>
                </c:pt>
                <c:pt idx="53">
                  <c:v>-15.754145454545457</c:v>
                </c:pt>
                <c:pt idx="54">
                  <c:v>-15.754145454545457</c:v>
                </c:pt>
                <c:pt idx="55">
                  <c:v>-15.855327272727273</c:v>
                </c:pt>
                <c:pt idx="56">
                  <c:v>-15.855327272727273</c:v>
                </c:pt>
                <c:pt idx="57">
                  <c:v>-15.855327272727273</c:v>
                </c:pt>
                <c:pt idx="58">
                  <c:v>-15.855327272727273</c:v>
                </c:pt>
                <c:pt idx="59">
                  <c:v>-15.855327272727273</c:v>
                </c:pt>
                <c:pt idx="60">
                  <c:v>-14.61</c:v>
                </c:pt>
                <c:pt idx="61">
                  <c:v>-14.61</c:v>
                </c:pt>
                <c:pt idx="62">
                  <c:v>-14.61</c:v>
                </c:pt>
                <c:pt idx="63">
                  <c:v>-14.61</c:v>
                </c:pt>
                <c:pt idx="64">
                  <c:v>-14.61</c:v>
                </c:pt>
                <c:pt idx="65">
                  <c:v>-11.674799999999999</c:v>
                </c:pt>
                <c:pt idx="66">
                  <c:v>-11.674799999999999</c:v>
                </c:pt>
                <c:pt idx="67">
                  <c:v>-11.674799999999999</c:v>
                </c:pt>
                <c:pt idx="68">
                  <c:v>-11.674799999999999</c:v>
                </c:pt>
                <c:pt idx="69">
                  <c:v>-11.674799999999999</c:v>
                </c:pt>
                <c:pt idx="70">
                  <c:v>-11.674799999999999</c:v>
                </c:pt>
                <c:pt idx="71">
                  <c:v>-11.674799999999999</c:v>
                </c:pt>
                <c:pt idx="72">
                  <c:v>-11.674799999999999</c:v>
                </c:pt>
                <c:pt idx="73">
                  <c:v>-11.674799999999999</c:v>
                </c:pt>
                <c:pt idx="74">
                  <c:v>-11.674799999999999</c:v>
                </c:pt>
                <c:pt idx="75">
                  <c:v>-11.674799999999999</c:v>
                </c:pt>
                <c:pt idx="76">
                  <c:v>-11.674799999999999</c:v>
                </c:pt>
                <c:pt idx="77">
                  <c:v>-11.674799999999999</c:v>
                </c:pt>
                <c:pt idx="78">
                  <c:v>-11.674799999999999</c:v>
                </c:pt>
                <c:pt idx="79">
                  <c:v>-11.674799999999999</c:v>
                </c:pt>
                <c:pt idx="80">
                  <c:v>-11.674799999999999</c:v>
                </c:pt>
                <c:pt idx="81">
                  <c:v>-11.674799999999999</c:v>
                </c:pt>
                <c:pt idx="82">
                  <c:v>-11.674799999999999</c:v>
                </c:pt>
                <c:pt idx="83">
                  <c:v>-11.674799999999999</c:v>
                </c:pt>
                <c:pt idx="84">
                  <c:v>-11.674799999999999</c:v>
                </c:pt>
              </c:numCache>
            </c:numRef>
          </c:val>
          <c:extLst>
            <c:ext xmlns:c16="http://schemas.microsoft.com/office/drawing/2014/chart" uri="{C3380CC4-5D6E-409C-BE32-E72D297353CC}">
              <c16:uniqueId val="{00000008-F097-454C-B69D-3C477DAF3A4F}"/>
            </c:ext>
          </c:extLst>
        </c:ser>
        <c:ser>
          <c:idx val="8"/>
          <c:order val="9"/>
          <c:tx>
            <c:strRef>
              <c:f>グラフデータ!$K$5</c:f>
              <c:strCache>
                <c:ptCount val="1"/>
                <c:pt idx="0">
                  <c:v>直接税</c:v>
                </c:pt>
              </c:strCache>
            </c:strRef>
          </c:tx>
          <c:spPr>
            <a:solidFill>
              <a:srgbClr val="51B2B2"/>
            </a:solidFill>
            <a:ln>
              <a:noFill/>
            </a:ln>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グラフデータ!$K$6:$K$90</c:f>
              <c:numCache>
                <c:formatCode>#,##0.0_);[Red]\(#,##0.0\)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-18.744</c:v>
                </c:pt>
                <c:pt idx="24">
                  <c:v>-18.744</c:v>
                </c:pt>
                <c:pt idx="25">
                  <c:v>-18.744</c:v>
                </c:pt>
                <c:pt idx="26">
                  <c:v>-18.744</c:v>
                </c:pt>
                <c:pt idx="27">
                  <c:v>-18.744</c:v>
                </c:pt>
                <c:pt idx="28">
                  <c:v>-18.744</c:v>
                </c:pt>
                <c:pt idx="29">
                  <c:v>-18.744</c:v>
                </c:pt>
                <c:pt idx="30">
                  <c:v>-18.744</c:v>
                </c:pt>
                <c:pt idx="31">
                  <c:v>-18.744</c:v>
                </c:pt>
                <c:pt idx="32">
                  <c:v>-18.744</c:v>
                </c:pt>
                <c:pt idx="33">
                  <c:v>-18.744</c:v>
                </c:pt>
                <c:pt idx="34">
                  <c:v>-18.744</c:v>
                </c:pt>
                <c:pt idx="35">
                  <c:v>-23.866800000000001</c:v>
                </c:pt>
                <c:pt idx="36">
                  <c:v>-23.866800000000001</c:v>
                </c:pt>
                <c:pt idx="37">
                  <c:v>-23.866800000000001</c:v>
                </c:pt>
                <c:pt idx="38">
                  <c:v>-23.866800000000001</c:v>
                </c:pt>
                <c:pt idx="39">
                  <c:v>-23.866800000000001</c:v>
                </c:pt>
                <c:pt idx="40">
                  <c:v>-28.275600000000001</c:v>
                </c:pt>
                <c:pt idx="41">
                  <c:v>-28.275600000000001</c:v>
                </c:pt>
                <c:pt idx="42">
                  <c:v>-28.275600000000001</c:v>
                </c:pt>
                <c:pt idx="43">
                  <c:v>-28.275600000000001</c:v>
                </c:pt>
                <c:pt idx="44">
                  <c:v>-28.275600000000001</c:v>
                </c:pt>
                <c:pt idx="45">
                  <c:v>-33.845399999999998</c:v>
                </c:pt>
                <c:pt idx="46">
                  <c:v>-33.845399999999998</c:v>
                </c:pt>
                <c:pt idx="47">
                  <c:v>-33.845399999999998</c:v>
                </c:pt>
                <c:pt idx="48">
                  <c:v>-33.845399999999998</c:v>
                </c:pt>
                <c:pt idx="49">
                  <c:v>-33.845399999999998</c:v>
                </c:pt>
                <c:pt idx="50">
                  <c:v>-35.2866</c:v>
                </c:pt>
                <c:pt idx="51">
                  <c:v>-35.2866</c:v>
                </c:pt>
                <c:pt idx="52">
                  <c:v>-35.2866</c:v>
                </c:pt>
                <c:pt idx="53">
                  <c:v>-35.2866</c:v>
                </c:pt>
                <c:pt idx="54">
                  <c:v>-35.2866</c:v>
                </c:pt>
                <c:pt idx="55">
                  <c:v>-37.454999999999998</c:v>
                </c:pt>
                <c:pt idx="56">
                  <c:v>-37.454999999999998</c:v>
                </c:pt>
                <c:pt idx="57">
                  <c:v>-37.454999999999998</c:v>
                </c:pt>
                <c:pt idx="58">
                  <c:v>-37.454999999999998</c:v>
                </c:pt>
                <c:pt idx="59">
                  <c:v>-37.454999999999998</c:v>
                </c:pt>
                <c:pt idx="60">
                  <c:v>-22.175999999999998</c:v>
                </c:pt>
                <c:pt idx="61">
                  <c:v>-22.175999999999998</c:v>
                </c:pt>
                <c:pt idx="62">
                  <c:v>-22.175999999999998</c:v>
                </c:pt>
                <c:pt idx="63">
                  <c:v>-22.175999999999998</c:v>
                </c:pt>
                <c:pt idx="64">
                  <c:v>-22.175999999999998</c:v>
                </c:pt>
                <c:pt idx="65">
                  <c:v>-7.8305999999999996</c:v>
                </c:pt>
                <c:pt idx="66">
                  <c:v>-7.8305999999999996</c:v>
                </c:pt>
                <c:pt idx="67">
                  <c:v>-7.8305999999999996</c:v>
                </c:pt>
                <c:pt idx="68">
                  <c:v>-7.8305999999999996</c:v>
                </c:pt>
                <c:pt idx="69">
                  <c:v>-7.8305999999999996</c:v>
                </c:pt>
                <c:pt idx="70">
                  <c:v>-7.8305999999999996</c:v>
                </c:pt>
                <c:pt idx="71">
                  <c:v>-7.8305999999999996</c:v>
                </c:pt>
                <c:pt idx="72">
                  <c:v>-7.8305999999999996</c:v>
                </c:pt>
                <c:pt idx="73">
                  <c:v>-7.8305999999999996</c:v>
                </c:pt>
                <c:pt idx="74">
                  <c:v>-7.8305999999999996</c:v>
                </c:pt>
                <c:pt idx="75">
                  <c:v>-7.8305999999999996</c:v>
                </c:pt>
                <c:pt idx="76">
                  <c:v>-7.8305999999999996</c:v>
                </c:pt>
                <c:pt idx="77">
                  <c:v>-7.8305999999999996</c:v>
                </c:pt>
                <c:pt idx="78">
                  <c:v>-7.8305999999999996</c:v>
                </c:pt>
                <c:pt idx="79">
                  <c:v>-7.8305999999999996</c:v>
                </c:pt>
                <c:pt idx="80">
                  <c:v>-7.8305999999999996</c:v>
                </c:pt>
                <c:pt idx="81">
                  <c:v>-7.8305999999999996</c:v>
                </c:pt>
                <c:pt idx="82">
                  <c:v>-7.8305999999999996</c:v>
                </c:pt>
                <c:pt idx="83">
                  <c:v>-7.8305999999999996</c:v>
                </c:pt>
                <c:pt idx="84">
                  <c:v>-7.8305999999999996</c:v>
                </c:pt>
              </c:numCache>
            </c:numRef>
          </c:val>
          <c:extLst>
            <c:ext xmlns:c16="http://schemas.microsoft.com/office/drawing/2014/chart" uri="{C3380CC4-5D6E-409C-BE32-E72D297353CC}">
              <c16:uniqueId val="{00000009-F097-454C-B69D-3C477DAF3A4F}"/>
            </c:ext>
          </c:extLst>
        </c:ser>
        <c:ser>
          <c:idx val="13"/>
          <c:order val="10"/>
          <c:tx>
            <c:strRef>
              <c:f>グラフデータ!$U$5</c:f>
              <c:strCache>
                <c:ptCount val="1"/>
                <c:pt idx="0">
                  <c:v>医療</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グラフデータ!$U$6:$U$90</c:f>
              <c:numCache>
                <c:formatCode>#,##0.0;[Red]\-#,##0.0</c:formatCode>
                <c:ptCount val="85"/>
                <c:pt idx="0">
                  <c:v>19.899999999999999</c:v>
                </c:pt>
                <c:pt idx="1">
                  <c:v>19.899999999999999</c:v>
                </c:pt>
                <c:pt idx="2">
                  <c:v>19.899999999999999</c:v>
                </c:pt>
                <c:pt idx="3">
                  <c:v>19.899999999999999</c:v>
                </c:pt>
                <c:pt idx="4">
                  <c:v>19.899999999999999</c:v>
                </c:pt>
                <c:pt idx="5">
                  <c:v>11.1</c:v>
                </c:pt>
                <c:pt idx="6">
                  <c:v>11.1</c:v>
                </c:pt>
                <c:pt idx="7">
                  <c:v>11.1</c:v>
                </c:pt>
                <c:pt idx="8">
                  <c:v>11.1</c:v>
                </c:pt>
                <c:pt idx="9">
                  <c:v>11.1</c:v>
                </c:pt>
                <c:pt idx="10">
                  <c:v>9.9</c:v>
                </c:pt>
                <c:pt idx="11">
                  <c:v>9.9</c:v>
                </c:pt>
                <c:pt idx="12">
                  <c:v>9.9</c:v>
                </c:pt>
                <c:pt idx="13">
                  <c:v>9.9</c:v>
                </c:pt>
                <c:pt idx="14">
                  <c:v>9.9</c:v>
                </c:pt>
                <c:pt idx="15">
                  <c:v>8.4</c:v>
                </c:pt>
                <c:pt idx="16">
                  <c:v>8.4</c:v>
                </c:pt>
                <c:pt idx="17">
                  <c:v>8.4</c:v>
                </c:pt>
                <c:pt idx="18">
                  <c:v>8.4</c:v>
                </c:pt>
                <c:pt idx="19">
                  <c:v>8.4</c:v>
                </c:pt>
                <c:pt idx="20">
                  <c:v>8.1999999999999993</c:v>
                </c:pt>
                <c:pt idx="21">
                  <c:v>8.1999999999999993</c:v>
                </c:pt>
                <c:pt idx="22">
                  <c:v>8.1999999999999993</c:v>
                </c:pt>
                <c:pt idx="23">
                  <c:v>8.1999999999999993</c:v>
                </c:pt>
                <c:pt idx="24">
                  <c:v>8.1999999999999993</c:v>
                </c:pt>
                <c:pt idx="25">
                  <c:v>10.1</c:v>
                </c:pt>
                <c:pt idx="26">
                  <c:v>10.1</c:v>
                </c:pt>
                <c:pt idx="27">
                  <c:v>10.1</c:v>
                </c:pt>
                <c:pt idx="28">
                  <c:v>10.1</c:v>
                </c:pt>
                <c:pt idx="29">
                  <c:v>10.1</c:v>
                </c:pt>
                <c:pt idx="30">
                  <c:v>11.83532987034816</c:v>
                </c:pt>
                <c:pt idx="31">
                  <c:v>11.83532987034816</c:v>
                </c:pt>
                <c:pt idx="32">
                  <c:v>11.83532987034816</c:v>
                </c:pt>
                <c:pt idx="33">
                  <c:v>11.83532987034816</c:v>
                </c:pt>
                <c:pt idx="34">
                  <c:v>11.83532987034816</c:v>
                </c:pt>
                <c:pt idx="35">
                  <c:v>13.1</c:v>
                </c:pt>
                <c:pt idx="36">
                  <c:v>13.1</c:v>
                </c:pt>
                <c:pt idx="37">
                  <c:v>13.1</c:v>
                </c:pt>
                <c:pt idx="38">
                  <c:v>13.1</c:v>
                </c:pt>
                <c:pt idx="39">
                  <c:v>13.1</c:v>
                </c:pt>
                <c:pt idx="40">
                  <c:v>14.8</c:v>
                </c:pt>
                <c:pt idx="41">
                  <c:v>14.8</c:v>
                </c:pt>
                <c:pt idx="42">
                  <c:v>14.8</c:v>
                </c:pt>
                <c:pt idx="43">
                  <c:v>14.8</c:v>
                </c:pt>
                <c:pt idx="44">
                  <c:v>14.8</c:v>
                </c:pt>
                <c:pt idx="45">
                  <c:v>18</c:v>
                </c:pt>
                <c:pt idx="46">
                  <c:v>18</c:v>
                </c:pt>
                <c:pt idx="47">
                  <c:v>18</c:v>
                </c:pt>
                <c:pt idx="48">
                  <c:v>18</c:v>
                </c:pt>
                <c:pt idx="49">
                  <c:v>18</c:v>
                </c:pt>
                <c:pt idx="50">
                  <c:v>22.8</c:v>
                </c:pt>
                <c:pt idx="51">
                  <c:v>22.8</c:v>
                </c:pt>
                <c:pt idx="52">
                  <c:v>22.8</c:v>
                </c:pt>
                <c:pt idx="53">
                  <c:v>22.8</c:v>
                </c:pt>
                <c:pt idx="54">
                  <c:v>22.8</c:v>
                </c:pt>
                <c:pt idx="55">
                  <c:v>28.7</c:v>
                </c:pt>
                <c:pt idx="56">
                  <c:v>28.7</c:v>
                </c:pt>
                <c:pt idx="57">
                  <c:v>28.7</c:v>
                </c:pt>
                <c:pt idx="58">
                  <c:v>28.7</c:v>
                </c:pt>
                <c:pt idx="59">
                  <c:v>28.7</c:v>
                </c:pt>
                <c:pt idx="60">
                  <c:v>36.4</c:v>
                </c:pt>
                <c:pt idx="61">
                  <c:v>36.4</c:v>
                </c:pt>
                <c:pt idx="62">
                  <c:v>36.4</c:v>
                </c:pt>
                <c:pt idx="63">
                  <c:v>36.4</c:v>
                </c:pt>
                <c:pt idx="64">
                  <c:v>36.4</c:v>
                </c:pt>
                <c:pt idx="65">
                  <c:v>45.6</c:v>
                </c:pt>
                <c:pt idx="66">
                  <c:v>45.6</c:v>
                </c:pt>
                <c:pt idx="67">
                  <c:v>45.6</c:v>
                </c:pt>
                <c:pt idx="68">
                  <c:v>45.6</c:v>
                </c:pt>
                <c:pt idx="69">
                  <c:v>45.6</c:v>
                </c:pt>
                <c:pt idx="70">
                  <c:v>58.4</c:v>
                </c:pt>
                <c:pt idx="71">
                  <c:v>58.4</c:v>
                </c:pt>
                <c:pt idx="72">
                  <c:v>58.4</c:v>
                </c:pt>
                <c:pt idx="73">
                  <c:v>58.4</c:v>
                </c:pt>
                <c:pt idx="74">
                  <c:v>58.4</c:v>
                </c:pt>
                <c:pt idx="75">
                  <c:v>75.5</c:v>
                </c:pt>
                <c:pt idx="76">
                  <c:v>75.5</c:v>
                </c:pt>
                <c:pt idx="77">
                  <c:v>75.5</c:v>
                </c:pt>
                <c:pt idx="78">
                  <c:v>75.5</c:v>
                </c:pt>
                <c:pt idx="79">
                  <c:v>75.5</c:v>
                </c:pt>
                <c:pt idx="80">
                  <c:v>89.5</c:v>
                </c:pt>
                <c:pt idx="81">
                  <c:v>89.5</c:v>
                </c:pt>
                <c:pt idx="82">
                  <c:v>89.5</c:v>
                </c:pt>
                <c:pt idx="83">
                  <c:v>89.5</c:v>
                </c:pt>
                <c:pt idx="84">
                  <c:v>89.5</c:v>
                </c:pt>
              </c:numCache>
            </c:numRef>
          </c:val>
          <c:extLst>
            <c:ext xmlns:c16="http://schemas.microsoft.com/office/drawing/2014/chart" uri="{C3380CC4-5D6E-409C-BE32-E72D297353CC}">
              <c16:uniqueId val="{0000000A-F097-454C-B69D-3C477DAF3A4F}"/>
            </c:ext>
          </c:extLst>
        </c:ser>
        <c:ser>
          <c:idx val="14"/>
          <c:order val="11"/>
          <c:tx>
            <c:strRef>
              <c:f>グラフデータ!$V$5</c:f>
              <c:strCache>
                <c:ptCount val="1"/>
                <c:pt idx="0">
                  <c:v>介護保険</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グラフデータ!$V$6:$V$90</c:f>
              <c:numCache>
                <c:formatCode>#,##0.0;[Red]\-#,##0.0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0.51963842224739121</c:v>
                </c:pt>
                <c:pt idx="41">
                  <c:v>0.51963842224739121</c:v>
                </c:pt>
                <c:pt idx="42">
                  <c:v>0.51963842224739121</c:v>
                </c:pt>
                <c:pt idx="43">
                  <c:v>0.51963842224739121</c:v>
                </c:pt>
                <c:pt idx="44">
                  <c:v>0.51963842224739121</c:v>
                </c:pt>
                <c:pt idx="45">
                  <c:v>0.51963842224739121</c:v>
                </c:pt>
                <c:pt idx="46">
                  <c:v>0.51963842224739121</c:v>
                </c:pt>
                <c:pt idx="47">
                  <c:v>0.51963842224739121</c:v>
                </c:pt>
                <c:pt idx="48">
                  <c:v>0.51963842224739121</c:v>
                </c:pt>
                <c:pt idx="49">
                  <c:v>0.51963842224739121</c:v>
                </c:pt>
                <c:pt idx="50">
                  <c:v>0.51963842224739121</c:v>
                </c:pt>
                <c:pt idx="51">
                  <c:v>0.51963842224739121</c:v>
                </c:pt>
                <c:pt idx="52">
                  <c:v>0.51963842224739121</c:v>
                </c:pt>
                <c:pt idx="53">
                  <c:v>0.51963842224739121</c:v>
                </c:pt>
                <c:pt idx="54">
                  <c:v>0.51963842224739121</c:v>
                </c:pt>
                <c:pt idx="55">
                  <c:v>0.51963842224739121</c:v>
                </c:pt>
                <c:pt idx="56">
                  <c:v>0.51963842224739121</c:v>
                </c:pt>
                <c:pt idx="57">
                  <c:v>0.51963842224739121</c:v>
                </c:pt>
                <c:pt idx="58">
                  <c:v>0.51963842224739121</c:v>
                </c:pt>
                <c:pt idx="59">
                  <c:v>0.51963842224739121</c:v>
                </c:pt>
                <c:pt idx="60">
                  <c:v>0.51963842224739121</c:v>
                </c:pt>
                <c:pt idx="61">
                  <c:v>0.51963842224739121</c:v>
                </c:pt>
                <c:pt idx="62">
                  <c:v>0.51963842224739121</c:v>
                </c:pt>
                <c:pt idx="63">
                  <c:v>0.51963842224739121</c:v>
                </c:pt>
                <c:pt idx="64">
                  <c:v>0.51963842224739121</c:v>
                </c:pt>
                <c:pt idx="65">
                  <c:v>3.6755376487913676</c:v>
                </c:pt>
                <c:pt idx="66">
                  <c:v>3.6755376487913676</c:v>
                </c:pt>
                <c:pt idx="67">
                  <c:v>3.6755376487913676</c:v>
                </c:pt>
                <c:pt idx="68">
                  <c:v>3.6755376487913676</c:v>
                </c:pt>
                <c:pt idx="69">
                  <c:v>3.6755376487913676</c:v>
                </c:pt>
                <c:pt idx="70">
                  <c:v>7.2499633952216085</c:v>
                </c:pt>
                <c:pt idx="71">
                  <c:v>7.2499633952216085</c:v>
                </c:pt>
                <c:pt idx="72">
                  <c:v>7.2499633952216085</c:v>
                </c:pt>
                <c:pt idx="73">
                  <c:v>7.2499633952216085</c:v>
                </c:pt>
                <c:pt idx="74">
                  <c:v>7.2499633952216085</c:v>
                </c:pt>
                <c:pt idx="75">
                  <c:v>15.650291839425581</c:v>
                </c:pt>
                <c:pt idx="76">
                  <c:v>15.650291839425581</c:v>
                </c:pt>
                <c:pt idx="77">
                  <c:v>15.650291839425581</c:v>
                </c:pt>
                <c:pt idx="78">
                  <c:v>15.650291839425581</c:v>
                </c:pt>
                <c:pt idx="79">
                  <c:v>15.650291839425581</c:v>
                </c:pt>
                <c:pt idx="80">
                  <c:v>35.925959170272996</c:v>
                </c:pt>
                <c:pt idx="81">
                  <c:v>35.925959170272996</c:v>
                </c:pt>
                <c:pt idx="82">
                  <c:v>35.925959170272996</c:v>
                </c:pt>
                <c:pt idx="83">
                  <c:v>35.925959170272996</c:v>
                </c:pt>
                <c:pt idx="84">
                  <c:v>35.925959170272996</c:v>
                </c:pt>
              </c:numCache>
            </c:numRef>
          </c:val>
          <c:extLst>
            <c:ext xmlns:c16="http://schemas.microsoft.com/office/drawing/2014/chart" uri="{C3380CC4-5D6E-409C-BE32-E72D297353CC}">
              <c16:uniqueId val="{0000000B-F097-454C-B69D-3C477DAF3A4F}"/>
            </c:ext>
          </c:extLst>
        </c:ser>
        <c:ser>
          <c:idx val="15"/>
          <c:order val="12"/>
          <c:tx>
            <c:strRef>
              <c:f>グラフデータ!$W$5</c:f>
              <c:strCache>
                <c:ptCount val="1"/>
                <c:pt idx="0">
                  <c:v>老齢年金（厚生年金）</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グラフデータ!$W$6:$W$90</c:f>
              <c:numCache>
                <c:formatCode>#,##0.0;[Red]\-#,##0.0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23.2302</c:v>
                </c:pt>
                <c:pt idx="61">
                  <c:v>23.2302</c:v>
                </c:pt>
                <c:pt idx="62">
                  <c:v>23.2302</c:v>
                </c:pt>
                <c:pt idx="63">
                  <c:v>23.2302</c:v>
                </c:pt>
                <c:pt idx="64">
                  <c:v>23.2302</c:v>
                </c:pt>
                <c:pt idx="65">
                  <c:v>130.602</c:v>
                </c:pt>
                <c:pt idx="66">
                  <c:v>130.602</c:v>
                </c:pt>
                <c:pt idx="67">
                  <c:v>130.602</c:v>
                </c:pt>
                <c:pt idx="68">
                  <c:v>130.602</c:v>
                </c:pt>
                <c:pt idx="69">
                  <c:v>130.602</c:v>
                </c:pt>
                <c:pt idx="70">
                  <c:v>130.602</c:v>
                </c:pt>
                <c:pt idx="71">
                  <c:v>130.602</c:v>
                </c:pt>
                <c:pt idx="72">
                  <c:v>130.602</c:v>
                </c:pt>
                <c:pt idx="73">
                  <c:v>130.602</c:v>
                </c:pt>
                <c:pt idx="74">
                  <c:v>130.602</c:v>
                </c:pt>
                <c:pt idx="75">
                  <c:v>130.602</c:v>
                </c:pt>
                <c:pt idx="76">
                  <c:v>130.602</c:v>
                </c:pt>
                <c:pt idx="77">
                  <c:v>130.602</c:v>
                </c:pt>
                <c:pt idx="78">
                  <c:v>130.602</c:v>
                </c:pt>
                <c:pt idx="79">
                  <c:v>130.602</c:v>
                </c:pt>
                <c:pt idx="80">
                  <c:v>130.602</c:v>
                </c:pt>
                <c:pt idx="81">
                  <c:v>130.602</c:v>
                </c:pt>
                <c:pt idx="82">
                  <c:v>130.602</c:v>
                </c:pt>
                <c:pt idx="83">
                  <c:v>130.602</c:v>
                </c:pt>
                <c:pt idx="84">
                  <c:v>130.602</c:v>
                </c:pt>
              </c:numCache>
            </c:numRef>
          </c:val>
          <c:extLst>
            <c:ext xmlns:c16="http://schemas.microsoft.com/office/drawing/2014/chart" uri="{C3380CC4-5D6E-409C-BE32-E72D297353CC}">
              <c16:uniqueId val="{0000000C-F097-454C-B69D-3C477DAF3A4F}"/>
            </c:ext>
          </c:extLst>
        </c:ser>
        <c:ser>
          <c:idx val="16"/>
          <c:order val="13"/>
          <c:tx>
            <c:strRef>
              <c:f>グラフデータ!$X$5</c:f>
              <c:strCache>
                <c:ptCount val="1"/>
                <c:pt idx="0">
                  <c:v>雇用保険</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グラフデータ!$X$6:$X$90</c:f>
              <c:numCache>
                <c:formatCode>#,##0.0;[Red]\-#,##0.0</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1.283705909549024</c:v>
                </c:pt>
                <c:pt idx="24">
                  <c:v>1.283705909549024</c:v>
                </c:pt>
                <c:pt idx="25">
                  <c:v>1.3676162995474113</c:v>
                </c:pt>
                <c:pt idx="26">
                  <c:v>1.3676162995474113</c:v>
                </c:pt>
                <c:pt idx="27">
                  <c:v>1.3676162995474113</c:v>
                </c:pt>
                <c:pt idx="28">
                  <c:v>1.3676162995474113</c:v>
                </c:pt>
                <c:pt idx="29">
                  <c:v>1.3676162995474113</c:v>
                </c:pt>
                <c:pt idx="30">
                  <c:v>1.8335205869938864</c:v>
                </c:pt>
                <c:pt idx="31">
                  <c:v>1.8335205869938864</c:v>
                </c:pt>
                <c:pt idx="32">
                  <c:v>1.8335205869938864</c:v>
                </c:pt>
                <c:pt idx="33">
                  <c:v>1.8335205869938864</c:v>
                </c:pt>
                <c:pt idx="34">
                  <c:v>1.8335205869938864</c:v>
                </c:pt>
                <c:pt idx="35">
                  <c:v>1.3205493609803121</c:v>
                </c:pt>
                <c:pt idx="36">
                  <c:v>1.3205493609803121</c:v>
                </c:pt>
                <c:pt idx="37">
                  <c:v>1.3205493609803121</c:v>
                </c:pt>
                <c:pt idx="38">
                  <c:v>1.3205493609803121</c:v>
                </c:pt>
                <c:pt idx="39">
                  <c:v>1.3205493609803121</c:v>
                </c:pt>
                <c:pt idx="40">
                  <c:v>1.165728657180535</c:v>
                </c:pt>
                <c:pt idx="41">
                  <c:v>1.165728657180535</c:v>
                </c:pt>
                <c:pt idx="42">
                  <c:v>1.165728657180535</c:v>
                </c:pt>
                <c:pt idx="43">
                  <c:v>1.165728657180535</c:v>
                </c:pt>
                <c:pt idx="44">
                  <c:v>1.165728657180535</c:v>
                </c:pt>
                <c:pt idx="45">
                  <c:v>1.5744184319163981</c:v>
                </c:pt>
                <c:pt idx="46">
                  <c:v>1.5744184319163981</c:v>
                </c:pt>
                <c:pt idx="47">
                  <c:v>1.5744184319163981</c:v>
                </c:pt>
                <c:pt idx="48">
                  <c:v>1.5744184319163981</c:v>
                </c:pt>
                <c:pt idx="49">
                  <c:v>1.5744184319163981</c:v>
                </c:pt>
                <c:pt idx="50">
                  <c:v>1.6020922856615016</c:v>
                </c:pt>
                <c:pt idx="51">
                  <c:v>1.6020922856615016</c:v>
                </c:pt>
                <c:pt idx="52">
                  <c:v>1.6020922856615016</c:v>
                </c:pt>
                <c:pt idx="53">
                  <c:v>1.6020922856615016</c:v>
                </c:pt>
                <c:pt idx="54">
                  <c:v>1.6020922856615016</c:v>
                </c:pt>
                <c:pt idx="55">
                  <c:v>1.4869359117249037</c:v>
                </c:pt>
                <c:pt idx="56">
                  <c:v>1.4869359117249037</c:v>
                </c:pt>
                <c:pt idx="57">
                  <c:v>1.4869359117249037</c:v>
                </c:pt>
                <c:pt idx="58">
                  <c:v>1.4869359117249037</c:v>
                </c:pt>
                <c:pt idx="59">
                  <c:v>1.4869359117249037</c:v>
                </c:pt>
                <c:pt idx="60">
                  <c:v>5.0161647545765096</c:v>
                </c:pt>
                <c:pt idx="61">
                  <c:v>5.0161647545765096</c:v>
                </c:pt>
                <c:pt idx="62">
                  <c:v>5.0161647545765096</c:v>
                </c:pt>
                <c:pt idx="63">
                  <c:v>5.0161647545765096</c:v>
                </c:pt>
                <c:pt idx="64">
                  <c:v>5.0161647545765096</c:v>
                </c:pt>
              </c:numCache>
            </c:numRef>
          </c:val>
          <c:extLst>
            <c:ext xmlns:c16="http://schemas.microsoft.com/office/drawing/2014/chart" uri="{C3380CC4-5D6E-409C-BE32-E72D297353CC}">
              <c16:uniqueId val="{0000000D-F097-454C-B69D-3C477DAF3A4F}"/>
            </c:ext>
          </c:extLst>
        </c:ser>
        <c:ser>
          <c:idx val="17"/>
          <c:order val="14"/>
          <c:tx>
            <c:strRef>
              <c:f>グラフデータ!$Y$5</c:f>
              <c:strCache>
                <c:ptCount val="1"/>
                <c:pt idx="0">
                  <c:v>義務教育</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グラフデータ!$Y$6:$Y$90</c:f>
              <c:numCache>
                <c:formatCode>General</c:formatCode>
                <c:ptCount val="85"/>
                <c:pt idx="7" formatCode="#,##0.0;[Red]\-#,##0.0">
                  <c:v>80.286080292367885</c:v>
                </c:pt>
                <c:pt idx="8" formatCode="#,##0.0;[Red]\-#,##0.0">
                  <c:v>80.879324694334187</c:v>
                </c:pt>
                <c:pt idx="9" formatCode="#,##0.0;[Red]\-#,##0.0">
                  <c:v>80.137885250906876</c:v>
                </c:pt>
                <c:pt idx="10" formatCode="#,##0.0;[Red]\-#,##0.0">
                  <c:v>80.854047778704185</c:v>
                </c:pt>
                <c:pt idx="11" formatCode="#,##0.0;[Red]\-#,##0.0">
                  <c:v>80.631580931263812</c:v>
                </c:pt>
                <c:pt idx="12" formatCode="#,##0.0;[Red]\-#,##0.0">
                  <c:v>80.345812407845528</c:v>
                </c:pt>
                <c:pt idx="13" formatCode="#,##0.0;[Red]\-#,##0.0">
                  <c:v>95.037552479441743</c:v>
                </c:pt>
                <c:pt idx="14" formatCode="#,##0.0;[Red]\-#,##0.0">
                  <c:v>95.532894591732898</c:v>
                </c:pt>
                <c:pt idx="15" formatCode="#,##0.0;[Red]\-#,##0.0">
                  <c:v>92.907114732305061</c:v>
                </c:pt>
              </c:numCache>
            </c:numRef>
          </c:val>
          <c:extLst>
            <c:ext xmlns:c16="http://schemas.microsoft.com/office/drawing/2014/chart" uri="{C3380CC4-5D6E-409C-BE32-E72D297353CC}">
              <c16:uniqueId val="{0000000E-F097-454C-B69D-3C477DAF3A4F}"/>
            </c:ext>
          </c:extLst>
        </c:ser>
        <c:ser>
          <c:idx val="18"/>
          <c:order val="15"/>
          <c:tx>
            <c:strRef>
              <c:f>グラフデータ!$Z$5</c:f>
              <c:strCache>
                <c:ptCount val="1"/>
                <c:pt idx="0">
                  <c:v>高等学校</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グラフデータ!$Z$6:$Z$90</c:f>
              <c:numCache>
                <c:formatCode>General</c:formatCode>
                <c:ptCount val="85"/>
                <c:pt idx="16" formatCode="#,##0.0;[Red]\-#,##0.0">
                  <c:v>97.744784523109857</c:v>
                </c:pt>
                <c:pt idx="17" formatCode="#,##0.0;[Red]\-#,##0.0">
                  <c:v>96.548559836917562</c:v>
                </c:pt>
                <c:pt idx="18" formatCode="#,##0.0;[Red]\-#,##0.0">
                  <c:v>92.782582310727093</c:v>
                </c:pt>
              </c:numCache>
            </c:numRef>
          </c:val>
          <c:extLst>
            <c:ext xmlns:c16="http://schemas.microsoft.com/office/drawing/2014/chart" uri="{C3380CC4-5D6E-409C-BE32-E72D297353CC}">
              <c16:uniqueId val="{0000000F-F097-454C-B69D-3C477DAF3A4F}"/>
            </c:ext>
          </c:extLst>
        </c:ser>
        <c:ser>
          <c:idx val="19"/>
          <c:order val="16"/>
          <c:tx>
            <c:strRef>
              <c:f>グラフデータ!$AA$5</c:f>
              <c:strCache>
                <c:ptCount val="1"/>
                <c:pt idx="0">
                  <c:v>大学</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グラフデータ!$AA$6:$AA$90</c:f>
              <c:numCache>
                <c:formatCode>General</c:formatCode>
                <c:ptCount val="85"/>
                <c:pt idx="19" formatCode="#,##0.0;[Red]\-#,##0.0">
                  <c:v>94.180267315016806</c:v>
                </c:pt>
                <c:pt idx="20" formatCode="#,##0.0;[Red]\-#,##0.0">
                  <c:v>91.60206353988751</c:v>
                </c:pt>
                <c:pt idx="21" formatCode="#,##0.0;[Red]\-#,##0.0">
                  <c:v>91.234773790329015</c:v>
                </c:pt>
                <c:pt idx="22" formatCode="#,##0.0;[Red]\-#,##0.0">
                  <c:v>89.441637513003371</c:v>
                </c:pt>
              </c:numCache>
            </c:numRef>
          </c:val>
          <c:extLst>
            <c:ext xmlns:c16="http://schemas.microsoft.com/office/drawing/2014/chart" uri="{C3380CC4-5D6E-409C-BE32-E72D297353CC}">
              <c16:uniqueId val="{00000010-F097-454C-B69D-3C477DAF3A4F}"/>
            </c:ext>
          </c:extLst>
        </c:ser>
        <c:ser>
          <c:idx val="21"/>
          <c:order val="17"/>
          <c:tx>
            <c:strRef>
              <c:f>グラフデータ!$AC$5</c:f>
              <c:strCache>
                <c:ptCount val="1"/>
                <c:pt idx="0">
                  <c:v>出産関係</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グラフデータ!$AC$6:$AC$90</c:f>
              <c:numCache>
                <c:formatCode>General</c:formatCode>
                <c:ptCount val="85"/>
                <c:pt idx="0" formatCode="#,##0.0;[Red]\-#,##0.0">
                  <c:v>62.157567340322409</c:v>
                </c:pt>
              </c:numCache>
            </c:numRef>
          </c:val>
          <c:extLst>
            <c:ext xmlns:c16="http://schemas.microsoft.com/office/drawing/2014/chart" uri="{C3380CC4-5D6E-409C-BE32-E72D297353CC}">
              <c16:uniqueId val="{00000011-F097-454C-B69D-3C477DAF3A4F}"/>
            </c:ext>
          </c:extLst>
        </c:ser>
        <c:ser>
          <c:idx val="20"/>
          <c:order val="18"/>
          <c:tx>
            <c:strRef>
              <c:f>グラフデータ!$AB$5</c:f>
              <c:strCache>
                <c:ptCount val="1"/>
                <c:pt idx="0">
                  <c:v>保育所・幼稚園</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グラフデータ!$AB$6:$AB$90</c:f>
              <c:numCache>
                <c:formatCode>#,##0.0;[Red]\-#,##0.0</c:formatCode>
                <c:ptCount val="85"/>
                <c:pt idx="0">
                  <c:v>9.5039917419354829</c:v>
                </c:pt>
                <c:pt idx="1">
                  <c:v>32.23346974541284</c:v>
                </c:pt>
                <c:pt idx="2">
                  <c:v>62.514826970491796</c:v>
                </c:pt>
                <c:pt idx="3">
                  <c:v>35.192167635782745</c:v>
                </c:pt>
                <c:pt idx="4">
                  <c:v>54.719801042975803</c:v>
                </c:pt>
                <c:pt idx="5">
                  <c:v>60.109269888379998</c:v>
                </c:pt>
                <c:pt idx="6">
                  <c:v>62.331048584845007</c:v>
                </c:pt>
              </c:numCache>
            </c:numRef>
          </c:val>
          <c:extLst>
            <c:ext xmlns:c16="http://schemas.microsoft.com/office/drawing/2014/chart" uri="{C3380CC4-5D6E-409C-BE32-E72D297353CC}">
              <c16:uniqueId val="{00000012-F097-454C-B69D-3C477DAF3A4F}"/>
            </c:ext>
          </c:extLst>
        </c:ser>
        <c:ser>
          <c:idx val="22"/>
          <c:order val="19"/>
          <c:tx>
            <c:strRef>
              <c:f>グラフデータ!$AE$5</c:f>
              <c:strCache>
                <c:ptCount val="1"/>
                <c:pt idx="0">
                  <c:v>児童手当</c:v>
                </c:pt>
              </c:strCache>
            </c:strRef>
          </c:tx>
          <c:spPr>
            <a:solidFill>
              <a:schemeClr val="accent1"/>
            </a:solidFill>
          </c:spPr>
          <c:invertIfNegative val="0"/>
          <c:cat>
            <c:numRef>
              <c:f>グラフデータ!$A$6:$A$90</c:f>
              <c:numCache>
                <c:formatCode>0"歳"</c:formatCode>
                <c:ptCount val="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numCache>
            </c:numRef>
          </c:cat>
          <c:val>
            <c:numRef>
              <c:f>グラフデータ!$AE$6:$AE$90</c:f>
              <c:numCache>
                <c:formatCode>#,##0.0;[Red]\-#,##0.0</c:formatCode>
                <c:ptCount val="85"/>
                <c:pt idx="0">
                  <c:v>17.207436120740198</c:v>
                </c:pt>
                <c:pt idx="1">
                  <c:v>17.207436120740198</c:v>
                </c:pt>
                <c:pt idx="2">
                  <c:v>17.207436120740198</c:v>
                </c:pt>
                <c:pt idx="3">
                  <c:v>12.098097871536151</c:v>
                </c:pt>
                <c:pt idx="4">
                  <c:v>12.098097871536151</c:v>
                </c:pt>
                <c:pt idx="5">
                  <c:v>12.098097871536151</c:v>
                </c:pt>
                <c:pt idx="6">
                  <c:v>12.098097871536151</c:v>
                </c:pt>
                <c:pt idx="7">
                  <c:v>12.098097871536151</c:v>
                </c:pt>
                <c:pt idx="8">
                  <c:v>12.098097871536151</c:v>
                </c:pt>
                <c:pt idx="9">
                  <c:v>12.098097871536151</c:v>
                </c:pt>
                <c:pt idx="10">
                  <c:v>12.098097871536151</c:v>
                </c:pt>
                <c:pt idx="11">
                  <c:v>12.098097871536151</c:v>
                </c:pt>
                <c:pt idx="12">
                  <c:v>12.098097871536151</c:v>
                </c:pt>
                <c:pt idx="13">
                  <c:v>11.186734593816356</c:v>
                </c:pt>
                <c:pt idx="14">
                  <c:v>11.186734593816356</c:v>
                </c:pt>
                <c:pt idx="15">
                  <c:v>11.186734593816356</c:v>
                </c:pt>
              </c:numCache>
            </c:numRef>
          </c:val>
          <c:extLst>
            <c:ext xmlns:c16="http://schemas.microsoft.com/office/drawing/2014/chart" uri="{C3380CC4-5D6E-409C-BE32-E72D297353CC}">
              <c16:uniqueId val="{00000013-F097-454C-B69D-3C477DAF3A4F}"/>
            </c:ext>
          </c:extLst>
        </c:ser>
        <c:ser>
          <c:idx val="0"/>
          <c:order val="20"/>
          <c:tx>
            <c:strRef>
              <c:f>グラフデータ!$AD$5</c:f>
              <c:strCache>
                <c:ptCount val="1"/>
                <c:pt idx="0">
                  <c:v>育児休業</c:v>
                </c:pt>
              </c:strCache>
            </c:strRef>
          </c:tx>
          <c:spPr>
            <a:solidFill>
              <a:schemeClr val="accent1"/>
            </a:solidFill>
          </c:spPr>
          <c:invertIfNegative val="0"/>
          <c:val>
            <c:numRef>
              <c:f>グラフデータ!$AD$6:$AD$90</c:f>
              <c:numCache>
                <c:formatCode>General</c:formatCode>
                <c:ptCount val="85"/>
                <c:pt idx="20" formatCode="#,##0.0;[Red]\-#,##0.0">
                  <c:v>0.93531748489512689</c:v>
                </c:pt>
                <c:pt idx="21" formatCode="#,##0.0;[Red]\-#,##0.0">
                  <c:v>0.93531748489512689</c:v>
                </c:pt>
                <c:pt idx="22" formatCode="#,##0.0;[Red]\-#,##0.0">
                  <c:v>0.93531748489512689</c:v>
                </c:pt>
                <c:pt idx="23" formatCode="#,##0.0;[Red]\-#,##0.0">
                  <c:v>0.93531748489512689</c:v>
                </c:pt>
                <c:pt idx="24" formatCode="#,##0.0;[Red]\-#,##0.0">
                  <c:v>0.93531748489512689</c:v>
                </c:pt>
                <c:pt idx="25" formatCode="#,##0.0;[Red]\-#,##0.0">
                  <c:v>3.1101011391514133</c:v>
                </c:pt>
                <c:pt idx="26" formatCode="#,##0.0;[Red]\-#,##0.0">
                  <c:v>3.1101011391514133</c:v>
                </c:pt>
                <c:pt idx="27" formatCode="#,##0.0;[Red]\-#,##0.0">
                  <c:v>3.1101011391514133</c:v>
                </c:pt>
                <c:pt idx="28" formatCode="#,##0.0;[Red]\-#,##0.0">
                  <c:v>3.1101011391514133</c:v>
                </c:pt>
                <c:pt idx="29" formatCode="#,##0.0;[Red]\-#,##0.0">
                  <c:v>3.1101011391514133</c:v>
                </c:pt>
                <c:pt idx="30" formatCode="#,##0.0;[Red]\-#,##0.0">
                  <c:v>4.1419086616416889</c:v>
                </c:pt>
                <c:pt idx="31" formatCode="#,##0.0;[Red]\-#,##0.0">
                  <c:v>4.1419086616416889</c:v>
                </c:pt>
                <c:pt idx="32" formatCode="#,##0.0;[Red]\-#,##0.0">
                  <c:v>4.1419086616416889</c:v>
                </c:pt>
                <c:pt idx="33" formatCode="#,##0.0;[Red]\-#,##0.0">
                  <c:v>4.1419086616416889</c:v>
                </c:pt>
                <c:pt idx="34" formatCode="#,##0.0;[Red]\-#,##0.0">
                  <c:v>4.1419086616416889</c:v>
                </c:pt>
                <c:pt idx="35" formatCode="#,##0.0;[Red]\-#,##0.0">
                  <c:v>2.3828370501847664</c:v>
                </c:pt>
                <c:pt idx="36" formatCode="#,##0.0;[Red]\-#,##0.0">
                  <c:v>2.3828370501847664</c:v>
                </c:pt>
                <c:pt idx="37" formatCode="#,##0.0;[Red]\-#,##0.0">
                  <c:v>2.3828370501847664</c:v>
                </c:pt>
                <c:pt idx="38" formatCode="#,##0.0;[Red]\-#,##0.0">
                  <c:v>2.3828370501847664</c:v>
                </c:pt>
                <c:pt idx="39" formatCode="#,##0.0;[Red]\-#,##0.0">
                  <c:v>2.3828370501847664</c:v>
                </c:pt>
                <c:pt idx="40" formatCode="#,##0.0;[Red]\-#,##0.0">
                  <c:v>0.51338329660885307</c:v>
                </c:pt>
                <c:pt idx="41" formatCode="#,##0.0;[Red]\-#,##0.0">
                  <c:v>0.51338329660885307</c:v>
                </c:pt>
                <c:pt idx="42" formatCode="#,##0.0;[Red]\-#,##0.0">
                  <c:v>0.51338329660885307</c:v>
                </c:pt>
                <c:pt idx="43" formatCode="#,##0.0;[Red]\-#,##0.0">
                  <c:v>0.51338329660885307</c:v>
                </c:pt>
                <c:pt idx="44" formatCode="#,##0.0;[Red]\-#,##0.0">
                  <c:v>0.51338329660885307</c:v>
                </c:pt>
              </c:numCache>
            </c:numRef>
          </c:val>
          <c:extLst>
            <c:ext xmlns:c16="http://schemas.microsoft.com/office/drawing/2014/chart" uri="{C3380CC4-5D6E-409C-BE32-E72D297353CC}">
              <c16:uniqueId val="{00000014-F097-454C-B69D-3C477DAF3A4F}"/>
            </c:ext>
          </c:extLst>
        </c:ser>
        <c:dLbls>
          <c:showLegendKey val="0"/>
          <c:showVal val="0"/>
          <c:showCatName val="0"/>
          <c:showSerName val="0"/>
          <c:showPercent val="0"/>
          <c:showBubbleSize val="0"/>
        </c:dLbls>
        <c:gapWidth val="0"/>
        <c:overlap val="100"/>
        <c:axId val="104191872"/>
        <c:axId val="104193408"/>
      </c:barChart>
      <c:catAx>
        <c:axId val="104191872"/>
        <c:scaling>
          <c:orientation val="minMax"/>
        </c:scaling>
        <c:delete val="0"/>
        <c:axPos val="b"/>
        <c:majorGridlines>
          <c:spPr>
            <a:ln>
              <a:solidFill>
                <a:schemeClr val="bg1">
                  <a:lumMod val="85000"/>
                </a:schemeClr>
              </a:solidFill>
            </a:ln>
          </c:spPr>
        </c:majorGridlines>
        <c:numFmt formatCode="0&quot;歳&quot;" sourceLinked="1"/>
        <c:majorTickMark val="none"/>
        <c:minorTickMark val="none"/>
        <c:tickLblPos val="low"/>
        <c:spPr>
          <a:noFill/>
          <a:ln w="12700">
            <a:solidFill>
              <a:schemeClr val="tx1"/>
            </a:solidFill>
          </a:ln>
        </c:spPr>
        <c:txPr>
          <a:bodyPr/>
          <a:lstStyle/>
          <a:p>
            <a:pPr>
              <a:defRPr sz="1200">
                <a:latin typeface="UD デジタル 教科書体 NK-R" panose="02020400000000000000" pitchFamily="18" charset="-128"/>
                <a:ea typeface="UD デジタル 教科書体 NK-R" panose="02020400000000000000" pitchFamily="18" charset="-128"/>
              </a:defRPr>
            </a:pPr>
            <a:endParaRPr lang="ja-JP"/>
          </a:p>
        </c:txPr>
        <c:crossAx val="104193408"/>
        <c:crosses val="autoZero"/>
        <c:auto val="1"/>
        <c:lblAlgn val="ctr"/>
        <c:lblOffset val="100"/>
        <c:tickLblSkip val="5"/>
        <c:tickMarkSkip val="5"/>
        <c:noMultiLvlLbl val="0"/>
      </c:catAx>
      <c:valAx>
        <c:axId val="104193408"/>
        <c:scaling>
          <c:orientation val="minMax"/>
        </c:scaling>
        <c:delete val="1"/>
        <c:axPos val="l"/>
        <c:majorGridlines>
          <c:spPr>
            <a:ln>
              <a:solidFill>
                <a:schemeClr val="bg1">
                  <a:lumMod val="85000"/>
                </a:schemeClr>
              </a:solidFill>
            </a:ln>
          </c:spPr>
        </c:majorGridlines>
        <c:numFmt formatCode="0;[Red]0" sourceLinked="0"/>
        <c:majorTickMark val="out"/>
        <c:minorTickMark val="none"/>
        <c:tickLblPos val="nextTo"/>
        <c:crossAx val="104191872"/>
        <c:crosses val="autoZero"/>
        <c:crossBetween val="between"/>
      </c:valAx>
      <c:spPr>
        <a:noFill/>
        <a:ln w="25400">
          <a:noFill/>
        </a:ln>
      </c:spPr>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9004831696772"/>
          <c:y val="0.10314915774683524"/>
          <c:w val="0.75600609588290912"/>
          <c:h val="0.81952041386919938"/>
        </c:manualLayout>
      </c:layout>
      <c:barChart>
        <c:barDir val="bar"/>
        <c:grouping val="clustered"/>
        <c:varyColors val="0"/>
        <c:ser>
          <c:idx val="0"/>
          <c:order val="0"/>
          <c:spPr>
            <a:solidFill>
              <a:srgbClr val="0070C0"/>
            </a:solidFill>
            <a:ln>
              <a:noFill/>
            </a:ln>
          </c:spPr>
          <c:invertIfNegative val="0"/>
          <c:dLbls>
            <c:numFmt formatCode="#,##0.0_);[Red]\(#,##0.0\)" sourceLinked="0"/>
            <c:spPr>
              <a:noFill/>
              <a:ln>
                <a:noFill/>
              </a:ln>
              <a:effectLst/>
            </c:spPr>
            <c:txPr>
              <a:bodyPr/>
              <a:lstStyle/>
              <a:p>
                <a:pPr>
                  <a:defRPr sz="1100">
                    <a:latin typeface="UD デジタル 教科書体 NK-R" panose="02020400000000000000" pitchFamily="18" charset="-128"/>
                    <a:ea typeface="UD デジタル 教科書体 NK-R" panose="02020400000000000000" pitchFamily="18"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'一人当たり医療費（P92）'!$B$4:$B$24</c:f>
              <c:strCache>
                <c:ptCount val="21"/>
                <c:pt idx="0">
                  <c:v> 0～4</c:v>
                </c:pt>
                <c:pt idx="1">
                  <c:v> 5～ 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'一人当たり医療費（P92）'!$C$4:$C$24</c:f>
              <c:numCache>
                <c:formatCode>#,##0.0;[Red]\-#,##0.0</c:formatCode>
                <c:ptCount val="21"/>
                <c:pt idx="0">
                  <c:v>24.723678761251584</c:v>
                </c:pt>
                <c:pt idx="1">
                  <c:v>12.482882727049759</c:v>
                </c:pt>
                <c:pt idx="2">
                  <c:v>10.994535937156881</c:v>
                </c:pt>
                <c:pt idx="3">
                  <c:v>9.5051782373783542</c:v>
                </c:pt>
                <c:pt idx="4">
                  <c:v>9.2933690175721377</c:v>
                </c:pt>
                <c:pt idx="5">
                  <c:v>11.214530009475387</c:v>
                </c:pt>
                <c:pt idx="6">
                  <c:v>12.902084869881739</c:v>
                </c:pt>
                <c:pt idx="7">
                  <c:v>14.120981189178931</c:v>
                </c:pt>
                <c:pt idx="8">
                  <c:v>15.873962367375631</c:v>
                </c:pt>
                <c:pt idx="9">
                  <c:v>19.115489658172205</c:v>
                </c:pt>
                <c:pt idx="10">
                  <c:v>23.865543569758511</c:v>
                </c:pt>
                <c:pt idx="11">
                  <c:v>30.262094619087076</c:v>
                </c:pt>
                <c:pt idx="12">
                  <c:v>37.729057211658763</c:v>
                </c:pt>
                <c:pt idx="13">
                  <c:v>47.008161779234072</c:v>
                </c:pt>
                <c:pt idx="14">
                  <c:v>60.462555723761334</c:v>
                </c:pt>
                <c:pt idx="15">
                  <c:v>76.85476333119648</c:v>
                </c:pt>
                <c:pt idx="16">
                  <c:v>90.920190386039451</c:v>
                </c:pt>
                <c:pt idx="17">
                  <c:v>103.9669285256889</c:v>
                </c:pt>
                <c:pt idx="18">
                  <c:v>113.19886499578553</c:v>
                </c:pt>
                <c:pt idx="19">
                  <c:v>118.45809463680514</c:v>
                </c:pt>
                <c:pt idx="20">
                  <c:v>115.09575046122526</c:v>
                </c:pt>
              </c:numCache>
            </c:numRef>
          </c:val>
          <c:extLst>
            <c:ext xmlns:c16="http://schemas.microsoft.com/office/drawing/2014/chart" uri="{C3380CC4-5D6E-409C-BE32-E72D297353CC}">
              <c16:uniqueId val="{00000000-99D5-4223-A398-4F8AABA8C5CD}"/>
            </c:ext>
          </c:extLst>
        </c:ser>
        <c:dLbls>
          <c:showLegendKey val="0"/>
          <c:showVal val="0"/>
          <c:showCatName val="0"/>
          <c:showSerName val="0"/>
          <c:showPercent val="0"/>
          <c:showBubbleSize val="0"/>
        </c:dLbls>
        <c:gapWidth val="90"/>
        <c:axId val="66372352"/>
        <c:axId val="66373888"/>
      </c:barChart>
      <c:catAx>
        <c:axId val="66372352"/>
        <c:scaling>
          <c:orientation val="minMax"/>
        </c:scaling>
        <c:delete val="0"/>
        <c:axPos val="l"/>
        <c:numFmt formatCode="General" sourceLinked="0"/>
        <c:majorTickMark val="none"/>
        <c:minorTickMark val="none"/>
        <c:tickLblPos val="nextTo"/>
        <c:spPr>
          <a:ln>
            <a:solidFill>
              <a:schemeClr val="tx1"/>
            </a:solidFill>
          </a:ln>
        </c:spPr>
        <c:txPr>
          <a:bodyPr/>
          <a:lstStyle/>
          <a:p>
            <a:pPr>
              <a:defRPr sz="1000">
                <a:latin typeface="UD デジタル 教科書体 NK-R" panose="02020400000000000000" pitchFamily="18" charset="-128"/>
                <a:ea typeface="UD デジタル 教科書体 NK-R" panose="02020400000000000000" pitchFamily="18" charset="-128"/>
              </a:defRPr>
            </a:pPr>
            <a:endParaRPr lang="ja-JP"/>
          </a:p>
        </c:txPr>
        <c:crossAx val="66373888"/>
        <c:crosses val="autoZero"/>
        <c:auto val="1"/>
        <c:lblAlgn val="ctr"/>
        <c:lblOffset val="100"/>
        <c:noMultiLvlLbl val="0"/>
      </c:catAx>
      <c:valAx>
        <c:axId val="66373888"/>
        <c:scaling>
          <c:orientation val="minMax"/>
          <c:max val="140"/>
          <c:min val="0"/>
        </c:scaling>
        <c:delete val="0"/>
        <c:axPos val="b"/>
        <c:numFmt formatCode="#,##0_);[Red]\(#,##0\)" sourceLinked="0"/>
        <c:majorTickMark val="in"/>
        <c:minorTickMark val="none"/>
        <c:tickLblPos val="nextTo"/>
        <c:spPr>
          <a:ln>
            <a:solidFill>
              <a:schemeClr val="tx1"/>
            </a:solidFill>
          </a:ln>
        </c:spPr>
        <c:txPr>
          <a:bodyPr/>
          <a:lstStyle/>
          <a:p>
            <a:pPr>
              <a:defRPr sz="1200">
                <a:latin typeface="UD デジタル 教科書体 NK-R" panose="02020400000000000000" pitchFamily="18" charset="-128"/>
                <a:ea typeface="UD デジタル 教科書体 NK-R" panose="02020400000000000000" pitchFamily="18" charset="-128"/>
              </a:defRPr>
            </a:pPr>
            <a:endParaRPr lang="ja-JP"/>
          </a:p>
        </c:txPr>
        <c:crossAx val="66372352"/>
        <c:crosses val="autoZero"/>
        <c:crossBetween val="between"/>
      </c:valAx>
      <c:spPr>
        <a:noFill/>
        <a:ln>
          <a:solidFill>
            <a:schemeClr val="tx1"/>
          </a:solidFill>
        </a:ln>
      </c:spPr>
    </c:plotArea>
    <c:plotVisOnly val="1"/>
    <c:dispBlanksAs val="gap"/>
    <c:showDLblsOverMax val="0"/>
  </c:chart>
  <c:spPr>
    <a:noFill/>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3.565230065282475E-2"/>
          <c:y val="2.5360230379927958E-2"/>
          <c:w val="0.92200854700854762"/>
          <c:h val="0.88999070084792786"/>
        </c:manualLayout>
      </c:layout>
      <c:barChart>
        <c:barDir val="col"/>
        <c:grouping val="stacked"/>
        <c:varyColors val="0"/>
        <c:ser>
          <c:idx val="1"/>
          <c:order val="0"/>
          <c:tx>
            <c:strRef>
              <c:f>'医療費の動向（グラフ）'!$A$2:$B$2</c:f>
              <c:strCache>
                <c:ptCount val="2"/>
                <c:pt idx="0">
                  <c:v>後期高齢者医療費</c:v>
                </c:pt>
                <c:pt idx="1">
                  <c:v>兆円</c:v>
                </c:pt>
              </c:strCache>
            </c:strRef>
          </c:tx>
          <c:spPr>
            <a:solidFill>
              <a:schemeClr val="accent5">
                <a:lumMod val="50000"/>
              </a:schemeClr>
            </a:solidFill>
            <a:ln>
              <a:noFill/>
            </a:ln>
            <a:effectLst/>
          </c:spPr>
          <c:invertIfNegative val="0"/>
          <c:dPt>
            <c:idx val="10"/>
            <c:invertIfNegative val="0"/>
            <c:bubble3D val="0"/>
            <c:spPr>
              <a:solidFill>
                <a:schemeClr val="accent5">
                  <a:lumMod val="50000"/>
                </a:schemeClr>
              </a:solidFill>
              <a:ln>
                <a:noFill/>
              </a:ln>
              <a:effectLst/>
            </c:spPr>
            <c:extLst>
              <c:ext xmlns:c16="http://schemas.microsoft.com/office/drawing/2014/chart" uri="{C3380CC4-5D6E-409C-BE32-E72D297353CC}">
                <c16:uniqueId val="{00000001-9A20-4FAE-B73A-1D037280F87C}"/>
              </c:ext>
            </c:extLst>
          </c:dPt>
          <c:dPt>
            <c:idx val="11"/>
            <c:invertIfNegative val="0"/>
            <c:bubble3D val="0"/>
            <c:spPr>
              <a:solidFill>
                <a:schemeClr val="accent5">
                  <a:lumMod val="50000"/>
                </a:schemeClr>
              </a:solidFill>
              <a:ln>
                <a:noFill/>
              </a:ln>
              <a:effectLst/>
            </c:spPr>
            <c:extLst>
              <c:ext xmlns:c16="http://schemas.microsoft.com/office/drawing/2014/chart" uri="{C3380CC4-5D6E-409C-BE32-E72D297353CC}">
                <c16:uniqueId val="{00000003-9A20-4FAE-B73A-1D037280F87C}"/>
              </c:ext>
            </c:extLst>
          </c:dPt>
          <c:dPt>
            <c:idx val="12"/>
            <c:invertIfNegative val="0"/>
            <c:bubble3D val="0"/>
            <c:spPr>
              <a:solidFill>
                <a:schemeClr val="accent5">
                  <a:lumMod val="50000"/>
                </a:schemeClr>
              </a:solidFill>
              <a:ln>
                <a:noFill/>
              </a:ln>
              <a:effectLst/>
            </c:spPr>
            <c:extLst>
              <c:ext xmlns:c16="http://schemas.microsoft.com/office/drawing/2014/chart" uri="{C3380CC4-5D6E-409C-BE32-E72D297353CC}">
                <c16:uniqueId val="{00000005-9A20-4FAE-B73A-1D037280F87C}"/>
              </c:ext>
            </c:extLst>
          </c:dPt>
          <c:dPt>
            <c:idx val="13"/>
            <c:invertIfNegative val="0"/>
            <c:bubble3D val="0"/>
            <c:spPr>
              <a:solidFill>
                <a:schemeClr val="accent5">
                  <a:lumMod val="50000"/>
                </a:schemeClr>
              </a:solidFill>
              <a:ln>
                <a:noFill/>
              </a:ln>
              <a:effectLst/>
            </c:spPr>
            <c:extLst>
              <c:ext xmlns:c16="http://schemas.microsoft.com/office/drawing/2014/chart" uri="{C3380CC4-5D6E-409C-BE32-E72D297353CC}">
                <c16:uniqueId val="{00000007-9A20-4FAE-B73A-1D037280F87C}"/>
              </c:ext>
            </c:extLst>
          </c:dPt>
          <c:dPt>
            <c:idx val="14"/>
            <c:invertIfNegative val="0"/>
            <c:bubble3D val="0"/>
            <c:spPr>
              <a:solidFill>
                <a:schemeClr val="accent5">
                  <a:lumMod val="50000"/>
                </a:schemeClr>
              </a:solidFill>
              <a:ln>
                <a:noFill/>
              </a:ln>
              <a:effectLst/>
            </c:spPr>
            <c:extLst>
              <c:ext xmlns:c16="http://schemas.microsoft.com/office/drawing/2014/chart" uri="{C3380CC4-5D6E-409C-BE32-E72D297353CC}">
                <c16:uniqueId val="{00000001-8728-4054-B674-93C142B93A21}"/>
              </c:ext>
            </c:extLst>
          </c:dPt>
          <c:dPt>
            <c:idx val="15"/>
            <c:invertIfNegative val="0"/>
            <c:bubble3D val="0"/>
            <c:spPr>
              <a:solidFill>
                <a:schemeClr val="accent5">
                  <a:lumMod val="50000"/>
                </a:schemeClr>
              </a:solidFill>
              <a:ln>
                <a:noFill/>
              </a:ln>
              <a:effectLst/>
            </c:spPr>
            <c:extLst>
              <c:ext xmlns:c16="http://schemas.microsoft.com/office/drawing/2014/chart" uri="{C3380CC4-5D6E-409C-BE32-E72D297353CC}">
                <c16:uniqueId val="{00000003-8728-4054-B674-93C142B93A21}"/>
              </c:ext>
            </c:extLst>
          </c:dPt>
          <c:dPt>
            <c:idx val="16"/>
            <c:invertIfNegative val="0"/>
            <c:bubble3D val="0"/>
            <c:spPr>
              <a:solidFill>
                <a:schemeClr val="accent5">
                  <a:lumMod val="50000"/>
                </a:schemeClr>
              </a:solidFill>
              <a:ln>
                <a:noFill/>
              </a:ln>
              <a:effectLst/>
            </c:spPr>
            <c:extLst>
              <c:ext xmlns:c16="http://schemas.microsoft.com/office/drawing/2014/chart" uri="{C3380CC4-5D6E-409C-BE32-E72D297353CC}">
                <c16:uniqueId val="{00000005-8728-4054-B674-93C142B93A21}"/>
              </c:ext>
            </c:extLst>
          </c:dPt>
          <c:dPt>
            <c:idx val="17"/>
            <c:invertIfNegative val="0"/>
            <c:bubble3D val="0"/>
            <c:spPr>
              <a:solidFill>
                <a:schemeClr val="accent5">
                  <a:lumMod val="50000"/>
                </a:schemeClr>
              </a:solidFill>
              <a:ln>
                <a:noFill/>
              </a:ln>
              <a:effectLst/>
            </c:spPr>
            <c:extLst>
              <c:ext xmlns:c16="http://schemas.microsoft.com/office/drawing/2014/chart" uri="{C3380CC4-5D6E-409C-BE32-E72D297353CC}">
                <c16:uniqueId val="{00000007-8728-4054-B674-93C142B93A21}"/>
              </c:ext>
            </c:extLst>
          </c:dPt>
          <c:dPt>
            <c:idx val="18"/>
            <c:invertIfNegative val="0"/>
            <c:bubble3D val="0"/>
            <c:spPr>
              <a:solidFill>
                <a:schemeClr val="accent5">
                  <a:lumMod val="50000"/>
                </a:schemeClr>
              </a:solidFill>
              <a:ln>
                <a:noFill/>
              </a:ln>
              <a:effectLst/>
            </c:spPr>
            <c:extLst>
              <c:ext xmlns:c16="http://schemas.microsoft.com/office/drawing/2014/chart" uri="{C3380CC4-5D6E-409C-BE32-E72D297353CC}">
                <c16:uniqueId val="{00000009-8728-4054-B674-93C142B93A21}"/>
              </c:ext>
            </c:extLst>
          </c:dPt>
          <c:dPt>
            <c:idx val="19"/>
            <c:invertIfNegative val="0"/>
            <c:bubble3D val="0"/>
            <c:spPr>
              <a:solidFill>
                <a:schemeClr val="accent5">
                  <a:lumMod val="50000"/>
                </a:schemeClr>
              </a:solidFill>
              <a:ln>
                <a:noFill/>
              </a:ln>
              <a:effectLst/>
            </c:spPr>
            <c:extLst>
              <c:ext xmlns:c16="http://schemas.microsoft.com/office/drawing/2014/chart" uri="{C3380CC4-5D6E-409C-BE32-E72D297353CC}">
                <c16:uniqueId val="{0000000B-8728-4054-B674-93C142B93A21}"/>
              </c:ext>
            </c:extLst>
          </c:dPt>
          <c:dPt>
            <c:idx val="20"/>
            <c:invertIfNegative val="0"/>
            <c:bubble3D val="0"/>
            <c:spPr>
              <a:solidFill>
                <a:schemeClr val="accent5">
                  <a:lumMod val="50000"/>
                </a:schemeClr>
              </a:solidFill>
              <a:ln>
                <a:noFill/>
              </a:ln>
              <a:effectLst/>
            </c:spPr>
            <c:extLst>
              <c:ext xmlns:c16="http://schemas.microsoft.com/office/drawing/2014/chart" uri="{C3380CC4-5D6E-409C-BE32-E72D297353CC}">
                <c16:uniqueId val="{0000000D-8728-4054-B674-93C142B93A21}"/>
              </c:ext>
            </c:extLst>
          </c:dPt>
          <c:dLbls>
            <c:dLbl>
              <c:idx val="11"/>
              <c:delete val="1"/>
              <c:extLst>
                <c:ext xmlns:c15="http://schemas.microsoft.com/office/drawing/2012/chart" uri="{CE6537A1-D6FC-4f65-9D91-7224C49458BB}"/>
                <c:ext xmlns:c16="http://schemas.microsoft.com/office/drawing/2014/chart" uri="{C3380CC4-5D6E-409C-BE32-E72D297353CC}">
                  <c16:uniqueId val="{00000003-9A20-4FAE-B73A-1D037280F87C}"/>
                </c:ext>
              </c:extLst>
            </c:dLbl>
            <c:dLbl>
              <c:idx val="12"/>
              <c:delete val="1"/>
              <c:extLst>
                <c:ext xmlns:c15="http://schemas.microsoft.com/office/drawing/2012/chart" uri="{CE6537A1-D6FC-4f65-9D91-7224C49458BB}"/>
                <c:ext xmlns:c16="http://schemas.microsoft.com/office/drawing/2014/chart" uri="{C3380CC4-5D6E-409C-BE32-E72D297353CC}">
                  <c16:uniqueId val="{00000005-9A20-4FAE-B73A-1D037280F87C}"/>
                </c:ext>
              </c:extLst>
            </c:dLbl>
            <c:dLbl>
              <c:idx val="13"/>
              <c:delete val="1"/>
              <c:extLst>
                <c:ext xmlns:c15="http://schemas.microsoft.com/office/drawing/2012/chart" uri="{CE6537A1-D6FC-4f65-9D91-7224C49458BB}"/>
                <c:ext xmlns:c16="http://schemas.microsoft.com/office/drawing/2014/chart" uri="{C3380CC4-5D6E-409C-BE32-E72D297353CC}">
                  <c16:uniqueId val="{00000007-9A20-4FAE-B73A-1D037280F87C}"/>
                </c:ext>
              </c:extLst>
            </c:dLbl>
            <c:dLbl>
              <c:idx val="14"/>
              <c:delete val="1"/>
              <c:extLst>
                <c:ext xmlns:c15="http://schemas.microsoft.com/office/drawing/2012/chart" uri="{CE6537A1-D6FC-4f65-9D91-7224C49458BB}"/>
                <c:ext xmlns:c16="http://schemas.microsoft.com/office/drawing/2014/chart" uri="{C3380CC4-5D6E-409C-BE32-E72D297353CC}">
                  <c16:uniqueId val="{00000001-8728-4054-B674-93C142B93A21}"/>
                </c:ext>
              </c:extLst>
            </c:dLbl>
            <c:dLbl>
              <c:idx val="16"/>
              <c:delete val="1"/>
              <c:extLst>
                <c:ext xmlns:c15="http://schemas.microsoft.com/office/drawing/2012/chart" uri="{CE6537A1-D6FC-4f65-9D91-7224C49458BB}"/>
                <c:ext xmlns:c16="http://schemas.microsoft.com/office/drawing/2014/chart" uri="{C3380CC4-5D6E-409C-BE32-E72D297353CC}">
                  <c16:uniqueId val="{00000005-8728-4054-B674-93C142B93A21}"/>
                </c:ext>
              </c:extLst>
            </c:dLbl>
            <c:dLbl>
              <c:idx val="17"/>
              <c:delete val="1"/>
              <c:extLst>
                <c:ext xmlns:c15="http://schemas.microsoft.com/office/drawing/2012/chart" uri="{CE6537A1-D6FC-4f65-9D91-7224C49458BB}"/>
                <c:ext xmlns:c16="http://schemas.microsoft.com/office/drawing/2014/chart" uri="{C3380CC4-5D6E-409C-BE32-E72D297353CC}">
                  <c16:uniqueId val="{00000007-8728-4054-B674-93C142B93A21}"/>
                </c:ext>
              </c:extLst>
            </c:dLbl>
            <c:dLbl>
              <c:idx val="18"/>
              <c:delete val="1"/>
              <c:extLst>
                <c:ext xmlns:c15="http://schemas.microsoft.com/office/drawing/2012/chart" uri="{CE6537A1-D6FC-4f65-9D91-7224C49458BB}"/>
                <c:ext xmlns:c16="http://schemas.microsoft.com/office/drawing/2014/chart" uri="{C3380CC4-5D6E-409C-BE32-E72D297353CC}">
                  <c16:uniqueId val="{00000009-8728-4054-B674-93C142B93A21}"/>
                </c:ext>
              </c:extLst>
            </c:dLbl>
            <c:dLbl>
              <c:idx val="19"/>
              <c:delete val="1"/>
              <c:extLst>
                <c:ext xmlns:c15="http://schemas.microsoft.com/office/drawing/2012/chart" uri="{CE6537A1-D6FC-4f65-9D91-7224C49458BB}"/>
                <c:ext xmlns:c16="http://schemas.microsoft.com/office/drawing/2014/chart" uri="{C3380CC4-5D6E-409C-BE32-E72D297353CC}">
                  <c16:uniqueId val="{0000000B-8728-4054-B674-93C142B93A21}"/>
                </c:ext>
              </c:extLst>
            </c:dLbl>
            <c:dLbl>
              <c:idx val="20"/>
              <c:tx>
                <c:rich>
                  <a:bodyPr rot="0" spcFirstLastPara="1" vertOverflow="ellipsis" vert="horz" wrap="square" anchor="ctr" anchorCtr="1"/>
                  <a:lstStyle/>
                  <a:p>
                    <a:pPr>
                      <a:defRPr sz="900" b="0" i="0" u="none" strike="noStrike" kern="1200" baseline="0">
                        <a:solidFill>
                          <a:schemeClr val="bg1"/>
                        </a:solidFill>
                        <a:latin typeface="UD デジタル 教科書体 NK-R" panose="02020400000000000000" pitchFamily="18" charset="-128"/>
                        <a:ea typeface="UD デジタル 教科書体 NK-R" panose="02020400000000000000" pitchFamily="18" charset="-128"/>
                        <a:cs typeface="ＭＳ Ｐゴシック"/>
                      </a:defRPr>
                    </a:pPr>
                    <a:fld id="{4867F3FB-8A06-4473-BD93-3B6B27A444B5}" type="VALUE">
                      <a:rPr lang="en-US" altLang="ja-JP" sz="800" b="1" i="0" u="none" strike="noStrike" kern="1200" baseline="0">
                        <a:solidFill>
                          <a:srgbClr val="FFFFFF"/>
                        </a:solidFill>
                        <a:effectLst>
                          <a:glow rad="63500">
                            <a:srgbClr val="66BAB7">
                              <a:lumMod val="50000"/>
                            </a:srgbClr>
                          </a:glow>
                        </a:effectLst>
                        <a:latin typeface="UD デジタル 教科書体 NK-R" panose="02020400000000000000" pitchFamily="18" charset="-128"/>
                        <a:ea typeface="UD デジタル 教科書体 NK-R" panose="02020400000000000000" pitchFamily="18" charset="-128"/>
                        <a:cs typeface="ＭＳ Ｐゴシック"/>
                      </a:rPr>
                      <a:pPr>
                        <a:defRPr sz="900">
                          <a:solidFill>
                            <a:schemeClr val="bg1"/>
                          </a:solidFill>
                          <a:latin typeface="UD デジタル 教科書体 NK-R" panose="02020400000000000000" pitchFamily="18" charset="-128"/>
                          <a:ea typeface="UD デジタル 教科書体 NK-R" panose="02020400000000000000" pitchFamily="18" charset="-128"/>
                        </a:defRPr>
                      </a:pPr>
                      <a:t>[値]</a:t>
                    </a:fld>
                    <a:endParaRPr lang="ja-JP" altLang="en-US"/>
                  </a:p>
                </c:rich>
              </c:tx>
              <c:numFmt formatCode="0.0;[Red]\(0.0\)" sourceLinked="0"/>
              <c:spPr>
                <a:noFill/>
                <a:ln w="26550">
                  <a:noFill/>
                </a:ln>
                <a:effectLst/>
              </c:spPr>
              <c:txPr>
                <a:bodyPr rot="0" spcFirstLastPara="1" vertOverflow="ellipsis" vert="horz" wrap="square" anchor="ctr" anchorCtr="1"/>
                <a:lstStyle/>
                <a:p>
                  <a:pPr>
                    <a:defRPr sz="900" b="0" i="0" u="none" strike="noStrike" kern="1200" baseline="0">
                      <a:solidFill>
                        <a:schemeClr val="bg1"/>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728-4054-B674-93C142B93A21}"/>
                </c:ext>
              </c:extLst>
            </c:dLbl>
            <c:dLbl>
              <c:idx val="22"/>
              <c:numFmt formatCode="0.0;[Red]\(0.0\)" sourceLinked="0"/>
              <c:spPr>
                <a:noFill/>
                <a:ln w="26550">
                  <a:noFill/>
                </a:ln>
                <a:effectLst/>
              </c:spPr>
              <c:txPr>
                <a:bodyPr rot="0" spcFirstLastPara="1" vertOverflow="ellipsis" vert="horz" wrap="square" anchor="ctr" anchorCtr="1"/>
                <a:lstStyle/>
                <a:p>
                  <a:pPr>
                    <a:defRPr sz="800" b="1" i="1" u="none" strike="noStrike" kern="1200" baseline="0">
                      <a:solidFill>
                        <a:schemeClr val="bg1"/>
                      </a:solidFill>
                      <a:effectLst>
                        <a:glow rad="63500">
                          <a:schemeClr val="accent3">
                            <a:lumMod val="50000"/>
                          </a:schemeClr>
                        </a:glow>
                      </a:effectLst>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11-8728-4054-B674-93C142B93A21}"/>
                </c:ext>
              </c:extLst>
            </c:dLbl>
            <c:numFmt formatCode="0.0;[Red]\(0.0\)" sourceLinked="0"/>
            <c:spPr>
              <a:noFill/>
              <a:ln w="26550">
                <a:noFill/>
              </a:ln>
              <a:effectLst/>
            </c:spPr>
            <c:txPr>
              <a:bodyPr rot="0" spcFirstLastPara="1" vertOverflow="ellipsis" vert="horz" wrap="square" anchor="ctr" anchorCtr="1"/>
              <a:lstStyle/>
              <a:p>
                <a:pPr>
                  <a:defRPr sz="800" b="1" i="0" u="none" strike="noStrike" kern="1200" baseline="0">
                    <a:solidFill>
                      <a:schemeClr val="bg1"/>
                    </a:solidFill>
                    <a:effectLst>
                      <a:glow rad="63500">
                        <a:schemeClr val="accent3">
                          <a:lumMod val="50000"/>
                        </a:schemeClr>
                      </a:glow>
                    </a:effectLst>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'医療費の動向（グラフ）'!$C$1:$Y$1</c:f>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f>'医療費の動向（グラフ）'!$C$2:$Y$2</c:f>
              <c:numCache>
                <c:formatCode>General</c:formatCode>
                <c:ptCount val="23"/>
                <c:pt idx="10" formatCode="0.0_ ">
                  <c:v>12.721299999999999</c:v>
                </c:pt>
                <c:pt idx="11" formatCode="0.0_ ">
                  <c:v>13.299099999999999</c:v>
                </c:pt>
                <c:pt idx="12" formatCode="0.0_ ">
                  <c:v>13.7044</c:v>
                </c:pt>
                <c:pt idx="13" formatCode="0.0_);[Red]\(0.0\)">
                  <c:v>14.1912</c:v>
                </c:pt>
                <c:pt idx="14" formatCode="0.0_ ">
                  <c:v>14.492727252043998</c:v>
                </c:pt>
                <c:pt idx="15" formatCode="0.0_ ">
                  <c:v>15.132278178895</c:v>
                </c:pt>
                <c:pt idx="16" formatCode="0.0_ ">
                  <c:v>15.380608367761999</c:v>
                </c:pt>
                <c:pt idx="17" formatCode="0.0_ ">
                  <c:v>16.022891661568</c:v>
                </c:pt>
                <c:pt idx="18" formatCode="0.0_ ">
                  <c:v>16.424644045725</c:v>
                </c:pt>
                <c:pt idx="19" formatCode="0.0_ ">
                  <c:v>17.056214771282001</c:v>
                </c:pt>
                <c:pt idx="20" formatCode="0.0">
                  <c:v>16.646590019357184</c:v>
                </c:pt>
                <c:pt idx="21" formatCode="0.0">
                  <c:v>17.100000000000001</c:v>
                </c:pt>
                <c:pt idx="22" formatCode="0.0">
                  <c:v>18</c:v>
                </c:pt>
              </c:numCache>
            </c:numRef>
          </c:val>
          <c:extLst>
            <c:ext xmlns:c16="http://schemas.microsoft.com/office/drawing/2014/chart" uri="{C3380CC4-5D6E-409C-BE32-E72D297353CC}">
              <c16:uniqueId val="{0000001B-8728-4054-B674-93C142B93A21}"/>
            </c:ext>
          </c:extLst>
        </c:ser>
        <c:ser>
          <c:idx val="6"/>
          <c:order val="1"/>
          <c:tx>
            <c:strRef>
              <c:f>'医療費の動向（グラフ）'!$A$3:$B$3</c:f>
              <c:strCache>
                <c:ptCount val="2"/>
                <c:pt idx="0">
                  <c:v>老人医療費</c:v>
                </c:pt>
              </c:strCache>
            </c:strRef>
          </c:tx>
          <c:spPr>
            <a:solidFill>
              <a:schemeClr val="accent5">
                <a:lumMod val="75000"/>
              </a:schemeClr>
            </a:solidFill>
            <a:ln>
              <a:noFill/>
            </a:ln>
            <a:effectLst/>
          </c:spPr>
          <c:invertIfNegative val="0"/>
          <c:dLbls>
            <c:dLbl>
              <c:idx val="0"/>
              <c:layout>
                <c:manualLayout>
                  <c:x val="1.3752113710705771E-3"/>
                  <c:y val="-2.04458696161751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728-4054-B674-93C142B93A21}"/>
                </c:ext>
              </c:extLst>
            </c:dLbl>
            <c:dLbl>
              <c:idx val="2"/>
              <c:layout>
                <c:manualLayout>
                  <c:x val="-2.5211917219408112E-17"/>
                  <c:y val="-2.22222286850000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728-4054-B674-93C142B93A21}"/>
                </c:ext>
              </c:extLst>
            </c:dLbl>
            <c:dLbl>
              <c:idx val="7"/>
              <c:delete val="1"/>
              <c:extLst>
                <c:ext xmlns:c15="http://schemas.microsoft.com/office/drawing/2012/chart" uri="{CE6537A1-D6FC-4f65-9D91-7224C49458BB}"/>
                <c:ext xmlns:c16="http://schemas.microsoft.com/office/drawing/2014/chart" uri="{C3380CC4-5D6E-409C-BE32-E72D297353CC}">
                  <c16:uniqueId val="{0000001E-8728-4054-B674-93C142B93A21}"/>
                </c:ext>
              </c:extLst>
            </c:dLbl>
            <c:dLbl>
              <c:idx val="9"/>
              <c:delete val="1"/>
              <c:extLst>
                <c:ext xmlns:c15="http://schemas.microsoft.com/office/drawing/2012/chart" uri="{CE6537A1-D6FC-4f65-9D91-7224C49458BB}"/>
                <c:ext xmlns:c16="http://schemas.microsoft.com/office/drawing/2014/chart" uri="{C3380CC4-5D6E-409C-BE32-E72D297353CC}">
                  <c16:uniqueId val="{00000020-8728-4054-B674-93C142B93A2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10000"/>
                      </a:schemeClr>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'医療費の動向（グラフ）'!$C$1:$Y$1</c:f>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f>'医療費の動向（グラフ）'!$C$3:$Y$3</c:f>
              <c:numCache>
                <c:formatCode>General</c:formatCode>
                <c:ptCount val="23"/>
                <c:pt idx="0" formatCode="0.0_ ">
                  <c:v>4.0673000000000004</c:v>
                </c:pt>
                <c:pt idx="2" formatCode="0.0_ ">
                  <c:v>5.9268999999999998</c:v>
                </c:pt>
                <c:pt idx="4" formatCode="0.0_ ">
                  <c:v>8.9152000000000005</c:v>
                </c:pt>
                <c:pt idx="6" formatCode="0.0_ ">
                  <c:v>11.1997</c:v>
                </c:pt>
                <c:pt idx="8" formatCode="0.0_ ">
                  <c:v>11.644299999999999</c:v>
                </c:pt>
              </c:numCache>
            </c:numRef>
          </c:val>
          <c:extLst>
            <c:ext xmlns:c16="http://schemas.microsoft.com/office/drawing/2014/chart" uri="{C3380CC4-5D6E-409C-BE32-E72D297353CC}">
              <c16:uniqueId val="{00000026-8728-4054-B674-93C142B93A21}"/>
            </c:ext>
          </c:extLst>
        </c:ser>
        <c:ser>
          <c:idx val="0"/>
          <c:order val="3"/>
          <c:tx>
            <c:strRef>
              <c:f>'医療費の動向（グラフ）'!$A$5:$B$5</c:f>
              <c:strCache>
                <c:ptCount val="2"/>
                <c:pt idx="0">
                  <c:v>（グラフ用）</c:v>
                </c:pt>
              </c:strCache>
            </c:strRef>
          </c:tx>
          <c:spPr>
            <a:solidFill>
              <a:schemeClr val="accent5"/>
            </a:solidFill>
            <a:ln>
              <a:noFill/>
            </a:ln>
            <a:effectLst/>
          </c:spPr>
          <c:invertIfNegative val="0"/>
          <c:dPt>
            <c:idx val="15"/>
            <c:invertIfNegative val="0"/>
            <c:bubble3D val="0"/>
            <c:extLst>
              <c:ext xmlns:c16="http://schemas.microsoft.com/office/drawing/2014/chart" uri="{C3380CC4-5D6E-409C-BE32-E72D297353CC}">
                <c16:uniqueId val="{00000016-9A20-4FAE-B73A-1D037280F87C}"/>
              </c:ext>
            </c:extLst>
          </c:dPt>
          <c:cat>
            <c:numRef>
              <c:f>'医療費の動向（グラフ）'!$C$1:$Y$1</c:f>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f>'医療費の動向（グラフ）'!$C$5:$Y$5</c:f>
              <c:numCache>
                <c:formatCode>General</c:formatCode>
                <c:ptCount val="23"/>
                <c:pt idx="0" formatCode="0.0_);[Red]\(0.0\)">
                  <c:v>11.948599999999999</c:v>
                </c:pt>
                <c:pt idx="2" formatCode="0.0_);[Red]\(0.0\)">
                  <c:v>14.680499999999999</c:v>
                </c:pt>
                <c:pt idx="4" formatCode="0.0_);[Red]\(0.0\)">
                  <c:v>18.042499999999997</c:v>
                </c:pt>
                <c:pt idx="6" formatCode="0.0_);[Red]\(0.0\)">
                  <c:v>18.9421</c:v>
                </c:pt>
                <c:pt idx="8" formatCode="0.0_);[Red]\(0.0\)">
                  <c:v>21.4846</c:v>
                </c:pt>
                <c:pt idx="10" formatCode="0.0_);[Red]\(0.0\)">
                  <c:v>24.698900000000002</c:v>
                </c:pt>
                <c:pt idx="11" formatCode="0.0_);[Red]\(0.0\)">
                  <c:v>25.285900000000002</c:v>
                </c:pt>
                <c:pt idx="12" formatCode="0.0_);[Red]\(0.0\)">
                  <c:v>25.507300000000001</c:v>
                </c:pt>
                <c:pt idx="13" formatCode="0.0_);[Red]\(0.0\)">
                  <c:v>25.869799999999998</c:v>
                </c:pt>
                <c:pt idx="14" formatCode="0.0_);[Red]\(0.0\)">
                  <c:v>26.314372747956</c:v>
                </c:pt>
                <c:pt idx="15" formatCode="0.0_);[Red]\(0.0\)">
                  <c:v>27.232121821105004</c:v>
                </c:pt>
                <c:pt idx="16" formatCode="0.0_);[Red]\(0.0\)">
                  <c:v>26.757491632238001</c:v>
                </c:pt>
                <c:pt idx="17" formatCode="0.0_);[Red]\(0.0\)">
                  <c:v>27.048108338431998</c:v>
                </c:pt>
                <c:pt idx="18" formatCode="0.0_);[Red]\(0.0\)">
                  <c:v>26.970255954275</c:v>
                </c:pt>
                <c:pt idx="19" formatCode="0.0_);[Red]\(0.0\)">
                  <c:v>27.333285228717997</c:v>
                </c:pt>
                <c:pt idx="20" formatCode="0.0_);[Red]\(0.0\)">
                  <c:v>26.303681346841721</c:v>
                </c:pt>
                <c:pt idx="21" formatCode="0.0_);[Red]\(0.0\)">
                  <c:v>27.9</c:v>
                </c:pt>
                <c:pt idx="22" formatCode="0.0_);[Red]\(0.0\)">
                  <c:v>28.799999999999997</c:v>
                </c:pt>
              </c:numCache>
            </c:numRef>
          </c:val>
          <c:extLst>
            <c:ext xmlns:c16="http://schemas.microsoft.com/office/drawing/2014/chart" uri="{C3380CC4-5D6E-409C-BE32-E72D297353CC}">
              <c16:uniqueId val="{00000028-8728-4054-B674-93C142B93A21}"/>
            </c:ext>
          </c:extLst>
        </c:ser>
        <c:dLbls>
          <c:showLegendKey val="0"/>
          <c:showVal val="0"/>
          <c:showCatName val="0"/>
          <c:showSerName val="0"/>
          <c:showPercent val="0"/>
          <c:showBubbleSize val="0"/>
        </c:dLbls>
        <c:gapWidth val="30"/>
        <c:overlap val="100"/>
        <c:axId val="74999296"/>
        <c:axId val="75000832"/>
      </c:barChart>
      <c:lineChart>
        <c:grouping val="standard"/>
        <c:varyColors val="0"/>
        <c:ser>
          <c:idx val="4"/>
          <c:order val="2"/>
          <c:tx>
            <c:strRef>
              <c:f>'医療費の動向（グラフ）'!$A$4:$B$4</c:f>
              <c:strCache>
                <c:ptCount val="2"/>
                <c:pt idx="0">
                  <c:v>国民医療費（ラベル用）</c:v>
                </c:pt>
                <c:pt idx="1">
                  <c:v>兆円</c:v>
                </c:pt>
              </c:strCache>
            </c:strRef>
          </c:tx>
          <c:spPr>
            <a:ln w="29868" cap="rnd" cmpd="sng" algn="ctr">
              <a:noFill/>
              <a:prstDash val="solid"/>
              <a:round/>
            </a:ln>
            <a:effectLst/>
          </c:spPr>
          <c:marker>
            <c:symbol val="none"/>
          </c:marker>
          <c:dLbls>
            <c:dLbl>
              <c:idx val="7"/>
              <c:delete val="1"/>
              <c:extLst>
                <c:ext xmlns:c15="http://schemas.microsoft.com/office/drawing/2012/chart" uri="{CE6537A1-D6FC-4f65-9D91-7224C49458BB}"/>
                <c:ext xmlns:c16="http://schemas.microsoft.com/office/drawing/2014/chart" uri="{C3380CC4-5D6E-409C-BE32-E72D297353CC}">
                  <c16:uniqueId val="{00000050-8728-4054-B674-93C142B93A21}"/>
                </c:ext>
              </c:extLst>
            </c:dLbl>
            <c:dLbl>
              <c:idx val="9"/>
              <c:delete val="1"/>
              <c:extLst>
                <c:ext xmlns:c15="http://schemas.microsoft.com/office/drawing/2012/chart" uri="{CE6537A1-D6FC-4f65-9D91-7224C49458BB}"/>
                <c:ext xmlns:c16="http://schemas.microsoft.com/office/drawing/2014/chart" uri="{C3380CC4-5D6E-409C-BE32-E72D297353CC}">
                  <c16:uniqueId val="{00000052-8728-4054-B674-93C142B93A21}"/>
                </c:ext>
              </c:extLst>
            </c:dLbl>
            <c:dLbl>
              <c:idx val="11"/>
              <c:delete val="1"/>
              <c:extLst>
                <c:ext xmlns:c15="http://schemas.microsoft.com/office/drawing/2012/chart" uri="{CE6537A1-D6FC-4f65-9D91-7224C49458BB}"/>
                <c:ext xmlns:c16="http://schemas.microsoft.com/office/drawing/2014/chart" uri="{C3380CC4-5D6E-409C-BE32-E72D297353CC}">
                  <c16:uniqueId val="{00000017-9A20-4FAE-B73A-1D037280F87C}"/>
                </c:ext>
              </c:extLst>
            </c:dLbl>
            <c:dLbl>
              <c:idx val="12"/>
              <c:delete val="1"/>
              <c:extLst>
                <c:ext xmlns:c15="http://schemas.microsoft.com/office/drawing/2012/chart" uri="{CE6537A1-D6FC-4f65-9D91-7224C49458BB}"/>
                <c:ext xmlns:c16="http://schemas.microsoft.com/office/drawing/2014/chart" uri="{C3380CC4-5D6E-409C-BE32-E72D297353CC}">
                  <c16:uniqueId val="{00000054-8728-4054-B674-93C142B93A21}"/>
                </c:ext>
              </c:extLst>
            </c:dLbl>
            <c:dLbl>
              <c:idx val="13"/>
              <c:delete val="1"/>
              <c:extLst>
                <c:ext xmlns:c15="http://schemas.microsoft.com/office/drawing/2012/chart" uri="{CE6537A1-D6FC-4f65-9D91-7224C49458BB}"/>
                <c:ext xmlns:c16="http://schemas.microsoft.com/office/drawing/2014/chart" uri="{C3380CC4-5D6E-409C-BE32-E72D297353CC}">
                  <c16:uniqueId val="{00000055-8728-4054-B674-93C142B93A21}"/>
                </c:ext>
              </c:extLst>
            </c:dLbl>
            <c:dLbl>
              <c:idx val="14"/>
              <c:delete val="1"/>
              <c:extLst>
                <c:ext xmlns:c15="http://schemas.microsoft.com/office/drawing/2012/chart" uri="{CE6537A1-D6FC-4f65-9D91-7224C49458BB}"/>
                <c:ext xmlns:c16="http://schemas.microsoft.com/office/drawing/2014/chart" uri="{C3380CC4-5D6E-409C-BE32-E72D297353CC}">
                  <c16:uniqueId val="{00000056-8728-4054-B674-93C142B93A21}"/>
                </c:ext>
              </c:extLst>
            </c:dLbl>
            <c:dLbl>
              <c:idx val="15"/>
              <c:dLblPos val="b"/>
              <c:showLegendKey val="0"/>
              <c:showVal val="1"/>
              <c:showCatName val="0"/>
              <c:showSerName val="0"/>
              <c:showPercent val="0"/>
              <c:showBubbleSize val="0"/>
              <c:extLst>
                <c:ext xmlns:c15="http://schemas.microsoft.com/office/drawing/2012/chart" uri="{CE6537A1-D6FC-4f65-9D91-7224C49458BB}">
                  <c15:layout>
                    <c:manualLayout>
                      <c:w val="5.2068259393940129E-2"/>
                      <c:h val="5.8199144136991184E-2"/>
                    </c:manualLayout>
                  </c15:layout>
                </c:ext>
                <c:ext xmlns:c16="http://schemas.microsoft.com/office/drawing/2014/chart" uri="{C3380CC4-5D6E-409C-BE32-E72D297353CC}">
                  <c16:uniqueId val="{00000057-8728-4054-B674-93C142B93A21}"/>
                </c:ext>
              </c:extLst>
            </c:dLbl>
            <c:dLbl>
              <c:idx val="16"/>
              <c:delete val="1"/>
              <c:extLst>
                <c:ext xmlns:c15="http://schemas.microsoft.com/office/drawing/2012/chart" uri="{CE6537A1-D6FC-4f65-9D91-7224C49458BB}"/>
                <c:ext xmlns:c16="http://schemas.microsoft.com/office/drawing/2014/chart" uri="{C3380CC4-5D6E-409C-BE32-E72D297353CC}">
                  <c16:uniqueId val="{00000018-9A20-4FAE-B73A-1D037280F87C}"/>
                </c:ext>
              </c:extLst>
            </c:dLbl>
            <c:dLbl>
              <c:idx val="17"/>
              <c:delete val="1"/>
              <c:extLst>
                <c:ext xmlns:c15="http://schemas.microsoft.com/office/drawing/2012/chart" uri="{CE6537A1-D6FC-4f65-9D91-7224C49458BB}">
                  <c15:layout>
                    <c:manualLayout>
                      <c:w val="4.0521779661042631E-2"/>
                      <c:h val="5.8199144136991184E-2"/>
                    </c:manualLayout>
                  </c15:layout>
                </c:ext>
                <c:ext xmlns:c16="http://schemas.microsoft.com/office/drawing/2014/chart" uri="{C3380CC4-5D6E-409C-BE32-E72D297353CC}">
                  <c16:uniqueId val="{00000058-8728-4054-B674-93C142B93A21}"/>
                </c:ext>
              </c:extLst>
            </c:dLbl>
            <c:dLbl>
              <c:idx val="18"/>
              <c:delete val="1"/>
              <c:extLst>
                <c:ext xmlns:c15="http://schemas.microsoft.com/office/drawing/2012/chart" uri="{CE6537A1-D6FC-4f65-9D91-7224C49458BB}"/>
                <c:ext xmlns:c16="http://schemas.microsoft.com/office/drawing/2014/chart" uri="{C3380CC4-5D6E-409C-BE32-E72D297353CC}">
                  <c16:uniqueId val="{00000059-8728-4054-B674-93C142B93A21}"/>
                </c:ext>
              </c:extLst>
            </c:dLbl>
            <c:dLbl>
              <c:idx val="19"/>
              <c:delete val="1"/>
              <c:extLst>
                <c:ext xmlns:c15="http://schemas.microsoft.com/office/drawing/2012/chart" uri="{CE6537A1-D6FC-4f65-9D91-7224C49458BB}"/>
                <c:ext xmlns:c16="http://schemas.microsoft.com/office/drawing/2014/chart" uri="{C3380CC4-5D6E-409C-BE32-E72D297353CC}">
                  <c16:uniqueId val="{0000005A-8728-4054-B674-93C142B93A21}"/>
                </c:ext>
              </c:extLst>
            </c:dLbl>
            <c:dLbl>
              <c:idx val="22"/>
              <c:numFmt formatCode="0.0_ " sourceLinked="0"/>
              <c:spPr>
                <a:noFill/>
                <a:ln w="26550">
                  <a:noFill/>
                </a:ln>
                <a:effectLst/>
              </c:spPr>
              <c:txPr>
                <a:bodyPr rot="0" spcFirstLastPara="1" vertOverflow="ellipsis" vert="horz" wrap="square" anchor="ctr" anchorCtr="1"/>
                <a:lstStyle/>
                <a:p>
                  <a:pPr>
                    <a:defRPr sz="800" b="1" i="1" u="none" strike="noStrike" kern="1200" baseline="0">
                      <a:solidFill>
                        <a:schemeClr val="accent5">
                          <a:lumMod val="25000"/>
                        </a:schemeClr>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b"/>
              <c:showLegendKey val="0"/>
              <c:showVal val="1"/>
              <c:showCatName val="0"/>
              <c:showSerName val="0"/>
              <c:showPercent val="0"/>
              <c:showBubbleSize val="0"/>
              <c:extLst>
                <c:ext xmlns:c16="http://schemas.microsoft.com/office/drawing/2014/chart" uri="{C3380CC4-5D6E-409C-BE32-E72D297353CC}">
                  <c16:uniqueId val="{0000005C-8728-4054-B674-93C142B93A21}"/>
                </c:ext>
              </c:extLst>
            </c:dLbl>
            <c:numFmt formatCode="0.0_ " sourceLinked="0"/>
            <c:spPr>
              <a:noFill/>
              <a:ln w="26550">
                <a:noFill/>
              </a:ln>
              <a:effectLst/>
            </c:spPr>
            <c:txPr>
              <a:bodyPr rot="0" spcFirstLastPara="1" vertOverflow="ellipsis" vert="horz" wrap="square" anchor="ctr" anchorCtr="1"/>
              <a:lstStyle/>
              <a:p>
                <a:pPr>
                  <a:defRPr sz="800" b="1" i="0" u="none" strike="noStrike" kern="1200" baseline="0">
                    <a:solidFill>
                      <a:schemeClr val="accent5">
                        <a:lumMod val="25000"/>
                      </a:schemeClr>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'医療費の動向（グラフ）'!$C$1:$Y$1</c:f>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f>'医療費の動向（グラフ）'!$C$4:$Y$4</c:f>
              <c:numCache>
                <c:formatCode>General</c:formatCode>
                <c:ptCount val="23"/>
                <c:pt idx="0" formatCode="0.0">
                  <c:v>16.015899999999998</c:v>
                </c:pt>
                <c:pt idx="2" formatCode="0.0">
                  <c:v>20.607399999999998</c:v>
                </c:pt>
                <c:pt idx="4" formatCode="0.0">
                  <c:v>26.957699999999999</c:v>
                </c:pt>
                <c:pt idx="6" formatCode="0.0_ ">
                  <c:v>30.1418</c:v>
                </c:pt>
                <c:pt idx="8" formatCode="0.0_ ">
                  <c:v>33.128900000000002</c:v>
                </c:pt>
                <c:pt idx="10" formatCode="0.0_ ">
                  <c:v>37.420200000000001</c:v>
                </c:pt>
                <c:pt idx="11" formatCode="0.0_ ">
                  <c:v>38.585000000000001</c:v>
                </c:pt>
                <c:pt idx="12" formatCode="0.0_ ">
                  <c:v>39.2117</c:v>
                </c:pt>
                <c:pt idx="13" formatCode="0.0_ ">
                  <c:v>40.061</c:v>
                </c:pt>
                <c:pt idx="14" formatCode="0.0_ ">
                  <c:v>40.807099999999998</c:v>
                </c:pt>
                <c:pt idx="15" formatCode="0.0_ ">
                  <c:v>42.364400000000003</c:v>
                </c:pt>
                <c:pt idx="16" formatCode="0.0_ ">
                  <c:v>42.138100000000001</c:v>
                </c:pt>
                <c:pt idx="17" formatCode="0.0_ ">
                  <c:v>43.070999999999998</c:v>
                </c:pt>
                <c:pt idx="18" formatCode="0.0_ ">
                  <c:v>43.3949</c:v>
                </c:pt>
                <c:pt idx="19" formatCode="0.0_ ">
                  <c:v>44.389499999999998</c:v>
                </c:pt>
                <c:pt idx="20" formatCode="0.0_ ">
                  <c:v>42.950271366198905</c:v>
                </c:pt>
                <c:pt idx="21" formatCode="0.0_ ">
                  <c:v>45</c:v>
                </c:pt>
                <c:pt idx="22" formatCode="0.0_ ">
                  <c:v>46.8</c:v>
                </c:pt>
              </c:numCache>
            </c:numRef>
          </c:val>
          <c:smooth val="0"/>
          <c:extLst>
            <c:ext xmlns:c16="http://schemas.microsoft.com/office/drawing/2014/chart" uri="{C3380CC4-5D6E-409C-BE32-E72D297353CC}">
              <c16:uniqueId val="{0000002D-8728-4054-B674-93C142B93A21}"/>
            </c:ext>
          </c:extLst>
        </c:ser>
        <c:ser>
          <c:idx val="3"/>
          <c:order val="5"/>
          <c:tx>
            <c:strRef>
              <c:f>'医療費の動向（グラフ）'!$A$7:$B$7</c:f>
              <c:strCache>
                <c:ptCount val="2"/>
                <c:pt idx="0">
                  <c:v>老人の占める比率</c:v>
                </c:pt>
              </c:strCache>
            </c:strRef>
          </c:tx>
          <c:spPr>
            <a:ln w="29868" cap="rnd" cmpd="sng" algn="ctr">
              <a:noFill/>
              <a:prstDash val="solid"/>
              <a:round/>
            </a:ln>
            <a:effectLst/>
          </c:spPr>
          <c:marker>
            <c:symbol val="none"/>
          </c:marker>
          <c:dLbls>
            <c:dLbl>
              <c:idx val="0"/>
              <c:layout>
                <c:manualLayout>
                  <c:x val="-2.8721343626988968E-2"/>
                  <c:y val="-2.40445381030184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2315253887841658E-2"/>
                      <c:h val="4.4395598770857241E-2"/>
                    </c:manualLayout>
                  </c15:layout>
                </c:ext>
                <c:ext xmlns:c16="http://schemas.microsoft.com/office/drawing/2014/chart" uri="{C3380CC4-5D6E-409C-BE32-E72D297353CC}">
                  <c16:uniqueId val="{0000002E-8728-4054-B674-93C142B93A21}"/>
                </c:ext>
              </c:extLst>
            </c:dLbl>
            <c:dLbl>
              <c:idx val="2"/>
              <c:layout>
                <c:manualLayout>
                  <c:x val="-2.8721343626988968E-2"/>
                  <c:y val="-3.1431492973377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8728-4054-B674-93C142B93A21}"/>
                </c:ext>
              </c:extLst>
            </c:dLbl>
            <c:dLbl>
              <c:idx val="4"/>
              <c:layout>
                <c:manualLayout>
                  <c:x val="-2.8721343626988943E-2"/>
                  <c:y val="-7.5753222195530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8728-4054-B674-93C142B93A21}"/>
                </c:ext>
              </c:extLst>
            </c:dLbl>
            <c:dLbl>
              <c:idx val="6"/>
              <c:layout>
                <c:manualLayout>
                  <c:x val="-2.8721343626988968E-2"/>
                  <c:y val="-0.112687996547325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8728-4054-B674-93C142B93A21}"/>
                </c:ext>
              </c:extLst>
            </c:dLbl>
            <c:dLbl>
              <c:idx val="7"/>
              <c:delete val="1"/>
              <c:extLst>
                <c:ext xmlns:c15="http://schemas.microsoft.com/office/drawing/2012/chart" uri="{CE6537A1-D6FC-4f65-9D91-7224C49458BB}"/>
                <c:ext xmlns:c16="http://schemas.microsoft.com/office/drawing/2014/chart" uri="{C3380CC4-5D6E-409C-BE32-E72D297353CC}">
                  <c16:uniqueId val="{00000032-8728-4054-B674-93C142B93A21}"/>
                </c:ext>
              </c:extLst>
            </c:dLbl>
            <c:dLbl>
              <c:idx val="8"/>
              <c:layout>
                <c:manualLayout>
                  <c:x val="-2.8721343626989016E-2"/>
                  <c:y val="-0.1200749514176846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8728-4054-B674-93C142B93A21}"/>
                </c:ext>
              </c:extLst>
            </c:dLbl>
            <c:dLbl>
              <c:idx val="9"/>
              <c:delete val="1"/>
              <c:extLst>
                <c:ext xmlns:c15="http://schemas.microsoft.com/office/drawing/2012/chart" uri="{CE6537A1-D6FC-4f65-9D91-7224C49458BB}"/>
                <c:ext xmlns:c16="http://schemas.microsoft.com/office/drawing/2014/chart" uri="{C3380CC4-5D6E-409C-BE32-E72D297353CC}">
                  <c16:uniqueId val="{00000034-8728-4054-B674-93C142B93A21}"/>
                </c:ext>
              </c:extLst>
            </c:dLbl>
            <c:dLbl>
              <c:idx val="10"/>
              <c:layout>
                <c:manualLayout>
                  <c:x val="-2.8721343626989016E-2"/>
                  <c:y val="-0.142235816028761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8728-4054-B674-93C142B93A21}"/>
                </c:ext>
              </c:extLst>
            </c:dLbl>
            <c:dLbl>
              <c:idx val="11"/>
              <c:delete val="1"/>
              <c:extLst>
                <c:ext xmlns:c15="http://schemas.microsoft.com/office/drawing/2012/chart" uri="{CE6537A1-D6FC-4f65-9D91-7224C49458BB}"/>
                <c:ext xmlns:c16="http://schemas.microsoft.com/office/drawing/2014/chart" uri="{C3380CC4-5D6E-409C-BE32-E72D297353CC}">
                  <c16:uniqueId val="{00000036-8728-4054-B674-93C142B93A21}"/>
                </c:ext>
              </c:extLst>
            </c:dLbl>
            <c:dLbl>
              <c:idx val="12"/>
              <c:delete val="1"/>
              <c:extLst>
                <c:ext xmlns:c15="http://schemas.microsoft.com/office/drawing/2012/chart" uri="{CE6537A1-D6FC-4f65-9D91-7224C49458BB}"/>
                <c:ext xmlns:c16="http://schemas.microsoft.com/office/drawing/2014/chart" uri="{C3380CC4-5D6E-409C-BE32-E72D297353CC}">
                  <c16:uniqueId val="{00000037-8728-4054-B674-93C142B93A21}"/>
                </c:ext>
              </c:extLst>
            </c:dLbl>
            <c:dLbl>
              <c:idx val="13"/>
              <c:delete val="1"/>
              <c:extLst>
                <c:ext xmlns:c15="http://schemas.microsoft.com/office/drawing/2012/chart" uri="{CE6537A1-D6FC-4f65-9D91-7224C49458BB}"/>
                <c:ext xmlns:c16="http://schemas.microsoft.com/office/drawing/2014/chart" uri="{C3380CC4-5D6E-409C-BE32-E72D297353CC}">
                  <c16:uniqueId val="{00000038-8728-4054-B674-93C142B93A21}"/>
                </c:ext>
              </c:extLst>
            </c:dLbl>
            <c:dLbl>
              <c:idx val="14"/>
              <c:delete val="1"/>
              <c:extLst>
                <c:ext xmlns:c15="http://schemas.microsoft.com/office/drawing/2012/chart" uri="{CE6537A1-D6FC-4f65-9D91-7224C49458BB}"/>
                <c:ext xmlns:c16="http://schemas.microsoft.com/office/drawing/2014/chart" uri="{C3380CC4-5D6E-409C-BE32-E72D297353CC}">
                  <c16:uniqueId val="{00000039-8728-4054-B674-93C142B93A21}"/>
                </c:ext>
              </c:extLst>
            </c:dLbl>
            <c:dLbl>
              <c:idx val="15"/>
              <c:layout>
                <c:manualLayout>
                  <c:x val="-2.8721343626989068E-2"/>
                  <c:y val="-0.182864067815735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8728-4054-B674-93C142B93A21}"/>
                </c:ext>
              </c:extLst>
            </c:dLbl>
            <c:dLbl>
              <c:idx val="16"/>
              <c:delete val="1"/>
              <c:extLst>
                <c:ext xmlns:c15="http://schemas.microsoft.com/office/drawing/2012/chart" uri="{CE6537A1-D6FC-4f65-9D91-7224C49458BB}"/>
                <c:ext xmlns:c16="http://schemas.microsoft.com/office/drawing/2014/chart" uri="{C3380CC4-5D6E-409C-BE32-E72D297353CC}">
                  <c16:uniqueId val="{0000003B-8728-4054-B674-93C142B93A21}"/>
                </c:ext>
              </c:extLst>
            </c:dLbl>
            <c:dLbl>
              <c:idx val="17"/>
              <c:delete val="1"/>
              <c:extLst>
                <c:ext xmlns:c15="http://schemas.microsoft.com/office/drawing/2012/chart" uri="{CE6537A1-D6FC-4f65-9D91-7224C49458BB}"/>
                <c:ext xmlns:c16="http://schemas.microsoft.com/office/drawing/2014/chart" uri="{C3380CC4-5D6E-409C-BE32-E72D297353CC}">
                  <c16:uniqueId val="{0000003C-8728-4054-B674-93C142B93A21}"/>
                </c:ext>
              </c:extLst>
            </c:dLbl>
            <c:dLbl>
              <c:idx val="18"/>
              <c:delete val="1"/>
              <c:extLst>
                <c:ext xmlns:c15="http://schemas.microsoft.com/office/drawing/2012/chart" uri="{CE6537A1-D6FC-4f65-9D91-7224C49458BB}"/>
                <c:ext xmlns:c16="http://schemas.microsoft.com/office/drawing/2014/chart" uri="{C3380CC4-5D6E-409C-BE32-E72D297353CC}">
                  <c16:uniqueId val="{0000003D-8728-4054-B674-93C142B93A21}"/>
                </c:ext>
              </c:extLst>
            </c:dLbl>
            <c:dLbl>
              <c:idx val="19"/>
              <c:delete val="1"/>
              <c:extLst>
                <c:ext xmlns:c15="http://schemas.microsoft.com/office/drawing/2012/chart" uri="{CE6537A1-D6FC-4f65-9D91-7224C49458BB}"/>
                <c:ext xmlns:c16="http://schemas.microsoft.com/office/drawing/2014/chart" uri="{C3380CC4-5D6E-409C-BE32-E72D297353CC}">
                  <c16:uniqueId val="{0000003E-8728-4054-B674-93C142B93A21}"/>
                </c:ext>
              </c:extLst>
            </c:dLbl>
            <c:dLbl>
              <c:idx val="20"/>
              <c:layout>
                <c:manualLayout>
                  <c:x val="-2.8721343626988867E-2"/>
                  <c:y val="-0.2087184098619919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8728-4054-B674-93C142B93A21}"/>
                </c:ext>
              </c:extLst>
            </c:dLbl>
            <c:dLbl>
              <c:idx val="21"/>
              <c:layout>
                <c:manualLayout>
                  <c:x val="-2.8721343626988968E-2"/>
                  <c:y val="-0.21795210344994059"/>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2315253887841658E-2"/>
                      <c:h val="4.0702121335677771E-2"/>
                    </c:manualLayout>
                  </c15:layout>
                </c:ext>
                <c:ext xmlns:c16="http://schemas.microsoft.com/office/drawing/2014/chart" uri="{C3380CC4-5D6E-409C-BE32-E72D297353CC}">
                  <c16:uniqueId val="{00000040-8728-4054-B674-93C142B93A21}"/>
                </c:ext>
              </c:extLst>
            </c:dLbl>
            <c:dLbl>
              <c:idx val="22"/>
              <c:layout>
                <c:manualLayout>
                  <c:x val="-2.8721343626988968E-2"/>
                  <c:y val="-0.22718579703788941"/>
                </c:manualLayout>
              </c:layout>
              <c:tx>
                <c:rich>
                  <a:bodyPr/>
                  <a:lstStyle/>
                  <a:p>
                    <a:fld id="{1CD6D5E4-FDFD-4275-A864-5945BC86CA7D}" type="VALUE">
                      <a:rPr lang="en-US" altLang="ja-JP" i="1" dirty="0"/>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41-8728-4054-B674-93C142B93A21}"/>
                </c:ext>
              </c:extLst>
            </c:dLbl>
            <c:numFmt formatCode="\(0.0%\)" sourceLinked="0"/>
            <c:spPr>
              <a:noFill/>
              <a:ln w="26550">
                <a:noFill/>
              </a:ln>
              <a:effectLst/>
            </c:spPr>
            <c:txPr>
              <a:bodyPr rot="0" spcFirstLastPara="1" vertOverflow="ellipsis" vert="horz" wrap="square" anchor="ctr" anchorCtr="1"/>
              <a:lstStyle/>
              <a:p>
                <a:pPr>
                  <a:defRPr sz="600" b="0" i="0" u="none" strike="noStrike" kern="1200" baseline="0">
                    <a:solidFill>
                      <a:schemeClr val="bg1"/>
                    </a:solidFill>
                    <a:effectLst>
                      <a:glow rad="76200">
                        <a:schemeClr val="accent3">
                          <a:lumMod val="50000"/>
                        </a:schemeClr>
                      </a:glow>
                    </a:effectLst>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'医療費の動向（グラフ）'!$C$1:$Y$1</c:f>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f>'医療費の動向（グラフ）'!$C$7:$Y$7</c:f>
              <c:numCache>
                <c:formatCode>General</c:formatCode>
                <c:ptCount val="23"/>
                <c:pt idx="0" formatCode="0.0%">
                  <c:v>0.25395388332844243</c:v>
                </c:pt>
                <c:pt idx="2" formatCode="0.0%">
                  <c:v>0.28761027592030047</c:v>
                </c:pt>
                <c:pt idx="4" formatCode="0.0%">
                  <c:v>0.33071070603204283</c:v>
                </c:pt>
                <c:pt idx="6" formatCode="0.0%">
                  <c:v>0.37156705969782827</c:v>
                </c:pt>
                <c:pt idx="7" formatCode="0.0%">
                  <c:v>0.3747934070315565</c:v>
                </c:pt>
                <c:pt idx="8" formatCode="0.0%">
                  <c:v>0.35148465539151613</c:v>
                </c:pt>
                <c:pt idx="9" formatCode="0.0%">
                  <c:v>0.3398797377413395</c:v>
                </c:pt>
                <c:pt idx="10" formatCode="0.0%">
                  <c:v>0.33995809749814271</c:v>
                </c:pt>
                <c:pt idx="11" formatCode="0.0%">
                  <c:v>0.34467020863029674</c:v>
                </c:pt>
                <c:pt idx="12" formatCode="0.0%">
                  <c:v>0.34949772644389299</c:v>
                </c:pt>
                <c:pt idx="13" formatCode="0.0%">
                  <c:v>0.35423978432889841</c:v>
                </c:pt>
                <c:pt idx="14" formatCode="0.0%">
                  <c:v>0.35515209980723939</c:v>
                </c:pt>
                <c:pt idx="15" formatCode="0.0%">
                  <c:v>0.33400000000000002</c:v>
                </c:pt>
                <c:pt idx="16" formatCode="0.0%">
                  <c:v>0.36500479062326013</c:v>
                </c:pt>
                <c:pt idx="17" formatCode="0.0%">
                  <c:v>0.37201113653195889</c:v>
                </c:pt>
                <c:pt idx="18" formatCode="0.0%">
                  <c:v>0.37849249671562785</c:v>
                </c:pt>
                <c:pt idx="19" formatCode="0.0%">
                  <c:v>0.38423984886700685</c:v>
                </c:pt>
                <c:pt idx="20" formatCode="0.0%">
                  <c:v>0.38600000000000001</c:v>
                </c:pt>
                <c:pt idx="21" formatCode="0.0%">
                  <c:v>0.379</c:v>
                </c:pt>
                <c:pt idx="22" formatCode="0.0%">
                  <c:v>0.38400000000000001</c:v>
                </c:pt>
              </c:numCache>
            </c:numRef>
          </c:val>
          <c:smooth val="0"/>
          <c:extLst>
            <c:ext xmlns:c16="http://schemas.microsoft.com/office/drawing/2014/chart" uri="{C3380CC4-5D6E-409C-BE32-E72D297353CC}">
              <c16:uniqueId val="{00000046-8728-4054-B674-93C142B93A21}"/>
            </c:ext>
          </c:extLst>
        </c:ser>
        <c:dLbls>
          <c:showLegendKey val="0"/>
          <c:showVal val="0"/>
          <c:showCatName val="0"/>
          <c:showSerName val="0"/>
          <c:showPercent val="0"/>
          <c:showBubbleSize val="0"/>
        </c:dLbls>
        <c:marker val="1"/>
        <c:smooth val="0"/>
        <c:axId val="74999296"/>
        <c:axId val="75000832"/>
      </c:lineChart>
      <c:lineChart>
        <c:grouping val="standard"/>
        <c:varyColors val="0"/>
        <c:ser>
          <c:idx val="14"/>
          <c:order val="14"/>
          <c:tx>
            <c:strRef>
              <c:f>'医療費の動向（グラフ）'!$A$16:$B$16</c:f>
              <c:strCache>
                <c:ptCount val="2"/>
                <c:pt idx="0">
                  <c:v>対GDP比(計算値)←PPTで使用</c:v>
                </c:pt>
              </c:strCache>
            </c:strRef>
          </c:tx>
          <c:spPr>
            <a:ln w="19050" cap="rnd" cmpd="sng" algn="ctr">
              <a:solidFill>
                <a:schemeClr val="tx2"/>
              </a:solidFill>
              <a:prstDash val="solid"/>
              <a:round/>
            </a:ln>
            <a:effectLst/>
          </c:spPr>
          <c:marker>
            <c:symbol val="circle"/>
            <c:size val="5"/>
            <c:spPr>
              <a:solidFill>
                <a:schemeClr val="tx2"/>
              </a:solidFill>
              <a:ln w="6350" cap="flat" cmpd="sng" algn="ctr">
                <a:solidFill>
                  <a:schemeClr val="accent3">
                    <a:shade val="38000"/>
                  </a:schemeClr>
                </a:solidFill>
                <a:prstDash val="solid"/>
                <a:round/>
              </a:ln>
              <a:effectLst/>
            </c:spPr>
          </c:marker>
          <c:dPt>
            <c:idx val="1"/>
            <c:marker>
              <c:symbol val="none"/>
            </c:marker>
            <c:bubble3D val="0"/>
            <c:spPr>
              <a:ln w="19050" cap="rnd" cmpd="sng" algn="ctr">
                <a:solidFill>
                  <a:schemeClr val="tx2"/>
                </a:solidFill>
                <a:prstDash val="solid"/>
                <a:round/>
              </a:ln>
              <a:effectLst/>
            </c:spPr>
            <c:extLst>
              <c:ext xmlns:c16="http://schemas.microsoft.com/office/drawing/2014/chart" uri="{C3380CC4-5D6E-409C-BE32-E72D297353CC}">
                <c16:uniqueId val="{00000082-8728-4054-B674-93C142B93A21}"/>
              </c:ext>
            </c:extLst>
          </c:dPt>
          <c:dPt>
            <c:idx val="3"/>
            <c:marker>
              <c:symbol val="none"/>
            </c:marker>
            <c:bubble3D val="0"/>
            <c:spPr>
              <a:ln w="19050" cap="rnd" cmpd="sng" algn="ctr">
                <a:solidFill>
                  <a:schemeClr val="tx2"/>
                </a:solidFill>
                <a:prstDash val="solid"/>
                <a:round/>
              </a:ln>
              <a:effectLst/>
            </c:spPr>
            <c:extLst>
              <c:ext xmlns:c16="http://schemas.microsoft.com/office/drawing/2014/chart" uri="{C3380CC4-5D6E-409C-BE32-E72D297353CC}">
                <c16:uniqueId val="{00000083-8728-4054-B674-93C142B93A21}"/>
              </c:ext>
            </c:extLst>
          </c:dPt>
          <c:dPt>
            <c:idx val="5"/>
            <c:marker>
              <c:symbol val="none"/>
            </c:marker>
            <c:bubble3D val="0"/>
            <c:spPr>
              <a:ln w="19050" cap="rnd" cmpd="sng" algn="ctr">
                <a:solidFill>
                  <a:schemeClr val="tx2"/>
                </a:solidFill>
                <a:prstDash val="solid"/>
                <a:round/>
              </a:ln>
              <a:effectLst/>
            </c:spPr>
            <c:extLst>
              <c:ext xmlns:c16="http://schemas.microsoft.com/office/drawing/2014/chart" uri="{C3380CC4-5D6E-409C-BE32-E72D297353CC}">
                <c16:uniqueId val="{00000084-8728-4054-B674-93C142B93A21}"/>
              </c:ext>
            </c:extLst>
          </c:dPt>
          <c:dPt>
            <c:idx val="7"/>
            <c:marker>
              <c:symbol val="none"/>
            </c:marker>
            <c:bubble3D val="0"/>
            <c:extLst>
              <c:ext xmlns:c16="http://schemas.microsoft.com/office/drawing/2014/chart" uri="{C3380CC4-5D6E-409C-BE32-E72D297353CC}">
                <c16:uniqueId val="{00000085-8728-4054-B674-93C142B93A21}"/>
              </c:ext>
            </c:extLst>
          </c:dPt>
          <c:dLbls>
            <c:dLbl>
              <c:idx val="1"/>
              <c:delete val="1"/>
              <c:extLst>
                <c:ext xmlns:c15="http://schemas.microsoft.com/office/drawing/2012/chart" uri="{CE6537A1-D6FC-4f65-9D91-7224C49458BB}"/>
                <c:ext xmlns:c16="http://schemas.microsoft.com/office/drawing/2014/chart" uri="{C3380CC4-5D6E-409C-BE32-E72D297353CC}">
                  <c16:uniqueId val="{00000082-8728-4054-B674-93C142B93A21}"/>
                </c:ext>
              </c:extLst>
            </c:dLbl>
            <c:dLbl>
              <c:idx val="3"/>
              <c:delete val="1"/>
              <c:extLst>
                <c:ext xmlns:c15="http://schemas.microsoft.com/office/drawing/2012/chart" uri="{CE6537A1-D6FC-4f65-9D91-7224C49458BB}"/>
                <c:ext xmlns:c16="http://schemas.microsoft.com/office/drawing/2014/chart" uri="{C3380CC4-5D6E-409C-BE32-E72D297353CC}">
                  <c16:uniqueId val="{00000083-8728-4054-B674-93C142B93A21}"/>
                </c:ext>
              </c:extLst>
            </c:dLbl>
            <c:dLbl>
              <c:idx val="5"/>
              <c:delete val="1"/>
              <c:extLst>
                <c:ext xmlns:c15="http://schemas.microsoft.com/office/drawing/2012/chart" uri="{CE6537A1-D6FC-4f65-9D91-7224C49458BB}"/>
                <c:ext xmlns:c16="http://schemas.microsoft.com/office/drawing/2014/chart" uri="{C3380CC4-5D6E-409C-BE32-E72D297353CC}">
                  <c16:uniqueId val="{00000084-8728-4054-B674-93C142B93A21}"/>
                </c:ext>
              </c:extLst>
            </c:dLbl>
            <c:dLbl>
              <c:idx val="7"/>
              <c:delete val="1"/>
              <c:extLst>
                <c:ext xmlns:c15="http://schemas.microsoft.com/office/drawing/2012/chart" uri="{CE6537A1-D6FC-4f65-9D91-7224C49458BB}"/>
                <c:ext xmlns:c16="http://schemas.microsoft.com/office/drawing/2014/chart" uri="{C3380CC4-5D6E-409C-BE32-E72D297353CC}">
                  <c16:uniqueId val="{00000085-8728-4054-B674-93C142B93A21}"/>
                </c:ext>
              </c:extLst>
            </c:dLbl>
            <c:dLbl>
              <c:idx val="9"/>
              <c:delete val="1"/>
              <c:extLst>
                <c:ext xmlns:c15="http://schemas.microsoft.com/office/drawing/2012/chart" uri="{CE6537A1-D6FC-4f65-9D91-7224C49458BB}"/>
                <c:ext xmlns:c16="http://schemas.microsoft.com/office/drawing/2014/chart" uri="{C3380CC4-5D6E-409C-BE32-E72D297353CC}">
                  <c16:uniqueId val="{00000086-8728-4054-B674-93C142B93A21}"/>
                </c:ext>
              </c:extLst>
            </c:dLbl>
            <c:dLbl>
              <c:idx val="11"/>
              <c:delete val="1"/>
              <c:extLst>
                <c:ext xmlns:c15="http://schemas.microsoft.com/office/drawing/2012/chart" uri="{CE6537A1-D6FC-4f65-9D91-7224C49458BB}"/>
                <c:ext xmlns:c16="http://schemas.microsoft.com/office/drawing/2014/chart" uri="{C3380CC4-5D6E-409C-BE32-E72D297353CC}">
                  <c16:uniqueId val="{00000087-8728-4054-B674-93C142B93A21}"/>
                </c:ext>
              </c:extLst>
            </c:dLbl>
            <c:dLbl>
              <c:idx val="12"/>
              <c:delete val="1"/>
              <c:extLst>
                <c:ext xmlns:c15="http://schemas.microsoft.com/office/drawing/2012/chart" uri="{CE6537A1-D6FC-4f65-9D91-7224C49458BB}"/>
                <c:ext xmlns:c16="http://schemas.microsoft.com/office/drawing/2014/chart" uri="{C3380CC4-5D6E-409C-BE32-E72D297353CC}">
                  <c16:uniqueId val="{00000088-8728-4054-B674-93C142B93A21}"/>
                </c:ext>
              </c:extLst>
            </c:dLbl>
            <c:dLbl>
              <c:idx val="13"/>
              <c:delete val="1"/>
              <c:extLst>
                <c:ext xmlns:c15="http://schemas.microsoft.com/office/drawing/2012/chart" uri="{CE6537A1-D6FC-4f65-9D91-7224C49458BB}"/>
                <c:ext xmlns:c16="http://schemas.microsoft.com/office/drawing/2014/chart" uri="{C3380CC4-5D6E-409C-BE32-E72D297353CC}">
                  <c16:uniqueId val="{00000089-8728-4054-B674-93C142B93A21}"/>
                </c:ext>
              </c:extLst>
            </c:dLbl>
            <c:dLbl>
              <c:idx val="14"/>
              <c:delete val="1"/>
              <c:extLst>
                <c:ext xmlns:c15="http://schemas.microsoft.com/office/drawing/2012/chart" uri="{CE6537A1-D6FC-4f65-9D91-7224C49458BB}"/>
                <c:ext xmlns:c16="http://schemas.microsoft.com/office/drawing/2014/chart" uri="{C3380CC4-5D6E-409C-BE32-E72D297353CC}">
                  <c16:uniqueId val="{0000008A-8728-4054-B674-93C142B93A21}"/>
                </c:ext>
              </c:extLst>
            </c:dLbl>
            <c:dLbl>
              <c:idx val="16"/>
              <c:delete val="1"/>
              <c:extLst>
                <c:ext xmlns:c15="http://schemas.microsoft.com/office/drawing/2012/chart" uri="{CE6537A1-D6FC-4f65-9D91-7224C49458BB}"/>
                <c:ext xmlns:c16="http://schemas.microsoft.com/office/drawing/2014/chart" uri="{C3380CC4-5D6E-409C-BE32-E72D297353CC}">
                  <c16:uniqueId val="{0000008B-8728-4054-B674-93C142B93A21}"/>
                </c:ext>
              </c:extLst>
            </c:dLbl>
            <c:dLbl>
              <c:idx val="17"/>
              <c:delete val="1"/>
              <c:extLst>
                <c:ext xmlns:c15="http://schemas.microsoft.com/office/drawing/2012/chart" uri="{CE6537A1-D6FC-4f65-9D91-7224C49458BB}"/>
                <c:ext xmlns:c16="http://schemas.microsoft.com/office/drawing/2014/chart" uri="{C3380CC4-5D6E-409C-BE32-E72D297353CC}">
                  <c16:uniqueId val="{0000008C-8728-4054-B674-93C142B93A2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'医療費の動向（グラフ）'!$C$1:$Y$1</c:f>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f>'医療費の動向（グラフ）'!$C$16:$Y$16</c:f>
              <c:numCache>
                <c:formatCode>0.0%</c:formatCode>
                <c:ptCount val="23"/>
                <c:pt idx="0">
                  <c:v>4.8474743096785441E-2</c:v>
                </c:pt>
                <c:pt idx="1">
                  <c:v>4.7049166546211982E-2</c:v>
                </c:pt>
                <c:pt idx="2">
                  <c:v>4.5623589995638529E-2</c:v>
                </c:pt>
                <c:pt idx="3">
                  <c:v>4.8470912709546468E-2</c:v>
                </c:pt>
                <c:pt idx="4">
                  <c:v>5.13182354234544E-2</c:v>
                </c:pt>
                <c:pt idx="5">
                  <c:v>5.369194112739064E-2</c:v>
                </c:pt>
                <c:pt idx="6">
                  <c:v>5.6065646831326879E-2</c:v>
                </c:pt>
                <c:pt idx="7">
                  <c:v>5.8967206438122706E-2</c:v>
                </c:pt>
                <c:pt idx="8">
                  <c:v>6.2026396450017673E-2</c:v>
                </c:pt>
                <c:pt idx="9">
                  <c:v>6.1660161448532466E-2</c:v>
                </c:pt>
                <c:pt idx="10">
                  <c:v>7.4118177653310621E-2</c:v>
                </c:pt>
                <c:pt idx="11">
                  <c:v>7.7163749736271367E-2</c:v>
                </c:pt>
                <c:pt idx="12">
                  <c:v>7.8513863673724871E-2</c:v>
                </c:pt>
                <c:pt idx="13">
                  <c:v>7.8139506941486164E-2</c:v>
                </c:pt>
                <c:pt idx="14">
                  <c:v>7.7962692553928653E-2</c:v>
                </c:pt>
                <c:pt idx="15">
                  <c:v>7.8345317541129791E-2</c:v>
                </c:pt>
                <c:pt idx="16">
                  <c:v>7.7342137103287065E-2</c:v>
                </c:pt>
                <c:pt idx="17">
                  <c:v>7.7509405467894352E-2</c:v>
                </c:pt>
                <c:pt idx="18">
                  <c:v>7.7932337801320653E-2</c:v>
                </c:pt>
                <c:pt idx="19">
                  <c:v>0.08</c:v>
                </c:pt>
                <c:pt idx="20">
                  <c:v>0.08</c:v>
                </c:pt>
                <c:pt idx="21">
                  <c:v>8.2000000000000003E-2</c:v>
                </c:pt>
              </c:numCache>
            </c:numRef>
          </c:val>
          <c:smooth val="0"/>
          <c:extLst>
            <c:ext xmlns:c16="http://schemas.microsoft.com/office/drawing/2014/chart" uri="{C3380CC4-5D6E-409C-BE32-E72D297353CC}">
              <c16:uniqueId val="{00000081-8728-4054-B674-93C142B93A21}"/>
            </c:ext>
          </c:extLst>
        </c:ser>
        <c:dLbls>
          <c:showLegendKey val="0"/>
          <c:showVal val="0"/>
          <c:showCatName val="0"/>
          <c:showSerName val="0"/>
          <c:showPercent val="0"/>
          <c:showBubbleSize val="0"/>
        </c:dLbls>
        <c:marker val="1"/>
        <c:smooth val="0"/>
        <c:axId val="75047680"/>
        <c:axId val="75049216"/>
        <c:extLst>
          <c:ext xmlns:c15="http://schemas.microsoft.com/office/drawing/2012/chart" uri="{02D57815-91ED-43cb-92C2-25804820EDAC}">
            <c15:filteredLineSeries>
              <c15:ser>
                <c:idx val="2"/>
                <c:order val="4"/>
                <c:tx>
                  <c:strRef>
                    <c:extLst>
                      <c:ext uri="{02D57815-91ED-43cb-92C2-25804820EDAC}">
                        <c15:formulaRef>
                          <c15:sqref>'医療費の動向（グラフ）'!$A$6:$B$6</c15:sqref>
                        </c15:formulaRef>
                      </c:ext>
                    </c:extLst>
                    <c:strCache>
                      <c:ptCount val="2"/>
                      <c:pt idx="0">
                        <c:v>対国民所得比</c:v>
                      </c:pt>
                    </c:strCache>
                  </c:strRef>
                </c:tx>
                <c:spPr>
                  <a:ln w="19050" cap="rnd" cmpd="sng" algn="ctr">
                    <a:solidFill>
                      <a:schemeClr val="accent3">
                        <a:tint val="57000"/>
                      </a:schemeClr>
                    </a:solidFill>
                    <a:prstDash val="solid"/>
                    <a:round/>
                  </a:ln>
                  <a:effectLst/>
                </c:spPr>
                <c:marker>
                  <c:symbol val="none"/>
                </c:marker>
                <c:cat>
                  <c:numRef>
                    <c:extLst>
                      <c:ext uri="{02D57815-91ED-43cb-92C2-25804820EDAC}">
                        <c15:formulaRef>
                          <c15:sqref>'医療費の動向（グラフ）'!$C$1:$Y$1</c15:sqref>
                        </c15:formulaRef>
                      </c:ext>
                    </c:extLst>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extLst>
                      <c:ext uri="{02D57815-91ED-43cb-92C2-25804820EDAC}">
                        <c15:formulaRef>
                          <c15:sqref>'医療費の動向（グラフ）'!$C$6:$Y$6</c15:sqref>
                        </c15:formulaRef>
                      </c:ext>
                    </c:extLst>
                    <c:numCache>
                      <c:formatCode>0.0%</c:formatCode>
                      <c:ptCount val="23"/>
                      <c:pt idx="0">
                        <c:v>6.146724803010746E-2</c:v>
                      </c:pt>
                      <c:pt idx="1">
                        <c:v>6.0436451602473365E-2</c:v>
                      </c:pt>
                      <c:pt idx="2">
                        <c:v>5.9405655174839263E-2</c:v>
                      </c:pt>
                      <c:pt idx="3">
                        <c:v>6.5315975561577283E-2</c:v>
                      </c:pt>
                      <c:pt idx="4">
                        <c:v>7.122629594831531E-2</c:v>
                      </c:pt>
                      <c:pt idx="5">
                        <c:v>7.4660116833015308E-2</c:v>
                      </c:pt>
                      <c:pt idx="6">
                        <c:v>7.8093937717715306E-2</c:v>
                      </c:pt>
                      <c:pt idx="7">
                        <c:v>8.3086165984251462E-2</c:v>
                      </c:pt>
                      <c:pt idx="8">
                        <c:v>8.5522649023581865E-2</c:v>
                      </c:pt>
                      <c:pt idx="9">
                        <c:v>8.4433387476905306E-2</c:v>
                      </c:pt>
                      <c:pt idx="10">
                        <c:v>0.10340062443474674</c:v>
                      </c:pt>
                      <c:pt idx="11">
                        <c:v>0.10765462465685699</c:v>
                      </c:pt>
                      <c:pt idx="12">
                        <c:v>0.10898802295514563</c:v>
                      </c:pt>
                      <c:pt idx="13">
                        <c:v>0.10704997045911427</c:v>
                      </c:pt>
                      <c:pt idx="14">
                        <c:v>0.10754250418170046</c:v>
                      </c:pt>
                      <c:pt idx="15">
                        <c:v>0.10861962031693842</c:v>
                      </c:pt>
                      <c:pt idx="16">
                        <c:v>0.10771894466462978</c:v>
                      </c:pt>
                      <c:pt idx="17">
                        <c:v>0.10655924068840569</c:v>
                      </c:pt>
                      <c:pt idx="18">
                        <c:v>0.10788605495874241</c:v>
                      </c:pt>
                      <c:pt idx="19">
                        <c:v>0.11061783710910147</c:v>
                      </c:pt>
                    </c:numCache>
                  </c:numRef>
                </c:val>
                <c:smooth val="0"/>
                <c:extLst>
                  <c:ext xmlns:c16="http://schemas.microsoft.com/office/drawing/2014/chart" uri="{C3380CC4-5D6E-409C-BE32-E72D297353CC}">
                    <c16:uniqueId val="{0000004D-8728-4054-B674-93C142B93A21}"/>
                  </c:ext>
                </c:extLst>
              </c15:ser>
            </c15:filteredLineSeries>
            <c15:filteredLineSeries>
              <c15:ser>
                <c:idx val="5"/>
                <c:order val="6"/>
                <c:tx>
                  <c:strRef>
                    <c:extLst xmlns:c15="http://schemas.microsoft.com/office/drawing/2012/chart">
                      <c:ext xmlns:c15="http://schemas.microsoft.com/office/drawing/2012/chart" uri="{02D57815-91ED-43cb-92C2-25804820EDAC}">
                        <c15:formulaRef>
                          <c15:sqref>'医療費の動向（グラフ）'!$A$8:$B$8</c15:sqref>
                        </c15:formulaRef>
                      </c:ext>
                    </c:extLst>
                    <c:strCache>
                      <c:ptCount val="2"/>
                      <c:pt idx="0">
                        <c:v>老人の占める比率</c:v>
                      </c:pt>
                    </c:strCache>
                  </c:strRef>
                </c:tx>
                <c:spPr>
                  <a:ln w="19050" cap="rnd" cmpd="sng" algn="ctr">
                    <a:solidFill>
                      <a:schemeClr val="accent3">
                        <a:tint val="83000"/>
                      </a:scheme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'医療費の動向（グラフ）'!$C$1:$Y$1</c15:sqref>
                        </c15:formulaRef>
                      </c:ext>
                    </c:extLst>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extLst xmlns:c15="http://schemas.microsoft.com/office/drawing/2012/chart">
                      <c:ext xmlns:c15="http://schemas.microsoft.com/office/drawing/2012/chart" uri="{02D57815-91ED-43cb-92C2-25804820EDAC}">
                        <c15:formulaRef>
                          <c15:sqref>'医療費の動向（グラフ）'!$C$8:$Y$8</c15:sqref>
                        </c15:formulaRef>
                      </c:ext>
                    </c:extLst>
                    <c:numCache>
                      <c:formatCode>General</c:formatCode>
                      <c:ptCount val="23"/>
                    </c:numCache>
                  </c:numRef>
                </c:val>
                <c:smooth val="0"/>
                <c:extLst xmlns:c15="http://schemas.microsoft.com/office/drawing/2012/chart">
                  <c:ext xmlns:c16="http://schemas.microsoft.com/office/drawing/2014/chart" uri="{C3380CC4-5D6E-409C-BE32-E72D297353CC}">
                    <c16:uniqueId val="{00000079-8728-4054-B674-93C142B93A2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'医療費の動向（グラフ）'!$A$9:$B$9</c15:sqref>
                        </c15:formulaRef>
                      </c:ext>
                    </c:extLst>
                    <c:strCache>
                      <c:ptCount val="2"/>
                      <c:pt idx="0">
                        <c:v>老人の占める比率</c:v>
                      </c:pt>
                    </c:strCache>
                  </c:strRef>
                </c:tx>
                <c:spPr>
                  <a:ln w="19050" cap="rnd" cmpd="sng" algn="ctr">
                    <a:solidFill>
                      <a:schemeClr val="accent3"/>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'医療費の動向（グラフ）'!$C$1:$Y$1</c15:sqref>
                        </c15:formulaRef>
                      </c:ext>
                    </c:extLst>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extLst xmlns:c15="http://schemas.microsoft.com/office/drawing/2012/chart">
                      <c:ext xmlns:c15="http://schemas.microsoft.com/office/drawing/2012/chart" uri="{02D57815-91ED-43cb-92C2-25804820EDAC}">
                        <c15:formulaRef>
                          <c15:sqref>'医療費の動向（グラフ）'!$C$9:$Y$9</c15:sqref>
                        </c15:formulaRef>
                      </c:ext>
                    </c:extLst>
                    <c:numCache>
                      <c:formatCode>General</c:formatCode>
                      <c:ptCount val="23"/>
                    </c:numCache>
                  </c:numRef>
                </c:val>
                <c:smooth val="0"/>
                <c:extLst xmlns:c15="http://schemas.microsoft.com/office/drawing/2012/chart">
                  <c:ext xmlns:c16="http://schemas.microsoft.com/office/drawing/2014/chart" uri="{C3380CC4-5D6E-409C-BE32-E72D297353CC}">
                    <c16:uniqueId val="{0000007A-8728-4054-B674-93C142B93A2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'医療費の動向（グラフ）'!$A$10:$B$10</c15:sqref>
                        </c15:formulaRef>
                      </c:ext>
                    </c:extLst>
                    <c:strCache>
                      <c:ptCount val="2"/>
                      <c:pt idx="0">
                        <c:v>国民所得</c:v>
                      </c:pt>
                      <c:pt idx="1">
                        <c:v>兆円</c:v>
                      </c:pt>
                    </c:strCache>
                  </c:strRef>
                </c:tx>
                <c:spPr>
                  <a:ln w="19050" cap="rnd" cmpd="sng" algn="ctr">
                    <a:solidFill>
                      <a:schemeClr val="accent3">
                        <a:shade val="91000"/>
                      </a:scheme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'医療費の動向（グラフ）'!$C$1:$Y$1</c15:sqref>
                        </c15:formulaRef>
                      </c:ext>
                    </c:extLst>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extLst xmlns:c15="http://schemas.microsoft.com/office/drawing/2012/chart">
                      <c:ext xmlns:c15="http://schemas.microsoft.com/office/drawing/2012/chart" uri="{02D57815-91ED-43cb-92C2-25804820EDAC}">
                        <c15:formulaRef>
                          <c15:sqref>'医療費の動向（グラフ）'!$C$10:$Y$10</c15:sqref>
                        </c15:formulaRef>
                      </c:ext>
                    </c:extLst>
                    <c:numCache>
                      <c:formatCode>General</c:formatCode>
                      <c:ptCount val="23"/>
                      <c:pt idx="0" formatCode="0.0">
                        <c:v>260.55990000000003</c:v>
                      </c:pt>
                      <c:pt idx="2" formatCode="0.0">
                        <c:v>346.8929</c:v>
                      </c:pt>
                      <c:pt idx="4" formatCode="0.0">
                        <c:v>378.4796</c:v>
                      </c:pt>
                      <c:pt idx="5" formatCode="0.0">
                        <c:v>377.00319999999999</c:v>
                      </c:pt>
                      <c:pt idx="6" formatCode="0.0">
                        <c:v>385.96850000000001</c:v>
                      </c:pt>
                      <c:pt idx="7" formatCode="0.0">
                        <c:v>374.30779999999999</c:v>
                      </c:pt>
                      <c:pt idx="8" formatCode="0.0">
                        <c:v>387.36989999999997</c:v>
                      </c:pt>
                      <c:pt idx="9" formatCode="0.0">
                        <c:v>392.3519</c:v>
                      </c:pt>
                      <c:pt idx="10" formatCode="0.0">
                        <c:v>361.89530000000002</c:v>
                      </c:pt>
                      <c:pt idx="11" formatCode="0.0">
                        <c:v>358.41469999999998</c:v>
                      </c:pt>
                      <c:pt idx="12" formatCode="0.0">
                        <c:v>359.7799</c:v>
                      </c:pt>
                      <c:pt idx="13" formatCode="0.0">
                        <c:v>374.22710000000001</c:v>
                      </c:pt>
                      <c:pt idx="14" formatCode="0.0">
                        <c:v>379.45089999999999</c:v>
                      </c:pt>
                      <c:pt idx="15" formatCode="0.0">
                        <c:v>390.02530000000002</c:v>
                      </c:pt>
                      <c:pt idx="16" formatCode="0.0">
                        <c:v>391.18560000000002</c:v>
                      </c:pt>
                      <c:pt idx="17" formatCode="0.0">
                        <c:v>404.1977</c:v>
                      </c:pt>
                      <c:pt idx="18" formatCode="0.0">
                        <c:v>402.22899999999998</c:v>
                      </c:pt>
                      <c:pt idx="19" formatCode="0.0">
                        <c:v>401.28699999999998</c:v>
                      </c:pt>
                    </c:numCache>
                  </c:numRef>
                </c:val>
                <c:smooth val="0"/>
                <c:extLst xmlns:c15="http://schemas.microsoft.com/office/drawing/2012/chart">
                  <c:ext xmlns:c16="http://schemas.microsoft.com/office/drawing/2014/chart" uri="{C3380CC4-5D6E-409C-BE32-E72D297353CC}">
                    <c16:uniqueId val="{0000007B-8728-4054-B674-93C142B93A21}"/>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'医療費の動向（グラフ）'!$A$11:$B$11</c15:sqref>
                        </c15:formulaRef>
                      </c:ext>
                    </c:extLst>
                    <c:strCache>
                      <c:ptCount val="2"/>
                      <c:pt idx="0">
                        <c:v>（伸び率）</c:v>
                      </c:pt>
                    </c:strCache>
                  </c:strRef>
                </c:tx>
                <c:spPr>
                  <a:ln w="19050" cap="rnd" cmpd="sng" algn="ctr">
                    <a:solidFill>
                      <a:schemeClr val="accent3">
                        <a:shade val="82000"/>
                      </a:scheme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'医療費の動向（グラフ）'!$C$1:$Y$1</c15:sqref>
                        </c15:formulaRef>
                      </c:ext>
                    </c:extLst>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extLst xmlns:c15="http://schemas.microsoft.com/office/drawing/2012/chart">
                      <c:ext xmlns:c15="http://schemas.microsoft.com/office/drawing/2012/chart" uri="{02D57815-91ED-43cb-92C2-25804820EDAC}">
                        <c15:formulaRef>
                          <c15:sqref>'医療費の動向（グラフ）'!$C$11:$Y$11</c15:sqref>
                        </c15:formulaRef>
                      </c:ext>
                    </c:extLst>
                    <c:numCache>
                      <c:formatCode>General</c:formatCode>
                      <c:ptCount val="23"/>
                      <c:pt idx="6" formatCode="0.0%">
                        <c:v>2.3780434754930413E-2</c:v>
                      </c:pt>
                      <c:pt idx="7" formatCode="0.0%">
                        <c:v>-3.0211532806433739E-2</c:v>
                      </c:pt>
                      <c:pt idx="8" formatCode="0.0%">
                        <c:v>1.2277893702562048E-2</c:v>
                      </c:pt>
                      <c:pt idx="9" formatCode="0.0%">
                        <c:v>1.2861092201536639E-2</c:v>
                      </c:pt>
                      <c:pt idx="10" formatCode="0.0%">
                        <c:v>2.3999649136210222E-2</c:v>
                      </c:pt>
                      <c:pt idx="11" formatCode="0.0%">
                        <c:v>-9.6176988206257974E-3</c:v>
                      </c:pt>
                      <c:pt idx="12" formatCode="0.0%">
                        <c:v>3.8089955573810119E-3</c:v>
                      </c:pt>
                      <c:pt idx="13" formatCode="0.0%">
                        <c:v>4.0155661836583922E-2</c:v>
                      </c:pt>
                      <c:pt idx="14" formatCode="0.0%">
                        <c:v>1.3958903564172509E-2</c:v>
                      </c:pt>
                      <c:pt idx="15" formatCode="0.0%">
                        <c:v>2.7867637156744118E-2</c:v>
                      </c:pt>
                      <c:pt idx="16" formatCode="0.0%">
                        <c:v>2.9749352157411035E-3</c:v>
                      </c:pt>
                      <c:pt idx="17" formatCode="0.0%">
                        <c:v>3.3263238728623801E-2</c:v>
                      </c:pt>
                      <c:pt idx="18" formatCode="0.0%">
                        <c:v>-4.8706363247490447E-3</c:v>
                      </c:pt>
                      <c:pt idx="19" formatCode="0.0%">
                        <c:v>-2.3419494864865831E-3</c:v>
                      </c:pt>
                    </c:numCache>
                  </c:numRef>
                </c:val>
                <c:smooth val="0"/>
                <c:extLst xmlns:c15="http://schemas.microsoft.com/office/drawing/2012/chart">
                  <c:ext xmlns:c16="http://schemas.microsoft.com/office/drawing/2014/chart" uri="{C3380CC4-5D6E-409C-BE32-E72D297353CC}">
                    <c16:uniqueId val="{0000007C-8728-4054-B674-93C142B93A2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'医療費の動向（グラフ）'!$A$12:$B$12</c15:sqref>
                        </c15:formulaRef>
                      </c:ext>
                    </c:extLst>
                    <c:strCache>
                      <c:ptCount val="2"/>
                      <c:pt idx="0">
                        <c:v>（伸び率）</c:v>
                      </c:pt>
                      <c:pt idx="1">
                        <c:v>↓伸び率計算用</c:v>
                      </c:pt>
                    </c:strCache>
                  </c:strRef>
                </c:tx>
                <c:spPr>
                  <a:ln w="19050" cap="rnd" cmpd="sng" algn="ctr">
                    <a:solidFill>
                      <a:schemeClr val="accent3">
                        <a:shade val="73000"/>
                      </a:scheme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'医療費の動向（グラフ）'!$C$1:$Y$1</c15:sqref>
                        </c15:formulaRef>
                      </c:ext>
                    </c:extLst>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extLst xmlns:c15="http://schemas.microsoft.com/office/drawing/2012/chart">
                      <c:ext xmlns:c15="http://schemas.microsoft.com/office/drawing/2012/chart" uri="{02D57815-91ED-43cb-92C2-25804820EDAC}">
                        <c15:formulaRef>
                          <c15:sqref>'医療費の動向（グラフ）'!$C$12:$Y$12</c15:sqref>
                        </c15:formulaRef>
                      </c:ext>
                    </c:extLst>
                    <c:numCache>
                      <c:formatCode>General</c:formatCode>
                      <c:ptCount val="23"/>
                    </c:numCache>
                  </c:numRef>
                </c:val>
                <c:smooth val="0"/>
                <c:extLst xmlns:c15="http://schemas.microsoft.com/office/drawing/2012/chart">
                  <c:ext xmlns:c16="http://schemas.microsoft.com/office/drawing/2014/chart" uri="{C3380CC4-5D6E-409C-BE32-E72D297353CC}">
                    <c16:uniqueId val="{0000007D-8728-4054-B674-93C142B93A2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'医療費の動向（グラフ）'!$A$13:$B$13</c15:sqref>
                        </c15:formulaRef>
                      </c:ext>
                    </c:extLst>
                    <c:strCache>
                      <c:ptCount val="2"/>
                      <c:pt idx="0">
                        <c:v>GDP</c:v>
                      </c:pt>
                      <c:pt idx="1">
                        <c:v>308.2</c:v>
                      </c:pt>
                    </c:strCache>
                  </c:strRef>
                </c:tx>
                <c:spPr>
                  <a:ln w="19050" cap="rnd" cmpd="sng" algn="ctr">
                    <a:solidFill>
                      <a:schemeClr val="accent3">
                        <a:shade val="65000"/>
                      </a:scheme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'医療費の動向（グラフ）'!$C$1:$Y$1</c15:sqref>
                        </c15:formulaRef>
                      </c:ext>
                    </c:extLst>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extLst xmlns:c15="http://schemas.microsoft.com/office/drawing/2012/chart">
                      <c:ext xmlns:c15="http://schemas.microsoft.com/office/drawing/2012/chart" uri="{02D57815-91ED-43cb-92C2-25804820EDAC}">
                        <c15:formulaRef>
                          <c15:sqref>'医療費の動向（グラフ）'!$C$13:$Y$13</c15:sqref>
                        </c15:formulaRef>
                      </c:ext>
                    </c:extLst>
                    <c:numCache>
                      <c:formatCode>0.0</c:formatCode>
                      <c:ptCount val="23"/>
                      <c:pt idx="0">
                        <c:v>330.39679999999998</c:v>
                      </c:pt>
                      <c:pt idx="1">
                        <c:v>415.8852</c:v>
                      </c:pt>
                      <c:pt idx="2">
                        <c:v>451.68299999999999</c:v>
                      </c:pt>
                      <c:pt idx="3">
                        <c:v>511.95460000000003</c:v>
                      </c:pt>
                      <c:pt idx="4">
                        <c:v>525.30449999999996</c:v>
                      </c:pt>
                      <c:pt idx="5">
                        <c:v>530.29750000000001</c:v>
                      </c:pt>
                      <c:pt idx="6">
                        <c:v>537.61620000000005</c:v>
                      </c:pt>
                      <c:pt idx="7">
                        <c:v>527.40840000000003</c:v>
                      </c:pt>
                      <c:pt idx="8">
                        <c:v>534.10969999999998</c:v>
                      </c:pt>
                      <c:pt idx="9">
                        <c:v>537.26099999999997</c:v>
                      </c:pt>
                      <c:pt idx="10">
                        <c:v>504.87209999999999</c:v>
                      </c:pt>
                      <c:pt idx="11">
                        <c:v>500.04050000000001</c:v>
                      </c:pt>
                      <c:pt idx="12">
                        <c:v>499.4239</c:v>
                      </c:pt>
                      <c:pt idx="13">
                        <c:v>512.68560000000002</c:v>
                      </c:pt>
                      <c:pt idx="14" formatCode="0.0_ ">
                        <c:v>523.41830000000004</c:v>
                      </c:pt>
                      <c:pt idx="15" formatCode="0.0_ ">
                        <c:v>540.73940000000005</c:v>
                      </c:pt>
                      <c:pt idx="16" formatCode="0.0_ ">
                        <c:v>544.82719999999995</c:v>
                      </c:pt>
                      <c:pt idx="17" formatCode="0.0_ ">
                        <c:v>555.68740000000003</c:v>
                      </c:pt>
                      <c:pt idx="18" formatCode="0.0_ ">
                        <c:v>556.8279</c:v>
                      </c:pt>
                      <c:pt idx="19" formatCode="0.0_ ">
                        <c:v>559.69880000000001</c:v>
                      </c:pt>
                    </c:numCache>
                  </c:numRef>
                </c:val>
                <c:smooth val="0"/>
                <c:extLst xmlns:c15="http://schemas.microsoft.com/office/drawing/2012/chart">
                  <c:ext xmlns:c16="http://schemas.microsoft.com/office/drawing/2014/chart" uri="{C3380CC4-5D6E-409C-BE32-E72D297353CC}">
                    <c16:uniqueId val="{0000007E-8728-4054-B674-93C142B93A2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'医療費の動向（グラフ）'!$A$14:$B$14</c15:sqref>
                        </c15:formulaRef>
                      </c:ext>
                    </c:extLst>
                    <c:strCache>
                      <c:ptCount val="2"/>
                      <c:pt idx="0">
                        <c:v>（伸び率）</c:v>
                      </c:pt>
                      <c:pt idx="1">
                        <c:v>兆円</c:v>
                      </c:pt>
                    </c:strCache>
                  </c:strRef>
                </c:tx>
                <c:spPr>
                  <a:ln w="19050" cap="rnd" cmpd="sng" algn="ctr">
                    <a:solidFill>
                      <a:schemeClr val="accent3">
                        <a:shade val="56000"/>
                      </a:scheme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'医療費の動向（グラフ）'!$C$1:$Y$1</c15:sqref>
                        </c15:formulaRef>
                      </c:ext>
                    </c:extLst>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extLst xmlns:c15="http://schemas.microsoft.com/office/drawing/2012/chart">
                      <c:ext xmlns:c15="http://schemas.microsoft.com/office/drawing/2012/chart" uri="{02D57815-91ED-43cb-92C2-25804820EDAC}">
                        <c15:formulaRef>
                          <c15:sqref>'医療費の動向（グラフ）'!$C$14:$Y$14</c15:sqref>
                        </c15:formulaRef>
                      </c:ext>
                    </c:extLst>
                    <c:numCache>
                      <c:formatCode>General</c:formatCode>
                      <c:ptCount val="23"/>
                      <c:pt idx="0" formatCode="0.0%">
                        <c:v>7.1887214571578317E-2</c:v>
                      </c:pt>
                      <c:pt idx="2" formatCode="0.0%">
                        <c:v>8.6076157555017518E-2</c:v>
                      </c:pt>
                      <c:pt idx="4" formatCode="0.0%">
                        <c:v>2.6076335675077278E-2</c:v>
                      </c:pt>
                      <c:pt idx="6" formatCode="0.0%">
                        <c:v>1.3801121068834021E-2</c:v>
                      </c:pt>
                      <c:pt idx="7" formatCode="0.0%">
                        <c:v>-1.8987151056832019E-2</c:v>
                      </c:pt>
                      <c:pt idx="8" formatCode="0.0%">
                        <c:v>8.4513142670705754E-3</c:v>
                      </c:pt>
                      <c:pt idx="9" formatCode="0.0%">
                        <c:v>5.900098799928255E-3</c:v>
                      </c:pt>
                      <c:pt idx="10" formatCode="0.0%">
                        <c:v>1.5090070346472695E-2</c:v>
                      </c:pt>
                      <c:pt idx="11" formatCode="0.0%">
                        <c:v>-9.5699485077507251E-3</c:v>
                      </c:pt>
                      <c:pt idx="12" formatCode="0.0%">
                        <c:v>-1.233100118890329E-3</c:v>
                      </c:pt>
                      <c:pt idx="13" formatCode="0.0%">
                        <c:v>2.6553995513630912E-2</c:v>
                      </c:pt>
                      <c:pt idx="14" formatCode="0.0%">
                        <c:v>2.0934272388380082E-2</c:v>
                      </c:pt>
                      <c:pt idx="15" formatCode="0.0%">
                        <c:v>3.3092270560658665E-2</c:v>
                      </c:pt>
                      <c:pt idx="16" formatCode="0.0%">
                        <c:v>7.5596488807729845E-3</c:v>
                      </c:pt>
                      <c:pt idx="17" formatCode="0.0%">
                        <c:v>1.9933292610941677E-2</c:v>
                      </c:pt>
                      <c:pt idx="18" formatCode="0.0%">
                        <c:v>2.0524129213654874E-3</c:v>
                      </c:pt>
                      <c:pt idx="19" formatCode="0.0%">
                        <c:v>5.1558120561128185E-3</c:v>
                      </c:pt>
                    </c:numCache>
                  </c:numRef>
                </c:val>
                <c:smooth val="0"/>
                <c:extLst xmlns:c15="http://schemas.microsoft.com/office/drawing/2012/chart">
                  <c:ext xmlns:c16="http://schemas.microsoft.com/office/drawing/2014/chart" uri="{C3380CC4-5D6E-409C-BE32-E72D297353CC}">
                    <c16:uniqueId val="{0000007F-8728-4054-B674-93C142B93A2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'医療費の動向（グラフ）'!$A$15:$B$15</c15:sqref>
                        </c15:formulaRef>
                      </c:ext>
                    </c:extLst>
                    <c:strCache>
                      <c:ptCount val="2"/>
                      <c:pt idx="0">
                        <c:v>（伸び率）</c:v>
                      </c:pt>
                      <c:pt idx="1">
                        <c:v>兆円</c:v>
                      </c:pt>
                    </c:strCache>
                  </c:strRef>
                </c:tx>
                <c:spPr>
                  <a:ln w="19050" cap="rnd" cmpd="sng" algn="ctr">
                    <a:solidFill>
                      <a:schemeClr val="accent3">
                        <a:shade val="47000"/>
                      </a:scheme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'医療費の動向（グラフ）'!$C$1:$Y$1</c15:sqref>
                        </c15:formulaRef>
                      </c:ext>
                    </c:extLst>
                    <c:numCache>
                      <c:formatCode>General</c:formatCode>
                      <c:ptCount val="23"/>
                      <c:pt idx="0">
                        <c:v>1985</c:v>
                      </c:pt>
                      <c:pt idx="2">
                        <c:v>1990</c:v>
                      </c:pt>
                      <c:pt idx="4">
                        <c:v>1995</c:v>
                      </c:pt>
                      <c:pt idx="6">
                        <c:v>2000</c:v>
                      </c:pt>
                      <c:pt idx="8">
                        <c:v>2005</c:v>
                      </c:pt>
                      <c:pt idx="10">
                        <c:v>2010</c:v>
                      </c:pt>
                      <c:pt idx="15">
                        <c:v>2015</c:v>
                      </c:pt>
                      <c:pt idx="20">
                        <c:v>2020</c:v>
                      </c:pt>
                      <c:pt idx="21">
                        <c:v>2021</c:v>
                      </c:pt>
                      <c:pt idx="22">
                        <c:v>2022</c:v>
                      </c:pt>
                    </c:numCache>
                  </c:numRef>
                </c:cat>
                <c:val>
                  <c:numRef>
                    <c:extLst xmlns:c15="http://schemas.microsoft.com/office/drawing/2012/chart">
                      <c:ext xmlns:c15="http://schemas.microsoft.com/office/drawing/2012/chart" uri="{02D57815-91ED-43cb-92C2-25804820EDAC}">
                        <c15:formulaRef>
                          <c15:sqref>'医療費の動向（グラフ）'!$C$15:$Y$15</c15:sqref>
                        </c15:formulaRef>
                      </c:ext>
                    </c:extLst>
                    <c:numCache>
                      <c:formatCode>General</c:formatCode>
                      <c:ptCount val="23"/>
                    </c:numCache>
                  </c:numRef>
                </c:val>
                <c:smooth val="0"/>
                <c:extLst xmlns:c15="http://schemas.microsoft.com/office/drawing/2012/chart">
                  <c:ext xmlns:c16="http://schemas.microsoft.com/office/drawing/2014/chart" uri="{C3380CC4-5D6E-409C-BE32-E72D297353CC}">
                    <c16:uniqueId val="{00000080-8728-4054-B674-93C142B93A21}"/>
                  </c:ext>
                </c:extLst>
              </c15:ser>
            </c15:filteredLineSeries>
          </c:ext>
        </c:extLst>
      </c:lineChart>
      <c:catAx>
        <c:axId val="74999296"/>
        <c:scaling>
          <c:orientation val="minMax"/>
        </c:scaling>
        <c:delete val="0"/>
        <c:axPos val="b"/>
        <c:numFmt formatCode="General" sourceLinked="0"/>
        <c:majorTickMark val="in"/>
        <c:minorTickMark val="none"/>
        <c:tickLblPos val="nextTo"/>
        <c:spPr>
          <a:noFill/>
          <a:ln w="3319" cap="flat" cmpd="sng" algn="ctr">
            <a:solidFill>
              <a:schemeClr val="tx1"/>
            </a:solidFill>
            <a:prstDash val="solid"/>
            <a:round/>
          </a:ln>
          <a:effectLst/>
        </c:spPr>
        <c:txPr>
          <a:bodyPr rot="0" spcFirstLastPara="1" vertOverflow="ellipsis" wrap="square" anchor="ctr" anchorCtr="1"/>
          <a:lstStyle/>
          <a:p>
            <a:pPr>
              <a:defRPr sz="8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crossAx val="75000832"/>
        <c:crosses val="autoZero"/>
        <c:auto val="0"/>
        <c:lblAlgn val="ctr"/>
        <c:lblOffset val="5"/>
        <c:tickLblSkip val="1"/>
        <c:tickMarkSkip val="1"/>
        <c:noMultiLvlLbl val="0"/>
      </c:catAx>
      <c:valAx>
        <c:axId val="75000832"/>
        <c:scaling>
          <c:orientation val="minMax"/>
          <c:max val="50"/>
          <c:min val="0"/>
        </c:scaling>
        <c:delete val="0"/>
        <c:axPos val="l"/>
        <c:numFmt formatCode="0_ " sourceLinked="0"/>
        <c:majorTickMark val="in"/>
        <c:minorTickMark val="none"/>
        <c:tickLblPos val="nextTo"/>
        <c:spPr>
          <a:noFill/>
          <a:ln w="3319" cap="flat" cmpd="sng" algn="ctr">
            <a:solidFill>
              <a:schemeClr val="tx1"/>
            </a:solidFill>
            <a:prstDash val="solid"/>
            <a:round/>
          </a:ln>
          <a:effectLst/>
        </c:spPr>
        <c:txPr>
          <a:bodyPr rot="0" spcFirstLastPara="1" vertOverflow="ellipsis" wrap="square" anchor="ctr" anchorCtr="1"/>
          <a:lstStyle/>
          <a:p>
            <a:pPr>
              <a:defRPr sz="900" b="0" i="0" u="none" strike="noStrike" kern="1200" baseline="0">
                <a:solidFill>
                  <a:schemeClr val="accent3">
                    <a:lumMod val="75000"/>
                  </a:schemeClr>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crossAx val="74999296"/>
        <c:crosses val="autoZero"/>
        <c:crossBetween val="between"/>
        <c:majorUnit val="10"/>
      </c:valAx>
      <c:catAx>
        <c:axId val="75047680"/>
        <c:scaling>
          <c:orientation val="minMax"/>
        </c:scaling>
        <c:delete val="1"/>
        <c:axPos val="b"/>
        <c:numFmt formatCode="General" sourceLinked="1"/>
        <c:majorTickMark val="out"/>
        <c:minorTickMark val="none"/>
        <c:tickLblPos val="none"/>
        <c:crossAx val="75049216"/>
        <c:crosses val="autoZero"/>
        <c:auto val="1"/>
        <c:lblAlgn val="ctr"/>
        <c:lblOffset val="100"/>
        <c:noMultiLvlLbl val="0"/>
      </c:catAx>
      <c:valAx>
        <c:axId val="75049216"/>
        <c:scaling>
          <c:orientation val="minMax"/>
          <c:max val="9.0000000000000024E-2"/>
          <c:min val="0"/>
        </c:scaling>
        <c:delete val="0"/>
        <c:axPos val="r"/>
        <c:numFmt formatCode="0%" sourceLinked="0"/>
        <c:majorTickMark val="in"/>
        <c:minorTickMark val="none"/>
        <c:tickLblPos val="high"/>
        <c:spPr>
          <a:noFill/>
          <a:ln w="3319" cap="flat" cmpd="sng" algn="ctr">
            <a:solidFill>
              <a:schemeClr val="tx1"/>
            </a:solidFill>
            <a:prstDash val="solid"/>
            <a:round/>
          </a:ln>
          <a:effectLst/>
        </c:spPr>
        <c:txPr>
          <a:bodyPr rot="0" spcFirstLastPara="1" vertOverflow="ellipsis" wrap="square" anchor="ctr" anchorCtr="1"/>
          <a:lstStyle/>
          <a:p>
            <a:pPr>
              <a:defRPr sz="900" b="0" i="0" u="none" strike="noStrike" kern="1200" baseline="0">
                <a:solidFill>
                  <a:schemeClr val="tx2"/>
                </a:solidFill>
                <a:latin typeface="UD デジタル 教科書体 NK-R" panose="02020400000000000000" pitchFamily="18" charset="-128"/>
                <a:ea typeface="UD デジタル 教科書体 NK-R" panose="02020400000000000000" pitchFamily="18" charset="-128"/>
                <a:cs typeface="ＭＳ Ｐゴシック"/>
              </a:defRPr>
            </a:pPr>
            <a:endParaRPr lang="ja-JP"/>
          </a:p>
        </c:txPr>
        <c:crossAx val="75047680"/>
        <c:crosses val="max"/>
        <c:crossBetween val="between"/>
        <c:majorUnit val="1.0000000000000045E-2"/>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150" b="0" i="0" u="none" strike="noStrike" baseline="0">
          <a:solidFill>
            <a:schemeClr val="tx1"/>
          </a:solidFill>
          <a:latin typeface="ＭＳ Ｐゴシック"/>
          <a:ea typeface="ＭＳ Ｐゴシック"/>
          <a:cs typeface="ＭＳ Ｐゴシック"/>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cdr:x>
      <cdr:y>0.0053</cdr:y>
    </cdr:from>
    <cdr:to>
      <cdr:x>0.07675</cdr:x>
      <cdr:y>0.04305</cdr:y>
    </cdr:to>
    <cdr:sp macro="" textlink="">
      <cdr:nvSpPr>
        <cdr:cNvPr id="30733" name="Text Box 13"/>
        <cdr:cNvSpPr txBox="1">
          <a:spLocks xmlns:a="http://schemas.openxmlformats.org/drawingml/2006/main" noChangeArrowheads="1"/>
        </cdr:cNvSpPr>
      </cdr:nvSpPr>
      <cdr:spPr bwMode="auto">
        <a:xfrm xmlns:a="http://schemas.openxmlformats.org/drawingml/2006/main">
          <a:off x="0" y="30530"/>
          <a:ext cx="754874" cy="2176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00" b="0" i="0" strike="noStrike" dirty="0">
              <a:solidFill>
                <a:schemeClr val="accent5">
                  <a:lumMod val="50000"/>
                </a:schemeClr>
              </a:solidFill>
              <a:latin typeface="UD デジタル 教科書体 NK-R" panose="02020400000000000000" pitchFamily="18" charset="-128"/>
              <a:ea typeface="UD デジタル 教科書体 NK-R" panose="02020400000000000000" pitchFamily="18" charset="-128"/>
            </a:rPr>
            <a:t>（兆円）</a:t>
          </a:r>
        </a:p>
      </cdr:txBody>
    </cdr:sp>
  </cdr:relSizeAnchor>
  <cdr:relSizeAnchor xmlns:cdr="http://schemas.openxmlformats.org/drawingml/2006/chartDrawing">
    <cdr:from>
      <cdr:x>0.93505</cdr:x>
      <cdr:y>0.00696</cdr:y>
    </cdr:from>
    <cdr:to>
      <cdr:x>0.99244</cdr:x>
      <cdr:y>0.05221</cdr:y>
    </cdr:to>
    <cdr:sp macro="" textlink="">
      <cdr:nvSpPr>
        <cdr:cNvPr id="30734" name="Text Box 14"/>
        <cdr:cNvSpPr txBox="1">
          <a:spLocks xmlns:a="http://schemas.openxmlformats.org/drawingml/2006/main" noChangeArrowheads="1"/>
        </cdr:cNvSpPr>
      </cdr:nvSpPr>
      <cdr:spPr bwMode="auto">
        <a:xfrm xmlns:a="http://schemas.openxmlformats.org/drawingml/2006/main">
          <a:off x="9196651" y="40124"/>
          <a:ext cx="564458" cy="2609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r" rtl="0">
            <a:defRPr sz="1000"/>
          </a:pPr>
          <a:r>
            <a:rPr lang="ja-JP" altLang="en-US" sz="900" b="0" i="0" strike="noStrike" dirty="0">
              <a:solidFill>
                <a:schemeClr val="tx2"/>
              </a:solidFill>
              <a:latin typeface="UD デジタル 教科書体 NK-R" panose="02020400000000000000" pitchFamily="18" charset="-128"/>
              <a:ea typeface="UD デジタル 教科書体 NK-R" panose="02020400000000000000" pitchFamily="18" charset="-128"/>
            </a:rPr>
            <a:t>（万円）</a:t>
          </a:r>
        </a:p>
      </cdr:txBody>
    </cdr:sp>
  </cdr:relSizeAnchor>
  <cdr:relSizeAnchor xmlns:cdr="http://schemas.openxmlformats.org/drawingml/2006/chartDrawing">
    <cdr:from>
      <cdr:x>0.90894</cdr:x>
      <cdr:y>0.95171</cdr:y>
    </cdr:from>
    <cdr:to>
      <cdr:x>0.97304</cdr:x>
      <cdr:y>1</cdr:y>
    </cdr:to>
    <cdr:sp macro="" textlink="">
      <cdr:nvSpPr>
        <cdr:cNvPr id="2" name="スライド番号プレースホルダー 2">
          <a:extLst xmlns:a="http://schemas.openxmlformats.org/drawingml/2006/main">
            <a:ext uri="{FF2B5EF4-FFF2-40B4-BE49-F238E27FC236}">
              <a16:creationId xmlns:a16="http://schemas.microsoft.com/office/drawing/2014/main" id="{F50B561D-E371-D447-463C-0BC3BDFE153C}"/>
            </a:ext>
          </a:extLst>
        </cdr:cNvPr>
        <cdr:cNvSpPr>
          <a:spLocks xmlns:a="http://schemas.openxmlformats.org/drawingml/2006/main" noGrp="1"/>
        </cdr:cNvSpPr>
      </cdr:nvSpPr>
      <cdr:spPr>
        <a:xfrm xmlns:a="http://schemas.openxmlformats.org/drawingml/2006/main">
          <a:off x="8939824" y="5487379"/>
          <a:ext cx="630513" cy="278421"/>
        </a:xfrm>
        <a:prstGeom xmlns:a="http://schemas.openxmlformats.org/drawingml/2006/main" prst="rect">
          <a:avLst/>
        </a:prstGeom>
      </cdr:spPr>
      <cdr:txBody>
        <a:bodyPr xmlns:a="http://schemas.openxmlformats.org/drawingml/2006/main" vert="horz" lIns="0" tIns="0" rIns="0" bIns="0" rtlCol="0" anchor="t"/>
        <a:lstStyle xmlns:a="http://schemas.openxmlformats.org/drawingml/2006/main">
          <a:defPPr>
            <a:defRPr lang="en-US"/>
          </a:defPPr>
          <a:lvl1pPr marL="0" algn="r" defTabSz="457195"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a:lstStyle>
        <a:p xmlns:a="http://schemas.openxmlformats.org/drawingml/2006/main">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（年）</a:t>
          </a:r>
          <a:endParaRPr kumimoji="0" lang="en-US" sz="11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0.05556</cdr:x>
      <cdr:y>0.41771</cdr:y>
    </cdr:from>
    <cdr:to>
      <cdr:x>0.19889</cdr:x>
      <cdr:y>0.48015</cdr:y>
    </cdr:to>
    <cdr:sp macro="" textlink="">
      <cdr:nvSpPr>
        <cdr:cNvPr id="3" name="スライド番号プレースホルダー 2">
          <a:extLst xmlns:a="http://schemas.openxmlformats.org/drawingml/2006/main">
            <a:ext uri="{FF2B5EF4-FFF2-40B4-BE49-F238E27FC236}">
              <a16:creationId xmlns:a16="http://schemas.microsoft.com/office/drawing/2014/main" id="{F50B561D-E371-D447-463C-0BC3BDFE153C}"/>
            </a:ext>
          </a:extLst>
        </cdr:cNvPr>
        <cdr:cNvSpPr>
          <a:spLocks xmlns:a="http://schemas.openxmlformats.org/drawingml/2006/main" noGrp="1"/>
        </cdr:cNvSpPr>
      </cdr:nvSpPr>
      <cdr:spPr>
        <a:xfrm xmlns:a="http://schemas.openxmlformats.org/drawingml/2006/main">
          <a:off x="504421" y="2223171"/>
          <a:ext cx="1301281" cy="332323"/>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horz" lIns="0" tIns="0" rIns="0" bIns="0" rtlCol="0" anchor="b"/>
        <a:lstStyle xmlns:a="http://schemas.openxmlformats.org/drawingml/2006/main">
          <a:defPPr>
            <a:defRPr lang="en-US"/>
          </a:defPPr>
          <a:lvl1pPr marL="0" algn="r" defTabSz="457195"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457200" rtl="0" eaLnBrk="1" fontAlgn="auto" latinLnBrk="0" hangingPunct="1">
            <a:lnSpc>
              <a:spcPct val="8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chemeClr val="accent5">
                  <a:lumMod val="50000"/>
                </a:schemeClr>
              </a:solidFill>
              <a:effectLst/>
              <a:uLnTx/>
              <a:uFillTx/>
              <a:latin typeface="UD デジタル 教科書体 NK-R" panose="02020400000000000000" pitchFamily="18" charset="-128"/>
              <a:ea typeface="UD デジタル 教科書体 NK-R" panose="02020400000000000000" pitchFamily="18" charset="-128"/>
            </a:rPr>
            <a:t>社会保障給付費総額</a:t>
          </a:r>
          <a:br>
            <a:rPr kumimoji="0" lang="en-US" altLang="ja-JP" sz="1100" b="1" i="0" u="none" strike="noStrike" kern="1200" cap="none" spc="0" normalizeH="0" baseline="0" noProof="0" dirty="0">
              <a:ln>
                <a:noFill/>
              </a:ln>
              <a:solidFill>
                <a:schemeClr val="accent5">
                  <a:lumMod val="50000"/>
                </a:schemeClr>
              </a:solidFill>
              <a:effectLst/>
              <a:uLnTx/>
              <a:uFillTx/>
              <a:latin typeface="UD デジタル 教科書体 NK-R" panose="02020400000000000000" pitchFamily="18" charset="-128"/>
              <a:ea typeface="UD デジタル 教科書体 NK-R" panose="02020400000000000000" pitchFamily="18" charset="-128"/>
            </a:rPr>
          </a:br>
          <a:r>
            <a:rPr kumimoji="0" lang="ja-JP" altLang="en-US" sz="1100" b="1" i="0" u="none" strike="noStrike" kern="1200" cap="none" spc="0" normalizeH="0" baseline="0" noProof="0" dirty="0">
              <a:ln>
                <a:noFill/>
              </a:ln>
              <a:solidFill>
                <a:schemeClr val="accent5">
                  <a:lumMod val="50000"/>
                </a:schemeClr>
              </a:solidFill>
              <a:effectLst/>
              <a:uLnTx/>
              <a:uFillTx/>
              <a:latin typeface="UD デジタル 教科書体 NK-R" panose="02020400000000000000" pitchFamily="18" charset="-128"/>
              <a:ea typeface="UD デジタル 教科書体 NK-R" panose="02020400000000000000" pitchFamily="18" charset="-128"/>
            </a:rPr>
            <a:t>（左軸、兆円）</a:t>
          </a:r>
          <a:endParaRPr kumimoji="0" lang="en-US" sz="1100" b="1" i="0" u="none" strike="noStrike" kern="1200" cap="none" spc="0" normalizeH="0" baseline="0" noProof="0" dirty="0">
            <a:ln>
              <a:noFill/>
            </a:ln>
            <a:solidFill>
              <a:schemeClr val="accent5">
                <a:lumMod val="50000"/>
              </a:schemeClr>
            </a:solidFill>
            <a:effectLst/>
            <a:uLnTx/>
            <a:uFillTx/>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0.12722</cdr:x>
      <cdr:y>0.48015</cdr:y>
    </cdr:from>
    <cdr:to>
      <cdr:x>0.14279</cdr:x>
      <cdr:y>0.61513</cdr:y>
    </cdr:to>
    <cdr:cxnSp macro="">
      <cdr:nvCxnSpPr>
        <cdr:cNvPr id="5" name="直線コネクタ 4">
          <a:extLst xmlns:a="http://schemas.openxmlformats.org/drawingml/2006/main">
            <a:ext uri="{FF2B5EF4-FFF2-40B4-BE49-F238E27FC236}">
              <a16:creationId xmlns:a16="http://schemas.microsoft.com/office/drawing/2014/main" id="{FC29F5E1-1B8C-DD0B-1523-4CC3BF995879}"/>
            </a:ext>
          </a:extLst>
        </cdr:cNvPr>
        <cdr:cNvCxnSpPr>
          <a:stCxn xmlns:a="http://schemas.openxmlformats.org/drawingml/2006/main" id="3" idx="2"/>
        </cdr:cNvCxnSpPr>
      </cdr:nvCxnSpPr>
      <cdr:spPr>
        <a:xfrm xmlns:a="http://schemas.openxmlformats.org/drawingml/2006/main">
          <a:off x="1155062" y="2555494"/>
          <a:ext cx="141288" cy="718398"/>
        </a:xfrm>
        <a:prstGeom xmlns:a="http://schemas.openxmlformats.org/drawingml/2006/main" prst="line">
          <a:avLst/>
        </a:prstGeom>
        <a:ln xmlns:a="http://schemas.openxmlformats.org/drawingml/2006/main" w="19050">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0.54314</cdr:x>
      <cdr:y>0.9055</cdr:y>
    </cdr:from>
    <cdr:to>
      <cdr:x>0.61116</cdr:x>
      <cdr:y>0.96794</cdr:y>
    </cdr:to>
    <cdr:sp macro="" textlink="">
      <cdr:nvSpPr>
        <cdr:cNvPr id="7" name="Text Box 9">
          <a:extLst xmlns:a="http://schemas.openxmlformats.org/drawingml/2006/main">
            <a:ext uri="{FF2B5EF4-FFF2-40B4-BE49-F238E27FC236}">
              <a16:creationId xmlns:a16="http://schemas.microsoft.com/office/drawing/2014/main" id="{3DE257AE-85EB-04CB-9036-EE147ADB221E}"/>
            </a:ext>
          </a:extLst>
        </cdr:cNvPr>
        <cdr:cNvSpPr txBox="1">
          <a:spLocks xmlns:a="http://schemas.openxmlformats.org/drawingml/2006/main" noChangeArrowheads="1"/>
        </cdr:cNvSpPr>
      </cdr:nvSpPr>
      <cdr:spPr bwMode="auto">
        <a:xfrm xmlns:a="http://schemas.openxmlformats.org/drawingml/2006/main">
          <a:off x="4931142" y="4819322"/>
          <a:ext cx="617548" cy="3323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18288" rIns="27432" bIns="18288" anchor="ctr" upright="1"/>
        <a:lstStyle xmlns:a="http://schemas.openxmlformats.org/drawingml/2006/main">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1" algn="l" defTabSz="457195" rtl="0" eaLnBrk="1" latinLnBrk="0" hangingPunct="1">
            <a:defRPr sz="1800" kern="1200">
              <a:solidFill>
                <a:schemeClr val="tx1"/>
              </a:solidFill>
              <a:latin typeface="+mn-lt"/>
              <a:ea typeface="+mn-ea"/>
              <a:cs typeface="+mn-cs"/>
            </a:defRPr>
          </a:lvl3pPr>
          <a:lvl4pPr marL="1371586" algn="l" defTabSz="457195" rtl="0" eaLnBrk="1" latinLnBrk="0" hangingPunct="1">
            <a:defRPr sz="1800" kern="1200">
              <a:solidFill>
                <a:schemeClr val="tx1"/>
              </a:solidFill>
              <a:latin typeface="+mn-lt"/>
              <a:ea typeface="+mn-ea"/>
              <a:cs typeface="+mn-cs"/>
            </a:defRPr>
          </a:lvl4pPr>
          <a:lvl5pPr marL="1828782" algn="l" defTabSz="457195" rtl="0" eaLnBrk="1" latinLnBrk="0" hangingPunct="1">
            <a:defRPr sz="1800" kern="1200">
              <a:solidFill>
                <a:schemeClr val="tx1"/>
              </a:solidFill>
              <a:latin typeface="+mn-lt"/>
              <a:ea typeface="+mn-ea"/>
              <a:cs typeface="+mn-cs"/>
            </a:defRPr>
          </a:lvl5pPr>
          <a:lvl6pPr marL="2285977" algn="l" defTabSz="457195" rtl="0" eaLnBrk="1" latinLnBrk="0" hangingPunct="1">
            <a:defRPr sz="1800" kern="1200">
              <a:solidFill>
                <a:schemeClr val="tx1"/>
              </a:solidFill>
              <a:latin typeface="+mn-lt"/>
              <a:ea typeface="+mn-ea"/>
              <a:cs typeface="+mn-cs"/>
            </a:defRPr>
          </a:lvl6pPr>
          <a:lvl7pPr marL="2743173" algn="l" defTabSz="457195" rtl="0" eaLnBrk="1" latinLnBrk="0" hangingPunct="1">
            <a:defRPr sz="1800" kern="1200">
              <a:solidFill>
                <a:schemeClr val="tx1"/>
              </a:solidFill>
              <a:latin typeface="+mn-lt"/>
              <a:ea typeface="+mn-ea"/>
              <a:cs typeface="+mn-cs"/>
            </a:defRPr>
          </a:lvl7pPr>
          <a:lvl8pPr marL="3200368" algn="l" defTabSz="457195" rtl="0" eaLnBrk="1" latinLnBrk="0" hangingPunct="1">
            <a:defRPr sz="1800" kern="1200">
              <a:solidFill>
                <a:schemeClr val="tx1"/>
              </a:solidFill>
              <a:latin typeface="+mn-lt"/>
              <a:ea typeface="+mn-ea"/>
              <a:cs typeface="+mn-cs"/>
            </a:defRPr>
          </a:lvl8pPr>
          <a:lvl9pPr marL="3657563" algn="l" defTabSz="457195"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sz="1000"/>
          </a:pP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２０１０</a:t>
          </a:r>
          <a:endPar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0.08969</cdr:y>
    </cdr:from>
    <cdr:to>
      <cdr:x>0.049</cdr:x>
      <cdr:y>0.60094</cdr:y>
    </cdr:to>
    <cdr:sp macro="" textlink="">
      <cdr:nvSpPr>
        <cdr:cNvPr id="3" name="上矢印 2"/>
        <cdr:cNvSpPr/>
      </cdr:nvSpPr>
      <cdr:spPr bwMode="auto">
        <a:xfrm xmlns:a="http://schemas.openxmlformats.org/drawingml/2006/main">
          <a:off x="0" y="575931"/>
          <a:ext cx="473690" cy="3282924"/>
        </a:xfrm>
        <a:prstGeom xmlns:a="http://schemas.openxmlformats.org/drawingml/2006/main" prst="upArrow">
          <a:avLst/>
        </a:prstGeom>
        <a:gradFill xmlns:a="http://schemas.openxmlformats.org/drawingml/2006/main" flip="none" rotWithShape="1">
          <a:gsLst>
            <a:gs pos="0">
              <a:schemeClr val="accent1">
                <a:lumMod val="40000"/>
                <a:lumOff val="60000"/>
              </a:schemeClr>
            </a:gs>
            <a:gs pos="64000">
              <a:schemeClr val="accent1">
                <a:lumMod val="95000"/>
                <a:lumOff val="5000"/>
              </a:schemeClr>
            </a:gs>
            <a:gs pos="100000">
              <a:schemeClr val="accent1">
                <a:lumMod val="60000"/>
              </a:schemeClr>
            </a:gs>
          </a:gsLst>
          <a:path path="circle">
            <a:fillToRect l="50000" t="130000" r="50000" b="-30000"/>
          </a:path>
          <a:tileRect/>
        </a:gra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eaVert" wrap="square" lIns="18288" tIns="0" rIns="0" bIns="0" anchor="ctr" anchorCtr="0" upright="1"/>
        <a:lstStyle xmlns:a="http://schemas.openxmlformats.org/drawingml/2006/main"/>
        <a:p xmlns:a="http://schemas.openxmlformats.org/drawingml/2006/main">
          <a:pPr algn="ctr"/>
          <a:r>
            <a:rPr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給付金額</a:t>
          </a:r>
          <a:endParaRPr lang="ja-JP" sz="1200" b="1" dirty="0">
            <a:solidFill>
              <a:schemeClr val="bg1"/>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cdr:x>
      <cdr:y>0.28826</cdr:y>
    </cdr:from>
    <cdr:to>
      <cdr:x>0.04958</cdr:x>
      <cdr:y>0.72064</cdr:y>
    </cdr:to>
    <cdr:sp macro="" textlink="">
      <cdr:nvSpPr>
        <cdr:cNvPr id="9" name="正方形/長方形 8"/>
        <cdr:cNvSpPr/>
      </cdr:nvSpPr>
      <cdr:spPr bwMode="auto">
        <a:xfrm xmlns:a="http://schemas.openxmlformats.org/drawingml/2006/main">
          <a:off x="0" y="2085230"/>
          <a:ext cx="508000" cy="3127772"/>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eaVert" wrap="square" lIns="18288" tIns="0" rIns="0" bIns="0" anchor="ctr" anchorCtr="1" upright="1">
          <a:no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ltLang="ja-JP" sz="1200" dirty="0">
            <a:latin typeface="HGPｺﾞｼｯｸM" pitchFamily="50" charset="-128"/>
            <a:ea typeface="HGPｺﾞｼｯｸM" pitchFamily="50" charset="-128"/>
          </a:endParaRPr>
        </a:p>
      </cdr:txBody>
    </cdr:sp>
  </cdr:relSizeAnchor>
  <cdr:relSizeAnchor xmlns:cdr="http://schemas.openxmlformats.org/drawingml/2006/chartDrawing">
    <cdr:from>
      <cdr:x>0</cdr:x>
      <cdr:y>0.60446</cdr:y>
    </cdr:from>
    <cdr:to>
      <cdr:x>0.04884</cdr:x>
      <cdr:y>0.85835</cdr:y>
    </cdr:to>
    <cdr:sp macro="" textlink="">
      <cdr:nvSpPr>
        <cdr:cNvPr id="12" name="下矢印 11"/>
        <cdr:cNvSpPr/>
      </cdr:nvSpPr>
      <cdr:spPr bwMode="auto">
        <a:xfrm xmlns:a="http://schemas.openxmlformats.org/drawingml/2006/main">
          <a:off x="0" y="3881433"/>
          <a:ext cx="472144" cy="1630330"/>
        </a:xfrm>
        <a:prstGeom xmlns:a="http://schemas.openxmlformats.org/drawingml/2006/main" prst="downArrow">
          <a:avLst/>
        </a:prstGeom>
        <a:gradFill xmlns:a="http://schemas.openxmlformats.org/drawingml/2006/main" flip="none" rotWithShape="1">
          <a:gsLst>
            <a:gs pos="6000">
              <a:schemeClr val="accent3">
                <a:lumMod val="40000"/>
                <a:lumOff val="60000"/>
              </a:schemeClr>
            </a:gs>
            <a:gs pos="100000">
              <a:srgbClr val="51B2B2"/>
            </a:gs>
          </a:gsLst>
          <a:path path="circle">
            <a:fillToRect r="100000" b="100000"/>
          </a:path>
          <a:tileRect l="-100000" t="-100000"/>
        </a:gra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eaVert" wrap="square" lIns="18288" tIns="0" rIns="0" bIns="0" anchor="ctr" anchorCtr="0" upright="1"/>
        <a:lstStyle xmlns:a="http://schemas.openxmlformats.org/drawingml/2006/main"/>
        <a:p xmlns:a="http://schemas.openxmlformats.org/drawingml/2006/main">
          <a:pPr lvl="0" algn="ctr"/>
          <a:r>
            <a:rPr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負担金額</a:t>
          </a:r>
          <a:endParaRPr lang="ja-JP" sz="1200" b="1" dirty="0">
            <a:solidFill>
              <a:schemeClr val="bg1"/>
            </a:solidFill>
            <a:latin typeface="UD デジタル 教科書体 NK-R" panose="02020400000000000000" pitchFamily="18" charset="-128"/>
            <a:ea typeface="UD デジタル 教科書体 NK-R" panose="02020400000000000000" pitchFamily="18" charset="-128"/>
          </a:endParaRPr>
        </a:p>
      </cdr:txBody>
    </cdr:sp>
  </cdr:relSizeAnchor>
  <cdr:relSizeAnchor xmlns:cdr="http://schemas.openxmlformats.org/drawingml/2006/chartDrawing">
    <cdr:from>
      <cdr:x>0.13248</cdr:x>
      <cdr:y>0.03437</cdr:y>
    </cdr:from>
    <cdr:to>
      <cdr:x>0.93526</cdr:x>
      <cdr:y>0.07361</cdr:y>
    </cdr:to>
    <cdr:grpSp>
      <cdr:nvGrpSpPr>
        <cdr:cNvPr id="2" name="グループ化 1">
          <a:extLst xmlns:a="http://schemas.openxmlformats.org/drawingml/2006/main">
            <a:ext uri="{FF2B5EF4-FFF2-40B4-BE49-F238E27FC236}">
              <a16:creationId xmlns:a16="http://schemas.microsoft.com/office/drawing/2014/main" id="{A7049807-C8FA-D9F2-BD9A-0B25D52A11F1}"/>
            </a:ext>
          </a:extLst>
        </cdr:cNvPr>
        <cdr:cNvGrpSpPr/>
      </cdr:nvGrpSpPr>
      <cdr:grpSpPr>
        <a:xfrm xmlns:a="http://schemas.openxmlformats.org/drawingml/2006/main">
          <a:off x="1280704" y="220702"/>
          <a:ext cx="7760593" cy="251973"/>
          <a:chOff x="1393808" y="900898"/>
          <a:chExt cx="7760551" cy="252000"/>
        </a:xfrm>
      </cdr:grpSpPr>
      <cdr:sp macro="" textlink="">
        <cdr:nvSpPr>
          <cdr:cNvPr id="4" name="角丸四角形 1">
            <a:extLst xmlns:a="http://schemas.openxmlformats.org/drawingml/2006/main">
              <a:ext uri="{FF2B5EF4-FFF2-40B4-BE49-F238E27FC236}">
                <a16:creationId xmlns:a16="http://schemas.microsoft.com/office/drawing/2014/main" id="{241B237B-23CC-931F-D295-92D580F13D07}"/>
              </a:ext>
            </a:extLst>
          </cdr:cNvPr>
          <cdr:cNvSpPr/>
        </cdr:nvSpPr>
        <cdr:spPr>
          <a:xfrm xmlns:a="http://schemas.openxmlformats.org/drawingml/2006/main">
            <a:off x="1393808" y="900898"/>
            <a:ext cx="936000" cy="252000"/>
          </a:xfrm>
          <a:prstGeom xmlns:a="http://schemas.openxmlformats.org/drawingml/2006/main" prst="roundRect">
            <a:avLst/>
          </a:prstGeom>
          <a:ln xmlns:a="http://schemas.openxmlformats.org/drawingml/2006/main"/>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rPr>
              <a:t>子ども期</a:t>
            </a:r>
          </a:p>
        </cdr:txBody>
      </cdr:sp>
      <cdr:sp macro="" textlink="">
        <cdr:nvSpPr>
          <cdr:cNvPr id="5" name="角丸四角形 11">
            <a:extLst xmlns:a="http://schemas.openxmlformats.org/drawingml/2006/main">
              <a:ext uri="{FF2B5EF4-FFF2-40B4-BE49-F238E27FC236}">
                <a16:creationId xmlns:a16="http://schemas.microsoft.com/office/drawing/2014/main" id="{ABBA79B7-82F6-A2C8-711B-74B36B8D3AAF}"/>
              </a:ext>
            </a:extLst>
          </cdr:cNvPr>
          <cdr:cNvSpPr/>
        </cdr:nvSpPr>
        <cdr:spPr>
          <a:xfrm xmlns:a="http://schemas.openxmlformats.org/drawingml/2006/main">
            <a:off x="4806083" y="900898"/>
            <a:ext cx="936000" cy="252000"/>
          </a:xfrm>
          <a:prstGeom xmlns:a="http://schemas.openxmlformats.org/drawingml/2006/main" prst="roundRect">
            <a:avLst/>
          </a:prstGeom>
          <a:ln xmlns:a="http://schemas.openxmlformats.org/drawingml/2006/main"/>
        </cdr:spPr>
        <cdr:style>
          <a:lnRef xmlns:a="http://schemas.openxmlformats.org/drawingml/2006/main" idx="0">
            <a:schemeClr val="accent3"/>
          </a:lnRef>
          <a:fillRef xmlns:a="http://schemas.openxmlformats.org/drawingml/2006/main" idx="3">
            <a:schemeClr val="accent3"/>
          </a:fillRef>
          <a:effectRef xmlns:a="http://schemas.openxmlformats.org/drawingml/2006/main" idx="3">
            <a:schemeClr val="accent3"/>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rPr>
              <a:t>成人期</a:t>
            </a:r>
          </a:p>
        </cdr:txBody>
      </cdr:sp>
      <cdr:sp macro="" textlink="">
        <cdr:nvSpPr>
          <cdr:cNvPr id="6" name="角丸四角形 12">
            <a:extLst xmlns:a="http://schemas.openxmlformats.org/drawingml/2006/main">
              <a:ext uri="{FF2B5EF4-FFF2-40B4-BE49-F238E27FC236}">
                <a16:creationId xmlns:a16="http://schemas.microsoft.com/office/drawing/2014/main" id="{5967E48B-9F70-BA24-081B-B6FB41E86E54}"/>
              </a:ext>
            </a:extLst>
          </cdr:cNvPr>
          <cdr:cNvSpPr/>
        </cdr:nvSpPr>
        <cdr:spPr>
          <a:xfrm xmlns:a="http://schemas.openxmlformats.org/drawingml/2006/main">
            <a:off x="8218359" y="900898"/>
            <a:ext cx="936000" cy="252000"/>
          </a:xfrm>
          <a:prstGeom xmlns:a="http://schemas.openxmlformats.org/drawingml/2006/main" prst="roundRect">
            <a:avLst/>
          </a:prstGeom>
          <a:ln xmlns:a="http://schemas.openxmlformats.org/drawingml/2006/main"/>
        </cdr:spPr>
        <cdr:style>
          <a:lnRef xmlns:a="http://schemas.openxmlformats.org/drawingml/2006/main" idx="0">
            <a:schemeClr val="accent1"/>
          </a:lnRef>
          <a:fillRef xmlns:a="http://schemas.openxmlformats.org/drawingml/2006/main" idx="3">
            <a:schemeClr val="accent1"/>
          </a:fillRef>
          <a:effectRef xmlns:a="http://schemas.openxmlformats.org/drawingml/2006/main" idx="3">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rPr>
              <a:t>高齢期</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0.04063</cdr:x>
      <cdr:y>0.06</cdr:y>
    </cdr:from>
    <cdr:to>
      <cdr:x>0.14291</cdr:x>
      <cdr:y>0.12321</cdr:y>
    </cdr:to>
    <cdr:sp macro="" textlink="">
      <cdr:nvSpPr>
        <cdr:cNvPr id="3" name="Text Box 1"/>
        <cdr:cNvSpPr txBox="1">
          <a:spLocks xmlns:a="http://schemas.openxmlformats.org/drawingml/2006/main" noChangeArrowheads="1"/>
        </cdr:cNvSpPr>
      </cdr:nvSpPr>
      <cdr:spPr bwMode="auto">
        <a:xfrm xmlns:a="http://schemas.openxmlformats.org/drawingml/2006/main">
          <a:off x="366857" y="337335"/>
          <a:ext cx="923557" cy="3553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18288" rIns="27432" bIns="18288"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1200" b="0" i="0" strike="noStrike" dirty="0">
              <a:solidFill>
                <a:srgbClr val="000000"/>
              </a:solidFill>
              <a:latin typeface="UD デジタル 教科書体 NK-R" panose="02020400000000000000" pitchFamily="18" charset="-128"/>
              <a:ea typeface="UD デジタル 教科書体 NK-R" panose="02020400000000000000" pitchFamily="18" charset="-128"/>
            </a:rPr>
            <a:t>（歳）</a:t>
          </a:r>
        </a:p>
      </cdr:txBody>
    </cdr:sp>
  </cdr:relSizeAnchor>
  <cdr:relSizeAnchor xmlns:cdr="http://schemas.openxmlformats.org/drawingml/2006/chartDrawing">
    <cdr:from>
      <cdr:x>0.86704</cdr:x>
      <cdr:y>0.93234</cdr:y>
    </cdr:from>
    <cdr:to>
      <cdr:x>0.9884</cdr:x>
      <cdr:y>0.97538</cdr:y>
    </cdr:to>
    <cdr:sp macro="" textlink="">
      <cdr:nvSpPr>
        <cdr:cNvPr id="4" name="Text Box 2"/>
        <cdr:cNvSpPr txBox="1">
          <a:spLocks xmlns:a="http://schemas.openxmlformats.org/drawingml/2006/main" noChangeArrowheads="1"/>
        </cdr:cNvSpPr>
      </cdr:nvSpPr>
      <cdr:spPr bwMode="auto">
        <a:xfrm xmlns:a="http://schemas.openxmlformats.org/drawingml/2006/main">
          <a:off x="7829082" y="5241566"/>
          <a:ext cx="1095844" cy="2419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18288" rIns="27432" bIns="18288"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ja-JP" altLang="en-US" sz="1100" b="0" i="0" strike="noStrike" dirty="0">
              <a:solidFill>
                <a:srgbClr val="000000"/>
              </a:solidFill>
              <a:latin typeface="UD デジタル 教科書体 NK-R" panose="02020400000000000000" pitchFamily="18" charset="-128"/>
              <a:ea typeface="UD デジタル 教科書体 NK-R" panose="02020400000000000000" pitchFamily="18" charset="-128"/>
            </a:rPr>
            <a:t>（万円）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7740" cy="513428"/>
          </a:xfrm>
          <a:prstGeom prst="rect">
            <a:avLst/>
          </a:prstGeom>
        </p:spPr>
        <p:txBody>
          <a:bodyPr vert="horz" lIns="94631" tIns="47315" rIns="94631" bIns="4731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3"/>
            <a:ext cx="3077740" cy="513428"/>
          </a:xfrm>
          <a:prstGeom prst="rect">
            <a:avLst/>
          </a:prstGeom>
        </p:spPr>
        <p:txBody>
          <a:bodyPr vert="horz" lIns="94631" tIns="47315" rIns="94631" bIns="47315" rtlCol="0"/>
          <a:lstStyle>
            <a:lvl1pPr algn="r">
              <a:defRPr sz="1200"/>
            </a:lvl1pPr>
          </a:lstStyle>
          <a:p>
            <a:fld id="{B37A305E-D807-3946-A1A4-56C9B77AFB38}" type="datetimeFigureOut">
              <a:rPr kumimoji="1" lang="ja-JP" altLang="en-US" smtClean="0"/>
              <a:t>2024/9/30</a:t>
            </a:fld>
            <a:endParaRPr kumimoji="1" lang="ja-JP" altLang="en-US"/>
          </a:p>
        </p:txBody>
      </p:sp>
      <p:sp>
        <p:nvSpPr>
          <p:cNvPr id="4" name="スライド イメージ プレースホルダー 3"/>
          <p:cNvSpPr>
            <a:spLocks noGrp="1" noRot="1" noChangeAspect="1"/>
          </p:cNvSpPr>
          <p:nvPr>
            <p:ph type="sldImg" idx="2"/>
          </p:nvPr>
        </p:nvSpPr>
        <p:spPr>
          <a:xfrm>
            <a:off x="1055688" y="1279525"/>
            <a:ext cx="4991100" cy="3454400"/>
          </a:xfrm>
          <a:prstGeom prst="rect">
            <a:avLst/>
          </a:prstGeom>
          <a:noFill/>
          <a:ln w="12700">
            <a:solidFill>
              <a:prstClr val="black"/>
            </a:solidFill>
          </a:ln>
        </p:spPr>
        <p:txBody>
          <a:bodyPr vert="horz" lIns="94631" tIns="47315" rIns="94631" bIns="47315" rtlCol="0" anchor="ctr"/>
          <a:lstStyle/>
          <a:p>
            <a:endParaRPr lang="ja-JP" altLang="en-US"/>
          </a:p>
        </p:txBody>
      </p:sp>
      <p:sp>
        <p:nvSpPr>
          <p:cNvPr id="5" name="ノート プレースホルダー 4"/>
          <p:cNvSpPr>
            <a:spLocks noGrp="1"/>
          </p:cNvSpPr>
          <p:nvPr>
            <p:ph type="body" sz="quarter" idx="3"/>
          </p:nvPr>
        </p:nvSpPr>
        <p:spPr>
          <a:xfrm>
            <a:off x="710248" y="4924648"/>
            <a:ext cx="5681980" cy="4029253"/>
          </a:xfrm>
          <a:prstGeom prst="rect">
            <a:avLst/>
          </a:prstGeom>
        </p:spPr>
        <p:txBody>
          <a:bodyPr vert="horz" lIns="94631" tIns="47315" rIns="94631" bIns="473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601"/>
            <a:ext cx="3077740" cy="513427"/>
          </a:xfrm>
          <a:prstGeom prst="rect">
            <a:avLst/>
          </a:prstGeom>
        </p:spPr>
        <p:txBody>
          <a:bodyPr vert="horz" lIns="94631" tIns="47315" rIns="94631" bIns="473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9601"/>
            <a:ext cx="3077740" cy="513427"/>
          </a:xfrm>
          <a:prstGeom prst="rect">
            <a:avLst/>
          </a:prstGeom>
        </p:spPr>
        <p:txBody>
          <a:bodyPr vert="horz" lIns="94631" tIns="47315" rIns="94631" bIns="47315"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hf sldNum="0" hdr="0" ftr="0" dt="0"/>
  <p:notesStyle>
    <a:lvl1pPr marL="0" algn="l" defTabSz="914364" rtl="0" eaLnBrk="1" latinLnBrk="0" hangingPunct="1">
      <a:defRPr kumimoji="1" sz="1200" kern="1200">
        <a:solidFill>
          <a:schemeClr val="tx1"/>
        </a:solidFill>
        <a:latin typeface="+mn-lt"/>
        <a:ea typeface="+mn-ea"/>
        <a:cs typeface="+mn-cs"/>
      </a:defRPr>
    </a:lvl1pPr>
    <a:lvl2pPr marL="457182" algn="l" defTabSz="914364" rtl="0" eaLnBrk="1" latinLnBrk="0" hangingPunct="1">
      <a:defRPr kumimoji="1" sz="1200" kern="1200">
        <a:solidFill>
          <a:schemeClr val="tx1"/>
        </a:solidFill>
        <a:latin typeface="+mn-lt"/>
        <a:ea typeface="+mn-ea"/>
        <a:cs typeface="+mn-cs"/>
      </a:defRPr>
    </a:lvl2pPr>
    <a:lvl3pPr marL="914364" algn="l" defTabSz="914364" rtl="0" eaLnBrk="1" latinLnBrk="0" hangingPunct="1">
      <a:defRPr kumimoji="1" sz="1200" kern="1200">
        <a:solidFill>
          <a:schemeClr val="tx1"/>
        </a:solidFill>
        <a:latin typeface="+mn-lt"/>
        <a:ea typeface="+mn-ea"/>
        <a:cs typeface="+mn-cs"/>
      </a:defRPr>
    </a:lvl3pPr>
    <a:lvl4pPr marL="1371546" algn="l" defTabSz="914364" rtl="0" eaLnBrk="1" latinLnBrk="0" hangingPunct="1">
      <a:defRPr kumimoji="1" sz="1200" kern="1200">
        <a:solidFill>
          <a:schemeClr val="tx1"/>
        </a:solidFill>
        <a:latin typeface="+mn-lt"/>
        <a:ea typeface="+mn-ea"/>
        <a:cs typeface="+mn-cs"/>
      </a:defRPr>
    </a:lvl4pPr>
    <a:lvl5pPr marL="1828728" algn="l" defTabSz="914364" rtl="0" eaLnBrk="1" latinLnBrk="0" hangingPunct="1">
      <a:defRPr kumimoji="1" sz="1200" kern="1200">
        <a:solidFill>
          <a:schemeClr val="tx1"/>
        </a:solidFill>
        <a:latin typeface="+mn-lt"/>
        <a:ea typeface="+mn-ea"/>
        <a:cs typeface="+mn-cs"/>
      </a:defRPr>
    </a:lvl5pPr>
    <a:lvl6pPr marL="2285910" algn="l" defTabSz="914364" rtl="0" eaLnBrk="1" latinLnBrk="0" hangingPunct="1">
      <a:defRPr kumimoji="1" sz="1200" kern="1200">
        <a:solidFill>
          <a:schemeClr val="tx1"/>
        </a:solidFill>
        <a:latin typeface="+mn-lt"/>
        <a:ea typeface="+mn-ea"/>
        <a:cs typeface="+mn-cs"/>
      </a:defRPr>
    </a:lvl6pPr>
    <a:lvl7pPr marL="2743093" algn="l" defTabSz="914364" rtl="0" eaLnBrk="1" latinLnBrk="0" hangingPunct="1">
      <a:defRPr kumimoji="1" sz="1200" kern="1200">
        <a:solidFill>
          <a:schemeClr val="tx1"/>
        </a:solidFill>
        <a:latin typeface="+mn-lt"/>
        <a:ea typeface="+mn-ea"/>
        <a:cs typeface="+mn-cs"/>
      </a:defRPr>
    </a:lvl7pPr>
    <a:lvl8pPr marL="3200275" algn="l" defTabSz="914364" rtl="0" eaLnBrk="1" latinLnBrk="0" hangingPunct="1">
      <a:defRPr kumimoji="1" sz="1200" kern="1200">
        <a:solidFill>
          <a:schemeClr val="tx1"/>
        </a:solidFill>
        <a:latin typeface="+mn-lt"/>
        <a:ea typeface="+mn-ea"/>
        <a:cs typeface="+mn-cs"/>
      </a:defRPr>
    </a:lvl8pPr>
    <a:lvl9pPr marL="3657457" algn="l" defTabSz="91436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ja-JP" altLang="en-US" b="0" dirty="0"/>
          </a:p>
        </p:txBody>
      </p:sp>
      <p:sp>
        <p:nvSpPr>
          <p:cNvPr id="4" name="スライド番号プレースホルダー 3"/>
          <p:cNvSpPr>
            <a:spLocks noGrp="1"/>
          </p:cNvSpPr>
          <p:nvPr>
            <p:ph type="sldNum" sz="quarter" idx="5"/>
          </p:nvPr>
        </p:nvSpPr>
        <p:spPr/>
        <p:txBody>
          <a:bodyPr/>
          <a:lstStyle/>
          <a:p>
            <a:pPr marL="0" marR="0" lvl="0" indent="0" algn="r" defTabSz="914318" rtl="0" eaLnBrk="1" fontAlgn="auto" latinLnBrk="0" hangingPunct="1">
              <a:lnSpc>
                <a:spcPct val="100000"/>
              </a:lnSpc>
              <a:spcBef>
                <a:spcPts val="0"/>
              </a:spcBef>
              <a:spcAft>
                <a:spcPts val="0"/>
              </a:spcAft>
              <a:buClrTx/>
              <a:buSzTx/>
              <a:buFontTx/>
              <a:buNone/>
              <a:tabLst/>
              <a:defRPr/>
            </a:pPr>
            <a:fld id="{A8676293-4F36-4916-A6F1-B94D1E49EEF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318"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7442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1852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4842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649288" y="725488"/>
            <a:ext cx="5226050" cy="3619500"/>
          </a:xfrm>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373" rtl="0" eaLnBrk="1" fontAlgn="auto" latinLnBrk="0" hangingPunct="1">
              <a:lnSpc>
                <a:spcPct val="100000"/>
              </a:lnSpc>
              <a:spcBef>
                <a:spcPct val="0"/>
              </a:spcBef>
              <a:spcAft>
                <a:spcPts val="0"/>
              </a:spcAft>
              <a:buClrTx/>
              <a:buSzTx/>
              <a:buFontTx/>
              <a:buNone/>
              <a:tabLst/>
              <a:defRPr/>
            </a:pPr>
            <a:endParaRPr lang="ja-JP" altLang="en-US" dirty="0"/>
          </a:p>
        </p:txBody>
      </p:sp>
      <p:sp>
        <p:nvSpPr>
          <p:cNvPr id="41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55CBBA-42DD-458B-A846-005746149128}"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24181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bwMode="auto">
          <a:xfrm>
            <a:off x="785813" y="768350"/>
            <a:ext cx="5537200" cy="3835400"/>
          </a:xfrm>
          <a:noFill/>
          <a:ln>
            <a:solidFill>
              <a:srgbClr val="000000"/>
            </a:solidFill>
            <a:miter lim="800000"/>
            <a:headEnd/>
            <a:tailEnd/>
          </a:ln>
        </p:spPr>
      </p:sp>
      <p:sp>
        <p:nvSpPr>
          <p:cNvPr id="4100" name="Rectangle 3"/>
          <p:cNvSpPr>
            <a:spLocks noGrp="1" noChangeArrowheads="1"/>
          </p:cNvSpPr>
          <p:nvPr>
            <p:ph type="body" idx="1"/>
          </p:nvPr>
        </p:nvSpPr>
        <p:spPr>
          <a:xfrm>
            <a:off x="709091" y="4860728"/>
            <a:ext cx="5684299" cy="4604126"/>
          </a:xfrm>
          <a:noFill/>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171748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7836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6425" y="1279525"/>
            <a:ext cx="4989513" cy="3455988"/>
          </a:xfrm>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37685" rtl="0" eaLnBrk="1" fontAlgn="auto" latinLnBrk="0" hangingPunct="1">
              <a:lnSpc>
                <a:spcPct val="100000"/>
              </a:lnSpc>
              <a:spcBef>
                <a:spcPts val="0"/>
              </a:spcBef>
              <a:spcAft>
                <a:spcPts val="0"/>
              </a:spcAft>
              <a:buClrTx/>
              <a:buSzTx/>
              <a:buFontTx/>
              <a:buNone/>
              <a:tabLst/>
              <a:defRPr/>
            </a:pPr>
            <a:fld id="{1CD6949A-66D6-4697-8E39-08935BEBE355}"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37685"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3049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68820" indent="-295700" eaLnBrk="0" hangingPunct="0">
              <a:defRPr kumimoji="1">
                <a:solidFill>
                  <a:schemeClr val="tx1"/>
                </a:solidFill>
                <a:latin typeface="Arial" charset="0"/>
                <a:ea typeface="ＭＳ Ｐゴシック" pitchFamily="50" charset="-128"/>
              </a:defRPr>
            </a:lvl2pPr>
            <a:lvl3pPr marL="1182801" indent="-236560" eaLnBrk="0" hangingPunct="0">
              <a:defRPr kumimoji="1">
                <a:solidFill>
                  <a:schemeClr val="tx1"/>
                </a:solidFill>
                <a:latin typeface="Arial" charset="0"/>
                <a:ea typeface="ＭＳ Ｐゴシック" pitchFamily="50" charset="-128"/>
              </a:defRPr>
            </a:lvl3pPr>
            <a:lvl4pPr marL="1655920" indent="-236560" eaLnBrk="0" hangingPunct="0">
              <a:defRPr kumimoji="1">
                <a:solidFill>
                  <a:schemeClr val="tx1"/>
                </a:solidFill>
                <a:latin typeface="Arial" charset="0"/>
                <a:ea typeface="ＭＳ Ｐゴシック" pitchFamily="50" charset="-128"/>
              </a:defRPr>
            </a:lvl4pPr>
            <a:lvl5pPr marL="2129041" indent="-236560" eaLnBrk="0" hangingPunct="0">
              <a:defRPr kumimoji="1">
                <a:solidFill>
                  <a:schemeClr val="tx1"/>
                </a:solidFill>
                <a:latin typeface="Arial" charset="0"/>
                <a:ea typeface="ＭＳ Ｐゴシック" pitchFamily="50" charset="-128"/>
              </a:defRPr>
            </a:lvl5pPr>
            <a:lvl6pPr marL="2602160" indent="-236560" eaLnBrk="0" fontAlgn="base" hangingPunct="0">
              <a:spcBef>
                <a:spcPct val="0"/>
              </a:spcBef>
              <a:spcAft>
                <a:spcPct val="0"/>
              </a:spcAft>
              <a:defRPr kumimoji="1">
                <a:solidFill>
                  <a:schemeClr val="tx1"/>
                </a:solidFill>
                <a:latin typeface="Arial" charset="0"/>
                <a:ea typeface="ＭＳ Ｐゴシック" pitchFamily="50" charset="-128"/>
              </a:defRPr>
            </a:lvl6pPr>
            <a:lvl7pPr marL="3075281" indent="-236560" eaLnBrk="0" fontAlgn="base" hangingPunct="0">
              <a:spcBef>
                <a:spcPct val="0"/>
              </a:spcBef>
              <a:spcAft>
                <a:spcPct val="0"/>
              </a:spcAft>
              <a:defRPr kumimoji="1">
                <a:solidFill>
                  <a:schemeClr val="tx1"/>
                </a:solidFill>
                <a:latin typeface="Arial" charset="0"/>
                <a:ea typeface="ＭＳ Ｐゴシック" pitchFamily="50" charset="-128"/>
              </a:defRPr>
            </a:lvl7pPr>
            <a:lvl8pPr marL="3548401" indent="-236560" eaLnBrk="0" fontAlgn="base" hangingPunct="0">
              <a:spcBef>
                <a:spcPct val="0"/>
              </a:spcBef>
              <a:spcAft>
                <a:spcPct val="0"/>
              </a:spcAft>
              <a:defRPr kumimoji="1">
                <a:solidFill>
                  <a:schemeClr val="tx1"/>
                </a:solidFill>
                <a:latin typeface="Arial" charset="0"/>
                <a:ea typeface="ＭＳ Ｐゴシック" pitchFamily="50" charset="-128"/>
              </a:defRPr>
            </a:lvl8pPr>
            <a:lvl9pPr marL="4021521" indent="-23656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E7F37E7-4F0D-4BE1-B474-0F6ECC5938FC}"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8195" name="Rectangle 2"/>
          <p:cNvSpPr>
            <a:spLocks noGrp="1" noRot="1" noChangeAspect="1" noChangeArrowheads="1" noTextEdit="1"/>
          </p:cNvSpPr>
          <p:nvPr>
            <p:ph type="sldImg"/>
          </p:nvPr>
        </p:nvSpPr>
        <p:spPr>
          <a:xfrm>
            <a:off x="779463" y="768350"/>
            <a:ext cx="5541962" cy="3836988"/>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118140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F756B0-09D4-4706-93D7-575556EE6C8C}" type="slidenum">
              <a:rPr kumimoji="0" lang="en-US" altLang="ja-JP" sz="1200" b="0" i="0" u="none" strike="noStrike" kern="1200" cap="none" spc="0" normalizeH="0" baseline="0" noProof="0" smtClean="0">
                <a:ln>
                  <a:noFill/>
                </a:ln>
                <a:solidFill>
                  <a:prstClr val="black"/>
                </a:solidFill>
                <a:effectLst/>
                <a:uLnTx/>
                <a:uFillTx/>
                <a:latin typeface="游ゴシック" panose="020F0502020204030204"/>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ja-JP" sz="1200" b="0" i="0" u="none" strike="noStrike" kern="1200" cap="none" spc="0" normalizeH="0" baseline="0" noProof="0">
              <a:ln>
                <a:noFill/>
              </a:ln>
              <a:solidFill>
                <a:prstClr val="black"/>
              </a:solidFill>
              <a:effectLst/>
              <a:uLnTx/>
              <a:uFillTx/>
              <a:latin typeface="游ゴシック" panose="020F0502020204030204"/>
              <a:ea typeface="ＭＳ Ｐゴシック" charset="-128"/>
              <a:cs typeface="+mn-cs"/>
            </a:endParaRPr>
          </a:p>
        </p:txBody>
      </p:sp>
      <p:sp>
        <p:nvSpPr>
          <p:cNvPr id="4099" name="Rectangle 2"/>
          <p:cNvSpPr>
            <a:spLocks noGrp="1" noRot="1" noChangeAspect="1" noChangeArrowheads="1" noTextEdit="1"/>
          </p:cNvSpPr>
          <p:nvPr>
            <p:ph type="sldImg"/>
          </p:nvPr>
        </p:nvSpPr>
        <p:spPr>
          <a:xfrm>
            <a:off x="715963" y="768350"/>
            <a:ext cx="5405437" cy="3741738"/>
          </a:xfrm>
          <a:ln w="12700"/>
        </p:spPr>
      </p:sp>
      <p:sp>
        <p:nvSpPr>
          <p:cNvPr id="4100" name="Rectangle 3"/>
          <p:cNvSpPr>
            <a:spLocks noGrp="1" noChangeArrowheads="1"/>
          </p:cNvSpPr>
          <p:nvPr>
            <p:ph type="body" idx="1"/>
          </p:nvPr>
        </p:nvSpPr>
        <p:spPr>
          <a:xfrm>
            <a:off x="932840" y="4741900"/>
            <a:ext cx="4971462" cy="4431289"/>
          </a:xfrm>
          <a:noFill/>
          <a:ln/>
        </p:spPr>
        <p:txBody>
          <a:bodyPr lIns="96108" tIns="48061" rIns="96108" bIns="48061"/>
          <a:lstStyle/>
          <a:p>
            <a:pPr eaLnBrk="1" hangingPunct="1"/>
            <a:endParaRPr lang="ja-JP" altLang="ja-JP" b="0" dirty="0"/>
          </a:p>
        </p:txBody>
      </p:sp>
    </p:spTree>
    <p:extLst>
      <p:ext uri="{BB962C8B-B14F-4D97-AF65-F5344CB8AC3E}">
        <p14:creationId xmlns:p14="http://schemas.microsoft.com/office/powerpoint/2010/main" val="203174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5624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28836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79510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 name="Title 1"/>
          <p:cNvSpPr>
            <a:spLocks noGrp="1"/>
          </p:cNvSpPr>
          <p:nvPr>
            <p:ph type="title"/>
          </p:nvPr>
        </p:nvSpPr>
        <p:spPr>
          <a:xfrm>
            <a:off x="0" y="0"/>
            <a:ext cx="9906000" cy="540000"/>
          </a:xfrm>
        </p:spPr>
        <p:txBody>
          <a:bodyPr tIns="396000" rIns="360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9219633" y="6524686"/>
            <a:ext cx="630513" cy="278421"/>
          </a:xfrm>
          <a:prstGeom prst="rect">
            <a:avLst/>
          </a:prstGeom>
        </p:spPr>
        <p:txBody>
          <a:bodyPr vert="horz" lIns="0" tIns="0" rIns="0" bIns="0" rtlCol="0" anchor="b"/>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9660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EDEEF5">
                  <a:lumMod val="50000"/>
                </a:srgbClr>
              </a:solidFill>
              <a:effectLst/>
              <a:uLnTx/>
              <a:uFillTx/>
              <a:latin typeface="Calibri" panose="020F0502020204030204"/>
              <a:ea typeface="メイリオ" panose="020B0604030504040204" pitchFamily="50" charset="-128"/>
              <a:cs typeface="+mn-cs"/>
            </a:endParaRPr>
          </a:p>
        </p:txBody>
      </p:sp>
      <p:sp>
        <p:nvSpPr>
          <p:cNvPr id="5" name="スライド番号プレースホルダー 4"/>
          <p:cNvSpPr>
            <a:spLocks noGrp="1"/>
          </p:cNvSpPr>
          <p:nvPr>
            <p:ph type="sldNum" sz="quarter" idx="12"/>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pPr defTabSz="457200">
              <a:defRPr/>
            </a:pPr>
            <a:fld id="{E7965763-C5A1-410F-9CAA-841C597A4571}" type="slidenum">
              <a:rPr kumimoji="1" lang="ja-JP" altLang="en-US" smtClean="0">
                <a:solidFill>
                  <a:srgbClr val="000000"/>
                </a:solidFill>
              </a:rPr>
              <a:pPr defTabSz="457200">
                <a:defRPr/>
              </a:pPr>
              <a:t>‹#›</a:t>
            </a:fld>
            <a:endParaRPr kumimoji="1" lang="ja-JP" altLang="en-US">
              <a:solidFill>
                <a:srgbClr val="000000"/>
              </a:solidFill>
            </a:endParaRPr>
          </a:p>
        </p:txBody>
      </p:sp>
    </p:spTree>
    <p:extLst>
      <p:ext uri="{BB962C8B-B14F-4D97-AF65-F5344CB8AC3E}">
        <p14:creationId xmlns:p14="http://schemas.microsoft.com/office/powerpoint/2010/main" val="138399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027"/>
            <a:ext cx="9917110" cy="52560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52560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13880" y="832940"/>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274188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ロゴ無し-タイトル">
    <p:spTree>
      <p:nvGrpSpPr>
        <p:cNvPr id="1" name=""/>
        <p:cNvGrpSpPr/>
        <p:nvPr/>
      </p:nvGrpSpPr>
      <p:grpSpPr>
        <a:xfrm>
          <a:off x="0" y="0"/>
          <a:ext cx="0" cy="0"/>
          <a:chOff x="0" y="0"/>
          <a:chExt cx="0" cy="0"/>
        </a:xfrm>
      </p:grpSpPr>
      <p:sp>
        <p:nvSpPr>
          <p:cNvPr id="13" name="テキスト プレースホルダー 6">
            <a:extLst>
              <a:ext uri="{FF2B5EF4-FFF2-40B4-BE49-F238E27FC236}">
                <a16:creationId xmlns:a16="http://schemas.microsoft.com/office/drawing/2014/main" id="{0290DA02-B9C4-F629-80C0-B9A67778665D}"/>
              </a:ext>
            </a:extLst>
          </p:cNvPr>
          <p:cNvSpPr txBox="1">
            <a:spLocks/>
          </p:cNvSpPr>
          <p:nvPr userDrawn="1"/>
        </p:nvSpPr>
        <p:spPr>
          <a:xfrm>
            <a:off x="0" y="0"/>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プレースホルダー 6">
            <a:extLst>
              <a:ext uri="{FF2B5EF4-FFF2-40B4-BE49-F238E27FC236}">
                <a16:creationId xmlns:a16="http://schemas.microsoft.com/office/drawing/2014/main" id="{81D8CD69-6C81-7B69-98B5-0D375DF0A013}"/>
              </a:ext>
            </a:extLst>
          </p:cNvPr>
          <p:cNvSpPr txBox="1">
            <a:spLocks/>
          </p:cNvSpPr>
          <p:nvPr userDrawn="1"/>
        </p:nvSpPr>
        <p:spPr>
          <a:xfrm>
            <a:off x="6019800" y="0"/>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Title 1">
            <a:extLst>
              <a:ext uri="{FF2B5EF4-FFF2-40B4-BE49-F238E27FC236}">
                <a16:creationId xmlns:a16="http://schemas.microsoft.com/office/drawing/2014/main" id="{60C0C413-4EB8-DE5E-440C-EC5DB8EA165B}"/>
              </a:ext>
            </a:extLst>
          </p:cNvPr>
          <p:cNvSpPr>
            <a:spLocks noGrp="1"/>
          </p:cNvSpPr>
          <p:nvPr>
            <p:ph type="title"/>
          </p:nvPr>
        </p:nvSpPr>
        <p:spPr>
          <a:xfrm>
            <a:off x="0" y="0"/>
            <a:ext cx="9906000" cy="540000"/>
          </a:xfrm>
        </p:spPr>
        <p:txBody>
          <a:bodyPr tIns="360000" rIns="360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6" name="Slide Number Placeholder 5">
            <a:extLst>
              <a:ext uri="{FF2B5EF4-FFF2-40B4-BE49-F238E27FC236}">
                <a16:creationId xmlns:a16="http://schemas.microsoft.com/office/drawing/2014/main" id="{1DEC1024-B449-1127-4935-6D94D686142F}"/>
              </a:ext>
            </a:extLst>
          </p:cNvPr>
          <p:cNvSpPr>
            <a:spLocks noGrp="1"/>
          </p:cNvSpPr>
          <p:nvPr>
            <p:ph type="sldNum" sz="quarter" idx="4"/>
          </p:nvPr>
        </p:nvSpPr>
        <p:spPr>
          <a:xfrm>
            <a:off x="9219633" y="6524686"/>
            <a:ext cx="630513" cy="278421"/>
          </a:xfrm>
          <a:prstGeom prst="rect">
            <a:avLst/>
          </a:prstGeom>
        </p:spPr>
        <p:txBody>
          <a:bodyPr vert="horz" lIns="0" tIns="0" rIns="0" bIns="0" rtlCol="0" anchor="b"/>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7" name="テキスト プレースホルダー 12">
            <a:extLst>
              <a:ext uri="{FF2B5EF4-FFF2-40B4-BE49-F238E27FC236}">
                <a16:creationId xmlns:a16="http://schemas.microsoft.com/office/drawing/2014/main" id="{DF0822E3-3793-E82B-8260-0569D554B768}"/>
              </a:ext>
            </a:extLst>
          </p:cNvPr>
          <p:cNvSpPr>
            <a:spLocks noGrp="1"/>
          </p:cNvSpPr>
          <p:nvPr>
            <p:ph type="body" sz="quarter" idx="13"/>
          </p:nvPr>
        </p:nvSpPr>
        <p:spPr>
          <a:xfrm>
            <a:off x="-600" y="540000"/>
            <a:ext cx="9907200" cy="41816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288000" bIns="108000" rtlCol="0" anchor="ctr" anchorCtr="0">
            <a:noAutofit/>
          </a:bodyPr>
          <a:lstStyle>
            <a:lvl1pPr marL="0" indent="0">
              <a:lnSpc>
                <a:spcPct val="100000"/>
              </a:lnSpc>
              <a:spcBef>
                <a:spcPts val="0"/>
              </a:spcBef>
              <a:spcAft>
                <a:spcPts val="600"/>
              </a:spcAft>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3926119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219633"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376849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2" y="3028"/>
            <a:ext cx="9917111" cy="65587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2" y="0"/>
            <a:ext cx="3896711" cy="65587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21023"/>
            <a:ext cx="9906000" cy="828000"/>
          </a:xfrm>
        </p:spPr>
        <p:txBody>
          <a:bodyPr/>
          <a:lstStyle/>
          <a:p>
            <a:r>
              <a:rPr lang="ja-JP" altLang="en-US" dirty="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39" y="427041"/>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8" y="6536165"/>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3" y="666747"/>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12">
              <a:spcAft>
                <a:spcPts val="1000"/>
              </a:spcAft>
            </a:pPr>
            <a:r>
              <a:rPr kumimoji="1" lang="ja-JP" altLang="en-US"/>
              <a:t>マスター テキストの書式設定</a:t>
            </a:r>
          </a:p>
        </p:txBody>
      </p:sp>
    </p:spTree>
    <p:extLst>
      <p:ext uri="{BB962C8B-B14F-4D97-AF65-F5344CB8AC3E}">
        <p14:creationId xmlns:p14="http://schemas.microsoft.com/office/powerpoint/2010/main" val="4113077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ロゴ無し-白紙">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C315B01-FE4A-DC6B-6B1B-01FC453CC7A5}"/>
              </a:ext>
            </a:extLst>
          </p:cNvPr>
          <p:cNvSpPr>
            <a:spLocks noGrp="1"/>
          </p:cNvSpPr>
          <p:nvPr>
            <p:ph type="sldNum" sz="quarter" idx="4"/>
          </p:nvPr>
        </p:nvSpPr>
        <p:spPr>
          <a:xfrm>
            <a:off x="9219031"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24699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8" y="6534006"/>
            <a:ext cx="2028431" cy="207831"/>
          </a:xfrm>
          <a:prstGeom prst="rect">
            <a:avLst/>
          </a:prstGeom>
        </p:spPr>
      </p:pic>
    </p:spTree>
    <p:extLst>
      <p:ext uri="{BB962C8B-B14F-4D97-AF65-F5344CB8AC3E}">
        <p14:creationId xmlns:p14="http://schemas.microsoft.com/office/powerpoint/2010/main" val="361629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468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46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468000"/>
          </a:xfrm>
        </p:spPr>
        <p:txBody>
          <a:bodyPr tIns="288000" rIns="360000" bIns="36000"/>
          <a:lstStyle>
            <a:lvl1pPr>
              <a:defRPr sz="2000">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600" y="468000"/>
            <a:ext cx="9907200" cy="46800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bIns="72000" rtlCol="0" anchor="ctr">
            <a:noAutofit/>
          </a:bodyPr>
          <a:lstStyle>
            <a:lvl1pPr marL="0" indent="0">
              <a:lnSpc>
                <a:spcPct val="100000"/>
              </a:lnSpc>
              <a:spcBef>
                <a:spcPts val="0"/>
              </a:spcBef>
              <a:spcAft>
                <a:spcPts val="600"/>
              </a:spcAft>
              <a:buNone/>
              <a:defRPr lang="ja-JP" altLang="en-US" sz="14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1063390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907200" cy="47364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5"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1"/>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5"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42731"/>
            <a:ext cx="9906000" cy="476673"/>
          </a:xfrm>
        </p:spPr>
        <p:txBody>
          <a:bodyPr/>
          <a:lstStyle/>
          <a:p>
            <a:r>
              <a:rPr lang="ja-JP" altLang="en-US" dirty="0"/>
              <a:t>マスター タイトルの書式設定</a:t>
            </a:r>
            <a:endParaRPr lang="en-US" dirty="0"/>
          </a:p>
        </p:txBody>
      </p:sp>
      <p:sp>
        <p:nvSpPr>
          <p:cNvPr id="2" name="Slide Number Placeholder 5">
            <a:extLst>
              <a:ext uri="{FF2B5EF4-FFF2-40B4-BE49-F238E27FC236}">
                <a16:creationId xmlns:a16="http://schemas.microsoft.com/office/drawing/2014/main" id="{9E1E8F9B-1BA5-3D3D-C543-15DE0363830C}"/>
              </a:ext>
            </a:extLst>
          </p:cNvPr>
          <p:cNvSpPr>
            <a:spLocks noGrp="1"/>
          </p:cNvSpPr>
          <p:nvPr>
            <p:ph type="sldNum" sz="quarter" idx="4"/>
          </p:nvPr>
        </p:nvSpPr>
        <p:spPr>
          <a:xfrm>
            <a:off x="9105436" y="653684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75897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55006"/>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33704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ロゴ有-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12">
            <a:extLst>
              <a:ext uri="{FF2B5EF4-FFF2-40B4-BE49-F238E27FC236}">
                <a16:creationId xmlns:a16="http://schemas.microsoft.com/office/drawing/2014/main" id="{DF557284-D172-0947-B941-AEB438596D1F}"/>
              </a:ext>
            </a:extLst>
          </p:cNvPr>
          <p:cNvSpPr>
            <a:spLocks noGrp="1"/>
          </p:cNvSpPr>
          <p:nvPr>
            <p:ph type="body" sz="quarter" idx="13"/>
          </p:nvPr>
        </p:nvSpPr>
        <p:spPr>
          <a:xfrm>
            <a:off x="13880" y="832940"/>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37594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1711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3" name="テキスト プレースホルダー 12">
            <a:extLst>
              <a:ext uri="{FF2B5EF4-FFF2-40B4-BE49-F238E27FC236}">
                <a16:creationId xmlns:a16="http://schemas.microsoft.com/office/drawing/2014/main" id="{EBB38338-E192-5342-9BC9-12557335BD90}"/>
              </a:ext>
            </a:extLst>
          </p:cNvPr>
          <p:cNvSpPr>
            <a:spLocks noGrp="1"/>
          </p:cNvSpPr>
          <p:nvPr>
            <p:ph type="body" sz="quarter" idx="13"/>
          </p:nvPr>
        </p:nvSpPr>
        <p:spPr>
          <a:xfrm>
            <a:off x="0" y="859828"/>
            <a:ext cx="9878239" cy="535880"/>
          </a:xfrm>
          <a:solidFill>
            <a:srgbClr val="EDEE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982313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876800" y="3886200"/>
            <a:ext cx="5029200" cy="2988067"/>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5052983" y="5588"/>
                </a:moveTo>
                <a:lnTo>
                  <a:pt x="9907200" y="0"/>
                </a:lnTo>
                <a:lnTo>
                  <a:pt x="9907200" y="827999"/>
                </a:lnTo>
                <a:lnTo>
                  <a:pt x="0" y="827999"/>
                </a:lnTo>
                <a:lnTo>
                  <a:pt x="5052983"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00" name="図 99"/>
          <p:cNvPicPr>
            <a:picLocks noChangeAspect="1"/>
          </p:cNvPicPr>
          <p:nvPr userDrawn="1"/>
        </p:nvPicPr>
        <p:blipFill>
          <a:blip r:embed="rId2"/>
          <a:stretch>
            <a:fillRect/>
          </a:stretch>
        </p:blipFill>
        <p:spPr>
          <a:xfrm>
            <a:off x="6551007" y="643128"/>
            <a:ext cx="3071714" cy="347472"/>
          </a:xfrm>
          <a:prstGeom prst="rect">
            <a:avLst/>
          </a:prstGeom>
        </p:spPr>
      </p:pic>
    </p:spTree>
    <p:extLst>
      <p:ext uri="{BB962C8B-B14F-4D97-AF65-F5344CB8AC3E}">
        <p14:creationId xmlns:p14="http://schemas.microsoft.com/office/powerpoint/2010/main" val="1756051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表紙2">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7" name="テキスト プレースホルダー 6">
            <a:extLst>
              <a:ext uri="{FF2B5EF4-FFF2-40B4-BE49-F238E27FC236}">
                <a16:creationId xmlns:a16="http://schemas.microsoft.com/office/drawing/2014/main" id="{2E95CE40-F866-6143-9D2C-1A4E775FF178}"/>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8" name="テキスト プレースホルダー 6">
            <a:extLst>
              <a:ext uri="{FF2B5EF4-FFF2-40B4-BE49-F238E27FC236}">
                <a16:creationId xmlns:a16="http://schemas.microsoft.com/office/drawing/2014/main" id="{F2AE4B11-0BA1-0642-9AAE-1990E94F55E7}"/>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pic>
        <p:nvPicPr>
          <p:cNvPr id="88" name="図 87"/>
          <p:cNvPicPr>
            <a:picLocks noChangeAspect="1"/>
          </p:cNvPicPr>
          <p:nvPr userDrawn="1"/>
        </p:nvPicPr>
        <p:blipFill>
          <a:blip r:embed="rId3"/>
          <a:stretch>
            <a:fillRect/>
          </a:stretch>
        </p:blipFill>
        <p:spPr>
          <a:xfrm>
            <a:off x="8763000" y="5857114"/>
            <a:ext cx="878716" cy="762000"/>
          </a:xfrm>
          <a:prstGeom prst="rect">
            <a:avLst/>
          </a:prstGeom>
        </p:spPr>
      </p:pic>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214629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88" name="図 87"/>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2308298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中扉・目次2">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B9987492-2412-3145-9701-A08B5E160C14}"/>
              </a:ext>
            </a:extLst>
          </p:cNvPr>
          <p:cNvSpPr/>
          <p:nvPr userDrawn="1"/>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1</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9" name="テキスト プレースホルダー 6">
            <a:extLst>
              <a:ext uri="{FF2B5EF4-FFF2-40B4-BE49-F238E27FC236}">
                <a16:creationId xmlns:a16="http://schemas.microsoft.com/office/drawing/2014/main" id="{459F2513-2314-724E-A875-B543CADB4768}"/>
              </a:ext>
            </a:extLst>
          </p:cNvPr>
          <p:cNvSpPr txBox="1">
            <a:spLocks/>
          </p:cNvSpPr>
          <p:nvPr userDrawn="1"/>
        </p:nvSpPr>
        <p:spPr>
          <a:xfrm>
            <a:off x="0" y="3027"/>
            <a:ext cx="2362200" cy="6854973"/>
          </a:xfrm>
          <a:prstGeom prst="rect">
            <a:avLst/>
          </a:prstGeom>
          <a:pattFill prst="dkUpDiag">
            <a:fgClr>
              <a:srgbClr val="EA544E"/>
            </a:fgClr>
            <a:bgClr>
              <a:srgbClr val="E4524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B5FE8356-27E9-154F-A4E3-B999F6621512}"/>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F7A697">
                  <a:alpha val="51000"/>
                </a:srgbClr>
              </a:gs>
              <a:gs pos="62000">
                <a:srgbClr val="EA544E">
                  <a:alpha val="46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98" name="図 97"/>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2909615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中扉・目次3">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B9987492-2412-3145-9701-A08B5E160C14}"/>
              </a:ext>
            </a:extLst>
          </p:cNvPr>
          <p:cNvSpPr/>
          <p:nvPr userDrawn="1"/>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1</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9" name="テキスト プレースホルダー 6">
            <a:extLst>
              <a:ext uri="{FF2B5EF4-FFF2-40B4-BE49-F238E27FC236}">
                <a16:creationId xmlns:a16="http://schemas.microsoft.com/office/drawing/2014/main" id="{3CA2250D-A52A-0B4F-8385-5DC9102169B2}"/>
              </a:ext>
            </a:extLst>
          </p:cNvPr>
          <p:cNvSpPr txBox="1">
            <a:spLocks/>
          </p:cNvSpPr>
          <p:nvPr userDrawn="1"/>
        </p:nvSpPr>
        <p:spPr>
          <a:xfrm>
            <a:off x="0" y="3027"/>
            <a:ext cx="2362200" cy="6854973"/>
          </a:xfrm>
          <a:prstGeom prst="rect">
            <a:avLst/>
          </a:prstGeom>
          <a:pattFill prst="dkUpDiag">
            <a:fgClr>
              <a:srgbClr val="9CBCC4"/>
            </a:fgClr>
            <a:bgClr>
              <a:srgbClr val="90AEB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EF2498AB-C883-FE43-9727-F6AC02CEBC51}"/>
              </a:ext>
            </a:extLst>
          </p:cNvPr>
          <p:cNvSpPr txBox="1">
            <a:spLocks/>
          </p:cNvSpPr>
          <p:nvPr userDrawn="1"/>
        </p:nvSpPr>
        <p:spPr>
          <a:xfrm rot="5400000" flipV="1">
            <a:off x="-711726" y="3784074"/>
            <a:ext cx="3785652" cy="23622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3540809" y="9052"/>
                </a:moveTo>
                <a:lnTo>
                  <a:pt x="9907200" y="0"/>
                </a:lnTo>
                <a:lnTo>
                  <a:pt x="9907200" y="827999"/>
                </a:lnTo>
                <a:lnTo>
                  <a:pt x="0" y="827999"/>
                </a:lnTo>
                <a:lnTo>
                  <a:pt x="3540809" y="9052"/>
                </a:lnTo>
                <a:close/>
              </a:path>
            </a:pathLst>
          </a:custGeom>
          <a:gradFill flip="none" rotWithShape="1">
            <a:gsLst>
              <a:gs pos="0">
                <a:srgbClr val="B8DDE7">
                  <a:alpha val="35000"/>
                </a:srgbClr>
              </a:gs>
              <a:gs pos="62000">
                <a:srgbClr val="9CBCC4">
                  <a:alpha val="29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a:stretch>
            <a:fillRect/>
          </a:stretch>
        </p:blipFill>
        <p:spPr>
          <a:xfrm>
            <a:off x="8763000" y="5857114"/>
            <a:ext cx="878716" cy="762000"/>
          </a:xfrm>
          <a:prstGeom prst="rect">
            <a:avLst/>
          </a:prstGeom>
        </p:spPr>
      </p:pic>
    </p:spTree>
    <p:extLst>
      <p:ext uri="{BB962C8B-B14F-4D97-AF65-F5344CB8AC3E}">
        <p14:creationId xmlns:p14="http://schemas.microsoft.com/office/powerpoint/2010/main" val="489850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5656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001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9"/>
            <a:ext cx="9907200" cy="54565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2"/>
            <a:ext cx="3896710" cy="545653"/>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0960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7004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58189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09290" y="0"/>
            <a:ext cx="3896710" cy="58189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dirty="0"/>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85717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33229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320760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25038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86205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9219031" y="6536158"/>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180177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4084" r:id="rId12"/>
    <p:sldLayoutId id="2147484085" r:id="rId13"/>
    <p:sldLayoutId id="2147484086" r:id="rId14"/>
    <p:sldLayoutId id="2147483885" r:id="rId15"/>
    <p:sldLayoutId id="2147483886" r:id="rId16"/>
    <p:sldLayoutId id="2147483892" r:id="rId17"/>
    <p:sldLayoutId id="2147483893" r:id="rId18"/>
    <p:sldLayoutId id="2147483894" r:id="rId19"/>
    <p:sldLayoutId id="2147483895" r:id="rId20"/>
    <p:sldLayoutId id="2147483832" r:id="rId21"/>
    <p:sldLayoutId id="2147483834" r:id="rId22"/>
    <p:sldLayoutId id="2147483835" r:id="rId23"/>
    <p:sldLayoutId id="2147483837" r:id="rId24"/>
    <p:sldLayoutId id="2147483838" r:id="rId25"/>
    <p:sldLayoutId id="2147483839" r:id="rId26"/>
    <p:sldLayoutId id="2147483840" r:id="rId27"/>
    <p:sldLayoutId id="2147483841" r:id="rId28"/>
    <p:sldLayoutId id="2147484087" r:id="rId29"/>
    <p:sldLayoutId id="2147484116" r:id="rId30"/>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hyperlink" Target="https://www.mhlw.go.jp/content/001116376.pdf" TargetMode="Externa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37.png"/><Relationship Id="rId20" Type="http://schemas.microsoft.com/office/2007/relationships/hdphoto" Target="../media/hdphoto2.wdp"/><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3.xml"/><Relationship Id="rId16" Type="http://schemas.openxmlformats.org/officeDocument/2006/relationships/image" Target="../media/image50.png"/><Relationship Id="rId1" Type="http://schemas.openxmlformats.org/officeDocument/2006/relationships/slideLayout" Target="../slideLayouts/slideLayout12.xml"/><Relationship Id="rId6" Type="http://schemas.microsoft.com/office/2007/relationships/hdphoto" Target="../media/hdphoto4.wdp"/><Relationship Id="rId11" Type="http://schemas.openxmlformats.org/officeDocument/2006/relationships/image" Target="../media/image45.png"/><Relationship Id="rId5" Type="http://schemas.openxmlformats.org/officeDocument/2006/relationships/image" Target="../media/image41.png"/><Relationship Id="rId15" Type="http://schemas.openxmlformats.org/officeDocument/2006/relationships/image" Target="../media/image49.png"/><Relationship Id="rId10" Type="http://schemas.openxmlformats.org/officeDocument/2006/relationships/image" Target="../media/image44.png"/><Relationship Id="rId19"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43.png"/><Relationship Id="rId1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5313040" y="5866857"/>
            <a:ext cx="4221115" cy="34009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厚生労働省 政策統括官（総合政策担当）</a:t>
            </a:r>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副教材（公的医療保険①）</a:t>
            </a:r>
          </a:p>
        </p:txBody>
      </p:sp>
      <p:sp>
        <p:nvSpPr>
          <p:cNvPr id="4" name="正方形/長方形 3">
            <a:extLst>
              <a:ext uri="{FF2B5EF4-FFF2-40B4-BE49-F238E27FC236}">
                <a16:creationId xmlns:a16="http://schemas.microsoft.com/office/drawing/2014/main" id="{21E58CB4-8E08-6B59-401A-2F6020AB5480}"/>
              </a:ext>
            </a:extLst>
          </p:cNvPr>
          <p:cNvSpPr/>
          <p:nvPr/>
        </p:nvSpPr>
        <p:spPr>
          <a:xfrm>
            <a:off x="848544" y="3975465"/>
            <a:ext cx="8424936" cy="187220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marL="179388" indent="-179388"/>
            <a:r>
              <a:rPr kumimoji="1" lang="ja-JP" altLang="en-US" sz="1600" dirty="0">
                <a:solidFill>
                  <a:sysClr val="windowText" lastClr="000000"/>
                </a:solidFill>
              </a:rPr>
              <a:t>○本資料の全部又は一部を、社会保障教育の推進以外の目的で使用することはできません。</a:t>
            </a:r>
            <a:endParaRPr kumimoji="1" lang="en-US" altLang="ja-JP" sz="1600" dirty="0">
              <a:solidFill>
                <a:sysClr val="windowText" lastClr="000000"/>
              </a:solidFill>
            </a:endParaRPr>
          </a:p>
          <a:p>
            <a:pPr marL="179388" indent="-179388"/>
            <a:endParaRPr kumimoji="1" lang="en-US" altLang="ja-JP" sz="1600" dirty="0">
              <a:solidFill>
                <a:sysClr val="windowText" lastClr="000000"/>
              </a:solidFill>
            </a:endParaRPr>
          </a:p>
          <a:p>
            <a:pPr marL="179388" indent="-179388"/>
            <a:r>
              <a:rPr kumimoji="1" lang="ja-JP" altLang="en-US" sz="1600" dirty="0">
                <a:solidFill>
                  <a:sysClr val="windowText" lastClr="000000"/>
                </a:solidFill>
              </a:rPr>
              <a:t>○本資料の全部又は一部を、児童・生徒・学生に対して授業、試験等において教育目的で配布する以外の用途で使用される場合は、必ず出典の記載をお願いします。</a:t>
            </a:r>
            <a:endParaRPr kumimoji="1" lang="en-US" altLang="ja-JP" sz="1600" dirty="0">
              <a:solidFill>
                <a:sysClr val="windowText" lastClr="000000"/>
              </a:solidFill>
            </a:endParaRPr>
          </a:p>
          <a:p>
            <a:pPr marL="719138" indent="-628650"/>
            <a:r>
              <a:rPr kumimoji="1" lang="ja-JP" altLang="en-US" sz="1600" dirty="0">
                <a:solidFill>
                  <a:sysClr val="windowText" lastClr="000000"/>
                </a:solidFill>
              </a:rPr>
              <a:t>（出典）厚生労働省「人生</a:t>
            </a:r>
            <a:r>
              <a:rPr kumimoji="1" lang="en-US" altLang="ja-JP" sz="1600" dirty="0">
                <a:solidFill>
                  <a:sysClr val="windowText" lastClr="000000"/>
                </a:solidFill>
              </a:rPr>
              <a:t>100</a:t>
            </a:r>
            <a:r>
              <a:rPr kumimoji="1" lang="ja-JP" altLang="en-US" sz="1600" dirty="0">
                <a:solidFill>
                  <a:sysClr val="windowText" lastClr="000000"/>
                </a:solidFill>
              </a:rPr>
              <a:t>年時代の社会保障を考える </a:t>
            </a:r>
            <a:r>
              <a:rPr kumimoji="1" lang="en-US" altLang="ja-JP" sz="1600" dirty="0">
                <a:solidFill>
                  <a:sysClr val="windowText" lastClr="000000"/>
                </a:solidFill>
              </a:rPr>
              <a:t>『</a:t>
            </a:r>
            <a:r>
              <a:rPr kumimoji="1" lang="ja-JP" altLang="en-US" sz="1600" dirty="0">
                <a:solidFill>
                  <a:sysClr val="windowText" lastClr="000000"/>
                </a:solidFill>
              </a:rPr>
              <a:t>主体的・対話的で深い学び</a:t>
            </a:r>
            <a:r>
              <a:rPr kumimoji="1" lang="en-US" altLang="ja-JP" sz="1600" dirty="0">
                <a:solidFill>
                  <a:sysClr val="windowText" lastClr="000000"/>
                </a:solidFill>
              </a:rPr>
              <a:t>』</a:t>
            </a:r>
            <a:r>
              <a:rPr kumimoji="1" lang="ja-JP" altLang="en-US" sz="1600" dirty="0">
                <a:solidFill>
                  <a:sysClr val="windowText" lastClr="000000"/>
                </a:solidFill>
              </a:rPr>
              <a:t>実現のための高校生向け社会保障教育指導者用マニュアル」（</a:t>
            </a:r>
            <a:r>
              <a:rPr kumimoji="1" lang="en-US" altLang="ja-JP" sz="1600" dirty="0">
                <a:solidFill>
                  <a:sysClr val="windowText" lastClr="000000"/>
                </a:solidFill>
              </a:rPr>
              <a:t>2022</a:t>
            </a:r>
            <a:r>
              <a:rPr kumimoji="1" lang="ja-JP" altLang="en-US" sz="1600" dirty="0">
                <a:solidFill>
                  <a:sysClr val="windowText" lastClr="000000"/>
                </a:solidFill>
              </a:rPr>
              <a:t>年３月）</a:t>
            </a:r>
          </a:p>
        </p:txBody>
      </p:sp>
    </p:spTree>
    <p:extLst>
      <p:ext uri="{BB962C8B-B14F-4D97-AF65-F5344CB8AC3E}">
        <p14:creationId xmlns:p14="http://schemas.microsoft.com/office/powerpoint/2010/main" val="327030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59791BD3-7B27-E33F-4200-83F732BECE22}"/>
              </a:ext>
            </a:extLst>
          </p:cNvPr>
          <p:cNvSpPr>
            <a:spLocks noGrp="1"/>
          </p:cNvSpPr>
          <p:nvPr>
            <p:ph type="title"/>
          </p:nvPr>
        </p:nvSpPr>
        <p:spPr/>
        <p:txBody>
          <a:bodyPr/>
          <a:lstStyle/>
          <a:p>
            <a:r>
              <a:rPr lang="ja-JP" altLang="en-US" dirty="0"/>
              <a:t>社会保障制度を支える主な「職業」</a:t>
            </a:r>
          </a:p>
        </p:txBody>
      </p:sp>
      <p:sp>
        <p:nvSpPr>
          <p:cNvPr id="15" name="テキスト プレースホルダー 14">
            <a:extLst>
              <a:ext uri="{FF2B5EF4-FFF2-40B4-BE49-F238E27FC236}">
                <a16:creationId xmlns:a16="http://schemas.microsoft.com/office/drawing/2014/main" id="{E0A697DA-EC7E-2756-F827-25BEA0AE4EF7}"/>
              </a:ext>
            </a:extLst>
          </p:cNvPr>
          <p:cNvSpPr>
            <a:spLocks noGrp="1"/>
          </p:cNvSpPr>
          <p:nvPr>
            <p:ph type="body" sz="quarter" idx="13"/>
          </p:nvPr>
        </p:nvSpPr>
        <p:spPr>
          <a:xfrm>
            <a:off x="0" y="468000"/>
            <a:ext cx="9907200" cy="714000"/>
          </a:xfrm>
        </p:spPr>
        <p:txBody>
          <a:bodyPr lIns="324000" rIns="324000">
            <a:noAutofit/>
          </a:bodyPr>
          <a:lstStyle/>
          <a:p>
            <a:pPr marL="285750" indent="-285750">
              <a:lnSpc>
                <a:spcPct val="120000"/>
              </a:lnSpc>
              <a:spcAft>
                <a:spcPts val="300"/>
              </a:spcAft>
              <a:buClrTx/>
              <a:buFont typeface="Wingdings" panose="05000000000000000000" pitchFamily="2" charset="2"/>
              <a:buChar char="ü"/>
            </a:pPr>
            <a:r>
              <a:rPr lang="ja-JP" altLang="en-US" sz="1400" dirty="0"/>
              <a:t>社会保障制度を⽀える職業には様々あり、雇⽤を創出して経済を⽀えています。</a:t>
            </a:r>
            <a:endParaRPr lang="en-US" altLang="ja-JP" sz="1400" dirty="0"/>
          </a:p>
          <a:p>
            <a:pPr marL="285750" indent="-285750">
              <a:lnSpc>
                <a:spcPct val="120000"/>
              </a:lnSpc>
              <a:spcAft>
                <a:spcPts val="300"/>
              </a:spcAft>
              <a:buClrTx/>
              <a:buFont typeface="Wingdings" panose="05000000000000000000" pitchFamily="2" charset="2"/>
              <a:buChar char="ü"/>
            </a:pPr>
            <a:r>
              <a:rPr lang="ja-JP" altLang="en-US" sz="1400" dirty="0"/>
              <a:t>⾝近な⼈が就いている職業や、将来やってみたい職業などに○をつけてみましょう。</a:t>
            </a:r>
          </a:p>
        </p:txBody>
      </p:sp>
      <p:grpSp>
        <p:nvGrpSpPr>
          <p:cNvPr id="42" name="グループ化 41">
            <a:extLst>
              <a:ext uri="{FF2B5EF4-FFF2-40B4-BE49-F238E27FC236}">
                <a16:creationId xmlns:a16="http://schemas.microsoft.com/office/drawing/2014/main" id="{52C097A0-A275-E409-0987-ED5E10CB9197}"/>
              </a:ext>
            </a:extLst>
          </p:cNvPr>
          <p:cNvGrpSpPr/>
          <p:nvPr/>
        </p:nvGrpSpPr>
        <p:grpSpPr>
          <a:xfrm>
            <a:off x="6163447" y="3470130"/>
            <a:ext cx="1008000" cy="3199182"/>
            <a:chOff x="6216092" y="3470130"/>
            <a:chExt cx="1008000" cy="3199182"/>
          </a:xfrm>
        </p:grpSpPr>
        <p:sp>
          <p:nvSpPr>
            <p:cNvPr id="131" name="テキスト ボックス 130">
              <a:extLst>
                <a:ext uri="{FF2B5EF4-FFF2-40B4-BE49-F238E27FC236}">
                  <a16:creationId xmlns:a16="http://schemas.microsoft.com/office/drawing/2014/main" id="{168D17B9-CEA5-D0BE-09F9-35108B66C798}"/>
                </a:ext>
              </a:extLst>
            </p:cNvPr>
            <p:cNvSpPr txBox="1"/>
            <p:nvPr/>
          </p:nvSpPr>
          <p:spPr>
            <a:xfrm>
              <a:off x="6216092" y="3470130"/>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理学療法士</a:t>
              </a:r>
            </a:p>
          </p:txBody>
        </p:sp>
        <p:sp>
          <p:nvSpPr>
            <p:cNvPr id="132" name="テキスト ボックス 131">
              <a:extLst>
                <a:ext uri="{FF2B5EF4-FFF2-40B4-BE49-F238E27FC236}">
                  <a16:creationId xmlns:a16="http://schemas.microsoft.com/office/drawing/2014/main" id="{66FC76BE-3142-D5B9-02E0-36BA1EB860D3}"/>
                </a:ext>
              </a:extLst>
            </p:cNvPr>
            <p:cNvSpPr txBox="1"/>
            <p:nvPr/>
          </p:nvSpPr>
          <p:spPr>
            <a:xfrm>
              <a:off x="6216092" y="4023566"/>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作業療法士</a:t>
              </a:r>
            </a:p>
          </p:txBody>
        </p:sp>
        <p:sp>
          <p:nvSpPr>
            <p:cNvPr id="133" name="テキスト ボックス 132">
              <a:extLst>
                <a:ext uri="{FF2B5EF4-FFF2-40B4-BE49-F238E27FC236}">
                  <a16:creationId xmlns:a16="http://schemas.microsoft.com/office/drawing/2014/main" id="{7B117E33-AAD5-98E6-D243-4DEAE3A3E347}"/>
                </a:ext>
              </a:extLst>
            </p:cNvPr>
            <p:cNvSpPr txBox="1"/>
            <p:nvPr/>
          </p:nvSpPr>
          <p:spPr>
            <a:xfrm>
              <a:off x="6216092" y="4577002"/>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視能訓練士</a:t>
              </a:r>
            </a:p>
          </p:txBody>
        </p:sp>
        <p:sp>
          <p:nvSpPr>
            <p:cNvPr id="134" name="テキスト ボックス 133">
              <a:extLst>
                <a:ext uri="{FF2B5EF4-FFF2-40B4-BE49-F238E27FC236}">
                  <a16:creationId xmlns:a16="http://schemas.microsoft.com/office/drawing/2014/main" id="{462BBE7C-14C9-4159-E8D5-FE78EFFD7564}"/>
                </a:ext>
              </a:extLst>
            </p:cNvPr>
            <p:cNvSpPr txBox="1"/>
            <p:nvPr/>
          </p:nvSpPr>
          <p:spPr>
            <a:xfrm>
              <a:off x="6216092" y="5130438"/>
              <a:ext cx="1008000" cy="432000"/>
            </a:xfrm>
            <a:prstGeom prst="roundRect">
              <a:avLst/>
            </a:prstGeom>
            <a:solidFill>
              <a:schemeClr val="bg1"/>
            </a:solidFill>
            <a:ln cmpd="dbl">
              <a:solidFill>
                <a:schemeClr val="tx1"/>
              </a:solidFill>
            </a:ln>
          </p:spPr>
          <p:style>
            <a:lnRef idx="1">
              <a:schemeClr val="accent5"/>
            </a:lnRef>
            <a:fillRef idx="2">
              <a:schemeClr val="accent5"/>
            </a:fillRef>
            <a:effectRef idx="1">
              <a:schemeClr val="accent5"/>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義肢装具士</a:t>
              </a:r>
            </a:p>
          </p:txBody>
        </p:sp>
        <p:sp>
          <p:nvSpPr>
            <p:cNvPr id="135" name="テキスト ボックス 134">
              <a:extLst>
                <a:ext uri="{FF2B5EF4-FFF2-40B4-BE49-F238E27FC236}">
                  <a16:creationId xmlns:a16="http://schemas.microsoft.com/office/drawing/2014/main" id="{A456FD57-B2CD-0F74-945C-6E6C6C9F815D}"/>
                </a:ext>
              </a:extLst>
            </p:cNvPr>
            <p:cNvSpPr txBox="1"/>
            <p:nvPr/>
          </p:nvSpPr>
          <p:spPr>
            <a:xfrm>
              <a:off x="6216092" y="5683874"/>
              <a:ext cx="1008000" cy="432000"/>
            </a:xfrm>
            <a:prstGeom prst="roundRect">
              <a:avLst/>
            </a:prstGeom>
            <a:solidFill>
              <a:schemeClr val="bg1"/>
            </a:solidFill>
            <a:ln cmpd="dbl">
              <a:solidFill>
                <a:schemeClr val="tx1"/>
              </a:solidFill>
            </a:ln>
          </p:spPr>
          <p:style>
            <a:lnRef idx="1">
              <a:schemeClr val="accent5"/>
            </a:lnRef>
            <a:fillRef idx="2">
              <a:schemeClr val="accent5"/>
            </a:fillRef>
            <a:effectRef idx="1">
              <a:schemeClr val="accent5"/>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言語聴覚士</a:t>
              </a:r>
            </a:p>
          </p:txBody>
        </p:sp>
        <p:sp>
          <p:nvSpPr>
            <p:cNvPr id="137" name="テキスト ボックス 136">
              <a:extLst>
                <a:ext uri="{FF2B5EF4-FFF2-40B4-BE49-F238E27FC236}">
                  <a16:creationId xmlns:a16="http://schemas.microsoft.com/office/drawing/2014/main" id="{EE5EE783-1D1D-7C05-8A29-0A9A2B1F7B58}"/>
                </a:ext>
              </a:extLst>
            </p:cNvPr>
            <p:cNvSpPr txBox="1"/>
            <p:nvPr/>
          </p:nvSpPr>
          <p:spPr>
            <a:xfrm>
              <a:off x="6216092" y="6237312"/>
              <a:ext cx="1008000" cy="432000"/>
            </a:xfrm>
            <a:prstGeom prst="roundRect">
              <a:avLst/>
            </a:prstGeom>
            <a:solidFill>
              <a:schemeClr val="bg1"/>
            </a:solidFill>
            <a:ln cmpd="dbl">
              <a:solidFill>
                <a:schemeClr val="tx1"/>
              </a:solidFill>
            </a:ln>
          </p:spPr>
          <p:style>
            <a:lnRef idx="1">
              <a:schemeClr val="accent3"/>
            </a:lnRef>
            <a:fillRef idx="3">
              <a:schemeClr val="accent3"/>
            </a:fillRef>
            <a:effectRef idx="2">
              <a:schemeClr val="accent3"/>
            </a:effectRef>
            <a:fontRef idx="minor">
              <a:schemeClr val="lt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介護支援専門員</a:t>
              </a:r>
              <a:r>
                <a:rPr kumimoji="0" lang="ja-JP" altLang="en-US" sz="10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（ケアマネジャー）</a:t>
              </a:r>
              <a:endPar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35" name="グループ化 34">
            <a:extLst>
              <a:ext uri="{FF2B5EF4-FFF2-40B4-BE49-F238E27FC236}">
                <a16:creationId xmlns:a16="http://schemas.microsoft.com/office/drawing/2014/main" id="{D61776EA-4C17-FF95-DBC3-8ED078EE9669}"/>
              </a:ext>
            </a:extLst>
          </p:cNvPr>
          <p:cNvGrpSpPr/>
          <p:nvPr/>
        </p:nvGrpSpPr>
        <p:grpSpPr>
          <a:xfrm>
            <a:off x="3874269" y="2367044"/>
            <a:ext cx="1008000" cy="4302268"/>
            <a:chOff x="3861806" y="2367044"/>
            <a:chExt cx="1008000" cy="4302268"/>
          </a:xfrm>
        </p:grpSpPr>
        <p:sp>
          <p:nvSpPr>
            <p:cNvPr id="85" name="テキスト ボックス 84">
              <a:extLst>
                <a:ext uri="{FF2B5EF4-FFF2-40B4-BE49-F238E27FC236}">
                  <a16:creationId xmlns:a16="http://schemas.microsoft.com/office/drawing/2014/main" id="{E5C398BA-C3B7-8614-3A76-37D48ABBD3D3}"/>
                </a:ext>
              </a:extLst>
            </p:cNvPr>
            <p:cNvSpPr txBox="1"/>
            <p:nvPr/>
          </p:nvSpPr>
          <p:spPr>
            <a:xfrm>
              <a:off x="3861806" y="2367044"/>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歯科医師</a:t>
              </a:r>
            </a:p>
          </p:txBody>
        </p:sp>
        <p:sp>
          <p:nvSpPr>
            <p:cNvPr id="86" name="テキスト ボックス 85">
              <a:extLst>
                <a:ext uri="{FF2B5EF4-FFF2-40B4-BE49-F238E27FC236}">
                  <a16:creationId xmlns:a16="http://schemas.microsoft.com/office/drawing/2014/main" id="{4EE90459-42BB-D30D-073F-56BDC1C5D651}"/>
                </a:ext>
              </a:extLst>
            </p:cNvPr>
            <p:cNvSpPr txBox="1"/>
            <p:nvPr/>
          </p:nvSpPr>
          <p:spPr>
            <a:xfrm>
              <a:off x="3861806" y="2919939"/>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歯科衛生士</a:t>
              </a:r>
            </a:p>
          </p:txBody>
        </p:sp>
        <p:sp>
          <p:nvSpPr>
            <p:cNvPr id="87" name="テキスト ボックス 86">
              <a:extLst>
                <a:ext uri="{FF2B5EF4-FFF2-40B4-BE49-F238E27FC236}">
                  <a16:creationId xmlns:a16="http://schemas.microsoft.com/office/drawing/2014/main" id="{FA5AF402-8AA7-5377-5620-0BDAE5728989}"/>
                </a:ext>
              </a:extLst>
            </p:cNvPr>
            <p:cNvSpPr txBox="1"/>
            <p:nvPr/>
          </p:nvSpPr>
          <p:spPr>
            <a:xfrm>
              <a:off x="3861806" y="3472834"/>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歯科技工士</a:t>
              </a:r>
            </a:p>
          </p:txBody>
        </p:sp>
        <p:sp>
          <p:nvSpPr>
            <p:cNvPr id="88" name="テキスト ボックス 87">
              <a:extLst>
                <a:ext uri="{FF2B5EF4-FFF2-40B4-BE49-F238E27FC236}">
                  <a16:creationId xmlns:a16="http://schemas.microsoft.com/office/drawing/2014/main" id="{72E7ED95-96D2-EFAA-B083-D5E37B31627C}"/>
                </a:ext>
              </a:extLst>
            </p:cNvPr>
            <p:cNvSpPr txBox="1"/>
            <p:nvPr/>
          </p:nvSpPr>
          <p:spPr>
            <a:xfrm>
              <a:off x="3861806" y="4025729"/>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あん摩マッサージ</a:t>
              </a: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指圧師</a:t>
              </a:r>
            </a:p>
          </p:txBody>
        </p:sp>
        <p:sp>
          <p:nvSpPr>
            <p:cNvPr id="89" name="テキスト ボックス 88">
              <a:extLst>
                <a:ext uri="{FF2B5EF4-FFF2-40B4-BE49-F238E27FC236}">
                  <a16:creationId xmlns:a16="http://schemas.microsoft.com/office/drawing/2014/main" id="{93BA67B4-8E4E-5D28-D771-BEF1DD4B6D03}"/>
                </a:ext>
              </a:extLst>
            </p:cNvPr>
            <p:cNvSpPr txBox="1"/>
            <p:nvPr/>
          </p:nvSpPr>
          <p:spPr>
            <a:xfrm>
              <a:off x="3861806" y="4578624"/>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はり</a:t>
              </a:r>
              <a:r>
                <a:rPr kumimoji="0" lang="en-US" altLang="ja-JP"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鍼</a:t>
              </a:r>
              <a:r>
                <a:rPr kumimoji="0" lang="en-US" altLang="ja-JP"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師</a:t>
              </a:r>
            </a:p>
          </p:txBody>
        </p:sp>
        <p:sp>
          <p:nvSpPr>
            <p:cNvPr id="90" name="テキスト ボックス 89">
              <a:extLst>
                <a:ext uri="{FF2B5EF4-FFF2-40B4-BE49-F238E27FC236}">
                  <a16:creationId xmlns:a16="http://schemas.microsoft.com/office/drawing/2014/main" id="{F8EADCE0-9609-2984-881C-6B411C01FC27}"/>
                </a:ext>
              </a:extLst>
            </p:cNvPr>
            <p:cNvSpPr txBox="1"/>
            <p:nvPr/>
          </p:nvSpPr>
          <p:spPr>
            <a:xfrm>
              <a:off x="3861806" y="5131519"/>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きゆう</a:t>
              </a:r>
              <a:r>
                <a:rPr kumimoji="0" lang="en-US" altLang="ja-JP" sz="1200" b="0" i="0" u="none" strike="noStrike" kern="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0" i="0" u="none" strike="noStrike" kern="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灸</a:t>
              </a:r>
              <a:r>
                <a:rPr kumimoji="0" lang="en-US" altLang="ja-JP" sz="1200" b="0" i="0" u="none" strike="noStrike" kern="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0" i="0" u="none" strike="noStrike" kern="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師</a:t>
              </a:r>
              <a:endPar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1" name="テキスト ボックス 90">
              <a:extLst>
                <a:ext uri="{FF2B5EF4-FFF2-40B4-BE49-F238E27FC236}">
                  <a16:creationId xmlns:a16="http://schemas.microsoft.com/office/drawing/2014/main" id="{8F41520C-513D-F414-8C9B-60E69E7E39A3}"/>
                </a:ext>
              </a:extLst>
            </p:cNvPr>
            <p:cNvSpPr txBox="1"/>
            <p:nvPr/>
          </p:nvSpPr>
          <p:spPr>
            <a:xfrm>
              <a:off x="3861806" y="5684414"/>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柔道整復師</a:t>
              </a:r>
            </a:p>
          </p:txBody>
        </p:sp>
        <p:sp>
          <p:nvSpPr>
            <p:cNvPr id="147" name="テキスト ボックス 146">
              <a:extLst>
                <a:ext uri="{FF2B5EF4-FFF2-40B4-BE49-F238E27FC236}">
                  <a16:creationId xmlns:a16="http://schemas.microsoft.com/office/drawing/2014/main" id="{3764EF40-554E-DD2F-A1EA-15014C3F92C2}"/>
                </a:ext>
              </a:extLst>
            </p:cNvPr>
            <p:cNvSpPr txBox="1"/>
            <p:nvPr/>
          </p:nvSpPr>
          <p:spPr>
            <a:xfrm>
              <a:off x="3861806" y="6237312"/>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救急救命士</a:t>
              </a:r>
            </a:p>
          </p:txBody>
        </p:sp>
      </p:grpSp>
      <p:grpSp>
        <p:nvGrpSpPr>
          <p:cNvPr id="36" name="グループ化 35">
            <a:extLst>
              <a:ext uri="{FF2B5EF4-FFF2-40B4-BE49-F238E27FC236}">
                <a16:creationId xmlns:a16="http://schemas.microsoft.com/office/drawing/2014/main" id="{887B3C97-9292-31F5-0AA6-6C5015556B44}"/>
              </a:ext>
            </a:extLst>
          </p:cNvPr>
          <p:cNvGrpSpPr/>
          <p:nvPr/>
        </p:nvGrpSpPr>
        <p:grpSpPr>
          <a:xfrm>
            <a:off x="5018858" y="2369333"/>
            <a:ext cx="1008000" cy="4299979"/>
            <a:chOff x="5049721" y="2369333"/>
            <a:chExt cx="1008000" cy="4299979"/>
          </a:xfrm>
        </p:grpSpPr>
        <p:sp>
          <p:nvSpPr>
            <p:cNvPr id="99" name="テキスト ボックス 98">
              <a:extLst>
                <a:ext uri="{FF2B5EF4-FFF2-40B4-BE49-F238E27FC236}">
                  <a16:creationId xmlns:a16="http://schemas.microsoft.com/office/drawing/2014/main" id="{5DC449E0-0E73-F0C4-22BE-3D2D8EB77E0B}"/>
                </a:ext>
              </a:extLst>
            </p:cNvPr>
            <p:cNvSpPr txBox="1"/>
            <p:nvPr/>
          </p:nvSpPr>
          <p:spPr>
            <a:xfrm>
              <a:off x="5049721" y="6237312"/>
              <a:ext cx="1008000" cy="432000"/>
            </a:xfrm>
            <a:prstGeom prst="roundRect">
              <a:avLst/>
            </a:prstGeom>
            <a:solidFill>
              <a:schemeClr val="bg1"/>
            </a:solidFill>
            <a:ln cmpd="dbl">
              <a:solidFill>
                <a:schemeClr val="tx1"/>
              </a:solidFill>
            </a:ln>
          </p:spPr>
          <p:style>
            <a:lnRef idx="1">
              <a:schemeClr val="accent5"/>
            </a:lnRef>
            <a:fillRef idx="2">
              <a:schemeClr val="accent5"/>
            </a:fillRef>
            <a:effectRef idx="1">
              <a:schemeClr val="accent5"/>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公認心理師</a:t>
              </a:r>
            </a:p>
          </p:txBody>
        </p:sp>
        <p:sp>
          <p:nvSpPr>
            <p:cNvPr id="139" name="テキスト ボックス 138">
              <a:extLst>
                <a:ext uri="{FF2B5EF4-FFF2-40B4-BE49-F238E27FC236}">
                  <a16:creationId xmlns:a16="http://schemas.microsoft.com/office/drawing/2014/main" id="{15387F70-0869-90EE-0016-5DF4EC67CC3F}"/>
                </a:ext>
              </a:extLst>
            </p:cNvPr>
            <p:cNvSpPr txBox="1"/>
            <p:nvPr/>
          </p:nvSpPr>
          <p:spPr>
            <a:xfrm>
              <a:off x="5049721" y="2369333"/>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医師</a:t>
              </a:r>
            </a:p>
          </p:txBody>
        </p:sp>
        <p:sp>
          <p:nvSpPr>
            <p:cNvPr id="142" name="テキスト ボックス 141">
              <a:extLst>
                <a:ext uri="{FF2B5EF4-FFF2-40B4-BE49-F238E27FC236}">
                  <a16:creationId xmlns:a16="http://schemas.microsoft.com/office/drawing/2014/main" id="{DAF3A7AC-2BB0-65D1-E1B0-84B56DE0FDDE}"/>
                </a:ext>
              </a:extLst>
            </p:cNvPr>
            <p:cNvSpPr txBox="1"/>
            <p:nvPr/>
          </p:nvSpPr>
          <p:spPr>
            <a:xfrm>
              <a:off x="5049721" y="3474469"/>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准看護師</a:t>
              </a:r>
            </a:p>
          </p:txBody>
        </p:sp>
        <p:sp>
          <p:nvSpPr>
            <p:cNvPr id="143" name="テキスト ボックス 142">
              <a:extLst>
                <a:ext uri="{FF2B5EF4-FFF2-40B4-BE49-F238E27FC236}">
                  <a16:creationId xmlns:a16="http://schemas.microsoft.com/office/drawing/2014/main" id="{D9E433DB-CA18-4E2A-8BEA-56C0775D2138}"/>
                </a:ext>
              </a:extLst>
            </p:cNvPr>
            <p:cNvSpPr txBox="1"/>
            <p:nvPr/>
          </p:nvSpPr>
          <p:spPr>
            <a:xfrm>
              <a:off x="5049721" y="2921901"/>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看護師</a:t>
              </a:r>
            </a:p>
          </p:txBody>
        </p:sp>
        <p:sp>
          <p:nvSpPr>
            <p:cNvPr id="144" name="テキスト ボックス 143">
              <a:extLst>
                <a:ext uri="{FF2B5EF4-FFF2-40B4-BE49-F238E27FC236}">
                  <a16:creationId xmlns:a16="http://schemas.microsoft.com/office/drawing/2014/main" id="{B2291AA4-EAD4-D6E2-EB99-649622ACFD3C}"/>
                </a:ext>
              </a:extLst>
            </p:cNvPr>
            <p:cNvSpPr txBox="1"/>
            <p:nvPr/>
          </p:nvSpPr>
          <p:spPr>
            <a:xfrm>
              <a:off x="5049721" y="4027037"/>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臨床検査技師</a:t>
              </a:r>
            </a:p>
          </p:txBody>
        </p:sp>
        <p:sp>
          <p:nvSpPr>
            <p:cNvPr id="145" name="テキスト ボックス 144">
              <a:extLst>
                <a:ext uri="{FF2B5EF4-FFF2-40B4-BE49-F238E27FC236}">
                  <a16:creationId xmlns:a16="http://schemas.microsoft.com/office/drawing/2014/main" id="{0BA360D2-D969-53CE-B280-6A36534D2F89}"/>
                </a:ext>
              </a:extLst>
            </p:cNvPr>
            <p:cNvSpPr txBox="1"/>
            <p:nvPr/>
          </p:nvSpPr>
          <p:spPr>
            <a:xfrm>
              <a:off x="5049721" y="4579605"/>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臨床工学技士</a:t>
              </a:r>
            </a:p>
          </p:txBody>
        </p:sp>
        <p:sp>
          <p:nvSpPr>
            <p:cNvPr id="146" name="テキスト ボックス 145">
              <a:extLst>
                <a:ext uri="{FF2B5EF4-FFF2-40B4-BE49-F238E27FC236}">
                  <a16:creationId xmlns:a16="http://schemas.microsoft.com/office/drawing/2014/main" id="{9B8AB66A-0A94-E795-56A3-3A08ED022547}"/>
                </a:ext>
              </a:extLst>
            </p:cNvPr>
            <p:cNvSpPr txBox="1"/>
            <p:nvPr/>
          </p:nvSpPr>
          <p:spPr>
            <a:xfrm>
              <a:off x="5049721" y="5132173"/>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診療放射線</a:t>
              </a:r>
              <a:br>
                <a:rPr kumimoji="0" lang="en-US" altLang="ja-JP"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技師</a:t>
              </a:r>
            </a:p>
          </p:txBody>
        </p:sp>
        <p:sp>
          <p:nvSpPr>
            <p:cNvPr id="148" name="テキスト ボックス 147">
              <a:extLst>
                <a:ext uri="{FF2B5EF4-FFF2-40B4-BE49-F238E27FC236}">
                  <a16:creationId xmlns:a16="http://schemas.microsoft.com/office/drawing/2014/main" id="{AA772B90-3AC5-6FD4-5C77-560FBF648948}"/>
                </a:ext>
              </a:extLst>
            </p:cNvPr>
            <p:cNvSpPr txBox="1"/>
            <p:nvPr/>
          </p:nvSpPr>
          <p:spPr>
            <a:xfrm>
              <a:off x="5049721" y="5684741"/>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医療事務</a:t>
              </a:r>
            </a:p>
          </p:txBody>
        </p:sp>
      </p:grpSp>
      <p:grpSp>
        <p:nvGrpSpPr>
          <p:cNvPr id="44" name="グループ化 43">
            <a:extLst>
              <a:ext uri="{FF2B5EF4-FFF2-40B4-BE49-F238E27FC236}">
                <a16:creationId xmlns:a16="http://schemas.microsoft.com/office/drawing/2014/main" id="{3EE23279-491C-CF50-32D9-A9719CD83288}"/>
              </a:ext>
            </a:extLst>
          </p:cNvPr>
          <p:cNvGrpSpPr/>
          <p:nvPr/>
        </p:nvGrpSpPr>
        <p:grpSpPr>
          <a:xfrm>
            <a:off x="1568624" y="5132500"/>
            <a:ext cx="1024467" cy="1536812"/>
            <a:chOff x="1579875" y="5132500"/>
            <a:chExt cx="1024467" cy="1536812"/>
          </a:xfrm>
        </p:grpSpPr>
        <p:sp>
          <p:nvSpPr>
            <p:cNvPr id="82" name="テキスト ボックス 81">
              <a:extLst>
                <a:ext uri="{FF2B5EF4-FFF2-40B4-BE49-F238E27FC236}">
                  <a16:creationId xmlns:a16="http://schemas.microsoft.com/office/drawing/2014/main" id="{31B7FC82-F454-D618-926D-FF1F4463C66D}"/>
                </a:ext>
              </a:extLst>
            </p:cNvPr>
            <p:cNvSpPr txBox="1"/>
            <p:nvPr/>
          </p:nvSpPr>
          <p:spPr>
            <a:xfrm>
              <a:off x="1596342" y="5132500"/>
              <a:ext cx="1008000" cy="432000"/>
            </a:xfrm>
            <a:prstGeom prst="roundRect">
              <a:avLst/>
            </a:prstGeom>
            <a:solidFill>
              <a:schemeClr val="bg1"/>
            </a:solidFill>
            <a:ln cmpd="dbl">
              <a:solidFill>
                <a:schemeClr val="tx1"/>
              </a:solidFill>
            </a:ln>
          </p:spPr>
          <p:style>
            <a:lnRef idx="1">
              <a:schemeClr val="accent5"/>
            </a:lnRef>
            <a:fillRef idx="2">
              <a:schemeClr val="accent5"/>
            </a:fillRef>
            <a:effectRef idx="1">
              <a:schemeClr val="accent5"/>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保育士</a:t>
              </a:r>
            </a:p>
          </p:txBody>
        </p:sp>
        <p:sp>
          <p:nvSpPr>
            <p:cNvPr id="83" name="テキスト ボックス 82">
              <a:extLst>
                <a:ext uri="{FF2B5EF4-FFF2-40B4-BE49-F238E27FC236}">
                  <a16:creationId xmlns:a16="http://schemas.microsoft.com/office/drawing/2014/main" id="{1ECA37BE-3262-0C9F-FB09-15C584C462E0}"/>
                </a:ext>
              </a:extLst>
            </p:cNvPr>
            <p:cNvSpPr txBox="1"/>
            <p:nvPr/>
          </p:nvSpPr>
          <p:spPr>
            <a:xfrm>
              <a:off x="1579875" y="6237312"/>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助産師</a:t>
              </a:r>
            </a:p>
          </p:txBody>
        </p:sp>
        <p:sp>
          <p:nvSpPr>
            <p:cNvPr id="150" name="テキスト ボックス 149">
              <a:extLst>
                <a:ext uri="{FF2B5EF4-FFF2-40B4-BE49-F238E27FC236}">
                  <a16:creationId xmlns:a16="http://schemas.microsoft.com/office/drawing/2014/main" id="{79017E4C-8BB2-0304-2BFC-7A3038B08F5E}"/>
                </a:ext>
              </a:extLst>
            </p:cNvPr>
            <p:cNvSpPr txBox="1"/>
            <p:nvPr/>
          </p:nvSpPr>
          <p:spPr>
            <a:xfrm>
              <a:off x="1579875" y="5686311"/>
              <a:ext cx="1008000" cy="432000"/>
            </a:xfrm>
            <a:prstGeom prst="roundRect">
              <a:avLst/>
            </a:prstGeom>
            <a:solidFill>
              <a:schemeClr val="bg1"/>
            </a:solidFill>
            <a:ln cmpd="dbl">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nchor="ctr" anchorCtr="0">
              <a:spAutoFit/>
            </a:bodyPr>
            <a:lstStyle/>
            <a:p>
              <a:pPr marL="0" marR="0" lvl="0" indent="0" algn="ctr" defTabSz="457212" rtl="0" eaLnBrk="1" fontAlgn="auto" latinLnBrk="0" hangingPunct="1">
                <a:lnSpc>
                  <a:spcPct val="120000"/>
                </a:lnSpc>
                <a:spcBef>
                  <a:spcPts val="0"/>
                </a:spcBef>
                <a:spcAft>
                  <a:spcPts val="60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保健師</a:t>
              </a:r>
            </a:p>
          </p:txBody>
        </p:sp>
      </p:grpSp>
      <p:grpSp>
        <p:nvGrpSpPr>
          <p:cNvPr id="45" name="グループ化 44">
            <a:extLst>
              <a:ext uri="{FF2B5EF4-FFF2-40B4-BE49-F238E27FC236}">
                <a16:creationId xmlns:a16="http://schemas.microsoft.com/office/drawing/2014/main" id="{FBCDB908-F9BE-271A-BAC0-46B3DFECB820}"/>
              </a:ext>
            </a:extLst>
          </p:cNvPr>
          <p:cNvGrpSpPr/>
          <p:nvPr/>
        </p:nvGrpSpPr>
        <p:grpSpPr>
          <a:xfrm>
            <a:off x="7308038" y="5132500"/>
            <a:ext cx="1008000" cy="1544907"/>
            <a:chOff x="7319289" y="5132500"/>
            <a:chExt cx="1008000" cy="1544907"/>
          </a:xfrm>
        </p:grpSpPr>
        <p:sp>
          <p:nvSpPr>
            <p:cNvPr id="96" name="テキスト ボックス 95">
              <a:extLst>
                <a:ext uri="{FF2B5EF4-FFF2-40B4-BE49-F238E27FC236}">
                  <a16:creationId xmlns:a16="http://schemas.microsoft.com/office/drawing/2014/main" id="{D23D52C5-42A1-1180-18D2-602881AD3742}"/>
                </a:ext>
              </a:extLst>
            </p:cNvPr>
            <p:cNvSpPr txBox="1"/>
            <p:nvPr/>
          </p:nvSpPr>
          <p:spPr>
            <a:xfrm>
              <a:off x="7319289" y="6245407"/>
              <a:ext cx="1008000" cy="432000"/>
            </a:xfrm>
            <a:prstGeom prst="roundRect">
              <a:avLst/>
            </a:prstGeom>
            <a:solidFill>
              <a:schemeClr val="bg1"/>
            </a:solidFill>
            <a:ln cmpd="dbl">
              <a:solidFill>
                <a:schemeClr val="tx1"/>
              </a:solidFill>
            </a:ln>
          </p:spPr>
          <p:style>
            <a:lnRef idx="1">
              <a:schemeClr val="accent5"/>
            </a:lnRef>
            <a:fillRef idx="2">
              <a:schemeClr val="accent5"/>
            </a:fillRef>
            <a:effectRef idx="1">
              <a:schemeClr val="accent5"/>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精神保健</a:t>
              </a:r>
              <a:br>
                <a:rPr kumimoji="0" lang="en-US" altLang="ja-JP"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福祉士</a:t>
              </a:r>
            </a:p>
          </p:txBody>
        </p:sp>
        <p:sp>
          <p:nvSpPr>
            <p:cNvPr id="126" name="テキスト ボックス 125">
              <a:extLst>
                <a:ext uri="{FF2B5EF4-FFF2-40B4-BE49-F238E27FC236}">
                  <a16:creationId xmlns:a16="http://schemas.microsoft.com/office/drawing/2014/main" id="{A30A9F93-2AC5-20E2-A979-4C9385DE3BFA}"/>
                </a:ext>
              </a:extLst>
            </p:cNvPr>
            <p:cNvSpPr txBox="1"/>
            <p:nvPr/>
          </p:nvSpPr>
          <p:spPr>
            <a:xfrm>
              <a:off x="7319289" y="5686311"/>
              <a:ext cx="1008000" cy="432000"/>
            </a:xfrm>
            <a:prstGeom prst="roundRect">
              <a:avLst/>
            </a:prstGeom>
            <a:solidFill>
              <a:schemeClr val="bg1"/>
            </a:solidFill>
            <a:ln cmpd="dbl">
              <a:solidFill>
                <a:schemeClr val="tx1"/>
              </a:solidFill>
            </a:ln>
          </p:spPr>
          <p:style>
            <a:lnRef idx="1">
              <a:schemeClr val="accent3"/>
            </a:lnRef>
            <a:fillRef idx="2">
              <a:schemeClr val="accent3"/>
            </a:fillRef>
            <a:effectRef idx="1">
              <a:schemeClr val="accent3"/>
            </a:effectRef>
            <a:fontRef idx="minor">
              <a:schemeClr val="dk1"/>
            </a:fontRef>
          </p:style>
          <p:txBody>
            <a:bodyPr wrap="square" lIns="0" rIns="0" rtlCol="0" anchor="ctr" anchorCtr="0">
              <a:spAutoFit/>
            </a:bodyP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介護福祉士</a:t>
              </a:r>
            </a:p>
          </p:txBody>
        </p:sp>
        <p:sp>
          <p:nvSpPr>
            <p:cNvPr id="153" name="テキスト ボックス 152">
              <a:extLst>
                <a:ext uri="{FF2B5EF4-FFF2-40B4-BE49-F238E27FC236}">
                  <a16:creationId xmlns:a16="http://schemas.microsoft.com/office/drawing/2014/main" id="{098EA9DD-EFBE-75F9-5EDE-99EB7AC47BD1}"/>
                </a:ext>
              </a:extLst>
            </p:cNvPr>
            <p:cNvSpPr txBox="1"/>
            <p:nvPr/>
          </p:nvSpPr>
          <p:spPr>
            <a:xfrm>
              <a:off x="7319289" y="5132500"/>
              <a:ext cx="1008000" cy="432000"/>
            </a:xfrm>
            <a:prstGeom prst="roundRect">
              <a:avLst/>
            </a:prstGeom>
            <a:solidFill>
              <a:schemeClr val="bg1"/>
            </a:solidFill>
            <a:ln cmpd="dbl">
              <a:solidFill>
                <a:schemeClr val="tx1"/>
              </a:solidFill>
            </a:ln>
          </p:spPr>
          <p:style>
            <a:lnRef idx="1">
              <a:schemeClr val="accent5"/>
            </a:lnRef>
            <a:fillRef idx="2">
              <a:schemeClr val="accent5"/>
            </a:fillRef>
            <a:effectRef idx="1">
              <a:schemeClr val="accent5"/>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社会福祉士</a:t>
              </a:r>
            </a:p>
          </p:txBody>
        </p:sp>
      </p:grpSp>
      <p:grpSp>
        <p:nvGrpSpPr>
          <p:cNvPr id="43" name="グループ化 42">
            <a:extLst>
              <a:ext uri="{FF2B5EF4-FFF2-40B4-BE49-F238E27FC236}">
                <a16:creationId xmlns:a16="http://schemas.microsoft.com/office/drawing/2014/main" id="{8D386673-F4AA-9169-862E-30A669365D94}"/>
              </a:ext>
            </a:extLst>
          </p:cNvPr>
          <p:cNvGrpSpPr/>
          <p:nvPr/>
        </p:nvGrpSpPr>
        <p:grpSpPr>
          <a:xfrm>
            <a:off x="2729680" y="4038926"/>
            <a:ext cx="1008000" cy="2630386"/>
            <a:chOff x="2689207" y="4038926"/>
            <a:chExt cx="1008000" cy="2630386"/>
          </a:xfrm>
        </p:grpSpPr>
        <p:sp>
          <p:nvSpPr>
            <p:cNvPr id="127" name="テキスト ボックス 126">
              <a:extLst>
                <a:ext uri="{FF2B5EF4-FFF2-40B4-BE49-F238E27FC236}">
                  <a16:creationId xmlns:a16="http://schemas.microsoft.com/office/drawing/2014/main" id="{DEA39DA6-2481-1065-73E0-E0C42AA39108}"/>
                </a:ext>
              </a:extLst>
            </p:cNvPr>
            <p:cNvSpPr txBox="1"/>
            <p:nvPr/>
          </p:nvSpPr>
          <p:spPr>
            <a:xfrm>
              <a:off x="2689207" y="6237312"/>
              <a:ext cx="1008000" cy="432000"/>
            </a:xfrm>
            <a:prstGeom prst="roundRect">
              <a:avLst/>
            </a:prstGeom>
            <a:solidFill>
              <a:schemeClr val="bg1"/>
            </a:solidFill>
            <a:ln cmpd="dbl">
              <a:solidFill>
                <a:schemeClr val="tx1"/>
              </a:solidFill>
            </a:ln>
          </p:spPr>
          <p:style>
            <a:lnRef idx="1">
              <a:schemeClr val="accent6"/>
            </a:lnRef>
            <a:fillRef idx="2">
              <a:schemeClr val="accent6"/>
            </a:fillRef>
            <a:effectRef idx="1">
              <a:schemeClr val="accent6"/>
            </a:effectRef>
            <a:fontRef idx="minor">
              <a:schemeClr val="dk1"/>
            </a:fontRef>
          </p:style>
          <p:txBody>
            <a:bodyPr wrap="square" lIns="0" rIns="0" rtlCol="0" anchor="ctr" anchorCtr="0">
              <a:spAutoFit/>
            </a:bodyPr>
            <a:lstStyle/>
            <a:p>
              <a:pPr marL="0" marR="0" lvl="0" indent="0" algn="ctr" defTabSz="457212" rtl="0" eaLnBrk="1" fontAlgn="auto" latinLnBrk="0" hangingPunct="1">
                <a:lnSpc>
                  <a:spcPct val="120000"/>
                </a:lnSpc>
                <a:spcBef>
                  <a:spcPts val="0"/>
                </a:spcBef>
                <a:spcAft>
                  <a:spcPts val="60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栄養士</a:t>
              </a:r>
            </a:p>
          </p:txBody>
        </p:sp>
        <p:sp>
          <p:nvSpPr>
            <p:cNvPr id="136" name="テキスト ボックス 135">
              <a:extLst>
                <a:ext uri="{FF2B5EF4-FFF2-40B4-BE49-F238E27FC236}">
                  <a16:creationId xmlns:a16="http://schemas.microsoft.com/office/drawing/2014/main" id="{015D2B95-C1DC-5D6D-46E5-90E7C600FFEF}"/>
                </a:ext>
              </a:extLst>
            </p:cNvPr>
            <p:cNvSpPr txBox="1"/>
            <p:nvPr/>
          </p:nvSpPr>
          <p:spPr>
            <a:xfrm>
              <a:off x="2689207" y="5686311"/>
              <a:ext cx="1008000" cy="432000"/>
            </a:xfrm>
            <a:prstGeom prst="roundRect">
              <a:avLst/>
            </a:prstGeom>
            <a:solidFill>
              <a:schemeClr val="bg1"/>
            </a:solidFill>
            <a:ln cmpd="dbl">
              <a:solidFill>
                <a:schemeClr val="tx1"/>
              </a:solidFill>
            </a:ln>
          </p:spPr>
          <p:style>
            <a:lnRef idx="1">
              <a:schemeClr val="accent6"/>
            </a:lnRef>
            <a:fillRef idx="2">
              <a:schemeClr val="accent6"/>
            </a:fillRef>
            <a:effectRef idx="1">
              <a:schemeClr val="accent6"/>
            </a:effectRef>
            <a:fontRef idx="minor">
              <a:schemeClr val="dk1"/>
            </a:fontRef>
          </p:style>
          <p:txBody>
            <a:bodyPr lIns="0" tIns="36000" rIns="0" bIns="0" rtlCol="0" anchor="ctr"/>
            <a:lstStyle>
              <a:defPPr>
                <a:defRPr lang="en-US"/>
              </a:defPPr>
              <a:lvl1pPr marR="0" lvl="0" indent="0" algn="ctr" defTabSz="457212"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管理栄養士</a:t>
              </a:r>
            </a:p>
          </p:txBody>
        </p:sp>
        <p:sp>
          <p:nvSpPr>
            <p:cNvPr id="152" name="テキスト ボックス 151">
              <a:extLst>
                <a:ext uri="{FF2B5EF4-FFF2-40B4-BE49-F238E27FC236}">
                  <a16:creationId xmlns:a16="http://schemas.microsoft.com/office/drawing/2014/main" id="{FBFA11DE-A07A-CAEA-74C7-01F43F0A89F9}"/>
                </a:ext>
              </a:extLst>
            </p:cNvPr>
            <p:cNvSpPr txBox="1"/>
            <p:nvPr/>
          </p:nvSpPr>
          <p:spPr>
            <a:xfrm>
              <a:off x="2689207" y="4588522"/>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薬剤師</a:t>
              </a:r>
            </a:p>
          </p:txBody>
        </p:sp>
        <p:sp>
          <p:nvSpPr>
            <p:cNvPr id="154" name="テキスト ボックス 153">
              <a:extLst>
                <a:ext uri="{FF2B5EF4-FFF2-40B4-BE49-F238E27FC236}">
                  <a16:creationId xmlns:a16="http://schemas.microsoft.com/office/drawing/2014/main" id="{20BC0ACC-7952-978C-EDBD-2A2B8055D735}"/>
                </a:ext>
              </a:extLst>
            </p:cNvPr>
            <p:cNvSpPr txBox="1"/>
            <p:nvPr/>
          </p:nvSpPr>
          <p:spPr>
            <a:xfrm>
              <a:off x="2689207" y="4038926"/>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200" b="0" i="0" u="none" strike="noStrike" kern="0" cap="none" spc="0" normalizeH="0" baseline="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社会保険</a:t>
              </a:r>
              <a:endParaRPr kumimoji="0" lang="en-US" altLang="ja-JP"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労務士</a:t>
              </a:r>
            </a:p>
          </p:txBody>
        </p:sp>
        <p:sp>
          <p:nvSpPr>
            <p:cNvPr id="155" name="テキスト ボックス 154">
              <a:extLst>
                <a:ext uri="{FF2B5EF4-FFF2-40B4-BE49-F238E27FC236}">
                  <a16:creationId xmlns:a16="http://schemas.microsoft.com/office/drawing/2014/main" id="{5656AB51-A5B6-8542-B811-1DB5D2B8015A}"/>
                </a:ext>
              </a:extLst>
            </p:cNvPr>
            <p:cNvSpPr txBox="1"/>
            <p:nvPr/>
          </p:nvSpPr>
          <p:spPr>
            <a:xfrm>
              <a:off x="2689207" y="5135309"/>
              <a:ext cx="1008000" cy="432000"/>
            </a:xfrm>
            <a:prstGeom prst="roundRect">
              <a:avLst/>
            </a:prstGeom>
            <a:solidFill>
              <a:schemeClr val="bg1"/>
            </a:solidFill>
            <a:ln cmpd="dbl">
              <a:solidFill>
                <a:schemeClr val="tx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R="0" lvl="0" indent="0" algn="ctr"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調剤事務</a:t>
              </a:r>
            </a:p>
          </p:txBody>
        </p:sp>
      </p:grpSp>
      <p:grpSp>
        <p:nvGrpSpPr>
          <p:cNvPr id="3" name="グループ化 2">
            <a:extLst>
              <a:ext uri="{FF2B5EF4-FFF2-40B4-BE49-F238E27FC236}">
                <a16:creationId xmlns:a16="http://schemas.microsoft.com/office/drawing/2014/main" id="{327C3F2A-A37D-B5AB-AD9F-11F60C224026}"/>
              </a:ext>
            </a:extLst>
          </p:cNvPr>
          <p:cNvGrpSpPr/>
          <p:nvPr/>
        </p:nvGrpSpPr>
        <p:grpSpPr>
          <a:xfrm>
            <a:off x="420362" y="1380526"/>
            <a:ext cx="9236442" cy="10566740"/>
            <a:chOff x="442294" y="1211260"/>
            <a:chExt cx="9236442" cy="10566740"/>
          </a:xfrm>
        </p:grpSpPr>
        <p:grpSp>
          <p:nvGrpSpPr>
            <p:cNvPr id="4" name="グループ化 3">
              <a:extLst>
                <a:ext uri="{FF2B5EF4-FFF2-40B4-BE49-F238E27FC236}">
                  <a16:creationId xmlns:a16="http://schemas.microsoft.com/office/drawing/2014/main" id="{20E7551C-D5B6-2F70-8730-930DF44D75A9}"/>
                </a:ext>
              </a:extLst>
            </p:cNvPr>
            <p:cNvGrpSpPr/>
            <p:nvPr/>
          </p:nvGrpSpPr>
          <p:grpSpPr>
            <a:xfrm>
              <a:off x="723114" y="1462760"/>
              <a:ext cx="8485904" cy="10315240"/>
              <a:chOff x="447299" y="1859878"/>
              <a:chExt cx="9628647" cy="9729512"/>
            </a:xfrm>
          </p:grpSpPr>
          <p:sp>
            <p:nvSpPr>
              <p:cNvPr id="53" name="アーチ 52">
                <a:extLst>
                  <a:ext uri="{FF2B5EF4-FFF2-40B4-BE49-F238E27FC236}">
                    <a16:creationId xmlns:a16="http://schemas.microsoft.com/office/drawing/2014/main" id="{07DC88A5-729D-AE5F-7A81-5D990538DD65}"/>
                  </a:ext>
                </a:extLst>
              </p:cNvPr>
              <p:cNvSpPr/>
              <p:nvPr/>
            </p:nvSpPr>
            <p:spPr>
              <a:xfrm>
                <a:off x="447299" y="1859878"/>
                <a:ext cx="9000000" cy="9720000"/>
              </a:xfrm>
              <a:prstGeom prst="blockArc">
                <a:avLst>
                  <a:gd name="adj1" fmla="val 10877004"/>
                  <a:gd name="adj2" fmla="val 420"/>
                  <a:gd name="adj3" fmla="val 1164"/>
                </a:avLst>
              </a:prstGeom>
              <a:solidFill>
                <a:srgbClr val="FF000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4" name="アーチ 53">
                <a:extLst>
                  <a:ext uri="{FF2B5EF4-FFF2-40B4-BE49-F238E27FC236}">
                    <a16:creationId xmlns:a16="http://schemas.microsoft.com/office/drawing/2014/main" id="{2301F456-182B-D4C0-590A-8CAB41991B7A}"/>
                  </a:ext>
                </a:extLst>
              </p:cNvPr>
              <p:cNvSpPr/>
              <p:nvPr/>
            </p:nvSpPr>
            <p:spPr>
              <a:xfrm>
                <a:off x="552074" y="1862259"/>
                <a:ext cx="9000000" cy="9720000"/>
              </a:xfrm>
              <a:prstGeom prst="blockArc">
                <a:avLst>
                  <a:gd name="adj1" fmla="val 10877004"/>
                  <a:gd name="adj2" fmla="val 420"/>
                  <a:gd name="adj3" fmla="val 1164"/>
                </a:avLst>
              </a:prstGeom>
              <a:solidFill>
                <a:srgbClr val="FFC00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9" name="アーチ 68">
                <a:extLst>
                  <a:ext uri="{FF2B5EF4-FFF2-40B4-BE49-F238E27FC236}">
                    <a16:creationId xmlns:a16="http://schemas.microsoft.com/office/drawing/2014/main" id="{879CE93D-0C69-53EE-3CDE-8BF06108A6DD}"/>
                  </a:ext>
                </a:extLst>
              </p:cNvPr>
              <p:cNvSpPr/>
              <p:nvPr/>
            </p:nvSpPr>
            <p:spPr>
              <a:xfrm>
                <a:off x="656849" y="1865276"/>
                <a:ext cx="9000000" cy="9720000"/>
              </a:xfrm>
              <a:prstGeom prst="blockArc">
                <a:avLst>
                  <a:gd name="adj1" fmla="val 10877004"/>
                  <a:gd name="adj2" fmla="val 420"/>
                  <a:gd name="adj3" fmla="val 1164"/>
                </a:avLst>
              </a:prstGeom>
              <a:solidFill>
                <a:srgbClr val="FFFF0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0" name="アーチ 69">
                <a:extLst>
                  <a:ext uri="{FF2B5EF4-FFF2-40B4-BE49-F238E27FC236}">
                    <a16:creationId xmlns:a16="http://schemas.microsoft.com/office/drawing/2014/main" id="{C7B84B57-6D9E-CA49-7995-C2346287FAB6}"/>
                  </a:ext>
                </a:extLst>
              </p:cNvPr>
              <p:cNvSpPr/>
              <p:nvPr/>
            </p:nvSpPr>
            <p:spPr>
              <a:xfrm>
                <a:off x="761626" y="1867018"/>
                <a:ext cx="9000000" cy="9720000"/>
              </a:xfrm>
              <a:prstGeom prst="blockArc">
                <a:avLst>
                  <a:gd name="adj1" fmla="val 10877004"/>
                  <a:gd name="adj2" fmla="val 420"/>
                  <a:gd name="adj3" fmla="val 1164"/>
                </a:avLst>
              </a:prstGeom>
              <a:solidFill>
                <a:srgbClr val="00B05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3" name="アーチ 72">
                <a:extLst>
                  <a:ext uri="{FF2B5EF4-FFF2-40B4-BE49-F238E27FC236}">
                    <a16:creationId xmlns:a16="http://schemas.microsoft.com/office/drawing/2014/main" id="{85633DE4-A1EE-F0EA-4BBE-C53577104B15}"/>
                  </a:ext>
                </a:extLst>
              </p:cNvPr>
              <p:cNvSpPr/>
              <p:nvPr/>
            </p:nvSpPr>
            <p:spPr>
              <a:xfrm>
                <a:off x="866398" y="1867016"/>
                <a:ext cx="9000000" cy="9720000"/>
              </a:xfrm>
              <a:prstGeom prst="blockArc">
                <a:avLst>
                  <a:gd name="adj1" fmla="val 10877004"/>
                  <a:gd name="adj2" fmla="val 420"/>
                  <a:gd name="adj3" fmla="val 1164"/>
                </a:avLst>
              </a:prstGeom>
              <a:solidFill>
                <a:srgbClr val="0070C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7" name="アーチ 76">
                <a:extLst>
                  <a:ext uri="{FF2B5EF4-FFF2-40B4-BE49-F238E27FC236}">
                    <a16:creationId xmlns:a16="http://schemas.microsoft.com/office/drawing/2014/main" id="{C5ACE69C-AB7F-05BB-2F1C-CA275D70B056}"/>
                  </a:ext>
                </a:extLst>
              </p:cNvPr>
              <p:cNvSpPr/>
              <p:nvPr/>
            </p:nvSpPr>
            <p:spPr>
              <a:xfrm>
                <a:off x="971172" y="1867011"/>
                <a:ext cx="9000000" cy="9720000"/>
              </a:xfrm>
              <a:prstGeom prst="blockArc">
                <a:avLst>
                  <a:gd name="adj1" fmla="val 10877004"/>
                  <a:gd name="adj2" fmla="val 420"/>
                  <a:gd name="adj3" fmla="val 1164"/>
                </a:avLst>
              </a:prstGeom>
              <a:solidFill>
                <a:srgbClr val="00206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8" name="アーチ 77">
                <a:extLst>
                  <a:ext uri="{FF2B5EF4-FFF2-40B4-BE49-F238E27FC236}">
                    <a16:creationId xmlns:a16="http://schemas.microsoft.com/office/drawing/2014/main" id="{BD90FA73-9610-A534-149F-61BAF55E75A0}"/>
                  </a:ext>
                </a:extLst>
              </p:cNvPr>
              <p:cNvSpPr/>
              <p:nvPr/>
            </p:nvSpPr>
            <p:spPr>
              <a:xfrm>
                <a:off x="1075946" y="1869390"/>
                <a:ext cx="9000000" cy="9720000"/>
              </a:xfrm>
              <a:prstGeom prst="blockArc">
                <a:avLst>
                  <a:gd name="adj1" fmla="val 10877004"/>
                  <a:gd name="adj2" fmla="val 420"/>
                  <a:gd name="adj3" fmla="val 1164"/>
                </a:avLst>
              </a:prstGeom>
              <a:solidFill>
                <a:srgbClr val="7030A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pic>
          <p:nvPicPr>
            <p:cNvPr id="5" name="図 4" descr="アイコン が含まれている画像&#10;&#10;自動的に生成された説明">
              <a:extLst>
                <a:ext uri="{FF2B5EF4-FFF2-40B4-BE49-F238E27FC236}">
                  <a16:creationId xmlns:a16="http://schemas.microsoft.com/office/drawing/2014/main" id="{124F5F67-5124-3B34-9FCF-5931A2C6C5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a:off x="737013" y="5871276"/>
              <a:ext cx="469998" cy="469998"/>
            </a:xfrm>
            <a:prstGeom prst="rect">
              <a:avLst/>
            </a:prstGeom>
          </p:spPr>
        </p:pic>
        <p:grpSp>
          <p:nvGrpSpPr>
            <p:cNvPr id="6" name="グループ化 5">
              <a:extLst>
                <a:ext uri="{FF2B5EF4-FFF2-40B4-BE49-F238E27FC236}">
                  <a16:creationId xmlns:a16="http://schemas.microsoft.com/office/drawing/2014/main" id="{2F7CEE3F-5AA3-17F9-60AE-8033C34B401D}"/>
                </a:ext>
              </a:extLst>
            </p:cNvPr>
            <p:cNvGrpSpPr/>
            <p:nvPr/>
          </p:nvGrpSpPr>
          <p:grpSpPr>
            <a:xfrm>
              <a:off x="1480456" y="2430804"/>
              <a:ext cx="709588" cy="1175533"/>
              <a:chOff x="1480456" y="2430804"/>
              <a:chExt cx="709588" cy="1175533"/>
            </a:xfrm>
          </p:grpSpPr>
          <p:pic>
            <p:nvPicPr>
              <p:cNvPr id="51" name="図 50" descr="挿絵, 時計 が含まれている画像&#10;&#10;自動的に生成された説明">
                <a:extLst>
                  <a:ext uri="{FF2B5EF4-FFF2-40B4-BE49-F238E27FC236}">
                    <a16:creationId xmlns:a16="http://schemas.microsoft.com/office/drawing/2014/main" id="{E891C8A8-872A-757C-0A5E-0FCD56D7C7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887"/>
              <a:stretch/>
            </p:blipFill>
            <p:spPr>
              <a:xfrm>
                <a:off x="1836614" y="2430804"/>
                <a:ext cx="353430" cy="705272"/>
              </a:xfrm>
              <a:prstGeom prst="rect">
                <a:avLst/>
              </a:prstGeom>
            </p:spPr>
          </p:pic>
          <p:sp>
            <p:nvSpPr>
              <p:cNvPr id="52" name="テキスト ボックス 51">
                <a:extLst>
                  <a:ext uri="{FF2B5EF4-FFF2-40B4-BE49-F238E27FC236}">
                    <a16:creationId xmlns:a16="http://schemas.microsoft.com/office/drawing/2014/main" id="{1A6D6DB9-FC11-72DF-B551-D86F41C306BA}"/>
                  </a:ext>
                </a:extLst>
              </p:cNvPr>
              <p:cNvSpPr txBox="1"/>
              <p:nvPr/>
            </p:nvSpPr>
            <p:spPr>
              <a:xfrm>
                <a:off x="1480456" y="3239842"/>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成人</a:t>
                </a:r>
              </a:p>
            </p:txBody>
          </p:sp>
        </p:grpSp>
        <p:grpSp>
          <p:nvGrpSpPr>
            <p:cNvPr id="7" name="グループ化 6">
              <a:extLst>
                <a:ext uri="{FF2B5EF4-FFF2-40B4-BE49-F238E27FC236}">
                  <a16:creationId xmlns:a16="http://schemas.microsoft.com/office/drawing/2014/main" id="{B7FB26B8-6B56-BB96-B9DE-D657B730EDA0}"/>
                </a:ext>
              </a:extLst>
            </p:cNvPr>
            <p:cNvGrpSpPr/>
            <p:nvPr/>
          </p:nvGrpSpPr>
          <p:grpSpPr>
            <a:xfrm>
              <a:off x="442294" y="4898169"/>
              <a:ext cx="975326" cy="641335"/>
              <a:chOff x="376825" y="4831200"/>
              <a:chExt cx="975326" cy="641335"/>
            </a:xfrm>
          </p:grpSpPr>
          <p:grpSp>
            <p:nvGrpSpPr>
              <p:cNvPr id="41" name="グループ化 40">
                <a:extLst>
                  <a:ext uri="{FF2B5EF4-FFF2-40B4-BE49-F238E27FC236}">
                    <a16:creationId xmlns:a16="http://schemas.microsoft.com/office/drawing/2014/main" id="{1392E6BD-3835-058F-871C-9DDEA9739BE2}"/>
                  </a:ext>
                </a:extLst>
              </p:cNvPr>
              <p:cNvGrpSpPr/>
              <p:nvPr/>
            </p:nvGrpSpPr>
            <p:grpSpPr>
              <a:xfrm>
                <a:off x="376825" y="4854517"/>
                <a:ext cx="975326" cy="597112"/>
                <a:chOff x="276248" y="4742051"/>
                <a:chExt cx="1082034" cy="662440"/>
              </a:xfrm>
            </p:grpSpPr>
            <p:pic>
              <p:nvPicPr>
                <p:cNvPr id="48" name="図 47" descr="おもちゃ, 時計 が含まれている画像&#10;&#10;自動的に生成された説明">
                  <a:extLst>
                    <a:ext uri="{FF2B5EF4-FFF2-40B4-BE49-F238E27FC236}">
                      <a16:creationId xmlns:a16="http://schemas.microsoft.com/office/drawing/2014/main" id="{A4E4A757-7EFD-C180-01BE-459CC7F5C1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242" r="12647" b="56512"/>
                <a:stretch/>
              </p:blipFill>
              <p:spPr>
                <a:xfrm>
                  <a:off x="353691" y="4809737"/>
                  <a:ext cx="1004591" cy="594754"/>
                </a:xfrm>
                <a:prstGeom prst="rect">
                  <a:avLst/>
                </a:prstGeom>
              </p:spPr>
            </p:pic>
            <p:sp>
              <p:nvSpPr>
                <p:cNvPr id="49" name="テキスト ボックス 48">
                  <a:extLst>
                    <a:ext uri="{FF2B5EF4-FFF2-40B4-BE49-F238E27FC236}">
                      <a16:creationId xmlns:a16="http://schemas.microsoft.com/office/drawing/2014/main" id="{AC3B482F-3011-4C90-D32B-FE2DC891DA8E}"/>
                    </a:ext>
                  </a:extLst>
                </p:cNvPr>
                <p:cNvSpPr txBox="1"/>
                <p:nvPr/>
              </p:nvSpPr>
              <p:spPr>
                <a:xfrm>
                  <a:off x="315555" y="4742051"/>
                  <a:ext cx="405262" cy="233050"/>
                </a:xfrm>
                <a:prstGeom prst="rect">
                  <a:avLst/>
                </a:prstGeom>
                <a:solidFill>
                  <a:schemeClr val="bg1"/>
                </a:solidFill>
              </p:spPr>
              <p:txBody>
                <a:bodyPr wrap="squar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endParaRPr kumimoji="0" lang="ja-JP" altLang="en-US" sz="13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0" name="テキスト ボックス 49">
                  <a:extLst>
                    <a:ext uri="{FF2B5EF4-FFF2-40B4-BE49-F238E27FC236}">
                      <a16:creationId xmlns:a16="http://schemas.microsoft.com/office/drawing/2014/main" id="{0829ED52-0D0B-D138-5A00-EA18CEE05D6A}"/>
                    </a:ext>
                  </a:extLst>
                </p:cNvPr>
                <p:cNvSpPr txBox="1"/>
                <p:nvPr/>
              </p:nvSpPr>
              <p:spPr>
                <a:xfrm rot="17520000">
                  <a:off x="289783" y="4906758"/>
                  <a:ext cx="139118" cy="166188"/>
                </a:xfrm>
                <a:prstGeom prst="rect">
                  <a:avLst/>
                </a:prstGeom>
                <a:solidFill>
                  <a:schemeClr val="bg1"/>
                </a:solidFill>
              </p:spPr>
              <p:txBody>
                <a:bodyPr wrap="squar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endParaRPr kumimoji="0" lang="ja-JP" altLang="en-US" sz="13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pic>
            <p:nvPicPr>
              <p:cNvPr id="47" name="図 46" descr="図形, アイコン&#10;&#10;自動的に生成された説明">
                <a:extLst>
                  <a:ext uri="{FF2B5EF4-FFF2-40B4-BE49-F238E27FC236}">
                    <a16:creationId xmlns:a16="http://schemas.microsoft.com/office/drawing/2014/main" id="{9B2CB190-82DE-004A-43FE-3F4EE8F56A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062" y="4831200"/>
                <a:ext cx="687758" cy="641335"/>
              </a:xfrm>
              <a:prstGeom prst="rect">
                <a:avLst/>
              </a:prstGeom>
            </p:spPr>
          </p:pic>
        </p:grpSp>
        <p:grpSp>
          <p:nvGrpSpPr>
            <p:cNvPr id="9" name="グループ化 8">
              <a:extLst>
                <a:ext uri="{FF2B5EF4-FFF2-40B4-BE49-F238E27FC236}">
                  <a16:creationId xmlns:a16="http://schemas.microsoft.com/office/drawing/2014/main" id="{87D93E47-E401-58B6-6790-CCB46870B2C7}"/>
                </a:ext>
              </a:extLst>
            </p:cNvPr>
            <p:cNvGrpSpPr/>
            <p:nvPr/>
          </p:nvGrpSpPr>
          <p:grpSpPr>
            <a:xfrm>
              <a:off x="932260" y="3653931"/>
              <a:ext cx="862685" cy="1038069"/>
              <a:chOff x="932260" y="3653931"/>
              <a:chExt cx="862685" cy="1038069"/>
            </a:xfrm>
          </p:grpSpPr>
          <p:grpSp>
            <p:nvGrpSpPr>
              <p:cNvPr id="37" name="グループ化 36">
                <a:extLst>
                  <a:ext uri="{FF2B5EF4-FFF2-40B4-BE49-F238E27FC236}">
                    <a16:creationId xmlns:a16="http://schemas.microsoft.com/office/drawing/2014/main" id="{AA38EB6A-06C4-339F-59DA-84A227302F48}"/>
                  </a:ext>
                </a:extLst>
              </p:cNvPr>
              <p:cNvGrpSpPr/>
              <p:nvPr/>
            </p:nvGrpSpPr>
            <p:grpSpPr>
              <a:xfrm>
                <a:off x="932260" y="3850563"/>
                <a:ext cx="726114" cy="841437"/>
                <a:chOff x="983239" y="3587903"/>
                <a:chExt cx="726114" cy="841437"/>
              </a:xfrm>
            </p:grpSpPr>
            <p:pic>
              <p:nvPicPr>
                <p:cNvPr id="39" name="図 38">
                  <a:extLst>
                    <a:ext uri="{FF2B5EF4-FFF2-40B4-BE49-F238E27FC236}">
                      <a16:creationId xmlns:a16="http://schemas.microsoft.com/office/drawing/2014/main" id="{42721C8D-838B-D1B9-225B-D6C7D1925F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3239" y="3587903"/>
                  <a:ext cx="726114" cy="651830"/>
                </a:xfrm>
                <a:prstGeom prst="rect">
                  <a:avLst/>
                </a:prstGeom>
              </p:spPr>
            </p:pic>
            <p:sp>
              <p:nvSpPr>
                <p:cNvPr id="40" name="テキスト ボックス 39">
                  <a:extLst>
                    <a:ext uri="{FF2B5EF4-FFF2-40B4-BE49-F238E27FC236}">
                      <a16:creationId xmlns:a16="http://schemas.microsoft.com/office/drawing/2014/main" id="{4FBEC7BB-BFEB-C071-95D3-E5518DA05E09}"/>
                    </a:ext>
                  </a:extLst>
                </p:cNvPr>
                <p:cNvSpPr txBox="1"/>
                <p:nvPr/>
              </p:nvSpPr>
              <p:spPr>
                <a:xfrm>
                  <a:off x="1016796" y="4062845"/>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就学</a:t>
                  </a:r>
                </a:p>
              </p:txBody>
            </p:sp>
          </p:grpSp>
          <p:pic>
            <p:nvPicPr>
              <p:cNvPr id="38" name="図 37">
                <a:extLst>
                  <a:ext uri="{FF2B5EF4-FFF2-40B4-BE49-F238E27FC236}">
                    <a16:creationId xmlns:a16="http://schemas.microsoft.com/office/drawing/2014/main" id="{3E8FE4F1-A9C4-5D27-E63E-3F915BFBD70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8281"/>
              <a:stretch/>
            </p:blipFill>
            <p:spPr>
              <a:xfrm>
                <a:off x="1355071" y="3653931"/>
                <a:ext cx="439874" cy="695875"/>
              </a:xfrm>
              <a:prstGeom prst="rect">
                <a:avLst/>
              </a:prstGeom>
            </p:spPr>
          </p:pic>
        </p:grpSp>
        <p:grpSp>
          <p:nvGrpSpPr>
            <p:cNvPr id="10" name="グループ化 9">
              <a:extLst>
                <a:ext uri="{FF2B5EF4-FFF2-40B4-BE49-F238E27FC236}">
                  <a16:creationId xmlns:a16="http://schemas.microsoft.com/office/drawing/2014/main" id="{6F637C84-7E32-4238-B326-F7006095932F}"/>
                </a:ext>
              </a:extLst>
            </p:cNvPr>
            <p:cNvGrpSpPr/>
            <p:nvPr/>
          </p:nvGrpSpPr>
          <p:grpSpPr>
            <a:xfrm>
              <a:off x="3279980" y="1211260"/>
              <a:ext cx="3006133" cy="643027"/>
              <a:chOff x="3279980" y="1211260"/>
              <a:chExt cx="3006133" cy="643027"/>
            </a:xfrm>
          </p:grpSpPr>
          <p:sp>
            <p:nvSpPr>
              <p:cNvPr id="30" name="テキスト ボックス 29">
                <a:extLst>
                  <a:ext uri="{FF2B5EF4-FFF2-40B4-BE49-F238E27FC236}">
                    <a16:creationId xmlns:a16="http://schemas.microsoft.com/office/drawing/2014/main" id="{BDEB908A-91D9-1AFB-105F-4154A7E7A6C7}"/>
                  </a:ext>
                </a:extLst>
              </p:cNvPr>
              <p:cNvSpPr txBox="1"/>
              <p:nvPr/>
            </p:nvSpPr>
            <p:spPr>
              <a:xfrm>
                <a:off x="3279980" y="1367956"/>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結婚</a:t>
                </a:r>
              </a:p>
            </p:txBody>
          </p:sp>
          <p:sp>
            <p:nvSpPr>
              <p:cNvPr id="31" name="テキスト ボックス 30">
                <a:extLst>
                  <a:ext uri="{FF2B5EF4-FFF2-40B4-BE49-F238E27FC236}">
                    <a16:creationId xmlns:a16="http://schemas.microsoft.com/office/drawing/2014/main" id="{5A75CFBF-F151-E5DD-BF0F-64826BB31C61}"/>
                  </a:ext>
                </a:extLst>
              </p:cNvPr>
              <p:cNvSpPr txBox="1"/>
              <p:nvPr/>
            </p:nvSpPr>
            <p:spPr>
              <a:xfrm>
                <a:off x="4738017" y="1309063"/>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出産</a:t>
                </a:r>
              </a:p>
            </p:txBody>
          </p:sp>
          <p:pic>
            <p:nvPicPr>
              <p:cNvPr id="32" name="図 31">
                <a:extLst>
                  <a:ext uri="{FF2B5EF4-FFF2-40B4-BE49-F238E27FC236}">
                    <a16:creationId xmlns:a16="http://schemas.microsoft.com/office/drawing/2014/main" id="{5F4E0D64-994E-458D-2A6D-52BEFC5B5A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4681" y="1211260"/>
                <a:ext cx="577012" cy="573764"/>
              </a:xfrm>
              <a:prstGeom prst="rect">
                <a:avLst/>
              </a:prstGeom>
            </p:spPr>
          </p:pic>
          <p:pic>
            <p:nvPicPr>
              <p:cNvPr id="33" name="図 32" descr="白いバックグラウンドの前に座っている人形&#10;&#10;低い精度で自動的に生成された説明">
                <a:extLst>
                  <a:ext uri="{FF2B5EF4-FFF2-40B4-BE49-F238E27FC236}">
                    <a16:creationId xmlns:a16="http://schemas.microsoft.com/office/drawing/2014/main" id="{64F02B00-3149-CA28-7C8F-3460CF90D5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09101" y="1259046"/>
                <a:ext cx="577012" cy="595241"/>
              </a:xfrm>
              <a:prstGeom prst="rect">
                <a:avLst/>
              </a:prstGeom>
            </p:spPr>
          </p:pic>
        </p:grpSp>
        <p:grpSp>
          <p:nvGrpSpPr>
            <p:cNvPr id="11" name="グループ化 10">
              <a:extLst>
                <a:ext uri="{FF2B5EF4-FFF2-40B4-BE49-F238E27FC236}">
                  <a16:creationId xmlns:a16="http://schemas.microsoft.com/office/drawing/2014/main" id="{B305B1F3-2D47-613B-BAD8-1D48D0B1CAB9}"/>
                </a:ext>
              </a:extLst>
            </p:cNvPr>
            <p:cNvGrpSpPr/>
            <p:nvPr/>
          </p:nvGrpSpPr>
          <p:grpSpPr>
            <a:xfrm>
              <a:off x="8110044" y="3625136"/>
              <a:ext cx="1568692" cy="2934538"/>
              <a:chOff x="8110044" y="3625136"/>
              <a:chExt cx="1568692" cy="2934538"/>
            </a:xfrm>
          </p:grpSpPr>
          <p:pic>
            <p:nvPicPr>
              <p:cNvPr id="22" name="図 21">
                <a:extLst>
                  <a:ext uri="{FF2B5EF4-FFF2-40B4-BE49-F238E27FC236}">
                    <a16:creationId xmlns:a16="http://schemas.microsoft.com/office/drawing/2014/main" id="{9707616F-77F9-0062-F2F1-DA0EE2FFC1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03812" y="5963413"/>
                <a:ext cx="520648" cy="596261"/>
              </a:xfrm>
              <a:prstGeom prst="rect">
                <a:avLst/>
              </a:prstGeom>
            </p:spPr>
          </p:pic>
          <p:pic>
            <p:nvPicPr>
              <p:cNvPr id="23" name="図 22" descr="部屋 が含まれている画像&#10;&#10;自動的に生成された説明">
                <a:extLst>
                  <a:ext uri="{FF2B5EF4-FFF2-40B4-BE49-F238E27FC236}">
                    <a16:creationId xmlns:a16="http://schemas.microsoft.com/office/drawing/2014/main" id="{FF69288B-2AF2-D621-D5D3-7804596C461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2242" y="4129386"/>
                <a:ext cx="747858" cy="515416"/>
              </a:xfrm>
              <a:prstGeom prst="rect">
                <a:avLst/>
              </a:prstGeom>
            </p:spPr>
          </p:pic>
          <p:sp>
            <p:nvSpPr>
              <p:cNvPr id="24" name="テキスト ボックス 23">
                <a:extLst>
                  <a:ext uri="{FF2B5EF4-FFF2-40B4-BE49-F238E27FC236}">
                    <a16:creationId xmlns:a16="http://schemas.microsoft.com/office/drawing/2014/main" id="{F3BBE1D8-3A80-7BC4-F56E-E689C9C21073}"/>
                  </a:ext>
                </a:extLst>
              </p:cNvPr>
              <p:cNvSpPr txBox="1"/>
              <p:nvPr/>
            </p:nvSpPr>
            <p:spPr>
              <a:xfrm>
                <a:off x="8110044" y="3625136"/>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退職</a:t>
                </a:r>
              </a:p>
            </p:txBody>
          </p:sp>
          <p:pic>
            <p:nvPicPr>
              <p:cNvPr id="26" name="図 25" descr="おもちゃ, レゴ が含まれている画像&#10;&#10;自動的に生成された説明">
                <a:extLst>
                  <a:ext uri="{FF2B5EF4-FFF2-40B4-BE49-F238E27FC236}">
                    <a16:creationId xmlns:a16="http://schemas.microsoft.com/office/drawing/2014/main" id="{2090F61F-5443-3D85-551F-1CE2301F20C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7186"/>
              <a:stretch/>
            </p:blipFill>
            <p:spPr>
              <a:xfrm>
                <a:off x="8488579" y="4970741"/>
                <a:ext cx="1190157" cy="832772"/>
              </a:xfrm>
              <a:prstGeom prst="rect">
                <a:avLst/>
              </a:prstGeom>
            </p:spPr>
          </p:pic>
        </p:grpSp>
        <p:grpSp>
          <p:nvGrpSpPr>
            <p:cNvPr id="12" name="グループ化 11">
              <a:extLst>
                <a:ext uri="{FF2B5EF4-FFF2-40B4-BE49-F238E27FC236}">
                  <a16:creationId xmlns:a16="http://schemas.microsoft.com/office/drawing/2014/main" id="{98D02445-DCB6-1D06-48DE-CA0EF549D8F3}"/>
                </a:ext>
              </a:extLst>
            </p:cNvPr>
            <p:cNvGrpSpPr/>
            <p:nvPr/>
          </p:nvGrpSpPr>
          <p:grpSpPr>
            <a:xfrm>
              <a:off x="2316711" y="1598179"/>
              <a:ext cx="946876" cy="996456"/>
              <a:chOff x="2316711" y="1598179"/>
              <a:chExt cx="946876" cy="996456"/>
            </a:xfrm>
          </p:grpSpPr>
          <p:sp>
            <p:nvSpPr>
              <p:cNvPr id="20" name="テキスト ボックス 19">
                <a:extLst>
                  <a:ext uri="{FF2B5EF4-FFF2-40B4-BE49-F238E27FC236}">
                    <a16:creationId xmlns:a16="http://schemas.microsoft.com/office/drawing/2014/main" id="{9C027CA2-96D2-2C9C-96D7-F3BF2D904E2D}"/>
                  </a:ext>
                </a:extLst>
              </p:cNvPr>
              <p:cNvSpPr txBox="1"/>
              <p:nvPr/>
            </p:nvSpPr>
            <p:spPr>
              <a:xfrm>
                <a:off x="2316711" y="2228140"/>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就職</a:t>
                </a:r>
              </a:p>
            </p:txBody>
          </p:sp>
          <p:pic>
            <p:nvPicPr>
              <p:cNvPr id="21" name="図 20">
                <a:extLst>
                  <a:ext uri="{FF2B5EF4-FFF2-40B4-BE49-F238E27FC236}">
                    <a16:creationId xmlns:a16="http://schemas.microsoft.com/office/drawing/2014/main" id="{BF3AEB8A-F5A7-2C1A-4D78-2406ACF1DD9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66707" y="1598179"/>
                <a:ext cx="596880" cy="558197"/>
              </a:xfrm>
              <a:prstGeom prst="rect">
                <a:avLst/>
              </a:prstGeom>
            </p:spPr>
          </p:pic>
        </p:grpSp>
        <p:grpSp>
          <p:nvGrpSpPr>
            <p:cNvPr id="13" name="グループ化 12">
              <a:extLst>
                <a:ext uri="{FF2B5EF4-FFF2-40B4-BE49-F238E27FC236}">
                  <a16:creationId xmlns:a16="http://schemas.microsoft.com/office/drawing/2014/main" id="{AB2B981A-C7F9-ACA3-C7C2-A0DB69A27F9B}"/>
                </a:ext>
              </a:extLst>
            </p:cNvPr>
            <p:cNvGrpSpPr/>
            <p:nvPr/>
          </p:nvGrpSpPr>
          <p:grpSpPr>
            <a:xfrm>
              <a:off x="6435108" y="1313746"/>
              <a:ext cx="2013965" cy="2105854"/>
              <a:chOff x="6435108" y="1313746"/>
              <a:chExt cx="2013965" cy="2105854"/>
            </a:xfrm>
          </p:grpSpPr>
          <p:pic>
            <p:nvPicPr>
              <p:cNvPr id="14" name="図 13">
                <a:extLst>
                  <a:ext uri="{FF2B5EF4-FFF2-40B4-BE49-F238E27FC236}">
                    <a16:creationId xmlns:a16="http://schemas.microsoft.com/office/drawing/2014/main" id="{BB20FF84-3B20-E38E-9D38-2F7A06D5336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35108" y="1313746"/>
                <a:ext cx="533475" cy="765792"/>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F8E4EDC2-DD8F-7B04-7A55-D98B5661B5F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74660" y="1717515"/>
                <a:ext cx="882652" cy="664678"/>
              </a:xfrm>
              <a:prstGeom prst="rect">
                <a:avLst/>
              </a:prstGeom>
            </p:spPr>
          </p:pic>
          <p:pic>
            <p:nvPicPr>
              <p:cNvPr id="17" name="図 16" descr="挿絵, 時計 が含まれている画像&#10;&#10;自動的に生成された説明">
                <a:extLst>
                  <a:ext uri="{FF2B5EF4-FFF2-40B4-BE49-F238E27FC236}">
                    <a16:creationId xmlns:a16="http://schemas.microsoft.com/office/drawing/2014/main" id="{CC01FFD2-EE72-3524-D5C2-E2D7AE63675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83289" y="2342164"/>
                <a:ext cx="697461" cy="707425"/>
              </a:xfrm>
              <a:prstGeom prst="rect">
                <a:avLst/>
              </a:prstGeom>
            </p:spPr>
          </p:pic>
          <p:pic>
            <p:nvPicPr>
              <p:cNvPr id="18" name="図 17">
                <a:extLst>
                  <a:ext uri="{FF2B5EF4-FFF2-40B4-BE49-F238E27FC236}">
                    <a16:creationId xmlns:a16="http://schemas.microsoft.com/office/drawing/2014/main" id="{85E439A3-41BB-04B6-A1BE-4F530120DF4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08933" y="2763334"/>
                <a:ext cx="740140" cy="656266"/>
              </a:xfrm>
              <a:prstGeom prst="rect">
                <a:avLst/>
              </a:prstGeom>
            </p:spPr>
          </p:pic>
        </p:grpSp>
      </p:grpSp>
      <p:sp>
        <p:nvSpPr>
          <p:cNvPr id="2" name="スライド番号プレースホルダー 1">
            <a:extLst>
              <a:ext uri="{FF2B5EF4-FFF2-40B4-BE49-F238E27FC236}">
                <a16:creationId xmlns:a16="http://schemas.microsoft.com/office/drawing/2014/main" id="{889D59B5-FE4D-D344-6F11-69FFB63F00E9}"/>
              </a:ext>
            </a:extLst>
          </p:cNvPr>
          <p:cNvSpPr>
            <a:spLocks noGrp="1"/>
          </p:cNvSpPr>
          <p:nvPr>
            <p:ph type="sldNum" sz="quarter" idx="4"/>
          </p:nvPr>
        </p:nvSpPr>
        <p:spPr>
          <a:xfrm>
            <a:off x="9204818" y="6559957"/>
            <a:ext cx="630513" cy="278421"/>
          </a:xfrm>
        </p:spPr>
        <p:txBody>
          <a:bodyPr anchor="b"/>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282937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p:txBody>
          <a:bodyPr/>
          <a:lstStyle/>
          <a:p>
            <a:pPr marL="0" indent="0">
              <a:buNone/>
            </a:pPr>
            <a:r>
              <a:rPr lang="ja-JP" altLang="en-US" sz="3000" dirty="0">
                <a:latin typeface="UD デジタル 教科書体 NK-R" panose="02020400000000000000" pitchFamily="18" charset="-128"/>
                <a:ea typeface="UD デジタル 教科書体 NK-R" panose="02020400000000000000" pitchFamily="18" charset="-128"/>
              </a:rPr>
              <a:t>公的医療保険について考えてみよう</a:t>
            </a:r>
          </a:p>
        </p:txBody>
      </p:sp>
      <p:sp>
        <p:nvSpPr>
          <p:cNvPr id="5" name="正方形/長方形 4">
            <a:extLst>
              <a:ext uri="{FF2B5EF4-FFF2-40B4-BE49-F238E27FC236}">
                <a16:creationId xmlns:a16="http://schemas.microsoft.com/office/drawing/2014/main" id="{2EC061C1-22E6-6B4A-91BD-F6ABCB6661EA}"/>
              </a:ext>
            </a:extLst>
          </p:cNvPr>
          <p:cNvSpPr/>
          <p:nvPr/>
        </p:nvSpPr>
        <p:spPr>
          <a:xfrm>
            <a:off x="-159568" y="4149080"/>
            <a:ext cx="3297313" cy="378565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0" b="0" i="0" u="none" strike="noStrike" kern="1200" cap="none" spc="272" normalizeH="0" baseline="0" noProof="0" dirty="0">
                <a:ln>
                  <a:noFill/>
                </a:ln>
                <a:solidFill>
                  <a:srgbClr val="FFFFFF">
                    <a:alpha val="35000"/>
                  </a:srgbClr>
                </a:solidFill>
                <a:effectLst/>
                <a:uLnTx/>
                <a:uFillTx/>
                <a:ea typeface="Meiryo" panose="020B0604030504040204" pitchFamily="34" charset="-128"/>
                <a:cs typeface="Arial" panose="020B0604020202020204" pitchFamily="34" charset="0"/>
              </a:rPr>
              <a:t>２</a:t>
            </a:r>
            <a:endParaRPr kumimoji="0" lang="en" altLang="ja-JP" sz="24000" b="0" i="0" u="none" strike="noStrike" kern="1200" cap="none" spc="272" normalizeH="0" baseline="0" noProof="0" dirty="0">
              <a:ln>
                <a:noFill/>
              </a:ln>
              <a:solidFill>
                <a:srgbClr val="FFFFFF">
                  <a:alpha val="35000"/>
                </a:srgbClr>
              </a:solidFill>
              <a:effectLst/>
              <a:uLnTx/>
              <a:uFillTx/>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391583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A57F2F57-BB90-4855-B98D-D40410C01D4A}"/>
              </a:ext>
            </a:extLst>
          </p:cNvPr>
          <p:cNvGraphicFramePr>
            <a:graphicFrameLocks/>
          </p:cNvGraphicFramePr>
          <p:nvPr>
            <p:extLst>
              <p:ext uri="{D42A27DB-BD31-4B8C-83A1-F6EECF244321}">
                <p14:modId xmlns:p14="http://schemas.microsoft.com/office/powerpoint/2010/main" val="1057326444"/>
              </p:ext>
            </p:extLst>
          </p:nvPr>
        </p:nvGraphicFramePr>
        <p:xfrm>
          <a:off x="704849" y="980728"/>
          <a:ext cx="9029701" cy="562192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7">
            <a:extLst>
              <a:ext uri="{FF2B5EF4-FFF2-40B4-BE49-F238E27FC236}">
                <a16:creationId xmlns:a16="http://schemas.microsoft.com/office/drawing/2014/main" id="{EE1E9942-91F6-CC3B-F5C1-913F3B71D10F}"/>
              </a:ext>
            </a:extLst>
          </p:cNvPr>
          <p:cNvSpPr txBox="1">
            <a:spLocks noChangeArrowheads="1"/>
          </p:cNvSpPr>
          <p:nvPr/>
        </p:nvSpPr>
        <p:spPr bwMode="auto">
          <a:xfrm>
            <a:off x="920552" y="6577440"/>
            <a:ext cx="5256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「医療保険に関する基礎資料」（厚生労働省保険局）より。</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タイトル 2">
            <a:extLst>
              <a:ext uri="{FF2B5EF4-FFF2-40B4-BE49-F238E27FC236}">
                <a16:creationId xmlns:a16="http://schemas.microsoft.com/office/drawing/2014/main" id="{B2CAA5CE-1809-8DA5-4559-81627E2324AD}"/>
              </a:ext>
            </a:extLst>
          </p:cNvPr>
          <p:cNvSpPr>
            <a:spLocks noGrp="1"/>
          </p:cNvSpPr>
          <p:nvPr>
            <p:ph type="title"/>
          </p:nvPr>
        </p:nvSpPr>
        <p:spPr/>
        <p:txBody>
          <a:bodyPr/>
          <a:lstStyle/>
          <a:p>
            <a:r>
              <a:rPr lang="ja-JP" altLang="en-US" sz="2000" dirty="0">
                <a:solidFill>
                  <a:schemeClr val="bg1"/>
                </a:solidFill>
              </a:rPr>
              <a:t>年齢階級別１人当たり医療費（令和３年度）（医療保険制度分）</a:t>
            </a:r>
          </a:p>
        </p:txBody>
      </p:sp>
      <p:sp>
        <p:nvSpPr>
          <p:cNvPr id="14" name="テキスト プレースホルダー 3">
            <a:extLst>
              <a:ext uri="{FF2B5EF4-FFF2-40B4-BE49-F238E27FC236}">
                <a16:creationId xmlns:a16="http://schemas.microsoft.com/office/drawing/2014/main" id="{D7C30223-1EDA-96FB-EC73-9F8BB2E6F966}"/>
              </a:ext>
            </a:extLst>
          </p:cNvPr>
          <p:cNvSpPr>
            <a:spLocks noGrp="1"/>
          </p:cNvSpPr>
          <p:nvPr>
            <p:ph type="body" sz="quarter" idx="13"/>
          </p:nvPr>
        </p:nvSpPr>
        <p:spPr>
          <a:xfrm>
            <a:off x="0" y="468000"/>
            <a:ext cx="9907200" cy="734720"/>
          </a:xfrm>
        </p:spPr>
        <p:txBody>
          <a:bodyPr lIns="288000" rIns="288000"/>
          <a:lstStyle/>
          <a:p>
            <a:pPr>
              <a:spcAft>
                <a:spcPts val="300"/>
              </a:spcAft>
            </a:pPr>
            <a:r>
              <a:rPr lang="ja-JP" altLang="en-US" sz="1600" dirty="0"/>
              <a:t>一生涯でかかる医療費の平均（</a:t>
            </a:r>
            <a:r>
              <a:rPr lang="en-US" altLang="ja-JP" sz="1600" dirty="0"/>
              <a:t>※</a:t>
            </a:r>
            <a:r>
              <a:rPr lang="ja-JP" altLang="en-US" sz="1600" dirty="0"/>
              <a:t>）は約</a:t>
            </a:r>
            <a:r>
              <a:rPr lang="en-US" altLang="ja-JP" sz="1600" dirty="0"/>
              <a:t>2,800</a:t>
            </a:r>
            <a:r>
              <a:rPr lang="ja-JP" altLang="en-US" sz="1600" dirty="0"/>
              <a:t>万円</a:t>
            </a:r>
          </a:p>
          <a:p>
            <a:pPr>
              <a:spcAft>
                <a:spcPts val="300"/>
              </a:spcAft>
            </a:pPr>
            <a:r>
              <a:rPr lang="ja-JP" altLang="en-US" sz="1600" dirty="0"/>
              <a:t>　</a:t>
            </a:r>
            <a:r>
              <a:rPr lang="en-US" altLang="ja-JP" sz="1600" dirty="0"/>
              <a:t>※</a:t>
            </a:r>
            <a:r>
              <a:rPr lang="ja-JP" altLang="en-US" sz="1600" dirty="0"/>
              <a:t>　年齢階級別１人当たり医療費をもとに、死亡率を考慮して計算</a:t>
            </a:r>
          </a:p>
        </p:txBody>
      </p:sp>
      <p:sp>
        <p:nvSpPr>
          <p:cNvPr id="5" name="スライド番号プレースホルダー 4">
            <a:extLst>
              <a:ext uri="{FF2B5EF4-FFF2-40B4-BE49-F238E27FC236}">
                <a16:creationId xmlns:a16="http://schemas.microsoft.com/office/drawing/2014/main" id="{FCCA678A-EC65-1F82-EAC0-A1D5F8D2DE4E}"/>
              </a:ext>
            </a:extLst>
          </p:cNvPr>
          <p:cNvSpPr>
            <a:spLocks noGrp="1"/>
          </p:cNvSpPr>
          <p:nvPr>
            <p:ph type="sldNum" sz="quarter" idx="4"/>
          </p:nvPr>
        </p:nvSpPr>
        <p:spPr>
          <a:xfrm>
            <a:off x="9220647" y="6577440"/>
            <a:ext cx="630513" cy="278421"/>
          </a:xfrm>
        </p:spPr>
        <p:txBody>
          <a:bodyPr anchor="b"/>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111301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8893" y="3068960"/>
            <a:ext cx="9906000" cy="827999"/>
          </a:xfrm>
        </p:spPr>
        <p:txBody>
          <a:bodyP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２時間目</a:t>
            </a:r>
          </a:p>
        </p:txBody>
      </p:sp>
    </p:spTree>
    <p:extLst>
      <p:ext uri="{BB962C8B-B14F-4D97-AF65-F5344CB8AC3E}">
        <p14:creationId xmlns:p14="http://schemas.microsoft.com/office/powerpoint/2010/main" val="59628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表 37"/>
          <p:cNvGraphicFramePr>
            <a:graphicFrameLocks noGrp="1"/>
          </p:cNvGraphicFramePr>
          <p:nvPr>
            <p:extLst>
              <p:ext uri="{D42A27DB-BD31-4B8C-83A1-F6EECF244321}">
                <p14:modId xmlns:p14="http://schemas.microsoft.com/office/powerpoint/2010/main" val="837596269"/>
              </p:ext>
            </p:extLst>
          </p:nvPr>
        </p:nvGraphicFramePr>
        <p:xfrm>
          <a:off x="1092968" y="4437112"/>
          <a:ext cx="6996013" cy="533400"/>
        </p:xfrm>
        <a:graphic>
          <a:graphicData uri="http://schemas.openxmlformats.org/drawingml/2006/table">
            <a:tbl>
              <a:tblPr firstRow="1" bandRow="1">
                <a:tableStyleId>{5C22544A-7EE6-4342-B048-85BDC9FD1C3A}</a:tableStyleId>
              </a:tblPr>
              <a:tblGrid>
                <a:gridCol w="914093">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90805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88950">
                  <a:extLst>
                    <a:ext uri="{9D8B030D-6E8A-4147-A177-3AD203B41FA5}">
                      <a16:colId xmlns:a16="http://schemas.microsoft.com/office/drawing/2014/main" val="20005"/>
                    </a:ext>
                  </a:extLst>
                </a:gridCol>
                <a:gridCol w="1003153">
                  <a:extLst>
                    <a:ext uri="{9D8B030D-6E8A-4147-A177-3AD203B41FA5}">
                      <a16:colId xmlns:a16="http://schemas.microsoft.com/office/drawing/2014/main" val="20006"/>
                    </a:ext>
                  </a:extLst>
                </a:gridCol>
                <a:gridCol w="50982">
                  <a:extLst>
                    <a:ext uri="{9D8B030D-6E8A-4147-A177-3AD203B41FA5}">
                      <a16:colId xmlns:a16="http://schemas.microsoft.com/office/drawing/2014/main" val="20007"/>
                    </a:ext>
                  </a:extLst>
                </a:gridCol>
                <a:gridCol w="1083885">
                  <a:extLst>
                    <a:ext uri="{9D8B030D-6E8A-4147-A177-3AD203B41FA5}">
                      <a16:colId xmlns:a16="http://schemas.microsoft.com/office/drawing/2014/main" val="20010"/>
                    </a:ext>
                  </a:extLst>
                </a:gridCol>
                <a:gridCol w="396000">
                  <a:extLst>
                    <a:ext uri="{9D8B030D-6E8A-4147-A177-3AD203B41FA5}">
                      <a16:colId xmlns:a16="http://schemas.microsoft.com/office/drawing/2014/main" val="1059693383"/>
                    </a:ext>
                  </a:extLst>
                </a:gridCol>
                <a:gridCol w="396000">
                  <a:extLst>
                    <a:ext uri="{9D8B030D-6E8A-4147-A177-3AD203B41FA5}">
                      <a16:colId xmlns:a16="http://schemas.microsoft.com/office/drawing/2014/main" val="1291487867"/>
                    </a:ext>
                  </a:extLst>
                </a:gridCol>
                <a:gridCol w="396000">
                  <a:extLst>
                    <a:ext uri="{9D8B030D-6E8A-4147-A177-3AD203B41FA5}">
                      <a16:colId xmlns:a16="http://schemas.microsoft.com/office/drawing/2014/main" val="1525998331"/>
                    </a:ext>
                  </a:extLst>
                </a:gridCol>
              </a:tblGrid>
              <a:tr h="371153">
                <a:tc>
                  <a:txBody>
                    <a:bodyPr/>
                    <a:lstStyle/>
                    <a:p>
                      <a:pPr algn="ctr"/>
                      <a:r>
                        <a:rPr kumimoji="1" lang="ja-JP" altLang="en-US" sz="900" b="0" kern="1200" baseline="0" dirty="0">
                          <a:solidFill>
                            <a:schemeClr val="tx1"/>
                          </a:solidFill>
                          <a:latin typeface="UD デジタル 教科書体 NK-R" panose="02020400000000000000" pitchFamily="18" charset="-128"/>
                          <a:ea typeface="UD デジタル 教科書体 NK-R" panose="02020400000000000000" pitchFamily="18" charset="-128"/>
                        </a:rPr>
                        <a:t>（主な制度改正）</a:t>
                      </a:r>
                      <a:endParaRPr kumimoji="1" lang="en-US" altLang="ja-JP" sz="900" b="0" kern="1200" baseline="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en-US" altLang="ja-JP" sz="700" b="0" kern="1200" baseline="0" dirty="0">
                          <a:solidFill>
                            <a:schemeClr val="tx1"/>
                          </a:solidFill>
                          <a:latin typeface="UD デジタル 教科書体 NK-R" panose="02020400000000000000" pitchFamily="18" charset="-128"/>
                          <a:ea typeface="UD デジタル 教科書体 NK-R" panose="02020400000000000000" pitchFamily="18" charset="-128"/>
                        </a:rPr>
                        <a:t>2000</a:t>
                      </a:r>
                      <a:r>
                        <a:rPr kumimoji="1" lang="ja-JP" altLang="en-US" sz="700" b="0" kern="1200" baseline="0" dirty="0">
                          <a:solidFill>
                            <a:schemeClr val="tx1"/>
                          </a:solidFill>
                          <a:latin typeface="UD デジタル 教科書体 NK-R" panose="02020400000000000000" pitchFamily="18" charset="-128"/>
                          <a:ea typeface="UD デジタル 教科書体 NK-R" panose="02020400000000000000" pitchFamily="18" charset="-128"/>
                        </a:rPr>
                        <a:t>年以降</a:t>
                      </a:r>
                      <a:endParaRPr kumimoji="1" lang="en-US" altLang="ja-JP" sz="700" b="0" kern="12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lnSpc>
                          <a:spcPts val="900"/>
                        </a:lnSpc>
                      </a:pP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・介護保険制度施行</a:t>
                      </a:r>
                    </a:p>
                    <a:p>
                      <a:pPr marL="88900" indent="-88900">
                        <a:lnSpc>
                          <a:spcPts val="900"/>
                        </a:lnSpc>
                      </a:pP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a:t>
                      </a:r>
                      <a:r>
                        <a:rPr lang="ja-JP" altLang="en-US" sz="700" b="0" spc="-50" baseline="0" dirty="0">
                          <a:solidFill>
                            <a:sysClr val="windowText" lastClr="000000"/>
                          </a:solidFill>
                          <a:latin typeface="UD デジタル 教科書体 NK-R" panose="02020400000000000000" pitchFamily="18" charset="-128"/>
                          <a:ea typeface="UD デジタル 教科書体 NK-R" panose="02020400000000000000" pitchFamily="18" charset="-128"/>
                        </a:rPr>
                        <a:t>高齢者１割負担導入</a:t>
                      </a:r>
                      <a:endParaRPr lang="en-US" altLang="ja-JP" sz="700" b="0" spc="-50" baseline="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88900" indent="-88900">
                        <a:lnSpc>
                          <a:spcPts val="900"/>
                        </a:lnSpc>
                      </a:pP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a:t>
                      </a:r>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2000</a:t>
                      </a: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・高齢者１割負担徹底</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a:t>
                      </a:r>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2002</a:t>
                      </a: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・老人医療の対象年齢</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５年間で段階的引上げ</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a:t>
                      </a: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a:t>
                      </a:r>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2002</a:t>
                      </a: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a:t>
                      </a:r>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2007</a:t>
                      </a: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・被用者本人</a:t>
                      </a:r>
                    </a:p>
                    <a:p>
                      <a:pPr marL="88900" indent="-88900"/>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３割負担等</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88900" indent="-88900"/>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a:t>
                      </a:r>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2003</a:t>
                      </a: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・現役並み</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88900" indent="-88900"/>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所得高齢者</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88900" indent="-88900"/>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３割負担等</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88900" indent="-88900"/>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a:t>
                      </a:r>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2006</a:t>
                      </a: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・未就学児</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88900" indent="-88900"/>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a:t>
                      </a: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２割負担</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88900" indent="-88900"/>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a:t>
                      </a:r>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2008</a:t>
                      </a: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700" b="0" kern="1200" baseline="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indent="-88900"/>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a:t>
                      </a:r>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70-74</a:t>
                      </a: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歳</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p>
                      <a:pPr marL="88900" indent="-88900"/>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a:t>
                      </a: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２割負担</a:t>
                      </a:r>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(※1)</a:t>
                      </a:r>
                    </a:p>
                    <a:p>
                      <a:pPr marL="88900" indent="-88900"/>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　（</a:t>
                      </a:r>
                      <a:r>
                        <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rPr>
                        <a:t>2014</a:t>
                      </a:r>
                      <a:r>
                        <a:rPr lang="ja-JP" altLang="en-US" sz="700" b="0" dirty="0">
                          <a:solidFill>
                            <a:sysClr val="windowText" lastClr="000000"/>
                          </a:solidFill>
                          <a:latin typeface="UD デジタル 教科書体 NK-R" panose="02020400000000000000" pitchFamily="18" charset="-128"/>
                          <a:ea typeface="UD デジタル 教科書体 NK-R" panose="02020400000000000000" pitchFamily="18" charset="-128"/>
                        </a:rPr>
                        <a:t>）</a:t>
                      </a:r>
                      <a:endParaRPr lang="en-US" altLang="ja-JP" sz="7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700" b="0" kern="1200" baseline="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700" b="0" kern="1200" baseline="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700" b="0" kern="1200" baseline="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30" name="AutoShape 26"/>
          <p:cNvSpPr>
            <a:spLocks noChangeArrowheads="1"/>
          </p:cNvSpPr>
          <p:nvPr/>
        </p:nvSpPr>
        <p:spPr bwMode="auto">
          <a:xfrm>
            <a:off x="4251330" y="4797425"/>
            <a:ext cx="992321" cy="476780"/>
          </a:xfrm>
          <a:prstGeom prst="bracketPair">
            <a:avLst>
              <a:gd name="adj" fmla="val 16667"/>
            </a:avLst>
          </a:prstGeom>
          <a:noFill/>
          <a:ln w="9525">
            <a:noFill/>
            <a:round/>
            <a:headEnd/>
            <a:tailEnd/>
          </a:ln>
        </p:spPr>
        <p:txBody>
          <a:bodyPr wrap="none" lIns="84171" tIns="43769" rIns="84171" bIns="43769"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031" name="Text Box 34"/>
          <p:cNvSpPr txBox="1">
            <a:spLocks noChangeArrowheads="1"/>
          </p:cNvSpPr>
          <p:nvPr/>
        </p:nvSpPr>
        <p:spPr bwMode="auto">
          <a:xfrm>
            <a:off x="496248" y="4838615"/>
            <a:ext cx="1990058" cy="263793"/>
          </a:xfrm>
          <a:prstGeom prst="rect">
            <a:avLst/>
          </a:prstGeom>
          <a:noFill/>
          <a:ln w="9525">
            <a:noFill/>
            <a:miter lim="800000"/>
            <a:headEnd/>
            <a:tailEnd/>
          </a:ln>
        </p:spPr>
        <p:txBody>
          <a:bodyPr wrap="square" lIns="85517" tIns="42759" rIns="85517" bIns="42759">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＜対前年度伸び率＞</a:t>
            </a:r>
          </a:p>
        </p:txBody>
      </p:sp>
      <p:sp>
        <p:nvSpPr>
          <p:cNvPr id="23" name="Text Box 38"/>
          <p:cNvSpPr txBox="1">
            <a:spLocks noChangeArrowheads="1"/>
          </p:cNvSpPr>
          <p:nvPr/>
        </p:nvSpPr>
        <p:spPr bwMode="auto">
          <a:xfrm>
            <a:off x="9024519" y="4928906"/>
            <a:ext cx="385233" cy="192793"/>
          </a:xfrm>
          <a:prstGeom prst="rect">
            <a:avLst/>
          </a:prstGeom>
          <a:noFill/>
          <a:ln w="9525">
            <a:noFill/>
            <a:miter lim="800000"/>
            <a:headEnd/>
            <a:tailEnd/>
          </a:ln>
        </p:spPr>
        <p:txBody>
          <a:bodyPr lIns="16833" tIns="42759" rIns="16833" bIns="42759">
            <a:spAutoFit/>
          </a:bodyPr>
          <a:lstStyle/>
          <a:p>
            <a:pPr marL="83142" marR="0" lvl="0" indent="-83142" algn="l" defTabSz="457200" rtl="0" eaLnBrk="1" fontAlgn="auto" latinLnBrk="0" hangingPunct="1">
              <a:lnSpc>
                <a:spcPts val="842"/>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p>
        </p:txBody>
      </p:sp>
      <p:graphicFrame>
        <p:nvGraphicFramePr>
          <p:cNvPr id="36" name="表 35"/>
          <p:cNvGraphicFramePr>
            <a:graphicFrameLocks noGrp="1"/>
          </p:cNvGraphicFramePr>
          <p:nvPr>
            <p:extLst>
              <p:ext uri="{D42A27DB-BD31-4B8C-83A1-F6EECF244321}">
                <p14:modId xmlns:p14="http://schemas.microsoft.com/office/powerpoint/2010/main" val="2807225706"/>
              </p:ext>
            </p:extLst>
          </p:nvPr>
        </p:nvGraphicFramePr>
        <p:xfrm>
          <a:off x="647514" y="4212097"/>
          <a:ext cx="8815033" cy="187535"/>
        </p:xfrm>
        <a:graphic>
          <a:graphicData uri="http://schemas.openxmlformats.org/drawingml/2006/table">
            <a:tbl>
              <a:tblPr firstRow="1" bandRow="1">
                <a:tableStyleId>{5C22544A-7EE6-4342-B048-85BDC9FD1C3A}</a:tableStyleId>
              </a:tblPr>
              <a:tblGrid>
                <a:gridCol w="1418706">
                  <a:extLst>
                    <a:ext uri="{9D8B030D-6E8A-4147-A177-3AD203B41FA5}">
                      <a16:colId xmlns:a16="http://schemas.microsoft.com/office/drawing/2014/main" val="20000"/>
                    </a:ext>
                  </a:extLst>
                </a:gridCol>
                <a:gridCol w="2376264">
                  <a:extLst>
                    <a:ext uri="{9D8B030D-6E8A-4147-A177-3AD203B41FA5}">
                      <a16:colId xmlns:a16="http://schemas.microsoft.com/office/drawing/2014/main" val="20006"/>
                    </a:ext>
                  </a:extLst>
                </a:gridCol>
                <a:gridCol w="698476">
                  <a:extLst>
                    <a:ext uri="{9D8B030D-6E8A-4147-A177-3AD203B41FA5}">
                      <a16:colId xmlns:a16="http://schemas.microsoft.com/office/drawing/2014/main" val="20007"/>
                    </a:ext>
                  </a:extLst>
                </a:gridCol>
                <a:gridCol w="741684">
                  <a:extLst>
                    <a:ext uri="{9D8B030D-6E8A-4147-A177-3AD203B41FA5}">
                      <a16:colId xmlns:a16="http://schemas.microsoft.com/office/drawing/2014/main" val="20008"/>
                    </a:ext>
                  </a:extLst>
                </a:gridCol>
                <a:gridCol w="699656">
                  <a:extLst>
                    <a:ext uri="{9D8B030D-6E8A-4147-A177-3AD203B41FA5}">
                      <a16:colId xmlns:a16="http://schemas.microsoft.com/office/drawing/2014/main" val="20009"/>
                    </a:ext>
                  </a:extLst>
                </a:gridCol>
                <a:gridCol w="741884">
                  <a:extLst>
                    <a:ext uri="{9D8B030D-6E8A-4147-A177-3AD203B41FA5}">
                      <a16:colId xmlns:a16="http://schemas.microsoft.com/office/drawing/2014/main" val="20010"/>
                    </a:ext>
                  </a:extLst>
                </a:gridCol>
                <a:gridCol w="407576">
                  <a:extLst>
                    <a:ext uri="{9D8B030D-6E8A-4147-A177-3AD203B41FA5}">
                      <a16:colId xmlns:a16="http://schemas.microsoft.com/office/drawing/2014/main" val="1059693383"/>
                    </a:ext>
                  </a:extLst>
                </a:gridCol>
                <a:gridCol w="370840">
                  <a:extLst>
                    <a:ext uri="{9D8B030D-6E8A-4147-A177-3AD203B41FA5}">
                      <a16:colId xmlns:a16="http://schemas.microsoft.com/office/drawing/2014/main" val="1291487867"/>
                    </a:ext>
                  </a:extLst>
                </a:gridCol>
                <a:gridCol w="396240">
                  <a:extLst>
                    <a:ext uri="{9D8B030D-6E8A-4147-A177-3AD203B41FA5}">
                      <a16:colId xmlns:a16="http://schemas.microsoft.com/office/drawing/2014/main" val="1525998331"/>
                    </a:ext>
                  </a:extLst>
                </a:gridCol>
                <a:gridCol w="335280">
                  <a:extLst>
                    <a:ext uri="{9D8B030D-6E8A-4147-A177-3AD203B41FA5}">
                      <a16:colId xmlns:a16="http://schemas.microsoft.com/office/drawing/2014/main" val="4069550386"/>
                    </a:ext>
                  </a:extLst>
                </a:gridCol>
                <a:gridCol w="628427">
                  <a:extLst>
                    <a:ext uri="{9D8B030D-6E8A-4147-A177-3AD203B41FA5}">
                      <a16:colId xmlns:a16="http://schemas.microsoft.com/office/drawing/2014/main" val="1475632699"/>
                    </a:ext>
                  </a:extLst>
                </a:gridCol>
              </a:tblGrid>
              <a:tr h="187535">
                <a:tc>
                  <a:txBody>
                    <a:bodyPr/>
                    <a:lstStyle/>
                    <a:p>
                      <a:pPr algn="ctr"/>
                      <a:endParaRPr kumimoji="1" lang="ja-JP" altLang="en-US" sz="900" b="0" kern="12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900" b="0" kern="1200" baseline="0" dirty="0">
                          <a:solidFill>
                            <a:schemeClr val="accent2"/>
                          </a:solidFill>
                          <a:latin typeface="UD デジタル 教科書体 NK-R" panose="02020400000000000000" pitchFamily="18" charset="-128"/>
                          <a:ea typeface="UD デジタル 教科書体 NK-R" panose="02020400000000000000" pitchFamily="18" charset="-128"/>
                        </a:rPr>
                        <a:t>（診療報酬改定）（％）</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700" b="0" kern="1200" baseline="0" dirty="0">
                          <a:solidFill>
                            <a:schemeClr val="accent2"/>
                          </a:solidFill>
                          <a:latin typeface="UD デジタル 教科書体 NK-R" panose="02020400000000000000" pitchFamily="18" charset="-128"/>
                          <a:ea typeface="UD デジタル 教科書体 NK-R" panose="02020400000000000000" pitchFamily="18" charset="-128"/>
                        </a:rPr>
                        <a:t>0.19</a:t>
                      </a:r>
                      <a:endParaRPr kumimoji="1" lang="ja-JP" altLang="en-US" sz="700" b="0" kern="1200" baseline="0" dirty="0">
                        <a:solidFill>
                          <a:schemeClr val="accent2"/>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700" b="0" kern="1200" baseline="0" dirty="0">
                          <a:solidFill>
                            <a:schemeClr val="accent2"/>
                          </a:solidFill>
                          <a:latin typeface="UD デジタル 教科書体 NK-R" panose="02020400000000000000" pitchFamily="18" charset="-128"/>
                          <a:ea typeface="UD デジタル 教科書体 NK-R" panose="02020400000000000000" pitchFamily="18" charset="-128"/>
                        </a:rPr>
                        <a:t> </a:t>
                      </a:r>
                      <a:r>
                        <a:rPr kumimoji="1" lang="en-US" altLang="ja-JP" sz="700" b="0" kern="1200" baseline="0" dirty="0">
                          <a:solidFill>
                            <a:schemeClr val="accent2"/>
                          </a:solidFill>
                          <a:latin typeface="UD デジタル 教科書体 NK-R" panose="02020400000000000000" pitchFamily="18" charset="-128"/>
                          <a:ea typeface="UD デジタル 教科書体 NK-R" panose="02020400000000000000" pitchFamily="18" charset="-128"/>
                        </a:rPr>
                        <a:t>0.004</a:t>
                      </a:r>
                      <a:endParaRPr kumimoji="1" lang="ja-JP" altLang="en-US" sz="700" b="0" kern="1200" baseline="0" dirty="0">
                        <a:solidFill>
                          <a:schemeClr val="accent2"/>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700" b="0" kern="1200" baseline="0" dirty="0">
                          <a:solidFill>
                            <a:schemeClr val="accent2"/>
                          </a:solidFill>
                          <a:latin typeface="UD デジタル 教科書体 NK-R" panose="02020400000000000000" pitchFamily="18" charset="-128"/>
                          <a:ea typeface="UD デジタル 教科書体 NK-R" panose="02020400000000000000" pitchFamily="18" charset="-128"/>
                        </a:rPr>
                        <a:t>　</a:t>
                      </a:r>
                      <a:r>
                        <a:rPr kumimoji="1" lang="en-US" altLang="ja-JP" sz="700" b="0" kern="1200" baseline="0" dirty="0">
                          <a:solidFill>
                            <a:schemeClr val="accent2"/>
                          </a:solidFill>
                          <a:latin typeface="UD デジタル 教科書体 NK-R" panose="02020400000000000000" pitchFamily="18" charset="-128"/>
                          <a:ea typeface="UD デジタル 教科書体 NK-R" panose="02020400000000000000" pitchFamily="18" charset="-128"/>
                        </a:rPr>
                        <a:t>0.10</a:t>
                      </a:r>
                      <a:endParaRPr kumimoji="1" lang="ja-JP" altLang="en-US" sz="700" b="0" kern="1200" baseline="0" dirty="0">
                        <a:solidFill>
                          <a:schemeClr val="accent2"/>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700" b="0" kern="1200" baseline="0" dirty="0">
                          <a:solidFill>
                            <a:schemeClr val="accent2"/>
                          </a:solidFill>
                          <a:latin typeface="UD デジタル 教科書体 NK-R" panose="02020400000000000000" pitchFamily="18" charset="-128"/>
                          <a:ea typeface="UD デジタル 教科書体 NK-R" panose="02020400000000000000" pitchFamily="18" charset="-128"/>
                        </a:rPr>
                        <a:t> ▲</a:t>
                      </a:r>
                      <a:r>
                        <a:rPr kumimoji="1" lang="en-US" altLang="ja-JP" sz="700" b="0" kern="1200" baseline="0" dirty="0">
                          <a:solidFill>
                            <a:schemeClr val="accent2"/>
                          </a:solidFill>
                          <a:latin typeface="UD デジタル 教科書体 NK-R" panose="02020400000000000000" pitchFamily="18" charset="-128"/>
                          <a:ea typeface="UD デジタル 教科書体 NK-R" panose="02020400000000000000" pitchFamily="18" charset="-128"/>
                        </a:rPr>
                        <a:t>1.33</a:t>
                      </a:r>
                      <a:r>
                        <a:rPr kumimoji="1" lang="ja-JP" altLang="en-US" sz="700" b="0" kern="1200" baseline="0" dirty="0">
                          <a:solidFill>
                            <a:schemeClr val="accent2"/>
                          </a:solidFill>
                          <a:latin typeface="UD デジタル 教科書体 NK-R" panose="02020400000000000000" pitchFamily="18" charset="-128"/>
                          <a:ea typeface="UD デジタル 教科書体 NK-R" panose="02020400000000000000" pitchFamily="18" charset="-128"/>
                        </a:rPr>
                        <a:t>　　</a:t>
                      </a:r>
                      <a:endParaRPr kumimoji="1" lang="en-US" altLang="ja-JP" sz="700" b="0" kern="1200" baseline="0" dirty="0">
                        <a:solidFill>
                          <a:schemeClr val="accent2"/>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700" b="0" kern="1200" baseline="0" dirty="0">
                          <a:solidFill>
                            <a:schemeClr val="accent2"/>
                          </a:solidFill>
                          <a:latin typeface="UD デジタル 教科書体 NK-R" panose="02020400000000000000" pitchFamily="18" charset="-128"/>
                          <a:ea typeface="UD デジタル 教科書体 NK-R" panose="02020400000000000000" pitchFamily="18" charset="-128"/>
                        </a:rPr>
                        <a:t>▲</a:t>
                      </a:r>
                      <a:r>
                        <a:rPr kumimoji="1" lang="en-US" altLang="ja-JP" sz="700" b="0" kern="1200" spc="10" baseline="0" dirty="0">
                          <a:solidFill>
                            <a:schemeClr val="accent2"/>
                          </a:solidFill>
                          <a:latin typeface="UD デジタル 教科書体 NK-R" panose="02020400000000000000" pitchFamily="18" charset="-128"/>
                          <a:ea typeface="UD デジタル 教科書体 NK-R" panose="02020400000000000000" pitchFamily="18" charset="-128"/>
                        </a:rPr>
                        <a:t>1.19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700" b="0" kern="1200" spc="0" baseline="0" dirty="0">
                          <a:solidFill>
                            <a:schemeClr val="accent2"/>
                          </a:solidFill>
                          <a:latin typeface="UD デジタル 教科書体 NK-R" panose="02020400000000000000" pitchFamily="18" charset="-128"/>
                          <a:ea typeface="UD デジタル 教科書体 NK-R" panose="02020400000000000000" pitchFamily="18" charset="-128"/>
                        </a:rPr>
                        <a:t>▲</a:t>
                      </a:r>
                      <a:r>
                        <a:rPr kumimoji="1" lang="en-US" altLang="ja-JP" sz="700" b="0" kern="1200" spc="0" baseline="0" dirty="0">
                          <a:solidFill>
                            <a:schemeClr val="accent2"/>
                          </a:solidFill>
                          <a:latin typeface="UD デジタル 教科書体 NK-R" panose="02020400000000000000" pitchFamily="18" charset="-128"/>
                          <a:ea typeface="UD デジタル 教科書体 NK-R" panose="02020400000000000000" pitchFamily="18" charset="-128"/>
                        </a:rPr>
                        <a:t>0.07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700" b="0" kern="1200" spc="0" baseline="0" dirty="0">
                          <a:solidFill>
                            <a:schemeClr val="accent2"/>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700" b="0" kern="1200" spc="0" baseline="0" dirty="0">
                          <a:solidFill>
                            <a:schemeClr val="accent2"/>
                          </a:solidFill>
                          <a:latin typeface="UD デジタル 教科書体 NK-R" panose="02020400000000000000" pitchFamily="18" charset="-128"/>
                          <a:ea typeface="UD デジタル 教科書体 NK-R" panose="02020400000000000000" pitchFamily="18" charset="-128"/>
                          <a:cs typeface="+mn-cs"/>
                        </a:rPr>
                        <a:t>0.46</a:t>
                      </a:r>
                      <a:endParaRPr kumimoji="1" lang="en-US" altLang="ja-JP" sz="700" b="0" kern="1200" spc="0" baseline="0" dirty="0">
                        <a:solidFill>
                          <a:schemeClr val="accent2"/>
                        </a:solidFill>
                        <a:latin typeface="UD デジタル 教科書体 NK-R" panose="02020400000000000000" pitchFamily="18" charset="-128"/>
                        <a:ea typeface="UD デジタル 教科書体 NK-R" panose="02020400000000000000" pitchFamily="18"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kern="1200" spc="0" baseline="0" dirty="0">
                          <a:solidFill>
                            <a:schemeClr val="accent2"/>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700" b="0" kern="1200" spc="0" baseline="0" dirty="0">
                          <a:solidFill>
                            <a:schemeClr val="accent2"/>
                          </a:solidFill>
                          <a:latin typeface="UD デジタル 教科書体 NK-R" panose="02020400000000000000" pitchFamily="18" charset="-128"/>
                          <a:ea typeface="UD デジタル 教科書体 NK-R" panose="02020400000000000000" pitchFamily="18" charset="-128"/>
                          <a:cs typeface="+mn-cs"/>
                        </a:rPr>
                        <a:t>0.9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kern="1200" spc="0" baseline="0" dirty="0">
                          <a:solidFill>
                            <a:schemeClr val="accent2"/>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700" b="0" kern="1200" spc="0" baseline="0" dirty="0">
                          <a:solidFill>
                            <a:schemeClr val="accent2"/>
                          </a:solidFill>
                          <a:latin typeface="UD デジタル 教科書体 NK-R" panose="02020400000000000000" pitchFamily="18" charset="-128"/>
                          <a:ea typeface="UD デジタル 教科書体 NK-R" panose="02020400000000000000" pitchFamily="18" charset="-128"/>
                          <a:cs typeface="+mn-cs"/>
                        </a:rPr>
                        <a:t>0.94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9" name="Text Box 2" descr="40%"/>
          <p:cNvSpPr txBox="1">
            <a:spLocks noChangeArrowheads="1"/>
          </p:cNvSpPr>
          <p:nvPr/>
        </p:nvSpPr>
        <p:spPr bwMode="auto">
          <a:xfrm>
            <a:off x="776536" y="6094265"/>
            <a:ext cx="8300493" cy="692696"/>
          </a:xfrm>
          <a:prstGeom prst="rect">
            <a:avLst/>
          </a:prstGeom>
          <a:noFill/>
          <a:ln w="9525">
            <a:noFill/>
            <a:miter lim="800000"/>
            <a:headEnd/>
            <a:tailEnd/>
          </a:ln>
        </p:spPr>
        <p:txBody>
          <a:bodyPr wrap="square" lIns="72000" tIns="72000" rIns="72000" bIns="72000">
            <a:noAutofit/>
          </a:bodyPr>
          <a:lstStyle/>
          <a:p>
            <a:pPr marL="0" marR="0" lvl="0" indent="0" algn="l" defTabSz="457200" rtl="0" eaLnBrk="1" fontAlgn="auto" latinLnBrk="0" hangingPunct="1">
              <a:lnSpc>
                <a:spcPct val="100000"/>
              </a:lnSpc>
              <a:spcBef>
                <a:spcPct val="1000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注１　</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GDP</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は内閣府発表の国民経済計算による。</a:t>
            </a:r>
            <a:endPar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76213" marR="0" lvl="0" indent="-176213" algn="l" defTabSz="457200" rtl="0" eaLnBrk="1" fontAlgn="auto" latinLnBrk="0" hangingPunct="1">
              <a:lnSpc>
                <a:spcPct val="100000"/>
              </a:lnSpc>
              <a:spcBef>
                <a:spcPct val="1000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注２　後期高齢者（老人）医療費は、後期高齢者医療制度の施行前である</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2008</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3</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月までは老人医療費であり、施行以降である</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2008</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4</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月以降は後期高齢者医療費。</a:t>
            </a:r>
            <a:endPar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ct val="1000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注３　</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2022</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年度の国民医療費（及び後期高齢者医療費。以下同じ。）は実績見込みである。</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2022</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度分は、</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2021</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年度の国民医療費に</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2022</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年度の概算医療費の伸び率（上表の斜字体）を乗じることによって推計している。</a:t>
            </a:r>
            <a:endPar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ct val="1000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※1</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70-74</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歳の者の一部負担金割合の予算凍結措置解除（</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1</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割→</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割）。</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2014</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4</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月以降新たに</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70</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歳に達した者から</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割とし、同年</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3</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月までに</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70</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歳に達した者は</a:t>
            </a:r>
            <a:r>
              <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1</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割に据え置く。</a:t>
            </a:r>
            <a:endPar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ct val="10000"/>
              </a:spcBef>
              <a:spcAft>
                <a:spcPts val="0"/>
              </a:spcAft>
              <a:buClrTx/>
              <a:buSzTx/>
              <a:buFontTx/>
              <a:buNone/>
              <a:tabLst/>
              <a:defRPr/>
            </a:pPr>
            <a:endPar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タイトル 6">
            <a:extLst>
              <a:ext uri="{FF2B5EF4-FFF2-40B4-BE49-F238E27FC236}">
                <a16:creationId xmlns:a16="http://schemas.microsoft.com/office/drawing/2014/main" id="{8CB636AC-678B-33ED-A3F7-6AE212C68C48}"/>
              </a:ext>
            </a:extLst>
          </p:cNvPr>
          <p:cNvSpPr>
            <a:spLocks noGrp="1"/>
          </p:cNvSpPr>
          <p:nvPr>
            <p:ph type="title"/>
          </p:nvPr>
        </p:nvSpPr>
        <p:spPr/>
        <p:txBody>
          <a:bodyPr/>
          <a:lstStyle/>
          <a:p>
            <a:r>
              <a:rPr kumimoji="0" lang="ja-JP" altLang="en-US" sz="1800" b="0" i="0" u="none" strike="noStrike" kern="1200" cap="none" spc="0" normalizeH="0" baseline="0" noProof="0" dirty="0">
                <a:ln>
                  <a:noFill/>
                </a:ln>
                <a:solidFill>
                  <a:schemeClr val="bg1"/>
                </a:solidFill>
                <a:effectLst/>
                <a:uLnTx/>
                <a:uFillTx/>
              </a:rPr>
              <a:t>医療費の動向</a:t>
            </a:r>
            <a:endParaRPr lang="ja-JP" altLang="en-US" dirty="0">
              <a:solidFill>
                <a:schemeClr val="bg1"/>
              </a:solidFill>
            </a:endParaRPr>
          </a:p>
        </p:txBody>
      </p:sp>
      <p:grpSp>
        <p:nvGrpSpPr>
          <p:cNvPr id="14" name="グループ化 13">
            <a:extLst>
              <a:ext uri="{FF2B5EF4-FFF2-40B4-BE49-F238E27FC236}">
                <a16:creationId xmlns:a16="http://schemas.microsoft.com/office/drawing/2014/main" id="{6201A4D5-888D-7086-E383-F033F615BC9D}"/>
              </a:ext>
            </a:extLst>
          </p:cNvPr>
          <p:cNvGrpSpPr/>
          <p:nvPr/>
        </p:nvGrpSpPr>
        <p:grpSpPr>
          <a:xfrm>
            <a:off x="162754" y="632165"/>
            <a:ext cx="9408279" cy="3604195"/>
            <a:chOff x="162193" y="561596"/>
            <a:chExt cx="9408279" cy="3604195"/>
          </a:xfrm>
        </p:grpSpPr>
        <p:sp>
          <p:nvSpPr>
            <p:cNvPr id="1028" name="Rectangle 4"/>
            <p:cNvSpPr>
              <a:spLocks noChangeArrowheads="1"/>
            </p:cNvSpPr>
            <p:nvPr/>
          </p:nvSpPr>
          <p:spPr bwMode="auto">
            <a:xfrm>
              <a:off x="162193" y="561596"/>
              <a:ext cx="576064" cy="215900"/>
            </a:xfrm>
            <a:prstGeom prst="rect">
              <a:avLst/>
            </a:prstGeom>
            <a:noFill/>
            <a:ln w="9525">
              <a:noFill/>
              <a:miter lim="800000"/>
              <a:headEnd/>
              <a:tailEnd/>
            </a:ln>
          </p:spPr>
          <p:txBody>
            <a:bodyPr wrap="none" lIns="86112" tIns="43056" rIns="86112" bIns="43056" anchor="ctr"/>
            <a:lstStyle/>
            <a:p>
              <a:pPr marL="0" marR="0" lvl="0" indent="0" algn="ctr" defTabSz="712647"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schemeClr val="accent3">
                      <a:lumMod val="75000"/>
                    </a:schemeClr>
                  </a:solidFill>
                  <a:effectLst/>
                  <a:uLnTx/>
                  <a:uFillTx/>
                  <a:latin typeface="UD デジタル 教科書体 NK-R" panose="02020400000000000000" pitchFamily="18" charset="-128"/>
                  <a:ea typeface="UD デジタル 教科書体 NK-R" panose="02020400000000000000" pitchFamily="18" charset="-128"/>
                </a:rPr>
                <a:t> </a:t>
              </a:r>
              <a:r>
                <a:rPr kumimoji="0" lang="ja-JP" altLang="en-US" sz="900" b="0" i="0" u="none" strike="noStrike" kern="1200" cap="none" spc="0" normalizeH="0" baseline="0" noProof="0" dirty="0">
                  <a:ln>
                    <a:noFill/>
                  </a:ln>
                  <a:solidFill>
                    <a:schemeClr val="accent3">
                      <a:lumMod val="75000"/>
                    </a:schemeClr>
                  </a:solidFill>
                  <a:effectLst/>
                  <a:uLnTx/>
                  <a:uFillTx/>
                  <a:latin typeface="UD デジタル 教科書体 NK-R" panose="02020400000000000000" pitchFamily="18" charset="-128"/>
                  <a:ea typeface="UD デジタル 教科書体 NK-R" panose="02020400000000000000" pitchFamily="18" charset="-128"/>
                </a:rPr>
                <a:t>（兆円） </a:t>
              </a:r>
            </a:p>
          </p:txBody>
        </p:sp>
        <p:grpSp>
          <p:nvGrpSpPr>
            <p:cNvPr id="12" name="グループ化 11">
              <a:extLst>
                <a:ext uri="{FF2B5EF4-FFF2-40B4-BE49-F238E27FC236}">
                  <a16:creationId xmlns:a16="http://schemas.microsoft.com/office/drawing/2014/main" id="{368EAA2B-2992-87E2-DC92-06BF68F26B21}"/>
                </a:ext>
              </a:extLst>
            </p:cNvPr>
            <p:cNvGrpSpPr/>
            <p:nvPr/>
          </p:nvGrpSpPr>
          <p:grpSpPr>
            <a:xfrm>
              <a:off x="335528" y="727297"/>
              <a:ext cx="9234944" cy="3438494"/>
              <a:chOff x="335528" y="879789"/>
              <a:chExt cx="9234944" cy="3438494"/>
            </a:xfrm>
          </p:grpSpPr>
          <p:grpSp>
            <p:nvGrpSpPr>
              <p:cNvPr id="2" name="グループ化 1">
                <a:extLst>
                  <a:ext uri="{FF2B5EF4-FFF2-40B4-BE49-F238E27FC236}">
                    <a16:creationId xmlns:a16="http://schemas.microsoft.com/office/drawing/2014/main" id="{6A5BCC2A-4893-B787-FC15-25B2DCF3A16C}"/>
                  </a:ext>
                </a:extLst>
              </p:cNvPr>
              <p:cNvGrpSpPr/>
              <p:nvPr/>
            </p:nvGrpSpPr>
            <p:grpSpPr>
              <a:xfrm>
                <a:off x="335528" y="879789"/>
                <a:ext cx="9234944" cy="3438494"/>
                <a:chOff x="-983505" y="-463929"/>
                <a:chExt cx="9137650" cy="4142007"/>
              </a:xfrm>
            </p:grpSpPr>
            <p:graphicFrame>
              <p:nvGraphicFramePr>
                <p:cNvPr id="4" name="Object 2">
                  <a:extLst>
                    <a:ext uri="{FF2B5EF4-FFF2-40B4-BE49-F238E27FC236}">
                      <a16:creationId xmlns:a16="http://schemas.microsoft.com/office/drawing/2014/main" id="{0A46FCA3-4021-ABE7-D137-14EB5E3B1BBF}"/>
                    </a:ext>
                  </a:extLst>
                </p:cNvPr>
                <p:cNvGraphicFramePr>
                  <a:graphicFrameLocks noChangeAspect="1"/>
                </p:cNvGraphicFramePr>
                <p:nvPr>
                  <p:extLst>
                    <p:ext uri="{D42A27DB-BD31-4B8C-83A1-F6EECF244321}">
                      <p14:modId xmlns:p14="http://schemas.microsoft.com/office/powerpoint/2010/main" val="756134973"/>
                    </p:ext>
                  </p:extLst>
                </p:nvPr>
              </p:nvGraphicFramePr>
              <p:xfrm>
                <a:off x="-983505" y="-463929"/>
                <a:ext cx="9137650" cy="414200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55">
                  <a:extLst>
                    <a:ext uri="{FF2B5EF4-FFF2-40B4-BE49-F238E27FC236}">
                      <a16:creationId xmlns:a16="http://schemas.microsoft.com/office/drawing/2014/main" id="{D072D5F1-E471-0EBA-01FE-1E32B6C3D061}"/>
                    </a:ext>
                  </a:extLst>
                </p:cNvPr>
                <p:cNvSpPr>
                  <a:spLocks noChangeArrowheads="1"/>
                </p:cNvSpPr>
                <p:nvPr/>
              </p:nvSpPr>
              <p:spPr bwMode="auto">
                <a:xfrm>
                  <a:off x="3941567" y="2729578"/>
                  <a:ext cx="3296838" cy="431799"/>
                </a:xfrm>
                <a:prstGeom prst="rect">
                  <a:avLst/>
                </a:prstGeom>
                <a:solidFill>
                  <a:srgbClr val="FFFFFF"/>
                </a:solidFill>
                <a:ln w="12700">
                  <a:solidFill>
                    <a:schemeClr val="tx1"/>
                  </a:solidFill>
                  <a:miter lim="800000"/>
                  <a:headEnd/>
                  <a:tailEnd/>
                </a:ln>
              </p:spPr>
              <p:txBody>
                <a:bodyPr wrap="none" lIns="92075" tIns="46038" rIns="92075" bIns="46038" anchor="ctr"/>
                <a:lstStyle/>
                <a:p>
                  <a:pPr algn="ctr" defTabSz="712647"/>
                  <a:r>
                    <a:rPr lang="ja-JP" altLang="en-US" sz="1200" b="1" dirty="0">
                      <a:solidFill>
                        <a:schemeClr val="accent5">
                          <a:lumMod val="25000"/>
                        </a:schemeClr>
                      </a:solidFill>
                      <a:latin typeface="UD デジタル 教科書体 NK-R" panose="02020400000000000000" pitchFamily="18" charset="-128"/>
                      <a:ea typeface="UD デジタル 教科書体 NK-R" panose="02020400000000000000" pitchFamily="18" charset="-128"/>
                    </a:rPr>
                    <a:t>後期高齢者（老人）医療費　（兆円）</a:t>
                  </a:r>
                  <a:endParaRPr lang="ja-JP" altLang="en-US" sz="1200" dirty="0">
                    <a:solidFill>
                      <a:schemeClr val="accent5">
                        <a:lumMod val="25000"/>
                      </a:schemeClr>
                    </a:solidFill>
                    <a:latin typeface="UD デジタル 教科書体 NK-R" panose="02020400000000000000" pitchFamily="18" charset="-128"/>
                    <a:ea typeface="UD デジタル 教科書体 NK-R" panose="02020400000000000000" pitchFamily="18" charset="-128"/>
                  </a:endParaRPr>
                </a:p>
                <a:p>
                  <a:pPr algn="ctr" defTabSz="712647"/>
                  <a:r>
                    <a:rPr lang="en-US" altLang="ja-JP" sz="900" dirty="0">
                      <a:solidFill>
                        <a:schemeClr val="accent5">
                          <a:lumMod val="25000"/>
                        </a:schemeClr>
                      </a:solidFill>
                      <a:latin typeface="UD デジタル 教科書体 NK-R" panose="02020400000000000000" pitchFamily="18" charset="-128"/>
                      <a:ea typeface="UD デジタル 教科書体 NK-R" panose="02020400000000000000" pitchFamily="18" charset="-128"/>
                    </a:rPr>
                    <a:t>※</a:t>
                  </a:r>
                  <a:r>
                    <a:rPr lang="ja-JP" altLang="en-US" sz="900" dirty="0">
                      <a:solidFill>
                        <a:schemeClr val="accent5">
                          <a:lumMod val="25000"/>
                        </a:schemeClr>
                      </a:solidFill>
                      <a:latin typeface="UD デジタル 教科書体 NK-R" panose="02020400000000000000" pitchFamily="18" charset="-128"/>
                      <a:ea typeface="UD デジタル 教科書体 NK-R" panose="02020400000000000000" pitchFamily="18" charset="-128"/>
                    </a:rPr>
                    <a:t>　（ ）内は後期高齢者（老人）医療費の国民医療費に占める割合 </a:t>
                  </a:r>
                  <a:endParaRPr lang="ja-JP" altLang="en-US" sz="900" b="1" dirty="0">
                    <a:solidFill>
                      <a:schemeClr val="accent5">
                        <a:lumMod val="25000"/>
                      </a:schemeClr>
                    </a:solidFill>
                    <a:latin typeface="UD デジタル 教科書体 NK-R" panose="02020400000000000000" pitchFamily="18" charset="-128"/>
                    <a:ea typeface="UD デジタル 教科書体 NK-R" panose="02020400000000000000" pitchFamily="18" charset="-128"/>
                  </a:endParaRPr>
                </a:p>
              </p:txBody>
            </p:sp>
            <p:sp>
              <p:nvSpPr>
                <p:cNvPr id="6" name="Rectangle 54">
                  <a:extLst>
                    <a:ext uri="{FF2B5EF4-FFF2-40B4-BE49-F238E27FC236}">
                      <a16:creationId xmlns:a16="http://schemas.microsoft.com/office/drawing/2014/main" id="{D5EBAD99-77A5-9C36-AE4F-1E171C9C2436}"/>
                    </a:ext>
                  </a:extLst>
                </p:cNvPr>
                <p:cNvSpPr>
                  <a:spLocks noChangeArrowheads="1"/>
                </p:cNvSpPr>
                <p:nvPr/>
              </p:nvSpPr>
              <p:spPr bwMode="auto">
                <a:xfrm>
                  <a:off x="5353868" y="1042471"/>
                  <a:ext cx="1366424" cy="271474"/>
                </a:xfrm>
                <a:prstGeom prst="rect">
                  <a:avLst/>
                </a:prstGeom>
                <a:solidFill>
                  <a:srgbClr val="FFFFFF"/>
                </a:solidFill>
                <a:ln w="12700">
                  <a:solidFill>
                    <a:schemeClr val="accent5">
                      <a:lumMod val="25000"/>
                    </a:schemeClr>
                  </a:solidFill>
                  <a:miter lim="800000"/>
                  <a:headEnd/>
                  <a:tailEnd/>
                </a:ln>
              </p:spPr>
              <p:txBody>
                <a:bodyPr wrap="none" lIns="92075" tIns="46038" rIns="92075" bIns="46038" anchor="ctr"/>
                <a:lstStyle/>
                <a:p>
                  <a:pPr algn="ctr" defTabSz="712647">
                    <a:lnSpc>
                      <a:spcPct val="120000"/>
                    </a:lnSpc>
                  </a:pPr>
                  <a:r>
                    <a:rPr lang="ja-JP" altLang="en-US" sz="1200" b="1" dirty="0">
                      <a:solidFill>
                        <a:schemeClr val="accent5">
                          <a:lumMod val="25000"/>
                        </a:schemeClr>
                      </a:solidFill>
                      <a:latin typeface="UD デジタル 教科書体 NK-R" panose="02020400000000000000" pitchFamily="18" charset="-128"/>
                      <a:ea typeface="UD デジタル 教科書体 NK-R" panose="02020400000000000000" pitchFamily="18" charset="-128"/>
                    </a:rPr>
                    <a:t>国民医療費（兆円）</a:t>
                  </a:r>
                </a:p>
              </p:txBody>
            </p:sp>
          </p:grpSp>
          <p:sp>
            <p:nvSpPr>
              <p:cNvPr id="24" name="Text Box 38"/>
              <p:cNvSpPr txBox="1">
                <a:spLocks noChangeArrowheads="1"/>
              </p:cNvSpPr>
              <p:nvPr/>
            </p:nvSpPr>
            <p:spPr bwMode="auto">
              <a:xfrm>
                <a:off x="9190317" y="3884255"/>
                <a:ext cx="328141" cy="290610"/>
              </a:xfrm>
              <a:prstGeom prst="rect">
                <a:avLst/>
              </a:prstGeom>
              <a:solidFill>
                <a:schemeClr val="bg1"/>
              </a:solidFill>
              <a:ln w="9525">
                <a:noFill/>
                <a:miter lim="800000"/>
                <a:headEnd/>
                <a:tailEnd/>
              </a:ln>
            </p:spPr>
            <p:txBody>
              <a:bodyPr wrap="square" lIns="16833" tIns="42759" rIns="16833" bIns="42759">
                <a:noAutofit/>
              </a:bodyPr>
              <a:lstStyle/>
              <a:p>
                <a:pPr marL="83142" marR="0" lvl="0" indent="-83142" algn="ctr" defTabSz="457200" rtl="0" eaLnBrk="1" fontAlgn="auto" latinLnBrk="0" hangingPunct="1">
                  <a:lnSpc>
                    <a:spcPts val="842"/>
                  </a:lnSpc>
                  <a:spcBef>
                    <a:spcPts val="0"/>
                  </a:spcBef>
                  <a:spcAft>
                    <a:spcPts val="0"/>
                  </a:spcAft>
                  <a:buClrTx/>
                  <a:buSzTx/>
                  <a:buFontTx/>
                  <a:buNone/>
                  <a:tabLst/>
                  <a:defRPr/>
                </a:pPr>
                <a:endPar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83142" marR="0" lvl="0" indent="-83142" algn="ctr" defTabSz="457200" rtl="0" eaLnBrk="1" fontAlgn="auto" latinLnBrk="0" hangingPunct="1">
                  <a:lnSpc>
                    <a:spcPts val="842"/>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（年度）</a:t>
                </a:r>
                <a:endPar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grpSp>
        <p:sp>
          <p:nvSpPr>
            <p:cNvPr id="30" name="Text Box 38"/>
            <p:cNvSpPr txBox="1">
              <a:spLocks noChangeArrowheads="1"/>
            </p:cNvSpPr>
            <p:nvPr/>
          </p:nvSpPr>
          <p:spPr bwMode="auto">
            <a:xfrm>
              <a:off x="8737052" y="3965068"/>
              <a:ext cx="648073" cy="188945"/>
            </a:xfrm>
            <a:prstGeom prst="rect">
              <a:avLst/>
            </a:prstGeom>
            <a:noFill/>
            <a:ln w="9525">
              <a:noFill/>
              <a:miter lim="800000"/>
              <a:headEnd/>
              <a:tailEnd/>
            </a:ln>
          </p:spPr>
          <p:txBody>
            <a:bodyPr wrap="square" lIns="16833" tIns="42759" rIns="16833" bIns="42759">
              <a:spAutoFit/>
            </a:bodyPr>
            <a:lstStyle/>
            <a:p>
              <a:pPr marL="83142" marR="0" lvl="0" indent="-83142" algn="l" defTabSz="457200" rtl="0" eaLnBrk="1" fontAlgn="auto" latinLnBrk="0" hangingPunct="1">
                <a:lnSpc>
                  <a:spcPts val="842"/>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7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実績見込み</a:t>
              </a:r>
              <a:r>
                <a:rPr kumimoji="0" lang="ja-JP" altLang="en-US"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endParaRPr kumimoji="0" lang="en-US" altLang="ja-JP" sz="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grpSp>
      <p:graphicFrame>
        <p:nvGraphicFramePr>
          <p:cNvPr id="13" name="表 12">
            <a:extLst>
              <a:ext uri="{FF2B5EF4-FFF2-40B4-BE49-F238E27FC236}">
                <a16:creationId xmlns:a16="http://schemas.microsoft.com/office/drawing/2014/main" id="{4F2A783A-D8D7-CDE4-A045-3BB3FD68B098}"/>
              </a:ext>
            </a:extLst>
          </p:cNvPr>
          <p:cNvGraphicFramePr>
            <a:graphicFrameLocks noGrp="1"/>
          </p:cNvGraphicFramePr>
          <p:nvPr>
            <p:extLst>
              <p:ext uri="{D42A27DB-BD31-4B8C-83A1-F6EECF244321}">
                <p14:modId xmlns:p14="http://schemas.microsoft.com/office/powerpoint/2010/main" val="2529820496"/>
              </p:ext>
            </p:extLst>
          </p:nvPr>
        </p:nvGraphicFramePr>
        <p:xfrm>
          <a:off x="632522" y="5085722"/>
          <a:ext cx="8640957" cy="1004635"/>
        </p:xfrm>
        <a:graphic>
          <a:graphicData uri="http://schemas.openxmlformats.org/drawingml/2006/table">
            <a:tbl>
              <a:tblPr>
                <a:tableStyleId>{5C22544A-7EE6-4342-B048-85BDC9FD1C3A}</a:tableStyleId>
              </a:tblPr>
              <a:tblGrid>
                <a:gridCol w="1334613">
                  <a:extLst>
                    <a:ext uri="{9D8B030D-6E8A-4147-A177-3AD203B41FA5}">
                      <a16:colId xmlns:a16="http://schemas.microsoft.com/office/drawing/2014/main" val="1523751094"/>
                    </a:ext>
                  </a:extLst>
                </a:gridCol>
                <a:gridCol w="405908">
                  <a:extLst>
                    <a:ext uri="{9D8B030D-6E8A-4147-A177-3AD203B41FA5}">
                      <a16:colId xmlns:a16="http://schemas.microsoft.com/office/drawing/2014/main" val="965414924"/>
                    </a:ext>
                  </a:extLst>
                </a:gridCol>
                <a:gridCol w="405908">
                  <a:extLst>
                    <a:ext uri="{9D8B030D-6E8A-4147-A177-3AD203B41FA5}">
                      <a16:colId xmlns:a16="http://schemas.microsoft.com/office/drawing/2014/main" val="588429428"/>
                    </a:ext>
                  </a:extLst>
                </a:gridCol>
                <a:gridCol w="405908">
                  <a:extLst>
                    <a:ext uri="{9D8B030D-6E8A-4147-A177-3AD203B41FA5}">
                      <a16:colId xmlns:a16="http://schemas.microsoft.com/office/drawing/2014/main" val="2002641117"/>
                    </a:ext>
                  </a:extLst>
                </a:gridCol>
                <a:gridCol w="405908">
                  <a:extLst>
                    <a:ext uri="{9D8B030D-6E8A-4147-A177-3AD203B41FA5}">
                      <a16:colId xmlns:a16="http://schemas.microsoft.com/office/drawing/2014/main" val="3356928355"/>
                    </a:ext>
                  </a:extLst>
                </a:gridCol>
                <a:gridCol w="405908">
                  <a:extLst>
                    <a:ext uri="{9D8B030D-6E8A-4147-A177-3AD203B41FA5}">
                      <a16:colId xmlns:a16="http://schemas.microsoft.com/office/drawing/2014/main" val="1185329834"/>
                    </a:ext>
                  </a:extLst>
                </a:gridCol>
                <a:gridCol w="405908">
                  <a:extLst>
                    <a:ext uri="{9D8B030D-6E8A-4147-A177-3AD203B41FA5}">
                      <a16:colId xmlns:a16="http://schemas.microsoft.com/office/drawing/2014/main" val="1056763516"/>
                    </a:ext>
                  </a:extLst>
                </a:gridCol>
                <a:gridCol w="405908">
                  <a:extLst>
                    <a:ext uri="{9D8B030D-6E8A-4147-A177-3AD203B41FA5}">
                      <a16:colId xmlns:a16="http://schemas.microsoft.com/office/drawing/2014/main" val="2925205456"/>
                    </a:ext>
                  </a:extLst>
                </a:gridCol>
                <a:gridCol w="405908">
                  <a:extLst>
                    <a:ext uri="{9D8B030D-6E8A-4147-A177-3AD203B41FA5}">
                      <a16:colId xmlns:a16="http://schemas.microsoft.com/office/drawing/2014/main" val="2752433205"/>
                    </a:ext>
                  </a:extLst>
                </a:gridCol>
                <a:gridCol w="405908">
                  <a:extLst>
                    <a:ext uri="{9D8B030D-6E8A-4147-A177-3AD203B41FA5}">
                      <a16:colId xmlns:a16="http://schemas.microsoft.com/office/drawing/2014/main" val="576184112"/>
                    </a:ext>
                  </a:extLst>
                </a:gridCol>
                <a:gridCol w="405908">
                  <a:extLst>
                    <a:ext uri="{9D8B030D-6E8A-4147-A177-3AD203B41FA5}">
                      <a16:colId xmlns:a16="http://schemas.microsoft.com/office/drawing/2014/main" val="1012213712"/>
                    </a:ext>
                  </a:extLst>
                </a:gridCol>
                <a:gridCol w="405908">
                  <a:extLst>
                    <a:ext uri="{9D8B030D-6E8A-4147-A177-3AD203B41FA5}">
                      <a16:colId xmlns:a16="http://schemas.microsoft.com/office/drawing/2014/main" val="1250873366"/>
                    </a:ext>
                  </a:extLst>
                </a:gridCol>
                <a:gridCol w="405908">
                  <a:extLst>
                    <a:ext uri="{9D8B030D-6E8A-4147-A177-3AD203B41FA5}">
                      <a16:colId xmlns:a16="http://schemas.microsoft.com/office/drawing/2014/main" val="3301360212"/>
                    </a:ext>
                  </a:extLst>
                </a:gridCol>
                <a:gridCol w="405908">
                  <a:extLst>
                    <a:ext uri="{9D8B030D-6E8A-4147-A177-3AD203B41FA5}">
                      <a16:colId xmlns:a16="http://schemas.microsoft.com/office/drawing/2014/main" val="1984614248"/>
                    </a:ext>
                  </a:extLst>
                </a:gridCol>
                <a:gridCol w="405908">
                  <a:extLst>
                    <a:ext uri="{9D8B030D-6E8A-4147-A177-3AD203B41FA5}">
                      <a16:colId xmlns:a16="http://schemas.microsoft.com/office/drawing/2014/main" val="3842278122"/>
                    </a:ext>
                  </a:extLst>
                </a:gridCol>
                <a:gridCol w="405908">
                  <a:extLst>
                    <a:ext uri="{9D8B030D-6E8A-4147-A177-3AD203B41FA5}">
                      <a16:colId xmlns:a16="http://schemas.microsoft.com/office/drawing/2014/main" val="4167923825"/>
                    </a:ext>
                  </a:extLst>
                </a:gridCol>
                <a:gridCol w="405908">
                  <a:extLst>
                    <a:ext uri="{9D8B030D-6E8A-4147-A177-3AD203B41FA5}">
                      <a16:colId xmlns:a16="http://schemas.microsoft.com/office/drawing/2014/main" val="1123663937"/>
                    </a:ext>
                  </a:extLst>
                </a:gridCol>
                <a:gridCol w="405908">
                  <a:extLst>
                    <a:ext uri="{9D8B030D-6E8A-4147-A177-3AD203B41FA5}">
                      <a16:colId xmlns:a16="http://schemas.microsoft.com/office/drawing/2014/main" val="4218932355"/>
                    </a:ext>
                  </a:extLst>
                </a:gridCol>
                <a:gridCol w="405908">
                  <a:extLst>
                    <a:ext uri="{9D8B030D-6E8A-4147-A177-3AD203B41FA5}">
                      <a16:colId xmlns:a16="http://schemas.microsoft.com/office/drawing/2014/main" val="4289262353"/>
                    </a:ext>
                  </a:extLst>
                </a:gridCol>
              </a:tblGrid>
              <a:tr h="198505">
                <a:tc rowSpan="2">
                  <a:txBody>
                    <a:bodyPr/>
                    <a:lstStyle/>
                    <a:p>
                      <a:pPr algn="ctr" fontAlgn="ctr"/>
                      <a:r>
                        <a:rPr lang="ja-JP" altLang="en-US" sz="17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endParaRPr lang="ja-JP" altLang="en-US" sz="17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1985</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1990</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1995</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2000</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2005</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2010</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2011</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2012</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2013</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2014</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2015</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2016</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2017</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2018</a:t>
                      </a:r>
                      <a:endPar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2019</a:t>
                      </a: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2020</a:t>
                      </a: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2021</a:t>
                      </a: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2022</a:t>
                      </a:r>
                    </a:p>
                  </a:txBody>
                  <a:tcPr marL="8892" marR="8892" marT="8892"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106572"/>
                  </a:ext>
                </a:extLst>
              </a:tr>
              <a:tr h="197581">
                <a:tc vMerge="1">
                  <a:txBody>
                    <a:bodyPr/>
                    <a:lstStyle/>
                    <a:p>
                      <a:endParaRPr kumimoji="1" lang="ja-JP" altLang="en-US"/>
                    </a:p>
                  </a:txBody>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(S60)</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(H2)</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(H7)</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(H12)</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(H17)</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(H22)</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(H23)</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(H24)</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(H25)</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(H26)</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(H27)</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(H28)</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(H29)</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(H30)</a:t>
                      </a:r>
                      <a:endPar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(R1)</a:t>
                      </a: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(R2)</a:t>
                      </a: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(R3)</a:t>
                      </a: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sz="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(R4)</a:t>
                      </a:r>
                    </a:p>
                  </a:txBody>
                  <a:tcPr marL="8892" marR="8892" marT="8892"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620285"/>
                  </a:ext>
                </a:extLst>
              </a:tr>
              <a:tr h="197581">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国民医療費</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6.1</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4.5</a:t>
                      </a:r>
                      <a:endParaRPr lang="en-US" altLang="ja-JP"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4.5</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ja-JP" altLang="en-US"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1.8</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3.2</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3.9</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3.1</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1.6</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2.2</a:t>
                      </a:r>
                      <a:endParaRPr lang="en-US" altLang="ja-JP"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1.9</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3.8</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ja-JP" altLang="en-US"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0.5</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i="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2.2</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b="0" i="0" u="none" strike="noStrike" dirty="0">
                          <a:solidFill>
                            <a:schemeClr val="dk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0.8</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2.3</a:t>
                      </a: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i="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en-US" altLang="ja-JP" sz="900" i="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3.2</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i="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4.8</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1"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4.0</a:t>
                      </a:r>
                    </a:p>
                  </a:txBody>
                  <a:tcPr marL="8892" marR="8892" marT="8892"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975204"/>
                  </a:ext>
                </a:extLst>
              </a:tr>
              <a:tr h="205484">
                <a:tc>
                  <a:txBody>
                    <a:bodyPr/>
                    <a:lstStyle/>
                    <a:p>
                      <a:pPr algn="ctr" rtl="0" fontAlgn="ctr"/>
                      <a:r>
                        <a:rPr lang="zh-TW" altLang="en-US"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後期高齢者（老人）医療費</a:t>
                      </a:r>
                      <a:endParaRPr lang="zh-TW"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12.7</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6.6</a:t>
                      </a:r>
                      <a:endParaRPr lang="en-US" altLang="ja-JP"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9.3</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ja-JP" altLang="en-US" sz="900" u="none" strike="noStrike">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en-US" altLang="ja-JP" sz="900" u="none" strike="noStrike">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5.1</a:t>
                      </a:r>
                      <a:endParaRPr lang="en-US" altLang="ja-JP"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0.6</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5.9</a:t>
                      </a:r>
                      <a:endParaRPr lang="en-US" altLang="ja-JP"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4.5</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3.0</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3.6</a:t>
                      </a:r>
                      <a:endParaRPr lang="en-US" altLang="ja-JP" sz="900" b="0" i="0" u="none" strike="noStrike">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2.1</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4.4</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1.6</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i="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4.2</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i="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2.5</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3.8</a:t>
                      </a: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i="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en-US" altLang="ja-JP" sz="900" i="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2.9</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3.1</a:t>
                      </a: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1"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5.3</a:t>
                      </a:r>
                    </a:p>
                  </a:txBody>
                  <a:tcPr marL="8892" marR="8892" marT="8892"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583340"/>
                  </a:ext>
                </a:extLst>
              </a:tr>
              <a:tr h="205484">
                <a:tc>
                  <a:txBody>
                    <a:bodyPr/>
                    <a:lstStyle/>
                    <a:p>
                      <a:pPr algn="ctr" rtl="0" fontAlgn="ctr"/>
                      <a:r>
                        <a:rPr lang="en-US" sz="10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GDP</a:t>
                      </a:r>
                      <a:endParaRPr 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7.2</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8.6</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2.6</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1.4</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0.8</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1.5</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ja-JP" altLang="en-US"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1.0</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0.1</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2.7</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2.1</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3.3</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u="none" strike="noStrike" dirty="0">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0.8</a:t>
                      </a:r>
                      <a:endPar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b="0" i="0" u="none" strike="noStrike" dirty="0">
                          <a:solidFill>
                            <a:schemeClr val="dk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a:t>
                      </a:r>
                      <a:endPar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b="0" i="0" u="none" strike="noStrike" dirty="0">
                          <a:solidFill>
                            <a:schemeClr val="dk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0.2</a:t>
                      </a:r>
                      <a:endPar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b="0" i="0" u="none" strike="noStrike" dirty="0">
                          <a:solidFill>
                            <a:schemeClr val="dk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0.0</a:t>
                      </a:r>
                      <a:endPar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u="none" strike="noStrike" kern="1200" dirty="0">
                          <a:solidFill>
                            <a:schemeClr val="dk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kumimoji="1" lang="en-US" altLang="ja-JP" sz="900" u="none" strike="noStrike" kern="1200" dirty="0">
                          <a:solidFill>
                            <a:schemeClr val="dk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3.5</a:t>
                      </a:r>
                      <a:endParaRPr kumimoji="1" lang="en-US" altLang="ja-JP" sz="900" b="0" i="0" u="none" strike="noStrike" kern="1200"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en-US" altLang="ja-JP"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2.4</a:t>
                      </a:r>
                      <a:endPar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8892" marR="8892" marT="8892"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rtl="0" fontAlgn="ctr"/>
                      <a:r>
                        <a:rPr lang="ja-JP" altLang="en-US" sz="9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p>
                  </a:txBody>
                  <a:tcPr marL="8892" marR="8892" marT="8892" marB="0"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4736343"/>
                  </a:ext>
                </a:extLst>
              </a:tr>
            </a:tbl>
          </a:graphicData>
        </a:graphic>
      </p:graphicFrame>
      <p:grpSp>
        <p:nvGrpSpPr>
          <p:cNvPr id="11" name="グループ化 10">
            <a:extLst>
              <a:ext uri="{FF2B5EF4-FFF2-40B4-BE49-F238E27FC236}">
                <a16:creationId xmlns:a16="http://schemas.microsoft.com/office/drawing/2014/main" id="{244B0FC6-5E3F-9907-A25A-DFC7310448DD}"/>
              </a:ext>
            </a:extLst>
          </p:cNvPr>
          <p:cNvGrpSpPr/>
          <p:nvPr/>
        </p:nvGrpSpPr>
        <p:grpSpPr>
          <a:xfrm>
            <a:off x="992560" y="1412776"/>
            <a:ext cx="1711383" cy="871624"/>
            <a:chOff x="1461996" y="940598"/>
            <a:chExt cx="1711383" cy="871624"/>
          </a:xfrm>
        </p:grpSpPr>
        <p:sp>
          <p:nvSpPr>
            <p:cNvPr id="21" name="Line 60"/>
            <p:cNvSpPr>
              <a:spLocks noChangeShapeType="1"/>
            </p:cNvSpPr>
            <p:nvPr/>
          </p:nvSpPr>
          <p:spPr bwMode="auto">
            <a:xfrm>
              <a:off x="2284064" y="1157589"/>
              <a:ext cx="186044" cy="654633"/>
            </a:xfrm>
            <a:prstGeom prst="line">
              <a:avLst/>
            </a:prstGeom>
            <a:noFill/>
            <a:ln w="9525">
              <a:solidFill>
                <a:schemeClr val="tx2"/>
              </a:solidFill>
              <a:round/>
              <a:headEnd/>
              <a:tailEnd/>
            </a:ln>
          </p:spPr>
          <p:txBody>
            <a:bodyPr lIns="85517" tIns="42759" rIns="85517" bIns="42759"/>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2" name="Rectangle 59"/>
            <p:cNvSpPr>
              <a:spLocks noChangeArrowheads="1"/>
            </p:cNvSpPr>
            <p:nvPr/>
          </p:nvSpPr>
          <p:spPr bwMode="auto">
            <a:xfrm>
              <a:off x="1461996" y="940598"/>
              <a:ext cx="1711383" cy="256715"/>
            </a:xfrm>
            <a:prstGeom prst="rect">
              <a:avLst/>
            </a:prstGeom>
            <a:solidFill>
              <a:schemeClr val="bg1"/>
            </a:solidFill>
            <a:ln w="12700">
              <a:solidFill>
                <a:schemeClr val="tx2"/>
              </a:solidFill>
              <a:miter lim="800000"/>
              <a:headEnd/>
              <a:tailEnd/>
            </a:ln>
          </p:spPr>
          <p:txBody>
            <a:bodyPr wrap="none" lIns="86127" tIns="43064" rIns="86127" bIns="43064" anchor="ctr"/>
            <a:lstStyle/>
            <a:p>
              <a:pPr marL="0" marR="0" lvl="0" indent="0" algn="ctr" defTabSz="712647" rtl="0" eaLnBrk="1" fontAlgn="auto" latinLnBrk="0" hangingPunct="1">
                <a:lnSpc>
                  <a:spcPct val="12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chemeClr val="tx2"/>
                  </a:solidFill>
                  <a:effectLst/>
                  <a:uLnTx/>
                  <a:uFillTx/>
                  <a:latin typeface="UD デジタル 教科書体 NK-R" panose="02020400000000000000" pitchFamily="18" charset="-128"/>
                  <a:ea typeface="UD デジタル 教科書体 NK-R" panose="02020400000000000000" pitchFamily="18" charset="-128"/>
                </a:rPr>
                <a:t>国民医療費の対</a:t>
              </a:r>
              <a:r>
                <a:rPr kumimoji="0" lang="en-US" altLang="ja-JP" sz="1200" b="1" i="0" u="none" strike="noStrike" kern="1200" cap="none" spc="0" normalizeH="0" baseline="0" noProof="0" dirty="0">
                  <a:ln>
                    <a:noFill/>
                  </a:ln>
                  <a:solidFill>
                    <a:schemeClr val="tx2"/>
                  </a:solidFill>
                  <a:effectLst/>
                  <a:uLnTx/>
                  <a:uFillTx/>
                  <a:latin typeface="UD デジタル 教科書体 NK-R" panose="02020400000000000000" pitchFamily="18" charset="-128"/>
                  <a:ea typeface="UD デジタル 教科書体 NK-R" panose="02020400000000000000" pitchFamily="18" charset="-128"/>
                </a:rPr>
                <a:t>GDP</a:t>
              </a:r>
              <a:r>
                <a:rPr kumimoji="0" lang="ja-JP" altLang="en-US" sz="1200" b="1" i="0" u="none" strike="noStrike" kern="1200" cap="none" spc="0" normalizeH="0" baseline="0" noProof="0" dirty="0">
                  <a:ln>
                    <a:noFill/>
                  </a:ln>
                  <a:solidFill>
                    <a:schemeClr val="tx2"/>
                  </a:solidFill>
                  <a:effectLst/>
                  <a:uLnTx/>
                  <a:uFillTx/>
                  <a:latin typeface="UD デジタル 教科書体 NK-R" panose="02020400000000000000" pitchFamily="18" charset="-128"/>
                  <a:ea typeface="UD デジタル 教科書体 NK-R" panose="02020400000000000000" pitchFamily="18" charset="-128"/>
                </a:rPr>
                <a:t>比</a:t>
              </a:r>
            </a:p>
          </p:txBody>
        </p:sp>
      </p:grpSp>
      <p:sp>
        <p:nvSpPr>
          <p:cNvPr id="8" name="スライド番号プレースホルダー 7">
            <a:extLst>
              <a:ext uri="{FF2B5EF4-FFF2-40B4-BE49-F238E27FC236}">
                <a16:creationId xmlns:a16="http://schemas.microsoft.com/office/drawing/2014/main" id="{7976842D-C0D3-AED2-D0BA-627A7F0F2643}"/>
              </a:ext>
            </a:extLst>
          </p:cNvPr>
          <p:cNvSpPr>
            <a:spLocks noGrp="1"/>
          </p:cNvSpPr>
          <p:nvPr>
            <p:ph type="sldNum" sz="quarter" idx="4"/>
          </p:nvPr>
        </p:nvSpPr>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257550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0" y="3068638"/>
            <a:ext cx="9906000" cy="828675"/>
          </a:xfrm>
        </p:spPr>
        <p:txBody>
          <a:bodyPr/>
          <a:lstStyle/>
          <a:p>
            <a:pPr algn="ctr"/>
            <a:r>
              <a:rPr kumimoji="1" lang="ja-JP" altLang="en-US" sz="3200" dirty="0">
                <a:solidFill>
                  <a:schemeClr val="tx1"/>
                </a:solidFill>
                <a:latin typeface="UD デジタル 教科書体 NK-R" panose="02020400000000000000" pitchFamily="18" charset="-128"/>
                <a:ea typeface="UD デジタル 教科書体 NK-R" panose="02020400000000000000" pitchFamily="18" charset="-128"/>
              </a:rPr>
              <a:t>１時間目</a:t>
            </a:r>
          </a:p>
        </p:txBody>
      </p:sp>
    </p:spTree>
    <p:extLst>
      <p:ext uri="{BB962C8B-B14F-4D97-AF65-F5344CB8AC3E}">
        <p14:creationId xmlns:p14="http://schemas.microsoft.com/office/powerpoint/2010/main" val="27666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p:txBody>
          <a:bodyPr/>
          <a:lstStyle/>
          <a:p>
            <a:pPr marL="0" indent="0">
              <a:buNone/>
            </a:pPr>
            <a:r>
              <a:rPr lang="ja-JP" altLang="en-US" sz="3200" dirty="0">
                <a:latin typeface="UD デジタル 教科書体 NK-R" panose="02020400000000000000" pitchFamily="18" charset="-128"/>
                <a:ea typeface="UD デジタル 教科書体 NK-R" panose="02020400000000000000" pitchFamily="18" charset="-128"/>
              </a:rPr>
              <a:t>社会保障について考えてみよう</a:t>
            </a:r>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849485"/>
            <a:ext cx="1931554" cy="378565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0" b="0" i="0" u="none" strike="noStrike" kern="1200" cap="none" spc="272" normalizeH="0" baseline="0" noProof="0" dirty="0">
                <a:ln>
                  <a:noFill/>
                </a:ln>
                <a:solidFill>
                  <a:srgbClr val="FFFFFF">
                    <a:alpha val="35000"/>
                  </a:srgbClr>
                </a:solidFill>
                <a:effectLst/>
                <a:uLnTx/>
                <a:uFillTx/>
                <a:ea typeface="Meiryo" panose="020B0604030504040204" pitchFamily="34" charset="-128"/>
                <a:cs typeface="Arial" panose="020B0604020202020204" pitchFamily="34" charset="0"/>
              </a:rPr>
              <a:t>1</a:t>
            </a:r>
            <a:endParaRPr kumimoji="0" lang="en" altLang="ja-JP" sz="24000" b="0" i="0" u="none" strike="noStrike" kern="1200" cap="none" spc="272" normalizeH="0" baseline="0" noProof="0" dirty="0">
              <a:ln>
                <a:noFill/>
              </a:ln>
              <a:solidFill>
                <a:srgbClr val="FFFFFF">
                  <a:alpha val="35000"/>
                </a:srgbClr>
              </a:solidFill>
              <a:effectLst/>
              <a:uLnTx/>
              <a:uFillTx/>
              <a:ea typeface="Meiryo" panose="020B0604030504040204" pitchFamily="34" charset="-128"/>
              <a:cs typeface="Arial" panose="020B0604020202020204" pitchFamily="34" charset="0"/>
            </a:endParaRPr>
          </a:p>
        </p:txBody>
      </p:sp>
    </p:spTree>
    <p:extLst>
      <p:ext uri="{BB962C8B-B14F-4D97-AF65-F5344CB8AC3E}">
        <p14:creationId xmlns:p14="http://schemas.microsoft.com/office/powerpoint/2010/main" val="122490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a:extLst>
              <a:ext uri="{FF2B5EF4-FFF2-40B4-BE49-F238E27FC236}">
                <a16:creationId xmlns:a16="http://schemas.microsoft.com/office/drawing/2014/main" id="{BE913694-1BA4-46C7-D389-A57321F55B25}"/>
              </a:ext>
            </a:extLst>
          </p:cNvPr>
          <p:cNvSpPr txBox="1"/>
          <p:nvPr/>
        </p:nvSpPr>
        <p:spPr>
          <a:xfrm>
            <a:off x="1452574" y="6472282"/>
            <a:ext cx="3330571" cy="302712"/>
          </a:xfrm>
          <a:prstGeom prst="rect">
            <a:avLst/>
          </a:prstGeom>
          <a:noFill/>
        </p:spPr>
        <p:txBody>
          <a:bodyPr wrap="square" rtlCol="0">
            <a:spAutoFit/>
          </a:bodyPr>
          <a:lstStyle/>
          <a:p>
            <a:pPr marL="0" marR="0" lvl="0" indent="0" algn="l" defTabSz="457212" rtl="0" eaLnBrk="1" fontAlgn="auto" latinLnBrk="0" hangingPunct="1">
              <a:lnSpc>
                <a:spcPct val="120000"/>
              </a:lnSpc>
              <a:spcBef>
                <a:spcPts val="0"/>
              </a:spcBef>
              <a:spcAft>
                <a:spcPts val="600"/>
              </a:spcAft>
              <a:buClr>
                <a:srgbClr val="00489E"/>
              </a:buClr>
              <a:buSzTx/>
              <a:buFontTx/>
              <a:buNone/>
              <a:tabLst/>
              <a:defRPr/>
            </a:pPr>
            <a:r>
              <a:rPr kumimoji="1" lang="en-US" altLang="ja-JP" sz="1200" b="0" i="0" u="none" strike="noStrike" kern="1200" cap="none" spc="0" normalizeH="0" baseline="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rPr>
              <a:t>自営業者は国民年金保険料・国民健康保険料</a:t>
            </a:r>
          </a:p>
        </p:txBody>
      </p:sp>
      <p:grpSp>
        <p:nvGrpSpPr>
          <p:cNvPr id="131" name="グループ化 130">
            <a:extLst>
              <a:ext uri="{FF2B5EF4-FFF2-40B4-BE49-F238E27FC236}">
                <a16:creationId xmlns:a16="http://schemas.microsoft.com/office/drawing/2014/main" id="{85EE14F4-C5A6-3EAF-C250-258CB1F2F7C3}"/>
              </a:ext>
            </a:extLst>
          </p:cNvPr>
          <p:cNvGrpSpPr/>
          <p:nvPr/>
        </p:nvGrpSpPr>
        <p:grpSpPr>
          <a:xfrm>
            <a:off x="7019714" y="5667000"/>
            <a:ext cx="1317662" cy="784578"/>
            <a:chOff x="6768903" y="4664196"/>
            <a:chExt cx="1317662" cy="784578"/>
          </a:xfrm>
        </p:grpSpPr>
        <p:sp>
          <p:nvSpPr>
            <p:cNvPr id="20" name="角丸四角形 56">
              <a:extLst>
                <a:ext uri="{FF2B5EF4-FFF2-40B4-BE49-F238E27FC236}">
                  <a16:creationId xmlns:a16="http://schemas.microsoft.com/office/drawing/2014/main" id="{7951232D-5714-8295-9629-BA978054E86C}"/>
                </a:ext>
              </a:extLst>
            </p:cNvPr>
            <p:cNvSpPr/>
            <p:nvPr/>
          </p:nvSpPr>
          <p:spPr>
            <a:xfrm>
              <a:off x="6768903" y="4862029"/>
              <a:ext cx="1317662" cy="586745"/>
            </a:xfrm>
            <a:prstGeom prst="roundRect">
              <a:avLst>
                <a:gd name="adj" fmla="val 5781"/>
              </a:avLst>
            </a:prstGeom>
            <a:solidFill>
              <a:srgbClr val="D5EBFF"/>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介護が必要に</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なった方へ介護</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サービスの提供</a:t>
              </a:r>
            </a:p>
          </p:txBody>
        </p:sp>
        <p:sp>
          <p:nvSpPr>
            <p:cNvPr id="21" name="正方形/長方形 20">
              <a:extLst>
                <a:ext uri="{FF2B5EF4-FFF2-40B4-BE49-F238E27FC236}">
                  <a16:creationId xmlns:a16="http://schemas.microsoft.com/office/drawing/2014/main" id="{F5E06694-2F2F-937E-BB8F-3D1F7D0C42B7}"/>
                </a:ext>
              </a:extLst>
            </p:cNvPr>
            <p:cNvSpPr/>
            <p:nvPr/>
          </p:nvSpPr>
          <p:spPr>
            <a:xfrm>
              <a:off x="6977091" y="4664196"/>
              <a:ext cx="901286" cy="214341"/>
            </a:xfrm>
            <a:prstGeom prst="rect">
              <a:avLst/>
            </a:prstGeom>
            <a:solidFill>
              <a:sysClr val="window" lastClr="FFFFFF"/>
            </a:solidFill>
            <a:ln w="12700" cap="flat" cmpd="sng" algn="ctr">
              <a:solidFill>
                <a:schemeClr val="accent1">
                  <a:lumMod val="40000"/>
                  <a:lumOff val="60000"/>
                </a:schemeClr>
              </a:solidFill>
              <a:prstDash val="solid"/>
              <a:miter lim="800000"/>
            </a:ln>
            <a:effectLst/>
          </p:spPr>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介護保険</a:t>
              </a:r>
            </a:p>
          </p:txBody>
        </p:sp>
      </p:grpSp>
      <p:grpSp>
        <p:nvGrpSpPr>
          <p:cNvPr id="85" name="グループ化 84">
            <a:extLst>
              <a:ext uri="{FF2B5EF4-FFF2-40B4-BE49-F238E27FC236}">
                <a16:creationId xmlns:a16="http://schemas.microsoft.com/office/drawing/2014/main" id="{114691A7-F57D-564D-16E6-1A4450A9F199}"/>
              </a:ext>
            </a:extLst>
          </p:cNvPr>
          <p:cNvGrpSpPr/>
          <p:nvPr/>
        </p:nvGrpSpPr>
        <p:grpSpPr>
          <a:xfrm>
            <a:off x="1716692" y="4815341"/>
            <a:ext cx="1423104" cy="702916"/>
            <a:chOff x="1860184" y="4372712"/>
            <a:chExt cx="1435686" cy="713145"/>
          </a:xfrm>
        </p:grpSpPr>
        <p:sp>
          <p:nvSpPr>
            <p:cNvPr id="22" name="角丸四角形 60">
              <a:extLst>
                <a:ext uri="{FF2B5EF4-FFF2-40B4-BE49-F238E27FC236}">
                  <a16:creationId xmlns:a16="http://schemas.microsoft.com/office/drawing/2014/main" id="{7791A978-D313-7F31-D501-AC471B675463}"/>
                </a:ext>
              </a:extLst>
            </p:cNvPr>
            <p:cNvSpPr/>
            <p:nvPr/>
          </p:nvSpPr>
          <p:spPr>
            <a:xfrm>
              <a:off x="1860184" y="4490573"/>
              <a:ext cx="1435686" cy="595284"/>
            </a:xfrm>
            <a:prstGeom prst="roundRect">
              <a:avLst>
                <a:gd name="adj" fmla="val 5781"/>
              </a:avLst>
            </a:prstGeom>
            <a:ln/>
          </p:spPr>
          <p:style>
            <a:lnRef idx="1">
              <a:schemeClr val="accent5"/>
            </a:lnRef>
            <a:fillRef idx="2">
              <a:schemeClr val="accent5"/>
            </a:fillRef>
            <a:effectRef idx="1">
              <a:schemeClr val="accent5"/>
            </a:effectRef>
            <a:fontRef idx="minor">
              <a:schemeClr val="dk1"/>
            </a:fontRef>
          </p:style>
          <p:txBody>
            <a:bodyPr lIns="36000" tIns="36000" rIns="36000" bIns="10800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保育所などの設置</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児童手当の支給</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 name="正方形/長方形 22">
              <a:extLst>
                <a:ext uri="{FF2B5EF4-FFF2-40B4-BE49-F238E27FC236}">
                  <a16:creationId xmlns:a16="http://schemas.microsoft.com/office/drawing/2014/main" id="{61468DD2-06DE-BE87-7727-5C94B6733985}"/>
                </a:ext>
              </a:extLst>
            </p:cNvPr>
            <p:cNvSpPr/>
            <p:nvPr/>
          </p:nvSpPr>
          <p:spPr>
            <a:xfrm>
              <a:off x="2070674" y="4372712"/>
              <a:ext cx="946453" cy="217460"/>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児童福祉</a:t>
              </a:r>
            </a:p>
          </p:txBody>
        </p:sp>
      </p:grpSp>
      <p:grpSp>
        <p:nvGrpSpPr>
          <p:cNvPr id="84" name="グループ化 83">
            <a:extLst>
              <a:ext uri="{FF2B5EF4-FFF2-40B4-BE49-F238E27FC236}">
                <a16:creationId xmlns:a16="http://schemas.microsoft.com/office/drawing/2014/main" id="{3765AF6E-51C9-C144-8F5E-4097194D54BE}"/>
              </a:ext>
            </a:extLst>
          </p:cNvPr>
          <p:cNvGrpSpPr/>
          <p:nvPr/>
        </p:nvGrpSpPr>
        <p:grpSpPr>
          <a:xfrm>
            <a:off x="2839192" y="2845672"/>
            <a:ext cx="1249554" cy="679925"/>
            <a:chOff x="2674647" y="2831804"/>
            <a:chExt cx="1260602" cy="689821"/>
          </a:xfrm>
        </p:grpSpPr>
        <p:sp>
          <p:nvSpPr>
            <p:cNvPr id="27" name="角丸四角形 75">
              <a:extLst>
                <a:ext uri="{FF2B5EF4-FFF2-40B4-BE49-F238E27FC236}">
                  <a16:creationId xmlns:a16="http://schemas.microsoft.com/office/drawing/2014/main" id="{EB83F087-1CFE-0A9B-8F3F-D5B39CB51E79}"/>
                </a:ext>
              </a:extLst>
            </p:cNvPr>
            <p:cNvSpPr/>
            <p:nvPr/>
          </p:nvSpPr>
          <p:spPr>
            <a:xfrm>
              <a:off x="2674647" y="3017110"/>
              <a:ext cx="1260602" cy="504515"/>
            </a:xfrm>
            <a:prstGeom prst="roundRect">
              <a:avLst>
                <a:gd name="adj" fmla="val 5781"/>
              </a:avLst>
            </a:prstGeom>
            <a:solidFill>
              <a:srgbClr val="D5EBFF"/>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仕事中の病気</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ケガの補償</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8" name="正方形/長方形 27">
              <a:extLst>
                <a:ext uri="{FF2B5EF4-FFF2-40B4-BE49-F238E27FC236}">
                  <a16:creationId xmlns:a16="http://schemas.microsoft.com/office/drawing/2014/main" id="{8A61D2E3-CFAA-4F0B-4E77-3B815BF41E1F}"/>
                </a:ext>
              </a:extLst>
            </p:cNvPr>
            <p:cNvSpPr/>
            <p:nvPr/>
          </p:nvSpPr>
          <p:spPr>
            <a:xfrm>
              <a:off x="2810713" y="2831804"/>
              <a:ext cx="988469" cy="217460"/>
            </a:xfrm>
            <a:prstGeom prst="rect">
              <a:avLst/>
            </a:prstGeom>
            <a:solidFill>
              <a:sysClr val="window" lastClr="FFFFFF"/>
            </a:solidFill>
            <a:ln w="12700" cap="flat" cmpd="sng" algn="ctr">
              <a:solidFill>
                <a:schemeClr val="accent1">
                  <a:lumMod val="40000"/>
                  <a:lumOff val="60000"/>
                </a:schemeClr>
              </a:solidFill>
              <a:prstDash val="solid"/>
              <a:miter lim="800000"/>
            </a:ln>
            <a:effectLst/>
          </p:spPr>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労災保険</a:t>
              </a:r>
            </a:p>
          </p:txBody>
        </p:sp>
      </p:grpSp>
      <p:grpSp>
        <p:nvGrpSpPr>
          <p:cNvPr id="29" name="グループ化 28">
            <a:extLst>
              <a:ext uri="{FF2B5EF4-FFF2-40B4-BE49-F238E27FC236}">
                <a16:creationId xmlns:a16="http://schemas.microsoft.com/office/drawing/2014/main" id="{6A008AB3-50AE-AD92-2635-3401891D6572}"/>
              </a:ext>
            </a:extLst>
          </p:cNvPr>
          <p:cNvGrpSpPr/>
          <p:nvPr/>
        </p:nvGrpSpPr>
        <p:grpSpPr>
          <a:xfrm>
            <a:off x="6007649" y="3270463"/>
            <a:ext cx="1388394" cy="847760"/>
            <a:chOff x="5899574" y="2426290"/>
            <a:chExt cx="1440000" cy="884249"/>
          </a:xfrm>
        </p:grpSpPr>
        <p:sp>
          <p:nvSpPr>
            <p:cNvPr id="30" name="角丸四角形 66">
              <a:extLst>
                <a:ext uri="{FF2B5EF4-FFF2-40B4-BE49-F238E27FC236}">
                  <a16:creationId xmlns:a16="http://schemas.microsoft.com/office/drawing/2014/main" id="{2FBCA631-3697-E7A4-1CF0-F546051E1BAE}"/>
                </a:ext>
              </a:extLst>
            </p:cNvPr>
            <p:cNvSpPr/>
            <p:nvPr/>
          </p:nvSpPr>
          <p:spPr>
            <a:xfrm>
              <a:off x="5899574" y="2590911"/>
              <a:ext cx="1440000" cy="719628"/>
            </a:xfrm>
            <a:prstGeom prst="roundRect">
              <a:avLst>
                <a:gd name="adj" fmla="val 5781"/>
              </a:avLst>
            </a:prstGeom>
            <a:solidFill>
              <a:srgbClr val="D5EBFF"/>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失業時や育児・介護による休業時の生活を支える給付の支給​</a:t>
              </a:r>
            </a:p>
          </p:txBody>
        </p:sp>
        <p:sp>
          <p:nvSpPr>
            <p:cNvPr id="31" name="正方形/長方形 30">
              <a:extLst>
                <a:ext uri="{FF2B5EF4-FFF2-40B4-BE49-F238E27FC236}">
                  <a16:creationId xmlns:a16="http://schemas.microsoft.com/office/drawing/2014/main" id="{BBAC43D3-4A46-C46A-DBDB-5173270B980F}"/>
                </a:ext>
              </a:extLst>
            </p:cNvPr>
            <p:cNvSpPr/>
            <p:nvPr/>
          </p:nvSpPr>
          <p:spPr>
            <a:xfrm>
              <a:off x="6135089" y="2426290"/>
              <a:ext cx="968969" cy="223566"/>
            </a:xfrm>
            <a:prstGeom prst="rect">
              <a:avLst/>
            </a:prstGeom>
            <a:solidFill>
              <a:sysClr val="window" lastClr="FFFFFF"/>
            </a:solidFill>
            <a:ln w="12700" cap="flat" cmpd="sng" algn="ctr">
              <a:solidFill>
                <a:schemeClr val="accent1">
                  <a:lumMod val="40000"/>
                  <a:lumOff val="60000"/>
                </a:schemeClr>
              </a:solidFill>
              <a:prstDash val="solid"/>
              <a:miter lim="800000"/>
            </a:ln>
            <a:effectLst/>
          </p:spPr>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雇用保険</a:t>
              </a:r>
            </a:p>
          </p:txBody>
        </p:sp>
      </p:grpSp>
      <p:grpSp>
        <p:nvGrpSpPr>
          <p:cNvPr id="81" name="グループ化 80">
            <a:extLst>
              <a:ext uri="{FF2B5EF4-FFF2-40B4-BE49-F238E27FC236}">
                <a16:creationId xmlns:a16="http://schemas.microsoft.com/office/drawing/2014/main" id="{AE4CE754-4762-7BC4-E156-23B64AA79B45}"/>
              </a:ext>
            </a:extLst>
          </p:cNvPr>
          <p:cNvGrpSpPr/>
          <p:nvPr/>
        </p:nvGrpSpPr>
        <p:grpSpPr>
          <a:xfrm>
            <a:off x="4331617" y="3331282"/>
            <a:ext cx="1410811" cy="681382"/>
            <a:chOff x="4241358" y="2721054"/>
            <a:chExt cx="1423284" cy="691297"/>
          </a:xfrm>
        </p:grpSpPr>
        <p:sp>
          <p:nvSpPr>
            <p:cNvPr id="35" name="角丸四角形 84">
              <a:extLst>
                <a:ext uri="{FF2B5EF4-FFF2-40B4-BE49-F238E27FC236}">
                  <a16:creationId xmlns:a16="http://schemas.microsoft.com/office/drawing/2014/main" id="{C83E97AB-D6A7-F00B-BF58-00B561D5E692}"/>
                </a:ext>
              </a:extLst>
            </p:cNvPr>
            <p:cNvSpPr/>
            <p:nvPr/>
          </p:nvSpPr>
          <p:spPr>
            <a:xfrm>
              <a:off x="4241358" y="2852083"/>
              <a:ext cx="1423284" cy="560268"/>
            </a:xfrm>
            <a:prstGeom prst="roundRect">
              <a:avLst>
                <a:gd name="adj" fmla="val 5781"/>
              </a:avLst>
            </a:prstGeom>
            <a:ln/>
          </p:spPr>
          <p:style>
            <a:lnRef idx="1">
              <a:schemeClr val="accent6"/>
            </a:lnRef>
            <a:fillRef idx="2">
              <a:schemeClr val="accent6"/>
            </a:fillRef>
            <a:effectRef idx="1">
              <a:schemeClr val="accent6"/>
            </a:effectRef>
            <a:fontRef idx="minor">
              <a:schemeClr val="dk1"/>
            </a:fontRef>
          </p:style>
          <p:txBody>
            <a:bodyPr lIns="36000" tIns="36000" rIns="36000" bIns="10800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206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特定健診（生活習慣病予防）などの実施</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6" name="正方形/長方形 35">
              <a:extLst>
                <a:ext uri="{FF2B5EF4-FFF2-40B4-BE49-F238E27FC236}">
                  <a16:creationId xmlns:a16="http://schemas.microsoft.com/office/drawing/2014/main" id="{1CEBE18F-60E0-FC57-05BD-6BF7ECA55BF9}"/>
                </a:ext>
              </a:extLst>
            </p:cNvPr>
            <p:cNvSpPr/>
            <p:nvPr/>
          </p:nvSpPr>
          <p:spPr>
            <a:xfrm>
              <a:off x="4497287" y="2721054"/>
              <a:ext cx="911426" cy="21746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保健事業</a:t>
              </a:r>
            </a:p>
          </p:txBody>
        </p:sp>
      </p:grpSp>
      <p:grpSp>
        <p:nvGrpSpPr>
          <p:cNvPr id="80" name="グループ化 79">
            <a:extLst>
              <a:ext uri="{FF2B5EF4-FFF2-40B4-BE49-F238E27FC236}">
                <a16:creationId xmlns:a16="http://schemas.microsoft.com/office/drawing/2014/main" id="{319F63FC-0C2E-FF99-C16D-CC1B021116AD}"/>
              </a:ext>
            </a:extLst>
          </p:cNvPr>
          <p:cNvGrpSpPr/>
          <p:nvPr/>
        </p:nvGrpSpPr>
        <p:grpSpPr>
          <a:xfrm>
            <a:off x="3872226" y="1990284"/>
            <a:ext cx="1318975" cy="676884"/>
            <a:chOff x="4287682" y="1878169"/>
            <a:chExt cx="1330636" cy="686735"/>
          </a:xfrm>
        </p:grpSpPr>
        <p:sp>
          <p:nvSpPr>
            <p:cNvPr id="37" name="角丸四角形 86">
              <a:extLst>
                <a:ext uri="{FF2B5EF4-FFF2-40B4-BE49-F238E27FC236}">
                  <a16:creationId xmlns:a16="http://schemas.microsoft.com/office/drawing/2014/main" id="{F7B6DEFD-C8DC-5073-FBD1-D9C598AA78EA}"/>
                </a:ext>
              </a:extLst>
            </p:cNvPr>
            <p:cNvSpPr/>
            <p:nvPr/>
          </p:nvSpPr>
          <p:spPr>
            <a:xfrm>
              <a:off x="4287682" y="2004636"/>
              <a:ext cx="1330636" cy="560268"/>
            </a:xfrm>
            <a:prstGeom prst="roundRect">
              <a:avLst>
                <a:gd name="adj" fmla="val 5781"/>
              </a:avLst>
            </a:prstGeom>
            <a:ln/>
          </p:spPr>
          <p:style>
            <a:lnRef idx="1">
              <a:schemeClr val="accent6"/>
            </a:lnRef>
            <a:fillRef idx="2">
              <a:schemeClr val="accent6"/>
            </a:fillRef>
            <a:effectRef idx="1">
              <a:schemeClr val="accent6"/>
            </a:effectRef>
            <a:fontRef idx="minor">
              <a:schemeClr val="dk1"/>
            </a:fontRef>
          </p:style>
          <p:txBody>
            <a:bodyPr lIns="72000" tIns="36000" rIns="36000" bIns="10800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206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妊婦健診</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乳幼児健診など</a:t>
              </a:r>
            </a:p>
          </p:txBody>
        </p:sp>
        <p:sp>
          <p:nvSpPr>
            <p:cNvPr id="38" name="正方形/長方形 37">
              <a:extLst>
                <a:ext uri="{FF2B5EF4-FFF2-40B4-BE49-F238E27FC236}">
                  <a16:creationId xmlns:a16="http://schemas.microsoft.com/office/drawing/2014/main" id="{3E471370-F7FE-6508-3B14-38C3A83D37F7}"/>
                </a:ext>
              </a:extLst>
            </p:cNvPr>
            <p:cNvSpPr/>
            <p:nvPr/>
          </p:nvSpPr>
          <p:spPr>
            <a:xfrm>
              <a:off x="4470027" y="1878169"/>
              <a:ext cx="965946" cy="21746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母子保健</a:t>
              </a:r>
            </a:p>
          </p:txBody>
        </p:sp>
      </p:grpSp>
      <p:sp>
        <p:nvSpPr>
          <p:cNvPr id="40" name="テキスト ボックス 39">
            <a:hlinkClick r:id="rId3"/>
            <a:extLst>
              <a:ext uri="{FF2B5EF4-FFF2-40B4-BE49-F238E27FC236}">
                <a16:creationId xmlns:a16="http://schemas.microsoft.com/office/drawing/2014/main" id="{3A6E2867-C6E9-2B20-5611-8731FF4CD4FF}"/>
              </a:ext>
            </a:extLst>
          </p:cNvPr>
          <p:cNvSpPr txBox="1"/>
          <p:nvPr/>
        </p:nvSpPr>
        <p:spPr>
          <a:xfrm>
            <a:off x="1584288" y="1301898"/>
            <a:ext cx="1441420" cy="738664"/>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厚生年金保険料</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健康保険料</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支払開始</a:t>
            </a:r>
            <a:r>
              <a:rPr kumimoji="0" lang="en-US" altLang="ja-JP" sz="1400" b="0" i="0" u="none" strike="noStrike" kern="1200" cap="none" spc="0" normalizeH="0" baseline="1000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0" lang="ja-JP" altLang="en-US" sz="1400" b="0" i="0" u="none" strike="noStrike" kern="1200" cap="none" spc="0" normalizeH="0" baseline="10000" noProof="0" dirty="0">
              <a:ln>
                <a:noFill/>
              </a:ln>
              <a:solidFill>
                <a:srgbClr val="005CA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1" name="テキスト ボックス 40">
            <a:extLst>
              <a:ext uri="{FF2B5EF4-FFF2-40B4-BE49-F238E27FC236}">
                <a16:creationId xmlns:a16="http://schemas.microsoft.com/office/drawing/2014/main" id="{724746FE-8273-C34C-8D99-EF3D2285AC58}"/>
              </a:ext>
            </a:extLst>
          </p:cNvPr>
          <p:cNvSpPr txBox="1"/>
          <p:nvPr/>
        </p:nvSpPr>
        <p:spPr>
          <a:xfrm>
            <a:off x="463579" y="1906252"/>
            <a:ext cx="1909069" cy="954107"/>
          </a:xfrm>
          <a:prstGeom prst="rect">
            <a:avLst/>
          </a:prstGeom>
          <a:noFill/>
        </p:spPr>
        <p:txBody>
          <a:bodyPr wrap="squar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20 </a:t>
            </a: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歳</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国民年金加入</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国民年金保険料</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支払開始</a:t>
            </a:r>
          </a:p>
        </p:txBody>
      </p:sp>
      <p:grpSp>
        <p:nvGrpSpPr>
          <p:cNvPr id="88" name="グループ化 87">
            <a:extLst>
              <a:ext uri="{FF2B5EF4-FFF2-40B4-BE49-F238E27FC236}">
                <a16:creationId xmlns:a16="http://schemas.microsoft.com/office/drawing/2014/main" id="{01E0E1E2-C016-7712-F934-70E6BFA26483}"/>
              </a:ext>
            </a:extLst>
          </p:cNvPr>
          <p:cNvGrpSpPr/>
          <p:nvPr/>
        </p:nvGrpSpPr>
        <p:grpSpPr>
          <a:xfrm>
            <a:off x="6293681" y="4387413"/>
            <a:ext cx="1640907" cy="1010398"/>
            <a:chOff x="6070564" y="3533649"/>
            <a:chExt cx="1655414" cy="1025101"/>
          </a:xfrm>
        </p:grpSpPr>
        <p:sp>
          <p:nvSpPr>
            <p:cNvPr id="45" name="角丸四角形 82">
              <a:extLst>
                <a:ext uri="{FF2B5EF4-FFF2-40B4-BE49-F238E27FC236}">
                  <a16:creationId xmlns:a16="http://schemas.microsoft.com/office/drawing/2014/main" id="{90486D9E-02F4-FC67-2313-2A48E3952BD6}"/>
                </a:ext>
              </a:extLst>
            </p:cNvPr>
            <p:cNvSpPr/>
            <p:nvPr/>
          </p:nvSpPr>
          <p:spPr>
            <a:xfrm>
              <a:off x="6070564" y="3668380"/>
              <a:ext cx="1655414" cy="890370"/>
            </a:xfrm>
            <a:prstGeom prst="roundRect">
              <a:avLst>
                <a:gd name="adj" fmla="val 5781"/>
              </a:avLst>
            </a:prstGeom>
            <a:solidFill>
              <a:srgbClr val="D5EBFF"/>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老齢になった、障害を</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負った、家計を支える人が死亡したときに、年金を</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支払い収入面を保障</a:t>
              </a:r>
            </a:p>
          </p:txBody>
        </p:sp>
        <p:sp>
          <p:nvSpPr>
            <p:cNvPr id="46" name="正方形/長方形 45">
              <a:extLst>
                <a:ext uri="{FF2B5EF4-FFF2-40B4-BE49-F238E27FC236}">
                  <a16:creationId xmlns:a16="http://schemas.microsoft.com/office/drawing/2014/main" id="{7167E622-8E60-E86E-9F2D-8237F939446F}"/>
                </a:ext>
              </a:extLst>
            </p:cNvPr>
            <p:cNvSpPr/>
            <p:nvPr/>
          </p:nvSpPr>
          <p:spPr>
            <a:xfrm>
              <a:off x="6444562" y="3533649"/>
              <a:ext cx="907416" cy="217460"/>
            </a:xfrm>
            <a:prstGeom prst="rect">
              <a:avLst/>
            </a:prstGeom>
            <a:solidFill>
              <a:sysClr val="window" lastClr="FFFFFF"/>
            </a:solidFill>
            <a:ln w="12700" cap="flat" cmpd="sng" algn="ctr">
              <a:solidFill>
                <a:schemeClr val="accent1">
                  <a:lumMod val="40000"/>
                  <a:lumOff val="60000"/>
                </a:schemeClr>
              </a:solidFill>
              <a:prstDash val="solid"/>
              <a:miter lim="800000"/>
            </a:ln>
            <a:effectLst/>
          </p:spPr>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年金保険</a:t>
              </a:r>
            </a:p>
          </p:txBody>
        </p:sp>
      </p:grpSp>
      <p:grpSp>
        <p:nvGrpSpPr>
          <p:cNvPr id="90" name="グループ化 89">
            <a:extLst>
              <a:ext uri="{FF2B5EF4-FFF2-40B4-BE49-F238E27FC236}">
                <a16:creationId xmlns:a16="http://schemas.microsoft.com/office/drawing/2014/main" id="{B7F9A09A-8F29-8E9E-DD30-585E13E9BE71}"/>
              </a:ext>
            </a:extLst>
          </p:cNvPr>
          <p:cNvGrpSpPr/>
          <p:nvPr/>
        </p:nvGrpSpPr>
        <p:grpSpPr>
          <a:xfrm>
            <a:off x="5350159" y="2255696"/>
            <a:ext cx="1388395" cy="765137"/>
            <a:chOff x="4292149" y="4295943"/>
            <a:chExt cx="1400669" cy="776272"/>
          </a:xfrm>
        </p:grpSpPr>
        <p:sp>
          <p:nvSpPr>
            <p:cNvPr id="47" name="角丸四角形 88">
              <a:extLst>
                <a:ext uri="{FF2B5EF4-FFF2-40B4-BE49-F238E27FC236}">
                  <a16:creationId xmlns:a16="http://schemas.microsoft.com/office/drawing/2014/main" id="{F5CF57E7-76DB-943E-5057-D954EA2E2BEB}"/>
                </a:ext>
              </a:extLst>
            </p:cNvPr>
            <p:cNvSpPr/>
            <p:nvPr/>
          </p:nvSpPr>
          <p:spPr>
            <a:xfrm>
              <a:off x="4292149" y="4511947"/>
              <a:ext cx="1400669" cy="560268"/>
            </a:xfrm>
            <a:prstGeom prst="roundRect">
              <a:avLst>
                <a:gd name="adj" fmla="val 5781"/>
              </a:avLst>
            </a:prstGeom>
            <a:solidFill>
              <a:srgbClr val="D5EBFF"/>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病気、ケガ</a:t>
              </a:r>
              <a:r>
                <a:rPr kumimoji="0" lang="ja-JP" altLang="en-US" sz="1100" b="0" i="0" u="none" strike="noStrike" kern="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をした</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ときなど</a:t>
              </a:r>
              <a:r>
                <a:rPr kumimoji="0" lang="ja-JP" altLang="en-US" sz="1100" b="0" i="0" u="none" strike="noStrike" kern="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に医療</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サービスを提供</a:t>
              </a:r>
            </a:p>
          </p:txBody>
        </p:sp>
        <p:sp>
          <p:nvSpPr>
            <p:cNvPr id="48" name="正方形/長方形 47">
              <a:extLst>
                <a:ext uri="{FF2B5EF4-FFF2-40B4-BE49-F238E27FC236}">
                  <a16:creationId xmlns:a16="http://schemas.microsoft.com/office/drawing/2014/main" id="{35F992E7-B589-6B29-FDD6-34AAE0387BA6}"/>
                </a:ext>
              </a:extLst>
            </p:cNvPr>
            <p:cNvSpPr/>
            <p:nvPr/>
          </p:nvSpPr>
          <p:spPr>
            <a:xfrm>
              <a:off x="4435784" y="4295943"/>
              <a:ext cx="967798" cy="217460"/>
            </a:xfrm>
            <a:prstGeom prst="rect">
              <a:avLst/>
            </a:prstGeom>
            <a:solidFill>
              <a:sysClr val="window" lastClr="FFFFFF"/>
            </a:solidFill>
            <a:ln w="12700" cap="flat" cmpd="sng" algn="ctr">
              <a:solidFill>
                <a:schemeClr val="accent1">
                  <a:lumMod val="40000"/>
                  <a:lumOff val="60000"/>
                </a:schemeClr>
              </a:solidFill>
              <a:prstDash val="solid"/>
              <a:miter lim="800000"/>
            </a:ln>
            <a:effectLst/>
          </p:spPr>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医療保険</a:t>
              </a:r>
            </a:p>
          </p:txBody>
        </p:sp>
      </p:grpSp>
      <p:grpSp>
        <p:nvGrpSpPr>
          <p:cNvPr id="87" name="グループ化 86">
            <a:extLst>
              <a:ext uri="{FF2B5EF4-FFF2-40B4-BE49-F238E27FC236}">
                <a16:creationId xmlns:a16="http://schemas.microsoft.com/office/drawing/2014/main" id="{5B54B115-F5F7-46EF-7518-C9CF4B095CE0}"/>
              </a:ext>
            </a:extLst>
          </p:cNvPr>
          <p:cNvGrpSpPr/>
          <p:nvPr/>
        </p:nvGrpSpPr>
        <p:grpSpPr>
          <a:xfrm>
            <a:off x="2209703" y="3704101"/>
            <a:ext cx="1751191" cy="932736"/>
            <a:chOff x="3198197" y="5559481"/>
            <a:chExt cx="1766674" cy="946309"/>
          </a:xfrm>
        </p:grpSpPr>
        <p:sp>
          <p:nvSpPr>
            <p:cNvPr id="5" name="角丸四角形 131">
              <a:extLst>
                <a:ext uri="{FF2B5EF4-FFF2-40B4-BE49-F238E27FC236}">
                  <a16:creationId xmlns:a16="http://schemas.microsoft.com/office/drawing/2014/main" id="{780C2AE7-5A63-3F79-0315-7555C8BF4907}"/>
                </a:ext>
              </a:extLst>
            </p:cNvPr>
            <p:cNvSpPr/>
            <p:nvPr/>
          </p:nvSpPr>
          <p:spPr>
            <a:xfrm>
              <a:off x="3198197" y="5697223"/>
              <a:ext cx="1766674" cy="808567"/>
            </a:xfrm>
            <a:prstGeom prst="roundRect">
              <a:avLst>
                <a:gd name="adj" fmla="val 5781"/>
              </a:avLst>
            </a:prstGeom>
            <a:ln/>
          </p:spPr>
          <p:style>
            <a:lnRef idx="1">
              <a:schemeClr val="accent5"/>
            </a:lnRef>
            <a:fillRef idx="2">
              <a:schemeClr val="accent5"/>
            </a:fillRef>
            <a:effectRef idx="1">
              <a:schemeClr val="accent5"/>
            </a:effectRef>
            <a:fontRef idx="minor">
              <a:schemeClr val="dk1"/>
            </a:fontRef>
          </p:style>
          <p:txBody>
            <a:bodyPr lIns="72000" tIns="36000" rIns="72000" bIns="108000" rtlCol="0" anchor="ctr"/>
            <a:lstStyle/>
            <a:p>
              <a:pPr marL="0" marR="0" lvl="0" indent="0" algn="l" defTabSz="457212"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障害福祉サービスの提供、児童扶養手当などの支給、高齢者の居住環境の整備</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9" name="正方形/長方形 48">
              <a:extLst>
                <a:ext uri="{FF2B5EF4-FFF2-40B4-BE49-F238E27FC236}">
                  <a16:creationId xmlns:a16="http://schemas.microsoft.com/office/drawing/2014/main" id="{2A043DC3-4279-5249-1D7F-75624DB3A0D6}"/>
                </a:ext>
              </a:extLst>
            </p:cNvPr>
            <p:cNvSpPr/>
            <p:nvPr/>
          </p:nvSpPr>
          <p:spPr>
            <a:xfrm>
              <a:off x="3572262" y="5559481"/>
              <a:ext cx="932671" cy="217460"/>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社会福祉</a:t>
              </a:r>
            </a:p>
          </p:txBody>
        </p:sp>
      </p:grpSp>
      <p:grpSp>
        <p:nvGrpSpPr>
          <p:cNvPr id="91" name="グループ化 90">
            <a:extLst>
              <a:ext uri="{FF2B5EF4-FFF2-40B4-BE49-F238E27FC236}">
                <a16:creationId xmlns:a16="http://schemas.microsoft.com/office/drawing/2014/main" id="{B4C37917-4C91-94AD-DD1C-BC3270C08638}"/>
              </a:ext>
            </a:extLst>
          </p:cNvPr>
          <p:cNvGrpSpPr/>
          <p:nvPr/>
        </p:nvGrpSpPr>
        <p:grpSpPr>
          <a:xfrm>
            <a:off x="4116667" y="4298862"/>
            <a:ext cx="2015366" cy="840241"/>
            <a:chOff x="3899884" y="3658545"/>
            <a:chExt cx="2033184" cy="852469"/>
          </a:xfrm>
        </p:grpSpPr>
        <p:sp>
          <p:nvSpPr>
            <p:cNvPr id="51" name="角丸四角形 58">
              <a:extLst>
                <a:ext uri="{FF2B5EF4-FFF2-40B4-BE49-F238E27FC236}">
                  <a16:creationId xmlns:a16="http://schemas.microsoft.com/office/drawing/2014/main" id="{785AFE24-E091-55F1-7579-FF00DC13AA6F}"/>
                </a:ext>
              </a:extLst>
            </p:cNvPr>
            <p:cNvSpPr/>
            <p:nvPr/>
          </p:nvSpPr>
          <p:spPr>
            <a:xfrm>
              <a:off x="3899884" y="3803088"/>
              <a:ext cx="2033184" cy="707926"/>
            </a:xfrm>
            <a:prstGeom prst="roundRect">
              <a:avLst>
                <a:gd name="adj" fmla="val 5781"/>
              </a:avLst>
            </a:prstGeom>
            <a:ln/>
          </p:spPr>
          <p:style>
            <a:lnRef idx="1">
              <a:schemeClr val="accent6"/>
            </a:lnRef>
            <a:fillRef idx="2">
              <a:schemeClr val="accent6"/>
            </a:fillRef>
            <a:effectRef idx="1">
              <a:schemeClr val="accent6"/>
            </a:effectRef>
            <a:fontRef idx="minor">
              <a:schemeClr val="dk1"/>
            </a:fontRef>
          </p:style>
          <p:txBody>
            <a:bodyPr lIns="36000" tIns="36000" rIns="36000" bIns="10800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206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食品、医薬品の安全性の確保</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安全な水道水の供給</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感染症への対応など</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2" name="正方形/長方形 51">
              <a:extLst>
                <a:ext uri="{FF2B5EF4-FFF2-40B4-BE49-F238E27FC236}">
                  <a16:creationId xmlns:a16="http://schemas.microsoft.com/office/drawing/2014/main" id="{B123C1D7-2663-B31A-16E5-0022E837B161}"/>
                </a:ext>
              </a:extLst>
            </p:cNvPr>
            <p:cNvSpPr/>
            <p:nvPr/>
          </p:nvSpPr>
          <p:spPr>
            <a:xfrm>
              <a:off x="4449365" y="3658545"/>
              <a:ext cx="934221" cy="21746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公衆衛生</a:t>
              </a:r>
            </a:p>
          </p:txBody>
        </p:sp>
      </p:grpSp>
      <p:grpSp>
        <p:nvGrpSpPr>
          <p:cNvPr id="53" name="グループ化 52">
            <a:extLst>
              <a:ext uri="{FF2B5EF4-FFF2-40B4-BE49-F238E27FC236}">
                <a16:creationId xmlns:a16="http://schemas.microsoft.com/office/drawing/2014/main" id="{AE34C224-19BE-51D4-8651-23B49C8C2D2F}"/>
              </a:ext>
            </a:extLst>
          </p:cNvPr>
          <p:cNvGrpSpPr/>
          <p:nvPr/>
        </p:nvGrpSpPr>
        <p:grpSpPr>
          <a:xfrm>
            <a:off x="5216617" y="5509312"/>
            <a:ext cx="1601134" cy="938592"/>
            <a:chOff x="5239912" y="5505726"/>
            <a:chExt cx="1660647" cy="978988"/>
          </a:xfrm>
        </p:grpSpPr>
        <p:sp>
          <p:nvSpPr>
            <p:cNvPr id="54" name="角丸四角形 64">
              <a:extLst>
                <a:ext uri="{FF2B5EF4-FFF2-40B4-BE49-F238E27FC236}">
                  <a16:creationId xmlns:a16="http://schemas.microsoft.com/office/drawing/2014/main" id="{22193BFB-AA45-D607-B96D-DD4BF57213D2}"/>
                </a:ext>
              </a:extLst>
            </p:cNvPr>
            <p:cNvSpPr/>
            <p:nvPr/>
          </p:nvSpPr>
          <p:spPr>
            <a:xfrm>
              <a:off x="5239912" y="5677967"/>
              <a:ext cx="1660647" cy="806747"/>
            </a:xfrm>
            <a:prstGeom prst="roundRect">
              <a:avLst>
                <a:gd name="adj" fmla="val 5781"/>
              </a:avLst>
            </a:prstGeom>
            <a:ln/>
          </p:spPr>
          <p:style>
            <a:lnRef idx="1">
              <a:schemeClr val="accent2"/>
            </a:lnRef>
            <a:fillRef idx="2">
              <a:schemeClr val="accent2"/>
            </a:fillRef>
            <a:effectRef idx="1">
              <a:schemeClr val="accent2"/>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最低限度の生活を営むことが難しい方に生活費や医療などを給付、就労支援などを実施</a:t>
              </a:r>
            </a:p>
          </p:txBody>
        </p:sp>
        <p:sp>
          <p:nvSpPr>
            <p:cNvPr id="55" name="正方形/長方形 54">
              <a:extLst>
                <a:ext uri="{FF2B5EF4-FFF2-40B4-BE49-F238E27FC236}">
                  <a16:creationId xmlns:a16="http://schemas.microsoft.com/office/drawing/2014/main" id="{B2C37DBA-12F4-DCE5-3CF7-38682D2A4033}"/>
                </a:ext>
              </a:extLst>
            </p:cNvPr>
            <p:cNvSpPr/>
            <p:nvPr/>
          </p:nvSpPr>
          <p:spPr>
            <a:xfrm>
              <a:off x="5519326" y="5505726"/>
              <a:ext cx="1048709" cy="223566"/>
            </a:xfrm>
            <a:prstGeom prst="rect">
              <a:avLst/>
            </a:prstGeom>
            <a:ln/>
          </p:spPr>
          <p:style>
            <a:lnRef idx="2">
              <a:schemeClr val="accent2"/>
            </a:lnRef>
            <a:fillRef idx="1">
              <a:schemeClr val="lt1"/>
            </a:fillRef>
            <a:effectRef idx="0">
              <a:schemeClr val="accent2"/>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生活保護</a:t>
              </a:r>
            </a:p>
          </p:txBody>
        </p:sp>
      </p:grpSp>
      <p:grpSp>
        <p:nvGrpSpPr>
          <p:cNvPr id="86" name="グループ化 85">
            <a:extLst>
              <a:ext uri="{FF2B5EF4-FFF2-40B4-BE49-F238E27FC236}">
                <a16:creationId xmlns:a16="http://schemas.microsoft.com/office/drawing/2014/main" id="{A35CC44A-C4FE-5D27-7510-DDB692524282}"/>
              </a:ext>
            </a:extLst>
          </p:cNvPr>
          <p:cNvGrpSpPr/>
          <p:nvPr/>
        </p:nvGrpSpPr>
        <p:grpSpPr>
          <a:xfrm>
            <a:off x="1584075" y="5696760"/>
            <a:ext cx="1580501" cy="754818"/>
            <a:chOff x="1524761" y="5646876"/>
            <a:chExt cx="1594475" cy="765802"/>
          </a:xfrm>
        </p:grpSpPr>
        <p:sp>
          <p:nvSpPr>
            <p:cNvPr id="56" name="角丸四角形 70">
              <a:extLst>
                <a:ext uri="{FF2B5EF4-FFF2-40B4-BE49-F238E27FC236}">
                  <a16:creationId xmlns:a16="http://schemas.microsoft.com/office/drawing/2014/main" id="{D917DB02-4571-4AE8-75FD-67D93B1C94B0}"/>
                </a:ext>
              </a:extLst>
            </p:cNvPr>
            <p:cNvSpPr/>
            <p:nvPr/>
          </p:nvSpPr>
          <p:spPr>
            <a:xfrm>
              <a:off x="1524761" y="5817394"/>
              <a:ext cx="1594475" cy="595284"/>
            </a:xfrm>
            <a:prstGeom prst="roundRect">
              <a:avLst>
                <a:gd name="adj" fmla="val 5781"/>
              </a:avLst>
            </a:prstGeom>
            <a:solidFill>
              <a:srgbClr val="D5EBFF"/>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出産に必要な費用の</a:t>
              </a:r>
              <a:br>
                <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一部を医療保険から給付</a:t>
              </a:r>
              <a:endParaRPr kumimoji="0"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7" name="正方形/長方形 56">
              <a:extLst>
                <a:ext uri="{FF2B5EF4-FFF2-40B4-BE49-F238E27FC236}">
                  <a16:creationId xmlns:a16="http://schemas.microsoft.com/office/drawing/2014/main" id="{47A7E5CB-D217-C6F7-8FF3-4E28AE9D2864}"/>
                </a:ext>
              </a:extLst>
            </p:cNvPr>
            <p:cNvSpPr/>
            <p:nvPr/>
          </p:nvSpPr>
          <p:spPr>
            <a:xfrm>
              <a:off x="1609889" y="5646876"/>
              <a:ext cx="1371038" cy="217460"/>
            </a:xfrm>
            <a:prstGeom prst="rect">
              <a:avLst/>
            </a:prstGeom>
            <a:solidFill>
              <a:sysClr val="window" lastClr="FFFFFF"/>
            </a:solidFill>
            <a:ln w="12700" cap="flat" cmpd="sng" algn="ctr">
              <a:solidFill>
                <a:schemeClr val="accent1">
                  <a:lumMod val="40000"/>
                  <a:lumOff val="60000"/>
                </a:schemeClr>
              </a:solidFill>
              <a:prstDash val="solid"/>
              <a:miter lim="800000"/>
            </a:ln>
            <a:effectLst/>
          </p:spPr>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出産育児一時金</a:t>
              </a:r>
            </a:p>
          </p:txBody>
        </p:sp>
      </p:grpSp>
      <p:sp>
        <p:nvSpPr>
          <p:cNvPr id="69" name="テキスト ボックス 68">
            <a:extLst>
              <a:ext uri="{FF2B5EF4-FFF2-40B4-BE49-F238E27FC236}">
                <a16:creationId xmlns:a16="http://schemas.microsoft.com/office/drawing/2014/main" id="{905EED59-2897-28CE-5129-E0D6C74A8216}"/>
              </a:ext>
            </a:extLst>
          </p:cNvPr>
          <p:cNvSpPr txBox="1"/>
          <p:nvPr/>
        </p:nvSpPr>
        <p:spPr>
          <a:xfrm>
            <a:off x="7857543" y="1403366"/>
            <a:ext cx="1082348" cy="738664"/>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40 </a:t>
            </a: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歳</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介護保険料</a:t>
            </a:r>
            <a:endParaRPr kumimoji="0" lang="en-US" altLang="ja-JP"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rPr>
              <a:t>支払開始</a:t>
            </a:r>
          </a:p>
        </p:txBody>
      </p:sp>
      <p:grpSp>
        <p:nvGrpSpPr>
          <p:cNvPr id="19" name="グループ化 18">
            <a:extLst>
              <a:ext uri="{FF2B5EF4-FFF2-40B4-BE49-F238E27FC236}">
                <a16:creationId xmlns:a16="http://schemas.microsoft.com/office/drawing/2014/main" id="{68B6013C-8E22-7C6D-65D9-A76AEA600312}"/>
              </a:ext>
            </a:extLst>
          </p:cNvPr>
          <p:cNvGrpSpPr/>
          <p:nvPr/>
        </p:nvGrpSpPr>
        <p:grpSpPr>
          <a:xfrm>
            <a:off x="8443940" y="2202993"/>
            <a:ext cx="1409685" cy="1171736"/>
            <a:chOff x="8443940" y="2202993"/>
            <a:chExt cx="1409685" cy="1171736"/>
          </a:xfrm>
        </p:grpSpPr>
        <p:grpSp>
          <p:nvGrpSpPr>
            <p:cNvPr id="44" name="グループ化 43">
              <a:extLst>
                <a:ext uri="{FF2B5EF4-FFF2-40B4-BE49-F238E27FC236}">
                  <a16:creationId xmlns:a16="http://schemas.microsoft.com/office/drawing/2014/main" id="{D26B6ACF-0322-C7C6-09DD-7FBB7D31797F}"/>
                </a:ext>
              </a:extLst>
            </p:cNvPr>
            <p:cNvGrpSpPr/>
            <p:nvPr/>
          </p:nvGrpSpPr>
          <p:grpSpPr>
            <a:xfrm>
              <a:off x="8673789" y="2408325"/>
              <a:ext cx="949987" cy="966404"/>
              <a:chOff x="8382635" y="2096720"/>
              <a:chExt cx="949987" cy="966404"/>
            </a:xfrm>
          </p:grpSpPr>
          <p:sp>
            <p:nvSpPr>
              <p:cNvPr id="4" name="四角形: 角を丸くする 3">
                <a:extLst>
                  <a:ext uri="{FF2B5EF4-FFF2-40B4-BE49-F238E27FC236}">
                    <a16:creationId xmlns:a16="http://schemas.microsoft.com/office/drawing/2014/main" id="{B2B500C4-EB52-62FE-1C58-6843D39CE35E}"/>
                  </a:ext>
                </a:extLst>
              </p:cNvPr>
              <p:cNvSpPr/>
              <p:nvPr/>
            </p:nvSpPr>
            <p:spPr>
              <a:xfrm>
                <a:off x="8382635" y="2096720"/>
                <a:ext cx="949987" cy="966404"/>
              </a:xfrm>
              <a:prstGeom prst="roundRect">
                <a:avLst>
                  <a:gd name="adj" fmla="val 7902"/>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0" name="正方形/長方形 69">
                <a:extLst>
                  <a:ext uri="{FF2B5EF4-FFF2-40B4-BE49-F238E27FC236}">
                    <a16:creationId xmlns:a16="http://schemas.microsoft.com/office/drawing/2014/main" id="{664D6F64-BBEB-085F-D11F-02D6D3E11047}"/>
                  </a:ext>
                </a:extLst>
              </p:cNvPr>
              <p:cNvSpPr/>
              <p:nvPr/>
            </p:nvSpPr>
            <p:spPr>
              <a:xfrm>
                <a:off x="8419540" y="2155402"/>
                <a:ext cx="867747" cy="172573"/>
              </a:xfrm>
              <a:prstGeom prst="rect">
                <a:avLst/>
              </a:prstGeom>
              <a:solidFill>
                <a:schemeClr val="accent1">
                  <a:lumMod val="20000"/>
                  <a:lumOff val="80000"/>
                </a:schemeClr>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◇：社会保険</a:t>
                </a:r>
              </a:p>
            </p:txBody>
          </p:sp>
          <p:sp>
            <p:nvSpPr>
              <p:cNvPr id="71" name="正方形/長方形 70">
                <a:extLst>
                  <a:ext uri="{FF2B5EF4-FFF2-40B4-BE49-F238E27FC236}">
                    <a16:creationId xmlns:a16="http://schemas.microsoft.com/office/drawing/2014/main" id="{C9452A16-6608-8250-A5D4-71F262BC023F}"/>
                  </a:ext>
                </a:extLst>
              </p:cNvPr>
              <p:cNvSpPr/>
              <p:nvPr/>
            </p:nvSpPr>
            <p:spPr>
              <a:xfrm>
                <a:off x="8424120" y="2843289"/>
                <a:ext cx="867747" cy="172573"/>
              </a:xfrm>
              <a:prstGeom prst="rect">
                <a:avLst/>
              </a:prstGeom>
              <a:ln/>
            </p:spPr>
            <p:style>
              <a:lnRef idx="1">
                <a:schemeClr val="accent6"/>
              </a:lnRef>
              <a:fillRef idx="2">
                <a:schemeClr val="accent6"/>
              </a:fillRef>
              <a:effectRef idx="1">
                <a:schemeClr val="accent6"/>
              </a:effectRef>
              <a:fontRef idx="minor">
                <a:schemeClr val="dk1"/>
              </a:fontRef>
            </p:style>
            <p:txBody>
              <a:bodyPr lIns="0" tIns="36000" rIns="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□：保健・衛生</a:t>
                </a:r>
              </a:p>
            </p:txBody>
          </p:sp>
          <p:sp>
            <p:nvSpPr>
              <p:cNvPr id="72" name="正方形/長方形 71">
                <a:extLst>
                  <a:ext uri="{FF2B5EF4-FFF2-40B4-BE49-F238E27FC236}">
                    <a16:creationId xmlns:a16="http://schemas.microsoft.com/office/drawing/2014/main" id="{0BA23ABC-EF11-F1E5-FC64-D146F1F11A3A}"/>
                  </a:ext>
                </a:extLst>
              </p:cNvPr>
              <p:cNvSpPr/>
              <p:nvPr/>
            </p:nvSpPr>
            <p:spPr>
              <a:xfrm>
                <a:off x="8420239" y="2387477"/>
                <a:ext cx="867747" cy="172573"/>
              </a:xfrm>
              <a:prstGeom prst="rect">
                <a:avLst/>
              </a:prstGeom>
              <a:ln/>
            </p:spPr>
            <p:style>
              <a:lnRef idx="1">
                <a:schemeClr val="accent5"/>
              </a:lnRef>
              <a:fillRef idx="2">
                <a:schemeClr val="accent5"/>
              </a:fillRef>
              <a:effectRef idx="1">
                <a:schemeClr val="accent5"/>
              </a:effectRef>
              <a:fontRef idx="minor">
                <a:schemeClr val="dk1"/>
              </a:fontRef>
            </p:style>
            <p:txBody>
              <a:bodyPr lIns="0" tIns="36000" rIns="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☆：社会福祉</a:t>
                </a:r>
              </a:p>
            </p:txBody>
          </p:sp>
          <p:sp>
            <p:nvSpPr>
              <p:cNvPr id="73" name="正方形/長方形 72">
                <a:extLst>
                  <a:ext uri="{FF2B5EF4-FFF2-40B4-BE49-F238E27FC236}">
                    <a16:creationId xmlns:a16="http://schemas.microsoft.com/office/drawing/2014/main" id="{62897819-FDF7-1E30-A557-5CAD0E6E37D7}"/>
                  </a:ext>
                </a:extLst>
              </p:cNvPr>
              <p:cNvSpPr/>
              <p:nvPr/>
            </p:nvSpPr>
            <p:spPr>
              <a:xfrm>
                <a:off x="8425943" y="2614068"/>
                <a:ext cx="867747" cy="172573"/>
              </a:xfrm>
              <a:prstGeom prst="rect">
                <a:avLst/>
              </a:prstGeom>
              <a:ln/>
            </p:spPr>
            <p:style>
              <a:lnRef idx="1">
                <a:schemeClr val="accent2"/>
              </a:lnRef>
              <a:fillRef idx="2">
                <a:schemeClr val="accent2"/>
              </a:fillRef>
              <a:effectRef idx="1">
                <a:schemeClr val="accent2"/>
              </a:effectRef>
              <a:fontRef idx="minor">
                <a:schemeClr val="dk1"/>
              </a:fontRef>
            </p:style>
            <p:txBody>
              <a:bodyPr lIns="0" tIns="36000" rIns="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○：公的扶助</a:t>
                </a:r>
              </a:p>
            </p:txBody>
          </p:sp>
        </p:grpSp>
        <p:sp>
          <p:nvSpPr>
            <p:cNvPr id="74" name="テキスト ボックス 73">
              <a:extLst>
                <a:ext uri="{FF2B5EF4-FFF2-40B4-BE49-F238E27FC236}">
                  <a16:creationId xmlns:a16="http://schemas.microsoft.com/office/drawing/2014/main" id="{727A7138-FDEE-2557-E417-5F02BBF97844}"/>
                </a:ext>
              </a:extLst>
            </p:cNvPr>
            <p:cNvSpPr txBox="1"/>
            <p:nvPr/>
          </p:nvSpPr>
          <p:spPr>
            <a:xfrm>
              <a:off x="8443940" y="2202993"/>
              <a:ext cx="1409685" cy="257369"/>
            </a:xfrm>
            <a:prstGeom prst="rect">
              <a:avLst/>
            </a:prstGeom>
            <a:noFill/>
          </p:spPr>
          <p:txBody>
            <a:bodyPr wrap="square" lIns="36000" tIns="36000" rIns="36000" bIns="36000"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（凡例）制度の種類</a:t>
              </a: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76" name="グループ化 75">
            <a:extLst>
              <a:ext uri="{FF2B5EF4-FFF2-40B4-BE49-F238E27FC236}">
                <a16:creationId xmlns:a16="http://schemas.microsoft.com/office/drawing/2014/main" id="{3C6E0126-D4BF-6A9B-1241-54548CA9FC7B}"/>
              </a:ext>
            </a:extLst>
          </p:cNvPr>
          <p:cNvGrpSpPr/>
          <p:nvPr/>
        </p:nvGrpSpPr>
        <p:grpSpPr>
          <a:xfrm>
            <a:off x="3363817" y="5372463"/>
            <a:ext cx="1708454" cy="1079115"/>
            <a:chOff x="5238959" y="5479336"/>
            <a:chExt cx="1771957" cy="1011561"/>
          </a:xfrm>
        </p:grpSpPr>
        <p:sp>
          <p:nvSpPr>
            <p:cNvPr id="77" name="角丸四角形 64">
              <a:extLst>
                <a:ext uri="{FF2B5EF4-FFF2-40B4-BE49-F238E27FC236}">
                  <a16:creationId xmlns:a16="http://schemas.microsoft.com/office/drawing/2014/main" id="{F01F70BD-99FA-F625-3799-F1A38FD197DB}"/>
                </a:ext>
              </a:extLst>
            </p:cNvPr>
            <p:cNvSpPr/>
            <p:nvPr/>
          </p:nvSpPr>
          <p:spPr>
            <a:xfrm>
              <a:off x="5238959" y="5642535"/>
              <a:ext cx="1771957" cy="848362"/>
            </a:xfrm>
            <a:prstGeom prst="roundRect">
              <a:avLst>
                <a:gd name="adj" fmla="val 5781"/>
              </a:avLst>
            </a:prstGeom>
            <a:ln/>
          </p:spPr>
          <p:style>
            <a:lnRef idx="1">
              <a:schemeClr val="accent5"/>
            </a:lnRef>
            <a:fillRef idx="2">
              <a:schemeClr val="accent5"/>
            </a:fillRef>
            <a:effectRef idx="1">
              <a:schemeClr val="accent5"/>
            </a:effectRef>
            <a:fontRef idx="minor">
              <a:schemeClr val="dk1"/>
            </a:fontRef>
          </p:style>
          <p:txBody>
            <a:bodyPr lIns="36000" tIns="36000" rIns="36000" bIns="72000" rtlCol="0" anchor="b"/>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生活に困っている方の自立をサポートするために就労、家計相談や住まい等の支援を実施</a:t>
              </a:r>
            </a:p>
          </p:txBody>
        </p:sp>
        <p:sp>
          <p:nvSpPr>
            <p:cNvPr id="78" name="正方形/長方形 77">
              <a:extLst>
                <a:ext uri="{FF2B5EF4-FFF2-40B4-BE49-F238E27FC236}">
                  <a16:creationId xmlns:a16="http://schemas.microsoft.com/office/drawing/2014/main" id="{EDA17818-D105-B21F-346F-18E6A5B6AA51}"/>
                </a:ext>
              </a:extLst>
            </p:cNvPr>
            <p:cNvSpPr/>
            <p:nvPr/>
          </p:nvSpPr>
          <p:spPr>
            <a:xfrm>
              <a:off x="5310639" y="5479336"/>
              <a:ext cx="1628597" cy="200923"/>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lIns="36000" tIns="36000" rIns="36000" bIns="0"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生活困窮者自立支援</a:t>
              </a:r>
            </a:p>
          </p:txBody>
        </p:sp>
      </p:grpSp>
      <p:sp>
        <p:nvSpPr>
          <p:cNvPr id="2" name="タイトル 1">
            <a:extLst>
              <a:ext uri="{FF2B5EF4-FFF2-40B4-BE49-F238E27FC236}">
                <a16:creationId xmlns:a16="http://schemas.microsoft.com/office/drawing/2014/main" id="{9DC489A2-7025-9875-7E85-696FF15D355B}"/>
              </a:ext>
            </a:extLst>
          </p:cNvPr>
          <p:cNvSpPr>
            <a:spLocks noGrp="1"/>
          </p:cNvSpPr>
          <p:nvPr>
            <p:ph type="title"/>
          </p:nvPr>
        </p:nvSpPr>
        <p:spPr/>
        <p:txBody>
          <a:bodyPr/>
          <a:lstStyle/>
          <a:p>
            <a:r>
              <a:rPr lang="ja-JP" altLang="en-US" sz="2000" dirty="0"/>
              <a:t>わたしたちの生活と社会保障制度</a:t>
            </a:r>
          </a:p>
        </p:txBody>
      </p:sp>
      <p:sp>
        <p:nvSpPr>
          <p:cNvPr id="50" name="テキスト プレースホルダー 49">
            <a:extLst>
              <a:ext uri="{FF2B5EF4-FFF2-40B4-BE49-F238E27FC236}">
                <a16:creationId xmlns:a16="http://schemas.microsoft.com/office/drawing/2014/main" id="{797B49E9-85B3-6E7F-A512-6EB4737A7C98}"/>
              </a:ext>
            </a:extLst>
          </p:cNvPr>
          <p:cNvSpPr>
            <a:spLocks noGrp="1"/>
          </p:cNvSpPr>
          <p:nvPr>
            <p:ph type="body" sz="quarter" idx="13"/>
          </p:nvPr>
        </p:nvSpPr>
        <p:spPr>
          <a:xfrm>
            <a:off x="-1200" y="476672"/>
            <a:ext cx="9907200" cy="651284"/>
          </a:xfrm>
          <a:solidFill>
            <a:schemeClr val="bg2"/>
          </a:solidFill>
        </p:spPr>
        <p:txBody>
          <a:bodyPr lIns="288000" tIns="72000" rIns="252000" bIns="72000"/>
          <a:lstStyle/>
          <a:p>
            <a:pPr>
              <a:lnSpc>
                <a:spcPct val="100000"/>
              </a:lnSpc>
            </a:pPr>
            <a:r>
              <a:rPr lang="ja-JP" altLang="en-US" sz="1600" dirty="0"/>
              <a:t>わたしたちの安定した生活に欠かせない社会保障制度。日々の「安心」の確保や生活の「安定」を図るための制度であり、</a:t>
            </a:r>
            <a:r>
              <a:rPr lang="ja-JP" altLang="en-US" sz="1600" b="1" u="sng" dirty="0"/>
              <a:t>一生を通じてわたしたちの生活を支える役割</a:t>
            </a:r>
            <a:r>
              <a:rPr lang="ja-JP" altLang="en-US" sz="1600" dirty="0"/>
              <a:t>を担っています。</a:t>
            </a:r>
          </a:p>
        </p:txBody>
      </p:sp>
      <p:grpSp>
        <p:nvGrpSpPr>
          <p:cNvPr id="151" name="グループ化 150">
            <a:extLst>
              <a:ext uri="{FF2B5EF4-FFF2-40B4-BE49-F238E27FC236}">
                <a16:creationId xmlns:a16="http://schemas.microsoft.com/office/drawing/2014/main" id="{3465143B-D9B8-C68F-FB11-A818C6374729}"/>
              </a:ext>
            </a:extLst>
          </p:cNvPr>
          <p:cNvGrpSpPr/>
          <p:nvPr/>
        </p:nvGrpSpPr>
        <p:grpSpPr>
          <a:xfrm>
            <a:off x="442294" y="1211260"/>
            <a:ext cx="9236442" cy="10566740"/>
            <a:chOff x="442294" y="1211260"/>
            <a:chExt cx="9236442" cy="10566740"/>
          </a:xfrm>
        </p:grpSpPr>
        <p:grpSp>
          <p:nvGrpSpPr>
            <p:cNvPr id="6" name="グループ化 5">
              <a:extLst>
                <a:ext uri="{FF2B5EF4-FFF2-40B4-BE49-F238E27FC236}">
                  <a16:creationId xmlns:a16="http://schemas.microsoft.com/office/drawing/2014/main" id="{CF6521BF-D256-756C-EFA7-7F73AA05E815}"/>
                </a:ext>
              </a:extLst>
            </p:cNvPr>
            <p:cNvGrpSpPr/>
            <p:nvPr/>
          </p:nvGrpSpPr>
          <p:grpSpPr>
            <a:xfrm>
              <a:off x="723114" y="1462760"/>
              <a:ext cx="8485904" cy="10315240"/>
              <a:chOff x="447299" y="1859878"/>
              <a:chExt cx="9628647" cy="9729512"/>
            </a:xfrm>
          </p:grpSpPr>
          <p:sp>
            <p:nvSpPr>
              <p:cNvPr id="7" name="アーチ 6">
                <a:extLst>
                  <a:ext uri="{FF2B5EF4-FFF2-40B4-BE49-F238E27FC236}">
                    <a16:creationId xmlns:a16="http://schemas.microsoft.com/office/drawing/2014/main" id="{8E479F7F-7808-07C2-EBE2-649646079977}"/>
                  </a:ext>
                </a:extLst>
              </p:cNvPr>
              <p:cNvSpPr/>
              <p:nvPr/>
            </p:nvSpPr>
            <p:spPr>
              <a:xfrm>
                <a:off x="447299" y="1859878"/>
                <a:ext cx="9000000" cy="9720000"/>
              </a:xfrm>
              <a:prstGeom prst="blockArc">
                <a:avLst>
                  <a:gd name="adj1" fmla="val 10877004"/>
                  <a:gd name="adj2" fmla="val 420"/>
                  <a:gd name="adj3" fmla="val 1164"/>
                </a:avLst>
              </a:prstGeom>
              <a:solidFill>
                <a:srgbClr val="FF000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アーチ 7">
                <a:extLst>
                  <a:ext uri="{FF2B5EF4-FFF2-40B4-BE49-F238E27FC236}">
                    <a16:creationId xmlns:a16="http://schemas.microsoft.com/office/drawing/2014/main" id="{60A1AEB7-F682-A347-BF13-FB95C144F6FB}"/>
                  </a:ext>
                </a:extLst>
              </p:cNvPr>
              <p:cNvSpPr/>
              <p:nvPr/>
            </p:nvSpPr>
            <p:spPr>
              <a:xfrm>
                <a:off x="552074" y="1862259"/>
                <a:ext cx="9000000" cy="9720000"/>
              </a:xfrm>
              <a:prstGeom prst="blockArc">
                <a:avLst>
                  <a:gd name="adj1" fmla="val 10877004"/>
                  <a:gd name="adj2" fmla="val 420"/>
                  <a:gd name="adj3" fmla="val 1164"/>
                </a:avLst>
              </a:prstGeom>
              <a:solidFill>
                <a:srgbClr val="FFC00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 name="アーチ 8">
                <a:extLst>
                  <a:ext uri="{FF2B5EF4-FFF2-40B4-BE49-F238E27FC236}">
                    <a16:creationId xmlns:a16="http://schemas.microsoft.com/office/drawing/2014/main" id="{C487DAD5-4572-710E-C820-32647E277941}"/>
                  </a:ext>
                </a:extLst>
              </p:cNvPr>
              <p:cNvSpPr/>
              <p:nvPr/>
            </p:nvSpPr>
            <p:spPr>
              <a:xfrm>
                <a:off x="656849" y="1865276"/>
                <a:ext cx="9000000" cy="9720000"/>
              </a:xfrm>
              <a:prstGeom prst="blockArc">
                <a:avLst>
                  <a:gd name="adj1" fmla="val 10877004"/>
                  <a:gd name="adj2" fmla="val 420"/>
                  <a:gd name="adj3" fmla="val 1164"/>
                </a:avLst>
              </a:prstGeom>
              <a:solidFill>
                <a:srgbClr val="FFFF0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アーチ 9">
                <a:extLst>
                  <a:ext uri="{FF2B5EF4-FFF2-40B4-BE49-F238E27FC236}">
                    <a16:creationId xmlns:a16="http://schemas.microsoft.com/office/drawing/2014/main" id="{F24A0DB0-B490-9A1A-D998-B95875ABECC5}"/>
                  </a:ext>
                </a:extLst>
              </p:cNvPr>
              <p:cNvSpPr/>
              <p:nvPr/>
            </p:nvSpPr>
            <p:spPr>
              <a:xfrm>
                <a:off x="761626" y="1867018"/>
                <a:ext cx="9000000" cy="9720000"/>
              </a:xfrm>
              <a:prstGeom prst="blockArc">
                <a:avLst>
                  <a:gd name="adj1" fmla="val 10877004"/>
                  <a:gd name="adj2" fmla="val 420"/>
                  <a:gd name="adj3" fmla="val 1164"/>
                </a:avLst>
              </a:prstGeom>
              <a:solidFill>
                <a:srgbClr val="00B05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アーチ 10">
                <a:extLst>
                  <a:ext uri="{FF2B5EF4-FFF2-40B4-BE49-F238E27FC236}">
                    <a16:creationId xmlns:a16="http://schemas.microsoft.com/office/drawing/2014/main" id="{87D662B2-860F-3DD3-2AEB-EB8EFEDD82E5}"/>
                  </a:ext>
                </a:extLst>
              </p:cNvPr>
              <p:cNvSpPr/>
              <p:nvPr/>
            </p:nvSpPr>
            <p:spPr>
              <a:xfrm>
                <a:off x="866398" y="1867016"/>
                <a:ext cx="9000000" cy="9720000"/>
              </a:xfrm>
              <a:prstGeom prst="blockArc">
                <a:avLst>
                  <a:gd name="adj1" fmla="val 10877004"/>
                  <a:gd name="adj2" fmla="val 420"/>
                  <a:gd name="adj3" fmla="val 1164"/>
                </a:avLst>
              </a:prstGeom>
              <a:solidFill>
                <a:srgbClr val="0070C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アーチ 11">
                <a:extLst>
                  <a:ext uri="{FF2B5EF4-FFF2-40B4-BE49-F238E27FC236}">
                    <a16:creationId xmlns:a16="http://schemas.microsoft.com/office/drawing/2014/main" id="{C2B77988-3621-CC6A-DFFE-1D3C1E13E474}"/>
                  </a:ext>
                </a:extLst>
              </p:cNvPr>
              <p:cNvSpPr/>
              <p:nvPr/>
            </p:nvSpPr>
            <p:spPr>
              <a:xfrm>
                <a:off x="971172" y="1867011"/>
                <a:ext cx="9000000" cy="9720000"/>
              </a:xfrm>
              <a:prstGeom prst="blockArc">
                <a:avLst>
                  <a:gd name="adj1" fmla="val 10877004"/>
                  <a:gd name="adj2" fmla="val 420"/>
                  <a:gd name="adj3" fmla="val 1164"/>
                </a:avLst>
              </a:prstGeom>
              <a:solidFill>
                <a:srgbClr val="00206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アーチ 12">
                <a:extLst>
                  <a:ext uri="{FF2B5EF4-FFF2-40B4-BE49-F238E27FC236}">
                    <a16:creationId xmlns:a16="http://schemas.microsoft.com/office/drawing/2014/main" id="{8E342EFF-7C56-07F1-C243-85F58F6D4A4B}"/>
                  </a:ext>
                </a:extLst>
              </p:cNvPr>
              <p:cNvSpPr/>
              <p:nvPr/>
            </p:nvSpPr>
            <p:spPr>
              <a:xfrm>
                <a:off x="1075946" y="1869390"/>
                <a:ext cx="9000000" cy="9720000"/>
              </a:xfrm>
              <a:prstGeom prst="blockArc">
                <a:avLst>
                  <a:gd name="adj1" fmla="val 10877004"/>
                  <a:gd name="adj2" fmla="val 420"/>
                  <a:gd name="adj3" fmla="val 1164"/>
                </a:avLst>
              </a:prstGeom>
              <a:solidFill>
                <a:srgbClr val="7030A0">
                  <a:alpha val="50000"/>
                </a:srgbClr>
              </a:solidFill>
              <a:ln w="12700" cap="flat" cmpd="sng" algn="ctr">
                <a:noFill/>
                <a:prstDash val="solid"/>
                <a:miter lim="800000"/>
              </a:ln>
              <a:effectLst/>
            </p:spPr>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pic>
          <p:nvPicPr>
            <p:cNvPr id="82" name="図 81" descr="アイコン が含まれている画像&#10;&#10;自動的に生成された説明">
              <a:extLst>
                <a:ext uri="{FF2B5EF4-FFF2-40B4-BE49-F238E27FC236}">
                  <a16:creationId xmlns:a16="http://schemas.microsoft.com/office/drawing/2014/main" id="{693EA1EC-8E28-9A6F-4278-32F5F8CDA9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0000">
              <a:off x="737013" y="5871276"/>
              <a:ext cx="469998" cy="469998"/>
            </a:xfrm>
            <a:prstGeom prst="rect">
              <a:avLst/>
            </a:prstGeom>
          </p:spPr>
        </p:pic>
        <p:grpSp>
          <p:nvGrpSpPr>
            <p:cNvPr id="146" name="グループ化 145">
              <a:extLst>
                <a:ext uri="{FF2B5EF4-FFF2-40B4-BE49-F238E27FC236}">
                  <a16:creationId xmlns:a16="http://schemas.microsoft.com/office/drawing/2014/main" id="{3B0469DF-2219-A05D-6062-F77EE6FB1EBD}"/>
                </a:ext>
              </a:extLst>
            </p:cNvPr>
            <p:cNvGrpSpPr/>
            <p:nvPr/>
          </p:nvGrpSpPr>
          <p:grpSpPr>
            <a:xfrm>
              <a:off x="1480456" y="2430804"/>
              <a:ext cx="709588" cy="1175533"/>
              <a:chOff x="1480456" y="2430804"/>
              <a:chExt cx="709588" cy="1175533"/>
            </a:xfrm>
          </p:grpSpPr>
          <p:pic>
            <p:nvPicPr>
              <p:cNvPr id="98" name="図 97" descr="挿絵, 時計 が含まれている画像&#10;&#10;自動的に生成された説明">
                <a:extLst>
                  <a:ext uri="{FF2B5EF4-FFF2-40B4-BE49-F238E27FC236}">
                    <a16:creationId xmlns:a16="http://schemas.microsoft.com/office/drawing/2014/main" id="{C0B983EC-A8DE-91A6-16DD-94CAF993BF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887"/>
              <a:stretch/>
            </p:blipFill>
            <p:spPr>
              <a:xfrm>
                <a:off x="1836614" y="2430804"/>
                <a:ext cx="353430" cy="705272"/>
              </a:xfrm>
              <a:prstGeom prst="rect">
                <a:avLst/>
              </a:prstGeom>
            </p:spPr>
          </p:pic>
          <p:sp>
            <p:nvSpPr>
              <p:cNvPr id="42" name="テキスト ボックス 41">
                <a:extLst>
                  <a:ext uri="{FF2B5EF4-FFF2-40B4-BE49-F238E27FC236}">
                    <a16:creationId xmlns:a16="http://schemas.microsoft.com/office/drawing/2014/main" id="{17933378-EFB9-48AB-0D29-BC6422A7C75E}"/>
                  </a:ext>
                </a:extLst>
              </p:cNvPr>
              <p:cNvSpPr txBox="1"/>
              <p:nvPr/>
            </p:nvSpPr>
            <p:spPr>
              <a:xfrm>
                <a:off x="1480456" y="3239842"/>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成人</a:t>
                </a:r>
              </a:p>
            </p:txBody>
          </p:sp>
        </p:grpSp>
        <p:grpSp>
          <p:nvGrpSpPr>
            <p:cNvPr id="110" name="グループ化 109">
              <a:extLst>
                <a:ext uri="{FF2B5EF4-FFF2-40B4-BE49-F238E27FC236}">
                  <a16:creationId xmlns:a16="http://schemas.microsoft.com/office/drawing/2014/main" id="{FAEC03BB-551B-780B-1787-39A35221432F}"/>
                </a:ext>
              </a:extLst>
            </p:cNvPr>
            <p:cNvGrpSpPr/>
            <p:nvPr/>
          </p:nvGrpSpPr>
          <p:grpSpPr>
            <a:xfrm>
              <a:off x="442294" y="4898169"/>
              <a:ext cx="975326" cy="641335"/>
              <a:chOff x="376825" y="4831200"/>
              <a:chExt cx="975326" cy="641335"/>
            </a:xfrm>
          </p:grpSpPr>
          <p:grpSp>
            <p:nvGrpSpPr>
              <p:cNvPr id="109" name="グループ化 108">
                <a:extLst>
                  <a:ext uri="{FF2B5EF4-FFF2-40B4-BE49-F238E27FC236}">
                    <a16:creationId xmlns:a16="http://schemas.microsoft.com/office/drawing/2014/main" id="{62DEF8F7-690F-36F8-27AD-0F9360FFF930}"/>
                  </a:ext>
                </a:extLst>
              </p:cNvPr>
              <p:cNvGrpSpPr/>
              <p:nvPr/>
            </p:nvGrpSpPr>
            <p:grpSpPr>
              <a:xfrm>
                <a:off x="376825" y="4854517"/>
                <a:ext cx="975326" cy="597112"/>
                <a:chOff x="276248" y="4742051"/>
                <a:chExt cx="1082034" cy="662440"/>
              </a:xfrm>
            </p:grpSpPr>
            <p:pic>
              <p:nvPicPr>
                <p:cNvPr id="106" name="図 105" descr="おもちゃ, 時計 が含まれている画像&#10;&#10;自動的に生成された説明">
                  <a:extLst>
                    <a:ext uri="{FF2B5EF4-FFF2-40B4-BE49-F238E27FC236}">
                      <a16:creationId xmlns:a16="http://schemas.microsoft.com/office/drawing/2014/main" id="{3F5E76A6-DF9B-CA5B-DFC8-C73112C6F0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242" r="12647" b="56512"/>
                <a:stretch/>
              </p:blipFill>
              <p:spPr>
                <a:xfrm>
                  <a:off x="353691" y="4809737"/>
                  <a:ext cx="1004591" cy="594754"/>
                </a:xfrm>
                <a:prstGeom prst="rect">
                  <a:avLst/>
                </a:prstGeom>
              </p:spPr>
            </p:pic>
            <p:sp>
              <p:nvSpPr>
                <p:cNvPr id="107" name="テキスト ボックス 106">
                  <a:extLst>
                    <a:ext uri="{FF2B5EF4-FFF2-40B4-BE49-F238E27FC236}">
                      <a16:creationId xmlns:a16="http://schemas.microsoft.com/office/drawing/2014/main" id="{9D2ACFDA-0D3A-9440-00BC-C0FD41F84CF5}"/>
                    </a:ext>
                  </a:extLst>
                </p:cNvPr>
                <p:cNvSpPr txBox="1"/>
                <p:nvPr/>
              </p:nvSpPr>
              <p:spPr>
                <a:xfrm>
                  <a:off x="315555" y="4742051"/>
                  <a:ext cx="405262" cy="233050"/>
                </a:xfrm>
                <a:prstGeom prst="rect">
                  <a:avLst/>
                </a:prstGeom>
                <a:solidFill>
                  <a:schemeClr val="bg1"/>
                </a:solidFill>
              </p:spPr>
              <p:txBody>
                <a:bodyPr wrap="squar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endParaRPr kumimoji="0" lang="ja-JP" altLang="en-US" sz="13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8" name="テキスト ボックス 107">
                  <a:extLst>
                    <a:ext uri="{FF2B5EF4-FFF2-40B4-BE49-F238E27FC236}">
                      <a16:creationId xmlns:a16="http://schemas.microsoft.com/office/drawing/2014/main" id="{EDA5976C-2EB8-BA8B-11DB-45A3F6886C5F}"/>
                    </a:ext>
                  </a:extLst>
                </p:cNvPr>
                <p:cNvSpPr txBox="1"/>
                <p:nvPr/>
              </p:nvSpPr>
              <p:spPr>
                <a:xfrm rot="17520000">
                  <a:off x="289783" y="4906758"/>
                  <a:ext cx="139118" cy="166188"/>
                </a:xfrm>
                <a:prstGeom prst="rect">
                  <a:avLst/>
                </a:prstGeom>
                <a:solidFill>
                  <a:schemeClr val="bg1"/>
                </a:solidFill>
              </p:spPr>
              <p:txBody>
                <a:bodyPr wrap="squar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endParaRPr kumimoji="0" lang="ja-JP" altLang="en-US" sz="1300" b="0" i="0" u="none" strike="noStrike" kern="1200" cap="none" spc="0" normalizeH="0" baseline="0" noProof="0" dirty="0">
                    <a:ln>
                      <a:noFill/>
                    </a:ln>
                    <a:solidFill>
                      <a:srgbClr val="DB4D6D"/>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pic>
            <p:nvPicPr>
              <p:cNvPr id="104" name="図 103" descr="図形, アイコン&#10;&#10;自動的に生成された説明">
                <a:extLst>
                  <a:ext uri="{FF2B5EF4-FFF2-40B4-BE49-F238E27FC236}">
                    <a16:creationId xmlns:a16="http://schemas.microsoft.com/office/drawing/2014/main" id="{6813629C-5658-4784-B8E4-54C26849B3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062" y="4831200"/>
                <a:ext cx="687758" cy="641335"/>
              </a:xfrm>
              <a:prstGeom prst="rect">
                <a:avLst/>
              </a:prstGeom>
            </p:spPr>
          </p:pic>
        </p:grpSp>
        <p:grpSp>
          <p:nvGrpSpPr>
            <p:cNvPr id="145" name="グループ化 144">
              <a:extLst>
                <a:ext uri="{FF2B5EF4-FFF2-40B4-BE49-F238E27FC236}">
                  <a16:creationId xmlns:a16="http://schemas.microsoft.com/office/drawing/2014/main" id="{A06C85BB-1110-B1A3-F450-74C58AB82E66}"/>
                </a:ext>
              </a:extLst>
            </p:cNvPr>
            <p:cNvGrpSpPr/>
            <p:nvPr/>
          </p:nvGrpSpPr>
          <p:grpSpPr>
            <a:xfrm>
              <a:off x="932260" y="3653931"/>
              <a:ext cx="862685" cy="1038069"/>
              <a:chOff x="932260" y="3653931"/>
              <a:chExt cx="862685" cy="1038069"/>
            </a:xfrm>
          </p:grpSpPr>
          <p:grpSp>
            <p:nvGrpSpPr>
              <p:cNvPr id="92" name="グループ化 91">
                <a:extLst>
                  <a:ext uri="{FF2B5EF4-FFF2-40B4-BE49-F238E27FC236}">
                    <a16:creationId xmlns:a16="http://schemas.microsoft.com/office/drawing/2014/main" id="{6D90F52D-46AD-9C44-6953-6B0661ABFB09}"/>
                  </a:ext>
                </a:extLst>
              </p:cNvPr>
              <p:cNvGrpSpPr/>
              <p:nvPr/>
            </p:nvGrpSpPr>
            <p:grpSpPr>
              <a:xfrm>
                <a:off x="932260" y="3850563"/>
                <a:ext cx="726114" cy="841437"/>
                <a:chOff x="983239" y="3587903"/>
                <a:chExt cx="726114" cy="841437"/>
              </a:xfrm>
            </p:grpSpPr>
            <p:pic>
              <p:nvPicPr>
                <p:cNvPr id="58" name="図 57">
                  <a:extLst>
                    <a:ext uri="{FF2B5EF4-FFF2-40B4-BE49-F238E27FC236}">
                      <a16:creationId xmlns:a16="http://schemas.microsoft.com/office/drawing/2014/main" id="{25E17FD5-B9D1-C2F6-CDB8-5293E1D65C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3239" y="3587903"/>
                  <a:ext cx="726114" cy="651830"/>
                </a:xfrm>
                <a:prstGeom prst="rect">
                  <a:avLst/>
                </a:prstGeom>
              </p:spPr>
            </p:pic>
            <p:sp>
              <p:nvSpPr>
                <p:cNvPr id="64" name="テキスト ボックス 63">
                  <a:extLst>
                    <a:ext uri="{FF2B5EF4-FFF2-40B4-BE49-F238E27FC236}">
                      <a16:creationId xmlns:a16="http://schemas.microsoft.com/office/drawing/2014/main" id="{D2E676FF-2E97-1409-9F93-DD79B551BE3F}"/>
                    </a:ext>
                  </a:extLst>
                </p:cNvPr>
                <p:cNvSpPr txBox="1"/>
                <p:nvPr/>
              </p:nvSpPr>
              <p:spPr>
                <a:xfrm>
                  <a:off x="1016796" y="4062845"/>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就学</a:t>
                  </a:r>
                </a:p>
              </p:txBody>
            </p:sp>
          </p:grpSp>
          <p:pic>
            <p:nvPicPr>
              <p:cNvPr id="112" name="図 111">
                <a:extLst>
                  <a:ext uri="{FF2B5EF4-FFF2-40B4-BE49-F238E27FC236}">
                    <a16:creationId xmlns:a16="http://schemas.microsoft.com/office/drawing/2014/main" id="{D105B268-CB99-696C-AEFC-D1848BAE2B8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8281"/>
              <a:stretch/>
            </p:blipFill>
            <p:spPr>
              <a:xfrm>
                <a:off x="1355071" y="3653931"/>
                <a:ext cx="439874" cy="695875"/>
              </a:xfrm>
              <a:prstGeom prst="rect">
                <a:avLst/>
              </a:prstGeom>
            </p:spPr>
          </p:pic>
        </p:grpSp>
        <p:grpSp>
          <p:nvGrpSpPr>
            <p:cNvPr id="148" name="グループ化 147">
              <a:extLst>
                <a:ext uri="{FF2B5EF4-FFF2-40B4-BE49-F238E27FC236}">
                  <a16:creationId xmlns:a16="http://schemas.microsoft.com/office/drawing/2014/main" id="{1F4B09E8-36C4-CC89-7D39-1D99F01AB3BF}"/>
                </a:ext>
              </a:extLst>
            </p:cNvPr>
            <p:cNvGrpSpPr/>
            <p:nvPr/>
          </p:nvGrpSpPr>
          <p:grpSpPr>
            <a:xfrm>
              <a:off x="3279980" y="1211260"/>
              <a:ext cx="3006133" cy="643027"/>
              <a:chOff x="3279980" y="1211260"/>
              <a:chExt cx="3006133" cy="643027"/>
            </a:xfrm>
          </p:grpSpPr>
          <p:sp>
            <p:nvSpPr>
              <p:cNvPr id="32" name="テキスト ボックス 31">
                <a:extLst>
                  <a:ext uri="{FF2B5EF4-FFF2-40B4-BE49-F238E27FC236}">
                    <a16:creationId xmlns:a16="http://schemas.microsoft.com/office/drawing/2014/main" id="{D1DDDA6E-9D56-924E-5B15-644AC589B334}"/>
                  </a:ext>
                </a:extLst>
              </p:cNvPr>
              <p:cNvSpPr txBox="1"/>
              <p:nvPr/>
            </p:nvSpPr>
            <p:spPr>
              <a:xfrm>
                <a:off x="3279980" y="1367956"/>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結婚</a:t>
                </a:r>
              </a:p>
            </p:txBody>
          </p:sp>
          <p:sp>
            <p:nvSpPr>
              <p:cNvPr id="33" name="テキスト ボックス 32">
                <a:extLst>
                  <a:ext uri="{FF2B5EF4-FFF2-40B4-BE49-F238E27FC236}">
                    <a16:creationId xmlns:a16="http://schemas.microsoft.com/office/drawing/2014/main" id="{1E633B97-41BD-369F-A03D-3CFB413BF7D7}"/>
                  </a:ext>
                </a:extLst>
              </p:cNvPr>
              <p:cNvSpPr txBox="1"/>
              <p:nvPr/>
            </p:nvSpPr>
            <p:spPr>
              <a:xfrm>
                <a:off x="4630502" y="1262305"/>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出産</a:t>
                </a:r>
              </a:p>
            </p:txBody>
          </p:sp>
          <p:pic>
            <p:nvPicPr>
              <p:cNvPr id="60" name="図 59">
                <a:extLst>
                  <a:ext uri="{FF2B5EF4-FFF2-40B4-BE49-F238E27FC236}">
                    <a16:creationId xmlns:a16="http://schemas.microsoft.com/office/drawing/2014/main" id="{072EFE92-8E1B-63E9-4057-4FDDE602C5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34681" y="1211260"/>
                <a:ext cx="577012" cy="573764"/>
              </a:xfrm>
              <a:prstGeom prst="rect">
                <a:avLst/>
              </a:prstGeom>
            </p:spPr>
          </p:pic>
          <p:pic>
            <p:nvPicPr>
              <p:cNvPr id="122" name="図 121" descr="白いバックグラウンドの前に座っている人形&#10;&#10;低い精度で自動的に生成された説明">
                <a:extLst>
                  <a:ext uri="{FF2B5EF4-FFF2-40B4-BE49-F238E27FC236}">
                    <a16:creationId xmlns:a16="http://schemas.microsoft.com/office/drawing/2014/main" id="{AACACE8C-C3B5-4898-CB07-3E83E935E6A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9101" y="1259046"/>
                <a:ext cx="577012" cy="595241"/>
              </a:xfrm>
              <a:prstGeom prst="rect">
                <a:avLst/>
              </a:prstGeom>
            </p:spPr>
          </p:pic>
        </p:grpSp>
        <p:grpSp>
          <p:nvGrpSpPr>
            <p:cNvPr id="150" name="グループ化 149">
              <a:extLst>
                <a:ext uri="{FF2B5EF4-FFF2-40B4-BE49-F238E27FC236}">
                  <a16:creationId xmlns:a16="http://schemas.microsoft.com/office/drawing/2014/main" id="{D1A78C4E-9D1A-CCD1-70D8-AC2EAB780866}"/>
                </a:ext>
              </a:extLst>
            </p:cNvPr>
            <p:cNvGrpSpPr/>
            <p:nvPr/>
          </p:nvGrpSpPr>
          <p:grpSpPr>
            <a:xfrm>
              <a:off x="8110044" y="3625136"/>
              <a:ext cx="1568692" cy="2934538"/>
              <a:chOff x="8110044" y="3625136"/>
              <a:chExt cx="1568692" cy="2934538"/>
            </a:xfrm>
          </p:grpSpPr>
          <p:pic>
            <p:nvPicPr>
              <p:cNvPr id="66" name="図 65">
                <a:extLst>
                  <a:ext uri="{FF2B5EF4-FFF2-40B4-BE49-F238E27FC236}">
                    <a16:creationId xmlns:a16="http://schemas.microsoft.com/office/drawing/2014/main" id="{EAB1FAF2-3C52-8B74-4701-0856D4BF18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03812" y="5963413"/>
                <a:ext cx="520648" cy="596261"/>
              </a:xfrm>
              <a:prstGeom prst="rect">
                <a:avLst/>
              </a:prstGeom>
            </p:spPr>
          </p:pic>
          <p:pic>
            <p:nvPicPr>
              <p:cNvPr id="67" name="図 66" descr="部屋 が含まれている画像&#10;&#10;自動的に生成された説明">
                <a:extLst>
                  <a:ext uri="{FF2B5EF4-FFF2-40B4-BE49-F238E27FC236}">
                    <a16:creationId xmlns:a16="http://schemas.microsoft.com/office/drawing/2014/main" id="{70316945-3CD0-C859-CF4E-621B481E8AF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32242" y="4129386"/>
                <a:ext cx="747858" cy="515416"/>
              </a:xfrm>
              <a:prstGeom prst="rect">
                <a:avLst/>
              </a:prstGeom>
            </p:spPr>
          </p:pic>
          <p:sp>
            <p:nvSpPr>
              <p:cNvPr id="34" name="テキスト ボックス 33">
                <a:extLst>
                  <a:ext uri="{FF2B5EF4-FFF2-40B4-BE49-F238E27FC236}">
                    <a16:creationId xmlns:a16="http://schemas.microsoft.com/office/drawing/2014/main" id="{93DB767C-64F7-9C93-9C3A-D129CDF82899}"/>
                  </a:ext>
                </a:extLst>
              </p:cNvPr>
              <p:cNvSpPr txBox="1"/>
              <p:nvPr/>
            </p:nvSpPr>
            <p:spPr>
              <a:xfrm>
                <a:off x="8110044" y="3625136"/>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退職</a:t>
                </a:r>
              </a:p>
            </p:txBody>
          </p:sp>
          <p:pic>
            <p:nvPicPr>
              <p:cNvPr id="130" name="図 129" descr="おもちゃ, レゴ が含まれている画像&#10;&#10;自動的に生成された説明">
                <a:extLst>
                  <a:ext uri="{FF2B5EF4-FFF2-40B4-BE49-F238E27FC236}">
                    <a16:creationId xmlns:a16="http://schemas.microsoft.com/office/drawing/2014/main" id="{AA681BEA-A184-84EF-37E4-5C92E93465F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7186"/>
              <a:stretch/>
            </p:blipFill>
            <p:spPr>
              <a:xfrm>
                <a:off x="8488579" y="4970741"/>
                <a:ext cx="1190157" cy="832772"/>
              </a:xfrm>
              <a:prstGeom prst="rect">
                <a:avLst/>
              </a:prstGeom>
            </p:spPr>
          </p:pic>
        </p:grpSp>
        <p:grpSp>
          <p:nvGrpSpPr>
            <p:cNvPr id="147" name="グループ化 146">
              <a:extLst>
                <a:ext uri="{FF2B5EF4-FFF2-40B4-BE49-F238E27FC236}">
                  <a16:creationId xmlns:a16="http://schemas.microsoft.com/office/drawing/2014/main" id="{A135624F-A3BA-894A-8755-E5ECFFAF3712}"/>
                </a:ext>
              </a:extLst>
            </p:cNvPr>
            <p:cNvGrpSpPr/>
            <p:nvPr/>
          </p:nvGrpSpPr>
          <p:grpSpPr>
            <a:xfrm>
              <a:off x="2316711" y="1598179"/>
              <a:ext cx="946876" cy="996456"/>
              <a:chOff x="2316711" y="1598179"/>
              <a:chExt cx="946876" cy="996456"/>
            </a:xfrm>
          </p:grpSpPr>
          <p:sp>
            <p:nvSpPr>
              <p:cNvPr id="43" name="テキスト ボックス 42">
                <a:extLst>
                  <a:ext uri="{FF2B5EF4-FFF2-40B4-BE49-F238E27FC236}">
                    <a16:creationId xmlns:a16="http://schemas.microsoft.com/office/drawing/2014/main" id="{0115F73B-3F58-6C91-7A95-D3516781A0B6}"/>
                  </a:ext>
                </a:extLst>
              </p:cNvPr>
              <p:cNvSpPr txBox="1"/>
              <p:nvPr/>
            </p:nvSpPr>
            <p:spPr>
              <a:xfrm>
                <a:off x="2316711" y="2228140"/>
                <a:ext cx="644997" cy="366495"/>
              </a:xfrm>
              <a:prstGeom prst="rect">
                <a:avLst/>
              </a:prstGeom>
              <a:noFill/>
            </p:spPr>
            <p:txBody>
              <a:bodyPr wrap="none" rtlCol="0">
                <a:spAutoFit/>
              </a:body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glow rad="215900">
                        <a:srgbClr val="FFFFFF"/>
                      </a:glow>
                    </a:effectLst>
                    <a:uLnTx/>
                    <a:uFillTx/>
                    <a:latin typeface="UD デジタル 教科書体 NK-R" panose="02020400000000000000" pitchFamily="18" charset="-128"/>
                    <a:ea typeface="UD デジタル 教科書体 NK-R" panose="02020400000000000000" pitchFamily="18" charset="-128"/>
                    <a:cs typeface="+mn-cs"/>
                  </a:rPr>
                  <a:t>就職</a:t>
                </a:r>
              </a:p>
            </p:txBody>
          </p:sp>
          <p:pic>
            <p:nvPicPr>
              <p:cNvPr id="136" name="図 135">
                <a:extLst>
                  <a:ext uri="{FF2B5EF4-FFF2-40B4-BE49-F238E27FC236}">
                    <a16:creationId xmlns:a16="http://schemas.microsoft.com/office/drawing/2014/main" id="{7BF87F1F-C1D5-46EE-3ACB-A894A39FE2C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66707" y="1598179"/>
                <a:ext cx="596880" cy="558197"/>
              </a:xfrm>
              <a:prstGeom prst="rect">
                <a:avLst/>
              </a:prstGeom>
            </p:spPr>
          </p:pic>
        </p:grpSp>
        <p:grpSp>
          <p:nvGrpSpPr>
            <p:cNvPr id="149" name="グループ化 148">
              <a:extLst>
                <a:ext uri="{FF2B5EF4-FFF2-40B4-BE49-F238E27FC236}">
                  <a16:creationId xmlns:a16="http://schemas.microsoft.com/office/drawing/2014/main" id="{88BF2792-DB8E-2993-8FAA-E5A98C343D33}"/>
                </a:ext>
              </a:extLst>
            </p:cNvPr>
            <p:cNvGrpSpPr/>
            <p:nvPr/>
          </p:nvGrpSpPr>
          <p:grpSpPr>
            <a:xfrm>
              <a:off x="6435108" y="1313746"/>
              <a:ext cx="2013965" cy="2105854"/>
              <a:chOff x="6435108" y="1313746"/>
              <a:chExt cx="2013965" cy="2105854"/>
            </a:xfrm>
          </p:grpSpPr>
          <p:pic>
            <p:nvPicPr>
              <p:cNvPr id="39" name="図 38">
                <a:extLst>
                  <a:ext uri="{FF2B5EF4-FFF2-40B4-BE49-F238E27FC236}">
                    <a16:creationId xmlns:a16="http://schemas.microsoft.com/office/drawing/2014/main" id="{EBAA89FC-646E-FBCE-F581-F6DB065113C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35108" y="1313746"/>
                <a:ext cx="533475" cy="765792"/>
              </a:xfrm>
              <a:prstGeom prst="rect">
                <a:avLst/>
              </a:prstGeom>
            </p:spPr>
          </p:pic>
          <p:pic>
            <p:nvPicPr>
              <p:cNvPr id="126" name="図 125" descr="時計 が含まれている画像&#10;&#10;自動的に生成された説明">
                <a:extLst>
                  <a:ext uri="{FF2B5EF4-FFF2-40B4-BE49-F238E27FC236}">
                    <a16:creationId xmlns:a16="http://schemas.microsoft.com/office/drawing/2014/main" id="{5EE3AFA0-FF42-C773-36EA-458566440C8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74660" y="1717515"/>
                <a:ext cx="882652" cy="664678"/>
              </a:xfrm>
              <a:prstGeom prst="rect">
                <a:avLst/>
              </a:prstGeom>
            </p:spPr>
          </p:pic>
          <p:pic>
            <p:nvPicPr>
              <p:cNvPr id="144" name="図 143" descr="挿絵, 時計 が含まれている画像&#10;&#10;自動的に生成された説明">
                <a:extLst>
                  <a:ext uri="{FF2B5EF4-FFF2-40B4-BE49-F238E27FC236}">
                    <a16:creationId xmlns:a16="http://schemas.microsoft.com/office/drawing/2014/main" id="{91E83866-C9A3-9590-0038-155FA272FBE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83289" y="2342164"/>
                <a:ext cx="697461" cy="707425"/>
              </a:xfrm>
              <a:prstGeom prst="rect">
                <a:avLst/>
              </a:prstGeom>
            </p:spPr>
          </p:pic>
          <p:pic>
            <p:nvPicPr>
              <p:cNvPr id="24" name="図 23">
                <a:extLst>
                  <a:ext uri="{FF2B5EF4-FFF2-40B4-BE49-F238E27FC236}">
                    <a16:creationId xmlns:a16="http://schemas.microsoft.com/office/drawing/2014/main" id="{6DF53E79-21A8-CCCD-58E9-E27263A8649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708933" y="2763334"/>
                <a:ext cx="740140" cy="656266"/>
              </a:xfrm>
              <a:prstGeom prst="rect">
                <a:avLst/>
              </a:prstGeom>
            </p:spPr>
          </p:pic>
        </p:grpSp>
      </p:grpSp>
      <p:sp>
        <p:nvSpPr>
          <p:cNvPr id="3" name="スライド番号プレースホルダー 2">
            <a:extLst>
              <a:ext uri="{FF2B5EF4-FFF2-40B4-BE49-F238E27FC236}">
                <a16:creationId xmlns:a16="http://schemas.microsoft.com/office/drawing/2014/main" id="{13CDCBBA-3ACE-1006-2B01-DA6411575707}"/>
              </a:ext>
            </a:extLst>
          </p:cNvPr>
          <p:cNvSpPr>
            <a:spLocks noGrp="1"/>
          </p:cNvSpPr>
          <p:nvPr>
            <p:ph type="sldNum" sz="quarter" idx="4"/>
          </p:nvPr>
        </p:nvSpPr>
        <p:spPr>
          <a:xfrm>
            <a:off x="9209017" y="6557681"/>
            <a:ext cx="630513" cy="278421"/>
          </a:xfrm>
        </p:spPr>
        <p:txBody>
          <a:bodyPr anchor="b"/>
          <a:lstStyle/>
          <a:p>
            <a:pPr marL="0" marR="0" lvl="0" indent="0" algn="r" defTabSz="457195"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pPr marL="0" marR="0" lvl="0" indent="0" algn="r" defTabSz="45719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295062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B03811-3D64-E083-628C-17E64784439D}"/>
              </a:ext>
            </a:extLst>
          </p:cNvPr>
          <p:cNvSpPr>
            <a:spLocks noGrp="1"/>
          </p:cNvSpPr>
          <p:nvPr>
            <p:ph type="title"/>
          </p:nvPr>
        </p:nvSpPr>
        <p:spPr/>
        <p:txBody>
          <a:bodyPr/>
          <a:lstStyle/>
          <a:p>
            <a:r>
              <a:rPr kumimoji="1" lang="ja-JP" altLang="en-US" sz="2000" dirty="0"/>
              <a:t>社会保険とは</a:t>
            </a:r>
          </a:p>
        </p:txBody>
      </p:sp>
      <p:sp>
        <p:nvSpPr>
          <p:cNvPr id="6" name="object 3">
            <a:extLst>
              <a:ext uri="{FF2B5EF4-FFF2-40B4-BE49-F238E27FC236}">
                <a16:creationId xmlns:a16="http://schemas.microsoft.com/office/drawing/2014/main" id="{01A2F96B-2F5B-246B-D904-DFF0E81F83A2}"/>
              </a:ext>
            </a:extLst>
          </p:cNvPr>
          <p:cNvSpPr/>
          <p:nvPr/>
        </p:nvSpPr>
        <p:spPr>
          <a:xfrm>
            <a:off x="3581976" y="5934953"/>
            <a:ext cx="5724000" cy="612140"/>
          </a:xfrm>
          <a:custGeom>
            <a:avLst/>
            <a:gdLst/>
            <a:ahLst/>
            <a:cxnLst/>
            <a:rect l="l" t="t" r="r" b="b"/>
            <a:pathLst>
              <a:path w="6890384" h="612140">
                <a:moveTo>
                  <a:pt x="3444938" y="0"/>
                </a:moveTo>
                <a:lnTo>
                  <a:pt x="3369029" y="145"/>
                </a:lnTo>
                <a:lnTo>
                  <a:pt x="3293522" y="580"/>
                </a:lnTo>
                <a:lnTo>
                  <a:pt x="3218432" y="1301"/>
                </a:lnTo>
                <a:lnTo>
                  <a:pt x="3143777" y="2306"/>
                </a:lnTo>
                <a:lnTo>
                  <a:pt x="3069574" y="3591"/>
                </a:lnTo>
                <a:lnTo>
                  <a:pt x="2995839" y="5153"/>
                </a:lnTo>
                <a:lnTo>
                  <a:pt x="2922589" y="6989"/>
                </a:lnTo>
                <a:lnTo>
                  <a:pt x="2849841" y="9097"/>
                </a:lnTo>
                <a:lnTo>
                  <a:pt x="2777612" y="11474"/>
                </a:lnTo>
                <a:lnTo>
                  <a:pt x="2705918" y="14115"/>
                </a:lnTo>
                <a:lnTo>
                  <a:pt x="2634776" y="17019"/>
                </a:lnTo>
                <a:lnTo>
                  <a:pt x="2564204" y="20183"/>
                </a:lnTo>
                <a:lnTo>
                  <a:pt x="2494218" y="23603"/>
                </a:lnTo>
                <a:lnTo>
                  <a:pt x="2424835" y="27276"/>
                </a:lnTo>
                <a:lnTo>
                  <a:pt x="2356071" y="31200"/>
                </a:lnTo>
                <a:lnTo>
                  <a:pt x="2287944" y="35371"/>
                </a:lnTo>
                <a:lnTo>
                  <a:pt x="2220470" y="39787"/>
                </a:lnTo>
                <a:lnTo>
                  <a:pt x="2153666" y="44444"/>
                </a:lnTo>
                <a:lnTo>
                  <a:pt x="2087549" y="49340"/>
                </a:lnTo>
                <a:lnTo>
                  <a:pt x="2022135" y="54471"/>
                </a:lnTo>
                <a:lnTo>
                  <a:pt x="1957442" y="59835"/>
                </a:lnTo>
                <a:lnTo>
                  <a:pt x="1893486" y="65428"/>
                </a:lnTo>
                <a:lnTo>
                  <a:pt x="1830285" y="71248"/>
                </a:lnTo>
                <a:lnTo>
                  <a:pt x="1767854" y="77292"/>
                </a:lnTo>
                <a:lnTo>
                  <a:pt x="1706212" y="83556"/>
                </a:lnTo>
                <a:lnTo>
                  <a:pt x="1645373" y="90037"/>
                </a:lnTo>
                <a:lnTo>
                  <a:pt x="1585356" y="96734"/>
                </a:lnTo>
                <a:lnTo>
                  <a:pt x="1526178" y="103641"/>
                </a:lnTo>
                <a:lnTo>
                  <a:pt x="1467854" y="110758"/>
                </a:lnTo>
                <a:lnTo>
                  <a:pt x="1410402" y="118080"/>
                </a:lnTo>
                <a:lnTo>
                  <a:pt x="1353839" y="125605"/>
                </a:lnTo>
                <a:lnTo>
                  <a:pt x="1298181" y="133330"/>
                </a:lnTo>
                <a:lnTo>
                  <a:pt x="1243445" y="141251"/>
                </a:lnTo>
                <a:lnTo>
                  <a:pt x="1189649" y="149366"/>
                </a:lnTo>
                <a:lnTo>
                  <a:pt x="1136808" y="157672"/>
                </a:lnTo>
                <a:lnTo>
                  <a:pt x="1084940" y="166165"/>
                </a:lnTo>
                <a:lnTo>
                  <a:pt x="1034062" y="174843"/>
                </a:lnTo>
                <a:lnTo>
                  <a:pt x="984189" y="183703"/>
                </a:lnTo>
                <a:lnTo>
                  <a:pt x="935340" y="192742"/>
                </a:lnTo>
                <a:lnTo>
                  <a:pt x="887531" y="201956"/>
                </a:lnTo>
                <a:lnTo>
                  <a:pt x="840779" y="211343"/>
                </a:lnTo>
                <a:lnTo>
                  <a:pt x="795100" y="220900"/>
                </a:lnTo>
                <a:lnTo>
                  <a:pt x="750511" y="230624"/>
                </a:lnTo>
                <a:lnTo>
                  <a:pt x="707030" y="240512"/>
                </a:lnTo>
                <a:lnTo>
                  <a:pt x="664673" y="250561"/>
                </a:lnTo>
                <a:lnTo>
                  <a:pt x="623456" y="260767"/>
                </a:lnTo>
                <a:lnTo>
                  <a:pt x="583397" y="271128"/>
                </a:lnTo>
                <a:lnTo>
                  <a:pt x="544513" y="281642"/>
                </a:lnTo>
                <a:lnTo>
                  <a:pt x="506820" y="292304"/>
                </a:lnTo>
                <a:lnTo>
                  <a:pt x="435074" y="314063"/>
                </a:lnTo>
                <a:lnTo>
                  <a:pt x="368296" y="336382"/>
                </a:lnTo>
                <a:lnTo>
                  <a:pt x="306618" y="359236"/>
                </a:lnTo>
                <a:lnTo>
                  <a:pt x="250176" y="382603"/>
                </a:lnTo>
                <a:lnTo>
                  <a:pt x="199105" y="406458"/>
                </a:lnTo>
                <a:lnTo>
                  <a:pt x="153538" y="430777"/>
                </a:lnTo>
                <a:lnTo>
                  <a:pt x="113610" y="455536"/>
                </a:lnTo>
                <a:lnTo>
                  <a:pt x="79456" y="480712"/>
                </a:lnTo>
                <a:lnTo>
                  <a:pt x="39345" y="519204"/>
                </a:lnTo>
                <a:lnTo>
                  <a:pt x="12982" y="558498"/>
                </a:lnTo>
                <a:lnTo>
                  <a:pt x="819" y="598515"/>
                </a:lnTo>
                <a:lnTo>
                  <a:pt x="0" y="612000"/>
                </a:lnTo>
                <a:lnTo>
                  <a:pt x="6889864" y="612000"/>
                </a:lnTo>
                <a:lnTo>
                  <a:pt x="6882536" y="571761"/>
                </a:lnTo>
                <a:lnTo>
                  <a:pt x="6860856" y="532217"/>
                </a:lnTo>
                <a:lnTo>
                  <a:pt x="6825277" y="493448"/>
                </a:lnTo>
                <a:lnTo>
                  <a:pt x="6794060" y="468073"/>
                </a:lnTo>
                <a:lnTo>
                  <a:pt x="6757003" y="443103"/>
                </a:lnTo>
                <a:lnTo>
                  <a:pt x="6714239" y="418561"/>
                </a:lnTo>
                <a:lnTo>
                  <a:pt x="6665903" y="394471"/>
                </a:lnTo>
                <a:lnTo>
                  <a:pt x="6612129" y="370857"/>
                </a:lnTo>
                <a:lnTo>
                  <a:pt x="6553053" y="347743"/>
                </a:lnTo>
                <a:lnTo>
                  <a:pt x="6488808" y="325154"/>
                </a:lnTo>
                <a:lnTo>
                  <a:pt x="6419529" y="303112"/>
                </a:lnTo>
                <a:lnTo>
                  <a:pt x="6345351" y="281642"/>
                </a:lnTo>
                <a:lnTo>
                  <a:pt x="6306467" y="271128"/>
                </a:lnTo>
                <a:lnTo>
                  <a:pt x="6266408" y="260767"/>
                </a:lnTo>
                <a:lnTo>
                  <a:pt x="6225191" y="250561"/>
                </a:lnTo>
                <a:lnTo>
                  <a:pt x="6182834" y="240512"/>
                </a:lnTo>
                <a:lnTo>
                  <a:pt x="6139353" y="230624"/>
                </a:lnTo>
                <a:lnTo>
                  <a:pt x="6094764" y="220900"/>
                </a:lnTo>
                <a:lnTo>
                  <a:pt x="6049086" y="211343"/>
                </a:lnTo>
                <a:lnTo>
                  <a:pt x="6002333" y="201956"/>
                </a:lnTo>
                <a:lnTo>
                  <a:pt x="5954524" y="192742"/>
                </a:lnTo>
                <a:lnTo>
                  <a:pt x="5905675" y="183703"/>
                </a:lnTo>
                <a:lnTo>
                  <a:pt x="5855803" y="174843"/>
                </a:lnTo>
                <a:lnTo>
                  <a:pt x="5804925" y="166165"/>
                </a:lnTo>
                <a:lnTo>
                  <a:pt x="5753057" y="157672"/>
                </a:lnTo>
                <a:lnTo>
                  <a:pt x="5700217" y="149366"/>
                </a:lnTo>
                <a:lnTo>
                  <a:pt x="5646420" y="141251"/>
                </a:lnTo>
                <a:lnTo>
                  <a:pt x="5591685" y="133330"/>
                </a:lnTo>
                <a:lnTo>
                  <a:pt x="5536027" y="125605"/>
                </a:lnTo>
                <a:lnTo>
                  <a:pt x="5479464" y="118080"/>
                </a:lnTo>
                <a:lnTo>
                  <a:pt x="5422012" y="110758"/>
                </a:lnTo>
                <a:lnTo>
                  <a:pt x="5363689" y="103641"/>
                </a:lnTo>
                <a:lnTo>
                  <a:pt x="5304510" y="96734"/>
                </a:lnTo>
                <a:lnTo>
                  <a:pt x="5244494" y="90037"/>
                </a:lnTo>
                <a:lnTo>
                  <a:pt x="5183655" y="83556"/>
                </a:lnTo>
                <a:lnTo>
                  <a:pt x="5122013" y="77292"/>
                </a:lnTo>
                <a:lnTo>
                  <a:pt x="5059583" y="71248"/>
                </a:lnTo>
                <a:lnTo>
                  <a:pt x="4996381" y="65428"/>
                </a:lnTo>
                <a:lnTo>
                  <a:pt x="4932426" y="59835"/>
                </a:lnTo>
                <a:lnTo>
                  <a:pt x="4867733" y="54471"/>
                </a:lnTo>
                <a:lnTo>
                  <a:pt x="4802320" y="49340"/>
                </a:lnTo>
                <a:lnTo>
                  <a:pt x="4736203" y="44444"/>
                </a:lnTo>
                <a:lnTo>
                  <a:pt x="4669400" y="39787"/>
                </a:lnTo>
                <a:lnTo>
                  <a:pt x="4601926" y="35371"/>
                </a:lnTo>
                <a:lnTo>
                  <a:pt x="4533799" y="31200"/>
                </a:lnTo>
                <a:lnTo>
                  <a:pt x="4465035" y="27276"/>
                </a:lnTo>
                <a:lnTo>
                  <a:pt x="4395652" y="23603"/>
                </a:lnTo>
                <a:lnTo>
                  <a:pt x="4325667" y="20183"/>
                </a:lnTo>
                <a:lnTo>
                  <a:pt x="4255095" y="17019"/>
                </a:lnTo>
                <a:lnTo>
                  <a:pt x="4183954" y="14115"/>
                </a:lnTo>
                <a:lnTo>
                  <a:pt x="4112260" y="11474"/>
                </a:lnTo>
                <a:lnTo>
                  <a:pt x="4040032" y="9097"/>
                </a:lnTo>
                <a:lnTo>
                  <a:pt x="3967284" y="6989"/>
                </a:lnTo>
                <a:lnTo>
                  <a:pt x="3894034" y="5153"/>
                </a:lnTo>
                <a:lnTo>
                  <a:pt x="3820300" y="3591"/>
                </a:lnTo>
                <a:lnTo>
                  <a:pt x="3746097" y="2306"/>
                </a:lnTo>
                <a:lnTo>
                  <a:pt x="3671442" y="1301"/>
                </a:lnTo>
                <a:lnTo>
                  <a:pt x="3596353" y="580"/>
                </a:lnTo>
                <a:lnTo>
                  <a:pt x="3520846" y="145"/>
                </a:lnTo>
                <a:lnTo>
                  <a:pt x="3444938" y="0"/>
                </a:lnTo>
                <a:close/>
              </a:path>
            </a:pathLst>
          </a:custGeom>
          <a:solidFill>
            <a:srgbClr val="E0E5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7" name="object 18">
            <a:extLst>
              <a:ext uri="{FF2B5EF4-FFF2-40B4-BE49-F238E27FC236}">
                <a16:creationId xmlns:a16="http://schemas.microsoft.com/office/drawing/2014/main" id="{E46E07EA-1AF5-E212-20A0-33DA7BB897FB}"/>
              </a:ext>
            </a:extLst>
          </p:cNvPr>
          <p:cNvPicPr/>
          <p:nvPr/>
        </p:nvPicPr>
        <p:blipFill>
          <a:blip r:embed="rId3" cstate="print"/>
          <a:stretch>
            <a:fillRect/>
          </a:stretch>
        </p:blipFill>
        <p:spPr>
          <a:xfrm>
            <a:off x="4304928" y="5249088"/>
            <a:ext cx="2880247" cy="1001807"/>
          </a:xfrm>
          <a:prstGeom prst="rect">
            <a:avLst/>
          </a:prstGeom>
        </p:spPr>
      </p:pic>
      <p:sp>
        <p:nvSpPr>
          <p:cNvPr id="12" name="テキスト ボックス 11">
            <a:extLst>
              <a:ext uri="{FF2B5EF4-FFF2-40B4-BE49-F238E27FC236}">
                <a16:creationId xmlns:a16="http://schemas.microsoft.com/office/drawing/2014/main" id="{F51FFEE2-A09D-3827-D232-F86844F2F24D}"/>
              </a:ext>
            </a:extLst>
          </p:cNvPr>
          <p:cNvSpPr txBox="1"/>
          <p:nvPr/>
        </p:nvSpPr>
        <p:spPr>
          <a:xfrm>
            <a:off x="5582142" y="2276872"/>
            <a:ext cx="2106667" cy="372859"/>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600"/>
              </a:spcAft>
              <a:buClr>
                <a:srgbClr val="00489E"/>
              </a:buClr>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社会保険があれば・・・</a:t>
            </a:r>
          </a:p>
        </p:txBody>
      </p:sp>
      <p:grpSp>
        <p:nvGrpSpPr>
          <p:cNvPr id="279" name="グループ化 278">
            <a:extLst>
              <a:ext uri="{FF2B5EF4-FFF2-40B4-BE49-F238E27FC236}">
                <a16:creationId xmlns:a16="http://schemas.microsoft.com/office/drawing/2014/main" id="{A8A7C4EE-A715-44E4-C5FE-29E432EC515F}"/>
              </a:ext>
            </a:extLst>
          </p:cNvPr>
          <p:cNvGrpSpPr/>
          <p:nvPr/>
        </p:nvGrpSpPr>
        <p:grpSpPr>
          <a:xfrm>
            <a:off x="366583" y="757997"/>
            <a:ext cx="9122921" cy="1374859"/>
            <a:chOff x="366583" y="858201"/>
            <a:chExt cx="9122921" cy="1374859"/>
          </a:xfrm>
        </p:grpSpPr>
        <p:sp>
          <p:nvSpPr>
            <p:cNvPr id="13" name="四角形: 角を丸くする 12">
              <a:extLst>
                <a:ext uri="{FF2B5EF4-FFF2-40B4-BE49-F238E27FC236}">
                  <a16:creationId xmlns:a16="http://schemas.microsoft.com/office/drawing/2014/main" id="{B84008D6-B566-F48D-03B2-F2F296598C73}"/>
                </a:ext>
              </a:extLst>
            </p:cNvPr>
            <p:cNvSpPr/>
            <p:nvPr/>
          </p:nvSpPr>
          <p:spPr>
            <a:xfrm>
              <a:off x="6809691" y="987630"/>
              <a:ext cx="2679813" cy="1116000"/>
            </a:xfrm>
            <a:prstGeom prst="roundRect">
              <a:avLst>
                <a:gd name="adj" fmla="val 7791"/>
              </a:avLst>
            </a:prstGeom>
            <a:ln/>
          </p:spPr>
          <p:style>
            <a:lnRef idx="1">
              <a:schemeClr val="accent3"/>
            </a:lnRef>
            <a:fillRef idx="3">
              <a:schemeClr val="accent3"/>
            </a:fillRef>
            <a:effectRef idx="2">
              <a:schemeClr val="accent3"/>
            </a:effectRef>
            <a:fontRef idx="minor">
              <a:schemeClr val="lt1"/>
            </a:fontRef>
          </p:style>
          <p:txBody>
            <a:bodyPr lIns="108000" tIns="36000" rIns="0" bIns="36000" rtlCol="0" anchor="ct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t>社会全体でこのような</a:t>
              </a:r>
              <a:endParaRPr kumimoji="0" lang="en-US" altLang="ja-JP"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t>「保険」の仕組みを作るのが</a:t>
              </a:r>
              <a:br>
                <a:rPr kumimoji="0" lang="en-US" altLang="ja-JP"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1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rPr>
                <a:t>「社会保険」です。</a:t>
              </a:r>
            </a:p>
          </p:txBody>
        </p:sp>
        <p:sp>
          <p:nvSpPr>
            <p:cNvPr id="14" name="矢印: 五方向 13">
              <a:extLst>
                <a:ext uri="{FF2B5EF4-FFF2-40B4-BE49-F238E27FC236}">
                  <a16:creationId xmlns:a16="http://schemas.microsoft.com/office/drawing/2014/main" id="{35961048-0C04-224C-D909-250C64EC139F}"/>
                </a:ext>
              </a:extLst>
            </p:cNvPr>
            <p:cNvSpPr/>
            <p:nvPr/>
          </p:nvSpPr>
          <p:spPr>
            <a:xfrm>
              <a:off x="6432672" y="1257630"/>
              <a:ext cx="216000" cy="576000"/>
            </a:xfrm>
            <a:prstGeom prst="homePlate">
              <a:avLst>
                <a:gd name="adj" fmla="val 100000"/>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278" name="グループ化 277">
              <a:extLst>
                <a:ext uri="{FF2B5EF4-FFF2-40B4-BE49-F238E27FC236}">
                  <a16:creationId xmlns:a16="http://schemas.microsoft.com/office/drawing/2014/main" id="{A01AA6C1-37F7-20D2-6083-9F5925C1E2F6}"/>
                </a:ext>
              </a:extLst>
            </p:cNvPr>
            <p:cNvGrpSpPr/>
            <p:nvPr/>
          </p:nvGrpSpPr>
          <p:grpSpPr>
            <a:xfrm>
              <a:off x="366583" y="858201"/>
              <a:ext cx="5972632" cy="1374859"/>
              <a:chOff x="183055" y="858201"/>
              <a:chExt cx="5972632" cy="1374859"/>
            </a:xfrm>
          </p:grpSpPr>
          <p:grpSp>
            <p:nvGrpSpPr>
              <p:cNvPr id="9" name="object 9">
                <a:extLst>
                  <a:ext uri="{FF2B5EF4-FFF2-40B4-BE49-F238E27FC236}">
                    <a16:creationId xmlns:a16="http://schemas.microsoft.com/office/drawing/2014/main" id="{5C0CC3F1-44B5-84E4-5208-B7BA4BA42A93}"/>
                  </a:ext>
                </a:extLst>
              </p:cNvPr>
              <p:cNvGrpSpPr/>
              <p:nvPr/>
            </p:nvGrpSpPr>
            <p:grpSpPr>
              <a:xfrm>
                <a:off x="183055" y="858201"/>
                <a:ext cx="5972632" cy="1374859"/>
                <a:chOff x="252200" y="1002284"/>
                <a:chExt cx="7172325" cy="1645920"/>
              </a:xfrm>
            </p:grpSpPr>
            <p:pic>
              <p:nvPicPr>
                <p:cNvPr id="10" name="object 10">
                  <a:extLst>
                    <a:ext uri="{FF2B5EF4-FFF2-40B4-BE49-F238E27FC236}">
                      <a16:creationId xmlns:a16="http://schemas.microsoft.com/office/drawing/2014/main" id="{4B3988CE-5C81-CE07-02DB-C345135119D0}"/>
                    </a:ext>
                  </a:extLst>
                </p:cNvPr>
                <p:cNvPicPr/>
                <p:nvPr/>
              </p:nvPicPr>
              <p:blipFill>
                <a:blip r:embed="rId4" cstate="print"/>
                <a:stretch>
                  <a:fillRect/>
                </a:stretch>
              </p:blipFill>
              <p:spPr>
                <a:xfrm>
                  <a:off x="252200" y="1002284"/>
                  <a:ext cx="7171940" cy="1645913"/>
                </a:xfrm>
                <a:prstGeom prst="rect">
                  <a:avLst/>
                </a:prstGeom>
              </p:spPr>
            </p:pic>
            <p:sp>
              <p:nvSpPr>
                <p:cNvPr id="11" name="object 11">
                  <a:extLst>
                    <a:ext uri="{FF2B5EF4-FFF2-40B4-BE49-F238E27FC236}">
                      <a16:creationId xmlns:a16="http://schemas.microsoft.com/office/drawing/2014/main" id="{14302336-2341-F34D-FBBA-508CA5225934}"/>
                    </a:ext>
                  </a:extLst>
                </p:cNvPr>
                <p:cNvSpPr/>
                <p:nvPr/>
              </p:nvSpPr>
              <p:spPr>
                <a:xfrm>
                  <a:off x="348646" y="1097779"/>
                  <a:ext cx="6978650" cy="1454150"/>
                </a:xfrm>
                <a:custGeom>
                  <a:avLst/>
                  <a:gdLst/>
                  <a:ahLst/>
                  <a:cxnLst/>
                  <a:rect l="l" t="t" r="r" b="b"/>
                  <a:pathLst>
                    <a:path w="6978650" h="1454150">
                      <a:moveTo>
                        <a:pt x="6870395" y="0"/>
                      </a:moveTo>
                      <a:lnTo>
                        <a:pt x="108000" y="0"/>
                      </a:lnTo>
                      <a:lnTo>
                        <a:pt x="65960" y="8486"/>
                      </a:lnTo>
                      <a:lnTo>
                        <a:pt x="31630" y="31629"/>
                      </a:lnTo>
                      <a:lnTo>
                        <a:pt x="8486" y="65954"/>
                      </a:lnTo>
                      <a:lnTo>
                        <a:pt x="0" y="107988"/>
                      </a:lnTo>
                      <a:lnTo>
                        <a:pt x="0" y="1345920"/>
                      </a:lnTo>
                      <a:lnTo>
                        <a:pt x="8486" y="1387961"/>
                      </a:lnTo>
                      <a:lnTo>
                        <a:pt x="31630" y="1422290"/>
                      </a:lnTo>
                      <a:lnTo>
                        <a:pt x="65960" y="1445434"/>
                      </a:lnTo>
                      <a:lnTo>
                        <a:pt x="108000" y="1453921"/>
                      </a:lnTo>
                      <a:lnTo>
                        <a:pt x="6870395" y="1453921"/>
                      </a:lnTo>
                      <a:lnTo>
                        <a:pt x="6912435" y="1445434"/>
                      </a:lnTo>
                      <a:lnTo>
                        <a:pt x="6946765" y="1422290"/>
                      </a:lnTo>
                      <a:lnTo>
                        <a:pt x="6969909" y="1387961"/>
                      </a:lnTo>
                      <a:lnTo>
                        <a:pt x="6978396" y="1345920"/>
                      </a:lnTo>
                      <a:lnTo>
                        <a:pt x="6978396" y="107988"/>
                      </a:lnTo>
                      <a:lnTo>
                        <a:pt x="6969909" y="65954"/>
                      </a:lnTo>
                      <a:lnTo>
                        <a:pt x="6946765" y="31629"/>
                      </a:lnTo>
                      <a:lnTo>
                        <a:pt x="6912435" y="8486"/>
                      </a:lnTo>
                      <a:lnTo>
                        <a:pt x="6870395"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587"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5" name="コンテンツ プレースホルダー 2">
                <a:extLst>
                  <a:ext uri="{FF2B5EF4-FFF2-40B4-BE49-F238E27FC236}">
                    <a16:creationId xmlns:a16="http://schemas.microsoft.com/office/drawing/2014/main" id="{E696DBA0-D589-79F0-2914-F9C67AF9F776}"/>
                  </a:ext>
                </a:extLst>
              </p:cNvPr>
              <p:cNvSpPr txBox="1">
                <a:spLocks/>
              </p:cNvSpPr>
              <p:nvPr/>
            </p:nvSpPr>
            <p:spPr>
              <a:xfrm>
                <a:off x="403831" y="975615"/>
                <a:ext cx="5629289" cy="1140031"/>
              </a:xfrm>
              <a:prstGeom prst="rect">
                <a:avLst/>
              </a:prstGeom>
              <a:noFill/>
            </p:spPr>
            <p:txBody>
              <a:bodyPr vert="horz" lIns="33231" tIns="33231" rIns="0" bIns="33231" rtlCol="0" anchor="ctr">
                <a:noAutofit/>
              </a:bodyPr>
              <a:lstStyle>
                <a:lvl1pPr marL="228606" indent="-228606" algn="l" defTabSz="914423"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469812"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783019"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1024225"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1337434"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67063" marR="0" lvl="0" indent="-167063" algn="l" defTabSz="914423" rtl="0" eaLnBrk="1" fontAlgn="auto" latinLnBrk="0" hangingPunct="1">
                  <a:lnSpc>
                    <a:spcPct val="100000"/>
                  </a:lnSpc>
                  <a:spcBef>
                    <a:spcPts val="0"/>
                  </a:spcBef>
                  <a:spcAft>
                    <a:spcPts val="0"/>
                  </a:spcAft>
                  <a:buClr>
                    <a:srgbClr val="00489E"/>
                  </a:buClr>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「保険」とは、誰もが人生のなかで遭遇する可能性のある様々なリスク</a:t>
                </a:r>
                <a:endPar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67063" marR="0" lvl="0" indent="-167063" algn="l" defTabSz="914423" rtl="0" eaLnBrk="1" fontAlgn="auto" latinLnBrk="0" hangingPunct="1">
                  <a:lnSpc>
                    <a:spcPct val="100000"/>
                  </a:lnSpc>
                  <a:spcBef>
                    <a:spcPts val="0"/>
                  </a:spcBef>
                  <a:spcAft>
                    <a:spcPts val="0"/>
                  </a:spcAft>
                  <a:buClr>
                    <a:srgbClr val="00489E"/>
                  </a:buClr>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（病気・ケガ・退職、長生きによる収入減少など。）に備えて、</a:t>
                </a:r>
                <a:endPar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67063" marR="0" lvl="0" indent="-167063" algn="l" defTabSz="914423" rtl="0" eaLnBrk="1" fontAlgn="auto" latinLnBrk="0" hangingPunct="1">
                  <a:lnSpc>
                    <a:spcPct val="100000"/>
                  </a:lnSpc>
                  <a:spcBef>
                    <a:spcPts val="0"/>
                  </a:spcBef>
                  <a:spcAft>
                    <a:spcPts val="0"/>
                  </a:spcAft>
                  <a:buClr>
                    <a:srgbClr val="00489E"/>
                  </a:buClr>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人々が集まって集団（</a:t>
                </a:r>
                <a:r>
                  <a:rPr kumimoji="1" lang="ja-JP" altLang="en-US" sz="14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保険集団</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）をつくり、</a:t>
                </a:r>
                <a:endPar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67063" marR="0" lvl="0" indent="-167063" algn="l" defTabSz="914423" rtl="0" eaLnBrk="1" fontAlgn="auto" latinLnBrk="0" hangingPunct="1">
                  <a:lnSpc>
                    <a:spcPct val="100000"/>
                  </a:lnSpc>
                  <a:spcBef>
                    <a:spcPts val="0"/>
                  </a:spcBef>
                  <a:spcAft>
                    <a:spcPts val="0"/>
                  </a:spcAft>
                  <a:buClr>
                    <a:srgbClr val="00489E"/>
                  </a:buClr>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あらかじめお金（</a:t>
                </a:r>
                <a:r>
                  <a:rPr kumimoji="1" lang="ja-JP" altLang="en-US" sz="14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保険料</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）を出し合って、</a:t>
                </a:r>
                <a:endPar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67063" marR="0" lvl="0" indent="-167063" algn="l" defTabSz="914423" rtl="0" eaLnBrk="1" fontAlgn="auto" latinLnBrk="0" hangingPunct="1">
                  <a:lnSpc>
                    <a:spcPct val="100000"/>
                  </a:lnSpc>
                  <a:spcBef>
                    <a:spcPts val="0"/>
                  </a:spcBef>
                  <a:spcAft>
                    <a:spcPts val="0"/>
                  </a:spcAft>
                  <a:buClr>
                    <a:srgbClr val="00489E"/>
                  </a:buClr>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リスクに遭遇した人に必要なお金やサービスを支給する仕組みです。</a:t>
                </a:r>
                <a:endPar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sp>
        <p:nvSpPr>
          <p:cNvPr id="16" name="object 53">
            <a:extLst>
              <a:ext uri="{FF2B5EF4-FFF2-40B4-BE49-F238E27FC236}">
                <a16:creationId xmlns:a16="http://schemas.microsoft.com/office/drawing/2014/main" id="{6513AD49-2C86-2A5D-7C51-838961A16FE3}"/>
              </a:ext>
            </a:extLst>
          </p:cNvPr>
          <p:cNvSpPr txBox="1"/>
          <p:nvPr/>
        </p:nvSpPr>
        <p:spPr>
          <a:xfrm>
            <a:off x="4304928" y="4962601"/>
            <a:ext cx="2880246" cy="228880"/>
          </a:xfrm>
          <a:prstGeom prst="rect">
            <a:avLst/>
          </a:prstGeom>
        </p:spPr>
        <p:txBody>
          <a:bodyPr vert="horz" wrap="square" lIns="0" tIns="13306" rIns="0" bIns="0" rtlCol="0">
            <a:spAutoFit/>
          </a:bodyPr>
          <a:lstStyle/>
          <a:p>
            <a:pPr marL="10645" marR="0" lvl="0" indent="0" algn="ctr" defTabSz="766450" rtl="0" eaLnBrk="1" fontAlgn="auto" latinLnBrk="0" hangingPunct="1">
              <a:lnSpc>
                <a:spcPct val="100000"/>
              </a:lnSpc>
              <a:spcBef>
                <a:spcPts val="105"/>
              </a:spcBef>
              <a:spcAft>
                <a:spcPts val="0"/>
              </a:spcAft>
              <a:buClrTx/>
              <a:buSzTx/>
              <a:buFontTx/>
              <a:buNone/>
              <a:tabLst/>
              <a:defRPr/>
            </a:pPr>
            <a:r>
              <a:rPr kumimoji="0" sz="1400" b="1" i="0" u="none" strike="noStrike" kern="0" cap="none" spc="-13" normalizeH="0" baseline="0" noProof="0" dirty="0" err="1">
                <a:ln>
                  <a:noFill/>
                </a:ln>
                <a:solidFill>
                  <a:srgbClr val="B8B400"/>
                </a:solidFill>
                <a:effectLst/>
                <a:uLnTx/>
                <a:uFillTx/>
                <a:latin typeface="UD デジタル 教科書体 NK-R" panose="02020400000000000000" pitchFamily="18" charset="-128"/>
                <a:ea typeface="UD デジタル 教科書体 NK-R" panose="02020400000000000000" pitchFamily="18" charset="-128"/>
                <a:cs typeface="YuGothic"/>
              </a:rPr>
              <a:t>自営業の人等は地域で</a:t>
            </a:r>
            <a:r>
              <a:rPr kumimoji="0" lang="ja-JP" altLang="en-US" sz="1400" b="1" i="0" u="none" strike="noStrike" kern="0" cap="none" spc="-13" normalizeH="0" baseline="0" noProof="0" dirty="0">
                <a:ln>
                  <a:noFill/>
                </a:ln>
                <a:solidFill>
                  <a:srgbClr val="B8B400"/>
                </a:solidFill>
                <a:effectLst/>
                <a:uLnTx/>
                <a:uFillTx/>
                <a:latin typeface="UD デジタル 教科書体 NK-R" panose="02020400000000000000" pitchFamily="18" charset="-128"/>
                <a:ea typeface="UD デジタル 教科書体 NK-R" panose="02020400000000000000" pitchFamily="18" charset="-128"/>
                <a:cs typeface="YuGothic"/>
              </a:rPr>
              <a:t>必ず</a:t>
            </a:r>
            <a:r>
              <a:rPr kumimoji="0" sz="1400" b="1" i="0" u="none" strike="noStrike" kern="0" cap="none" spc="-13" normalizeH="0" baseline="0" noProof="0" dirty="0" err="1">
                <a:ln>
                  <a:noFill/>
                </a:ln>
                <a:solidFill>
                  <a:srgbClr val="B8B400"/>
                </a:solidFill>
                <a:effectLst/>
                <a:uLnTx/>
                <a:uFillTx/>
                <a:latin typeface="UD デジタル 教科書体 NK-R" panose="02020400000000000000" pitchFamily="18" charset="-128"/>
                <a:ea typeface="UD デジタル 教科書体 NK-R" panose="02020400000000000000" pitchFamily="18" charset="-128"/>
                <a:cs typeface="YuGothic"/>
              </a:rPr>
              <a:t>加入</a:t>
            </a:r>
            <a:endParaRPr kumimoji="0" sz="1400" b="0" i="0" u="none" strike="noStrike" kern="0" cap="none" spc="0" normalizeH="0" baseline="0" noProof="0" dirty="0">
              <a:ln>
                <a:noFill/>
              </a:ln>
              <a:solidFill>
                <a:srgbClr val="B8B40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grpSp>
        <p:nvGrpSpPr>
          <p:cNvPr id="272" name="グループ化 271">
            <a:extLst>
              <a:ext uri="{FF2B5EF4-FFF2-40B4-BE49-F238E27FC236}">
                <a16:creationId xmlns:a16="http://schemas.microsoft.com/office/drawing/2014/main" id="{920FBCB2-31A0-9730-330E-746B79478481}"/>
              </a:ext>
            </a:extLst>
          </p:cNvPr>
          <p:cNvGrpSpPr/>
          <p:nvPr/>
        </p:nvGrpSpPr>
        <p:grpSpPr>
          <a:xfrm>
            <a:off x="8488211" y="4732106"/>
            <a:ext cx="1145309" cy="1450409"/>
            <a:chOff x="8390038" y="4732106"/>
            <a:chExt cx="1145309" cy="1450409"/>
          </a:xfrm>
        </p:grpSpPr>
        <p:pic>
          <p:nvPicPr>
            <p:cNvPr id="271" name="object 11">
              <a:extLst>
                <a:ext uri="{FF2B5EF4-FFF2-40B4-BE49-F238E27FC236}">
                  <a16:creationId xmlns:a16="http://schemas.microsoft.com/office/drawing/2014/main" id="{2277262C-4F59-8717-3096-D68C3C075205}"/>
                </a:ext>
              </a:extLst>
            </p:cNvPr>
            <p:cNvPicPr/>
            <p:nvPr/>
          </p:nvPicPr>
          <p:blipFill>
            <a:blip r:embed="rId5" cstate="print"/>
            <a:stretch>
              <a:fillRect/>
            </a:stretch>
          </p:blipFill>
          <p:spPr>
            <a:xfrm>
              <a:off x="8390038" y="4732106"/>
              <a:ext cx="1145309" cy="1450409"/>
            </a:xfrm>
            <a:prstGeom prst="rect">
              <a:avLst/>
            </a:prstGeom>
          </p:spPr>
        </p:pic>
        <p:sp>
          <p:nvSpPr>
            <p:cNvPr id="18" name="テキスト ボックス 17">
              <a:extLst>
                <a:ext uri="{FF2B5EF4-FFF2-40B4-BE49-F238E27FC236}">
                  <a16:creationId xmlns:a16="http://schemas.microsoft.com/office/drawing/2014/main" id="{10A0769D-A490-3225-E76A-2C06A8C9F35E}"/>
                </a:ext>
              </a:extLst>
            </p:cNvPr>
            <p:cNvSpPr txBox="1"/>
            <p:nvPr/>
          </p:nvSpPr>
          <p:spPr>
            <a:xfrm>
              <a:off x="8593360" y="5065696"/>
              <a:ext cx="738664" cy="78322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rPr>
                <a:t>保険料を</a:t>
              </a:r>
              <a:endParaRPr kumimoji="1" lang="en-US" altLang="ja-JP"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rPr>
                <a:t>払っていて</a:t>
              </a:r>
              <a:endParaRPr kumimoji="1" lang="en-US" altLang="ja-JP"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rPr>
                <a:t>良かった・・</a:t>
              </a:r>
            </a:p>
          </p:txBody>
        </p:sp>
      </p:grpSp>
      <p:pic>
        <p:nvPicPr>
          <p:cNvPr id="22" name="object 11">
            <a:extLst>
              <a:ext uri="{FF2B5EF4-FFF2-40B4-BE49-F238E27FC236}">
                <a16:creationId xmlns:a16="http://schemas.microsoft.com/office/drawing/2014/main" id="{F2233B1B-B1B4-A750-089D-FB1EE8E39ED5}"/>
              </a:ext>
            </a:extLst>
          </p:cNvPr>
          <p:cNvPicPr/>
          <p:nvPr/>
        </p:nvPicPr>
        <p:blipFill>
          <a:blip r:embed="rId5" cstate="print"/>
          <a:stretch>
            <a:fillRect/>
          </a:stretch>
        </p:blipFill>
        <p:spPr>
          <a:xfrm>
            <a:off x="1827684" y="4759643"/>
            <a:ext cx="1145309" cy="1450409"/>
          </a:xfrm>
          <a:prstGeom prst="rect">
            <a:avLst/>
          </a:prstGeom>
        </p:spPr>
      </p:pic>
      <p:sp>
        <p:nvSpPr>
          <p:cNvPr id="23" name="object 12">
            <a:extLst>
              <a:ext uri="{FF2B5EF4-FFF2-40B4-BE49-F238E27FC236}">
                <a16:creationId xmlns:a16="http://schemas.microsoft.com/office/drawing/2014/main" id="{225238F9-5449-0ADB-BEF4-3353655180A5}"/>
              </a:ext>
            </a:extLst>
          </p:cNvPr>
          <p:cNvSpPr txBox="1"/>
          <p:nvPr/>
        </p:nvSpPr>
        <p:spPr>
          <a:xfrm>
            <a:off x="2116927" y="5020596"/>
            <a:ext cx="566822" cy="928503"/>
          </a:xfrm>
          <a:prstGeom prst="rect">
            <a:avLst/>
          </a:prstGeom>
          <a:effectLst>
            <a:glow rad="63500">
              <a:schemeClr val="bg1">
                <a:alpha val="40000"/>
              </a:schemeClr>
            </a:glow>
          </a:effectLst>
        </p:spPr>
        <p:txBody>
          <a:bodyPr vert="eaVert" wrap="square" lIns="0" tIns="0" rIns="0" bIns="0" rtlCol="0">
            <a:spAutoFit/>
          </a:bodyPr>
          <a:lstStyle/>
          <a:p>
            <a:pPr marL="10645" marR="0" lvl="0" indent="0" algn="l" defTabSz="766450" rtl="0" eaLnBrk="1" fontAlgn="auto" latinLnBrk="0" hangingPunct="1">
              <a:lnSpc>
                <a:spcPct val="150000"/>
              </a:lnSpc>
              <a:spcBef>
                <a:spcPts val="0"/>
              </a:spcBef>
              <a:spcAft>
                <a:spcPts val="0"/>
              </a:spcAft>
              <a:buClrTx/>
              <a:buSzTx/>
              <a:buFontTx/>
              <a:buNone/>
              <a:tabLst/>
              <a:defRPr/>
            </a:pPr>
            <a:r>
              <a:rPr kumimoji="0" sz="1200" b="1" i="0" u="none" strike="noStrike" kern="0" cap="none" spc="0"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貯</a:t>
            </a:r>
            <a:r>
              <a:rPr kumimoji="0" sz="1200" b="1" i="0" u="none" strike="noStrike" kern="0" cap="none" spc="-42"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金</a:t>
            </a:r>
            <a:r>
              <a:rPr kumimoji="0" sz="1200" b="1" i="0" u="none" strike="noStrike" kern="0" cap="none" spc="-54"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で</a:t>
            </a:r>
            <a:r>
              <a:rPr kumimoji="0" sz="1200" b="1" i="0" u="none" strike="noStrike" kern="0" cap="none" spc="0"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は</a:t>
            </a:r>
            <a:endParaRPr kumimoji="0" sz="1200" b="0" i="0" u="none" strike="noStrike" kern="0" cap="none" spc="0" normalizeH="0" baseline="0" noProof="0" dirty="0">
              <a:ln>
                <a:noFill/>
              </a:ln>
              <a:solidFill>
                <a:sysClr val="windowText" lastClr="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endParaRPr>
          </a:p>
          <a:p>
            <a:pPr marL="10645" marR="0" lvl="0" indent="0" algn="l" defTabSz="766450" rtl="0" eaLnBrk="1" fontAlgn="auto" latinLnBrk="0" hangingPunct="1">
              <a:lnSpc>
                <a:spcPct val="150000"/>
              </a:lnSpc>
              <a:spcBef>
                <a:spcPts val="130"/>
              </a:spcBef>
              <a:spcAft>
                <a:spcPts val="0"/>
              </a:spcAft>
              <a:buClrTx/>
              <a:buSzTx/>
              <a:buFontTx/>
              <a:buNone/>
              <a:tabLst/>
              <a:defRPr/>
            </a:pPr>
            <a:r>
              <a:rPr kumimoji="0" sz="1200" b="1" i="0" u="none" strike="noStrike" kern="0" cap="none" spc="-13"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足</a:t>
            </a:r>
            <a:r>
              <a:rPr kumimoji="0" sz="1200" b="1" i="0" u="none" strike="noStrike" kern="0" cap="none" spc="-21"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り</a:t>
            </a:r>
            <a:r>
              <a:rPr kumimoji="0" sz="1200" b="1" i="0" u="none" strike="noStrike" kern="0" cap="none" spc="-13"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な</a:t>
            </a:r>
            <a:r>
              <a:rPr kumimoji="0" sz="1200" b="1" i="0" u="none" strike="noStrike" kern="0" cap="none" spc="-147"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か</a:t>
            </a:r>
            <a:r>
              <a:rPr kumimoji="0" sz="1200" b="1" i="0" u="none" strike="noStrike" kern="0" cap="none" spc="-138"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っ</a:t>
            </a:r>
            <a:r>
              <a:rPr kumimoji="0" sz="1200" b="1" i="0" u="none" strike="noStrike" kern="0" cap="none" spc="0"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た</a:t>
            </a:r>
            <a:r>
              <a:rPr kumimoji="0" lang="ja-JP" altLang="en-US" sz="1200" b="1" i="0" u="none" strike="noStrike" kern="0" cap="none" spc="0" normalizeH="0" baseline="0" noProof="0" dirty="0">
                <a:ln>
                  <a:noFill/>
                </a:ln>
                <a:solidFill>
                  <a:srgbClr val="514E43"/>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rPr>
              <a:t>・・</a:t>
            </a:r>
            <a:endParaRPr kumimoji="0" sz="1050" b="0" i="0" u="none" strike="noStrike" kern="0" cap="none" spc="0" normalizeH="0" baseline="0" noProof="0" dirty="0">
              <a:ln>
                <a:noFill/>
              </a:ln>
              <a:solidFill>
                <a:sysClr val="windowText" lastClr="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YuGothic"/>
            </a:endParaRPr>
          </a:p>
        </p:txBody>
      </p:sp>
      <p:sp>
        <p:nvSpPr>
          <p:cNvPr id="26" name="テキスト ボックス 25">
            <a:extLst>
              <a:ext uri="{FF2B5EF4-FFF2-40B4-BE49-F238E27FC236}">
                <a16:creationId xmlns:a16="http://schemas.microsoft.com/office/drawing/2014/main" id="{09F82FC5-DDA1-BAB1-D817-E176BAA9B23C}"/>
              </a:ext>
            </a:extLst>
          </p:cNvPr>
          <p:cNvSpPr txBox="1"/>
          <p:nvPr/>
        </p:nvSpPr>
        <p:spPr>
          <a:xfrm>
            <a:off x="593373" y="2276872"/>
            <a:ext cx="2055371" cy="372859"/>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600"/>
              </a:spcAft>
              <a:buClr>
                <a:srgbClr val="00489E"/>
              </a:buClr>
              <a:buSzTx/>
              <a:buFontTx/>
              <a:buNone/>
              <a:tabLst/>
              <a:defRPr/>
            </a:pPr>
            <a:r>
              <a:rPr kumimoji="1" lang="ja-JP" altLang="en-US" sz="1600" b="1" i="0" u="none" strike="noStrike" kern="1200" cap="none" spc="0" normalizeH="0" baseline="0" noProof="0" dirty="0">
                <a:ln>
                  <a:noFill/>
                </a:ln>
                <a:solidFill>
                  <a:srgbClr val="FFFFFF">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社会保険がないと・・・</a:t>
            </a:r>
          </a:p>
        </p:txBody>
      </p:sp>
      <p:grpSp>
        <p:nvGrpSpPr>
          <p:cNvPr id="2" name="グループ化 1">
            <a:extLst>
              <a:ext uri="{FF2B5EF4-FFF2-40B4-BE49-F238E27FC236}">
                <a16:creationId xmlns:a16="http://schemas.microsoft.com/office/drawing/2014/main" id="{BAFFE43D-54B6-BC0C-5B31-6FBC6D34057E}"/>
              </a:ext>
            </a:extLst>
          </p:cNvPr>
          <p:cNvGrpSpPr/>
          <p:nvPr/>
        </p:nvGrpSpPr>
        <p:grpSpPr>
          <a:xfrm>
            <a:off x="1788560" y="2863624"/>
            <a:ext cx="1220224" cy="1650909"/>
            <a:chOff x="1551678" y="2652949"/>
            <a:chExt cx="1220224" cy="1650909"/>
          </a:xfrm>
        </p:grpSpPr>
        <p:sp>
          <p:nvSpPr>
            <p:cNvPr id="81" name="テキスト ボックス 80">
              <a:extLst>
                <a:ext uri="{FF2B5EF4-FFF2-40B4-BE49-F238E27FC236}">
                  <a16:creationId xmlns:a16="http://schemas.microsoft.com/office/drawing/2014/main" id="{6EF527A6-206D-CC53-83A0-247FA012ECC3}"/>
                </a:ext>
              </a:extLst>
            </p:cNvPr>
            <p:cNvSpPr txBox="1"/>
            <p:nvPr/>
          </p:nvSpPr>
          <p:spPr>
            <a:xfrm>
              <a:off x="1700125" y="3025074"/>
              <a:ext cx="923330" cy="90665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でも あと</a:t>
              </a:r>
              <a:endPar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どれくらい</a:t>
              </a:r>
              <a:endPar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貯めれば</a:t>
              </a:r>
              <a:endPar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いいのかな・・</a:t>
              </a:r>
            </a:p>
          </p:txBody>
        </p:sp>
        <p:grpSp>
          <p:nvGrpSpPr>
            <p:cNvPr id="82" name="object 14">
              <a:extLst>
                <a:ext uri="{FF2B5EF4-FFF2-40B4-BE49-F238E27FC236}">
                  <a16:creationId xmlns:a16="http://schemas.microsoft.com/office/drawing/2014/main" id="{C9FD72F7-3658-7367-D5E6-7D0C22745559}"/>
                </a:ext>
              </a:extLst>
            </p:cNvPr>
            <p:cNvGrpSpPr/>
            <p:nvPr/>
          </p:nvGrpSpPr>
          <p:grpSpPr>
            <a:xfrm>
              <a:off x="1551678" y="2652949"/>
              <a:ext cx="1220224" cy="1650909"/>
              <a:chOff x="3031885" y="4179644"/>
              <a:chExt cx="978052" cy="1131968"/>
            </a:xfrm>
          </p:grpSpPr>
          <p:sp>
            <p:nvSpPr>
              <p:cNvPr id="83" name="object 15">
                <a:extLst>
                  <a:ext uri="{FF2B5EF4-FFF2-40B4-BE49-F238E27FC236}">
                    <a16:creationId xmlns:a16="http://schemas.microsoft.com/office/drawing/2014/main" id="{4452E2E2-FD56-B900-E207-33CDDE58D06B}"/>
                  </a:ext>
                </a:extLst>
              </p:cNvPr>
              <p:cNvSpPr/>
              <p:nvPr/>
            </p:nvSpPr>
            <p:spPr>
              <a:xfrm>
                <a:off x="3031885" y="4179644"/>
                <a:ext cx="978052" cy="1062990"/>
              </a:xfrm>
              <a:custGeom>
                <a:avLst/>
                <a:gdLst/>
                <a:ahLst/>
                <a:cxnLst/>
                <a:rect l="l" t="t" r="r" b="b"/>
                <a:pathLst>
                  <a:path w="934085" h="1062989">
                    <a:moveTo>
                      <a:pt x="0" y="512216"/>
                    </a:moveTo>
                    <a:lnTo>
                      <a:pt x="2136" y="462886"/>
                    </a:lnTo>
                    <a:lnTo>
                      <a:pt x="8417" y="414882"/>
                    </a:lnTo>
                    <a:lnTo>
                      <a:pt x="18644" y="368420"/>
                    </a:lnTo>
                    <a:lnTo>
                      <a:pt x="32624" y="323714"/>
                    </a:lnTo>
                    <a:lnTo>
                      <a:pt x="50160" y="280978"/>
                    </a:lnTo>
                    <a:lnTo>
                      <a:pt x="71057" y="240428"/>
                    </a:lnTo>
                    <a:lnTo>
                      <a:pt x="95120" y="202278"/>
                    </a:lnTo>
                    <a:lnTo>
                      <a:pt x="122151" y="166743"/>
                    </a:lnTo>
                    <a:lnTo>
                      <a:pt x="151957" y="134037"/>
                    </a:lnTo>
                    <a:lnTo>
                      <a:pt x="184341" y="104375"/>
                    </a:lnTo>
                    <a:lnTo>
                      <a:pt x="219108" y="77971"/>
                    </a:lnTo>
                    <a:lnTo>
                      <a:pt x="256061" y="55041"/>
                    </a:lnTo>
                    <a:lnTo>
                      <a:pt x="295006" y="35798"/>
                    </a:lnTo>
                    <a:lnTo>
                      <a:pt x="335747" y="20458"/>
                    </a:lnTo>
                    <a:lnTo>
                      <a:pt x="378088" y="9235"/>
                    </a:lnTo>
                    <a:lnTo>
                      <a:pt x="421834" y="2344"/>
                    </a:lnTo>
                    <a:lnTo>
                      <a:pt x="466788" y="0"/>
                    </a:lnTo>
                    <a:lnTo>
                      <a:pt x="511742" y="2344"/>
                    </a:lnTo>
                    <a:lnTo>
                      <a:pt x="555488" y="9235"/>
                    </a:lnTo>
                    <a:lnTo>
                      <a:pt x="597829" y="20458"/>
                    </a:lnTo>
                    <a:lnTo>
                      <a:pt x="638570" y="35798"/>
                    </a:lnTo>
                    <a:lnTo>
                      <a:pt x="677515" y="55041"/>
                    </a:lnTo>
                    <a:lnTo>
                      <a:pt x="714468" y="77971"/>
                    </a:lnTo>
                    <a:lnTo>
                      <a:pt x="749235" y="104375"/>
                    </a:lnTo>
                    <a:lnTo>
                      <a:pt x="781619" y="134037"/>
                    </a:lnTo>
                    <a:lnTo>
                      <a:pt x="811425" y="166743"/>
                    </a:lnTo>
                    <a:lnTo>
                      <a:pt x="838456" y="202278"/>
                    </a:lnTo>
                    <a:lnTo>
                      <a:pt x="862519" y="240428"/>
                    </a:lnTo>
                    <a:lnTo>
                      <a:pt x="883416" y="280978"/>
                    </a:lnTo>
                    <a:lnTo>
                      <a:pt x="900952" y="323714"/>
                    </a:lnTo>
                    <a:lnTo>
                      <a:pt x="914932" y="368420"/>
                    </a:lnTo>
                    <a:lnTo>
                      <a:pt x="925159" y="414882"/>
                    </a:lnTo>
                    <a:lnTo>
                      <a:pt x="931440" y="462886"/>
                    </a:lnTo>
                    <a:lnTo>
                      <a:pt x="933577" y="512216"/>
                    </a:lnTo>
                    <a:lnTo>
                      <a:pt x="931440" y="561546"/>
                    </a:lnTo>
                    <a:lnTo>
                      <a:pt x="925159" y="609550"/>
                    </a:lnTo>
                    <a:lnTo>
                      <a:pt x="914932" y="656012"/>
                    </a:lnTo>
                    <a:lnTo>
                      <a:pt x="900952" y="700718"/>
                    </a:lnTo>
                    <a:lnTo>
                      <a:pt x="883416" y="743453"/>
                    </a:lnTo>
                    <a:lnTo>
                      <a:pt x="862519" y="784003"/>
                    </a:lnTo>
                    <a:lnTo>
                      <a:pt x="838456" y="822153"/>
                    </a:lnTo>
                    <a:lnTo>
                      <a:pt x="811425" y="857689"/>
                    </a:lnTo>
                    <a:lnTo>
                      <a:pt x="781619" y="890395"/>
                    </a:lnTo>
                    <a:lnTo>
                      <a:pt x="749235" y="920057"/>
                    </a:lnTo>
                    <a:lnTo>
                      <a:pt x="714468" y="946460"/>
                    </a:lnTo>
                    <a:lnTo>
                      <a:pt x="677515" y="969391"/>
                    </a:lnTo>
                    <a:lnTo>
                      <a:pt x="638570" y="988633"/>
                    </a:lnTo>
                    <a:lnTo>
                      <a:pt x="597829" y="1003973"/>
                    </a:lnTo>
                    <a:lnTo>
                      <a:pt x="555488" y="1015196"/>
                    </a:lnTo>
                    <a:lnTo>
                      <a:pt x="511742" y="1022088"/>
                    </a:lnTo>
                    <a:lnTo>
                      <a:pt x="466788" y="1024432"/>
                    </a:lnTo>
                    <a:lnTo>
                      <a:pt x="430866" y="1022938"/>
                    </a:lnTo>
                    <a:lnTo>
                      <a:pt x="395690" y="1018530"/>
                    </a:lnTo>
                    <a:lnTo>
                      <a:pt x="361357" y="1011316"/>
                    </a:lnTo>
                    <a:lnTo>
                      <a:pt x="327964" y="1001407"/>
                    </a:lnTo>
                    <a:lnTo>
                      <a:pt x="327964" y="1001661"/>
                    </a:lnTo>
                    <a:lnTo>
                      <a:pt x="328028" y="1001903"/>
                    </a:lnTo>
                    <a:lnTo>
                      <a:pt x="328028" y="1002157"/>
                    </a:lnTo>
                    <a:lnTo>
                      <a:pt x="323698" y="1025695"/>
                    </a:lnTo>
                    <a:lnTo>
                      <a:pt x="311891" y="1044914"/>
                    </a:lnTo>
                    <a:lnTo>
                      <a:pt x="294375" y="1057871"/>
                    </a:lnTo>
                    <a:lnTo>
                      <a:pt x="272923" y="1062621"/>
                    </a:lnTo>
                    <a:lnTo>
                      <a:pt x="251475" y="1057871"/>
                    </a:lnTo>
                    <a:lnTo>
                      <a:pt x="233959" y="1044914"/>
                    </a:lnTo>
                    <a:lnTo>
                      <a:pt x="222148" y="1025695"/>
                    </a:lnTo>
                    <a:lnTo>
                      <a:pt x="217817" y="1002157"/>
                    </a:lnTo>
                    <a:lnTo>
                      <a:pt x="219107" y="989221"/>
                    </a:lnTo>
                    <a:lnTo>
                      <a:pt x="222780" y="977280"/>
                    </a:lnTo>
                    <a:lnTo>
                      <a:pt x="228544" y="966602"/>
                    </a:lnTo>
                    <a:lnTo>
                      <a:pt x="236105" y="957453"/>
                    </a:lnTo>
                    <a:lnTo>
                      <a:pt x="198832" y="931517"/>
                    </a:lnTo>
                    <a:lnTo>
                      <a:pt x="164054" y="901948"/>
                    </a:lnTo>
                    <a:lnTo>
                      <a:pt x="131994" y="868986"/>
                    </a:lnTo>
                    <a:lnTo>
                      <a:pt x="102873" y="832874"/>
                    </a:lnTo>
                    <a:lnTo>
                      <a:pt x="76913" y="793854"/>
                    </a:lnTo>
                    <a:lnTo>
                      <a:pt x="54338" y="752168"/>
                    </a:lnTo>
                    <a:lnTo>
                      <a:pt x="35369" y="708058"/>
                    </a:lnTo>
                    <a:lnTo>
                      <a:pt x="20228" y="661766"/>
                    </a:lnTo>
                    <a:lnTo>
                      <a:pt x="9138" y="613533"/>
                    </a:lnTo>
                    <a:lnTo>
                      <a:pt x="2321" y="563603"/>
                    </a:lnTo>
                    <a:lnTo>
                      <a:pt x="0" y="512216"/>
                    </a:lnTo>
                    <a:close/>
                  </a:path>
                </a:pathLst>
              </a:custGeom>
              <a:ln w="6350">
                <a:solidFill>
                  <a:srgbClr val="939598"/>
                </a:solidFill>
              </a:ln>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84" name="object 16">
                <a:extLst>
                  <a:ext uri="{FF2B5EF4-FFF2-40B4-BE49-F238E27FC236}">
                    <a16:creationId xmlns:a16="http://schemas.microsoft.com/office/drawing/2014/main" id="{3F535741-72AF-C28D-AC33-4763F06E9D41}"/>
                  </a:ext>
                </a:extLst>
              </p:cNvPr>
              <p:cNvPicPr/>
              <p:nvPr/>
            </p:nvPicPr>
            <p:blipFill>
              <a:blip r:embed="rId6" cstate="print"/>
              <a:stretch>
                <a:fillRect/>
              </a:stretch>
            </p:blipFill>
            <p:spPr>
              <a:xfrm>
                <a:off x="3145680" y="5222001"/>
                <a:ext cx="82232" cy="89611"/>
              </a:xfrm>
              <a:prstGeom prst="rect">
                <a:avLst/>
              </a:prstGeom>
            </p:spPr>
          </p:pic>
        </p:grpSp>
      </p:grpSp>
      <p:pic>
        <p:nvPicPr>
          <p:cNvPr id="85" name="object 17">
            <a:extLst>
              <a:ext uri="{FF2B5EF4-FFF2-40B4-BE49-F238E27FC236}">
                <a16:creationId xmlns:a16="http://schemas.microsoft.com/office/drawing/2014/main" id="{5FC11AF4-187F-7BAA-E466-98256E34B8DA}"/>
              </a:ext>
            </a:extLst>
          </p:cNvPr>
          <p:cNvPicPr>
            <a:picLocks noChangeAspect="1"/>
          </p:cNvPicPr>
          <p:nvPr/>
        </p:nvPicPr>
        <p:blipFill>
          <a:blip r:embed="rId7" cstate="print"/>
          <a:stretch>
            <a:fillRect/>
          </a:stretch>
        </p:blipFill>
        <p:spPr>
          <a:xfrm>
            <a:off x="5022795" y="5769258"/>
            <a:ext cx="685567" cy="393498"/>
          </a:xfrm>
          <a:prstGeom prst="rect">
            <a:avLst/>
          </a:prstGeom>
        </p:spPr>
      </p:pic>
      <p:pic>
        <p:nvPicPr>
          <p:cNvPr id="86" name="object 17">
            <a:extLst>
              <a:ext uri="{FF2B5EF4-FFF2-40B4-BE49-F238E27FC236}">
                <a16:creationId xmlns:a16="http://schemas.microsoft.com/office/drawing/2014/main" id="{D79A7FB5-12A5-993A-800F-5CFC355F9610}"/>
              </a:ext>
            </a:extLst>
          </p:cNvPr>
          <p:cNvPicPr>
            <a:picLocks noChangeAspect="1"/>
          </p:cNvPicPr>
          <p:nvPr/>
        </p:nvPicPr>
        <p:blipFill>
          <a:blip r:embed="rId7" cstate="print"/>
          <a:stretch>
            <a:fillRect/>
          </a:stretch>
        </p:blipFill>
        <p:spPr>
          <a:xfrm>
            <a:off x="4382454" y="5780392"/>
            <a:ext cx="625952" cy="359281"/>
          </a:xfrm>
          <a:prstGeom prst="rect">
            <a:avLst/>
          </a:prstGeom>
        </p:spPr>
      </p:pic>
      <p:sp>
        <p:nvSpPr>
          <p:cNvPr id="90" name="object 46">
            <a:extLst>
              <a:ext uri="{FF2B5EF4-FFF2-40B4-BE49-F238E27FC236}">
                <a16:creationId xmlns:a16="http://schemas.microsoft.com/office/drawing/2014/main" id="{90F03A35-4640-45BE-0E40-11FE6544B931}"/>
              </a:ext>
            </a:extLst>
          </p:cNvPr>
          <p:cNvSpPr/>
          <p:nvPr/>
        </p:nvSpPr>
        <p:spPr>
          <a:xfrm rot="259708">
            <a:off x="6744524" y="6251882"/>
            <a:ext cx="950824" cy="256631"/>
          </a:xfrm>
          <a:custGeom>
            <a:avLst/>
            <a:gdLst/>
            <a:ahLst/>
            <a:cxnLst/>
            <a:rect l="l" t="t" r="r" b="b"/>
            <a:pathLst>
              <a:path w="1021715" h="302895">
                <a:moveTo>
                  <a:pt x="1021397" y="151257"/>
                </a:moveTo>
                <a:lnTo>
                  <a:pt x="784021" y="0"/>
                </a:lnTo>
                <a:lnTo>
                  <a:pt x="784021" y="112039"/>
                </a:lnTo>
                <a:lnTo>
                  <a:pt x="778179" y="100672"/>
                </a:lnTo>
                <a:lnTo>
                  <a:pt x="707631" y="104355"/>
                </a:lnTo>
                <a:lnTo>
                  <a:pt x="635546" y="106654"/>
                </a:lnTo>
                <a:lnTo>
                  <a:pt x="582625" y="107391"/>
                </a:lnTo>
                <a:lnTo>
                  <a:pt x="530339" y="107340"/>
                </a:lnTo>
                <a:lnTo>
                  <a:pt x="478688" y="106540"/>
                </a:lnTo>
                <a:lnTo>
                  <a:pt x="427710" y="104990"/>
                </a:lnTo>
                <a:lnTo>
                  <a:pt x="377393" y="102743"/>
                </a:lnTo>
                <a:lnTo>
                  <a:pt x="327748" y="99822"/>
                </a:lnTo>
                <a:lnTo>
                  <a:pt x="278790" y="96253"/>
                </a:lnTo>
                <a:lnTo>
                  <a:pt x="230530" y="92075"/>
                </a:lnTo>
                <a:lnTo>
                  <a:pt x="182981" y="87299"/>
                </a:lnTo>
                <a:lnTo>
                  <a:pt x="136144" y="81965"/>
                </a:lnTo>
                <a:lnTo>
                  <a:pt x="90030" y="76111"/>
                </a:lnTo>
                <a:lnTo>
                  <a:pt x="44640" y="69748"/>
                </a:lnTo>
                <a:lnTo>
                  <a:pt x="0" y="62928"/>
                </a:lnTo>
                <a:lnTo>
                  <a:pt x="195732" y="101574"/>
                </a:lnTo>
                <a:lnTo>
                  <a:pt x="392823" y="141732"/>
                </a:lnTo>
                <a:lnTo>
                  <a:pt x="591261" y="183426"/>
                </a:lnTo>
                <a:lnTo>
                  <a:pt x="784021" y="225196"/>
                </a:lnTo>
                <a:lnTo>
                  <a:pt x="784021" y="302514"/>
                </a:lnTo>
                <a:lnTo>
                  <a:pt x="1021397" y="151257"/>
                </a:lnTo>
                <a:close/>
              </a:path>
            </a:pathLst>
          </a:custGeom>
          <a:solidFill>
            <a:srgbClr val="EA554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93" name="グループ化 92">
            <a:extLst>
              <a:ext uri="{FF2B5EF4-FFF2-40B4-BE49-F238E27FC236}">
                <a16:creationId xmlns:a16="http://schemas.microsoft.com/office/drawing/2014/main" id="{06B2D595-18B2-58A7-89D5-2A39957A46E2}"/>
              </a:ext>
            </a:extLst>
          </p:cNvPr>
          <p:cNvGrpSpPr/>
          <p:nvPr/>
        </p:nvGrpSpPr>
        <p:grpSpPr>
          <a:xfrm>
            <a:off x="8585280" y="6181034"/>
            <a:ext cx="557794" cy="416318"/>
            <a:chOff x="7992287" y="6229926"/>
            <a:chExt cx="557794" cy="416318"/>
          </a:xfrm>
        </p:grpSpPr>
        <p:grpSp>
          <p:nvGrpSpPr>
            <p:cNvPr id="94" name="object 1606">
              <a:extLst>
                <a:ext uri="{FF2B5EF4-FFF2-40B4-BE49-F238E27FC236}">
                  <a16:creationId xmlns:a16="http://schemas.microsoft.com/office/drawing/2014/main" id="{9D1462C2-35DB-CE2B-38F8-24B403CBED0F}"/>
                </a:ext>
              </a:extLst>
            </p:cNvPr>
            <p:cNvGrpSpPr>
              <a:grpSpLocks noChangeAspect="1"/>
            </p:cNvGrpSpPr>
            <p:nvPr/>
          </p:nvGrpSpPr>
          <p:grpSpPr>
            <a:xfrm>
              <a:off x="8181232" y="6321360"/>
              <a:ext cx="368849" cy="224860"/>
              <a:chOff x="9352489" y="5756400"/>
              <a:chExt cx="958215" cy="550545"/>
            </a:xfrm>
          </p:grpSpPr>
          <p:sp>
            <p:nvSpPr>
              <p:cNvPr id="147" name="object 1607">
                <a:extLst>
                  <a:ext uri="{FF2B5EF4-FFF2-40B4-BE49-F238E27FC236}">
                    <a16:creationId xmlns:a16="http://schemas.microsoft.com/office/drawing/2014/main" id="{E6733FCF-7F3E-C809-4391-E86269D15F7F}"/>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8" name="object 1608">
                <a:extLst>
                  <a:ext uri="{FF2B5EF4-FFF2-40B4-BE49-F238E27FC236}">
                    <a16:creationId xmlns:a16="http://schemas.microsoft.com/office/drawing/2014/main" id="{710A2777-E5EF-CBAB-A426-7643C454F2A7}"/>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9" name="object 1609">
                <a:extLst>
                  <a:ext uri="{FF2B5EF4-FFF2-40B4-BE49-F238E27FC236}">
                    <a16:creationId xmlns:a16="http://schemas.microsoft.com/office/drawing/2014/main" id="{FC1C9BF5-89EB-8BC1-E9CB-7EFF43D64FC4}"/>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50" name="object 1610">
                <a:extLst>
                  <a:ext uri="{FF2B5EF4-FFF2-40B4-BE49-F238E27FC236}">
                    <a16:creationId xmlns:a16="http://schemas.microsoft.com/office/drawing/2014/main" id="{8E31362F-2A59-BE46-A194-96A7299A9CFB}"/>
                  </a:ext>
                </a:extLst>
              </p:cNvPr>
              <p:cNvPicPr/>
              <p:nvPr/>
            </p:nvPicPr>
            <p:blipFill>
              <a:blip r:embed="rId8" cstate="print"/>
              <a:stretch>
                <a:fillRect/>
              </a:stretch>
            </p:blipFill>
            <p:spPr>
              <a:xfrm>
                <a:off x="9376241" y="5892853"/>
                <a:ext cx="235810" cy="221727"/>
              </a:xfrm>
              <a:prstGeom prst="rect">
                <a:avLst/>
              </a:prstGeom>
            </p:spPr>
          </p:pic>
          <p:sp>
            <p:nvSpPr>
              <p:cNvPr id="151" name="object 1611">
                <a:extLst>
                  <a:ext uri="{FF2B5EF4-FFF2-40B4-BE49-F238E27FC236}">
                    <a16:creationId xmlns:a16="http://schemas.microsoft.com/office/drawing/2014/main" id="{AD921052-0FE4-5794-215D-5B04BDF2E2DE}"/>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2" name="object 1612">
                <a:extLst>
                  <a:ext uri="{FF2B5EF4-FFF2-40B4-BE49-F238E27FC236}">
                    <a16:creationId xmlns:a16="http://schemas.microsoft.com/office/drawing/2014/main" id="{99F101BB-8BF0-2C68-7FC5-F5324032427B}"/>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3" name="object 1613">
                <a:extLst>
                  <a:ext uri="{FF2B5EF4-FFF2-40B4-BE49-F238E27FC236}">
                    <a16:creationId xmlns:a16="http://schemas.microsoft.com/office/drawing/2014/main" id="{A1C29CB1-9C48-DC06-184C-A08968A06CF3}"/>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54" name="object 1614">
                <a:extLst>
                  <a:ext uri="{FF2B5EF4-FFF2-40B4-BE49-F238E27FC236}">
                    <a16:creationId xmlns:a16="http://schemas.microsoft.com/office/drawing/2014/main" id="{EAC35A1F-B050-BBCE-C1CF-54ACF56C2B7E}"/>
                  </a:ext>
                </a:extLst>
              </p:cNvPr>
              <p:cNvPicPr/>
              <p:nvPr/>
            </p:nvPicPr>
            <p:blipFill>
              <a:blip r:embed="rId9" cstate="print"/>
              <a:stretch>
                <a:fillRect/>
              </a:stretch>
            </p:blipFill>
            <p:spPr>
              <a:xfrm>
                <a:off x="9630274" y="6005765"/>
                <a:ext cx="105256" cy="145643"/>
              </a:xfrm>
              <a:prstGeom prst="rect">
                <a:avLst/>
              </a:prstGeom>
            </p:spPr>
          </p:pic>
          <p:sp>
            <p:nvSpPr>
              <p:cNvPr id="155" name="object 1615">
                <a:extLst>
                  <a:ext uri="{FF2B5EF4-FFF2-40B4-BE49-F238E27FC236}">
                    <a16:creationId xmlns:a16="http://schemas.microsoft.com/office/drawing/2014/main" id="{1FF4771C-8722-94FE-E779-1DDCACB5BF88}"/>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6" name="object 1616">
                <a:extLst>
                  <a:ext uri="{FF2B5EF4-FFF2-40B4-BE49-F238E27FC236}">
                    <a16:creationId xmlns:a16="http://schemas.microsoft.com/office/drawing/2014/main" id="{61AF1259-1066-FEA9-7BD5-678291C6002D}"/>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7" name="object 1617">
                <a:extLst>
                  <a:ext uri="{FF2B5EF4-FFF2-40B4-BE49-F238E27FC236}">
                    <a16:creationId xmlns:a16="http://schemas.microsoft.com/office/drawing/2014/main" id="{24A590A6-3D77-9DA7-38E3-0BED9DE4757A}"/>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58" name="object 1618">
                <a:extLst>
                  <a:ext uri="{FF2B5EF4-FFF2-40B4-BE49-F238E27FC236}">
                    <a16:creationId xmlns:a16="http://schemas.microsoft.com/office/drawing/2014/main" id="{478BAE2C-362F-5896-D632-460E939B24F1}"/>
                  </a:ext>
                </a:extLst>
              </p:cNvPr>
              <p:cNvPicPr/>
              <p:nvPr/>
            </p:nvPicPr>
            <p:blipFill>
              <a:blip r:embed="rId10" cstate="print"/>
              <a:stretch>
                <a:fillRect/>
              </a:stretch>
            </p:blipFill>
            <p:spPr>
              <a:xfrm>
                <a:off x="9599641" y="5850037"/>
                <a:ext cx="490951" cy="252900"/>
              </a:xfrm>
              <a:prstGeom prst="rect">
                <a:avLst/>
              </a:prstGeom>
            </p:spPr>
          </p:pic>
        </p:grpSp>
        <p:grpSp>
          <p:nvGrpSpPr>
            <p:cNvPr id="95" name="object 1606">
              <a:extLst>
                <a:ext uri="{FF2B5EF4-FFF2-40B4-BE49-F238E27FC236}">
                  <a16:creationId xmlns:a16="http://schemas.microsoft.com/office/drawing/2014/main" id="{82EF077B-6DBF-ADBC-B02D-4CC78BFCAC07}"/>
                </a:ext>
              </a:extLst>
            </p:cNvPr>
            <p:cNvGrpSpPr>
              <a:grpSpLocks noChangeAspect="1"/>
            </p:cNvGrpSpPr>
            <p:nvPr/>
          </p:nvGrpSpPr>
          <p:grpSpPr>
            <a:xfrm>
              <a:off x="8140934" y="6380656"/>
              <a:ext cx="368849" cy="224860"/>
              <a:chOff x="9352489" y="5756400"/>
              <a:chExt cx="958215" cy="550545"/>
            </a:xfrm>
          </p:grpSpPr>
          <p:sp>
            <p:nvSpPr>
              <p:cNvPr id="135" name="object 1607">
                <a:extLst>
                  <a:ext uri="{FF2B5EF4-FFF2-40B4-BE49-F238E27FC236}">
                    <a16:creationId xmlns:a16="http://schemas.microsoft.com/office/drawing/2014/main" id="{750899F7-3CF3-F127-614C-8C430A6CDF37}"/>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6" name="object 1608">
                <a:extLst>
                  <a:ext uri="{FF2B5EF4-FFF2-40B4-BE49-F238E27FC236}">
                    <a16:creationId xmlns:a16="http://schemas.microsoft.com/office/drawing/2014/main" id="{B2C874CF-2A56-94FB-6CF9-5749AF081E0A}"/>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7" name="object 1609">
                <a:extLst>
                  <a:ext uri="{FF2B5EF4-FFF2-40B4-BE49-F238E27FC236}">
                    <a16:creationId xmlns:a16="http://schemas.microsoft.com/office/drawing/2014/main" id="{64064E4E-D25E-DD18-7EC7-9D8FF8D5A43A}"/>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38" name="object 1610">
                <a:extLst>
                  <a:ext uri="{FF2B5EF4-FFF2-40B4-BE49-F238E27FC236}">
                    <a16:creationId xmlns:a16="http://schemas.microsoft.com/office/drawing/2014/main" id="{75DBFDDB-F74A-6DA2-5F53-587A1A800E01}"/>
                  </a:ext>
                </a:extLst>
              </p:cNvPr>
              <p:cNvPicPr/>
              <p:nvPr/>
            </p:nvPicPr>
            <p:blipFill>
              <a:blip r:embed="rId8" cstate="print"/>
              <a:stretch>
                <a:fillRect/>
              </a:stretch>
            </p:blipFill>
            <p:spPr>
              <a:xfrm>
                <a:off x="9376241" y="5892853"/>
                <a:ext cx="235810" cy="221727"/>
              </a:xfrm>
              <a:prstGeom prst="rect">
                <a:avLst/>
              </a:prstGeom>
            </p:spPr>
          </p:pic>
          <p:sp>
            <p:nvSpPr>
              <p:cNvPr id="139" name="object 1611">
                <a:extLst>
                  <a:ext uri="{FF2B5EF4-FFF2-40B4-BE49-F238E27FC236}">
                    <a16:creationId xmlns:a16="http://schemas.microsoft.com/office/drawing/2014/main" id="{E1C4E0A1-8940-2A23-D687-A2911EF597E4}"/>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0" name="object 1612">
                <a:extLst>
                  <a:ext uri="{FF2B5EF4-FFF2-40B4-BE49-F238E27FC236}">
                    <a16:creationId xmlns:a16="http://schemas.microsoft.com/office/drawing/2014/main" id="{22F850FA-848A-CE17-6D9A-65CCB77A0E02}"/>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1" name="object 1613">
                <a:extLst>
                  <a:ext uri="{FF2B5EF4-FFF2-40B4-BE49-F238E27FC236}">
                    <a16:creationId xmlns:a16="http://schemas.microsoft.com/office/drawing/2014/main" id="{A12420CB-5F59-5964-FDB3-EDDE927FDD21}"/>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42" name="object 1614">
                <a:extLst>
                  <a:ext uri="{FF2B5EF4-FFF2-40B4-BE49-F238E27FC236}">
                    <a16:creationId xmlns:a16="http://schemas.microsoft.com/office/drawing/2014/main" id="{5F997E15-5FE0-C8DC-85E4-EEC8E2AA53BE}"/>
                  </a:ext>
                </a:extLst>
              </p:cNvPr>
              <p:cNvPicPr/>
              <p:nvPr/>
            </p:nvPicPr>
            <p:blipFill>
              <a:blip r:embed="rId9" cstate="print"/>
              <a:stretch>
                <a:fillRect/>
              </a:stretch>
            </p:blipFill>
            <p:spPr>
              <a:xfrm>
                <a:off x="9630274" y="6005765"/>
                <a:ext cx="105256" cy="145643"/>
              </a:xfrm>
              <a:prstGeom prst="rect">
                <a:avLst/>
              </a:prstGeom>
            </p:spPr>
          </p:pic>
          <p:sp>
            <p:nvSpPr>
              <p:cNvPr id="143" name="object 1615">
                <a:extLst>
                  <a:ext uri="{FF2B5EF4-FFF2-40B4-BE49-F238E27FC236}">
                    <a16:creationId xmlns:a16="http://schemas.microsoft.com/office/drawing/2014/main" id="{1BDF816C-F64E-3B93-E545-AA8D56BCCFFB}"/>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4" name="object 1616">
                <a:extLst>
                  <a:ext uri="{FF2B5EF4-FFF2-40B4-BE49-F238E27FC236}">
                    <a16:creationId xmlns:a16="http://schemas.microsoft.com/office/drawing/2014/main" id="{0634BF77-754F-63BC-DF2C-0823FB136798}"/>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5" name="object 1617">
                <a:extLst>
                  <a:ext uri="{FF2B5EF4-FFF2-40B4-BE49-F238E27FC236}">
                    <a16:creationId xmlns:a16="http://schemas.microsoft.com/office/drawing/2014/main" id="{47288791-AEBB-6E03-830D-5832605C7ACB}"/>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46" name="object 1618">
                <a:extLst>
                  <a:ext uri="{FF2B5EF4-FFF2-40B4-BE49-F238E27FC236}">
                    <a16:creationId xmlns:a16="http://schemas.microsoft.com/office/drawing/2014/main" id="{1BF469C9-415D-7F51-FD99-75405124D18D}"/>
                  </a:ext>
                </a:extLst>
              </p:cNvPr>
              <p:cNvPicPr/>
              <p:nvPr/>
            </p:nvPicPr>
            <p:blipFill>
              <a:blip r:embed="rId10" cstate="print"/>
              <a:stretch>
                <a:fillRect/>
              </a:stretch>
            </p:blipFill>
            <p:spPr>
              <a:xfrm>
                <a:off x="9599641" y="5850037"/>
                <a:ext cx="490951" cy="252900"/>
              </a:xfrm>
              <a:prstGeom prst="rect">
                <a:avLst/>
              </a:prstGeom>
            </p:spPr>
          </p:pic>
        </p:grpSp>
        <p:grpSp>
          <p:nvGrpSpPr>
            <p:cNvPr id="96" name="object 1606">
              <a:extLst>
                <a:ext uri="{FF2B5EF4-FFF2-40B4-BE49-F238E27FC236}">
                  <a16:creationId xmlns:a16="http://schemas.microsoft.com/office/drawing/2014/main" id="{D3EFADA1-E3CA-D393-3E20-D905985104FC}"/>
                </a:ext>
              </a:extLst>
            </p:cNvPr>
            <p:cNvGrpSpPr>
              <a:grpSpLocks noChangeAspect="1"/>
            </p:cNvGrpSpPr>
            <p:nvPr/>
          </p:nvGrpSpPr>
          <p:grpSpPr>
            <a:xfrm>
              <a:off x="7992287" y="6421384"/>
              <a:ext cx="368849" cy="224860"/>
              <a:chOff x="9352489" y="5756400"/>
              <a:chExt cx="958215" cy="550545"/>
            </a:xfrm>
          </p:grpSpPr>
          <p:sp>
            <p:nvSpPr>
              <p:cNvPr id="123" name="object 1607">
                <a:extLst>
                  <a:ext uri="{FF2B5EF4-FFF2-40B4-BE49-F238E27FC236}">
                    <a16:creationId xmlns:a16="http://schemas.microsoft.com/office/drawing/2014/main" id="{0F5F5840-E730-C2F2-3A99-50D5A6AF8AC1}"/>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4" name="object 1608">
                <a:extLst>
                  <a:ext uri="{FF2B5EF4-FFF2-40B4-BE49-F238E27FC236}">
                    <a16:creationId xmlns:a16="http://schemas.microsoft.com/office/drawing/2014/main" id="{A1632564-A8FF-B835-BA44-418B50E30D7C}"/>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5" name="object 1609">
                <a:extLst>
                  <a:ext uri="{FF2B5EF4-FFF2-40B4-BE49-F238E27FC236}">
                    <a16:creationId xmlns:a16="http://schemas.microsoft.com/office/drawing/2014/main" id="{4DE2E128-53EE-E098-1AFE-3C635F4BFB9D}"/>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26" name="object 1610">
                <a:extLst>
                  <a:ext uri="{FF2B5EF4-FFF2-40B4-BE49-F238E27FC236}">
                    <a16:creationId xmlns:a16="http://schemas.microsoft.com/office/drawing/2014/main" id="{87AFAC3A-FBD2-4282-8937-322E7B6AA841}"/>
                  </a:ext>
                </a:extLst>
              </p:cNvPr>
              <p:cNvPicPr/>
              <p:nvPr/>
            </p:nvPicPr>
            <p:blipFill>
              <a:blip r:embed="rId8" cstate="print"/>
              <a:stretch>
                <a:fillRect/>
              </a:stretch>
            </p:blipFill>
            <p:spPr>
              <a:xfrm>
                <a:off x="9376241" y="5892853"/>
                <a:ext cx="235810" cy="221727"/>
              </a:xfrm>
              <a:prstGeom prst="rect">
                <a:avLst/>
              </a:prstGeom>
            </p:spPr>
          </p:pic>
          <p:sp>
            <p:nvSpPr>
              <p:cNvPr id="127" name="object 1611">
                <a:extLst>
                  <a:ext uri="{FF2B5EF4-FFF2-40B4-BE49-F238E27FC236}">
                    <a16:creationId xmlns:a16="http://schemas.microsoft.com/office/drawing/2014/main" id="{696AAC1A-A0E5-83BC-C625-90ED0177D102}"/>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8" name="object 1612">
                <a:extLst>
                  <a:ext uri="{FF2B5EF4-FFF2-40B4-BE49-F238E27FC236}">
                    <a16:creationId xmlns:a16="http://schemas.microsoft.com/office/drawing/2014/main" id="{3C8DFD6C-2B52-3033-0BD8-669644632896}"/>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9" name="object 1613">
                <a:extLst>
                  <a:ext uri="{FF2B5EF4-FFF2-40B4-BE49-F238E27FC236}">
                    <a16:creationId xmlns:a16="http://schemas.microsoft.com/office/drawing/2014/main" id="{9015EA5F-5E90-C335-FB35-670F6FC7C657}"/>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30" name="object 1614">
                <a:extLst>
                  <a:ext uri="{FF2B5EF4-FFF2-40B4-BE49-F238E27FC236}">
                    <a16:creationId xmlns:a16="http://schemas.microsoft.com/office/drawing/2014/main" id="{7FD22089-104C-A750-FE19-649B0B5BE138}"/>
                  </a:ext>
                </a:extLst>
              </p:cNvPr>
              <p:cNvPicPr/>
              <p:nvPr/>
            </p:nvPicPr>
            <p:blipFill>
              <a:blip r:embed="rId9" cstate="print"/>
              <a:stretch>
                <a:fillRect/>
              </a:stretch>
            </p:blipFill>
            <p:spPr>
              <a:xfrm>
                <a:off x="9630274" y="6005765"/>
                <a:ext cx="105256" cy="145643"/>
              </a:xfrm>
              <a:prstGeom prst="rect">
                <a:avLst/>
              </a:prstGeom>
            </p:spPr>
          </p:pic>
          <p:sp>
            <p:nvSpPr>
              <p:cNvPr id="131" name="object 1615">
                <a:extLst>
                  <a:ext uri="{FF2B5EF4-FFF2-40B4-BE49-F238E27FC236}">
                    <a16:creationId xmlns:a16="http://schemas.microsoft.com/office/drawing/2014/main" id="{B732A644-D9AF-CA44-5604-84F13665DC9C}"/>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2" name="object 1616">
                <a:extLst>
                  <a:ext uri="{FF2B5EF4-FFF2-40B4-BE49-F238E27FC236}">
                    <a16:creationId xmlns:a16="http://schemas.microsoft.com/office/drawing/2014/main" id="{FE1EBA65-5B90-119E-80AB-865052732F2A}"/>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3" name="object 1617">
                <a:extLst>
                  <a:ext uri="{FF2B5EF4-FFF2-40B4-BE49-F238E27FC236}">
                    <a16:creationId xmlns:a16="http://schemas.microsoft.com/office/drawing/2014/main" id="{FFCFA816-9DE8-D52C-8883-B6FB869BA629}"/>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34" name="object 1618">
                <a:extLst>
                  <a:ext uri="{FF2B5EF4-FFF2-40B4-BE49-F238E27FC236}">
                    <a16:creationId xmlns:a16="http://schemas.microsoft.com/office/drawing/2014/main" id="{630E72D8-AF27-46EA-684E-A644A5219B69}"/>
                  </a:ext>
                </a:extLst>
              </p:cNvPr>
              <p:cNvPicPr/>
              <p:nvPr/>
            </p:nvPicPr>
            <p:blipFill>
              <a:blip r:embed="rId10" cstate="print"/>
              <a:stretch>
                <a:fillRect/>
              </a:stretch>
            </p:blipFill>
            <p:spPr>
              <a:xfrm>
                <a:off x="9599641" y="5850037"/>
                <a:ext cx="490951" cy="252900"/>
              </a:xfrm>
              <a:prstGeom prst="rect">
                <a:avLst/>
              </a:prstGeom>
            </p:spPr>
          </p:pic>
        </p:grpSp>
        <p:grpSp>
          <p:nvGrpSpPr>
            <p:cNvPr id="97" name="object 1606">
              <a:extLst>
                <a:ext uri="{FF2B5EF4-FFF2-40B4-BE49-F238E27FC236}">
                  <a16:creationId xmlns:a16="http://schemas.microsoft.com/office/drawing/2014/main" id="{8C97E2E7-8834-C686-3193-18DA09D3256A}"/>
                </a:ext>
              </a:extLst>
            </p:cNvPr>
            <p:cNvGrpSpPr>
              <a:grpSpLocks noChangeAspect="1"/>
            </p:cNvGrpSpPr>
            <p:nvPr/>
          </p:nvGrpSpPr>
          <p:grpSpPr>
            <a:xfrm>
              <a:off x="8016665" y="6321269"/>
              <a:ext cx="368849" cy="224860"/>
              <a:chOff x="9352489" y="5756400"/>
              <a:chExt cx="958215" cy="550545"/>
            </a:xfrm>
          </p:grpSpPr>
          <p:sp>
            <p:nvSpPr>
              <p:cNvPr id="111" name="object 1607">
                <a:extLst>
                  <a:ext uri="{FF2B5EF4-FFF2-40B4-BE49-F238E27FC236}">
                    <a16:creationId xmlns:a16="http://schemas.microsoft.com/office/drawing/2014/main" id="{645A792C-6C42-AC1F-92FE-E28C547588F0}"/>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2" name="object 1608">
                <a:extLst>
                  <a:ext uri="{FF2B5EF4-FFF2-40B4-BE49-F238E27FC236}">
                    <a16:creationId xmlns:a16="http://schemas.microsoft.com/office/drawing/2014/main" id="{3126575C-91BB-8D3F-74A3-959F47EB96AA}"/>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3" name="object 1609">
                <a:extLst>
                  <a:ext uri="{FF2B5EF4-FFF2-40B4-BE49-F238E27FC236}">
                    <a16:creationId xmlns:a16="http://schemas.microsoft.com/office/drawing/2014/main" id="{15F613F8-5235-AC60-9334-C93D4F006E98}"/>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14" name="object 1610">
                <a:extLst>
                  <a:ext uri="{FF2B5EF4-FFF2-40B4-BE49-F238E27FC236}">
                    <a16:creationId xmlns:a16="http://schemas.microsoft.com/office/drawing/2014/main" id="{AB87AD9C-A3FF-01AD-0CB2-37F895AF61F2}"/>
                  </a:ext>
                </a:extLst>
              </p:cNvPr>
              <p:cNvPicPr/>
              <p:nvPr/>
            </p:nvPicPr>
            <p:blipFill>
              <a:blip r:embed="rId8" cstate="print"/>
              <a:stretch>
                <a:fillRect/>
              </a:stretch>
            </p:blipFill>
            <p:spPr>
              <a:xfrm>
                <a:off x="9376241" y="5892853"/>
                <a:ext cx="235810" cy="221727"/>
              </a:xfrm>
              <a:prstGeom prst="rect">
                <a:avLst/>
              </a:prstGeom>
            </p:spPr>
          </p:pic>
          <p:sp>
            <p:nvSpPr>
              <p:cNvPr id="115" name="object 1611">
                <a:extLst>
                  <a:ext uri="{FF2B5EF4-FFF2-40B4-BE49-F238E27FC236}">
                    <a16:creationId xmlns:a16="http://schemas.microsoft.com/office/drawing/2014/main" id="{02418C2D-76D5-9E33-1589-0DCBFE93B3CC}"/>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6" name="object 1612">
                <a:extLst>
                  <a:ext uri="{FF2B5EF4-FFF2-40B4-BE49-F238E27FC236}">
                    <a16:creationId xmlns:a16="http://schemas.microsoft.com/office/drawing/2014/main" id="{0AB8625F-59BB-0795-ECB9-C6FDDCB19C0A}"/>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7" name="object 1613">
                <a:extLst>
                  <a:ext uri="{FF2B5EF4-FFF2-40B4-BE49-F238E27FC236}">
                    <a16:creationId xmlns:a16="http://schemas.microsoft.com/office/drawing/2014/main" id="{85E31574-25CD-B7EE-10AA-D58C197B392F}"/>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18" name="object 1614">
                <a:extLst>
                  <a:ext uri="{FF2B5EF4-FFF2-40B4-BE49-F238E27FC236}">
                    <a16:creationId xmlns:a16="http://schemas.microsoft.com/office/drawing/2014/main" id="{8DFDD40E-BBE1-5BEE-CAA6-7F6B61D63373}"/>
                  </a:ext>
                </a:extLst>
              </p:cNvPr>
              <p:cNvPicPr/>
              <p:nvPr/>
            </p:nvPicPr>
            <p:blipFill>
              <a:blip r:embed="rId9" cstate="print"/>
              <a:stretch>
                <a:fillRect/>
              </a:stretch>
            </p:blipFill>
            <p:spPr>
              <a:xfrm>
                <a:off x="9630274" y="6005765"/>
                <a:ext cx="105256" cy="145643"/>
              </a:xfrm>
              <a:prstGeom prst="rect">
                <a:avLst/>
              </a:prstGeom>
            </p:spPr>
          </p:pic>
          <p:sp>
            <p:nvSpPr>
              <p:cNvPr id="119" name="object 1615">
                <a:extLst>
                  <a:ext uri="{FF2B5EF4-FFF2-40B4-BE49-F238E27FC236}">
                    <a16:creationId xmlns:a16="http://schemas.microsoft.com/office/drawing/2014/main" id="{82C51030-ACCB-1556-3A99-E2420ADF119E}"/>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0" name="object 1616">
                <a:extLst>
                  <a:ext uri="{FF2B5EF4-FFF2-40B4-BE49-F238E27FC236}">
                    <a16:creationId xmlns:a16="http://schemas.microsoft.com/office/drawing/2014/main" id="{E5711E62-CBAE-9D5A-82EA-CCE6E3D32824}"/>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1" name="object 1617">
                <a:extLst>
                  <a:ext uri="{FF2B5EF4-FFF2-40B4-BE49-F238E27FC236}">
                    <a16:creationId xmlns:a16="http://schemas.microsoft.com/office/drawing/2014/main" id="{D49DC690-69B8-A490-F4A1-C0D1D1B846CD}"/>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22" name="object 1618">
                <a:extLst>
                  <a:ext uri="{FF2B5EF4-FFF2-40B4-BE49-F238E27FC236}">
                    <a16:creationId xmlns:a16="http://schemas.microsoft.com/office/drawing/2014/main" id="{34D36A1D-FDFE-6105-0E79-113947DDF535}"/>
                  </a:ext>
                </a:extLst>
              </p:cNvPr>
              <p:cNvPicPr/>
              <p:nvPr/>
            </p:nvPicPr>
            <p:blipFill>
              <a:blip r:embed="rId10" cstate="print"/>
              <a:stretch>
                <a:fillRect/>
              </a:stretch>
            </p:blipFill>
            <p:spPr>
              <a:xfrm>
                <a:off x="9599641" y="5850037"/>
                <a:ext cx="490951" cy="252900"/>
              </a:xfrm>
              <a:prstGeom prst="rect">
                <a:avLst/>
              </a:prstGeom>
            </p:spPr>
          </p:pic>
        </p:grpSp>
        <p:grpSp>
          <p:nvGrpSpPr>
            <p:cNvPr id="98" name="object 1606">
              <a:extLst>
                <a:ext uri="{FF2B5EF4-FFF2-40B4-BE49-F238E27FC236}">
                  <a16:creationId xmlns:a16="http://schemas.microsoft.com/office/drawing/2014/main" id="{5B9E4699-A2D2-51D3-3D0A-728A135247F0}"/>
                </a:ext>
              </a:extLst>
            </p:cNvPr>
            <p:cNvGrpSpPr>
              <a:grpSpLocks noChangeAspect="1"/>
            </p:cNvGrpSpPr>
            <p:nvPr/>
          </p:nvGrpSpPr>
          <p:grpSpPr>
            <a:xfrm rot="932327">
              <a:off x="8110339" y="6229926"/>
              <a:ext cx="368849" cy="224860"/>
              <a:chOff x="9352489" y="5756400"/>
              <a:chExt cx="958215" cy="550545"/>
            </a:xfrm>
          </p:grpSpPr>
          <p:sp>
            <p:nvSpPr>
              <p:cNvPr id="99" name="object 1607">
                <a:extLst>
                  <a:ext uri="{FF2B5EF4-FFF2-40B4-BE49-F238E27FC236}">
                    <a16:creationId xmlns:a16="http://schemas.microsoft.com/office/drawing/2014/main" id="{EC1CF0E4-6F86-1A22-1A3D-10BEB114DD23}"/>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0" name="object 1608">
                <a:extLst>
                  <a:ext uri="{FF2B5EF4-FFF2-40B4-BE49-F238E27FC236}">
                    <a16:creationId xmlns:a16="http://schemas.microsoft.com/office/drawing/2014/main" id="{D9BEE621-3946-258E-34FC-6E7E2F2A7D33}"/>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1" name="object 1609">
                <a:extLst>
                  <a:ext uri="{FF2B5EF4-FFF2-40B4-BE49-F238E27FC236}">
                    <a16:creationId xmlns:a16="http://schemas.microsoft.com/office/drawing/2014/main" id="{482B9424-6ED3-A852-13A9-04A2C3B6E5C3}"/>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02" name="object 1610">
                <a:extLst>
                  <a:ext uri="{FF2B5EF4-FFF2-40B4-BE49-F238E27FC236}">
                    <a16:creationId xmlns:a16="http://schemas.microsoft.com/office/drawing/2014/main" id="{3A3DC710-40AE-5611-6893-7E2F32F83C52}"/>
                  </a:ext>
                </a:extLst>
              </p:cNvPr>
              <p:cNvPicPr/>
              <p:nvPr/>
            </p:nvPicPr>
            <p:blipFill>
              <a:blip r:embed="rId8" cstate="print"/>
              <a:stretch>
                <a:fillRect/>
              </a:stretch>
            </p:blipFill>
            <p:spPr>
              <a:xfrm>
                <a:off x="9376241" y="5892853"/>
                <a:ext cx="235810" cy="221727"/>
              </a:xfrm>
              <a:prstGeom prst="rect">
                <a:avLst/>
              </a:prstGeom>
            </p:spPr>
          </p:pic>
          <p:sp>
            <p:nvSpPr>
              <p:cNvPr id="103" name="object 1611">
                <a:extLst>
                  <a:ext uri="{FF2B5EF4-FFF2-40B4-BE49-F238E27FC236}">
                    <a16:creationId xmlns:a16="http://schemas.microsoft.com/office/drawing/2014/main" id="{60E9E37A-B407-AA26-7DED-8A15E9EBC98E}"/>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4" name="object 1612">
                <a:extLst>
                  <a:ext uri="{FF2B5EF4-FFF2-40B4-BE49-F238E27FC236}">
                    <a16:creationId xmlns:a16="http://schemas.microsoft.com/office/drawing/2014/main" id="{45AD6F23-E03F-80B5-08F3-5B8E0C22946A}"/>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5" name="object 1613">
                <a:extLst>
                  <a:ext uri="{FF2B5EF4-FFF2-40B4-BE49-F238E27FC236}">
                    <a16:creationId xmlns:a16="http://schemas.microsoft.com/office/drawing/2014/main" id="{67639C8A-8FFE-0D25-E747-0C579E55BCC8}"/>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06" name="object 1614">
                <a:extLst>
                  <a:ext uri="{FF2B5EF4-FFF2-40B4-BE49-F238E27FC236}">
                    <a16:creationId xmlns:a16="http://schemas.microsoft.com/office/drawing/2014/main" id="{CFF072ED-4C74-9861-9F2B-8C5C117EC412}"/>
                  </a:ext>
                </a:extLst>
              </p:cNvPr>
              <p:cNvPicPr/>
              <p:nvPr/>
            </p:nvPicPr>
            <p:blipFill>
              <a:blip r:embed="rId9" cstate="print"/>
              <a:stretch>
                <a:fillRect/>
              </a:stretch>
            </p:blipFill>
            <p:spPr>
              <a:xfrm>
                <a:off x="9630274" y="6005765"/>
                <a:ext cx="105256" cy="145643"/>
              </a:xfrm>
              <a:prstGeom prst="rect">
                <a:avLst/>
              </a:prstGeom>
            </p:spPr>
          </p:pic>
          <p:sp>
            <p:nvSpPr>
              <p:cNvPr id="107" name="object 1615">
                <a:extLst>
                  <a:ext uri="{FF2B5EF4-FFF2-40B4-BE49-F238E27FC236}">
                    <a16:creationId xmlns:a16="http://schemas.microsoft.com/office/drawing/2014/main" id="{ED5B5463-9D13-F40A-97AC-0D676ACDE848}"/>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8" name="object 1616">
                <a:extLst>
                  <a:ext uri="{FF2B5EF4-FFF2-40B4-BE49-F238E27FC236}">
                    <a16:creationId xmlns:a16="http://schemas.microsoft.com/office/drawing/2014/main" id="{4E949B7E-D163-682A-AED0-8BBF15B4E59F}"/>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9" name="object 1617">
                <a:extLst>
                  <a:ext uri="{FF2B5EF4-FFF2-40B4-BE49-F238E27FC236}">
                    <a16:creationId xmlns:a16="http://schemas.microsoft.com/office/drawing/2014/main" id="{AF22D96E-F232-7074-746D-C1FE95276B2E}"/>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10" name="object 1618">
                <a:extLst>
                  <a:ext uri="{FF2B5EF4-FFF2-40B4-BE49-F238E27FC236}">
                    <a16:creationId xmlns:a16="http://schemas.microsoft.com/office/drawing/2014/main" id="{574A2580-CA80-EA53-38D4-2C66BF31451B}"/>
                  </a:ext>
                </a:extLst>
              </p:cNvPr>
              <p:cNvPicPr/>
              <p:nvPr/>
            </p:nvPicPr>
            <p:blipFill>
              <a:blip r:embed="rId10" cstate="print"/>
              <a:stretch>
                <a:fillRect/>
              </a:stretch>
            </p:blipFill>
            <p:spPr>
              <a:xfrm>
                <a:off x="9599641" y="5850037"/>
                <a:ext cx="490951" cy="252900"/>
              </a:xfrm>
              <a:prstGeom prst="rect">
                <a:avLst/>
              </a:prstGeom>
            </p:spPr>
          </p:pic>
        </p:grpSp>
      </p:grpSp>
      <p:sp>
        <p:nvSpPr>
          <p:cNvPr id="159" name="object 2">
            <a:extLst>
              <a:ext uri="{FF2B5EF4-FFF2-40B4-BE49-F238E27FC236}">
                <a16:creationId xmlns:a16="http://schemas.microsoft.com/office/drawing/2014/main" id="{1DA2F8F0-358F-E901-844C-ADA702D15C3E}"/>
              </a:ext>
            </a:extLst>
          </p:cNvPr>
          <p:cNvSpPr/>
          <p:nvPr/>
        </p:nvSpPr>
        <p:spPr>
          <a:xfrm>
            <a:off x="3623590" y="3942376"/>
            <a:ext cx="5688000" cy="513086"/>
          </a:xfrm>
          <a:custGeom>
            <a:avLst/>
            <a:gdLst/>
            <a:ahLst/>
            <a:cxnLst/>
            <a:rect l="l" t="t" r="r" b="b"/>
            <a:pathLst>
              <a:path w="6890384" h="612139">
                <a:moveTo>
                  <a:pt x="3444938" y="0"/>
                </a:moveTo>
                <a:lnTo>
                  <a:pt x="3369029" y="145"/>
                </a:lnTo>
                <a:lnTo>
                  <a:pt x="3293522" y="580"/>
                </a:lnTo>
                <a:lnTo>
                  <a:pt x="3218432" y="1301"/>
                </a:lnTo>
                <a:lnTo>
                  <a:pt x="3143777" y="2306"/>
                </a:lnTo>
                <a:lnTo>
                  <a:pt x="3069574" y="3591"/>
                </a:lnTo>
                <a:lnTo>
                  <a:pt x="2995839" y="5153"/>
                </a:lnTo>
                <a:lnTo>
                  <a:pt x="2922589" y="6989"/>
                </a:lnTo>
                <a:lnTo>
                  <a:pt x="2849841" y="9097"/>
                </a:lnTo>
                <a:lnTo>
                  <a:pt x="2777612" y="11474"/>
                </a:lnTo>
                <a:lnTo>
                  <a:pt x="2705918" y="14115"/>
                </a:lnTo>
                <a:lnTo>
                  <a:pt x="2634776" y="17019"/>
                </a:lnTo>
                <a:lnTo>
                  <a:pt x="2564204" y="20183"/>
                </a:lnTo>
                <a:lnTo>
                  <a:pt x="2494218" y="23603"/>
                </a:lnTo>
                <a:lnTo>
                  <a:pt x="2424835" y="27276"/>
                </a:lnTo>
                <a:lnTo>
                  <a:pt x="2356071" y="31200"/>
                </a:lnTo>
                <a:lnTo>
                  <a:pt x="2287944" y="35371"/>
                </a:lnTo>
                <a:lnTo>
                  <a:pt x="2220470" y="39787"/>
                </a:lnTo>
                <a:lnTo>
                  <a:pt x="2153666" y="44444"/>
                </a:lnTo>
                <a:lnTo>
                  <a:pt x="2087549" y="49340"/>
                </a:lnTo>
                <a:lnTo>
                  <a:pt x="2022135" y="54471"/>
                </a:lnTo>
                <a:lnTo>
                  <a:pt x="1957442" y="59835"/>
                </a:lnTo>
                <a:lnTo>
                  <a:pt x="1893486" y="65428"/>
                </a:lnTo>
                <a:lnTo>
                  <a:pt x="1830285" y="71248"/>
                </a:lnTo>
                <a:lnTo>
                  <a:pt x="1767854" y="77292"/>
                </a:lnTo>
                <a:lnTo>
                  <a:pt x="1706212" y="83556"/>
                </a:lnTo>
                <a:lnTo>
                  <a:pt x="1645373" y="90037"/>
                </a:lnTo>
                <a:lnTo>
                  <a:pt x="1585356" y="96734"/>
                </a:lnTo>
                <a:lnTo>
                  <a:pt x="1526178" y="103641"/>
                </a:lnTo>
                <a:lnTo>
                  <a:pt x="1467854" y="110758"/>
                </a:lnTo>
                <a:lnTo>
                  <a:pt x="1410402" y="118080"/>
                </a:lnTo>
                <a:lnTo>
                  <a:pt x="1353839" y="125605"/>
                </a:lnTo>
                <a:lnTo>
                  <a:pt x="1298181" y="133330"/>
                </a:lnTo>
                <a:lnTo>
                  <a:pt x="1243445" y="141251"/>
                </a:lnTo>
                <a:lnTo>
                  <a:pt x="1189649" y="149366"/>
                </a:lnTo>
                <a:lnTo>
                  <a:pt x="1136808" y="157672"/>
                </a:lnTo>
                <a:lnTo>
                  <a:pt x="1084940" y="166165"/>
                </a:lnTo>
                <a:lnTo>
                  <a:pt x="1034062" y="174843"/>
                </a:lnTo>
                <a:lnTo>
                  <a:pt x="984189" y="183703"/>
                </a:lnTo>
                <a:lnTo>
                  <a:pt x="935340" y="192742"/>
                </a:lnTo>
                <a:lnTo>
                  <a:pt x="887531" y="201956"/>
                </a:lnTo>
                <a:lnTo>
                  <a:pt x="840779" y="211343"/>
                </a:lnTo>
                <a:lnTo>
                  <a:pt x="795100" y="220900"/>
                </a:lnTo>
                <a:lnTo>
                  <a:pt x="750511" y="230624"/>
                </a:lnTo>
                <a:lnTo>
                  <a:pt x="707030" y="240512"/>
                </a:lnTo>
                <a:lnTo>
                  <a:pt x="664673" y="250561"/>
                </a:lnTo>
                <a:lnTo>
                  <a:pt x="623456" y="260767"/>
                </a:lnTo>
                <a:lnTo>
                  <a:pt x="583397" y="271128"/>
                </a:lnTo>
                <a:lnTo>
                  <a:pt x="544513" y="281642"/>
                </a:lnTo>
                <a:lnTo>
                  <a:pt x="506820" y="292304"/>
                </a:lnTo>
                <a:lnTo>
                  <a:pt x="435074" y="314063"/>
                </a:lnTo>
                <a:lnTo>
                  <a:pt x="368296" y="336382"/>
                </a:lnTo>
                <a:lnTo>
                  <a:pt x="306618" y="359236"/>
                </a:lnTo>
                <a:lnTo>
                  <a:pt x="250176" y="382603"/>
                </a:lnTo>
                <a:lnTo>
                  <a:pt x="199105" y="406458"/>
                </a:lnTo>
                <a:lnTo>
                  <a:pt x="153538" y="430777"/>
                </a:lnTo>
                <a:lnTo>
                  <a:pt x="113610" y="455536"/>
                </a:lnTo>
                <a:lnTo>
                  <a:pt x="79456" y="480712"/>
                </a:lnTo>
                <a:lnTo>
                  <a:pt x="39345" y="519204"/>
                </a:lnTo>
                <a:lnTo>
                  <a:pt x="12982" y="558498"/>
                </a:lnTo>
                <a:lnTo>
                  <a:pt x="819" y="598515"/>
                </a:lnTo>
                <a:lnTo>
                  <a:pt x="0" y="612000"/>
                </a:lnTo>
                <a:lnTo>
                  <a:pt x="6889864" y="612000"/>
                </a:lnTo>
                <a:lnTo>
                  <a:pt x="6882536" y="571761"/>
                </a:lnTo>
                <a:lnTo>
                  <a:pt x="6860856" y="532217"/>
                </a:lnTo>
                <a:lnTo>
                  <a:pt x="6825277" y="493448"/>
                </a:lnTo>
                <a:lnTo>
                  <a:pt x="6794060" y="468073"/>
                </a:lnTo>
                <a:lnTo>
                  <a:pt x="6757003" y="443103"/>
                </a:lnTo>
                <a:lnTo>
                  <a:pt x="6714239" y="418561"/>
                </a:lnTo>
                <a:lnTo>
                  <a:pt x="6665903" y="394471"/>
                </a:lnTo>
                <a:lnTo>
                  <a:pt x="6612129" y="370857"/>
                </a:lnTo>
                <a:lnTo>
                  <a:pt x="6553053" y="347743"/>
                </a:lnTo>
                <a:lnTo>
                  <a:pt x="6488808" y="325154"/>
                </a:lnTo>
                <a:lnTo>
                  <a:pt x="6419529" y="303112"/>
                </a:lnTo>
                <a:lnTo>
                  <a:pt x="6345351" y="281642"/>
                </a:lnTo>
                <a:lnTo>
                  <a:pt x="6306467" y="271128"/>
                </a:lnTo>
                <a:lnTo>
                  <a:pt x="6266408" y="260767"/>
                </a:lnTo>
                <a:lnTo>
                  <a:pt x="6225191" y="250561"/>
                </a:lnTo>
                <a:lnTo>
                  <a:pt x="6182834" y="240512"/>
                </a:lnTo>
                <a:lnTo>
                  <a:pt x="6139353" y="230624"/>
                </a:lnTo>
                <a:lnTo>
                  <a:pt x="6094764" y="220900"/>
                </a:lnTo>
                <a:lnTo>
                  <a:pt x="6049086" y="211343"/>
                </a:lnTo>
                <a:lnTo>
                  <a:pt x="6002333" y="201956"/>
                </a:lnTo>
                <a:lnTo>
                  <a:pt x="5954524" y="192742"/>
                </a:lnTo>
                <a:lnTo>
                  <a:pt x="5905675" y="183703"/>
                </a:lnTo>
                <a:lnTo>
                  <a:pt x="5855803" y="174843"/>
                </a:lnTo>
                <a:lnTo>
                  <a:pt x="5804925" y="166165"/>
                </a:lnTo>
                <a:lnTo>
                  <a:pt x="5753057" y="157672"/>
                </a:lnTo>
                <a:lnTo>
                  <a:pt x="5700217" y="149366"/>
                </a:lnTo>
                <a:lnTo>
                  <a:pt x="5646420" y="141251"/>
                </a:lnTo>
                <a:lnTo>
                  <a:pt x="5591685" y="133330"/>
                </a:lnTo>
                <a:lnTo>
                  <a:pt x="5536027" y="125605"/>
                </a:lnTo>
                <a:lnTo>
                  <a:pt x="5479464" y="118080"/>
                </a:lnTo>
                <a:lnTo>
                  <a:pt x="5422012" y="110758"/>
                </a:lnTo>
                <a:lnTo>
                  <a:pt x="5363689" y="103641"/>
                </a:lnTo>
                <a:lnTo>
                  <a:pt x="5304510" y="96734"/>
                </a:lnTo>
                <a:lnTo>
                  <a:pt x="5244494" y="90037"/>
                </a:lnTo>
                <a:lnTo>
                  <a:pt x="5183655" y="83556"/>
                </a:lnTo>
                <a:lnTo>
                  <a:pt x="5122013" y="77292"/>
                </a:lnTo>
                <a:lnTo>
                  <a:pt x="5059583" y="71248"/>
                </a:lnTo>
                <a:lnTo>
                  <a:pt x="4996381" y="65428"/>
                </a:lnTo>
                <a:lnTo>
                  <a:pt x="4932426" y="59835"/>
                </a:lnTo>
                <a:lnTo>
                  <a:pt x="4867733" y="54471"/>
                </a:lnTo>
                <a:lnTo>
                  <a:pt x="4802320" y="49340"/>
                </a:lnTo>
                <a:lnTo>
                  <a:pt x="4736203" y="44444"/>
                </a:lnTo>
                <a:lnTo>
                  <a:pt x="4669400" y="39787"/>
                </a:lnTo>
                <a:lnTo>
                  <a:pt x="4601926" y="35371"/>
                </a:lnTo>
                <a:lnTo>
                  <a:pt x="4533799" y="31200"/>
                </a:lnTo>
                <a:lnTo>
                  <a:pt x="4465035" y="27276"/>
                </a:lnTo>
                <a:lnTo>
                  <a:pt x="4395652" y="23603"/>
                </a:lnTo>
                <a:lnTo>
                  <a:pt x="4325667" y="20183"/>
                </a:lnTo>
                <a:lnTo>
                  <a:pt x="4255095" y="17019"/>
                </a:lnTo>
                <a:lnTo>
                  <a:pt x="4183954" y="14115"/>
                </a:lnTo>
                <a:lnTo>
                  <a:pt x="4112260" y="11474"/>
                </a:lnTo>
                <a:lnTo>
                  <a:pt x="4040032" y="9097"/>
                </a:lnTo>
                <a:lnTo>
                  <a:pt x="3967284" y="6989"/>
                </a:lnTo>
                <a:lnTo>
                  <a:pt x="3894034" y="5153"/>
                </a:lnTo>
                <a:lnTo>
                  <a:pt x="3820300" y="3591"/>
                </a:lnTo>
                <a:lnTo>
                  <a:pt x="3746097" y="2306"/>
                </a:lnTo>
                <a:lnTo>
                  <a:pt x="3671442" y="1301"/>
                </a:lnTo>
                <a:lnTo>
                  <a:pt x="3596353" y="580"/>
                </a:lnTo>
                <a:lnTo>
                  <a:pt x="3520846" y="145"/>
                </a:lnTo>
                <a:lnTo>
                  <a:pt x="3444938" y="0"/>
                </a:lnTo>
                <a:close/>
              </a:path>
            </a:pathLst>
          </a:custGeom>
          <a:solidFill>
            <a:srgbClr val="BEE395"/>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60" name="object 18">
            <a:extLst>
              <a:ext uri="{FF2B5EF4-FFF2-40B4-BE49-F238E27FC236}">
                <a16:creationId xmlns:a16="http://schemas.microsoft.com/office/drawing/2014/main" id="{096020C8-552E-83C1-8111-C36587BA0307}"/>
              </a:ext>
            </a:extLst>
          </p:cNvPr>
          <p:cNvPicPr/>
          <p:nvPr/>
        </p:nvPicPr>
        <p:blipFill>
          <a:blip r:embed="rId3" cstate="print"/>
          <a:stretch>
            <a:fillRect/>
          </a:stretch>
        </p:blipFill>
        <p:spPr>
          <a:xfrm>
            <a:off x="4304928" y="3228171"/>
            <a:ext cx="2880247" cy="1001807"/>
          </a:xfrm>
          <a:prstGeom prst="rect">
            <a:avLst/>
          </a:prstGeom>
        </p:spPr>
      </p:pic>
      <p:pic>
        <p:nvPicPr>
          <p:cNvPr id="161" name="object 17">
            <a:extLst>
              <a:ext uri="{FF2B5EF4-FFF2-40B4-BE49-F238E27FC236}">
                <a16:creationId xmlns:a16="http://schemas.microsoft.com/office/drawing/2014/main" id="{5AF1710E-45D5-9D62-7D40-9628C504B4F0}"/>
              </a:ext>
            </a:extLst>
          </p:cNvPr>
          <p:cNvPicPr>
            <a:picLocks noChangeAspect="1"/>
          </p:cNvPicPr>
          <p:nvPr/>
        </p:nvPicPr>
        <p:blipFill>
          <a:blip r:embed="rId7" cstate="print"/>
          <a:stretch>
            <a:fillRect/>
          </a:stretch>
        </p:blipFill>
        <p:spPr>
          <a:xfrm>
            <a:off x="4994601" y="3780286"/>
            <a:ext cx="685567" cy="393498"/>
          </a:xfrm>
          <a:prstGeom prst="rect">
            <a:avLst/>
          </a:prstGeom>
        </p:spPr>
      </p:pic>
      <p:pic>
        <p:nvPicPr>
          <p:cNvPr id="162" name="object 17">
            <a:extLst>
              <a:ext uri="{FF2B5EF4-FFF2-40B4-BE49-F238E27FC236}">
                <a16:creationId xmlns:a16="http://schemas.microsoft.com/office/drawing/2014/main" id="{D9119608-B084-B0FD-B348-991078D02DAB}"/>
              </a:ext>
            </a:extLst>
          </p:cNvPr>
          <p:cNvPicPr>
            <a:picLocks noChangeAspect="1"/>
          </p:cNvPicPr>
          <p:nvPr/>
        </p:nvPicPr>
        <p:blipFill>
          <a:blip r:embed="rId7" cstate="print"/>
          <a:stretch>
            <a:fillRect/>
          </a:stretch>
        </p:blipFill>
        <p:spPr>
          <a:xfrm>
            <a:off x="4354260" y="3791420"/>
            <a:ext cx="625952" cy="359281"/>
          </a:xfrm>
          <a:prstGeom prst="rect">
            <a:avLst/>
          </a:prstGeom>
        </p:spPr>
      </p:pic>
      <p:grpSp>
        <p:nvGrpSpPr>
          <p:cNvPr id="274" name="グループ化 273">
            <a:extLst>
              <a:ext uri="{FF2B5EF4-FFF2-40B4-BE49-F238E27FC236}">
                <a16:creationId xmlns:a16="http://schemas.microsoft.com/office/drawing/2014/main" id="{1F439EF8-B2C8-6DE9-CD74-D68A8C039B80}"/>
              </a:ext>
            </a:extLst>
          </p:cNvPr>
          <p:cNvGrpSpPr/>
          <p:nvPr/>
        </p:nvGrpSpPr>
        <p:grpSpPr>
          <a:xfrm>
            <a:off x="3296816" y="2967312"/>
            <a:ext cx="1209606" cy="513488"/>
            <a:chOff x="3575841" y="3015742"/>
            <a:chExt cx="908872" cy="513488"/>
          </a:xfrm>
        </p:grpSpPr>
        <p:sp>
          <p:nvSpPr>
            <p:cNvPr id="163" name="object 36">
              <a:extLst>
                <a:ext uri="{FF2B5EF4-FFF2-40B4-BE49-F238E27FC236}">
                  <a16:creationId xmlns:a16="http://schemas.microsoft.com/office/drawing/2014/main" id="{36D28135-06A4-F6D4-5DE1-F4A0819A434C}"/>
                </a:ext>
              </a:extLst>
            </p:cNvPr>
            <p:cNvSpPr/>
            <p:nvPr/>
          </p:nvSpPr>
          <p:spPr>
            <a:xfrm>
              <a:off x="3575841" y="3048611"/>
              <a:ext cx="908872" cy="480619"/>
            </a:xfrm>
            <a:custGeom>
              <a:avLst/>
              <a:gdLst/>
              <a:ahLst/>
              <a:cxnLst/>
              <a:rect l="l" t="t" r="r" b="b"/>
              <a:pathLst>
                <a:path w="1086485" h="573404">
                  <a:moveTo>
                    <a:pt x="1086243" y="107492"/>
                  </a:moveTo>
                  <a:lnTo>
                    <a:pt x="1077798" y="65659"/>
                  </a:lnTo>
                  <a:lnTo>
                    <a:pt x="1054760" y="31483"/>
                  </a:lnTo>
                  <a:lnTo>
                    <a:pt x="1020584" y="8445"/>
                  </a:lnTo>
                  <a:lnTo>
                    <a:pt x="978750" y="0"/>
                  </a:lnTo>
                  <a:lnTo>
                    <a:pt x="107492" y="0"/>
                  </a:lnTo>
                  <a:lnTo>
                    <a:pt x="65659" y="8445"/>
                  </a:lnTo>
                  <a:lnTo>
                    <a:pt x="31483" y="31483"/>
                  </a:lnTo>
                  <a:lnTo>
                    <a:pt x="8445" y="65659"/>
                  </a:lnTo>
                  <a:lnTo>
                    <a:pt x="0" y="107492"/>
                  </a:lnTo>
                  <a:lnTo>
                    <a:pt x="0" y="324510"/>
                  </a:lnTo>
                  <a:lnTo>
                    <a:pt x="8445" y="366356"/>
                  </a:lnTo>
                  <a:lnTo>
                    <a:pt x="31483" y="400519"/>
                  </a:lnTo>
                  <a:lnTo>
                    <a:pt x="65659" y="423557"/>
                  </a:lnTo>
                  <a:lnTo>
                    <a:pt x="107492" y="432003"/>
                  </a:lnTo>
                  <a:lnTo>
                    <a:pt x="167678" y="432003"/>
                  </a:lnTo>
                  <a:lnTo>
                    <a:pt x="177025" y="451535"/>
                  </a:lnTo>
                  <a:lnTo>
                    <a:pt x="207391" y="491261"/>
                  </a:lnTo>
                  <a:lnTo>
                    <a:pt x="245999" y="525475"/>
                  </a:lnTo>
                  <a:lnTo>
                    <a:pt x="291833" y="553059"/>
                  </a:lnTo>
                  <a:lnTo>
                    <a:pt x="343839" y="572833"/>
                  </a:lnTo>
                  <a:lnTo>
                    <a:pt x="333298" y="560552"/>
                  </a:lnTo>
                  <a:lnTo>
                    <a:pt x="312801" y="530656"/>
                  </a:lnTo>
                  <a:lnTo>
                    <a:pt x="291757" y="486105"/>
                  </a:lnTo>
                  <a:lnTo>
                    <a:pt x="280060" y="432003"/>
                  </a:lnTo>
                  <a:lnTo>
                    <a:pt x="978750" y="432003"/>
                  </a:lnTo>
                  <a:lnTo>
                    <a:pt x="1020584" y="423557"/>
                  </a:lnTo>
                  <a:lnTo>
                    <a:pt x="1054760" y="400519"/>
                  </a:lnTo>
                  <a:lnTo>
                    <a:pt x="1077798" y="366356"/>
                  </a:lnTo>
                  <a:lnTo>
                    <a:pt x="1086243" y="324510"/>
                  </a:lnTo>
                  <a:lnTo>
                    <a:pt x="1086243" y="107492"/>
                  </a:lnTo>
                  <a:close/>
                </a:path>
              </a:pathLst>
            </a:custGeom>
            <a:solidFill>
              <a:srgbClr val="89C765"/>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lang="ja-JP" altLang="en-US" sz="1509"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4" name="object 37">
              <a:extLst>
                <a:ext uri="{FF2B5EF4-FFF2-40B4-BE49-F238E27FC236}">
                  <a16:creationId xmlns:a16="http://schemas.microsoft.com/office/drawing/2014/main" id="{551459F9-5767-AE77-E81D-61238BD0072F}"/>
                </a:ext>
              </a:extLst>
            </p:cNvPr>
            <p:cNvSpPr txBox="1"/>
            <p:nvPr/>
          </p:nvSpPr>
          <p:spPr>
            <a:xfrm>
              <a:off x="3591251" y="3015742"/>
              <a:ext cx="878052" cy="432571"/>
            </a:xfrm>
            <a:prstGeom prst="rect">
              <a:avLst/>
            </a:prstGeom>
          </p:spPr>
          <p:txBody>
            <a:bodyPr vert="horz" wrap="square" lIns="0" tIns="10113" rIns="0" bIns="0" rtlCol="0" anchor="ctr">
              <a:spAutoFit/>
            </a:bodyPr>
            <a:lstStyle/>
            <a:p>
              <a:pPr marL="10645" marR="19161" lvl="0" indent="0" algn="ctr" defTabSz="766450" rtl="0" eaLnBrk="1" fontAlgn="auto" latinLnBrk="0" hangingPunct="1">
                <a:lnSpc>
                  <a:spcPct val="117200"/>
                </a:lnSpc>
                <a:spcBef>
                  <a:spcPts val="80"/>
                </a:spcBef>
                <a:spcAft>
                  <a:spcPts val="0"/>
                </a:spcAft>
                <a:buClrTx/>
                <a:buSzTx/>
                <a:buFontTx/>
                <a:buNone/>
                <a:tabLst/>
                <a:defRPr/>
              </a:pPr>
              <a:r>
                <a:rPr kumimoji="0" sz="1200" b="1" i="0" u="none" strike="noStrike" kern="0" cap="none" spc="-126" normalizeH="0" baseline="0" noProof="0" dirty="0" err="1">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会社も出しま</a:t>
              </a:r>
              <a:r>
                <a:rPr kumimoji="0" lang="ja-JP" altLang="en-US" sz="1200" b="1" i="0" u="none" strike="noStrike" kern="0" cap="none" spc="-126"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す</a:t>
              </a:r>
              <a:endParaRPr kumimoji="0" sz="1200"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grpSp>
      <p:pic>
        <p:nvPicPr>
          <p:cNvPr id="165" name="図 164">
            <a:extLst>
              <a:ext uri="{FF2B5EF4-FFF2-40B4-BE49-F238E27FC236}">
                <a16:creationId xmlns:a16="http://schemas.microsoft.com/office/drawing/2014/main" id="{A174F5F8-1764-4A1E-75C5-944DED28B3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8428" y="3470346"/>
            <a:ext cx="686382" cy="897231"/>
          </a:xfrm>
          <a:prstGeom prst="rect">
            <a:avLst/>
          </a:prstGeom>
        </p:spPr>
      </p:pic>
      <p:grpSp>
        <p:nvGrpSpPr>
          <p:cNvPr id="273" name="グループ化 272">
            <a:extLst>
              <a:ext uri="{FF2B5EF4-FFF2-40B4-BE49-F238E27FC236}">
                <a16:creationId xmlns:a16="http://schemas.microsoft.com/office/drawing/2014/main" id="{8E7324B5-F143-B526-5F0E-DFE14D09540B}"/>
              </a:ext>
            </a:extLst>
          </p:cNvPr>
          <p:cNvGrpSpPr/>
          <p:nvPr/>
        </p:nvGrpSpPr>
        <p:grpSpPr>
          <a:xfrm>
            <a:off x="8488211" y="2639503"/>
            <a:ext cx="1145309" cy="1450409"/>
            <a:chOff x="8384038" y="2639503"/>
            <a:chExt cx="1145309" cy="1450409"/>
          </a:xfrm>
        </p:grpSpPr>
        <p:pic>
          <p:nvPicPr>
            <p:cNvPr id="270" name="object 11">
              <a:extLst>
                <a:ext uri="{FF2B5EF4-FFF2-40B4-BE49-F238E27FC236}">
                  <a16:creationId xmlns:a16="http://schemas.microsoft.com/office/drawing/2014/main" id="{6B58F038-4D7F-2E65-F062-77D7A415911A}"/>
                </a:ext>
              </a:extLst>
            </p:cNvPr>
            <p:cNvPicPr/>
            <p:nvPr/>
          </p:nvPicPr>
          <p:blipFill>
            <a:blip r:embed="rId5" cstate="print"/>
            <a:stretch>
              <a:fillRect/>
            </a:stretch>
          </p:blipFill>
          <p:spPr>
            <a:xfrm>
              <a:off x="8384038" y="2639503"/>
              <a:ext cx="1145309" cy="1450409"/>
            </a:xfrm>
            <a:prstGeom prst="rect">
              <a:avLst/>
            </a:prstGeom>
          </p:spPr>
        </p:pic>
        <p:sp>
          <p:nvSpPr>
            <p:cNvPr id="167" name="テキスト ボックス 166">
              <a:extLst>
                <a:ext uri="{FF2B5EF4-FFF2-40B4-BE49-F238E27FC236}">
                  <a16:creationId xmlns:a16="http://schemas.microsoft.com/office/drawing/2014/main" id="{63DA4F81-C5A2-9FC4-ADAD-ED89387BCBFF}"/>
                </a:ext>
              </a:extLst>
            </p:cNvPr>
            <p:cNvSpPr txBox="1"/>
            <p:nvPr/>
          </p:nvSpPr>
          <p:spPr>
            <a:xfrm>
              <a:off x="8587360" y="2831228"/>
              <a:ext cx="738664" cy="1066959"/>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rPr>
                <a:t>貯金だけでは</a:t>
              </a:r>
              <a:endParaRPr kumimoji="1" lang="en-US" altLang="ja-JP"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rPr>
                <a:t>足りない</a:t>
              </a:r>
              <a:endParaRPr kumimoji="1" lang="en-US" altLang="ja-JP"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glow rad="63500">
                      <a:srgbClr val="FFFFFF">
                        <a:alpha val="40000"/>
                      </a:srgbClr>
                    </a:glow>
                  </a:effectLst>
                  <a:uLnTx/>
                  <a:uFillTx/>
                  <a:latin typeface="UD デジタル 教科書体 NK-R" panose="02020400000000000000" pitchFamily="18" charset="-128"/>
                  <a:ea typeface="UD デジタル 教科書体 NK-R" panose="02020400000000000000" pitchFamily="18" charset="-128"/>
                  <a:cs typeface="+mn-cs"/>
                </a:rPr>
                <a:t>ところだった・・</a:t>
              </a:r>
            </a:p>
          </p:txBody>
        </p:sp>
      </p:grpSp>
      <p:grpSp>
        <p:nvGrpSpPr>
          <p:cNvPr id="168" name="グループ化 167">
            <a:extLst>
              <a:ext uri="{FF2B5EF4-FFF2-40B4-BE49-F238E27FC236}">
                <a16:creationId xmlns:a16="http://schemas.microsoft.com/office/drawing/2014/main" id="{A06BF990-34E4-7352-43ED-6FDDCD099497}"/>
              </a:ext>
            </a:extLst>
          </p:cNvPr>
          <p:cNvGrpSpPr/>
          <p:nvPr/>
        </p:nvGrpSpPr>
        <p:grpSpPr>
          <a:xfrm>
            <a:off x="8589902" y="4108147"/>
            <a:ext cx="557794" cy="416318"/>
            <a:chOff x="7992287" y="6229926"/>
            <a:chExt cx="557794" cy="416318"/>
          </a:xfrm>
        </p:grpSpPr>
        <p:grpSp>
          <p:nvGrpSpPr>
            <p:cNvPr id="169" name="object 1606">
              <a:extLst>
                <a:ext uri="{FF2B5EF4-FFF2-40B4-BE49-F238E27FC236}">
                  <a16:creationId xmlns:a16="http://schemas.microsoft.com/office/drawing/2014/main" id="{73EAB1BD-4F48-3E8C-C354-11F130DA2B4D}"/>
                </a:ext>
              </a:extLst>
            </p:cNvPr>
            <p:cNvGrpSpPr>
              <a:grpSpLocks noChangeAspect="1"/>
            </p:cNvGrpSpPr>
            <p:nvPr/>
          </p:nvGrpSpPr>
          <p:grpSpPr>
            <a:xfrm>
              <a:off x="8181232" y="6321360"/>
              <a:ext cx="368849" cy="224860"/>
              <a:chOff x="9352489" y="5756400"/>
              <a:chExt cx="958215" cy="550545"/>
            </a:xfrm>
          </p:grpSpPr>
          <p:sp>
            <p:nvSpPr>
              <p:cNvPr id="222" name="object 1607">
                <a:extLst>
                  <a:ext uri="{FF2B5EF4-FFF2-40B4-BE49-F238E27FC236}">
                    <a16:creationId xmlns:a16="http://schemas.microsoft.com/office/drawing/2014/main" id="{2155F418-DF61-AF7B-E013-F1AF755721C0}"/>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3" name="object 1608">
                <a:extLst>
                  <a:ext uri="{FF2B5EF4-FFF2-40B4-BE49-F238E27FC236}">
                    <a16:creationId xmlns:a16="http://schemas.microsoft.com/office/drawing/2014/main" id="{09DF4DDE-45C6-7307-D4FD-01C4A8467EBF}"/>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4" name="object 1609">
                <a:extLst>
                  <a:ext uri="{FF2B5EF4-FFF2-40B4-BE49-F238E27FC236}">
                    <a16:creationId xmlns:a16="http://schemas.microsoft.com/office/drawing/2014/main" id="{2B490BA5-B787-5078-F295-B4FED0F6FC5D}"/>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25" name="object 1610">
                <a:extLst>
                  <a:ext uri="{FF2B5EF4-FFF2-40B4-BE49-F238E27FC236}">
                    <a16:creationId xmlns:a16="http://schemas.microsoft.com/office/drawing/2014/main" id="{3D3F9555-26AB-6BB1-BB2D-3686E52445C8}"/>
                  </a:ext>
                </a:extLst>
              </p:cNvPr>
              <p:cNvPicPr/>
              <p:nvPr/>
            </p:nvPicPr>
            <p:blipFill>
              <a:blip r:embed="rId8" cstate="print"/>
              <a:stretch>
                <a:fillRect/>
              </a:stretch>
            </p:blipFill>
            <p:spPr>
              <a:xfrm>
                <a:off x="9376241" y="5892853"/>
                <a:ext cx="235810" cy="221727"/>
              </a:xfrm>
              <a:prstGeom prst="rect">
                <a:avLst/>
              </a:prstGeom>
            </p:spPr>
          </p:pic>
          <p:sp>
            <p:nvSpPr>
              <p:cNvPr id="226" name="object 1611">
                <a:extLst>
                  <a:ext uri="{FF2B5EF4-FFF2-40B4-BE49-F238E27FC236}">
                    <a16:creationId xmlns:a16="http://schemas.microsoft.com/office/drawing/2014/main" id="{6105B900-C991-44FC-E4F7-A16ADB2DC557}"/>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7" name="object 1612">
                <a:extLst>
                  <a:ext uri="{FF2B5EF4-FFF2-40B4-BE49-F238E27FC236}">
                    <a16:creationId xmlns:a16="http://schemas.microsoft.com/office/drawing/2014/main" id="{25BCAE1E-6036-AE36-7663-3AA9A894F877}"/>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8" name="object 1613">
                <a:extLst>
                  <a:ext uri="{FF2B5EF4-FFF2-40B4-BE49-F238E27FC236}">
                    <a16:creationId xmlns:a16="http://schemas.microsoft.com/office/drawing/2014/main" id="{0B440DAF-04B6-ADEA-D33A-C8194913D08C}"/>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29" name="object 1614">
                <a:extLst>
                  <a:ext uri="{FF2B5EF4-FFF2-40B4-BE49-F238E27FC236}">
                    <a16:creationId xmlns:a16="http://schemas.microsoft.com/office/drawing/2014/main" id="{FE8FAE0F-A58A-5B34-7850-B44888E5A856}"/>
                  </a:ext>
                </a:extLst>
              </p:cNvPr>
              <p:cNvPicPr/>
              <p:nvPr/>
            </p:nvPicPr>
            <p:blipFill>
              <a:blip r:embed="rId9" cstate="print"/>
              <a:stretch>
                <a:fillRect/>
              </a:stretch>
            </p:blipFill>
            <p:spPr>
              <a:xfrm>
                <a:off x="9630274" y="6005765"/>
                <a:ext cx="105256" cy="145643"/>
              </a:xfrm>
              <a:prstGeom prst="rect">
                <a:avLst/>
              </a:prstGeom>
            </p:spPr>
          </p:pic>
          <p:sp>
            <p:nvSpPr>
              <p:cNvPr id="230" name="object 1615">
                <a:extLst>
                  <a:ext uri="{FF2B5EF4-FFF2-40B4-BE49-F238E27FC236}">
                    <a16:creationId xmlns:a16="http://schemas.microsoft.com/office/drawing/2014/main" id="{0DA67A9B-D805-756B-D245-EFBBABDB2382}"/>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1" name="object 1616">
                <a:extLst>
                  <a:ext uri="{FF2B5EF4-FFF2-40B4-BE49-F238E27FC236}">
                    <a16:creationId xmlns:a16="http://schemas.microsoft.com/office/drawing/2014/main" id="{6E06E9D7-6467-AB87-C620-E7E4179559CD}"/>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2" name="object 1617">
                <a:extLst>
                  <a:ext uri="{FF2B5EF4-FFF2-40B4-BE49-F238E27FC236}">
                    <a16:creationId xmlns:a16="http://schemas.microsoft.com/office/drawing/2014/main" id="{83387274-DDB9-79B2-7E2D-231111D93401}"/>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33" name="object 1618">
                <a:extLst>
                  <a:ext uri="{FF2B5EF4-FFF2-40B4-BE49-F238E27FC236}">
                    <a16:creationId xmlns:a16="http://schemas.microsoft.com/office/drawing/2014/main" id="{4CC909D6-2AD5-8D5A-4AE2-2E6F31C86EC0}"/>
                  </a:ext>
                </a:extLst>
              </p:cNvPr>
              <p:cNvPicPr/>
              <p:nvPr/>
            </p:nvPicPr>
            <p:blipFill>
              <a:blip r:embed="rId10" cstate="print"/>
              <a:stretch>
                <a:fillRect/>
              </a:stretch>
            </p:blipFill>
            <p:spPr>
              <a:xfrm>
                <a:off x="9599641" y="5850037"/>
                <a:ext cx="490951" cy="252900"/>
              </a:xfrm>
              <a:prstGeom prst="rect">
                <a:avLst/>
              </a:prstGeom>
            </p:spPr>
          </p:pic>
        </p:grpSp>
        <p:grpSp>
          <p:nvGrpSpPr>
            <p:cNvPr id="170" name="object 1606">
              <a:extLst>
                <a:ext uri="{FF2B5EF4-FFF2-40B4-BE49-F238E27FC236}">
                  <a16:creationId xmlns:a16="http://schemas.microsoft.com/office/drawing/2014/main" id="{271BFB95-DC7C-C7B4-2993-C3F719C19A88}"/>
                </a:ext>
              </a:extLst>
            </p:cNvPr>
            <p:cNvGrpSpPr>
              <a:grpSpLocks noChangeAspect="1"/>
            </p:cNvGrpSpPr>
            <p:nvPr/>
          </p:nvGrpSpPr>
          <p:grpSpPr>
            <a:xfrm>
              <a:off x="8140934" y="6380656"/>
              <a:ext cx="368849" cy="224860"/>
              <a:chOff x="9352489" y="5756400"/>
              <a:chExt cx="958215" cy="550545"/>
            </a:xfrm>
          </p:grpSpPr>
          <p:sp>
            <p:nvSpPr>
              <p:cNvPr id="210" name="object 1607">
                <a:extLst>
                  <a:ext uri="{FF2B5EF4-FFF2-40B4-BE49-F238E27FC236}">
                    <a16:creationId xmlns:a16="http://schemas.microsoft.com/office/drawing/2014/main" id="{F1A7189C-2BC3-9A1A-BB39-5C5F85E5B5F3}"/>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1" name="object 1608">
                <a:extLst>
                  <a:ext uri="{FF2B5EF4-FFF2-40B4-BE49-F238E27FC236}">
                    <a16:creationId xmlns:a16="http://schemas.microsoft.com/office/drawing/2014/main" id="{9798900F-4B68-E76E-CB40-3D1EF4D86257}"/>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2" name="object 1609">
                <a:extLst>
                  <a:ext uri="{FF2B5EF4-FFF2-40B4-BE49-F238E27FC236}">
                    <a16:creationId xmlns:a16="http://schemas.microsoft.com/office/drawing/2014/main" id="{AC229AF6-335A-0091-E51A-8B2E0E209822}"/>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13" name="object 1610">
                <a:extLst>
                  <a:ext uri="{FF2B5EF4-FFF2-40B4-BE49-F238E27FC236}">
                    <a16:creationId xmlns:a16="http://schemas.microsoft.com/office/drawing/2014/main" id="{273113FE-3F0D-EBB7-A34B-6BDCB1588355}"/>
                  </a:ext>
                </a:extLst>
              </p:cNvPr>
              <p:cNvPicPr/>
              <p:nvPr/>
            </p:nvPicPr>
            <p:blipFill>
              <a:blip r:embed="rId8" cstate="print"/>
              <a:stretch>
                <a:fillRect/>
              </a:stretch>
            </p:blipFill>
            <p:spPr>
              <a:xfrm>
                <a:off x="9376241" y="5892853"/>
                <a:ext cx="235810" cy="221727"/>
              </a:xfrm>
              <a:prstGeom prst="rect">
                <a:avLst/>
              </a:prstGeom>
            </p:spPr>
          </p:pic>
          <p:sp>
            <p:nvSpPr>
              <p:cNvPr id="214" name="object 1611">
                <a:extLst>
                  <a:ext uri="{FF2B5EF4-FFF2-40B4-BE49-F238E27FC236}">
                    <a16:creationId xmlns:a16="http://schemas.microsoft.com/office/drawing/2014/main" id="{D27A9F70-A452-A597-55D7-F8827379B284}"/>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5" name="object 1612">
                <a:extLst>
                  <a:ext uri="{FF2B5EF4-FFF2-40B4-BE49-F238E27FC236}">
                    <a16:creationId xmlns:a16="http://schemas.microsoft.com/office/drawing/2014/main" id="{02311FDA-5B73-E92D-84D9-23A6D0BA9BC0}"/>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6" name="object 1613">
                <a:extLst>
                  <a:ext uri="{FF2B5EF4-FFF2-40B4-BE49-F238E27FC236}">
                    <a16:creationId xmlns:a16="http://schemas.microsoft.com/office/drawing/2014/main" id="{20E440E6-2641-304E-9C2B-4A2F1B734B24}"/>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17" name="object 1614">
                <a:extLst>
                  <a:ext uri="{FF2B5EF4-FFF2-40B4-BE49-F238E27FC236}">
                    <a16:creationId xmlns:a16="http://schemas.microsoft.com/office/drawing/2014/main" id="{9B488D1A-C499-F4F8-3AB5-E7C9E1EB8FC3}"/>
                  </a:ext>
                </a:extLst>
              </p:cNvPr>
              <p:cNvPicPr/>
              <p:nvPr/>
            </p:nvPicPr>
            <p:blipFill>
              <a:blip r:embed="rId9" cstate="print"/>
              <a:stretch>
                <a:fillRect/>
              </a:stretch>
            </p:blipFill>
            <p:spPr>
              <a:xfrm>
                <a:off x="9630274" y="6005765"/>
                <a:ext cx="105256" cy="145643"/>
              </a:xfrm>
              <a:prstGeom prst="rect">
                <a:avLst/>
              </a:prstGeom>
            </p:spPr>
          </p:pic>
          <p:sp>
            <p:nvSpPr>
              <p:cNvPr id="218" name="object 1615">
                <a:extLst>
                  <a:ext uri="{FF2B5EF4-FFF2-40B4-BE49-F238E27FC236}">
                    <a16:creationId xmlns:a16="http://schemas.microsoft.com/office/drawing/2014/main" id="{02E09425-3077-C56A-9014-363CCF8920B8}"/>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9" name="object 1616">
                <a:extLst>
                  <a:ext uri="{FF2B5EF4-FFF2-40B4-BE49-F238E27FC236}">
                    <a16:creationId xmlns:a16="http://schemas.microsoft.com/office/drawing/2014/main" id="{8E502E4D-8A17-81D3-CEE7-2C63FD12D55D}"/>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0" name="object 1617">
                <a:extLst>
                  <a:ext uri="{FF2B5EF4-FFF2-40B4-BE49-F238E27FC236}">
                    <a16:creationId xmlns:a16="http://schemas.microsoft.com/office/drawing/2014/main" id="{A233E455-0CE1-5D82-E668-CB4E39C5DE61}"/>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21" name="object 1618">
                <a:extLst>
                  <a:ext uri="{FF2B5EF4-FFF2-40B4-BE49-F238E27FC236}">
                    <a16:creationId xmlns:a16="http://schemas.microsoft.com/office/drawing/2014/main" id="{3CAFBADD-F15B-15E3-F129-D5132E53950D}"/>
                  </a:ext>
                </a:extLst>
              </p:cNvPr>
              <p:cNvPicPr/>
              <p:nvPr/>
            </p:nvPicPr>
            <p:blipFill>
              <a:blip r:embed="rId10" cstate="print"/>
              <a:stretch>
                <a:fillRect/>
              </a:stretch>
            </p:blipFill>
            <p:spPr>
              <a:xfrm>
                <a:off x="9599641" y="5850037"/>
                <a:ext cx="490951" cy="252900"/>
              </a:xfrm>
              <a:prstGeom prst="rect">
                <a:avLst/>
              </a:prstGeom>
            </p:spPr>
          </p:pic>
        </p:grpSp>
        <p:grpSp>
          <p:nvGrpSpPr>
            <p:cNvPr id="171" name="object 1606">
              <a:extLst>
                <a:ext uri="{FF2B5EF4-FFF2-40B4-BE49-F238E27FC236}">
                  <a16:creationId xmlns:a16="http://schemas.microsoft.com/office/drawing/2014/main" id="{B3CBF37C-35EE-08A5-CB32-0ACD9ED17351}"/>
                </a:ext>
              </a:extLst>
            </p:cNvPr>
            <p:cNvGrpSpPr>
              <a:grpSpLocks noChangeAspect="1"/>
            </p:cNvGrpSpPr>
            <p:nvPr/>
          </p:nvGrpSpPr>
          <p:grpSpPr>
            <a:xfrm>
              <a:off x="7992287" y="6421384"/>
              <a:ext cx="368849" cy="224860"/>
              <a:chOff x="9352489" y="5756400"/>
              <a:chExt cx="958215" cy="550545"/>
            </a:xfrm>
          </p:grpSpPr>
          <p:sp>
            <p:nvSpPr>
              <p:cNvPr id="198" name="object 1607">
                <a:extLst>
                  <a:ext uri="{FF2B5EF4-FFF2-40B4-BE49-F238E27FC236}">
                    <a16:creationId xmlns:a16="http://schemas.microsoft.com/office/drawing/2014/main" id="{A4A2092A-C3C4-416B-9F8D-76C4E546144A}"/>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9" name="object 1608">
                <a:extLst>
                  <a:ext uri="{FF2B5EF4-FFF2-40B4-BE49-F238E27FC236}">
                    <a16:creationId xmlns:a16="http://schemas.microsoft.com/office/drawing/2014/main" id="{6B34E460-665C-CBBA-C944-A8514BF1B360}"/>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0" name="object 1609">
                <a:extLst>
                  <a:ext uri="{FF2B5EF4-FFF2-40B4-BE49-F238E27FC236}">
                    <a16:creationId xmlns:a16="http://schemas.microsoft.com/office/drawing/2014/main" id="{76A76693-BBA7-909F-A2C9-E5BADAD40541}"/>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01" name="object 1610">
                <a:extLst>
                  <a:ext uri="{FF2B5EF4-FFF2-40B4-BE49-F238E27FC236}">
                    <a16:creationId xmlns:a16="http://schemas.microsoft.com/office/drawing/2014/main" id="{4E8A592B-BF24-F32D-1176-84661FBBCF05}"/>
                  </a:ext>
                </a:extLst>
              </p:cNvPr>
              <p:cNvPicPr/>
              <p:nvPr/>
            </p:nvPicPr>
            <p:blipFill>
              <a:blip r:embed="rId8" cstate="print"/>
              <a:stretch>
                <a:fillRect/>
              </a:stretch>
            </p:blipFill>
            <p:spPr>
              <a:xfrm>
                <a:off x="9376241" y="5892853"/>
                <a:ext cx="235810" cy="221727"/>
              </a:xfrm>
              <a:prstGeom prst="rect">
                <a:avLst/>
              </a:prstGeom>
            </p:spPr>
          </p:pic>
          <p:sp>
            <p:nvSpPr>
              <p:cNvPr id="202" name="object 1611">
                <a:extLst>
                  <a:ext uri="{FF2B5EF4-FFF2-40B4-BE49-F238E27FC236}">
                    <a16:creationId xmlns:a16="http://schemas.microsoft.com/office/drawing/2014/main" id="{21A9556A-16A8-DD31-57AD-F7F6BD710B30}"/>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3" name="object 1612">
                <a:extLst>
                  <a:ext uri="{FF2B5EF4-FFF2-40B4-BE49-F238E27FC236}">
                    <a16:creationId xmlns:a16="http://schemas.microsoft.com/office/drawing/2014/main" id="{AC6D0FFA-38E1-EAE9-0B83-9141B08E5FF3}"/>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4" name="object 1613">
                <a:extLst>
                  <a:ext uri="{FF2B5EF4-FFF2-40B4-BE49-F238E27FC236}">
                    <a16:creationId xmlns:a16="http://schemas.microsoft.com/office/drawing/2014/main" id="{6EF3EF91-173E-B5BE-1C81-49F8CD771353}"/>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05" name="object 1614">
                <a:extLst>
                  <a:ext uri="{FF2B5EF4-FFF2-40B4-BE49-F238E27FC236}">
                    <a16:creationId xmlns:a16="http://schemas.microsoft.com/office/drawing/2014/main" id="{E1C6EF16-E303-CDB8-3F85-A873B1630134}"/>
                  </a:ext>
                </a:extLst>
              </p:cNvPr>
              <p:cNvPicPr/>
              <p:nvPr/>
            </p:nvPicPr>
            <p:blipFill>
              <a:blip r:embed="rId9" cstate="print"/>
              <a:stretch>
                <a:fillRect/>
              </a:stretch>
            </p:blipFill>
            <p:spPr>
              <a:xfrm>
                <a:off x="9630274" y="6005765"/>
                <a:ext cx="105256" cy="145643"/>
              </a:xfrm>
              <a:prstGeom prst="rect">
                <a:avLst/>
              </a:prstGeom>
            </p:spPr>
          </p:pic>
          <p:sp>
            <p:nvSpPr>
              <p:cNvPr id="206" name="object 1615">
                <a:extLst>
                  <a:ext uri="{FF2B5EF4-FFF2-40B4-BE49-F238E27FC236}">
                    <a16:creationId xmlns:a16="http://schemas.microsoft.com/office/drawing/2014/main" id="{6CB0D137-1403-8A22-2AA7-00722BAF3618}"/>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7" name="object 1616">
                <a:extLst>
                  <a:ext uri="{FF2B5EF4-FFF2-40B4-BE49-F238E27FC236}">
                    <a16:creationId xmlns:a16="http://schemas.microsoft.com/office/drawing/2014/main" id="{DDD889AD-34FA-C5D9-6DD0-F60BB9C297EB}"/>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8" name="object 1617">
                <a:extLst>
                  <a:ext uri="{FF2B5EF4-FFF2-40B4-BE49-F238E27FC236}">
                    <a16:creationId xmlns:a16="http://schemas.microsoft.com/office/drawing/2014/main" id="{8C55FBE9-3DE5-7004-2A2C-7DCB3B3127A7}"/>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09" name="object 1618">
                <a:extLst>
                  <a:ext uri="{FF2B5EF4-FFF2-40B4-BE49-F238E27FC236}">
                    <a16:creationId xmlns:a16="http://schemas.microsoft.com/office/drawing/2014/main" id="{E238F060-AC01-4E85-394A-623FBFD84700}"/>
                  </a:ext>
                </a:extLst>
              </p:cNvPr>
              <p:cNvPicPr/>
              <p:nvPr/>
            </p:nvPicPr>
            <p:blipFill>
              <a:blip r:embed="rId10" cstate="print"/>
              <a:stretch>
                <a:fillRect/>
              </a:stretch>
            </p:blipFill>
            <p:spPr>
              <a:xfrm>
                <a:off x="9599641" y="5850037"/>
                <a:ext cx="490951" cy="252900"/>
              </a:xfrm>
              <a:prstGeom prst="rect">
                <a:avLst/>
              </a:prstGeom>
            </p:spPr>
          </p:pic>
        </p:grpSp>
        <p:grpSp>
          <p:nvGrpSpPr>
            <p:cNvPr id="172" name="object 1606">
              <a:extLst>
                <a:ext uri="{FF2B5EF4-FFF2-40B4-BE49-F238E27FC236}">
                  <a16:creationId xmlns:a16="http://schemas.microsoft.com/office/drawing/2014/main" id="{E638025E-8704-8B40-1D7C-B4E7B25593B0}"/>
                </a:ext>
              </a:extLst>
            </p:cNvPr>
            <p:cNvGrpSpPr>
              <a:grpSpLocks noChangeAspect="1"/>
            </p:cNvGrpSpPr>
            <p:nvPr/>
          </p:nvGrpSpPr>
          <p:grpSpPr>
            <a:xfrm>
              <a:off x="8016665" y="6321269"/>
              <a:ext cx="368849" cy="224860"/>
              <a:chOff x="9352489" y="5756400"/>
              <a:chExt cx="958215" cy="550545"/>
            </a:xfrm>
          </p:grpSpPr>
          <p:sp>
            <p:nvSpPr>
              <p:cNvPr id="186" name="object 1607">
                <a:extLst>
                  <a:ext uri="{FF2B5EF4-FFF2-40B4-BE49-F238E27FC236}">
                    <a16:creationId xmlns:a16="http://schemas.microsoft.com/office/drawing/2014/main" id="{7D0B0D84-F56D-43C7-3823-9A8E259342FC}"/>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7" name="object 1608">
                <a:extLst>
                  <a:ext uri="{FF2B5EF4-FFF2-40B4-BE49-F238E27FC236}">
                    <a16:creationId xmlns:a16="http://schemas.microsoft.com/office/drawing/2014/main" id="{3240083E-E0E4-A197-2B5B-C8C43D3B1996}"/>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8" name="object 1609">
                <a:extLst>
                  <a:ext uri="{FF2B5EF4-FFF2-40B4-BE49-F238E27FC236}">
                    <a16:creationId xmlns:a16="http://schemas.microsoft.com/office/drawing/2014/main" id="{3B673625-03A5-F1D8-E3CE-E36C037AC5D5}"/>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89" name="object 1610">
                <a:extLst>
                  <a:ext uri="{FF2B5EF4-FFF2-40B4-BE49-F238E27FC236}">
                    <a16:creationId xmlns:a16="http://schemas.microsoft.com/office/drawing/2014/main" id="{940E5A5D-98F5-2591-B05A-A4FCCED9DB62}"/>
                  </a:ext>
                </a:extLst>
              </p:cNvPr>
              <p:cNvPicPr/>
              <p:nvPr/>
            </p:nvPicPr>
            <p:blipFill>
              <a:blip r:embed="rId8" cstate="print"/>
              <a:stretch>
                <a:fillRect/>
              </a:stretch>
            </p:blipFill>
            <p:spPr>
              <a:xfrm>
                <a:off x="9376241" y="5892853"/>
                <a:ext cx="235810" cy="221727"/>
              </a:xfrm>
              <a:prstGeom prst="rect">
                <a:avLst/>
              </a:prstGeom>
            </p:spPr>
          </p:pic>
          <p:sp>
            <p:nvSpPr>
              <p:cNvPr id="190" name="object 1611">
                <a:extLst>
                  <a:ext uri="{FF2B5EF4-FFF2-40B4-BE49-F238E27FC236}">
                    <a16:creationId xmlns:a16="http://schemas.microsoft.com/office/drawing/2014/main" id="{538FAAA1-FF8E-6D4A-6E4C-A5F2FA98DC57}"/>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1" name="object 1612">
                <a:extLst>
                  <a:ext uri="{FF2B5EF4-FFF2-40B4-BE49-F238E27FC236}">
                    <a16:creationId xmlns:a16="http://schemas.microsoft.com/office/drawing/2014/main" id="{2E0F88F8-6BBB-79AC-71EB-B7A4BCEDB07A}"/>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2" name="object 1613">
                <a:extLst>
                  <a:ext uri="{FF2B5EF4-FFF2-40B4-BE49-F238E27FC236}">
                    <a16:creationId xmlns:a16="http://schemas.microsoft.com/office/drawing/2014/main" id="{5ACF0E26-0D66-CCD4-0D15-BD5229921246}"/>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93" name="object 1614">
                <a:extLst>
                  <a:ext uri="{FF2B5EF4-FFF2-40B4-BE49-F238E27FC236}">
                    <a16:creationId xmlns:a16="http://schemas.microsoft.com/office/drawing/2014/main" id="{87726E74-0B56-4581-97FE-F18AF74AA12E}"/>
                  </a:ext>
                </a:extLst>
              </p:cNvPr>
              <p:cNvPicPr/>
              <p:nvPr/>
            </p:nvPicPr>
            <p:blipFill>
              <a:blip r:embed="rId9" cstate="print"/>
              <a:stretch>
                <a:fillRect/>
              </a:stretch>
            </p:blipFill>
            <p:spPr>
              <a:xfrm>
                <a:off x="9630274" y="6005765"/>
                <a:ext cx="105256" cy="145643"/>
              </a:xfrm>
              <a:prstGeom prst="rect">
                <a:avLst/>
              </a:prstGeom>
            </p:spPr>
          </p:pic>
          <p:sp>
            <p:nvSpPr>
              <p:cNvPr id="194" name="object 1615">
                <a:extLst>
                  <a:ext uri="{FF2B5EF4-FFF2-40B4-BE49-F238E27FC236}">
                    <a16:creationId xmlns:a16="http://schemas.microsoft.com/office/drawing/2014/main" id="{FFD650B8-BA88-5ED5-8236-E5A6A22ACA5E}"/>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5" name="object 1616">
                <a:extLst>
                  <a:ext uri="{FF2B5EF4-FFF2-40B4-BE49-F238E27FC236}">
                    <a16:creationId xmlns:a16="http://schemas.microsoft.com/office/drawing/2014/main" id="{E3542DCD-F098-CDD7-F512-811060CEAEAC}"/>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6" name="object 1617">
                <a:extLst>
                  <a:ext uri="{FF2B5EF4-FFF2-40B4-BE49-F238E27FC236}">
                    <a16:creationId xmlns:a16="http://schemas.microsoft.com/office/drawing/2014/main" id="{795A61BF-DB50-2BB0-2925-FB07FC7C3B5E}"/>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97" name="object 1618">
                <a:extLst>
                  <a:ext uri="{FF2B5EF4-FFF2-40B4-BE49-F238E27FC236}">
                    <a16:creationId xmlns:a16="http://schemas.microsoft.com/office/drawing/2014/main" id="{C96DC8EF-5015-A1F6-EB93-7B91761D357A}"/>
                  </a:ext>
                </a:extLst>
              </p:cNvPr>
              <p:cNvPicPr/>
              <p:nvPr/>
            </p:nvPicPr>
            <p:blipFill>
              <a:blip r:embed="rId10" cstate="print"/>
              <a:stretch>
                <a:fillRect/>
              </a:stretch>
            </p:blipFill>
            <p:spPr>
              <a:xfrm>
                <a:off x="9599641" y="5850037"/>
                <a:ext cx="490951" cy="252900"/>
              </a:xfrm>
              <a:prstGeom prst="rect">
                <a:avLst/>
              </a:prstGeom>
            </p:spPr>
          </p:pic>
        </p:grpSp>
        <p:grpSp>
          <p:nvGrpSpPr>
            <p:cNvPr id="173" name="object 1606">
              <a:extLst>
                <a:ext uri="{FF2B5EF4-FFF2-40B4-BE49-F238E27FC236}">
                  <a16:creationId xmlns:a16="http://schemas.microsoft.com/office/drawing/2014/main" id="{4B260382-AC2A-EF1B-0010-E3A859CB3EEA}"/>
                </a:ext>
              </a:extLst>
            </p:cNvPr>
            <p:cNvGrpSpPr>
              <a:grpSpLocks noChangeAspect="1"/>
            </p:cNvGrpSpPr>
            <p:nvPr/>
          </p:nvGrpSpPr>
          <p:grpSpPr>
            <a:xfrm rot="932327">
              <a:off x="8110339" y="6229926"/>
              <a:ext cx="368849" cy="224860"/>
              <a:chOff x="9352489" y="5756400"/>
              <a:chExt cx="958215" cy="550545"/>
            </a:xfrm>
          </p:grpSpPr>
          <p:sp>
            <p:nvSpPr>
              <p:cNvPr id="174" name="object 1607">
                <a:extLst>
                  <a:ext uri="{FF2B5EF4-FFF2-40B4-BE49-F238E27FC236}">
                    <a16:creationId xmlns:a16="http://schemas.microsoft.com/office/drawing/2014/main" id="{2E2660CE-1AFC-362E-BA47-19C15D97D44A}"/>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5" name="object 1608">
                <a:extLst>
                  <a:ext uri="{FF2B5EF4-FFF2-40B4-BE49-F238E27FC236}">
                    <a16:creationId xmlns:a16="http://schemas.microsoft.com/office/drawing/2014/main" id="{3F92E124-3E0D-A455-A23B-E9294B527B11}"/>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6" name="object 1609">
                <a:extLst>
                  <a:ext uri="{FF2B5EF4-FFF2-40B4-BE49-F238E27FC236}">
                    <a16:creationId xmlns:a16="http://schemas.microsoft.com/office/drawing/2014/main" id="{271718D0-C510-6FF9-D500-BC7DA4C97E4C}"/>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77" name="object 1610">
                <a:extLst>
                  <a:ext uri="{FF2B5EF4-FFF2-40B4-BE49-F238E27FC236}">
                    <a16:creationId xmlns:a16="http://schemas.microsoft.com/office/drawing/2014/main" id="{953E509E-0029-D60C-1A83-CD8AD78A3502}"/>
                  </a:ext>
                </a:extLst>
              </p:cNvPr>
              <p:cNvPicPr/>
              <p:nvPr/>
            </p:nvPicPr>
            <p:blipFill>
              <a:blip r:embed="rId8" cstate="print"/>
              <a:stretch>
                <a:fillRect/>
              </a:stretch>
            </p:blipFill>
            <p:spPr>
              <a:xfrm>
                <a:off x="9376241" y="5892853"/>
                <a:ext cx="235810" cy="221727"/>
              </a:xfrm>
              <a:prstGeom prst="rect">
                <a:avLst/>
              </a:prstGeom>
            </p:spPr>
          </p:pic>
          <p:sp>
            <p:nvSpPr>
              <p:cNvPr id="178" name="object 1611">
                <a:extLst>
                  <a:ext uri="{FF2B5EF4-FFF2-40B4-BE49-F238E27FC236}">
                    <a16:creationId xmlns:a16="http://schemas.microsoft.com/office/drawing/2014/main" id="{C243EB55-01FF-A25F-9E47-E45AB13FB11C}"/>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9" name="object 1612">
                <a:extLst>
                  <a:ext uri="{FF2B5EF4-FFF2-40B4-BE49-F238E27FC236}">
                    <a16:creationId xmlns:a16="http://schemas.microsoft.com/office/drawing/2014/main" id="{F6AAAAD9-3E95-F425-8278-36936CBC8AC1}"/>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0" name="object 1613">
                <a:extLst>
                  <a:ext uri="{FF2B5EF4-FFF2-40B4-BE49-F238E27FC236}">
                    <a16:creationId xmlns:a16="http://schemas.microsoft.com/office/drawing/2014/main" id="{016D70C3-C3E7-1BCA-F3EC-31C52F1F5352}"/>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81" name="object 1614">
                <a:extLst>
                  <a:ext uri="{FF2B5EF4-FFF2-40B4-BE49-F238E27FC236}">
                    <a16:creationId xmlns:a16="http://schemas.microsoft.com/office/drawing/2014/main" id="{C5FADA6F-D483-FF8D-6786-5AE603067016}"/>
                  </a:ext>
                </a:extLst>
              </p:cNvPr>
              <p:cNvPicPr/>
              <p:nvPr/>
            </p:nvPicPr>
            <p:blipFill>
              <a:blip r:embed="rId9" cstate="print"/>
              <a:stretch>
                <a:fillRect/>
              </a:stretch>
            </p:blipFill>
            <p:spPr>
              <a:xfrm>
                <a:off x="9630274" y="6005765"/>
                <a:ext cx="105256" cy="145643"/>
              </a:xfrm>
              <a:prstGeom prst="rect">
                <a:avLst/>
              </a:prstGeom>
            </p:spPr>
          </p:pic>
          <p:sp>
            <p:nvSpPr>
              <p:cNvPr id="182" name="object 1615">
                <a:extLst>
                  <a:ext uri="{FF2B5EF4-FFF2-40B4-BE49-F238E27FC236}">
                    <a16:creationId xmlns:a16="http://schemas.microsoft.com/office/drawing/2014/main" id="{F726F1CB-52A7-099B-8EC0-77024AA82C0E}"/>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3" name="object 1616">
                <a:extLst>
                  <a:ext uri="{FF2B5EF4-FFF2-40B4-BE49-F238E27FC236}">
                    <a16:creationId xmlns:a16="http://schemas.microsoft.com/office/drawing/2014/main" id="{AF52A1AB-2722-8C9D-2FA5-DCB27174841F}"/>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4" name="object 1617">
                <a:extLst>
                  <a:ext uri="{FF2B5EF4-FFF2-40B4-BE49-F238E27FC236}">
                    <a16:creationId xmlns:a16="http://schemas.microsoft.com/office/drawing/2014/main" id="{BDAD2CAB-DE1D-7B26-EC33-50A323EFBA66}"/>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85" name="object 1618">
                <a:extLst>
                  <a:ext uri="{FF2B5EF4-FFF2-40B4-BE49-F238E27FC236}">
                    <a16:creationId xmlns:a16="http://schemas.microsoft.com/office/drawing/2014/main" id="{D1093CAB-73E9-829F-C68D-1B48DC6DDA97}"/>
                  </a:ext>
                </a:extLst>
              </p:cNvPr>
              <p:cNvPicPr/>
              <p:nvPr/>
            </p:nvPicPr>
            <p:blipFill>
              <a:blip r:embed="rId10" cstate="print"/>
              <a:stretch>
                <a:fillRect/>
              </a:stretch>
            </p:blipFill>
            <p:spPr>
              <a:xfrm>
                <a:off x="9599641" y="5850037"/>
                <a:ext cx="490951" cy="252900"/>
              </a:xfrm>
              <a:prstGeom prst="rect">
                <a:avLst/>
              </a:prstGeom>
            </p:spPr>
          </p:pic>
        </p:grpSp>
      </p:grpSp>
      <p:grpSp>
        <p:nvGrpSpPr>
          <p:cNvPr id="234" name="グループ化 233">
            <a:extLst>
              <a:ext uri="{FF2B5EF4-FFF2-40B4-BE49-F238E27FC236}">
                <a16:creationId xmlns:a16="http://schemas.microsoft.com/office/drawing/2014/main" id="{BF43F0CB-EB3D-FF1B-D2A1-A0F586713C7B}"/>
              </a:ext>
            </a:extLst>
          </p:cNvPr>
          <p:cNvGrpSpPr/>
          <p:nvPr/>
        </p:nvGrpSpPr>
        <p:grpSpPr>
          <a:xfrm>
            <a:off x="7243239" y="3496234"/>
            <a:ext cx="806105" cy="751668"/>
            <a:chOff x="375980" y="4658532"/>
            <a:chExt cx="625390" cy="526924"/>
          </a:xfrm>
        </p:grpSpPr>
        <p:sp>
          <p:nvSpPr>
            <p:cNvPr id="235" name="object 7">
              <a:extLst>
                <a:ext uri="{FF2B5EF4-FFF2-40B4-BE49-F238E27FC236}">
                  <a16:creationId xmlns:a16="http://schemas.microsoft.com/office/drawing/2014/main" id="{4BB98B9B-772B-E8F7-4FAA-260046F4D7BE}"/>
                </a:ext>
              </a:extLst>
            </p:cNvPr>
            <p:cNvSpPr/>
            <p:nvPr/>
          </p:nvSpPr>
          <p:spPr>
            <a:xfrm>
              <a:off x="375980" y="4658532"/>
              <a:ext cx="625390" cy="526924"/>
            </a:xfrm>
            <a:custGeom>
              <a:avLst/>
              <a:gdLst/>
              <a:ahLst/>
              <a:cxnLst/>
              <a:rect l="l" t="t" r="r" b="b"/>
              <a:pathLst>
                <a:path w="746125" h="628650">
                  <a:moveTo>
                    <a:pt x="745744" y="314032"/>
                  </a:moveTo>
                  <a:lnTo>
                    <a:pt x="562800" y="256540"/>
                  </a:lnTo>
                  <a:lnTo>
                    <a:pt x="612559" y="191808"/>
                  </a:lnTo>
                  <a:lnTo>
                    <a:pt x="632002" y="166522"/>
                  </a:lnTo>
                  <a:lnTo>
                    <a:pt x="670814" y="116014"/>
                  </a:lnTo>
                  <a:lnTo>
                    <a:pt x="487807" y="166522"/>
                  </a:lnTo>
                  <a:lnTo>
                    <a:pt x="486791" y="116293"/>
                  </a:lnTo>
                  <a:lnTo>
                    <a:pt x="484403" y="0"/>
                  </a:lnTo>
                  <a:lnTo>
                    <a:pt x="372872" y="133959"/>
                  </a:lnTo>
                  <a:lnTo>
                    <a:pt x="358165" y="116293"/>
                  </a:lnTo>
                  <a:lnTo>
                    <a:pt x="261353" y="0"/>
                  </a:lnTo>
                  <a:lnTo>
                    <a:pt x="257937" y="166522"/>
                  </a:lnTo>
                  <a:lnTo>
                    <a:pt x="74942" y="116014"/>
                  </a:lnTo>
                  <a:lnTo>
                    <a:pt x="182943" y="256540"/>
                  </a:lnTo>
                  <a:lnTo>
                    <a:pt x="0" y="314032"/>
                  </a:lnTo>
                  <a:lnTo>
                    <a:pt x="182943" y="371513"/>
                  </a:lnTo>
                  <a:lnTo>
                    <a:pt x="74930" y="512038"/>
                  </a:lnTo>
                  <a:lnTo>
                    <a:pt x="257937" y="461530"/>
                  </a:lnTo>
                  <a:lnTo>
                    <a:pt x="261353" y="628053"/>
                  </a:lnTo>
                  <a:lnTo>
                    <a:pt x="358165" y="511759"/>
                  </a:lnTo>
                  <a:lnTo>
                    <a:pt x="372872" y="494093"/>
                  </a:lnTo>
                  <a:lnTo>
                    <a:pt x="484403" y="628053"/>
                  </a:lnTo>
                  <a:lnTo>
                    <a:pt x="486791" y="511759"/>
                  </a:lnTo>
                  <a:lnTo>
                    <a:pt x="487807" y="461530"/>
                  </a:lnTo>
                  <a:lnTo>
                    <a:pt x="670814" y="512038"/>
                  </a:lnTo>
                  <a:lnTo>
                    <a:pt x="632002" y="461530"/>
                  </a:lnTo>
                  <a:lnTo>
                    <a:pt x="612559" y="436245"/>
                  </a:lnTo>
                  <a:lnTo>
                    <a:pt x="562800" y="371513"/>
                  </a:lnTo>
                  <a:lnTo>
                    <a:pt x="745744" y="314032"/>
                  </a:lnTo>
                  <a:close/>
                </a:path>
              </a:pathLst>
            </a:custGeom>
            <a:solidFill>
              <a:srgbClr val="F37B70"/>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6" name="object 8">
              <a:extLst>
                <a:ext uri="{FF2B5EF4-FFF2-40B4-BE49-F238E27FC236}">
                  <a16:creationId xmlns:a16="http://schemas.microsoft.com/office/drawing/2014/main" id="{5FFE3DE3-CE18-35FF-673C-7E05A2D82E5E}"/>
                </a:ext>
              </a:extLst>
            </p:cNvPr>
            <p:cNvSpPr txBox="1"/>
            <p:nvPr/>
          </p:nvSpPr>
          <p:spPr>
            <a:xfrm>
              <a:off x="545766" y="4785572"/>
              <a:ext cx="285817" cy="272844"/>
            </a:xfrm>
            <a:prstGeom prst="rect">
              <a:avLst/>
            </a:prstGeom>
          </p:spPr>
          <p:txBody>
            <a:bodyPr vert="horz" wrap="square" lIns="0" tIns="19693" rIns="0" bIns="0" rtlCol="0">
              <a:spAutoFit/>
            </a:bodyPr>
            <a:lstStyle/>
            <a:p>
              <a:pPr marL="48967" marR="4258" lvl="0" indent="-38855" algn="l" defTabSz="766450" rtl="0" eaLnBrk="1" fontAlgn="auto" latinLnBrk="0" hangingPunct="1">
                <a:lnSpc>
                  <a:spcPct val="100000"/>
                </a:lnSpc>
                <a:spcBef>
                  <a:spcPts val="0"/>
                </a:spcBef>
                <a:spcAft>
                  <a:spcPts val="0"/>
                </a:spcAft>
                <a:buClrTx/>
                <a:buSzTx/>
                <a:buFontTx/>
                <a:buNone/>
                <a:tabLst/>
                <a:defRPr/>
              </a:pPr>
              <a:r>
                <a:rPr kumimoji="0" sz="1200" b="1" i="0" u="none" strike="noStrike" kern="0" cap="none" spc="-8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リスク</a:t>
              </a:r>
              <a:r>
                <a:rPr kumimoji="0" sz="1200" b="1" i="0" u="none" strike="noStrike" kern="0" cap="none" spc="-21"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発生</a:t>
              </a:r>
              <a:endParaRPr kumimoji="0" sz="1200"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grpSp>
      <p:pic>
        <p:nvPicPr>
          <p:cNvPr id="237" name="object 17">
            <a:extLst>
              <a:ext uri="{FF2B5EF4-FFF2-40B4-BE49-F238E27FC236}">
                <a16:creationId xmlns:a16="http://schemas.microsoft.com/office/drawing/2014/main" id="{9EB42647-4837-47B5-4B72-65C43A30E334}"/>
              </a:ext>
            </a:extLst>
          </p:cNvPr>
          <p:cNvPicPr>
            <a:picLocks noChangeAspect="1"/>
          </p:cNvPicPr>
          <p:nvPr/>
        </p:nvPicPr>
        <p:blipFill>
          <a:blip r:embed="rId7" cstate="print"/>
          <a:stretch>
            <a:fillRect/>
          </a:stretch>
        </p:blipFill>
        <p:spPr>
          <a:xfrm>
            <a:off x="5544650" y="5810824"/>
            <a:ext cx="685567" cy="393498"/>
          </a:xfrm>
          <a:prstGeom prst="rect">
            <a:avLst/>
          </a:prstGeom>
        </p:spPr>
      </p:pic>
      <p:pic>
        <p:nvPicPr>
          <p:cNvPr id="238" name="object 17">
            <a:extLst>
              <a:ext uri="{FF2B5EF4-FFF2-40B4-BE49-F238E27FC236}">
                <a16:creationId xmlns:a16="http://schemas.microsoft.com/office/drawing/2014/main" id="{C873C54A-821B-802C-D5EF-5EADE20D5988}"/>
              </a:ext>
            </a:extLst>
          </p:cNvPr>
          <p:cNvPicPr>
            <a:picLocks noChangeAspect="1"/>
          </p:cNvPicPr>
          <p:nvPr/>
        </p:nvPicPr>
        <p:blipFill>
          <a:blip r:embed="rId7" cstate="print"/>
          <a:stretch>
            <a:fillRect/>
          </a:stretch>
        </p:blipFill>
        <p:spPr>
          <a:xfrm>
            <a:off x="6113946" y="5957409"/>
            <a:ext cx="685567" cy="362460"/>
          </a:xfrm>
          <a:prstGeom prst="rect">
            <a:avLst/>
          </a:prstGeom>
        </p:spPr>
      </p:pic>
      <p:sp>
        <p:nvSpPr>
          <p:cNvPr id="239" name="object 8">
            <a:extLst>
              <a:ext uri="{FF2B5EF4-FFF2-40B4-BE49-F238E27FC236}">
                <a16:creationId xmlns:a16="http://schemas.microsoft.com/office/drawing/2014/main" id="{C5D8C9F8-65E6-4836-4E61-ADEB10E0FDF9}"/>
              </a:ext>
            </a:extLst>
          </p:cNvPr>
          <p:cNvSpPr/>
          <p:nvPr/>
        </p:nvSpPr>
        <p:spPr>
          <a:xfrm>
            <a:off x="5577413" y="6297310"/>
            <a:ext cx="1414842" cy="404344"/>
          </a:xfrm>
          <a:custGeom>
            <a:avLst/>
            <a:gdLst/>
            <a:ahLst/>
            <a:cxnLst/>
            <a:rect l="l" t="t" r="r" b="b"/>
            <a:pathLst>
              <a:path w="1184275" h="432435">
                <a:moveTo>
                  <a:pt x="1085456" y="0"/>
                </a:moveTo>
                <a:lnTo>
                  <a:pt x="98577" y="0"/>
                </a:lnTo>
                <a:lnTo>
                  <a:pt x="60205" y="7746"/>
                </a:lnTo>
                <a:lnTo>
                  <a:pt x="28871" y="28871"/>
                </a:lnTo>
                <a:lnTo>
                  <a:pt x="7746" y="60205"/>
                </a:lnTo>
                <a:lnTo>
                  <a:pt x="0" y="98577"/>
                </a:lnTo>
                <a:lnTo>
                  <a:pt x="0" y="333425"/>
                </a:lnTo>
                <a:lnTo>
                  <a:pt x="7746" y="371797"/>
                </a:lnTo>
                <a:lnTo>
                  <a:pt x="28871" y="403131"/>
                </a:lnTo>
                <a:lnTo>
                  <a:pt x="60205" y="424256"/>
                </a:lnTo>
                <a:lnTo>
                  <a:pt x="98577" y="432003"/>
                </a:lnTo>
                <a:lnTo>
                  <a:pt x="1085456" y="432003"/>
                </a:lnTo>
                <a:lnTo>
                  <a:pt x="1123827" y="424256"/>
                </a:lnTo>
                <a:lnTo>
                  <a:pt x="1155161" y="403131"/>
                </a:lnTo>
                <a:lnTo>
                  <a:pt x="1176287" y="371797"/>
                </a:lnTo>
                <a:lnTo>
                  <a:pt x="1184033" y="333425"/>
                </a:lnTo>
                <a:lnTo>
                  <a:pt x="1184033" y="98577"/>
                </a:lnTo>
                <a:lnTo>
                  <a:pt x="1176287" y="60205"/>
                </a:lnTo>
                <a:lnTo>
                  <a:pt x="1155161" y="28871"/>
                </a:lnTo>
                <a:lnTo>
                  <a:pt x="1123827" y="7746"/>
                </a:lnTo>
                <a:lnTo>
                  <a:pt x="1085456" y="0"/>
                </a:lnTo>
                <a:close/>
              </a:path>
            </a:pathLst>
          </a:custGeom>
          <a:solidFill>
            <a:srgbClr val="FFFA97">
              <a:lumMod val="20000"/>
              <a:lumOff val="80000"/>
            </a:srgbClr>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0" name="object 9">
            <a:extLst>
              <a:ext uri="{FF2B5EF4-FFF2-40B4-BE49-F238E27FC236}">
                <a16:creationId xmlns:a16="http://schemas.microsoft.com/office/drawing/2014/main" id="{3E0EE8AB-7C18-E00A-A004-FB8B832350AD}"/>
              </a:ext>
            </a:extLst>
          </p:cNvPr>
          <p:cNvSpPr/>
          <p:nvPr/>
        </p:nvSpPr>
        <p:spPr>
          <a:xfrm rot="16200000" flipV="1">
            <a:off x="5532790" y="6183806"/>
            <a:ext cx="299655" cy="307106"/>
          </a:xfrm>
          <a:custGeom>
            <a:avLst/>
            <a:gdLst/>
            <a:ahLst/>
            <a:cxnLst/>
            <a:rect l="l" t="t" r="r" b="b"/>
            <a:pathLst>
              <a:path w="357504" h="366394">
                <a:moveTo>
                  <a:pt x="357111" y="0"/>
                </a:moveTo>
                <a:lnTo>
                  <a:pt x="40233" y="0"/>
                </a:lnTo>
                <a:lnTo>
                  <a:pt x="26662" y="22956"/>
                </a:lnTo>
                <a:lnTo>
                  <a:pt x="11634" y="57453"/>
                </a:lnTo>
                <a:lnTo>
                  <a:pt x="848" y="101625"/>
                </a:lnTo>
                <a:lnTo>
                  <a:pt x="0" y="153606"/>
                </a:lnTo>
                <a:lnTo>
                  <a:pt x="10785" y="200910"/>
                </a:lnTo>
                <a:lnTo>
                  <a:pt x="31875" y="244996"/>
                </a:lnTo>
                <a:lnTo>
                  <a:pt x="62239" y="284719"/>
                </a:lnTo>
                <a:lnTo>
                  <a:pt x="100848" y="318938"/>
                </a:lnTo>
                <a:lnTo>
                  <a:pt x="146671" y="346510"/>
                </a:lnTo>
                <a:lnTo>
                  <a:pt x="198678" y="366293"/>
                </a:lnTo>
                <a:lnTo>
                  <a:pt x="188144" y="354016"/>
                </a:lnTo>
                <a:lnTo>
                  <a:pt x="167644" y="324110"/>
                </a:lnTo>
                <a:lnTo>
                  <a:pt x="146603" y="279558"/>
                </a:lnTo>
                <a:lnTo>
                  <a:pt x="134451" y="223343"/>
                </a:lnTo>
                <a:lnTo>
                  <a:pt x="140614" y="158445"/>
                </a:lnTo>
                <a:lnTo>
                  <a:pt x="158074" y="114990"/>
                </a:lnTo>
                <a:lnTo>
                  <a:pt x="184805" y="76836"/>
                </a:lnTo>
                <a:lnTo>
                  <a:pt x="219440" y="45123"/>
                </a:lnTo>
                <a:lnTo>
                  <a:pt x="260613" y="20986"/>
                </a:lnTo>
                <a:lnTo>
                  <a:pt x="306959" y="5566"/>
                </a:lnTo>
                <a:lnTo>
                  <a:pt x="357111" y="0"/>
                </a:lnTo>
                <a:close/>
              </a:path>
            </a:pathLst>
          </a:custGeom>
          <a:solidFill>
            <a:srgbClr val="FFFA97">
              <a:lumMod val="20000"/>
              <a:lumOff val="80000"/>
            </a:srgbClr>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1" name="object 5">
            <a:extLst>
              <a:ext uri="{FF2B5EF4-FFF2-40B4-BE49-F238E27FC236}">
                <a16:creationId xmlns:a16="http://schemas.microsoft.com/office/drawing/2014/main" id="{C555C949-567C-F82B-C6E6-91DD366A2C3B}"/>
              </a:ext>
            </a:extLst>
          </p:cNvPr>
          <p:cNvSpPr txBox="1"/>
          <p:nvPr/>
        </p:nvSpPr>
        <p:spPr>
          <a:xfrm>
            <a:off x="5745088" y="6309651"/>
            <a:ext cx="1314742" cy="368651"/>
          </a:xfrm>
          <a:prstGeom prst="rect">
            <a:avLst/>
          </a:prstGeom>
        </p:spPr>
        <p:txBody>
          <a:bodyPr vert="horz" wrap="square" lIns="0" tIns="29806" rIns="0" bIns="0" rtlCol="0">
            <a:spAutoFit/>
          </a:bodyPr>
          <a:lstStyle/>
          <a:p>
            <a:pPr marL="10645" marR="0" lvl="0" indent="0" algn="l" defTabSz="766450" rtl="0" eaLnBrk="1" fontAlgn="auto" latinLnBrk="0" hangingPunct="1">
              <a:lnSpc>
                <a:spcPct val="100000"/>
              </a:lnSpc>
              <a:spcBef>
                <a:spcPts val="0"/>
              </a:spcBef>
              <a:spcAft>
                <a:spcPts val="0"/>
              </a:spcAft>
              <a:buClrTx/>
              <a:buSzTx/>
              <a:buFontTx/>
              <a:buNone/>
              <a:tabLst/>
              <a:defRPr/>
            </a:pPr>
            <a:r>
              <a:rPr kumimoji="0" sz="1100" b="1" i="0" u="none" strike="noStrike" kern="0" cap="none" spc="-25" normalizeH="0" baseline="0" noProof="0" dirty="0">
                <a:ln>
                  <a:noFill/>
                </a:ln>
                <a:solidFill>
                  <a:srgbClr val="614E3E"/>
                </a:solidFill>
                <a:effectLst/>
                <a:uLnTx/>
                <a:uFillTx/>
                <a:latin typeface="UD デジタル 教科書体 NK-R" panose="02020400000000000000" pitchFamily="18" charset="-128"/>
                <a:ea typeface="UD デジタル 教科書体 NK-R" panose="02020400000000000000" pitchFamily="18" charset="-128"/>
                <a:cs typeface="YuGothic"/>
              </a:rPr>
              <a:t>地域のみんなで</a:t>
            </a:r>
            <a:endParaRPr kumimoji="0" sz="1100"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YuGothic"/>
            </a:endParaRPr>
          </a:p>
          <a:p>
            <a:pPr marL="10645" marR="0" lvl="0" indent="0" algn="l" defTabSz="766450" rtl="0" eaLnBrk="1" fontAlgn="auto" latinLnBrk="0" hangingPunct="1">
              <a:lnSpc>
                <a:spcPct val="100000"/>
              </a:lnSpc>
              <a:spcBef>
                <a:spcPts val="0"/>
              </a:spcBef>
              <a:spcAft>
                <a:spcPts val="0"/>
              </a:spcAft>
              <a:buClrTx/>
              <a:buSzTx/>
              <a:buFontTx/>
              <a:buNone/>
              <a:tabLst/>
              <a:defRPr/>
            </a:pPr>
            <a:r>
              <a:rPr kumimoji="0" sz="1100" b="1" i="0" u="none" strike="noStrike" kern="0" cap="none" spc="-109" normalizeH="0" baseline="0" noProof="0" dirty="0">
                <a:ln>
                  <a:noFill/>
                </a:ln>
                <a:solidFill>
                  <a:srgbClr val="614E3E"/>
                </a:solidFill>
                <a:effectLst/>
                <a:uLnTx/>
                <a:uFillTx/>
                <a:latin typeface="UD デジタル 教科書体 NK-R" panose="02020400000000000000" pitchFamily="18" charset="-128"/>
                <a:ea typeface="UD デジタル 教科書体 NK-R" panose="02020400000000000000" pitchFamily="18" charset="-128"/>
                <a:cs typeface="YuGothic"/>
              </a:rPr>
              <a:t>出したらこんな額に！</a:t>
            </a:r>
            <a:endParaRPr kumimoji="0" sz="1100"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pic>
        <p:nvPicPr>
          <p:cNvPr id="242" name="object 17">
            <a:extLst>
              <a:ext uri="{FF2B5EF4-FFF2-40B4-BE49-F238E27FC236}">
                <a16:creationId xmlns:a16="http://schemas.microsoft.com/office/drawing/2014/main" id="{46F7FCAF-72F0-4F48-B052-6830A7460D48}"/>
              </a:ext>
            </a:extLst>
          </p:cNvPr>
          <p:cNvPicPr>
            <a:picLocks noChangeAspect="1"/>
          </p:cNvPicPr>
          <p:nvPr/>
        </p:nvPicPr>
        <p:blipFill>
          <a:blip r:embed="rId7" cstate="print"/>
          <a:stretch>
            <a:fillRect/>
          </a:stretch>
        </p:blipFill>
        <p:spPr>
          <a:xfrm>
            <a:off x="5563895" y="3843747"/>
            <a:ext cx="685567" cy="362460"/>
          </a:xfrm>
          <a:prstGeom prst="rect">
            <a:avLst/>
          </a:prstGeom>
        </p:spPr>
      </p:pic>
      <p:grpSp>
        <p:nvGrpSpPr>
          <p:cNvPr id="264" name="グループ化 263">
            <a:extLst>
              <a:ext uri="{FF2B5EF4-FFF2-40B4-BE49-F238E27FC236}">
                <a16:creationId xmlns:a16="http://schemas.microsoft.com/office/drawing/2014/main" id="{BEABB334-3249-3966-A5E4-C9FC2C848D9D}"/>
              </a:ext>
            </a:extLst>
          </p:cNvPr>
          <p:cNvGrpSpPr/>
          <p:nvPr/>
        </p:nvGrpSpPr>
        <p:grpSpPr>
          <a:xfrm>
            <a:off x="431838" y="3291617"/>
            <a:ext cx="1107996" cy="1073487"/>
            <a:chOff x="348196" y="2823319"/>
            <a:chExt cx="1107996" cy="1073487"/>
          </a:xfrm>
        </p:grpSpPr>
        <p:sp>
          <p:nvSpPr>
            <p:cNvPr id="27" name="テキスト ボックス 26">
              <a:extLst>
                <a:ext uri="{FF2B5EF4-FFF2-40B4-BE49-F238E27FC236}">
                  <a16:creationId xmlns:a16="http://schemas.microsoft.com/office/drawing/2014/main" id="{1540EB3C-B8E5-C217-BF67-76400E353289}"/>
                </a:ext>
              </a:extLst>
            </p:cNvPr>
            <p:cNvSpPr txBox="1"/>
            <p:nvPr/>
          </p:nvSpPr>
          <p:spPr>
            <a:xfrm>
              <a:off x="348196" y="2823319"/>
              <a:ext cx="1107996" cy="461665"/>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リスクに備えて</a:t>
              </a:r>
              <a:endPar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
                  <a:srgbClr val="00489E"/>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たくさん貯金！</a:t>
              </a:r>
            </a:p>
          </p:txBody>
        </p:sp>
        <p:grpSp>
          <p:nvGrpSpPr>
            <p:cNvPr id="258" name="グループ化 257">
              <a:extLst>
                <a:ext uri="{FF2B5EF4-FFF2-40B4-BE49-F238E27FC236}">
                  <a16:creationId xmlns:a16="http://schemas.microsoft.com/office/drawing/2014/main" id="{08517BB0-05F6-07C1-85FF-BE4C65465511}"/>
                </a:ext>
              </a:extLst>
            </p:cNvPr>
            <p:cNvGrpSpPr/>
            <p:nvPr/>
          </p:nvGrpSpPr>
          <p:grpSpPr>
            <a:xfrm>
              <a:off x="359386" y="3356992"/>
              <a:ext cx="1085617" cy="539814"/>
              <a:chOff x="325145" y="3342543"/>
              <a:chExt cx="1085617" cy="539814"/>
            </a:xfrm>
          </p:grpSpPr>
          <p:grpSp>
            <p:nvGrpSpPr>
              <p:cNvPr id="28" name="グループ化 27">
                <a:extLst>
                  <a:ext uri="{FF2B5EF4-FFF2-40B4-BE49-F238E27FC236}">
                    <a16:creationId xmlns:a16="http://schemas.microsoft.com/office/drawing/2014/main" id="{C4F075DF-58F9-112B-1CBF-181255C48D34}"/>
                  </a:ext>
                </a:extLst>
              </p:cNvPr>
              <p:cNvGrpSpPr/>
              <p:nvPr/>
            </p:nvGrpSpPr>
            <p:grpSpPr>
              <a:xfrm>
                <a:off x="580831" y="3342543"/>
                <a:ext cx="561604" cy="324975"/>
                <a:chOff x="130011" y="3260487"/>
                <a:chExt cx="493317" cy="271348"/>
              </a:xfrm>
            </p:grpSpPr>
            <p:grpSp>
              <p:nvGrpSpPr>
                <p:cNvPr id="29" name="object 1606">
                  <a:extLst>
                    <a:ext uri="{FF2B5EF4-FFF2-40B4-BE49-F238E27FC236}">
                      <a16:creationId xmlns:a16="http://schemas.microsoft.com/office/drawing/2014/main" id="{AEB05E1D-4344-C78C-B048-8CF78E2E1473}"/>
                    </a:ext>
                  </a:extLst>
                </p:cNvPr>
                <p:cNvGrpSpPr>
                  <a:grpSpLocks noChangeAspect="1"/>
                </p:cNvGrpSpPr>
                <p:nvPr/>
              </p:nvGrpSpPr>
              <p:grpSpPr>
                <a:xfrm rot="932327">
                  <a:off x="299328" y="3270107"/>
                  <a:ext cx="324000" cy="187754"/>
                  <a:chOff x="9352489" y="5756400"/>
                  <a:chExt cx="958215" cy="550545"/>
                </a:xfrm>
              </p:grpSpPr>
              <p:sp>
                <p:nvSpPr>
                  <p:cNvPr id="69" name="object 1607">
                    <a:extLst>
                      <a:ext uri="{FF2B5EF4-FFF2-40B4-BE49-F238E27FC236}">
                        <a16:creationId xmlns:a16="http://schemas.microsoft.com/office/drawing/2014/main" id="{071AC0A9-54E5-4E18-F996-F5E28B851421}"/>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0" name="object 1608">
                    <a:extLst>
                      <a:ext uri="{FF2B5EF4-FFF2-40B4-BE49-F238E27FC236}">
                        <a16:creationId xmlns:a16="http://schemas.microsoft.com/office/drawing/2014/main" id="{1245740B-539F-7BF1-D40C-26EE024101F8}"/>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1" name="object 1609">
                    <a:extLst>
                      <a:ext uri="{FF2B5EF4-FFF2-40B4-BE49-F238E27FC236}">
                        <a16:creationId xmlns:a16="http://schemas.microsoft.com/office/drawing/2014/main" id="{55083434-F4A4-82C9-2C80-9E7B8699339A}"/>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72" name="object 1610">
                    <a:extLst>
                      <a:ext uri="{FF2B5EF4-FFF2-40B4-BE49-F238E27FC236}">
                        <a16:creationId xmlns:a16="http://schemas.microsoft.com/office/drawing/2014/main" id="{21452A9C-520C-5FA1-52D0-B9EF8BF6F2D8}"/>
                      </a:ext>
                    </a:extLst>
                  </p:cNvPr>
                  <p:cNvPicPr/>
                  <p:nvPr/>
                </p:nvPicPr>
                <p:blipFill>
                  <a:blip r:embed="rId8" cstate="print"/>
                  <a:stretch>
                    <a:fillRect/>
                  </a:stretch>
                </p:blipFill>
                <p:spPr>
                  <a:xfrm>
                    <a:off x="9376241" y="5892853"/>
                    <a:ext cx="235810" cy="221727"/>
                  </a:xfrm>
                  <a:prstGeom prst="rect">
                    <a:avLst/>
                  </a:prstGeom>
                </p:spPr>
              </p:pic>
              <p:sp>
                <p:nvSpPr>
                  <p:cNvPr id="73" name="object 1611">
                    <a:extLst>
                      <a:ext uri="{FF2B5EF4-FFF2-40B4-BE49-F238E27FC236}">
                        <a16:creationId xmlns:a16="http://schemas.microsoft.com/office/drawing/2014/main" id="{F9E2EE25-1901-3993-73CD-AC47D7C11B3D}"/>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4" name="object 1612">
                    <a:extLst>
                      <a:ext uri="{FF2B5EF4-FFF2-40B4-BE49-F238E27FC236}">
                        <a16:creationId xmlns:a16="http://schemas.microsoft.com/office/drawing/2014/main" id="{A80BEEB0-48C8-90F6-79F8-893C9B7F7D24}"/>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5" name="object 1613">
                    <a:extLst>
                      <a:ext uri="{FF2B5EF4-FFF2-40B4-BE49-F238E27FC236}">
                        <a16:creationId xmlns:a16="http://schemas.microsoft.com/office/drawing/2014/main" id="{02E932EC-991B-09A7-5D70-84895DABA521}"/>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76" name="object 1614">
                    <a:extLst>
                      <a:ext uri="{FF2B5EF4-FFF2-40B4-BE49-F238E27FC236}">
                        <a16:creationId xmlns:a16="http://schemas.microsoft.com/office/drawing/2014/main" id="{4383BAFB-A922-357E-96DA-CE1C3D146793}"/>
                      </a:ext>
                    </a:extLst>
                  </p:cNvPr>
                  <p:cNvPicPr/>
                  <p:nvPr/>
                </p:nvPicPr>
                <p:blipFill>
                  <a:blip r:embed="rId9" cstate="print"/>
                  <a:stretch>
                    <a:fillRect/>
                  </a:stretch>
                </p:blipFill>
                <p:spPr>
                  <a:xfrm>
                    <a:off x="9630274" y="6005765"/>
                    <a:ext cx="105256" cy="145643"/>
                  </a:xfrm>
                  <a:prstGeom prst="rect">
                    <a:avLst/>
                  </a:prstGeom>
                </p:spPr>
              </p:pic>
              <p:sp>
                <p:nvSpPr>
                  <p:cNvPr id="77" name="object 1615">
                    <a:extLst>
                      <a:ext uri="{FF2B5EF4-FFF2-40B4-BE49-F238E27FC236}">
                        <a16:creationId xmlns:a16="http://schemas.microsoft.com/office/drawing/2014/main" id="{9D509C7E-8CCE-91CE-5261-D4FDE9B3A8C0}"/>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8" name="object 1616">
                    <a:extLst>
                      <a:ext uri="{FF2B5EF4-FFF2-40B4-BE49-F238E27FC236}">
                        <a16:creationId xmlns:a16="http://schemas.microsoft.com/office/drawing/2014/main" id="{5A169B3D-91D8-10C6-2138-13C9874BCEC0}"/>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9" name="object 1617">
                    <a:extLst>
                      <a:ext uri="{FF2B5EF4-FFF2-40B4-BE49-F238E27FC236}">
                        <a16:creationId xmlns:a16="http://schemas.microsoft.com/office/drawing/2014/main" id="{E939ADE1-2FEC-22FE-7EC6-D0FC6D00B2F1}"/>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80" name="object 1618">
                    <a:extLst>
                      <a:ext uri="{FF2B5EF4-FFF2-40B4-BE49-F238E27FC236}">
                        <a16:creationId xmlns:a16="http://schemas.microsoft.com/office/drawing/2014/main" id="{8EC4173D-8341-3485-60AE-43D98537DDF9}"/>
                      </a:ext>
                    </a:extLst>
                  </p:cNvPr>
                  <p:cNvPicPr/>
                  <p:nvPr/>
                </p:nvPicPr>
                <p:blipFill>
                  <a:blip r:embed="rId10" cstate="print"/>
                  <a:stretch>
                    <a:fillRect/>
                  </a:stretch>
                </p:blipFill>
                <p:spPr>
                  <a:xfrm>
                    <a:off x="9599641" y="5850037"/>
                    <a:ext cx="490951" cy="252900"/>
                  </a:xfrm>
                  <a:prstGeom prst="rect">
                    <a:avLst/>
                  </a:prstGeom>
                </p:spPr>
              </p:pic>
            </p:grpSp>
            <p:grpSp>
              <p:nvGrpSpPr>
                <p:cNvPr id="30" name="object 1606">
                  <a:extLst>
                    <a:ext uri="{FF2B5EF4-FFF2-40B4-BE49-F238E27FC236}">
                      <a16:creationId xmlns:a16="http://schemas.microsoft.com/office/drawing/2014/main" id="{0AB04412-FE87-AA1F-0181-242786D63044}"/>
                    </a:ext>
                  </a:extLst>
                </p:cNvPr>
                <p:cNvGrpSpPr>
                  <a:grpSpLocks noChangeAspect="1"/>
                </p:cNvGrpSpPr>
                <p:nvPr/>
              </p:nvGrpSpPr>
              <p:grpSpPr>
                <a:xfrm>
                  <a:off x="260584" y="3310074"/>
                  <a:ext cx="324000" cy="187754"/>
                  <a:chOff x="9352489" y="5756400"/>
                  <a:chExt cx="958215" cy="550545"/>
                </a:xfrm>
              </p:grpSpPr>
              <p:sp>
                <p:nvSpPr>
                  <p:cNvPr id="57" name="object 1607">
                    <a:extLst>
                      <a:ext uri="{FF2B5EF4-FFF2-40B4-BE49-F238E27FC236}">
                        <a16:creationId xmlns:a16="http://schemas.microsoft.com/office/drawing/2014/main" id="{0A9733DB-6463-A069-DF61-BFAB58CC25C7}"/>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8" name="object 1608">
                    <a:extLst>
                      <a:ext uri="{FF2B5EF4-FFF2-40B4-BE49-F238E27FC236}">
                        <a16:creationId xmlns:a16="http://schemas.microsoft.com/office/drawing/2014/main" id="{DA8DC114-C833-529F-7062-5AD1A3D41823}"/>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9" name="object 1609">
                    <a:extLst>
                      <a:ext uri="{FF2B5EF4-FFF2-40B4-BE49-F238E27FC236}">
                        <a16:creationId xmlns:a16="http://schemas.microsoft.com/office/drawing/2014/main" id="{9239B380-38AC-14E7-EE85-FFCD2F4B2425}"/>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60" name="object 1610">
                    <a:extLst>
                      <a:ext uri="{FF2B5EF4-FFF2-40B4-BE49-F238E27FC236}">
                        <a16:creationId xmlns:a16="http://schemas.microsoft.com/office/drawing/2014/main" id="{E08023F7-C85F-F95F-5415-8A94FBD71896}"/>
                      </a:ext>
                    </a:extLst>
                  </p:cNvPr>
                  <p:cNvPicPr/>
                  <p:nvPr/>
                </p:nvPicPr>
                <p:blipFill>
                  <a:blip r:embed="rId8" cstate="print"/>
                  <a:stretch>
                    <a:fillRect/>
                  </a:stretch>
                </p:blipFill>
                <p:spPr>
                  <a:xfrm>
                    <a:off x="9376241" y="5892853"/>
                    <a:ext cx="235810" cy="221727"/>
                  </a:xfrm>
                  <a:prstGeom prst="rect">
                    <a:avLst/>
                  </a:prstGeom>
                </p:spPr>
              </p:pic>
              <p:sp>
                <p:nvSpPr>
                  <p:cNvPr id="61" name="object 1611">
                    <a:extLst>
                      <a:ext uri="{FF2B5EF4-FFF2-40B4-BE49-F238E27FC236}">
                        <a16:creationId xmlns:a16="http://schemas.microsoft.com/office/drawing/2014/main" id="{D3FF8F20-9559-C850-8763-7F88060D1BFF}"/>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2" name="object 1612">
                    <a:extLst>
                      <a:ext uri="{FF2B5EF4-FFF2-40B4-BE49-F238E27FC236}">
                        <a16:creationId xmlns:a16="http://schemas.microsoft.com/office/drawing/2014/main" id="{4AD0C2B8-BF56-67DF-8233-1F81784D995D}"/>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3" name="object 1613">
                    <a:extLst>
                      <a:ext uri="{FF2B5EF4-FFF2-40B4-BE49-F238E27FC236}">
                        <a16:creationId xmlns:a16="http://schemas.microsoft.com/office/drawing/2014/main" id="{023E24F5-3F75-21F6-E980-118B16D0EEEC}"/>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64" name="object 1614">
                    <a:extLst>
                      <a:ext uri="{FF2B5EF4-FFF2-40B4-BE49-F238E27FC236}">
                        <a16:creationId xmlns:a16="http://schemas.microsoft.com/office/drawing/2014/main" id="{B86A9020-B4CF-FEE7-773E-EDDA7267D5F8}"/>
                      </a:ext>
                    </a:extLst>
                  </p:cNvPr>
                  <p:cNvPicPr/>
                  <p:nvPr/>
                </p:nvPicPr>
                <p:blipFill>
                  <a:blip r:embed="rId9" cstate="print"/>
                  <a:stretch>
                    <a:fillRect/>
                  </a:stretch>
                </p:blipFill>
                <p:spPr>
                  <a:xfrm>
                    <a:off x="9630274" y="6005765"/>
                    <a:ext cx="105256" cy="145643"/>
                  </a:xfrm>
                  <a:prstGeom prst="rect">
                    <a:avLst/>
                  </a:prstGeom>
                </p:spPr>
              </p:pic>
              <p:sp>
                <p:nvSpPr>
                  <p:cNvPr id="65" name="object 1615">
                    <a:extLst>
                      <a:ext uri="{FF2B5EF4-FFF2-40B4-BE49-F238E27FC236}">
                        <a16:creationId xmlns:a16="http://schemas.microsoft.com/office/drawing/2014/main" id="{F16A0F45-DDF8-201D-6720-A7EEBBBC1165}"/>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6" name="object 1616">
                    <a:extLst>
                      <a:ext uri="{FF2B5EF4-FFF2-40B4-BE49-F238E27FC236}">
                        <a16:creationId xmlns:a16="http://schemas.microsoft.com/office/drawing/2014/main" id="{B52E828D-4ABB-C345-901A-1F6E860E4CE7}"/>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7" name="object 1617">
                    <a:extLst>
                      <a:ext uri="{FF2B5EF4-FFF2-40B4-BE49-F238E27FC236}">
                        <a16:creationId xmlns:a16="http://schemas.microsoft.com/office/drawing/2014/main" id="{25A4B231-875A-F688-2407-C9BF507828A3}"/>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68" name="object 1618">
                    <a:extLst>
                      <a:ext uri="{FF2B5EF4-FFF2-40B4-BE49-F238E27FC236}">
                        <a16:creationId xmlns:a16="http://schemas.microsoft.com/office/drawing/2014/main" id="{BB1982D0-C147-0DCE-8071-C896E4465392}"/>
                      </a:ext>
                    </a:extLst>
                  </p:cNvPr>
                  <p:cNvPicPr/>
                  <p:nvPr/>
                </p:nvPicPr>
                <p:blipFill>
                  <a:blip r:embed="rId10" cstate="print"/>
                  <a:stretch>
                    <a:fillRect/>
                  </a:stretch>
                </p:blipFill>
                <p:spPr>
                  <a:xfrm>
                    <a:off x="9599641" y="5850037"/>
                    <a:ext cx="490951" cy="252900"/>
                  </a:xfrm>
                  <a:prstGeom prst="rect">
                    <a:avLst/>
                  </a:prstGeom>
                </p:spPr>
              </p:pic>
            </p:grpSp>
            <p:grpSp>
              <p:nvGrpSpPr>
                <p:cNvPr id="31" name="object 1606">
                  <a:extLst>
                    <a:ext uri="{FF2B5EF4-FFF2-40B4-BE49-F238E27FC236}">
                      <a16:creationId xmlns:a16="http://schemas.microsoft.com/office/drawing/2014/main" id="{FDA43B3B-F9FD-B0C2-71D2-D301E220B8CA}"/>
                    </a:ext>
                  </a:extLst>
                </p:cNvPr>
                <p:cNvGrpSpPr>
                  <a:grpSpLocks noChangeAspect="1"/>
                </p:cNvGrpSpPr>
                <p:nvPr/>
              </p:nvGrpSpPr>
              <p:grpSpPr>
                <a:xfrm>
                  <a:off x="130011" y="3344081"/>
                  <a:ext cx="324000" cy="187754"/>
                  <a:chOff x="9352489" y="5756400"/>
                  <a:chExt cx="958215" cy="550545"/>
                </a:xfrm>
              </p:grpSpPr>
              <p:sp>
                <p:nvSpPr>
                  <p:cNvPr id="45" name="object 1607">
                    <a:extLst>
                      <a:ext uri="{FF2B5EF4-FFF2-40B4-BE49-F238E27FC236}">
                        <a16:creationId xmlns:a16="http://schemas.microsoft.com/office/drawing/2014/main" id="{C70CFC89-584C-A4D0-9620-20C2D8D7A83E}"/>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6" name="object 1608">
                    <a:extLst>
                      <a:ext uri="{FF2B5EF4-FFF2-40B4-BE49-F238E27FC236}">
                        <a16:creationId xmlns:a16="http://schemas.microsoft.com/office/drawing/2014/main" id="{DCCA57EA-F109-D09E-CAC0-78B69B2720F1}"/>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7" name="object 1609">
                    <a:extLst>
                      <a:ext uri="{FF2B5EF4-FFF2-40B4-BE49-F238E27FC236}">
                        <a16:creationId xmlns:a16="http://schemas.microsoft.com/office/drawing/2014/main" id="{C147D88C-7C0A-5AB8-1073-CAC7E2892E6C}"/>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48" name="object 1610">
                    <a:extLst>
                      <a:ext uri="{FF2B5EF4-FFF2-40B4-BE49-F238E27FC236}">
                        <a16:creationId xmlns:a16="http://schemas.microsoft.com/office/drawing/2014/main" id="{60EA8665-D1F8-2F48-7B1F-3A67B19606F9}"/>
                      </a:ext>
                    </a:extLst>
                  </p:cNvPr>
                  <p:cNvPicPr/>
                  <p:nvPr/>
                </p:nvPicPr>
                <p:blipFill>
                  <a:blip r:embed="rId8" cstate="print"/>
                  <a:stretch>
                    <a:fillRect/>
                  </a:stretch>
                </p:blipFill>
                <p:spPr>
                  <a:xfrm>
                    <a:off x="9376241" y="5892853"/>
                    <a:ext cx="235810" cy="221727"/>
                  </a:xfrm>
                  <a:prstGeom prst="rect">
                    <a:avLst/>
                  </a:prstGeom>
                </p:spPr>
              </p:pic>
              <p:sp>
                <p:nvSpPr>
                  <p:cNvPr id="49" name="object 1611">
                    <a:extLst>
                      <a:ext uri="{FF2B5EF4-FFF2-40B4-BE49-F238E27FC236}">
                        <a16:creationId xmlns:a16="http://schemas.microsoft.com/office/drawing/2014/main" id="{A0D142BB-E0E1-7743-264F-1A81EEA3444F}"/>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0" name="object 1612">
                    <a:extLst>
                      <a:ext uri="{FF2B5EF4-FFF2-40B4-BE49-F238E27FC236}">
                        <a16:creationId xmlns:a16="http://schemas.microsoft.com/office/drawing/2014/main" id="{F4B50B24-6411-B481-6CBC-B9A851A17A42}"/>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1" name="object 1613">
                    <a:extLst>
                      <a:ext uri="{FF2B5EF4-FFF2-40B4-BE49-F238E27FC236}">
                        <a16:creationId xmlns:a16="http://schemas.microsoft.com/office/drawing/2014/main" id="{3D6C8476-9C37-47C5-13EA-D7E9B8426529}"/>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2" name="object 1614">
                    <a:extLst>
                      <a:ext uri="{FF2B5EF4-FFF2-40B4-BE49-F238E27FC236}">
                        <a16:creationId xmlns:a16="http://schemas.microsoft.com/office/drawing/2014/main" id="{655114BF-1FBD-E650-1283-B6C3FD199352}"/>
                      </a:ext>
                    </a:extLst>
                  </p:cNvPr>
                  <p:cNvPicPr/>
                  <p:nvPr/>
                </p:nvPicPr>
                <p:blipFill>
                  <a:blip r:embed="rId9" cstate="print"/>
                  <a:stretch>
                    <a:fillRect/>
                  </a:stretch>
                </p:blipFill>
                <p:spPr>
                  <a:xfrm>
                    <a:off x="9630274" y="6005765"/>
                    <a:ext cx="105256" cy="145643"/>
                  </a:xfrm>
                  <a:prstGeom prst="rect">
                    <a:avLst/>
                  </a:prstGeom>
                </p:spPr>
              </p:pic>
              <p:sp>
                <p:nvSpPr>
                  <p:cNvPr id="53" name="object 1615">
                    <a:extLst>
                      <a:ext uri="{FF2B5EF4-FFF2-40B4-BE49-F238E27FC236}">
                        <a16:creationId xmlns:a16="http://schemas.microsoft.com/office/drawing/2014/main" id="{CC3CD9ED-40E3-5B57-AA81-442E3C58E604}"/>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4" name="object 1616">
                    <a:extLst>
                      <a:ext uri="{FF2B5EF4-FFF2-40B4-BE49-F238E27FC236}">
                        <a16:creationId xmlns:a16="http://schemas.microsoft.com/office/drawing/2014/main" id="{03E2588E-F3CC-0577-558F-33D1026CBBEB}"/>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5" name="object 1617">
                    <a:extLst>
                      <a:ext uri="{FF2B5EF4-FFF2-40B4-BE49-F238E27FC236}">
                        <a16:creationId xmlns:a16="http://schemas.microsoft.com/office/drawing/2014/main" id="{9720B9F2-5601-5DBB-3B33-3518EBC7F493}"/>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6" name="object 1618">
                    <a:extLst>
                      <a:ext uri="{FF2B5EF4-FFF2-40B4-BE49-F238E27FC236}">
                        <a16:creationId xmlns:a16="http://schemas.microsoft.com/office/drawing/2014/main" id="{018AF385-A76E-0BFB-FF80-B88082D79080}"/>
                      </a:ext>
                    </a:extLst>
                  </p:cNvPr>
                  <p:cNvPicPr/>
                  <p:nvPr/>
                </p:nvPicPr>
                <p:blipFill>
                  <a:blip r:embed="rId10" cstate="print"/>
                  <a:stretch>
                    <a:fillRect/>
                  </a:stretch>
                </p:blipFill>
                <p:spPr>
                  <a:xfrm>
                    <a:off x="9599641" y="5850037"/>
                    <a:ext cx="490951" cy="252900"/>
                  </a:xfrm>
                  <a:prstGeom prst="rect">
                    <a:avLst/>
                  </a:prstGeom>
                </p:spPr>
              </p:pic>
            </p:grpSp>
            <p:grpSp>
              <p:nvGrpSpPr>
                <p:cNvPr id="32" name="object 1606">
                  <a:extLst>
                    <a:ext uri="{FF2B5EF4-FFF2-40B4-BE49-F238E27FC236}">
                      <a16:creationId xmlns:a16="http://schemas.microsoft.com/office/drawing/2014/main" id="{BEF941F0-2444-2D18-ABDC-C19D495BD79C}"/>
                    </a:ext>
                  </a:extLst>
                </p:cNvPr>
                <p:cNvGrpSpPr>
                  <a:grpSpLocks noChangeAspect="1"/>
                </p:cNvGrpSpPr>
                <p:nvPr/>
              </p:nvGrpSpPr>
              <p:grpSpPr>
                <a:xfrm>
                  <a:off x="151425" y="3260487"/>
                  <a:ext cx="324000" cy="187754"/>
                  <a:chOff x="9352489" y="5756400"/>
                  <a:chExt cx="958215" cy="550545"/>
                </a:xfrm>
              </p:grpSpPr>
              <p:sp>
                <p:nvSpPr>
                  <p:cNvPr id="33" name="object 1607">
                    <a:extLst>
                      <a:ext uri="{FF2B5EF4-FFF2-40B4-BE49-F238E27FC236}">
                        <a16:creationId xmlns:a16="http://schemas.microsoft.com/office/drawing/2014/main" id="{4EC43EB9-3A46-6C11-83C8-2BE63A768CC6}"/>
                      </a:ext>
                    </a:extLst>
                  </p:cNvPr>
                  <p:cNvSpPr/>
                  <p:nvPr/>
                </p:nvSpPr>
                <p:spPr>
                  <a:xfrm>
                    <a:off x="9352489" y="5756400"/>
                    <a:ext cx="958215" cy="550545"/>
                  </a:xfrm>
                  <a:custGeom>
                    <a:avLst/>
                    <a:gdLst/>
                    <a:ahLst/>
                    <a:cxnLst/>
                    <a:rect l="l" t="t" r="r" b="b"/>
                    <a:pathLst>
                      <a:path w="958215" h="550545">
                        <a:moveTo>
                          <a:pt x="326110" y="0"/>
                        </a:moveTo>
                        <a:lnTo>
                          <a:pt x="318452" y="2576"/>
                        </a:lnTo>
                        <a:lnTo>
                          <a:pt x="301594" y="11695"/>
                        </a:lnTo>
                        <a:lnTo>
                          <a:pt x="283991" y="18636"/>
                        </a:lnTo>
                        <a:lnTo>
                          <a:pt x="265978" y="24237"/>
                        </a:lnTo>
                        <a:lnTo>
                          <a:pt x="247891" y="29335"/>
                        </a:lnTo>
                        <a:lnTo>
                          <a:pt x="203056" y="44030"/>
                        </a:lnTo>
                        <a:lnTo>
                          <a:pt x="158864" y="60745"/>
                        </a:lnTo>
                        <a:lnTo>
                          <a:pt x="114608" y="77191"/>
                        </a:lnTo>
                        <a:lnTo>
                          <a:pt x="69581" y="91080"/>
                        </a:lnTo>
                        <a:lnTo>
                          <a:pt x="23075" y="100124"/>
                        </a:lnTo>
                        <a:lnTo>
                          <a:pt x="9245" y="101826"/>
                        </a:lnTo>
                        <a:lnTo>
                          <a:pt x="9918" y="110234"/>
                        </a:lnTo>
                        <a:lnTo>
                          <a:pt x="5570" y="140533"/>
                        </a:lnTo>
                        <a:lnTo>
                          <a:pt x="2906" y="162326"/>
                        </a:lnTo>
                        <a:lnTo>
                          <a:pt x="955" y="184248"/>
                        </a:lnTo>
                        <a:lnTo>
                          <a:pt x="0" y="206398"/>
                        </a:lnTo>
                        <a:lnTo>
                          <a:pt x="552" y="231749"/>
                        </a:lnTo>
                        <a:lnTo>
                          <a:pt x="5599" y="252994"/>
                        </a:lnTo>
                        <a:lnTo>
                          <a:pt x="18911" y="270792"/>
                        </a:lnTo>
                        <a:lnTo>
                          <a:pt x="44259" y="285798"/>
                        </a:lnTo>
                        <a:lnTo>
                          <a:pt x="86230" y="305134"/>
                        </a:lnTo>
                        <a:lnTo>
                          <a:pt x="127408" y="326185"/>
                        </a:lnTo>
                        <a:lnTo>
                          <a:pt x="168443" y="347660"/>
                        </a:lnTo>
                        <a:lnTo>
                          <a:pt x="209984" y="368267"/>
                        </a:lnTo>
                        <a:lnTo>
                          <a:pt x="252680" y="386715"/>
                        </a:lnTo>
                        <a:lnTo>
                          <a:pt x="297179" y="401711"/>
                        </a:lnTo>
                        <a:lnTo>
                          <a:pt x="349489" y="417240"/>
                        </a:lnTo>
                        <a:lnTo>
                          <a:pt x="401460" y="433945"/>
                        </a:lnTo>
                        <a:lnTo>
                          <a:pt x="504955" y="468982"/>
                        </a:lnTo>
                        <a:lnTo>
                          <a:pt x="556767" y="486363"/>
                        </a:lnTo>
                        <a:lnTo>
                          <a:pt x="608812" y="503019"/>
                        </a:lnTo>
                        <a:lnTo>
                          <a:pt x="656332" y="514428"/>
                        </a:lnTo>
                        <a:lnTo>
                          <a:pt x="679203" y="523509"/>
                        </a:lnTo>
                        <a:lnTo>
                          <a:pt x="699642" y="539697"/>
                        </a:lnTo>
                        <a:lnTo>
                          <a:pt x="711965" y="549020"/>
                        </a:lnTo>
                        <a:lnTo>
                          <a:pt x="724654" y="550436"/>
                        </a:lnTo>
                        <a:lnTo>
                          <a:pt x="738092" y="545235"/>
                        </a:lnTo>
                        <a:lnTo>
                          <a:pt x="752665" y="534706"/>
                        </a:lnTo>
                        <a:lnTo>
                          <a:pt x="788395" y="503679"/>
                        </a:lnTo>
                        <a:lnTo>
                          <a:pt x="823698" y="472081"/>
                        </a:lnTo>
                        <a:lnTo>
                          <a:pt x="859533" y="441130"/>
                        </a:lnTo>
                        <a:lnTo>
                          <a:pt x="896859" y="412043"/>
                        </a:lnTo>
                        <a:lnTo>
                          <a:pt x="936637" y="386039"/>
                        </a:lnTo>
                        <a:lnTo>
                          <a:pt x="942847" y="382420"/>
                        </a:lnTo>
                        <a:lnTo>
                          <a:pt x="944283" y="378508"/>
                        </a:lnTo>
                        <a:lnTo>
                          <a:pt x="943355" y="371434"/>
                        </a:lnTo>
                        <a:lnTo>
                          <a:pt x="942478" y="354322"/>
                        </a:lnTo>
                        <a:lnTo>
                          <a:pt x="943733" y="337330"/>
                        </a:lnTo>
                        <a:lnTo>
                          <a:pt x="946270" y="320426"/>
                        </a:lnTo>
                        <a:lnTo>
                          <a:pt x="949236" y="303578"/>
                        </a:lnTo>
                        <a:lnTo>
                          <a:pt x="957313" y="252423"/>
                        </a:lnTo>
                        <a:lnTo>
                          <a:pt x="898804" y="211666"/>
                        </a:lnTo>
                        <a:lnTo>
                          <a:pt x="854530" y="197735"/>
                        </a:lnTo>
                        <a:lnTo>
                          <a:pt x="810746" y="182313"/>
                        </a:lnTo>
                        <a:lnTo>
                          <a:pt x="767128" y="166471"/>
                        </a:lnTo>
                        <a:lnTo>
                          <a:pt x="676051" y="135098"/>
                        </a:lnTo>
                        <a:lnTo>
                          <a:pt x="629047" y="118007"/>
                        </a:lnTo>
                        <a:lnTo>
                          <a:pt x="582278" y="100199"/>
                        </a:lnTo>
                        <a:lnTo>
                          <a:pt x="535684" y="81865"/>
                        </a:lnTo>
                        <a:lnTo>
                          <a:pt x="349796" y="7097"/>
                        </a:lnTo>
                        <a:lnTo>
                          <a:pt x="341909" y="3758"/>
                        </a:lnTo>
                        <a:lnTo>
                          <a:pt x="333971" y="893"/>
                        </a:lnTo>
                        <a:lnTo>
                          <a:pt x="326110" y="0"/>
                        </a:lnTo>
                        <a:close/>
                      </a:path>
                    </a:pathLst>
                  </a:custGeom>
                  <a:solidFill>
                    <a:srgbClr val="614C39"/>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4" name="object 1608">
                    <a:extLst>
                      <a:ext uri="{FF2B5EF4-FFF2-40B4-BE49-F238E27FC236}">
                        <a16:creationId xmlns:a16="http://schemas.microsoft.com/office/drawing/2014/main" id="{D598138F-594E-27F4-288B-0CEC3E5F22AB}"/>
                      </a:ext>
                    </a:extLst>
                  </p:cNvPr>
                  <p:cNvSpPr/>
                  <p:nvPr/>
                </p:nvSpPr>
                <p:spPr>
                  <a:xfrm>
                    <a:off x="9780660" y="5899921"/>
                    <a:ext cx="477520" cy="238125"/>
                  </a:xfrm>
                  <a:custGeom>
                    <a:avLst/>
                    <a:gdLst/>
                    <a:ahLst/>
                    <a:cxnLst/>
                    <a:rect l="l" t="t" r="r" b="b"/>
                    <a:pathLst>
                      <a:path w="477520" h="238125">
                        <a:moveTo>
                          <a:pt x="28770" y="113007"/>
                        </a:moveTo>
                        <a:lnTo>
                          <a:pt x="25252" y="114912"/>
                        </a:lnTo>
                        <a:lnTo>
                          <a:pt x="21340" y="116335"/>
                        </a:lnTo>
                        <a:lnTo>
                          <a:pt x="18254" y="118786"/>
                        </a:lnTo>
                        <a:lnTo>
                          <a:pt x="4243" y="130639"/>
                        </a:lnTo>
                        <a:lnTo>
                          <a:pt x="0" y="138126"/>
                        </a:lnTo>
                        <a:lnTo>
                          <a:pt x="5883" y="144144"/>
                        </a:lnTo>
                        <a:lnTo>
                          <a:pt x="71968" y="171459"/>
                        </a:lnTo>
                        <a:lnTo>
                          <a:pt x="122232" y="189660"/>
                        </a:lnTo>
                        <a:lnTo>
                          <a:pt x="173002" y="206332"/>
                        </a:lnTo>
                        <a:lnTo>
                          <a:pt x="224235" y="221616"/>
                        </a:lnTo>
                        <a:lnTo>
                          <a:pt x="275886" y="235651"/>
                        </a:lnTo>
                        <a:lnTo>
                          <a:pt x="289100" y="237619"/>
                        </a:lnTo>
                        <a:lnTo>
                          <a:pt x="301286" y="236375"/>
                        </a:lnTo>
                        <a:lnTo>
                          <a:pt x="312730" y="231969"/>
                        </a:lnTo>
                        <a:lnTo>
                          <a:pt x="323715" y="224450"/>
                        </a:lnTo>
                        <a:lnTo>
                          <a:pt x="361922" y="192712"/>
                        </a:lnTo>
                        <a:lnTo>
                          <a:pt x="240035" y="192712"/>
                        </a:lnTo>
                        <a:lnTo>
                          <a:pt x="230039" y="191430"/>
                        </a:lnTo>
                        <a:lnTo>
                          <a:pt x="198050" y="182796"/>
                        </a:lnTo>
                        <a:lnTo>
                          <a:pt x="166035" y="173818"/>
                        </a:lnTo>
                        <a:lnTo>
                          <a:pt x="134024" y="163998"/>
                        </a:lnTo>
                        <a:lnTo>
                          <a:pt x="102049" y="152835"/>
                        </a:lnTo>
                        <a:lnTo>
                          <a:pt x="110208" y="144855"/>
                        </a:lnTo>
                        <a:lnTo>
                          <a:pt x="118983" y="139142"/>
                        </a:lnTo>
                        <a:lnTo>
                          <a:pt x="128136" y="135524"/>
                        </a:lnTo>
                        <a:lnTo>
                          <a:pt x="137431" y="133823"/>
                        </a:lnTo>
                        <a:lnTo>
                          <a:pt x="163972" y="128549"/>
                        </a:lnTo>
                        <a:lnTo>
                          <a:pt x="188007" y="118421"/>
                        </a:lnTo>
                        <a:lnTo>
                          <a:pt x="192107" y="115908"/>
                        </a:lnTo>
                        <a:lnTo>
                          <a:pt x="57520" y="115908"/>
                        </a:lnTo>
                        <a:lnTo>
                          <a:pt x="28770" y="113007"/>
                        </a:lnTo>
                        <a:close/>
                      </a:path>
                      <a:path w="477520" h="238125">
                        <a:moveTo>
                          <a:pt x="310676" y="70589"/>
                        </a:moveTo>
                        <a:lnTo>
                          <a:pt x="300308" y="74476"/>
                        </a:lnTo>
                        <a:lnTo>
                          <a:pt x="301255" y="94178"/>
                        </a:lnTo>
                        <a:lnTo>
                          <a:pt x="301378" y="98047"/>
                        </a:lnTo>
                        <a:lnTo>
                          <a:pt x="295967" y="117786"/>
                        </a:lnTo>
                        <a:lnTo>
                          <a:pt x="283351" y="134122"/>
                        </a:lnTo>
                        <a:lnTo>
                          <a:pt x="263021" y="146713"/>
                        </a:lnTo>
                        <a:lnTo>
                          <a:pt x="256871" y="151350"/>
                        </a:lnTo>
                        <a:lnTo>
                          <a:pt x="253580" y="157869"/>
                        </a:lnTo>
                        <a:lnTo>
                          <a:pt x="252368" y="165471"/>
                        </a:lnTo>
                        <a:lnTo>
                          <a:pt x="252413" y="173818"/>
                        </a:lnTo>
                        <a:lnTo>
                          <a:pt x="251503" y="183913"/>
                        </a:lnTo>
                        <a:lnTo>
                          <a:pt x="247276" y="190285"/>
                        </a:lnTo>
                        <a:lnTo>
                          <a:pt x="240035" y="192712"/>
                        </a:lnTo>
                        <a:lnTo>
                          <a:pt x="361922" y="192712"/>
                        </a:lnTo>
                        <a:lnTo>
                          <a:pt x="365663" y="189627"/>
                        </a:lnTo>
                        <a:lnTo>
                          <a:pt x="330090" y="189627"/>
                        </a:lnTo>
                        <a:lnTo>
                          <a:pt x="350643" y="173088"/>
                        </a:lnTo>
                        <a:lnTo>
                          <a:pt x="371343" y="156737"/>
                        </a:lnTo>
                        <a:lnTo>
                          <a:pt x="392305" y="140724"/>
                        </a:lnTo>
                        <a:lnTo>
                          <a:pt x="413643" y="125199"/>
                        </a:lnTo>
                        <a:lnTo>
                          <a:pt x="419460" y="121097"/>
                        </a:lnTo>
                        <a:lnTo>
                          <a:pt x="426051" y="116170"/>
                        </a:lnTo>
                        <a:lnTo>
                          <a:pt x="422389" y="100949"/>
                        </a:lnTo>
                        <a:lnTo>
                          <a:pt x="421492" y="100866"/>
                        </a:lnTo>
                        <a:lnTo>
                          <a:pt x="415606" y="99177"/>
                        </a:lnTo>
                        <a:lnTo>
                          <a:pt x="414075" y="98910"/>
                        </a:lnTo>
                        <a:lnTo>
                          <a:pt x="407014" y="98047"/>
                        </a:lnTo>
                        <a:lnTo>
                          <a:pt x="389986" y="94178"/>
                        </a:lnTo>
                        <a:lnTo>
                          <a:pt x="373734" y="88050"/>
                        </a:lnTo>
                        <a:lnTo>
                          <a:pt x="357672" y="81368"/>
                        </a:lnTo>
                        <a:lnTo>
                          <a:pt x="341215" y="75835"/>
                        </a:lnTo>
                        <a:lnTo>
                          <a:pt x="331048" y="72927"/>
                        </a:lnTo>
                        <a:lnTo>
                          <a:pt x="320895" y="70626"/>
                        </a:lnTo>
                        <a:lnTo>
                          <a:pt x="310676" y="70589"/>
                        </a:lnTo>
                        <a:close/>
                      </a:path>
                      <a:path w="477520" h="238125">
                        <a:moveTo>
                          <a:pt x="201745" y="0"/>
                        </a:moveTo>
                        <a:lnTo>
                          <a:pt x="196413" y="1020"/>
                        </a:lnTo>
                        <a:lnTo>
                          <a:pt x="191867" y="3901"/>
                        </a:lnTo>
                        <a:lnTo>
                          <a:pt x="187507" y="7788"/>
                        </a:lnTo>
                        <a:lnTo>
                          <a:pt x="186711" y="16682"/>
                        </a:lnTo>
                        <a:lnTo>
                          <a:pt x="190038" y="22637"/>
                        </a:lnTo>
                        <a:lnTo>
                          <a:pt x="195997" y="26369"/>
                        </a:lnTo>
                        <a:lnTo>
                          <a:pt x="203103" y="28591"/>
                        </a:lnTo>
                        <a:lnTo>
                          <a:pt x="256996" y="43993"/>
                        </a:lnTo>
                        <a:lnTo>
                          <a:pt x="309810" y="62612"/>
                        </a:lnTo>
                        <a:lnTo>
                          <a:pt x="362407" y="81867"/>
                        </a:lnTo>
                        <a:lnTo>
                          <a:pt x="415716" y="99196"/>
                        </a:lnTo>
                        <a:lnTo>
                          <a:pt x="422241" y="100333"/>
                        </a:lnTo>
                        <a:lnTo>
                          <a:pt x="422389" y="100949"/>
                        </a:lnTo>
                        <a:lnTo>
                          <a:pt x="428540" y="101514"/>
                        </a:lnTo>
                        <a:lnTo>
                          <a:pt x="431233" y="115967"/>
                        </a:lnTo>
                        <a:lnTo>
                          <a:pt x="423702" y="118240"/>
                        </a:lnTo>
                        <a:lnTo>
                          <a:pt x="419104" y="121466"/>
                        </a:lnTo>
                        <a:lnTo>
                          <a:pt x="396389" y="137909"/>
                        </a:lnTo>
                        <a:lnTo>
                          <a:pt x="374059" y="154851"/>
                        </a:lnTo>
                        <a:lnTo>
                          <a:pt x="351998" y="172140"/>
                        </a:lnTo>
                        <a:lnTo>
                          <a:pt x="330090" y="189627"/>
                        </a:lnTo>
                        <a:lnTo>
                          <a:pt x="365663" y="189627"/>
                        </a:lnTo>
                        <a:lnTo>
                          <a:pt x="477410" y="97679"/>
                        </a:lnTo>
                        <a:lnTo>
                          <a:pt x="475302" y="95177"/>
                        </a:lnTo>
                        <a:lnTo>
                          <a:pt x="474311" y="92941"/>
                        </a:lnTo>
                        <a:lnTo>
                          <a:pt x="472660" y="92218"/>
                        </a:lnTo>
                        <a:lnTo>
                          <a:pt x="429368" y="74960"/>
                        </a:lnTo>
                        <a:lnTo>
                          <a:pt x="385210" y="60231"/>
                        </a:lnTo>
                        <a:lnTo>
                          <a:pt x="296005" y="33374"/>
                        </a:lnTo>
                        <a:lnTo>
                          <a:pt x="251812" y="18759"/>
                        </a:lnTo>
                        <a:lnTo>
                          <a:pt x="208462" y="1692"/>
                        </a:lnTo>
                        <a:lnTo>
                          <a:pt x="201745" y="0"/>
                        </a:lnTo>
                        <a:close/>
                      </a:path>
                      <a:path w="477520" h="238125">
                        <a:moveTo>
                          <a:pt x="179657" y="23753"/>
                        </a:moveTo>
                        <a:lnTo>
                          <a:pt x="169215" y="24041"/>
                        </a:lnTo>
                        <a:lnTo>
                          <a:pt x="158665" y="26216"/>
                        </a:lnTo>
                        <a:lnTo>
                          <a:pt x="151350" y="32083"/>
                        </a:lnTo>
                        <a:lnTo>
                          <a:pt x="149905" y="45894"/>
                        </a:lnTo>
                        <a:lnTo>
                          <a:pt x="145541" y="58399"/>
                        </a:lnTo>
                        <a:lnTo>
                          <a:pt x="108444" y="100802"/>
                        </a:lnTo>
                        <a:lnTo>
                          <a:pt x="57520" y="115908"/>
                        </a:lnTo>
                        <a:lnTo>
                          <a:pt x="192107" y="115908"/>
                        </a:lnTo>
                        <a:lnTo>
                          <a:pt x="210278" y="104773"/>
                        </a:lnTo>
                        <a:lnTo>
                          <a:pt x="231525" y="88941"/>
                        </a:lnTo>
                        <a:lnTo>
                          <a:pt x="241331" y="82802"/>
                        </a:lnTo>
                        <a:lnTo>
                          <a:pt x="251706" y="79141"/>
                        </a:lnTo>
                        <a:lnTo>
                          <a:pt x="262690" y="77659"/>
                        </a:lnTo>
                        <a:lnTo>
                          <a:pt x="293901" y="77659"/>
                        </a:lnTo>
                        <a:lnTo>
                          <a:pt x="296236" y="76627"/>
                        </a:lnTo>
                        <a:lnTo>
                          <a:pt x="300512" y="68037"/>
                        </a:lnTo>
                        <a:lnTo>
                          <a:pt x="277057" y="54045"/>
                        </a:lnTo>
                        <a:lnTo>
                          <a:pt x="251609" y="45131"/>
                        </a:lnTo>
                        <a:lnTo>
                          <a:pt x="225501" y="37881"/>
                        </a:lnTo>
                        <a:lnTo>
                          <a:pt x="189953" y="25364"/>
                        </a:lnTo>
                        <a:lnTo>
                          <a:pt x="179657" y="23753"/>
                        </a:lnTo>
                        <a:close/>
                      </a:path>
                      <a:path w="477520" h="238125">
                        <a:moveTo>
                          <a:pt x="415716" y="99196"/>
                        </a:moveTo>
                        <a:lnTo>
                          <a:pt x="421492" y="100866"/>
                        </a:lnTo>
                        <a:lnTo>
                          <a:pt x="422389" y="100949"/>
                        </a:lnTo>
                        <a:lnTo>
                          <a:pt x="422241" y="100333"/>
                        </a:lnTo>
                        <a:lnTo>
                          <a:pt x="415716" y="99196"/>
                        </a:lnTo>
                        <a:close/>
                      </a:path>
                      <a:path w="477520" h="238125">
                        <a:moveTo>
                          <a:pt x="293901" y="77659"/>
                        </a:moveTo>
                        <a:lnTo>
                          <a:pt x="262690" y="77659"/>
                        </a:lnTo>
                        <a:lnTo>
                          <a:pt x="274324" y="78057"/>
                        </a:lnTo>
                        <a:lnTo>
                          <a:pt x="281950" y="79204"/>
                        </a:lnTo>
                        <a:lnTo>
                          <a:pt x="289652" y="79538"/>
                        </a:lnTo>
                        <a:lnTo>
                          <a:pt x="293901" y="77659"/>
                        </a:lnTo>
                        <a:close/>
                      </a:path>
                    </a:pathLst>
                  </a:custGeom>
                  <a:solidFill>
                    <a:srgbClr val="E9DAB7"/>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5" name="object 1609">
                    <a:extLst>
                      <a:ext uri="{FF2B5EF4-FFF2-40B4-BE49-F238E27FC236}">
                        <a16:creationId xmlns:a16="http://schemas.microsoft.com/office/drawing/2014/main" id="{C1AD2C4F-2334-1E5A-4FA7-E557D97B5F35}"/>
                      </a:ext>
                    </a:extLst>
                  </p:cNvPr>
                  <p:cNvSpPr/>
                  <p:nvPr/>
                </p:nvSpPr>
                <p:spPr>
                  <a:xfrm>
                    <a:off x="9748979" y="6077689"/>
                    <a:ext cx="334645" cy="204470"/>
                  </a:xfrm>
                  <a:custGeom>
                    <a:avLst/>
                    <a:gdLst/>
                    <a:ahLst/>
                    <a:cxnLst/>
                    <a:rect l="l" t="t" r="r" b="b"/>
                    <a:pathLst>
                      <a:path w="334645" h="204470">
                        <a:moveTo>
                          <a:pt x="19060" y="0"/>
                        </a:moveTo>
                        <a:lnTo>
                          <a:pt x="9811" y="4476"/>
                        </a:lnTo>
                        <a:lnTo>
                          <a:pt x="3426" y="18029"/>
                        </a:lnTo>
                        <a:lnTo>
                          <a:pt x="0" y="43932"/>
                        </a:lnTo>
                        <a:lnTo>
                          <a:pt x="2348" y="67060"/>
                        </a:lnTo>
                        <a:lnTo>
                          <a:pt x="123268" y="128181"/>
                        </a:lnTo>
                        <a:lnTo>
                          <a:pt x="173333" y="144364"/>
                        </a:lnTo>
                        <a:lnTo>
                          <a:pt x="223768" y="159355"/>
                        </a:lnTo>
                        <a:lnTo>
                          <a:pt x="287840" y="175746"/>
                        </a:lnTo>
                        <a:lnTo>
                          <a:pt x="300306" y="180271"/>
                        </a:lnTo>
                        <a:lnTo>
                          <a:pt x="311313" y="187492"/>
                        </a:lnTo>
                        <a:lnTo>
                          <a:pt x="319999" y="198813"/>
                        </a:lnTo>
                        <a:lnTo>
                          <a:pt x="322857" y="204287"/>
                        </a:lnTo>
                        <a:lnTo>
                          <a:pt x="327835" y="204325"/>
                        </a:lnTo>
                        <a:lnTo>
                          <a:pt x="331912" y="199016"/>
                        </a:lnTo>
                        <a:lnTo>
                          <a:pt x="334006" y="175078"/>
                        </a:lnTo>
                        <a:lnTo>
                          <a:pt x="334209" y="151318"/>
                        </a:lnTo>
                        <a:lnTo>
                          <a:pt x="331085" y="127868"/>
                        </a:lnTo>
                        <a:lnTo>
                          <a:pt x="323200" y="104859"/>
                        </a:lnTo>
                        <a:lnTo>
                          <a:pt x="314976" y="107234"/>
                        </a:lnTo>
                        <a:lnTo>
                          <a:pt x="307533" y="107057"/>
                        </a:lnTo>
                        <a:lnTo>
                          <a:pt x="302620" y="103435"/>
                        </a:lnTo>
                        <a:lnTo>
                          <a:pt x="301991" y="95473"/>
                        </a:lnTo>
                        <a:lnTo>
                          <a:pt x="302201" y="84230"/>
                        </a:lnTo>
                        <a:lnTo>
                          <a:pt x="297936" y="78679"/>
                        </a:lnTo>
                        <a:lnTo>
                          <a:pt x="290914" y="76283"/>
                        </a:lnTo>
                        <a:lnTo>
                          <a:pt x="282852" y="74506"/>
                        </a:lnTo>
                        <a:lnTo>
                          <a:pt x="163611" y="40203"/>
                        </a:lnTo>
                        <a:lnTo>
                          <a:pt x="133894" y="29663"/>
                        </a:lnTo>
                        <a:lnTo>
                          <a:pt x="104620" y="17759"/>
                        </a:lnTo>
                        <a:lnTo>
                          <a:pt x="74736" y="7574"/>
                        </a:lnTo>
                        <a:lnTo>
                          <a:pt x="43190" y="2192"/>
                        </a:lnTo>
                        <a:lnTo>
                          <a:pt x="30433" y="578"/>
                        </a:lnTo>
                        <a:lnTo>
                          <a:pt x="19060" y="0"/>
                        </a:lnTo>
                        <a:close/>
                      </a:path>
                    </a:pathLst>
                  </a:custGeom>
                  <a:solidFill>
                    <a:srgbClr val="C6B99C"/>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6" name="object 1610">
                    <a:extLst>
                      <a:ext uri="{FF2B5EF4-FFF2-40B4-BE49-F238E27FC236}">
                        <a16:creationId xmlns:a16="http://schemas.microsoft.com/office/drawing/2014/main" id="{540D8087-C6E9-EEC2-2B3B-1904C303ADB3}"/>
                      </a:ext>
                    </a:extLst>
                  </p:cNvPr>
                  <p:cNvPicPr/>
                  <p:nvPr/>
                </p:nvPicPr>
                <p:blipFill>
                  <a:blip r:embed="rId8" cstate="print"/>
                  <a:stretch>
                    <a:fillRect/>
                  </a:stretch>
                </p:blipFill>
                <p:spPr>
                  <a:xfrm>
                    <a:off x="9376241" y="5892853"/>
                    <a:ext cx="235810" cy="221727"/>
                  </a:xfrm>
                  <a:prstGeom prst="rect">
                    <a:avLst/>
                  </a:prstGeom>
                </p:spPr>
              </p:pic>
              <p:sp>
                <p:nvSpPr>
                  <p:cNvPr id="37" name="object 1611">
                    <a:extLst>
                      <a:ext uri="{FF2B5EF4-FFF2-40B4-BE49-F238E27FC236}">
                        <a16:creationId xmlns:a16="http://schemas.microsoft.com/office/drawing/2014/main" id="{97042E9C-96C0-A5CD-EBD5-EEDFAA83F02F}"/>
                      </a:ext>
                    </a:extLst>
                  </p:cNvPr>
                  <p:cNvSpPr/>
                  <p:nvPr/>
                </p:nvSpPr>
                <p:spPr>
                  <a:xfrm>
                    <a:off x="9474495" y="5798266"/>
                    <a:ext cx="355600" cy="172720"/>
                  </a:xfrm>
                  <a:custGeom>
                    <a:avLst/>
                    <a:gdLst/>
                    <a:ahLst/>
                    <a:cxnLst/>
                    <a:rect l="l" t="t" r="r" b="b"/>
                    <a:pathLst>
                      <a:path w="355600" h="172720">
                        <a:moveTo>
                          <a:pt x="216103" y="0"/>
                        </a:moveTo>
                        <a:lnTo>
                          <a:pt x="160715" y="20256"/>
                        </a:lnTo>
                        <a:lnTo>
                          <a:pt x="111150" y="39414"/>
                        </a:lnTo>
                        <a:lnTo>
                          <a:pt x="61385" y="58038"/>
                        </a:lnTo>
                        <a:lnTo>
                          <a:pt x="10922" y="74777"/>
                        </a:lnTo>
                        <a:lnTo>
                          <a:pt x="5194" y="76504"/>
                        </a:lnTo>
                        <a:lnTo>
                          <a:pt x="0" y="81102"/>
                        </a:lnTo>
                        <a:lnTo>
                          <a:pt x="1104" y="98310"/>
                        </a:lnTo>
                        <a:lnTo>
                          <a:pt x="9702" y="100495"/>
                        </a:lnTo>
                        <a:lnTo>
                          <a:pt x="44870" y="113867"/>
                        </a:lnTo>
                        <a:lnTo>
                          <a:pt x="72075" y="125431"/>
                        </a:lnTo>
                        <a:lnTo>
                          <a:pt x="98904" y="137881"/>
                        </a:lnTo>
                        <a:lnTo>
                          <a:pt x="125412" y="151168"/>
                        </a:lnTo>
                        <a:lnTo>
                          <a:pt x="139615" y="159243"/>
                        </a:lnTo>
                        <a:lnTo>
                          <a:pt x="154176" y="167041"/>
                        </a:lnTo>
                        <a:lnTo>
                          <a:pt x="169744" y="172122"/>
                        </a:lnTo>
                        <a:lnTo>
                          <a:pt x="186969" y="172046"/>
                        </a:lnTo>
                        <a:lnTo>
                          <a:pt x="205435" y="161064"/>
                        </a:lnTo>
                        <a:lnTo>
                          <a:pt x="214215" y="154930"/>
                        </a:lnTo>
                        <a:lnTo>
                          <a:pt x="221957" y="147319"/>
                        </a:lnTo>
                        <a:lnTo>
                          <a:pt x="226999" y="141046"/>
                        </a:lnTo>
                        <a:lnTo>
                          <a:pt x="230835" y="134353"/>
                        </a:lnTo>
                        <a:lnTo>
                          <a:pt x="229247" y="125818"/>
                        </a:lnTo>
                        <a:lnTo>
                          <a:pt x="210897" y="106457"/>
                        </a:lnTo>
                        <a:lnTo>
                          <a:pt x="190420" y="89876"/>
                        </a:lnTo>
                        <a:lnTo>
                          <a:pt x="166014" y="78293"/>
                        </a:lnTo>
                        <a:lnTo>
                          <a:pt x="135877" y="73926"/>
                        </a:lnTo>
                        <a:lnTo>
                          <a:pt x="150532" y="64804"/>
                        </a:lnTo>
                        <a:lnTo>
                          <a:pt x="163599" y="61379"/>
                        </a:lnTo>
                        <a:lnTo>
                          <a:pt x="175712" y="63182"/>
                        </a:lnTo>
                        <a:lnTo>
                          <a:pt x="187502" y="69748"/>
                        </a:lnTo>
                        <a:lnTo>
                          <a:pt x="199934" y="78232"/>
                        </a:lnTo>
                        <a:lnTo>
                          <a:pt x="212969" y="85593"/>
                        </a:lnTo>
                        <a:lnTo>
                          <a:pt x="226618" y="91756"/>
                        </a:lnTo>
                        <a:lnTo>
                          <a:pt x="240893" y="96646"/>
                        </a:lnTo>
                        <a:lnTo>
                          <a:pt x="251966" y="93985"/>
                        </a:lnTo>
                        <a:lnTo>
                          <a:pt x="262580" y="90012"/>
                        </a:lnTo>
                        <a:lnTo>
                          <a:pt x="273006" y="85518"/>
                        </a:lnTo>
                        <a:lnTo>
                          <a:pt x="283514" y="81292"/>
                        </a:lnTo>
                        <a:lnTo>
                          <a:pt x="295680" y="76897"/>
                        </a:lnTo>
                        <a:lnTo>
                          <a:pt x="307727" y="73788"/>
                        </a:lnTo>
                        <a:lnTo>
                          <a:pt x="319869" y="73825"/>
                        </a:lnTo>
                        <a:lnTo>
                          <a:pt x="332320" y="78866"/>
                        </a:lnTo>
                        <a:lnTo>
                          <a:pt x="340297" y="75834"/>
                        </a:lnTo>
                        <a:lnTo>
                          <a:pt x="347186" y="71627"/>
                        </a:lnTo>
                        <a:lnTo>
                          <a:pt x="352455" y="65668"/>
                        </a:lnTo>
                        <a:lnTo>
                          <a:pt x="355574" y="57378"/>
                        </a:lnTo>
                        <a:lnTo>
                          <a:pt x="350990" y="51286"/>
                        </a:lnTo>
                        <a:lnTo>
                          <a:pt x="306617" y="29295"/>
                        </a:lnTo>
                        <a:lnTo>
                          <a:pt x="228752" y="1396"/>
                        </a:lnTo>
                        <a:lnTo>
                          <a:pt x="216103" y="0"/>
                        </a:lnTo>
                        <a:close/>
                      </a:path>
                    </a:pathLst>
                  </a:custGeom>
                  <a:solidFill>
                    <a:srgbClr val="E7D6A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8" name="object 1612">
                    <a:extLst>
                      <a:ext uri="{FF2B5EF4-FFF2-40B4-BE49-F238E27FC236}">
                        <a16:creationId xmlns:a16="http://schemas.microsoft.com/office/drawing/2014/main" id="{1E2F37F9-FAB0-C6BC-5944-9A62D886F83C}"/>
                      </a:ext>
                    </a:extLst>
                  </p:cNvPr>
                  <p:cNvSpPr/>
                  <p:nvPr/>
                </p:nvSpPr>
                <p:spPr>
                  <a:xfrm>
                    <a:off x="10072179" y="6018146"/>
                    <a:ext cx="208915" cy="259079"/>
                  </a:xfrm>
                  <a:custGeom>
                    <a:avLst/>
                    <a:gdLst/>
                    <a:ahLst/>
                    <a:cxnLst/>
                    <a:rect l="l" t="t" r="r" b="b"/>
                    <a:pathLst>
                      <a:path w="208915" h="259079">
                        <a:moveTo>
                          <a:pt x="208330" y="0"/>
                        </a:moveTo>
                        <a:lnTo>
                          <a:pt x="199910" y="3606"/>
                        </a:lnTo>
                        <a:lnTo>
                          <a:pt x="193509" y="4851"/>
                        </a:lnTo>
                        <a:lnTo>
                          <a:pt x="0" y="164401"/>
                        </a:lnTo>
                        <a:lnTo>
                          <a:pt x="1246" y="211766"/>
                        </a:lnTo>
                        <a:lnTo>
                          <a:pt x="3345" y="235313"/>
                        </a:lnTo>
                        <a:lnTo>
                          <a:pt x="8712" y="258559"/>
                        </a:lnTo>
                        <a:lnTo>
                          <a:pt x="45848" y="229286"/>
                        </a:lnTo>
                        <a:lnTo>
                          <a:pt x="117918" y="167986"/>
                        </a:lnTo>
                        <a:lnTo>
                          <a:pt x="154690" y="138251"/>
                        </a:lnTo>
                        <a:lnTo>
                          <a:pt x="196189" y="108661"/>
                        </a:lnTo>
                        <a:lnTo>
                          <a:pt x="200329" y="104343"/>
                        </a:lnTo>
                        <a:lnTo>
                          <a:pt x="199910" y="101752"/>
                        </a:lnTo>
                        <a:lnTo>
                          <a:pt x="198986" y="76616"/>
                        </a:lnTo>
                        <a:lnTo>
                          <a:pt x="202225" y="51542"/>
                        </a:lnTo>
                        <a:lnTo>
                          <a:pt x="206411" y="26135"/>
                        </a:lnTo>
                        <a:lnTo>
                          <a:pt x="208330" y="0"/>
                        </a:lnTo>
                        <a:close/>
                      </a:path>
                    </a:pathLst>
                  </a:custGeom>
                  <a:solidFill>
                    <a:srgbClr val="E8D7AF"/>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9" name="object 1613">
                    <a:extLst>
                      <a:ext uri="{FF2B5EF4-FFF2-40B4-BE49-F238E27FC236}">
                        <a16:creationId xmlns:a16="http://schemas.microsoft.com/office/drawing/2014/main" id="{A169832C-A1A4-E6F2-A96D-454C19D75EEE}"/>
                      </a:ext>
                    </a:extLst>
                  </p:cNvPr>
                  <p:cNvSpPr/>
                  <p:nvPr/>
                </p:nvSpPr>
                <p:spPr>
                  <a:xfrm>
                    <a:off x="9652193" y="5861434"/>
                    <a:ext cx="297815" cy="182245"/>
                  </a:xfrm>
                  <a:custGeom>
                    <a:avLst/>
                    <a:gdLst/>
                    <a:ahLst/>
                    <a:cxnLst/>
                    <a:rect l="l" t="t" r="r" b="b"/>
                    <a:pathLst>
                      <a:path w="297815" h="182245">
                        <a:moveTo>
                          <a:pt x="233699" y="0"/>
                        </a:moveTo>
                        <a:lnTo>
                          <a:pt x="202733" y="6012"/>
                        </a:lnTo>
                        <a:lnTo>
                          <a:pt x="172529" y="31745"/>
                        </a:lnTo>
                        <a:lnTo>
                          <a:pt x="166704" y="37193"/>
                        </a:lnTo>
                        <a:lnTo>
                          <a:pt x="159619" y="41630"/>
                        </a:lnTo>
                        <a:lnTo>
                          <a:pt x="152030" y="45684"/>
                        </a:lnTo>
                        <a:lnTo>
                          <a:pt x="144691" y="49982"/>
                        </a:lnTo>
                        <a:lnTo>
                          <a:pt x="3213" y="144330"/>
                        </a:lnTo>
                        <a:lnTo>
                          <a:pt x="0" y="153754"/>
                        </a:lnTo>
                        <a:lnTo>
                          <a:pt x="7226" y="157081"/>
                        </a:lnTo>
                        <a:lnTo>
                          <a:pt x="13385" y="159202"/>
                        </a:lnTo>
                        <a:lnTo>
                          <a:pt x="47809" y="172167"/>
                        </a:lnTo>
                        <a:lnTo>
                          <a:pt x="65274" y="177870"/>
                        </a:lnTo>
                        <a:lnTo>
                          <a:pt x="83337" y="181694"/>
                        </a:lnTo>
                        <a:lnTo>
                          <a:pt x="122699" y="145923"/>
                        </a:lnTo>
                        <a:lnTo>
                          <a:pt x="164959" y="114164"/>
                        </a:lnTo>
                        <a:lnTo>
                          <a:pt x="208984" y="84901"/>
                        </a:lnTo>
                        <a:lnTo>
                          <a:pt x="253642" y="56617"/>
                        </a:lnTo>
                        <a:lnTo>
                          <a:pt x="297802" y="27795"/>
                        </a:lnTo>
                        <a:lnTo>
                          <a:pt x="265398" y="8872"/>
                        </a:lnTo>
                        <a:lnTo>
                          <a:pt x="233699" y="0"/>
                        </a:lnTo>
                        <a:close/>
                      </a:path>
                    </a:pathLst>
                  </a:custGeom>
                  <a:solidFill>
                    <a:srgbClr val="F2E8D4"/>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40" name="object 1614">
                    <a:extLst>
                      <a:ext uri="{FF2B5EF4-FFF2-40B4-BE49-F238E27FC236}">
                        <a16:creationId xmlns:a16="http://schemas.microsoft.com/office/drawing/2014/main" id="{18BF1E00-593B-8778-2B27-279F5FD324ED}"/>
                      </a:ext>
                    </a:extLst>
                  </p:cNvPr>
                  <p:cNvPicPr/>
                  <p:nvPr/>
                </p:nvPicPr>
                <p:blipFill>
                  <a:blip r:embed="rId9" cstate="print"/>
                  <a:stretch>
                    <a:fillRect/>
                  </a:stretch>
                </p:blipFill>
                <p:spPr>
                  <a:xfrm>
                    <a:off x="9630274" y="6005765"/>
                    <a:ext cx="105256" cy="145643"/>
                  </a:xfrm>
                  <a:prstGeom prst="rect">
                    <a:avLst/>
                  </a:prstGeom>
                </p:spPr>
              </p:pic>
              <p:sp>
                <p:nvSpPr>
                  <p:cNvPr id="41" name="object 1615">
                    <a:extLst>
                      <a:ext uri="{FF2B5EF4-FFF2-40B4-BE49-F238E27FC236}">
                        <a16:creationId xmlns:a16="http://schemas.microsoft.com/office/drawing/2014/main" id="{1BFFDB44-D34B-31D8-DBD9-3CA2CC152C2E}"/>
                      </a:ext>
                    </a:extLst>
                  </p:cNvPr>
                  <p:cNvSpPr/>
                  <p:nvPr/>
                </p:nvSpPr>
                <p:spPr>
                  <a:xfrm>
                    <a:off x="9406119" y="5788848"/>
                    <a:ext cx="433070" cy="196215"/>
                  </a:xfrm>
                  <a:custGeom>
                    <a:avLst/>
                    <a:gdLst/>
                    <a:ahLst/>
                    <a:cxnLst/>
                    <a:rect l="l" t="t" r="r" b="b"/>
                    <a:pathLst>
                      <a:path w="433070" h="196214">
                        <a:moveTo>
                          <a:pt x="264201" y="0"/>
                        </a:moveTo>
                        <a:lnTo>
                          <a:pt x="222454" y="9533"/>
                        </a:lnTo>
                        <a:lnTo>
                          <a:pt x="163334" y="29699"/>
                        </a:lnTo>
                        <a:lnTo>
                          <a:pt x="0" y="88412"/>
                        </a:lnTo>
                        <a:lnTo>
                          <a:pt x="4762" y="93098"/>
                        </a:lnTo>
                        <a:lnTo>
                          <a:pt x="6540" y="95714"/>
                        </a:lnTo>
                        <a:lnTo>
                          <a:pt x="9004" y="97149"/>
                        </a:lnTo>
                        <a:lnTo>
                          <a:pt x="50025" y="118192"/>
                        </a:lnTo>
                        <a:lnTo>
                          <a:pt x="92463" y="136143"/>
                        </a:lnTo>
                        <a:lnTo>
                          <a:pt x="135328" y="153167"/>
                        </a:lnTo>
                        <a:lnTo>
                          <a:pt x="177629" y="171426"/>
                        </a:lnTo>
                        <a:lnTo>
                          <a:pt x="218376" y="193085"/>
                        </a:lnTo>
                        <a:lnTo>
                          <a:pt x="224239" y="195536"/>
                        </a:lnTo>
                        <a:lnTo>
                          <a:pt x="229970" y="195855"/>
                        </a:lnTo>
                        <a:lnTo>
                          <a:pt x="235555" y="194290"/>
                        </a:lnTo>
                        <a:lnTo>
                          <a:pt x="240982" y="191091"/>
                        </a:lnTo>
                        <a:lnTo>
                          <a:pt x="241137" y="182957"/>
                        </a:lnTo>
                        <a:lnTo>
                          <a:pt x="237288" y="178053"/>
                        </a:lnTo>
                        <a:lnTo>
                          <a:pt x="231422" y="175194"/>
                        </a:lnTo>
                        <a:lnTo>
                          <a:pt x="225526" y="173197"/>
                        </a:lnTo>
                        <a:lnTo>
                          <a:pt x="188831" y="157313"/>
                        </a:lnTo>
                        <a:lnTo>
                          <a:pt x="152976" y="139531"/>
                        </a:lnTo>
                        <a:lnTo>
                          <a:pt x="116775" y="122531"/>
                        </a:lnTo>
                        <a:lnTo>
                          <a:pt x="72289" y="106430"/>
                        </a:lnTo>
                        <a:lnTo>
                          <a:pt x="66230" y="102604"/>
                        </a:lnTo>
                        <a:lnTo>
                          <a:pt x="61142" y="97454"/>
                        </a:lnTo>
                        <a:lnTo>
                          <a:pt x="57302" y="90913"/>
                        </a:lnTo>
                        <a:lnTo>
                          <a:pt x="82313" y="80023"/>
                        </a:lnTo>
                        <a:lnTo>
                          <a:pt x="108065" y="72568"/>
                        </a:lnTo>
                        <a:lnTo>
                          <a:pt x="133820" y="65857"/>
                        </a:lnTo>
                        <a:lnTo>
                          <a:pt x="158838" y="57195"/>
                        </a:lnTo>
                        <a:lnTo>
                          <a:pt x="184058" y="46668"/>
                        </a:lnTo>
                        <a:lnTo>
                          <a:pt x="234759" y="26218"/>
                        </a:lnTo>
                        <a:lnTo>
                          <a:pt x="259892" y="15526"/>
                        </a:lnTo>
                        <a:lnTo>
                          <a:pt x="268379" y="13450"/>
                        </a:lnTo>
                        <a:lnTo>
                          <a:pt x="276393" y="13829"/>
                        </a:lnTo>
                        <a:lnTo>
                          <a:pt x="284192" y="14921"/>
                        </a:lnTo>
                        <a:lnTo>
                          <a:pt x="292036" y="14980"/>
                        </a:lnTo>
                        <a:lnTo>
                          <a:pt x="423951" y="66796"/>
                        </a:lnTo>
                        <a:lnTo>
                          <a:pt x="429996" y="62580"/>
                        </a:lnTo>
                        <a:lnTo>
                          <a:pt x="432511" y="57411"/>
                        </a:lnTo>
                        <a:lnTo>
                          <a:pt x="340519" y="14756"/>
                        </a:lnTo>
                        <a:lnTo>
                          <a:pt x="299811" y="1580"/>
                        </a:lnTo>
                        <a:lnTo>
                          <a:pt x="264201" y="0"/>
                        </a:lnTo>
                        <a:close/>
                      </a:path>
                    </a:pathLst>
                  </a:custGeom>
                  <a:solidFill>
                    <a:srgbClr val="E8DBC2"/>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2" name="object 1616">
                    <a:extLst>
                      <a:ext uri="{FF2B5EF4-FFF2-40B4-BE49-F238E27FC236}">
                        <a16:creationId xmlns:a16="http://schemas.microsoft.com/office/drawing/2014/main" id="{A22D8175-1ECD-4338-5BD7-A267C0ED897A}"/>
                      </a:ext>
                    </a:extLst>
                  </p:cNvPr>
                  <p:cNvSpPr/>
                  <p:nvPr/>
                </p:nvSpPr>
                <p:spPr>
                  <a:xfrm>
                    <a:off x="9440015" y="5794949"/>
                    <a:ext cx="258445" cy="185420"/>
                  </a:xfrm>
                  <a:custGeom>
                    <a:avLst/>
                    <a:gdLst/>
                    <a:ahLst/>
                    <a:cxnLst/>
                    <a:rect l="l" t="t" r="r" b="b"/>
                    <a:pathLst>
                      <a:path w="258445" h="185420">
                        <a:moveTo>
                          <a:pt x="239516" y="0"/>
                        </a:moveTo>
                        <a:lnTo>
                          <a:pt x="221951" y="1983"/>
                        </a:lnTo>
                        <a:lnTo>
                          <a:pt x="188391" y="16482"/>
                        </a:lnTo>
                        <a:lnTo>
                          <a:pt x="160432" y="26805"/>
                        </a:lnTo>
                        <a:lnTo>
                          <a:pt x="132945" y="38459"/>
                        </a:lnTo>
                        <a:lnTo>
                          <a:pt x="105022" y="49332"/>
                        </a:lnTo>
                        <a:lnTo>
                          <a:pt x="75755" y="57312"/>
                        </a:lnTo>
                        <a:lnTo>
                          <a:pt x="56949" y="61553"/>
                        </a:lnTo>
                        <a:lnTo>
                          <a:pt x="37801" y="67528"/>
                        </a:lnTo>
                        <a:lnTo>
                          <a:pt x="18691" y="75834"/>
                        </a:lnTo>
                        <a:lnTo>
                          <a:pt x="0" y="87069"/>
                        </a:lnTo>
                        <a:lnTo>
                          <a:pt x="171437" y="165262"/>
                        </a:lnTo>
                        <a:lnTo>
                          <a:pt x="181206" y="168666"/>
                        </a:lnTo>
                        <a:lnTo>
                          <a:pt x="191133" y="171752"/>
                        </a:lnTo>
                        <a:lnTo>
                          <a:pt x="200124" y="176525"/>
                        </a:lnTo>
                        <a:lnTo>
                          <a:pt x="207086" y="184986"/>
                        </a:lnTo>
                        <a:lnTo>
                          <a:pt x="213423" y="184097"/>
                        </a:lnTo>
                        <a:lnTo>
                          <a:pt x="218135" y="180782"/>
                        </a:lnTo>
                        <a:lnTo>
                          <a:pt x="221449" y="175359"/>
                        </a:lnTo>
                        <a:lnTo>
                          <a:pt x="176289" y="153938"/>
                        </a:lnTo>
                        <a:lnTo>
                          <a:pt x="131627" y="131147"/>
                        </a:lnTo>
                        <a:lnTo>
                          <a:pt x="86277" y="109190"/>
                        </a:lnTo>
                        <a:lnTo>
                          <a:pt x="39052" y="90269"/>
                        </a:lnTo>
                        <a:lnTo>
                          <a:pt x="84161" y="76063"/>
                        </a:lnTo>
                        <a:lnTo>
                          <a:pt x="127994" y="59364"/>
                        </a:lnTo>
                        <a:lnTo>
                          <a:pt x="171182" y="41630"/>
                        </a:lnTo>
                        <a:lnTo>
                          <a:pt x="214354" y="24319"/>
                        </a:lnTo>
                        <a:lnTo>
                          <a:pt x="258140" y="8887"/>
                        </a:lnTo>
                        <a:lnTo>
                          <a:pt x="239516" y="0"/>
                        </a:lnTo>
                        <a:close/>
                      </a:path>
                    </a:pathLst>
                  </a:custGeom>
                  <a:solidFill>
                    <a:srgbClr val="8F836B"/>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3" name="object 1617">
                    <a:extLst>
                      <a:ext uri="{FF2B5EF4-FFF2-40B4-BE49-F238E27FC236}">
                        <a16:creationId xmlns:a16="http://schemas.microsoft.com/office/drawing/2014/main" id="{0EFE9AB6-59A8-0DA9-D527-996F16BCE24B}"/>
                      </a:ext>
                    </a:extLst>
                  </p:cNvPr>
                  <p:cNvSpPr/>
                  <p:nvPr/>
                </p:nvSpPr>
                <p:spPr>
                  <a:xfrm>
                    <a:off x="9939326" y="5907710"/>
                    <a:ext cx="282575" cy="194310"/>
                  </a:xfrm>
                  <a:custGeom>
                    <a:avLst/>
                    <a:gdLst/>
                    <a:ahLst/>
                    <a:cxnLst/>
                    <a:rect l="l" t="t" r="r" b="b"/>
                    <a:pathLst>
                      <a:path w="282575" h="194310">
                        <a:moveTo>
                          <a:pt x="28841" y="0"/>
                        </a:moveTo>
                        <a:lnTo>
                          <a:pt x="0" y="18427"/>
                        </a:lnTo>
                        <a:lnTo>
                          <a:pt x="36062" y="28620"/>
                        </a:lnTo>
                        <a:lnTo>
                          <a:pt x="71881" y="39514"/>
                        </a:lnTo>
                        <a:lnTo>
                          <a:pt x="107149" y="52015"/>
                        </a:lnTo>
                        <a:lnTo>
                          <a:pt x="141554" y="67030"/>
                        </a:lnTo>
                        <a:lnTo>
                          <a:pt x="141274" y="66675"/>
                        </a:lnTo>
                        <a:lnTo>
                          <a:pt x="172129" y="72834"/>
                        </a:lnTo>
                        <a:lnTo>
                          <a:pt x="233781" y="93103"/>
                        </a:lnTo>
                        <a:lnTo>
                          <a:pt x="267957" y="100063"/>
                        </a:lnTo>
                        <a:lnTo>
                          <a:pt x="234525" y="124681"/>
                        </a:lnTo>
                        <a:lnTo>
                          <a:pt x="203184" y="148348"/>
                        </a:lnTo>
                        <a:lnTo>
                          <a:pt x="144335" y="193929"/>
                        </a:lnTo>
                        <a:lnTo>
                          <a:pt x="282549" y="95592"/>
                        </a:lnTo>
                        <a:lnTo>
                          <a:pt x="270744" y="88198"/>
                        </a:lnTo>
                        <a:lnTo>
                          <a:pt x="256743" y="85234"/>
                        </a:lnTo>
                        <a:lnTo>
                          <a:pt x="241980" y="83153"/>
                        </a:lnTo>
                        <a:lnTo>
                          <a:pt x="227888" y="78409"/>
                        </a:lnTo>
                        <a:lnTo>
                          <a:pt x="184724" y="57733"/>
                        </a:lnTo>
                        <a:lnTo>
                          <a:pt x="140123" y="41189"/>
                        </a:lnTo>
                        <a:lnTo>
                          <a:pt x="94520" y="27535"/>
                        </a:lnTo>
                        <a:lnTo>
                          <a:pt x="48348" y="15532"/>
                        </a:lnTo>
                        <a:lnTo>
                          <a:pt x="30632" y="11150"/>
                        </a:lnTo>
                        <a:lnTo>
                          <a:pt x="28841" y="0"/>
                        </a:lnTo>
                        <a:close/>
                      </a:path>
                    </a:pathLst>
                  </a:custGeom>
                  <a:solidFill>
                    <a:srgbClr val="9B8F76"/>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44" name="object 1618">
                    <a:extLst>
                      <a:ext uri="{FF2B5EF4-FFF2-40B4-BE49-F238E27FC236}">
                        <a16:creationId xmlns:a16="http://schemas.microsoft.com/office/drawing/2014/main" id="{F7808DD3-13DB-2186-EA75-E9DD9489F420}"/>
                      </a:ext>
                    </a:extLst>
                  </p:cNvPr>
                  <p:cNvPicPr/>
                  <p:nvPr/>
                </p:nvPicPr>
                <p:blipFill>
                  <a:blip r:embed="rId10" cstate="print"/>
                  <a:stretch>
                    <a:fillRect/>
                  </a:stretch>
                </p:blipFill>
                <p:spPr>
                  <a:xfrm>
                    <a:off x="9599641" y="5850037"/>
                    <a:ext cx="490951" cy="252900"/>
                  </a:xfrm>
                  <a:prstGeom prst="rect">
                    <a:avLst/>
                  </a:prstGeom>
                </p:spPr>
              </p:pic>
            </p:grpSp>
          </p:grpSp>
          <p:grpSp>
            <p:nvGrpSpPr>
              <p:cNvPr id="252" name="グループ化 251">
                <a:extLst>
                  <a:ext uri="{FF2B5EF4-FFF2-40B4-BE49-F238E27FC236}">
                    <a16:creationId xmlns:a16="http://schemas.microsoft.com/office/drawing/2014/main" id="{A206BBC3-5710-4EB3-E4C8-9F30BE5ECC47}"/>
                  </a:ext>
                </a:extLst>
              </p:cNvPr>
              <p:cNvGrpSpPr/>
              <p:nvPr/>
            </p:nvGrpSpPr>
            <p:grpSpPr>
              <a:xfrm>
                <a:off x="325145" y="3510372"/>
                <a:ext cx="1085617" cy="371985"/>
                <a:chOff x="325145" y="3510372"/>
                <a:chExt cx="1085617" cy="371985"/>
              </a:xfrm>
            </p:grpSpPr>
            <p:pic>
              <p:nvPicPr>
                <p:cNvPr id="25" name="object 17">
                  <a:extLst>
                    <a:ext uri="{FF2B5EF4-FFF2-40B4-BE49-F238E27FC236}">
                      <a16:creationId xmlns:a16="http://schemas.microsoft.com/office/drawing/2014/main" id="{2F0C505C-A304-6819-D126-DF2267D3268B}"/>
                    </a:ext>
                  </a:extLst>
                </p:cNvPr>
                <p:cNvPicPr>
                  <a:picLocks noChangeAspect="1"/>
                </p:cNvPicPr>
                <p:nvPr/>
              </p:nvPicPr>
              <p:blipFill>
                <a:blip r:embed="rId7" cstate="print"/>
                <a:stretch>
                  <a:fillRect/>
                </a:stretch>
              </p:blipFill>
              <p:spPr>
                <a:xfrm>
                  <a:off x="325145" y="3519897"/>
                  <a:ext cx="685567" cy="362460"/>
                </a:xfrm>
                <a:prstGeom prst="rect">
                  <a:avLst/>
                </a:prstGeom>
              </p:spPr>
            </p:pic>
            <p:pic>
              <p:nvPicPr>
                <p:cNvPr id="91" name="object 17">
                  <a:extLst>
                    <a:ext uri="{FF2B5EF4-FFF2-40B4-BE49-F238E27FC236}">
                      <a16:creationId xmlns:a16="http://schemas.microsoft.com/office/drawing/2014/main" id="{9D625269-878D-5B5F-3A6C-ED8000EA4665}"/>
                    </a:ext>
                  </a:extLst>
                </p:cNvPr>
                <p:cNvPicPr>
                  <a:picLocks noChangeAspect="1"/>
                </p:cNvPicPr>
                <p:nvPr/>
              </p:nvPicPr>
              <p:blipFill>
                <a:blip r:embed="rId7" cstate="print"/>
                <a:stretch>
                  <a:fillRect/>
                </a:stretch>
              </p:blipFill>
              <p:spPr>
                <a:xfrm>
                  <a:off x="725195" y="3510372"/>
                  <a:ext cx="685567" cy="362460"/>
                </a:xfrm>
                <a:prstGeom prst="rect">
                  <a:avLst/>
                </a:prstGeom>
              </p:spPr>
            </p:pic>
          </p:grpSp>
        </p:grpSp>
      </p:grpSp>
      <p:pic>
        <p:nvPicPr>
          <p:cNvPr id="243" name="object 17">
            <a:extLst>
              <a:ext uri="{FF2B5EF4-FFF2-40B4-BE49-F238E27FC236}">
                <a16:creationId xmlns:a16="http://schemas.microsoft.com/office/drawing/2014/main" id="{58998D3D-D95B-D3A7-45F4-7DDF50D3E91B}"/>
              </a:ext>
            </a:extLst>
          </p:cNvPr>
          <p:cNvPicPr>
            <a:picLocks noChangeAspect="1"/>
          </p:cNvPicPr>
          <p:nvPr/>
        </p:nvPicPr>
        <p:blipFill>
          <a:blip r:embed="rId7" cstate="print"/>
          <a:stretch>
            <a:fillRect/>
          </a:stretch>
        </p:blipFill>
        <p:spPr>
          <a:xfrm>
            <a:off x="6159642" y="3940727"/>
            <a:ext cx="685567" cy="362460"/>
          </a:xfrm>
          <a:prstGeom prst="rect">
            <a:avLst/>
          </a:prstGeom>
        </p:spPr>
      </p:pic>
      <p:sp>
        <p:nvSpPr>
          <p:cNvPr id="245" name="object 46">
            <a:extLst>
              <a:ext uri="{FF2B5EF4-FFF2-40B4-BE49-F238E27FC236}">
                <a16:creationId xmlns:a16="http://schemas.microsoft.com/office/drawing/2014/main" id="{C51BDFD6-2B00-548F-51F6-5E04F22359BA}"/>
              </a:ext>
            </a:extLst>
          </p:cNvPr>
          <p:cNvSpPr/>
          <p:nvPr/>
        </p:nvSpPr>
        <p:spPr>
          <a:xfrm rot="259708">
            <a:off x="6767637" y="4178433"/>
            <a:ext cx="936000" cy="256631"/>
          </a:xfrm>
          <a:custGeom>
            <a:avLst/>
            <a:gdLst/>
            <a:ahLst/>
            <a:cxnLst/>
            <a:rect l="l" t="t" r="r" b="b"/>
            <a:pathLst>
              <a:path w="1021715" h="302895">
                <a:moveTo>
                  <a:pt x="1021397" y="151257"/>
                </a:moveTo>
                <a:lnTo>
                  <a:pt x="784021" y="0"/>
                </a:lnTo>
                <a:lnTo>
                  <a:pt x="784021" y="112039"/>
                </a:lnTo>
                <a:lnTo>
                  <a:pt x="778179" y="100672"/>
                </a:lnTo>
                <a:lnTo>
                  <a:pt x="707631" y="104355"/>
                </a:lnTo>
                <a:lnTo>
                  <a:pt x="635546" y="106654"/>
                </a:lnTo>
                <a:lnTo>
                  <a:pt x="582625" y="107391"/>
                </a:lnTo>
                <a:lnTo>
                  <a:pt x="530339" y="107340"/>
                </a:lnTo>
                <a:lnTo>
                  <a:pt x="478688" y="106540"/>
                </a:lnTo>
                <a:lnTo>
                  <a:pt x="427710" y="104990"/>
                </a:lnTo>
                <a:lnTo>
                  <a:pt x="377393" y="102743"/>
                </a:lnTo>
                <a:lnTo>
                  <a:pt x="327748" y="99822"/>
                </a:lnTo>
                <a:lnTo>
                  <a:pt x="278790" y="96253"/>
                </a:lnTo>
                <a:lnTo>
                  <a:pt x="230530" y="92075"/>
                </a:lnTo>
                <a:lnTo>
                  <a:pt x="182981" y="87299"/>
                </a:lnTo>
                <a:lnTo>
                  <a:pt x="136144" y="81965"/>
                </a:lnTo>
                <a:lnTo>
                  <a:pt x="90030" y="76111"/>
                </a:lnTo>
                <a:lnTo>
                  <a:pt x="44640" y="69748"/>
                </a:lnTo>
                <a:lnTo>
                  <a:pt x="0" y="62928"/>
                </a:lnTo>
                <a:lnTo>
                  <a:pt x="195732" y="101574"/>
                </a:lnTo>
                <a:lnTo>
                  <a:pt x="392823" y="141732"/>
                </a:lnTo>
                <a:lnTo>
                  <a:pt x="591261" y="183426"/>
                </a:lnTo>
                <a:lnTo>
                  <a:pt x="784021" y="225196"/>
                </a:lnTo>
                <a:lnTo>
                  <a:pt x="784021" y="302514"/>
                </a:lnTo>
                <a:lnTo>
                  <a:pt x="1021397" y="151257"/>
                </a:lnTo>
                <a:close/>
              </a:path>
            </a:pathLst>
          </a:custGeom>
          <a:solidFill>
            <a:srgbClr val="EA554E"/>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268" name="グループ化 267">
            <a:extLst>
              <a:ext uri="{FF2B5EF4-FFF2-40B4-BE49-F238E27FC236}">
                <a16:creationId xmlns:a16="http://schemas.microsoft.com/office/drawing/2014/main" id="{063F7312-B184-B6A9-CD5A-EB7F9BA9338D}"/>
              </a:ext>
            </a:extLst>
          </p:cNvPr>
          <p:cNvGrpSpPr/>
          <p:nvPr/>
        </p:nvGrpSpPr>
        <p:grpSpPr>
          <a:xfrm>
            <a:off x="371168" y="4470020"/>
            <a:ext cx="1229336" cy="1839300"/>
            <a:chOff x="156950" y="4176177"/>
            <a:chExt cx="1229336" cy="1839300"/>
          </a:xfrm>
        </p:grpSpPr>
        <p:grpSp>
          <p:nvGrpSpPr>
            <p:cNvPr id="267" name="グループ化 266">
              <a:extLst>
                <a:ext uri="{FF2B5EF4-FFF2-40B4-BE49-F238E27FC236}">
                  <a16:creationId xmlns:a16="http://schemas.microsoft.com/office/drawing/2014/main" id="{C487FD77-DF40-8063-6CEF-0C54D80920D0}"/>
                </a:ext>
              </a:extLst>
            </p:cNvPr>
            <p:cNvGrpSpPr/>
            <p:nvPr/>
          </p:nvGrpSpPr>
          <p:grpSpPr>
            <a:xfrm>
              <a:off x="156950" y="5035039"/>
              <a:ext cx="1229336" cy="980438"/>
              <a:chOff x="156950" y="4787158"/>
              <a:chExt cx="1229336" cy="980438"/>
            </a:xfrm>
          </p:grpSpPr>
          <p:sp>
            <p:nvSpPr>
              <p:cNvPr id="20" name="object 7">
                <a:extLst>
                  <a:ext uri="{FF2B5EF4-FFF2-40B4-BE49-F238E27FC236}">
                    <a16:creationId xmlns:a16="http://schemas.microsoft.com/office/drawing/2014/main" id="{486E4166-B296-C067-D462-EA75187726AF}"/>
                  </a:ext>
                </a:extLst>
              </p:cNvPr>
              <p:cNvSpPr/>
              <p:nvPr/>
            </p:nvSpPr>
            <p:spPr>
              <a:xfrm>
                <a:off x="156950" y="4787158"/>
                <a:ext cx="1229336" cy="980438"/>
              </a:xfrm>
              <a:custGeom>
                <a:avLst/>
                <a:gdLst/>
                <a:ahLst/>
                <a:cxnLst/>
                <a:rect l="l" t="t" r="r" b="b"/>
                <a:pathLst>
                  <a:path w="746125" h="628650">
                    <a:moveTo>
                      <a:pt x="745744" y="314032"/>
                    </a:moveTo>
                    <a:lnTo>
                      <a:pt x="562800" y="256540"/>
                    </a:lnTo>
                    <a:lnTo>
                      <a:pt x="612559" y="191808"/>
                    </a:lnTo>
                    <a:lnTo>
                      <a:pt x="632002" y="166522"/>
                    </a:lnTo>
                    <a:lnTo>
                      <a:pt x="670814" y="116014"/>
                    </a:lnTo>
                    <a:lnTo>
                      <a:pt x="487807" y="166522"/>
                    </a:lnTo>
                    <a:lnTo>
                      <a:pt x="486791" y="116293"/>
                    </a:lnTo>
                    <a:lnTo>
                      <a:pt x="484403" y="0"/>
                    </a:lnTo>
                    <a:lnTo>
                      <a:pt x="372872" y="133959"/>
                    </a:lnTo>
                    <a:lnTo>
                      <a:pt x="358165" y="116293"/>
                    </a:lnTo>
                    <a:lnTo>
                      <a:pt x="261353" y="0"/>
                    </a:lnTo>
                    <a:lnTo>
                      <a:pt x="257937" y="166522"/>
                    </a:lnTo>
                    <a:lnTo>
                      <a:pt x="74942" y="116014"/>
                    </a:lnTo>
                    <a:lnTo>
                      <a:pt x="182943" y="256540"/>
                    </a:lnTo>
                    <a:lnTo>
                      <a:pt x="0" y="314032"/>
                    </a:lnTo>
                    <a:lnTo>
                      <a:pt x="182943" y="371513"/>
                    </a:lnTo>
                    <a:lnTo>
                      <a:pt x="74930" y="512038"/>
                    </a:lnTo>
                    <a:lnTo>
                      <a:pt x="257937" y="461530"/>
                    </a:lnTo>
                    <a:lnTo>
                      <a:pt x="261353" y="628053"/>
                    </a:lnTo>
                    <a:lnTo>
                      <a:pt x="358165" y="511759"/>
                    </a:lnTo>
                    <a:lnTo>
                      <a:pt x="372872" y="494093"/>
                    </a:lnTo>
                    <a:lnTo>
                      <a:pt x="484403" y="628053"/>
                    </a:lnTo>
                    <a:lnTo>
                      <a:pt x="486791" y="511759"/>
                    </a:lnTo>
                    <a:lnTo>
                      <a:pt x="487807" y="461530"/>
                    </a:lnTo>
                    <a:lnTo>
                      <a:pt x="670814" y="512038"/>
                    </a:lnTo>
                    <a:lnTo>
                      <a:pt x="632002" y="461530"/>
                    </a:lnTo>
                    <a:lnTo>
                      <a:pt x="612559" y="436245"/>
                    </a:lnTo>
                    <a:lnTo>
                      <a:pt x="562800" y="371513"/>
                    </a:lnTo>
                    <a:lnTo>
                      <a:pt x="745744" y="314032"/>
                    </a:lnTo>
                    <a:close/>
                  </a:path>
                </a:pathLst>
              </a:custGeom>
              <a:solidFill>
                <a:srgbClr val="F37B70"/>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object 8">
                <a:extLst>
                  <a:ext uri="{FF2B5EF4-FFF2-40B4-BE49-F238E27FC236}">
                    <a16:creationId xmlns:a16="http://schemas.microsoft.com/office/drawing/2014/main" id="{869060D0-C95C-7275-AE08-E158AD1606A5}"/>
                  </a:ext>
                </a:extLst>
              </p:cNvPr>
              <p:cNvSpPr txBox="1"/>
              <p:nvPr/>
            </p:nvSpPr>
            <p:spPr>
              <a:xfrm>
                <a:off x="544742" y="5082769"/>
                <a:ext cx="453752" cy="389217"/>
              </a:xfrm>
              <a:prstGeom prst="rect">
                <a:avLst/>
              </a:prstGeom>
            </p:spPr>
            <p:txBody>
              <a:bodyPr vert="horz" wrap="square" lIns="0" tIns="19693" rIns="0" bIns="0" rtlCol="0" anchor="ctr">
                <a:spAutoFit/>
              </a:bodyPr>
              <a:lstStyle/>
              <a:p>
                <a:pPr marL="48967" marR="4258" lvl="0" indent="-38855" algn="ctr" defTabSz="766450" rtl="0" eaLnBrk="1" fontAlgn="auto" latinLnBrk="0" hangingPunct="1">
                  <a:lnSpc>
                    <a:spcPct val="100000"/>
                  </a:lnSpc>
                  <a:spcBef>
                    <a:spcPts val="155"/>
                  </a:spcBef>
                  <a:spcAft>
                    <a:spcPts val="0"/>
                  </a:spcAft>
                  <a:buClrTx/>
                  <a:buSzTx/>
                  <a:buFontTx/>
                  <a:buNone/>
                  <a:tabLst/>
                  <a:defRPr/>
                </a:pPr>
                <a:r>
                  <a:rPr kumimoji="0" sz="1200" b="1" i="0" u="none" strike="noStrike" kern="0" cap="none" spc="-8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リスク</a:t>
                </a:r>
                <a:r>
                  <a:rPr kumimoji="0" sz="1200" b="1" i="0" u="none" strike="noStrike" kern="0" cap="none" spc="-21"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発生</a:t>
                </a:r>
                <a:endParaRPr kumimoji="0" sz="1200"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grpSp>
        <p:sp>
          <p:nvSpPr>
            <p:cNvPr id="247" name="object 51">
              <a:extLst>
                <a:ext uri="{FF2B5EF4-FFF2-40B4-BE49-F238E27FC236}">
                  <a16:creationId xmlns:a16="http://schemas.microsoft.com/office/drawing/2014/main" id="{734388E1-C4EF-C849-0D1B-760EF3ED3313}"/>
                </a:ext>
              </a:extLst>
            </p:cNvPr>
            <p:cNvSpPr/>
            <p:nvPr/>
          </p:nvSpPr>
          <p:spPr>
            <a:xfrm>
              <a:off x="644677" y="4176177"/>
              <a:ext cx="253882" cy="1048204"/>
            </a:xfrm>
            <a:custGeom>
              <a:avLst/>
              <a:gdLst/>
              <a:ahLst/>
              <a:cxnLst/>
              <a:rect l="l" t="t" r="r" b="b"/>
              <a:pathLst>
                <a:path w="302894" h="1021714">
                  <a:moveTo>
                    <a:pt x="302514" y="784021"/>
                  </a:moveTo>
                  <a:lnTo>
                    <a:pt x="221043" y="784021"/>
                  </a:lnTo>
                  <a:lnTo>
                    <a:pt x="151257" y="0"/>
                  </a:lnTo>
                  <a:lnTo>
                    <a:pt x="81457" y="784021"/>
                  </a:lnTo>
                  <a:lnTo>
                    <a:pt x="0" y="784021"/>
                  </a:lnTo>
                  <a:lnTo>
                    <a:pt x="151257" y="1021397"/>
                  </a:lnTo>
                  <a:lnTo>
                    <a:pt x="302514" y="784021"/>
                  </a:lnTo>
                  <a:close/>
                </a:path>
              </a:pathLst>
            </a:custGeom>
            <a:solidFill>
              <a:srgbClr val="EA554E">
                <a:lumMod val="60000"/>
                <a:lumOff val="40000"/>
              </a:srgbClr>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248" name="object 53">
            <a:extLst>
              <a:ext uri="{FF2B5EF4-FFF2-40B4-BE49-F238E27FC236}">
                <a16:creationId xmlns:a16="http://schemas.microsoft.com/office/drawing/2014/main" id="{5C48FFF7-1BDD-378A-3801-B4E56AC04C7D}"/>
              </a:ext>
            </a:extLst>
          </p:cNvPr>
          <p:cNvSpPr txBox="1"/>
          <p:nvPr/>
        </p:nvSpPr>
        <p:spPr>
          <a:xfrm>
            <a:off x="4667360" y="2924944"/>
            <a:ext cx="2155382" cy="228880"/>
          </a:xfrm>
          <a:prstGeom prst="rect">
            <a:avLst/>
          </a:prstGeom>
        </p:spPr>
        <p:txBody>
          <a:bodyPr vert="horz" wrap="square" lIns="0" tIns="13306" rIns="0" bIns="0" rtlCol="0">
            <a:spAutoFit/>
          </a:bodyPr>
          <a:lstStyle/>
          <a:p>
            <a:pPr marL="10645" marR="0" lvl="0" indent="0" algn="ctr" defTabSz="766450" rtl="0" eaLnBrk="1" fontAlgn="auto" latinLnBrk="0" hangingPunct="1">
              <a:lnSpc>
                <a:spcPct val="100000"/>
              </a:lnSpc>
              <a:spcBef>
                <a:spcPts val="105"/>
              </a:spcBef>
              <a:spcAft>
                <a:spcPts val="0"/>
              </a:spcAft>
              <a:buClrTx/>
              <a:buSzTx/>
              <a:buFontTx/>
              <a:buNone/>
              <a:tabLst/>
              <a:defRPr/>
            </a:pPr>
            <a:r>
              <a:rPr kumimoji="0" lang="ja-JP" altLang="en-US" sz="1400" b="1" i="0" u="none" strike="noStrike" kern="0" cap="none" spc="0" normalizeH="0" baseline="0" noProof="0" dirty="0">
                <a:ln>
                  <a:noFill/>
                </a:ln>
                <a:solidFill>
                  <a:srgbClr val="92D050"/>
                </a:solidFill>
                <a:effectLst/>
                <a:uLnTx/>
                <a:uFillTx/>
                <a:latin typeface="UD デジタル 教科書体 NK-R" panose="02020400000000000000" pitchFamily="18" charset="-128"/>
                <a:ea typeface="UD デジタル 教科書体 NK-R" panose="02020400000000000000" pitchFamily="18" charset="-128"/>
                <a:cs typeface="YuGothic"/>
              </a:rPr>
              <a:t>会社ごとに必ず加入</a:t>
            </a:r>
            <a:endParaRPr kumimoji="0" sz="1400" b="1" i="0" u="none" strike="noStrike" kern="0" cap="none" spc="0" normalizeH="0" baseline="0" noProof="0" dirty="0">
              <a:ln>
                <a:noFill/>
              </a:ln>
              <a:solidFill>
                <a:srgbClr val="92D05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cxnSp>
        <p:nvCxnSpPr>
          <p:cNvPr id="249" name="直線コネクタ 248">
            <a:extLst>
              <a:ext uri="{FF2B5EF4-FFF2-40B4-BE49-F238E27FC236}">
                <a16:creationId xmlns:a16="http://schemas.microsoft.com/office/drawing/2014/main" id="{DC01C818-99BC-10EB-4444-B6A004396BB0}"/>
              </a:ext>
            </a:extLst>
          </p:cNvPr>
          <p:cNvCxnSpPr>
            <a:cxnSpLocks/>
          </p:cNvCxnSpPr>
          <p:nvPr/>
        </p:nvCxnSpPr>
        <p:spPr>
          <a:xfrm>
            <a:off x="3080792" y="2355149"/>
            <a:ext cx="0" cy="4170195"/>
          </a:xfrm>
          <a:prstGeom prst="line">
            <a:avLst/>
          </a:prstGeom>
          <a:noFill/>
          <a:ln w="38100" cap="flat" cmpd="sng" algn="ctr">
            <a:solidFill>
              <a:srgbClr val="FFFFFF">
                <a:lumMod val="85000"/>
              </a:srgbClr>
            </a:solidFill>
            <a:prstDash val="solid"/>
            <a:miter lim="800000"/>
          </a:ln>
          <a:effectLst/>
        </p:spPr>
      </p:cxnSp>
      <p:pic>
        <p:nvPicPr>
          <p:cNvPr id="250" name="図 249">
            <a:extLst>
              <a:ext uri="{FF2B5EF4-FFF2-40B4-BE49-F238E27FC236}">
                <a16:creationId xmlns:a16="http://schemas.microsoft.com/office/drawing/2014/main" id="{78853DD1-01D1-C7C6-08F5-6058DB602D3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8743" y="5400085"/>
            <a:ext cx="933809" cy="901332"/>
          </a:xfrm>
          <a:prstGeom prst="rect">
            <a:avLst/>
          </a:prstGeom>
        </p:spPr>
      </p:pic>
      <p:pic>
        <p:nvPicPr>
          <p:cNvPr id="251" name="図 250">
            <a:extLst>
              <a:ext uri="{FF2B5EF4-FFF2-40B4-BE49-F238E27FC236}">
                <a16:creationId xmlns:a16="http://schemas.microsoft.com/office/drawing/2014/main" id="{0835C41F-63E4-DACA-C704-32EE4CC8BA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52365" y="3604984"/>
            <a:ext cx="660172" cy="874140"/>
          </a:xfrm>
          <a:prstGeom prst="rect">
            <a:avLst/>
          </a:prstGeom>
        </p:spPr>
      </p:pic>
      <p:pic>
        <p:nvPicPr>
          <p:cNvPr id="253" name="図 252">
            <a:extLst>
              <a:ext uri="{FF2B5EF4-FFF2-40B4-BE49-F238E27FC236}">
                <a16:creationId xmlns:a16="http://schemas.microsoft.com/office/drawing/2014/main" id="{9D0EA339-3553-7A6E-A154-AF081CDC599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32920" y="5709569"/>
            <a:ext cx="660172" cy="874140"/>
          </a:xfrm>
          <a:prstGeom prst="rect">
            <a:avLst/>
          </a:prstGeom>
        </p:spPr>
      </p:pic>
      <p:pic>
        <p:nvPicPr>
          <p:cNvPr id="256" name="図 255">
            <a:extLst>
              <a:ext uri="{FF2B5EF4-FFF2-40B4-BE49-F238E27FC236}">
                <a16:creationId xmlns:a16="http://schemas.microsoft.com/office/drawing/2014/main" id="{3ED1F7A8-27B2-1C73-2723-CE64C6E024B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6388" y="5722104"/>
            <a:ext cx="797042" cy="817912"/>
          </a:xfrm>
          <a:prstGeom prst="rect">
            <a:avLst/>
          </a:prstGeom>
        </p:spPr>
      </p:pic>
      <p:grpSp>
        <p:nvGrpSpPr>
          <p:cNvPr id="166" name="グループ化 165">
            <a:extLst>
              <a:ext uri="{FF2B5EF4-FFF2-40B4-BE49-F238E27FC236}">
                <a16:creationId xmlns:a16="http://schemas.microsoft.com/office/drawing/2014/main" id="{78321D14-CD37-7E32-EC96-D8D9591AADD3}"/>
              </a:ext>
            </a:extLst>
          </p:cNvPr>
          <p:cNvGrpSpPr/>
          <p:nvPr/>
        </p:nvGrpSpPr>
        <p:grpSpPr>
          <a:xfrm>
            <a:off x="1164644" y="3758582"/>
            <a:ext cx="802006" cy="1055613"/>
            <a:chOff x="1015184" y="3509612"/>
            <a:chExt cx="802006" cy="1055613"/>
          </a:xfrm>
        </p:grpSpPr>
        <p:pic>
          <p:nvPicPr>
            <p:cNvPr id="4" name="図 3">
              <a:extLst>
                <a:ext uri="{FF2B5EF4-FFF2-40B4-BE49-F238E27FC236}">
                  <a16:creationId xmlns:a16="http://schemas.microsoft.com/office/drawing/2014/main" id="{3950619A-C789-FBDA-55F9-80582C92C89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9965" y="3509612"/>
              <a:ext cx="797225" cy="1055613"/>
            </a:xfrm>
            <a:prstGeom prst="rect">
              <a:avLst/>
            </a:prstGeom>
          </p:spPr>
        </p:pic>
        <p:pic>
          <p:nvPicPr>
            <p:cNvPr id="92" name="図 91">
              <a:extLst>
                <a:ext uri="{FF2B5EF4-FFF2-40B4-BE49-F238E27FC236}">
                  <a16:creationId xmlns:a16="http://schemas.microsoft.com/office/drawing/2014/main" id="{C130137B-1320-96EA-34FE-870C29B05444}"/>
                </a:ext>
              </a:extLst>
            </p:cNvPr>
            <p:cNvPicPr>
              <a:picLocks noChangeAspect="1"/>
            </p:cNvPicPr>
            <p:nvPr/>
          </p:nvPicPr>
          <p:blipFill rotWithShape="1">
            <a:blip r:embed="rId16" cstate="print">
              <a:duotone>
                <a:prstClr val="black"/>
                <a:srgbClr val="7030A0">
                  <a:tint val="45000"/>
                  <a:satMod val="400000"/>
                </a:srgbClr>
              </a:duotone>
              <a:extLst>
                <a:ext uri="{BEBA8EAE-BF5A-486C-A8C5-ECC9F3942E4B}">
                  <a14:imgProps xmlns:a14="http://schemas.microsoft.com/office/drawing/2010/main">
                    <a14:imgLayer r:embed="rId17">
                      <a14:imgEffect>
                        <a14:backgroundRemoval t="9353" b="95683" l="9259" r="89815">
                          <a14:foregroundMark x1="40741" y1="93525" x2="43936" y2="95015"/>
                          <a14:backgroundMark x1="25926" y1="41727" x2="63889" y2="41727"/>
                          <a14:backgroundMark x1="34259" y1="30216" x2="62963" y2="31655"/>
                          <a14:backgroundMark x1="69444" y1="31655" x2="77778" y2="41727"/>
                          <a14:backgroundMark x1="40741" y1="71223" x2="40741" y2="71223"/>
                          <a14:backgroundMark x1="36111" y1="71223" x2="43519" y2="71223"/>
                          <a14:backgroundMark x1="58333" y1="89209" x2="58333" y2="86331"/>
                          <a14:backgroundMark x1="41667" y1="84892" x2="53704" y2="76978"/>
                          <a14:backgroundMark x1="65741" y1="82014" x2="52778" y2="79137"/>
                          <a14:backgroundMark x1="56481" y1="76259" x2="60185" y2="76259"/>
                          <a14:backgroundMark x1="62963" y1="76259" x2="62963" y2="76259"/>
                          <a14:backgroundMark x1="60185" y1="74101" x2="60185" y2="74101"/>
                          <a14:backgroundMark x1="51852" y1="62590" x2="50000" y2="59712"/>
                          <a14:backgroundMark x1="53704" y1="60432" x2="58333" y2="54676"/>
                          <a14:backgroundMark x1="48148" y1="58273" x2="51852" y2="63309"/>
                          <a14:backgroundMark x1="54630" y1="88489" x2="57407" y2="90647"/>
                        </a14:backgroundRemoval>
                      </a14:imgEffect>
                      <a14:imgEffect>
                        <a14:colorTemperature colorTemp="5900"/>
                      </a14:imgEffect>
                    </a14:imgLayer>
                  </a14:imgProps>
                </a:ext>
                <a:ext uri="{28A0092B-C50C-407E-A947-70E740481C1C}">
                  <a14:useLocalDpi xmlns:a14="http://schemas.microsoft.com/office/drawing/2010/main" val="0"/>
                </a:ext>
              </a:extLst>
            </a:blip>
            <a:srcRect t="49072"/>
            <a:stretch/>
          </p:blipFill>
          <p:spPr>
            <a:xfrm>
              <a:off x="1015184" y="4027622"/>
              <a:ext cx="797225" cy="537603"/>
            </a:xfrm>
            <a:prstGeom prst="rect">
              <a:avLst/>
            </a:prstGeom>
          </p:spPr>
        </p:pic>
      </p:grpSp>
      <p:grpSp>
        <p:nvGrpSpPr>
          <p:cNvPr id="244" name="グループ化 243">
            <a:extLst>
              <a:ext uri="{FF2B5EF4-FFF2-40B4-BE49-F238E27FC236}">
                <a16:creationId xmlns:a16="http://schemas.microsoft.com/office/drawing/2014/main" id="{51F15289-BB12-E918-B382-A2FCF933CBBB}"/>
              </a:ext>
            </a:extLst>
          </p:cNvPr>
          <p:cNvGrpSpPr/>
          <p:nvPr/>
        </p:nvGrpSpPr>
        <p:grpSpPr>
          <a:xfrm>
            <a:off x="5659297" y="3594651"/>
            <a:ext cx="707502" cy="888185"/>
            <a:chOff x="1015185" y="3509612"/>
            <a:chExt cx="802005" cy="1055613"/>
          </a:xfrm>
        </p:grpSpPr>
        <p:pic>
          <p:nvPicPr>
            <p:cNvPr id="246" name="図 245">
              <a:extLst>
                <a:ext uri="{FF2B5EF4-FFF2-40B4-BE49-F238E27FC236}">
                  <a16:creationId xmlns:a16="http://schemas.microsoft.com/office/drawing/2014/main" id="{455AB12B-B782-DA5B-9D53-91B578244BC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9965" y="3509612"/>
              <a:ext cx="797225" cy="1055613"/>
            </a:xfrm>
            <a:prstGeom prst="rect">
              <a:avLst/>
            </a:prstGeom>
          </p:spPr>
        </p:pic>
        <p:pic>
          <p:nvPicPr>
            <p:cNvPr id="257" name="図 256">
              <a:extLst>
                <a:ext uri="{FF2B5EF4-FFF2-40B4-BE49-F238E27FC236}">
                  <a16:creationId xmlns:a16="http://schemas.microsoft.com/office/drawing/2014/main" id="{8ABEA23A-36EB-5FAD-226A-C2D20ABF0842}"/>
                </a:ext>
              </a:extLst>
            </p:cNvPr>
            <p:cNvPicPr>
              <a:picLocks noChangeAspect="1"/>
            </p:cNvPicPr>
            <p:nvPr/>
          </p:nvPicPr>
          <p:blipFill rotWithShape="1">
            <a:blip r:embed="rId16" cstate="print">
              <a:duotone>
                <a:prstClr val="black"/>
                <a:srgbClr val="7030A0">
                  <a:tint val="45000"/>
                  <a:satMod val="400000"/>
                </a:srgbClr>
              </a:duotone>
              <a:extLst>
                <a:ext uri="{BEBA8EAE-BF5A-486C-A8C5-ECC9F3942E4B}">
                  <a14:imgProps xmlns:a14="http://schemas.microsoft.com/office/drawing/2010/main">
                    <a14:imgLayer r:embed="rId17">
                      <a14:imgEffect>
                        <a14:backgroundRemoval t="9353" b="95683" l="9259" r="89815">
                          <a14:foregroundMark x1="40741" y1="93525" x2="43936" y2="95015"/>
                          <a14:backgroundMark x1="25926" y1="41727" x2="63889" y2="41727"/>
                          <a14:backgroundMark x1="34259" y1="30216" x2="62963" y2="31655"/>
                          <a14:backgroundMark x1="69444" y1="31655" x2="77778" y2="41727"/>
                          <a14:backgroundMark x1="40741" y1="71223" x2="40741" y2="71223"/>
                          <a14:backgroundMark x1="36111" y1="71223" x2="43519" y2="71223"/>
                          <a14:backgroundMark x1="58333" y1="89209" x2="58333" y2="86331"/>
                          <a14:backgroundMark x1="41667" y1="84892" x2="53704" y2="76978"/>
                          <a14:backgroundMark x1="65741" y1="82014" x2="52778" y2="79137"/>
                          <a14:backgroundMark x1="56481" y1="76259" x2="60185" y2="76259"/>
                          <a14:backgroundMark x1="62963" y1="76259" x2="62963" y2="76259"/>
                          <a14:backgroundMark x1="60185" y1="74101" x2="60185" y2="74101"/>
                          <a14:backgroundMark x1="51852" y1="62590" x2="50000" y2="59712"/>
                          <a14:backgroundMark x1="53704" y1="60432" x2="58333" y2="54676"/>
                          <a14:backgroundMark x1="48148" y1="58273" x2="51852" y2="63309"/>
                          <a14:backgroundMark x1="54630" y1="88489" x2="57407" y2="90647"/>
                        </a14:backgroundRemoval>
                      </a14:imgEffect>
                      <a14:imgEffect>
                        <a14:colorTemperature colorTemp="5900"/>
                      </a14:imgEffect>
                    </a14:imgLayer>
                  </a14:imgProps>
                </a:ext>
                <a:ext uri="{28A0092B-C50C-407E-A947-70E740481C1C}">
                  <a14:useLocalDpi xmlns:a14="http://schemas.microsoft.com/office/drawing/2010/main" val="0"/>
                </a:ext>
              </a:extLst>
            </a:blip>
            <a:srcRect t="49072"/>
            <a:stretch/>
          </p:blipFill>
          <p:spPr>
            <a:xfrm>
              <a:off x="1015184" y="4027622"/>
              <a:ext cx="797225" cy="537603"/>
            </a:xfrm>
            <a:prstGeom prst="rect">
              <a:avLst/>
            </a:prstGeom>
          </p:spPr>
        </p:pic>
      </p:grpSp>
      <p:grpSp>
        <p:nvGrpSpPr>
          <p:cNvPr id="259" name="グループ化 258">
            <a:extLst>
              <a:ext uri="{FF2B5EF4-FFF2-40B4-BE49-F238E27FC236}">
                <a16:creationId xmlns:a16="http://schemas.microsoft.com/office/drawing/2014/main" id="{6CE3308B-D8D2-7845-93C4-65066395E1A2}"/>
              </a:ext>
            </a:extLst>
          </p:cNvPr>
          <p:cNvGrpSpPr/>
          <p:nvPr/>
        </p:nvGrpSpPr>
        <p:grpSpPr>
          <a:xfrm>
            <a:off x="4794082" y="5695524"/>
            <a:ext cx="707503" cy="888185"/>
            <a:chOff x="1015184" y="3509612"/>
            <a:chExt cx="802006" cy="1055613"/>
          </a:xfrm>
        </p:grpSpPr>
        <p:pic>
          <p:nvPicPr>
            <p:cNvPr id="260" name="図 259">
              <a:extLst>
                <a:ext uri="{FF2B5EF4-FFF2-40B4-BE49-F238E27FC236}">
                  <a16:creationId xmlns:a16="http://schemas.microsoft.com/office/drawing/2014/main" id="{7B848965-F8F1-AEE6-E887-E882CC9814B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9965" y="3509612"/>
              <a:ext cx="797225" cy="1055613"/>
            </a:xfrm>
            <a:prstGeom prst="rect">
              <a:avLst/>
            </a:prstGeom>
          </p:spPr>
        </p:pic>
        <p:pic>
          <p:nvPicPr>
            <p:cNvPr id="261" name="図 260">
              <a:extLst>
                <a:ext uri="{FF2B5EF4-FFF2-40B4-BE49-F238E27FC236}">
                  <a16:creationId xmlns:a16="http://schemas.microsoft.com/office/drawing/2014/main" id="{EC37AD72-F1F3-45A7-42E2-F96AEA6DC316}"/>
                </a:ext>
              </a:extLst>
            </p:cNvPr>
            <p:cNvPicPr>
              <a:picLocks noChangeAspect="1"/>
            </p:cNvPicPr>
            <p:nvPr/>
          </p:nvPicPr>
          <p:blipFill rotWithShape="1">
            <a:blip r:embed="rId16" cstate="print">
              <a:duotone>
                <a:prstClr val="black"/>
                <a:srgbClr val="7030A0">
                  <a:tint val="45000"/>
                  <a:satMod val="400000"/>
                </a:srgbClr>
              </a:duotone>
              <a:extLst>
                <a:ext uri="{BEBA8EAE-BF5A-486C-A8C5-ECC9F3942E4B}">
                  <a14:imgProps xmlns:a14="http://schemas.microsoft.com/office/drawing/2010/main">
                    <a14:imgLayer r:embed="rId17">
                      <a14:imgEffect>
                        <a14:backgroundRemoval t="9353" b="95683" l="9259" r="89815">
                          <a14:foregroundMark x1="40741" y1="93525" x2="43936" y2="95015"/>
                          <a14:backgroundMark x1="25926" y1="41727" x2="63889" y2="41727"/>
                          <a14:backgroundMark x1="34259" y1="30216" x2="62963" y2="31655"/>
                          <a14:backgroundMark x1="69444" y1="31655" x2="77778" y2="41727"/>
                          <a14:backgroundMark x1="40741" y1="71223" x2="40741" y2="71223"/>
                          <a14:backgroundMark x1="36111" y1="71223" x2="43519" y2="71223"/>
                          <a14:backgroundMark x1="58333" y1="89209" x2="58333" y2="86331"/>
                          <a14:backgroundMark x1="41667" y1="84892" x2="53704" y2="76978"/>
                          <a14:backgroundMark x1="65741" y1="82014" x2="52778" y2="79137"/>
                          <a14:backgroundMark x1="56481" y1="76259" x2="60185" y2="76259"/>
                          <a14:backgroundMark x1="62963" y1="76259" x2="62963" y2="76259"/>
                          <a14:backgroundMark x1="60185" y1="74101" x2="60185" y2="74101"/>
                          <a14:backgroundMark x1="51852" y1="62590" x2="50000" y2="59712"/>
                          <a14:backgroundMark x1="53704" y1="60432" x2="58333" y2="54676"/>
                          <a14:backgroundMark x1="48148" y1="58273" x2="51852" y2="63309"/>
                          <a14:backgroundMark x1="54630" y1="88489" x2="57407" y2="90647"/>
                        </a14:backgroundRemoval>
                      </a14:imgEffect>
                      <a14:imgEffect>
                        <a14:colorTemperature colorTemp="5900"/>
                      </a14:imgEffect>
                    </a14:imgLayer>
                  </a14:imgProps>
                </a:ext>
                <a:ext uri="{28A0092B-C50C-407E-A947-70E740481C1C}">
                  <a14:useLocalDpi xmlns:a14="http://schemas.microsoft.com/office/drawing/2010/main" val="0"/>
                </a:ext>
              </a:extLst>
            </a:blip>
            <a:srcRect t="49072"/>
            <a:stretch/>
          </p:blipFill>
          <p:spPr>
            <a:xfrm>
              <a:off x="1015184" y="4027622"/>
              <a:ext cx="797225" cy="537603"/>
            </a:xfrm>
            <a:prstGeom prst="rect">
              <a:avLst/>
            </a:prstGeom>
          </p:spPr>
        </p:pic>
      </p:grpSp>
      <p:grpSp>
        <p:nvGrpSpPr>
          <p:cNvPr id="263" name="グループ化 262">
            <a:extLst>
              <a:ext uri="{FF2B5EF4-FFF2-40B4-BE49-F238E27FC236}">
                <a16:creationId xmlns:a16="http://schemas.microsoft.com/office/drawing/2014/main" id="{163B1CD7-FE91-FC73-8404-2BB6F62698C8}"/>
              </a:ext>
            </a:extLst>
          </p:cNvPr>
          <p:cNvGrpSpPr/>
          <p:nvPr/>
        </p:nvGrpSpPr>
        <p:grpSpPr>
          <a:xfrm>
            <a:off x="7818306" y="3681125"/>
            <a:ext cx="755245" cy="768970"/>
            <a:chOff x="7818306" y="3681125"/>
            <a:chExt cx="755245" cy="768970"/>
          </a:xfrm>
        </p:grpSpPr>
        <p:pic>
          <p:nvPicPr>
            <p:cNvPr id="255" name="図 254">
              <a:extLst>
                <a:ext uri="{FF2B5EF4-FFF2-40B4-BE49-F238E27FC236}">
                  <a16:creationId xmlns:a16="http://schemas.microsoft.com/office/drawing/2014/main" id="{DD9A78F1-5A14-2F42-A9BB-A91E452A97B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18306" y="3681125"/>
              <a:ext cx="749348" cy="768970"/>
            </a:xfrm>
            <a:prstGeom prst="rect">
              <a:avLst/>
            </a:prstGeom>
          </p:spPr>
        </p:pic>
        <p:pic>
          <p:nvPicPr>
            <p:cNvPr id="262" name="図 261">
              <a:extLst>
                <a:ext uri="{FF2B5EF4-FFF2-40B4-BE49-F238E27FC236}">
                  <a16:creationId xmlns:a16="http://schemas.microsoft.com/office/drawing/2014/main" id="{03E23C8C-B0F6-0946-7227-D097814230E8}"/>
                </a:ext>
              </a:extLst>
            </p:cNvPr>
            <p:cNvPicPr>
              <a:picLocks noChangeAspect="1"/>
            </p:cNvPicPr>
            <p:nvPr/>
          </p:nvPicPr>
          <p:blipFill rotWithShape="1">
            <a:blip r:embed="rId19" cstate="print">
              <a:duotone>
                <a:prstClr val="black"/>
                <a:srgbClr val="7030A0">
                  <a:tint val="45000"/>
                  <a:satMod val="400000"/>
                </a:srgbClr>
              </a:duotone>
              <a:extLst>
                <a:ext uri="{BEBA8EAE-BF5A-486C-A8C5-ECC9F3942E4B}">
                  <a14:imgProps xmlns:a14="http://schemas.microsoft.com/office/drawing/2010/main">
                    <a14:imgLayer r:embed="rId20">
                      <a14:imgEffect>
                        <a14:backgroundRemoval t="9836" b="95902" l="9836" r="89344">
                          <a14:foregroundMark x1="36885" y1="77869" x2="44262" y2="95902"/>
                          <a14:backgroundMark x1="20492" y1="38525" x2="77869" y2="46721"/>
                          <a14:backgroundMark x1="50000" y1="66393" x2="51639" y2="62295"/>
                          <a14:backgroundMark x1="56557" y1="81967" x2="59016" y2="80328"/>
                          <a14:backgroundMark x1="50820" y1="86885" x2="59836" y2="77049"/>
                          <a14:backgroundMark x1="54918" y1="77869" x2="54918" y2="72951"/>
                        </a14:backgroundRemoval>
                      </a14:imgEffect>
                    </a14:imgLayer>
                  </a14:imgProps>
                </a:ext>
                <a:ext uri="{28A0092B-C50C-407E-A947-70E740481C1C}">
                  <a14:useLocalDpi xmlns:a14="http://schemas.microsoft.com/office/drawing/2010/main" val="0"/>
                </a:ext>
              </a:extLst>
            </a:blip>
            <a:srcRect t="55707"/>
            <a:stretch/>
          </p:blipFill>
          <p:spPr>
            <a:xfrm>
              <a:off x="7824203" y="4108394"/>
              <a:ext cx="749348" cy="340597"/>
            </a:xfrm>
            <a:prstGeom prst="rect">
              <a:avLst/>
            </a:prstGeom>
          </p:spPr>
        </p:pic>
      </p:grpSp>
      <p:grpSp>
        <p:nvGrpSpPr>
          <p:cNvPr id="275" name="グループ化 274">
            <a:extLst>
              <a:ext uri="{FF2B5EF4-FFF2-40B4-BE49-F238E27FC236}">
                <a16:creationId xmlns:a16="http://schemas.microsoft.com/office/drawing/2014/main" id="{9F1C04FC-993D-F695-8A33-DEF86ED2B552}"/>
              </a:ext>
            </a:extLst>
          </p:cNvPr>
          <p:cNvGrpSpPr/>
          <p:nvPr/>
        </p:nvGrpSpPr>
        <p:grpSpPr>
          <a:xfrm>
            <a:off x="7243239" y="5557652"/>
            <a:ext cx="806105" cy="751668"/>
            <a:chOff x="375980" y="4658532"/>
            <a:chExt cx="625390" cy="526924"/>
          </a:xfrm>
        </p:grpSpPr>
        <p:sp>
          <p:nvSpPr>
            <p:cNvPr id="276" name="object 7">
              <a:extLst>
                <a:ext uri="{FF2B5EF4-FFF2-40B4-BE49-F238E27FC236}">
                  <a16:creationId xmlns:a16="http://schemas.microsoft.com/office/drawing/2014/main" id="{3412DF69-1743-4C8A-49DA-05787EB021ED}"/>
                </a:ext>
              </a:extLst>
            </p:cNvPr>
            <p:cNvSpPr/>
            <p:nvPr/>
          </p:nvSpPr>
          <p:spPr>
            <a:xfrm>
              <a:off x="375980" y="4658532"/>
              <a:ext cx="625390" cy="526924"/>
            </a:xfrm>
            <a:custGeom>
              <a:avLst/>
              <a:gdLst/>
              <a:ahLst/>
              <a:cxnLst/>
              <a:rect l="l" t="t" r="r" b="b"/>
              <a:pathLst>
                <a:path w="746125" h="628650">
                  <a:moveTo>
                    <a:pt x="745744" y="314032"/>
                  </a:moveTo>
                  <a:lnTo>
                    <a:pt x="562800" y="256540"/>
                  </a:lnTo>
                  <a:lnTo>
                    <a:pt x="612559" y="191808"/>
                  </a:lnTo>
                  <a:lnTo>
                    <a:pt x="632002" y="166522"/>
                  </a:lnTo>
                  <a:lnTo>
                    <a:pt x="670814" y="116014"/>
                  </a:lnTo>
                  <a:lnTo>
                    <a:pt x="487807" y="166522"/>
                  </a:lnTo>
                  <a:lnTo>
                    <a:pt x="486791" y="116293"/>
                  </a:lnTo>
                  <a:lnTo>
                    <a:pt x="484403" y="0"/>
                  </a:lnTo>
                  <a:lnTo>
                    <a:pt x="372872" y="133959"/>
                  </a:lnTo>
                  <a:lnTo>
                    <a:pt x="358165" y="116293"/>
                  </a:lnTo>
                  <a:lnTo>
                    <a:pt x="261353" y="0"/>
                  </a:lnTo>
                  <a:lnTo>
                    <a:pt x="257937" y="166522"/>
                  </a:lnTo>
                  <a:lnTo>
                    <a:pt x="74942" y="116014"/>
                  </a:lnTo>
                  <a:lnTo>
                    <a:pt x="182943" y="256540"/>
                  </a:lnTo>
                  <a:lnTo>
                    <a:pt x="0" y="314032"/>
                  </a:lnTo>
                  <a:lnTo>
                    <a:pt x="182943" y="371513"/>
                  </a:lnTo>
                  <a:lnTo>
                    <a:pt x="74930" y="512038"/>
                  </a:lnTo>
                  <a:lnTo>
                    <a:pt x="257937" y="461530"/>
                  </a:lnTo>
                  <a:lnTo>
                    <a:pt x="261353" y="628053"/>
                  </a:lnTo>
                  <a:lnTo>
                    <a:pt x="358165" y="511759"/>
                  </a:lnTo>
                  <a:lnTo>
                    <a:pt x="372872" y="494093"/>
                  </a:lnTo>
                  <a:lnTo>
                    <a:pt x="484403" y="628053"/>
                  </a:lnTo>
                  <a:lnTo>
                    <a:pt x="486791" y="511759"/>
                  </a:lnTo>
                  <a:lnTo>
                    <a:pt x="487807" y="461530"/>
                  </a:lnTo>
                  <a:lnTo>
                    <a:pt x="670814" y="512038"/>
                  </a:lnTo>
                  <a:lnTo>
                    <a:pt x="632002" y="461530"/>
                  </a:lnTo>
                  <a:lnTo>
                    <a:pt x="612559" y="436245"/>
                  </a:lnTo>
                  <a:lnTo>
                    <a:pt x="562800" y="371513"/>
                  </a:lnTo>
                  <a:lnTo>
                    <a:pt x="745744" y="314032"/>
                  </a:lnTo>
                  <a:close/>
                </a:path>
              </a:pathLst>
            </a:custGeom>
            <a:solidFill>
              <a:srgbClr val="F37B70"/>
            </a:solidFill>
          </p:spPr>
          <p:txBody>
            <a:bodyPr wrap="square" lIns="0" tIns="0" rIns="0" bIns="0" rtlCol="0"/>
            <a:lstStyle/>
            <a:p>
              <a:pPr marL="0" marR="0" lvl="0" indent="0" algn="l" defTabSz="766450" rtl="0" eaLnBrk="1" fontAlgn="auto" latinLnBrk="0" hangingPunct="1">
                <a:lnSpc>
                  <a:spcPct val="100000"/>
                </a:lnSpc>
                <a:spcBef>
                  <a:spcPts val="0"/>
                </a:spcBef>
                <a:spcAft>
                  <a:spcPts val="0"/>
                </a:spcAft>
                <a:buClrTx/>
                <a:buSzTx/>
                <a:buFontTx/>
                <a:buNone/>
                <a:tabLst/>
                <a:defRPr/>
              </a:pPr>
              <a:endParaRPr kumimoji="0" sz="1509" b="0" i="0" u="none" strike="noStrike" kern="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7" name="object 8">
              <a:extLst>
                <a:ext uri="{FF2B5EF4-FFF2-40B4-BE49-F238E27FC236}">
                  <a16:creationId xmlns:a16="http://schemas.microsoft.com/office/drawing/2014/main" id="{026F6F5A-B8F9-904D-D117-6D48CFD81168}"/>
                </a:ext>
              </a:extLst>
            </p:cNvPr>
            <p:cNvSpPr txBox="1"/>
            <p:nvPr/>
          </p:nvSpPr>
          <p:spPr>
            <a:xfrm>
              <a:off x="545766" y="4785572"/>
              <a:ext cx="285817" cy="272844"/>
            </a:xfrm>
            <a:prstGeom prst="rect">
              <a:avLst/>
            </a:prstGeom>
          </p:spPr>
          <p:txBody>
            <a:bodyPr vert="horz" wrap="square" lIns="0" tIns="19693" rIns="0" bIns="0" rtlCol="0">
              <a:spAutoFit/>
            </a:bodyPr>
            <a:lstStyle/>
            <a:p>
              <a:pPr marL="48967" marR="4258" lvl="0" indent="-38855" algn="l" defTabSz="766450" rtl="0" eaLnBrk="1" fontAlgn="auto" latinLnBrk="0" hangingPunct="1">
                <a:lnSpc>
                  <a:spcPct val="100000"/>
                </a:lnSpc>
                <a:spcBef>
                  <a:spcPts val="0"/>
                </a:spcBef>
                <a:spcAft>
                  <a:spcPts val="0"/>
                </a:spcAft>
                <a:buClrTx/>
                <a:buSzTx/>
                <a:buFontTx/>
                <a:buNone/>
                <a:tabLst/>
                <a:defRPr/>
              </a:pPr>
              <a:r>
                <a:rPr kumimoji="0" sz="1200" b="1" i="0" u="none" strike="noStrike" kern="0" cap="none" spc="-8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リスク</a:t>
              </a:r>
              <a:r>
                <a:rPr kumimoji="0" sz="1200" b="1" i="0" u="none" strike="noStrike" kern="0" cap="none" spc="-21"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YuGothic"/>
                </a:rPr>
                <a:t>発生</a:t>
              </a:r>
              <a:endParaRPr kumimoji="0" sz="1200" b="0" i="0" u="none" strike="noStrike" kern="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YuGothic"/>
              </a:endParaRPr>
            </a:p>
          </p:txBody>
        </p:sp>
      </p:grpSp>
      <p:sp>
        <p:nvSpPr>
          <p:cNvPr id="8" name="スライド番号プレースホルダー 7">
            <a:extLst>
              <a:ext uri="{FF2B5EF4-FFF2-40B4-BE49-F238E27FC236}">
                <a16:creationId xmlns:a16="http://schemas.microsoft.com/office/drawing/2014/main" id="{AF34F618-ED9B-5FE8-7223-EA406DAE86E6}"/>
              </a:ext>
            </a:extLst>
          </p:cNvPr>
          <p:cNvSpPr>
            <a:spLocks noGrp="1"/>
          </p:cNvSpPr>
          <p:nvPr>
            <p:ph type="sldNum" sz="quarter" idx="4"/>
          </p:nvPr>
        </p:nvSpPr>
        <p:spPr/>
        <p:txBody>
          <a:bodyPr/>
          <a:lstStyle/>
          <a:p>
            <a:pPr marL="0" marR="0" lvl="0" indent="0" algn="r" defTabSz="457195"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pPr marL="0" marR="0" lvl="0" indent="0" algn="r" defTabSz="457195"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176385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223266-056F-A0D6-AD02-5853F894540C}"/>
              </a:ext>
            </a:extLst>
          </p:cNvPr>
          <p:cNvSpPr>
            <a:spLocks noGrp="1"/>
          </p:cNvSpPr>
          <p:nvPr>
            <p:ph type="title"/>
          </p:nvPr>
        </p:nvSpPr>
        <p:spPr>
          <a:xfrm>
            <a:off x="0" y="-57368"/>
            <a:ext cx="9906000" cy="606048"/>
          </a:xfrm>
        </p:spPr>
        <p:txBody>
          <a:bodyPr/>
          <a:lstStyle/>
          <a:p>
            <a:r>
              <a:rPr kumimoji="1" lang="ja-JP" altLang="en-US" sz="2000" dirty="0"/>
              <a:t>日本の社会保険制度</a:t>
            </a:r>
          </a:p>
        </p:txBody>
      </p:sp>
      <p:sp>
        <p:nvSpPr>
          <p:cNvPr id="7" name="下矢印 7">
            <a:extLst>
              <a:ext uri="{FF2B5EF4-FFF2-40B4-BE49-F238E27FC236}">
                <a16:creationId xmlns:a16="http://schemas.microsoft.com/office/drawing/2014/main" id="{1375DF58-148E-CD3C-3377-7B8794ACDE41}"/>
              </a:ext>
            </a:extLst>
          </p:cNvPr>
          <p:cNvSpPr/>
          <p:nvPr/>
        </p:nvSpPr>
        <p:spPr>
          <a:xfrm>
            <a:off x="4498242" y="5569009"/>
            <a:ext cx="1008112" cy="308263"/>
          </a:xfrm>
          <a:prstGeom prst="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12"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正方形/長方形 7">
            <a:extLst>
              <a:ext uri="{FF2B5EF4-FFF2-40B4-BE49-F238E27FC236}">
                <a16:creationId xmlns:a16="http://schemas.microsoft.com/office/drawing/2014/main" id="{682B903F-7D0D-6DA5-D9A8-5FF652092374}"/>
              </a:ext>
            </a:extLst>
          </p:cNvPr>
          <p:cNvSpPr/>
          <p:nvPr/>
        </p:nvSpPr>
        <p:spPr>
          <a:xfrm>
            <a:off x="272630" y="5926080"/>
            <a:ext cx="9459335" cy="743280"/>
          </a:xfrm>
          <a:prstGeom prst="rect">
            <a:avLst/>
          </a:prstGeom>
        </p:spPr>
        <p:txBody>
          <a:bodyPr wrap="square">
            <a:spAutoFit/>
          </a:bodyPr>
          <a:lstStyle/>
          <a:p>
            <a:pPr marL="0" marR="0" lvl="0" indent="0" algn="ctr" defTabSz="457212" rtl="0" eaLnBrk="1" fontAlgn="auto" latinLnBrk="0" hangingPunct="1">
              <a:lnSpc>
                <a:spcPct val="12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これらの社会保険制度は、皆さんが支払う</a:t>
            </a:r>
            <a:r>
              <a:rPr kumimoji="0" lang="ja-JP" altLang="en-US" sz="1800" b="1" i="0" u="sng" strike="noStrike" kern="1200" cap="none" spc="0" normalizeH="0" baseline="0" noProof="0" dirty="0">
                <a:ln>
                  <a:noFill/>
                </a:ln>
                <a:solidFill>
                  <a:srgbClr val="FEDFE1">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保険料（収入に応じて負担）</a:t>
            </a: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a:t>
            </a:r>
            <a:r>
              <a:rPr kumimoji="0" lang="ja-JP" altLang="en-US" sz="1800" b="1" i="0" u="sng" strike="noStrike" kern="1200" cap="none" spc="0" normalizeH="0" baseline="0" noProof="0" dirty="0">
                <a:ln>
                  <a:noFill/>
                </a:ln>
                <a:solidFill>
                  <a:srgbClr val="FEDFE1">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税金</a:t>
            </a: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で運営され、</a:t>
            </a:r>
            <a:endParaRPr kumimoji="0"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12" rtl="0" eaLnBrk="1" fontAlgn="auto" latinLnBrk="0" hangingPunct="1">
              <a:lnSpc>
                <a:spcPct val="12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社会全体で支え合う仕組みになっています。</a:t>
            </a:r>
            <a:endParaRPr kumimoji="0"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 name="四角形: 角を丸くする 26">
            <a:extLst>
              <a:ext uri="{FF2B5EF4-FFF2-40B4-BE49-F238E27FC236}">
                <a16:creationId xmlns:a16="http://schemas.microsoft.com/office/drawing/2014/main" id="{777E86C2-9E1C-D764-1046-CC31773907C8}"/>
              </a:ext>
            </a:extLst>
          </p:cNvPr>
          <p:cNvSpPr/>
          <p:nvPr/>
        </p:nvSpPr>
        <p:spPr>
          <a:xfrm>
            <a:off x="7636981" y="3066423"/>
            <a:ext cx="1939940" cy="690484"/>
          </a:xfrm>
          <a:prstGeom prst="roundRect">
            <a:avLst/>
          </a:prstGeom>
          <a:ln>
            <a:tailEnd type="ova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457195"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障害年金・遺族年金は、</a:t>
            </a:r>
            <a:endPar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19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若くても、要件を満たせば、</a:t>
            </a:r>
            <a:endPar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19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年金受取の対象となります。</a:t>
            </a:r>
          </a:p>
        </p:txBody>
      </p:sp>
      <p:pic>
        <p:nvPicPr>
          <p:cNvPr id="20" name="図 19">
            <a:extLst>
              <a:ext uri="{FF2B5EF4-FFF2-40B4-BE49-F238E27FC236}">
                <a16:creationId xmlns:a16="http://schemas.microsoft.com/office/drawing/2014/main" id="{08B8AF3F-85EB-B098-594D-88404A4D85CF}"/>
              </a:ext>
            </a:extLst>
          </p:cNvPr>
          <p:cNvPicPr>
            <a:picLocks noChangeAspect="1"/>
          </p:cNvPicPr>
          <p:nvPr/>
        </p:nvPicPr>
        <p:blipFill>
          <a:blip r:embed="rId3" cstate="print">
            <a:duotone>
              <a:prstClr val="black"/>
              <a:schemeClr val="accent6">
                <a:lumMod val="50000"/>
                <a:tint val="45000"/>
                <a:satMod val="400000"/>
              </a:schemeClr>
            </a:duotone>
            <a:extLst>
              <a:ext uri="{BEBA8EAE-BF5A-486C-A8C5-ECC9F3942E4B}">
                <a14:imgProps xmlns:a14="http://schemas.microsoft.com/office/drawing/2010/main">
                  <a14:imgLayer r:embed="rId4">
                    <a14:imgEffect>
                      <a14:backgroundRemoval t="9942" b="91228" l="9756" r="89431">
                        <a14:foregroundMark x1="43089" y1="91228" x2="65854" y2="89474"/>
                        <a14:backgroundMark x1="29268" y1="15789" x2="77236" y2="29825"/>
                        <a14:backgroundMark x1="34959" y1="30994" x2="82114" y2="30994"/>
                        <a14:backgroundMark x1="66667" y1="70175" x2="66667" y2="70175"/>
                        <a14:backgroundMark x1="29268" y1="59649" x2="29268" y2="59649"/>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4594333" y="3469049"/>
            <a:ext cx="512708" cy="709630"/>
          </a:xfrm>
          <a:prstGeom prst="rect">
            <a:avLst/>
          </a:prstGeom>
        </p:spPr>
      </p:pic>
      <p:pic>
        <p:nvPicPr>
          <p:cNvPr id="22" name="図 21">
            <a:extLst>
              <a:ext uri="{FF2B5EF4-FFF2-40B4-BE49-F238E27FC236}">
                <a16:creationId xmlns:a16="http://schemas.microsoft.com/office/drawing/2014/main" id="{59E1975E-0139-FE3F-64A4-915FEFE949D2}"/>
              </a:ext>
            </a:extLst>
          </p:cNvPr>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6667" y1="54598" x2="67480" y2="74713"/>
                        <a14:backgroundMark x1="39837" y1="17816" x2="83740" y2="23563"/>
                        <a14:backgroundMark x1="31707" y1="30460" x2="78862" y2="29310"/>
                        <a14:backgroundMark x1="42276" y1="57471" x2="42276" y2="61494"/>
                        <a14:backgroundMark x1="83740" y1="68966" x2="87805" y2="69540"/>
                        <a14:backgroundMark x1="66667" y1="31609" x2="66667" y2="36207"/>
                      </a14:backgroundRemoval>
                    </a14:imgEffect>
                  </a14:imgLayer>
                </a14:imgProps>
              </a:ext>
              <a:ext uri="{28A0092B-C50C-407E-A947-70E740481C1C}">
                <a14:useLocalDpi xmlns:a14="http://schemas.microsoft.com/office/drawing/2010/main" val="0"/>
              </a:ext>
            </a:extLst>
          </a:blip>
          <a:stretch>
            <a:fillRect/>
          </a:stretch>
        </p:blipFill>
        <p:spPr>
          <a:xfrm>
            <a:off x="5347468" y="3424878"/>
            <a:ext cx="512707" cy="722182"/>
          </a:xfrm>
          <a:prstGeom prst="rect">
            <a:avLst/>
          </a:prstGeom>
        </p:spPr>
      </p:pic>
      <p:pic>
        <p:nvPicPr>
          <p:cNvPr id="24" name="図 23">
            <a:extLst>
              <a:ext uri="{FF2B5EF4-FFF2-40B4-BE49-F238E27FC236}">
                <a16:creationId xmlns:a16="http://schemas.microsoft.com/office/drawing/2014/main" id="{1E1A578E-EEAC-5EBD-79AD-6C7DDF38CE2B}"/>
              </a:ext>
            </a:extLst>
          </p:cNvPr>
          <p:cNvPicPr>
            <a:picLocks noChangeAspect="1"/>
          </p:cNvPicPr>
          <p:nvPr/>
        </p:nvPicPr>
        <p:blipFill>
          <a:blip r:embed="rId7" cstate="print">
            <a:duotone>
              <a:prstClr val="black"/>
              <a:srgbClr val="DF637E">
                <a:tint val="45000"/>
                <a:satMod val="400000"/>
              </a:srgbClr>
            </a:duotone>
            <a:extLst>
              <a:ext uri="{BEBA8EAE-BF5A-486C-A8C5-ECC9F3942E4B}">
                <a14:imgProps xmlns:a14="http://schemas.microsoft.com/office/drawing/2010/main">
                  <a14:imgLayer r:embed="rId8">
                    <a14:imgEffect>
                      <a14:backgroundRemoval t="10000" b="90000" l="10000" r="90000">
                        <a14:foregroundMark x1="26000" y1="77778" x2="26000" y2="81111"/>
                        <a14:foregroundMark x1="40000" y1="71667" x2="53333" y2="71667"/>
                        <a14:foregroundMark x1="62000" y1="71667" x2="65616" y2="71667"/>
                        <a14:foregroundMark x1="49333" y1="65000" x2="49333" y2="65000"/>
                        <a14:backgroundMark x1="35333" y1="28889" x2="76667" y2="23889"/>
                        <a14:backgroundMark x1="74667" y1="38333" x2="74667" y2="42222"/>
                        <a14:backgroundMark x1="73333" y1="42778" x2="77333" y2="47222"/>
                        <a14:backgroundMark x1="72667" y1="60556" x2="70000" y2="63333"/>
                        <a14:backgroundMark x1="62297" y1="79637" x2="28667" y2="90556"/>
                        <a14:backgroundMark x1="80000" y1="73889" x2="62671" y2="79516"/>
                        <a14:backgroundMark x1="46667" y1="80000" x2="31333" y2="87778"/>
                        <a14:backgroundMark x1="35333" y1="81111" x2="40000" y2="87778"/>
                        <a14:backgroundMark x1="39298" y1="79637" x2="40000" y2="80556"/>
                        <a14:backgroundMark x1="35333" y1="74444" x2="36605" y2="76110"/>
                        <a14:backgroundMark x1="58000" y1="76111" x2="58693" y2="75996"/>
                        <a14:backgroundMark x1="57635" y1="79637" x2="69333" y2="85556"/>
                        <a14:backgroundMark x1="50667" y1="76111" x2="56392" y2="79008"/>
                        <a14:backgroundMark x1="74667" y1="85556" x2="80667" y2="87778"/>
                        <a14:backgroundMark x1="82667" y1="78333" x2="83333" y2="87778"/>
                        <a14:backgroundMark x1="80667" y1="70000" x2="74000" y2="81111"/>
                        <a14:backgroundMark x1="41333" y1="68333" x2="42547" y2="68333"/>
                        <a14:backgroundMark x1="57581" y1="66106" x2="59333" y2="70000"/>
                        <a14:backgroundMark x1="60667" y1="65000" x2="61333" y2="63889"/>
                        <a14:backgroundMark x1="60000" y1="66111" x2="60667" y2="65000"/>
                        <a14:backgroundMark x1="39333" y1="30556" x2="52000" y2="29444"/>
                        <a14:backgroundMark x1="62000" y1="30000" x2="53333" y2="30000"/>
                        <a14:backgroundMark x1="76667" y1="69444" x2="77333" y2="72778"/>
                        <a14:backgroundMark x1="43333" y1="67778" x2="43333" y2="67778"/>
                        <a14:backgroundMark x1="50667" y1="68333" x2="50667" y2="68333"/>
                        <a14:backgroundMark x1="71333" y1="61111" x2="71333" y2="61111"/>
                        <a14:backgroundMark x1="72667" y1="58333" x2="72667" y2="58333"/>
                        <a14:backgroundMark x1="66667" y1="70556" x2="66667" y2="70556"/>
                        <a14:backgroundMark x1="66667" y1="72778" x2="66667" y2="72778"/>
                        <a14:backgroundMark x1="67333" y1="72222" x2="67333" y2="72222"/>
                        <a14:backgroundMark x1="52667" y1="72778" x2="52667" y2="72778"/>
                        <a14:backgroundMark x1="54667" y1="71667" x2="54667" y2="71667"/>
                        <a14:backgroundMark x1="54667" y1="70556" x2="54667" y2="70556"/>
                        <a14:backgroundMark x1="54000" y1="72778" x2="54000" y2="72778"/>
                        <a14:backgroundMark x1="53333" y1="72222" x2="53333" y2="72222"/>
                      </a14:backgroundRemoval>
                    </a14:imgEffect>
                  </a14:imgLayer>
                </a14:imgProps>
              </a:ext>
              <a:ext uri="{28A0092B-C50C-407E-A947-70E740481C1C}">
                <a14:useLocalDpi xmlns:a14="http://schemas.microsoft.com/office/drawing/2010/main" val="0"/>
              </a:ext>
            </a:extLst>
          </a:blip>
          <a:stretch>
            <a:fillRect/>
          </a:stretch>
        </p:blipFill>
        <p:spPr>
          <a:xfrm>
            <a:off x="5765210" y="3429447"/>
            <a:ext cx="623222" cy="749232"/>
          </a:xfrm>
          <a:prstGeom prst="rect">
            <a:avLst/>
          </a:prstGeom>
        </p:spPr>
      </p:pic>
      <p:grpSp>
        <p:nvGrpSpPr>
          <p:cNvPr id="25" name="グループ化 24">
            <a:extLst>
              <a:ext uri="{FF2B5EF4-FFF2-40B4-BE49-F238E27FC236}">
                <a16:creationId xmlns:a16="http://schemas.microsoft.com/office/drawing/2014/main" id="{F6E80E55-6C61-E41C-65F5-808CD6E5C63B}"/>
              </a:ext>
            </a:extLst>
          </p:cNvPr>
          <p:cNvGrpSpPr/>
          <p:nvPr/>
        </p:nvGrpSpPr>
        <p:grpSpPr>
          <a:xfrm>
            <a:off x="248170" y="767926"/>
            <a:ext cx="9409660" cy="4752275"/>
            <a:chOff x="248170" y="860084"/>
            <a:chExt cx="9409660" cy="4752275"/>
          </a:xfrm>
        </p:grpSpPr>
        <p:grpSp>
          <p:nvGrpSpPr>
            <p:cNvPr id="11" name="グループ化 10">
              <a:extLst>
                <a:ext uri="{FF2B5EF4-FFF2-40B4-BE49-F238E27FC236}">
                  <a16:creationId xmlns:a16="http://schemas.microsoft.com/office/drawing/2014/main" id="{9676256A-CBEA-2714-AED6-AF0F04F4E1BB}"/>
                </a:ext>
              </a:extLst>
            </p:cNvPr>
            <p:cNvGrpSpPr/>
            <p:nvPr/>
          </p:nvGrpSpPr>
          <p:grpSpPr>
            <a:xfrm>
              <a:off x="248170" y="860084"/>
              <a:ext cx="9409660" cy="4752275"/>
              <a:chOff x="248170" y="462071"/>
              <a:chExt cx="9409660" cy="4752275"/>
            </a:xfrm>
          </p:grpSpPr>
          <p:sp>
            <p:nvSpPr>
              <p:cNvPr id="12" name="角丸四角形 4">
                <a:extLst>
                  <a:ext uri="{FF2B5EF4-FFF2-40B4-BE49-F238E27FC236}">
                    <a16:creationId xmlns:a16="http://schemas.microsoft.com/office/drawing/2014/main" id="{3A1D06E2-0511-A5E2-BC1F-75008F3A4814}"/>
                  </a:ext>
                </a:extLst>
              </p:cNvPr>
              <p:cNvSpPr/>
              <p:nvPr/>
            </p:nvSpPr>
            <p:spPr>
              <a:xfrm>
                <a:off x="248170" y="462071"/>
                <a:ext cx="9409660" cy="4752275"/>
              </a:xfrm>
              <a:prstGeom prst="roundRect">
                <a:avLst>
                  <a:gd name="adj" fmla="val 4922"/>
                </a:avLst>
              </a:prstGeom>
              <a:solidFill>
                <a:schemeClr val="bg1"/>
              </a:solidFill>
              <a:ln>
                <a:solidFill>
                  <a:schemeClr val="accent4">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t"/>
              <a:lstStyle/>
              <a:p>
                <a:pPr marL="180980" marR="0" lvl="0" indent="-180980" algn="just" defTabSz="457212" rtl="0" eaLnBrk="1" fontAlgn="auto" latinLnBrk="0" hangingPunct="1">
                  <a:lnSpc>
                    <a:spcPct val="13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・「医療保険」は、病気やケガなどで通院や入院をしたときなどに給付され、国民全員が加入しています（国民皆保険）。</a:t>
                </a:r>
                <a:endParaRPr kumimoji="0"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0980" marR="0" lvl="0" indent="-180980" algn="just" defTabSz="457212" rtl="0" eaLnBrk="1" fontAlgn="auto" latinLnBrk="0" hangingPunct="1">
                  <a:lnSpc>
                    <a:spcPct val="13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0980" marR="0" lvl="0" indent="-18098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0980" marR="0" lvl="0" indent="-18098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0980" marR="0" lvl="0" indent="-180980" algn="just" defTabSz="457195" rtl="0" eaLnBrk="1" fontAlgn="auto" latinLnBrk="0" hangingPunct="1">
                  <a:lnSpc>
                    <a:spcPct val="13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年金保険」は、収入減少というリスクに対して収入面で保障する制度で、長生きをした（老齢年金）、障がいを負った（障害年金）、親など家計を支えていた方が亡くなった（遺族年金）ときなどに受給できます（国民皆年金） 。</a:t>
                </a:r>
                <a:endParaRPr kumimoji="0"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12" rtl="0" eaLnBrk="1" fontAlgn="auto" latinLnBrk="0" hangingPunct="1">
                  <a:lnSpc>
                    <a:spcPct val="13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・「介護保険」は、高齢者の介護サービスを提供しています。</a:t>
                </a:r>
                <a:endParaRPr kumimoji="0"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just" defTabSz="457212" rtl="0" eaLnBrk="1" fontAlgn="auto" latinLnBrk="0" hangingPunct="1">
                  <a:lnSpc>
                    <a:spcPct val="15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4" name="図 13">
                <a:extLst>
                  <a:ext uri="{FF2B5EF4-FFF2-40B4-BE49-F238E27FC236}">
                    <a16:creationId xmlns:a16="http://schemas.microsoft.com/office/drawing/2014/main" id="{E2320D77-418A-2E02-9389-C856F2D321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98570" y="3054773"/>
                <a:ext cx="512708" cy="709630"/>
              </a:xfrm>
              <a:prstGeom prst="rect">
                <a:avLst/>
              </a:prstGeom>
            </p:spPr>
          </p:pic>
          <p:pic>
            <p:nvPicPr>
              <p:cNvPr id="13" name="図 12">
                <a:extLst>
                  <a:ext uri="{FF2B5EF4-FFF2-40B4-BE49-F238E27FC236}">
                    <a16:creationId xmlns:a16="http://schemas.microsoft.com/office/drawing/2014/main" id="{EF0C4165-3E12-7F99-DE6A-D633109BD1A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16897" y="3048056"/>
                <a:ext cx="512707" cy="709629"/>
              </a:xfrm>
              <a:prstGeom prst="rect">
                <a:avLst/>
              </a:prstGeom>
            </p:spPr>
          </p:pic>
          <p:pic>
            <p:nvPicPr>
              <p:cNvPr id="15" name="図 14">
                <a:extLst>
                  <a:ext uri="{FF2B5EF4-FFF2-40B4-BE49-F238E27FC236}">
                    <a16:creationId xmlns:a16="http://schemas.microsoft.com/office/drawing/2014/main" id="{D2C0B14D-A668-730E-2F1D-779D0FBDCC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2903" y="2932575"/>
                <a:ext cx="820842" cy="820842"/>
              </a:xfrm>
              <a:prstGeom prst="rect">
                <a:avLst/>
              </a:prstGeom>
            </p:spPr>
          </p:pic>
          <p:pic>
            <p:nvPicPr>
              <p:cNvPr id="16" name="図 15">
                <a:extLst>
                  <a:ext uri="{FF2B5EF4-FFF2-40B4-BE49-F238E27FC236}">
                    <a16:creationId xmlns:a16="http://schemas.microsoft.com/office/drawing/2014/main" id="{EA4197A2-B54A-5F6B-400F-0949A799B5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67463" y="4206346"/>
                <a:ext cx="738833" cy="849233"/>
              </a:xfrm>
              <a:prstGeom prst="rect">
                <a:avLst/>
              </a:prstGeom>
            </p:spPr>
          </p:pic>
          <p:pic>
            <p:nvPicPr>
              <p:cNvPr id="17" name="図 16">
                <a:extLst>
                  <a:ext uri="{FF2B5EF4-FFF2-40B4-BE49-F238E27FC236}">
                    <a16:creationId xmlns:a16="http://schemas.microsoft.com/office/drawing/2014/main" id="{21C7B429-03BE-70C0-3A43-1FB572173F7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8825" y="4278964"/>
                <a:ext cx="1072527" cy="860405"/>
              </a:xfrm>
              <a:prstGeom prst="rect">
                <a:avLst/>
              </a:prstGeom>
            </p:spPr>
          </p:pic>
          <p:pic>
            <p:nvPicPr>
              <p:cNvPr id="18" name="図 17">
                <a:extLst>
                  <a:ext uri="{FF2B5EF4-FFF2-40B4-BE49-F238E27FC236}">
                    <a16:creationId xmlns:a16="http://schemas.microsoft.com/office/drawing/2014/main" id="{65644ABB-3B71-849B-2F08-FD66AAD0CFE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69447" y="3021985"/>
                <a:ext cx="623222" cy="749232"/>
              </a:xfrm>
              <a:prstGeom prst="rect">
                <a:avLst/>
              </a:prstGeom>
            </p:spPr>
          </p:pic>
          <p:pic>
            <p:nvPicPr>
              <p:cNvPr id="19" name="図 18">
                <a:extLst>
                  <a:ext uri="{FF2B5EF4-FFF2-40B4-BE49-F238E27FC236}">
                    <a16:creationId xmlns:a16="http://schemas.microsoft.com/office/drawing/2014/main" id="{FE5E7634-4356-B08D-8B39-7CF55D2D527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69446" y="957798"/>
                <a:ext cx="945019" cy="945019"/>
              </a:xfrm>
              <a:prstGeom prst="rect">
                <a:avLst/>
              </a:prstGeom>
            </p:spPr>
          </p:pic>
          <p:pic>
            <p:nvPicPr>
              <p:cNvPr id="21" name="図 20">
                <a:extLst>
                  <a:ext uri="{FF2B5EF4-FFF2-40B4-BE49-F238E27FC236}">
                    <a16:creationId xmlns:a16="http://schemas.microsoft.com/office/drawing/2014/main" id="{34999CC1-FF46-0A5E-D744-54549A0A754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31210" y="956447"/>
                <a:ext cx="945019" cy="945019"/>
              </a:xfrm>
              <a:prstGeom prst="rect">
                <a:avLst/>
              </a:prstGeom>
            </p:spPr>
          </p:pic>
          <p:pic>
            <p:nvPicPr>
              <p:cNvPr id="23" name="図 22">
                <a:extLst>
                  <a:ext uri="{FF2B5EF4-FFF2-40B4-BE49-F238E27FC236}">
                    <a16:creationId xmlns:a16="http://schemas.microsoft.com/office/drawing/2014/main" id="{9653E83D-57B5-BCDC-D04E-281450D99D2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51703" y="3013960"/>
                <a:ext cx="512707" cy="722182"/>
              </a:xfrm>
              <a:prstGeom prst="rect">
                <a:avLst/>
              </a:prstGeom>
            </p:spPr>
          </p:pic>
        </p:grpSp>
        <p:pic>
          <p:nvPicPr>
            <p:cNvPr id="4" name="図 3">
              <a:extLst>
                <a:ext uri="{FF2B5EF4-FFF2-40B4-BE49-F238E27FC236}">
                  <a16:creationId xmlns:a16="http://schemas.microsoft.com/office/drawing/2014/main" id="{991E75DA-4191-25D4-9CCE-9E4C02A56FD9}"/>
                </a:ext>
              </a:extLst>
            </p:cNvPr>
            <p:cNvPicPr>
              <a:picLocks noChangeAspect="1"/>
            </p:cNvPicPr>
            <p:nvPr/>
          </p:nvPicPr>
          <p:blipFill rotWithShape="1">
            <a:blip r:embed="rId18" cstate="print">
              <a:duotone>
                <a:prstClr val="black"/>
                <a:srgbClr val="66BAB7">
                  <a:tint val="45000"/>
                  <a:satMod val="400000"/>
                </a:srgbClr>
              </a:duotone>
              <a:extLst>
                <a:ext uri="{BEBA8EAE-BF5A-486C-A8C5-ECC9F3942E4B}">
                  <a14:imgProps xmlns:a14="http://schemas.microsoft.com/office/drawing/2010/main">
                    <a14:imgLayer r:embed="rId19">
                      <a14:imgEffect>
                        <a14:backgroundRemoval t="9942" b="91813" l="9756" r="89431">
                          <a14:foregroundMark x1="43902" y1="91813" x2="51220" y2="91228"/>
                          <a14:foregroundMark x1="60163" y1="91228" x2="65854" y2="91813"/>
                          <a14:backgroundMark x1="30894" y1="10526" x2="61789" y2="22807"/>
                          <a14:backgroundMark x1="23577" y1="27485" x2="95122" y2="14035"/>
                          <a14:backgroundMark x1="82114" y1="22222" x2="48780" y2="26901"/>
                          <a14:backgroundMark x1="21951" y1="59649" x2="21951" y2="59649"/>
                          <a14:backgroundMark x1="25203" y1="59649" x2="26829" y2="65497"/>
                          <a14:backgroundMark x1="70732" y1="70175" x2="65854" y2="69591"/>
                        </a14:backgroundRemoval>
                      </a14:imgEffect>
                      <a14:imgEffect>
                        <a14:saturation sat="400000"/>
                      </a14:imgEffect>
                    </a14:imgLayer>
                  </a14:imgProps>
                </a:ext>
                <a:ext uri="{28A0092B-C50C-407E-A947-70E740481C1C}">
                  <a14:useLocalDpi xmlns:a14="http://schemas.microsoft.com/office/drawing/2010/main" val="0"/>
                </a:ext>
              </a:extLst>
            </a:blip>
            <a:srcRect t="31019"/>
            <a:stretch/>
          </p:blipFill>
          <p:spPr>
            <a:xfrm>
              <a:off x="4016896" y="3669546"/>
              <a:ext cx="512707" cy="489511"/>
            </a:xfrm>
            <a:prstGeom prst="rect">
              <a:avLst/>
            </a:prstGeom>
          </p:spPr>
        </p:pic>
      </p:grpSp>
      <p:sp>
        <p:nvSpPr>
          <p:cNvPr id="28" name="四角形: 角を丸くする 27">
            <a:extLst>
              <a:ext uri="{FF2B5EF4-FFF2-40B4-BE49-F238E27FC236}">
                <a16:creationId xmlns:a16="http://schemas.microsoft.com/office/drawing/2014/main" id="{29119654-D541-CF6F-A547-F14A9F7D3F9F}"/>
              </a:ext>
            </a:extLst>
          </p:cNvPr>
          <p:cNvSpPr/>
          <p:nvPr/>
        </p:nvSpPr>
        <p:spPr>
          <a:xfrm>
            <a:off x="7473280" y="3212976"/>
            <a:ext cx="2020849" cy="820843"/>
          </a:xfrm>
          <a:prstGeom prst="roundRect">
            <a:avLst/>
          </a:prstGeom>
          <a:ln>
            <a:tailEnd type="ova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障害年金・遺族年金は、</a:t>
            </a:r>
            <a:b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若くても、要件を満たせば、年金受取の対象となります。</a:t>
            </a:r>
          </a:p>
        </p:txBody>
      </p:sp>
      <p:sp>
        <p:nvSpPr>
          <p:cNvPr id="5" name="スライド番号プレースホルダー 4">
            <a:extLst>
              <a:ext uri="{FF2B5EF4-FFF2-40B4-BE49-F238E27FC236}">
                <a16:creationId xmlns:a16="http://schemas.microsoft.com/office/drawing/2014/main" id="{713A39F6-C554-AC7F-F83F-B2EF6DF9E0E9}"/>
              </a:ext>
            </a:extLst>
          </p:cNvPr>
          <p:cNvSpPr>
            <a:spLocks noGrp="1"/>
          </p:cNvSpPr>
          <p:nvPr>
            <p:ph type="sldNum" sz="quarter" idx="4"/>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291444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4"/>
          <p:cNvSpPr txBox="1">
            <a:spLocks noChangeArrowheads="1"/>
          </p:cNvSpPr>
          <p:nvPr/>
        </p:nvSpPr>
        <p:spPr bwMode="auto">
          <a:xfrm>
            <a:off x="897800" y="5945890"/>
            <a:ext cx="8204200" cy="603820"/>
          </a:xfrm>
          <a:prstGeom prst="rect">
            <a:avLst/>
          </a:prstGeom>
          <a:noFill/>
          <a:ln w="9525">
            <a:noFill/>
            <a:miter lim="800000"/>
            <a:headEnd/>
            <a:tailEnd/>
          </a:ln>
        </p:spPr>
        <p:txBody>
          <a:bodyPr>
            <a:spAutoFit/>
          </a:bodyPr>
          <a:lstStyle/>
          <a:p>
            <a:pPr defTabSz="844083" fontAlgn="base">
              <a:spcAft>
                <a:spcPct val="0"/>
              </a:spcAft>
              <a:defRPr/>
            </a:pP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資料：国立社会保障・人口問題研究所「令和</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3</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年度社会保障費用統計」、</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2022</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2024</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年度（予算ベース）は厚生労働省推計、</a:t>
            </a:r>
            <a:endPar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endParaRPr>
          </a:p>
          <a:p>
            <a:pPr defTabSz="844083" fontAlgn="base">
              <a:spcAft>
                <a:spcPct val="0"/>
              </a:spcAft>
              <a:defRPr/>
            </a:pP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2024</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年度の国内総生産は「令和</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6</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年度の経済見通しと経済財政運営の基本的態度（令和</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6</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年</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1</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月</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26</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日閣議決定）」</a:t>
            </a:r>
          </a:p>
          <a:p>
            <a:pPr defTabSz="844083" fontAlgn="base">
              <a:spcAft>
                <a:spcPct val="0"/>
              </a:spcAft>
              <a:defRPr/>
            </a:pP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（注）図中の数値は、</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1990,2000,2010,2020</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及び</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2021</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並びに</a:t>
            </a:r>
            <a:r>
              <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rPr>
              <a:t>2024</a:t>
            </a:r>
            <a:r>
              <a:rPr kumimoji="1" lang="ja-JP" altLang="en-US" sz="1108" dirty="0">
                <a:solidFill>
                  <a:prstClr val="black"/>
                </a:solidFill>
                <a:latin typeface="UD デジタル 教科書体 NK-R" panose="02020400000000000000" pitchFamily="18" charset="-128"/>
                <a:ea typeface="UD デジタル 教科書体 NK-R" panose="02020400000000000000" pitchFamily="18" charset="-128"/>
              </a:rPr>
              <a:t>年度（予算ベース）の社会保障給付費（兆円）である。</a:t>
            </a:r>
            <a:endParaRPr kumimoji="1" lang="en-US" altLang="ja-JP" sz="1108" dirty="0">
              <a:solidFill>
                <a:prstClr val="black"/>
              </a:solidFill>
              <a:latin typeface="UD デジタル 教科書体 NK-R" panose="02020400000000000000" pitchFamily="18" charset="-128"/>
              <a:ea typeface="UD デジタル 教科書体 NK-R" panose="02020400000000000000" pitchFamily="18" charset="-128"/>
            </a:endParaRPr>
          </a:p>
        </p:txBody>
      </p:sp>
      <p:graphicFrame>
        <p:nvGraphicFramePr>
          <p:cNvPr id="14" name="Object 2"/>
          <p:cNvGraphicFramePr>
            <a:graphicFrameLocks noChangeAspect="1"/>
          </p:cNvGraphicFramePr>
          <p:nvPr/>
        </p:nvGraphicFramePr>
        <p:xfrm>
          <a:off x="460444" y="836715"/>
          <a:ext cx="9078912" cy="5322277"/>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グループ化 10">
            <a:extLst>
              <a:ext uri="{FF2B5EF4-FFF2-40B4-BE49-F238E27FC236}">
                <a16:creationId xmlns:a16="http://schemas.microsoft.com/office/drawing/2014/main" id="{7AA1684B-37BD-72CB-1263-CE8DA4B88AE8}"/>
              </a:ext>
            </a:extLst>
          </p:cNvPr>
          <p:cNvGrpSpPr/>
          <p:nvPr/>
        </p:nvGrpSpPr>
        <p:grpSpPr>
          <a:xfrm>
            <a:off x="725155" y="5656017"/>
            <a:ext cx="8498179" cy="332400"/>
            <a:chOff x="307912" y="5771378"/>
            <a:chExt cx="9206361" cy="360100"/>
          </a:xfrm>
        </p:grpSpPr>
        <p:sp>
          <p:nvSpPr>
            <p:cNvPr id="19" name="Text Box 11"/>
            <p:cNvSpPr txBox="1">
              <a:spLocks noChangeArrowheads="1"/>
            </p:cNvSpPr>
            <p:nvPr/>
          </p:nvSpPr>
          <p:spPr bwMode="auto">
            <a:xfrm>
              <a:off x="1597076" y="5771462"/>
              <a:ext cx="648072" cy="360016"/>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19</a:t>
              </a:r>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９５</a:t>
              </a:r>
              <a:endPar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0" name="Text Box 10"/>
            <p:cNvSpPr txBox="1">
              <a:spLocks noChangeArrowheads="1"/>
            </p:cNvSpPr>
            <p:nvPr/>
          </p:nvSpPr>
          <p:spPr bwMode="auto">
            <a:xfrm>
              <a:off x="2790813" y="5771434"/>
              <a:ext cx="790198" cy="360016"/>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２０００</a:t>
              </a:r>
              <a:endPar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1" name="Text Box 9"/>
            <p:cNvSpPr txBox="1">
              <a:spLocks noChangeArrowheads="1"/>
            </p:cNvSpPr>
            <p:nvPr/>
          </p:nvSpPr>
          <p:spPr bwMode="auto">
            <a:xfrm>
              <a:off x="4093412" y="5771434"/>
              <a:ext cx="669020" cy="360016"/>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２００５</a:t>
              </a:r>
              <a:endPar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5" name="Text Box 7">
              <a:extLst>
                <a:ext uri="{FF2B5EF4-FFF2-40B4-BE49-F238E27FC236}">
                  <a16:creationId xmlns:a16="http://schemas.microsoft.com/office/drawing/2014/main" id="{7CCFE92E-FEF2-6C31-4697-1C29FF8FBF9C}"/>
                </a:ext>
              </a:extLst>
            </p:cNvPr>
            <p:cNvSpPr txBox="1">
              <a:spLocks noChangeArrowheads="1"/>
            </p:cNvSpPr>
            <p:nvPr/>
          </p:nvSpPr>
          <p:spPr bwMode="auto">
            <a:xfrm>
              <a:off x="9010303" y="5771434"/>
              <a:ext cx="503970" cy="359959"/>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2024</a:t>
              </a:r>
            </a:p>
          </p:txBody>
        </p:sp>
        <p:sp>
          <p:nvSpPr>
            <p:cNvPr id="6" name="Text Box 11">
              <a:extLst>
                <a:ext uri="{FF2B5EF4-FFF2-40B4-BE49-F238E27FC236}">
                  <a16:creationId xmlns:a16="http://schemas.microsoft.com/office/drawing/2014/main" id="{75430950-E602-E0BD-31CA-C70384048CF8}"/>
                </a:ext>
              </a:extLst>
            </p:cNvPr>
            <p:cNvSpPr txBox="1">
              <a:spLocks noChangeArrowheads="1"/>
            </p:cNvSpPr>
            <p:nvPr/>
          </p:nvSpPr>
          <p:spPr bwMode="auto">
            <a:xfrm>
              <a:off x="307912" y="5771462"/>
              <a:ext cx="648072" cy="360016"/>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19</a:t>
              </a:r>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９０</a:t>
              </a:r>
              <a:endPar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7" name="Text Box 11">
              <a:extLst>
                <a:ext uri="{FF2B5EF4-FFF2-40B4-BE49-F238E27FC236}">
                  <a16:creationId xmlns:a16="http://schemas.microsoft.com/office/drawing/2014/main" id="{6A0E69CC-3FE2-0D93-8EF6-785AE49CF343}"/>
                </a:ext>
              </a:extLst>
            </p:cNvPr>
            <p:cNvSpPr txBox="1">
              <a:spLocks noChangeArrowheads="1"/>
            </p:cNvSpPr>
            <p:nvPr/>
          </p:nvSpPr>
          <p:spPr bwMode="auto">
            <a:xfrm>
              <a:off x="6635267" y="5771434"/>
              <a:ext cx="648072" cy="360016"/>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20</a:t>
              </a:r>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１５</a:t>
              </a:r>
              <a:endPar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8" name="Text Box 11">
              <a:extLst>
                <a:ext uri="{FF2B5EF4-FFF2-40B4-BE49-F238E27FC236}">
                  <a16:creationId xmlns:a16="http://schemas.microsoft.com/office/drawing/2014/main" id="{56AC0AFB-9E02-0D53-5328-5F6691984315}"/>
                </a:ext>
              </a:extLst>
            </p:cNvPr>
            <p:cNvSpPr txBox="1">
              <a:spLocks noChangeArrowheads="1"/>
            </p:cNvSpPr>
            <p:nvPr/>
          </p:nvSpPr>
          <p:spPr bwMode="auto">
            <a:xfrm>
              <a:off x="7884074" y="5771378"/>
              <a:ext cx="648072" cy="360016"/>
            </a:xfrm>
            <a:prstGeom prst="rect">
              <a:avLst/>
            </a:prstGeom>
            <a:noFill/>
            <a:ln w="9525">
              <a:noFill/>
              <a:miter lim="800000"/>
              <a:headEnd/>
              <a:tailEnd/>
            </a:ln>
          </p:spPr>
          <p:txBody>
            <a:bodyPr wrap="square" lIns="25322" tIns="16881" rIns="25322" bIns="1688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fontAlgn="base">
                <a:spcBef>
                  <a:spcPct val="0"/>
                </a:spcBef>
                <a:spcAft>
                  <a:spcPct val="0"/>
                </a:spcAft>
                <a:defRPr sz="1000"/>
              </a:pPr>
              <a:r>
                <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20</a:t>
              </a:r>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２０</a:t>
              </a:r>
              <a:endParaRPr kumimoji="1"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grpSp>
      <p:graphicFrame>
        <p:nvGraphicFramePr>
          <p:cNvPr id="15" name="表 14"/>
          <p:cNvGraphicFramePr>
            <a:graphicFrameLocks noGrp="1"/>
          </p:cNvGraphicFramePr>
          <p:nvPr/>
        </p:nvGraphicFramePr>
        <p:xfrm>
          <a:off x="964866" y="1189336"/>
          <a:ext cx="4219603" cy="1469977"/>
        </p:xfrm>
        <a:graphic>
          <a:graphicData uri="http://schemas.openxmlformats.org/drawingml/2006/table">
            <a:tbl>
              <a:tblPr>
                <a:tableStyleId>{7DF18680-E054-41AD-8BC1-D1AEF772440D}</a:tableStyleId>
              </a:tblPr>
              <a:tblGrid>
                <a:gridCol w="1440099">
                  <a:extLst>
                    <a:ext uri="{9D8B030D-6E8A-4147-A177-3AD203B41FA5}">
                      <a16:colId xmlns:a16="http://schemas.microsoft.com/office/drawing/2014/main" val="20000"/>
                    </a:ext>
                  </a:extLst>
                </a:gridCol>
                <a:gridCol w="694876">
                  <a:extLst>
                    <a:ext uri="{9D8B030D-6E8A-4147-A177-3AD203B41FA5}">
                      <a16:colId xmlns:a16="http://schemas.microsoft.com/office/drawing/2014/main" val="20002"/>
                    </a:ext>
                  </a:extLst>
                </a:gridCol>
                <a:gridCol w="694876">
                  <a:extLst>
                    <a:ext uri="{9D8B030D-6E8A-4147-A177-3AD203B41FA5}">
                      <a16:colId xmlns:a16="http://schemas.microsoft.com/office/drawing/2014/main" val="20004"/>
                    </a:ext>
                  </a:extLst>
                </a:gridCol>
                <a:gridCol w="694876">
                  <a:extLst>
                    <a:ext uri="{9D8B030D-6E8A-4147-A177-3AD203B41FA5}">
                      <a16:colId xmlns:a16="http://schemas.microsoft.com/office/drawing/2014/main" val="2855324756"/>
                    </a:ext>
                  </a:extLst>
                </a:gridCol>
                <a:gridCol w="694876">
                  <a:extLst>
                    <a:ext uri="{9D8B030D-6E8A-4147-A177-3AD203B41FA5}">
                      <a16:colId xmlns:a16="http://schemas.microsoft.com/office/drawing/2014/main" val="20006"/>
                    </a:ext>
                  </a:extLst>
                </a:gridCol>
              </a:tblGrid>
              <a:tr h="300282">
                <a:tc>
                  <a:txBody>
                    <a:bodyPr/>
                    <a:lstStyle/>
                    <a:p>
                      <a:pPr algn="l" fontAlgn="ctr"/>
                      <a:r>
                        <a:rPr lang="ja-JP" altLang="en-US" sz="900" b="0" u="none" strike="noStrike" dirty="0">
                          <a:solidFill>
                            <a:srgbClr val="000000"/>
                          </a:solidFill>
                          <a:latin typeface="UD デジタル 教科書体 NK-R" panose="02020400000000000000" pitchFamily="18" charset="-128"/>
                          <a:ea typeface="UD デジタル 教科書体 NK-R" panose="02020400000000000000" pitchFamily="18" charset="-128"/>
                        </a:rPr>
                        <a:t>　</a:t>
                      </a:r>
                      <a:endParaRPr lang="ja-JP" altLang="en-US" sz="9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altLang="ja-JP" sz="900" b="1" u="none" strike="noStrike" dirty="0">
                          <a:solidFill>
                            <a:schemeClr val="bg1"/>
                          </a:solidFill>
                          <a:latin typeface="UD デジタル 教科書体 NK-B" panose="02020700000000000000" pitchFamily="18" charset="-128"/>
                          <a:ea typeface="UD デジタル 教科書体 NK-B" panose="02020700000000000000" pitchFamily="18" charset="-128"/>
                        </a:rPr>
                        <a:t>19</a:t>
                      </a:r>
                      <a:r>
                        <a:rPr lang="ja-JP" altLang="en-US" sz="900" b="1" u="none" strike="noStrike" dirty="0">
                          <a:solidFill>
                            <a:schemeClr val="bg1"/>
                          </a:solidFill>
                          <a:latin typeface="UD デジタル 教科書体 NK-B" panose="02020700000000000000" pitchFamily="18" charset="-128"/>
                          <a:ea typeface="UD デジタル 教科書体 NK-B" panose="02020700000000000000" pitchFamily="18" charset="-128"/>
                        </a:rPr>
                        <a:t>９０</a:t>
                      </a:r>
                      <a:endParaRPr lang="en-US" altLang="ja-JP" sz="900" b="1" i="0" u="none" strike="noStrike" dirty="0">
                        <a:solidFill>
                          <a:schemeClr val="bg1"/>
                        </a:solidFill>
                        <a:latin typeface="UD デジタル 教科書体 NK-B" panose="02020700000000000000" pitchFamily="18" charset="-128"/>
                        <a:ea typeface="UD デジタル 教科書体 NK-B" panose="020207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altLang="ja-JP" sz="900" b="1" u="none" strike="noStrike" dirty="0">
                          <a:solidFill>
                            <a:schemeClr val="bg1"/>
                          </a:solidFill>
                          <a:latin typeface="UD デジタル 教科書体 NK-B" panose="02020700000000000000" pitchFamily="18" charset="-128"/>
                          <a:ea typeface="UD デジタル 教科書体 NK-B" panose="02020700000000000000" pitchFamily="18" charset="-128"/>
                        </a:rPr>
                        <a:t>2000</a:t>
                      </a:r>
                      <a:endParaRPr lang="en-US" altLang="ja-JP" sz="900" b="1" i="0" u="none" strike="noStrike" dirty="0">
                        <a:solidFill>
                          <a:schemeClr val="bg1"/>
                        </a:solidFill>
                        <a:latin typeface="UD デジタル 教科書体 NK-B" panose="02020700000000000000" pitchFamily="18" charset="-128"/>
                        <a:ea typeface="UD デジタル 教科書体 NK-B" panose="020207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altLang="ja-JP" sz="900" b="1" i="0" u="none" strike="noStrike" dirty="0">
                          <a:solidFill>
                            <a:schemeClr val="bg1"/>
                          </a:solidFill>
                          <a:latin typeface="UD デジタル 教科書体 NK-B" panose="02020700000000000000" pitchFamily="18" charset="-128"/>
                          <a:ea typeface="UD デジタル 教科書体 NK-B" panose="02020700000000000000" pitchFamily="18" charset="-128"/>
                        </a:rPr>
                        <a:t>2020</a:t>
                      </a: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altLang="ja-JP" sz="900" b="1" u="none" strike="noStrike" dirty="0">
                          <a:solidFill>
                            <a:schemeClr val="bg1"/>
                          </a:solidFill>
                          <a:latin typeface="UD デジタル 教科書体 NK-B" panose="02020700000000000000" pitchFamily="18" charset="-128"/>
                          <a:ea typeface="UD デジタル 教科書体 NK-B" panose="02020700000000000000" pitchFamily="18" charset="-128"/>
                        </a:rPr>
                        <a:t>2024</a:t>
                      </a:r>
                    </a:p>
                    <a:p>
                      <a:pPr algn="ctr" fontAlgn="ctr"/>
                      <a:r>
                        <a:rPr lang="en-US" altLang="ja-JP" sz="800" b="1" u="none" strike="noStrike" dirty="0">
                          <a:solidFill>
                            <a:schemeClr val="bg1"/>
                          </a:solidFill>
                          <a:latin typeface="UD デジタル 教科書体 NK-B" panose="02020700000000000000" pitchFamily="18" charset="-128"/>
                          <a:ea typeface="UD デジタル 教科書体 NK-B" panose="02020700000000000000" pitchFamily="18" charset="-128"/>
                        </a:rPr>
                        <a:t>(</a:t>
                      </a:r>
                      <a:r>
                        <a:rPr lang="ja-JP" altLang="en-US" sz="800" b="1" u="none" strike="noStrike" dirty="0">
                          <a:solidFill>
                            <a:schemeClr val="bg1"/>
                          </a:solidFill>
                          <a:latin typeface="UD デジタル 教科書体 NK-B" panose="02020700000000000000" pitchFamily="18" charset="-128"/>
                          <a:ea typeface="UD デジタル 教科書体 NK-B" panose="02020700000000000000" pitchFamily="18" charset="-128"/>
                        </a:rPr>
                        <a:t>予算ﾍﾞｰｽ</a:t>
                      </a:r>
                      <a:r>
                        <a:rPr lang="en-US" altLang="ja-JP" sz="800" b="1" u="none" strike="noStrike" dirty="0">
                          <a:solidFill>
                            <a:schemeClr val="bg1"/>
                          </a:solidFill>
                          <a:latin typeface="UD デジタル 教科書体 NK-B" panose="02020700000000000000" pitchFamily="18" charset="-128"/>
                          <a:ea typeface="UD デジタル 教科書体 NK-B" panose="02020700000000000000" pitchFamily="18" charset="-128"/>
                        </a:rPr>
                        <a:t>)</a:t>
                      </a:r>
                      <a:endParaRPr lang="en-US" altLang="ja-JP" sz="800" b="1" i="0" u="none" strike="noStrike" dirty="0">
                        <a:solidFill>
                          <a:schemeClr val="bg1"/>
                        </a:solidFill>
                        <a:latin typeface="UD デジタル 教科書体 NK-B" panose="02020700000000000000" pitchFamily="18" charset="-128"/>
                        <a:ea typeface="UD デジタル 教科書体 NK-B" panose="020207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87528">
                <a:tc>
                  <a:txBody>
                    <a:bodyPr/>
                    <a:lstStyle/>
                    <a:p>
                      <a:pPr algn="l" fontAlgn="ctr"/>
                      <a:r>
                        <a:rPr lang="ja-JP" altLang="en-US" sz="1000" b="0" u="none" strike="noStrike" dirty="0">
                          <a:solidFill>
                            <a:srgbClr val="000000"/>
                          </a:solidFill>
                          <a:latin typeface="UD デジタル 教科書体 NK-R" panose="02020400000000000000" pitchFamily="18" charset="-128"/>
                          <a:ea typeface="UD デジタル 教科書体 NK-R" panose="02020400000000000000" pitchFamily="18" charset="-128"/>
                        </a:rPr>
                        <a:t> 国内総生産（兆円）</a:t>
                      </a:r>
                      <a:endParaRPr lang="en-US" sz="10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dirty="0">
                          <a:solidFill>
                            <a:schemeClr val="tx1"/>
                          </a:solidFill>
                          <a:latin typeface="UD デジタル 教科書体 NK-B" panose="02020700000000000000" pitchFamily="18" charset="-128"/>
                          <a:ea typeface="UD デジタル 教科書体 NK-B" panose="02020700000000000000" pitchFamily="18" charset="-128"/>
                        </a:rPr>
                        <a:t>248 </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dirty="0">
                          <a:solidFill>
                            <a:schemeClr val="tx1"/>
                          </a:solidFill>
                          <a:latin typeface="UD デジタル 教科書体 NK-B" panose="02020700000000000000" pitchFamily="18" charset="-128"/>
                          <a:ea typeface="UD デジタル 教科書体 NK-B" panose="02020700000000000000" pitchFamily="18" charset="-128"/>
                        </a:rPr>
                        <a:t>53</a:t>
                      </a:r>
                      <a:r>
                        <a:rPr lang="ja-JP" altLang="en-US" sz="900" b="0" i="0" u="none" strike="noStrike" dirty="0">
                          <a:solidFill>
                            <a:schemeClr val="tx1"/>
                          </a:solidFill>
                          <a:latin typeface="UD デジタル 教科書体 NK-B" panose="02020700000000000000" pitchFamily="18" charset="-128"/>
                          <a:ea typeface="UD デジタル 教科書体 NK-B" panose="02020700000000000000" pitchFamily="18" charset="-128"/>
                        </a:rPr>
                        <a:t>８</a:t>
                      </a:r>
                      <a:endParaRPr lang="en-US" altLang="ja-JP" sz="900" b="0" i="0" u="none" strike="noStrike" dirty="0">
                        <a:solidFill>
                          <a:schemeClr val="tx1"/>
                        </a:solidFill>
                        <a:latin typeface="UD デジタル 教科書体 NK-B" panose="02020700000000000000" pitchFamily="18" charset="-128"/>
                        <a:ea typeface="UD デジタル 教科書体 NK-B" panose="02020700000000000000" pitchFamily="18" charset="-128"/>
                      </a:endParaRP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53</a:t>
                      </a:r>
                      <a:r>
                        <a:rPr lang="ja-JP" altLang="en-US" sz="9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６</a:t>
                      </a:r>
                      <a:r>
                        <a:rPr lang="en-US" altLang="ja-JP" sz="9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900" b="0" i="0" u="none" strike="noStrike" baseline="0" dirty="0">
                          <a:solidFill>
                            <a:schemeClr val="tx1"/>
                          </a:solidFill>
                          <a:latin typeface="UD デジタル 教科書体 NK-B" panose="02020700000000000000" pitchFamily="18" charset="-128"/>
                          <a:ea typeface="UD デジタル 教科書体 NK-B" panose="02020700000000000000" pitchFamily="18" charset="-128"/>
                        </a:rPr>
                        <a:t>615 </a:t>
                      </a:r>
                      <a:endParaRPr lang="en-US" altLang="ja-JP" sz="900" b="0" i="0" u="none" strike="noStrike" dirty="0">
                        <a:solidFill>
                          <a:schemeClr val="tx1"/>
                        </a:solidFill>
                        <a:latin typeface="UD デジタル 教科書体 NK-B" panose="02020700000000000000" pitchFamily="18" charset="-128"/>
                        <a:ea typeface="UD デジタル 教科書体 NK-B" panose="02020700000000000000" pitchFamily="18" charset="-128"/>
                      </a:endParaRP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2055">
                <a:tc>
                  <a:txBody>
                    <a:bodyPr/>
                    <a:lstStyle/>
                    <a:p>
                      <a:pPr algn="l" fontAlgn="ctr"/>
                      <a:r>
                        <a:rPr lang="zh-TW" altLang="en-US" sz="1000" b="0" u="none" strike="noStrike" dirty="0">
                          <a:solidFill>
                            <a:srgbClr val="000000"/>
                          </a:solidFill>
                          <a:latin typeface="UD デジタル 教科書体 NK-R" panose="02020400000000000000" pitchFamily="18" charset="-128"/>
                          <a:ea typeface="UD デジタル 教科書体 NK-R" panose="02020400000000000000" pitchFamily="18" charset="-128"/>
                        </a:rPr>
                        <a:t> 給付費総額（兆円）</a:t>
                      </a:r>
                      <a:endParaRPr lang="zh-TW" altLang="en-US" sz="10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４８</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(100%)</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78(100%)</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132(100%)</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13</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８</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(100%)</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7528">
                <a:tc>
                  <a:txBody>
                    <a:bodyPr/>
                    <a:lstStyle/>
                    <a:p>
                      <a:pPr algn="l" fontAlgn="ctr"/>
                      <a:r>
                        <a:rPr lang="zh-CN" altLang="en-US" sz="1000" b="0" u="none" strike="noStrike" dirty="0">
                          <a:solidFill>
                            <a:srgbClr val="000000"/>
                          </a:solidFill>
                          <a:latin typeface="UD デジタル 教科書体 NK-R" panose="02020400000000000000" pitchFamily="18" charset="-128"/>
                          <a:ea typeface="UD デジタル 教科書体 NK-R" panose="02020400000000000000" pitchFamily="18" charset="-128"/>
                        </a:rPr>
                        <a:t>（内訳）年金</a:t>
                      </a:r>
                      <a:endParaRPr lang="zh-CN" altLang="en-US" sz="10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２４</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５０</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4</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１</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( 52%)</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5</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６</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( 42%)</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6</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２</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( 45%)</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7528">
                <a:tc>
                  <a:txBody>
                    <a:bodyPr/>
                    <a:lstStyle/>
                    <a:p>
                      <a:pPr algn="l" fontAlgn="ctr"/>
                      <a:r>
                        <a:rPr lang="ja-JP" altLang="en-US" sz="1000" b="0" u="none" strike="noStrike" dirty="0">
                          <a:solidFill>
                            <a:srgbClr val="000000"/>
                          </a:solidFill>
                          <a:latin typeface="UD デジタル 教科書体 NK-R" panose="02020400000000000000" pitchFamily="18" charset="-128"/>
                          <a:ea typeface="UD デジタル 教科書体 NK-R" panose="02020400000000000000" pitchFamily="18" charset="-128"/>
                        </a:rPr>
                        <a:t>           医療</a:t>
                      </a:r>
                      <a:endParaRPr lang="ja-JP" altLang="en-US" sz="10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１９</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( 4</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０</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2</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７</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( 34%)</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4</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３</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( 32%)</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4</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３</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( 31%)</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8752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a:solidFill>
                            <a:srgbClr val="000000"/>
                          </a:solidFill>
                          <a:latin typeface="UD デジタル 教科書体 NK-R" panose="02020400000000000000" pitchFamily="18" charset="-128"/>
                          <a:ea typeface="UD デジタル 教科書体 NK-R" panose="02020400000000000000" pitchFamily="18" charset="-128"/>
                        </a:rPr>
                        <a:t>　　　　福祉その他</a:t>
                      </a:r>
                      <a:endParaRPr lang="ja-JP" altLang="en-US" sz="10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５</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( 1</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０</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1</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１</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( 14%)</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3</a:t>
                      </a:r>
                      <a:r>
                        <a:rPr lang="ja-JP" altLang="en-US"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４</a:t>
                      </a: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( 26%)</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7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33( 24%)</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4545122"/>
                  </a:ext>
                </a:extLst>
              </a:tr>
              <a:tr h="187528">
                <a:tc>
                  <a:txBody>
                    <a:bodyPr/>
                    <a:lstStyle/>
                    <a:p>
                      <a:pPr algn="ctr" fontAlgn="ctr"/>
                      <a:r>
                        <a:rPr lang="zh-TW" altLang="en-US" sz="800" b="0" u="none" strike="noStrike" dirty="0">
                          <a:solidFill>
                            <a:srgbClr val="000000"/>
                          </a:solidFill>
                          <a:latin typeface="UD デジタル 教科書体 NK-R" panose="02020400000000000000" pitchFamily="18" charset="-128"/>
                          <a:ea typeface="UD デジタル 教科書体 NK-R" panose="02020400000000000000" pitchFamily="18" charset="-128"/>
                        </a:rPr>
                        <a:t>給付費総額</a:t>
                      </a:r>
                      <a:r>
                        <a:rPr lang="en-US" sz="800" b="0" u="none" strike="noStrike"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800" b="0" u="none" strike="noStrike" dirty="0">
                          <a:solidFill>
                            <a:srgbClr val="000000"/>
                          </a:solidFill>
                          <a:latin typeface="UD デジタル 教科書体 NK-R" panose="02020400000000000000" pitchFamily="18" charset="-128"/>
                          <a:ea typeface="UD デジタル 教科書体 NK-R" panose="02020400000000000000" pitchFamily="18" charset="-128"/>
                        </a:rPr>
                        <a:t>国内総生産</a:t>
                      </a:r>
                      <a:endParaRPr lang="en-US" sz="800" b="0" i="0" u="none" strike="noStrike" dirty="0">
                        <a:solidFill>
                          <a:srgbClr val="000000"/>
                        </a:solidFill>
                        <a:latin typeface="UD デジタル 教科書体 NK-R" panose="02020400000000000000" pitchFamily="18" charset="-128"/>
                        <a:ea typeface="UD デジタル 教科書体 NK-R" panose="02020400000000000000" pitchFamily="18" charset="-128"/>
                      </a:endParaRPr>
                    </a:p>
                  </a:txBody>
                  <a:tcPr marL="7749" marR="7749" marT="16615" marB="16615"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ja-JP" altLang="en-US"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１１</a:t>
                      </a: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1</a:t>
                      </a:r>
                      <a:r>
                        <a:rPr lang="ja-JP" altLang="en-US"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５</a:t>
                      </a: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2</a:t>
                      </a:r>
                      <a:r>
                        <a:rPr lang="ja-JP" altLang="en-US"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５</a:t>
                      </a: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2</a:t>
                      </a:r>
                      <a:r>
                        <a:rPr lang="ja-JP" altLang="en-US"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２</a:t>
                      </a:r>
                      <a:r>
                        <a:rPr lang="en-US" altLang="ja-JP" sz="800" b="0" i="0" u="none" strike="noStrike" dirty="0">
                          <a:solidFill>
                            <a:srgbClr val="000000"/>
                          </a:solidFill>
                          <a:latin typeface="UD デジタル 教科書体 NK-B" panose="02020700000000000000" pitchFamily="18" charset="-128"/>
                          <a:ea typeface="UD デジタル 教科書体 NK-B" panose="02020700000000000000" pitchFamily="18" charset="-128"/>
                        </a:rPr>
                        <a:t>%</a:t>
                      </a:r>
                    </a:p>
                  </a:txBody>
                  <a:tcPr marL="7749" marR="7749" marT="7153"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9" name="テキスト ボックス 8">
            <a:extLst>
              <a:ext uri="{FF2B5EF4-FFF2-40B4-BE49-F238E27FC236}">
                <a16:creationId xmlns:a16="http://schemas.microsoft.com/office/drawing/2014/main" id="{DE7D3E76-6FC8-A9E9-9FA4-E1B7CF0E74FA}"/>
              </a:ext>
            </a:extLst>
          </p:cNvPr>
          <p:cNvSpPr txBox="1"/>
          <p:nvPr/>
        </p:nvSpPr>
        <p:spPr>
          <a:xfrm>
            <a:off x="3827272" y="6550730"/>
            <a:ext cx="5697729" cy="262829"/>
          </a:xfrm>
          <a:prstGeom prst="rect">
            <a:avLst/>
          </a:prstGeom>
          <a:noFill/>
        </p:spPr>
        <p:txBody>
          <a:bodyPr wrap="square">
            <a:spAutoFit/>
          </a:bodyPr>
          <a:lstStyle/>
          <a:p>
            <a:pPr marL="580307" indent="-580307" defTabSz="720962">
              <a:defRPr/>
            </a:pPr>
            <a:r>
              <a:rPr kumimoji="1" lang="ja-JP" altLang="en-US" sz="1108" dirty="0">
                <a:solidFill>
                  <a:srgbClr val="66BAB7">
                    <a:lumMod val="50000"/>
                  </a:srgbClr>
                </a:solidFill>
                <a:latin typeface="UD デジタル 教科書体 NK-R" panose="02020400000000000000" pitchFamily="18" charset="-128"/>
                <a:ea typeface="UD デジタル 教科書体 NK-R" panose="02020400000000000000" pitchFamily="18" charset="-128"/>
                <a:cs typeface="ＭＳ Ｐゴシック" pitchFamily="50" charset="-128"/>
              </a:rPr>
              <a:t>（注）</a:t>
            </a:r>
            <a:r>
              <a:rPr kumimoji="1" lang="en-US" altLang="ja-JP" sz="1108" dirty="0">
                <a:solidFill>
                  <a:srgbClr val="66BAB7">
                    <a:lumMod val="50000"/>
                  </a:srgbClr>
                </a:solidFill>
                <a:latin typeface="UD デジタル 教科書体 NK-R" panose="02020400000000000000" pitchFamily="18" charset="-128"/>
                <a:ea typeface="UD デジタル 教科書体 NK-R" panose="02020400000000000000" pitchFamily="18" charset="-128"/>
                <a:cs typeface="ＭＳ Ｐゴシック" pitchFamily="50" charset="-128"/>
              </a:rPr>
              <a:t> </a:t>
            </a:r>
            <a:r>
              <a:rPr kumimoji="1" lang="ja-JP" altLang="en-US" sz="1108" dirty="0">
                <a:solidFill>
                  <a:srgbClr val="66BAB7">
                    <a:lumMod val="50000"/>
                  </a:srgbClr>
                </a:solidFill>
                <a:latin typeface="UD デジタル 教科書体 NK-R" panose="02020400000000000000" pitchFamily="18" charset="-128"/>
                <a:ea typeface="UD デジタル 教科書体 NK-R" panose="02020400000000000000" pitchFamily="18" charset="-128"/>
                <a:cs typeface="ＭＳ Ｐゴシック" pitchFamily="50" charset="-128"/>
              </a:rPr>
              <a:t>計数は、それぞれ四捨五入によっているため、 端数において合計と合致しないものがある。</a:t>
            </a:r>
            <a:endParaRPr kumimoji="1" lang="en-US" altLang="ja-JP" sz="1108" dirty="0">
              <a:solidFill>
                <a:srgbClr val="66BAB7">
                  <a:lumMod val="50000"/>
                </a:srgbClr>
              </a:solidFill>
              <a:latin typeface="UD デジタル 教科書体 NK-R" panose="02020400000000000000" pitchFamily="18" charset="-128"/>
              <a:ea typeface="UD デジタル 教科書体 NK-R" panose="02020400000000000000" pitchFamily="18" charset="-128"/>
              <a:cs typeface="ＭＳ Ｐゴシック" pitchFamily="50" charset="-128"/>
            </a:endParaRPr>
          </a:p>
        </p:txBody>
      </p:sp>
      <p:sp>
        <p:nvSpPr>
          <p:cNvPr id="17" name="Text Box 5">
            <a:extLst>
              <a:ext uri="{FF2B5EF4-FFF2-40B4-BE49-F238E27FC236}">
                <a16:creationId xmlns:a16="http://schemas.microsoft.com/office/drawing/2014/main" id="{E9619000-DDF6-FFED-7D21-54DF284C2A8D}"/>
              </a:ext>
            </a:extLst>
          </p:cNvPr>
          <p:cNvSpPr txBox="1">
            <a:spLocks noChangeArrowheads="1"/>
          </p:cNvSpPr>
          <p:nvPr/>
        </p:nvSpPr>
        <p:spPr bwMode="auto">
          <a:xfrm>
            <a:off x="5530659" y="1238269"/>
            <a:ext cx="2268018" cy="249884"/>
          </a:xfrm>
          <a:prstGeom prst="rect">
            <a:avLst/>
          </a:prstGeom>
          <a:solidFill>
            <a:srgbClr val="FFFFFF"/>
          </a:solidFill>
          <a:ln w="9525">
            <a:solidFill>
              <a:srgbClr val="000000"/>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925" b="1" dirty="0">
                <a:solidFill>
                  <a:srgbClr val="000000"/>
                </a:solidFill>
                <a:latin typeface="ＭＳ Ｐゴシック"/>
                <a:ea typeface="ＭＳ Ｐゴシック"/>
              </a:rPr>
              <a:t>一人当たり社会保障給付費（右目盛）</a:t>
            </a:r>
          </a:p>
        </p:txBody>
      </p:sp>
      <p:sp>
        <p:nvSpPr>
          <p:cNvPr id="18" name="Line 23">
            <a:extLst>
              <a:ext uri="{FF2B5EF4-FFF2-40B4-BE49-F238E27FC236}">
                <a16:creationId xmlns:a16="http://schemas.microsoft.com/office/drawing/2014/main" id="{EC0272A1-D2DE-0220-C262-B969535D7C73}"/>
              </a:ext>
            </a:extLst>
          </p:cNvPr>
          <p:cNvSpPr>
            <a:spLocks noChangeShapeType="1"/>
          </p:cNvSpPr>
          <p:nvPr/>
        </p:nvSpPr>
        <p:spPr bwMode="auto">
          <a:xfrm>
            <a:off x="6652846" y="1484358"/>
            <a:ext cx="277157" cy="655235"/>
          </a:xfrm>
          <a:prstGeom prst="line">
            <a:avLst/>
          </a:prstGeom>
          <a:noFill/>
          <a:ln w="9525">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2" name="タイトル 1">
            <a:extLst>
              <a:ext uri="{FF2B5EF4-FFF2-40B4-BE49-F238E27FC236}">
                <a16:creationId xmlns:a16="http://schemas.microsoft.com/office/drawing/2014/main" id="{382E9F60-A1A0-6B6C-DB23-0EA09939A22D}"/>
              </a:ext>
            </a:extLst>
          </p:cNvPr>
          <p:cNvSpPr>
            <a:spLocks noGrp="1"/>
          </p:cNvSpPr>
          <p:nvPr>
            <p:ph type="title"/>
          </p:nvPr>
        </p:nvSpPr>
        <p:spPr>
          <a:xfrm>
            <a:off x="381000" y="39088"/>
            <a:ext cx="9144000" cy="590223"/>
          </a:xfrm>
        </p:spPr>
        <p:txBody>
          <a:bodyPr/>
          <a:lstStyle/>
          <a:p>
            <a:r>
              <a:rPr lang="ja-JP" altLang="en-US" sz="1846" dirty="0">
                <a:latin typeface="UD デジタル 教科書体 NK-R" panose="02020400000000000000" pitchFamily="18" charset="-128"/>
                <a:ea typeface="UD デジタル 教科書体 NK-R" panose="02020400000000000000" pitchFamily="18" charset="-128"/>
              </a:rPr>
              <a:t>社会保障給付費の推移</a:t>
            </a:r>
          </a:p>
        </p:txBody>
      </p:sp>
      <p:sp>
        <p:nvSpPr>
          <p:cNvPr id="3" name="スライド番号プレースホルダー 2">
            <a:extLst>
              <a:ext uri="{FF2B5EF4-FFF2-40B4-BE49-F238E27FC236}">
                <a16:creationId xmlns:a16="http://schemas.microsoft.com/office/drawing/2014/main" id="{0124279B-973D-97C6-1B19-43AAFF12B16E}"/>
              </a:ext>
            </a:extLst>
          </p:cNvPr>
          <p:cNvSpPr>
            <a:spLocks noGrp="1"/>
          </p:cNvSpPr>
          <p:nvPr>
            <p:ph type="sldNum" sz="quarter" idx="4"/>
          </p:nvPr>
        </p:nvSpPr>
        <p:spPr>
          <a:xfrm>
            <a:off x="9219633" y="6524686"/>
            <a:ext cx="630513" cy="278421"/>
          </a:xfrm>
        </p:spPr>
        <p:txBody>
          <a:bodyPr/>
          <a:lstStyle/>
          <a:p>
            <a:fld id="{48F63A3B-78C7-47BE-AE5E-E10140E04643}" type="slidenum">
              <a:rPr lang="en-US" smtClean="0">
                <a:latin typeface="UD デジタル 教科書体 NK-R" panose="02020400000000000000" pitchFamily="18" charset="-128"/>
              </a:rPr>
              <a:pPr/>
              <a:t>6</a:t>
            </a:fld>
            <a:endParaRPr lang="en-US" dirty="0">
              <a:latin typeface="UD デジタル 教科書体 NK-R" panose="02020400000000000000" pitchFamily="18" charset="-128"/>
            </a:endParaRPr>
          </a:p>
        </p:txBody>
      </p:sp>
    </p:spTree>
    <p:extLst>
      <p:ext uri="{BB962C8B-B14F-4D97-AF65-F5344CB8AC3E}">
        <p14:creationId xmlns:p14="http://schemas.microsoft.com/office/powerpoint/2010/main" val="86399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4">
            <a:extLst>
              <a:ext uri="{FF2B5EF4-FFF2-40B4-BE49-F238E27FC236}">
                <a16:creationId xmlns:a16="http://schemas.microsoft.com/office/drawing/2014/main" id="{42A7D400-226C-406D-B538-160D21203481}"/>
              </a:ext>
            </a:extLst>
          </p:cNvPr>
          <p:cNvGraphicFramePr>
            <a:graphicFrameLocks/>
          </p:cNvGraphicFramePr>
          <p:nvPr/>
        </p:nvGraphicFramePr>
        <p:xfrm>
          <a:off x="782348" y="2481623"/>
          <a:ext cx="8208000" cy="2930769"/>
        </p:xfrm>
        <a:graphic>
          <a:graphicData uri="http://schemas.openxmlformats.org/drawingml/2006/chart">
            <c:chart xmlns:c="http://schemas.openxmlformats.org/drawingml/2006/chart" xmlns:r="http://schemas.openxmlformats.org/officeDocument/2006/relationships" r:id="rId3"/>
          </a:graphicData>
        </a:graphic>
      </p:graphicFrame>
      <p:sp>
        <p:nvSpPr>
          <p:cNvPr id="1029" name="Rectangle 2"/>
          <p:cNvSpPr>
            <a:spLocks noChangeArrowheads="1"/>
          </p:cNvSpPr>
          <p:nvPr/>
        </p:nvSpPr>
        <p:spPr bwMode="auto">
          <a:xfrm>
            <a:off x="698990" y="836712"/>
            <a:ext cx="8508023" cy="395654"/>
          </a:xfrm>
          <a:prstGeom prst="rect">
            <a:avLst/>
          </a:prstGeom>
          <a:noFill/>
          <a:ln w="9525">
            <a:noFill/>
            <a:miter lim="800000"/>
            <a:headEnd/>
            <a:tailEnd/>
          </a:ln>
        </p:spPr>
        <p:txBody>
          <a:bodyPr anchor="ctr"/>
          <a:lstStyle/>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477"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社会保障給付費　　</a:t>
            </a:r>
            <a:r>
              <a:rPr kumimoji="1" lang="en-US" altLang="ja-JP" sz="1477"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2024</a:t>
            </a:r>
            <a:r>
              <a:rPr kumimoji="1" lang="ja-JP" altLang="en-US" sz="1477"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年度（予算ベース）　</a:t>
            </a:r>
            <a:r>
              <a:rPr kumimoji="1" lang="en-US" altLang="ja-JP" sz="1477"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137.8</a:t>
            </a:r>
            <a:r>
              <a:rPr kumimoji="1" lang="ja-JP" altLang="en-US" sz="1477"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兆円　（対ＧＤＰ比　</a:t>
            </a:r>
            <a:r>
              <a:rPr kumimoji="1" lang="en-US" altLang="ja-JP" sz="1477"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22.4%</a:t>
            </a:r>
            <a:r>
              <a:rPr kumimoji="1" lang="ja-JP" altLang="en-US" sz="1477"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477"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31" name="Text Box 5"/>
          <p:cNvSpPr txBox="1">
            <a:spLocks noChangeArrowheads="1"/>
          </p:cNvSpPr>
          <p:nvPr/>
        </p:nvSpPr>
        <p:spPr bwMode="auto">
          <a:xfrm>
            <a:off x="849164" y="3790378"/>
            <a:ext cx="4586654" cy="348109"/>
          </a:xfrm>
          <a:prstGeom prst="rect">
            <a:avLst/>
          </a:prstGeom>
          <a:noFill/>
          <a:ln w="9525">
            <a:noFill/>
            <a:miter lim="800000"/>
            <a:headEnd/>
            <a:tailEnd/>
          </a:ln>
        </p:spPr>
        <p:txBody>
          <a:bodyPr>
            <a:spAutoFit/>
          </a:bodyPr>
          <a:lstStyle/>
          <a:p>
            <a:pPr marL="0" marR="0" lvl="0" indent="0" algn="ctr" defTabSz="844104" rtl="0" eaLnBrk="1" fontAlgn="base" latinLnBrk="0" hangingPunct="1">
              <a:lnSpc>
                <a:spcPct val="100000"/>
              </a:lnSpc>
              <a:spcBef>
                <a:spcPct val="50000"/>
              </a:spcBef>
              <a:spcAft>
                <a:spcPct val="0"/>
              </a:spcAft>
              <a:buClrTx/>
              <a:buSzTx/>
              <a:buFontTx/>
              <a:buNone/>
              <a:tabLst/>
              <a:defRPr/>
            </a:pPr>
            <a:r>
              <a:rPr kumimoji="1" lang="ja-JP" altLang="en-US"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保険料　</a:t>
            </a:r>
            <a:r>
              <a:rPr kumimoji="1" lang="en-US" altLang="ja-JP"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80.3</a:t>
            </a:r>
            <a:r>
              <a:rPr kumimoji="1" lang="ja-JP" altLang="en-US"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兆円 （</a:t>
            </a:r>
            <a:r>
              <a:rPr kumimoji="1" lang="en-US" altLang="ja-JP"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59.5%</a:t>
            </a:r>
            <a:r>
              <a:rPr kumimoji="1" lang="ja-JP" altLang="en-US"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477"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32" name="Text Box 6"/>
          <p:cNvSpPr txBox="1">
            <a:spLocks noChangeArrowheads="1"/>
          </p:cNvSpPr>
          <p:nvPr/>
        </p:nvSpPr>
        <p:spPr bwMode="auto">
          <a:xfrm>
            <a:off x="5750634" y="3775848"/>
            <a:ext cx="2524858" cy="348109"/>
          </a:xfrm>
          <a:prstGeom prst="rect">
            <a:avLst/>
          </a:prstGeom>
          <a:noFill/>
          <a:ln w="9525">
            <a:noFill/>
            <a:miter lim="800000"/>
            <a:headEnd/>
            <a:tailEnd/>
          </a:ln>
        </p:spPr>
        <p:txBody>
          <a:bodyPr>
            <a:spAutoFit/>
          </a:bodyPr>
          <a:lstStyle/>
          <a:p>
            <a:pPr marL="0" marR="0" lvl="0" indent="0" algn="ctr" defTabSz="844104" rtl="0" eaLnBrk="1" fontAlgn="base" latinLnBrk="0" hangingPunct="1">
              <a:lnSpc>
                <a:spcPct val="100000"/>
              </a:lnSpc>
              <a:spcBef>
                <a:spcPct val="50000"/>
              </a:spcBef>
              <a:spcAft>
                <a:spcPct val="0"/>
              </a:spcAft>
              <a:buClrTx/>
              <a:buSzTx/>
              <a:buFontTx/>
              <a:buNone/>
              <a:tabLst/>
              <a:defRPr/>
            </a:pPr>
            <a:r>
              <a:rPr kumimoji="1" lang="ja-JP" altLang="en-US"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公費　</a:t>
            </a:r>
            <a:r>
              <a:rPr kumimoji="1" lang="en-US" altLang="ja-JP"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54.7</a:t>
            </a:r>
            <a:r>
              <a:rPr kumimoji="1" lang="ja-JP" altLang="en-US"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兆 （</a:t>
            </a:r>
            <a:r>
              <a:rPr kumimoji="1" lang="en-US" altLang="ja-JP"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40.5%</a:t>
            </a:r>
            <a:r>
              <a:rPr kumimoji="1" lang="ja-JP" altLang="en-US"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477"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33" name="Text Box 7"/>
          <p:cNvSpPr txBox="1">
            <a:spLocks noChangeArrowheads="1"/>
          </p:cNvSpPr>
          <p:nvPr/>
        </p:nvSpPr>
        <p:spPr bwMode="auto">
          <a:xfrm>
            <a:off x="1204114" y="4611456"/>
            <a:ext cx="2056422" cy="490006"/>
          </a:xfrm>
          <a:prstGeom prst="rect">
            <a:avLst/>
          </a:prstGeom>
          <a:noFill/>
          <a:ln w="9525">
            <a:noFill/>
            <a:miter lim="800000"/>
            <a:headEnd/>
            <a:tailEnd/>
          </a:ln>
        </p:spPr>
        <p:txBody>
          <a:bodyPr wrap="square">
            <a:spAutoFit/>
          </a:bodyPr>
          <a:lstStyle/>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うち被保険者拠出</a:t>
            </a:r>
          </a:p>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42.5</a:t>
            </a: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兆円（</a:t>
            </a:r>
            <a:r>
              <a:rPr kumimoji="1" lang="en-US" altLang="ja-JP"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31.5%</a:t>
            </a: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108"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34" name="Text Box 8"/>
          <p:cNvSpPr txBox="1">
            <a:spLocks noChangeArrowheads="1"/>
          </p:cNvSpPr>
          <p:nvPr/>
        </p:nvSpPr>
        <p:spPr bwMode="auto">
          <a:xfrm>
            <a:off x="3566183" y="4611456"/>
            <a:ext cx="1862504" cy="490006"/>
          </a:xfrm>
          <a:prstGeom prst="rect">
            <a:avLst/>
          </a:prstGeom>
          <a:noFill/>
          <a:ln w="9525">
            <a:noFill/>
            <a:miter lim="800000"/>
            <a:headEnd/>
            <a:tailEnd/>
          </a:ln>
        </p:spPr>
        <p:txBody>
          <a:bodyPr wrap="square">
            <a:spAutoFit/>
          </a:bodyPr>
          <a:lstStyle/>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うち事業主拠出</a:t>
            </a:r>
          </a:p>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37.7</a:t>
            </a: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兆円（</a:t>
            </a:r>
            <a:r>
              <a:rPr kumimoji="1" lang="en-US" altLang="ja-JP"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28.0%</a:t>
            </a: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108"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 name="Line 16">
            <a:extLst>
              <a:ext uri="{FF2B5EF4-FFF2-40B4-BE49-F238E27FC236}">
                <a16:creationId xmlns:a16="http://schemas.microsoft.com/office/drawing/2014/main" id="{523DF88E-FEC9-44C2-EF0D-7CC4275B1EB8}"/>
              </a:ext>
            </a:extLst>
          </p:cNvPr>
          <p:cNvSpPr>
            <a:spLocks noChangeShapeType="1"/>
          </p:cNvSpPr>
          <p:nvPr/>
        </p:nvSpPr>
        <p:spPr bwMode="auto">
          <a:xfrm flipH="1" flipV="1">
            <a:off x="6576751" y="5082677"/>
            <a:ext cx="0" cy="332642"/>
          </a:xfrm>
          <a:prstGeom prst="line">
            <a:avLst/>
          </a:prstGeom>
          <a:noFill/>
          <a:ln w="19050">
            <a:solidFill>
              <a:schemeClr val="tx1"/>
            </a:solidFill>
            <a:round/>
            <a:headEnd/>
            <a:tailEnd type="triangle" w="med" len="med"/>
          </a:ln>
        </p:spPr>
        <p:txBody>
          <a:bodyPr/>
          <a:lstStyle/>
          <a:p>
            <a:pPr marL="0" marR="0" lvl="0" indent="0" algn="l" defTabSz="844104"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35" name="Text Box 9"/>
          <p:cNvSpPr txBox="1">
            <a:spLocks noChangeArrowheads="1"/>
          </p:cNvSpPr>
          <p:nvPr/>
        </p:nvSpPr>
        <p:spPr bwMode="auto">
          <a:xfrm>
            <a:off x="5746549" y="4611456"/>
            <a:ext cx="1793631" cy="490006"/>
          </a:xfrm>
          <a:prstGeom prst="rect">
            <a:avLst/>
          </a:prstGeom>
          <a:noFill/>
          <a:ln w="9525">
            <a:noFill/>
            <a:miter lim="800000"/>
            <a:headEnd/>
            <a:tailEnd/>
          </a:ln>
        </p:spPr>
        <p:txBody>
          <a:bodyPr>
            <a:spAutoFit/>
          </a:bodyPr>
          <a:lstStyle/>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うち国</a:t>
            </a:r>
            <a:endParaRPr kumimoji="1" lang="en-US" altLang="ja-JP"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844104" rtl="0" eaLnBrk="1" fontAlgn="base" latinLnBrk="0" hangingPunct="1">
              <a:lnSpc>
                <a:spcPct val="100000"/>
              </a:lnSpc>
              <a:spcBef>
                <a:spcPct val="0"/>
              </a:spcBef>
              <a:spcAft>
                <a:spcPct val="0"/>
              </a:spcAft>
              <a:buClrTx/>
              <a:buSzTx/>
              <a:buFontTx/>
              <a:buNone/>
              <a:tabLst/>
              <a:defRPr/>
            </a:pPr>
            <a:r>
              <a:rPr kumimoji="1" lang="en-US" altLang="ja-JP"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37.7</a:t>
            </a: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兆円（</a:t>
            </a:r>
            <a:r>
              <a:rPr kumimoji="1" lang="en-US" altLang="ja-JP"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27.9%</a:t>
            </a: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108"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36" name="Text Box 10"/>
          <p:cNvSpPr txBox="1">
            <a:spLocks noChangeArrowheads="1"/>
          </p:cNvSpPr>
          <p:nvPr/>
        </p:nvSpPr>
        <p:spPr bwMode="auto">
          <a:xfrm>
            <a:off x="7699496" y="4512022"/>
            <a:ext cx="950577" cy="688843"/>
          </a:xfrm>
          <a:prstGeom prst="rect">
            <a:avLst/>
          </a:prstGeom>
          <a:noFill/>
          <a:ln w="9525">
            <a:noFill/>
            <a:miter lim="800000"/>
            <a:headEnd/>
            <a:tailEnd/>
          </a:ln>
        </p:spPr>
        <p:txBody>
          <a:bodyPr wrap="square">
            <a:spAutoFit/>
          </a:bodyPr>
          <a:lstStyle/>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うち地方</a:t>
            </a:r>
            <a:endParaRPr kumimoji="1" lang="en-US" altLang="ja-JP"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844104" rtl="0" eaLnBrk="1" fontAlgn="base" latinLnBrk="0" hangingPunct="1">
              <a:lnSpc>
                <a:spcPct val="100000"/>
              </a:lnSpc>
              <a:spcBef>
                <a:spcPct val="0"/>
              </a:spcBef>
              <a:spcAft>
                <a:spcPct val="0"/>
              </a:spcAft>
              <a:buClrTx/>
              <a:buSzTx/>
              <a:buFontTx/>
              <a:buNone/>
              <a:tabLst/>
              <a:defRPr/>
            </a:pPr>
            <a:r>
              <a:rPr kumimoji="1" lang="en-US" altLang="ja-JP"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17.0</a:t>
            </a: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兆円</a:t>
            </a:r>
          </a:p>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12.6%</a:t>
            </a: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ja-JP" altLang="en-US" sz="1108"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16" name="グループ化 15">
            <a:extLst>
              <a:ext uri="{FF2B5EF4-FFF2-40B4-BE49-F238E27FC236}">
                <a16:creationId xmlns:a16="http://schemas.microsoft.com/office/drawing/2014/main" id="{5EEAF66C-4131-1F2C-ECF9-A50B6116BEA2}"/>
              </a:ext>
            </a:extLst>
          </p:cNvPr>
          <p:cNvGrpSpPr/>
          <p:nvPr/>
        </p:nvGrpSpPr>
        <p:grpSpPr>
          <a:xfrm>
            <a:off x="5674685" y="5291856"/>
            <a:ext cx="1804135" cy="1108041"/>
            <a:chOff x="5680897" y="5540990"/>
            <a:chExt cx="1954480" cy="1200378"/>
          </a:xfrm>
        </p:grpSpPr>
        <p:sp>
          <p:nvSpPr>
            <p:cNvPr id="1037" name="Rectangle 11" descr="50%"/>
            <p:cNvSpPr>
              <a:spLocks noChangeArrowheads="1"/>
            </p:cNvSpPr>
            <p:nvPr/>
          </p:nvSpPr>
          <p:spPr bwMode="auto">
            <a:xfrm>
              <a:off x="5680897" y="5540990"/>
              <a:ext cx="1954480" cy="1200378"/>
            </a:xfrm>
            <a:prstGeom prst="roundRect">
              <a:avLst/>
            </a:prstGeom>
            <a:solidFill>
              <a:schemeClr val="accent3">
                <a:lumMod val="20000"/>
                <a:lumOff val="80000"/>
              </a:schemeClr>
            </a:solidFill>
            <a:ln w="9525">
              <a:noFill/>
              <a:miter lim="800000"/>
              <a:headEnd/>
              <a:tailEnd/>
            </a:ln>
          </p:spPr>
          <p:txBody>
            <a:bodyPr wrap="none"/>
            <a:lstStyle/>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国（一般会計）　</a:t>
              </a:r>
              <a:br>
                <a:rPr kumimoji="1" lang="en-US" altLang="ja-JP"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社会保障関係費等</a:t>
              </a:r>
            </a:p>
            <a:p>
              <a:pPr marL="0" marR="0" lvl="0" indent="0" algn="ctr" defTabSz="844104" rtl="0" eaLnBrk="1" fontAlgn="base" latinLnBrk="0" hangingPunct="1">
                <a:lnSpc>
                  <a:spcPct val="100000"/>
                </a:lnSpc>
                <a:spcBef>
                  <a:spcPct val="0"/>
                </a:spcBef>
                <a:spcAft>
                  <a:spcPct val="0"/>
                </a:spcAft>
                <a:buClrTx/>
                <a:buSzTx/>
                <a:buFontTx/>
                <a:buNone/>
                <a:tabLst/>
                <a:defRPr/>
              </a:pPr>
              <a:endParaRPr kumimoji="1" lang="en-US" altLang="ja-JP" sz="1108"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38" name="Rectangle 12"/>
            <p:cNvSpPr>
              <a:spLocks noChangeArrowheads="1"/>
            </p:cNvSpPr>
            <p:nvPr/>
          </p:nvSpPr>
          <p:spPr bwMode="auto">
            <a:xfrm>
              <a:off x="5728929" y="6091620"/>
              <a:ext cx="1858416" cy="553971"/>
            </a:xfrm>
            <a:prstGeom prst="rect">
              <a:avLst/>
            </a:prstGeom>
            <a:noFill/>
            <a:ln w="9525">
              <a:noFill/>
              <a:miter lim="800000"/>
              <a:headEnd/>
              <a:tailEnd/>
            </a:ln>
          </p:spPr>
          <p:txBody>
            <a:bodyPr wrap="square" lIns="91440" tIns="45720" rIns="91440" bIns="45720" anchor="t">
              <a:spAutoFit/>
            </a:bodyPr>
            <a:lstStyle/>
            <a:p>
              <a:pPr marL="0" marR="0" lvl="0" indent="0" algn="l" defTabSz="844104" rtl="0" eaLnBrk="1" fontAlgn="base" latinLnBrk="0" hangingPunct="1">
                <a:lnSpc>
                  <a:spcPct val="100000"/>
                </a:lnSpc>
                <a:spcBef>
                  <a:spcPct val="0"/>
                </a:spcBef>
                <a:spcAft>
                  <a:spcPct val="0"/>
                </a:spcAft>
                <a:buClrTx/>
                <a:buSzTx/>
                <a:buFontTx/>
                <a:buNone/>
                <a:tabLst/>
                <a:defRPr/>
              </a:pPr>
              <a:r>
                <a:rPr kumimoji="1" lang="en-US" altLang="ja-JP" sz="923"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※2024</a:t>
              </a:r>
              <a:r>
                <a:rPr kumimoji="1" lang="ja-JP" altLang="en-US" sz="923"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年度予算</a:t>
              </a:r>
              <a:endParaRPr kumimoji="1" lang="en-US" altLang="ja-JP" sz="923"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844104"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UD デジタル 教科書体 NK-R"/>
                  <a:ea typeface="UD デジタル 教科書体 NK-R"/>
                  <a:cs typeface="+mn-cs"/>
                </a:rPr>
                <a:t>　社会保障関係費 </a:t>
              </a:r>
              <a:r>
                <a:rPr kumimoji="1" lang="en-US" altLang="ja-JP" sz="900" b="0" i="0" u="none" strike="noStrike" kern="1200" cap="none" spc="0" normalizeH="0" baseline="0" noProof="0" dirty="0">
                  <a:ln>
                    <a:noFill/>
                  </a:ln>
                  <a:solidFill>
                    <a:srgbClr val="000000"/>
                  </a:solidFill>
                  <a:effectLst/>
                  <a:uLnTx/>
                  <a:uFillTx/>
                  <a:latin typeface="UD デジタル 教科書体 NK-R"/>
                  <a:ea typeface="UD デジタル 教科書体 NK-R"/>
                  <a:cs typeface="+mn-cs"/>
                </a:rPr>
                <a:t>37.7</a:t>
              </a:r>
              <a:r>
                <a:rPr kumimoji="1" lang="ja-JP" altLang="en-US" sz="900" b="0" i="0" u="none" strike="noStrike" kern="1200" cap="none" spc="0" normalizeH="0" baseline="0" noProof="0">
                  <a:ln>
                    <a:noFill/>
                  </a:ln>
                  <a:solidFill>
                    <a:srgbClr val="000000"/>
                  </a:solidFill>
                  <a:effectLst/>
                  <a:uLnTx/>
                  <a:uFillTx/>
                  <a:latin typeface="UD デジタル 教科書体 NK-R"/>
                  <a:ea typeface="UD デジタル 教科書体 NK-R"/>
                  <a:cs typeface="+mn-cs"/>
                </a:rPr>
                <a:t>兆円（一般歳出の</a:t>
              </a:r>
              <a:r>
                <a:rPr kumimoji="1" lang="en-US" altLang="ja-JP" sz="900" b="0" i="0" u="none" strike="noStrike" kern="1200" cap="none" spc="0" normalizeH="0" baseline="0" noProof="0" dirty="0">
                  <a:ln>
                    <a:noFill/>
                  </a:ln>
                  <a:solidFill>
                    <a:srgbClr val="000000"/>
                  </a:solidFill>
                  <a:effectLst/>
                  <a:uLnTx/>
                  <a:uFillTx/>
                  <a:latin typeface="UD デジタル 教科書体 NK-R"/>
                  <a:ea typeface="UD デジタル 教科書体 NK-R"/>
                  <a:cs typeface="+mn-cs"/>
                </a:rPr>
                <a:t>55.7%</a:t>
              </a:r>
              <a:r>
                <a:rPr kumimoji="1" lang="ja-JP" altLang="en-US" sz="900" b="0" i="0" u="none" strike="noStrike" kern="1200" cap="none" spc="0" normalizeH="0" baseline="0" noProof="0">
                  <a:ln>
                    <a:noFill/>
                  </a:ln>
                  <a:solidFill>
                    <a:srgbClr val="000000"/>
                  </a:solidFill>
                  <a:effectLst/>
                  <a:uLnTx/>
                  <a:uFillTx/>
                  <a:latin typeface="UD デジタル 教科書体 NK-R"/>
                  <a:ea typeface="UD デジタル 教科書体 NK-R"/>
                  <a:cs typeface="+mn-cs"/>
                </a:rPr>
                <a:t>を占める）</a:t>
              </a:r>
              <a:endParaRPr kumimoji="0" lang="ja-JP" altLang="en-US" sz="900" b="0" i="0" u="none" strike="noStrike" kern="1200" cap="none" spc="0" normalizeH="0" baseline="0" noProof="0">
                <a:ln>
                  <a:noFill/>
                </a:ln>
                <a:solidFill>
                  <a:srgbClr val="000000"/>
                </a:solidFill>
                <a:effectLst/>
                <a:uLnTx/>
                <a:uFillTx/>
                <a:latin typeface="UD デジタル 教科書体 NK-R"/>
                <a:ea typeface="UD デジタル 教科書体 NK-R"/>
                <a:cs typeface="+mn-cs"/>
              </a:endParaRPr>
            </a:p>
          </p:txBody>
        </p:sp>
      </p:grpSp>
      <p:sp>
        <p:nvSpPr>
          <p:cNvPr id="1040" name="Text Box 14"/>
          <p:cNvSpPr txBox="1">
            <a:spLocks noChangeArrowheads="1"/>
          </p:cNvSpPr>
          <p:nvPr/>
        </p:nvSpPr>
        <p:spPr bwMode="auto">
          <a:xfrm>
            <a:off x="8660663" y="3721655"/>
            <a:ext cx="170496" cy="1356221"/>
          </a:xfrm>
          <a:prstGeom prst="rect">
            <a:avLst/>
          </a:prstGeom>
          <a:solidFill>
            <a:schemeClr val="bg1"/>
          </a:solidFill>
          <a:ln w="9525">
            <a:noFill/>
            <a:miter lim="800000"/>
            <a:headEnd/>
            <a:tailEnd/>
          </a:ln>
        </p:spPr>
        <p:txBody>
          <a:bodyPr vert="eaVert" wrap="square" lIns="0" tIns="33231" rIns="0" anchor="ctr">
            <a:spAutoFit/>
          </a:bodyPr>
          <a:lstStyle/>
          <a:p>
            <a:pPr marL="0" marR="0" lvl="0" indent="0" algn="ctr" defTabSz="844104" rtl="0" eaLnBrk="1" fontAlgn="base" latinLnBrk="0" hangingPunct="1">
              <a:lnSpc>
                <a:spcPct val="100000"/>
              </a:lnSpc>
              <a:spcBef>
                <a:spcPct val="5000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積立金の運用収入等</a:t>
            </a:r>
          </a:p>
        </p:txBody>
      </p:sp>
      <p:sp>
        <p:nvSpPr>
          <p:cNvPr id="1042" name="Line 16"/>
          <p:cNvSpPr>
            <a:spLocks noChangeShapeType="1"/>
          </p:cNvSpPr>
          <p:nvPr/>
        </p:nvSpPr>
        <p:spPr bwMode="auto">
          <a:xfrm flipH="1" flipV="1">
            <a:off x="4470489" y="5082677"/>
            <a:ext cx="0" cy="332642"/>
          </a:xfrm>
          <a:prstGeom prst="line">
            <a:avLst/>
          </a:prstGeom>
          <a:noFill/>
          <a:ln w="19050">
            <a:solidFill>
              <a:schemeClr val="tx1"/>
            </a:solidFill>
            <a:round/>
            <a:headEnd/>
            <a:tailEnd type="triangle" w="med" len="med"/>
          </a:ln>
        </p:spPr>
        <p:txBody>
          <a:bodyPr/>
          <a:lstStyle/>
          <a:p>
            <a:pPr marL="0" marR="0" lvl="0" indent="0" algn="l" defTabSz="844104"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45" name="Rectangle 19"/>
          <p:cNvSpPr>
            <a:spLocks noChangeArrowheads="1"/>
          </p:cNvSpPr>
          <p:nvPr/>
        </p:nvSpPr>
        <p:spPr bwMode="auto">
          <a:xfrm>
            <a:off x="8675266" y="3009982"/>
            <a:ext cx="430805" cy="465231"/>
          </a:xfrm>
          <a:prstGeom prst="rect">
            <a:avLst/>
          </a:prstGeom>
          <a:solidFill>
            <a:schemeClr val="bg1"/>
          </a:solidFill>
          <a:ln w="38100" algn="ctr">
            <a:solidFill>
              <a:schemeClr val="bg1"/>
            </a:solidFill>
            <a:miter lim="800000"/>
            <a:headEnd/>
            <a:tailEnd/>
          </a:ln>
        </p:spPr>
        <p:txBody>
          <a:bodyPr wrap="none" anchor="ctr"/>
          <a:lstStyle/>
          <a:p>
            <a:pPr marL="0" marR="0" lvl="0" indent="0" algn="l" defTabSz="844104"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2" name="Group 20"/>
          <p:cNvGrpSpPr>
            <a:grpSpLocks/>
          </p:cNvGrpSpPr>
          <p:nvPr/>
        </p:nvGrpSpPr>
        <p:grpSpPr bwMode="auto">
          <a:xfrm>
            <a:off x="698990" y="1790259"/>
            <a:ext cx="8239859" cy="1293934"/>
            <a:chOff x="421" y="1080"/>
            <a:chExt cx="5451" cy="883"/>
          </a:xfrm>
        </p:grpSpPr>
        <p:graphicFrame>
          <p:nvGraphicFramePr>
            <p:cNvPr id="36" name="Object 21"/>
            <p:cNvGraphicFramePr>
              <a:graphicFrameLocks noChangeAspect="1"/>
            </p:cNvGraphicFramePr>
            <p:nvPr/>
          </p:nvGraphicFramePr>
          <p:xfrm>
            <a:off x="488" y="1080"/>
            <a:ext cx="5384" cy="883"/>
          </p:xfrm>
          <a:graphic>
            <a:graphicData uri="http://schemas.openxmlformats.org/drawingml/2006/chart">
              <c:chart xmlns:c="http://schemas.openxmlformats.org/drawingml/2006/chart" xmlns:r="http://schemas.openxmlformats.org/officeDocument/2006/relationships" r:id="rId4"/>
            </a:graphicData>
          </a:graphic>
        </p:graphicFrame>
        <p:sp>
          <p:nvSpPr>
            <p:cNvPr id="1056" name="Text Box 22"/>
            <p:cNvSpPr txBox="1">
              <a:spLocks noChangeArrowheads="1"/>
            </p:cNvSpPr>
            <p:nvPr/>
          </p:nvSpPr>
          <p:spPr bwMode="auto">
            <a:xfrm>
              <a:off x="421" y="1259"/>
              <a:ext cx="2676" cy="470"/>
            </a:xfrm>
            <a:prstGeom prst="rect">
              <a:avLst/>
            </a:prstGeom>
            <a:noFill/>
            <a:ln w="9525">
              <a:noFill/>
              <a:miter lim="800000"/>
              <a:headEnd/>
              <a:tailEnd/>
            </a:ln>
          </p:spPr>
          <p:txBody>
            <a:bodyPr>
              <a:spAutoFit/>
            </a:bodyPr>
            <a:lstStyle/>
            <a:p>
              <a:pPr marL="0" marR="0" lvl="0" indent="0" algn="ctr" defTabSz="844104" rtl="0" eaLnBrk="1" fontAlgn="base" latinLnBrk="0" hangingPunct="1">
                <a:lnSpc>
                  <a:spcPct val="100000"/>
                </a:lnSpc>
                <a:spcBef>
                  <a:spcPct val="50000"/>
                </a:spcBef>
                <a:spcAft>
                  <a:spcPct val="0"/>
                </a:spcAft>
                <a:buClrTx/>
                <a:buSzTx/>
                <a:buFontTx/>
                <a:buNone/>
                <a:tabLst/>
                <a:defRPr/>
              </a:pPr>
              <a:r>
                <a:rPr kumimoji="1" lang="ja-JP" altLang="en-US"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年金　</a:t>
              </a:r>
              <a:r>
                <a:rPr kumimoji="1" lang="en-US" altLang="ja-JP"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61.7</a:t>
              </a:r>
              <a:r>
                <a:rPr kumimoji="1" lang="ja-JP" altLang="en-US"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兆円（</a:t>
              </a:r>
              <a:r>
                <a:rPr kumimoji="1" lang="en-US" altLang="ja-JP"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44.8%</a:t>
              </a:r>
              <a:r>
                <a:rPr kumimoji="1" lang="ja-JP" altLang="en-US" sz="1662"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ctr" defTabSz="844104" rtl="0" eaLnBrk="1" fontAlgn="base" latinLnBrk="0" hangingPunct="1">
                <a:lnSpc>
                  <a:spcPct val="100000"/>
                </a:lnSpc>
                <a:spcBef>
                  <a:spcPct val="50000"/>
                </a:spcBef>
                <a:spcAft>
                  <a:spcPct val="0"/>
                </a:spcAft>
                <a:buClrTx/>
                <a:buSzTx/>
                <a:buFontTx/>
                <a:buNone/>
                <a:tabLst/>
                <a:defRPr/>
              </a:pPr>
              <a:r>
                <a:rPr kumimoji="1" lang="en-US" altLang="ja-JP" sz="1477"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77"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対ＧＤＰ比　</a:t>
              </a:r>
              <a:r>
                <a:rPr kumimoji="1" lang="en-US" altLang="ja-JP" sz="1477" b="0" i="0" u="none" strike="noStrike" kern="120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10.0%》</a:t>
              </a:r>
            </a:p>
          </p:txBody>
        </p:sp>
        <p:sp>
          <p:nvSpPr>
            <p:cNvPr id="1057" name="Text Box 23"/>
            <p:cNvSpPr txBox="1">
              <a:spLocks noChangeArrowheads="1"/>
            </p:cNvSpPr>
            <p:nvPr/>
          </p:nvSpPr>
          <p:spPr bwMode="auto">
            <a:xfrm>
              <a:off x="2916" y="1198"/>
              <a:ext cx="1678" cy="645"/>
            </a:xfrm>
            <a:prstGeom prst="rect">
              <a:avLst/>
            </a:prstGeom>
            <a:noFill/>
            <a:ln w="9525">
              <a:noFill/>
              <a:miter lim="800000"/>
              <a:headEnd/>
              <a:tailEnd/>
            </a:ln>
          </p:spPr>
          <p:txBody>
            <a:bodyPr>
              <a:spAutoFit/>
            </a:bodyPr>
            <a:lstStyle/>
            <a:p>
              <a:pPr marL="0" marR="0" lvl="0" indent="0" algn="ctr" defTabSz="844104" rtl="0" eaLnBrk="1" fontAlgn="base" latinLnBrk="0" hangingPunct="1">
                <a:lnSpc>
                  <a:spcPct val="100000"/>
                </a:lnSpc>
                <a:spcBef>
                  <a:spcPct val="5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医療　</a:t>
              </a:r>
              <a:r>
                <a:rPr kumimoji="1" lang="en-US" altLang="ja-JP" sz="166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42.8</a:t>
              </a:r>
              <a:r>
                <a:rPr kumimoji="1" lang="ja-JP" altLang="en-US" sz="166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兆円（</a:t>
              </a:r>
              <a:r>
                <a:rPr kumimoji="1" lang="en-US" altLang="ja-JP" sz="166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31.0%</a:t>
              </a:r>
              <a:r>
                <a:rPr kumimoji="1" lang="ja-JP" altLang="en-US" sz="166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ctr" defTabSz="844104" rtl="0" eaLnBrk="1" fontAlgn="base" latinLnBrk="0" hangingPunct="1">
                <a:lnSpc>
                  <a:spcPct val="100000"/>
                </a:lnSpc>
                <a:spcBef>
                  <a:spcPct val="50000"/>
                </a:spcBef>
                <a:spcAft>
                  <a:spcPct val="0"/>
                </a:spcAft>
                <a:buClrTx/>
                <a:buSzTx/>
                <a:buFontTx/>
                <a:buNone/>
                <a:tabLst/>
                <a:defRPr/>
              </a:pPr>
              <a:r>
                <a:rPr kumimoji="1" lang="en-US" altLang="ja-JP" sz="1477"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77"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対ＧＤＰ比　</a:t>
              </a:r>
              <a:r>
                <a:rPr kumimoji="1" lang="en-US" altLang="ja-JP" sz="1477"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6.9%》</a:t>
              </a:r>
            </a:p>
          </p:txBody>
        </p:sp>
      </p:grpSp>
      <p:sp>
        <p:nvSpPr>
          <p:cNvPr id="1047" name="Text Box 27"/>
          <p:cNvSpPr txBox="1">
            <a:spLocks noChangeArrowheads="1"/>
          </p:cNvSpPr>
          <p:nvPr/>
        </p:nvSpPr>
        <p:spPr bwMode="auto">
          <a:xfrm>
            <a:off x="765459" y="3304634"/>
            <a:ext cx="1384789" cy="329711"/>
          </a:xfrm>
          <a:prstGeom prst="rect">
            <a:avLst/>
          </a:prstGeom>
          <a:solidFill>
            <a:schemeClr val="bg1"/>
          </a:solidFill>
          <a:ln w="38100" algn="ctr">
            <a:noFill/>
            <a:miter lim="800000"/>
            <a:headEnd/>
            <a:tailEnd/>
          </a:ln>
        </p:spPr>
        <p:txBody>
          <a:bodyPr lIns="33231" tIns="33231" rIns="33231" bIns="33231"/>
          <a:lstStyle/>
          <a:p>
            <a:pPr marL="0" marR="0" lvl="0" indent="0" algn="ctr" defTabSz="844104" rtl="0" eaLnBrk="1" fontAlgn="base" latinLnBrk="0" hangingPunct="1">
              <a:lnSpc>
                <a:spcPct val="100000"/>
              </a:lnSpc>
              <a:spcBef>
                <a:spcPct val="50000"/>
              </a:spcBef>
              <a:spcAft>
                <a:spcPct val="0"/>
              </a:spcAft>
              <a:buClrTx/>
              <a:buSzTx/>
              <a:buFontTx/>
              <a:buNone/>
              <a:tabLst/>
              <a:defRPr/>
            </a:pPr>
            <a:r>
              <a:rPr kumimoji="1" lang="en-US" altLang="ja-JP" sz="1662"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62"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負担</a:t>
            </a:r>
            <a:r>
              <a:rPr kumimoji="1" lang="en-US" altLang="ja-JP" sz="1662"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1049" name="Text Box 26"/>
          <p:cNvSpPr txBox="1">
            <a:spLocks noChangeArrowheads="1"/>
          </p:cNvSpPr>
          <p:nvPr/>
        </p:nvSpPr>
        <p:spPr bwMode="auto">
          <a:xfrm>
            <a:off x="930315" y="1414727"/>
            <a:ext cx="1055077" cy="351692"/>
          </a:xfrm>
          <a:prstGeom prst="rect">
            <a:avLst/>
          </a:prstGeom>
          <a:noFill/>
          <a:ln w="38100" algn="ctr">
            <a:noFill/>
            <a:miter lim="800000"/>
            <a:headEnd/>
            <a:tailEnd/>
          </a:ln>
        </p:spPr>
        <p:txBody>
          <a:bodyPr lIns="33231" tIns="33231" rIns="33231" bIns="33231"/>
          <a:lstStyle/>
          <a:p>
            <a:pPr marL="0" marR="0" lvl="0" indent="0" algn="ctr" defTabSz="844104" rtl="0" eaLnBrk="1" fontAlgn="base" latinLnBrk="0" hangingPunct="1">
              <a:lnSpc>
                <a:spcPct val="100000"/>
              </a:lnSpc>
              <a:spcBef>
                <a:spcPct val="50000"/>
              </a:spcBef>
              <a:spcAft>
                <a:spcPct val="0"/>
              </a:spcAft>
              <a:buClrTx/>
              <a:buSzTx/>
              <a:buFontTx/>
              <a:buNone/>
              <a:tabLst/>
              <a:defRPr/>
            </a:pPr>
            <a:r>
              <a:rPr kumimoji="1" lang="en-US" altLang="ja-JP" sz="1662"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62"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給付</a:t>
            </a:r>
            <a:r>
              <a:rPr kumimoji="1" lang="en-US" altLang="ja-JP" sz="1662"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1050" name="右中かっこ 47"/>
          <p:cNvSpPr>
            <a:spLocks/>
          </p:cNvSpPr>
          <p:nvPr/>
        </p:nvSpPr>
        <p:spPr bwMode="auto">
          <a:xfrm rot="-5400000">
            <a:off x="4753710" y="-2212006"/>
            <a:ext cx="263772" cy="7863248"/>
          </a:xfrm>
          <a:prstGeom prst="rightBrace">
            <a:avLst>
              <a:gd name="adj1" fmla="val 64865"/>
              <a:gd name="adj2" fmla="val 49694"/>
            </a:avLst>
          </a:prstGeom>
          <a:noFill/>
          <a:ln w="12700" cmpd="thickThin" algn="ctr">
            <a:solidFill>
              <a:schemeClr val="tx1"/>
            </a:solidFill>
            <a:round/>
            <a:headEnd/>
            <a:tailEnd/>
          </a:ln>
        </p:spPr>
        <p:txBody>
          <a:bodyPr/>
          <a:lstStyle/>
          <a:p>
            <a:pPr marL="0" marR="0" lvl="0" indent="0" algn="l" defTabSz="844104"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41" name="Rectangle 15" descr="50%"/>
          <p:cNvSpPr>
            <a:spLocks noChangeArrowheads="1"/>
          </p:cNvSpPr>
          <p:nvPr/>
        </p:nvSpPr>
        <p:spPr bwMode="auto">
          <a:xfrm>
            <a:off x="3766086" y="5291856"/>
            <a:ext cx="1408806" cy="498231"/>
          </a:xfrm>
          <a:prstGeom prst="roundRect">
            <a:avLst/>
          </a:prstGeom>
          <a:solidFill>
            <a:schemeClr val="accent3">
              <a:lumMod val="20000"/>
              <a:lumOff val="80000"/>
            </a:schemeClr>
          </a:solidFill>
          <a:ln w="9525">
            <a:noFill/>
            <a:miter lim="800000"/>
            <a:headEnd/>
            <a:tailEnd/>
          </a:ln>
        </p:spPr>
        <p:txBody>
          <a:bodyPr wrap="none" anchor="ctr"/>
          <a:lstStyle/>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各制度における</a:t>
            </a:r>
          </a:p>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保険料負担</a:t>
            </a:r>
          </a:p>
        </p:txBody>
      </p:sp>
      <p:sp>
        <p:nvSpPr>
          <p:cNvPr id="1051" name="Text Box 9"/>
          <p:cNvSpPr txBox="1">
            <a:spLocks noChangeArrowheads="1"/>
          </p:cNvSpPr>
          <p:nvPr/>
        </p:nvSpPr>
        <p:spPr bwMode="auto">
          <a:xfrm>
            <a:off x="3994668" y="1301996"/>
            <a:ext cx="1780443" cy="348109"/>
          </a:xfrm>
          <a:prstGeom prst="rect">
            <a:avLst/>
          </a:prstGeom>
          <a:noFill/>
          <a:ln w="9525">
            <a:noFill/>
            <a:miter lim="800000"/>
            <a:headEnd/>
            <a:tailEnd/>
          </a:ln>
        </p:spPr>
        <p:txBody>
          <a:bodyPr>
            <a:spAutoFit/>
          </a:bodyPr>
          <a:lstStyle/>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社会保障給付費</a:t>
            </a:r>
          </a:p>
        </p:txBody>
      </p:sp>
      <p:sp>
        <p:nvSpPr>
          <p:cNvPr id="1052" name="Text Box 24"/>
          <p:cNvSpPr txBox="1">
            <a:spLocks noChangeArrowheads="1"/>
          </p:cNvSpPr>
          <p:nvPr/>
        </p:nvSpPr>
        <p:spPr bwMode="auto">
          <a:xfrm>
            <a:off x="7256393" y="1849739"/>
            <a:ext cx="1329378" cy="657809"/>
          </a:xfrm>
          <a:prstGeom prst="rect">
            <a:avLst/>
          </a:prstGeom>
          <a:noFill/>
          <a:ln w="9525">
            <a:noFill/>
            <a:miter lim="800000"/>
            <a:headEnd/>
            <a:tailEnd/>
          </a:ln>
        </p:spPr>
        <p:txBody>
          <a:bodyPr wrap="square">
            <a:spAutoFit/>
          </a:bodyPr>
          <a:lstStyle/>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385"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福祉その他</a:t>
            </a:r>
          </a:p>
          <a:p>
            <a:pPr marL="0" marR="0" lvl="0" indent="0" algn="ctr" defTabSz="844104"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33.4</a:t>
            </a:r>
            <a:r>
              <a:rPr kumimoji="1" lang="ja-JP" altLang="en-US" sz="1108"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兆（</a:t>
            </a:r>
            <a:r>
              <a:rPr kumimoji="1" lang="en-US" altLang="ja-JP" sz="1108"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24.2%</a:t>
            </a:r>
            <a:r>
              <a:rPr kumimoji="1" lang="ja-JP" altLang="en-US" sz="1108"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ctr" defTabSz="844104" rtl="0" eaLnBrk="1" fontAlgn="base" latinLnBrk="0" hangingPunct="1">
              <a:lnSpc>
                <a:spcPct val="100000"/>
              </a:lnSpc>
              <a:spcBef>
                <a:spcPts val="185"/>
              </a:spcBef>
              <a:spcAft>
                <a:spcPct val="0"/>
              </a:spcAft>
              <a:buClrTx/>
              <a:buSzTx/>
              <a:buFontTx/>
              <a:buNone/>
              <a:tabLst/>
              <a:defRPr/>
            </a:pPr>
            <a:r>
              <a:rPr kumimoji="1" lang="en-US" altLang="ja-JP" sz="1015"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015"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対ＧＤＰ比　</a:t>
            </a:r>
            <a:r>
              <a:rPr kumimoji="1" lang="en-US" altLang="ja-JP" sz="1015"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5.4%》</a:t>
            </a:r>
          </a:p>
        </p:txBody>
      </p:sp>
      <p:sp>
        <p:nvSpPr>
          <p:cNvPr id="1053" name="AutoShape 25"/>
          <p:cNvSpPr>
            <a:spLocks noChangeArrowheads="1"/>
          </p:cNvSpPr>
          <p:nvPr/>
        </p:nvSpPr>
        <p:spPr bwMode="auto">
          <a:xfrm>
            <a:off x="7171129" y="2564904"/>
            <a:ext cx="1570601" cy="371586"/>
          </a:xfrm>
          <a:prstGeom prst="bracketPair">
            <a:avLst>
              <a:gd name="adj" fmla="val 7899"/>
            </a:avLst>
          </a:prstGeom>
          <a:noFill/>
          <a:ln w="9525">
            <a:solidFill>
              <a:schemeClr val="tx1"/>
            </a:solidFill>
            <a:round/>
            <a:headEnd/>
            <a:tailEnd/>
          </a:ln>
        </p:spPr>
        <p:txBody>
          <a:bodyPr wrap="none" lIns="16615" rIns="16615" anchor="ctr"/>
          <a:lstStyle/>
          <a:p>
            <a:pPr marL="0" marR="0" lvl="0" indent="0" algn="l" defTabSz="844104" rtl="0" eaLnBrk="1" fontAlgn="base" latinLnBrk="0" hangingPunct="1">
              <a:lnSpc>
                <a:spcPct val="100000"/>
              </a:lnSpc>
              <a:spcBef>
                <a:spcPct val="0"/>
              </a:spcBef>
              <a:spcAft>
                <a:spcPct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うち介護</a:t>
            </a:r>
            <a:br>
              <a:rPr kumimoji="1" lang="en-US" altLang="ja-JP" sz="1015"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en-US" altLang="ja-JP" sz="1015"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13.9</a:t>
            </a:r>
            <a:r>
              <a:rPr kumimoji="1" lang="ja-JP" altLang="en-US" sz="1015"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兆円（</a:t>
            </a:r>
            <a:r>
              <a:rPr kumimoji="1" lang="en-US" altLang="ja-JP" sz="1015"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10.1%</a:t>
            </a:r>
            <a:r>
              <a:rPr kumimoji="1" lang="ja-JP" altLang="en-US" sz="1015"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969"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969"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969"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対ＧＤＰ比　</a:t>
            </a:r>
            <a:r>
              <a:rPr kumimoji="1" lang="en-US" altLang="ja-JP" sz="969"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2.3%》</a:t>
            </a:r>
          </a:p>
        </p:txBody>
      </p:sp>
      <p:cxnSp>
        <p:nvCxnSpPr>
          <p:cNvPr id="1054" name="直線コネクタ 52"/>
          <p:cNvCxnSpPr>
            <a:cxnSpLocks noChangeShapeType="1"/>
          </p:cNvCxnSpPr>
          <p:nvPr/>
        </p:nvCxnSpPr>
        <p:spPr bwMode="auto">
          <a:xfrm>
            <a:off x="988254" y="3022795"/>
            <a:ext cx="0" cy="651876"/>
          </a:xfrm>
          <a:prstGeom prst="line">
            <a:avLst/>
          </a:prstGeom>
          <a:noFill/>
          <a:ln w="25400" cmpd="thickThin" algn="ctr">
            <a:solidFill>
              <a:srgbClr val="000000"/>
            </a:solidFill>
            <a:prstDash val="sysDot"/>
            <a:round/>
            <a:headEnd/>
            <a:tailEnd/>
          </a:ln>
        </p:spPr>
      </p:cxnSp>
      <p:sp>
        <p:nvSpPr>
          <p:cNvPr id="18" name="Line 16">
            <a:extLst>
              <a:ext uri="{FF2B5EF4-FFF2-40B4-BE49-F238E27FC236}">
                <a16:creationId xmlns:a16="http://schemas.microsoft.com/office/drawing/2014/main" id="{CD404F7F-6D75-634E-13CD-6C887994C3D7}"/>
              </a:ext>
            </a:extLst>
          </p:cNvPr>
          <p:cNvSpPr>
            <a:spLocks noChangeShapeType="1"/>
          </p:cNvSpPr>
          <p:nvPr/>
        </p:nvSpPr>
        <p:spPr bwMode="auto">
          <a:xfrm flipH="1" flipV="1">
            <a:off x="8164734" y="5082677"/>
            <a:ext cx="0" cy="332642"/>
          </a:xfrm>
          <a:prstGeom prst="line">
            <a:avLst/>
          </a:prstGeom>
          <a:noFill/>
          <a:ln w="19050">
            <a:solidFill>
              <a:schemeClr val="tx1"/>
            </a:solidFill>
            <a:round/>
            <a:headEnd/>
            <a:tailEnd type="triangle" w="med" len="med"/>
          </a:ln>
        </p:spPr>
        <p:txBody>
          <a:bodyPr/>
          <a:lstStyle/>
          <a:p>
            <a:pPr marL="0" marR="0" lvl="0" indent="0" algn="l" defTabSz="844104"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7" name="AutoShape 25"/>
          <p:cNvSpPr>
            <a:spLocks noChangeArrowheads="1"/>
          </p:cNvSpPr>
          <p:nvPr/>
        </p:nvSpPr>
        <p:spPr bwMode="auto">
          <a:xfrm>
            <a:off x="7171128" y="3030186"/>
            <a:ext cx="1570600" cy="398814"/>
          </a:xfrm>
          <a:prstGeom prst="bracketPair">
            <a:avLst>
              <a:gd name="adj" fmla="val 12118"/>
            </a:avLst>
          </a:prstGeom>
          <a:noFill/>
          <a:ln w="9525">
            <a:solidFill>
              <a:schemeClr val="tx1"/>
            </a:solidFill>
            <a:round/>
            <a:headEnd/>
            <a:tailEnd/>
          </a:ln>
        </p:spPr>
        <p:txBody>
          <a:bodyPr wrap="none" lIns="16615" rIns="16615" anchor="ctr"/>
          <a:lstStyle/>
          <a:p>
            <a:pPr marL="0" marR="0" lvl="0" indent="0" algn="l" defTabSz="844104" rtl="0" eaLnBrk="1" fontAlgn="base" latinLnBrk="0" hangingPunct="1">
              <a:lnSpc>
                <a:spcPct val="100000"/>
              </a:lnSpc>
              <a:spcBef>
                <a:spcPct val="0"/>
              </a:spcBef>
              <a:spcAft>
                <a:spcPct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うちこども・子育て</a:t>
            </a:r>
            <a:br>
              <a:rPr kumimoji="1" lang="en-US" altLang="ja-JP" sz="969"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en-US" altLang="ja-JP" sz="969"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10.8</a:t>
            </a:r>
            <a:r>
              <a:rPr kumimoji="1" lang="ja-JP" altLang="en-US" sz="969"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兆円（</a:t>
            </a:r>
            <a:r>
              <a:rPr kumimoji="1" lang="en-US" altLang="ja-JP" sz="969"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7.8%</a:t>
            </a:r>
            <a:r>
              <a:rPr kumimoji="1" lang="ja-JP" altLang="en-US" sz="969"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969"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831"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923"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923"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対ＧＤＰ比　</a:t>
            </a:r>
            <a:r>
              <a:rPr kumimoji="1" lang="en-US" altLang="ja-JP" sz="923"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1.8%》</a:t>
            </a:r>
          </a:p>
        </p:txBody>
      </p:sp>
      <p:sp>
        <p:nvSpPr>
          <p:cNvPr id="1043" name="Rectangle 17" descr="50%"/>
          <p:cNvSpPr>
            <a:spLocks noChangeArrowheads="1"/>
          </p:cNvSpPr>
          <p:nvPr/>
        </p:nvSpPr>
        <p:spPr bwMode="auto">
          <a:xfrm>
            <a:off x="7665039" y="5291856"/>
            <a:ext cx="999392" cy="772257"/>
          </a:xfrm>
          <a:prstGeom prst="roundRect">
            <a:avLst/>
          </a:prstGeom>
          <a:solidFill>
            <a:schemeClr val="accent3">
              <a:lumMod val="20000"/>
              <a:lumOff val="80000"/>
            </a:schemeClr>
          </a:solidFill>
          <a:ln w="9525">
            <a:noFill/>
            <a:miter lim="800000"/>
            <a:headEnd/>
            <a:tailEnd/>
          </a:ln>
        </p:spPr>
        <p:txBody>
          <a:bodyPr wrap="none" anchor="ctr"/>
          <a:lstStyle/>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都道府県</a:t>
            </a:r>
          </a:p>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市町村</a:t>
            </a:r>
          </a:p>
          <a:p>
            <a:pPr marL="0" marR="0" lvl="0" indent="0" algn="ctr" defTabSz="844104"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（一般財源）</a:t>
            </a:r>
          </a:p>
        </p:txBody>
      </p:sp>
      <p:sp>
        <p:nvSpPr>
          <p:cNvPr id="3" name="タイトル 2">
            <a:extLst>
              <a:ext uri="{FF2B5EF4-FFF2-40B4-BE49-F238E27FC236}">
                <a16:creationId xmlns:a16="http://schemas.microsoft.com/office/drawing/2014/main" id="{47DDB684-F21F-C76B-D917-2F0F28740C37}"/>
              </a:ext>
            </a:extLst>
          </p:cNvPr>
          <p:cNvSpPr>
            <a:spLocks noGrp="1"/>
          </p:cNvSpPr>
          <p:nvPr>
            <p:ph type="title"/>
          </p:nvPr>
        </p:nvSpPr>
        <p:spPr>
          <a:xfrm>
            <a:off x="381000" y="72407"/>
            <a:ext cx="9144000" cy="555319"/>
          </a:xfrm>
        </p:spPr>
        <p:txBody>
          <a:bodyPr/>
          <a:lstStyle/>
          <a:p>
            <a:pPr defTabSz="844104" eaLnBrk="0" fontAlgn="base" hangingPunct="0">
              <a:spcAft>
                <a:spcPct val="0"/>
              </a:spcAft>
              <a:defRPr/>
            </a:pPr>
            <a:r>
              <a:rPr lang="ja-JP" altLang="en-US" sz="1846" dirty="0">
                <a:solidFill>
                  <a:schemeClr val="bg1"/>
                </a:solidFill>
                <a:latin typeface="UD デジタル 教科書体 NK-R" panose="02020400000000000000" pitchFamily="18" charset="-128"/>
                <a:ea typeface="UD デジタル 教科書体 NK-R" panose="02020400000000000000" pitchFamily="18" charset="-128"/>
              </a:rPr>
              <a:t>社会保障の給付と負担の現状（</a:t>
            </a:r>
            <a:r>
              <a:rPr lang="en-US" altLang="ja-JP" sz="1846" dirty="0">
                <a:solidFill>
                  <a:schemeClr val="bg1"/>
                </a:solidFill>
                <a:latin typeface="UD デジタル 教科書体 NK-R" panose="02020400000000000000" pitchFamily="18" charset="-128"/>
                <a:ea typeface="UD デジタル 教科書体 NK-R" panose="02020400000000000000" pitchFamily="18" charset="-128"/>
              </a:rPr>
              <a:t>2024</a:t>
            </a:r>
            <a:r>
              <a:rPr lang="ja-JP" altLang="en-US" sz="1846" dirty="0">
                <a:solidFill>
                  <a:schemeClr val="bg1"/>
                </a:solidFill>
                <a:latin typeface="UD デジタル 教科書体 NK-R" panose="02020400000000000000" pitchFamily="18" charset="-128"/>
                <a:ea typeface="UD デジタル 教科書体 NK-R" panose="02020400000000000000" pitchFamily="18" charset="-128"/>
              </a:rPr>
              <a:t>年度予算ベース）</a:t>
            </a:r>
          </a:p>
        </p:txBody>
      </p:sp>
      <p:cxnSp>
        <p:nvCxnSpPr>
          <p:cNvPr id="12" name="直線コネクタ 52">
            <a:extLst>
              <a:ext uri="{FF2B5EF4-FFF2-40B4-BE49-F238E27FC236}">
                <a16:creationId xmlns:a16="http://schemas.microsoft.com/office/drawing/2014/main" id="{F062962A-6AC7-D917-46E0-D349C403BA01}"/>
              </a:ext>
            </a:extLst>
          </p:cNvPr>
          <p:cNvCxnSpPr>
            <a:cxnSpLocks noChangeShapeType="1"/>
          </p:cNvCxnSpPr>
          <p:nvPr/>
        </p:nvCxnSpPr>
        <p:spPr bwMode="auto">
          <a:xfrm>
            <a:off x="8845060" y="3022795"/>
            <a:ext cx="0" cy="651876"/>
          </a:xfrm>
          <a:prstGeom prst="line">
            <a:avLst/>
          </a:prstGeom>
          <a:noFill/>
          <a:ln w="25400" cmpd="thickThin" algn="ctr">
            <a:solidFill>
              <a:srgbClr val="000000"/>
            </a:solidFill>
            <a:prstDash val="sysDot"/>
            <a:round/>
            <a:headEnd/>
            <a:tailEnd/>
          </a:ln>
        </p:spPr>
      </p:cxnSp>
      <p:cxnSp>
        <p:nvCxnSpPr>
          <p:cNvPr id="14" name="直線コネクタ 52">
            <a:extLst>
              <a:ext uri="{FF2B5EF4-FFF2-40B4-BE49-F238E27FC236}">
                <a16:creationId xmlns:a16="http://schemas.microsoft.com/office/drawing/2014/main" id="{80DC5292-F78F-9F07-85ED-09C10DEA6238}"/>
              </a:ext>
            </a:extLst>
          </p:cNvPr>
          <p:cNvCxnSpPr>
            <a:cxnSpLocks noChangeShapeType="1"/>
          </p:cNvCxnSpPr>
          <p:nvPr/>
        </p:nvCxnSpPr>
        <p:spPr bwMode="auto">
          <a:xfrm>
            <a:off x="5513526" y="4256915"/>
            <a:ext cx="0" cy="255106"/>
          </a:xfrm>
          <a:prstGeom prst="line">
            <a:avLst/>
          </a:prstGeom>
          <a:noFill/>
          <a:ln w="25400" cmpd="thickThin" algn="ctr">
            <a:solidFill>
              <a:srgbClr val="000000"/>
            </a:solidFill>
            <a:prstDash val="sysDot"/>
            <a:round/>
            <a:headEnd/>
            <a:tailEnd/>
          </a:ln>
        </p:spPr>
      </p:cxnSp>
      <p:sp>
        <p:nvSpPr>
          <p:cNvPr id="5" name="スライド番号プレースホルダー 3">
            <a:extLst>
              <a:ext uri="{FF2B5EF4-FFF2-40B4-BE49-F238E27FC236}">
                <a16:creationId xmlns:a16="http://schemas.microsoft.com/office/drawing/2014/main" id="{95722545-8B0A-1F91-97D2-E5BB3B3550E0}"/>
              </a:ext>
            </a:extLst>
          </p:cNvPr>
          <p:cNvSpPr>
            <a:spLocks noGrp="1"/>
          </p:cNvSpPr>
          <p:nvPr>
            <p:ph type="sldNum" sz="quarter" idx="4"/>
          </p:nvPr>
        </p:nvSpPr>
        <p:spPr>
          <a:xfrm>
            <a:off x="9219633" y="6524686"/>
            <a:ext cx="630513" cy="278421"/>
          </a:xfrm>
        </p:spPr>
        <p:txBody>
          <a:bodyPr/>
          <a:lstStyle/>
          <a:p>
            <a:pPr marL="0" marR="0" lvl="0" indent="0" algn="r" defTabSz="457195"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108"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pPr marL="0" marR="0" lvl="0" indent="0" algn="r" defTabSz="457195" rtl="0" eaLnBrk="1" fontAlgn="auto" latinLnBrk="0" hangingPunct="1">
                <a:lnSpc>
                  <a:spcPct val="100000"/>
                </a:lnSpc>
                <a:spcBef>
                  <a:spcPts val="0"/>
                </a:spcBef>
                <a:spcAft>
                  <a:spcPts val="0"/>
                </a:spcAft>
                <a:buClrTx/>
                <a:buSzTx/>
                <a:buFontTx/>
                <a:buNone/>
                <a:tabLst/>
                <a:defRPr/>
              </a:pPr>
              <a:t>7</a:t>
            </a:fld>
            <a:endParaRPr kumimoji="0" lang="en-US" sz="1108"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131163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C813E8E7-9529-DDDA-89E5-31FFE4D7E965}"/>
              </a:ext>
            </a:extLst>
          </p:cNvPr>
          <p:cNvGraphicFramePr>
            <a:graphicFrameLocks noGrp="1"/>
          </p:cNvGraphicFramePr>
          <p:nvPr/>
        </p:nvGraphicFramePr>
        <p:xfrm>
          <a:off x="186965" y="436653"/>
          <a:ext cx="9667148" cy="6421347"/>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2">
            <a:extLst>
              <a:ext uri="{FF2B5EF4-FFF2-40B4-BE49-F238E27FC236}">
                <a16:creationId xmlns:a16="http://schemas.microsoft.com/office/drawing/2014/main" id="{FFA37C7B-F6D4-EFA6-6138-FB9B6A057938}"/>
              </a:ext>
            </a:extLst>
          </p:cNvPr>
          <p:cNvSpPr>
            <a:spLocks noGrp="1"/>
          </p:cNvSpPr>
          <p:nvPr>
            <p:ph type="title"/>
          </p:nvPr>
        </p:nvSpPr>
        <p:spPr/>
        <p:txBody>
          <a:bodyPr/>
          <a:lstStyle/>
          <a:p>
            <a:r>
              <a:rPr kumimoji="1" lang="ja-JP" altLang="en-US" sz="2000" dirty="0">
                <a:latin typeface="UD デジタル 教科書体 NK-R" panose="02020400000000000000" pitchFamily="18" charset="-128"/>
                <a:ea typeface="UD デジタル 教科書体 NK-R" panose="02020400000000000000" pitchFamily="18" charset="-128"/>
              </a:rPr>
              <a:t>社会保障の給付と負担のイメージ</a:t>
            </a:r>
          </a:p>
        </p:txBody>
      </p:sp>
      <p:sp>
        <p:nvSpPr>
          <p:cNvPr id="9" name="楕円 8">
            <a:extLst>
              <a:ext uri="{FF2B5EF4-FFF2-40B4-BE49-F238E27FC236}">
                <a16:creationId xmlns:a16="http://schemas.microsoft.com/office/drawing/2014/main" id="{CFAFFC33-040D-CD4D-CC89-CB649404FA07}"/>
              </a:ext>
            </a:extLst>
          </p:cNvPr>
          <p:cNvSpPr/>
          <p:nvPr/>
        </p:nvSpPr>
        <p:spPr>
          <a:xfrm>
            <a:off x="1352600" y="3429000"/>
            <a:ext cx="1512168" cy="792088"/>
          </a:xfrm>
          <a:prstGeom prst="ellipse">
            <a:avLst/>
          </a:prstGeom>
          <a:solidFill>
            <a:schemeClr val="accent1">
              <a:lumMod val="20000"/>
              <a:lumOff val="80000"/>
            </a:schemeClr>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子ども・</a:t>
            </a:r>
            <a:endParaRPr kumimoji="1" lang="en-US" altLang="ja-JP"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子育て支援</a:t>
            </a:r>
            <a:endParaRPr kumimoji="1" lang="en-US" altLang="ja-JP"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教育</a:t>
            </a:r>
            <a:endParaRPr kumimoji="1" lang="en-US" altLang="ja-JP"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楕円 9">
            <a:extLst>
              <a:ext uri="{FF2B5EF4-FFF2-40B4-BE49-F238E27FC236}">
                <a16:creationId xmlns:a16="http://schemas.microsoft.com/office/drawing/2014/main" id="{51622323-184A-0596-1869-698C827FC8FD}"/>
              </a:ext>
            </a:extLst>
          </p:cNvPr>
          <p:cNvSpPr/>
          <p:nvPr/>
        </p:nvSpPr>
        <p:spPr>
          <a:xfrm>
            <a:off x="5187327" y="4437733"/>
            <a:ext cx="2088232" cy="695362"/>
          </a:xfrm>
          <a:prstGeom prst="ellipse">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保険料・税金の</a:t>
            </a:r>
            <a:endParaRPr kumimoji="1" lang="en-US" altLang="ja-JP"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支払い</a:t>
            </a:r>
          </a:p>
        </p:txBody>
      </p:sp>
      <p:sp>
        <p:nvSpPr>
          <p:cNvPr id="11" name="楕円 10">
            <a:extLst>
              <a:ext uri="{FF2B5EF4-FFF2-40B4-BE49-F238E27FC236}">
                <a16:creationId xmlns:a16="http://schemas.microsoft.com/office/drawing/2014/main" id="{79873808-FA02-01C7-2A4D-9D88E1A2C485}"/>
              </a:ext>
            </a:extLst>
          </p:cNvPr>
          <p:cNvSpPr/>
          <p:nvPr/>
        </p:nvSpPr>
        <p:spPr>
          <a:xfrm>
            <a:off x="8049344" y="3212976"/>
            <a:ext cx="1186214" cy="792088"/>
          </a:xfrm>
          <a:prstGeom prst="ellipse">
            <a:avLst/>
          </a:prstGeom>
          <a:solidFill>
            <a:schemeClr val="accent1">
              <a:lumMod val="20000"/>
              <a:lumOff val="80000"/>
            </a:schemeClr>
          </a:solidFill>
          <a:ln>
            <a:solidFill>
              <a:schemeClr val="tx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年金</a:t>
            </a:r>
            <a:endParaRPr kumimoji="1" lang="en-US" altLang="ja-JP" sz="12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医療</a:t>
            </a:r>
            <a:endParaRPr kumimoji="1" lang="en-US" altLang="ja-JP" sz="12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ysClr val="windowText" lastClr="000000"/>
                </a:solidFill>
                <a:effectLst/>
                <a:uLnTx/>
                <a:uFillTx/>
                <a:latin typeface="UD デジタル 教科書体 NK-R" panose="02020400000000000000" pitchFamily="18" charset="-128"/>
                <a:ea typeface="UD デジタル 教科書体 NK-R" panose="02020400000000000000" pitchFamily="18" charset="-128"/>
                <a:cs typeface="+mn-cs"/>
              </a:rPr>
              <a:t>介護</a:t>
            </a:r>
          </a:p>
        </p:txBody>
      </p:sp>
      <p:sp>
        <p:nvSpPr>
          <p:cNvPr id="13" name="正方形/長方形 12">
            <a:extLst>
              <a:ext uri="{FF2B5EF4-FFF2-40B4-BE49-F238E27FC236}">
                <a16:creationId xmlns:a16="http://schemas.microsoft.com/office/drawing/2014/main" id="{79ED0017-1BB1-6262-2369-C7751AE9A2F4}"/>
              </a:ext>
            </a:extLst>
          </p:cNvPr>
          <p:cNvSpPr/>
          <p:nvPr/>
        </p:nvSpPr>
        <p:spPr bwMode="auto">
          <a:xfrm>
            <a:off x="2216696" y="6386998"/>
            <a:ext cx="7291726" cy="369332"/>
          </a:xfrm>
          <a:prstGeom prst="rect">
            <a:avLst/>
          </a:prstGeom>
          <a:solidFill>
            <a:srgbClr val="FFFFFF"/>
          </a:solidFill>
          <a:ln w="9525" cap="flat" cmpd="sng" algn="ctr">
            <a:noFill/>
            <a:prstDash val="solid"/>
            <a:round/>
            <a:headEnd type="none" w="med" len="med"/>
            <a:tailEnd type="none" w="med" len="med"/>
          </a:ln>
          <a:effectLst/>
        </p:spPr>
        <p:txBody>
          <a:bodyPr vert="horz" wrap="square" lIns="18288" tIns="0" rIns="0" bIns="0" anchor="ctr"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資料出所：各種統計を基に、厚生労働省において推計。</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（注）　令和２年度（データがない場合は可能な限り直近）の実績をベースに</a:t>
            </a: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人当たりの額を計算している。</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1EAC2127-B954-146D-EB4A-783B24B7AA22}"/>
              </a:ext>
            </a:extLst>
          </p:cNvPr>
          <p:cNvSpPr>
            <a:spLocks noGrp="1"/>
          </p:cNvSpPr>
          <p:nvPr>
            <p:ph type="sldNum" sz="quarter" idx="4"/>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3236953284"/>
      </p:ext>
    </p:extLst>
  </p:cSld>
  <p:clrMapOvr>
    <a:masterClrMapping/>
  </p:clrMapOvr>
</p:sld>
</file>

<file path=ppt/theme/theme1.xml><?xml version="1.0" encoding="utf-8"?>
<a:theme xmlns:a="http://schemas.openxmlformats.org/drawingml/2006/main" name="10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2">
              <a:lumMod val="25000"/>
            </a:schemeClr>
          </a:solidFill>
        </a:ln>
      </a:spPr>
      <a:bodyPr lIns="36000" tIns="36000" rIns="36000" bIns="0" rtlCol="0" anchor="ctr"/>
      <a:lstStyle>
        <a:defPPr marL="0" marR="0" indent="0" algn="ctr" defTabSz="457212" rtl="0" eaLnBrk="1" fontAlgn="auto" latinLnBrk="0" hangingPunct="1">
          <a:lnSpc>
            <a:spcPct val="100000"/>
          </a:lnSpc>
          <a:spcBef>
            <a:spcPts val="0"/>
          </a:spcBef>
          <a:spcAft>
            <a:spcPts val="0"/>
          </a:spcAft>
          <a:buClrTx/>
          <a:buSzTx/>
          <a:buFontTx/>
          <a:buNone/>
          <a:tabLst/>
          <a:defRPr kumimoji="0" sz="1200" b="1" i="0" u="none" strike="noStrike" kern="0" cap="none" spc="0" normalizeH="0" baseline="0" noProof="0" dirty="0">
            <a:ln>
              <a:noFill/>
            </a:ln>
            <a:solidFill>
              <a:srgbClr val="000000"/>
            </a:solidFill>
            <a:effectLst/>
            <a:uLnTx/>
            <a:uFillTx/>
            <a:latin typeface="メイリオ"/>
            <a:ea typeface="メイリオ"/>
            <a:cs typeface="+mn-cs"/>
          </a:defRPr>
        </a:defPPr>
      </a:lstStyle>
      <a:style>
        <a:lnRef idx="2">
          <a:schemeClr val="accent2"/>
        </a:lnRef>
        <a:fillRef idx="1">
          <a:schemeClr val="lt1"/>
        </a:fillRef>
        <a:effectRef idx="0">
          <a:schemeClr val="accent2"/>
        </a:effectRef>
        <a:fontRef idx="minor">
          <a:schemeClr val="dk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3d9cc5ed-0a7a-4ed9-b0d2-c94abc7a2d78">
      <UserInfo>
        <DisplayName/>
        <AccountId xsi:nil="true"/>
        <AccountType/>
      </UserInfo>
    </Owner>
    <lcf76f155ced4ddcb4097134ff3c332f xmlns="3d9cc5ed-0a7a-4ed9-b0d2-c94abc7a2d78">
      <Terms xmlns="http://schemas.microsoft.com/office/infopath/2007/PartnerControls"/>
    </lcf76f155ced4ddcb4097134ff3c332f>
    <TaxCatchAll xmlns="263dbbe5-076b-4606-a03b-9598f5f2f35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99D29E08615A743A8B3DFECCCBDE406" ma:contentTypeVersion="14" ma:contentTypeDescription="新しいドキュメントを作成します。" ma:contentTypeScope="" ma:versionID="3604f250239e0084a540152e73fabe9b">
  <xsd:schema xmlns:xsd="http://www.w3.org/2001/XMLSchema" xmlns:xs="http://www.w3.org/2001/XMLSchema" xmlns:p="http://schemas.microsoft.com/office/2006/metadata/properties" xmlns:ns2="3d9cc5ed-0a7a-4ed9-b0d2-c94abc7a2d78" xmlns:ns3="263dbbe5-076b-4606-a03b-9598f5f2f35a" targetNamespace="http://schemas.microsoft.com/office/2006/metadata/properties" ma:root="true" ma:fieldsID="2bf850ff6c053d03d630d5db60f8c14f" ns2:_="" ns3:_="">
    <xsd:import namespace="3d9cc5ed-0a7a-4ed9-b0d2-c94abc7a2d78"/>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9cc5ed-0a7a-4ed9-b0d2-c94abc7a2d78"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df8c9e6-c689-4458-b3ac-1a050e51c984}"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F6DC00-0867-40B5-A067-8705FE1F0545}">
  <ds:schemaRefs>
    <ds:schemaRef ds:uri="http://schemas.microsoft.com/office/2006/documentManagement/types"/>
    <ds:schemaRef ds:uri="3d9cc5ed-0a7a-4ed9-b0d2-c94abc7a2d78"/>
    <ds:schemaRef ds:uri="263dbbe5-076b-4606-a03b-9598f5f2f35a"/>
    <ds:schemaRef ds:uri="http://www.w3.org/XML/1998/namespace"/>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4042066-ACDE-44A7-9388-1B25817B2C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9cc5ed-0a7a-4ed9-b0d2-c94abc7a2d78"/>
    <ds:schemaRef ds:uri="263dbbe5-076b-4606-a03b-9598f5f2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6C3A84-3689-4B25-91C7-CBF5824F6B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2218</Words>
  <Application>Microsoft Office PowerPoint</Application>
  <PresentationFormat>A4 210 x 297 mm</PresentationFormat>
  <Paragraphs>482</Paragraphs>
  <Slides>14</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HGPｺﾞｼｯｸM</vt:lpstr>
      <vt:lpstr>ＭＳ Ｐゴシック</vt:lpstr>
      <vt:lpstr>ＭＳ Ｐ明朝</vt:lpstr>
      <vt:lpstr>UD デジタル 教科書体 NK-B</vt:lpstr>
      <vt:lpstr>UD デジタル 教科書体 NK-R</vt:lpstr>
      <vt:lpstr>Meiryo</vt:lpstr>
      <vt:lpstr>游ゴシック</vt:lpstr>
      <vt:lpstr>Arial</vt:lpstr>
      <vt:lpstr>Calibri</vt:lpstr>
      <vt:lpstr>Segoe UI</vt:lpstr>
      <vt:lpstr>Wingdings</vt:lpstr>
      <vt:lpstr>10_Office テーマ</vt:lpstr>
      <vt:lpstr>副教材（公的医療保険①）</vt:lpstr>
      <vt:lpstr>１時間目</vt:lpstr>
      <vt:lpstr>PowerPoint プレゼンテーション</vt:lpstr>
      <vt:lpstr>わたしたちの生活と社会保障制度</vt:lpstr>
      <vt:lpstr>社会保険とは</vt:lpstr>
      <vt:lpstr>日本の社会保険制度</vt:lpstr>
      <vt:lpstr>社会保障給付費の推移</vt:lpstr>
      <vt:lpstr>社会保障の給付と負担の現状（2024年度予算ベース）</vt:lpstr>
      <vt:lpstr>社会保障の給付と負担のイメージ</vt:lpstr>
      <vt:lpstr>社会保障制度を支える主な「職業」</vt:lpstr>
      <vt:lpstr>PowerPoint プレゼンテーション</vt:lpstr>
      <vt:lpstr>年齢階級別１人当たり医療費（令和３年度）（医療保険制度分）</vt:lpstr>
      <vt:lpstr>２時間目</vt:lpstr>
      <vt:lpstr>医療費の動向</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2021-07-26T11:15:15Z</dcterms:created>
  <dcterms:modified xsi:type="dcterms:W3CDTF">2024-09-30T01:31:00Z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0x010100B99D29E08615A743A8B3DFECCCBDE406</vt:lpwstr>
  </property>
  <property fmtid="{D5CDD505-2E9C-101B-9397-08002B2CF9AE}" pid="3" name="MediaServiceImageTags">
    <vt:lpwstr/>
  </property>
</Properties>
</file>