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73" r:id="rId1"/>
  </p:sldMasterIdLst>
  <p:notesMasterIdLst>
    <p:notesMasterId r:id="rId28"/>
  </p:notesMasterIdLst>
  <p:handoutMasterIdLst>
    <p:handoutMasterId r:id="rId29"/>
  </p:handoutMasterIdLst>
  <p:sldIdLst>
    <p:sldId id="838840820" r:id="rId2"/>
    <p:sldId id="838840825" r:id="rId3"/>
    <p:sldId id="838840854" r:id="rId4"/>
    <p:sldId id="838840822" r:id="rId5"/>
    <p:sldId id="838840863" r:id="rId6"/>
    <p:sldId id="838840865" r:id="rId7"/>
    <p:sldId id="838840853" r:id="rId8"/>
    <p:sldId id="838840852" r:id="rId9"/>
    <p:sldId id="838840824" r:id="rId10"/>
    <p:sldId id="838840826" r:id="rId11"/>
    <p:sldId id="838840828" r:id="rId12"/>
    <p:sldId id="838840860" r:id="rId13"/>
    <p:sldId id="838840856" r:id="rId14"/>
    <p:sldId id="838840832" r:id="rId15"/>
    <p:sldId id="838840829" r:id="rId16"/>
    <p:sldId id="838840830" r:id="rId17"/>
    <p:sldId id="838840862" r:id="rId18"/>
    <p:sldId id="838840861" r:id="rId19"/>
    <p:sldId id="838840842" r:id="rId20"/>
    <p:sldId id="838840841" r:id="rId21"/>
    <p:sldId id="838840837" r:id="rId22"/>
    <p:sldId id="838840840" r:id="rId23"/>
    <p:sldId id="838840815" r:id="rId24"/>
    <p:sldId id="838840857" r:id="rId25"/>
    <p:sldId id="838840858" r:id="rId26"/>
    <p:sldId id="838840859" r:id="rId27"/>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レイアウトサンプル" id="{AF6CC579-B67C-2844-BE25-84E40ED98AB0}">
          <p14:sldIdLst>
            <p14:sldId id="838840820"/>
            <p14:sldId id="838840825"/>
            <p14:sldId id="838840854"/>
            <p14:sldId id="838840822"/>
            <p14:sldId id="838840863"/>
            <p14:sldId id="838840865"/>
            <p14:sldId id="838840853"/>
            <p14:sldId id="838840852"/>
            <p14:sldId id="838840824"/>
            <p14:sldId id="838840826"/>
            <p14:sldId id="838840828"/>
            <p14:sldId id="838840860"/>
            <p14:sldId id="838840856"/>
            <p14:sldId id="838840832"/>
            <p14:sldId id="838840829"/>
            <p14:sldId id="838840830"/>
            <p14:sldId id="838840862"/>
            <p14:sldId id="838840861"/>
            <p14:sldId id="838840842"/>
            <p14:sldId id="838840841"/>
            <p14:sldId id="838840837"/>
            <p14:sldId id="838840840"/>
            <p14:sldId id="838840815"/>
            <p14:sldId id="838840857"/>
            <p14:sldId id="838840858"/>
            <p14:sldId id="838840859"/>
          </p14:sldIdLst>
        </p14:section>
      </p14:sectionLst>
    </p:ext>
    <p:ext uri="{EFAFB233-063F-42B5-8137-9DF3F51BA10A}">
      <p15:sldGuideLst xmlns:p15="http://schemas.microsoft.com/office/powerpoint/2012/main">
        <p15:guide id="1" orient="horz" pos="2205" userDrawn="1">
          <p15:clr>
            <a:srgbClr val="A4A3A4"/>
          </p15:clr>
        </p15:guide>
        <p15:guide id="2" pos="444" userDrawn="1">
          <p15:clr>
            <a:srgbClr val="A4A3A4"/>
          </p15:clr>
        </p15:guide>
        <p15:guide id="3" pos="3211" userDrawn="1">
          <p15:clr>
            <a:srgbClr val="A4A3A4"/>
          </p15:clr>
        </p15:guide>
        <p15:guide id="4" pos="6159" userDrawn="1">
          <p15:clr>
            <a:srgbClr val="A4A3A4"/>
          </p15:clr>
        </p15:guide>
        <p15:guide id="5" pos="3024" userDrawn="1">
          <p15:clr>
            <a:srgbClr val="A4A3A4"/>
          </p15:clr>
        </p15:guide>
        <p15:guide id="6" pos="4560" userDrawn="1">
          <p15:clr>
            <a:srgbClr val="A4A3A4"/>
          </p15:clr>
        </p15:guide>
        <p15:guide id="7" pos="4735" userDrawn="1">
          <p15:clr>
            <a:srgbClr val="A4A3A4"/>
          </p15:clr>
        </p15:guide>
        <p15:guide id="8" pos="1487" userDrawn="1">
          <p15:clr>
            <a:srgbClr val="A4A3A4"/>
          </p15:clr>
        </p15:guide>
        <p15:guide id="9" pos="1696" userDrawn="1">
          <p15:clr>
            <a:srgbClr val="A4A3A4"/>
          </p15:clr>
        </p15:guide>
        <p15:guide id="10" orient="horz" pos="3549" userDrawn="1">
          <p15:clr>
            <a:srgbClr val="A4A3A4"/>
          </p15:clr>
        </p15:guide>
        <p15:guide id="11" pos="2016" userDrawn="1">
          <p15:clr>
            <a:srgbClr val="A4A3A4"/>
          </p15:clr>
        </p15:guide>
        <p15:guide id="12" pos="3075" userDrawn="1">
          <p15:clr>
            <a:srgbClr val="A4A3A4"/>
          </p15:clr>
        </p15:guide>
        <p15:guide id="13" pos="4073" userDrawn="1">
          <p15:clr>
            <a:srgbClr val="A4A3A4"/>
          </p15:clr>
        </p15:guide>
        <p15:guide id="14" pos="4299" userDrawn="1">
          <p15:clr>
            <a:srgbClr val="A4A3A4"/>
          </p15:clr>
        </p15:guide>
        <p15:guide id="15" pos="5796" userDrawn="1">
          <p15:clr>
            <a:srgbClr val="A4A3A4"/>
          </p15:clr>
        </p15:guide>
        <p15:guide id="16" orient="horz" pos="26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002060"/>
    <a:srgbClr val="92D050"/>
    <a:srgbClr val="FFFFFF"/>
    <a:srgbClr val="0070C0"/>
    <a:srgbClr val="F2F2F2"/>
    <a:srgbClr val="FFFF00"/>
    <a:srgbClr val="E0F5F9"/>
    <a:srgbClr val="C3D507"/>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B0EC38-C5B3-428A-B98B-1A2D40CBE354}" v="12" dt="2024-06-26T08:17:46.59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22" autoAdjust="0"/>
    <p:restoredTop sz="90825" autoAdjust="0"/>
  </p:normalViewPr>
  <p:slideViewPr>
    <p:cSldViewPr>
      <p:cViewPr varScale="1">
        <p:scale>
          <a:sx n="103" d="100"/>
          <a:sy n="103" d="100"/>
        </p:scale>
        <p:origin x="2196" y="114"/>
      </p:cViewPr>
      <p:guideLst>
        <p:guide orient="horz" pos="2205"/>
        <p:guide pos="444"/>
        <p:guide pos="3211"/>
        <p:guide pos="6159"/>
        <p:guide pos="3024"/>
        <p:guide pos="4560"/>
        <p:guide pos="4735"/>
        <p:guide pos="1487"/>
        <p:guide pos="1696"/>
        <p:guide orient="horz" pos="3549"/>
        <p:guide pos="2016"/>
        <p:guide pos="3075"/>
        <p:guide pos="4073"/>
        <p:guide pos="4299"/>
        <p:guide pos="5796"/>
        <p:guide orient="horz" pos="265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99" d="100"/>
          <a:sy n="99" d="100"/>
        </p:scale>
        <p:origin x="2634" y="3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15"/>
          <c:dPt>
            <c:idx val="0"/>
            <c:bubble3D val="0"/>
            <c:spPr>
              <a:solidFill>
                <a:srgbClr val="E0F5F9"/>
              </a:solidFill>
              <a:ln w="19050">
                <a:solidFill>
                  <a:srgbClr val="002060"/>
                </a:solidFill>
              </a:ln>
              <a:effectLst/>
            </c:spPr>
            <c:extLst>
              <c:ext xmlns:c16="http://schemas.microsoft.com/office/drawing/2014/chart" uri="{C3380CC4-5D6E-409C-BE32-E72D297353CC}">
                <c16:uniqueId val="{00000002-85CA-42B3-9AB5-8C36912454B0}"/>
              </c:ext>
            </c:extLst>
          </c:dPt>
          <c:dPt>
            <c:idx val="1"/>
            <c:bubble3D val="0"/>
            <c:spPr>
              <a:solidFill>
                <a:srgbClr val="00A9CC"/>
              </a:solidFill>
              <a:ln w="19050">
                <a:solidFill>
                  <a:schemeClr val="lt1"/>
                </a:solidFill>
              </a:ln>
              <a:effectLst/>
            </c:spPr>
            <c:extLst>
              <c:ext xmlns:c16="http://schemas.microsoft.com/office/drawing/2014/chart" uri="{C3380CC4-5D6E-409C-BE32-E72D297353CC}">
                <c16:uniqueId val="{00000003-85CA-42B3-9AB5-8C36912454B0}"/>
              </c:ext>
            </c:extLst>
          </c:dPt>
          <c:val>
            <c:numRef>
              <c:f>Sheet1!$B$2:$B$3</c:f>
              <c:numCache>
                <c:formatCode>General</c:formatCode>
                <c:ptCount val="2"/>
                <c:pt idx="0">
                  <c:v>8.5</c:v>
                </c:pt>
                <c:pt idx="1">
                  <c:v>1.5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売上高</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第 1 四半期</c:v>
                      </c:pt>
                      <c:pt idx="1">
                        <c:v>第 2 四半期</c:v>
                      </c:pt>
                    </c:strCache>
                  </c:strRef>
                </c15:cat>
              </c15:filteredCategoryTitle>
            </c:ext>
            <c:ext xmlns:c16="http://schemas.microsoft.com/office/drawing/2014/chart" uri="{C3380CC4-5D6E-409C-BE32-E72D297353CC}">
              <c16:uniqueId val="{00000000-85CA-42B3-9AB5-8C36912454B0}"/>
            </c:ext>
          </c:extLst>
        </c:ser>
        <c:dLbls>
          <c:showLegendKey val="0"/>
          <c:showVal val="0"/>
          <c:showCatName val="0"/>
          <c:showSerName val="0"/>
          <c:showPercent val="0"/>
          <c:showBubbleSize val="0"/>
          <c:showLeaderLines val="1"/>
        </c:dLbls>
        <c:firstSliceAng val="335"/>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E0F5F9"/>
            </a:solidFill>
          </c:spPr>
          <c:explosion val="16"/>
          <c:dPt>
            <c:idx val="0"/>
            <c:bubble3D val="0"/>
            <c:spPr>
              <a:solidFill>
                <a:srgbClr val="E0F5F9"/>
              </a:solidFill>
              <a:ln w="19050">
                <a:solidFill>
                  <a:srgbClr val="002060"/>
                </a:solidFill>
              </a:ln>
              <a:effectLst/>
            </c:spPr>
            <c:extLst>
              <c:ext xmlns:c16="http://schemas.microsoft.com/office/drawing/2014/chart" uri="{C3380CC4-5D6E-409C-BE32-E72D297353CC}">
                <c16:uniqueId val="{00000001-7A06-4C01-AADF-BB82D8393FDB}"/>
              </c:ext>
            </c:extLst>
          </c:dPt>
          <c:dPt>
            <c:idx val="1"/>
            <c:bubble3D val="0"/>
            <c:spPr>
              <a:solidFill>
                <a:srgbClr val="00A9CC"/>
              </a:solidFill>
              <a:ln w="19050">
                <a:solidFill>
                  <a:schemeClr val="lt1"/>
                </a:solidFill>
              </a:ln>
              <a:effectLst/>
            </c:spPr>
            <c:extLst>
              <c:ext xmlns:c16="http://schemas.microsoft.com/office/drawing/2014/chart" uri="{C3380CC4-5D6E-409C-BE32-E72D297353CC}">
                <c16:uniqueId val="{00000003-7A06-4C01-AADF-BB82D8393FDB}"/>
              </c:ext>
            </c:extLst>
          </c:dPt>
          <c:val>
            <c:numRef>
              <c:f>Sheet1!$B$2:$B$3</c:f>
              <c:numCache>
                <c:formatCode>General</c:formatCode>
                <c:ptCount val="2"/>
                <c:pt idx="0">
                  <c:v>8.5</c:v>
                </c:pt>
                <c:pt idx="1">
                  <c:v>1.5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売上高</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第 1 四半期</c:v>
                      </c:pt>
                      <c:pt idx="1">
                        <c:v>第 2 四半期</c:v>
                      </c:pt>
                    </c:strCache>
                  </c:strRef>
                </c15:cat>
              </c15:filteredCategoryTitle>
            </c:ext>
            <c:ext xmlns:c16="http://schemas.microsoft.com/office/drawing/2014/chart" uri="{C3380CC4-5D6E-409C-BE32-E72D297353CC}">
              <c16:uniqueId val="{00000000-85CA-42B3-9AB5-8C36912454B0}"/>
            </c:ext>
          </c:extLst>
        </c:ser>
        <c:dLbls>
          <c:showLegendKey val="0"/>
          <c:showVal val="0"/>
          <c:showCatName val="0"/>
          <c:showSerName val="0"/>
          <c:showPercent val="0"/>
          <c:showBubbleSize val="0"/>
          <c:showLeaderLines val="1"/>
        </c:dLbls>
        <c:firstSliceAng val="335"/>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875558460335654E-2"/>
          <c:y val="0.13492988505747128"/>
          <c:w val="0.85408641446377831"/>
          <c:h val="0.78154220032840727"/>
        </c:manualLayout>
      </c:layout>
      <c:areaChart>
        <c:grouping val="stacked"/>
        <c:varyColors val="0"/>
        <c:ser>
          <c:idx val="0"/>
          <c:order val="0"/>
          <c:spPr>
            <a:solidFill>
              <a:sysClr val="window" lastClr="FFFFFF">
                <a:lumMod val="85000"/>
              </a:sysClr>
            </a:solidFill>
            <a:ln w="12700">
              <a:solidFill>
                <a:srgbClr val="000000"/>
              </a:solidFill>
              <a:prstDash val="solid"/>
            </a:ln>
          </c:spPr>
          <c:val>
            <c:numRef>
              <c:f>内訳見通し・公的計!$B$3:$B$97</c:f>
              <c:numCache>
                <c:formatCode>#,##0_);[Red]\(#,##0\)</c:formatCode>
                <c:ptCount val="95"/>
                <c:pt idx="0">
                  <c:v>23.808702920506477</c:v>
                </c:pt>
                <c:pt idx="1">
                  <c:v>23.657966123089651</c:v>
                </c:pt>
                <c:pt idx="2">
                  <c:v>23.639583267059631</c:v>
                </c:pt>
                <c:pt idx="3">
                  <c:v>23.700069569398391</c:v>
                </c:pt>
                <c:pt idx="4">
                  <c:v>23.676508051721594</c:v>
                </c:pt>
                <c:pt idx="5">
                  <c:v>23.669177178936259</c:v>
                </c:pt>
                <c:pt idx="6">
                  <c:v>23.662865898277339</c:v>
                </c:pt>
                <c:pt idx="7">
                  <c:v>23.536834989078159</c:v>
                </c:pt>
                <c:pt idx="8">
                  <c:v>23.434876151425748</c:v>
                </c:pt>
                <c:pt idx="9">
                  <c:v>23.285431414152828</c:v>
                </c:pt>
                <c:pt idx="10">
                  <c:v>23.173993284475593</c:v>
                </c:pt>
                <c:pt idx="11">
                  <c:v>23.083351794922994</c:v>
                </c:pt>
                <c:pt idx="12">
                  <c:v>22.935303306382789</c:v>
                </c:pt>
                <c:pt idx="13">
                  <c:v>22.798967194447485</c:v>
                </c:pt>
                <c:pt idx="14">
                  <c:v>22.667378764952598</c:v>
                </c:pt>
                <c:pt idx="15">
                  <c:v>22.539880874197983</c:v>
                </c:pt>
                <c:pt idx="16">
                  <c:v>22.421221670228533</c:v>
                </c:pt>
                <c:pt idx="17">
                  <c:v>22.305558282785011</c:v>
                </c:pt>
                <c:pt idx="18">
                  <c:v>22.185692507366241</c:v>
                </c:pt>
                <c:pt idx="19">
                  <c:v>22.065393385631811</c:v>
                </c:pt>
                <c:pt idx="20">
                  <c:v>21.942064310319161</c:v>
                </c:pt>
                <c:pt idx="21">
                  <c:v>21.815778695567833</c:v>
                </c:pt>
                <c:pt idx="22">
                  <c:v>21.687663444751397</c:v>
                </c:pt>
                <c:pt idx="23">
                  <c:v>21.555647151357938</c:v>
                </c:pt>
                <c:pt idx="24">
                  <c:v>21.40330900985656</c:v>
                </c:pt>
                <c:pt idx="25">
                  <c:v>21.242328752309607</c:v>
                </c:pt>
                <c:pt idx="26">
                  <c:v>21.077438559158232</c:v>
                </c:pt>
                <c:pt idx="27">
                  <c:v>21.042842038029921</c:v>
                </c:pt>
                <c:pt idx="28">
                  <c:v>21.038698738561948</c:v>
                </c:pt>
                <c:pt idx="29">
                  <c:v>21.034430681424134</c:v>
                </c:pt>
                <c:pt idx="30">
                  <c:v>21.028137382147325</c:v>
                </c:pt>
                <c:pt idx="31">
                  <c:v>21.020318394153428</c:v>
                </c:pt>
                <c:pt idx="32">
                  <c:v>21.010379304639219</c:v>
                </c:pt>
                <c:pt idx="33">
                  <c:v>20.996743428455638</c:v>
                </c:pt>
                <c:pt idx="34">
                  <c:v>20.979152512805857</c:v>
                </c:pt>
                <c:pt idx="35">
                  <c:v>20.957586513941706</c:v>
                </c:pt>
                <c:pt idx="36">
                  <c:v>20.933724809455313</c:v>
                </c:pt>
                <c:pt idx="37">
                  <c:v>20.907897709159453</c:v>
                </c:pt>
                <c:pt idx="38">
                  <c:v>20.87954683945765</c:v>
                </c:pt>
                <c:pt idx="39">
                  <c:v>20.851487492559677</c:v>
                </c:pt>
                <c:pt idx="40">
                  <c:v>20.822089078600179</c:v>
                </c:pt>
                <c:pt idx="41">
                  <c:v>20.790937866883546</c:v>
                </c:pt>
                <c:pt idx="42">
                  <c:v>20.762412011462747</c:v>
                </c:pt>
                <c:pt idx="43">
                  <c:v>20.732647382917296</c:v>
                </c:pt>
                <c:pt idx="44">
                  <c:v>20.703614535974058</c:v>
                </c:pt>
                <c:pt idx="45">
                  <c:v>20.675426288745015</c:v>
                </c:pt>
                <c:pt idx="46">
                  <c:v>20.648515529220838</c:v>
                </c:pt>
                <c:pt idx="47">
                  <c:v>20.622599090439671</c:v>
                </c:pt>
                <c:pt idx="48">
                  <c:v>20.597707540722045</c:v>
                </c:pt>
                <c:pt idx="49">
                  <c:v>20.574318986705077</c:v>
                </c:pt>
                <c:pt idx="50">
                  <c:v>20.552492166376872</c:v>
                </c:pt>
                <c:pt idx="51">
                  <c:v>20.532538383386768</c:v>
                </c:pt>
                <c:pt idx="52">
                  <c:v>20.515076095747801</c:v>
                </c:pt>
                <c:pt idx="53">
                  <c:v>20.499737315493462</c:v>
                </c:pt>
                <c:pt idx="54">
                  <c:v>20.486707852176504</c:v>
                </c:pt>
                <c:pt idx="55">
                  <c:v>20.475536016785298</c:v>
                </c:pt>
                <c:pt idx="56">
                  <c:v>20.466475766843889</c:v>
                </c:pt>
                <c:pt idx="57">
                  <c:v>20.458961822354354</c:v>
                </c:pt>
                <c:pt idx="58">
                  <c:v>20.452445268790964</c:v>
                </c:pt>
                <c:pt idx="59">
                  <c:v>20.447000932709773</c:v>
                </c:pt>
                <c:pt idx="60">
                  <c:v>20.442421479322348</c:v>
                </c:pt>
                <c:pt idx="61">
                  <c:v>20.438777071782013</c:v>
                </c:pt>
                <c:pt idx="62">
                  <c:v>20.435742836730807</c:v>
                </c:pt>
                <c:pt idx="63">
                  <c:v>20.432782001229214</c:v>
                </c:pt>
                <c:pt idx="64">
                  <c:v>20.429857285101466</c:v>
                </c:pt>
                <c:pt idx="65">
                  <c:v>20.426793907322995</c:v>
                </c:pt>
                <c:pt idx="66">
                  <c:v>20.423390393925146</c:v>
                </c:pt>
                <c:pt idx="67">
                  <c:v>20.419646176407472</c:v>
                </c:pt>
                <c:pt idx="68">
                  <c:v>20.415875860013411</c:v>
                </c:pt>
                <c:pt idx="69">
                  <c:v>20.412129098013796</c:v>
                </c:pt>
                <c:pt idx="70">
                  <c:v>20.408440981323874</c:v>
                </c:pt>
                <c:pt idx="71">
                  <c:v>20.404853197611224</c:v>
                </c:pt>
                <c:pt idx="72">
                  <c:v>20.401454347727874</c:v>
                </c:pt>
                <c:pt idx="73">
                  <c:v>20.398301444984355</c:v>
                </c:pt>
                <c:pt idx="74">
                  <c:v>20.395410667484878</c:v>
                </c:pt>
                <c:pt idx="75">
                  <c:v>20.392780315239978</c:v>
                </c:pt>
                <c:pt idx="76">
                  <c:v>20.390417515548638</c:v>
                </c:pt>
                <c:pt idx="77">
                  <c:v>20.388344477078086</c:v>
                </c:pt>
                <c:pt idx="78">
                  <c:v>20.386595098644094</c:v>
                </c:pt>
                <c:pt idx="79">
                  <c:v>20.385185261939398</c:v>
                </c:pt>
                <c:pt idx="80">
                  <c:v>20.384108768271204</c:v>
                </c:pt>
                <c:pt idx="81">
                  <c:v>20.383362629696606</c:v>
                </c:pt>
                <c:pt idx="82">
                  <c:v>20.382939149466701</c:v>
                </c:pt>
                <c:pt idx="83">
                  <c:v>20.382827287729118</c:v>
                </c:pt>
                <c:pt idx="84">
                  <c:v>20.382995361085172</c:v>
                </c:pt>
                <c:pt idx="85">
                  <c:v>20.383402444410134</c:v>
                </c:pt>
                <c:pt idx="86">
                  <c:v>20.383990671950635</c:v>
                </c:pt>
                <c:pt idx="87">
                  <c:v>20.384711503318783</c:v>
                </c:pt>
                <c:pt idx="88">
                  <c:v>20.385520413317408</c:v>
                </c:pt>
                <c:pt idx="89">
                  <c:v>20.386383030551087</c:v>
                </c:pt>
                <c:pt idx="90">
                  <c:v>20.387284899620038</c:v>
                </c:pt>
                <c:pt idx="91">
                  <c:v>20.388218273774868</c:v>
                </c:pt>
                <c:pt idx="92">
                  <c:v>20.389171008273021</c:v>
                </c:pt>
                <c:pt idx="93">
                  <c:v>20.390120234149183</c:v>
                </c:pt>
                <c:pt idx="94">
                  <c:v>20.391044418503213</c:v>
                </c:pt>
              </c:numCache>
            </c:numRef>
          </c:val>
          <c:extLst>
            <c:ext xmlns:c16="http://schemas.microsoft.com/office/drawing/2014/chart" uri="{C3380CC4-5D6E-409C-BE32-E72D297353CC}">
              <c16:uniqueId val="{00000000-F923-48D0-B7EF-050270674AB9}"/>
            </c:ext>
          </c:extLst>
        </c:ser>
        <c:ser>
          <c:idx val="1"/>
          <c:order val="1"/>
          <c:spPr>
            <a:solidFill>
              <a:srgbClr val="00A9CC"/>
            </a:solidFill>
            <a:ln w="12700">
              <a:solidFill>
                <a:srgbClr val="000000"/>
              </a:solidFill>
              <a:prstDash val="solid"/>
            </a:ln>
          </c:spPr>
          <c:val>
            <c:numRef>
              <c:f>内訳見通し・公的計!$D$3:$D$97</c:f>
              <c:numCache>
                <c:formatCode>#,##0_);[Red]\(#,##0\)</c:formatCode>
                <c:ptCount val="95"/>
                <c:pt idx="0">
                  <c:v>72.390709921727478</c:v>
                </c:pt>
                <c:pt idx="1">
                  <c:v>72.036967548386841</c:v>
                </c:pt>
                <c:pt idx="2">
                  <c:v>72.262117826179235</c:v>
                </c:pt>
                <c:pt idx="3">
                  <c:v>73.33688996796343</c:v>
                </c:pt>
                <c:pt idx="4">
                  <c:v>74.336627791934831</c:v>
                </c:pt>
                <c:pt idx="5">
                  <c:v>75.400527153847719</c:v>
                </c:pt>
                <c:pt idx="6">
                  <c:v>76.337134101722654</c:v>
                </c:pt>
                <c:pt idx="7">
                  <c:v>76.463165010921841</c:v>
                </c:pt>
                <c:pt idx="8">
                  <c:v>76.565123848574245</c:v>
                </c:pt>
                <c:pt idx="9">
                  <c:v>76.714568585847175</c:v>
                </c:pt>
                <c:pt idx="10">
                  <c:v>76.826006715524414</c:v>
                </c:pt>
                <c:pt idx="11">
                  <c:v>76.91664820507701</c:v>
                </c:pt>
                <c:pt idx="12">
                  <c:v>77.064696693617208</c:v>
                </c:pt>
                <c:pt idx="13">
                  <c:v>76.639142886620348</c:v>
                </c:pt>
                <c:pt idx="14">
                  <c:v>75.95780102081936</c:v>
                </c:pt>
                <c:pt idx="15">
                  <c:v>75.252702881626618</c:v>
                </c:pt>
                <c:pt idx="16">
                  <c:v>74.47881737667133</c:v>
                </c:pt>
                <c:pt idx="17">
                  <c:v>73.608474063841712</c:v>
                </c:pt>
                <c:pt idx="18">
                  <c:v>72.668952341619189</c:v>
                </c:pt>
                <c:pt idx="19">
                  <c:v>71.784314393303561</c:v>
                </c:pt>
                <c:pt idx="20">
                  <c:v>71.046834580049349</c:v>
                </c:pt>
                <c:pt idx="21">
                  <c:v>70.464407693258465</c:v>
                </c:pt>
                <c:pt idx="22">
                  <c:v>69.967653239617334</c:v>
                </c:pt>
                <c:pt idx="23">
                  <c:v>69.529806610759621</c:v>
                </c:pt>
                <c:pt idx="24">
                  <c:v>69.144328832581692</c:v>
                </c:pt>
                <c:pt idx="25">
                  <c:v>68.878797342403587</c:v>
                </c:pt>
                <c:pt idx="26">
                  <c:v>68.738725463131146</c:v>
                </c:pt>
                <c:pt idx="27">
                  <c:v>68.29874817510661</c:v>
                </c:pt>
                <c:pt idx="28">
                  <c:v>67.777972734315256</c:v>
                </c:pt>
                <c:pt idx="29">
                  <c:v>67.295496076088583</c:v>
                </c:pt>
                <c:pt idx="30">
                  <c:v>66.904398396445586</c:v>
                </c:pt>
                <c:pt idx="31">
                  <c:v>66.602668080891078</c:v>
                </c:pt>
                <c:pt idx="32">
                  <c:v>66.360009262180768</c:v>
                </c:pt>
                <c:pt idx="33">
                  <c:v>66.149693270729486</c:v>
                </c:pt>
                <c:pt idx="34">
                  <c:v>65.97557550960461</c:v>
                </c:pt>
                <c:pt idx="35">
                  <c:v>65.870125457709577</c:v>
                </c:pt>
                <c:pt idx="36">
                  <c:v>65.779030314287894</c:v>
                </c:pt>
                <c:pt idx="37">
                  <c:v>65.671429102344675</c:v>
                </c:pt>
                <c:pt idx="38">
                  <c:v>65.55643600580035</c:v>
                </c:pt>
                <c:pt idx="39">
                  <c:v>65.416801394941785</c:v>
                </c:pt>
                <c:pt idx="40">
                  <c:v>65.244314093189757</c:v>
                </c:pt>
                <c:pt idx="41">
                  <c:v>65.087497635884361</c:v>
                </c:pt>
                <c:pt idx="42">
                  <c:v>64.886431098862204</c:v>
                </c:pt>
                <c:pt idx="43">
                  <c:v>64.686774314608286</c:v>
                </c:pt>
                <c:pt idx="44">
                  <c:v>64.486547719679635</c:v>
                </c:pt>
                <c:pt idx="45">
                  <c:v>64.307987663543472</c:v>
                </c:pt>
                <c:pt idx="46">
                  <c:v>64.173717331882983</c:v>
                </c:pt>
                <c:pt idx="47">
                  <c:v>64.067878569607259</c:v>
                </c:pt>
                <c:pt idx="48">
                  <c:v>63.997465126769711</c:v>
                </c:pt>
                <c:pt idx="49">
                  <c:v>63.964415871231303</c:v>
                </c:pt>
                <c:pt idx="50">
                  <c:v>63.981398884045674</c:v>
                </c:pt>
                <c:pt idx="51">
                  <c:v>64.014335375103599</c:v>
                </c:pt>
                <c:pt idx="52">
                  <c:v>64.000190383022954</c:v>
                </c:pt>
                <c:pt idx="53">
                  <c:v>63.964379780707944</c:v>
                </c:pt>
                <c:pt idx="54">
                  <c:v>63.926289058030235</c:v>
                </c:pt>
                <c:pt idx="55">
                  <c:v>63.893257902003533</c:v>
                </c:pt>
                <c:pt idx="56">
                  <c:v>63.837799347621953</c:v>
                </c:pt>
                <c:pt idx="57">
                  <c:v>63.773442355993538</c:v>
                </c:pt>
                <c:pt idx="58">
                  <c:v>63.718395401643377</c:v>
                </c:pt>
                <c:pt idx="59">
                  <c:v>63.674934572982082</c:v>
                </c:pt>
                <c:pt idx="60">
                  <c:v>63.622067734627187</c:v>
                </c:pt>
                <c:pt idx="61">
                  <c:v>63.543556934937087</c:v>
                </c:pt>
                <c:pt idx="62">
                  <c:v>63.451717950358216</c:v>
                </c:pt>
                <c:pt idx="63">
                  <c:v>63.393055188276549</c:v>
                </c:pt>
                <c:pt idx="64">
                  <c:v>63.364820151265761</c:v>
                </c:pt>
                <c:pt idx="65">
                  <c:v>63.358035289761517</c:v>
                </c:pt>
                <c:pt idx="66">
                  <c:v>63.363647387117169</c:v>
                </c:pt>
                <c:pt idx="67">
                  <c:v>63.380366143881417</c:v>
                </c:pt>
                <c:pt idx="68">
                  <c:v>63.409509316033379</c:v>
                </c:pt>
                <c:pt idx="69">
                  <c:v>63.445196708289004</c:v>
                </c:pt>
                <c:pt idx="70">
                  <c:v>63.481524377813855</c:v>
                </c:pt>
                <c:pt idx="71">
                  <c:v>63.513902405080344</c:v>
                </c:pt>
                <c:pt idx="72">
                  <c:v>63.539749371447925</c:v>
                </c:pt>
                <c:pt idx="73">
                  <c:v>63.557878456889597</c:v>
                </c:pt>
                <c:pt idx="74">
                  <c:v>63.567979613193742</c:v>
                </c:pt>
                <c:pt idx="75">
                  <c:v>63.570162593991903</c:v>
                </c:pt>
                <c:pt idx="76">
                  <c:v>63.565107923818317</c:v>
                </c:pt>
                <c:pt idx="77">
                  <c:v>63.55386307440844</c:v>
                </c:pt>
                <c:pt idx="78">
                  <c:v>63.537498594376359</c:v>
                </c:pt>
                <c:pt idx="79">
                  <c:v>63.516687386450805</c:v>
                </c:pt>
                <c:pt idx="80">
                  <c:v>63.492003154715427</c:v>
                </c:pt>
                <c:pt idx="81">
                  <c:v>63.463988775907502</c:v>
                </c:pt>
                <c:pt idx="82">
                  <c:v>63.433149479147005</c:v>
                </c:pt>
                <c:pt idx="83">
                  <c:v>63.399969432202639</c:v>
                </c:pt>
                <c:pt idx="84">
                  <c:v>63.364850513113382</c:v>
                </c:pt>
                <c:pt idx="85">
                  <c:v>63.328545879763169</c:v>
                </c:pt>
                <c:pt idx="86">
                  <c:v>63.29217702575621</c:v>
                </c:pt>
                <c:pt idx="87">
                  <c:v>63.256940292012381</c:v>
                </c:pt>
                <c:pt idx="88">
                  <c:v>63.223909846189414</c:v>
                </c:pt>
                <c:pt idx="89">
                  <c:v>63.194017792825754</c:v>
                </c:pt>
                <c:pt idx="90">
                  <c:v>63.16826262787221</c:v>
                </c:pt>
                <c:pt idx="91">
                  <c:v>63.147514275737933</c:v>
                </c:pt>
                <c:pt idx="92">
                  <c:v>63.132379314815481</c:v>
                </c:pt>
                <c:pt idx="93">
                  <c:v>63.123354165415542</c:v>
                </c:pt>
                <c:pt idx="94">
                  <c:v>63.120813492945302</c:v>
                </c:pt>
              </c:numCache>
            </c:numRef>
          </c:val>
          <c:extLst>
            <c:ext xmlns:c16="http://schemas.microsoft.com/office/drawing/2014/chart" uri="{C3380CC4-5D6E-409C-BE32-E72D297353CC}">
              <c16:uniqueId val="{00000001-F923-48D0-B7EF-050270674AB9}"/>
            </c:ext>
          </c:extLst>
        </c:ser>
        <c:ser>
          <c:idx val="2"/>
          <c:order val="2"/>
          <c:spPr>
            <a:solidFill>
              <a:srgbClr val="E0F5F9"/>
            </a:solidFill>
            <a:ln w="12700">
              <a:solidFill>
                <a:srgbClr val="000000"/>
              </a:solidFill>
              <a:prstDash val="solid"/>
            </a:ln>
          </c:spPr>
          <c:val>
            <c:numRef>
              <c:f>内訳見通し・公的計!$C$3:$C$97</c:f>
              <c:numCache>
                <c:formatCode>#,##0_);[Red]\(#,##0\)</c:formatCode>
                <c:ptCount val="95"/>
                <c:pt idx="0">
                  <c:v>3.8005871577660506</c:v>
                </c:pt>
                <c:pt idx="1">
                  <c:v>4.3050663285235151</c:v>
                </c:pt>
                <c:pt idx="2">
                  <c:v>4.0982989067611264</c:v>
                </c:pt>
                <c:pt idx="3">
                  <c:v>2.9630404626381774</c:v>
                </c:pt>
                <c:pt idx="4">
                  <c:v>1.9868641563435645</c:v>
                </c:pt>
                <c:pt idx="5">
                  <c:v>0.93029566721602985</c:v>
                </c:pt>
                <c:pt idx="6">
                  <c:v>0</c:v>
                </c:pt>
                <c:pt idx="7">
                  <c:v>0</c:v>
                </c:pt>
                <c:pt idx="8">
                  <c:v>0</c:v>
                </c:pt>
                <c:pt idx="9">
                  <c:v>0</c:v>
                </c:pt>
                <c:pt idx="10">
                  <c:v>0</c:v>
                </c:pt>
                <c:pt idx="11">
                  <c:v>0</c:v>
                </c:pt>
                <c:pt idx="12">
                  <c:v>0</c:v>
                </c:pt>
                <c:pt idx="13">
                  <c:v>0.56188991893216977</c:v>
                </c:pt>
                <c:pt idx="14">
                  <c:v>1.374820214228043</c:v>
                </c:pt>
                <c:pt idx="15">
                  <c:v>2.2074162441753922</c:v>
                </c:pt>
                <c:pt idx="16">
                  <c:v>3.0999609531001351</c:v>
                </c:pt>
                <c:pt idx="17">
                  <c:v>4.0859676533732703</c:v>
                </c:pt>
                <c:pt idx="18">
                  <c:v>5.1453551510145665</c:v>
                </c:pt>
                <c:pt idx="19">
                  <c:v>6.1502922210646247</c:v>
                </c:pt>
                <c:pt idx="20">
                  <c:v>7.0111011096314959</c:v>
                </c:pt>
                <c:pt idx="21">
                  <c:v>7.7198136111737092</c:v>
                </c:pt>
                <c:pt idx="22">
                  <c:v>8.3446833156312792</c:v>
                </c:pt>
                <c:pt idx="23">
                  <c:v>8.9145462378824529</c:v>
                </c:pt>
                <c:pt idx="24">
                  <c:v>9.4523621575617511</c:v>
                </c:pt>
                <c:pt idx="25">
                  <c:v>9.8788739052868078</c:v>
                </c:pt>
                <c:pt idx="26">
                  <c:v>10.183835977710636</c:v>
                </c:pt>
                <c:pt idx="27">
                  <c:v>10.658409786863478</c:v>
                </c:pt>
                <c:pt idx="28">
                  <c:v>11.183328527122802</c:v>
                </c:pt>
                <c:pt idx="29">
                  <c:v>11.67007324248728</c:v>
                </c:pt>
                <c:pt idx="30">
                  <c:v>12.067464221407089</c:v>
                </c:pt>
                <c:pt idx="31">
                  <c:v>12.377013524955489</c:v>
                </c:pt>
                <c:pt idx="32">
                  <c:v>12.62961143318002</c:v>
                </c:pt>
                <c:pt idx="33">
                  <c:v>12.85356330081488</c:v>
                </c:pt>
                <c:pt idx="34">
                  <c:v>13.04527197758954</c:v>
                </c:pt>
                <c:pt idx="35">
                  <c:v>13.172288028348714</c:v>
                </c:pt>
                <c:pt idx="36">
                  <c:v>13.287244876256787</c:v>
                </c:pt>
                <c:pt idx="37">
                  <c:v>13.420673188495863</c:v>
                </c:pt>
                <c:pt idx="38">
                  <c:v>13.564017154742004</c:v>
                </c:pt>
                <c:pt idx="39">
                  <c:v>13.731711112498541</c:v>
                </c:pt>
                <c:pt idx="40">
                  <c:v>13.93359682821005</c:v>
                </c:pt>
                <c:pt idx="41">
                  <c:v>14.12156449723209</c:v>
                </c:pt>
                <c:pt idx="42">
                  <c:v>14.351156889675046</c:v>
                </c:pt>
                <c:pt idx="43">
                  <c:v>14.580578302474425</c:v>
                </c:pt>
                <c:pt idx="44">
                  <c:v>14.809837744346318</c:v>
                </c:pt>
                <c:pt idx="45">
                  <c:v>15.016586047711519</c:v>
                </c:pt>
                <c:pt idx="46">
                  <c:v>15.177767138896172</c:v>
                </c:pt>
                <c:pt idx="47">
                  <c:v>15.309522339953057</c:v>
                </c:pt>
                <c:pt idx="48">
                  <c:v>15.404827332508248</c:v>
                </c:pt>
                <c:pt idx="49">
                  <c:v>15.461265142063619</c:v>
                </c:pt>
                <c:pt idx="50">
                  <c:v>15.466108949577443</c:v>
                </c:pt>
                <c:pt idx="51">
                  <c:v>15.453126241509644</c:v>
                </c:pt>
                <c:pt idx="52">
                  <c:v>15.484733521229241</c:v>
                </c:pt>
                <c:pt idx="53">
                  <c:v>15.535882903798596</c:v>
                </c:pt>
                <c:pt idx="54">
                  <c:v>15.587003089793255</c:v>
                </c:pt>
                <c:pt idx="55">
                  <c:v>15.631206081211166</c:v>
                </c:pt>
                <c:pt idx="56">
                  <c:v>15.695724885534162</c:v>
                </c:pt>
                <c:pt idx="57">
                  <c:v>15.767595821652106</c:v>
                </c:pt>
                <c:pt idx="58">
                  <c:v>15.829159329565654</c:v>
                </c:pt>
                <c:pt idx="59">
                  <c:v>15.878064494308145</c:v>
                </c:pt>
                <c:pt idx="60">
                  <c:v>15.935510786050463</c:v>
                </c:pt>
                <c:pt idx="61">
                  <c:v>16.017665993280897</c:v>
                </c:pt>
                <c:pt idx="62">
                  <c:v>16.112539212910974</c:v>
                </c:pt>
                <c:pt idx="63">
                  <c:v>16.174162810494238</c:v>
                </c:pt>
                <c:pt idx="64">
                  <c:v>16.20532256363278</c:v>
                </c:pt>
                <c:pt idx="65">
                  <c:v>16.215170802915484</c:v>
                </c:pt>
                <c:pt idx="66">
                  <c:v>16.212962218957689</c:v>
                </c:pt>
                <c:pt idx="67">
                  <c:v>16.199987679711114</c:v>
                </c:pt>
                <c:pt idx="68">
                  <c:v>16.174614823953206</c:v>
                </c:pt>
                <c:pt idx="69">
                  <c:v>16.142674193697204</c:v>
                </c:pt>
                <c:pt idx="70">
                  <c:v>16.110034640862263</c:v>
                </c:pt>
                <c:pt idx="71">
                  <c:v>16.081244397308428</c:v>
                </c:pt>
                <c:pt idx="72">
                  <c:v>16.058796280824193</c:v>
                </c:pt>
                <c:pt idx="73">
                  <c:v>16.043820098126044</c:v>
                </c:pt>
                <c:pt idx="74">
                  <c:v>16.036609719321373</c:v>
                </c:pt>
                <c:pt idx="75">
                  <c:v>16.037057090768123</c:v>
                </c:pt>
                <c:pt idx="76">
                  <c:v>16.044474560633045</c:v>
                </c:pt>
                <c:pt idx="77">
                  <c:v>16.057792448513482</c:v>
                </c:pt>
                <c:pt idx="78">
                  <c:v>16.075906306979547</c:v>
                </c:pt>
                <c:pt idx="79">
                  <c:v>16.098127351609797</c:v>
                </c:pt>
                <c:pt idx="80">
                  <c:v>16.123888077013369</c:v>
                </c:pt>
                <c:pt idx="81">
                  <c:v>16.152648594395892</c:v>
                </c:pt>
                <c:pt idx="82">
                  <c:v>16.183911371386301</c:v>
                </c:pt>
                <c:pt idx="83">
                  <c:v>16.217203280068251</c:v>
                </c:pt>
                <c:pt idx="84">
                  <c:v>16.25215412580145</c:v>
                </c:pt>
                <c:pt idx="85">
                  <c:v>16.288051675826694</c:v>
                </c:pt>
                <c:pt idx="86">
                  <c:v>16.323832302293148</c:v>
                </c:pt>
                <c:pt idx="87">
                  <c:v>16.358348204668836</c:v>
                </c:pt>
                <c:pt idx="88">
                  <c:v>16.390569740493177</c:v>
                </c:pt>
                <c:pt idx="89">
                  <c:v>16.419599176623159</c:v>
                </c:pt>
                <c:pt idx="90">
                  <c:v>16.444452472507749</c:v>
                </c:pt>
                <c:pt idx="91">
                  <c:v>16.464267450487199</c:v>
                </c:pt>
                <c:pt idx="92">
                  <c:v>16.478449676911495</c:v>
                </c:pt>
                <c:pt idx="93">
                  <c:v>16.486525600435279</c:v>
                </c:pt>
                <c:pt idx="94">
                  <c:v>16.488142088551481</c:v>
                </c:pt>
              </c:numCache>
            </c:numRef>
          </c:val>
          <c:extLst>
            <c:ext xmlns:c16="http://schemas.microsoft.com/office/drawing/2014/chart" uri="{C3380CC4-5D6E-409C-BE32-E72D297353CC}">
              <c16:uniqueId val="{00000002-F923-48D0-B7EF-050270674AB9}"/>
            </c:ext>
          </c:extLst>
        </c:ser>
        <c:dLbls>
          <c:showLegendKey val="0"/>
          <c:showVal val="0"/>
          <c:showCatName val="0"/>
          <c:showSerName val="0"/>
          <c:showPercent val="0"/>
          <c:showBubbleSize val="0"/>
        </c:dLbls>
        <c:axId val="161489664"/>
        <c:axId val="161491200"/>
      </c:areaChart>
      <c:lineChart>
        <c:grouping val="standard"/>
        <c:varyColors val="0"/>
        <c:ser>
          <c:idx val="7"/>
          <c:order val="3"/>
          <c:spPr>
            <a:ln w="3175">
              <a:solidFill>
                <a:srgbClr val="000000"/>
              </a:solidFill>
              <a:prstDash val="solid"/>
            </a:ln>
          </c:spPr>
          <c:marker>
            <c:symbol val="none"/>
          </c:marker>
          <c:val>
            <c:numLit>
              <c:formatCode>General</c:formatCode>
              <c:ptCount val="95"/>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pt idx="20">
                <c:v>50</c:v>
              </c:pt>
              <c:pt idx="21">
                <c:v>50</c:v>
              </c:pt>
              <c:pt idx="22">
                <c:v>50</c:v>
              </c:pt>
              <c:pt idx="23">
                <c:v>50</c:v>
              </c:pt>
              <c:pt idx="24">
                <c:v>50</c:v>
              </c:pt>
              <c:pt idx="25">
                <c:v>50</c:v>
              </c:pt>
              <c:pt idx="26">
                <c:v>50</c:v>
              </c:pt>
              <c:pt idx="27">
                <c:v>50</c:v>
              </c:pt>
              <c:pt idx="28">
                <c:v>50</c:v>
              </c:pt>
              <c:pt idx="29">
                <c:v>50</c:v>
              </c:pt>
              <c:pt idx="30">
                <c:v>50</c:v>
              </c:pt>
              <c:pt idx="31">
                <c:v>50</c:v>
              </c:pt>
              <c:pt idx="32">
                <c:v>50</c:v>
              </c:pt>
              <c:pt idx="33">
                <c:v>50</c:v>
              </c:pt>
              <c:pt idx="34">
                <c:v>50</c:v>
              </c:pt>
              <c:pt idx="35">
                <c:v>50</c:v>
              </c:pt>
              <c:pt idx="36">
                <c:v>50</c:v>
              </c:pt>
              <c:pt idx="37">
                <c:v>50</c:v>
              </c:pt>
              <c:pt idx="38">
                <c:v>50</c:v>
              </c:pt>
              <c:pt idx="39">
                <c:v>50</c:v>
              </c:pt>
              <c:pt idx="40">
                <c:v>50</c:v>
              </c:pt>
              <c:pt idx="41">
                <c:v>50</c:v>
              </c:pt>
              <c:pt idx="42">
                <c:v>50</c:v>
              </c:pt>
              <c:pt idx="43">
                <c:v>50</c:v>
              </c:pt>
              <c:pt idx="44">
                <c:v>50</c:v>
              </c:pt>
              <c:pt idx="45">
                <c:v>50</c:v>
              </c:pt>
              <c:pt idx="46">
                <c:v>50</c:v>
              </c:pt>
              <c:pt idx="47">
                <c:v>50</c:v>
              </c:pt>
              <c:pt idx="48">
                <c:v>50</c:v>
              </c:pt>
              <c:pt idx="49">
                <c:v>50</c:v>
              </c:pt>
              <c:pt idx="50">
                <c:v>50</c:v>
              </c:pt>
              <c:pt idx="51">
                <c:v>50</c:v>
              </c:pt>
              <c:pt idx="52">
                <c:v>50</c:v>
              </c:pt>
              <c:pt idx="53">
                <c:v>50</c:v>
              </c:pt>
              <c:pt idx="54">
                <c:v>50</c:v>
              </c:pt>
              <c:pt idx="55">
                <c:v>50</c:v>
              </c:pt>
              <c:pt idx="56">
                <c:v>50</c:v>
              </c:pt>
              <c:pt idx="57">
                <c:v>50</c:v>
              </c:pt>
              <c:pt idx="58">
                <c:v>50</c:v>
              </c:pt>
              <c:pt idx="59">
                <c:v>50</c:v>
              </c:pt>
              <c:pt idx="60">
                <c:v>50</c:v>
              </c:pt>
              <c:pt idx="61">
                <c:v>50</c:v>
              </c:pt>
              <c:pt idx="62">
                <c:v>50</c:v>
              </c:pt>
              <c:pt idx="63">
                <c:v>50</c:v>
              </c:pt>
              <c:pt idx="64">
                <c:v>50</c:v>
              </c:pt>
              <c:pt idx="65">
                <c:v>50</c:v>
              </c:pt>
              <c:pt idx="66">
                <c:v>50</c:v>
              </c:pt>
              <c:pt idx="67">
                <c:v>50</c:v>
              </c:pt>
              <c:pt idx="68">
                <c:v>50</c:v>
              </c:pt>
              <c:pt idx="69">
                <c:v>50</c:v>
              </c:pt>
              <c:pt idx="70">
                <c:v>50</c:v>
              </c:pt>
              <c:pt idx="71">
                <c:v>50</c:v>
              </c:pt>
              <c:pt idx="72">
                <c:v>50</c:v>
              </c:pt>
              <c:pt idx="73">
                <c:v>50</c:v>
              </c:pt>
              <c:pt idx="74">
                <c:v>50</c:v>
              </c:pt>
              <c:pt idx="75">
                <c:v>50</c:v>
              </c:pt>
              <c:pt idx="76">
                <c:v>50</c:v>
              </c:pt>
              <c:pt idx="77">
                <c:v>50</c:v>
              </c:pt>
              <c:pt idx="78">
                <c:v>50</c:v>
              </c:pt>
              <c:pt idx="79">
                <c:v>50</c:v>
              </c:pt>
              <c:pt idx="80">
                <c:v>50</c:v>
              </c:pt>
              <c:pt idx="81">
                <c:v>50</c:v>
              </c:pt>
              <c:pt idx="82">
                <c:v>50</c:v>
              </c:pt>
              <c:pt idx="83">
                <c:v>50</c:v>
              </c:pt>
              <c:pt idx="84">
                <c:v>50</c:v>
              </c:pt>
              <c:pt idx="85">
                <c:v>50</c:v>
              </c:pt>
              <c:pt idx="86">
                <c:v>50</c:v>
              </c:pt>
              <c:pt idx="87">
                <c:v>50</c:v>
              </c:pt>
              <c:pt idx="88">
                <c:v>50</c:v>
              </c:pt>
              <c:pt idx="89">
                <c:v>50</c:v>
              </c:pt>
              <c:pt idx="90">
                <c:v>50</c:v>
              </c:pt>
              <c:pt idx="91">
                <c:v>50</c:v>
              </c:pt>
              <c:pt idx="92">
                <c:v>50</c:v>
              </c:pt>
              <c:pt idx="93">
                <c:v>50</c:v>
              </c:pt>
              <c:pt idx="94">
                <c:v>50</c:v>
              </c:pt>
            </c:numLit>
          </c:val>
          <c:smooth val="0"/>
          <c:extLst>
            <c:ext xmlns:c16="http://schemas.microsoft.com/office/drawing/2014/chart" uri="{C3380CC4-5D6E-409C-BE32-E72D297353CC}">
              <c16:uniqueId val="{00000003-F923-48D0-B7EF-050270674AB9}"/>
            </c:ext>
          </c:extLst>
        </c:ser>
        <c:dLbls>
          <c:showLegendKey val="0"/>
          <c:showVal val="0"/>
          <c:showCatName val="0"/>
          <c:showSerName val="0"/>
          <c:showPercent val="0"/>
          <c:showBubbleSize val="0"/>
        </c:dLbls>
        <c:marker val="1"/>
        <c:smooth val="0"/>
        <c:axId val="161489664"/>
        <c:axId val="161491200"/>
      </c:lineChart>
      <c:catAx>
        <c:axId val="161489664"/>
        <c:scaling>
          <c:orientation val="minMax"/>
        </c:scaling>
        <c:delete val="1"/>
        <c:axPos val="b"/>
        <c:numFmt formatCode="General" sourceLinked="1"/>
        <c:majorTickMark val="in"/>
        <c:minorTickMark val="none"/>
        <c:tickLblPos val="nextTo"/>
        <c:crossAx val="161491200"/>
        <c:crosses val="autoZero"/>
        <c:auto val="1"/>
        <c:lblAlgn val="ctr"/>
        <c:lblOffset val="100"/>
        <c:tickLblSkip val="200"/>
        <c:tickMarkSkip val="5"/>
        <c:noMultiLvlLbl val="0"/>
      </c:catAx>
      <c:valAx>
        <c:axId val="161491200"/>
        <c:scaling>
          <c:orientation val="minMax"/>
          <c:max val="100"/>
        </c:scaling>
        <c:delete val="0"/>
        <c:axPos val="l"/>
        <c:majorGridlines>
          <c:spPr>
            <a:ln w="3175">
              <a:solidFill>
                <a:srgbClr val="000000"/>
              </a:solidFill>
              <a:prstDash val="solid"/>
            </a:ln>
          </c:spPr>
        </c:majorGridlines>
        <c:title>
          <c:tx>
            <c:rich>
              <a:bodyPr rot="0" vert="horz"/>
              <a:lstStyle/>
              <a:p>
                <a:pPr algn="l">
                  <a:defRPr/>
                </a:pPr>
                <a:r>
                  <a:rPr lang="ja-JP"/>
                  <a:t>（％）</a:t>
                </a:r>
              </a:p>
            </c:rich>
          </c:tx>
          <c:layout>
            <c:manualLayout>
              <c:xMode val="edge"/>
              <c:yMode val="edge"/>
              <c:x val="5.479617486930711E-3"/>
              <c:y val="3.80634689686489E-2"/>
            </c:manualLayout>
          </c:layout>
          <c:overlay val="0"/>
          <c:spPr>
            <a:noFill/>
            <a:ln w="25400">
              <a:noFill/>
            </a:ln>
          </c:spPr>
        </c:title>
        <c:numFmt formatCode="#,##0_);[Red]\(#,##0\)" sourceLinked="0"/>
        <c:majorTickMark val="in"/>
        <c:minorTickMark val="none"/>
        <c:tickLblPos val="nextTo"/>
        <c:spPr>
          <a:ln w="3175">
            <a:solidFill>
              <a:srgbClr val="000000"/>
            </a:solidFill>
            <a:prstDash val="solid"/>
          </a:ln>
        </c:spPr>
        <c:txPr>
          <a:bodyPr rot="0" vert="horz"/>
          <a:lstStyle/>
          <a:p>
            <a:pPr>
              <a:defRPr sz="1000"/>
            </a:pPr>
            <a:endParaRPr lang="ja-JP"/>
          </a:p>
        </c:txPr>
        <c:crossAx val="161489664"/>
        <c:crosses val="autoZero"/>
        <c:crossBetween val="midCat"/>
        <c:minorUnit val="10"/>
      </c:valAx>
      <c:spPr>
        <a:noFill/>
        <a:ln w="12700">
          <a:solidFill>
            <a:srgbClr val="808080"/>
          </a:solidFill>
          <a:prstDash val="solid"/>
        </a:ln>
      </c:spPr>
    </c:plotArea>
    <c:plotVisOnly val="1"/>
    <c:dispBlanksAs val="gap"/>
    <c:showDLblsOverMax val="0"/>
  </c:chart>
  <c:spPr>
    <a:noFill/>
    <a:ln w="9525">
      <a:noFill/>
    </a:ln>
  </c:spPr>
  <c:txPr>
    <a:bodyPr rot="0" vert="horz" anchor="ctr" anchorCtr="1"/>
    <a:lstStyle/>
    <a:p>
      <a:pPr>
        <a:defRPr sz="1200" b="0" i="0" u="none" strike="noStrike" baseline="0">
          <a:solidFill>
            <a:srgbClr val="000000"/>
          </a:solidFill>
          <a:latin typeface="Meiryo UI" panose="020B0604030504040204" pitchFamily="50" charset="-128"/>
          <a:ea typeface="Meiryo UI" panose="020B0604030504040204" pitchFamily="50" charset="-128"/>
          <a:cs typeface="ＭＳ Ｐゴシック"/>
        </a:defRPr>
      </a:pPr>
      <a:endParaRPr lang="ja-JP"/>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spPr>
            <a:solidFill>
              <a:srgbClr val="D9D9D9"/>
            </a:solidFill>
            <a:ln>
              <a:solidFill>
                <a:schemeClr val="tx1"/>
              </a:solidFill>
            </a:ln>
            <a:effectLst/>
          </c:spPr>
          <c:invertIfNegative val="0"/>
          <c:val>
            <c:numRef>
              <c:f>Sheet1!$B$2</c:f>
              <c:numCache>
                <c:formatCode>General</c:formatCode>
                <c:ptCount val="1"/>
                <c:pt idx="0">
                  <c:v>520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カテゴリ 1</c:v>
                      </c:pt>
                    </c:strCache>
                  </c:strRef>
                </c15:cat>
              </c15:filteredCategoryTitle>
            </c:ext>
            <c:ext xmlns:c16="http://schemas.microsoft.com/office/drawing/2014/chart" uri="{C3380CC4-5D6E-409C-BE32-E72D297353CC}">
              <c16:uniqueId val="{00000000-336E-4813-BD6F-4FCD932135C6}"/>
            </c:ext>
          </c:extLst>
        </c:ser>
        <c:ser>
          <c:idx val="1"/>
          <c:order val="1"/>
          <c:spPr>
            <a:solidFill>
              <a:srgbClr val="00A9CC"/>
            </a:solidFill>
            <a:ln>
              <a:solidFill>
                <a:schemeClr val="tx1"/>
              </a:solidFill>
            </a:ln>
            <a:effectLst/>
          </c:spPr>
          <c:invertIfNegative val="0"/>
          <c:val>
            <c:numRef>
              <c:f>Sheet1!$C$2</c:f>
              <c:numCache>
                <c:formatCode>General</c:formatCode>
                <c:ptCount val="1"/>
                <c:pt idx="0">
                  <c:v>1670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列1</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カテゴリ 1</c:v>
                      </c:pt>
                    </c:strCache>
                  </c:strRef>
                </c15:cat>
              </c15:filteredCategoryTitle>
            </c:ext>
            <c:ext xmlns:c16="http://schemas.microsoft.com/office/drawing/2014/chart" uri="{C3380CC4-5D6E-409C-BE32-E72D297353CC}">
              <c16:uniqueId val="{00000003-336E-4813-BD6F-4FCD932135C6}"/>
            </c:ext>
          </c:extLst>
        </c:ser>
        <c:ser>
          <c:idx val="2"/>
          <c:order val="2"/>
          <c:spPr>
            <a:solidFill>
              <a:srgbClr val="E0F5F9"/>
            </a:solidFill>
            <a:ln>
              <a:solidFill>
                <a:schemeClr val="tx1"/>
              </a:solidFill>
            </a:ln>
            <a:effectLst/>
          </c:spPr>
          <c:invertIfNegative val="0"/>
          <c:val>
            <c:numRef>
              <c:f>Sheet1!$D$2</c:f>
              <c:numCache>
                <c:formatCode>General</c:formatCode>
                <c:ptCount val="1"/>
                <c:pt idx="0">
                  <c:v>210</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列2</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カテゴリ 1</c:v>
                      </c:pt>
                    </c:strCache>
                  </c:strRef>
                </c15:cat>
              </c15:filteredCategoryTitle>
            </c:ext>
            <c:ext xmlns:c16="http://schemas.microsoft.com/office/drawing/2014/chart" uri="{C3380CC4-5D6E-409C-BE32-E72D297353CC}">
              <c16:uniqueId val="{00000004-336E-4813-BD6F-4FCD932135C6}"/>
            </c:ext>
          </c:extLst>
        </c:ser>
        <c:dLbls>
          <c:showLegendKey val="0"/>
          <c:showVal val="0"/>
          <c:showCatName val="0"/>
          <c:showSerName val="0"/>
          <c:showPercent val="0"/>
          <c:showBubbleSize val="0"/>
        </c:dLbls>
        <c:gapWidth val="0"/>
        <c:overlap val="100"/>
        <c:axId val="1999410320"/>
        <c:axId val="1999418480"/>
      </c:barChart>
      <c:catAx>
        <c:axId val="1999410320"/>
        <c:scaling>
          <c:orientation val="minMax"/>
        </c:scaling>
        <c:delete val="1"/>
        <c:axPos val="b"/>
        <c:numFmt formatCode="General" sourceLinked="1"/>
        <c:majorTickMark val="none"/>
        <c:minorTickMark val="none"/>
        <c:tickLblPos val="nextTo"/>
        <c:crossAx val="1999418480"/>
        <c:crosses val="autoZero"/>
        <c:auto val="1"/>
        <c:lblAlgn val="ctr"/>
        <c:lblOffset val="100"/>
        <c:noMultiLvlLbl val="0"/>
      </c:catAx>
      <c:valAx>
        <c:axId val="1999418480"/>
        <c:scaling>
          <c:orientation val="minMax"/>
          <c:max val="2400"/>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99410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0.37415</cdr:x>
      <cdr:y>0.52802</cdr:y>
    </cdr:from>
    <cdr:to>
      <cdr:x>0.46324</cdr:x>
      <cdr:y>0.61829</cdr:y>
    </cdr:to>
    <cdr:sp macro="" textlink="">
      <cdr:nvSpPr>
        <cdr:cNvPr id="24577" name="Text Box 1"/>
        <cdr:cNvSpPr txBox="1">
          <a:spLocks xmlns:a="http://schemas.openxmlformats.org/drawingml/2006/main" noChangeArrowheads="1"/>
        </cdr:cNvSpPr>
      </cdr:nvSpPr>
      <cdr:spPr bwMode="auto">
        <a:xfrm xmlns:a="http://schemas.openxmlformats.org/drawingml/2006/main">
          <a:off x="1623446" y="2016326"/>
          <a:ext cx="386561" cy="344707"/>
        </a:xfrm>
        <a:prstGeom xmlns:a="http://schemas.openxmlformats.org/drawingml/2006/main" prst="rect">
          <a:avLst/>
        </a:prstGeom>
        <a:noFill xmlns:a="http://schemas.openxmlformats.org/drawingml/2006/main"/>
        <a:ln xmlns:a="http://schemas.openxmlformats.org/drawingml/2006/main" w="9525" cap="rnd">
          <a:noFill/>
          <a:prstDash val="sysDot"/>
          <a:miter lim="800000"/>
          <a:headEnd/>
          <a:tailEnd/>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cdr:spPr>
      <cdr:txBody>
        <a:bodyPr xmlns:a="http://schemas.openxmlformats.org/drawingml/2006/main" wrap="none" lIns="18288" tIns="18288" rIns="18288" bIns="18288" anchor="ctr" upright="1">
          <a:spAutoFit/>
        </a:bodyPr>
        <a:lstStyle xmlns:a="http://schemas.openxmlformats.org/drawingml/2006/main"/>
        <a:p xmlns:a="http://schemas.openxmlformats.org/drawingml/2006/main">
          <a:pPr algn="ctr" rtl="0">
            <a:defRPr sz="1000"/>
          </a:pPr>
          <a:r>
            <a:rPr lang="ja-JP" altLang="en-US" sz="2000" b="1" i="0" u="none" strike="noStrike" baseline="0" dirty="0">
              <a:solidFill>
                <a:schemeClr val="bg1"/>
              </a:solidFill>
              <a:latin typeface="Meiryo UI" panose="020B0604030504040204" pitchFamily="50" charset="-128"/>
              <a:ea typeface="Meiryo UI" panose="020B0604030504040204" pitchFamily="50" charset="-128"/>
            </a:rPr>
            <a:t>保険料</a:t>
          </a:r>
        </a:p>
      </cdr:txBody>
    </cdr:sp>
  </cdr:relSizeAnchor>
  <cdr:relSizeAnchor xmlns:cdr="http://schemas.openxmlformats.org/drawingml/2006/chartDrawing">
    <cdr:from>
      <cdr:x>0.44932</cdr:x>
      <cdr:y>0.15731</cdr:y>
    </cdr:from>
    <cdr:to>
      <cdr:x>0.86459</cdr:x>
      <cdr:y>0.2234</cdr:y>
    </cdr:to>
    <cdr:sp macro="" textlink="">
      <cdr:nvSpPr>
        <cdr:cNvPr id="24578" name="Text Box 2"/>
        <cdr:cNvSpPr txBox="1">
          <a:spLocks xmlns:a="http://schemas.openxmlformats.org/drawingml/2006/main" noChangeArrowheads="1"/>
        </cdr:cNvSpPr>
      </cdr:nvSpPr>
      <cdr:spPr bwMode="auto">
        <a:xfrm xmlns:a="http://schemas.openxmlformats.org/drawingml/2006/main">
          <a:off x="1949590" y="600713"/>
          <a:ext cx="1801840" cy="252377"/>
        </a:xfrm>
        <a:prstGeom xmlns:a="http://schemas.openxmlformats.org/drawingml/2006/main" prst="rect">
          <a:avLst/>
        </a:prstGeom>
        <a:noFill xmlns:a="http://schemas.openxmlformats.org/drawingml/2006/main"/>
        <a:ln xmlns:a="http://schemas.openxmlformats.org/drawingml/2006/main" w="9525" cap="rnd">
          <a:noFill/>
          <a:prstDash val="sysDot"/>
          <a:miter lim="800000"/>
          <a:headEnd/>
          <a:tailEnd/>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cdr:spPr>
      <cdr:txBody>
        <a:bodyPr xmlns:a="http://schemas.openxmlformats.org/drawingml/2006/main" wrap="none" lIns="18288" tIns="18288" rIns="18288" bIns="18288" anchor="ctr" upright="1">
          <a:spAutoFit/>
        </a:bodyPr>
        <a:lstStyle xmlns:a="http://schemas.openxmlformats.org/drawingml/2006/main"/>
        <a:p xmlns:a="http://schemas.openxmlformats.org/drawingml/2006/main">
          <a:pPr algn="ctr" rtl="0">
            <a:defRPr sz="1000"/>
          </a:pP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積立金から得られる財源</a:t>
          </a:r>
        </a:p>
      </cdr:txBody>
    </cdr:sp>
  </cdr:relSizeAnchor>
  <cdr:relSizeAnchor xmlns:cdr="http://schemas.openxmlformats.org/drawingml/2006/chartDrawing">
    <cdr:from>
      <cdr:x>0.44261</cdr:x>
      <cdr:y>0.8124</cdr:y>
    </cdr:from>
    <cdr:to>
      <cdr:x>0.61664</cdr:x>
      <cdr:y>0.8785</cdr:y>
    </cdr:to>
    <cdr:sp macro="" textlink="">
      <cdr:nvSpPr>
        <cdr:cNvPr id="24579" name="Text Box 3"/>
        <cdr:cNvSpPr txBox="1">
          <a:spLocks xmlns:a="http://schemas.openxmlformats.org/drawingml/2006/main" noChangeArrowheads="1"/>
        </cdr:cNvSpPr>
      </cdr:nvSpPr>
      <cdr:spPr bwMode="auto">
        <a:xfrm xmlns:a="http://schemas.openxmlformats.org/drawingml/2006/main">
          <a:off x="1920498" y="3102265"/>
          <a:ext cx="755079" cy="252377"/>
        </a:xfrm>
        <a:prstGeom xmlns:a="http://schemas.openxmlformats.org/drawingml/2006/main" prst="rect">
          <a:avLst/>
        </a:prstGeom>
        <a:noFill xmlns:a="http://schemas.openxmlformats.org/drawingml/2006/main"/>
        <a:ln xmlns:a="http://schemas.openxmlformats.org/drawingml/2006/main" w="9525" cap="rnd">
          <a:noFill/>
          <a:prstDash val="sysDot"/>
          <a:miter lim="800000"/>
          <a:headEnd/>
          <a:tailEnd/>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cdr:spPr>
      <cdr:txBody>
        <a:bodyPr xmlns:a="http://schemas.openxmlformats.org/drawingml/2006/main" wrap="none" lIns="18288" tIns="18288" rIns="18288" bIns="18288" anchor="ctr" upright="1">
          <a:spAutoFit/>
        </a:bodyPr>
        <a:lstStyle xmlns:a="http://schemas.openxmlformats.org/drawingml/2006/main"/>
        <a:p xmlns:a="http://schemas.openxmlformats.org/drawingml/2006/main">
          <a:pPr algn="ctr" rtl="0">
            <a:defRPr sz="1000"/>
          </a:pPr>
          <a:r>
            <a:rPr lang="ja-JP" altLang="en-US" sz="1400" b="0" i="0" u="none" strike="noStrike" baseline="0" dirty="0">
              <a:solidFill>
                <a:schemeClr val="tx1"/>
              </a:solidFill>
              <a:latin typeface="Meiryo UI" panose="020B0604030504040204" pitchFamily="50" charset="-128"/>
              <a:ea typeface="Meiryo UI" panose="020B0604030504040204" pitchFamily="50" charset="-128"/>
            </a:rPr>
            <a:t>国庫負担</a:t>
          </a:r>
        </a:p>
      </cdr:txBody>
    </cdr:sp>
  </cdr:relSizeAnchor>
  <cdr:relSizeAnchor xmlns:cdr="http://schemas.openxmlformats.org/drawingml/2006/chartDrawing">
    <cdr:from>
      <cdr:x>0.0237</cdr:x>
      <cdr:y>0.93995</cdr:y>
    </cdr:from>
    <cdr:to>
      <cdr:x>0.15191</cdr:x>
      <cdr:y>0.9859</cdr:y>
    </cdr:to>
    <cdr:sp macro="" textlink="">
      <cdr:nvSpPr>
        <cdr:cNvPr id="24580" name="Text Box 4"/>
        <cdr:cNvSpPr txBox="1">
          <a:spLocks xmlns:a="http://schemas.openxmlformats.org/drawingml/2006/main" noChangeArrowheads="1"/>
        </cdr:cNvSpPr>
      </cdr:nvSpPr>
      <cdr:spPr bwMode="auto">
        <a:xfrm xmlns:a="http://schemas.openxmlformats.org/drawingml/2006/main">
          <a:off x="102826" y="3589329"/>
          <a:ext cx="556306" cy="17543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18288" bIns="18288" anchor="ctr" upright="1">
          <a:spAutoFit/>
        </a:bodyPr>
        <a:lstStyle xmlns:a="http://schemas.openxmlformats.org/drawingml/2006/main"/>
        <a:p xmlns:a="http://schemas.openxmlformats.org/drawingml/2006/main">
          <a:pPr algn="ctr" rtl="0">
            <a:defRPr sz="1000"/>
          </a:pPr>
          <a:r>
            <a:rPr lang="en-US" altLang="ja-JP" sz="900" b="0" i="0" u="none" strike="noStrike" baseline="0" dirty="0">
              <a:solidFill>
                <a:srgbClr val="000000"/>
              </a:solidFill>
              <a:latin typeface="Meiryo UI" panose="020B0604030504040204" pitchFamily="50" charset="-128"/>
              <a:ea typeface="Meiryo UI" panose="020B0604030504040204" pitchFamily="50" charset="-128"/>
            </a:rPr>
            <a:t>2020</a:t>
          </a:r>
          <a:r>
            <a:rPr lang="ja-JP" altLang="en-US" sz="900" b="0" i="0" u="none" strike="noStrike" baseline="0" dirty="0">
              <a:solidFill>
                <a:srgbClr val="000000"/>
              </a:solidFill>
              <a:latin typeface="Meiryo UI" panose="020B0604030504040204" pitchFamily="50" charset="-128"/>
              <a:ea typeface="Meiryo UI" panose="020B0604030504040204" pitchFamily="50" charset="-128"/>
            </a:rPr>
            <a:t>年度</a:t>
          </a:r>
        </a:p>
      </cdr:txBody>
    </cdr:sp>
  </cdr:relSizeAnchor>
  <cdr:relSizeAnchor xmlns:cdr="http://schemas.openxmlformats.org/drawingml/2006/chartDrawing">
    <cdr:from>
      <cdr:x>0.41952</cdr:x>
      <cdr:y>0.93995</cdr:y>
    </cdr:from>
    <cdr:to>
      <cdr:x>0.54773</cdr:x>
      <cdr:y>0.9859</cdr:y>
    </cdr:to>
    <cdr:sp macro="" textlink="">
      <cdr:nvSpPr>
        <cdr:cNvPr id="24581" name="Text Box 5"/>
        <cdr:cNvSpPr txBox="1">
          <a:spLocks xmlns:a="http://schemas.openxmlformats.org/drawingml/2006/main" noChangeArrowheads="1"/>
        </cdr:cNvSpPr>
      </cdr:nvSpPr>
      <cdr:spPr bwMode="auto">
        <a:xfrm xmlns:a="http://schemas.openxmlformats.org/drawingml/2006/main">
          <a:off x="1820290" y="3589329"/>
          <a:ext cx="556306" cy="17543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18288" bIns="18288" anchor="ctr" upright="1">
          <a:spAutoFit/>
        </a:bodyPr>
        <a:lstStyle xmlns:a="http://schemas.openxmlformats.org/drawingml/2006/main"/>
        <a:p xmlns:a="http://schemas.openxmlformats.org/drawingml/2006/main">
          <a:pPr algn="ctr" rtl="0">
            <a:defRPr sz="1000"/>
          </a:pPr>
          <a:r>
            <a:rPr lang="en-US" altLang="ja-JP" sz="900" b="0" i="0" u="none" strike="noStrike" baseline="0" dirty="0">
              <a:solidFill>
                <a:srgbClr val="000000"/>
              </a:solidFill>
              <a:latin typeface="Meiryo UI" panose="020B0604030504040204" pitchFamily="50" charset="-128"/>
              <a:ea typeface="Meiryo UI" panose="020B0604030504040204" pitchFamily="50" charset="-128"/>
            </a:rPr>
            <a:t>2065</a:t>
          </a:r>
          <a:r>
            <a:rPr lang="ja-JP" altLang="en-US" sz="900" b="0" i="0" u="none" strike="noStrike" baseline="0" dirty="0">
              <a:solidFill>
                <a:srgbClr val="000000"/>
              </a:solidFill>
              <a:latin typeface="Meiryo UI" panose="020B0604030504040204" pitchFamily="50" charset="-128"/>
              <a:ea typeface="Meiryo UI" panose="020B0604030504040204" pitchFamily="50" charset="-128"/>
            </a:rPr>
            <a:t>年度</a:t>
          </a:r>
        </a:p>
      </cdr:txBody>
    </cdr:sp>
  </cdr:relSizeAnchor>
  <cdr:relSizeAnchor xmlns:cdr="http://schemas.openxmlformats.org/drawingml/2006/chartDrawing">
    <cdr:from>
      <cdr:x>0.84304</cdr:x>
      <cdr:y>0.93995</cdr:y>
    </cdr:from>
    <cdr:to>
      <cdr:x>0.97125</cdr:x>
      <cdr:y>0.9859</cdr:y>
    </cdr:to>
    <cdr:sp macro="" textlink="">
      <cdr:nvSpPr>
        <cdr:cNvPr id="24582" name="Text Box 6"/>
        <cdr:cNvSpPr txBox="1">
          <a:spLocks xmlns:a="http://schemas.openxmlformats.org/drawingml/2006/main" noChangeArrowheads="1"/>
        </cdr:cNvSpPr>
      </cdr:nvSpPr>
      <cdr:spPr bwMode="auto">
        <a:xfrm xmlns:a="http://schemas.openxmlformats.org/drawingml/2006/main">
          <a:off x="3657939" y="3589329"/>
          <a:ext cx="556306" cy="17543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18288" bIns="18288" anchor="ctr" upright="1">
          <a:spAutoFit/>
        </a:bodyPr>
        <a:lstStyle xmlns:a="http://schemas.openxmlformats.org/drawingml/2006/main"/>
        <a:p xmlns:a="http://schemas.openxmlformats.org/drawingml/2006/main">
          <a:pPr algn="ctr" rtl="0">
            <a:defRPr sz="1000"/>
          </a:pPr>
          <a:r>
            <a:rPr lang="en-US" altLang="ja-JP" sz="900" b="0" i="0" u="none" strike="noStrike" baseline="0" dirty="0">
              <a:solidFill>
                <a:srgbClr val="000000"/>
              </a:solidFill>
              <a:latin typeface="Meiryo UI" panose="020B0604030504040204" pitchFamily="50" charset="-128"/>
              <a:ea typeface="Meiryo UI" panose="020B0604030504040204" pitchFamily="50" charset="-128"/>
            </a:rPr>
            <a:t>2115</a:t>
          </a:r>
          <a:r>
            <a:rPr lang="ja-JP" altLang="en-US" sz="900" b="0" i="0" u="none" strike="noStrike" baseline="0" dirty="0">
              <a:solidFill>
                <a:srgbClr val="000000"/>
              </a:solidFill>
              <a:latin typeface="Meiryo UI" panose="020B0604030504040204" pitchFamily="50" charset="-128"/>
              <a:ea typeface="Meiryo UI" panose="020B0604030504040204" pitchFamily="50" charset="-128"/>
            </a:rPr>
            <a:t>年度</a:t>
          </a:r>
        </a:p>
      </cdr:txBody>
    </cdr:sp>
  </cdr:relSizeAnchor>
  <cdr:relSizeAnchor xmlns:cdr="http://schemas.openxmlformats.org/drawingml/2006/chartDrawing">
    <cdr:from>
      <cdr:x>0.83009</cdr:x>
      <cdr:y>0.03448</cdr:y>
    </cdr:from>
    <cdr:to>
      <cdr:x>0.97646</cdr:x>
      <cdr:y>0.0721</cdr:y>
    </cdr:to>
    <cdr:sp macro="" textlink="">
      <cdr:nvSpPr>
        <cdr:cNvPr id="2" name="テキスト ボックス 1"/>
        <cdr:cNvSpPr txBox="1"/>
      </cdr:nvSpPr>
      <cdr:spPr>
        <a:xfrm xmlns:a="http://schemas.openxmlformats.org/drawingml/2006/main">
          <a:off x="7724775" y="209550"/>
          <a:ext cx="1362075"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0.19233</cdr:x>
      <cdr:y>0.93794</cdr:y>
    </cdr:from>
    <cdr:to>
      <cdr:x>0.33976</cdr:x>
      <cdr:y>0.98791</cdr:y>
    </cdr:to>
    <cdr:sp macro="" textlink="">
      <cdr:nvSpPr>
        <cdr:cNvPr id="3" name="Text Box 5">
          <a:extLst xmlns:a="http://schemas.openxmlformats.org/drawingml/2006/main">
            <a:ext uri="{FF2B5EF4-FFF2-40B4-BE49-F238E27FC236}">
              <a16:creationId xmlns:a16="http://schemas.microsoft.com/office/drawing/2014/main" id="{49CC9EBA-5C9E-376E-416F-45A4BC6A8C24}"/>
            </a:ext>
          </a:extLst>
        </cdr:cNvPr>
        <cdr:cNvSpPr txBox="1">
          <a:spLocks xmlns:a="http://schemas.openxmlformats.org/drawingml/2006/main" noChangeArrowheads="1"/>
        </cdr:cNvSpPr>
      </cdr:nvSpPr>
      <cdr:spPr bwMode="auto">
        <a:xfrm xmlns:a="http://schemas.openxmlformats.org/drawingml/2006/main">
          <a:off x="834533" y="3581635"/>
          <a:ext cx="639662" cy="19082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18288" bIns="18288" anchor="ctr" upright="1">
          <a:spAutoFit/>
        </a:bodyPr>
        <a:lstStyle xmlns:a="http://schemas.openxmlformats.org/drawingml/2006/main"/>
        <a:p xmlns:a="http://schemas.openxmlformats.org/drawingml/2006/main">
          <a:pPr algn="ctr" rtl="0">
            <a:defRPr sz="1000"/>
          </a:pPr>
          <a:r>
            <a:rPr lang="en-US" altLang="ja-JP" sz="1000" b="1" i="0" u="none" strike="noStrike" baseline="0" dirty="0">
              <a:solidFill>
                <a:srgbClr val="FF0000"/>
              </a:solidFill>
              <a:latin typeface="Meiryo UI" panose="020B0604030504040204" pitchFamily="50" charset="-128"/>
              <a:ea typeface="Meiryo UI" panose="020B0604030504040204" pitchFamily="50" charset="-128"/>
            </a:rPr>
            <a:t>2040</a:t>
          </a:r>
          <a:r>
            <a:rPr lang="ja-JP" altLang="en-US" sz="1000" b="1" i="0" u="none" strike="noStrike" baseline="0" dirty="0">
              <a:solidFill>
                <a:srgbClr val="FF0000"/>
              </a:solidFill>
              <a:latin typeface="Meiryo UI" panose="020B0604030504040204" pitchFamily="50" charset="-128"/>
              <a:ea typeface="Meiryo UI" panose="020B0604030504040204" pitchFamily="50" charset="-128"/>
            </a:rPr>
            <a:t>年度</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8462B45-3B19-644E-AD02-C8057219CE62}"/>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83D6E86-57B2-8C4B-A4A6-B815EB7BC088}"/>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BC100692-EAF4-2D4D-8CB7-4A95778DD0E4}" type="datetimeFigureOut">
              <a:rPr kumimoji="1" lang="ja-JP" altLang="en-US" smtClean="0"/>
              <a:t>2024/6/26</a:t>
            </a:fld>
            <a:endParaRPr kumimoji="1" lang="ja-JP" altLang="en-US"/>
          </a:p>
        </p:txBody>
      </p:sp>
      <p:sp>
        <p:nvSpPr>
          <p:cNvPr id="4" name="フッター プレースホルダー 3">
            <a:extLst>
              <a:ext uri="{FF2B5EF4-FFF2-40B4-BE49-F238E27FC236}">
                <a16:creationId xmlns:a16="http://schemas.microsoft.com/office/drawing/2014/main" id="{C8B21570-7BD7-0C4B-8425-70205C7AD7A8}"/>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C85AC23-07E1-0E46-9EE9-96123763DA4B}"/>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BD3031F9-2228-CB40-9934-33F673688A70}" type="slidenum">
              <a:rPr kumimoji="1" lang="ja-JP" altLang="en-US" smtClean="0"/>
              <a:t>‹#›</a:t>
            </a:fld>
            <a:endParaRPr kumimoji="1" lang="ja-JP" altLang="en-US"/>
          </a:p>
        </p:txBody>
      </p:sp>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B37A305E-D807-3946-A1A4-56C9B77AFB38}" type="datetimeFigureOut">
              <a:rPr kumimoji="1" lang="ja-JP" altLang="en-US" smtClean="0"/>
              <a:t>2024/6/26</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hf hdr="0" ftr="0" dt="0"/>
  <p:notesStyle>
    <a:lvl1pPr marL="0" algn="l" defTabSz="914373" rtl="0" eaLnBrk="1" latinLnBrk="0" hangingPunct="1">
      <a:defRPr kumimoji="1" sz="1200" kern="1200">
        <a:solidFill>
          <a:schemeClr val="tx1"/>
        </a:solidFill>
        <a:latin typeface="+mn-lt"/>
        <a:ea typeface="+mn-ea"/>
        <a:cs typeface="+mn-cs"/>
      </a:defRPr>
    </a:lvl1pPr>
    <a:lvl2pPr marL="457187" algn="l" defTabSz="914373" rtl="0" eaLnBrk="1" latinLnBrk="0" hangingPunct="1">
      <a:defRPr kumimoji="1" sz="1200" kern="1200">
        <a:solidFill>
          <a:schemeClr val="tx1"/>
        </a:solidFill>
        <a:latin typeface="+mn-lt"/>
        <a:ea typeface="+mn-ea"/>
        <a:cs typeface="+mn-cs"/>
      </a:defRPr>
    </a:lvl2pPr>
    <a:lvl3pPr marL="914373" algn="l" defTabSz="914373" rtl="0" eaLnBrk="1" latinLnBrk="0" hangingPunct="1">
      <a:defRPr kumimoji="1" sz="1200" kern="1200">
        <a:solidFill>
          <a:schemeClr val="tx1"/>
        </a:solidFill>
        <a:latin typeface="+mn-lt"/>
        <a:ea typeface="+mn-ea"/>
        <a:cs typeface="+mn-cs"/>
      </a:defRPr>
    </a:lvl3pPr>
    <a:lvl4pPr marL="1371560" algn="l" defTabSz="914373" rtl="0" eaLnBrk="1" latinLnBrk="0" hangingPunct="1">
      <a:defRPr kumimoji="1" sz="1200" kern="1200">
        <a:solidFill>
          <a:schemeClr val="tx1"/>
        </a:solidFill>
        <a:latin typeface="+mn-lt"/>
        <a:ea typeface="+mn-ea"/>
        <a:cs typeface="+mn-cs"/>
      </a:defRPr>
    </a:lvl4pPr>
    <a:lvl5pPr marL="1828747" algn="l" defTabSz="914373" rtl="0" eaLnBrk="1" latinLnBrk="0" hangingPunct="1">
      <a:defRPr kumimoji="1" sz="1200" kern="1200">
        <a:solidFill>
          <a:schemeClr val="tx1"/>
        </a:solidFill>
        <a:latin typeface="+mn-lt"/>
        <a:ea typeface="+mn-ea"/>
        <a:cs typeface="+mn-cs"/>
      </a:defRPr>
    </a:lvl5pPr>
    <a:lvl6pPr marL="2285933" algn="l" defTabSz="914373" rtl="0" eaLnBrk="1" latinLnBrk="0" hangingPunct="1">
      <a:defRPr kumimoji="1" sz="1200" kern="1200">
        <a:solidFill>
          <a:schemeClr val="tx1"/>
        </a:solidFill>
        <a:latin typeface="+mn-lt"/>
        <a:ea typeface="+mn-ea"/>
        <a:cs typeface="+mn-cs"/>
      </a:defRPr>
    </a:lvl6pPr>
    <a:lvl7pPr marL="2743120" algn="l" defTabSz="914373" rtl="0" eaLnBrk="1" latinLnBrk="0" hangingPunct="1">
      <a:defRPr kumimoji="1" sz="1200" kern="1200">
        <a:solidFill>
          <a:schemeClr val="tx1"/>
        </a:solidFill>
        <a:latin typeface="+mn-lt"/>
        <a:ea typeface="+mn-ea"/>
        <a:cs typeface="+mn-cs"/>
      </a:defRPr>
    </a:lvl7pPr>
    <a:lvl8pPr marL="3200307" algn="l" defTabSz="914373" rtl="0" eaLnBrk="1" latinLnBrk="0" hangingPunct="1">
      <a:defRPr kumimoji="1" sz="1200" kern="1200">
        <a:solidFill>
          <a:schemeClr val="tx1"/>
        </a:solidFill>
        <a:latin typeface="+mn-lt"/>
        <a:ea typeface="+mn-ea"/>
        <a:cs typeface="+mn-cs"/>
      </a:defRPr>
    </a:lvl8pPr>
    <a:lvl9pPr marL="3657494" algn="l" defTabSz="91437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3</a:t>
            </a:fld>
            <a:endParaRPr kumimoji="1" lang="ja-JP" altLang="en-US"/>
          </a:p>
        </p:txBody>
      </p:sp>
    </p:spTree>
    <p:extLst>
      <p:ext uri="{BB962C8B-B14F-4D97-AF65-F5344CB8AC3E}">
        <p14:creationId xmlns:p14="http://schemas.microsoft.com/office/powerpoint/2010/main" val="3154618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6</a:t>
            </a:fld>
            <a:endParaRPr kumimoji="1" lang="ja-JP" altLang="en-US"/>
          </a:p>
        </p:txBody>
      </p:sp>
    </p:spTree>
    <p:extLst>
      <p:ext uri="{BB962C8B-B14F-4D97-AF65-F5344CB8AC3E}">
        <p14:creationId xmlns:p14="http://schemas.microsoft.com/office/powerpoint/2010/main" val="2099002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11</a:t>
            </a:fld>
            <a:endParaRPr kumimoji="1" lang="ja-JP" altLang="en-US"/>
          </a:p>
        </p:txBody>
      </p:sp>
    </p:spTree>
    <p:extLst>
      <p:ext uri="{BB962C8B-B14F-4D97-AF65-F5344CB8AC3E}">
        <p14:creationId xmlns:p14="http://schemas.microsoft.com/office/powerpoint/2010/main" val="2046719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pic>
        <p:nvPicPr>
          <p:cNvPr id="7" name="グラフィックス 6">
            <a:extLst>
              <a:ext uri="{FF2B5EF4-FFF2-40B4-BE49-F238E27FC236}">
                <a16:creationId xmlns:a16="http://schemas.microsoft.com/office/drawing/2014/main" id="{480383CA-38C7-4A22-BEC3-47DD58E2538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4" r="2105" b="515"/>
          <a:stretch/>
        </p:blipFill>
        <p:spPr>
          <a:xfrm rot="5400000">
            <a:off x="1523151" y="-1523150"/>
            <a:ext cx="6858002" cy="9904304"/>
          </a:xfrm>
          <a:prstGeom prst="rect">
            <a:avLst/>
          </a:prstGeom>
        </p:spPr>
      </p:pic>
    </p:spTree>
    <p:extLst>
      <p:ext uri="{BB962C8B-B14F-4D97-AF65-F5344CB8AC3E}">
        <p14:creationId xmlns:p14="http://schemas.microsoft.com/office/powerpoint/2010/main" val="344638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7378CBE-A140-4EEA-9819-9CD0025EC3DF}" type="slidenum">
              <a:rPr kumimoji="1" lang="ja-JP" altLang="en-US" smtClean="0"/>
              <a:t>‹#›</a:t>
            </a:fld>
            <a:endParaRPr kumimoji="1" lang="ja-JP" altLang="en-US"/>
          </a:p>
        </p:txBody>
      </p:sp>
    </p:spTree>
    <p:extLst>
      <p:ext uri="{BB962C8B-B14F-4D97-AF65-F5344CB8AC3E}">
        <p14:creationId xmlns:p14="http://schemas.microsoft.com/office/powerpoint/2010/main" val="1933260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bg>
      <p:bgPr>
        <a:solidFill>
          <a:srgbClr val="FFEFB3"/>
        </a:solidFill>
        <a:effectLst/>
      </p:bgPr>
    </p:bg>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74BE603D-5B11-4EAA-9FEF-DAEFB24D58FC}"/>
              </a:ext>
            </a:extLst>
          </p:cNvPr>
          <p:cNvSpPr/>
          <p:nvPr userDrawn="1"/>
        </p:nvSpPr>
        <p:spPr>
          <a:xfrm>
            <a:off x="208200" y="232200"/>
            <a:ext cx="9489600" cy="6393600"/>
          </a:xfrm>
          <a:prstGeom prst="roundRect">
            <a:avLst>
              <a:gd name="adj" fmla="val 52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Slide Number Placeholder 3"/>
          <p:cNvSpPr>
            <a:spLocks noGrp="1"/>
          </p:cNvSpPr>
          <p:nvPr>
            <p:ph type="sldNum" sz="quarter" idx="12"/>
          </p:nvPr>
        </p:nvSpPr>
        <p:spPr>
          <a:xfrm>
            <a:off x="9557012" y="6623175"/>
            <a:ext cx="337767" cy="211203"/>
          </a:xfrm>
        </p:spPr>
        <p:txBody>
          <a:bodyPr wrap="none" lIns="72000" tIns="36000" rIns="72000" bIns="36000">
            <a:spAutoFit/>
          </a:bodyPr>
          <a:lstStyle>
            <a:lvl1pPr algn="ctr">
              <a:defRPr sz="900">
                <a:solidFill>
                  <a:schemeClr val="tx1"/>
                </a:solidFill>
                <a:latin typeface="Meiryo UI" panose="020B0604030504040204" pitchFamily="50" charset="-128"/>
                <a:ea typeface="Meiryo UI" panose="020B0604030504040204" pitchFamily="50" charset="-128"/>
              </a:defRPr>
            </a:lvl1pPr>
          </a:lstStyle>
          <a:p>
            <a:fld id="{C7378CBE-A140-4EEA-9819-9CD0025EC3DF}" type="slidenum">
              <a:rPr kumimoji="1" lang="ja-JP" altLang="en-US" smtClean="0"/>
              <a:pPr/>
              <a:t>‹#›</a:t>
            </a:fld>
            <a:endParaRPr kumimoji="1" lang="ja-JP" altLang="en-US"/>
          </a:p>
        </p:txBody>
      </p:sp>
    </p:spTree>
    <p:extLst>
      <p:ext uri="{BB962C8B-B14F-4D97-AF65-F5344CB8AC3E}">
        <p14:creationId xmlns:p14="http://schemas.microsoft.com/office/powerpoint/2010/main" val="2061009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2A8035DA-1D3A-411D-96DC-D9FED8A55821}"/>
              </a:ext>
            </a:extLst>
          </p:cNvPr>
          <p:cNvSpPr>
            <a:spLocks noGrp="1"/>
          </p:cNvSpPr>
          <p:nvPr>
            <p:ph type="sldNum" sz="quarter" idx="12"/>
          </p:nvPr>
        </p:nvSpPr>
        <p:spPr>
          <a:xfrm>
            <a:off x="9557012" y="6623175"/>
            <a:ext cx="337767" cy="211203"/>
          </a:xfrm>
        </p:spPr>
        <p:txBody>
          <a:bodyPr wrap="none" lIns="72000" tIns="36000" rIns="72000" bIns="36000">
            <a:spAutoFit/>
          </a:bodyPr>
          <a:lstStyle>
            <a:lvl1pPr algn="ctr">
              <a:defRPr sz="900">
                <a:solidFill>
                  <a:schemeClr val="tx1"/>
                </a:solidFill>
                <a:latin typeface="Meiryo UI" panose="020B0604030504040204" pitchFamily="50" charset="-128"/>
                <a:ea typeface="Meiryo UI" panose="020B0604030504040204" pitchFamily="50" charset="-128"/>
              </a:defRPr>
            </a:lvl1pPr>
          </a:lstStyle>
          <a:p>
            <a:fld id="{C7378CBE-A140-4EEA-9819-9CD0025EC3DF}" type="slidenum">
              <a:rPr kumimoji="1" lang="ja-JP" altLang="en-US" smtClean="0"/>
              <a:pPr/>
              <a:t>‹#›</a:t>
            </a:fld>
            <a:endParaRPr kumimoji="1" lang="ja-JP" altLang="en-US"/>
          </a:p>
        </p:txBody>
      </p:sp>
      <p:sp>
        <p:nvSpPr>
          <p:cNvPr id="3" name="正方形/長方形 2">
            <a:extLst>
              <a:ext uri="{FF2B5EF4-FFF2-40B4-BE49-F238E27FC236}">
                <a16:creationId xmlns:a16="http://schemas.microsoft.com/office/drawing/2014/main" id="{EE8BC0FC-06AC-4B8E-8C7E-D99BBBBA00C8}"/>
              </a:ext>
            </a:extLst>
          </p:cNvPr>
          <p:cNvSpPr/>
          <p:nvPr userDrawn="1"/>
        </p:nvSpPr>
        <p:spPr>
          <a:xfrm>
            <a:off x="233400" y="230616"/>
            <a:ext cx="9439200" cy="6396768"/>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57965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2A8035DA-1D3A-411D-96DC-D9FED8A55821}"/>
              </a:ext>
            </a:extLst>
          </p:cNvPr>
          <p:cNvSpPr>
            <a:spLocks noGrp="1"/>
          </p:cNvSpPr>
          <p:nvPr>
            <p:ph type="sldNum" sz="quarter" idx="12"/>
          </p:nvPr>
        </p:nvSpPr>
        <p:spPr>
          <a:xfrm>
            <a:off x="9557012" y="6623175"/>
            <a:ext cx="337767" cy="211203"/>
          </a:xfrm>
        </p:spPr>
        <p:txBody>
          <a:bodyPr wrap="none" lIns="72000" tIns="36000" rIns="72000" bIns="36000">
            <a:spAutoFit/>
          </a:bodyPr>
          <a:lstStyle>
            <a:lvl1pPr algn="ctr">
              <a:defRPr sz="900">
                <a:solidFill>
                  <a:schemeClr val="tx1"/>
                </a:solidFill>
                <a:latin typeface="Meiryo UI" panose="020B0604030504040204" pitchFamily="50" charset="-128"/>
                <a:ea typeface="Meiryo UI" panose="020B0604030504040204" pitchFamily="50" charset="-128"/>
              </a:defRPr>
            </a:lvl1pPr>
          </a:lstStyle>
          <a:p>
            <a:fld id="{C7378CBE-A140-4EEA-9819-9CD0025EC3DF}" type="slidenum">
              <a:rPr kumimoji="1" lang="ja-JP" altLang="en-US" smtClean="0"/>
              <a:pPr/>
              <a:t>‹#›</a:t>
            </a:fld>
            <a:endParaRPr kumimoji="1" lang="ja-JP" altLang="en-US"/>
          </a:p>
        </p:txBody>
      </p:sp>
      <p:sp>
        <p:nvSpPr>
          <p:cNvPr id="3" name="正方形/長方形 2">
            <a:extLst>
              <a:ext uri="{FF2B5EF4-FFF2-40B4-BE49-F238E27FC236}">
                <a16:creationId xmlns:a16="http://schemas.microsoft.com/office/drawing/2014/main" id="{EE8BC0FC-06AC-4B8E-8C7E-D99BBBBA00C8}"/>
              </a:ext>
            </a:extLst>
          </p:cNvPr>
          <p:cNvSpPr/>
          <p:nvPr userDrawn="1"/>
        </p:nvSpPr>
        <p:spPr>
          <a:xfrm>
            <a:off x="233400" y="230616"/>
            <a:ext cx="9439200" cy="6396768"/>
          </a:xfrm>
          <a:prstGeom prst="rect">
            <a:avLst/>
          </a:prstGeom>
          <a:pattFill prst="dashUpDiag">
            <a:fgClr>
              <a:srgbClr val="B9F3FF"/>
            </a:fgClr>
            <a:bgClr>
              <a:schemeClr val="bg1"/>
            </a:bgClr>
          </a:patt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83514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2_白紙">
    <p:bg>
      <p:bgPr>
        <a:solidFill>
          <a:srgbClr val="C3D507"/>
        </a:solidFill>
        <a:effectLst/>
      </p:bgPr>
    </p:bg>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EC419D85-AEFC-4E03-AC03-B9B87EDC58AA}"/>
              </a:ext>
            </a:extLst>
          </p:cNvPr>
          <p:cNvSpPr/>
          <p:nvPr userDrawn="1"/>
        </p:nvSpPr>
        <p:spPr>
          <a:xfrm>
            <a:off x="208200" y="232200"/>
            <a:ext cx="9489600" cy="6393600"/>
          </a:xfrm>
          <a:prstGeom prst="roundRect">
            <a:avLst>
              <a:gd name="adj" fmla="val 2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Slide Number Placeholder 3">
            <a:extLst>
              <a:ext uri="{FF2B5EF4-FFF2-40B4-BE49-F238E27FC236}">
                <a16:creationId xmlns:a16="http://schemas.microsoft.com/office/drawing/2014/main" id="{B7E4D9CE-F931-4AE4-8C11-7D886C53AEB4}"/>
              </a:ext>
            </a:extLst>
          </p:cNvPr>
          <p:cNvSpPr>
            <a:spLocks noGrp="1"/>
          </p:cNvSpPr>
          <p:nvPr>
            <p:ph type="sldNum" sz="quarter" idx="12"/>
          </p:nvPr>
        </p:nvSpPr>
        <p:spPr>
          <a:xfrm>
            <a:off x="9557012" y="6623175"/>
            <a:ext cx="337767" cy="211203"/>
          </a:xfrm>
        </p:spPr>
        <p:txBody>
          <a:bodyPr wrap="none" lIns="72000" tIns="36000" rIns="72000" bIns="36000">
            <a:spAutoFit/>
          </a:bodyPr>
          <a:lstStyle>
            <a:lvl1pPr algn="ctr">
              <a:defRPr sz="900">
                <a:solidFill>
                  <a:schemeClr val="tx1"/>
                </a:solidFill>
                <a:latin typeface="Meiryo UI" panose="020B0604030504040204" pitchFamily="50" charset="-128"/>
                <a:ea typeface="Meiryo UI" panose="020B0604030504040204" pitchFamily="50" charset="-128"/>
              </a:defRPr>
            </a:lvl1pPr>
          </a:lstStyle>
          <a:p>
            <a:fld id="{C7378CBE-A140-4EEA-9819-9CD0025EC3DF}" type="slidenum">
              <a:rPr kumimoji="1" lang="ja-JP" altLang="en-US" smtClean="0"/>
              <a:pPr/>
              <a:t>‹#›</a:t>
            </a:fld>
            <a:endParaRPr kumimoji="1" lang="ja-JP" altLang="en-US"/>
          </a:p>
        </p:txBody>
      </p:sp>
    </p:spTree>
    <p:extLst>
      <p:ext uri="{BB962C8B-B14F-4D97-AF65-F5344CB8AC3E}">
        <p14:creationId xmlns:p14="http://schemas.microsoft.com/office/powerpoint/2010/main" val="35329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5_白紙">
    <p:bg>
      <p:bgPr>
        <a:solidFill>
          <a:schemeClr val="bg1"/>
        </a:soli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B7E4D9CE-F931-4AE4-8C11-7D886C53AEB4}"/>
              </a:ext>
            </a:extLst>
          </p:cNvPr>
          <p:cNvSpPr>
            <a:spLocks noGrp="1"/>
          </p:cNvSpPr>
          <p:nvPr>
            <p:ph type="sldNum" sz="quarter" idx="12"/>
          </p:nvPr>
        </p:nvSpPr>
        <p:spPr>
          <a:xfrm>
            <a:off x="9557012" y="6623175"/>
            <a:ext cx="337767" cy="211203"/>
          </a:xfrm>
        </p:spPr>
        <p:txBody>
          <a:bodyPr wrap="none" lIns="72000" tIns="36000" rIns="72000" bIns="36000">
            <a:spAutoFit/>
          </a:bodyPr>
          <a:lstStyle>
            <a:lvl1pPr algn="ctr">
              <a:defRPr sz="900">
                <a:solidFill>
                  <a:schemeClr val="tx1"/>
                </a:solidFill>
                <a:latin typeface="Meiryo UI" panose="020B0604030504040204" pitchFamily="50" charset="-128"/>
                <a:ea typeface="Meiryo UI" panose="020B0604030504040204" pitchFamily="50" charset="-128"/>
              </a:defRPr>
            </a:lvl1pPr>
          </a:lstStyle>
          <a:p>
            <a:fld id="{C7378CBE-A140-4EEA-9819-9CD0025EC3DF}" type="slidenum">
              <a:rPr kumimoji="1" lang="ja-JP" altLang="en-US" smtClean="0"/>
              <a:pPr/>
              <a:t>‹#›</a:t>
            </a:fld>
            <a:endParaRPr kumimoji="1" lang="ja-JP" altLang="en-US"/>
          </a:p>
        </p:txBody>
      </p:sp>
      <p:pic>
        <p:nvPicPr>
          <p:cNvPr id="3" name="図 2" descr="シャワー, 布, グリーン, タイル張り が含まれている画像&#10;&#10;自動的に生成された説明">
            <a:extLst>
              <a:ext uri="{FF2B5EF4-FFF2-40B4-BE49-F238E27FC236}">
                <a16:creationId xmlns:a16="http://schemas.microsoft.com/office/drawing/2014/main" id="{B99AD37E-CB6C-4F79-8CF6-00E6026988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906000" cy="6858000"/>
          </a:xfrm>
          <a:prstGeom prst="rect">
            <a:avLst/>
          </a:prstGeom>
        </p:spPr>
      </p:pic>
      <p:sp>
        <p:nvSpPr>
          <p:cNvPr id="5" name="正方形/長方形 4">
            <a:extLst>
              <a:ext uri="{FF2B5EF4-FFF2-40B4-BE49-F238E27FC236}">
                <a16:creationId xmlns:a16="http://schemas.microsoft.com/office/drawing/2014/main" id="{90B10172-2A68-4CF3-81F8-36FDD3178C9A}"/>
              </a:ext>
            </a:extLst>
          </p:cNvPr>
          <p:cNvSpPr/>
          <p:nvPr userDrawn="1"/>
        </p:nvSpPr>
        <p:spPr>
          <a:xfrm>
            <a:off x="219075" y="561975"/>
            <a:ext cx="9467850" cy="606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グラフィックス 6">
            <a:extLst>
              <a:ext uri="{FF2B5EF4-FFF2-40B4-BE49-F238E27FC236}">
                <a16:creationId xmlns:a16="http://schemas.microsoft.com/office/drawing/2014/main" id="{D1B417A4-EBD9-4A26-B1B8-88560F4B0F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997200" y="352425"/>
            <a:ext cx="3911600" cy="419100"/>
          </a:xfrm>
          <a:prstGeom prst="rect">
            <a:avLst/>
          </a:prstGeom>
        </p:spPr>
      </p:pic>
    </p:spTree>
    <p:extLst>
      <p:ext uri="{BB962C8B-B14F-4D97-AF65-F5344CB8AC3E}">
        <p14:creationId xmlns:p14="http://schemas.microsoft.com/office/powerpoint/2010/main" val="152371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4_白紙">
    <p:bg>
      <p:bgPr>
        <a:solidFill>
          <a:schemeClr val="bg1"/>
        </a:soli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B7E4D9CE-F931-4AE4-8C11-7D886C53AEB4}"/>
              </a:ext>
            </a:extLst>
          </p:cNvPr>
          <p:cNvSpPr>
            <a:spLocks noGrp="1"/>
          </p:cNvSpPr>
          <p:nvPr>
            <p:ph type="sldNum" sz="quarter" idx="12"/>
          </p:nvPr>
        </p:nvSpPr>
        <p:spPr>
          <a:xfrm>
            <a:off x="9557012" y="6623175"/>
            <a:ext cx="337767" cy="211203"/>
          </a:xfrm>
        </p:spPr>
        <p:txBody>
          <a:bodyPr wrap="none" lIns="72000" tIns="36000" rIns="72000" bIns="36000">
            <a:spAutoFit/>
          </a:bodyPr>
          <a:lstStyle>
            <a:lvl1pPr algn="ctr">
              <a:defRPr sz="900">
                <a:solidFill>
                  <a:schemeClr val="tx1"/>
                </a:solidFill>
                <a:latin typeface="Meiryo UI" panose="020B0604030504040204" pitchFamily="50" charset="-128"/>
                <a:ea typeface="Meiryo UI" panose="020B0604030504040204" pitchFamily="50" charset="-128"/>
              </a:defRPr>
            </a:lvl1pPr>
          </a:lstStyle>
          <a:p>
            <a:fld id="{C7378CBE-A140-4EEA-9819-9CD0025EC3DF}" type="slidenum">
              <a:rPr kumimoji="1" lang="ja-JP" altLang="en-US" smtClean="0"/>
              <a:pPr/>
              <a:t>‹#›</a:t>
            </a:fld>
            <a:endParaRPr kumimoji="1" lang="ja-JP" altLang="en-US"/>
          </a:p>
        </p:txBody>
      </p:sp>
    </p:spTree>
    <p:extLst>
      <p:ext uri="{BB962C8B-B14F-4D97-AF65-F5344CB8AC3E}">
        <p14:creationId xmlns:p14="http://schemas.microsoft.com/office/powerpoint/2010/main" val="305317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78CBE-A140-4EEA-9819-9CD0025EC3DF}" type="slidenum">
              <a:rPr kumimoji="1" lang="ja-JP" altLang="en-US" smtClean="0"/>
              <a:t>‹#›</a:t>
            </a:fld>
            <a:endParaRPr kumimoji="1" lang="ja-JP" altLang="en-US"/>
          </a:p>
        </p:txBody>
      </p:sp>
    </p:spTree>
    <p:extLst>
      <p:ext uri="{BB962C8B-B14F-4D97-AF65-F5344CB8AC3E}">
        <p14:creationId xmlns:p14="http://schemas.microsoft.com/office/powerpoint/2010/main" val="1535830661"/>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emf"/><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206682C2-67C4-489A-8181-C9F3FD1EBB40}"/>
              </a:ext>
            </a:extLst>
          </p:cNvPr>
          <p:cNvSpPr/>
          <p:nvPr/>
        </p:nvSpPr>
        <p:spPr>
          <a:xfrm>
            <a:off x="3172042" y="4346561"/>
            <a:ext cx="2482922" cy="918020"/>
          </a:xfrm>
          <a:prstGeom prst="rect">
            <a:avLst/>
          </a:prstGeom>
          <a:solidFill>
            <a:srgbClr val="FFF3D1"/>
          </a:solidFill>
          <a:ln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81DF3C01-80DF-4A59-938E-22B3822B4B6E}"/>
              </a:ext>
            </a:extLst>
          </p:cNvPr>
          <p:cNvSpPr/>
          <p:nvPr/>
        </p:nvSpPr>
        <p:spPr>
          <a:xfrm>
            <a:off x="411258" y="0"/>
            <a:ext cx="5333829"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3D8D9DC2-3FC5-4380-B88A-59DA0ADECABE}"/>
              </a:ext>
            </a:extLst>
          </p:cNvPr>
          <p:cNvSpPr txBox="1"/>
          <p:nvPr/>
        </p:nvSpPr>
        <p:spPr bwMode="gray">
          <a:xfrm>
            <a:off x="686807" y="55917"/>
            <a:ext cx="488948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公的年金は、世代間の支え合い</a:t>
            </a:r>
          </a:p>
        </p:txBody>
      </p:sp>
      <p:pic>
        <p:nvPicPr>
          <p:cNvPr id="3" name="グラフィックス 2">
            <a:extLst>
              <a:ext uri="{FF2B5EF4-FFF2-40B4-BE49-F238E27FC236}">
                <a16:creationId xmlns:a16="http://schemas.microsoft.com/office/drawing/2014/main" id="{616AA7E6-192B-4E58-BC8D-A2495C8C53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13635" y="2439359"/>
            <a:ext cx="1399736" cy="786527"/>
          </a:xfrm>
          <a:prstGeom prst="rect">
            <a:avLst/>
          </a:prstGeom>
        </p:spPr>
      </p:pic>
      <p:pic>
        <p:nvPicPr>
          <p:cNvPr id="11" name="図 10">
            <a:extLst>
              <a:ext uri="{FF2B5EF4-FFF2-40B4-BE49-F238E27FC236}">
                <a16:creationId xmlns:a16="http://schemas.microsoft.com/office/drawing/2014/main" id="{4B8567FF-8E08-4620-A9AA-3E163D20AC91}"/>
              </a:ext>
            </a:extLst>
          </p:cNvPr>
          <p:cNvPicPr>
            <a:picLocks noChangeAspect="1"/>
          </p:cNvPicPr>
          <p:nvPr/>
        </p:nvPicPr>
        <p:blipFill>
          <a:blip r:embed="rId3"/>
          <a:stretch>
            <a:fillRect/>
          </a:stretch>
        </p:blipFill>
        <p:spPr>
          <a:xfrm>
            <a:off x="3327270" y="4366324"/>
            <a:ext cx="2145856" cy="886805"/>
          </a:xfrm>
          <a:prstGeom prst="rect">
            <a:avLst/>
          </a:prstGeom>
        </p:spPr>
      </p:pic>
      <p:sp>
        <p:nvSpPr>
          <p:cNvPr id="17" name="テキスト ボックス 16">
            <a:extLst>
              <a:ext uri="{FF2B5EF4-FFF2-40B4-BE49-F238E27FC236}">
                <a16:creationId xmlns:a16="http://schemas.microsoft.com/office/drawing/2014/main" id="{3DE18290-8D71-48F3-B63B-CB9D3CFA4CF2}"/>
              </a:ext>
            </a:extLst>
          </p:cNvPr>
          <p:cNvSpPr txBox="1"/>
          <p:nvPr/>
        </p:nvSpPr>
        <p:spPr>
          <a:xfrm>
            <a:off x="3172042" y="2023094"/>
            <a:ext cx="2482922" cy="290402"/>
          </a:xfrm>
          <a:prstGeom prst="rect">
            <a:avLst/>
          </a:prstGeom>
          <a:solidFill>
            <a:srgbClr val="00A9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45715" rIns="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賦課方式</a:t>
            </a:r>
          </a:p>
        </p:txBody>
      </p:sp>
      <p:sp>
        <p:nvSpPr>
          <p:cNvPr id="20" name="テキスト ボックス 19">
            <a:extLst>
              <a:ext uri="{FF2B5EF4-FFF2-40B4-BE49-F238E27FC236}">
                <a16:creationId xmlns:a16="http://schemas.microsoft.com/office/drawing/2014/main" id="{7432CCDB-10E9-4034-AAB2-FE18AE047F45}"/>
              </a:ext>
            </a:extLst>
          </p:cNvPr>
          <p:cNvSpPr txBox="1"/>
          <p:nvPr/>
        </p:nvSpPr>
        <p:spPr>
          <a:xfrm>
            <a:off x="1721000" y="2379366"/>
            <a:ext cx="1325441" cy="886807"/>
          </a:xfrm>
          <a:prstGeom prst="rect">
            <a:avLst/>
          </a:prstGeom>
          <a:solidFill>
            <a:schemeClr val="bg1"/>
          </a:solidFill>
          <a:ln w="19050">
            <a:solidFill>
              <a:srgbClr val="00A9CC"/>
            </a:solidFill>
          </a:ln>
        </p:spPr>
        <p:style>
          <a:lnRef idx="2">
            <a:schemeClr val="accent1">
              <a:shade val="50000"/>
            </a:schemeClr>
          </a:lnRef>
          <a:fillRef idx="1">
            <a:schemeClr val="accent1"/>
          </a:fillRef>
          <a:effectRef idx="0">
            <a:schemeClr val="accent1"/>
          </a:effectRef>
          <a:fontRef idx="minor">
            <a:schemeClr val="lt1"/>
          </a:fontRef>
        </p:style>
        <p:txBody>
          <a:bodyPr lIns="0" tIns="45715" rIns="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00A9CC"/>
                </a:solidFill>
                <a:effectLst/>
                <a:uLnTx/>
                <a:uFillTx/>
                <a:latin typeface="Meiryo UI" panose="020B0604030504040204" pitchFamily="50" charset="-128"/>
                <a:ea typeface="Meiryo UI" panose="020B0604030504040204" pitchFamily="50" charset="-128"/>
                <a:cs typeface="+mn-cs"/>
              </a:rPr>
              <a:t>高齢者世代</a:t>
            </a:r>
          </a:p>
        </p:txBody>
      </p:sp>
      <p:grpSp>
        <p:nvGrpSpPr>
          <p:cNvPr id="32" name="グループ化 31">
            <a:extLst>
              <a:ext uri="{FF2B5EF4-FFF2-40B4-BE49-F238E27FC236}">
                <a16:creationId xmlns:a16="http://schemas.microsoft.com/office/drawing/2014/main" id="{9C9B3827-4B66-434E-B78A-9C892C92828E}"/>
              </a:ext>
            </a:extLst>
          </p:cNvPr>
          <p:cNvGrpSpPr/>
          <p:nvPr/>
        </p:nvGrpSpPr>
        <p:grpSpPr>
          <a:xfrm>
            <a:off x="3377505" y="3371663"/>
            <a:ext cx="1932707" cy="918612"/>
            <a:chOff x="2401113" y="3277599"/>
            <a:chExt cx="1932707" cy="918612"/>
          </a:xfrm>
        </p:grpSpPr>
        <p:sp>
          <p:nvSpPr>
            <p:cNvPr id="21" name="矢印: 右 20">
              <a:extLst>
                <a:ext uri="{FF2B5EF4-FFF2-40B4-BE49-F238E27FC236}">
                  <a16:creationId xmlns:a16="http://schemas.microsoft.com/office/drawing/2014/main" id="{94E1C688-1B34-4FB0-8464-05A7AAE182D4}"/>
                </a:ext>
              </a:extLst>
            </p:cNvPr>
            <p:cNvSpPr/>
            <p:nvPr/>
          </p:nvSpPr>
          <p:spPr>
            <a:xfrm rot="16200000">
              <a:off x="2924064" y="2754648"/>
              <a:ext cx="886806" cy="1932707"/>
            </a:xfrm>
            <a:prstGeom prst="rightArrow">
              <a:avLst>
                <a:gd name="adj1" fmla="val 50000"/>
                <a:gd name="adj2" fmla="val 33270"/>
              </a:avLst>
            </a:prstGeom>
            <a:solidFill>
              <a:srgbClr val="00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B4B32607-48A5-4A7D-9E89-30130DA285DA}"/>
                </a:ext>
              </a:extLst>
            </p:cNvPr>
            <p:cNvSpPr txBox="1"/>
            <p:nvPr/>
          </p:nvSpPr>
          <p:spPr>
            <a:xfrm>
              <a:off x="2856712" y="3386571"/>
              <a:ext cx="102150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年金</a:t>
              </a:r>
              <a:endParaRPr kumimoji="1" lang="en-US" altLang="ja-JP"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0" name="テキスト ボックス 29">
              <a:extLst>
                <a:ext uri="{FF2B5EF4-FFF2-40B4-BE49-F238E27FC236}">
                  <a16:creationId xmlns:a16="http://schemas.microsoft.com/office/drawing/2014/main" id="{53F23E01-3972-4DC0-ABF9-FF4C278777CC}"/>
                </a:ext>
              </a:extLst>
            </p:cNvPr>
            <p:cNvSpPr txBox="1"/>
            <p:nvPr/>
          </p:nvSpPr>
          <p:spPr>
            <a:xfrm>
              <a:off x="2998109" y="3888434"/>
              <a:ext cx="738714"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保険料</a:t>
              </a:r>
              <a:endParaRPr kumimoji="1" lang="en-US" altLang="ja-JP"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sp>
        <p:nvSpPr>
          <p:cNvPr id="37" name="テキスト ボックス 36">
            <a:extLst>
              <a:ext uri="{FF2B5EF4-FFF2-40B4-BE49-F238E27FC236}">
                <a16:creationId xmlns:a16="http://schemas.microsoft.com/office/drawing/2014/main" id="{BCDC65E3-DC02-4B24-8D60-2E08FEE67C0C}"/>
              </a:ext>
            </a:extLst>
          </p:cNvPr>
          <p:cNvSpPr txBox="1"/>
          <p:nvPr/>
        </p:nvSpPr>
        <p:spPr>
          <a:xfrm>
            <a:off x="1721000" y="4348197"/>
            <a:ext cx="1325441" cy="886807"/>
          </a:xfrm>
          <a:prstGeom prst="rect">
            <a:avLst/>
          </a:prstGeom>
          <a:solidFill>
            <a:schemeClr val="bg1"/>
          </a:solidFill>
          <a:ln w="19050">
            <a:solidFill>
              <a:srgbClr val="00A9CC"/>
            </a:solidFill>
          </a:ln>
        </p:spPr>
        <p:style>
          <a:lnRef idx="2">
            <a:schemeClr val="accent1">
              <a:shade val="50000"/>
            </a:schemeClr>
          </a:lnRef>
          <a:fillRef idx="1">
            <a:schemeClr val="accent1"/>
          </a:fillRef>
          <a:effectRef idx="0">
            <a:schemeClr val="accent1"/>
          </a:effectRef>
          <a:fontRef idx="minor">
            <a:schemeClr val="lt1"/>
          </a:fontRef>
        </p:style>
        <p:txBody>
          <a:bodyPr lIns="0" tIns="45715" rIns="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00A9CC"/>
                </a:solidFill>
                <a:effectLst/>
                <a:uLnTx/>
                <a:uFillTx/>
                <a:latin typeface="Meiryo UI" panose="020B0604030504040204" pitchFamily="50" charset="-128"/>
                <a:ea typeface="Meiryo UI" panose="020B0604030504040204" pitchFamily="50" charset="-128"/>
                <a:cs typeface="+mn-cs"/>
              </a:rPr>
              <a:t>現役世代</a:t>
            </a:r>
          </a:p>
        </p:txBody>
      </p:sp>
      <p:grpSp>
        <p:nvGrpSpPr>
          <p:cNvPr id="2" name="グループ化 1">
            <a:extLst>
              <a:ext uri="{FF2B5EF4-FFF2-40B4-BE49-F238E27FC236}">
                <a16:creationId xmlns:a16="http://schemas.microsoft.com/office/drawing/2014/main" id="{052E7CC7-FA34-4A06-BE75-9F232ABD51BE}"/>
              </a:ext>
            </a:extLst>
          </p:cNvPr>
          <p:cNvGrpSpPr/>
          <p:nvPr/>
        </p:nvGrpSpPr>
        <p:grpSpPr>
          <a:xfrm>
            <a:off x="704850" y="5599887"/>
            <a:ext cx="8517658" cy="820789"/>
            <a:chOff x="694171" y="5664205"/>
            <a:chExt cx="8517658" cy="820789"/>
          </a:xfrm>
        </p:grpSpPr>
        <p:pic>
          <p:nvPicPr>
            <p:cNvPr id="44" name="グラフィックス 43">
              <a:extLst>
                <a:ext uri="{FF2B5EF4-FFF2-40B4-BE49-F238E27FC236}">
                  <a16:creationId xmlns:a16="http://schemas.microsoft.com/office/drawing/2014/main" id="{3028A122-6774-4756-9DB1-87D0667CC0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4171" y="5664205"/>
              <a:ext cx="8517658" cy="820789"/>
            </a:xfrm>
            <a:prstGeom prst="rect">
              <a:avLst/>
            </a:prstGeom>
          </p:spPr>
        </p:pic>
        <p:sp>
          <p:nvSpPr>
            <p:cNvPr id="24" name="テキスト ボックス 23">
              <a:extLst>
                <a:ext uri="{FF2B5EF4-FFF2-40B4-BE49-F238E27FC236}">
                  <a16:creationId xmlns:a16="http://schemas.microsoft.com/office/drawing/2014/main" id="{02EBA130-C423-4DB6-B65E-F56755899E39}"/>
                </a:ext>
              </a:extLst>
            </p:cNvPr>
            <p:cNvSpPr txBox="1"/>
            <p:nvPr/>
          </p:nvSpPr>
          <p:spPr>
            <a:xfrm>
              <a:off x="5644285" y="5758765"/>
              <a:ext cx="35461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現役世代の賃金</a:t>
              </a:r>
              <a:r>
                <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（生活水準）</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に</a:t>
              </a:r>
              <a:br>
                <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応じた年金を支給</a:t>
              </a:r>
              <a:endPar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7" name="テキスト ボックス 46">
              <a:extLst>
                <a:ext uri="{FF2B5EF4-FFF2-40B4-BE49-F238E27FC236}">
                  <a16:creationId xmlns:a16="http://schemas.microsoft.com/office/drawing/2014/main" id="{D54735D2-D839-49FA-B77E-99D4974E21D5}"/>
                </a:ext>
              </a:extLst>
            </p:cNvPr>
            <p:cNvSpPr txBox="1"/>
            <p:nvPr/>
          </p:nvSpPr>
          <p:spPr>
            <a:xfrm>
              <a:off x="1140077" y="5737622"/>
              <a:ext cx="35461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賃金</a:t>
              </a:r>
              <a:r>
                <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（からの保険料）</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を基礎とする</a:t>
              </a:r>
              <a:br>
                <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ことにより</a:t>
              </a:r>
              <a:r>
                <a:rPr kumimoji="1" lang="ja-JP" altLang="en-US" sz="18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賃金スライドを実現</a:t>
              </a:r>
            </a:p>
          </p:txBody>
        </p:sp>
      </p:grpSp>
      <p:pic>
        <p:nvPicPr>
          <p:cNvPr id="31" name="図 30">
            <a:extLst>
              <a:ext uri="{FF2B5EF4-FFF2-40B4-BE49-F238E27FC236}">
                <a16:creationId xmlns:a16="http://schemas.microsoft.com/office/drawing/2014/main" id="{ADD07EC9-AD7E-4AC5-8CB8-B11F3A00DF5E}"/>
              </a:ext>
            </a:extLst>
          </p:cNvPr>
          <p:cNvPicPr>
            <a:picLocks noChangeAspect="1"/>
          </p:cNvPicPr>
          <p:nvPr/>
        </p:nvPicPr>
        <p:blipFill>
          <a:blip r:embed="rId3"/>
          <a:stretch>
            <a:fillRect/>
          </a:stretch>
        </p:blipFill>
        <p:spPr>
          <a:xfrm>
            <a:off x="3325160" y="4366324"/>
            <a:ext cx="2145856" cy="886805"/>
          </a:xfrm>
          <a:prstGeom prst="rect">
            <a:avLst/>
          </a:prstGeom>
        </p:spPr>
      </p:pic>
      <p:sp>
        <p:nvSpPr>
          <p:cNvPr id="14" name="吹き出し: 四角形 13">
            <a:extLst>
              <a:ext uri="{FF2B5EF4-FFF2-40B4-BE49-F238E27FC236}">
                <a16:creationId xmlns:a16="http://schemas.microsoft.com/office/drawing/2014/main" id="{6547ADDB-FA2B-C3B0-C9B5-FAD84AA5A36D}"/>
              </a:ext>
            </a:extLst>
          </p:cNvPr>
          <p:cNvSpPr/>
          <p:nvPr/>
        </p:nvSpPr>
        <p:spPr>
          <a:xfrm>
            <a:off x="5815815" y="3094917"/>
            <a:ext cx="3031802" cy="1252185"/>
          </a:xfrm>
          <a:prstGeom prst="wedgeRectCallout">
            <a:avLst>
              <a:gd name="adj1" fmla="val -77697"/>
              <a:gd name="adj2" fmla="val 17699"/>
            </a:avLst>
          </a:prstGeom>
          <a:solidFill>
            <a:srgbClr val="FFFF0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世代間での支え合い</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「世代間扶養」</a:t>
            </a:r>
            <a:endParaRPr kumimoji="1"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現役世代が納めた保険料が</a:t>
            </a:r>
            <a:br>
              <a:rPr kumimoji="1" lang="en-US" altLang="ja-JP"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高齢者の年金給付に充てられます</a:t>
            </a:r>
          </a:p>
        </p:txBody>
      </p:sp>
      <p:sp>
        <p:nvSpPr>
          <p:cNvPr id="25" name="矢印: 右 24">
            <a:extLst>
              <a:ext uri="{FF2B5EF4-FFF2-40B4-BE49-F238E27FC236}">
                <a16:creationId xmlns:a16="http://schemas.microsoft.com/office/drawing/2014/main" id="{AEAA8B01-264C-C398-6A05-FA6A3CDA2F85}"/>
              </a:ext>
            </a:extLst>
          </p:cNvPr>
          <p:cNvSpPr/>
          <p:nvPr/>
        </p:nvSpPr>
        <p:spPr>
          <a:xfrm>
            <a:off x="4745493" y="5833065"/>
            <a:ext cx="570246" cy="430887"/>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A7EABC01-3A37-9117-E24C-73702C3CE866}"/>
              </a:ext>
            </a:extLst>
          </p:cNvPr>
          <p:cNvSpPr/>
          <p:nvPr/>
        </p:nvSpPr>
        <p:spPr>
          <a:xfrm>
            <a:off x="704850" y="1717437"/>
            <a:ext cx="2520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a:extLst>
              <a:ext uri="{FF2B5EF4-FFF2-40B4-BE49-F238E27FC236}">
                <a16:creationId xmlns:a16="http://schemas.microsoft.com/office/drawing/2014/main" id="{43FB9874-2433-495F-9DF3-0C5CF64750AB}"/>
              </a:ext>
            </a:extLst>
          </p:cNvPr>
          <p:cNvSpPr txBox="1"/>
          <p:nvPr/>
        </p:nvSpPr>
        <p:spPr>
          <a:xfrm>
            <a:off x="643736" y="877027"/>
            <a:ext cx="8773760"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公的年金制度は、働いている世代（現役世代）が支払った保険料を</a:t>
            </a:r>
            <a:br>
              <a:rPr kumimoji="0" lang="en-US" altLang="ja-JP"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0" lang="ja-JP" altLang="en-US"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仕送りのように高齢者など働いていない世代の年金給付に充てる</a:t>
            </a:r>
            <a:br>
              <a:rPr kumimoji="0" lang="en-US" altLang="ja-JP"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0" lang="ja-JP" altLang="en-US"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「世代間での支え合い」</a:t>
            </a:r>
            <a:r>
              <a:rPr kumimoji="0" lang="ja-JP" altLang="en-US"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の考え方に基づいて設計された制度（＝賦課方式）です。</a:t>
            </a:r>
          </a:p>
        </p:txBody>
      </p:sp>
    </p:spTree>
    <p:extLst>
      <p:ext uri="{BB962C8B-B14F-4D97-AF65-F5344CB8AC3E}">
        <p14:creationId xmlns:p14="http://schemas.microsoft.com/office/powerpoint/2010/main" val="23857595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childTnLst>
                                </p:cTn>
                              </p:par>
                              <p:par>
                                <p:cTn id="9" presetID="35" presetClass="path" presetSubtype="0" fill="hold" grpId="1" nodeType="withEffect">
                                  <p:stCondLst>
                                    <p:cond delay="0"/>
                                  </p:stCondLst>
                                  <p:childTnLst>
                                    <p:animMotion origin="layout" path="M -0.24006 0.02801 L -4.10256E-6 -2.59259E-6 " pathEditMode="relative" rAng="0" ptsTypes="AA">
                                      <p:cBhvr>
                                        <p:cTn id="10" dur="1000" fill="hold"/>
                                        <p:tgtEl>
                                          <p:spTgt spid="14"/>
                                        </p:tgtEl>
                                        <p:attrNameLst>
                                          <p:attrName>ppt_x</p:attrName>
                                          <p:attrName>ppt_y</p:attrName>
                                        </p:attrNameLst>
                                      </p:cBhvr>
                                      <p:rCtr x="12003" y="-14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グラフィックス 2">
            <a:extLst>
              <a:ext uri="{FF2B5EF4-FFF2-40B4-BE49-F238E27FC236}">
                <a16:creationId xmlns:a16="http://schemas.microsoft.com/office/drawing/2014/main" id="{83BB5179-ED9B-4CC7-6109-C82B549EA2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7119" y="1705071"/>
            <a:ext cx="8808720" cy="3270134"/>
          </a:xfrm>
          <a:prstGeom prst="rect">
            <a:avLst/>
          </a:prstGeom>
        </p:spPr>
      </p:pic>
      <p:grpSp>
        <p:nvGrpSpPr>
          <p:cNvPr id="54" name="グループ化 53">
            <a:extLst>
              <a:ext uri="{FF2B5EF4-FFF2-40B4-BE49-F238E27FC236}">
                <a16:creationId xmlns:a16="http://schemas.microsoft.com/office/drawing/2014/main" id="{7AE72EA2-4F43-3DAB-7CE6-CA5890DD9D70}"/>
              </a:ext>
            </a:extLst>
          </p:cNvPr>
          <p:cNvGrpSpPr/>
          <p:nvPr/>
        </p:nvGrpSpPr>
        <p:grpSpPr>
          <a:xfrm>
            <a:off x="2375786" y="2961218"/>
            <a:ext cx="1159528" cy="365937"/>
            <a:chOff x="2367788" y="2519189"/>
            <a:chExt cx="1159528" cy="365937"/>
          </a:xfrm>
        </p:grpSpPr>
        <p:sp>
          <p:nvSpPr>
            <p:cNvPr id="56" name="正方形/長方形 55">
              <a:extLst>
                <a:ext uri="{FF2B5EF4-FFF2-40B4-BE49-F238E27FC236}">
                  <a16:creationId xmlns:a16="http://schemas.microsoft.com/office/drawing/2014/main" id="{E55EB4A0-F32D-0175-640E-D87BB115BFC3}"/>
                </a:ext>
              </a:extLst>
            </p:cNvPr>
            <p:cNvSpPr/>
            <p:nvPr/>
          </p:nvSpPr>
          <p:spPr>
            <a:xfrm rot="5400000">
              <a:off x="2764671" y="2122481"/>
              <a:ext cx="365762" cy="1159528"/>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7" name="矢印: 下 56">
              <a:extLst>
                <a:ext uri="{FF2B5EF4-FFF2-40B4-BE49-F238E27FC236}">
                  <a16:creationId xmlns:a16="http://schemas.microsoft.com/office/drawing/2014/main" id="{91B69BF7-744D-EADE-26DF-667A7F66E5D2}"/>
                </a:ext>
              </a:extLst>
            </p:cNvPr>
            <p:cNvSpPr/>
            <p:nvPr/>
          </p:nvSpPr>
          <p:spPr>
            <a:xfrm flipV="1">
              <a:off x="2831610" y="2519189"/>
              <a:ext cx="263730" cy="324465"/>
            </a:xfrm>
            <a:prstGeom prst="downArrow">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58" name="グループ化 57">
            <a:extLst>
              <a:ext uri="{FF2B5EF4-FFF2-40B4-BE49-F238E27FC236}">
                <a16:creationId xmlns:a16="http://schemas.microsoft.com/office/drawing/2014/main" id="{5BF9F94E-A798-1A25-8A54-BA99920DD5F0}"/>
              </a:ext>
            </a:extLst>
          </p:cNvPr>
          <p:cNvGrpSpPr/>
          <p:nvPr/>
        </p:nvGrpSpPr>
        <p:grpSpPr>
          <a:xfrm>
            <a:off x="3587978" y="2961218"/>
            <a:ext cx="426722" cy="365938"/>
            <a:chOff x="3582646" y="2519189"/>
            <a:chExt cx="426722" cy="365938"/>
          </a:xfrm>
        </p:grpSpPr>
        <p:sp>
          <p:nvSpPr>
            <p:cNvPr id="59" name="正方形/長方形 58">
              <a:extLst>
                <a:ext uri="{FF2B5EF4-FFF2-40B4-BE49-F238E27FC236}">
                  <a16:creationId xmlns:a16="http://schemas.microsoft.com/office/drawing/2014/main" id="{EEF9E54A-75A8-8673-1D55-028A6744D4A6}"/>
                </a:ext>
              </a:extLst>
            </p:cNvPr>
            <p:cNvSpPr/>
            <p:nvPr/>
          </p:nvSpPr>
          <p:spPr>
            <a:xfrm rot="5400000">
              <a:off x="3613126" y="2488885"/>
              <a:ext cx="365762" cy="426722"/>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0" name="矢印: 下 59">
              <a:extLst>
                <a:ext uri="{FF2B5EF4-FFF2-40B4-BE49-F238E27FC236}">
                  <a16:creationId xmlns:a16="http://schemas.microsoft.com/office/drawing/2014/main" id="{61F78D0C-FBE0-DBB1-7C3A-4A0998D2C1F0}"/>
                </a:ext>
              </a:extLst>
            </p:cNvPr>
            <p:cNvSpPr/>
            <p:nvPr/>
          </p:nvSpPr>
          <p:spPr>
            <a:xfrm flipV="1">
              <a:off x="3662190" y="2519189"/>
              <a:ext cx="263730" cy="324465"/>
            </a:xfrm>
            <a:prstGeom prst="downArrow">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61" name="グループ化 60">
            <a:extLst>
              <a:ext uri="{FF2B5EF4-FFF2-40B4-BE49-F238E27FC236}">
                <a16:creationId xmlns:a16="http://schemas.microsoft.com/office/drawing/2014/main" id="{28555FA9-2859-308B-E866-120285CEB7D9}"/>
              </a:ext>
            </a:extLst>
          </p:cNvPr>
          <p:cNvGrpSpPr/>
          <p:nvPr/>
        </p:nvGrpSpPr>
        <p:grpSpPr>
          <a:xfrm>
            <a:off x="4065372" y="2961218"/>
            <a:ext cx="373382" cy="365938"/>
            <a:chOff x="4062706" y="2519189"/>
            <a:chExt cx="373382" cy="365938"/>
          </a:xfrm>
        </p:grpSpPr>
        <p:sp>
          <p:nvSpPr>
            <p:cNvPr id="62" name="正方形/長方形 61">
              <a:extLst>
                <a:ext uri="{FF2B5EF4-FFF2-40B4-BE49-F238E27FC236}">
                  <a16:creationId xmlns:a16="http://schemas.microsoft.com/office/drawing/2014/main" id="{05F67B24-5B9C-8E01-33F6-82795918D992}"/>
                </a:ext>
              </a:extLst>
            </p:cNvPr>
            <p:cNvSpPr/>
            <p:nvPr/>
          </p:nvSpPr>
          <p:spPr>
            <a:xfrm rot="5400000">
              <a:off x="4066516" y="2515555"/>
              <a:ext cx="365762" cy="373382"/>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3" name="矢印: 下 62">
              <a:extLst>
                <a:ext uri="{FF2B5EF4-FFF2-40B4-BE49-F238E27FC236}">
                  <a16:creationId xmlns:a16="http://schemas.microsoft.com/office/drawing/2014/main" id="{36776C33-A58D-637E-B04B-842CDD548CF8}"/>
                </a:ext>
              </a:extLst>
            </p:cNvPr>
            <p:cNvSpPr/>
            <p:nvPr/>
          </p:nvSpPr>
          <p:spPr>
            <a:xfrm flipV="1">
              <a:off x="4117532" y="2519189"/>
              <a:ext cx="263730" cy="324465"/>
            </a:xfrm>
            <a:prstGeom prst="downArrow">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64" name="グループ化 63">
            <a:extLst>
              <a:ext uri="{FF2B5EF4-FFF2-40B4-BE49-F238E27FC236}">
                <a16:creationId xmlns:a16="http://schemas.microsoft.com/office/drawing/2014/main" id="{0D3A5763-4059-C555-2589-25157439A476}"/>
              </a:ext>
            </a:extLst>
          </p:cNvPr>
          <p:cNvGrpSpPr/>
          <p:nvPr/>
        </p:nvGrpSpPr>
        <p:grpSpPr>
          <a:xfrm>
            <a:off x="5437797" y="2971179"/>
            <a:ext cx="1921934" cy="355794"/>
            <a:chOff x="5824201" y="4524816"/>
            <a:chExt cx="1681918" cy="355794"/>
          </a:xfrm>
        </p:grpSpPr>
        <p:sp>
          <p:nvSpPr>
            <p:cNvPr id="65" name="正方形/長方形 64">
              <a:extLst>
                <a:ext uri="{FF2B5EF4-FFF2-40B4-BE49-F238E27FC236}">
                  <a16:creationId xmlns:a16="http://schemas.microsoft.com/office/drawing/2014/main" id="{5EF890F7-8FD8-42F8-1268-C9C47D262560}"/>
                </a:ext>
              </a:extLst>
            </p:cNvPr>
            <p:cNvSpPr/>
            <p:nvPr/>
          </p:nvSpPr>
          <p:spPr>
            <a:xfrm>
              <a:off x="5824201" y="4525143"/>
              <a:ext cx="1681918" cy="355467"/>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6" name="矢印: 下 65">
              <a:extLst>
                <a:ext uri="{FF2B5EF4-FFF2-40B4-BE49-F238E27FC236}">
                  <a16:creationId xmlns:a16="http://schemas.microsoft.com/office/drawing/2014/main" id="{260D7BA1-DD30-1F52-3ADD-0E55888C05A7}"/>
                </a:ext>
              </a:extLst>
            </p:cNvPr>
            <p:cNvSpPr/>
            <p:nvPr/>
          </p:nvSpPr>
          <p:spPr>
            <a:xfrm flipV="1">
              <a:off x="6535083" y="4524816"/>
              <a:ext cx="263730" cy="324465"/>
            </a:xfrm>
            <a:prstGeom prst="downArrow">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5" name="正方形/長方形 4">
            <a:extLst>
              <a:ext uri="{FF2B5EF4-FFF2-40B4-BE49-F238E27FC236}">
                <a16:creationId xmlns:a16="http://schemas.microsoft.com/office/drawing/2014/main" id="{DF1A1788-6C49-49F9-976D-3A91D532DFB7}"/>
              </a:ext>
            </a:extLst>
          </p:cNvPr>
          <p:cNvSpPr/>
          <p:nvPr/>
        </p:nvSpPr>
        <p:spPr>
          <a:xfrm>
            <a:off x="411259" y="0"/>
            <a:ext cx="5618066"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669EBED7-0C55-4882-A7DA-8657E68A7438}"/>
              </a:ext>
            </a:extLst>
          </p:cNvPr>
          <p:cNvSpPr txBox="1"/>
          <p:nvPr/>
        </p:nvSpPr>
        <p:spPr bwMode="gray">
          <a:xfrm>
            <a:off x="555325" y="55917"/>
            <a:ext cx="535274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経済変動が年金財政へ与える影響</a:t>
            </a:r>
          </a:p>
        </p:txBody>
      </p:sp>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フリーフォーム: 図形 37">
            <a:extLst>
              <a:ext uri="{FF2B5EF4-FFF2-40B4-BE49-F238E27FC236}">
                <a16:creationId xmlns:a16="http://schemas.microsoft.com/office/drawing/2014/main" id="{CB3317FD-2F8D-040A-1C92-5CFE693D80B7}"/>
              </a:ext>
            </a:extLst>
          </p:cNvPr>
          <p:cNvSpPr/>
          <p:nvPr/>
        </p:nvSpPr>
        <p:spPr>
          <a:xfrm>
            <a:off x="2071479" y="4628134"/>
            <a:ext cx="5760000" cy="289921"/>
          </a:xfrm>
          <a:custGeom>
            <a:avLst/>
            <a:gdLst>
              <a:gd name="connsiteX0" fmla="*/ 0 w 5760000"/>
              <a:gd name="connsiteY0" fmla="*/ 0 h 289921"/>
              <a:gd name="connsiteX1" fmla="*/ 5760000 w 5760000"/>
              <a:gd name="connsiteY1" fmla="*/ 0 h 289921"/>
              <a:gd name="connsiteX2" fmla="*/ 5760000 w 5760000"/>
              <a:gd name="connsiteY2" fmla="*/ 103238 h 289921"/>
              <a:gd name="connsiteX3" fmla="*/ 2962542 w 5760000"/>
              <a:gd name="connsiteY3" fmla="*/ 103238 h 289921"/>
              <a:gd name="connsiteX4" fmla="*/ 3029503 w 5760000"/>
              <a:gd name="connsiteY4" fmla="*/ 289921 h 289921"/>
              <a:gd name="connsiteX5" fmla="*/ 2730498 w 5760000"/>
              <a:gd name="connsiteY5" fmla="*/ 289921 h 289921"/>
              <a:gd name="connsiteX6" fmla="*/ 2797460 w 5760000"/>
              <a:gd name="connsiteY6" fmla="*/ 103238 h 289921"/>
              <a:gd name="connsiteX7" fmla="*/ 0 w 5760000"/>
              <a:gd name="connsiteY7" fmla="*/ 103238 h 28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0000" h="289921">
                <a:moveTo>
                  <a:pt x="0" y="0"/>
                </a:moveTo>
                <a:lnTo>
                  <a:pt x="5760000" y="0"/>
                </a:lnTo>
                <a:lnTo>
                  <a:pt x="5760000" y="103238"/>
                </a:lnTo>
                <a:lnTo>
                  <a:pt x="2962542" y="103238"/>
                </a:lnTo>
                <a:lnTo>
                  <a:pt x="3029503" y="289921"/>
                </a:lnTo>
                <a:lnTo>
                  <a:pt x="2730498" y="289921"/>
                </a:lnTo>
                <a:lnTo>
                  <a:pt x="2797460" y="103238"/>
                </a:lnTo>
                <a:lnTo>
                  <a:pt x="0" y="103238"/>
                </a:lnTo>
                <a:close/>
              </a:path>
            </a:pathLst>
          </a:custGeom>
          <a:solidFill>
            <a:srgbClr val="92D05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a:extLst>
              <a:ext uri="{FF2B5EF4-FFF2-40B4-BE49-F238E27FC236}">
                <a16:creationId xmlns:a16="http://schemas.microsoft.com/office/drawing/2014/main" id="{E2760CE9-027D-3CFB-34AC-B8D6C13F8860}"/>
              </a:ext>
            </a:extLst>
          </p:cNvPr>
          <p:cNvSpPr/>
          <p:nvPr/>
        </p:nvSpPr>
        <p:spPr>
          <a:xfrm rot="5400000">
            <a:off x="2303823" y="3389841"/>
            <a:ext cx="1302256" cy="1174325"/>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7" name="テキスト ボックス 26">
            <a:extLst>
              <a:ext uri="{FF2B5EF4-FFF2-40B4-BE49-F238E27FC236}">
                <a16:creationId xmlns:a16="http://schemas.microsoft.com/office/drawing/2014/main" id="{98FE480A-DFFE-F55C-7AA7-5B1EAED1BAB5}"/>
              </a:ext>
            </a:extLst>
          </p:cNvPr>
          <p:cNvSpPr txBox="1"/>
          <p:nvPr/>
        </p:nvSpPr>
        <p:spPr>
          <a:xfrm>
            <a:off x="2754896" y="3337765"/>
            <a:ext cx="400110" cy="1228863"/>
          </a:xfrm>
          <a:prstGeom prst="rect">
            <a:avLst/>
          </a:prstGeom>
          <a:noFill/>
        </p:spPr>
        <p:txBody>
          <a:bodyPr vert="eaVert"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❶ 保険料収入</a:t>
            </a:r>
            <a:endParaRPr kumimoji="0"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28" name="正方形/長方形 27">
            <a:extLst>
              <a:ext uri="{FF2B5EF4-FFF2-40B4-BE49-F238E27FC236}">
                <a16:creationId xmlns:a16="http://schemas.microsoft.com/office/drawing/2014/main" id="{379E827B-F9E3-B42A-3ED3-E2BB5F6CC6CD}"/>
              </a:ext>
            </a:extLst>
          </p:cNvPr>
          <p:cNvSpPr/>
          <p:nvPr/>
        </p:nvSpPr>
        <p:spPr>
          <a:xfrm rot="5400000">
            <a:off x="3151384" y="3758202"/>
            <a:ext cx="1302256" cy="437608"/>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a:extLst>
              <a:ext uri="{FF2B5EF4-FFF2-40B4-BE49-F238E27FC236}">
                <a16:creationId xmlns:a16="http://schemas.microsoft.com/office/drawing/2014/main" id="{C7717037-AA96-6821-FF3F-8A14FFAC3A85}"/>
              </a:ext>
            </a:extLst>
          </p:cNvPr>
          <p:cNvSpPr/>
          <p:nvPr/>
        </p:nvSpPr>
        <p:spPr>
          <a:xfrm rot="5400000">
            <a:off x="3599735" y="3789051"/>
            <a:ext cx="1302259" cy="375906"/>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4" name="テキスト ボックス 33">
            <a:extLst>
              <a:ext uri="{FF2B5EF4-FFF2-40B4-BE49-F238E27FC236}">
                <a16:creationId xmlns:a16="http://schemas.microsoft.com/office/drawing/2014/main" id="{DE15EE9A-266E-5A03-1770-E46F05EA1ADD}"/>
              </a:ext>
            </a:extLst>
          </p:cNvPr>
          <p:cNvSpPr txBox="1"/>
          <p:nvPr/>
        </p:nvSpPr>
        <p:spPr>
          <a:xfrm>
            <a:off x="3610463" y="3352535"/>
            <a:ext cx="400110" cy="1049326"/>
          </a:xfrm>
          <a:prstGeom prst="rect">
            <a:avLst/>
          </a:prstGeom>
          <a:noFill/>
        </p:spPr>
        <p:txBody>
          <a:bodyPr vert="eaVert"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❷ 国庫負担</a:t>
            </a:r>
          </a:p>
        </p:txBody>
      </p:sp>
      <p:sp>
        <p:nvSpPr>
          <p:cNvPr id="35" name="テキスト ボックス 34">
            <a:extLst>
              <a:ext uri="{FF2B5EF4-FFF2-40B4-BE49-F238E27FC236}">
                <a16:creationId xmlns:a16="http://schemas.microsoft.com/office/drawing/2014/main" id="{B5F547D5-F342-C658-95EA-AE48D27C452E}"/>
              </a:ext>
            </a:extLst>
          </p:cNvPr>
          <p:cNvSpPr txBox="1"/>
          <p:nvPr/>
        </p:nvSpPr>
        <p:spPr>
          <a:xfrm>
            <a:off x="4042343" y="3352535"/>
            <a:ext cx="400110" cy="869790"/>
          </a:xfrm>
          <a:prstGeom prst="rect">
            <a:avLst/>
          </a:prstGeom>
          <a:noFill/>
        </p:spPr>
        <p:txBody>
          <a:bodyPr vert="eaVert"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❸ 積立金</a:t>
            </a:r>
          </a:p>
        </p:txBody>
      </p:sp>
      <p:sp>
        <p:nvSpPr>
          <p:cNvPr id="2" name="テキスト ボックス 1">
            <a:extLst>
              <a:ext uri="{FF2B5EF4-FFF2-40B4-BE49-F238E27FC236}">
                <a16:creationId xmlns:a16="http://schemas.microsoft.com/office/drawing/2014/main" id="{67277E05-92B3-926B-14E5-FE51FF7345F4}"/>
              </a:ext>
            </a:extLst>
          </p:cNvPr>
          <p:cNvSpPr txBox="1"/>
          <p:nvPr/>
        </p:nvSpPr>
        <p:spPr>
          <a:xfrm>
            <a:off x="7919301" y="4415021"/>
            <a:ext cx="1512168" cy="475836"/>
          </a:xfrm>
          <a:prstGeom prst="rect">
            <a:avLst/>
          </a:prstGeom>
          <a:noFill/>
          <a:ln>
            <a:noFill/>
            <a:prstDash val="sysDash"/>
          </a:ln>
        </p:spPr>
        <p:txBody>
          <a:bodyPr wrap="square" rtlCol="0">
            <a:spAutoFit/>
          </a:bodyPr>
          <a:lstStyle>
            <a:defPPr>
              <a:defRPr lang="en-US"/>
            </a:defPPr>
            <a:lvl1pPr>
              <a:lnSpc>
                <a:spcPct val="120000"/>
              </a:lnSpc>
              <a:spcAft>
                <a:spcPts val="600"/>
              </a:spcAft>
              <a:buClr>
                <a:schemeClr val="tx2"/>
              </a:buClr>
              <a:defRPr kumimoji="1" sz="1200">
                <a:latin typeface="Meiryo UI" panose="020B0604030504040204" pitchFamily="50" charset="-128"/>
                <a:ea typeface="Meiryo UI" panose="020B0604030504040204" pitchFamily="50" charset="-128"/>
              </a:defRPr>
            </a:lvl1pPr>
          </a:lstStyle>
          <a:p>
            <a:pPr marL="0" marR="0" lvl="0" indent="0" algn="l" defTabSz="457200" rtl="0" eaLnBrk="1" fontAlgn="auto" latinLnBrk="0" hangingPunct="1">
              <a:lnSpc>
                <a:spcPct val="120000"/>
              </a:lnSpc>
              <a:spcBef>
                <a:spcPts val="0"/>
              </a:spcBef>
              <a:spcAft>
                <a:spcPts val="600"/>
              </a:spcAft>
              <a:buClr>
                <a:srgbClr val="44546A"/>
              </a:buClr>
              <a:buSzTx/>
              <a:buFontTx/>
              <a:buNone/>
              <a:tabLst/>
              <a:defRPr/>
            </a:pPr>
            <a:r>
              <a:rPr kumimoji="1" lang="en-US" altLang="ja-JP" sz="105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人口構造の変化に</a:t>
            </a:r>
            <a:br>
              <a:rPr kumimoji="1" lang="en-US" altLang="ja-JP" sz="105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105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よる影響を除く。</a:t>
            </a:r>
          </a:p>
        </p:txBody>
      </p:sp>
      <p:grpSp>
        <p:nvGrpSpPr>
          <p:cNvPr id="48" name="グループ化 47">
            <a:extLst>
              <a:ext uri="{FF2B5EF4-FFF2-40B4-BE49-F238E27FC236}">
                <a16:creationId xmlns:a16="http://schemas.microsoft.com/office/drawing/2014/main" id="{FFCF46A6-78CE-DCA5-5B41-CD4337B4CCC9}"/>
              </a:ext>
            </a:extLst>
          </p:cNvPr>
          <p:cNvGrpSpPr/>
          <p:nvPr/>
        </p:nvGrpSpPr>
        <p:grpSpPr>
          <a:xfrm>
            <a:off x="2375786" y="2517681"/>
            <a:ext cx="1159528" cy="365937"/>
            <a:chOff x="2367788" y="2519189"/>
            <a:chExt cx="1159528" cy="365937"/>
          </a:xfrm>
        </p:grpSpPr>
        <p:sp>
          <p:nvSpPr>
            <p:cNvPr id="32" name="正方形/長方形 31">
              <a:extLst>
                <a:ext uri="{FF2B5EF4-FFF2-40B4-BE49-F238E27FC236}">
                  <a16:creationId xmlns:a16="http://schemas.microsoft.com/office/drawing/2014/main" id="{888EC351-A8E8-D93A-464A-3FC32C5F3026}"/>
                </a:ext>
              </a:extLst>
            </p:cNvPr>
            <p:cNvSpPr/>
            <p:nvPr/>
          </p:nvSpPr>
          <p:spPr>
            <a:xfrm rot="5400000">
              <a:off x="2764671" y="2122481"/>
              <a:ext cx="365762" cy="1159528"/>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 name="矢印: 下 8">
              <a:extLst>
                <a:ext uri="{FF2B5EF4-FFF2-40B4-BE49-F238E27FC236}">
                  <a16:creationId xmlns:a16="http://schemas.microsoft.com/office/drawing/2014/main" id="{F5746605-8025-9B86-E106-4C640E789172}"/>
                </a:ext>
              </a:extLst>
            </p:cNvPr>
            <p:cNvSpPr/>
            <p:nvPr/>
          </p:nvSpPr>
          <p:spPr>
            <a:xfrm flipV="1">
              <a:off x="2831610" y="2519189"/>
              <a:ext cx="263730" cy="324465"/>
            </a:xfrm>
            <a:prstGeom prst="downArrow">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49" name="グループ化 48">
            <a:extLst>
              <a:ext uri="{FF2B5EF4-FFF2-40B4-BE49-F238E27FC236}">
                <a16:creationId xmlns:a16="http://schemas.microsoft.com/office/drawing/2014/main" id="{1964194D-ECA4-8BBB-D9E6-88E9FA0368B8}"/>
              </a:ext>
            </a:extLst>
          </p:cNvPr>
          <p:cNvGrpSpPr/>
          <p:nvPr/>
        </p:nvGrpSpPr>
        <p:grpSpPr>
          <a:xfrm>
            <a:off x="3587978" y="2517681"/>
            <a:ext cx="426722" cy="365938"/>
            <a:chOff x="3582646" y="2519189"/>
            <a:chExt cx="426722" cy="365938"/>
          </a:xfrm>
        </p:grpSpPr>
        <p:sp>
          <p:nvSpPr>
            <p:cNvPr id="4" name="正方形/長方形 3">
              <a:extLst>
                <a:ext uri="{FF2B5EF4-FFF2-40B4-BE49-F238E27FC236}">
                  <a16:creationId xmlns:a16="http://schemas.microsoft.com/office/drawing/2014/main" id="{A594B0BC-4D98-7029-064A-4599A4DCC7DA}"/>
                </a:ext>
              </a:extLst>
            </p:cNvPr>
            <p:cNvSpPr/>
            <p:nvPr/>
          </p:nvSpPr>
          <p:spPr>
            <a:xfrm rot="5400000">
              <a:off x="3613126" y="2488885"/>
              <a:ext cx="365762" cy="426722"/>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 name="矢印: 下 9">
              <a:extLst>
                <a:ext uri="{FF2B5EF4-FFF2-40B4-BE49-F238E27FC236}">
                  <a16:creationId xmlns:a16="http://schemas.microsoft.com/office/drawing/2014/main" id="{897B576B-11C4-324D-73B6-65EEB36138DC}"/>
                </a:ext>
              </a:extLst>
            </p:cNvPr>
            <p:cNvSpPr/>
            <p:nvPr/>
          </p:nvSpPr>
          <p:spPr>
            <a:xfrm flipV="1">
              <a:off x="3662190" y="2519189"/>
              <a:ext cx="263730" cy="324465"/>
            </a:xfrm>
            <a:prstGeom prst="downArrow">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52" name="グループ化 51">
            <a:extLst>
              <a:ext uri="{FF2B5EF4-FFF2-40B4-BE49-F238E27FC236}">
                <a16:creationId xmlns:a16="http://schemas.microsoft.com/office/drawing/2014/main" id="{2DB060D1-4887-BA0A-DCD4-6C66F0F74313}"/>
              </a:ext>
            </a:extLst>
          </p:cNvPr>
          <p:cNvGrpSpPr/>
          <p:nvPr/>
        </p:nvGrpSpPr>
        <p:grpSpPr>
          <a:xfrm>
            <a:off x="4065372" y="2517681"/>
            <a:ext cx="373382" cy="365938"/>
            <a:chOff x="4062706" y="2519189"/>
            <a:chExt cx="373382" cy="365938"/>
          </a:xfrm>
        </p:grpSpPr>
        <p:sp>
          <p:nvSpPr>
            <p:cNvPr id="7" name="正方形/長方形 6">
              <a:extLst>
                <a:ext uri="{FF2B5EF4-FFF2-40B4-BE49-F238E27FC236}">
                  <a16:creationId xmlns:a16="http://schemas.microsoft.com/office/drawing/2014/main" id="{EBBC9CBF-A9EA-1601-B86E-031105F59636}"/>
                </a:ext>
              </a:extLst>
            </p:cNvPr>
            <p:cNvSpPr/>
            <p:nvPr/>
          </p:nvSpPr>
          <p:spPr>
            <a:xfrm rot="5400000">
              <a:off x="4066516" y="2515555"/>
              <a:ext cx="365762" cy="373382"/>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 name="矢印: 下 10">
              <a:extLst>
                <a:ext uri="{FF2B5EF4-FFF2-40B4-BE49-F238E27FC236}">
                  <a16:creationId xmlns:a16="http://schemas.microsoft.com/office/drawing/2014/main" id="{AF0F92D5-9D09-B48F-315C-827617977525}"/>
                </a:ext>
              </a:extLst>
            </p:cNvPr>
            <p:cNvSpPr/>
            <p:nvPr/>
          </p:nvSpPr>
          <p:spPr>
            <a:xfrm flipV="1">
              <a:off x="4117532" y="2519189"/>
              <a:ext cx="263730" cy="324465"/>
            </a:xfrm>
            <a:prstGeom prst="downArrow">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70" name="グループ化 69">
            <a:extLst>
              <a:ext uri="{FF2B5EF4-FFF2-40B4-BE49-F238E27FC236}">
                <a16:creationId xmlns:a16="http://schemas.microsoft.com/office/drawing/2014/main" id="{8B5010B2-8D4D-6A10-E42B-72AE9D9BB8E2}"/>
              </a:ext>
            </a:extLst>
          </p:cNvPr>
          <p:cNvGrpSpPr/>
          <p:nvPr/>
        </p:nvGrpSpPr>
        <p:grpSpPr>
          <a:xfrm>
            <a:off x="1278492" y="2463616"/>
            <a:ext cx="1008519" cy="563052"/>
            <a:chOff x="1278492" y="2463616"/>
            <a:chExt cx="1008519" cy="563052"/>
          </a:xfrm>
        </p:grpSpPr>
        <p:sp>
          <p:nvSpPr>
            <p:cNvPr id="18" name="吹き出し: 四角形 17">
              <a:extLst>
                <a:ext uri="{FF2B5EF4-FFF2-40B4-BE49-F238E27FC236}">
                  <a16:creationId xmlns:a16="http://schemas.microsoft.com/office/drawing/2014/main" id="{C996E574-AC11-8693-1670-DEE4674B2BA3}"/>
                </a:ext>
              </a:extLst>
            </p:cNvPr>
            <p:cNvSpPr/>
            <p:nvPr/>
          </p:nvSpPr>
          <p:spPr>
            <a:xfrm>
              <a:off x="1278492" y="2463616"/>
              <a:ext cx="1008519" cy="563052"/>
            </a:xfrm>
            <a:prstGeom prst="wedgeRectCallout">
              <a:avLst>
                <a:gd name="adj1" fmla="val 66241"/>
                <a:gd name="adj2" fmla="val -21230"/>
              </a:avLst>
            </a:prstGeom>
            <a:solidFill>
              <a:srgbClr val="B9F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2446BA31-4CA8-5A5E-09F4-F86741F501D2}"/>
                </a:ext>
              </a:extLst>
            </p:cNvPr>
            <p:cNvSpPr txBox="1"/>
            <p:nvPr/>
          </p:nvSpPr>
          <p:spPr>
            <a:xfrm>
              <a:off x="1343012" y="2522036"/>
              <a:ext cx="871991" cy="446212"/>
            </a:xfrm>
            <a:prstGeom prst="rect">
              <a:avLst/>
            </a:prstGeom>
            <a:noFill/>
            <a:ln>
              <a:noFill/>
            </a:ln>
          </p:spPr>
          <p:txBody>
            <a:bodyPr wrap="square" rtlCol="0">
              <a:spAutoFit/>
            </a:bodyPr>
            <a:lstStyle/>
            <a:p>
              <a:pPr marL="0" marR="0" lvl="0" indent="0" algn="just"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賃金上昇に</a:t>
              </a:r>
              <a:b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応じて増加</a:t>
              </a:r>
            </a:p>
          </p:txBody>
        </p:sp>
      </p:grpSp>
      <p:grpSp>
        <p:nvGrpSpPr>
          <p:cNvPr id="68" name="グループ化 67">
            <a:extLst>
              <a:ext uri="{FF2B5EF4-FFF2-40B4-BE49-F238E27FC236}">
                <a16:creationId xmlns:a16="http://schemas.microsoft.com/office/drawing/2014/main" id="{204F8AD6-A88A-0B99-11E1-E4BC8CEC28BB}"/>
              </a:ext>
            </a:extLst>
          </p:cNvPr>
          <p:cNvGrpSpPr/>
          <p:nvPr/>
        </p:nvGrpSpPr>
        <p:grpSpPr>
          <a:xfrm>
            <a:off x="4096292" y="1792953"/>
            <a:ext cx="1008519" cy="563052"/>
            <a:chOff x="4096292" y="1792953"/>
            <a:chExt cx="1008519" cy="563052"/>
          </a:xfrm>
        </p:grpSpPr>
        <p:sp>
          <p:nvSpPr>
            <p:cNvPr id="21" name="吹き出し: 四角形 20">
              <a:extLst>
                <a:ext uri="{FF2B5EF4-FFF2-40B4-BE49-F238E27FC236}">
                  <a16:creationId xmlns:a16="http://schemas.microsoft.com/office/drawing/2014/main" id="{DCA6EF6E-539A-660D-D656-2CEC963F02DF}"/>
                </a:ext>
              </a:extLst>
            </p:cNvPr>
            <p:cNvSpPr/>
            <p:nvPr/>
          </p:nvSpPr>
          <p:spPr>
            <a:xfrm>
              <a:off x="4096292" y="1792953"/>
              <a:ext cx="1008519" cy="563052"/>
            </a:xfrm>
            <a:prstGeom prst="wedgeRectCallout">
              <a:avLst>
                <a:gd name="adj1" fmla="val -29464"/>
                <a:gd name="adj2" fmla="val 82526"/>
              </a:avLst>
            </a:prstGeom>
            <a:solidFill>
              <a:srgbClr val="B9F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86807671-4970-232B-FFDB-284C38824703}"/>
                </a:ext>
              </a:extLst>
            </p:cNvPr>
            <p:cNvSpPr txBox="1"/>
            <p:nvPr/>
          </p:nvSpPr>
          <p:spPr>
            <a:xfrm>
              <a:off x="4164556" y="1851373"/>
              <a:ext cx="871991" cy="446212"/>
            </a:xfrm>
            <a:prstGeom prst="rect">
              <a:avLst/>
            </a:prstGeom>
            <a:noFill/>
            <a:ln>
              <a:noFill/>
            </a:ln>
          </p:spPr>
          <p:txBody>
            <a:bodyPr wrap="square" rtlCol="0">
              <a:spAutoFit/>
            </a:bodyPr>
            <a:lstStyle/>
            <a:p>
              <a:pPr marL="0" marR="0" lvl="0" indent="0" algn="just"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運用収入に応じて増加</a:t>
              </a:r>
            </a:p>
          </p:txBody>
        </p:sp>
      </p:grpSp>
      <p:grpSp>
        <p:nvGrpSpPr>
          <p:cNvPr id="69" name="グループ化 68">
            <a:extLst>
              <a:ext uri="{FF2B5EF4-FFF2-40B4-BE49-F238E27FC236}">
                <a16:creationId xmlns:a16="http://schemas.microsoft.com/office/drawing/2014/main" id="{D1A5C90F-EA2B-3DC9-54EA-36BE93AFD2CC}"/>
              </a:ext>
            </a:extLst>
          </p:cNvPr>
          <p:cNvGrpSpPr/>
          <p:nvPr/>
        </p:nvGrpSpPr>
        <p:grpSpPr>
          <a:xfrm>
            <a:off x="2428738" y="1792953"/>
            <a:ext cx="1517144" cy="563052"/>
            <a:chOff x="2428738" y="1792953"/>
            <a:chExt cx="1517144" cy="563052"/>
          </a:xfrm>
        </p:grpSpPr>
        <p:sp>
          <p:nvSpPr>
            <p:cNvPr id="23" name="吹き出し: 四角形 22">
              <a:extLst>
                <a:ext uri="{FF2B5EF4-FFF2-40B4-BE49-F238E27FC236}">
                  <a16:creationId xmlns:a16="http://schemas.microsoft.com/office/drawing/2014/main" id="{193C0A9D-FA02-7A0C-54EB-7BDFABEDA327}"/>
                </a:ext>
              </a:extLst>
            </p:cNvPr>
            <p:cNvSpPr/>
            <p:nvPr/>
          </p:nvSpPr>
          <p:spPr>
            <a:xfrm>
              <a:off x="2428738" y="1792953"/>
              <a:ext cx="1517144" cy="563052"/>
            </a:xfrm>
            <a:prstGeom prst="wedgeRectCallout">
              <a:avLst>
                <a:gd name="adj1" fmla="val 40852"/>
                <a:gd name="adj2" fmla="val 82526"/>
              </a:avLst>
            </a:prstGeom>
            <a:solidFill>
              <a:srgbClr val="B9F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24" name="テキスト ボックス 23">
              <a:extLst>
                <a:ext uri="{FF2B5EF4-FFF2-40B4-BE49-F238E27FC236}">
                  <a16:creationId xmlns:a16="http://schemas.microsoft.com/office/drawing/2014/main" id="{C4E84A06-2DC6-6BCF-3252-8BE0D5C4741F}"/>
                </a:ext>
              </a:extLst>
            </p:cNvPr>
            <p:cNvSpPr txBox="1"/>
            <p:nvPr/>
          </p:nvSpPr>
          <p:spPr>
            <a:xfrm>
              <a:off x="2457295" y="1849678"/>
              <a:ext cx="1432662" cy="446212"/>
            </a:xfrm>
            <a:prstGeom prst="rect">
              <a:avLst/>
            </a:prstGeom>
            <a:noFill/>
            <a:ln>
              <a:noFill/>
            </a:ln>
          </p:spPr>
          <p:txBody>
            <a:bodyPr wrap="square" rtlCol="0">
              <a:spAutoFit/>
            </a:bodyPr>
            <a:lstStyle/>
            <a:p>
              <a:pPr marL="0" marR="0" lvl="0" indent="0" algn="just"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給付の増加（≒賃金上昇）に応じて増加</a:t>
              </a:r>
            </a:p>
          </p:txBody>
        </p:sp>
      </p:grpSp>
      <p:sp>
        <p:nvSpPr>
          <p:cNvPr id="50" name="正方形/長方形 49">
            <a:extLst>
              <a:ext uri="{FF2B5EF4-FFF2-40B4-BE49-F238E27FC236}">
                <a16:creationId xmlns:a16="http://schemas.microsoft.com/office/drawing/2014/main" id="{D2617A2F-BB3A-1EF9-A062-3AE4E417E7A1}"/>
              </a:ext>
            </a:extLst>
          </p:cNvPr>
          <p:cNvSpPr/>
          <p:nvPr/>
        </p:nvSpPr>
        <p:spPr>
          <a:xfrm>
            <a:off x="656790" y="6021741"/>
            <a:ext cx="6408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1" name="正方形/長方形 50">
            <a:extLst>
              <a:ext uri="{FF2B5EF4-FFF2-40B4-BE49-F238E27FC236}">
                <a16:creationId xmlns:a16="http://schemas.microsoft.com/office/drawing/2014/main" id="{B05C4067-80A9-790C-536E-7508B1B8838F}"/>
              </a:ext>
            </a:extLst>
          </p:cNvPr>
          <p:cNvSpPr/>
          <p:nvPr/>
        </p:nvSpPr>
        <p:spPr>
          <a:xfrm>
            <a:off x="665256" y="1306990"/>
            <a:ext cx="6696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11">
            <a:extLst>
              <a:ext uri="{FF2B5EF4-FFF2-40B4-BE49-F238E27FC236}">
                <a16:creationId xmlns:a16="http://schemas.microsoft.com/office/drawing/2014/main" id="{7AE2A3D9-4865-EC62-EBD7-A744F0649BFE}"/>
              </a:ext>
            </a:extLst>
          </p:cNvPr>
          <p:cNvSpPr/>
          <p:nvPr/>
        </p:nvSpPr>
        <p:spPr>
          <a:xfrm>
            <a:off x="1285049" y="5478538"/>
            <a:ext cx="3744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6" name="テキスト プレースホルダー 2">
            <a:extLst>
              <a:ext uri="{FF2B5EF4-FFF2-40B4-BE49-F238E27FC236}">
                <a16:creationId xmlns:a16="http://schemas.microsoft.com/office/drawing/2014/main" id="{47A20626-FD6E-DF9B-7D7F-1C2DAC3BAEDA}"/>
              </a:ext>
            </a:extLst>
          </p:cNvPr>
          <p:cNvSpPr txBox="1">
            <a:spLocks/>
          </p:cNvSpPr>
          <p:nvPr/>
        </p:nvSpPr>
        <p:spPr>
          <a:xfrm>
            <a:off x="361062" y="830337"/>
            <a:ext cx="9064564" cy="583563"/>
          </a:xfrm>
          <a:prstGeom prst="rect">
            <a:avLst/>
          </a:prstGeom>
          <a:noFill/>
        </p:spPr>
        <p:txBody>
          <a:bodyPr vert="horz" lIns="36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103185"/>
              </a:buClr>
              <a:buSz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年金財政にとって、実質賃金上昇率、実質的な運用利回りが重要です。</a:t>
            </a:r>
            <a:b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br>
            <a:r>
              <a:rPr kumimoji="1" lang="ja-JP" altLang="en-US" sz="16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物価変動は収入、支出を等しく変化させるものであり、基本的に年金財政に中立</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です。</a:t>
            </a:r>
          </a:p>
        </p:txBody>
      </p:sp>
      <p:sp>
        <p:nvSpPr>
          <p:cNvPr id="13" name="テキスト プレースホルダー 2">
            <a:extLst>
              <a:ext uri="{FF2B5EF4-FFF2-40B4-BE49-F238E27FC236}">
                <a16:creationId xmlns:a16="http://schemas.microsoft.com/office/drawing/2014/main" id="{B2C644BD-F7A2-A973-041E-9E70540DB3D0}"/>
              </a:ext>
            </a:extLst>
          </p:cNvPr>
          <p:cNvSpPr txBox="1">
            <a:spLocks/>
          </p:cNvSpPr>
          <p:nvPr/>
        </p:nvSpPr>
        <p:spPr>
          <a:xfrm>
            <a:off x="361062" y="5266377"/>
            <a:ext cx="9064564" cy="1205370"/>
          </a:xfrm>
          <a:prstGeom prst="rect">
            <a:avLst/>
          </a:prstGeom>
          <a:noFill/>
        </p:spPr>
        <p:txBody>
          <a:bodyPr vert="horz" lIns="36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103185"/>
              </a:buClr>
              <a:buSz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しかし、</a:t>
            </a:r>
            <a:r>
              <a:rPr kumimoji="1" lang="ja-JP" altLang="en-US" sz="16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現行制度のマクロ経済スライドには名目下限</a:t>
            </a:r>
            <a:r>
              <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があるため、</a:t>
            </a:r>
            <a:br>
              <a:rPr kumimoji="1" lang="en-US" altLang="ja-JP"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br>
            <a:r>
              <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物価上昇率が低い場合、物価上昇率で改定する既裁定者の年金については</a:t>
            </a:r>
            <a:br>
              <a:rPr kumimoji="1" lang="en-US" altLang="ja-JP"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br>
            <a:r>
              <a:rPr kumimoji="1" lang="ja-JP" altLang="en-US" sz="16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マクロ経済スライドによる調整が十分に行われず、年金財政にマイナスの影響</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を及ぼします。</a:t>
            </a:r>
            <a:endParaRPr kumimoji="1" lang="ja-JP" altLang="en-US" sz="16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grpSp>
        <p:nvGrpSpPr>
          <p:cNvPr id="20" name="グループ化 19">
            <a:extLst>
              <a:ext uri="{FF2B5EF4-FFF2-40B4-BE49-F238E27FC236}">
                <a16:creationId xmlns:a16="http://schemas.microsoft.com/office/drawing/2014/main" id="{77CB6021-6B5B-F735-A6A0-66358B3603A4}"/>
              </a:ext>
            </a:extLst>
          </p:cNvPr>
          <p:cNvGrpSpPr/>
          <p:nvPr/>
        </p:nvGrpSpPr>
        <p:grpSpPr>
          <a:xfrm>
            <a:off x="5437797" y="2527642"/>
            <a:ext cx="1921934" cy="355794"/>
            <a:chOff x="5824201" y="4524816"/>
            <a:chExt cx="1681918" cy="355794"/>
          </a:xfrm>
        </p:grpSpPr>
        <p:sp>
          <p:nvSpPr>
            <p:cNvPr id="29" name="正方形/長方形 28">
              <a:extLst>
                <a:ext uri="{FF2B5EF4-FFF2-40B4-BE49-F238E27FC236}">
                  <a16:creationId xmlns:a16="http://schemas.microsoft.com/office/drawing/2014/main" id="{BF366E43-12F2-7BD8-95AB-5D22CA186483}"/>
                </a:ext>
              </a:extLst>
            </p:cNvPr>
            <p:cNvSpPr/>
            <p:nvPr/>
          </p:nvSpPr>
          <p:spPr>
            <a:xfrm>
              <a:off x="5824201" y="4525143"/>
              <a:ext cx="1681918" cy="355467"/>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3" name="矢印: 下 32">
              <a:extLst>
                <a:ext uri="{FF2B5EF4-FFF2-40B4-BE49-F238E27FC236}">
                  <a16:creationId xmlns:a16="http://schemas.microsoft.com/office/drawing/2014/main" id="{15F674A8-768D-7A2F-8661-1B5EBFCFAF77}"/>
                </a:ext>
              </a:extLst>
            </p:cNvPr>
            <p:cNvSpPr/>
            <p:nvPr/>
          </p:nvSpPr>
          <p:spPr>
            <a:xfrm flipV="1">
              <a:off x="6535083" y="4524816"/>
              <a:ext cx="263730" cy="324465"/>
            </a:xfrm>
            <a:prstGeom prst="downArrow">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36" name="グループ化 35">
            <a:extLst>
              <a:ext uri="{FF2B5EF4-FFF2-40B4-BE49-F238E27FC236}">
                <a16:creationId xmlns:a16="http://schemas.microsoft.com/office/drawing/2014/main" id="{70489244-470F-E87C-0625-02269EB13B31}"/>
              </a:ext>
            </a:extLst>
          </p:cNvPr>
          <p:cNvGrpSpPr/>
          <p:nvPr/>
        </p:nvGrpSpPr>
        <p:grpSpPr>
          <a:xfrm>
            <a:off x="5430464" y="3316348"/>
            <a:ext cx="1938867" cy="1311786"/>
            <a:chOff x="5680024" y="4912625"/>
            <a:chExt cx="1707927" cy="1311786"/>
          </a:xfrm>
        </p:grpSpPr>
        <p:sp>
          <p:nvSpPr>
            <p:cNvPr id="39" name="正方形/長方形 38">
              <a:extLst>
                <a:ext uri="{FF2B5EF4-FFF2-40B4-BE49-F238E27FC236}">
                  <a16:creationId xmlns:a16="http://schemas.microsoft.com/office/drawing/2014/main" id="{E06910F2-C6AC-CEEC-B0B6-D140DB46D0C1}"/>
                </a:ext>
              </a:extLst>
            </p:cNvPr>
            <p:cNvSpPr/>
            <p:nvPr/>
          </p:nvSpPr>
          <p:spPr>
            <a:xfrm>
              <a:off x="5680024" y="4912625"/>
              <a:ext cx="1707927" cy="1311786"/>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テキスト ボックス 39">
              <a:extLst>
                <a:ext uri="{FF2B5EF4-FFF2-40B4-BE49-F238E27FC236}">
                  <a16:creationId xmlns:a16="http://schemas.microsoft.com/office/drawing/2014/main" id="{10D6EC67-0DE5-C91C-9821-55F83EB3A67E}"/>
                </a:ext>
              </a:extLst>
            </p:cNvPr>
            <p:cNvSpPr txBox="1"/>
            <p:nvPr/>
          </p:nvSpPr>
          <p:spPr>
            <a:xfrm>
              <a:off x="6330577" y="4970592"/>
              <a:ext cx="400110" cy="869790"/>
            </a:xfrm>
            <a:prstGeom prst="rect">
              <a:avLst/>
            </a:prstGeom>
            <a:noFill/>
          </p:spPr>
          <p:txBody>
            <a:bodyPr vert="eaVert" wrap="none" rtlCol="0">
              <a:spAutoFit/>
            </a:bodyPr>
            <a:lstStyle>
              <a:defPPr>
                <a:defRPr lang="en-US"/>
              </a:defPPr>
              <a:lvl1pPr marR="0" lvl="0" indent="0" defTabSz="914400" fontAlgn="base">
                <a:lnSpc>
                  <a:spcPct val="100000"/>
                </a:lnSpc>
                <a:spcBef>
                  <a:spcPct val="0"/>
                </a:spcBef>
                <a:spcAft>
                  <a:spcPct val="0"/>
                </a:spcAft>
                <a:buClrTx/>
                <a:buSzTx/>
                <a:buFontTx/>
                <a:buNone/>
                <a:tabLst/>
                <a:defRPr kumimoji="0" sz="1400" b="1" i="0" u="none" strike="noStrike" cap="none" spc="0" normalizeH="0" baseline="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❹ 年金額</a:t>
              </a:r>
            </a:p>
          </p:txBody>
        </p:sp>
      </p:grpSp>
      <p:grpSp>
        <p:nvGrpSpPr>
          <p:cNvPr id="47" name="グループ化 46">
            <a:extLst>
              <a:ext uri="{FF2B5EF4-FFF2-40B4-BE49-F238E27FC236}">
                <a16:creationId xmlns:a16="http://schemas.microsoft.com/office/drawing/2014/main" id="{2C9A3AFB-4903-12F4-E5FF-FD79D2805F08}"/>
              </a:ext>
            </a:extLst>
          </p:cNvPr>
          <p:cNvGrpSpPr/>
          <p:nvPr/>
        </p:nvGrpSpPr>
        <p:grpSpPr>
          <a:xfrm>
            <a:off x="2353734" y="2913641"/>
            <a:ext cx="2088720" cy="410502"/>
            <a:chOff x="2353734" y="2898871"/>
            <a:chExt cx="2088720" cy="410502"/>
          </a:xfrm>
        </p:grpSpPr>
        <p:sp>
          <p:nvSpPr>
            <p:cNvPr id="15" name="角丸四角形 32">
              <a:extLst>
                <a:ext uri="{FF2B5EF4-FFF2-40B4-BE49-F238E27FC236}">
                  <a16:creationId xmlns:a16="http://schemas.microsoft.com/office/drawing/2014/main" id="{D9B218A3-0408-97B7-8506-B9EEC5498ABF}"/>
                </a:ext>
              </a:extLst>
            </p:cNvPr>
            <p:cNvSpPr/>
            <p:nvPr/>
          </p:nvSpPr>
          <p:spPr>
            <a:xfrm>
              <a:off x="2353734" y="2898871"/>
              <a:ext cx="2088720" cy="410502"/>
            </a:xfrm>
            <a:prstGeom prst="roundRect">
              <a:avLst>
                <a:gd name="adj" fmla="val 12963"/>
              </a:avLst>
            </a:prstGeom>
            <a:solidFill>
              <a:srgbClr val="F7C7A7"/>
            </a:solidFill>
            <a:ln w="25400" cap="sq">
              <a:solidFill>
                <a:schemeClr val="bg2">
                  <a:lumMod val="50000"/>
                </a:schemeClr>
              </a:solidFill>
              <a:prstDash val="sysDot"/>
              <a:miter lim="800000"/>
            </a:ln>
          </p:spPr>
          <p:txBody>
            <a:bodyPr tIns="0" bIns="0" anchor="ctr"/>
            <a:lstStyle/>
            <a:p>
              <a:pPr marL="0" marR="0" lvl="0" indent="0" algn="ctr" defTabSz="591055" rtl="0" eaLnBrk="1" fontAlgn="auto" latinLnBrk="0" hangingPunct="1">
                <a:lnSpc>
                  <a:spcPct val="100000"/>
                </a:lnSpc>
                <a:spcBef>
                  <a:spcPts val="0"/>
                </a:spcBef>
                <a:spcAft>
                  <a:spcPts val="0"/>
                </a:spcAft>
                <a:buClrTx/>
                <a:buSzTx/>
                <a:buFontTx/>
                <a:buNone/>
                <a:tabLst/>
                <a:defRPr/>
              </a:pPr>
              <a:endParaRPr kumimoji="0" lang="ja-JP" altLang="en-US" sz="1200" b="1" i="0" u="none" strike="noStrike" kern="1200" cap="none" spc="23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Noto Sans CJK JP DemiLight" charset="-128"/>
              </a:endParaRPr>
            </a:p>
          </p:txBody>
        </p:sp>
        <p:sp>
          <p:nvSpPr>
            <p:cNvPr id="41" name="矢印: 下 40">
              <a:extLst>
                <a:ext uri="{FF2B5EF4-FFF2-40B4-BE49-F238E27FC236}">
                  <a16:creationId xmlns:a16="http://schemas.microsoft.com/office/drawing/2014/main" id="{1D379CB0-E54D-DDB1-7CBE-E95C3BF4EEB3}"/>
                </a:ext>
              </a:extLst>
            </p:cNvPr>
            <p:cNvSpPr/>
            <p:nvPr/>
          </p:nvSpPr>
          <p:spPr>
            <a:xfrm flipV="1">
              <a:off x="2623031" y="2949343"/>
              <a:ext cx="263730" cy="324465"/>
            </a:xfrm>
            <a:prstGeom prst="downArrow">
              <a:avLst/>
            </a:prstGeom>
            <a:solidFill>
              <a:srgbClr val="ED7D31"/>
            </a:solidFill>
            <a:ln w="2222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3" name="テキスト ボックス 42">
              <a:extLst>
                <a:ext uri="{FF2B5EF4-FFF2-40B4-BE49-F238E27FC236}">
                  <a16:creationId xmlns:a16="http://schemas.microsoft.com/office/drawing/2014/main" id="{883CD991-D9A5-9C76-55A5-475C38AC4FF8}"/>
                </a:ext>
              </a:extLst>
            </p:cNvPr>
            <p:cNvSpPr txBox="1"/>
            <p:nvPr/>
          </p:nvSpPr>
          <p:spPr>
            <a:xfrm>
              <a:off x="2912949" y="2959870"/>
              <a:ext cx="117744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物価上昇率</a:t>
              </a:r>
            </a:p>
          </p:txBody>
        </p:sp>
      </p:grpSp>
      <p:grpSp>
        <p:nvGrpSpPr>
          <p:cNvPr id="46" name="グループ化 45">
            <a:extLst>
              <a:ext uri="{FF2B5EF4-FFF2-40B4-BE49-F238E27FC236}">
                <a16:creationId xmlns:a16="http://schemas.microsoft.com/office/drawing/2014/main" id="{372BF6F6-1350-9490-11D9-FFA9D2287D43}"/>
              </a:ext>
            </a:extLst>
          </p:cNvPr>
          <p:cNvGrpSpPr/>
          <p:nvPr/>
        </p:nvGrpSpPr>
        <p:grpSpPr>
          <a:xfrm>
            <a:off x="5430464" y="2897363"/>
            <a:ext cx="1935536" cy="410502"/>
            <a:chOff x="5430464" y="2898871"/>
            <a:chExt cx="1935536" cy="410502"/>
          </a:xfrm>
        </p:grpSpPr>
        <p:sp>
          <p:nvSpPr>
            <p:cNvPr id="17" name="角丸四角形 32">
              <a:extLst>
                <a:ext uri="{FF2B5EF4-FFF2-40B4-BE49-F238E27FC236}">
                  <a16:creationId xmlns:a16="http://schemas.microsoft.com/office/drawing/2014/main" id="{0A5DB530-BF1D-9ADE-F1C4-368EB8E57D8C}"/>
                </a:ext>
              </a:extLst>
            </p:cNvPr>
            <p:cNvSpPr/>
            <p:nvPr/>
          </p:nvSpPr>
          <p:spPr>
            <a:xfrm>
              <a:off x="5430464" y="2898871"/>
              <a:ext cx="1935536" cy="410502"/>
            </a:xfrm>
            <a:prstGeom prst="roundRect">
              <a:avLst>
                <a:gd name="adj" fmla="val 12963"/>
              </a:avLst>
            </a:prstGeom>
            <a:solidFill>
              <a:srgbClr val="F7C7A7"/>
            </a:solidFill>
            <a:ln w="25400" cap="sq">
              <a:solidFill>
                <a:schemeClr val="bg2">
                  <a:lumMod val="50000"/>
                </a:schemeClr>
              </a:solidFill>
              <a:prstDash val="sysDot"/>
              <a:miter lim="800000"/>
            </a:ln>
          </p:spPr>
          <p:txBody>
            <a:bodyPr tIns="0" bIns="0" anchor="ctr"/>
            <a:lstStyle/>
            <a:p>
              <a:pPr marL="0" marR="0" lvl="0" indent="0" algn="ctr" defTabSz="591055" rtl="0" eaLnBrk="1" fontAlgn="auto" latinLnBrk="0" hangingPunct="1">
                <a:lnSpc>
                  <a:spcPct val="100000"/>
                </a:lnSpc>
                <a:spcBef>
                  <a:spcPts val="0"/>
                </a:spcBef>
                <a:spcAft>
                  <a:spcPts val="0"/>
                </a:spcAft>
                <a:buClrTx/>
                <a:buSzTx/>
                <a:buFontTx/>
                <a:buNone/>
                <a:tabLst/>
                <a:defRPr/>
              </a:pPr>
              <a:endParaRPr kumimoji="0" lang="ja-JP" altLang="en-US" sz="1200" b="1" i="0" u="none" strike="noStrike" kern="1200" cap="none" spc="23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Noto Sans CJK JP DemiLight" charset="-128"/>
              </a:endParaRPr>
            </a:p>
          </p:txBody>
        </p:sp>
        <p:sp>
          <p:nvSpPr>
            <p:cNvPr id="53" name="テキスト ボックス 52">
              <a:extLst>
                <a:ext uri="{FF2B5EF4-FFF2-40B4-BE49-F238E27FC236}">
                  <a16:creationId xmlns:a16="http://schemas.microsoft.com/office/drawing/2014/main" id="{D81A90B9-5056-884D-61F8-629168E7F4C0}"/>
                </a:ext>
              </a:extLst>
            </p:cNvPr>
            <p:cNvSpPr txBox="1"/>
            <p:nvPr/>
          </p:nvSpPr>
          <p:spPr>
            <a:xfrm>
              <a:off x="5921903" y="2959870"/>
              <a:ext cx="117744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物価上昇率</a:t>
              </a:r>
            </a:p>
          </p:txBody>
        </p:sp>
        <p:sp>
          <p:nvSpPr>
            <p:cNvPr id="55" name="矢印: 下 54">
              <a:extLst>
                <a:ext uri="{FF2B5EF4-FFF2-40B4-BE49-F238E27FC236}">
                  <a16:creationId xmlns:a16="http://schemas.microsoft.com/office/drawing/2014/main" id="{5E3B7867-B3C5-4266-1C1F-13DA9104934A}"/>
                </a:ext>
              </a:extLst>
            </p:cNvPr>
            <p:cNvSpPr/>
            <p:nvPr/>
          </p:nvSpPr>
          <p:spPr>
            <a:xfrm flipV="1">
              <a:off x="5696430" y="2949343"/>
              <a:ext cx="263730" cy="324465"/>
            </a:xfrm>
            <a:prstGeom prst="downArrow">
              <a:avLst/>
            </a:prstGeom>
            <a:solidFill>
              <a:srgbClr val="ED7D31"/>
            </a:solidFill>
            <a:ln w="2222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45" name="グループ化 44">
            <a:extLst>
              <a:ext uri="{FF2B5EF4-FFF2-40B4-BE49-F238E27FC236}">
                <a16:creationId xmlns:a16="http://schemas.microsoft.com/office/drawing/2014/main" id="{2124F8E2-3456-B815-2C27-CF0F1265D0F4}"/>
              </a:ext>
            </a:extLst>
          </p:cNvPr>
          <p:cNvGrpSpPr/>
          <p:nvPr/>
        </p:nvGrpSpPr>
        <p:grpSpPr>
          <a:xfrm>
            <a:off x="8370153" y="4975205"/>
            <a:ext cx="701346" cy="1151744"/>
            <a:chOff x="7378298" y="4744325"/>
            <a:chExt cx="1012352" cy="1662475"/>
          </a:xfrm>
        </p:grpSpPr>
        <p:pic>
          <p:nvPicPr>
            <p:cNvPr id="14" name="図 13">
              <a:extLst>
                <a:ext uri="{FF2B5EF4-FFF2-40B4-BE49-F238E27FC236}">
                  <a16:creationId xmlns:a16="http://schemas.microsoft.com/office/drawing/2014/main" id="{6171F5D8-6424-35BA-25F9-ACDD09B04F3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78298" y="5795091"/>
              <a:ext cx="1012352" cy="611709"/>
            </a:xfrm>
            <a:prstGeom prst="rect">
              <a:avLst/>
            </a:prstGeom>
          </p:spPr>
        </p:pic>
        <p:pic>
          <p:nvPicPr>
            <p:cNvPr id="25" name="図 24">
              <a:extLst>
                <a:ext uri="{FF2B5EF4-FFF2-40B4-BE49-F238E27FC236}">
                  <a16:creationId xmlns:a16="http://schemas.microsoft.com/office/drawing/2014/main" id="{EDE4820B-33B6-C056-C19A-183998E21DF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78298" y="5652515"/>
              <a:ext cx="1012352" cy="611709"/>
            </a:xfrm>
            <a:prstGeom prst="rect">
              <a:avLst/>
            </a:prstGeom>
          </p:spPr>
        </p:pic>
        <p:pic>
          <p:nvPicPr>
            <p:cNvPr id="31" name="図 30">
              <a:extLst>
                <a:ext uri="{FF2B5EF4-FFF2-40B4-BE49-F238E27FC236}">
                  <a16:creationId xmlns:a16="http://schemas.microsoft.com/office/drawing/2014/main" id="{D849E0A1-F83E-713E-7247-E54F5FDA53D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78298" y="5511582"/>
              <a:ext cx="1012352" cy="611709"/>
            </a:xfrm>
            <a:prstGeom prst="rect">
              <a:avLst/>
            </a:prstGeom>
          </p:spPr>
        </p:pic>
        <p:pic>
          <p:nvPicPr>
            <p:cNvPr id="37" name="図 36">
              <a:extLst>
                <a:ext uri="{FF2B5EF4-FFF2-40B4-BE49-F238E27FC236}">
                  <a16:creationId xmlns:a16="http://schemas.microsoft.com/office/drawing/2014/main" id="{F8603220-7B21-1AF0-9B27-C7FA86E9B2F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78298" y="5368013"/>
              <a:ext cx="1012352" cy="611709"/>
            </a:xfrm>
            <a:prstGeom prst="rect">
              <a:avLst/>
            </a:prstGeom>
          </p:spPr>
        </p:pic>
        <p:pic>
          <p:nvPicPr>
            <p:cNvPr id="44" name="図 43" descr="図形 が含まれている画像&#10;&#10;自動的に生成された説明">
              <a:extLst>
                <a:ext uri="{FF2B5EF4-FFF2-40B4-BE49-F238E27FC236}">
                  <a16:creationId xmlns:a16="http://schemas.microsoft.com/office/drawing/2014/main" id="{625BCD7F-C198-86BC-7FFC-1E7A34FDD6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976876">
              <a:off x="7183138" y="5068123"/>
              <a:ext cx="1391308" cy="743712"/>
            </a:xfrm>
            <a:prstGeom prst="rect">
              <a:avLst/>
            </a:prstGeom>
          </p:spPr>
        </p:pic>
      </p:grpSp>
      <p:grpSp>
        <p:nvGrpSpPr>
          <p:cNvPr id="67" name="グループ化 66">
            <a:extLst>
              <a:ext uri="{FF2B5EF4-FFF2-40B4-BE49-F238E27FC236}">
                <a16:creationId xmlns:a16="http://schemas.microsoft.com/office/drawing/2014/main" id="{F67DF7B1-5DAD-2A3B-F7C0-42696367035F}"/>
              </a:ext>
            </a:extLst>
          </p:cNvPr>
          <p:cNvGrpSpPr/>
          <p:nvPr/>
        </p:nvGrpSpPr>
        <p:grpSpPr>
          <a:xfrm>
            <a:off x="7431401" y="2451225"/>
            <a:ext cx="1774028" cy="598604"/>
            <a:chOff x="7431401" y="2451225"/>
            <a:chExt cx="1774028" cy="598604"/>
          </a:xfrm>
        </p:grpSpPr>
        <p:sp>
          <p:nvSpPr>
            <p:cNvPr id="16" name="吹き出し: 四角形 15">
              <a:extLst>
                <a:ext uri="{FF2B5EF4-FFF2-40B4-BE49-F238E27FC236}">
                  <a16:creationId xmlns:a16="http://schemas.microsoft.com/office/drawing/2014/main" id="{20720CF7-2B15-D286-5260-734BAB0AE49D}"/>
                </a:ext>
              </a:extLst>
            </p:cNvPr>
            <p:cNvSpPr/>
            <p:nvPr/>
          </p:nvSpPr>
          <p:spPr>
            <a:xfrm>
              <a:off x="7431401" y="2451225"/>
              <a:ext cx="1774028" cy="598604"/>
            </a:xfrm>
            <a:prstGeom prst="wedgeRectCallout">
              <a:avLst>
                <a:gd name="adj1" fmla="val -68921"/>
                <a:gd name="adj2" fmla="val -16719"/>
              </a:avLst>
            </a:prstGeom>
            <a:solidFill>
              <a:srgbClr val="B9F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75" name="テキスト ボックス 74">
              <a:extLst>
                <a:ext uri="{FF2B5EF4-FFF2-40B4-BE49-F238E27FC236}">
                  <a16:creationId xmlns:a16="http://schemas.microsoft.com/office/drawing/2014/main" id="{AAE91D4A-0AA1-523D-27B1-42D1E5047011}"/>
                </a:ext>
              </a:extLst>
            </p:cNvPr>
            <p:cNvSpPr txBox="1"/>
            <p:nvPr/>
          </p:nvSpPr>
          <p:spPr>
            <a:xfrm>
              <a:off x="7495921" y="2531178"/>
              <a:ext cx="1676929" cy="446212"/>
            </a:xfrm>
            <a:prstGeom prst="rect">
              <a:avLst/>
            </a:prstGeom>
            <a:noFill/>
            <a:ln>
              <a:noFill/>
            </a:ln>
          </p:spPr>
          <p:txBody>
            <a:bodyPr wrap="square" rtlCol="0">
              <a:spAutoFit/>
            </a:bodyPr>
            <a:lstStyle/>
            <a:p>
              <a:pPr marL="0" marR="0" lvl="0" indent="0" algn="just"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長期的にはおおむね、</a:t>
              </a:r>
              <a:br>
                <a:rPr kumimoji="1" lang="en-US" altLang="ja-JP"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実質賃金上昇率に連動</a:t>
              </a:r>
            </a:p>
          </p:txBody>
        </p:sp>
      </p:grpSp>
    </p:spTree>
    <p:extLst>
      <p:ext uri="{BB962C8B-B14F-4D97-AF65-F5344CB8AC3E}">
        <p14:creationId xmlns:p14="http://schemas.microsoft.com/office/powerpoint/2010/main" val="7807484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1000" fill="hold"/>
                                        <p:tgtEl>
                                          <p:spTgt spid="47"/>
                                        </p:tgtEl>
                                        <p:attrNameLst>
                                          <p:attrName>ppt_x</p:attrName>
                                        </p:attrNameLst>
                                      </p:cBhvr>
                                      <p:tavLst>
                                        <p:tav tm="0">
                                          <p:val>
                                            <p:strVal val="#ppt_x"/>
                                          </p:val>
                                        </p:tav>
                                        <p:tav tm="100000">
                                          <p:val>
                                            <p:strVal val="#ppt_x"/>
                                          </p:val>
                                        </p:tav>
                                      </p:tavLst>
                                    </p:anim>
                                    <p:anim calcmode="lin" valueType="num">
                                      <p:cBhvr>
                                        <p:cTn id="8" dur="1000" fill="hold"/>
                                        <p:tgtEl>
                                          <p:spTgt spid="47"/>
                                        </p:tgtEl>
                                        <p:attrNameLst>
                                          <p:attrName>ppt_y</p:attrName>
                                        </p:attrNameLst>
                                      </p:cBhvr>
                                      <p:tavLst>
                                        <p:tav tm="0">
                                          <p:val>
                                            <p:strVal val="#ppt_y+#ppt_h/2"/>
                                          </p:val>
                                        </p:tav>
                                        <p:tav tm="100000">
                                          <p:val>
                                            <p:strVal val="#ppt_y"/>
                                          </p:val>
                                        </p:tav>
                                      </p:tavLst>
                                    </p:anim>
                                    <p:anim calcmode="lin" valueType="num">
                                      <p:cBhvr>
                                        <p:cTn id="9" dur="1000" fill="hold"/>
                                        <p:tgtEl>
                                          <p:spTgt spid="47"/>
                                        </p:tgtEl>
                                        <p:attrNameLst>
                                          <p:attrName>ppt_w</p:attrName>
                                        </p:attrNameLst>
                                      </p:cBhvr>
                                      <p:tavLst>
                                        <p:tav tm="0">
                                          <p:val>
                                            <p:strVal val="#ppt_w"/>
                                          </p:val>
                                        </p:tav>
                                        <p:tav tm="100000">
                                          <p:val>
                                            <p:strVal val="#ppt_w"/>
                                          </p:val>
                                        </p:tav>
                                      </p:tavLst>
                                    </p:anim>
                                    <p:anim calcmode="lin" valueType="num">
                                      <p:cBhvr>
                                        <p:cTn id="10" dur="1000" fill="hold"/>
                                        <p:tgtEl>
                                          <p:spTgt spid="47"/>
                                        </p:tgtEl>
                                        <p:attrNameLst>
                                          <p:attrName>ppt_h</p:attrName>
                                        </p:attrNameLst>
                                      </p:cBhvr>
                                      <p:tavLst>
                                        <p:tav tm="0">
                                          <p:val>
                                            <p:fltVal val="0"/>
                                          </p:val>
                                        </p:tav>
                                        <p:tav tm="100000">
                                          <p:val>
                                            <p:strVal val="#ppt_h"/>
                                          </p:val>
                                        </p:tav>
                                      </p:tavLst>
                                    </p:anim>
                                  </p:childTnLst>
                                </p:cTn>
                              </p:par>
                              <p:par>
                                <p:cTn id="11" presetID="17" presetClass="entr" presetSubtype="4"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ppt_h/2"/>
                                          </p:val>
                                        </p:tav>
                                        <p:tav tm="100000">
                                          <p:val>
                                            <p:strVal val="#ppt_y"/>
                                          </p:val>
                                        </p:tav>
                                      </p:tavLst>
                                    </p:anim>
                                    <p:anim calcmode="lin" valueType="num">
                                      <p:cBhvr>
                                        <p:cTn id="15" dur="1000" fill="hold"/>
                                        <p:tgtEl>
                                          <p:spTgt spid="46"/>
                                        </p:tgtEl>
                                        <p:attrNameLst>
                                          <p:attrName>ppt_w</p:attrName>
                                        </p:attrNameLst>
                                      </p:cBhvr>
                                      <p:tavLst>
                                        <p:tav tm="0">
                                          <p:val>
                                            <p:strVal val="#ppt_w"/>
                                          </p:val>
                                        </p:tav>
                                        <p:tav tm="100000">
                                          <p:val>
                                            <p:strVal val="#ppt_w"/>
                                          </p:val>
                                        </p:tav>
                                      </p:tavLst>
                                    </p:anim>
                                    <p:anim calcmode="lin" valueType="num">
                                      <p:cBhvr>
                                        <p:cTn id="16" dur="1000" fill="hold"/>
                                        <p:tgtEl>
                                          <p:spTgt spid="46"/>
                                        </p:tgtEl>
                                        <p:attrNameLst>
                                          <p:attrName>ppt_h</p:attrName>
                                        </p:attrNameLst>
                                      </p:cBhvr>
                                      <p:tavLst>
                                        <p:tav tm="0">
                                          <p:val>
                                            <p:fltVal val="0"/>
                                          </p:val>
                                        </p:tav>
                                        <p:tav tm="100000">
                                          <p:val>
                                            <p:strVal val="#ppt_h"/>
                                          </p:val>
                                        </p:tav>
                                      </p:tavLst>
                                    </p:anim>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42" presetClass="path" presetSubtype="0" fill="hold" nodeType="withEffect">
                                  <p:stCondLst>
                                    <p:cond delay="0"/>
                                  </p:stCondLst>
                                  <p:childTnLst>
                                    <p:animMotion origin="layout" path="M 2.5641E-6 0.06643 L 2.5641E-6 3.33333E-6 " pathEditMode="relative" rAng="0" ptsTypes="AA">
                                      <p:cBhvr>
                                        <p:cTn id="20" dur="1000" fill="hold"/>
                                        <p:tgtEl>
                                          <p:spTgt spid="48"/>
                                        </p:tgtEl>
                                        <p:attrNameLst>
                                          <p:attrName>ppt_x</p:attrName>
                                          <p:attrName>ppt_y</p:attrName>
                                        </p:attrNameLst>
                                      </p:cBhvr>
                                      <p:rCtr x="0" y="-3333"/>
                                    </p:animMotion>
                                  </p:childTnLst>
                                </p:cTn>
                              </p:par>
                              <p:par>
                                <p:cTn id="21" presetID="1"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42" presetClass="path" presetSubtype="0" fill="hold" nodeType="withEffect">
                                  <p:stCondLst>
                                    <p:cond delay="0"/>
                                  </p:stCondLst>
                                  <p:childTnLst>
                                    <p:animMotion origin="layout" path="M -3.84615E-6 0.06643 L -3.84615E-6 3.33333E-6 " pathEditMode="relative" rAng="0" ptsTypes="AA">
                                      <p:cBhvr>
                                        <p:cTn id="24" dur="1000" fill="hold"/>
                                        <p:tgtEl>
                                          <p:spTgt spid="49"/>
                                        </p:tgtEl>
                                        <p:attrNameLst>
                                          <p:attrName>ppt_x</p:attrName>
                                          <p:attrName>ppt_y</p:attrName>
                                        </p:attrNameLst>
                                      </p:cBhvr>
                                      <p:rCtr x="0" y="-3333"/>
                                    </p:animMotion>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42" presetClass="path" presetSubtype="0" fill="hold" nodeType="withEffect">
                                  <p:stCondLst>
                                    <p:cond delay="0"/>
                                  </p:stCondLst>
                                  <p:childTnLst>
                                    <p:animMotion origin="layout" path="M 3.33333E-6 0.06643 L 3.33333E-6 3.33333E-6 " pathEditMode="relative" rAng="0" ptsTypes="AA">
                                      <p:cBhvr>
                                        <p:cTn id="28" dur="1000" fill="hold"/>
                                        <p:tgtEl>
                                          <p:spTgt spid="52"/>
                                        </p:tgtEl>
                                        <p:attrNameLst>
                                          <p:attrName>ppt_x</p:attrName>
                                          <p:attrName>ppt_y</p:attrName>
                                        </p:attrNameLst>
                                      </p:cBhvr>
                                      <p:rCtr x="0" y="-3333"/>
                                    </p:animMotion>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42" presetClass="path" presetSubtype="0" fill="hold" nodeType="withEffect">
                                  <p:stCondLst>
                                    <p:cond delay="0"/>
                                  </p:stCondLst>
                                  <p:childTnLst>
                                    <p:animMotion origin="layout" path="M -3.33333E-6 0.06644 L -3.33333E-6 -1.11111E-6 " pathEditMode="relative" rAng="0" ptsTypes="AA">
                                      <p:cBhvr>
                                        <p:cTn id="32" dur="1000" fill="hold"/>
                                        <p:tgtEl>
                                          <p:spTgt spid="20"/>
                                        </p:tgtEl>
                                        <p:attrNameLst>
                                          <p:attrName>ppt_x</p:attrName>
                                          <p:attrName>ppt_y</p:attrName>
                                        </p:attrNameLst>
                                      </p:cBhvr>
                                      <p:rCtr x="0" y="-3333"/>
                                    </p:animMotion>
                                  </p:childTnLst>
                                </p:cTn>
                              </p:par>
                              <p:par>
                                <p:cTn id="33" presetID="1" presetClass="exit" presetSubtype="0" fill="hold" nodeType="withEffect">
                                  <p:stCondLst>
                                    <p:cond delay="0"/>
                                  </p:stCondLst>
                                  <p:childTnLst>
                                    <p:set>
                                      <p:cBhvr>
                                        <p:cTn id="34" dur="1" fill="hold">
                                          <p:stCondLst>
                                            <p:cond delay="0"/>
                                          </p:stCondLst>
                                        </p:cTn>
                                        <p:tgtEl>
                                          <p:spTgt spid="64"/>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6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58"/>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54"/>
                                        </p:tgtEl>
                                        <p:attrNameLst>
                                          <p:attrName>style.visibility</p:attrName>
                                        </p:attrNameLst>
                                      </p:cBhvr>
                                      <p:to>
                                        <p:strVal val="hidden"/>
                                      </p:to>
                                    </p:se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750"/>
                                        <p:tgtEl>
                                          <p:spTgt spid="70"/>
                                        </p:tgtEl>
                                      </p:cBhvr>
                                    </p:animEffect>
                                  </p:childTnLst>
                                </p:cTn>
                              </p:par>
                              <p:par>
                                <p:cTn id="45" presetID="10" presetClass="entr" presetSubtype="0"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750"/>
                                        <p:tgtEl>
                                          <p:spTgt spid="69"/>
                                        </p:tgtEl>
                                      </p:cBhvr>
                                    </p:animEffect>
                                  </p:childTnLst>
                                </p:cTn>
                              </p:par>
                              <p:par>
                                <p:cTn id="48" presetID="10" presetClass="entr" presetSubtype="0" fill="hold"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750"/>
                                        <p:tgtEl>
                                          <p:spTgt spid="68"/>
                                        </p:tgtEl>
                                      </p:cBhvr>
                                    </p:animEffect>
                                  </p:childTnLst>
                                </p:cTn>
                              </p:par>
                              <p:par>
                                <p:cTn id="51" presetID="10" presetClass="entr" presetSubtype="0" fill="hold"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47">
            <a:extLst>
              <a:ext uri="{FF2B5EF4-FFF2-40B4-BE49-F238E27FC236}">
                <a16:creationId xmlns:a16="http://schemas.microsoft.com/office/drawing/2014/main" id="{A578BA24-24BD-3A10-E7FC-F5DAF0ED2E88}"/>
              </a:ext>
            </a:extLst>
          </p:cNvPr>
          <p:cNvSpPr/>
          <p:nvPr/>
        </p:nvSpPr>
        <p:spPr>
          <a:xfrm>
            <a:off x="557145" y="3194289"/>
            <a:ext cx="8818391" cy="1403112"/>
          </a:xfrm>
          <a:prstGeom prst="roundRect">
            <a:avLst>
              <a:gd name="adj" fmla="val 0"/>
            </a:avLst>
          </a:prstGeom>
          <a:solidFill>
            <a:srgbClr val="00A9CC"/>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057C2F14-C339-54D4-159C-E7F21C6CFFDA}"/>
              </a:ext>
            </a:extLst>
          </p:cNvPr>
          <p:cNvSpPr/>
          <p:nvPr/>
        </p:nvSpPr>
        <p:spPr>
          <a:xfrm>
            <a:off x="530464" y="701040"/>
            <a:ext cx="8845072" cy="184742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81DF3C01-80DF-4A59-938E-22B3822B4B6E}"/>
              </a:ext>
            </a:extLst>
          </p:cNvPr>
          <p:cNvSpPr/>
          <p:nvPr/>
        </p:nvSpPr>
        <p:spPr>
          <a:xfrm>
            <a:off x="411259" y="0"/>
            <a:ext cx="3245597"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3D8D9DC2-3FC5-4380-B88A-59DA0ADECABE}"/>
              </a:ext>
            </a:extLst>
          </p:cNvPr>
          <p:cNvSpPr txBox="1"/>
          <p:nvPr/>
        </p:nvSpPr>
        <p:spPr bwMode="gray">
          <a:xfrm>
            <a:off x="557145" y="55917"/>
            <a:ext cx="294824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財政検証について</a:t>
            </a:r>
          </a:p>
        </p:txBody>
      </p:sp>
      <p:sp>
        <p:nvSpPr>
          <p:cNvPr id="3" name="テキスト プレースホルダー 2">
            <a:extLst>
              <a:ext uri="{FF2B5EF4-FFF2-40B4-BE49-F238E27FC236}">
                <a16:creationId xmlns:a16="http://schemas.microsoft.com/office/drawing/2014/main" id="{E44C9738-FD12-977B-0B99-3BAB9E64B6C0}"/>
              </a:ext>
            </a:extLst>
          </p:cNvPr>
          <p:cNvSpPr txBox="1">
            <a:spLocks/>
          </p:cNvSpPr>
          <p:nvPr/>
        </p:nvSpPr>
        <p:spPr>
          <a:xfrm>
            <a:off x="411259" y="764704"/>
            <a:ext cx="9064564" cy="1715981"/>
          </a:xfrm>
          <a:prstGeom prst="rect">
            <a:avLst/>
          </a:prstGeom>
          <a:noFill/>
        </p:spPr>
        <p:txBody>
          <a:bodyPr vert="horz" lIns="36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400"/>
              </a:spcAft>
              <a:buClr>
                <a:srgbClr val="103185"/>
              </a:buClr>
              <a:buSzTx/>
              <a:buNone/>
              <a:tabLst/>
              <a:defRPr/>
            </a:pPr>
            <a:r>
              <a:rPr kumimoji="1" lang="en-US" altLang="ja-JP"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2004</a:t>
            </a:r>
            <a:r>
              <a:rPr kumimoji="1" lang="ja-JP" altLang="en-US"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（平成</a:t>
            </a:r>
            <a:r>
              <a:rPr kumimoji="1" lang="en-US" altLang="ja-JP"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16</a:t>
            </a:r>
            <a:r>
              <a:rPr kumimoji="1" lang="ja-JP" altLang="en-US"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）年年金制度改正における年金財政のフレームワーク</a:t>
            </a:r>
            <a:endParaRPr kumimoji="1" lang="en-US" altLang="ja-JP"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180975" marR="0" lvl="0" indent="-180975" algn="l" defTabSz="914400" rtl="0" eaLnBrk="1" fontAlgn="auto" latinLnBrk="0" hangingPunct="1">
              <a:lnSpc>
                <a:spcPct val="110000"/>
              </a:lnSpc>
              <a:spcBef>
                <a:spcPts val="0"/>
              </a:spcBef>
              <a:spcAft>
                <a:spcPts val="400"/>
              </a:spcAft>
              <a:buClr>
                <a:srgbClr val="103185"/>
              </a:buClr>
              <a:buSzTx/>
              <a:buFont typeface="Wingdings" panose="05000000000000000000"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上限を固定した上での保険料の引上げ（最終保険料（率）は国民年金</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17,000</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円（</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2004</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年度価格）、厚生年金</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18.3</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b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b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産前産後期間の保険料免除による保険料の引上げ</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100</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円分含む（国民年金）</a:t>
            </a:r>
          </a:p>
          <a:p>
            <a:pPr marL="180975" marR="0" lvl="0" indent="-180975" algn="l" defTabSz="914400" rtl="0" eaLnBrk="1" fontAlgn="auto" latinLnBrk="0" hangingPunct="1">
              <a:lnSpc>
                <a:spcPct val="110000"/>
              </a:lnSpc>
              <a:spcBef>
                <a:spcPts val="0"/>
              </a:spcBef>
              <a:spcAft>
                <a:spcPts val="400"/>
              </a:spcAft>
              <a:buClr>
                <a:srgbClr val="103185"/>
              </a:buClr>
              <a:buSzTx/>
              <a:buFont typeface="Wingdings" panose="05000000000000000000"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負担の範囲内で給付水準を自動調整する仕組み（マクロ経済スライド）の導入</a:t>
            </a:r>
          </a:p>
          <a:p>
            <a:pPr marL="180975" marR="0" lvl="0" indent="-180975" algn="l" defTabSz="914400" rtl="0" eaLnBrk="1" fontAlgn="auto" latinLnBrk="0" hangingPunct="1">
              <a:lnSpc>
                <a:spcPct val="110000"/>
              </a:lnSpc>
              <a:spcBef>
                <a:spcPts val="0"/>
              </a:spcBef>
              <a:spcAft>
                <a:spcPts val="400"/>
              </a:spcAft>
              <a:buClr>
                <a:srgbClr val="103185"/>
              </a:buClr>
              <a:buSzTx/>
              <a:buFont typeface="Wingdings" panose="05000000000000000000"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積立金の活用　（おおむね</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100</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年間で財政均衡を図る方式とし、財政均衡期間の終了時に給付費１年分程度の積立金を保有することとし、積立金を活用して後世代の給付に充てる）</a:t>
            </a:r>
          </a:p>
          <a:p>
            <a:pPr marL="180975" marR="0" lvl="0" indent="-180975" algn="l" defTabSz="914400" rtl="0" eaLnBrk="1" fontAlgn="auto" latinLnBrk="0" hangingPunct="1">
              <a:lnSpc>
                <a:spcPct val="110000"/>
              </a:lnSpc>
              <a:spcBef>
                <a:spcPts val="0"/>
              </a:spcBef>
              <a:spcAft>
                <a:spcPts val="400"/>
              </a:spcAft>
              <a:buClr>
                <a:srgbClr val="103185"/>
              </a:buClr>
              <a:buSzTx/>
              <a:buFont typeface="Wingdings" panose="05000000000000000000"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基礎年金国庫負担の２分の１への引上げ</a:t>
            </a:r>
          </a:p>
        </p:txBody>
      </p:sp>
      <p:sp>
        <p:nvSpPr>
          <p:cNvPr id="20" name="Text Box 15">
            <a:extLst>
              <a:ext uri="{FF2B5EF4-FFF2-40B4-BE49-F238E27FC236}">
                <a16:creationId xmlns:a16="http://schemas.microsoft.com/office/drawing/2014/main" id="{A616A652-B237-6ACE-22EB-F26F62F41F78}"/>
              </a:ext>
            </a:extLst>
          </p:cNvPr>
          <p:cNvSpPr txBox="1">
            <a:spLocks noChangeArrowheads="1"/>
          </p:cNvSpPr>
          <p:nvPr/>
        </p:nvSpPr>
        <p:spPr bwMode="auto">
          <a:xfrm>
            <a:off x="2432720" y="4235845"/>
            <a:ext cx="4586490" cy="32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charset="0"/>
                <a:ea typeface="ＭＳ Ｐゴシック" charset="-128"/>
              </a:defRPr>
            </a:lvl1pPr>
            <a:lvl2pPr marL="541338">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fontAlgn="base">
              <a:spcBef>
                <a:spcPct val="0"/>
              </a:spcBef>
              <a:spcAft>
                <a:spcPct val="0"/>
              </a:spcAft>
              <a:defRPr kumimoji="1">
                <a:solidFill>
                  <a:schemeClr val="tx1"/>
                </a:solidFill>
                <a:latin typeface="Arial" charset="0"/>
                <a:ea typeface="ＭＳ Ｐゴシック" charset="-128"/>
              </a:defRPr>
            </a:lvl6pPr>
            <a:lvl7pPr fontAlgn="base">
              <a:spcBef>
                <a:spcPct val="0"/>
              </a:spcBef>
              <a:spcAft>
                <a:spcPct val="0"/>
              </a:spcAft>
              <a:defRPr kumimoji="1">
                <a:solidFill>
                  <a:schemeClr val="tx1"/>
                </a:solidFill>
                <a:latin typeface="Arial" charset="0"/>
                <a:ea typeface="ＭＳ Ｐゴシック" charset="-128"/>
              </a:defRPr>
            </a:lvl7pPr>
            <a:lvl8pPr fontAlgn="base">
              <a:spcBef>
                <a:spcPct val="0"/>
              </a:spcBef>
              <a:spcAft>
                <a:spcPct val="0"/>
              </a:spcAft>
              <a:defRPr kumimoji="1">
                <a:solidFill>
                  <a:schemeClr val="tx1"/>
                </a:solidFill>
                <a:latin typeface="Arial" charset="0"/>
                <a:ea typeface="ＭＳ Ｐゴシック" charset="-128"/>
              </a:defRPr>
            </a:lvl8pPr>
            <a:lvl9pPr fontAlgn="base">
              <a:spcBef>
                <a:spcPct val="0"/>
              </a:spcBef>
              <a:spcAft>
                <a:spcPct val="0"/>
              </a:spcAft>
              <a:defRPr kumimoji="1">
                <a:solidFill>
                  <a:schemeClr val="tx1"/>
                </a:solidFill>
                <a:latin typeface="Arial" charset="0"/>
                <a:ea typeface="ＭＳ Ｐゴシック" charset="-128"/>
              </a:defRPr>
            </a:lvl9pPr>
          </a:lstStyle>
          <a:p>
            <a:pPr algn="ctr">
              <a:lnSpc>
                <a:spcPct val="120000"/>
              </a:lnSpc>
              <a:spcBef>
                <a:spcPct val="40000"/>
              </a:spcBef>
            </a:pPr>
            <a:r>
              <a:rPr lang="ja-JP" altLang="en-US" sz="1400" dirty="0">
                <a:solidFill>
                  <a:schemeClr val="bg1"/>
                </a:solidFill>
                <a:latin typeface="Meiryo UI" panose="020B0604030504040204" pitchFamily="50" charset="-128"/>
                <a:ea typeface="Meiryo UI" panose="020B0604030504040204" pitchFamily="50" charset="-128"/>
              </a:rPr>
              <a:t>を行い、</a:t>
            </a:r>
            <a:r>
              <a:rPr lang="ja-JP" altLang="en-US" sz="1400" b="1" u="sng" dirty="0">
                <a:solidFill>
                  <a:schemeClr val="bg1"/>
                </a:solidFill>
                <a:latin typeface="Meiryo UI" panose="020B0604030504040204" pitchFamily="50" charset="-128"/>
                <a:ea typeface="Meiryo UI" panose="020B0604030504040204" pitchFamily="50" charset="-128"/>
              </a:rPr>
              <a:t>年金財政の健全性を検証する</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5" name="Text Box 20">
            <a:extLst>
              <a:ext uri="{FF2B5EF4-FFF2-40B4-BE49-F238E27FC236}">
                <a16:creationId xmlns:a16="http://schemas.microsoft.com/office/drawing/2014/main" id="{01ADA539-0A5D-4B83-89C3-019C95EF03B2}"/>
              </a:ext>
            </a:extLst>
          </p:cNvPr>
          <p:cNvSpPr txBox="1">
            <a:spLocks noChangeArrowheads="1"/>
          </p:cNvSpPr>
          <p:nvPr/>
        </p:nvSpPr>
        <p:spPr bwMode="auto">
          <a:xfrm>
            <a:off x="6211167" y="2567407"/>
            <a:ext cx="25030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1200" dirty="0">
                <a:solidFill>
                  <a:srgbClr val="002060"/>
                </a:solidFill>
                <a:latin typeface="Meiryo UI" panose="020B0604030504040204" pitchFamily="50" charset="-128"/>
                <a:ea typeface="Meiryo UI" panose="020B0604030504040204" pitchFamily="50" charset="-128"/>
              </a:rPr>
              <a:t>人口や経済の動向</a:t>
            </a:r>
          </a:p>
        </p:txBody>
      </p:sp>
      <p:sp>
        <p:nvSpPr>
          <p:cNvPr id="10" name="Text Box 16">
            <a:extLst>
              <a:ext uri="{FF2B5EF4-FFF2-40B4-BE49-F238E27FC236}">
                <a16:creationId xmlns:a16="http://schemas.microsoft.com/office/drawing/2014/main" id="{7EEBD913-3D7F-A597-A523-597BBA164E11}"/>
              </a:ext>
            </a:extLst>
          </p:cNvPr>
          <p:cNvSpPr txBox="1">
            <a:spLocks noChangeArrowheads="1"/>
          </p:cNvSpPr>
          <p:nvPr/>
        </p:nvSpPr>
        <p:spPr bwMode="auto">
          <a:xfrm>
            <a:off x="1004118" y="4685807"/>
            <a:ext cx="7961250" cy="58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0975" indent="-180975">
              <a:defRPr kumimoji="1">
                <a:solidFill>
                  <a:schemeClr val="tx1"/>
                </a:solidFill>
                <a:latin typeface="Arial" charset="0"/>
                <a:ea typeface="ＭＳ Ｐゴシック" charset="-128"/>
              </a:defRPr>
            </a:lvl1pPr>
            <a:lvl2pPr>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fontAlgn="base">
              <a:spcBef>
                <a:spcPct val="0"/>
              </a:spcBef>
              <a:spcAft>
                <a:spcPct val="0"/>
              </a:spcAft>
              <a:defRPr kumimoji="1">
                <a:solidFill>
                  <a:schemeClr val="tx1"/>
                </a:solidFill>
                <a:latin typeface="Arial" charset="0"/>
                <a:ea typeface="ＭＳ Ｐゴシック" charset="-128"/>
              </a:defRPr>
            </a:lvl6pPr>
            <a:lvl7pPr fontAlgn="base">
              <a:spcBef>
                <a:spcPct val="0"/>
              </a:spcBef>
              <a:spcAft>
                <a:spcPct val="0"/>
              </a:spcAft>
              <a:defRPr kumimoji="1">
                <a:solidFill>
                  <a:schemeClr val="tx1"/>
                </a:solidFill>
                <a:latin typeface="Arial" charset="0"/>
                <a:ea typeface="ＭＳ Ｐゴシック" charset="-128"/>
              </a:defRPr>
            </a:lvl7pPr>
            <a:lvl8pPr fontAlgn="base">
              <a:spcBef>
                <a:spcPct val="0"/>
              </a:spcBef>
              <a:spcAft>
                <a:spcPct val="0"/>
              </a:spcAft>
              <a:defRPr kumimoji="1">
                <a:solidFill>
                  <a:schemeClr val="tx1"/>
                </a:solidFill>
                <a:latin typeface="Arial" charset="0"/>
                <a:ea typeface="ＭＳ Ｐゴシック" charset="-128"/>
              </a:defRPr>
            </a:lvl8pPr>
            <a:lvl9pPr fontAlgn="base">
              <a:spcBef>
                <a:spcPct val="0"/>
              </a:spcBef>
              <a:spcAft>
                <a:spcPct val="0"/>
              </a:spcAft>
              <a:defRPr kumimoji="1">
                <a:solidFill>
                  <a:schemeClr val="tx1"/>
                </a:solidFill>
                <a:latin typeface="Arial" charset="0"/>
                <a:ea typeface="ＭＳ Ｐゴシック" charset="-128"/>
              </a:defRPr>
            </a:lvl9pPr>
          </a:lstStyle>
          <a:p>
            <a:pPr marL="0" indent="0">
              <a:lnSpc>
                <a:spcPct val="120000"/>
              </a:lnSpc>
              <a:spcBef>
                <a:spcPct val="50000"/>
              </a:spcBef>
            </a:pPr>
            <a:r>
              <a:rPr lang="ja-JP" altLang="en-US" sz="1400" b="1" u="sng" dirty="0">
                <a:solidFill>
                  <a:srgbClr val="0070C0"/>
                </a:solidFill>
                <a:latin typeface="Meiryo UI" panose="020B0604030504040204" pitchFamily="50" charset="-128"/>
                <a:ea typeface="Meiryo UI" panose="020B0604030504040204" pitchFamily="50" charset="-128"/>
              </a:rPr>
              <a:t>次の財政検証までに所得代替率（</a:t>
            </a:r>
            <a:r>
              <a:rPr lang="en-US" altLang="ja-JP" sz="1400" b="1" u="sng" dirty="0">
                <a:solidFill>
                  <a:srgbClr val="0070C0"/>
                </a:solidFill>
                <a:latin typeface="Meiryo UI" panose="020B0604030504040204" pitchFamily="50" charset="-128"/>
                <a:ea typeface="Meiryo UI" panose="020B0604030504040204" pitchFamily="50" charset="-128"/>
              </a:rPr>
              <a:t>※</a:t>
            </a:r>
            <a:r>
              <a:rPr lang="ja-JP" altLang="en-US" sz="1400" b="1" u="sng" dirty="0">
                <a:solidFill>
                  <a:srgbClr val="0070C0"/>
                </a:solidFill>
                <a:latin typeface="Meiryo UI" panose="020B0604030504040204" pitchFamily="50" charset="-128"/>
                <a:ea typeface="Meiryo UI" panose="020B0604030504040204" pitchFamily="50" charset="-128"/>
              </a:rPr>
              <a:t>）が５０％を下回ると見込まれる場合</a:t>
            </a:r>
            <a:r>
              <a:rPr lang="ja-JP" altLang="en-US" sz="1400" dirty="0">
                <a:latin typeface="Meiryo UI" panose="020B0604030504040204" pitchFamily="50" charset="-128"/>
                <a:ea typeface="Meiryo UI" panose="020B0604030504040204" pitchFamily="50" charset="-128"/>
              </a:rPr>
              <a:t>には、給付水準調整の終了</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その他の措置を講ずるとともに、給付及び負担の在り方について検討を行い、所要の措置を講ずる</a:t>
            </a:r>
          </a:p>
        </p:txBody>
      </p:sp>
      <p:sp>
        <p:nvSpPr>
          <p:cNvPr id="13" name="矢印: 右 12">
            <a:extLst>
              <a:ext uri="{FF2B5EF4-FFF2-40B4-BE49-F238E27FC236}">
                <a16:creationId xmlns:a16="http://schemas.microsoft.com/office/drawing/2014/main" id="{D5453D54-FCDE-7C0B-7E28-C22DA4CBB8C8}"/>
              </a:ext>
            </a:extLst>
          </p:cNvPr>
          <p:cNvSpPr/>
          <p:nvPr/>
        </p:nvSpPr>
        <p:spPr>
          <a:xfrm rot="5400000" flipV="1">
            <a:off x="4378627" y="1773093"/>
            <a:ext cx="771434" cy="2070958"/>
          </a:xfrm>
          <a:prstGeom prst="rightArrow">
            <a:avLst>
              <a:gd name="adj1" fmla="val 50000"/>
              <a:gd name="adj2" fmla="val 38758"/>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C6501EB-80CE-FC3F-E5C2-C253789999A1}"/>
              </a:ext>
            </a:extLst>
          </p:cNvPr>
          <p:cNvSpPr txBox="1"/>
          <p:nvPr/>
        </p:nvSpPr>
        <p:spPr>
          <a:xfrm>
            <a:off x="4118047" y="2517730"/>
            <a:ext cx="129259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latin typeface="メイリオ" panose="020B0604030504040204" pitchFamily="50" charset="-128"/>
                <a:ea typeface="メイリオ" panose="020B0604030504040204" pitchFamily="50" charset="-128"/>
              </a:rPr>
              <a:t>５年ごとに</a:t>
            </a:r>
            <a:endParaRPr kumimoji="1" lang="en-US" altLang="ja-JP" sz="1400" b="1" dirty="0">
              <a:solidFill>
                <a:schemeClr val="bg1"/>
              </a:solidFill>
              <a:latin typeface="メイリオ" panose="020B0604030504040204" pitchFamily="50" charset="-128"/>
              <a:ea typeface="メイリオ"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latin typeface="メイリオ" panose="020B0604030504040204" pitchFamily="50" charset="-128"/>
                <a:ea typeface="メイリオ" panose="020B0604030504040204" pitchFamily="50" charset="-128"/>
              </a:rPr>
              <a:t>財政検証</a:t>
            </a:r>
            <a:endParaRPr kumimoji="1" lang="en-US" altLang="ja-JP"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endParaRPr>
          </a:p>
        </p:txBody>
      </p:sp>
      <p:cxnSp>
        <p:nvCxnSpPr>
          <p:cNvPr id="19" name="直線矢印コネクタ 18">
            <a:extLst>
              <a:ext uri="{FF2B5EF4-FFF2-40B4-BE49-F238E27FC236}">
                <a16:creationId xmlns:a16="http://schemas.microsoft.com/office/drawing/2014/main" id="{FF87481A-A588-131D-CB6E-16A106403CFB}"/>
              </a:ext>
            </a:extLst>
          </p:cNvPr>
          <p:cNvCxnSpPr/>
          <p:nvPr/>
        </p:nvCxnSpPr>
        <p:spPr>
          <a:xfrm flipH="1">
            <a:off x="5410641" y="2736508"/>
            <a:ext cx="838503" cy="0"/>
          </a:xfrm>
          <a:prstGeom prst="straightConnector1">
            <a:avLst/>
          </a:prstGeom>
          <a:ln w="15875">
            <a:solidFill>
              <a:srgbClr val="004180"/>
            </a:solidFill>
            <a:tailEnd type="triangle"/>
          </a:ln>
        </p:spPr>
        <p:style>
          <a:lnRef idx="1">
            <a:schemeClr val="accent1"/>
          </a:lnRef>
          <a:fillRef idx="0">
            <a:schemeClr val="accent1"/>
          </a:fillRef>
          <a:effectRef idx="0">
            <a:schemeClr val="accent1"/>
          </a:effectRef>
          <a:fontRef idx="minor">
            <a:schemeClr val="tx1"/>
          </a:fontRef>
        </p:style>
      </p:cxnSp>
      <p:sp>
        <p:nvSpPr>
          <p:cNvPr id="21" name="四角形: 角を丸くする 20">
            <a:extLst>
              <a:ext uri="{FF2B5EF4-FFF2-40B4-BE49-F238E27FC236}">
                <a16:creationId xmlns:a16="http://schemas.microsoft.com/office/drawing/2014/main" id="{1B5CDD12-04CE-4AC4-5EFF-FA50AED80107}"/>
              </a:ext>
            </a:extLst>
          </p:cNvPr>
          <p:cNvSpPr/>
          <p:nvPr/>
        </p:nvSpPr>
        <p:spPr>
          <a:xfrm>
            <a:off x="1662408" y="3290087"/>
            <a:ext cx="6339745" cy="4337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6AF78C91-D631-E544-51D2-E37241BAB3BE}"/>
              </a:ext>
            </a:extLst>
          </p:cNvPr>
          <p:cNvSpPr txBox="1"/>
          <p:nvPr/>
        </p:nvSpPr>
        <p:spPr>
          <a:xfrm>
            <a:off x="3954476" y="3337660"/>
            <a:ext cx="1755609" cy="338554"/>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A9CC"/>
                </a:solidFill>
                <a:effectLst/>
                <a:uLnTx/>
                <a:uFillTx/>
                <a:latin typeface="Meiryo UI" panose="020B0604030504040204" pitchFamily="50" charset="-128"/>
                <a:ea typeface="Meiryo UI" panose="020B0604030504040204" pitchFamily="50" charset="-128"/>
              </a:rPr>
              <a:t>財政見通しの作成</a:t>
            </a:r>
          </a:p>
        </p:txBody>
      </p:sp>
      <p:sp>
        <p:nvSpPr>
          <p:cNvPr id="25" name="四角形: 角を丸くする 24">
            <a:extLst>
              <a:ext uri="{FF2B5EF4-FFF2-40B4-BE49-F238E27FC236}">
                <a16:creationId xmlns:a16="http://schemas.microsoft.com/office/drawing/2014/main" id="{B7B8E7EA-0F28-3B39-C1B3-F6750891F084}"/>
              </a:ext>
            </a:extLst>
          </p:cNvPr>
          <p:cNvSpPr/>
          <p:nvPr/>
        </p:nvSpPr>
        <p:spPr>
          <a:xfrm>
            <a:off x="1662408" y="3787265"/>
            <a:ext cx="6339745" cy="4337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9A849865-C2B4-E72C-3AC0-86187F2EDA7B}"/>
              </a:ext>
            </a:extLst>
          </p:cNvPr>
          <p:cNvSpPr txBox="1"/>
          <p:nvPr/>
        </p:nvSpPr>
        <p:spPr>
          <a:xfrm>
            <a:off x="1820077" y="3850227"/>
            <a:ext cx="6024406" cy="307777"/>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A9CC"/>
                </a:solidFill>
                <a:effectLst/>
                <a:uLnTx/>
                <a:uFillTx/>
                <a:latin typeface="Meiryo UI" panose="020B0604030504040204" pitchFamily="50" charset="-128"/>
                <a:ea typeface="Meiryo UI" panose="020B0604030504040204" pitchFamily="50" charset="-128"/>
              </a:rPr>
              <a:t>給付水準の自動調整（マクロ経済スライド）の開始・終了年度の見通しの作成</a:t>
            </a:r>
          </a:p>
        </p:txBody>
      </p:sp>
      <p:sp>
        <p:nvSpPr>
          <p:cNvPr id="28" name="正方形/長方形 27">
            <a:extLst>
              <a:ext uri="{FF2B5EF4-FFF2-40B4-BE49-F238E27FC236}">
                <a16:creationId xmlns:a16="http://schemas.microsoft.com/office/drawing/2014/main" id="{F436988F-9B60-B440-FDAE-EAD18416668F}"/>
              </a:ext>
            </a:extLst>
          </p:cNvPr>
          <p:cNvSpPr/>
          <p:nvPr/>
        </p:nvSpPr>
        <p:spPr>
          <a:xfrm>
            <a:off x="530464" y="5418666"/>
            <a:ext cx="8845072" cy="1100667"/>
          </a:xfrm>
          <a:prstGeom prst="rect">
            <a:avLst/>
          </a:prstGeom>
          <a:solidFill>
            <a:srgbClr val="E0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7DCA455F-EB1B-CF0F-E65E-0890F8E8BAB5}"/>
              </a:ext>
            </a:extLst>
          </p:cNvPr>
          <p:cNvSpPr txBox="1"/>
          <p:nvPr/>
        </p:nvSpPr>
        <p:spPr>
          <a:xfrm>
            <a:off x="685546" y="5458672"/>
            <a:ext cx="8855194" cy="349702"/>
          </a:xfrm>
          <a:prstGeom prst="rect">
            <a:avLst/>
          </a:prstGeom>
          <a:noFill/>
          <a:ln w="9525">
            <a:noFill/>
            <a:prstDash val="solid"/>
          </a:ln>
        </p:spPr>
        <p:txBody>
          <a:bodyPr wrap="square" lIns="36000" tIns="36000" rIns="36000" bIns="36000" rtlCol="0" anchor="ctr" anchorCtr="0">
            <a:spAutoFit/>
          </a:bodyPr>
          <a:lstStyle/>
          <a:p>
            <a:pPr marL="1524000" indent="-1524000"/>
            <a:r>
              <a:rPr lang="en-US" altLang="ja-JP" sz="1200" b="1" dirty="0">
                <a:solidFill>
                  <a:srgbClr val="002060"/>
                </a:solidFill>
                <a:latin typeface="Meiryo UI" panose="020B0604030504040204" pitchFamily="50" charset="-128"/>
                <a:ea typeface="Meiryo UI" panose="020B0604030504040204" pitchFamily="50" charset="-128"/>
              </a:rPr>
              <a:t>※</a:t>
            </a:r>
            <a:r>
              <a:rPr lang="ja-JP" altLang="en-US" sz="1200" b="1" dirty="0">
                <a:solidFill>
                  <a:srgbClr val="002060"/>
                </a:solidFill>
                <a:latin typeface="Meiryo UI" panose="020B0604030504040204" pitchFamily="50" charset="-128"/>
                <a:ea typeface="Meiryo UI" panose="020B0604030504040204" pitchFamily="50" charset="-128"/>
              </a:rPr>
              <a:t>所得代替率</a:t>
            </a:r>
            <a:r>
              <a:rPr lang="en-US" altLang="ja-JP" sz="1200" dirty="0">
                <a:solidFill>
                  <a:srgbClr val="002060"/>
                </a:solidFill>
                <a:latin typeface="Meiryo UI" panose="020B0604030504040204" pitchFamily="50" charset="-128"/>
                <a:ea typeface="Meiryo UI" panose="020B0604030504040204" pitchFamily="50" charset="-128"/>
              </a:rPr>
              <a:t>…</a:t>
            </a:r>
            <a:r>
              <a:rPr lang="ja-JP" altLang="en-US" sz="1200" dirty="0">
                <a:solidFill>
                  <a:srgbClr val="002060"/>
                </a:solidFill>
                <a:latin typeface="Meiryo UI" panose="020B0604030504040204" pitchFamily="50" charset="-128"/>
                <a:ea typeface="Meiryo UI" panose="020B0604030504040204" pitchFamily="50" charset="-128"/>
              </a:rPr>
              <a:t>　公的年金の給付水準を示す指標。現役男子の平均手取り収入額に対する年金額の比率により表される。</a:t>
            </a:r>
            <a:endParaRPr lang="en-US" altLang="ja-JP" sz="1200" dirty="0">
              <a:solidFill>
                <a:srgbClr val="002060"/>
              </a:solidFill>
              <a:latin typeface="Meiryo UI" panose="020B0604030504040204" pitchFamily="50" charset="-128"/>
              <a:ea typeface="Meiryo UI" panose="020B0604030504040204" pitchFamily="50" charset="-128"/>
            </a:endParaRPr>
          </a:p>
          <a:p>
            <a:pPr marL="1439863" indent="-1439863"/>
            <a:endParaRPr lang="en-US" altLang="ja-JP" sz="600" dirty="0">
              <a:solidFill>
                <a:srgbClr val="002060"/>
              </a:solidFill>
              <a:latin typeface="Meiryo UI" panose="020B0604030504040204" pitchFamily="50" charset="-128"/>
              <a:ea typeface="Meiryo UI" panose="020B0604030504040204" pitchFamily="50" charset="-128"/>
            </a:endParaRPr>
          </a:p>
        </p:txBody>
      </p:sp>
      <p:sp>
        <p:nvSpPr>
          <p:cNvPr id="32" name="テキスト ボックス 13">
            <a:extLst>
              <a:ext uri="{FF2B5EF4-FFF2-40B4-BE49-F238E27FC236}">
                <a16:creationId xmlns:a16="http://schemas.microsoft.com/office/drawing/2014/main" id="{A9FBB448-DC56-0A9D-4D08-BC07FA3C3A3C}"/>
              </a:ext>
            </a:extLst>
          </p:cNvPr>
          <p:cNvSpPr txBox="1">
            <a:spLocks noChangeArrowheads="1"/>
          </p:cNvSpPr>
          <p:nvPr/>
        </p:nvSpPr>
        <p:spPr bwMode="auto">
          <a:xfrm>
            <a:off x="1662408" y="5741068"/>
            <a:ext cx="1222729" cy="280194"/>
          </a:xfrm>
          <a:prstGeom prst="rect">
            <a:avLst/>
          </a:prstGeom>
          <a:solidFill>
            <a:schemeClr val="bg1"/>
          </a:solidFill>
          <a:ln w="12700">
            <a:solidFill>
              <a:srgbClr val="004180"/>
            </a:solidFill>
            <a:miter lim="800000"/>
            <a:headEnd/>
            <a:tailEnd/>
          </a:ln>
        </p:spPr>
        <p:txBody>
          <a:bodyPr wrap="square" lIns="94604" tIns="47302" rIns="94604" bIns="47302">
            <a:spAutoFit/>
          </a:bodyPr>
          <a:lstStyle/>
          <a:p>
            <a:pPr marL="183952" marR="0" lvl="0" indent="-183952"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所得代替率</a:t>
            </a:r>
          </a:p>
        </p:txBody>
      </p:sp>
      <p:sp>
        <p:nvSpPr>
          <p:cNvPr id="33" name="次の値と等しい 32">
            <a:extLst>
              <a:ext uri="{FF2B5EF4-FFF2-40B4-BE49-F238E27FC236}">
                <a16:creationId xmlns:a16="http://schemas.microsoft.com/office/drawing/2014/main" id="{F0A775B5-4756-0212-5560-1F7005CCF0BE}"/>
              </a:ext>
            </a:extLst>
          </p:cNvPr>
          <p:cNvSpPr/>
          <p:nvPr/>
        </p:nvSpPr>
        <p:spPr>
          <a:xfrm>
            <a:off x="2986430" y="5808029"/>
            <a:ext cx="275670" cy="177050"/>
          </a:xfrm>
          <a:prstGeom prst="mathEqual">
            <a:avLst>
              <a:gd name="adj1" fmla="val 23520"/>
              <a:gd name="adj2" fmla="val 26625"/>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002060"/>
              </a:solidFill>
            </a:endParaRPr>
          </a:p>
        </p:txBody>
      </p:sp>
      <p:sp>
        <p:nvSpPr>
          <p:cNvPr id="34" name="テキスト ボックス 13">
            <a:extLst>
              <a:ext uri="{FF2B5EF4-FFF2-40B4-BE49-F238E27FC236}">
                <a16:creationId xmlns:a16="http://schemas.microsoft.com/office/drawing/2014/main" id="{25119A61-ACE8-7E79-88FA-97301719C153}"/>
              </a:ext>
            </a:extLst>
          </p:cNvPr>
          <p:cNvSpPr txBox="1">
            <a:spLocks noChangeArrowheads="1"/>
          </p:cNvSpPr>
          <p:nvPr/>
        </p:nvSpPr>
        <p:spPr bwMode="auto">
          <a:xfrm>
            <a:off x="3374754" y="5743625"/>
            <a:ext cx="2920489" cy="234027"/>
          </a:xfrm>
          <a:prstGeom prst="rect">
            <a:avLst/>
          </a:prstGeom>
          <a:solidFill>
            <a:schemeClr val="bg1"/>
          </a:solidFill>
          <a:ln w="12700">
            <a:solidFill>
              <a:srgbClr val="004180"/>
            </a:solidFill>
            <a:miter lim="800000"/>
            <a:headEnd/>
            <a:tailEnd/>
          </a:ln>
        </p:spPr>
        <p:txBody>
          <a:bodyPr wrap="square" lIns="94604" tIns="47302" rIns="94604" bIns="47302">
            <a:spAutoFit/>
          </a:bodyPr>
          <a:lstStyle/>
          <a:p>
            <a:pPr marL="183952" marR="0" lvl="0" indent="-183952"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夫婦２人の基礎年金　＋　夫の報酬比例部分</a:t>
            </a:r>
          </a:p>
        </p:txBody>
      </p:sp>
      <p:sp>
        <p:nvSpPr>
          <p:cNvPr id="35" name="テキスト ボックス 13">
            <a:extLst>
              <a:ext uri="{FF2B5EF4-FFF2-40B4-BE49-F238E27FC236}">
                <a16:creationId xmlns:a16="http://schemas.microsoft.com/office/drawing/2014/main" id="{DBA6C1A6-CC85-9490-F33B-32B505BC56B3}"/>
              </a:ext>
            </a:extLst>
          </p:cNvPr>
          <p:cNvSpPr txBox="1">
            <a:spLocks noChangeArrowheads="1"/>
          </p:cNvSpPr>
          <p:nvPr/>
        </p:nvSpPr>
        <p:spPr bwMode="auto">
          <a:xfrm>
            <a:off x="6777140" y="5738542"/>
            <a:ext cx="2302464" cy="264805"/>
          </a:xfrm>
          <a:prstGeom prst="rect">
            <a:avLst/>
          </a:prstGeom>
          <a:solidFill>
            <a:schemeClr val="bg1"/>
          </a:solidFill>
          <a:ln w="12700">
            <a:solidFill>
              <a:srgbClr val="004180"/>
            </a:solidFill>
            <a:miter lim="800000"/>
            <a:headEnd/>
            <a:tailEnd/>
          </a:ln>
        </p:spPr>
        <p:txBody>
          <a:bodyPr wrap="square" lIns="94604" tIns="47302" rIns="94604" bIns="47302">
            <a:spAutoFit/>
          </a:bodyPr>
          <a:lstStyle/>
          <a:p>
            <a:pPr marL="183952" marR="0" lvl="0" indent="-183952"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現役男子の平均手取り収入額</a:t>
            </a:r>
          </a:p>
        </p:txBody>
      </p:sp>
      <p:cxnSp>
        <p:nvCxnSpPr>
          <p:cNvPr id="36" name="直線コネクタ 35">
            <a:extLst>
              <a:ext uri="{FF2B5EF4-FFF2-40B4-BE49-F238E27FC236}">
                <a16:creationId xmlns:a16="http://schemas.microsoft.com/office/drawing/2014/main" id="{48E6BEB1-FFAC-8636-BF99-7E87C520E0AF}"/>
              </a:ext>
            </a:extLst>
          </p:cNvPr>
          <p:cNvCxnSpPr>
            <a:cxnSpLocks/>
          </p:cNvCxnSpPr>
          <p:nvPr/>
        </p:nvCxnSpPr>
        <p:spPr>
          <a:xfrm flipH="1">
            <a:off x="6392602" y="5782496"/>
            <a:ext cx="262880" cy="194493"/>
          </a:xfrm>
          <a:prstGeom prst="line">
            <a:avLst/>
          </a:prstGeom>
          <a:ln w="41275" cap="rnd">
            <a:solidFill>
              <a:srgbClr val="004180"/>
            </a:solidFill>
          </a:ln>
        </p:spPr>
        <p:style>
          <a:lnRef idx="2">
            <a:schemeClr val="dk1"/>
          </a:lnRef>
          <a:fillRef idx="0">
            <a:schemeClr val="dk1"/>
          </a:fillRef>
          <a:effectRef idx="1">
            <a:schemeClr val="dk1"/>
          </a:effectRef>
          <a:fontRef idx="minor">
            <a:schemeClr val="tx1"/>
          </a:fontRef>
        </p:style>
      </p:cxnSp>
      <p:sp>
        <p:nvSpPr>
          <p:cNvPr id="39" name="テキスト ボックス 13">
            <a:extLst>
              <a:ext uri="{FF2B5EF4-FFF2-40B4-BE49-F238E27FC236}">
                <a16:creationId xmlns:a16="http://schemas.microsoft.com/office/drawing/2014/main" id="{9DAF766B-1EC1-5F94-72BC-5E58FF61FFD2}"/>
              </a:ext>
            </a:extLst>
          </p:cNvPr>
          <p:cNvSpPr txBox="1">
            <a:spLocks noChangeArrowheads="1"/>
          </p:cNvSpPr>
          <p:nvPr/>
        </p:nvSpPr>
        <p:spPr bwMode="auto">
          <a:xfrm>
            <a:off x="1662408" y="6088680"/>
            <a:ext cx="1222729" cy="280194"/>
          </a:xfrm>
          <a:prstGeom prst="rect">
            <a:avLst/>
          </a:prstGeom>
          <a:solidFill>
            <a:schemeClr val="bg1"/>
          </a:solidFill>
          <a:ln w="12700">
            <a:solidFill>
              <a:srgbClr val="004180"/>
            </a:solidFill>
            <a:miter lim="800000"/>
            <a:headEnd/>
            <a:tailEnd/>
          </a:ln>
        </p:spPr>
        <p:txBody>
          <a:bodyPr wrap="square" lIns="94604" tIns="47302" rIns="94604" bIns="47302">
            <a:spAutoFit/>
          </a:bodyPr>
          <a:lstStyle/>
          <a:p>
            <a:pPr marL="183952" marR="0" lvl="0" indent="-183952"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６１．７％</a:t>
            </a:r>
          </a:p>
        </p:txBody>
      </p:sp>
      <p:sp>
        <p:nvSpPr>
          <p:cNvPr id="40" name="次の値と等しい 39">
            <a:extLst>
              <a:ext uri="{FF2B5EF4-FFF2-40B4-BE49-F238E27FC236}">
                <a16:creationId xmlns:a16="http://schemas.microsoft.com/office/drawing/2014/main" id="{8B50C3DD-A69A-1EF2-5488-577AB9474EE4}"/>
              </a:ext>
            </a:extLst>
          </p:cNvPr>
          <p:cNvSpPr/>
          <p:nvPr/>
        </p:nvSpPr>
        <p:spPr>
          <a:xfrm>
            <a:off x="2986430" y="6155641"/>
            <a:ext cx="275670" cy="177050"/>
          </a:xfrm>
          <a:prstGeom prst="mathEqual">
            <a:avLst>
              <a:gd name="adj1" fmla="val 23520"/>
              <a:gd name="adj2" fmla="val 26625"/>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002060"/>
              </a:solidFill>
            </a:endParaRPr>
          </a:p>
        </p:txBody>
      </p:sp>
      <p:sp>
        <p:nvSpPr>
          <p:cNvPr id="41" name="テキスト ボックス 13">
            <a:extLst>
              <a:ext uri="{FF2B5EF4-FFF2-40B4-BE49-F238E27FC236}">
                <a16:creationId xmlns:a16="http://schemas.microsoft.com/office/drawing/2014/main" id="{C4D8B24B-9927-3034-5644-5FD338C223BB}"/>
              </a:ext>
            </a:extLst>
          </p:cNvPr>
          <p:cNvSpPr txBox="1">
            <a:spLocks noChangeArrowheads="1"/>
          </p:cNvSpPr>
          <p:nvPr/>
        </p:nvSpPr>
        <p:spPr bwMode="auto">
          <a:xfrm>
            <a:off x="3374754" y="6091237"/>
            <a:ext cx="2920489" cy="280194"/>
          </a:xfrm>
          <a:prstGeom prst="rect">
            <a:avLst/>
          </a:prstGeom>
          <a:solidFill>
            <a:schemeClr val="bg1"/>
          </a:solidFill>
          <a:ln w="12700">
            <a:solidFill>
              <a:srgbClr val="004180"/>
            </a:solidFill>
            <a:miter lim="800000"/>
            <a:headEnd/>
            <a:tailEnd/>
          </a:ln>
        </p:spPr>
        <p:txBody>
          <a:bodyPr wrap="square" lIns="94604" tIns="47302" rIns="94604" bIns="47302">
            <a:spAutoFit/>
          </a:bodyPr>
          <a:lstStyle/>
          <a:p>
            <a:pPr marL="183952" marR="0" lvl="0" indent="-183952"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１３．０万円       ＋　 ９．０万円  　</a:t>
            </a:r>
          </a:p>
        </p:txBody>
      </p:sp>
      <p:sp>
        <p:nvSpPr>
          <p:cNvPr id="42" name="テキスト ボックス 13">
            <a:extLst>
              <a:ext uri="{FF2B5EF4-FFF2-40B4-BE49-F238E27FC236}">
                <a16:creationId xmlns:a16="http://schemas.microsoft.com/office/drawing/2014/main" id="{0164C348-74C2-049C-902B-483473145215}"/>
              </a:ext>
            </a:extLst>
          </p:cNvPr>
          <p:cNvSpPr txBox="1">
            <a:spLocks noChangeArrowheads="1"/>
          </p:cNvSpPr>
          <p:nvPr/>
        </p:nvSpPr>
        <p:spPr bwMode="auto">
          <a:xfrm>
            <a:off x="6777140" y="6086154"/>
            <a:ext cx="2302464" cy="280194"/>
          </a:xfrm>
          <a:prstGeom prst="rect">
            <a:avLst/>
          </a:prstGeom>
          <a:solidFill>
            <a:schemeClr val="bg1"/>
          </a:solidFill>
          <a:ln w="12700">
            <a:solidFill>
              <a:srgbClr val="004180"/>
            </a:solidFill>
            <a:miter lim="800000"/>
            <a:headEnd/>
            <a:tailEnd/>
          </a:ln>
        </p:spPr>
        <p:txBody>
          <a:bodyPr wrap="square" lIns="94604" tIns="47302" rIns="94604" bIns="47302">
            <a:spAutoFit/>
          </a:bodyPr>
          <a:lstStyle/>
          <a:p>
            <a:pPr marL="183952" marR="0" lvl="0" indent="-183952"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３５．７万円</a:t>
            </a:r>
          </a:p>
        </p:txBody>
      </p:sp>
      <p:cxnSp>
        <p:nvCxnSpPr>
          <p:cNvPr id="43" name="直線コネクタ 42">
            <a:extLst>
              <a:ext uri="{FF2B5EF4-FFF2-40B4-BE49-F238E27FC236}">
                <a16:creationId xmlns:a16="http://schemas.microsoft.com/office/drawing/2014/main" id="{6BD68FC7-B59B-5EA5-9510-2CC9B288A0F8}"/>
              </a:ext>
            </a:extLst>
          </p:cNvPr>
          <p:cNvCxnSpPr>
            <a:cxnSpLocks/>
          </p:cNvCxnSpPr>
          <p:nvPr/>
        </p:nvCxnSpPr>
        <p:spPr>
          <a:xfrm flipH="1">
            <a:off x="6392602" y="6130108"/>
            <a:ext cx="262880" cy="194493"/>
          </a:xfrm>
          <a:prstGeom prst="line">
            <a:avLst/>
          </a:prstGeom>
          <a:ln w="41275" cap="rnd">
            <a:solidFill>
              <a:srgbClr val="004180"/>
            </a:solidFill>
          </a:ln>
        </p:spPr>
        <p:style>
          <a:lnRef idx="2">
            <a:schemeClr val="dk1"/>
          </a:lnRef>
          <a:fillRef idx="0">
            <a:schemeClr val="dk1"/>
          </a:fillRef>
          <a:effectRef idx="1">
            <a:schemeClr val="dk1"/>
          </a:effectRef>
          <a:fontRef idx="minor">
            <a:schemeClr val="tx1"/>
          </a:fontRef>
        </p:style>
      </p:cxnSp>
      <p:sp>
        <p:nvSpPr>
          <p:cNvPr id="44" name="Text Box 15">
            <a:extLst>
              <a:ext uri="{FF2B5EF4-FFF2-40B4-BE49-F238E27FC236}">
                <a16:creationId xmlns:a16="http://schemas.microsoft.com/office/drawing/2014/main" id="{EF5188FF-448E-2BC6-2300-CF108C1BD5B9}"/>
              </a:ext>
            </a:extLst>
          </p:cNvPr>
          <p:cNvSpPr txBox="1">
            <a:spLocks noChangeArrowheads="1"/>
          </p:cNvSpPr>
          <p:nvPr/>
        </p:nvSpPr>
        <p:spPr bwMode="auto">
          <a:xfrm>
            <a:off x="685546" y="6086154"/>
            <a:ext cx="976862" cy="289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charset="0"/>
                <a:ea typeface="ＭＳ Ｐゴシック" charset="-128"/>
              </a:defRPr>
            </a:lvl1pPr>
            <a:lvl2pPr marL="541338">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fontAlgn="base">
              <a:spcBef>
                <a:spcPct val="0"/>
              </a:spcBef>
              <a:spcAft>
                <a:spcPct val="0"/>
              </a:spcAft>
              <a:defRPr kumimoji="1">
                <a:solidFill>
                  <a:schemeClr val="tx1"/>
                </a:solidFill>
                <a:latin typeface="Arial" charset="0"/>
                <a:ea typeface="ＭＳ Ｐゴシック" charset="-128"/>
              </a:defRPr>
            </a:lvl6pPr>
            <a:lvl7pPr fontAlgn="base">
              <a:spcBef>
                <a:spcPct val="0"/>
              </a:spcBef>
              <a:spcAft>
                <a:spcPct val="0"/>
              </a:spcAft>
              <a:defRPr kumimoji="1">
                <a:solidFill>
                  <a:schemeClr val="tx1"/>
                </a:solidFill>
                <a:latin typeface="Arial" charset="0"/>
                <a:ea typeface="ＭＳ Ｐゴシック" charset="-128"/>
              </a:defRPr>
            </a:lvl7pPr>
            <a:lvl8pPr fontAlgn="base">
              <a:spcBef>
                <a:spcPct val="0"/>
              </a:spcBef>
              <a:spcAft>
                <a:spcPct val="0"/>
              </a:spcAft>
              <a:defRPr kumimoji="1">
                <a:solidFill>
                  <a:schemeClr val="tx1"/>
                </a:solidFill>
                <a:latin typeface="Arial" charset="0"/>
                <a:ea typeface="ＭＳ Ｐゴシック" charset="-128"/>
              </a:defRPr>
            </a:lvl8pPr>
            <a:lvl9pPr fontAlgn="base">
              <a:spcBef>
                <a:spcPct val="0"/>
              </a:spcBef>
              <a:spcAft>
                <a:spcPct val="0"/>
              </a:spcAft>
              <a:defRPr kumimoji="1">
                <a:solidFill>
                  <a:schemeClr val="tx1"/>
                </a:solidFill>
                <a:latin typeface="Arial" charset="0"/>
                <a:ea typeface="ＭＳ Ｐゴシック" charset="-128"/>
              </a:defRPr>
            </a:lvl9pPr>
          </a:lstStyle>
          <a:p>
            <a:pPr algn="ctr">
              <a:lnSpc>
                <a:spcPct val="120000"/>
              </a:lnSpc>
              <a:spcBef>
                <a:spcPct val="40000"/>
              </a:spcBef>
            </a:pPr>
            <a:r>
              <a:rPr lang="ja-JP" altLang="en-US" sz="1200" b="1" dirty="0">
                <a:solidFill>
                  <a:srgbClr val="002060"/>
                </a:solidFill>
                <a:latin typeface="Meiryo UI" panose="020B0604030504040204" pitchFamily="50" charset="-128"/>
                <a:ea typeface="Meiryo UI" panose="020B0604030504040204" pitchFamily="50" charset="-128"/>
              </a:rPr>
              <a:t> </a:t>
            </a:r>
            <a:r>
              <a:rPr lang="en-US" altLang="ja-JP" sz="1200" b="1" dirty="0">
                <a:solidFill>
                  <a:srgbClr val="002060"/>
                </a:solidFill>
                <a:latin typeface="Meiryo UI" panose="020B0604030504040204" pitchFamily="50" charset="-128"/>
                <a:ea typeface="Meiryo UI" panose="020B0604030504040204" pitchFamily="50" charset="-128"/>
              </a:rPr>
              <a:t>2019</a:t>
            </a:r>
            <a:r>
              <a:rPr lang="ja-JP" altLang="en-US" sz="1200" b="1" dirty="0">
                <a:solidFill>
                  <a:srgbClr val="002060"/>
                </a:solidFill>
                <a:latin typeface="Meiryo UI" panose="020B0604030504040204" pitchFamily="50" charset="-128"/>
                <a:ea typeface="Meiryo UI" panose="020B0604030504040204" pitchFamily="50" charset="-128"/>
              </a:rPr>
              <a:t>年度</a:t>
            </a:r>
          </a:p>
        </p:txBody>
      </p:sp>
      <p:pic>
        <p:nvPicPr>
          <p:cNvPr id="51" name="図 50">
            <a:extLst>
              <a:ext uri="{FF2B5EF4-FFF2-40B4-BE49-F238E27FC236}">
                <a16:creationId xmlns:a16="http://schemas.microsoft.com/office/drawing/2014/main" id="{BB3A69AF-22FE-8A83-58FF-A71A4C2FAE01}"/>
              </a:ext>
            </a:extLst>
          </p:cNvPr>
          <p:cNvPicPr>
            <a:picLocks noChangeAspect="1"/>
          </p:cNvPicPr>
          <p:nvPr/>
        </p:nvPicPr>
        <p:blipFill rotWithShape="1">
          <a:blip r:embed="rId3"/>
          <a:srcRect b="24722"/>
          <a:stretch/>
        </p:blipFill>
        <p:spPr>
          <a:xfrm>
            <a:off x="3285452" y="5683594"/>
            <a:ext cx="275363" cy="319754"/>
          </a:xfrm>
          <a:prstGeom prst="rect">
            <a:avLst/>
          </a:prstGeom>
        </p:spPr>
      </p:pic>
      <p:pic>
        <p:nvPicPr>
          <p:cNvPr id="52" name="図 51">
            <a:extLst>
              <a:ext uri="{FF2B5EF4-FFF2-40B4-BE49-F238E27FC236}">
                <a16:creationId xmlns:a16="http://schemas.microsoft.com/office/drawing/2014/main" id="{3CE906DE-F257-8B40-D3A3-73B8955ACF44}"/>
              </a:ext>
            </a:extLst>
          </p:cNvPr>
          <p:cNvPicPr>
            <a:picLocks noChangeAspect="1"/>
          </p:cNvPicPr>
          <p:nvPr/>
        </p:nvPicPr>
        <p:blipFill rotWithShape="1">
          <a:blip r:embed="rId4"/>
          <a:srcRect t="1" b="25391"/>
          <a:stretch/>
        </p:blipFill>
        <p:spPr>
          <a:xfrm>
            <a:off x="3446551" y="5725782"/>
            <a:ext cx="237281" cy="277566"/>
          </a:xfrm>
          <a:prstGeom prst="rect">
            <a:avLst/>
          </a:prstGeom>
        </p:spPr>
      </p:pic>
      <p:pic>
        <p:nvPicPr>
          <p:cNvPr id="53" name="図 52">
            <a:extLst>
              <a:ext uri="{FF2B5EF4-FFF2-40B4-BE49-F238E27FC236}">
                <a16:creationId xmlns:a16="http://schemas.microsoft.com/office/drawing/2014/main" id="{0892390D-18D1-875D-93A1-2269F2421559}"/>
              </a:ext>
            </a:extLst>
          </p:cNvPr>
          <p:cNvPicPr>
            <a:picLocks noChangeAspect="1"/>
          </p:cNvPicPr>
          <p:nvPr/>
        </p:nvPicPr>
        <p:blipFill rotWithShape="1">
          <a:blip r:embed="rId3"/>
          <a:srcRect b="24722"/>
          <a:stretch/>
        </p:blipFill>
        <p:spPr>
          <a:xfrm>
            <a:off x="5995581" y="5683594"/>
            <a:ext cx="275363" cy="319754"/>
          </a:xfrm>
          <a:prstGeom prst="rect">
            <a:avLst/>
          </a:prstGeom>
        </p:spPr>
      </p:pic>
      <p:pic>
        <p:nvPicPr>
          <p:cNvPr id="54" name="図 53">
            <a:extLst>
              <a:ext uri="{FF2B5EF4-FFF2-40B4-BE49-F238E27FC236}">
                <a16:creationId xmlns:a16="http://schemas.microsoft.com/office/drawing/2014/main" id="{EDD0DF30-5042-98D4-2F05-63CFDFE8722D}"/>
              </a:ext>
            </a:extLst>
          </p:cNvPr>
          <p:cNvPicPr>
            <a:picLocks noChangeAspect="1"/>
          </p:cNvPicPr>
          <p:nvPr/>
        </p:nvPicPr>
        <p:blipFill rotWithShape="1">
          <a:blip r:embed="rId5"/>
          <a:srcRect b="25704"/>
          <a:stretch/>
        </p:blipFill>
        <p:spPr>
          <a:xfrm>
            <a:off x="8823864" y="5625364"/>
            <a:ext cx="396590" cy="377984"/>
          </a:xfrm>
          <a:prstGeom prst="rect">
            <a:avLst/>
          </a:prstGeom>
        </p:spPr>
      </p:pic>
      <p:pic>
        <p:nvPicPr>
          <p:cNvPr id="55" name="図 54">
            <a:extLst>
              <a:ext uri="{FF2B5EF4-FFF2-40B4-BE49-F238E27FC236}">
                <a16:creationId xmlns:a16="http://schemas.microsoft.com/office/drawing/2014/main" id="{9BFC7BD6-10B6-DE49-2EEB-751CE57D0416}"/>
              </a:ext>
            </a:extLst>
          </p:cNvPr>
          <p:cNvPicPr>
            <a:picLocks noChangeAspect="1"/>
          </p:cNvPicPr>
          <p:nvPr/>
        </p:nvPicPr>
        <p:blipFill>
          <a:blip r:embed="rId6"/>
          <a:stretch>
            <a:fillRect/>
          </a:stretch>
        </p:blipFill>
        <p:spPr>
          <a:xfrm>
            <a:off x="7762760" y="2808571"/>
            <a:ext cx="1548518" cy="1548518"/>
          </a:xfrm>
          <a:prstGeom prst="rect">
            <a:avLst/>
          </a:prstGeom>
        </p:spPr>
      </p:pic>
      <p:grpSp>
        <p:nvGrpSpPr>
          <p:cNvPr id="18" name="グループ化 17">
            <a:extLst>
              <a:ext uri="{FF2B5EF4-FFF2-40B4-BE49-F238E27FC236}">
                <a16:creationId xmlns:a16="http://schemas.microsoft.com/office/drawing/2014/main" id="{93EB0349-9D6F-5664-3ADC-1A37A31251D3}"/>
              </a:ext>
            </a:extLst>
          </p:cNvPr>
          <p:cNvGrpSpPr/>
          <p:nvPr/>
        </p:nvGrpSpPr>
        <p:grpSpPr>
          <a:xfrm>
            <a:off x="3277474" y="6452441"/>
            <a:ext cx="1434230" cy="302400"/>
            <a:chOff x="1278492" y="2463616"/>
            <a:chExt cx="1008519" cy="563052"/>
          </a:xfrm>
        </p:grpSpPr>
        <p:sp>
          <p:nvSpPr>
            <p:cNvPr id="23" name="吹き出し: 四角形 22">
              <a:extLst>
                <a:ext uri="{FF2B5EF4-FFF2-40B4-BE49-F238E27FC236}">
                  <a16:creationId xmlns:a16="http://schemas.microsoft.com/office/drawing/2014/main" id="{0139FAD0-510E-9030-2386-21AE7505B23C}"/>
                </a:ext>
              </a:extLst>
            </p:cNvPr>
            <p:cNvSpPr/>
            <p:nvPr/>
          </p:nvSpPr>
          <p:spPr>
            <a:xfrm>
              <a:off x="1278492" y="2463616"/>
              <a:ext cx="1008519" cy="563052"/>
            </a:xfrm>
            <a:prstGeom prst="wedgeRectCallout">
              <a:avLst>
                <a:gd name="adj1" fmla="val -21533"/>
                <a:gd name="adj2" fmla="val -82350"/>
              </a:avLst>
            </a:prstGeom>
            <a:solidFill>
              <a:srgbClr val="B9F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24" name="テキスト ボックス 23">
              <a:extLst>
                <a:ext uri="{FF2B5EF4-FFF2-40B4-BE49-F238E27FC236}">
                  <a16:creationId xmlns:a16="http://schemas.microsoft.com/office/drawing/2014/main" id="{B4882B91-D57A-1A1B-DA75-F4F0EAB1765A}"/>
                </a:ext>
              </a:extLst>
            </p:cNvPr>
            <p:cNvSpPr txBox="1"/>
            <p:nvPr/>
          </p:nvSpPr>
          <p:spPr>
            <a:xfrm>
              <a:off x="1278492" y="2522036"/>
              <a:ext cx="1008518" cy="484120"/>
            </a:xfrm>
            <a:prstGeom prst="rect">
              <a:avLst/>
            </a:prstGeom>
            <a:noFill/>
            <a:ln>
              <a:noFill/>
            </a:ln>
          </p:spPr>
          <p:txBody>
            <a:bodyPr wrap="square"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100" dirty="0">
                  <a:solidFill>
                    <a:srgbClr val="002060"/>
                  </a:solidFill>
                  <a:latin typeface="Meiryo UI" panose="020B0604030504040204" pitchFamily="50" charset="-128"/>
                  <a:ea typeface="Meiryo UI" panose="020B0604030504040204" pitchFamily="50" charset="-128"/>
                </a:rPr>
                <a:t>基礎代替率</a:t>
              </a:r>
              <a:r>
                <a:rPr kumimoji="1" lang="en-US" altLang="ja-JP" sz="1100" dirty="0">
                  <a:solidFill>
                    <a:srgbClr val="002060"/>
                  </a:solidFill>
                  <a:latin typeface="Meiryo UI" panose="020B0604030504040204" pitchFamily="50" charset="-128"/>
                  <a:ea typeface="Meiryo UI" panose="020B0604030504040204" pitchFamily="50" charset="-128"/>
                </a:rPr>
                <a:t>:36.4%</a:t>
              </a:r>
              <a:endParaRPr kumimoji="1" lang="ja-JP" altLang="en-US" sz="11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grpSp>
      <p:grpSp>
        <p:nvGrpSpPr>
          <p:cNvPr id="30" name="グループ化 29">
            <a:extLst>
              <a:ext uri="{FF2B5EF4-FFF2-40B4-BE49-F238E27FC236}">
                <a16:creationId xmlns:a16="http://schemas.microsoft.com/office/drawing/2014/main" id="{46629910-3074-41FB-9866-8D5A431D6C62}"/>
              </a:ext>
            </a:extLst>
          </p:cNvPr>
          <p:cNvGrpSpPr/>
          <p:nvPr/>
        </p:nvGrpSpPr>
        <p:grpSpPr>
          <a:xfrm>
            <a:off x="4958293" y="6452441"/>
            <a:ext cx="1434230" cy="302400"/>
            <a:chOff x="1278492" y="2463616"/>
            <a:chExt cx="1008519" cy="563052"/>
          </a:xfrm>
        </p:grpSpPr>
        <p:sp>
          <p:nvSpPr>
            <p:cNvPr id="37" name="吹き出し: 四角形 36">
              <a:extLst>
                <a:ext uri="{FF2B5EF4-FFF2-40B4-BE49-F238E27FC236}">
                  <a16:creationId xmlns:a16="http://schemas.microsoft.com/office/drawing/2014/main" id="{8DC07468-9858-6AFE-0B64-13566FA22850}"/>
                </a:ext>
              </a:extLst>
            </p:cNvPr>
            <p:cNvSpPr/>
            <p:nvPr/>
          </p:nvSpPr>
          <p:spPr>
            <a:xfrm>
              <a:off x="1278492" y="2463616"/>
              <a:ext cx="1008519" cy="563052"/>
            </a:xfrm>
            <a:prstGeom prst="wedgeRectCallout">
              <a:avLst>
                <a:gd name="adj1" fmla="val -21533"/>
                <a:gd name="adj2" fmla="val -82350"/>
              </a:avLst>
            </a:prstGeom>
            <a:solidFill>
              <a:srgbClr val="B9F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38" name="テキスト ボックス 37">
              <a:extLst>
                <a:ext uri="{FF2B5EF4-FFF2-40B4-BE49-F238E27FC236}">
                  <a16:creationId xmlns:a16="http://schemas.microsoft.com/office/drawing/2014/main" id="{2C20E640-0721-B8E6-CDD6-7385475F333F}"/>
                </a:ext>
              </a:extLst>
            </p:cNvPr>
            <p:cNvSpPr txBox="1"/>
            <p:nvPr/>
          </p:nvSpPr>
          <p:spPr>
            <a:xfrm>
              <a:off x="1278492" y="2522036"/>
              <a:ext cx="1008518" cy="484120"/>
            </a:xfrm>
            <a:prstGeom prst="rect">
              <a:avLst/>
            </a:prstGeom>
            <a:noFill/>
            <a:ln>
              <a:noFill/>
            </a:ln>
          </p:spPr>
          <p:txBody>
            <a:bodyPr wrap="square"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100" dirty="0">
                  <a:solidFill>
                    <a:srgbClr val="002060"/>
                  </a:solidFill>
                  <a:latin typeface="Meiryo UI" panose="020B0604030504040204" pitchFamily="50" charset="-128"/>
                  <a:ea typeface="Meiryo UI" panose="020B0604030504040204" pitchFamily="50" charset="-128"/>
                </a:rPr>
                <a:t>比例代替率</a:t>
              </a:r>
              <a:r>
                <a:rPr kumimoji="1" lang="en-US" altLang="ja-JP" sz="1100" dirty="0">
                  <a:solidFill>
                    <a:srgbClr val="002060"/>
                  </a:solidFill>
                  <a:latin typeface="Meiryo UI" panose="020B0604030504040204" pitchFamily="50" charset="-128"/>
                  <a:ea typeface="Meiryo UI" panose="020B0604030504040204" pitchFamily="50" charset="-128"/>
                </a:rPr>
                <a:t>:25.3%</a:t>
              </a:r>
              <a:endParaRPr kumimoji="1" lang="ja-JP" altLang="en-US" sz="11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grpSp>
    </p:spTree>
    <p:extLst>
      <p:ext uri="{BB962C8B-B14F-4D97-AF65-F5344CB8AC3E}">
        <p14:creationId xmlns:p14="http://schemas.microsoft.com/office/powerpoint/2010/main" val="345956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repeatCount="3000" autoRev="1" fill="hold" nodeType="clickEffect">
                                  <p:stCondLst>
                                    <p:cond delay="0"/>
                                  </p:stCondLst>
                                  <p:childTnLst>
                                    <p:animClr clrSpc="rgb" dir="cw">
                                      <p:cBhvr>
                                        <p:cTn id="6" dur="500" fill="hold"/>
                                        <p:tgtEl>
                                          <p:spTgt spid="13"/>
                                        </p:tgtEl>
                                        <p:attrNameLst>
                                          <p:attrName>fillcolor</p:attrName>
                                        </p:attrNameLst>
                                      </p:cBhvr>
                                      <p:to>
                                        <a:srgbClr val="FFDB01"/>
                                      </p:to>
                                    </p:animClr>
                                    <p:set>
                                      <p:cBhvr>
                                        <p:cTn id="7" dur="500" fill="hold"/>
                                        <p:tgtEl>
                                          <p:spTgt spid="13"/>
                                        </p:tgtEl>
                                        <p:attrNameLst>
                                          <p:attrName>fill.type</p:attrName>
                                        </p:attrNameLst>
                                      </p:cBhvr>
                                      <p:to>
                                        <p:strVal val="solid"/>
                                      </p:to>
                                    </p:set>
                                    <p:set>
                                      <p:cBhvr>
                                        <p:cTn id="8" dur="500" fill="hold"/>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グループ化 55">
            <a:extLst>
              <a:ext uri="{FF2B5EF4-FFF2-40B4-BE49-F238E27FC236}">
                <a16:creationId xmlns:a16="http://schemas.microsoft.com/office/drawing/2014/main" id="{1D6BBBA4-869B-2C76-8ADC-BC81FD2D5255}"/>
              </a:ext>
            </a:extLst>
          </p:cNvPr>
          <p:cNvGrpSpPr/>
          <p:nvPr/>
        </p:nvGrpSpPr>
        <p:grpSpPr>
          <a:xfrm>
            <a:off x="3584848" y="2039770"/>
            <a:ext cx="5616624" cy="3263170"/>
            <a:chOff x="3584848" y="1966030"/>
            <a:chExt cx="5616624" cy="3263170"/>
          </a:xfrm>
        </p:grpSpPr>
        <p:pic>
          <p:nvPicPr>
            <p:cNvPr id="12" name="グラフィックス 11">
              <a:extLst>
                <a:ext uri="{FF2B5EF4-FFF2-40B4-BE49-F238E27FC236}">
                  <a16:creationId xmlns:a16="http://schemas.microsoft.com/office/drawing/2014/main" id="{26F7D5DD-E200-8531-0F8D-8B25024B47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10635" y="2221578"/>
              <a:ext cx="4090837" cy="3007622"/>
            </a:xfrm>
            <a:prstGeom prst="rect">
              <a:avLst/>
            </a:prstGeom>
          </p:spPr>
        </p:pic>
        <p:sp>
          <p:nvSpPr>
            <p:cNvPr id="17" name="正方形/長方形 16">
              <a:extLst>
                <a:ext uri="{FF2B5EF4-FFF2-40B4-BE49-F238E27FC236}">
                  <a16:creationId xmlns:a16="http://schemas.microsoft.com/office/drawing/2014/main" id="{F2961BEB-8ED9-1F60-81AE-62AC605562AD}"/>
                </a:ext>
              </a:extLst>
            </p:cNvPr>
            <p:cNvSpPr/>
            <p:nvPr/>
          </p:nvSpPr>
          <p:spPr>
            <a:xfrm>
              <a:off x="7194716" y="2543940"/>
              <a:ext cx="1845029" cy="1400400"/>
            </a:xfrm>
            <a:prstGeom prst="rect">
              <a:avLst/>
            </a:prstGeom>
            <a:solidFill>
              <a:srgbClr val="E0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正方形/長方形 13">
              <a:extLst>
                <a:ext uri="{FF2B5EF4-FFF2-40B4-BE49-F238E27FC236}">
                  <a16:creationId xmlns:a16="http://schemas.microsoft.com/office/drawing/2014/main" id="{5A14BA81-18C2-CD58-6C3E-2D773DD50758}"/>
                </a:ext>
              </a:extLst>
            </p:cNvPr>
            <p:cNvSpPr/>
            <p:nvPr/>
          </p:nvSpPr>
          <p:spPr>
            <a:xfrm>
              <a:off x="5271592" y="2543940"/>
              <a:ext cx="1080446" cy="1400400"/>
            </a:xfrm>
            <a:prstGeom prst="rect">
              <a:avLst/>
            </a:prstGeom>
            <a:solidFill>
              <a:srgbClr val="E0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楕円 17">
              <a:extLst>
                <a:ext uri="{FF2B5EF4-FFF2-40B4-BE49-F238E27FC236}">
                  <a16:creationId xmlns:a16="http://schemas.microsoft.com/office/drawing/2014/main" id="{506B90DC-11E3-AC2D-C88A-B3E48096A1DE}"/>
                </a:ext>
              </a:extLst>
            </p:cNvPr>
            <p:cNvSpPr/>
            <p:nvPr/>
          </p:nvSpPr>
          <p:spPr>
            <a:xfrm>
              <a:off x="7255063" y="2254393"/>
              <a:ext cx="1770010" cy="332308"/>
            </a:xfrm>
            <a:prstGeom prst="ellipse">
              <a:avLst/>
            </a:prstGeom>
            <a:noFill/>
            <a:ln w="19050" cap="flat" cmpd="sng" algn="ctr">
              <a:noFill/>
              <a:prstDash val="solid"/>
            </a:ln>
            <a:effectLst/>
          </p:spPr>
          <p:txBody>
            <a:bodyPr wrap="none"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00" b="1" i="0"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将来見通し</a:t>
              </a:r>
              <a:r>
                <a:rPr kumimoji="1" lang="ja-JP" altLang="en-US" sz="1000" b="1" i="0"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（基準ケース）</a:t>
              </a:r>
              <a:endParaRPr kumimoji="1" lang="en-US" altLang="ja-JP" sz="1000" b="1" i="0"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D4E45024-F3FB-008E-C6FF-2BA6FFC3F100}"/>
                </a:ext>
              </a:extLst>
            </p:cNvPr>
            <p:cNvSpPr txBox="1"/>
            <p:nvPr/>
          </p:nvSpPr>
          <p:spPr>
            <a:xfrm>
              <a:off x="5110635" y="1966030"/>
              <a:ext cx="4090837" cy="241233"/>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100" normalizeH="0" noProof="0" dirty="0">
                  <a:ln>
                    <a:noFill/>
                  </a:ln>
                  <a:solidFill>
                    <a:prstClr val="white"/>
                  </a:solidFill>
                  <a:effectLst/>
                  <a:uLnTx/>
                  <a:uFillTx/>
                  <a:latin typeface="Meiryo UI" panose="020B0604030504040204" pitchFamily="50" charset="-128"/>
                  <a:ea typeface="Meiryo UI" panose="020B0604030504040204" pitchFamily="50" charset="-128"/>
                  <a:cs typeface="+mn-cs"/>
                </a:rPr>
                <a:t>2019</a:t>
              </a:r>
              <a:r>
                <a:rPr kumimoji="0" lang="zh-TW" altLang="en-US" sz="1200" b="1" i="0" u="none" strike="noStrike" kern="1200" cap="none" spc="100" normalizeH="0" noProof="0" dirty="0">
                  <a:ln>
                    <a:noFill/>
                  </a:ln>
                  <a:solidFill>
                    <a:prstClr val="white"/>
                  </a:solidFill>
                  <a:effectLst/>
                  <a:uLnTx/>
                  <a:uFillTx/>
                  <a:latin typeface="Meiryo UI" panose="020B0604030504040204" pitchFamily="50" charset="-128"/>
                  <a:ea typeface="Meiryo UI" panose="020B0604030504040204" pitchFamily="50" charset="-128"/>
                  <a:cs typeface="+mn-cs"/>
                </a:rPr>
                <a:t>年財政検証（追加試算（現行制度））</a:t>
              </a:r>
            </a:p>
          </p:txBody>
        </p:sp>
        <p:sp>
          <p:nvSpPr>
            <p:cNvPr id="65" name="テキスト ボックス 64">
              <a:extLst>
                <a:ext uri="{FF2B5EF4-FFF2-40B4-BE49-F238E27FC236}">
                  <a16:creationId xmlns:a16="http://schemas.microsoft.com/office/drawing/2014/main" id="{DD8E280E-B01A-54A9-EF80-2463B6179E6D}"/>
                </a:ext>
              </a:extLst>
            </p:cNvPr>
            <p:cNvSpPr txBox="1"/>
            <p:nvPr/>
          </p:nvSpPr>
          <p:spPr>
            <a:xfrm>
              <a:off x="5438994" y="3111680"/>
              <a:ext cx="902020" cy="695062"/>
            </a:xfrm>
            <a:prstGeom prst="rect">
              <a:avLst/>
            </a:prstGeom>
            <a:noFill/>
          </p:spPr>
          <p:txBody>
            <a:bodyPr wrap="square" lIns="0" tIns="0" rIns="0"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00" dirty="0">
                  <a:solidFill>
                    <a:prstClr val="black"/>
                  </a:solidFill>
                  <a:uFill>
                    <a:solidFill>
                      <a:srgbClr val="1D3C8C"/>
                    </a:solidFill>
                  </a:uFill>
                  <a:latin typeface="Meiryo UI" panose="020B0604030504040204" pitchFamily="50" charset="-128"/>
                  <a:ea typeface="Meiryo UI" panose="020B0604030504040204" pitchFamily="50" charset="-128"/>
                </a:rPr>
                <a:t>比例</a:t>
              </a:r>
              <a:r>
                <a:rPr kumimoji="1" lang="en-US" altLang="ja-JP"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 </a:t>
              </a:r>
              <a:r>
                <a:rPr kumimoji="1" lang="en-US" altLang="zh-TW"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25.3%</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9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a:t>
              </a:r>
              <a:r>
                <a:rPr kumimoji="1" lang="ja-JP" altLang="en-US" sz="9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階</a:t>
              </a:r>
              <a:r>
                <a:rPr kumimoji="1" lang="en-US" altLang="ja-JP" sz="9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a:p>
              <a:pPr marL="0" marR="0" lvl="0" indent="0" algn="l" defTabSz="844083" rtl="0" eaLnBrk="1" fontAlgn="auto" latinLnBrk="0" hangingPunct="1">
                <a:lnSpc>
                  <a:spcPct val="100000"/>
                </a:lnSpc>
                <a:spcBef>
                  <a:spcPts val="500"/>
                </a:spcBef>
                <a:spcAft>
                  <a:spcPts val="0"/>
                </a:spcAft>
                <a:buClrTx/>
                <a:buSzTx/>
                <a:buFontTx/>
                <a:buNone/>
                <a:tabLst/>
                <a:defRPr/>
              </a:pPr>
              <a:r>
                <a:rPr kumimoji="1" lang="ja-JP" altLang="en-US" sz="1000" b="0" i="0"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rPr>
                <a:t>基礎</a:t>
              </a:r>
              <a:r>
                <a:rPr kumimoji="1" lang="en-US" altLang="ja-JP" sz="1000" b="0" i="0"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rPr>
                <a:t>: </a:t>
              </a:r>
              <a:r>
                <a:rPr kumimoji="1" lang="en-US" altLang="zh-TW"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36.4%</a:t>
              </a:r>
              <a:endParaRPr kumimoji="1" lang="en-US" altLang="ja-JP" sz="1000" b="0" i="0"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900" b="0" i="0"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rPr>
                <a:t>(1</a:t>
              </a:r>
              <a:r>
                <a:rPr kumimoji="1" lang="ja-JP" altLang="en-US" sz="900" b="0" i="0"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rPr>
                <a:t>階</a:t>
              </a:r>
              <a:r>
                <a:rPr kumimoji="1" lang="en-US" altLang="ja-JP" sz="900" b="0" i="0"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rPr>
                <a:t>)</a:t>
              </a:r>
              <a:endParaRPr kumimoji="1" lang="ja-JP" altLang="en-US" sz="900" b="0" i="0"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endParaRPr>
            </a:p>
          </p:txBody>
        </p:sp>
        <p:sp>
          <p:nvSpPr>
            <p:cNvPr id="67" name="左中かっこ 66">
              <a:extLst>
                <a:ext uri="{FF2B5EF4-FFF2-40B4-BE49-F238E27FC236}">
                  <a16:creationId xmlns:a16="http://schemas.microsoft.com/office/drawing/2014/main" id="{EDE6CDED-09A0-138D-DB77-071E1F8926E0}"/>
                </a:ext>
              </a:extLst>
            </p:cNvPr>
            <p:cNvSpPr/>
            <p:nvPr/>
          </p:nvSpPr>
          <p:spPr>
            <a:xfrm>
              <a:off x="7241621" y="3112765"/>
              <a:ext cx="71872" cy="694800"/>
            </a:xfrm>
            <a:prstGeom prst="leftBrace">
              <a:avLst>
                <a:gd name="adj1" fmla="val 25000"/>
                <a:gd name="adj2" fmla="val 50000"/>
              </a:avLst>
            </a:prstGeom>
            <a:noFill/>
            <a:ln w="9525" cap="flat" cmpd="sng" algn="ctr">
              <a:solidFill>
                <a:sysClr val="windowText" lastClr="000000">
                  <a:shade val="95000"/>
                  <a:satMod val="105000"/>
                </a:sysClr>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70" name="テキスト ボックス 69">
              <a:extLst>
                <a:ext uri="{FF2B5EF4-FFF2-40B4-BE49-F238E27FC236}">
                  <a16:creationId xmlns:a16="http://schemas.microsoft.com/office/drawing/2014/main" id="{88CE25AC-CC8E-C0DD-D56E-220288D949C6}"/>
                </a:ext>
              </a:extLst>
            </p:cNvPr>
            <p:cNvSpPr txBox="1"/>
            <p:nvPr/>
          </p:nvSpPr>
          <p:spPr>
            <a:xfrm>
              <a:off x="5249003" y="2850420"/>
              <a:ext cx="990075" cy="246221"/>
            </a:xfrm>
            <a:prstGeom prst="rect">
              <a:avLst/>
            </a:prstGeom>
            <a:noFill/>
          </p:spPr>
          <p:txBody>
            <a:bodyPr wrap="square" lIns="0" tIns="0" rIns="0" rtlCol="0">
              <a:spAutoFit/>
            </a:bodyPr>
            <a:lstStyle/>
            <a:p>
              <a:pPr marL="0" marR="0" lvl="0" indent="0" algn="r" defTabSz="844083"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61.7</a:t>
              </a:r>
              <a:r>
                <a:rPr kumimoji="1" lang="en-US" altLang="ja-JP"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p>
            <a:p>
              <a:pPr marL="0" marR="0" lvl="0" indent="0" algn="r" defTabSz="844083"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1B4CF0BA-0711-359F-F4A9-51EE6A080093}"/>
                </a:ext>
              </a:extLst>
            </p:cNvPr>
            <p:cNvSpPr txBox="1"/>
            <p:nvPr/>
          </p:nvSpPr>
          <p:spPr>
            <a:xfrm>
              <a:off x="5316778" y="2611918"/>
              <a:ext cx="990075" cy="246221"/>
            </a:xfrm>
            <a:prstGeom prst="rect">
              <a:avLst/>
            </a:prstGeom>
            <a:noFill/>
          </p:spPr>
          <p:txBody>
            <a:bodyPr wrap="square" lIns="0" tIns="0" rIns="0"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所得代替率</a:t>
              </a:r>
              <a:endPar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72" name="テキスト ボックス 71">
              <a:extLst>
                <a:ext uri="{FF2B5EF4-FFF2-40B4-BE49-F238E27FC236}">
                  <a16:creationId xmlns:a16="http://schemas.microsoft.com/office/drawing/2014/main" id="{4A00714A-CE6E-3C61-7D74-B4F2B0EA09CE}"/>
                </a:ext>
              </a:extLst>
            </p:cNvPr>
            <p:cNvSpPr txBox="1"/>
            <p:nvPr/>
          </p:nvSpPr>
          <p:spPr>
            <a:xfrm>
              <a:off x="7268198" y="2580316"/>
              <a:ext cx="1847526" cy="246221"/>
            </a:xfrm>
            <a:prstGeom prst="rect">
              <a:avLst/>
            </a:prstGeom>
            <a:noFill/>
          </p:spPr>
          <p:txBody>
            <a:bodyPr wrap="square" lIns="0" tIns="0" rIns="0" rtlCol="0">
              <a:spAutoFit/>
            </a:bodyPr>
            <a:lstStyle/>
            <a:p>
              <a:pPr defTabSz="844083">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所得代替率</a:t>
              </a: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（調整終了年度）</a:t>
              </a:r>
              <a:endParaRPr kumimoji="1" lang="en-US" altLang="ja-JP"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a:p>
              <a:pPr marL="0" marR="0" lvl="0" indent="0" defTabSz="844083"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73" name="テキスト ボックス 72">
              <a:extLst>
                <a:ext uri="{FF2B5EF4-FFF2-40B4-BE49-F238E27FC236}">
                  <a16:creationId xmlns:a16="http://schemas.microsoft.com/office/drawing/2014/main" id="{3A247D4F-A114-D97A-CE38-B1ED64AE89C6}"/>
                </a:ext>
              </a:extLst>
            </p:cNvPr>
            <p:cNvSpPr txBox="1"/>
            <p:nvPr/>
          </p:nvSpPr>
          <p:spPr>
            <a:xfrm>
              <a:off x="7352825" y="2850420"/>
              <a:ext cx="1613426" cy="230832"/>
            </a:xfrm>
            <a:prstGeom prst="rect">
              <a:avLst/>
            </a:prstGeom>
            <a:noFill/>
          </p:spPr>
          <p:txBody>
            <a:bodyPr wrap="square" lIns="0" tIns="0" rIns="0" rtlCol="0">
              <a:spAutoFit/>
            </a:bodyPr>
            <a:lstStyle/>
            <a:p>
              <a:pPr marL="0" marR="0" lvl="0" indent="0" algn="r" defTabSz="844083"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51.0</a:t>
              </a:r>
              <a:r>
                <a:rPr kumimoji="1" lang="en-US" altLang="ja-JP"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 </a:t>
              </a: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r>
                <a:rPr kumimoji="1" lang="en-US" altLang="ja-JP"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2046</a:t>
              </a: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年度）</a:t>
              </a:r>
              <a:endParaRPr kumimoji="1" lang="en-US" altLang="ja-JP" sz="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74" name="テキスト ボックス 73">
              <a:extLst>
                <a:ext uri="{FF2B5EF4-FFF2-40B4-BE49-F238E27FC236}">
                  <a16:creationId xmlns:a16="http://schemas.microsoft.com/office/drawing/2014/main" id="{780931BD-996D-1365-0F9A-1B186FCF8E9E}"/>
                </a:ext>
              </a:extLst>
            </p:cNvPr>
            <p:cNvSpPr txBox="1"/>
            <p:nvPr/>
          </p:nvSpPr>
          <p:spPr>
            <a:xfrm>
              <a:off x="7338434" y="3107063"/>
              <a:ext cx="1636102" cy="695062"/>
            </a:xfrm>
            <a:prstGeom prst="rect">
              <a:avLst/>
            </a:prstGeom>
            <a:noFill/>
          </p:spPr>
          <p:txBody>
            <a:bodyPr wrap="square" lIns="0" tIns="0" rIns="0" rtlCol="0">
              <a:spAutoFit/>
            </a:bodyPr>
            <a:lstStyle/>
            <a:p>
              <a:pPr defTabSz="844083">
                <a:defRPr/>
              </a:pPr>
              <a:r>
                <a:rPr kumimoji="1" lang="ja-JP" altLang="en-US" sz="1000" dirty="0">
                  <a:solidFill>
                    <a:prstClr val="black"/>
                  </a:solidFill>
                  <a:uFill>
                    <a:solidFill>
                      <a:srgbClr val="1D3C8C"/>
                    </a:solidFill>
                  </a:uFill>
                  <a:latin typeface="Meiryo UI" panose="020B0604030504040204" pitchFamily="50" charset="-128"/>
                  <a:ea typeface="Meiryo UI" panose="020B0604030504040204" pitchFamily="50" charset="-128"/>
                </a:rPr>
                <a:t>比例</a:t>
              </a:r>
              <a:r>
                <a:rPr kumimoji="1" lang="en-US" altLang="ja-JP"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 </a:t>
              </a:r>
              <a:r>
                <a:rPr kumimoji="1" lang="en-US" altLang="zh-TW"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24.5% </a:t>
              </a:r>
              <a:r>
                <a:rPr kumimoji="1" lang="zh-TW" altLang="en-US"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a:t>
              </a:r>
              <a:r>
                <a:rPr kumimoji="1" lang="en-US" altLang="zh-TW"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2025</a:t>
              </a:r>
              <a:r>
                <a:rPr kumimoji="1" lang="zh-TW" altLang="en-US"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年度）</a:t>
              </a:r>
              <a:endParaRPr kumimoji="1" lang="en-US" altLang="zh-TW"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9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a:t>
              </a:r>
              <a:r>
                <a:rPr kumimoji="1" lang="ja-JP" altLang="en-US" sz="9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階</a:t>
              </a:r>
              <a:r>
                <a:rPr kumimoji="1" lang="en-US" altLang="ja-JP" sz="9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a:p>
              <a:pPr defTabSz="844083">
                <a:spcBef>
                  <a:spcPts val="500"/>
                </a:spcBef>
                <a:defRPr/>
              </a:pPr>
              <a:r>
                <a:rPr kumimoji="1" lang="ja-JP" altLang="en-US" sz="1000" b="0" i="0"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rPr>
                <a:t>基礎</a:t>
              </a:r>
              <a:r>
                <a:rPr kumimoji="1" lang="en-US" altLang="ja-JP" sz="1000" b="0" i="0"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rPr>
                <a:t>: </a:t>
              </a:r>
              <a:r>
                <a:rPr kumimoji="1" lang="en-US" altLang="zh-TW"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26.5%</a:t>
              </a:r>
              <a:r>
                <a:rPr kumimoji="1" lang="ja-JP" altLang="en-US" sz="1000" dirty="0">
                  <a:solidFill>
                    <a:prstClr val="black"/>
                  </a:solidFill>
                  <a:uFill>
                    <a:solidFill>
                      <a:srgbClr val="1D3C8C"/>
                    </a:solidFill>
                  </a:uFill>
                  <a:latin typeface="Meiryo UI" panose="020B0604030504040204" pitchFamily="50" charset="-128"/>
                  <a:ea typeface="Meiryo UI" panose="020B0604030504040204" pitchFamily="50" charset="-128"/>
                </a:rPr>
                <a:t> </a:t>
              </a:r>
              <a:r>
                <a:rPr kumimoji="1" lang="zh-TW" altLang="en-US"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a:t>
              </a:r>
              <a:r>
                <a:rPr kumimoji="1" lang="en-US" altLang="zh-TW"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2046</a:t>
              </a:r>
              <a:r>
                <a:rPr kumimoji="1" lang="zh-TW" altLang="en-US"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年度）</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900" b="0" i="0"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rPr>
                <a:t>(1</a:t>
              </a:r>
              <a:r>
                <a:rPr kumimoji="1" lang="ja-JP" altLang="en-US" sz="900" b="0" i="0"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rPr>
                <a:t>階</a:t>
              </a:r>
              <a:r>
                <a:rPr kumimoji="1" lang="en-US" altLang="ja-JP" sz="900" b="0" i="0"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rPr>
                <a:t>)</a:t>
              </a:r>
              <a:endParaRPr kumimoji="1" lang="ja-JP" altLang="en-US" sz="900" b="0" i="0"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endParaRPr>
            </a:p>
          </p:txBody>
        </p:sp>
        <p:sp>
          <p:nvSpPr>
            <p:cNvPr id="75" name="左中かっこ 74">
              <a:extLst>
                <a:ext uri="{FF2B5EF4-FFF2-40B4-BE49-F238E27FC236}">
                  <a16:creationId xmlns:a16="http://schemas.microsoft.com/office/drawing/2014/main" id="{1FA54249-AA31-C979-8ECB-E5D66790B733}"/>
                </a:ext>
              </a:extLst>
            </p:cNvPr>
            <p:cNvSpPr/>
            <p:nvPr/>
          </p:nvSpPr>
          <p:spPr>
            <a:xfrm>
              <a:off x="5348661" y="3112765"/>
              <a:ext cx="71872" cy="694800"/>
            </a:xfrm>
            <a:prstGeom prst="leftBrace">
              <a:avLst>
                <a:gd name="adj1" fmla="val 25000"/>
                <a:gd name="adj2" fmla="val 50000"/>
              </a:avLst>
            </a:prstGeom>
            <a:noFill/>
            <a:ln w="9525" cap="flat" cmpd="sng" algn="ctr">
              <a:solidFill>
                <a:sysClr val="windowText" lastClr="000000">
                  <a:shade val="95000"/>
                  <a:satMod val="105000"/>
                </a:sysClr>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6" name="右矢印 48">
              <a:extLst>
                <a:ext uri="{FF2B5EF4-FFF2-40B4-BE49-F238E27FC236}">
                  <a16:creationId xmlns:a16="http://schemas.microsoft.com/office/drawing/2014/main" id="{F6610D8A-A9C5-AD9E-A0FD-04DCE04727C8}"/>
                </a:ext>
              </a:extLst>
            </p:cNvPr>
            <p:cNvSpPr/>
            <p:nvPr/>
          </p:nvSpPr>
          <p:spPr>
            <a:xfrm>
              <a:off x="6487889" y="2922996"/>
              <a:ext cx="544571" cy="298956"/>
            </a:xfrm>
            <a:prstGeom prst="rightArrow">
              <a:avLst>
                <a:gd name="adj1" fmla="val 63034"/>
                <a:gd name="adj2" fmla="val 52191"/>
              </a:avLst>
            </a:prstGeom>
            <a:solidFill>
              <a:srgbClr val="002060"/>
            </a:solidFill>
            <a:ln w="25400" cap="flat" cmpd="sng" algn="ctr">
              <a:noFill/>
              <a:prstDash val="solid"/>
            </a:ln>
            <a:effectLst/>
          </p:spPr>
          <p:txBody>
            <a:bodyPr wrap="none" lIns="108000" rIns="7200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923"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66" name="正方形/長方形 65">
              <a:extLst>
                <a:ext uri="{FF2B5EF4-FFF2-40B4-BE49-F238E27FC236}">
                  <a16:creationId xmlns:a16="http://schemas.microsoft.com/office/drawing/2014/main" id="{8015C45E-A16C-5EB9-3DC4-361B61494C78}"/>
                </a:ext>
              </a:extLst>
            </p:cNvPr>
            <p:cNvSpPr/>
            <p:nvPr/>
          </p:nvSpPr>
          <p:spPr>
            <a:xfrm>
              <a:off x="8151649" y="3453050"/>
              <a:ext cx="814601" cy="168463"/>
            </a:xfrm>
            <a:prstGeom prst="rect">
              <a:avLst/>
            </a:prstGeom>
            <a:noFill/>
            <a:ln w="31750" cap="flat" cmpd="sng" algn="ctr">
              <a:solidFill>
                <a:srgbClr val="ED7D31"/>
              </a:solidFill>
              <a:prstDash val="solid"/>
            </a:ln>
            <a:effectLst/>
          </p:spPr>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108"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78" name="右矢印 48">
              <a:extLst>
                <a:ext uri="{FF2B5EF4-FFF2-40B4-BE49-F238E27FC236}">
                  <a16:creationId xmlns:a16="http://schemas.microsoft.com/office/drawing/2014/main" id="{A30CB347-0735-A56E-CCD9-FDA2C1545B78}"/>
                </a:ext>
              </a:extLst>
            </p:cNvPr>
            <p:cNvSpPr/>
            <p:nvPr/>
          </p:nvSpPr>
          <p:spPr>
            <a:xfrm>
              <a:off x="6192861" y="4440717"/>
              <a:ext cx="1770039" cy="607478"/>
            </a:xfrm>
            <a:prstGeom prst="rightArrow">
              <a:avLst>
                <a:gd name="adj1" fmla="val 63034"/>
                <a:gd name="adj2" fmla="val 52191"/>
              </a:avLst>
            </a:prstGeom>
            <a:solidFill>
              <a:srgbClr val="002060"/>
            </a:solidFill>
            <a:ln w="25400" cap="flat" cmpd="sng" algn="ctr">
              <a:noFill/>
              <a:prstDash val="solid"/>
            </a:ln>
            <a:effectLst/>
          </p:spPr>
          <p:txBody>
            <a:bodyPr wrap="none" lIns="108000" rIns="7200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マクロ経済スライド</a:t>
              </a:r>
              <a:br>
                <a:rPr kumimoji="1" lang="en-US" altLang="ja-JP" sz="10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br>
              <a:r>
                <a:rPr kumimoji="1" lang="ja-JP" altLang="en-US" sz="10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a:t>
              </a:r>
              <a:r>
                <a:rPr kumimoji="1" lang="en-US" altLang="ja-JP" sz="10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27</a:t>
              </a:r>
              <a:r>
                <a:rPr kumimoji="1" lang="ja-JP" altLang="en-US" sz="10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年）</a:t>
              </a:r>
            </a:p>
          </p:txBody>
        </p:sp>
        <p:grpSp>
          <p:nvGrpSpPr>
            <p:cNvPr id="19" name="グループ化 18">
              <a:extLst>
                <a:ext uri="{FF2B5EF4-FFF2-40B4-BE49-F238E27FC236}">
                  <a16:creationId xmlns:a16="http://schemas.microsoft.com/office/drawing/2014/main" id="{1F5E39AA-CD24-4897-060B-95AF92F6A4D6}"/>
                </a:ext>
              </a:extLst>
            </p:cNvPr>
            <p:cNvGrpSpPr/>
            <p:nvPr/>
          </p:nvGrpSpPr>
          <p:grpSpPr>
            <a:xfrm>
              <a:off x="5277020" y="4107179"/>
              <a:ext cx="1067769" cy="967740"/>
              <a:chOff x="5101760" y="4107179"/>
              <a:chExt cx="1067769" cy="967740"/>
            </a:xfrm>
          </p:grpSpPr>
          <p:sp>
            <p:nvSpPr>
              <p:cNvPr id="76" name="正方形/長方形 75">
                <a:extLst>
                  <a:ext uri="{FF2B5EF4-FFF2-40B4-BE49-F238E27FC236}">
                    <a16:creationId xmlns:a16="http://schemas.microsoft.com/office/drawing/2014/main" id="{C9960321-769D-DAFD-4772-2BD704BA785D}"/>
                  </a:ext>
                </a:extLst>
              </p:cNvPr>
              <p:cNvSpPr/>
              <p:nvPr/>
            </p:nvSpPr>
            <p:spPr>
              <a:xfrm rot="5400000">
                <a:off x="5151775" y="4057164"/>
                <a:ext cx="967740" cy="1067769"/>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7" name="テキスト ボックス 76">
                <a:extLst>
                  <a:ext uri="{FF2B5EF4-FFF2-40B4-BE49-F238E27FC236}">
                    <a16:creationId xmlns:a16="http://schemas.microsoft.com/office/drawing/2014/main" id="{5CB16020-0849-7D70-D257-086F7B91F6E4}"/>
                  </a:ext>
                </a:extLst>
              </p:cNvPr>
              <p:cNvSpPr txBox="1"/>
              <p:nvPr/>
            </p:nvSpPr>
            <p:spPr>
              <a:xfrm>
                <a:off x="5184224" y="4347556"/>
                <a:ext cx="902842" cy="272703"/>
              </a:xfrm>
              <a:prstGeom prst="rect">
                <a:avLst/>
              </a:prstGeom>
              <a:noFill/>
            </p:spPr>
            <p:txBody>
              <a:bodyPr vert="horz" wrap="square" rtlCol="0">
                <a:spAutoFit/>
              </a:bodyPr>
              <a:lstStyle/>
              <a:p>
                <a:pPr marL="0" marR="0" lvl="0" indent="0" algn="dist" defTabSz="914400" rtl="0" eaLnBrk="1" fontAlgn="base" latinLnBrk="0" hangingPunct="1">
                  <a:lnSpc>
                    <a:spcPct val="120000"/>
                  </a:lnSpc>
                  <a:spcBef>
                    <a:spcPct val="0"/>
                  </a:spcBef>
                  <a:spcAft>
                    <a:spcPct val="0"/>
                  </a:spcAft>
                  <a:buClrTx/>
                  <a:buSzTx/>
                  <a:buFontTx/>
                  <a:buNone/>
                  <a:tabLst/>
                  <a:defRPr/>
                </a:pPr>
                <a:r>
                  <a:rPr kumimoji="0" lang="zh-TW"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基礎年金</a:t>
                </a:r>
              </a:p>
            </p:txBody>
          </p:sp>
          <p:sp>
            <p:nvSpPr>
              <p:cNvPr id="79" name="テキスト ボックス 78">
                <a:extLst>
                  <a:ext uri="{FF2B5EF4-FFF2-40B4-BE49-F238E27FC236}">
                    <a16:creationId xmlns:a16="http://schemas.microsoft.com/office/drawing/2014/main" id="{007733E9-DD4C-9F46-90F6-60D1A00F5228}"/>
                  </a:ext>
                </a:extLst>
              </p:cNvPr>
              <p:cNvSpPr txBox="1"/>
              <p:nvPr/>
            </p:nvSpPr>
            <p:spPr>
              <a:xfrm>
                <a:off x="5156703" y="4540420"/>
                <a:ext cx="957884" cy="256289"/>
              </a:xfrm>
              <a:prstGeom prst="rect">
                <a:avLst/>
              </a:prstGeom>
              <a:noFill/>
            </p:spPr>
            <p:txBody>
              <a:bodyPr vert="horz" wrap="square" rtlCol="0">
                <a:spAutoFit/>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zh-TW"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0" lang="en-US" altLang="zh-TW"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2019</a:t>
                </a:r>
                <a:r>
                  <a:rPr kumimoji="0" lang="zh-TW"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年度）</a:t>
                </a:r>
              </a:p>
            </p:txBody>
          </p:sp>
        </p:grpSp>
        <p:cxnSp>
          <p:nvCxnSpPr>
            <p:cNvPr id="23" name="直線矢印コネクタ 22">
              <a:extLst>
                <a:ext uri="{FF2B5EF4-FFF2-40B4-BE49-F238E27FC236}">
                  <a16:creationId xmlns:a16="http://schemas.microsoft.com/office/drawing/2014/main" id="{2781F236-E11D-5A57-6017-4C177459A83E}"/>
                </a:ext>
              </a:extLst>
            </p:cNvPr>
            <p:cNvCxnSpPr>
              <a:cxnSpLocks/>
            </p:cNvCxnSpPr>
            <p:nvPr/>
          </p:nvCxnSpPr>
          <p:spPr>
            <a:xfrm>
              <a:off x="6336909" y="4104531"/>
              <a:ext cx="1630685" cy="459609"/>
            </a:xfrm>
            <a:prstGeom prst="straightConnector1">
              <a:avLst/>
            </a:prstGeom>
            <a:noFill/>
            <a:ln w="19050" cap="flat" cmpd="sng" algn="ctr">
              <a:solidFill>
                <a:srgbClr val="002060"/>
              </a:solidFill>
              <a:prstDash val="solid"/>
              <a:tailEnd type="triangle"/>
            </a:ln>
            <a:effectLst/>
          </p:spPr>
        </p:cxnSp>
        <p:grpSp>
          <p:nvGrpSpPr>
            <p:cNvPr id="20" name="グループ化 19">
              <a:extLst>
                <a:ext uri="{FF2B5EF4-FFF2-40B4-BE49-F238E27FC236}">
                  <a16:creationId xmlns:a16="http://schemas.microsoft.com/office/drawing/2014/main" id="{DAED0FE5-3553-39F8-8AC5-640298D3B42F}"/>
                </a:ext>
              </a:extLst>
            </p:cNvPr>
            <p:cNvGrpSpPr/>
            <p:nvPr/>
          </p:nvGrpSpPr>
          <p:grpSpPr>
            <a:xfrm>
              <a:off x="7982762" y="4574588"/>
              <a:ext cx="1067769" cy="500331"/>
              <a:chOff x="8127542" y="4574588"/>
              <a:chExt cx="1067769" cy="500331"/>
            </a:xfrm>
          </p:grpSpPr>
          <p:sp>
            <p:nvSpPr>
              <p:cNvPr id="80" name="正方形/長方形 79">
                <a:extLst>
                  <a:ext uri="{FF2B5EF4-FFF2-40B4-BE49-F238E27FC236}">
                    <a16:creationId xmlns:a16="http://schemas.microsoft.com/office/drawing/2014/main" id="{7E41E8C2-7EE2-EACB-5C53-6D87ABE0FAA8}"/>
                  </a:ext>
                </a:extLst>
              </p:cNvPr>
              <p:cNvSpPr/>
              <p:nvPr/>
            </p:nvSpPr>
            <p:spPr>
              <a:xfrm rot="5400000">
                <a:off x="8411261" y="4290869"/>
                <a:ext cx="500331" cy="1067769"/>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1" name="テキスト ボックス 80">
                <a:extLst>
                  <a:ext uri="{FF2B5EF4-FFF2-40B4-BE49-F238E27FC236}">
                    <a16:creationId xmlns:a16="http://schemas.microsoft.com/office/drawing/2014/main" id="{8B1D2849-1F22-A544-E339-8F7650B72AF2}"/>
                  </a:ext>
                </a:extLst>
              </p:cNvPr>
              <p:cNvSpPr txBox="1"/>
              <p:nvPr/>
            </p:nvSpPr>
            <p:spPr>
              <a:xfrm>
                <a:off x="8210005" y="4588158"/>
                <a:ext cx="902842" cy="272703"/>
              </a:xfrm>
              <a:prstGeom prst="rect">
                <a:avLst/>
              </a:prstGeom>
              <a:noFill/>
            </p:spPr>
            <p:txBody>
              <a:bodyPr vert="horz" wrap="square" rtlCol="0">
                <a:spAutoFit/>
              </a:bodyPr>
              <a:lstStyle/>
              <a:p>
                <a:pPr marL="0" marR="0" lvl="0" indent="0" algn="dist" defTabSz="914400" rtl="0" eaLnBrk="1" fontAlgn="base" latinLnBrk="0" hangingPunct="1">
                  <a:lnSpc>
                    <a:spcPct val="120000"/>
                  </a:lnSpc>
                  <a:spcBef>
                    <a:spcPct val="0"/>
                  </a:spcBef>
                  <a:spcAft>
                    <a:spcPct val="0"/>
                  </a:spcAft>
                  <a:buClrTx/>
                  <a:buSzTx/>
                  <a:buFontTx/>
                  <a:buNone/>
                  <a:tabLst/>
                  <a:defRPr/>
                </a:pPr>
                <a:r>
                  <a:rPr kumimoji="0" lang="zh-TW"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基礎年金</a:t>
                </a:r>
              </a:p>
            </p:txBody>
          </p:sp>
          <p:sp>
            <p:nvSpPr>
              <p:cNvPr id="82" name="テキスト ボックス 81">
                <a:extLst>
                  <a:ext uri="{FF2B5EF4-FFF2-40B4-BE49-F238E27FC236}">
                    <a16:creationId xmlns:a16="http://schemas.microsoft.com/office/drawing/2014/main" id="{59468FBD-18BD-47C8-6203-AD409FD33209}"/>
                  </a:ext>
                </a:extLst>
              </p:cNvPr>
              <p:cNvSpPr txBox="1"/>
              <p:nvPr/>
            </p:nvSpPr>
            <p:spPr>
              <a:xfrm>
                <a:off x="8182484" y="4781022"/>
                <a:ext cx="957884" cy="256289"/>
              </a:xfrm>
              <a:prstGeom prst="rect">
                <a:avLst/>
              </a:prstGeom>
              <a:noFill/>
            </p:spPr>
            <p:txBody>
              <a:bodyPr vert="horz" wrap="square" rtlCol="0">
                <a:spAutoFit/>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zh-TW"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0" lang="en-US" altLang="zh-TW"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2046</a:t>
                </a:r>
                <a:r>
                  <a:rPr kumimoji="0" lang="zh-TW"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年度）</a:t>
                </a:r>
              </a:p>
            </p:txBody>
          </p:sp>
        </p:grpSp>
        <p:cxnSp>
          <p:nvCxnSpPr>
            <p:cNvPr id="83" name="直線コネクタ 82">
              <a:extLst>
                <a:ext uri="{FF2B5EF4-FFF2-40B4-BE49-F238E27FC236}">
                  <a16:creationId xmlns:a16="http://schemas.microsoft.com/office/drawing/2014/main" id="{427270B5-1C14-1797-EEB2-12BC21FECDD7}"/>
                </a:ext>
              </a:extLst>
            </p:cNvPr>
            <p:cNvCxnSpPr>
              <a:cxnSpLocks/>
            </p:cNvCxnSpPr>
            <p:nvPr/>
          </p:nvCxnSpPr>
          <p:spPr>
            <a:xfrm>
              <a:off x="3584848" y="4356589"/>
              <a:ext cx="5465683" cy="0"/>
            </a:xfrm>
            <a:prstGeom prst="line">
              <a:avLst/>
            </a:prstGeom>
            <a:noFill/>
            <a:ln w="12700" cap="flat" cmpd="sng" algn="ctr">
              <a:solidFill>
                <a:schemeClr val="bg1">
                  <a:lumMod val="75000"/>
                </a:schemeClr>
              </a:solidFill>
              <a:prstDash val="sysDash"/>
            </a:ln>
            <a:effectLst/>
          </p:spPr>
        </p:cxnSp>
      </p:grpSp>
      <p:grpSp>
        <p:nvGrpSpPr>
          <p:cNvPr id="27" name="グループ化 26">
            <a:extLst>
              <a:ext uri="{FF2B5EF4-FFF2-40B4-BE49-F238E27FC236}">
                <a16:creationId xmlns:a16="http://schemas.microsoft.com/office/drawing/2014/main" id="{2E925EF6-929F-24DF-CC07-31E7DA3931A4}"/>
              </a:ext>
            </a:extLst>
          </p:cNvPr>
          <p:cNvGrpSpPr/>
          <p:nvPr/>
        </p:nvGrpSpPr>
        <p:grpSpPr>
          <a:xfrm>
            <a:off x="7988555" y="4451856"/>
            <a:ext cx="1051190" cy="178164"/>
            <a:chOff x="7988555" y="4378116"/>
            <a:chExt cx="1051190" cy="178164"/>
          </a:xfrm>
        </p:grpSpPr>
        <p:sp>
          <p:nvSpPr>
            <p:cNvPr id="84" name="矢印: 下 83">
              <a:extLst>
                <a:ext uri="{FF2B5EF4-FFF2-40B4-BE49-F238E27FC236}">
                  <a16:creationId xmlns:a16="http://schemas.microsoft.com/office/drawing/2014/main" id="{C8E82CA4-BBCE-468F-F4E4-6AD19A12137C}"/>
                </a:ext>
              </a:extLst>
            </p:cNvPr>
            <p:cNvSpPr/>
            <p:nvPr/>
          </p:nvSpPr>
          <p:spPr>
            <a:xfrm>
              <a:off x="8232024" y="4388168"/>
              <a:ext cx="564254" cy="157631"/>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DB4D6D"/>
                </a:solidFill>
                <a:effectLst/>
                <a:uLnTx/>
                <a:uFillTx/>
                <a:latin typeface="Segoe UI"/>
                <a:ea typeface="メイリオ"/>
                <a:cs typeface="+mn-cs"/>
              </a:endParaRPr>
            </a:p>
          </p:txBody>
        </p:sp>
        <p:sp>
          <p:nvSpPr>
            <p:cNvPr id="25" name="正方形/長方形 24">
              <a:extLst>
                <a:ext uri="{FF2B5EF4-FFF2-40B4-BE49-F238E27FC236}">
                  <a16:creationId xmlns:a16="http://schemas.microsoft.com/office/drawing/2014/main" id="{DBF80587-7306-2E5C-8572-221EEE0542C4}"/>
                </a:ext>
              </a:extLst>
            </p:cNvPr>
            <p:cNvSpPr/>
            <p:nvPr/>
          </p:nvSpPr>
          <p:spPr>
            <a:xfrm>
              <a:off x="7988555" y="4378116"/>
              <a:ext cx="1051190" cy="178164"/>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57" name="グループ化 56">
            <a:extLst>
              <a:ext uri="{FF2B5EF4-FFF2-40B4-BE49-F238E27FC236}">
                <a16:creationId xmlns:a16="http://schemas.microsoft.com/office/drawing/2014/main" id="{374F4DB0-EEE6-5BA0-15C7-1AEC715A3AC5}"/>
              </a:ext>
            </a:extLst>
          </p:cNvPr>
          <p:cNvGrpSpPr/>
          <p:nvPr/>
        </p:nvGrpSpPr>
        <p:grpSpPr>
          <a:xfrm>
            <a:off x="361062" y="5445224"/>
            <a:ext cx="9064564" cy="854441"/>
            <a:chOff x="361062" y="5445224"/>
            <a:chExt cx="9064564" cy="854441"/>
          </a:xfrm>
        </p:grpSpPr>
        <p:sp>
          <p:nvSpPr>
            <p:cNvPr id="102" name="正方形/長方形 101">
              <a:extLst>
                <a:ext uri="{FF2B5EF4-FFF2-40B4-BE49-F238E27FC236}">
                  <a16:creationId xmlns:a16="http://schemas.microsoft.com/office/drawing/2014/main" id="{A38221E3-36AE-A450-8BD4-5280154531B3}"/>
                </a:ext>
              </a:extLst>
            </p:cNvPr>
            <p:cNvSpPr/>
            <p:nvPr/>
          </p:nvSpPr>
          <p:spPr>
            <a:xfrm>
              <a:off x="3362712" y="5871395"/>
              <a:ext cx="3024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 name="テキスト プレースホルダー 2">
              <a:extLst>
                <a:ext uri="{FF2B5EF4-FFF2-40B4-BE49-F238E27FC236}">
                  <a16:creationId xmlns:a16="http://schemas.microsoft.com/office/drawing/2014/main" id="{D8CA0478-AD8E-D2B1-D97C-6B068C8A092E}"/>
                </a:ext>
              </a:extLst>
            </p:cNvPr>
            <p:cNvSpPr txBox="1">
              <a:spLocks/>
            </p:cNvSpPr>
            <p:nvPr/>
          </p:nvSpPr>
          <p:spPr>
            <a:xfrm>
              <a:off x="361062" y="5445224"/>
              <a:ext cx="9064564" cy="854441"/>
            </a:xfrm>
            <a:prstGeom prst="rect">
              <a:avLst/>
            </a:prstGeom>
            <a:noFill/>
          </p:spPr>
          <p:txBody>
            <a:bodyPr vert="horz" lIns="36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975" marR="0" lvl="0" indent="-180975" algn="l" defTabSz="914400" rtl="0" eaLnBrk="1" fontAlgn="auto" latinLnBrk="0" hangingPunct="1">
                <a:lnSpc>
                  <a:spcPct val="110000"/>
                </a:lnSpc>
                <a:spcBef>
                  <a:spcPts val="0"/>
                </a:spcBef>
                <a:spcAft>
                  <a:spcPts val="600"/>
                </a:spcAft>
                <a:buClr>
                  <a:srgbClr val="103185"/>
                </a:buClr>
                <a:buSzTx/>
                <a:buFont typeface="Wingdings" panose="05000000000000000000" pitchFamily="2" charset="2"/>
                <a:buChar char="n"/>
                <a:tabLst/>
                <a:defRPr/>
              </a:pPr>
              <a:r>
                <a:rPr kumimoji="1" lang="en-US" altLang="ja-JP"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2019</a:t>
              </a: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年財政検証では、基礎年金の調整期間の長期化に伴い、</a:t>
              </a:r>
              <a:r>
                <a:rPr kumimoji="1" lang="ja-JP" altLang="en-US"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全国民共通の基礎年金の水準が低下（所得再分配機能が低下）</a:t>
              </a: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する見通し。また、</a:t>
              </a:r>
              <a:r>
                <a:rPr kumimoji="1" lang="ja-JP" altLang="en-US"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所得代替率も大多数の所得階層で低下</a:t>
              </a: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する見通し。</a:t>
              </a:r>
            </a:p>
            <a:p>
              <a:pPr marL="180975" marR="0" lvl="0" indent="-180975" algn="l" defTabSz="914400" rtl="0" eaLnBrk="1" fontAlgn="auto" latinLnBrk="0" hangingPunct="1">
                <a:lnSpc>
                  <a:spcPct val="110000"/>
                </a:lnSpc>
                <a:spcBef>
                  <a:spcPts val="0"/>
                </a:spcBef>
                <a:spcAft>
                  <a:spcPts val="600"/>
                </a:spcAft>
                <a:buClr>
                  <a:srgbClr val="103185"/>
                </a:buClr>
                <a:buSzTx/>
                <a:buFont typeface="Wingdings" panose="05000000000000000000" pitchFamily="2" charset="2"/>
                <a:buChar char="n"/>
                <a:tabLst/>
                <a:defRPr/>
              </a:pP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こうした状況を踏まえ、</a:t>
              </a:r>
              <a:r>
                <a:rPr kumimoji="1" lang="ja-JP" altLang="en-US"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令和２年年金改正法附則の検討規定において、所得再分配機能の強化が記載。</a:t>
              </a:r>
            </a:p>
          </p:txBody>
        </p:sp>
      </p:grpSp>
      <p:grpSp>
        <p:nvGrpSpPr>
          <p:cNvPr id="54" name="グループ化 53">
            <a:extLst>
              <a:ext uri="{FF2B5EF4-FFF2-40B4-BE49-F238E27FC236}">
                <a16:creationId xmlns:a16="http://schemas.microsoft.com/office/drawing/2014/main" id="{29F7D2AB-CCB2-139A-8560-675DA953362B}"/>
              </a:ext>
            </a:extLst>
          </p:cNvPr>
          <p:cNvGrpSpPr/>
          <p:nvPr/>
        </p:nvGrpSpPr>
        <p:grpSpPr>
          <a:xfrm>
            <a:off x="4757552" y="868767"/>
            <a:ext cx="4588069" cy="1271132"/>
            <a:chOff x="4725557" y="684417"/>
            <a:chExt cx="4664171" cy="1271132"/>
          </a:xfrm>
        </p:grpSpPr>
        <p:sp>
          <p:nvSpPr>
            <p:cNvPr id="30" name="正方形/長方形 29">
              <a:extLst>
                <a:ext uri="{FF2B5EF4-FFF2-40B4-BE49-F238E27FC236}">
                  <a16:creationId xmlns:a16="http://schemas.microsoft.com/office/drawing/2014/main" id="{668C665E-E66F-0DC8-BCC7-A6340ED55846}"/>
                </a:ext>
              </a:extLst>
            </p:cNvPr>
            <p:cNvSpPr/>
            <p:nvPr/>
          </p:nvSpPr>
          <p:spPr>
            <a:xfrm>
              <a:off x="8405750" y="1339054"/>
              <a:ext cx="856373"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 name="正方形/長方形 5">
              <a:extLst>
                <a:ext uri="{FF2B5EF4-FFF2-40B4-BE49-F238E27FC236}">
                  <a16:creationId xmlns:a16="http://schemas.microsoft.com/office/drawing/2014/main" id="{1FA988EB-46D0-CE66-AECE-CD8CBDC75470}"/>
                </a:ext>
              </a:extLst>
            </p:cNvPr>
            <p:cNvSpPr/>
            <p:nvPr/>
          </p:nvSpPr>
          <p:spPr>
            <a:xfrm>
              <a:off x="5269427" y="1559845"/>
              <a:ext cx="3052201"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2" name="テキスト プレースホルダー 2">
              <a:extLst>
                <a:ext uri="{FF2B5EF4-FFF2-40B4-BE49-F238E27FC236}">
                  <a16:creationId xmlns:a16="http://schemas.microsoft.com/office/drawing/2014/main" id="{EFF04087-D03F-4AAD-F0AC-2A9596DF668E}"/>
                </a:ext>
              </a:extLst>
            </p:cNvPr>
            <p:cNvSpPr txBox="1">
              <a:spLocks/>
            </p:cNvSpPr>
            <p:nvPr/>
          </p:nvSpPr>
          <p:spPr>
            <a:xfrm>
              <a:off x="4725557" y="684417"/>
              <a:ext cx="4664171" cy="1271132"/>
            </a:xfrm>
            <a:prstGeom prst="rect">
              <a:avLst/>
            </a:prstGeom>
            <a:noFill/>
          </p:spPr>
          <p:txBody>
            <a:bodyPr vert="horz" lIns="36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975" marR="0" lvl="0" indent="-180975" algn="l" defTabSz="914400" rtl="0" eaLnBrk="1" fontAlgn="auto" latinLnBrk="0" hangingPunct="1">
                <a:lnSpc>
                  <a:spcPct val="110000"/>
                </a:lnSpc>
                <a:spcBef>
                  <a:spcPts val="0"/>
                </a:spcBef>
                <a:spcAft>
                  <a:spcPts val="600"/>
                </a:spcAft>
                <a:buClr>
                  <a:srgbClr val="103185"/>
                </a:buClr>
                <a:buSzTx/>
                <a:buFont typeface="Wingdings" panose="05000000000000000000" pitchFamily="2" charset="2"/>
                <a:buChar char="n"/>
                <a:tabLst/>
                <a:defRPr/>
              </a:pP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しかし、</a:t>
              </a:r>
              <a:r>
                <a:rPr kumimoji="1" lang="ja-JP" altLang="en-US"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デフレ経済の下で、マクロ経済スライドが適切に発動されなかったこと等により、基礎年金の給付水準が高止まり</a:t>
              </a: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したことで、基礎年金財政が悪化。</a:t>
              </a:r>
              <a:r>
                <a:rPr kumimoji="1" lang="ja-JP" altLang="en-US"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基礎年金の調整期間が、厚生年金より大幅に長期化</a:t>
              </a:r>
              <a:r>
                <a:rPr kumimoji="1" lang="ja-JP" altLang="en-US"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しています。</a:t>
              </a:r>
            </a:p>
          </p:txBody>
        </p:sp>
      </p:grpSp>
      <p:sp>
        <p:nvSpPr>
          <p:cNvPr id="4" name="テキスト プレースホルダー 2">
            <a:extLst>
              <a:ext uri="{FF2B5EF4-FFF2-40B4-BE49-F238E27FC236}">
                <a16:creationId xmlns:a16="http://schemas.microsoft.com/office/drawing/2014/main" id="{2BF7602C-A2F5-0693-7F53-ACD2ED5B9A7C}"/>
              </a:ext>
            </a:extLst>
          </p:cNvPr>
          <p:cNvSpPr txBox="1">
            <a:spLocks/>
          </p:cNvSpPr>
          <p:nvPr/>
        </p:nvSpPr>
        <p:spPr>
          <a:xfrm>
            <a:off x="361062" y="868767"/>
            <a:ext cx="4588069" cy="854441"/>
          </a:xfrm>
          <a:prstGeom prst="rect">
            <a:avLst/>
          </a:prstGeom>
          <a:noFill/>
        </p:spPr>
        <p:txBody>
          <a:bodyPr vert="horz" lIns="36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975" marR="0" lvl="0" indent="-180975" algn="l" defTabSz="914400" rtl="0" eaLnBrk="1" fontAlgn="auto" latinLnBrk="0" hangingPunct="1">
              <a:lnSpc>
                <a:spcPct val="110000"/>
              </a:lnSpc>
              <a:spcBef>
                <a:spcPts val="0"/>
              </a:spcBef>
              <a:spcAft>
                <a:spcPts val="600"/>
              </a:spcAft>
              <a:buClr>
                <a:srgbClr val="103185"/>
              </a:buClr>
              <a:buSzTx/>
              <a:buFont typeface="Wingdings" panose="05000000000000000000" pitchFamily="2" charset="2"/>
              <a:buChar char="n"/>
              <a:tabLst/>
              <a:defRPr/>
            </a:pP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基礎年金のマクロ経済スライドによる給付水準調整は、</a:t>
            </a:r>
            <a:r>
              <a:rPr kumimoji="1" lang="en-US" altLang="ja-JP"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2004</a:t>
            </a: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年の制度導入当初、</a:t>
            </a:r>
            <a:r>
              <a:rPr kumimoji="1" lang="en-US" altLang="ja-JP"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2023</a:t>
            </a: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年度に厚生年金と同時に終了する見通し</a:t>
            </a:r>
            <a:r>
              <a:rPr lang="ja-JP" altLang="en-US" dirty="0">
                <a:solidFill>
                  <a:srgbClr val="000000"/>
                </a:solidFill>
                <a:latin typeface="Meiryo UI" panose="020B0604030504040204" pitchFamily="50" charset="-128"/>
                <a:ea typeface="Meiryo UI" panose="020B0604030504040204" pitchFamily="50" charset="-128"/>
              </a:rPr>
              <a:t>でした</a:t>
            </a: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81DF3C01-80DF-4A59-938E-22B3822B4B6E}"/>
              </a:ext>
            </a:extLst>
          </p:cNvPr>
          <p:cNvSpPr/>
          <p:nvPr/>
        </p:nvSpPr>
        <p:spPr>
          <a:xfrm>
            <a:off x="411258" y="0"/>
            <a:ext cx="8563277"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3D8D9DC2-3FC5-4380-B88A-59DA0ADECABE}"/>
              </a:ext>
            </a:extLst>
          </p:cNvPr>
          <p:cNvSpPr txBox="1"/>
          <p:nvPr/>
        </p:nvSpPr>
        <p:spPr bwMode="gray">
          <a:xfrm>
            <a:off x="557145" y="72851"/>
            <a:ext cx="832631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200" normalizeH="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基礎年金の給付調整の長期化・今後の給付水準の見通し</a:t>
            </a:r>
          </a:p>
        </p:txBody>
      </p:sp>
      <p:grpSp>
        <p:nvGrpSpPr>
          <p:cNvPr id="51" name="グループ化 50">
            <a:extLst>
              <a:ext uri="{FF2B5EF4-FFF2-40B4-BE49-F238E27FC236}">
                <a16:creationId xmlns:a16="http://schemas.microsoft.com/office/drawing/2014/main" id="{4ABB6D3D-FC43-521B-256C-1868BD582F22}"/>
              </a:ext>
            </a:extLst>
          </p:cNvPr>
          <p:cNvGrpSpPr/>
          <p:nvPr/>
        </p:nvGrpSpPr>
        <p:grpSpPr>
          <a:xfrm>
            <a:off x="746722" y="2039770"/>
            <a:ext cx="4090837" cy="3263170"/>
            <a:chOff x="746722" y="1966030"/>
            <a:chExt cx="4090837" cy="3263170"/>
          </a:xfrm>
        </p:grpSpPr>
        <p:pic>
          <p:nvPicPr>
            <p:cNvPr id="114" name="グラフィックス 113">
              <a:extLst>
                <a:ext uri="{FF2B5EF4-FFF2-40B4-BE49-F238E27FC236}">
                  <a16:creationId xmlns:a16="http://schemas.microsoft.com/office/drawing/2014/main" id="{67D3C447-F0C9-1F9A-5450-F4DB30AC01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6722" y="2221578"/>
              <a:ext cx="4090837" cy="3007622"/>
            </a:xfrm>
            <a:prstGeom prst="rect">
              <a:avLst/>
            </a:prstGeom>
          </p:spPr>
        </p:pic>
        <p:sp>
          <p:nvSpPr>
            <p:cNvPr id="34" name="右矢印 48">
              <a:extLst>
                <a:ext uri="{FF2B5EF4-FFF2-40B4-BE49-F238E27FC236}">
                  <a16:creationId xmlns:a16="http://schemas.microsoft.com/office/drawing/2014/main" id="{90D5F926-0106-7CAE-EF2A-9A61CE210A55}"/>
                </a:ext>
              </a:extLst>
            </p:cNvPr>
            <p:cNvSpPr/>
            <p:nvPr/>
          </p:nvSpPr>
          <p:spPr>
            <a:xfrm>
              <a:off x="2136869" y="2922996"/>
              <a:ext cx="544571" cy="298956"/>
            </a:xfrm>
            <a:prstGeom prst="rightArrow">
              <a:avLst>
                <a:gd name="adj1" fmla="val 63034"/>
                <a:gd name="adj2" fmla="val 52191"/>
              </a:avLst>
            </a:prstGeom>
            <a:solidFill>
              <a:srgbClr val="002060"/>
            </a:solidFill>
            <a:ln w="25400" cap="flat" cmpd="sng" algn="ctr">
              <a:noFill/>
              <a:prstDash val="solid"/>
            </a:ln>
            <a:effectLst/>
          </p:spPr>
          <p:txBody>
            <a:bodyPr wrap="none" lIns="108000" rIns="7200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923"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44" name="正方形/長方形 43">
              <a:extLst>
                <a:ext uri="{FF2B5EF4-FFF2-40B4-BE49-F238E27FC236}">
                  <a16:creationId xmlns:a16="http://schemas.microsoft.com/office/drawing/2014/main" id="{AEC8087F-2D3F-3742-93C3-F2267FB44868}"/>
                </a:ext>
              </a:extLst>
            </p:cNvPr>
            <p:cNvSpPr/>
            <p:nvPr/>
          </p:nvSpPr>
          <p:spPr>
            <a:xfrm>
              <a:off x="2805596" y="2543940"/>
              <a:ext cx="1845029" cy="1400400"/>
            </a:xfrm>
            <a:prstGeom prst="rect">
              <a:avLst/>
            </a:prstGeom>
            <a:solidFill>
              <a:srgbClr val="E0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3" name="正方形/長方形 42">
              <a:extLst>
                <a:ext uri="{FF2B5EF4-FFF2-40B4-BE49-F238E27FC236}">
                  <a16:creationId xmlns:a16="http://schemas.microsoft.com/office/drawing/2014/main" id="{B724EB5B-584D-2C83-52BF-C490A068B394}"/>
                </a:ext>
              </a:extLst>
            </p:cNvPr>
            <p:cNvSpPr/>
            <p:nvPr/>
          </p:nvSpPr>
          <p:spPr>
            <a:xfrm>
              <a:off x="890092" y="2543940"/>
              <a:ext cx="1080446" cy="1400400"/>
            </a:xfrm>
            <a:prstGeom prst="rect">
              <a:avLst/>
            </a:prstGeom>
            <a:solidFill>
              <a:srgbClr val="E0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19245591-9B27-C1A0-318E-22047E63E40C}"/>
                </a:ext>
              </a:extLst>
            </p:cNvPr>
            <p:cNvSpPr txBox="1"/>
            <p:nvPr/>
          </p:nvSpPr>
          <p:spPr>
            <a:xfrm>
              <a:off x="746722" y="1966030"/>
              <a:ext cx="4090837" cy="241233"/>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100" normalizeH="0" noProof="0" dirty="0">
                  <a:ln>
                    <a:noFill/>
                  </a:ln>
                  <a:solidFill>
                    <a:prstClr val="white"/>
                  </a:solidFill>
                  <a:effectLst/>
                  <a:uLnTx/>
                  <a:uFillTx/>
                  <a:latin typeface="Meiryo UI" panose="020B0604030504040204" pitchFamily="50" charset="-128"/>
                  <a:ea typeface="Meiryo UI" panose="020B0604030504040204" pitchFamily="50" charset="-128"/>
                  <a:cs typeface="+mn-cs"/>
                </a:rPr>
                <a:t>2004</a:t>
              </a:r>
              <a:r>
                <a:rPr kumimoji="0" lang="zh-TW" altLang="en-US" sz="1200" b="1" i="0" u="none" strike="noStrike" kern="1200" cap="none" spc="100" normalizeH="0" noProof="0" dirty="0">
                  <a:ln>
                    <a:noFill/>
                  </a:ln>
                  <a:solidFill>
                    <a:prstClr val="white"/>
                  </a:solidFill>
                  <a:effectLst/>
                  <a:uLnTx/>
                  <a:uFillTx/>
                  <a:latin typeface="Meiryo UI" panose="020B0604030504040204" pitchFamily="50" charset="-128"/>
                  <a:ea typeface="Meiryo UI" panose="020B0604030504040204" pitchFamily="50" charset="-128"/>
                  <a:cs typeface="+mn-cs"/>
                </a:rPr>
                <a:t>年財政再計算</a:t>
              </a:r>
              <a:r>
                <a:rPr kumimoji="0" lang="ja-JP" altLang="en-US" sz="1050" i="0" u="none" strike="noStrike" kern="1200" cap="none" spc="100" normalizeH="0" noProof="0" dirty="0">
                  <a:ln>
                    <a:noFill/>
                  </a:ln>
                  <a:solidFill>
                    <a:prstClr val="white"/>
                  </a:solidFill>
                  <a:effectLst/>
                  <a:uLnTx/>
                  <a:uFillTx/>
                  <a:latin typeface="Meiryo UI" panose="020B0604030504040204" pitchFamily="50" charset="-128"/>
                  <a:ea typeface="Meiryo UI" panose="020B0604030504040204" pitchFamily="50" charset="-128"/>
                  <a:cs typeface="+mn-cs"/>
                </a:rPr>
                <a:t>（マクロ経済スライド導入時の見通し）</a:t>
              </a:r>
              <a:endParaRPr kumimoji="0" lang="ja-JP" altLang="en-US" sz="1200" i="0" u="none" strike="noStrike" kern="1200" cap="none" spc="100" normalizeH="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 name="楕円 12">
              <a:extLst>
                <a:ext uri="{FF2B5EF4-FFF2-40B4-BE49-F238E27FC236}">
                  <a16:creationId xmlns:a16="http://schemas.microsoft.com/office/drawing/2014/main" id="{6B2A2648-2D62-3B21-BA13-4623D69D25B1}"/>
                </a:ext>
              </a:extLst>
            </p:cNvPr>
            <p:cNvSpPr/>
            <p:nvPr/>
          </p:nvSpPr>
          <p:spPr>
            <a:xfrm>
              <a:off x="2865943" y="2254393"/>
              <a:ext cx="1770010" cy="332308"/>
            </a:xfrm>
            <a:prstGeom prst="ellipse">
              <a:avLst/>
            </a:prstGeom>
            <a:noFill/>
            <a:ln w="19050" cap="flat" cmpd="sng" algn="ctr">
              <a:noFill/>
              <a:prstDash val="solid"/>
            </a:ln>
            <a:effectLst/>
          </p:spPr>
          <p:txBody>
            <a:bodyPr wrap="none"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00" b="1" i="0"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将来見通し</a:t>
              </a:r>
              <a:r>
                <a:rPr kumimoji="1" lang="ja-JP" altLang="en-US" sz="1000" b="1" i="0"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（基準ケース）</a:t>
              </a:r>
              <a:endParaRPr kumimoji="1" lang="en-US" altLang="ja-JP" sz="1000" b="1" i="0"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21F38782-25D5-EBFE-9C95-AF0A695C9CCA}"/>
                </a:ext>
              </a:extLst>
            </p:cNvPr>
            <p:cNvSpPr txBox="1"/>
            <p:nvPr/>
          </p:nvSpPr>
          <p:spPr>
            <a:xfrm>
              <a:off x="1057121" y="3111680"/>
              <a:ext cx="902020" cy="695062"/>
            </a:xfrm>
            <a:prstGeom prst="rect">
              <a:avLst/>
            </a:prstGeom>
            <a:noFill/>
          </p:spPr>
          <p:txBody>
            <a:bodyPr wrap="square" lIns="0" tIns="0" rIns="0"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00" dirty="0">
                  <a:solidFill>
                    <a:prstClr val="black"/>
                  </a:solidFill>
                  <a:uFill>
                    <a:solidFill>
                      <a:srgbClr val="1D3C8C"/>
                    </a:solidFill>
                  </a:uFill>
                  <a:latin typeface="Meiryo UI" panose="020B0604030504040204" pitchFamily="50" charset="-128"/>
                  <a:ea typeface="Meiryo UI" panose="020B0604030504040204" pitchFamily="50" charset="-128"/>
                </a:rPr>
                <a:t>比例</a:t>
              </a:r>
              <a:r>
                <a:rPr kumimoji="1" lang="en-US" altLang="ja-JP"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 25.7%</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9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a:t>
              </a:r>
              <a:r>
                <a:rPr kumimoji="1" lang="ja-JP" altLang="en-US" sz="9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階</a:t>
              </a:r>
              <a:r>
                <a:rPr kumimoji="1" lang="en-US" altLang="ja-JP" sz="9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a:p>
              <a:pPr marL="0" marR="0" lvl="0" indent="0" algn="l" defTabSz="844083" rtl="0" eaLnBrk="1" fontAlgn="auto" latinLnBrk="0" hangingPunct="1">
                <a:lnSpc>
                  <a:spcPct val="100000"/>
                </a:lnSpc>
                <a:spcBef>
                  <a:spcPts val="500"/>
                </a:spcBef>
                <a:spcAft>
                  <a:spcPts val="0"/>
                </a:spcAft>
                <a:buClrTx/>
                <a:buSzTx/>
                <a:buFontTx/>
                <a:buNone/>
                <a:tabLst/>
                <a:defRPr/>
              </a:pPr>
              <a:r>
                <a:rPr kumimoji="1" lang="ja-JP" altLang="en-US" sz="1000" b="0" i="0"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rPr>
                <a:t>基礎</a:t>
              </a:r>
              <a:r>
                <a:rPr kumimoji="1" lang="en-US" altLang="ja-JP" sz="1000" b="0" i="0"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rPr>
                <a:t>: 33.7%</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900" b="0" i="0"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rPr>
                <a:t>(1</a:t>
              </a:r>
              <a:r>
                <a:rPr kumimoji="1" lang="ja-JP" altLang="en-US" sz="900" b="0" i="0"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rPr>
                <a:t>階</a:t>
              </a:r>
              <a:r>
                <a:rPr kumimoji="1" lang="en-US" altLang="ja-JP" sz="900" b="0" i="0"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rPr>
                <a:t>)</a:t>
              </a:r>
              <a:endParaRPr kumimoji="1" lang="ja-JP" altLang="en-US" sz="900" b="0" i="0"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endParaRPr>
            </a:p>
          </p:txBody>
        </p:sp>
        <p:sp>
          <p:nvSpPr>
            <p:cNvPr id="33" name="左中かっこ 32">
              <a:extLst>
                <a:ext uri="{FF2B5EF4-FFF2-40B4-BE49-F238E27FC236}">
                  <a16:creationId xmlns:a16="http://schemas.microsoft.com/office/drawing/2014/main" id="{0AB6E951-DF23-6F2A-39A2-80535C7D7FD9}"/>
                </a:ext>
              </a:extLst>
            </p:cNvPr>
            <p:cNvSpPr/>
            <p:nvPr/>
          </p:nvSpPr>
          <p:spPr>
            <a:xfrm>
              <a:off x="2870706" y="3112765"/>
              <a:ext cx="71872" cy="694800"/>
            </a:xfrm>
            <a:prstGeom prst="leftBrace">
              <a:avLst>
                <a:gd name="adj1" fmla="val 25000"/>
                <a:gd name="adj2" fmla="val 50000"/>
              </a:avLst>
            </a:prstGeom>
            <a:noFill/>
            <a:ln w="9525" cap="flat" cmpd="sng" algn="ctr">
              <a:solidFill>
                <a:sysClr val="windowText" lastClr="000000">
                  <a:shade val="95000"/>
                  <a:satMod val="105000"/>
                </a:sysClr>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826EDFA0-1437-6B48-1F55-4A043DE57D1F}"/>
                </a:ext>
              </a:extLst>
            </p:cNvPr>
            <p:cNvSpPr txBox="1"/>
            <p:nvPr/>
          </p:nvSpPr>
          <p:spPr>
            <a:xfrm>
              <a:off x="867130" y="2850420"/>
              <a:ext cx="990075" cy="246221"/>
            </a:xfrm>
            <a:prstGeom prst="rect">
              <a:avLst/>
            </a:prstGeom>
            <a:noFill/>
          </p:spPr>
          <p:txBody>
            <a:bodyPr wrap="square" lIns="0" tIns="0" rIns="0" rtlCol="0">
              <a:spAutoFit/>
            </a:bodyPr>
            <a:lstStyle/>
            <a:p>
              <a:pPr marL="0" marR="0" lvl="0" indent="0" algn="r" defTabSz="844083"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59.3</a:t>
              </a:r>
              <a:r>
                <a:rPr kumimoji="1" lang="en-US" altLang="ja-JP"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p>
            <a:p>
              <a:pPr marL="0" marR="0" lvl="0" indent="0" algn="r" defTabSz="844083"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9EDF0AB2-95C9-31BA-2A2F-7362DE17CBAC}"/>
                </a:ext>
              </a:extLst>
            </p:cNvPr>
            <p:cNvSpPr txBox="1"/>
            <p:nvPr/>
          </p:nvSpPr>
          <p:spPr>
            <a:xfrm>
              <a:off x="935278" y="2611918"/>
              <a:ext cx="990075" cy="246221"/>
            </a:xfrm>
            <a:prstGeom prst="rect">
              <a:avLst/>
            </a:prstGeom>
            <a:noFill/>
          </p:spPr>
          <p:txBody>
            <a:bodyPr wrap="square" lIns="0" tIns="0" rIns="0"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所得代替率</a:t>
              </a:r>
              <a:endPar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A24DB192-231D-23A5-AC54-19888D543925}"/>
                </a:ext>
              </a:extLst>
            </p:cNvPr>
            <p:cNvSpPr txBox="1"/>
            <p:nvPr/>
          </p:nvSpPr>
          <p:spPr>
            <a:xfrm>
              <a:off x="2897283" y="2580316"/>
              <a:ext cx="1847526" cy="246221"/>
            </a:xfrm>
            <a:prstGeom prst="rect">
              <a:avLst/>
            </a:prstGeom>
            <a:noFill/>
          </p:spPr>
          <p:txBody>
            <a:bodyPr wrap="square" lIns="0" tIns="0" rIns="0" rtlCol="0">
              <a:spAutoFit/>
            </a:bodyPr>
            <a:lstStyle/>
            <a:p>
              <a:pPr defTabSz="844083">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所得代替率</a:t>
              </a: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（調整終了年度）</a:t>
              </a:r>
              <a:endParaRPr kumimoji="1" lang="en-US" altLang="ja-JP"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a:p>
              <a:pPr marL="0" marR="0" lvl="0" indent="0" defTabSz="844083"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969632BF-442E-2C5F-37FC-5784EB919AE7}"/>
                </a:ext>
              </a:extLst>
            </p:cNvPr>
            <p:cNvSpPr txBox="1"/>
            <p:nvPr/>
          </p:nvSpPr>
          <p:spPr>
            <a:xfrm>
              <a:off x="2981910" y="2850420"/>
              <a:ext cx="1613426" cy="246221"/>
            </a:xfrm>
            <a:prstGeom prst="rect">
              <a:avLst/>
            </a:prstGeom>
            <a:noFill/>
          </p:spPr>
          <p:txBody>
            <a:bodyPr wrap="square" lIns="0" tIns="0" rIns="0" rtlCol="0">
              <a:spAutoFit/>
            </a:bodyPr>
            <a:lstStyle/>
            <a:p>
              <a:pPr marL="0" marR="0" lvl="0" indent="0" algn="r" defTabSz="844083"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50.2</a:t>
              </a:r>
              <a:r>
                <a:rPr kumimoji="1" lang="en-US" altLang="ja-JP"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 </a:t>
              </a: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r>
                <a:rPr kumimoji="1" lang="en-US" altLang="ja-JP"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2023</a:t>
              </a: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年度）</a:t>
              </a:r>
              <a:endParaRPr kumimoji="1" lang="en-US" altLang="ja-JP"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a:p>
              <a:pPr marL="0" marR="0" lvl="0" indent="0" algn="r" defTabSz="844083"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609A2F36-0D1F-8F94-FBAC-4E178BABD07E}"/>
                </a:ext>
              </a:extLst>
            </p:cNvPr>
            <p:cNvSpPr txBox="1"/>
            <p:nvPr/>
          </p:nvSpPr>
          <p:spPr>
            <a:xfrm>
              <a:off x="2967519" y="3107063"/>
              <a:ext cx="1636102" cy="695062"/>
            </a:xfrm>
            <a:prstGeom prst="rect">
              <a:avLst/>
            </a:prstGeom>
            <a:noFill/>
          </p:spPr>
          <p:txBody>
            <a:bodyPr wrap="square" lIns="0" tIns="0" rIns="0" rtlCol="0">
              <a:spAutoFit/>
            </a:bodyPr>
            <a:lstStyle/>
            <a:p>
              <a:pPr defTabSz="844083">
                <a:defRPr/>
              </a:pPr>
              <a:r>
                <a:rPr kumimoji="1" lang="ja-JP" altLang="en-US" sz="1000" dirty="0">
                  <a:solidFill>
                    <a:prstClr val="black"/>
                  </a:solidFill>
                  <a:uFill>
                    <a:solidFill>
                      <a:srgbClr val="1D3C8C"/>
                    </a:solidFill>
                  </a:uFill>
                  <a:latin typeface="Meiryo UI" panose="020B0604030504040204" pitchFamily="50" charset="-128"/>
                  <a:ea typeface="Meiryo UI" panose="020B0604030504040204" pitchFamily="50" charset="-128"/>
                </a:rPr>
                <a:t>比例</a:t>
              </a:r>
              <a:r>
                <a:rPr kumimoji="1" lang="en-US" altLang="ja-JP"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a:t>
              </a:r>
              <a:r>
                <a:rPr kumimoji="1" lang="en-US" altLang="zh-TW"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21.8%</a:t>
              </a:r>
              <a:r>
                <a:rPr kumimoji="1" lang="zh-TW" altLang="en-US"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 （</a:t>
              </a:r>
              <a:r>
                <a:rPr kumimoji="1" lang="en-US" altLang="zh-TW"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2023</a:t>
              </a:r>
              <a:r>
                <a:rPr kumimoji="1" lang="zh-TW" altLang="en-US"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年度）</a:t>
              </a:r>
              <a:endParaRPr kumimoji="1" lang="en-US" altLang="ja-JP"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9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a:t>
              </a:r>
              <a:r>
                <a:rPr kumimoji="1" lang="ja-JP" altLang="en-US" sz="9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階</a:t>
              </a:r>
              <a:r>
                <a:rPr kumimoji="1" lang="en-US" altLang="ja-JP" sz="9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a:p>
              <a:pPr marL="0" marR="0" lvl="0" indent="0" algn="l" defTabSz="844083" rtl="0" eaLnBrk="1" fontAlgn="auto" latinLnBrk="0" hangingPunct="1">
                <a:lnSpc>
                  <a:spcPct val="100000"/>
                </a:lnSpc>
                <a:spcBef>
                  <a:spcPts val="500"/>
                </a:spcBef>
                <a:spcAft>
                  <a:spcPts val="0"/>
                </a:spcAft>
                <a:buClrTx/>
                <a:buSzTx/>
                <a:buFontTx/>
                <a:buNone/>
                <a:tabLst/>
                <a:defRPr/>
              </a:pPr>
              <a:r>
                <a:rPr kumimoji="1" lang="ja-JP" altLang="en-US" sz="1000" b="0" i="0"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rPr>
                <a:t>基礎</a:t>
              </a:r>
              <a:r>
                <a:rPr kumimoji="1" lang="en-US" altLang="ja-JP" sz="1000" b="0" i="0"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rPr>
                <a:t>:</a:t>
              </a:r>
              <a:r>
                <a:rPr kumimoji="1" lang="en-US" altLang="zh-TW"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28.4%</a:t>
              </a:r>
              <a:r>
                <a:rPr kumimoji="1" lang="zh-TW" altLang="en-US"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 （</a:t>
              </a:r>
              <a:r>
                <a:rPr kumimoji="1" lang="en-US" altLang="zh-TW"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2023</a:t>
              </a:r>
              <a:r>
                <a:rPr kumimoji="1" lang="zh-TW" altLang="en-US"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年度）</a:t>
              </a:r>
              <a:endParaRPr kumimoji="1" lang="en-US" altLang="ja-JP" sz="1000" b="0" i="0"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900" b="0" i="0"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rPr>
                <a:t>(1</a:t>
              </a:r>
              <a:r>
                <a:rPr kumimoji="1" lang="ja-JP" altLang="en-US" sz="900" b="0" i="0"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rPr>
                <a:t>階</a:t>
              </a:r>
              <a:r>
                <a:rPr kumimoji="1" lang="en-US" altLang="ja-JP" sz="900" b="0" i="0"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rPr>
                <a:t>)</a:t>
              </a:r>
              <a:endParaRPr kumimoji="1" lang="ja-JP" altLang="en-US" sz="900" b="0" i="0" strike="noStrike" kern="1200" cap="none" spc="0" normalizeH="0" baseline="0" noProof="0" dirty="0">
                <a:ln>
                  <a:noFill/>
                </a:ln>
                <a:solidFill>
                  <a:prstClr val="black"/>
                </a:solidFill>
                <a:effectLst/>
                <a:uLnTx/>
                <a:uFill>
                  <a:solidFill>
                    <a:srgbClr val="DB4D6D"/>
                  </a:solidFill>
                </a:uFill>
                <a:latin typeface="Meiryo UI" panose="020B0604030504040204" pitchFamily="50" charset="-128"/>
                <a:ea typeface="Meiryo UI" panose="020B0604030504040204" pitchFamily="50" charset="-128"/>
              </a:endParaRPr>
            </a:p>
          </p:txBody>
        </p:sp>
        <p:sp>
          <p:nvSpPr>
            <p:cNvPr id="45" name="左中かっこ 44">
              <a:extLst>
                <a:ext uri="{FF2B5EF4-FFF2-40B4-BE49-F238E27FC236}">
                  <a16:creationId xmlns:a16="http://schemas.microsoft.com/office/drawing/2014/main" id="{D8F83A9E-991A-B2EC-9EA0-23032589E20F}"/>
                </a:ext>
              </a:extLst>
            </p:cNvPr>
            <p:cNvSpPr/>
            <p:nvPr/>
          </p:nvSpPr>
          <p:spPr>
            <a:xfrm>
              <a:off x="966788" y="3112765"/>
              <a:ext cx="71872" cy="694800"/>
            </a:xfrm>
            <a:prstGeom prst="leftBrace">
              <a:avLst>
                <a:gd name="adj1" fmla="val 25000"/>
                <a:gd name="adj2" fmla="val 50000"/>
              </a:avLst>
            </a:prstGeom>
            <a:noFill/>
            <a:ln w="9525" cap="flat" cmpd="sng" algn="ctr">
              <a:solidFill>
                <a:sysClr val="windowText" lastClr="000000">
                  <a:shade val="95000"/>
                  <a:satMod val="105000"/>
                </a:sysClr>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4FDB087A-3F59-C8A6-6B10-C5228DD81AD8}"/>
                </a:ext>
              </a:extLst>
            </p:cNvPr>
            <p:cNvSpPr/>
            <p:nvPr/>
          </p:nvSpPr>
          <p:spPr>
            <a:xfrm>
              <a:off x="3746344" y="3069719"/>
              <a:ext cx="810000" cy="584955"/>
            </a:xfrm>
            <a:prstGeom prst="rect">
              <a:avLst/>
            </a:prstGeom>
            <a:noFill/>
            <a:ln w="31750" cap="flat" cmpd="sng" algn="ctr">
              <a:solidFill>
                <a:srgbClr val="00A9CC"/>
              </a:solidFill>
              <a:prstDash val="solid"/>
            </a:ln>
            <a:effectLst/>
          </p:spPr>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108"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8C039DE6-4F1C-E933-58D9-DC6C72B802C6}"/>
                </a:ext>
              </a:extLst>
            </p:cNvPr>
            <p:cNvSpPr/>
            <p:nvPr/>
          </p:nvSpPr>
          <p:spPr>
            <a:xfrm>
              <a:off x="3753566" y="3671967"/>
              <a:ext cx="874767" cy="238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A9CC"/>
                  </a:solidFill>
                  <a:effectLst/>
                  <a:uLnTx/>
                  <a:uFillTx/>
                  <a:latin typeface="Meiryo UI" panose="020B0604030504040204" pitchFamily="50" charset="-128"/>
                  <a:ea typeface="Meiryo UI" panose="020B0604030504040204" pitchFamily="50" charset="-128"/>
                </a:rPr>
                <a:t>同時終了</a:t>
              </a:r>
            </a:p>
          </p:txBody>
        </p:sp>
        <p:sp>
          <p:nvSpPr>
            <p:cNvPr id="48" name="右矢印 48">
              <a:extLst>
                <a:ext uri="{FF2B5EF4-FFF2-40B4-BE49-F238E27FC236}">
                  <a16:creationId xmlns:a16="http://schemas.microsoft.com/office/drawing/2014/main" id="{86635496-CE13-8737-1920-58D3693BD4E0}"/>
                </a:ext>
              </a:extLst>
            </p:cNvPr>
            <p:cNvSpPr/>
            <p:nvPr/>
          </p:nvSpPr>
          <p:spPr>
            <a:xfrm>
              <a:off x="1862895" y="4388197"/>
              <a:ext cx="1781888" cy="607478"/>
            </a:xfrm>
            <a:prstGeom prst="rightArrow">
              <a:avLst>
                <a:gd name="adj1" fmla="val 63034"/>
                <a:gd name="adj2" fmla="val 52191"/>
              </a:avLst>
            </a:prstGeom>
            <a:solidFill>
              <a:srgbClr val="002060"/>
            </a:solidFill>
            <a:ln w="25400" cap="flat" cmpd="sng" algn="ctr">
              <a:noFill/>
              <a:prstDash val="solid"/>
            </a:ln>
            <a:effectLst/>
          </p:spPr>
          <p:txBody>
            <a:bodyPr wrap="none" lIns="108000" rIns="7200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マクロ経済スライド</a:t>
              </a:r>
              <a:br>
                <a:rPr kumimoji="1" lang="en-US" altLang="ja-JP" sz="10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br>
              <a:r>
                <a:rPr kumimoji="1" lang="ja-JP" altLang="en-US" sz="10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a:t>
              </a:r>
              <a:r>
                <a:rPr kumimoji="1" lang="en-US" altLang="ja-JP" sz="10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19</a:t>
              </a:r>
              <a:r>
                <a:rPr kumimoji="1" lang="ja-JP" altLang="en-US" sz="10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年）</a:t>
              </a:r>
            </a:p>
          </p:txBody>
        </p:sp>
        <p:grpSp>
          <p:nvGrpSpPr>
            <p:cNvPr id="2" name="グループ化 1">
              <a:extLst>
                <a:ext uri="{FF2B5EF4-FFF2-40B4-BE49-F238E27FC236}">
                  <a16:creationId xmlns:a16="http://schemas.microsoft.com/office/drawing/2014/main" id="{010E5929-4306-93C5-CB6C-B22CAFFC2D51}"/>
                </a:ext>
              </a:extLst>
            </p:cNvPr>
            <p:cNvGrpSpPr/>
            <p:nvPr/>
          </p:nvGrpSpPr>
          <p:grpSpPr>
            <a:xfrm>
              <a:off x="873789" y="4107179"/>
              <a:ext cx="1067769" cy="967740"/>
              <a:chOff x="759397" y="4107179"/>
              <a:chExt cx="1067769" cy="967740"/>
            </a:xfrm>
          </p:grpSpPr>
          <p:sp>
            <p:nvSpPr>
              <p:cNvPr id="46" name="正方形/長方形 45">
                <a:extLst>
                  <a:ext uri="{FF2B5EF4-FFF2-40B4-BE49-F238E27FC236}">
                    <a16:creationId xmlns:a16="http://schemas.microsoft.com/office/drawing/2014/main" id="{B6975B6F-4D65-3235-24DD-D37F664BF8E8}"/>
                  </a:ext>
                </a:extLst>
              </p:cNvPr>
              <p:cNvSpPr/>
              <p:nvPr/>
            </p:nvSpPr>
            <p:spPr>
              <a:xfrm rot="5400000">
                <a:off x="809412" y="4057164"/>
                <a:ext cx="967740" cy="1067769"/>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7" name="テキスト ボックス 46">
                <a:extLst>
                  <a:ext uri="{FF2B5EF4-FFF2-40B4-BE49-F238E27FC236}">
                    <a16:creationId xmlns:a16="http://schemas.microsoft.com/office/drawing/2014/main" id="{1AD84452-8868-063D-DE43-33BF25465A89}"/>
                  </a:ext>
                </a:extLst>
              </p:cNvPr>
              <p:cNvSpPr txBox="1"/>
              <p:nvPr/>
            </p:nvSpPr>
            <p:spPr>
              <a:xfrm>
                <a:off x="841862" y="4359898"/>
                <a:ext cx="902842" cy="272703"/>
              </a:xfrm>
              <a:prstGeom prst="rect">
                <a:avLst/>
              </a:prstGeom>
              <a:noFill/>
            </p:spPr>
            <p:txBody>
              <a:bodyPr vert="horz" wrap="square" rtlCol="0">
                <a:spAutoFit/>
              </a:bodyPr>
              <a:lstStyle/>
              <a:p>
                <a:pPr marL="0" marR="0" lvl="0" indent="0" algn="dist" defTabSz="914400" rtl="0" eaLnBrk="1" fontAlgn="base" latinLnBrk="0" hangingPunct="1">
                  <a:lnSpc>
                    <a:spcPct val="120000"/>
                  </a:lnSpc>
                  <a:spcBef>
                    <a:spcPct val="0"/>
                  </a:spcBef>
                  <a:spcAft>
                    <a:spcPct val="0"/>
                  </a:spcAft>
                  <a:buClrTx/>
                  <a:buSzTx/>
                  <a:buFontTx/>
                  <a:buNone/>
                  <a:tabLst/>
                  <a:defRPr/>
                </a:pPr>
                <a:r>
                  <a:rPr kumimoji="0" lang="zh-TW"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基礎年金</a:t>
                </a:r>
              </a:p>
            </p:txBody>
          </p:sp>
          <p:sp>
            <p:nvSpPr>
              <p:cNvPr id="58" name="テキスト ボックス 57">
                <a:extLst>
                  <a:ext uri="{FF2B5EF4-FFF2-40B4-BE49-F238E27FC236}">
                    <a16:creationId xmlns:a16="http://schemas.microsoft.com/office/drawing/2014/main" id="{E494680C-51FE-413E-D21B-0E5A953550B7}"/>
                  </a:ext>
                </a:extLst>
              </p:cNvPr>
              <p:cNvSpPr txBox="1"/>
              <p:nvPr/>
            </p:nvSpPr>
            <p:spPr>
              <a:xfrm>
                <a:off x="814341" y="4552762"/>
                <a:ext cx="957884" cy="256289"/>
              </a:xfrm>
              <a:prstGeom prst="rect">
                <a:avLst/>
              </a:prstGeom>
              <a:noFill/>
            </p:spPr>
            <p:txBody>
              <a:bodyPr vert="horz" wrap="square" rtlCol="0">
                <a:spAutoFit/>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zh-TW"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0" lang="en-US" altLang="zh-TW"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2004</a:t>
                </a:r>
                <a:r>
                  <a:rPr kumimoji="0" lang="zh-TW"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年度）</a:t>
                </a:r>
              </a:p>
            </p:txBody>
          </p:sp>
        </p:grpSp>
        <p:grpSp>
          <p:nvGrpSpPr>
            <p:cNvPr id="3" name="グループ化 2">
              <a:extLst>
                <a:ext uri="{FF2B5EF4-FFF2-40B4-BE49-F238E27FC236}">
                  <a16:creationId xmlns:a16="http://schemas.microsoft.com/office/drawing/2014/main" id="{47E63099-D0A4-A9A1-69E2-7F71E7F7D039}"/>
                </a:ext>
              </a:extLst>
            </p:cNvPr>
            <p:cNvGrpSpPr/>
            <p:nvPr/>
          </p:nvGrpSpPr>
          <p:grpSpPr>
            <a:xfrm>
              <a:off x="3657064" y="4373882"/>
              <a:ext cx="1067769" cy="701037"/>
              <a:chOff x="3657064" y="4373882"/>
              <a:chExt cx="1067769" cy="701037"/>
            </a:xfrm>
          </p:grpSpPr>
          <p:sp>
            <p:nvSpPr>
              <p:cNvPr id="59" name="正方形/長方形 58">
                <a:extLst>
                  <a:ext uri="{FF2B5EF4-FFF2-40B4-BE49-F238E27FC236}">
                    <a16:creationId xmlns:a16="http://schemas.microsoft.com/office/drawing/2014/main" id="{2D35D01B-A4F0-5E20-69D0-12D976D4D229}"/>
                  </a:ext>
                </a:extLst>
              </p:cNvPr>
              <p:cNvSpPr/>
              <p:nvPr/>
            </p:nvSpPr>
            <p:spPr>
              <a:xfrm rot="5400000">
                <a:off x="3840430" y="4190516"/>
                <a:ext cx="701037" cy="1067769"/>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0" name="テキスト ボックス 59">
                <a:extLst>
                  <a:ext uri="{FF2B5EF4-FFF2-40B4-BE49-F238E27FC236}">
                    <a16:creationId xmlns:a16="http://schemas.microsoft.com/office/drawing/2014/main" id="{1027BEFF-2B3C-F4D3-6226-AB8503653C4F}"/>
                  </a:ext>
                </a:extLst>
              </p:cNvPr>
              <p:cNvSpPr txBox="1"/>
              <p:nvPr/>
            </p:nvSpPr>
            <p:spPr>
              <a:xfrm>
                <a:off x="3739530" y="4498658"/>
                <a:ext cx="902842" cy="272703"/>
              </a:xfrm>
              <a:prstGeom prst="rect">
                <a:avLst/>
              </a:prstGeom>
              <a:noFill/>
            </p:spPr>
            <p:txBody>
              <a:bodyPr vert="horz" wrap="square" rtlCol="0">
                <a:spAutoFit/>
              </a:bodyPr>
              <a:lstStyle/>
              <a:p>
                <a:pPr marL="0" marR="0" lvl="0" indent="0" algn="dist" defTabSz="914400" rtl="0" eaLnBrk="1" fontAlgn="base" latinLnBrk="0" hangingPunct="1">
                  <a:lnSpc>
                    <a:spcPct val="120000"/>
                  </a:lnSpc>
                  <a:spcBef>
                    <a:spcPct val="0"/>
                  </a:spcBef>
                  <a:spcAft>
                    <a:spcPct val="0"/>
                  </a:spcAft>
                  <a:buClrTx/>
                  <a:buSzTx/>
                  <a:buFontTx/>
                  <a:buNone/>
                  <a:tabLst/>
                  <a:defRPr/>
                </a:pPr>
                <a:r>
                  <a:rPr kumimoji="0" lang="zh-TW"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基礎年金</a:t>
                </a:r>
              </a:p>
            </p:txBody>
          </p:sp>
          <p:sp>
            <p:nvSpPr>
              <p:cNvPr id="61" name="テキスト ボックス 60">
                <a:extLst>
                  <a:ext uri="{FF2B5EF4-FFF2-40B4-BE49-F238E27FC236}">
                    <a16:creationId xmlns:a16="http://schemas.microsoft.com/office/drawing/2014/main" id="{387A71DC-A514-7A65-02B0-6ED707C99544}"/>
                  </a:ext>
                </a:extLst>
              </p:cNvPr>
              <p:cNvSpPr txBox="1"/>
              <p:nvPr/>
            </p:nvSpPr>
            <p:spPr>
              <a:xfrm>
                <a:off x="3712009" y="4691522"/>
                <a:ext cx="957884" cy="256289"/>
              </a:xfrm>
              <a:prstGeom prst="rect">
                <a:avLst/>
              </a:prstGeom>
              <a:noFill/>
            </p:spPr>
            <p:txBody>
              <a:bodyPr vert="horz" wrap="square" rtlCol="0">
                <a:spAutoFit/>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zh-TW"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0" lang="en-US" altLang="zh-TW"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2023</a:t>
                </a:r>
                <a:r>
                  <a:rPr kumimoji="0" lang="zh-TW"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年度）</a:t>
                </a:r>
              </a:p>
            </p:txBody>
          </p:sp>
        </p:grpSp>
        <p:cxnSp>
          <p:nvCxnSpPr>
            <p:cNvPr id="21" name="直線矢印コネクタ 20">
              <a:extLst>
                <a:ext uri="{FF2B5EF4-FFF2-40B4-BE49-F238E27FC236}">
                  <a16:creationId xmlns:a16="http://schemas.microsoft.com/office/drawing/2014/main" id="{DFDD68F0-C123-5CA4-FF26-C2C97A14A234}"/>
                </a:ext>
              </a:extLst>
            </p:cNvPr>
            <p:cNvCxnSpPr>
              <a:cxnSpLocks/>
            </p:cNvCxnSpPr>
            <p:nvPr/>
          </p:nvCxnSpPr>
          <p:spPr>
            <a:xfrm>
              <a:off x="1954860" y="4119771"/>
              <a:ext cx="1695120" cy="261729"/>
            </a:xfrm>
            <a:prstGeom prst="straightConnector1">
              <a:avLst/>
            </a:prstGeom>
            <a:noFill/>
            <a:ln w="19050" cap="flat" cmpd="sng" algn="ctr">
              <a:solidFill>
                <a:srgbClr val="002060"/>
              </a:solidFill>
              <a:prstDash val="solid"/>
              <a:tailEnd type="triangle"/>
            </a:ln>
            <a:effectLst/>
          </p:spPr>
        </p:cxnSp>
      </p:grpSp>
      <p:grpSp>
        <p:nvGrpSpPr>
          <p:cNvPr id="24" name="グループ化 23">
            <a:extLst>
              <a:ext uri="{FF2B5EF4-FFF2-40B4-BE49-F238E27FC236}">
                <a16:creationId xmlns:a16="http://schemas.microsoft.com/office/drawing/2014/main" id="{DD70BBDD-4621-A1CD-4D0C-621E5C2C3A9A}"/>
              </a:ext>
            </a:extLst>
          </p:cNvPr>
          <p:cNvGrpSpPr/>
          <p:nvPr/>
        </p:nvGrpSpPr>
        <p:grpSpPr>
          <a:xfrm>
            <a:off x="8248306" y="3761675"/>
            <a:ext cx="1249637" cy="512957"/>
            <a:chOff x="8248306" y="3687935"/>
            <a:chExt cx="1249637" cy="512957"/>
          </a:xfrm>
        </p:grpSpPr>
        <p:sp>
          <p:nvSpPr>
            <p:cNvPr id="91" name="吹き出し: 四角形 90">
              <a:extLst>
                <a:ext uri="{FF2B5EF4-FFF2-40B4-BE49-F238E27FC236}">
                  <a16:creationId xmlns:a16="http://schemas.microsoft.com/office/drawing/2014/main" id="{7C43D4AF-5813-CD1A-E82D-C341FED41847}"/>
                </a:ext>
              </a:extLst>
            </p:cNvPr>
            <p:cNvSpPr/>
            <p:nvPr/>
          </p:nvSpPr>
          <p:spPr>
            <a:xfrm>
              <a:off x="8248306" y="3687935"/>
              <a:ext cx="1249637" cy="512957"/>
            </a:xfrm>
            <a:prstGeom prst="wedgeRectCallout">
              <a:avLst>
                <a:gd name="adj1" fmla="val -23004"/>
                <a:gd name="adj2" fmla="val -68928"/>
              </a:avLst>
            </a:pr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92" name="テキスト ボックス 91">
              <a:extLst>
                <a:ext uri="{FF2B5EF4-FFF2-40B4-BE49-F238E27FC236}">
                  <a16:creationId xmlns:a16="http://schemas.microsoft.com/office/drawing/2014/main" id="{4CFA37FF-4744-E4B0-F9A6-F76B5E6871A4}"/>
                </a:ext>
              </a:extLst>
            </p:cNvPr>
            <p:cNvSpPr txBox="1"/>
            <p:nvPr/>
          </p:nvSpPr>
          <p:spPr>
            <a:xfrm>
              <a:off x="8248306" y="3719317"/>
              <a:ext cx="1241728" cy="446212"/>
            </a:xfrm>
            <a:prstGeom prst="rect">
              <a:avLst/>
            </a:prstGeom>
            <a:noFill/>
            <a:ln>
              <a:noFill/>
            </a:ln>
          </p:spPr>
          <p:txBody>
            <a:bodyPr wrap="square" lIns="36000" rIns="36000"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基礎年金の</a:t>
              </a:r>
              <a:br>
                <a:rPr kumimoji="1" lang="en-US" altLang="ja-JP"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給付調整が長期化</a:t>
              </a:r>
            </a:p>
          </p:txBody>
        </p:sp>
      </p:grpSp>
    </p:spTree>
    <p:extLst>
      <p:ext uri="{BB962C8B-B14F-4D97-AF65-F5344CB8AC3E}">
        <p14:creationId xmlns:p14="http://schemas.microsoft.com/office/powerpoint/2010/main" val="116801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grpId="1"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par>
                                <p:cTn id="18" presetID="10" presetClass="entr" presetSubtype="0" fill="hold"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500"/>
                                        <p:tgtEl>
                                          <p:spTgt spid="56"/>
                                        </p:tgtEl>
                                      </p:cBhvr>
                                    </p:animEffect>
                                  </p:childTnLst>
                                </p:cTn>
                              </p:par>
                              <p:par>
                                <p:cTn id="21" presetID="1" presetClass="entr" presetSubtype="0"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childTnLst>
                                </p:cTn>
                              </p:par>
                              <p:par>
                                <p:cTn id="29" presetID="35" presetClass="path" presetSubtype="0" fill="hold" nodeType="withEffect">
                                  <p:stCondLst>
                                    <p:cond delay="0"/>
                                  </p:stCondLst>
                                  <p:childTnLst>
                                    <p:animMotion origin="layout" path="M -0.03221 -0.05255 L -3.07692E-6 3.7037E-7 " pathEditMode="relative" rAng="0" ptsTypes="AA">
                                      <p:cBhvr>
                                        <p:cTn id="30" dur="500" fill="hold"/>
                                        <p:tgtEl>
                                          <p:spTgt spid="24"/>
                                        </p:tgtEl>
                                        <p:attrNameLst>
                                          <p:attrName>ppt_x</p:attrName>
                                          <p:attrName>ppt_y</p:attrName>
                                        </p:attrNameLst>
                                      </p:cBhvr>
                                      <p:rCtr x="1603" y="2616"/>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7" presetClass="exit" presetSubtype="4" fill="hold" nodeType="withEffect">
                                  <p:stCondLst>
                                    <p:cond delay="0"/>
                                  </p:stCondLst>
                                  <p:childTnLst>
                                    <p:anim calcmode="lin" valueType="num">
                                      <p:cBhvr>
                                        <p:cTn id="36" dur="1000"/>
                                        <p:tgtEl>
                                          <p:spTgt spid="27"/>
                                        </p:tgtEl>
                                        <p:attrNameLst>
                                          <p:attrName>ppt_x</p:attrName>
                                        </p:attrNameLst>
                                      </p:cBhvr>
                                      <p:tavLst>
                                        <p:tav tm="0">
                                          <p:val>
                                            <p:strVal val="ppt_x"/>
                                          </p:val>
                                        </p:tav>
                                        <p:tav tm="100000">
                                          <p:val>
                                            <p:strVal val="ppt_x"/>
                                          </p:val>
                                        </p:tav>
                                      </p:tavLst>
                                    </p:anim>
                                    <p:anim calcmode="lin" valueType="num">
                                      <p:cBhvr>
                                        <p:cTn id="37" dur="1000"/>
                                        <p:tgtEl>
                                          <p:spTgt spid="27"/>
                                        </p:tgtEl>
                                        <p:attrNameLst>
                                          <p:attrName>ppt_y</p:attrName>
                                        </p:attrNameLst>
                                      </p:cBhvr>
                                      <p:tavLst>
                                        <p:tav tm="0">
                                          <p:val>
                                            <p:strVal val="ppt_y"/>
                                          </p:val>
                                        </p:tav>
                                        <p:tav tm="100000">
                                          <p:val>
                                            <p:strVal val="ppt_y+ppt_h/2"/>
                                          </p:val>
                                        </p:tav>
                                      </p:tavLst>
                                    </p:anim>
                                    <p:anim calcmode="lin" valueType="num">
                                      <p:cBhvr>
                                        <p:cTn id="38" dur="1000"/>
                                        <p:tgtEl>
                                          <p:spTgt spid="27"/>
                                        </p:tgtEl>
                                        <p:attrNameLst>
                                          <p:attrName>ppt_w</p:attrName>
                                        </p:attrNameLst>
                                      </p:cBhvr>
                                      <p:tavLst>
                                        <p:tav tm="0">
                                          <p:val>
                                            <p:strVal val="ppt_w"/>
                                          </p:val>
                                        </p:tav>
                                        <p:tav tm="100000">
                                          <p:val>
                                            <p:strVal val="ppt_w"/>
                                          </p:val>
                                        </p:tav>
                                      </p:tavLst>
                                    </p:anim>
                                    <p:anim calcmode="lin" valueType="num">
                                      <p:cBhvr>
                                        <p:cTn id="39" dur="1000"/>
                                        <p:tgtEl>
                                          <p:spTgt spid="27"/>
                                        </p:tgtEl>
                                        <p:attrNameLst>
                                          <p:attrName>ppt_h</p:attrName>
                                        </p:attrNameLst>
                                      </p:cBhvr>
                                      <p:tavLst>
                                        <p:tav tm="0">
                                          <p:val>
                                            <p:strVal val="ppt_h"/>
                                          </p:val>
                                        </p:tav>
                                        <p:tav tm="100000">
                                          <p:val>
                                            <p:fltVal val="0"/>
                                          </p:val>
                                        </p:tav>
                                      </p:tavLst>
                                    </p:anim>
                                    <p:set>
                                      <p:cBhvr>
                                        <p:cTn id="40" dur="1" fill="hold">
                                          <p:stCondLst>
                                            <p:cond delay="999"/>
                                          </p:stCondLst>
                                        </p:cTn>
                                        <p:tgtEl>
                                          <p:spTgt spid="2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0" presetClass="entr" presetSubtype="0" fill="hold"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正方形/長方形 90">
            <a:extLst>
              <a:ext uri="{FF2B5EF4-FFF2-40B4-BE49-F238E27FC236}">
                <a16:creationId xmlns:a16="http://schemas.microsoft.com/office/drawing/2014/main" id="{85C3A1F5-2015-20A1-2760-D86991EA5DE9}"/>
              </a:ext>
            </a:extLst>
          </p:cNvPr>
          <p:cNvSpPr/>
          <p:nvPr/>
        </p:nvSpPr>
        <p:spPr>
          <a:xfrm>
            <a:off x="557145" y="4219410"/>
            <a:ext cx="8845072" cy="224421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正方形/長方形 30">
            <a:extLst>
              <a:ext uri="{FF2B5EF4-FFF2-40B4-BE49-F238E27FC236}">
                <a16:creationId xmlns:a16="http://schemas.microsoft.com/office/drawing/2014/main" id="{32A00B89-DA88-984B-FC3F-724297F0363E}"/>
              </a:ext>
            </a:extLst>
          </p:cNvPr>
          <p:cNvSpPr/>
          <p:nvPr/>
        </p:nvSpPr>
        <p:spPr>
          <a:xfrm>
            <a:off x="6108277" y="4863229"/>
            <a:ext cx="1938867" cy="1169278"/>
          </a:xfrm>
          <a:custGeom>
            <a:avLst/>
            <a:gdLst>
              <a:gd name="connsiteX0" fmla="*/ 0 w 1938867"/>
              <a:gd name="connsiteY0" fmla="*/ 0 h 1233880"/>
              <a:gd name="connsiteX1" fmla="*/ 1938867 w 1938867"/>
              <a:gd name="connsiteY1" fmla="*/ 0 h 1233880"/>
              <a:gd name="connsiteX2" fmla="*/ 1938867 w 1938867"/>
              <a:gd name="connsiteY2" fmla="*/ 1233880 h 1233880"/>
              <a:gd name="connsiteX3" fmla="*/ 0 w 1938867"/>
              <a:gd name="connsiteY3" fmla="*/ 1233880 h 1233880"/>
              <a:gd name="connsiteX4" fmla="*/ 0 w 1938867"/>
              <a:gd name="connsiteY4" fmla="*/ 0 h 1233880"/>
              <a:gd name="connsiteX0" fmla="*/ 0 w 1938867"/>
              <a:gd name="connsiteY0" fmla="*/ 1233880 h 1325320"/>
              <a:gd name="connsiteX1" fmla="*/ 0 w 1938867"/>
              <a:gd name="connsiteY1" fmla="*/ 0 h 1325320"/>
              <a:gd name="connsiteX2" fmla="*/ 1938867 w 1938867"/>
              <a:gd name="connsiteY2" fmla="*/ 0 h 1325320"/>
              <a:gd name="connsiteX3" fmla="*/ 1938867 w 1938867"/>
              <a:gd name="connsiteY3" fmla="*/ 1233880 h 1325320"/>
              <a:gd name="connsiteX4" fmla="*/ 91440 w 1938867"/>
              <a:gd name="connsiteY4" fmla="*/ 1325320 h 1325320"/>
              <a:gd name="connsiteX0" fmla="*/ 0 w 1938867"/>
              <a:gd name="connsiteY0" fmla="*/ 1233880 h 1233880"/>
              <a:gd name="connsiteX1" fmla="*/ 0 w 1938867"/>
              <a:gd name="connsiteY1" fmla="*/ 0 h 1233880"/>
              <a:gd name="connsiteX2" fmla="*/ 1938867 w 1938867"/>
              <a:gd name="connsiteY2" fmla="*/ 0 h 1233880"/>
              <a:gd name="connsiteX3" fmla="*/ 1938867 w 1938867"/>
              <a:gd name="connsiteY3" fmla="*/ 1233880 h 1233880"/>
            </a:gdLst>
            <a:ahLst/>
            <a:cxnLst>
              <a:cxn ang="0">
                <a:pos x="connsiteX0" y="connsiteY0"/>
              </a:cxn>
              <a:cxn ang="0">
                <a:pos x="connsiteX1" y="connsiteY1"/>
              </a:cxn>
              <a:cxn ang="0">
                <a:pos x="connsiteX2" y="connsiteY2"/>
              </a:cxn>
              <a:cxn ang="0">
                <a:pos x="connsiteX3" y="connsiteY3"/>
              </a:cxn>
            </a:cxnLst>
            <a:rect l="l" t="t" r="r" b="b"/>
            <a:pathLst>
              <a:path w="1938867" h="1233880">
                <a:moveTo>
                  <a:pt x="0" y="1233880"/>
                </a:moveTo>
                <a:lnTo>
                  <a:pt x="0" y="0"/>
                </a:lnTo>
                <a:lnTo>
                  <a:pt x="1938867" y="0"/>
                </a:lnTo>
                <a:lnTo>
                  <a:pt x="1938867" y="1233880"/>
                </a:lnTo>
              </a:path>
            </a:pathLst>
          </a:cu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2" name="正方形/長方形 30">
            <a:extLst>
              <a:ext uri="{FF2B5EF4-FFF2-40B4-BE49-F238E27FC236}">
                <a16:creationId xmlns:a16="http://schemas.microsoft.com/office/drawing/2014/main" id="{CDBA8B94-AA6F-DDCA-0548-DB4A2C39AC1D}"/>
              </a:ext>
            </a:extLst>
          </p:cNvPr>
          <p:cNvSpPr/>
          <p:nvPr/>
        </p:nvSpPr>
        <p:spPr>
          <a:xfrm rot="10800000">
            <a:off x="6108276" y="6032507"/>
            <a:ext cx="1938867" cy="251608"/>
          </a:xfrm>
          <a:custGeom>
            <a:avLst/>
            <a:gdLst>
              <a:gd name="connsiteX0" fmla="*/ 0 w 1938867"/>
              <a:gd name="connsiteY0" fmla="*/ 0 h 1233880"/>
              <a:gd name="connsiteX1" fmla="*/ 1938867 w 1938867"/>
              <a:gd name="connsiteY1" fmla="*/ 0 h 1233880"/>
              <a:gd name="connsiteX2" fmla="*/ 1938867 w 1938867"/>
              <a:gd name="connsiteY2" fmla="*/ 1233880 h 1233880"/>
              <a:gd name="connsiteX3" fmla="*/ 0 w 1938867"/>
              <a:gd name="connsiteY3" fmla="*/ 1233880 h 1233880"/>
              <a:gd name="connsiteX4" fmla="*/ 0 w 1938867"/>
              <a:gd name="connsiteY4" fmla="*/ 0 h 1233880"/>
              <a:gd name="connsiteX0" fmla="*/ 0 w 1938867"/>
              <a:gd name="connsiteY0" fmla="*/ 1233880 h 1325320"/>
              <a:gd name="connsiteX1" fmla="*/ 0 w 1938867"/>
              <a:gd name="connsiteY1" fmla="*/ 0 h 1325320"/>
              <a:gd name="connsiteX2" fmla="*/ 1938867 w 1938867"/>
              <a:gd name="connsiteY2" fmla="*/ 0 h 1325320"/>
              <a:gd name="connsiteX3" fmla="*/ 1938867 w 1938867"/>
              <a:gd name="connsiteY3" fmla="*/ 1233880 h 1325320"/>
              <a:gd name="connsiteX4" fmla="*/ 91440 w 1938867"/>
              <a:gd name="connsiteY4" fmla="*/ 1325320 h 1325320"/>
              <a:gd name="connsiteX0" fmla="*/ 0 w 1938867"/>
              <a:gd name="connsiteY0" fmla="*/ 1233880 h 1233880"/>
              <a:gd name="connsiteX1" fmla="*/ 0 w 1938867"/>
              <a:gd name="connsiteY1" fmla="*/ 0 h 1233880"/>
              <a:gd name="connsiteX2" fmla="*/ 1938867 w 1938867"/>
              <a:gd name="connsiteY2" fmla="*/ 0 h 1233880"/>
              <a:gd name="connsiteX3" fmla="*/ 1938867 w 1938867"/>
              <a:gd name="connsiteY3" fmla="*/ 1233880 h 1233880"/>
            </a:gdLst>
            <a:ahLst/>
            <a:cxnLst>
              <a:cxn ang="0">
                <a:pos x="connsiteX0" y="connsiteY0"/>
              </a:cxn>
              <a:cxn ang="0">
                <a:pos x="connsiteX1" y="connsiteY1"/>
              </a:cxn>
              <a:cxn ang="0">
                <a:pos x="connsiteX2" y="connsiteY2"/>
              </a:cxn>
              <a:cxn ang="0">
                <a:pos x="connsiteX3" y="connsiteY3"/>
              </a:cxn>
            </a:cxnLst>
            <a:rect l="l" t="t" r="r" b="b"/>
            <a:pathLst>
              <a:path w="1938867" h="1233880">
                <a:moveTo>
                  <a:pt x="0" y="1233880"/>
                </a:moveTo>
                <a:lnTo>
                  <a:pt x="0" y="0"/>
                </a:lnTo>
                <a:lnTo>
                  <a:pt x="1938867" y="0"/>
                </a:lnTo>
                <a:lnTo>
                  <a:pt x="1938867" y="1233880"/>
                </a:lnTo>
              </a:path>
            </a:pathLst>
          </a:cu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 name="角丸四角形 47">
            <a:extLst>
              <a:ext uri="{FF2B5EF4-FFF2-40B4-BE49-F238E27FC236}">
                <a16:creationId xmlns:a16="http://schemas.microsoft.com/office/drawing/2014/main" id="{57E2CDA2-73E6-6E53-3157-C10A8FD22DE7}"/>
              </a:ext>
            </a:extLst>
          </p:cNvPr>
          <p:cNvSpPr/>
          <p:nvPr/>
        </p:nvSpPr>
        <p:spPr>
          <a:xfrm>
            <a:off x="543805" y="818390"/>
            <a:ext cx="3589847" cy="1244550"/>
          </a:xfrm>
          <a:prstGeom prst="homePlate">
            <a:avLst>
              <a:gd name="adj" fmla="val 24068"/>
            </a:avLst>
          </a:prstGeom>
          <a:solidFill>
            <a:srgbClr val="E0F5F9"/>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0" name="正方形/長方形 89">
            <a:extLst>
              <a:ext uri="{FF2B5EF4-FFF2-40B4-BE49-F238E27FC236}">
                <a16:creationId xmlns:a16="http://schemas.microsoft.com/office/drawing/2014/main" id="{8919987A-AE08-1BB5-EF30-56C471089685}"/>
              </a:ext>
            </a:extLst>
          </p:cNvPr>
          <p:cNvSpPr/>
          <p:nvPr/>
        </p:nvSpPr>
        <p:spPr>
          <a:xfrm>
            <a:off x="557145" y="2259824"/>
            <a:ext cx="8845072" cy="179319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81DF3C01-80DF-4A59-938E-22B3822B4B6E}"/>
              </a:ext>
            </a:extLst>
          </p:cNvPr>
          <p:cNvSpPr/>
          <p:nvPr/>
        </p:nvSpPr>
        <p:spPr>
          <a:xfrm>
            <a:off x="411259" y="0"/>
            <a:ext cx="4571653"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3D8D9DC2-3FC5-4380-B88A-59DA0ADECABE}"/>
              </a:ext>
            </a:extLst>
          </p:cNvPr>
          <p:cNvSpPr txBox="1"/>
          <p:nvPr/>
        </p:nvSpPr>
        <p:spPr bwMode="gray">
          <a:xfrm>
            <a:off x="557145" y="72851"/>
            <a:ext cx="433965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基礎年金水準の低下の影響</a:t>
            </a:r>
          </a:p>
        </p:txBody>
      </p:sp>
      <p:sp>
        <p:nvSpPr>
          <p:cNvPr id="4" name="四角形: 角を丸くする 3">
            <a:extLst>
              <a:ext uri="{FF2B5EF4-FFF2-40B4-BE49-F238E27FC236}">
                <a16:creationId xmlns:a16="http://schemas.microsoft.com/office/drawing/2014/main" id="{DD9F8762-37E1-CF09-9FDC-4887E445A128}"/>
              </a:ext>
            </a:extLst>
          </p:cNvPr>
          <p:cNvSpPr/>
          <p:nvPr/>
        </p:nvSpPr>
        <p:spPr>
          <a:xfrm>
            <a:off x="4495930" y="846857"/>
            <a:ext cx="4896544" cy="369416"/>
          </a:xfrm>
          <a:prstGeom prst="roundRect">
            <a:avLst>
              <a:gd name="adj" fmla="val 50000"/>
            </a:avLst>
          </a:prstGeom>
          <a:solidFill>
            <a:srgbClr val="00A9CC"/>
          </a:solidFill>
          <a:ln>
            <a:solidFill>
              <a:srgbClr val="00A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 name="テキスト ボックス 4">
            <a:extLst>
              <a:ext uri="{FF2B5EF4-FFF2-40B4-BE49-F238E27FC236}">
                <a16:creationId xmlns:a16="http://schemas.microsoft.com/office/drawing/2014/main" id="{D0C1445D-8464-3FAE-F538-FD8EF973676A}"/>
              </a:ext>
            </a:extLst>
          </p:cNvPr>
          <p:cNvSpPr txBox="1"/>
          <p:nvPr/>
        </p:nvSpPr>
        <p:spPr>
          <a:xfrm>
            <a:off x="5243256" y="877677"/>
            <a:ext cx="3401893" cy="307777"/>
          </a:xfrm>
          <a:prstGeom prst="rect">
            <a:avLst/>
          </a:prstGeom>
          <a:noFill/>
        </p:spPr>
        <p:txBody>
          <a:bodyPr wrap="none" rtlCol="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国民年金（第１号被保険者）の財政悪化</a:t>
            </a:r>
          </a:p>
        </p:txBody>
      </p:sp>
      <p:sp>
        <p:nvSpPr>
          <p:cNvPr id="6" name="四角形: 角を丸くする 5">
            <a:extLst>
              <a:ext uri="{FF2B5EF4-FFF2-40B4-BE49-F238E27FC236}">
                <a16:creationId xmlns:a16="http://schemas.microsoft.com/office/drawing/2014/main" id="{2FF5164A-83FA-F02D-F8C3-340F42451A2A}"/>
              </a:ext>
            </a:extLst>
          </p:cNvPr>
          <p:cNvSpPr/>
          <p:nvPr/>
        </p:nvSpPr>
        <p:spPr>
          <a:xfrm>
            <a:off x="4495930" y="1270190"/>
            <a:ext cx="4896544" cy="369416"/>
          </a:xfrm>
          <a:prstGeom prst="roundRect">
            <a:avLst>
              <a:gd name="adj" fmla="val 50000"/>
            </a:avLst>
          </a:prstGeom>
          <a:solidFill>
            <a:srgbClr val="00A9CC"/>
          </a:solidFill>
          <a:ln>
            <a:solidFill>
              <a:srgbClr val="00A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0" name="テキスト ボックス 9">
            <a:extLst>
              <a:ext uri="{FF2B5EF4-FFF2-40B4-BE49-F238E27FC236}">
                <a16:creationId xmlns:a16="http://schemas.microsoft.com/office/drawing/2014/main" id="{323D9C59-FF6C-537B-3B35-C1A187259092}"/>
              </a:ext>
            </a:extLst>
          </p:cNvPr>
          <p:cNvSpPr txBox="1"/>
          <p:nvPr/>
        </p:nvSpPr>
        <p:spPr>
          <a:xfrm>
            <a:off x="4650145" y="1301010"/>
            <a:ext cx="4588115" cy="307777"/>
          </a:xfrm>
          <a:prstGeom prst="rect">
            <a:avLst/>
          </a:prstGeom>
          <a:noFill/>
        </p:spPr>
        <p:txBody>
          <a:bodyPr wrap="none" rtlCol="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厚生年金受給者を含む全国民共通の基礎年金水準の低下</a:t>
            </a:r>
          </a:p>
        </p:txBody>
      </p:sp>
      <p:sp>
        <p:nvSpPr>
          <p:cNvPr id="13" name="四角形: 角を丸くする 12">
            <a:extLst>
              <a:ext uri="{FF2B5EF4-FFF2-40B4-BE49-F238E27FC236}">
                <a16:creationId xmlns:a16="http://schemas.microsoft.com/office/drawing/2014/main" id="{DF7E74F7-2316-DC05-2866-70CA679615B6}"/>
              </a:ext>
            </a:extLst>
          </p:cNvPr>
          <p:cNvSpPr/>
          <p:nvPr/>
        </p:nvSpPr>
        <p:spPr>
          <a:xfrm>
            <a:off x="4495930" y="1693523"/>
            <a:ext cx="4896544" cy="369416"/>
          </a:xfrm>
          <a:prstGeom prst="roundRect">
            <a:avLst>
              <a:gd name="adj" fmla="val 50000"/>
            </a:avLst>
          </a:prstGeom>
          <a:solidFill>
            <a:srgbClr val="00A9CC"/>
          </a:solidFill>
          <a:ln>
            <a:solidFill>
              <a:srgbClr val="00A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5" name="テキスト ボックス 14">
            <a:extLst>
              <a:ext uri="{FF2B5EF4-FFF2-40B4-BE49-F238E27FC236}">
                <a16:creationId xmlns:a16="http://schemas.microsoft.com/office/drawing/2014/main" id="{6183BA10-6F11-DD95-FDAA-120C5BCC5249}"/>
              </a:ext>
            </a:extLst>
          </p:cNvPr>
          <p:cNvSpPr txBox="1"/>
          <p:nvPr/>
        </p:nvSpPr>
        <p:spPr>
          <a:xfrm>
            <a:off x="4880977" y="1724343"/>
            <a:ext cx="4126451" cy="307777"/>
          </a:xfrm>
          <a:prstGeom prst="rect">
            <a:avLst/>
          </a:prstGeom>
          <a:noFill/>
        </p:spPr>
        <p:txBody>
          <a:bodyPr wrap="none" rtlCol="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厚生年金における所得再分配機能と国庫負担が低下</a:t>
            </a:r>
          </a:p>
        </p:txBody>
      </p:sp>
      <p:sp>
        <p:nvSpPr>
          <p:cNvPr id="34" name="テキスト ボックス 33">
            <a:extLst>
              <a:ext uri="{FF2B5EF4-FFF2-40B4-BE49-F238E27FC236}">
                <a16:creationId xmlns:a16="http://schemas.microsoft.com/office/drawing/2014/main" id="{3F15413A-AFFE-8C17-0FCC-DD376EEB317F}"/>
              </a:ext>
            </a:extLst>
          </p:cNvPr>
          <p:cNvSpPr txBox="1"/>
          <p:nvPr/>
        </p:nvSpPr>
        <p:spPr>
          <a:xfrm>
            <a:off x="1625636" y="3757917"/>
            <a:ext cx="606056" cy="2458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低所得　</a:t>
            </a:r>
          </a:p>
        </p:txBody>
      </p:sp>
      <p:sp>
        <p:nvSpPr>
          <p:cNvPr id="36" name="正方形/長方形 35">
            <a:extLst>
              <a:ext uri="{FF2B5EF4-FFF2-40B4-BE49-F238E27FC236}">
                <a16:creationId xmlns:a16="http://schemas.microsoft.com/office/drawing/2014/main" id="{B010AB5F-67D5-EE55-E713-7A2EA46000C6}"/>
              </a:ext>
            </a:extLst>
          </p:cNvPr>
          <p:cNvSpPr/>
          <p:nvPr/>
        </p:nvSpPr>
        <p:spPr>
          <a:xfrm>
            <a:off x="6118709" y="3104812"/>
            <a:ext cx="200191" cy="639988"/>
          </a:xfrm>
          <a:prstGeom prst="rect">
            <a:avLst/>
          </a:prstGeom>
          <a:solidFill>
            <a:srgbClr val="ED7D3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EBFE49AA-BB39-1B0D-1A47-1F9362055EC7}"/>
              </a:ext>
            </a:extLst>
          </p:cNvPr>
          <p:cNvSpPr/>
          <p:nvPr/>
        </p:nvSpPr>
        <p:spPr>
          <a:xfrm>
            <a:off x="6107356" y="3104812"/>
            <a:ext cx="222898" cy="195638"/>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CB952672-6E3B-3CEC-E909-E65E8120688A}"/>
              </a:ext>
            </a:extLst>
          </p:cNvPr>
          <p:cNvSpPr/>
          <p:nvPr/>
        </p:nvSpPr>
        <p:spPr>
          <a:xfrm>
            <a:off x="1828382" y="3104811"/>
            <a:ext cx="200564" cy="638447"/>
          </a:xfrm>
          <a:prstGeom prst="rect">
            <a:avLst/>
          </a:prstGeom>
          <a:solidFill>
            <a:srgbClr val="ED7D3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52D23125-56BA-A015-D111-FA1816D14C90}"/>
              </a:ext>
            </a:extLst>
          </p:cNvPr>
          <p:cNvSpPr/>
          <p:nvPr/>
        </p:nvSpPr>
        <p:spPr>
          <a:xfrm>
            <a:off x="6910485" y="2798902"/>
            <a:ext cx="200564" cy="935666"/>
          </a:xfrm>
          <a:prstGeom prst="rect">
            <a:avLst/>
          </a:prstGeom>
          <a:solidFill>
            <a:srgbClr val="00A9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C7844C98-6FF6-F05C-1D22-5F5D03F1A74E}"/>
              </a:ext>
            </a:extLst>
          </p:cNvPr>
          <p:cNvSpPr/>
          <p:nvPr/>
        </p:nvSpPr>
        <p:spPr>
          <a:xfrm>
            <a:off x="6884928" y="2798902"/>
            <a:ext cx="251678" cy="110986"/>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white"/>
              </a:solidFill>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AE542B0A-8B3D-A69C-CB10-03A8F67BFDA8}"/>
              </a:ext>
            </a:extLst>
          </p:cNvPr>
          <p:cNvSpPr/>
          <p:nvPr/>
        </p:nvSpPr>
        <p:spPr>
          <a:xfrm>
            <a:off x="2658808" y="2798902"/>
            <a:ext cx="200564" cy="944356"/>
          </a:xfrm>
          <a:prstGeom prst="rect">
            <a:avLst/>
          </a:prstGeom>
          <a:solidFill>
            <a:srgbClr val="00A9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69975E87-80EA-2ED0-3D8F-D0C88F5389AC}"/>
              </a:ext>
            </a:extLst>
          </p:cNvPr>
          <p:cNvSpPr/>
          <p:nvPr/>
        </p:nvSpPr>
        <p:spPr>
          <a:xfrm>
            <a:off x="7762084" y="2537575"/>
            <a:ext cx="200564" cy="1206666"/>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3B1F293B-12E4-876C-423F-1F7E265AF278}"/>
              </a:ext>
            </a:extLst>
          </p:cNvPr>
          <p:cNvSpPr/>
          <p:nvPr/>
        </p:nvSpPr>
        <p:spPr>
          <a:xfrm>
            <a:off x="3496822" y="2535902"/>
            <a:ext cx="200564" cy="1207356"/>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44" name="正方形/長方形 43">
            <a:extLst>
              <a:ext uri="{FF2B5EF4-FFF2-40B4-BE49-F238E27FC236}">
                <a16:creationId xmlns:a16="http://schemas.microsoft.com/office/drawing/2014/main" id="{A7BD8925-8A3B-D010-7103-5121300DF119}"/>
              </a:ext>
            </a:extLst>
          </p:cNvPr>
          <p:cNvSpPr/>
          <p:nvPr/>
        </p:nvSpPr>
        <p:spPr>
          <a:xfrm>
            <a:off x="6066156" y="3369551"/>
            <a:ext cx="2001907" cy="37050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基礎年金</a:t>
            </a:r>
            <a:endParaRPr kumimoji="1" lang="en-US" altLang="ja-JP" sz="11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48" name="正方形/長方形 47">
            <a:extLst>
              <a:ext uri="{FF2B5EF4-FFF2-40B4-BE49-F238E27FC236}">
                <a16:creationId xmlns:a16="http://schemas.microsoft.com/office/drawing/2014/main" id="{7C4209C3-0D78-645F-9ACA-407945E28563}"/>
              </a:ext>
            </a:extLst>
          </p:cNvPr>
          <p:cNvSpPr/>
          <p:nvPr/>
        </p:nvSpPr>
        <p:spPr>
          <a:xfrm>
            <a:off x="1590721" y="3730262"/>
            <a:ext cx="2268002" cy="31922"/>
          </a:xfrm>
          <a:prstGeom prst="rect">
            <a:avLst/>
          </a:prstGeom>
          <a:solidFill>
            <a:srgbClr val="00206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51" name="正方形/長方形 50">
            <a:extLst>
              <a:ext uri="{FF2B5EF4-FFF2-40B4-BE49-F238E27FC236}">
                <a16:creationId xmlns:a16="http://schemas.microsoft.com/office/drawing/2014/main" id="{D229D591-EAC8-F2F6-8AE1-4CD23A0DF763}"/>
              </a:ext>
            </a:extLst>
          </p:cNvPr>
          <p:cNvSpPr/>
          <p:nvPr/>
        </p:nvSpPr>
        <p:spPr>
          <a:xfrm>
            <a:off x="5921611" y="3730262"/>
            <a:ext cx="2268002" cy="31922"/>
          </a:xfrm>
          <a:prstGeom prst="rect">
            <a:avLst/>
          </a:prstGeom>
          <a:solidFill>
            <a:srgbClr val="00206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B2331137-ABA2-B394-CA3A-725C18297568}"/>
              </a:ext>
            </a:extLst>
          </p:cNvPr>
          <p:cNvSpPr txBox="1"/>
          <p:nvPr/>
        </p:nvSpPr>
        <p:spPr>
          <a:xfrm>
            <a:off x="3281441" y="3757917"/>
            <a:ext cx="606056" cy="2458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高所得</a:t>
            </a:r>
          </a:p>
        </p:txBody>
      </p:sp>
      <p:sp>
        <p:nvSpPr>
          <p:cNvPr id="55" name="テキスト ボックス 54">
            <a:extLst>
              <a:ext uri="{FF2B5EF4-FFF2-40B4-BE49-F238E27FC236}">
                <a16:creationId xmlns:a16="http://schemas.microsoft.com/office/drawing/2014/main" id="{04E3B67D-F351-32F0-0D46-2A0F6A0986B6}"/>
              </a:ext>
            </a:extLst>
          </p:cNvPr>
          <p:cNvSpPr txBox="1"/>
          <p:nvPr/>
        </p:nvSpPr>
        <p:spPr>
          <a:xfrm>
            <a:off x="5953322" y="3757917"/>
            <a:ext cx="606056" cy="2458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低所得　</a:t>
            </a:r>
          </a:p>
        </p:txBody>
      </p:sp>
      <p:sp>
        <p:nvSpPr>
          <p:cNvPr id="57" name="テキスト ボックス 56">
            <a:extLst>
              <a:ext uri="{FF2B5EF4-FFF2-40B4-BE49-F238E27FC236}">
                <a16:creationId xmlns:a16="http://schemas.microsoft.com/office/drawing/2014/main" id="{165ED9F3-004A-53B6-0CBC-C412BBE94194}"/>
              </a:ext>
            </a:extLst>
          </p:cNvPr>
          <p:cNvSpPr txBox="1"/>
          <p:nvPr/>
        </p:nvSpPr>
        <p:spPr>
          <a:xfrm>
            <a:off x="7578235" y="3757917"/>
            <a:ext cx="606056" cy="2458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高所得</a:t>
            </a:r>
          </a:p>
        </p:txBody>
      </p:sp>
      <p:cxnSp>
        <p:nvCxnSpPr>
          <p:cNvPr id="61" name="直線コネクタ 60">
            <a:extLst>
              <a:ext uri="{FF2B5EF4-FFF2-40B4-BE49-F238E27FC236}">
                <a16:creationId xmlns:a16="http://schemas.microsoft.com/office/drawing/2014/main" id="{93BFCF42-D493-DD07-F8B9-436F03A22E86}"/>
              </a:ext>
            </a:extLst>
          </p:cNvPr>
          <p:cNvCxnSpPr>
            <a:cxnSpLocks/>
          </p:cNvCxnSpPr>
          <p:nvPr/>
        </p:nvCxnSpPr>
        <p:spPr>
          <a:xfrm>
            <a:off x="3490039" y="2538059"/>
            <a:ext cx="4464000" cy="0"/>
          </a:xfrm>
          <a:prstGeom prst="line">
            <a:avLst/>
          </a:prstGeom>
          <a:ln w="63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A09C33B1-2087-E71E-CECF-B8240C85DCA5}"/>
              </a:ext>
            </a:extLst>
          </p:cNvPr>
          <p:cNvCxnSpPr>
            <a:cxnSpLocks/>
          </p:cNvCxnSpPr>
          <p:nvPr/>
        </p:nvCxnSpPr>
        <p:spPr>
          <a:xfrm>
            <a:off x="2675652" y="2795234"/>
            <a:ext cx="4464000" cy="0"/>
          </a:xfrm>
          <a:prstGeom prst="line">
            <a:avLst/>
          </a:prstGeom>
          <a:ln w="6350">
            <a:solidFill>
              <a:srgbClr val="00A9CC"/>
            </a:solidFill>
            <a:prstDash val="sysDash"/>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BEA74B1D-A1BF-FA69-BEA3-EECB2DF956AB}"/>
              </a:ext>
            </a:extLst>
          </p:cNvPr>
          <p:cNvCxnSpPr>
            <a:cxnSpLocks/>
          </p:cNvCxnSpPr>
          <p:nvPr/>
        </p:nvCxnSpPr>
        <p:spPr>
          <a:xfrm>
            <a:off x="1818402" y="3104796"/>
            <a:ext cx="4500000" cy="0"/>
          </a:xfrm>
          <a:prstGeom prst="line">
            <a:avLst/>
          </a:prstGeom>
          <a:ln w="6350">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45" name="直角三角形 44">
            <a:extLst>
              <a:ext uri="{FF2B5EF4-FFF2-40B4-BE49-F238E27FC236}">
                <a16:creationId xmlns:a16="http://schemas.microsoft.com/office/drawing/2014/main" id="{E5C7DE86-91E2-3365-86D6-529E13DC7BCE}"/>
              </a:ext>
            </a:extLst>
          </p:cNvPr>
          <p:cNvSpPr/>
          <p:nvPr/>
        </p:nvSpPr>
        <p:spPr>
          <a:xfrm flipH="1">
            <a:off x="6071964" y="2432051"/>
            <a:ext cx="1992696" cy="919604"/>
          </a:xfrm>
          <a:prstGeom prst="rtTriangl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報酬比例</a:t>
            </a:r>
          </a:p>
        </p:txBody>
      </p:sp>
      <p:grpSp>
        <p:nvGrpSpPr>
          <p:cNvPr id="12" name="グループ化 11">
            <a:extLst>
              <a:ext uri="{FF2B5EF4-FFF2-40B4-BE49-F238E27FC236}">
                <a16:creationId xmlns:a16="http://schemas.microsoft.com/office/drawing/2014/main" id="{E76D6244-742F-17FC-361F-51526EE8DE28}"/>
              </a:ext>
            </a:extLst>
          </p:cNvPr>
          <p:cNvGrpSpPr/>
          <p:nvPr/>
        </p:nvGrpSpPr>
        <p:grpSpPr>
          <a:xfrm>
            <a:off x="5814142" y="2286332"/>
            <a:ext cx="1008519" cy="563052"/>
            <a:chOff x="5814142" y="2286332"/>
            <a:chExt cx="1008519" cy="563052"/>
          </a:xfrm>
        </p:grpSpPr>
        <p:sp>
          <p:nvSpPr>
            <p:cNvPr id="69" name="吹き出し: 四角形 68">
              <a:extLst>
                <a:ext uri="{FF2B5EF4-FFF2-40B4-BE49-F238E27FC236}">
                  <a16:creationId xmlns:a16="http://schemas.microsoft.com/office/drawing/2014/main" id="{6C6DE215-E978-07CB-DDD7-6517778349F1}"/>
                </a:ext>
              </a:extLst>
            </p:cNvPr>
            <p:cNvSpPr/>
            <p:nvPr/>
          </p:nvSpPr>
          <p:spPr>
            <a:xfrm>
              <a:off x="5814142" y="2286332"/>
              <a:ext cx="1008519" cy="563052"/>
            </a:xfrm>
            <a:prstGeom prst="wedgeRectCallout">
              <a:avLst>
                <a:gd name="adj1" fmla="val -11698"/>
                <a:gd name="adj2" fmla="val 85818"/>
              </a:avLst>
            </a:pr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70" name="テキスト ボックス 69">
              <a:extLst>
                <a:ext uri="{FF2B5EF4-FFF2-40B4-BE49-F238E27FC236}">
                  <a16:creationId xmlns:a16="http://schemas.microsoft.com/office/drawing/2014/main" id="{A635327E-88F1-D6D4-EBC0-A1D5C5D3BA33}"/>
                </a:ext>
              </a:extLst>
            </p:cNvPr>
            <p:cNvSpPr txBox="1"/>
            <p:nvPr/>
          </p:nvSpPr>
          <p:spPr>
            <a:xfrm>
              <a:off x="5822686" y="2344948"/>
              <a:ext cx="992066" cy="446212"/>
            </a:xfrm>
            <a:prstGeom prst="rect">
              <a:avLst/>
            </a:prstGeom>
            <a:noFill/>
            <a:ln>
              <a:noFill/>
            </a:ln>
          </p:spPr>
          <p:txBody>
            <a:bodyPr wrap="square" lIns="36000" rIns="36000"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低所得層ほど</a:t>
              </a:r>
            </a:p>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水準が低下</a:t>
              </a:r>
            </a:p>
          </p:txBody>
        </p:sp>
      </p:grpSp>
      <p:sp>
        <p:nvSpPr>
          <p:cNvPr id="33" name="右矢印 159">
            <a:extLst>
              <a:ext uri="{FF2B5EF4-FFF2-40B4-BE49-F238E27FC236}">
                <a16:creationId xmlns:a16="http://schemas.microsoft.com/office/drawing/2014/main" id="{125374A5-AED6-BDDA-1EFC-F052E8FF3F9A}"/>
              </a:ext>
            </a:extLst>
          </p:cNvPr>
          <p:cNvSpPr/>
          <p:nvPr/>
        </p:nvSpPr>
        <p:spPr>
          <a:xfrm>
            <a:off x="4283376" y="2610197"/>
            <a:ext cx="1373475" cy="1063753"/>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再分配機能の低下</a:t>
            </a:r>
          </a:p>
        </p:txBody>
      </p:sp>
      <p:sp>
        <p:nvSpPr>
          <p:cNvPr id="42" name="正方形/長方形 41">
            <a:extLst>
              <a:ext uri="{FF2B5EF4-FFF2-40B4-BE49-F238E27FC236}">
                <a16:creationId xmlns:a16="http://schemas.microsoft.com/office/drawing/2014/main" id="{420EA955-C13F-4E22-951C-B00DB8963AB8}"/>
              </a:ext>
            </a:extLst>
          </p:cNvPr>
          <p:cNvSpPr/>
          <p:nvPr/>
        </p:nvSpPr>
        <p:spPr>
          <a:xfrm>
            <a:off x="1757802" y="3149065"/>
            <a:ext cx="2001907" cy="58934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基礎年金</a:t>
            </a:r>
            <a:endParaRPr kumimoji="1" lang="en-US" altLang="ja-JP" sz="11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43" name="直角三角形 42">
            <a:extLst>
              <a:ext uri="{FF2B5EF4-FFF2-40B4-BE49-F238E27FC236}">
                <a16:creationId xmlns:a16="http://schemas.microsoft.com/office/drawing/2014/main" id="{5847881E-0A2C-7C77-0036-9D04345CB799}"/>
              </a:ext>
            </a:extLst>
          </p:cNvPr>
          <p:cNvSpPr/>
          <p:nvPr/>
        </p:nvSpPr>
        <p:spPr>
          <a:xfrm flipH="1">
            <a:off x="1771188" y="2503770"/>
            <a:ext cx="1992696" cy="627439"/>
          </a:xfrm>
          <a:prstGeom prst="rtTriangl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報酬比例</a:t>
            </a:r>
            <a:endParaRPr kumimoji="1" lang="ja-JP" altLang="en-US" sz="18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520DE5EB-CBEA-BE43-5123-BDBA80E06414}"/>
              </a:ext>
            </a:extLst>
          </p:cNvPr>
          <p:cNvSpPr txBox="1"/>
          <p:nvPr/>
        </p:nvSpPr>
        <p:spPr>
          <a:xfrm>
            <a:off x="6637895" y="3757917"/>
            <a:ext cx="72371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中所得層</a:t>
            </a:r>
          </a:p>
        </p:txBody>
      </p:sp>
      <p:sp>
        <p:nvSpPr>
          <p:cNvPr id="73" name="テキスト ボックス 72">
            <a:extLst>
              <a:ext uri="{FF2B5EF4-FFF2-40B4-BE49-F238E27FC236}">
                <a16:creationId xmlns:a16="http://schemas.microsoft.com/office/drawing/2014/main" id="{20ADD0B8-0DAE-7ED1-E352-7E8A26DE6CFE}"/>
              </a:ext>
            </a:extLst>
          </p:cNvPr>
          <p:cNvSpPr txBox="1"/>
          <p:nvPr/>
        </p:nvSpPr>
        <p:spPr>
          <a:xfrm>
            <a:off x="2365815" y="3757917"/>
            <a:ext cx="72371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中所得層</a:t>
            </a:r>
          </a:p>
        </p:txBody>
      </p:sp>
      <p:sp>
        <p:nvSpPr>
          <p:cNvPr id="46" name="上下矢印 68">
            <a:extLst>
              <a:ext uri="{FF2B5EF4-FFF2-40B4-BE49-F238E27FC236}">
                <a16:creationId xmlns:a16="http://schemas.microsoft.com/office/drawing/2014/main" id="{04DC02C0-2096-D397-1782-3293ABE73802}"/>
              </a:ext>
            </a:extLst>
          </p:cNvPr>
          <p:cNvSpPr/>
          <p:nvPr/>
        </p:nvSpPr>
        <p:spPr>
          <a:xfrm>
            <a:off x="6144955" y="3109197"/>
            <a:ext cx="147051" cy="195042"/>
          </a:xfrm>
          <a:prstGeom prst="upDownArrow">
            <a:avLst>
              <a:gd name="adj1" fmla="val 50000"/>
              <a:gd name="adj2" fmla="val 3276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47" name="上下矢印 69">
            <a:extLst>
              <a:ext uri="{FF2B5EF4-FFF2-40B4-BE49-F238E27FC236}">
                <a16:creationId xmlns:a16="http://schemas.microsoft.com/office/drawing/2014/main" id="{D52B13BE-3A73-04D0-E84A-E32C5E5C74A6}"/>
              </a:ext>
            </a:extLst>
          </p:cNvPr>
          <p:cNvSpPr/>
          <p:nvPr/>
        </p:nvSpPr>
        <p:spPr>
          <a:xfrm>
            <a:off x="6944203" y="2803222"/>
            <a:ext cx="133127" cy="104944"/>
          </a:xfrm>
          <a:prstGeom prst="upDownArrow">
            <a:avLst>
              <a:gd name="adj1" fmla="val 50000"/>
              <a:gd name="adj2" fmla="val 1861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89" name="テキスト プレースホルダー 2">
            <a:extLst>
              <a:ext uri="{FF2B5EF4-FFF2-40B4-BE49-F238E27FC236}">
                <a16:creationId xmlns:a16="http://schemas.microsoft.com/office/drawing/2014/main" id="{F9A0D099-902B-A2AD-45F2-68C02E2C2E0C}"/>
              </a:ext>
            </a:extLst>
          </p:cNvPr>
          <p:cNvSpPr txBox="1">
            <a:spLocks/>
          </p:cNvSpPr>
          <p:nvPr/>
        </p:nvSpPr>
        <p:spPr>
          <a:xfrm>
            <a:off x="548390" y="967875"/>
            <a:ext cx="3856204" cy="945580"/>
          </a:xfrm>
          <a:prstGeom prst="rect">
            <a:avLst/>
          </a:prstGeom>
          <a:noFill/>
        </p:spPr>
        <p:txBody>
          <a:bodyPr wrap="square" rtlCol="0">
            <a:spAutoFit/>
          </a:bodyPr>
          <a:lstStyle>
            <a:defPPr>
              <a:defRPr lang="en-US"/>
            </a:defPPr>
            <a:lvl1pPr marR="0" lvl="0" indent="0" fontAlgn="auto">
              <a:lnSpc>
                <a:spcPct val="140000"/>
              </a:lnSpc>
              <a:spcBef>
                <a:spcPts val="0"/>
              </a:spcBef>
              <a:spcAft>
                <a:spcPts val="0"/>
              </a:spcAft>
              <a:buClrTx/>
              <a:buSzTx/>
              <a:buFontTx/>
              <a:buNone/>
              <a:tabLst/>
              <a:defRPr kumimoji="0" sz="1600" b="1" i="0" u="none" strike="noStrike" cap="none" spc="0" normalizeH="0" baseline="0">
                <a:ln>
                  <a:noFill/>
                </a:ln>
                <a:solidFill>
                  <a:srgbClr val="002060"/>
                </a:solidFill>
                <a:effectLst/>
                <a:uLnTx/>
                <a:uFillTx/>
                <a:latin typeface="Meiryo UI" panose="020B0604030504040204" pitchFamily="50" charset="-128"/>
                <a:ea typeface="Meiryo UI" panose="020B0604030504040204" pitchFamily="50" charset="-128"/>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20000"/>
              </a:lnSpc>
            </a:pPr>
            <a:r>
              <a:rPr lang="ja-JP" altLang="en-US" b="0" dirty="0"/>
              <a:t>国民年金</a:t>
            </a:r>
            <a:r>
              <a:rPr lang="en-US" altLang="ja-JP" sz="1400" b="0" dirty="0"/>
              <a:t>(</a:t>
            </a:r>
            <a:r>
              <a:rPr lang="ja-JP" altLang="en-US" sz="1400" b="0" dirty="0"/>
              <a:t>１号被保険者</a:t>
            </a:r>
            <a:r>
              <a:rPr lang="en-US" altLang="ja-JP" sz="1400" b="0" dirty="0"/>
              <a:t>)</a:t>
            </a:r>
            <a:r>
              <a:rPr lang="ja-JP" altLang="en-US" b="0" dirty="0"/>
              <a:t>の財政状況が、</a:t>
            </a:r>
            <a:br>
              <a:rPr lang="en-US" altLang="ja-JP" b="0" dirty="0"/>
            </a:br>
            <a:r>
              <a:rPr lang="ja-JP" altLang="en-US" dirty="0">
                <a:solidFill>
                  <a:srgbClr val="0070C0"/>
                </a:solidFill>
              </a:rPr>
              <a:t>厚生年金の所得再分配の大きさ</a:t>
            </a:r>
            <a:r>
              <a:rPr lang="ja-JP" altLang="en-US" b="0" dirty="0"/>
              <a:t>や</a:t>
            </a:r>
            <a:br>
              <a:rPr lang="en-US" altLang="ja-JP" b="0" dirty="0"/>
            </a:br>
            <a:r>
              <a:rPr lang="ja-JP" altLang="en-US" dirty="0">
                <a:solidFill>
                  <a:srgbClr val="0070C0"/>
                </a:solidFill>
              </a:rPr>
              <a:t>国庫負担の大きさ</a:t>
            </a:r>
            <a:r>
              <a:rPr lang="ja-JP" altLang="en-US" b="0" dirty="0"/>
              <a:t>を決めています。</a:t>
            </a:r>
            <a:endParaRPr lang="en-US" altLang="ja-JP" b="0" dirty="0"/>
          </a:p>
        </p:txBody>
      </p:sp>
      <p:sp>
        <p:nvSpPr>
          <p:cNvPr id="116" name="次の値と等しい 115">
            <a:extLst>
              <a:ext uri="{FF2B5EF4-FFF2-40B4-BE49-F238E27FC236}">
                <a16:creationId xmlns:a16="http://schemas.microsoft.com/office/drawing/2014/main" id="{EDD95C2A-00B3-6E6C-9179-71E44ACDC2D5}"/>
              </a:ext>
            </a:extLst>
          </p:cNvPr>
          <p:cNvSpPr/>
          <p:nvPr/>
        </p:nvSpPr>
        <p:spPr>
          <a:xfrm>
            <a:off x="4626978" y="5305646"/>
            <a:ext cx="355934" cy="228600"/>
          </a:xfrm>
          <a:prstGeom prst="mathEqual">
            <a:avLst>
              <a:gd name="adj1" fmla="val 23520"/>
              <a:gd name="adj2" fmla="val 26625"/>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2060"/>
              </a:solidFill>
            </a:endParaRPr>
          </a:p>
        </p:txBody>
      </p:sp>
      <p:sp>
        <p:nvSpPr>
          <p:cNvPr id="117" name="正方形/長方形 116">
            <a:extLst>
              <a:ext uri="{FF2B5EF4-FFF2-40B4-BE49-F238E27FC236}">
                <a16:creationId xmlns:a16="http://schemas.microsoft.com/office/drawing/2014/main" id="{38114FB9-4E70-69CC-47F9-D85C12EC93F6}"/>
              </a:ext>
            </a:extLst>
          </p:cNvPr>
          <p:cNvSpPr/>
          <p:nvPr/>
        </p:nvSpPr>
        <p:spPr>
          <a:xfrm>
            <a:off x="1746342" y="5283218"/>
            <a:ext cx="1938867" cy="1000898"/>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0" name="正方形/長方形 119">
            <a:extLst>
              <a:ext uri="{FF2B5EF4-FFF2-40B4-BE49-F238E27FC236}">
                <a16:creationId xmlns:a16="http://schemas.microsoft.com/office/drawing/2014/main" id="{991D38FF-0A95-958F-E52A-679A58EA3FBC}"/>
              </a:ext>
            </a:extLst>
          </p:cNvPr>
          <p:cNvSpPr/>
          <p:nvPr/>
        </p:nvSpPr>
        <p:spPr>
          <a:xfrm>
            <a:off x="1746342" y="4863229"/>
            <a:ext cx="1938867" cy="426168"/>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2" name="テキスト ボックス 121">
            <a:extLst>
              <a:ext uri="{FF2B5EF4-FFF2-40B4-BE49-F238E27FC236}">
                <a16:creationId xmlns:a16="http://schemas.microsoft.com/office/drawing/2014/main" id="{288A4F28-AA22-E847-AD7B-CAADC8CB622B}"/>
              </a:ext>
            </a:extLst>
          </p:cNvPr>
          <p:cNvSpPr txBox="1"/>
          <p:nvPr/>
        </p:nvSpPr>
        <p:spPr>
          <a:xfrm>
            <a:off x="2019530" y="4843428"/>
            <a:ext cx="1366056" cy="446276"/>
          </a:xfrm>
          <a:prstGeom prst="rect">
            <a:avLst/>
          </a:prstGeom>
          <a:noFill/>
        </p:spPr>
        <p:txBody>
          <a:bodyPr wrap="square" rtlCol="0">
            <a:spAutoFit/>
          </a:bodyPr>
          <a:lstStyle/>
          <a:p>
            <a:pPr algn="ctr" defTabSz="914400" fontAlgn="base">
              <a:spcBef>
                <a:spcPct val="0"/>
              </a:spcBef>
              <a:spcAft>
                <a:spcPct val="0"/>
              </a:spcAft>
            </a:pPr>
            <a:r>
              <a:rPr lang="ja-JP" altLang="en-US" sz="1200" b="1" spc="3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報酬比例</a:t>
            </a:r>
            <a:br>
              <a:rPr lang="en-US" altLang="ja-JP" sz="1200" b="1" spc="3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br>
            <a:r>
              <a:rPr lang="ja-JP" altLang="en-US" sz="11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（保険料負担分）</a:t>
            </a:r>
            <a:endParaRPr lang="ja-JP" altLang="en-US" sz="12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24" name="正方形/長方形 123">
            <a:extLst>
              <a:ext uri="{FF2B5EF4-FFF2-40B4-BE49-F238E27FC236}">
                <a16:creationId xmlns:a16="http://schemas.microsoft.com/office/drawing/2014/main" id="{C423D684-670A-5B24-BE84-A20846531451}"/>
              </a:ext>
            </a:extLst>
          </p:cNvPr>
          <p:cNvSpPr/>
          <p:nvPr/>
        </p:nvSpPr>
        <p:spPr>
          <a:xfrm>
            <a:off x="1757802" y="5781939"/>
            <a:ext cx="1918333" cy="495301"/>
          </a:xfrm>
          <a:prstGeom prst="rect">
            <a:avLst/>
          </a:prstGeom>
          <a:solidFill>
            <a:srgbClr val="E0F5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テキスト ボックス 122">
            <a:extLst>
              <a:ext uri="{FF2B5EF4-FFF2-40B4-BE49-F238E27FC236}">
                <a16:creationId xmlns:a16="http://schemas.microsoft.com/office/drawing/2014/main" id="{03726065-907E-9A89-0607-F1554B7A3D3D}"/>
              </a:ext>
            </a:extLst>
          </p:cNvPr>
          <p:cNvSpPr txBox="1"/>
          <p:nvPr/>
        </p:nvSpPr>
        <p:spPr>
          <a:xfrm>
            <a:off x="2499850" y="5386807"/>
            <a:ext cx="1245462" cy="261610"/>
          </a:xfrm>
          <a:prstGeom prst="rect">
            <a:avLst/>
          </a:prstGeom>
          <a:noFill/>
        </p:spPr>
        <p:txBody>
          <a:bodyPr wrap="square" rtlCol="0">
            <a:spAutoFit/>
          </a:bodyPr>
          <a:lstStyle/>
          <a:p>
            <a:pPr algn="ctr" defTabSz="914400" fontAlgn="base">
              <a:spcBef>
                <a:spcPct val="0"/>
              </a:spcBef>
              <a:spcAft>
                <a:spcPct val="0"/>
              </a:spcAft>
            </a:pPr>
            <a:r>
              <a:rPr lang="ja-JP" altLang="en-US" sz="11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保険料負担分</a:t>
            </a:r>
            <a:endParaRPr lang="ja-JP" altLang="en-US" sz="12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05" name="角丸四角形 110">
            <a:extLst>
              <a:ext uri="{FF2B5EF4-FFF2-40B4-BE49-F238E27FC236}">
                <a16:creationId xmlns:a16="http://schemas.microsoft.com/office/drawing/2014/main" id="{EFC6885B-D7F6-F02A-D72D-8877D6FFBF53}"/>
              </a:ext>
            </a:extLst>
          </p:cNvPr>
          <p:cNvSpPr/>
          <p:nvPr/>
        </p:nvSpPr>
        <p:spPr>
          <a:xfrm>
            <a:off x="1690039" y="4798627"/>
            <a:ext cx="2044628" cy="970956"/>
          </a:xfrm>
          <a:prstGeom prst="roundRect">
            <a:avLst>
              <a:gd name="adj" fmla="val 10020"/>
            </a:avLst>
          </a:prstGeom>
          <a:noFill/>
          <a:ln w="25400">
            <a:solidFill>
              <a:srgbClr val="00A9CC"/>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1" name="テキスト ボックス 120">
            <a:extLst>
              <a:ext uri="{FF2B5EF4-FFF2-40B4-BE49-F238E27FC236}">
                <a16:creationId xmlns:a16="http://schemas.microsoft.com/office/drawing/2014/main" id="{6DA639D1-BC89-D0C5-5237-44363175B121}"/>
              </a:ext>
            </a:extLst>
          </p:cNvPr>
          <p:cNvSpPr txBox="1"/>
          <p:nvPr/>
        </p:nvSpPr>
        <p:spPr>
          <a:xfrm>
            <a:off x="1803158" y="5623199"/>
            <a:ext cx="964378" cy="276999"/>
          </a:xfrm>
          <a:prstGeom prst="rect">
            <a:avLst/>
          </a:prstGeom>
          <a:noFill/>
        </p:spPr>
        <p:txBody>
          <a:bodyPr wrap="square" rtlCol="0">
            <a:spAutoFit/>
          </a:bodyPr>
          <a:lstStyle/>
          <a:p>
            <a:pPr defTabSz="914400" fontAlgn="base">
              <a:spcBef>
                <a:spcPct val="0"/>
              </a:spcBef>
              <a:spcAft>
                <a:spcPct val="0"/>
              </a:spcAft>
            </a:pPr>
            <a:r>
              <a:rPr lang="ja-JP" altLang="en-US" sz="1200" b="1" spc="300" dirty="0">
                <a:solidFill>
                  <a:srgbClr val="002060"/>
                </a:solidFill>
                <a:effectLst>
                  <a:glow rad="38100">
                    <a:schemeClr val="bg1"/>
                  </a:glow>
                </a:effectLst>
                <a:latin typeface="Meiryo UI" panose="020B0604030504040204" pitchFamily="50" charset="-128"/>
                <a:ea typeface="Meiryo UI" panose="020B0604030504040204" pitchFamily="50" charset="-128"/>
                <a:cs typeface="メイリオ" panose="020B0604030504040204" pitchFamily="50" charset="-128"/>
              </a:rPr>
              <a:t>基礎年金</a:t>
            </a:r>
          </a:p>
        </p:txBody>
      </p:sp>
      <p:sp>
        <p:nvSpPr>
          <p:cNvPr id="125" name="テキスト ボックス 124">
            <a:extLst>
              <a:ext uri="{FF2B5EF4-FFF2-40B4-BE49-F238E27FC236}">
                <a16:creationId xmlns:a16="http://schemas.microsoft.com/office/drawing/2014/main" id="{05FDBAFB-42CA-AE9E-634B-D5BC3A390D08}"/>
              </a:ext>
            </a:extLst>
          </p:cNvPr>
          <p:cNvSpPr txBox="1"/>
          <p:nvPr/>
        </p:nvSpPr>
        <p:spPr>
          <a:xfrm>
            <a:off x="2482158" y="5968254"/>
            <a:ext cx="1245462" cy="261610"/>
          </a:xfrm>
          <a:prstGeom prst="rect">
            <a:avLst/>
          </a:prstGeom>
          <a:noFill/>
        </p:spPr>
        <p:txBody>
          <a:bodyPr wrap="square" rtlCol="0">
            <a:spAutoFit/>
          </a:bodyPr>
          <a:lstStyle/>
          <a:p>
            <a:pPr algn="ctr" defTabSz="914400" fontAlgn="base">
              <a:spcBef>
                <a:spcPct val="0"/>
              </a:spcBef>
              <a:spcAft>
                <a:spcPct val="0"/>
              </a:spcAft>
            </a:pPr>
            <a:r>
              <a:rPr lang="ja-JP" altLang="en-US" sz="11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国庫負担分</a:t>
            </a:r>
            <a:endParaRPr lang="ja-JP" altLang="en-US" sz="12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26" name="上下矢印 1">
            <a:extLst>
              <a:ext uri="{FF2B5EF4-FFF2-40B4-BE49-F238E27FC236}">
                <a16:creationId xmlns:a16="http://schemas.microsoft.com/office/drawing/2014/main" id="{A44442A1-AB71-54F0-B4E8-A145AD4ACB2E}"/>
              </a:ext>
            </a:extLst>
          </p:cNvPr>
          <p:cNvSpPr/>
          <p:nvPr/>
        </p:nvSpPr>
        <p:spPr>
          <a:xfrm>
            <a:off x="2987131" y="5775473"/>
            <a:ext cx="213744" cy="187450"/>
          </a:xfrm>
          <a:prstGeom prst="upDownArrow">
            <a:avLst>
              <a:gd name="adj1" fmla="val 50000"/>
              <a:gd name="adj2" fmla="val 32768"/>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8" name="正方形/長方形 127">
            <a:extLst>
              <a:ext uri="{FF2B5EF4-FFF2-40B4-BE49-F238E27FC236}">
                <a16:creationId xmlns:a16="http://schemas.microsoft.com/office/drawing/2014/main" id="{90F364FF-4265-4D9D-7A60-C835AFEEA243}"/>
              </a:ext>
            </a:extLst>
          </p:cNvPr>
          <p:cNvSpPr/>
          <p:nvPr/>
        </p:nvSpPr>
        <p:spPr>
          <a:xfrm>
            <a:off x="6119737" y="5955965"/>
            <a:ext cx="1918333" cy="321275"/>
          </a:xfrm>
          <a:prstGeom prst="rect">
            <a:avLst/>
          </a:prstGeom>
          <a:solidFill>
            <a:srgbClr val="E0F5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44E9F01F-64E1-25B0-E13E-CE547BE472FB}"/>
              </a:ext>
            </a:extLst>
          </p:cNvPr>
          <p:cNvSpPr/>
          <p:nvPr/>
        </p:nvSpPr>
        <p:spPr>
          <a:xfrm>
            <a:off x="6119737" y="5781940"/>
            <a:ext cx="1918333" cy="180984"/>
          </a:xfrm>
          <a:prstGeom prst="rect">
            <a:avLst/>
          </a:prstGeom>
          <a:solidFill>
            <a:srgbClr val="E0F5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矢印: 左カーブ 139">
            <a:extLst>
              <a:ext uri="{FF2B5EF4-FFF2-40B4-BE49-F238E27FC236}">
                <a16:creationId xmlns:a16="http://schemas.microsoft.com/office/drawing/2014/main" id="{6C335147-88A3-D29E-D180-A36CA52E5E0F}"/>
              </a:ext>
            </a:extLst>
          </p:cNvPr>
          <p:cNvSpPr/>
          <p:nvPr/>
        </p:nvSpPr>
        <p:spPr>
          <a:xfrm flipH="1">
            <a:off x="4177038" y="996030"/>
            <a:ext cx="396000" cy="952318"/>
          </a:xfrm>
          <a:prstGeom prst="curvedLeftArrow">
            <a:avLst>
              <a:gd name="adj1" fmla="val 28586"/>
              <a:gd name="adj2" fmla="val 62449"/>
              <a:gd name="adj3" fmla="val 3029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Segoe UI"/>
              <a:ea typeface="メイリオ"/>
              <a:cs typeface="+mn-cs"/>
            </a:endParaRPr>
          </a:p>
        </p:txBody>
      </p:sp>
      <p:sp>
        <p:nvSpPr>
          <p:cNvPr id="142" name="テキスト ボックス 141">
            <a:extLst>
              <a:ext uri="{FF2B5EF4-FFF2-40B4-BE49-F238E27FC236}">
                <a16:creationId xmlns:a16="http://schemas.microsoft.com/office/drawing/2014/main" id="{BECA3A32-3434-3C48-076B-0597DC37ABBE}"/>
              </a:ext>
            </a:extLst>
          </p:cNvPr>
          <p:cNvSpPr txBox="1"/>
          <p:nvPr/>
        </p:nvSpPr>
        <p:spPr>
          <a:xfrm>
            <a:off x="557145" y="2259824"/>
            <a:ext cx="2118507" cy="241233"/>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①所得再分配機能の低下</a:t>
            </a:r>
          </a:p>
        </p:txBody>
      </p:sp>
      <p:sp>
        <p:nvSpPr>
          <p:cNvPr id="143" name="テキスト ボックス 142">
            <a:extLst>
              <a:ext uri="{FF2B5EF4-FFF2-40B4-BE49-F238E27FC236}">
                <a16:creationId xmlns:a16="http://schemas.microsoft.com/office/drawing/2014/main" id="{9727E867-7F82-3389-560E-AED46191B955}"/>
              </a:ext>
            </a:extLst>
          </p:cNvPr>
          <p:cNvSpPr txBox="1"/>
          <p:nvPr/>
        </p:nvSpPr>
        <p:spPr>
          <a:xfrm>
            <a:off x="557145" y="4219410"/>
            <a:ext cx="3177522" cy="241233"/>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②国庫負担の低下 → 総給付費の低下</a:t>
            </a:r>
          </a:p>
        </p:txBody>
      </p:sp>
      <p:sp>
        <p:nvSpPr>
          <p:cNvPr id="144" name="右矢印 75">
            <a:extLst>
              <a:ext uri="{FF2B5EF4-FFF2-40B4-BE49-F238E27FC236}">
                <a16:creationId xmlns:a16="http://schemas.microsoft.com/office/drawing/2014/main" id="{ACA14DB2-4527-15FC-6235-0C158BA27BFA}"/>
              </a:ext>
            </a:extLst>
          </p:cNvPr>
          <p:cNvSpPr/>
          <p:nvPr/>
        </p:nvSpPr>
        <p:spPr>
          <a:xfrm rot="5400000">
            <a:off x="6849284" y="1162400"/>
            <a:ext cx="189837" cy="179883"/>
          </a:xfrm>
          <a:prstGeom prst="rightArrow">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10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45" name="右矢印 75">
            <a:extLst>
              <a:ext uri="{FF2B5EF4-FFF2-40B4-BE49-F238E27FC236}">
                <a16:creationId xmlns:a16="http://schemas.microsoft.com/office/drawing/2014/main" id="{394F5ECB-9881-1B75-F78B-AA5F2197651E}"/>
              </a:ext>
            </a:extLst>
          </p:cNvPr>
          <p:cNvSpPr/>
          <p:nvPr/>
        </p:nvSpPr>
        <p:spPr>
          <a:xfrm rot="5400000">
            <a:off x="6849284" y="1589120"/>
            <a:ext cx="189837" cy="179883"/>
          </a:xfrm>
          <a:prstGeom prst="rightArrow">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10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cxnSp>
        <p:nvCxnSpPr>
          <p:cNvPr id="35" name="直線コネクタ 34">
            <a:extLst>
              <a:ext uri="{FF2B5EF4-FFF2-40B4-BE49-F238E27FC236}">
                <a16:creationId xmlns:a16="http://schemas.microsoft.com/office/drawing/2014/main" id="{6AE52C5F-00A2-33C1-2118-FBB6C21D344D}"/>
              </a:ext>
            </a:extLst>
          </p:cNvPr>
          <p:cNvCxnSpPr>
            <a:cxnSpLocks/>
          </p:cNvCxnSpPr>
          <p:nvPr/>
        </p:nvCxnSpPr>
        <p:spPr>
          <a:xfrm>
            <a:off x="6108277" y="5289170"/>
            <a:ext cx="1929793" cy="0"/>
          </a:xfrm>
          <a:prstGeom prst="line">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cxnSp>
      <p:sp>
        <p:nvSpPr>
          <p:cNvPr id="49" name="角丸四角形 110">
            <a:extLst>
              <a:ext uri="{FF2B5EF4-FFF2-40B4-BE49-F238E27FC236}">
                <a16:creationId xmlns:a16="http://schemas.microsoft.com/office/drawing/2014/main" id="{0FBA9295-8382-4688-57A4-58ADDAD73AE9}"/>
              </a:ext>
            </a:extLst>
          </p:cNvPr>
          <p:cNvSpPr/>
          <p:nvPr/>
        </p:nvSpPr>
        <p:spPr>
          <a:xfrm>
            <a:off x="6051974" y="4798627"/>
            <a:ext cx="2044628" cy="970956"/>
          </a:xfrm>
          <a:prstGeom prst="roundRect">
            <a:avLst>
              <a:gd name="adj" fmla="val 10020"/>
            </a:avLst>
          </a:prstGeom>
          <a:noFill/>
          <a:ln w="25400">
            <a:solidFill>
              <a:srgbClr val="00A9CC"/>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0" name="テキスト ボックス 49">
            <a:extLst>
              <a:ext uri="{FF2B5EF4-FFF2-40B4-BE49-F238E27FC236}">
                <a16:creationId xmlns:a16="http://schemas.microsoft.com/office/drawing/2014/main" id="{32736796-8B23-7DED-F0D9-FF95055A5B6B}"/>
              </a:ext>
            </a:extLst>
          </p:cNvPr>
          <p:cNvSpPr txBox="1"/>
          <p:nvPr/>
        </p:nvSpPr>
        <p:spPr>
          <a:xfrm>
            <a:off x="6403200" y="4843428"/>
            <a:ext cx="1366056" cy="446276"/>
          </a:xfrm>
          <a:prstGeom prst="rect">
            <a:avLst/>
          </a:prstGeom>
          <a:noFill/>
        </p:spPr>
        <p:txBody>
          <a:bodyPr wrap="square" rtlCol="0">
            <a:spAutoFit/>
          </a:bodyPr>
          <a:lstStyle/>
          <a:p>
            <a:pPr algn="ctr" defTabSz="914400" fontAlgn="base">
              <a:spcBef>
                <a:spcPct val="0"/>
              </a:spcBef>
              <a:spcAft>
                <a:spcPct val="0"/>
              </a:spcAft>
            </a:pPr>
            <a:r>
              <a:rPr lang="ja-JP" altLang="en-US" sz="1200" b="1" spc="3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報酬比例</a:t>
            </a:r>
            <a:br>
              <a:rPr lang="en-US" altLang="ja-JP" sz="1200" b="1" spc="3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br>
            <a:r>
              <a:rPr lang="ja-JP" altLang="en-US" sz="11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（保険料負担分）</a:t>
            </a:r>
            <a:endParaRPr lang="ja-JP" altLang="en-US" sz="12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52" name="テキスト ボックス 51">
            <a:extLst>
              <a:ext uri="{FF2B5EF4-FFF2-40B4-BE49-F238E27FC236}">
                <a16:creationId xmlns:a16="http://schemas.microsoft.com/office/drawing/2014/main" id="{8D2BB724-7601-790D-8A16-6DDBF9568C2E}"/>
              </a:ext>
            </a:extLst>
          </p:cNvPr>
          <p:cNvSpPr txBox="1"/>
          <p:nvPr/>
        </p:nvSpPr>
        <p:spPr>
          <a:xfrm>
            <a:off x="6927591" y="5386807"/>
            <a:ext cx="1245462" cy="261610"/>
          </a:xfrm>
          <a:prstGeom prst="rect">
            <a:avLst/>
          </a:prstGeom>
          <a:noFill/>
        </p:spPr>
        <p:txBody>
          <a:bodyPr wrap="square" rtlCol="0">
            <a:spAutoFit/>
          </a:bodyPr>
          <a:lstStyle/>
          <a:p>
            <a:pPr algn="ctr" defTabSz="914400" fontAlgn="base">
              <a:spcBef>
                <a:spcPct val="0"/>
              </a:spcBef>
              <a:spcAft>
                <a:spcPct val="0"/>
              </a:spcAft>
            </a:pPr>
            <a:r>
              <a:rPr lang="ja-JP" altLang="en-US" sz="11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保険料負担分</a:t>
            </a:r>
            <a:endParaRPr lang="ja-JP" altLang="en-US" sz="12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53" name="テキスト ボックス 52">
            <a:extLst>
              <a:ext uri="{FF2B5EF4-FFF2-40B4-BE49-F238E27FC236}">
                <a16:creationId xmlns:a16="http://schemas.microsoft.com/office/drawing/2014/main" id="{6F909D8C-77CC-807C-2A6C-87CA42B6A991}"/>
              </a:ext>
            </a:extLst>
          </p:cNvPr>
          <p:cNvSpPr txBox="1"/>
          <p:nvPr/>
        </p:nvSpPr>
        <p:spPr>
          <a:xfrm>
            <a:off x="6212196" y="5623199"/>
            <a:ext cx="964378" cy="276999"/>
          </a:xfrm>
          <a:prstGeom prst="rect">
            <a:avLst/>
          </a:prstGeom>
          <a:noFill/>
        </p:spPr>
        <p:txBody>
          <a:bodyPr wrap="square" rtlCol="0">
            <a:spAutoFit/>
          </a:bodyPr>
          <a:lstStyle/>
          <a:p>
            <a:pPr defTabSz="914400" fontAlgn="base">
              <a:spcBef>
                <a:spcPct val="0"/>
              </a:spcBef>
              <a:spcAft>
                <a:spcPct val="0"/>
              </a:spcAft>
            </a:pPr>
            <a:r>
              <a:rPr lang="ja-JP" altLang="en-US" sz="1200" b="1" spc="300" dirty="0">
                <a:solidFill>
                  <a:srgbClr val="002060"/>
                </a:solidFill>
                <a:effectLst>
                  <a:glow rad="38100">
                    <a:schemeClr val="bg1"/>
                  </a:glow>
                </a:effectLst>
                <a:latin typeface="Meiryo UI" panose="020B0604030504040204" pitchFamily="50" charset="-128"/>
                <a:ea typeface="Meiryo UI" panose="020B0604030504040204" pitchFamily="50" charset="-128"/>
                <a:cs typeface="メイリオ" panose="020B0604030504040204" pitchFamily="50" charset="-128"/>
              </a:rPr>
              <a:t>基礎年金</a:t>
            </a:r>
          </a:p>
        </p:txBody>
      </p:sp>
      <p:sp>
        <p:nvSpPr>
          <p:cNvPr id="118" name="正方形/長方形 117">
            <a:extLst>
              <a:ext uri="{FF2B5EF4-FFF2-40B4-BE49-F238E27FC236}">
                <a16:creationId xmlns:a16="http://schemas.microsoft.com/office/drawing/2014/main" id="{3BD5E8AB-8BC4-3B70-DB0E-C219B41BD194}"/>
              </a:ext>
            </a:extLst>
          </p:cNvPr>
          <p:cNvSpPr/>
          <p:nvPr/>
        </p:nvSpPr>
        <p:spPr>
          <a:xfrm>
            <a:off x="1590721" y="6270956"/>
            <a:ext cx="2268002" cy="31922"/>
          </a:xfrm>
          <a:prstGeom prst="rect">
            <a:avLst/>
          </a:prstGeom>
          <a:solidFill>
            <a:srgbClr val="00206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33" name="テキスト ボックス 132">
            <a:extLst>
              <a:ext uri="{FF2B5EF4-FFF2-40B4-BE49-F238E27FC236}">
                <a16:creationId xmlns:a16="http://schemas.microsoft.com/office/drawing/2014/main" id="{C6FB1BE2-E97A-B326-61E1-8B4532F0C801}"/>
              </a:ext>
            </a:extLst>
          </p:cNvPr>
          <p:cNvSpPr txBox="1"/>
          <p:nvPr/>
        </p:nvSpPr>
        <p:spPr>
          <a:xfrm>
            <a:off x="6909899" y="5968254"/>
            <a:ext cx="1245462" cy="261610"/>
          </a:xfrm>
          <a:prstGeom prst="rect">
            <a:avLst/>
          </a:prstGeom>
          <a:noFill/>
        </p:spPr>
        <p:txBody>
          <a:bodyPr wrap="square" rtlCol="0">
            <a:spAutoFit/>
          </a:bodyPr>
          <a:lstStyle/>
          <a:p>
            <a:pPr algn="ctr" defTabSz="914400" fontAlgn="base">
              <a:spcBef>
                <a:spcPct val="0"/>
              </a:spcBef>
              <a:spcAft>
                <a:spcPct val="0"/>
              </a:spcAft>
            </a:pPr>
            <a:r>
              <a:rPr lang="ja-JP" altLang="en-US" sz="11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国庫負担分</a:t>
            </a:r>
            <a:endParaRPr lang="ja-JP" altLang="en-US" sz="12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74" name="正方形/長方形 73">
            <a:extLst>
              <a:ext uri="{FF2B5EF4-FFF2-40B4-BE49-F238E27FC236}">
                <a16:creationId xmlns:a16="http://schemas.microsoft.com/office/drawing/2014/main" id="{34545A2E-A126-54DB-5BC7-4994EE78AEE8}"/>
              </a:ext>
            </a:extLst>
          </p:cNvPr>
          <p:cNvSpPr/>
          <p:nvPr/>
        </p:nvSpPr>
        <p:spPr>
          <a:xfrm>
            <a:off x="5921611" y="4712086"/>
            <a:ext cx="2262505" cy="1558868"/>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a:extLst>
              <a:ext uri="{FF2B5EF4-FFF2-40B4-BE49-F238E27FC236}">
                <a16:creationId xmlns:a16="http://schemas.microsoft.com/office/drawing/2014/main" id="{F4DB4AE7-5A14-BB89-7AF8-71C21300B5AA}"/>
              </a:ext>
            </a:extLst>
          </p:cNvPr>
          <p:cNvGrpSpPr/>
          <p:nvPr/>
        </p:nvGrpSpPr>
        <p:grpSpPr>
          <a:xfrm>
            <a:off x="6051974" y="4983454"/>
            <a:ext cx="2121079" cy="1300662"/>
            <a:chOff x="6051974" y="4983454"/>
            <a:chExt cx="2121079" cy="1300662"/>
          </a:xfrm>
        </p:grpSpPr>
        <p:grpSp>
          <p:nvGrpSpPr>
            <p:cNvPr id="72" name="グループ化 71">
              <a:extLst>
                <a:ext uri="{FF2B5EF4-FFF2-40B4-BE49-F238E27FC236}">
                  <a16:creationId xmlns:a16="http://schemas.microsoft.com/office/drawing/2014/main" id="{A75B0A38-EBB4-690A-6B72-CA998375D710}"/>
                </a:ext>
              </a:extLst>
            </p:cNvPr>
            <p:cNvGrpSpPr/>
            <p:nvPr/>
          </p:nvGrpSpPr>
          <p:grpSpPr>
            <a:xfrm>
              <a:off x="6051974" y="4983454"/>
              <a:ext cx="2121079" cy="1300662"/>
              <a:chOff x="6051974" y="4983454"/>
              <a:chExt cx="2121079" cy="1300662"/>
            </a:xfrm>
          </p:grpSpPr>
          <p:sp>
            <p:nvSpPr>
              <p:cNvPr id="56" name="正方形/長方形 30">
                <a:extLst>
                  <a:ext uri="{FF2B5EF4-FFF2-40B4-BE49-F238E27FC236}">
                    <a16:creationId xmlns:a16="http://schemas.microsoft.com/office/drawing/2014/main" id="{84A799D8-02B1-CDE3-A516-1935F39F3F0B}"/>
                  </a:ext>
                </a:extLst>
              </p:cNvPr>
              <p:cNvSpPr/>
              <p:nvPr/>
            </p:nvSpPr>
            <p:spPr>
              <a:xfrm>
                <a:off x="6108277" y="5063444"/>
                <a:ext cx="1938867" cy="1220672"/>
              </a:xfrm>
              <a:custGeom>
                <a:avLst/>
                <a:gdLst>
                  <a:gd name="connsiteX0" fmla="*/ 0 w 1938867"/>
                  <a:gd name="connsiteY0" fmla="*/ 0 h 1233880"/>
                  <a:gd name="connsiteX1" fmla="*/ 1938867 w 1938867"/>
                  <a:gd name="connsiteY1" fmla="*/ 0 h 1233880"/>
                  <a:gd name="connsiteX2" fmla="*/ 1938867 w 1938867"/>
                  <a:gd name="connsiteY2" fmla="*/ 1233880 h 1233880"/>
                  <a:gd name="connsiteX3" fmla="*/ 0 w 1938867"/>
                  <a:gd name="connsiteY3" fmla="*/ 1233880 h 1233880"/>
                  <a:gd name="connsiteX4" fmla="*/ 0 w 1938867"/>
                  <a:gd name="connsiteY4" fmla="*/ 0 h 1233880"/>
                  <a:gd name="connsiteX0" fmla="*/ 0 w 1938867"/>
                  <a:gd name="connsiteY0" fmla="*/ 1233880 h 1325320"/>
                  <a:gd name="connsiteX1" fmla="*/ 0 w 1938867"/>
                  <a:gd name="connsiteY1" fmla="*/ 0 h 1325320"/>
                  <a:gd name="connsiteX2" fmla="*/ 1938867 w 1938867"/>
                  <a:gd name="connsiteY2" fmla="*/ 0 h 1325320"/>
                  <a:gd name="connsiteX3" fmla="*/ 1938867 w 1938867"/>
                  <a:gd name="connsiteY3" fmla="*/ 1233880 h 1325320"/>
                  <a:gd name="connsiteX4" fmla="*/ 91440 w 1938867"/>
                  <a:gd name="connsiteY4" fmla="*/ 1325320 h 1325320"/>
                  <a:gd name="connsiteX0" fmla="*/ 0 w 1938867"/>
                  <a:gd name="connsiteY0" fmla="*/ 1233880 h 1233880"/>
                  <a:gd name="connsiteX1" fmla="*/ 0 w 1938867"/>
                  <a:gd name="connsiteY1" fmla="*/ 0 h 1233880"/>
                  <a:gd name="connsiteX2" fmla="*/ 1938867 w 1938867"/>
                  <a:gd name="connsiteY2" fmla="*/ 0 h 1233880"/>
                  <a:gd name="connsiteX3" fmla="*/ 1938867 w 1938867"/>
                  <a:gd name="connsiteY3" fmla="*/ 1233880 h 1233880"/>
                </a:gdLst>
                <a:ahLst/>
                <a:cxnLst>
                  <a:cxn ang="0">
                    <a:pos x="connsiteX0" y="connsiteY0"/>
                  </a:cxn>
                  <a:cxn ang="0">
                    <a:pos x="connsiteX1" y="connsiteY1"/>
                  </a:cxn>
                  <a:cxn ang="0">
                    <a:pos x="connsiteX2" y="connsiteY2"/>
                  </a:cxn>
                  <a:cxn ang="0">
                    <a:pos x="connsiteX3" y="connsiteY3"/>
                  </a:cxn>
                </a:cxnLst>
                <a:rect l="l" t="t" r="r" b="b"/>
                <a:pathLst>
                  <a:path w="1938867" h="1233880">
                    <a:moveTo>
                      <a:pt x="0" y="1233880"/>
                    </a:moveTo>
                    <a:lnTo>
                      <a:pt x="0" y="0"/>
                    </a:lnTo>
                    <a:lnTo>
                      <a:pt x="1938867" y="0"/>
                    </a:lnTo>
                    <a:lnTo>
                      <a:pt x="1938867" y="1233880"/>
                    </a:lnTo>
                  </a:path>
                </a:pathLst>
              </a:cu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5" name="正方形/長方形 64">
                <a:extLst>
                  <a:ext uri="{FF2B5EF4-FFF2-40B4-BE49-F238E27FC236}">
                    <a16:creationId xmlns:a16="http://schemas.microsoft.com/office/drawing/2014/main" id="{8DED3684-6FCF-E8B5-00BE-E4A2A50BE8DE}"/>
                  </a:ext>
                </a:extLst>
              </p:cNvPr>
              <p:cNvSpPr/>
              <p:nvPr/>
            </p:nvSpPr>
            <p:spPr>
              <a:xfrm>
                <a:off x="6119737" y="5955965"/>
                <a:ext cx="1918333" cy="321275"/>
              </a:xfrm>
              <a:prstGeom prst="rect">
                <a:avLst/>
              </a:prstGeom>
              <a:solidFill>
                <a:srgbClr val="E0F5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テキスト ボックス 130">
                <a:extLst>
                  <a:ext uri="{FF2B5EF4-FFF2-40B4-BE49-F238E27FC236}">
                    <a16:creationId xmlns:a16="http://schemas.microsoft.com/office/drawing/2014/main" id="{66BD4EF3-4B92-FBF9-CFB0-40C2783F19B5}"/>
                  </a:ext>
                </a:extLst>
              </p:cNvPr>
              <p:cNvSpPr txBox="1"/>
              <p:nvPr/>
            </p:nvSpPr>
            <p:spPr>
              <a:xfrm>
                <a:off x="6403200" y="5134591"/>
                <a:ext cx="1366056" cy="446276"/>
              </a:xfrm>
              <a:prstGeom prst="rect">
                <a:avLst/>
              </a:prstGeom>
              <a:noFill/>
            </p:spPr>
            <p:txBody>
              <a:bodyPr wrap="square" rtlCol="0">
                <a:spAutoFit/>
              </a:bodyPr>
              <a:lstStyle/>
              <a:p>
                <a:pPr algn="ctr" defTabSz="914400" fontAlgn="base">
                  <a:spcBef>
                    <a:spcPct val="0"/>
                  </a:spcBef>
                  <a:spcAft>
                    <a:spcPct val="0"/>
                  </a:spcAft>
                </a:pPr>
                <a:r>
                  <a:rPr lang="ja-JP" altLang="en-US" sz="1200" b="1" spc="3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報酬比例</a:t>
                </a:r>
                <a:br>
                  <a:rPr lang="en-US" altLang="ja-JP" sz="1200" b="1" spc="3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br>
                <a:r>
                  <a:rPr lang="ja-JP" altLang="en-US" sz="11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（保険料負担分）</a:t>
                </a:r>
                <a:endParaRPr lang="ja-JP" altLang="en-US" sz="12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32" name="テキスト ボックス 131">
                <a:extLst>
                  <a:ext uri="{FF2B5EF4-FFF2-40B4-BE49-F238E27FC236}">
                    <a16:creationId xmlns:a16="http://schemas.microsoft.com/office/drawing/2014/main" id="{B8C24FAF-0AC0-888C-01A9-A9FCC3582E89}"/>
                  </a:ext>
                </a:extLst>
              </p:cNvPr>
              <p:cNvSpPr txBox="1"/>
              <p:nvPr/>
            </p:nvSpPr>
            <p:spPr>
              <a:xfrm>
                <a:off x="6927591" y="5684217"/>
                <a:ext cx="1245462" cy="261610"/>
              </a:xfrm>
              <a:prstGeom prst="rect">
                <a:avLst/>
              </a:prstGeom>
              <a:noFill/>
            </p:spPr>
            <p:txBody>
              <a:bodyPr wrap="square" rtlCol="0">
                <a:spAutoFit/>
              </a:bodyPr>
              <a:lstStyle/>
              <a:p>
                <a:pPr algn="ctr" defTabSz="914400" fontAlgn="base">
                  <a:spcBef>
                    <a:spcPct val="0"/>
                  </a:spcBef>
                  <a:spcAft>
                    <a:spcPct val="0"/>
                  </a:spcAft>
                </a:pPr>
                <a:r>
                  <a:rPr lang="ja-JP" altLang="en-US" sz="11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保険料負担分</a:t>
                </a:r>
                <a:endParaRPr lang="ja-JP" altLang="en-US" sz="12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34" name="角丸四角形 110">
                <a:extLst>
                  <a:ext uri="{FF2B5EF4-FFF2-40B4-BE49-F238E27FC236}">
                    <a16:creationId xmlns:a16="http://schemas.microsoft.com/office/drawing/2014/main" id="{A91B41BD-E21B-C93D-65B1-786D092171C0}"/>
                  </a:ext>
                </a:extLst>
              </p:cNvPr>
              <p:cNvSpPr/>
              <p:nvPr/>
            </p:nvSpPr>
            <p:spPr>
              <a:xfrm>
                <a:off x="6051974" y="4983454"/>
                <a:ext cx="2044628" cy="970956"/>
              </a:xfrm>
              <a:prstGeom prst="roundRect">
                <a:avLst>
                  <a:gd name="adj" fmla="val 10020"/>
                </a:avLst>
              </a:prstGeom>
              <a:noFill/>
              <a:ln w="25400">
                <a:solidFill>
                  <a:srgbClr val="00A9CC"/>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7" name="テキスト ボックス 66">
                <a:extLst>
                  <a:ext uri="{FF2B5EF4-FFF2-40B4-BE49-F238E27FC236}">
                    <a16:creationId xmlns:a16="http://schemas.microsoft.com/office/drawing/2014/main" id="{A4E182DC-A619-C7CA-7536-09D497B90967}"/>
                  </a:ext>
                </a:extLst>
              </p:cNvPr>
              <p:cNvSpPr txBox="1"/>
              <p:nvPr/>
            </p:nvSpPr>
            <p:spPr>
              <a:xfrm>
                <a:off x="6909899" y="5968254"/>
                <a:ext cx="1245462" cy="261610"/>
              </a:xfrm>
              <a:prstGeom prst="rect">
                <a:avLst/>
              </a:prstGeom>
              <a:noFill/>
            </p:spPr>
            <p:txBody>
              <a:bodyPr wrap="square" rtlCol="0">
                <a:spAutoFit/>
              </a:bodyPr>
              <a:lstStyle/>
              <a:p>
                <a:pPr algn="ctr" defTabSz="914400" fontAlgn="base">
                  <a:spcBef>
                    <a:spcPct val="0"/>
                  </a:spcBef>
                  <a:spcAft>
                    <a:spcPct val="0"/>
                  </a:spcAft>
                </a:pPr>
                <a:r>
                  <a:rPr lang="ja-JP" altLang="en-US" sz="11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国庫負担分</a:t>
                </a:r>
                <a:endParaRPr lang="ja-JP" altLang="en-US" sz="12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endParaRPr>
              </a:p>
            </p:txBody>
          </p:sp>
        </p:grpSp>
        <p:cxnSp>
          <p:nvCxnSpPr>
            <p:cNvPr id="27" name="直線コネクタ 26">
              <a:extLst>
                <a:ext uri="{FF2B5EF4-FFF2-40B4-BE49-F238E27FC236}">
                  <a16:creationId xmlns:a16="http://schemas.microsoft.com/office/drawing/2014/main" id="{9A18C563-DF1F-8EA8-56B6-55C156234090}"/>
                </a:ext>
              </a:extLst>
            </p:cNvPr>
            <p:cNvCxnSpPr>
              <a:cxnSpLocks/>
            </p:cNvCxnSpPr>
            <p:nvPr/>
          </p:nvCxnSpPr>
          <p:spPr>
            <a:xfrm>
              <a:off x="6108277" y="5655625"/>
              <a:ext cx="1929793" cy="0"/>
            </a:xfrm>
            <a:prstGeom prst="line">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cxnSp>
      </p:grpSp>
      <p:sp>
        <p:nvSpPr>
          <p:cNvPr id="119" name="正方形/長方形 118">
            <a:extLst>
              <a:ext uri="{FF2B5EF4-FFF2-40B4-BE49-F238E27FC236}">
                <a16:creationId xmlns:a16="http://schemas.microsoft.com/office/drawing/2014/main" id="{9109C4EF-E795-EDB6-29E8-138EF0E0E2B6}"/>
              </a:ext>
            </a:extLst>
          </p:cNvPr>
          <p:cNvSpPr/>
          <p:nvPr/>
        </p:nvSpPr>
        <p:spPr>
          <a:xfrm>
            <a:off x="5921611" y="6270956"/>
            <a:ext cx="2268002" cy="31922"/>
          </a:xfrm>
          <a:prstGeom prst="rect">
            <a:avLst/>
          </a:prstGeom>
          <a:solidFill>
            <a:srgbClr val="00206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cxnSp>
        <p:nvCxnSpPr>
          <p:cNvPr id="92" name="直線コネクタ 91">
            <a:extLst>
              <a:ext uri="{FF2B5EF4-FFF2-40B4-BE49-F238E27FC236}">
                <a16:creationId xmlns:a16="http://schemas.microsoft.com/office/drawing/2014/main" id="{1F92F68B-584B-E6EB-BC03-89EF84D929C7}"/>
              </a:ext>
            </a:extLst>
          </p:cNvPr>
          <p:cNvCxnSpPr>
            <a:cxnSpLocks/>
          </p:cNvCxnSpPr>
          <p:nvPr/>
        </p:nvCxnSpPr>
        <p:spPr>
          <a:xfrm>
            <a:off x="3684481" y="4872513"/>
            <a:ext cx="2425935" cy="181409"/>
          </a:xfrm>
          <a:prstGeom prst="line">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FA293160-13A6-43F1-B7FE-DA2D280B629C}"/>
              </a:ext>
            </a:extLst>
          </p:cNvPr>
          <p:cNvCxnSpPr>
            <a:cxnSpLocks/>
          </p:cNvCxnSpPr>
          <p:nvPr/>
        </p:nvCxnSpPr>
        <p:spPr>
          <a:xfrm>
            <a:off x="1590721" y="5962992"/>
            <a:ext cx="6593570" cy="0"/>
          </a:xfrm>
          <a:prstGeom prst="line">
            <a:avLst/>
          </a:prstGeom>
          <a:ln w="9525">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39" name="直線コネクタ 138">
            <a:extLst>
              <a:ext uri="{FF2B5EF4-FFF2-40B4-BE49-F238E27FC236}">
                <a16:creationId xmlns:a16="http://schemas.microsoft.com/office/drawing/2014/main" id="{9968177C-65FB-B379-118B-FD579A63714C}"/>
              </a:ext>
            </a:extLst>
          </p:cNvPr>
          <p:cNvCxnSpPr>
            <a:cxnSpLocks/>
          </p:cNvCxnSpPr>
          <p:nvPr/>
        </p:nvCxnSpPr>
        <p:spPr>
          <a:xfrm>
            <a:off x="3703912" y="5762284"/>
            <a:ext cx="2425935" cy="181409"/>
          </a:xfrm>
          <a:prstGeom prst="line">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176C3CB2-1C3A-732F-FC5D-3C69695F23D1}"/>
              </a:ext>
            </a:extLst>
          </p:cNvPr>
          <p:cNvSpPr txBox="1"/>
          <p:nvPr/>
        </p:nvSpPr>
        <p:spPr>
          <a:xfrm>
            <a:off x="6212196" y="5801968"/>
            <a:ext cx="964378" cy="276999"/>
          </a:xfrm>
          <a:prstGeom prst="rect">
            <a:avLst/>
          </a:prstGeom>
          <a:noFill/>
        </p:spPr>
        <p:txBody>
          <a:bodyPr wrap="square" rtlCol="0">
            <a:spAutoFit/>
          </a:bodyPr>
          <a:lstStyle/>
          <a:p>
            <a:pPr defTabSz="914400" fontAlgn="base">
              <a:spcBef>
                <a:spcPct val="0"/>
              </a:spcBef>
              <a:spcAft>
                <a:spcPct val="0"/>
              </a:spcAft>
            </a:pPr>
            <a:r>
              <a:rPr lang="ja-JP" altLang="en-US" sz="1200" b="1" spc="300" dirty="0">
                <a:solidFill>
                  <a:srgbClr val="002060"/>
                </a:solidFill>
                <a:effectLst>
                  <a:glow rad="38100">
                    <a:schemeClr val="bg1"/>
                  </a:glow>
                </a:effectLst>
                <a:latin typeface="Meiryo UI" panose="020B0604030504040204" pitchFamily="50" charset="-128"/>
                <a:ea typeface="Meiryo UI" panose="020B0604030504040204" pitchFamily="50" charset="-128"/>
                <a:cs typeface="メイリオ" panose="020B0604030504040204" pitchFamily="50" charset="-128"/>
              </a:rPr>
              <a:t>基礎年金</a:t>
            </a:r>
          </a:p>
        </p:txBody>
      </p:sp>
      <p:grpSp>
        <p:nvGrpSpPr>
          <p:cNvPr id="28" name="グループ化 27">
            <a:extLst>
              <a:ext uri="{FF2B5EF4-FFF2-40B4-BE49-F238E27FC236}">
                <a16:creationId xmlns:a16="http://schemas.microsoft.com/office/drawing/2014/main" id="{2DB90FDD-33AE-1326-58C7-BF9D4A89FAA6}"/>
              </a:ext>
            </a:extLst>
          </p:cNvPr>
          <p:cNvGrpSpPr/>
          <p:nvPr/>
        </p:nvGrpSpPr>
        <p:grpSpPr>
          <a:xfrm>
            <a:off x="4187259" y="4492329"/>
            <a:ext cx="1249637" cy="563052"/>
            <a:chOff x="4187259" y="4492329"/>
            <a:chExt cx="1249637" cy="563052"/>
          </a:xfrm>
        </p:grpSpPr>
        <p:sp>
          <p:nvSpPr>
            <p:cNvPr id="114" name="吹き出し: 四角形 113">
              <a:extLst>
                <a:ext uri="{FF2B5EF4-FFF2-40B4-BE49-F238E27FC236}">
                  <a16:creationId xmlns:a16="http://schemas.microsoft.com/office/drawing/2014/main" id="{0BE96877-4699-5C81-CDC2-0B510FA8B5FF}"/>
                </a:ext>
              </a:extLst>
            </p:cNvPr>
            <p:cNvSpPr/>
            <p:nvPr/>
          </p:nvSpPr>
          <p:spPr>
            <a:xfrm>
              <a:off x="4187259" y="4492329"/>
              <a:ext cx="1249637" cy="563052"/>
            </a:xfrm>
            <a:prstGeom prst="wedgeRectCallout">
              <a:avLst>
                <a:gd name="adj1" fmla="val 168"/>
                <a:gd name="adj2" fmla="val 78137"/>
              </a:avLst>
            </a:pr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115" name="テキスト ボックス 114">
              <a:extLst>
                <a:ext uri="{FF2B5EF4-FFF2-40B4-BE49-F238E27FC236}">
                  <a16:creationId xmlns:a16="http://schemas.microsoft.com/office/drawing/2014/main" id="{19C16EA1-1A2D-64E8-BA21-AF11A4D4F9F8}"/>
                </a:ext>
              </a:extLst>
            </p:cNvPr>
            <p:cNvSpPr txBox="1"/>
            <p:nvPr/>
          </p:nvSpPr>
          <p:spPr>
            <a:xfrm>
              <a:off x="4187259" y="4550945"/>
              <a:ext cx="1241728" cy="446212"/>
            </a:xfrm>
            <a:prstGeom prst="rect">
              <a:avLst/>
            </a:prstGeom>
            <a:noFill/>
            <a:ln>
              <a:noFill/>
            </a:ln>
          </p:spPr>
          <p:txBody>
            <a:bodyPr wrap="square" lIns="36000" rIns="36000"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厚生年金の保険料</a:t>
              </a:r>
            </a:p>
            <a:p>
              <a:pPr marL="0" marR="0" lvl="0" indent="0" algn="ctr" defTabSz="457200" rtl="0" eaLnBrk="1" fontAlgn="auto" latinLnBrk="0" hangingPunct="1">
                <a:lnSpc>
                  <a:spcPct val="11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18.3</a:t>
              </a: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％固定</a:t>
              </a:r>
            </a:p>
          </p:txBody>
        </p:sp>
      </p:grpSp>
    </p:spTree>
    <p:extLst>
      <p:ext uri="{BB962C8B-B14F-4D97-AF65-F5344CB8AC3E}">
        <p14:creationId xmlns:p14="http://schemas.microsoft.com/office/powerpoint/2010/main" val="344809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500"/>
                                        <p:tgtEl>
                                          <p:spTgt spid="61"/>
                                        </p:tgtEl>
                                      </p:cBhvr>
                                    </p:animEffect>
                                  </p:childTnLst>
                                </p:cTn>
                              </p:par>
                              <p:par>
                                <p:cTn id="12" presetID="10" presetClass="entr" presetSubtype="0" fill="hold" nodeType="with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fade">
                                      <p:cBhvr>
                                        <p:cTn id="14" dur="500"/>
                                        <p:tgtEl>
                                          <p:spTgt spid="63"/>
                                        </p:tgtEl>
                                      </p:cBhvr>
                                    </p:animEffect>
                                  </p:childTnLst>
                                </p:cTn>
                              </p:par>
                              <p:par>
                                <p:cTn id="15" presetID="10" presetClass="entr" presetSubtype="0" fill="hold" nodeType="with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500"/>
                                        <p:tgtEl>
                                          <p:spTgt spid="5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fade">
                                      <p:cBhvr>
                                        <p:cTn id="44" dur="500"/>
                                        <p:tgtEl>
                                          <p:spTgt spid="71"/>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1"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750" fill="hold"/>
                                        <p:tgtEl>
                                          <p:spTgt spid="3"/>
                                        </p:tgtEl>
                                        <p:attrNameLst>
                                          <p:attrName>ppt_x</p:attrName>
                                        </p:attrNameLst>
                                      </p:cBhvr>
                                      <p:tavLst>
                                        <p:tav tm="0">
                                          <p:val>
                                            <p:strVal val="#ppt_x"/>
                                          </p:val>
                                        </p:tav>
                                        <p:tav tm="100000">
                                          <p:val>
                                            <p:strVal val="#ppt_x"/>
                                          </p:val>
                                        </p:tav>
                                      </p:tavLst>
                                    </p:anim>
                                    <p:anim calcmode="lin" valueType="num">
                                      <p:cBhvr>
                                        <p:cTn id="50" dur="750" fill="hold"/>
                                        <p:tgtEl>
                                          <p:spTgt spid="3"/>
                                        </p:tgtEl>
                                        <p:attrNameLst>
                                          <p:attrName>ppt_y</p:attrName>
                                        </p:attrNameLst>
                                      </p:cBhvr>
                                      <p:tavLst>
                                        <p:tav tm="0">
                                          <p:val>
                                            <p:strVal val="#ppt_y-#ppt_h/2"/>
                                          </p:val>
                                        </p:tav>
                                        <p:tav tm="100000">
                                          <p:val>
                                            <p:strVal val="#ppt_y"/>
                                          </p:val>
                                        </p:tav>
                                      </p:tavLst>
                                    </p:anim>
                                    <p:anim calcmode="lin" valueType="num">
                                      <p:cBhvr>
                                        <p:cTn id="51" dur="750" fill="hold"/>
                                        <p:tgtEl>
                                          <p:spTgt spid="3"/>
                                        </p:tgtEl>
                                        <p:attrNameLst>
                                          <p:attrName>ppt_w</p:attrName>
                                        </p:attrNameLst>
                                      </p:cBhvr>
                                      <p:tavLst>
                                        <p:tav tm="0">
                                          <p:val>
                                            <p:strVal val="#ppt_w"/>
                                          </p:val>
                                        </p:tav>
                                        <p:tav tm="100000">
                                          <p:val>
                                            <p:strVal val="#ppt_w"/>
                                          </p:val>
                                        </p:tav>
                                      </p:tavLst>
                                    </p:anim>
                                    <p:anim calcmode="lin" valueType="num">
                                      <p:cBhvr>
                                        <p:cTn id="52" dur="750" fill="hold"/>
                                        <p:tgtEl>
                                          <p:spTgt spid="3"/>
                                        </p:tgtEl>
                                        <p:attrNameLst>
                                          <p:attrName>ppt_h</p:attrName>
                                        </p:attrNameLst>
                                      </p:cBhvr>
                                      <p:tavLst>
                                        <p:tav tm="0">
                                          <p:val>
                                            <p:fltVal val="0"/>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750" fill="hold"/>
                                        <p:tgtEl>
                                          <p:spTgt spid="11"/>
                                        </p:tgtEl>
                                        <p:attrNameLst>
                                          <p:attrName>ppt_x</p:attrName>
                                        </p:attrNameLst>
                                      </p:cBhvr>
                                      <p:tavLst>
                                        <p:tav tm="0">
                                          <p:val>
                                            <p:strVal val="#ppt_x"/>
                                          </p:val>
                                        </p:tav>
                                        <p:tav tm="100000">
                                          <p:val>
                                            <p:strVal val="#ppt_x"/>
                                          </p:val>
                                        </p:tav>
                                      </p:tavLst>
                                    </p:anim>
                                    <p:anim calcmode="lin" valueType="num">
                                      <p:cBhvr>
                                        <p:cTn id="56" dur="750" fill="hold"/>
                                        <p:tgtEl>
                                          <p:spTgt spid="11"/>
                                        </p:tgtEl>
                                        <p:attrNameLst>
                                          <p:attrName>ppt_y</p:attrName>
                                        </p:attrNameLst>
                                      </p:cBhvr>
                                      <p:tavLst>
                                        <p:tav tm="0">
                                          <p:val>
                                            <p:strVal val="#ppt_y-#ppt_h/2"/>
                                          </p:val>
                                        </p:tav>
                                        <p:tav tm="100000">
                                          <p:val>
                                            <p:strVal val="#ppt_y"/>
                                          </p:val>
                                        </p:tav>
                                      </p:tavLst>
                                    </p:anim>
                                    <p:anim calcmode="lin" valueType="num">
                                      <p:cBhvr>
                                        <p:cTn id="57" dur="750" fill="hold"/>
                                        <p:tgtEl>
                                          <p:spTgt spid="11"/>
                                        </p:tgtEl>
                                        <p:attrNameLst>
                                          <p:attrName>ppt_w</p:attrName>
                                        </p:attrNameLst>
                                      </p:cBhvr>
                                      <p:tavLst>
                                        <p:tav tm="0">
                                          <p:val>
                                            <p:strVal val="#ppt_w"/>
                                          </p:val>
                                        </p:tav>
                                        <p:tav tm="100000">
                                          <p:val>
                                            <p:strVal val="#ppt_w"/>
                                          </p:val>
                                        </p:tav>
                                      </p:tavLst>
                                    </p:anim>
                                    <p:anim calcmode="lin" valueType="num">
                                      <p:cBhvr>
                                        <p:cTn id="58" dur="750" fill="hold"/>
                                        <p:tgtEl>
                                          <p:spTgt spid="11"/>
                                        </p:tgtEl>
                                        <p:attrNameLst>
                                          <p:attrName>ppt_h</p:attrName>
                                        </p:attrNameLst>
                                      </p:cBhvr>
                                      <p:tavLst>
                                        <p:tav tm="0">
                                          <p:val>
                                            <p:fltVal val="0"/>
                                          </p:val>
                                        </p:tav>
                                        <p:tav tm="100000">
                                          <p:val>
                                            <p:strVal val="#ppt_h"/>
                                          </p:val>
                                        </p:tav>
                                      </p:tavLst>
                                    </p:anim>
                                  </p:childTnLst>
                                </p:cTn>
                              </p:par>
                            </p:childTnLst>
                          </p:cTn>
                        </p:par>
                        <p:par>
                          <p:cTn id="59" fill="hold">
                            <p:stCondLst>
                              <p:cond delay="750"/>
                            </p:stCondLst>
                            <p:childTnLst>
                              <p:par>
                                <p:cTn id="60" presetID="10" presetClass="entr" presetSubtype="0"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500"/>
                                        <p:tgtEl>
                                          <p:spTgt spid="4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500"/>
                                        <p:tgtEl>
                                          <p:spTgt spid="46"/>
                                        </p:tgtEl>
                                      </p:cBhvr>
                                    </p:animEffect>
                                  </p:childTnLst>
                                </p:cTn>
                              </p:par>
                              <p:par>
                                <p:cTn id="66" presetID="23" presetClass="entr" presetSubtype="16"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childTnLst>
                                </p:cTn>
                              </p:par>
                              <p:par>
                                <p:cTn id="70" presetID="35" presetClass="path" presetSubtype="0" fill="hold" nodeType="withEffect">
                                  <p:stCondLst>
                                    <p:cond delay="0"/>
                                  </p:stCondLst>
                                  <p:childTnLst>
                                    <p:animMotion origin="layout" path="M -0.01218 0.06828 L -5.12821E-7 4.44444E-6 " pathEditMode="relative" rAng="0" ptsTypes="AA">
                                      <p:cBhvr>
                                        <p:cTn id="71" dur="500" fill="hold"/>
                                        <p:tgtEl>
                                          <p:spTgt spid="12"/>
                                        </p:tgtEl>
                                        <p:attrNameLst>
                                          <p:attrName>ppt_x</p:attrName>
                                          <p:attrName>ppt_y</p:attrName>
                                        </p:attrNameLst>
                                      </p:cBhvr>
                                      <p:rCtr x="609" y="-3426"/>
                                    </p:animMotion>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43"/>
                                        </p:tgtEl>
                                        <p:attrNameLst>
                                          <p:attrName>style.visibility</p:attrName>
                                        </p:attrNameLst>
                                      </p:cBhvr>
                                      <p:to>
                                        <p:strVal val="visible"/>
                                      </p:to>
                                    </p:set>
                                    <p:animEffect transition="in" filter="fade">
                                      <p:cBhvr>
                                        <p:cTn id="76" dur="500"/>
                                        <p:tgtEl>
                                          <p:spTgt spid="14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91"/>
                                        </p:tgtEl>
                                        <p:attrNameLst>
                                          <p:attrName>style.visibility</p:attrName>
                                        </p:attrNameLst>
                                      </p:cBhvr>
                                      <p:to>
                                        <p:strVal val="visible"/>
                                      </p:to>
                                    </p:set>
                                    <p:animEffect transition="in" filter="fade">
                                      <p:cBhvr>
                                        <p:cTn id="79" dur="500"/>
                                        <p:tgtEl>
                                          <p:spTgt spid="9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17"/>
                                        </p:tgtEl>
                                        <p:attrNameLst>
                                          <p:attrName>style.visibility</p:attrName>
                                        </p:attrNameLst>
                                      </p:cBhvr>
                                      <p:to>
                                        <p:strVal val="visible"/>
                                      </p:to>
                                    </p:set>
                                    <p:animEffect transition="in" filter="fade">
                                      <p:cBhvr>
                                        <p:cTn id="82" dur="500"/>
                                        <p:tgtEl>
                                          <p:spTgt spid="11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18"/>
                                        </p:tgtEl>
                                        <p:attrNameLst>
                                          <p:attrName>style.visibility</p:attrName>
                                        </p:attrNameLst>
                                      </p:cBhvr>
                                      <p:to>
                                        <p:strVal val="visible"/>
                                      </p:to>
                                    </p:set>
                                    <p:animEffect transition="in" filter="fade">
                                      <p:cBhvr>
                                        <p:cTn id="85" dur="500"/>
                                        <p:tgtEl>
                                          <p:spTgt spid="11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20"/>
                                        </p:tgtEl>
                                        <p:attrNameLst>
                                          <p:attrName>style.visibility</p:attrName>
                                        </p:attrNameLst>
                                      </p:cBhvr>
                                      <p:to>
                                        <p:strVal val="visible"/>
                                      </p:to>
                                    </p:set>
                                    <p:animEffect transition="in" filter="fade">
                                      <p:cBhvr>
                                        <p:cTn id="88" dur="500"/>
                                        <p:tgtEl>
                                          <p:spTgt spid="12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22"/>
                                        </p:tgtEl>
                                        <p:attrNameLst>
                                          <p:attrName>style.visibility</p:attrName>
                                        </p:attrNameLst>
                                      </p:cBhvr>
                                      <p:to>
                                        <p:strVal val="visible"/>
                                      </p:to>
                                    </p:set>
                                    <p:animEffect transition="in" filter="fade">
                                      <p:cBhvr>
                                        <p:cTn id="91" dur="500"/>
                                        <p:tgtEl>
                                          <p:spTgt spid="12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24"/>
                                        </p:tgtEl>
                                        <p:attrNameLst>
                                          <p:attrName>style.visibility</p:attrName>
                                        </p:attrNameLst>
                                      </p:cBhvr>
                                      <p:to>
                                        <p:strVal val="visible"/>
                                      </p:to>
                                    </p:set>
                                    <p:animEffect transition="in" filter="fade">
                                      <p:cBhvr>
                                        <p:cTn id="94" dur="500"/>
                                        <p:tgtEl>
                                          <p:spTgt spid="12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23"/>
                                        </p:tgtEl>
                                        <p:attrNameLst>
                                          <p:attrName>style.visibility</p:attrName>
                                        </p:attrNameLst>
                                      </p:cBhvr>
                                      <p:to>
                                        <p:strVal val="visible"/>
                                      </p:to>
                                    </p:set>
                                    <p:animEffect transition="in" filter="fade">
                                      <p:cBhvr>
                                        <p:cTn id="97" dur="500"/>
                                        <p:tgtEl>
                                          <p:spTgt spid="12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05"/>
                                        </p:tgtEl>
                                        <p:attrNameLst>
                                          <p:attrName>style.visibility</p:attrName>
                                        </p:attrNameLst>
                                      </p:cBhvr>
                                      <p:to>
                                        <p:strVal val="visible"/>
                                      </p:to>
                                    </p:set>
                                    <p:animEffect transition="in" filter="fade">
                                      <p:cBhvr>
                                        <p:cTn id="100" dur="500"/>
                                        <p:tgtEl>
                                          <p:spTgt spid="10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21"/>
                                        </p:tgtEl>
                                        <p:attrNameLst>
                                          <p:attrName>style.visibility</p:attrName>
                                        </p:attrNameLst>
                                      </p:cBhvr>
                                      <p:to>
                                        <p:strVal val="visible"/>
                                      </p:to>
                                    </p:set>
                                    <p:animEffect transition="in" filter="fade">
                                      <p:cBhvr>
                                        <p:cTn id="103" dur="500"/>
                                        <p:tgtEl>
                                          <p:spTgt spid="12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25"/>
                                        </p:tgtEl>
                                        <p:attrNameLst>
                                          <p:attrName>style.visibility</p:attrName>
                                        </p:attrNameLst>
                                      </p:cBhvr>
                                      <p:to>
                                        <p:strVal val="visible"/>
                                      </p:to>
                                    </p:set>
                                    <p:animEffect transition="in" filter="fade">
                                      <p:cBhvr>
                                        <p:cTn id="106" dur="500"/>
                                        <p:tgtEl>
                                          <p:spTgt spid="125"/>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1" nodeType="click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fade">
                                      <p:cBhvr>
                                        <p:cTn id="111" dur="500"/>
                                        <p:tgtEl>
                                          <p:spTgt spid="49"/>
                                        </p:tgtEl>
                                      </p:cBhvr>
                                    </p:animEffect>
                                  </p:childTnLst>
                                </p:cTn>
                              </p:par>
                              <p:par>
                                <p:cTn id="112" presetID="10" presetClass="entr" presetSubtype="0" fill="hold" grpId="1" nodeType="with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fade">
                                      <p:cBhvr>
                                        <p:cTn id="114" dur="500"/>
                                        <p:tgtEl>
                                          <p:spTgt spid="31"/>
                                        </p:tgtEl>
                                      </p:cBhvr>
                                    </p:animEffect>
                                  </p:childTnLst>
                                </p:cTn>
                              </p:par>
                              <p:par>
                                <p:cTn id="115" presetID="10" presetClass="entr" presetSubtype="0" fill="hold" grpId="1" nodeType="with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500"/>
                                        <p:tgtEl>
                                          <p:spTgt spid="50"/>
                                        </p:tgtEl>
                                      </p:cBhvr>
                                    </p:animEffect>
                                  </p:childTnLst>
                                </p:cTn>
                              </p:par>
                              <p:par>
                                <p:cTn id="118" presetID="10" presetClass="entr" presetSubtype="0" fill="hold" grpId="1" nodeType="withEffect">
                                  <p:stCondLst>
                                    <p:cond delay="0"/>
                                  </p:stCondLst>
                                  <p:childTnLst>
                                    <p:set>
                                      <p:cBhvr>
                                        <p:cTn id="119" dur="1" fill="hold">
                                          <p:stCondLst>
                                            <p:cond delay="0"/>
                                          </p:stCondLst>
                                        </p:cTn>
                                        <p:tgtEl>
                                          <p:spTgt spid="53"/>
                                        </p:tgtEl>
                                        <p:attrNameLst>
                                          <p:attrName>style.visibility</p:attrName>
                                        </p:attrNameLst>
                                      </p:cBhvr>
                                      <p:to>
                                        <p:strVal val="visible"/>
                                      </p:to>
                                    </p:set>
                                    <p:animEffect transition="in" filter="fade">
                                      <p:cBhvr>
                                        <p:cTn id="120" dur="500"/>
                                        <p:tgtEl>
                                          <p:spTgt spid="53"/>
                                        </p:tgtEl>
                                      </p:cBhvr>
                                    </p:animEffect>
                                  </p:childTnLst>
                                </p:cTn>
                              </p:par>
                              <p:par>
                                <p:cTn id="121" presetID="10" presetClass="entr" presetSubtype="0" fill="hold" grpId="1" nodeType="withEffect">
                                  <p:stCondLst>
                                    <p:cond delay="0"/>
                                  </p:stCondLst>
                                  <p:childTnLst>
                                    <p:set>
                                      <p:cBhvr>
                                        <p:cTn id="122" dur="1" fill="hold">
                                          <p:stCondLst>
                                            <p:cond delay="0"/>
                                          </p:stCondLst>
                                        </p:cTn>
                                        <p:tgtEl>
                                          <p:spTgt spid="52"/>
                                        </p:tgtEl>
                                        <p:attrNameLst>
                                          <p:attrName>style.visibility</p:attrName>
                                        </p:attrNameLst>
                                      </p:cBhvr>
                                      <p:to>
                                        <p:strVal val="visible"/>
                                      </p:to>
                                    </p:set>
                                    <p:animEffect transition="in" filter="fade">
                                      <p:cBhvr>
                                        <p:cTn id="123" dur="500"/>
                                        <p:tgtEl>
                                          <p:spTgt spid="52"/>
                                        </p:tgtEl>
                                      </p:cBhvr>
                                    </p:animEffect>
                                  </p:childTnLst>
                                </p:cTn>
                              </p:par>
                              <p:par>
                                <p:cTn id="124" presetID="10" presetClass="entr" presetSubtype="0" fill="hold" nodeType="withEffect">
                                  <p:stCondLst>
                                    <p:cond delay="0"/>
                                  </p:stCondLst>
                                  <p:childTnLst>
                                    <p:set>
                                      <p:cBhvr>
                                        <p:cTn id="125" dur="1" fill="hold">
                                          <p:stCondLst>
                                            <p:cond delay="0"/>
                                          </p:stCondLst>
                                        </p:cTn>
                                        <p:tgtEl>
                                          <p:spTgt spid="35"/>
                                        </p:tgtEl>
                                        <p:attrNameLst>
                                          <p:attrName>style.visibility</p:attrName>
                                        </p:attrNameLst>
                                      </p:cBhvr>
                                      <p:to>
                                        <p:strVal val="visible"/>
                                      </p:to>
                                    </p:set>
                                    <p:animEffect transition="in" filter="fade">
                                      <p:cBhvr>
                                        <p:cTn id="126" dur="500"/>
                                        <p:tgtEl>
                                          <p:spTgt spid="35"/>
                                        </p:tgtEl>
                                      </p:cBhvr>
                                    </p:animEffect>
                                  </p:childTnLst>
                                </p:cTn>
                              </p:par>
                              <p:par>
                                <p:cTn id="127" presetID="10" presetClass="entr" presetSubtype="0" fill="hold" grpId="1" nodeType="withEffect">
                                  <p:stCondLst>
                                    <p:cond delay="0"/>
                                  </p:stCondLst>
                                  <p:childTnLst>
                                    <p:set>
                                      <p:cBhvr>
                                        <p:cTn id="128" dur="1" fill="hold">
                                          <p:stCondLst>
                                            <p:cond delay="0"/>
                                          </p:stCondLst>
                                        </p:cTn>
                                        <p:tgtEl>
                                          <p:spTgt spid="14"/>
                                        </p:tgtEl>
                                        <p:attrNameLst>
                                          <p:attrName>style.visibility</p:attrName>
                                        </p:attrNameLst>
                                      </p:cBhvr>
                                      <p:to>
                                        <p:strVal val="visible"/>
                                      </p:to>
                                    </p:set>
                                    <p:animEffect transition="in" filter="fade">
                                      <p:cBhvr>
                                        <p:cTn id="129" dur="500"/>
                                        <p:tgtEl>
                                          <p:spTgt spid="14"/>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2"/>
                                        </p:tgtEl>
                                        <p:attrNameLst>
                                          <p:attrName>style.visibility</p:attrName>
                                        </p:attrNameLst>
                                      </p:cBhvr>
                                      <p:to>
                                        <p:strVal val="visible"/>
                                      </p:to>
                                    </p:set>
                                    <p:animEffect transition="in" filter="fade">
                                      <p:cBhvr>
                                        <p:cTn id="132" dur="500"/>
                                        <p:tgtEl>
                                          <p:spTgt spid="3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fade">
                                      <p:cBhvr>
                                        <p:cTn id="135" dur="500"/>
                                        <p:tgtEl>
                                          <p:spTgt spid="128"/>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33"/>
                                        </p:tgtEl>
                                        <p:attrNameLst>
                                          <p:attrName>style.visibility</p:attrName>
                                        </p:attrNameLst>
                                      </p:cBhvr>
                                      <p:to>
                                        <p:strVal val="visible"/>
                                      </p:to>
                                    </p:set>
                                    <p:animEffect transition="in" filter="fade">
                                      <p:cBhvr>
                                        <p:cTn id="138" dur="500"/>
                                        <p:tgtEl>
                                          <p:spTgt spid="133"/>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19"/>
                                        </p:tgtEl>
                                        <p:attrNameLst>
                                          <p:attrName>style.visibility</p:attrName>
                                        </p:attrNameLst>
                                      </p:cBhvr>
                                      <p:to>
                                        <p:strVal val="visible"/>
                                      </p:to>
                                    </p:set>
                                    <p:animEffect transition="in" filter="fade">
                                      <p:cBhvr>
                                        <p:cTn id="141" dur="500"/>
                                        <p:tgtEl>
                                          <p:spTgt spid="119"/>
                                        </p:tgtEl>
                                      </p:cBhvr>
                                    </p:animEffect>
                                  </p:childTnLst>
                                </p:cTn>
                              </p:par>
                            </p:childTnLst>
                          </p:cTn>
                        </p:par>
                      </p:childTnLst>
                    </p:cTn>
                  </p:par>
                  <p:par>
                    <p:cTn id="142" fill="hold">
                      <p:stCondLst>
                        <p:cond delay="indefinite"/>
                      </p:stCondLst>
                      <p:childTnLst>
                        <p:par>
                          <p:cTn id="143" fill="hold">
                            <p:stCondLst>
                              <p:cond delay="0"/>
                            </p:stCondLst>
                            <p:childTnLst>
                              <p:par>
                                <p:cTn id="144" presetID="42" presetClass="path" presetSubtype="0" fill="hold" grpId="0" nodeType="clickEffect">
                                  <p:stCondLst>
                                    <p:cond delay="0"/>
                                  </p:stCondLst>
                                  <p:childTnLst>
                                    <p:animMotion origin="layout" path="M -2.5641E-6 -3.7037E-7 L -2.5641E-6 0.02662 " pathEditMode="relative" rAng="0" ptsTypes="AA">
                                      <p:cBhvr>
                                        <p:cTn id="145" dur="750" fill="hold"/>
                                        <p:tgtEl>
                                          <p:spTgt spid="49"/>
                                        </p:tgtEl>
                                        <p:attrNameLst>
                                          <p:attrName>ppt_x</p:attrName>
                                          <p:attrName>ppt_y</p:attrName>
                                        </p:attrNameLst>
                                      </p:cBhvr>
                                      <p:rCtr x="0" y="1319"/>
                                    </p:animMotion>
                                  </p:childTnLst>
                                </p:cTn>
                              </p:par>
                              <p:par>
                                <p:cTn id="146" presetID="42" presetClass="path" presetSubtype="0" fill="hold" grpId="0" nodeType="withEffect">
                                  <p:stCondLst>
                                    <p:cond delay="0"/>
                                  </p:stCondLst>
                                  <p:childTnLst>
                                    <p:animMotion origin="layout" path="M -3.07692E-6 -2.96296E-6 L -3.07692E-6 0.02963 " pathEditMode="relative" rAng="0" ptsTypes="AA">
                                      <p:cBhvr>
                                        <p:cTn id="147" dur="750" fill="hold"/>
                                        <p:tgtEl>
                                          <p:spTgt spid="31"/>
                                        </p:tgtEl>
                                        <p:attrNameLst>
                                          <p:attrName>ppt_x</p:attrName>
                                          <p:attrName>ppt_y</p:attrName>
                                        </p:attrNameLst>
                                      </p:cBhvr>
                                      <p:rCtr x="0" y="1481"/>
                                    </p:animMotion>
                                  </p:childTnLst>
                                </p:cTn>
                              </p:par>
                              <p:par>
                                <p:cTn id="148" presetID="42" presetClass="path" presetSubtype="0" fill="hold" grpId="0" nodeType="withEffect">
                                  <p:stCondLst>
                                    <p:cond delay="0"/>
                                  </p:stCondLst>
                                  <p:childTnLst>
                                    <p:animMotion origin="layout" path="M -4.61538E-6 2.59259E-6 L -4.61538E-6 0.0419 " pathEditMode="relative" rAng="0" ptsTypes="AA">
                                      <p:cBhvr>
                                        <p:cTn id="149" dur="750" fill="hold"/>
                                        <p:tgtEl>
                                          <p:spTgt spid="50"/>
                                        </p:tgtEl>
                                        <p:attrNameLst>
                                          <p:attrName>ppt_x</p:attrName>
                                          <p:attrName>ppt_y</p:attrName>
                                        </p:attrNameLst>
                                      </p:cBhvr>
                                      <p:rCtr x="0" y="2083"/>
                                    </p:animMotion>
                                  </p:childTnLst>
                                </p:cTn>
                              </p:par>
                              <p:par>
                                <p:cTn id="150" presetID="42" presetClass="path" presetSubtype="0" fill="hold" grpId="0" nodeType="withEffect">
                                  <p:stCondLst>
                                    <p:cond delay="0"/>
                                  </p:stCondLst>
                                  <p:childTnLst>
                                    <p:animMotion origin="layout" path="M -1.28205E-6 3.7037E-6 L -1.28205E-6 0.02639 " pathEditMode="relative" rAng="0" ptsTypes="AA">
                                      <p:cBhvr>
                                        <p:cTn id="151" dur="750" fill="hold"/>
                                        <p:tgtEl>
                                          <p:spTgt spid="53"/>
                                        </p:tgtEl>
                                        <p:attrNameLst>
                                          <p:attrName>ppt_x</p:attrName>
                                          <p:attrName>ppt_y</p:attrName>
                                        </p:attrNameLst>
                                      </p:cBhvr>
                                      <p:rCtr x="0" y="1319"/>
                                    </p:animMotion>
                                  </p:childTnLst>
                                </p:cTn>
                              </p:par>
                              <p:par>
                                <p:cTn id="152" presetID="42" presetClass="path" presetSubtype="0" fill="hold" grpId="0" nodeType="withEffect">
                                  <p:stCondLst>
                                    <p:cond delay="0"/>
                                  </p:stCondLst>
                                  <p:childTnLst>
                                    <p:animMotion origin="layout" path="M 5.12821E-7 1.85185E-6 L 5.12821E-7 0.04398 " pathEditMode="relative" rAng="0" ptsTypes="AA">
                                      <p:cBhvr>
                                        <p:cTn id="153" dur="750" fill="hold"/>
                                        <p:tgtEl>
                                          <p:spTgt spid="52"/>
                                        </p:tgtEl>
                                        <p:attrNameLst>
                                          <p:attrName>ppt_x</p:attrName>
                                          <p:attrName>ppt_y</p:attrName>
                                        </p:attrNameLst>
                                      </p:cBhvr>
                                      <p:rCtr x="0" y="2199"/>
                                    </p:animMotion>
                                  </p:childTnLst>
                                </p:cTn>
                              </p:par>
                              <p:par>
                                <p:cTn id="154" presetID="42" presetClass="path" presetSubtype="0" fill="hold" nodeType="withEffect">
                                  <p:stCondLst>
                                    <p:cond delay="0"/>
                                  </p:stCondLst>
                                  <p:childTnLst>
                                    <p:animMotion origin="layout" path="M -2.30769E-6 3.7037E-6 L -2.30769E-6 0.05347 " pathEditMode="relative" rAng="0" ptsTypes="AA">
                                      <p:cBhvr>
                                        <p:cTn id="155" dur="750" fill="hold"/>
                                        <p:tgtEl>
                                          <p:spTgt spid="35"/>
                                        </p:tgtEl>
                                        <p:attrNameLst>
                                          <p:attrName>ppt_x</p:attrName>
                                          <p:attrName>ppt_y</p:attrName>
                                        </p:attrNameLst>
                                      </p:cBhvr>
                                      <p:rCtr x="0" y="2662"/>
                                    </p:animMotion>
                                  </p:childTnLst>
                                </p:cTn>
                              </p:par>
                              <p:par>
                                <p:cTn id="156" presetID="17" presetClass="exit" presetSubtype="4" fill="hold" grpId="0" nodeType="withEffect">
                                  <p:stCondLst>
                                    <p:cond delay="0"/>
                                  </p:stCondLst>
                                  <p:childTnLst>
                                    <p:anim calcmode="lin" valueType="num">
                                      <p:cBhvr>
                                        <p:cTn id="157" dur="750"/>
                                        <p:tgtEl>
                                          <p:spTgt spid="14"/>
                                        </p:tgtEl>
                                        <p:attrNameLst>
                                          <p:attrName>ppt_x</p:attrName>
                                        </p:attrNameLst>
                                      </p:cBhvr>
                                      <p:tavLst>
                                        <p:tav tm="0">
                                          <p:val>
                                            <p:strVal val="ppt_x"/>
                                          </p:val>
                                        </p:tav>
                                        <p:tav tm="100000">
                                          <p:val>
                                            <p:strVal val="ppt_x"/>
                                          </p:val>
                                        </p:tav>
                                      </p:tavLst>
                                    </p:anim>
                                    <p:anim calcmode="lin" valueType="num">
                                      <p:cBhvr>
                                        <p:cTn id="158" dur="750"/>
                                        <p:tgtEl>
                                          <p:spTgt spid="14"/>
                                        </p:tgtEl>
                                        <p:attrNameLst>
                                          <p:attrName>ppt_y</p:attrName>
                                        </p:attrNameLst>
                                      </p:cBhvr>
                                      <p:tavLst>
                                        <p:tav tm="0">
                                          <p:val>
                                            <p:strVal val="ppt_y"/>
                                          </p:val>
                                        </p:tav>
                                        <p:tav tm="100000">
                                          <p:val>
                                            <p:strVal val="ppt_y+ppt_h/2"/>
                                          </p:val>
                                        </p:tav>
                                      </p:tavLst>
                                    </p:anim>
                                    <p:anim calcmode="lin" valueType="num">
                                      <p:cBhvr>
                                        <p:cTn id="159" dur="750"/>
                                        <p:tgtEl>
                                          <p:spTgt spid="14"/>
                                        </p:tgtEl>
                                        <p:attrNameLst>
                                          <p:attrName>ppt_w</p:attrName>
                                        </p:attrNameLst>
                                      </p:cBhvr>
                                      <p:tavLst>
                                        <p:tav tm="0">
                                          <p:val>
                                            <p:strVal val="ppt_w"/>
                                          </p:val>
                                        </p:tav>
                                        <p:tav tm="100000">
                                          <p:val>
                                            <p:strVal val="ppt_w"/>
                                          </p:val>
                                        </p:tav>
                                      </p:tavLst>
                                    </p:anim>
                                    <p:anim calcmode="lin" valueType="num">
                                      <p:cBhvr>
                                        <p:cTn id="160" dur="750"/>
                                        <p:tgtEl>
                                          <p:spTgt spid="14"/>
                                        </p:tgtEl>
                                        <p:attrNameLst>
                                          <p:attrName>ppt_h</p:attrName>
                                        </p:attrNameLst>
                                      </p:cBhvr>
                                      <p:tavLst>
                                        <p:tav tm="0">
                                          <p:val>
                                            <p:strVal val="ppt_h"/>
                                          </p:val>
                                        </p:tav>
                                        <p:tav tm="100000">
                                          <p:val>
                                            <p:fltVal val="0"/>
                                          </p:val>
                                        </p:tav>
                                      </p:tavLst>
                                    </p:anim>
                                    <p:set>
                                      <p:cBhvr>
                                        <p:cTn id="161" dur="1" fill="hold">
                                          <p:stCondLst>
                                            <p:cond delay="749"/>
                                          </p:stCondLst>
                                        </p:cTn>
                                        <p:tgtEl>
                                          <p:spTgt spid="14"/>
                                        </p:tgtEl>
                                        <p:attrNameLst>
                                          <p:attrName>style.visibility</p:attrName>
                                        </p:attrNameLst>
                                      </p:cBhvr>
                                      <p:to>
                                        <p:strVal val="hidden"/>
                                      </p:to>
                                    </p:set>
                                  </p:childTnLst>
                                </p:cTn>
                              </p:par>
                            </p:childTnLst>
                          </p:cTn>
                        </p:par>
                        <p:par>
                          <p:cTn id="162" fill="hold">
                            <p:stCondLst>
                              <p:cond delay="750"/>
                            </p:stCondLst>
                            <p:childTnLst>
                              <p:par>
                                <p:cTn id="163" presetID="1" presetClass="entr" presetSubtype="0" fill="hold" grpId="0" nodeType="afterEffect">
                                  <p:stCondLst>
                                    <p:cond delay="0"/>
                                  </p:stCondLst>
                                  <p:childTnLst>
                                    <p:set>
                                      <p:cBhvr>
                                        <p:cTn id="164" dur="1" fill="hold">
                                          <p:stCondLst>
                                            <p:cond delay="0"/>
                                          </p:stCondLst>
                                        </p:cTn>
                                        <p:tgtEl>
                                          <p:spTgt spid="75"/>
                                        </p:tgtEl>
                                        <p:attrNameLst>
                                          <p:attrName>style.visibility</p:attrName>
                                        </p:attrNameLst>
                                      </p:cBhvr>
                                      <p:to>
                                        <p:strVal val="visible"/>
                                      </p:to>
                                    </p:set>
                                  </p:childTnLst>
                                </p:cTn>
                              </p:par>
                            </p:childTnLst>
                          </p:cTn>
                        </p:par>
                        <p:par>
                          <p:cTn id="165" fill="hold">
                            <p:stCondLst>
                              <p:cond delay="750"/>
                            </p:stCondLst>
                            <p:childTnLst>
                              <p:par>
                                <p:cTn id="166" presetID="1" presetClass="entr" presetSubtype="0" fill="hold" grpId="0" nodeType="afterEffect">
                                  <p:stCondLst>
                                    <p:cond delay="0"/>
                                  </p:stCondLst>
                                  <p:childTnLst>
                                    <p:set>
                                      <p:cBhvr>
                                        <p:cTn id="167" dur="1" fill="hold">
                                          <p:stCondLst>
                                            <p:cond delay="0"/>
                                          </p:stCondLst>
                                        </p:cTn>
                                        <p:tgtEl>
                                          <p:spTgt spid="74"/>
                                        </p:tgtEl>
                                        <p:attrNameLst>
                                          <p:attrName>style.visibility</p:attrName>
                                        </p:attrNameLst>
                                      </p:cBhvr>
                                      <p:to>
                                        <p:strVal val="visible"/>
                                      </p:to>
                                    </p:set>
                                  </p:childTnLst>
                                </p:cTn>
                              </p:par>
                              <p:par>
                                <p:cTn id="168" presetID="1" presetClass="entr" presetSubtype="0" fill="hold" nodeType="withEffect">
                                  <p:stCondLst>
                                    <p:cond delay="0"/>
                                  </p:stCondLst>
                                  <p:childTnLst>
                                    <p:set>
                                      <p:cBhvr>
                                        <p:cTn id="169" dur="1" fill="hold">
                                          <p:stCondLst>
                                            <p:cond delay="0"/>
                                          </p:stCondLst>
                                        </p:cTn>
                                        <p:tgtEl>
                                          <p:spTgt spid="29"/>
                                        </p:tgtEl>
                                        <p:attrNameLst>
                                          <p:attrName>style.visibility</p:attrName>
                                        </p:attrNameLst>
                                      </p:cBhvr>
                                      <p:to>
                                        <p:strVal val="visible"/>
                                      </p:to>
                                    </p:set>
                                  </p:childTnLst>
                                </p:cTn>
                              </p:par>
                            </p:childTnLst>
                          </p:cTn>
                        </p:par>
                        <p:par>
                          <p:cTn id="170" fill="hold">
                            <p:stCondLst>
                              <p:cond delay="750"/>
                            </p:stCondLst>
                            <p:childTnLst>
                              <p:par>
                                <p:cTn id="171" presetID="22" presetClass="entr" presetSubtype="8" fill="hold" nodeType="afterEffect">
                                  <p:stCondLst>
                                    <p:cond delay="0"/>
                                  </p:stCondLst>
                                  <p:childTnLst>
                                    <p:set>
                                      <p:cBhvr>
                                        <p:cTn id="172" dur="1" fill="hold">
                                          <p:stCondLst>
                                            <p:cond delay="0"/>
                                          </p:stCondLst>
                                        </p:cTn>
                                        <p:tgtEl>
                                          <p:spTgt spid="92"/>
                                        </p:tgtEl>
                                        <p:attrNameLst>
                                          <p:attrName>style.visibility</p:attrName>
                                        </p:attrNameLst>
                                      </p:cBhvr>
                                      <p:to>
                                        <p:strVal val="visible"/>
                                      </p:to>
                                    </p:set>
                                    <p:animEffect transition="in" filter="wipe(left)">
                                      <p:cBhvr>
                                        <p:cTn id="173" dur="500"/>
                                        <p:tgtEl>
                                          <p:spTgt spid="92"/>
                                        </p:tgtEl>
                                      </p:cBhvr>
                                    </p:animEffect>
                                  </p:childTnLst>
                                </p:cTn>
                              </p:par>
                              <p:par>
                                <p:cTn id="174" presetID="22" presetClass="entr" presetSubtype="8" fill="hold" nodeType="withEffect">
                                  <p:stCondLst>
                                    <p:cond delay="0"/>
                                  </p:stCondLst>
                                  <p:childTnLst>
                                    <p:set>
                                      <p:cBhvr>
                                        <p:cTn id="175" dur="1" fill="hold">
                                          <p:stCondLst>
                                            <p:cond delay="0"/>
                                          </p:stCondLst>
                                        </p:cTn>
                                        <p:tgtEl>
                                          <p:spTgt spid="139"/>
                                        </p:tgtEl>
                                        <p:attrNameLst>
                                          <p:attrName>style.visibility</p:attrName>
                                        </p:attrNameLst>
                                      </p:cBhvr>
                                      <p:to>
                                        <p:strVal val="visible"/>
                                      </p:to>
                                    </p:set>
                                    <p:animEffect transition="in" filter="wipe(left)">
                                      <p:cBhvr>
                                        <p:cTn id="176" dur="500"/>
                                        <p:tgtEl>
                                          <p:spTgt spid="139"/>
                                        </p:tgtEl>
                                      </p:cBhvr>
                                    </p:animEffect>
                                  </p:childTnLst>
                                </p:cTn>
                              </p:par>
                              <p:par>
                                <p:cTn id="177" presetID="22" presetClass="entr" presetSubtype="2" fill="hold" nodeType="withEffect">
                                  <p:stCondLst>
                                    <p:cond delay="0"/>
                                  </p:stCondLst>
                                  <p:childTnLst>
                                    <p:set>
                                      <p:cBhvr>
                                        <p:cTn id="178" dur="1" fill="hold">
                                          <p:stCondLst>
                                            <p:cond delay="0"/>
                                          </p:stCondLst>
                                        </p:cTn>
                                        <p:tgtEl>
                                          <p:spTgt spid="112"/>
                                        </p:tgtEl>
                                        <p:attrNameLst>
                                          <p:attrName>style.visibility</p:attrName>
                                        </p:attrNameLst>
                                      </p:cBhvr>
                                      <p:to>
                                        <p:strVal val="visible"/>
                                      </p:to>
                                    </p:set>
                                    <p:animEffect transition="in" filter="wipe(right)">
                                      <p:cBhvr>
                                        <p:cTn id="179" dur="500"/>
                                        <p:tgtEl>
                                          <p:spTgt spid="112"/>
                                        </p:tgtEl>
                                      </p:cBhvr>
                                    </p:animEffect>
                                  </p:childTnLst>
                                </p:cTn>
                              </p:par>
                            </p:childTnLst>
                          </p:cTn>
                        </p:par>
                        <p:par>
                          <p:cTn id="180" fill="hold">
                            <p:stCondLst>
                              <p:cond delay="1250"/>
                            </p:stCondLst>
                            <p:childTnLst>
                              <p:par>
                                <p:cTn id="181" presetID="10" presetClass="entr" presetSubtype="0" fill="hold" grpId="0" nodeType="afterEffect">
                                  <p:stCondLst>
                                    <p:cond delay="0"/>
                                  </p:stCondLst>
                                  <p:childTnLst>
                                    <p:set>
                                      <p:cBhvr>
                                        <p:cTn id="182" dur="1" fill="hold">
                                          <p:stCondLst>
                                            <p:cond delay="0"/>
                                          </p:stCondLst>
                                        </p:cTn>
                                        <p:tgtEl>
                                          <p:spTgt spid="126"/>
                                        </p:tgtEl>
                                        <p:attrNameLst>
                                          <p:attrName>style.visibility</p:attrName>
                                        </p:attrNameLst>
                                      </p:cBhvr>
                                      <p:to>
                                        <p:strVal val="visible"/>
                                      </p:to>
                                    </p:set>
                                    <p:animEffect transition="in" filter="fade">
                                      <p:cBhvr>
                                        <p:cTn id="183" dur="500"/>
                                        <p:tgtEl>
                                          <p:spTgt spid="126"/>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116"/>
                                        </p:tgtEl>
                                        <p:attrNameLst>
                                          <p:attrName>style.visibility</p:attrName>
                                        </p:attrNameLst>
                                      </p:cBhvr>
                                      <p:to>
                                        <p:strVal val="visible"/>
                                      </p:to>
                                    </p:set>
                                    <p:animEffect transition="in" filter="fade">
                                      <p:cBhvr>
                                        <p:cTn id="188" dur="500"/>
                                        <p:tgtEl>
                                          <p:spTgt spid="116"/>
                                        </p:tgtEl>
                                      </p:cBhvr>
                                    </p:animEffect>
                                  </p:childTnLst>
                                </p:cTn>
                              </p:par>
                            </p:childTnLst>
                          </p:cTn>
                        </p:par>
                        <p:par>
                          <p:cTn id="189" fill="hold">
                            <p:stCondLst>
                              <p:cond delay="500"/>
                            </p:stCondLst>
                            <p:childTnLst>
                              <p:par>
                                <p:cTn id="190" presetID="23" presetClass="entr" presetSubtype="16" fill="hold"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childTnLst>
                                </p:cTn>
                              </p:par>
                              <p:par>
                                <p:cTn id="194" presetID="35" presetClass="path" presetSubtype="0" fill="hold" nodeType="withEffect">
                                  <p:stCondLst>
                                    <p:cond delay="0"/>
                                  </p:stCondLst>
                                  <p:childTnLst>
                                    <p:animMotion origin="layout" path="M 0.00016 0.06459 L 2.82051E-6 -4.81481E-6 " pathEditMode="relative" rAng="0" ptsTypes="AA">
                                      <p:cBhvr>
                                        <p:cTn id="195" dur="500" fill="hold"/>
                                        <p:tgtEl>
                                          <p:spTgt spid="28"/>
                                        </p:tgtEl>
                                        <p:attrNameLst>
                                          <p:attrName>ppt_x</p:attrName>
                                          <p:attrName>ppt_y</p:attrName>
                                        </p:attrNameLst>
                                      </p:cBhvr>
                                      <p:rCtr x="-16" y="-3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31" grpId="0" animBg="1"/>
      <p:bldP spid="31" grpId="1" animBg="1"/>
      <p:bldP spid="32" grpId="0" animBg="1"/>
      <p:bldP spid="36" grpId="0" animBg="1"/>
      <p:bldP spid="3" grpId="0" animBg="1"/>
      <p:bldP spid="38" grpId="0" animBg="1"/>
      <p:bldP spid="11" grpId="0" animBg="1"/>
      <p:bldP spid="40" grpId="0" animBg="1"/>
      <p:bldP spid="44" grpId="0" animBg="1"/>
      <p:bldP spid="51" grpId="0" animBg="1"/>
      <p:bldP spid="55" grpId="0"/>
      <p:bldP spid="57" grpId="0"/>
      <p:bldP spid="45" grpId="0" animBg="1"/>
      <p:bldP spid="33" grpId="0" animBg="1"/>
      <p:bldP spid="71" grpId="0"/>
      <p:bldP spid="46" grpId="0" animBg="1"/>
      <p:bldP spid="47" grpId="0" animBg="1"/>
      <p:bldP spid="116" grpId="0" animBg="1"/>
      <p:bldP spid="117" grpId="0" animBg="1"/>
      <p:bldP spid="120" grpId="0" animBg="1"/>
      <p:bldP spid="122" grpId="0"/>
      <p:bldP spid="124" grpId="0" animBg="1"/>
      <p:bldP spid="123" grpId="0"/>
      <p:bldP spid="105" grpId="0" animBg="1"/>
      <p:bldP spid="121" grpId="0"/>
      <p:bldP spid="125" grpId="0"/>
      <p:bldP spid="126" grpId="0" animBg="1"/>
      <p:bldP spid="128" grpId="0" animBg="1"/>
      <p:bldP spid="14" grpId="0" animBg="1"/>
      <p:bldP spid="14" grpId="1" animBg="1"/>
      <p:bldP spid="143" grpId="0" animBg="1"/>
      <p:bldP spid="49" grpId="0" animBg="1"/>
      <p:bldP spid="49" grpId="1" animBg="1"/>
      <p:bldP spid="50" grpId="0"/>
      <p:bldP spid="50" grpId="1"/>
      <p:bldP spid="52" grpId="0"/>
      <p:bldP spid="52" grpId="1"/>
      <p:bldP spid="53" grpId="0"/>
      <p:bldP spid="53" grpId="1"/>
      <p:bldP spid="118" grpId="0" animBg="1"/>
      <p:bldP spid="133" grpId="0"/>
      <p:bldP spid="74" grpId="0" animBg="1"/>
      <p:bldP spid="119" grpId="0" animBg="1"/>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グループ化 150">
            <a:extLst>
              <a:ext uri="{FF2B5EF4-FFF2-40B4-BE49-F238E27FC236}">
                <a16:creationId xmlns:a16="http://schemas.microsoft.com/office/drawing/2014/main" id="{FC32AECA-2E8E-E7AC-1F32-58612314D377}"/>
              </a:ext>
            </a:extLst>
          </p:cNvPr>
          <p:cNvGrpSpPr/>
          <p:nvPr/>
        </p:nvGrpSpPr>
        <p:grpSpPr>
          <a:xfrm>
            <a:off x="3419209" y="5804127"/>
            <a:ext cx="4810093" cy="650971"/>
            <a:chOff x="3419209" y="5804127"/>
            <a:chExt cx="4810093" cy="650971"/>
          </a:xfrm>
        </p:grpSpPr>
        <p:sp>
          <p:nvSpPr>
            <p:cNvPr id="147" name="四角形: 角を丸くする 146">
              <a:extLst>
                <a:ext uri="{FF2B5EF4-FFF2-40B4-BE49-F238E27FC236}">
                  <a16:creationId xmlns:a16="http://schemas.microsoft.com/office/drawing/2014/main" id="{619D47FA-1A89-C2CF-01DD-49D3E774D2DA}"/>
                </a:ext>
              </a:extLst>
            </p:cNvPr>
            <p:cNvSpPr/>
            <p:nvPr/>
          </p:nvSpPr>
          <p:spPr>
            <a:xfrm>
              <a:off x="3419209" y="5968514"/>
              <a:ext cx="4810093" cy="4865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二等辺三角形 149">
              <a:extLst>
                <a:ext uri="{FF2B5EF4-FFF2-40B4-BE49-F238E27FC236}">
                  <a16:creationId xmlns:a16="http://schemas.microsoft.com/office/drawing/2014/main" id="{10AD8DF3-6FAE-379D-B007-4D5B7183187B}"/>
                </a:ext>
              </a:extLst>
            </p:cNvPr>
            <p:cNvSpPr/>
            <p:nvPr/>
          </p:nvSpPr>
          <p:spPr>
            <a:xfrm>
              <a:off x="5704195" y="5804127"/>
              <a:ext cx="237901" cy="207435"/>
            </a:xfrm>
            <a:prstGeom prst="triangle">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81DF3C01-80DF-4A59-938E-22B3822B4B6E}"/>
              </a:ext>
            </a:extLst>
          </p:cNvPr>
          <p:cNvSpPr/>
          <p:nvPr/>
        </p:nvSpPr>
        <p:spPr>
          <a:xfrm>
            <a:off x="411259" y="0"/>
            <a:ext cx="8691084"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3D8D9DC2-3FC5-4380-B88A-59DA0ADECABE}"/>
              </a:ext>
            </a:extLst>
          </p:cNvPr>
          <p:cNvSpPr txBox="1"/>
          <p:nvPr/>
        </p:nvSpPr>
        <p:spPr bwMode="gray">
          <a:xfrm>
            <a:off x="557145" y="72851"/>
            <a:ext cx="8332730" cy="43088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現行の仕組みの課題① －基礎年金水準の決定の仕組み－</a:t>
            </a:r>
          </a:p>
        </p:txBody>
      </p:sp>
      <p:sp>
        <p:nvSpPr>
          <p:cNvPr id="2" name="テキスト ボックス 1">
            <a:extLst>
              <a:ext uri="{FF2B5EF4-FFF2-40B4-BE49-F238E27FC236}">
                <a16:creationId xmlns:a16="http://schemas.microsoft.com/office/drawing/2014/main" id="{EC8820FB-5427-D52B-4F9C-C2D5D057811D}"/>
              </a:ext>
            </a:extLst>
          </p:cNvPr>
          <p:cNvSpPr txBox="1"/>
          <p:nvPr/>
        </p:nvSpPr>
        <p:spPr>
          <a:xfrm>
            <a:off x="643736" y="877027"/>
            <a:ext cx="8773760" cy="877869"/>
          </a:xfrm>
          <a:prstGeom prst="rect">
            <a:avLst/>
          </a:prstGeom>
          <a:noFill/>
        </p:spPr>
        <p:txBody>
          <a:bodyPr wrap="squar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2004</a:t>
            </a:r>
            <a:r>
              <a:rPr kumimoji="0"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年改正で保険料の上限を固定し、マクロ経済スライドにより給付を調整する仕組みとなった結果、</a:t>
            </a:r>
            <a:br>
              <a:rPr kumimoji="0" lang="en-US" altLang="ja-JP"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0"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全国民共通の基礎年金の水準が国民年金（第１号被保険者）の財政状況のみに依存して決まる</a:t>
            </a:r>
            <a:br>
              <a:rPr kumimoji="0" lang="en-US" altLang="ja-JP"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0"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仕組みとなってい</a:t>
            </a:r>
            <a:r>
              <a:rPr lang="ja-JP" altLang="en-US" sz="1600" dirty="0">
                <a:solidFill>
                  <a:srgbClr val="002060"/>
                </a:solidFill>
                <a:latin typeface="Meiryo UI" panose="020B0604030504040204" pitchFamily="50" charset="-128"/>
                <a:ea typeface="Meiryo UI" panose="020B0604030504040204" pitchFamily="50" charset="-128"/>
              </a:rPr>
              <a:t>ます。</a:t>
            </a:r>
            <a:endParaRPr kumimoji="0"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pic>
        <p:nvPicPr>
          <p:cNvPr id="3" name="グラフィックス 2">
            <a:extLst>
              <a:ext uri="{FF2B5EF4-FFF2-40B4-BE49-F238E27FC236}">
                <a16:creationId xmlns:a16="http://schemas.microsoft.com/office/drawing/2014/main" id="{A3BD4082-1D32-6A22-F447-8A6F3B4968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8639" y="3134337"/>
            <a:ext cx="4090837" cy="2334030"/>
          </a:xfrm>
          <a:prstGeom prst="rect">
            <a:avLst/>
          </a:prstGeom>
        </p:spPr>
      </p:pic>
      <p:sp>
        <p:nvSpPr>
          <p:cNvPr id="14" name="角丸四角形 32">
            <a:extLst>
              <a:ext uri="{FF2B5EF4-FFF2-40B4-BE49-F238E27FC236}">
                <a16:creationId xmlns:a16="http://schemas.microsoft.com/office/drawing/2014/main" id="{BD46914E-3892-7D5C-5193-1358A0367DE1}"/>
              </a:ext>
            </a:extLst>
          </p:cNvPr>
          <p:cNvSpPr/>
          <p:nvPr/>
        </p:nvSpPr>
        <p:spPr>
          <a:xfrm>
            <a:off x="724122" y="2126111"/>
            <a:ext cx="3731529" cy="684000"/>
          </a:xfrm>
          <a:prstGeom prst="roundRect">
            <a:avLst>
              <a:gd name="adj" fmla="val 12328"/>
            </a:avLst>
          </a:prstGeom>
          <a:solidFill>
            <a:schemeClr val="bg1"/>
          </a:solidFill>
          <a:ln w="19050">
            <a:noFill/>
          </a:ln>
        </p:spPr>
        <p:txBody>
          <a:bodyPr tIns="0" bIns="0" anchor="ctr"/>
          <a:lstStyle/>
          <a:p>
            <a:pPr marL="0" marR="0" lvl="0" indent="0" algn="ctr" defTabSz="591055" rtl="0" eaLnBrk="1" fontAlgn="auto" latinLnBrk="0" hangingPunct="1">
              <a:lnSpc>
                <a:spcPct val="130000"/>
              </a:lnSpc>
              <a:spcBef>
                <a:spcPts val="0"/>
              </a:spcBef>
              <a:spcAft>
                <a:spcPts val="0"/>
              </a:spcAft>
              <a:buClrTx/>
              <a:buSzTx/>
              <a:buFontTx/>
              <a:buNone/>
              <a:tabLst/>
              <a:defRPr/>
            </a:pPr>
            <a:r>
              <a:rPr kumimoji="0" lang="ja-JP" altLang="en-US" sz="1600" b="1" i="0" u="none" strike="noStrike" kern="1200" cap="none" spc="239"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Noto Sans CJK JP DemiLight" charset="-128"/>
              </a:rPr>
              <a:t>国民年金の財政均衡</a:t>
            </a:r>
            <a:endParaRPr kumimoji="0" lang="en-US" altLang="ja-JP" sz="1600" b="1" i="0" u="none" strike="noStrike" kern="1200" cap="none" spc="239"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Noto Sans CJK JP DemiLight" charset="-128"/>
            </a:endParaRPr>
          </a:p>
          <a:p>
            <a:pPr marL="0" marR="0" lvl="0" indent="0" algn="ctr" defTabSz="591055" rtl="0" eaLnBrk="1" fontAlgn="auto" latinLnBrk="0" hangingPunct="1">
              <a:lnSpc>
                <a:spcPct val="130000"/>
              </a:lnSpc>
              <a:spcBef>
                <a:spcPts val="0"/>
              </a:spcBef>
              <a:spcAft>
                <a:spcPts val="0"/>
              </a:spcAft>
              <a:buClrTx/>
              <a:buSzTx/>
              <a:buFontTx/>
              <a:buNone/>
              <a:tabLst/>
              <a:defRPr/>
            </a:pPr>
            <a:r>
              <a:rPr kumimoji="0" lang="ja-JP" altLang="en-US" sz="1200" b="1" i="0" u="none" strike="noStrike" kern="1200" cap="none" spc="239"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Noto Sans CJK JP DemiLight" charset="-128"/>
              </a:rPr>
              <a:t>（</a:t>
            </a:r>
            <a:r>
              <a:rPr kumimoji="0" lang="ja-JP" altLang="en-US" sz="1200" b="1" i="0" u="none" strike="noStrike" kern="1200" cap="none" spc="239"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Noto Sans CJK JP DemiLight" charset="-128"/>
              </a:rPr>
              <a:t>基礎年金</a:t>
            </a:r>
            <a:r>
              <a:rPr kumimoji="0" lang="ja-JP" altLang="en-US" sz="1200" b="1" i="0" u="none" strike="noStrike" kern="1200" cap="none" spc="239"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Noto Sans CJK JP DemiLight" charset="-128"/>
              </a:rPr>
              <a:t>の調整終了年度を決定）</a:t>
            </a:r>
          </a:p>
        </p:txBody>
      </p:sp>
      <p:sp>
        <p:nvSpPr>
          <p:cNvPr id="16" name="角丸四角形 32">
            <a:extLst>
              <a:ext uri="{FF2B5EF4-FFF2-40B4-BE49-F238E27FC236}">
                <a16:creationId xmlns:a16="http://schemas.microsoft.com/office/drawing/2014/main" id="{F94CE52F-B95A-5B27-3757-1AF31AF4764F}"/>
              </a:ext>
            </a:extLst>
          </p:cNvPr>
          <p:cNvSpPr/>
          <p:nvPr/>
        </p:nvSpPr>
        <p:spPr>
          <a:xfrm>
            <a:off x="724122" y="2720530"/>
            <a:ext cx="3731529" cy="216000"/>
          </a:xfrm>
          <a:prstGeom prst="roundRect">
            <a:avLst>
              <a:gd name="adj" fmla="val 12328"/>
            </a:avLst>
          </a:prstGeom>
          <a:noFill/>
          <a:ln w="19050">
            <a:noFill/>
          </a:ln>
        </p:spPr>
        <p:txBody>
          <a:bodyPr tIns="0" bIns="0" anchor="ctr"/>
          <a:lstStyle/>
          <a:p>
            <a:pPr marL="0" marR="0" lvl="0" indent="0" algn="ctr" defTabSz="591055" rtl="0" eaLnBrk="1" fontAlgn="auto" latinLnBrk="0" hangingPunct="1">
              <a:lnSpc>
                <a:spcPts val="2400"/>
              </a:lnSpc>
              <a:spcBef>
                <a:spcPts val="0"/>
              </a:spcBef>
              <a:spcAft>
                <a:spcPts val="0"/>
              </a:spcAft>
              <a:buClrTx/>
              <a:buSzTx/>
              <a:buFontTx/>
              <a:buNone/>
              <a:tabLst/>
              <a:defRPr/>
            </a:pPr>
            <a:r>
              <a:rPr kumimoji="0" lang="en-US" altLang="ja-JP" sz="1050" b="1" i="0" u="none" strike="noStrike" kern="1200" cap="none" spc="239" normalizeH="0" baseline="0" noProof="0" dirty="0">
                <a:ln>
                  <a:noFill/>
                </a:ln>
                <a:solidFill>
                  <a:srgbClr val="ED7D31"/>
                </a:solidFill>
                <a:effectLst/>
                <a:uLnTx/>
                <a:uFillTx/>
                <a:latin typeface="Meiryo UI" panose="020B0604030504040204" pitchFamily="50" charset="-128"/>
                <a:ea typeface="Meiryo UI" panose="020B0604030504040204" pitchFamily="50" charset="-128"/>
                <a:cs typeface="Noto Sans CJK JP DemiLight" charset="-128"/>
              </a:rPr>
              <a:t>※</a:t>
            </a:r>
            <a:r>
              <a:rPr kumimoji="0" lang="ja-JP" altLang="en-US" sz="1050" b="1" i="0" u="none" strike="noStrike" kern="1200" cap="none" spc="239" normalizeH="0" baseline="0" noProof="0" dirty="0">
                <a:ln>
                  <a:noFill/>
                </a:ln>
                <a:solidFill>
                  <a:srgbClr val="ED7D31"/>
                </a:solidFill>
                <a:effectLst/>
                <a:uLnTx/>
                <a:uFillTx/>
                <a:latin typeface="Meiryo UI" panose="020B0604030504040204" pitchFamily="50" charset="-128"/>
                <a:ea typeface="Meiryo UI" panose="020B0604030504040204" pitchFamily="50" charset="-128"/>
                <a:cs typeface="Noto Sans CJK JP DemiLight" charset="-128"/>
              </a:rPr>
              <a:t>１号被保険者に係る財政</a:t>
            </a:r>
            <a:endParaRPr kumimoji="0" lang="en-US" altLang="ja-JP" sz="1050" b="1" i="0" u="none" strike="noStrike" kern="1200" cap="none" spc="239" normalizeH="0" baseline="0" noProof="0" dirty="0">
              <a:ln>
                <a:noFill/>
              </a:ln>
              <a:solidFill>
                <a:srgbClr val="ED7D31"/>
              </a:solidFill>
              <a:effectLst/>
              <a:uLnTx/>
              <a:uFillTx/>
              <a:latin typeface="Meiryo UI" panose="020B0604030504040204" pitchFamily="50" charset="-128"/>
              <a:ea typeface="Meiryo UI" panose="020B0604030504040204" pitchFamily="50" charset="-128"/>
              <a:cs typeface="Noto Sans CJK JP DemiLight" charset="-128"/>
            </a:endParaRPr>
          </a:p>
        </p:txBody>
      </p:sp>
      <p:sp>
        <p:nvSpPr>
          <p:cNvPr id="17" name="テキスト ボックス 16">
            <a:extLst>
              <a:ext uri="{FF2B5EF4-FFF2-40B4-BE49-F238E27FC236}">
                <a16:creationId xmlns:a16="http://schemas.microsoft.com/office/drawing/2014/main" id="{F51A2E8F-7E7E-8B80-43F9-EB8E9EB9D746}"/>
              </a:ext>
            </a:extLst>
          </p:cNvPr>
          <p:cNvSpPr txBox="1"/>
          <p:nvPr/>
        </p:nvSpPr>
        <p:spPr>
          <a:xfrm>
            <a:off x="544468" y="1859486"/>
            <a:ext cx="4090837" cy="241233"/>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第１段階</a:t>
            </a:r>
          </a:p>
        </p:txBody>
      </p:sp>
      <p:sp>
        <p:nvSpPr>
          <p:cNvPr id="35" name="正方形/長方形 34">
            <a:extLst>
              <a:ext uri="{FF2B5EF4-FFF2-40B4-BE49-F238E27FC236}">
                <a16:creationId xmlns:a16="http://schemas.microsoft.com/office/drawing/2014/main" id="{B7A83FE2-9C16-9434-EF8E-AE5EAD0364FA}"/>
              </a:ext>
            </a:extLst>
          </p:cNvPr>
          <p:cNvSpPr/>
          <p:nvPr/>
        </p:nvSpPr>
        <p:spPr>
          <a:xfrm rot="5400000">
            <a:off x="725584" y="4485542"/>
            <a:ext cx="781909" cy="605855"/>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0" name="正方形/長方形 19">
            <a:extLst>
              <a:ext uri="{FF2B5EF4-FFF2-40B4-BE49-F238E27FC236}">
                <a16:creationId xmlns:a16="http://schemas.microsoft.com/office/drawing/2014/main" id="{15DFBCB8-9AB5-2830-0DFE-898759631101}"/>
              </a:ext>
            </a:extLst>
          </p:cNvPr>
          <p:cNvSpPr/>
          <p:nvPr/>
        </p:nvSpPr>
        <p:spPr>
          <a:xfrm rot="5400000">
            <a:off x="1156243" y="4662460"/>
            <a:ext cx="781908" cy="252018"/>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1" name="正方形/長方形 20">
            <a:extLst>
              <a:ext uri="{FF2B5EF4-FFF2-40B4-BE49-F238E27FC236}">
                <a16:creationId xmlns:a16="http://schemas.microsoft.com/office/drawing/2014/main" id="{5E1EF9BB-D2A1-753B-49D6-EA3104530EAA}"/>
              </a:ext>
            </a:extLst>
          </p:cNvPr>
          <p:cNvSpPr/>
          <p:nvPr/>
        </p:nvSpPr>
        <p:spPr>
          <a:xfrm rot="5400000">
            <a:off x="1661277" y="4414341"/>
            <a:ext cx="781909" cy="748259"/>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 name="フリーフォーム: 図形 5">
            <a:extLst>
              <a:ext uri="{FF2B5EF4-FFF2-40B4-BE49-F238E27FC236}">
                <a16:creationId xmlns:a16="http://schemas.microsoft.com/office/drawing/2014/main" id="{2C330559-F15C-F0A8-47EF-EEA85A174D10}"/>
              </a:ext>
            </a:extLst>
          </p:cNvPr>
          <p:cNvSpPr/>
          <p:nvPr/>
        </p:nvSpPr>
        <p:spPr>
          <a:xfrm>
            <a:off x="701642" y="5158853"/>
            <a:ext cx="3744000" cy="190682"/>
          </a:xfrm>
          <a:custGeom>
            <a:avLst/>
            <a:gdLst>
              <a:gd name="connsiteX0" fmla="*/ 0 w 3744000"/>
              <a:gd name="connsiteY0" fmla="*/ 0 h 190682"/>
              <a:gd name="connsiteX1" fmla="*/ 3744000 w 3744000"/>
              <a:gd name="connsiteY1" fmla="*/ 0 h 190682"/>
              <a:gd name="connsiteX2" fmla="*/ 3744000 w 3744000"/>
              <a:gd name="connsiteY2" fmla="*/ 67900 h 190682"/>
              <a:gd name="connsiteX3" fmla="*/ 1926287 w 3744000"/>
              <a:gd name="connsiteY3" fmla="*/ 67900 h 190682"/>
              <a:gd name="connsiteX4" fmla="*/ 1970328 w 3744000"/>
              <a:gd name="connsiteY4" fmla="*/ 190682 h 190682"/>
              <a:gd name="connsiteX5" fmla="*/ 1773672 w 3744000"/>
              <a:gd name="connsiteY5" fmla="*/ 190682 h 190682"/>
              <a:gd name="connsiteX6" fmla="*/ 1817713 w 3744000"/>
              <a:gd name="connsiteY6" fmla="*/ 67900 h 190682"/>
              <a:gd name="connsiteX7" fmla="*/ 0 w 3744000"/>
              <a:gd name="connsiteY7" fmla="*/ 67900 h 19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4000" h="190682">
                <a:moveTo>
                  <a:pt x="0" y="0"/>
                </a:moveTo>
                <a:lnTo>
                  <a:pt x="3744000" y="0"/>
                </a:lnTo>
                <a:lnTo>
                  <a:pt x="3744000" y="67900"/>
                </a:lnTo>
                <a:lnTo>
                  <a:pt x="1926287" y="67900"/>
                </a:lnTo>
                <a:lnTo>
                  <a:pt x="1970328" y="190682"/>
                </a:lnTo>
                <a:lnTo>
                  <a:pt x="1773672" y="190682"/>
                </a:lnTo>
                <a:lnTo>
                  <a:pt x="1817713" y="67900"/>
                </a:lnTo>
                <a:lnTo>
                  <a:pt x="0" y="67900"/>
                </a:lnTo>
                <a:close/>
              </a:path>
            </a:pathLst>
          </a:custGeom>
          <a:solidFill>
            <a:srgbClr val="92D05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5" name="正方形/長方形 24">
            <a:extLst>
              <a:ext uri="{FF2B5EF4-FFF2-40B4-BE49-F238E27FC236}">
                <a16:creationId xmlns:a16="http://schemas.microsoft.com/office/drawing/2014/main" id="{A27F77A5-3D3D-8EA6-9D85-776D78F2F74E}"/>
              </a:ext>
            </a:extLst>
          </p:cNvPr>
          <p:cNvSpPr/>
          <p:nvPr/>
        </p:nvSpPr>
        <p:spPr>
          <a:xfrm rot="5400000">
            <a:off x="3151931" y="3959208"/>
            <a:ext cx="781909" cy="1612750"/>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6" name="テキスト ボックス 25">
            <a:extLst>
              <a:ext uri="{FF2B5EF4-FFF2-40B4-BE49-F238E27FC236}">
                <a16:creationId xmlns:a16="http://schemas.microsoft.com/office/drawing/2014/main" id="{E9DA0790-F772-54A6-CC37-C88CED008F85}"/>
              </a:ext>
            </a:extLst>
          </p:cNvPr>
          <p:cNvSpPr txBox="1"/>
          <p:nvPr/>
        </p:nvSpPr>
        <p:spPr>
          <a:xfrm>
            <a:off x="625519" y="5242333"/>
            <a:ext cx="1080120" cy="215444"/>
          </a:xfrm>
          <a:prstGeom prst="rect">
            <a:avLst/>
          </a:prstGeom>
          <a:noFill/>
        </p:spPr>
        <p:txBody>
          <a:bodyPr wrap="square" rtlCol="0">
            <a:spAutoFit/>
          </a:bodyPr>
          <a:lstStyle/>
          <a:p>
            <a:pPr marL="0" marR="0" lvl="0" indent="0" algn="l" defTabSz="91341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a:t>
            </a:r>
            <a:r>
              <a:rPr kumimoji="1" lang="en-US" altLang="ja-JP" sz="8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2004</a:t>
            </a:r>
            <a:r>
              <a:rPr kumimoji="1" lang="ja-JP" altLang="en-US" sz="8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年度価格</a:t>
            </a:r>
          </a:p>
        </p:txBody>
      </p:sp>
      <p:sp>
        <p:nvSpPr>
          <p:cNvPr id="27" name="テキスト ボックス 26">
            <a:extLst>
              <a:ext uri="{FF2B5EF4-FFF2-40B4-BE49-F238E27FC236}">
                <a16:creationId xmlns:a16="http://schemas.microsoft.com/office/drawing/2014/main" id="{AD1ABE33-D572-AA58-580D-006F882ED82D}"/>
              </a:ext>
            </a:extLst>
          </p:cNvPr>
          <p:cNvSpPr txBox="1"/>
          <p:nvPr/>
        </p:nvSpPr>
        <p:spPr>
          <a:xfrm>
            <a:off x="1890648" y="4418799"/>
            <a:ext cx="346249" cy="630942"/>
          </a:xfrm>
          <a:prstGeom prst="rect">
            <a:avLst/>
          </a:prstGeom>
          <a:noFill/>
        </p:spPr>
        <p:txBody>
          <a:bodyPr vert="eaVert"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05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国庫負担</a:t>
            </a:r>
          </a:p>
        </p:txBody>
      </p:sp>
      <p:sp>
        <p:nvSpPr>
          <p:cNvPr id="28" name="テキスト ボックス 27">
            <a:extLst>
              <a:ext uri="{FF2B5EF4-FFF2-40B4-BE49-F238E27FC236}">
                <a16:creationId xmlns:a16="http://schemas.microsoft.com/office/drawing/2014/main" id="{6CD2A971-14BF-49AF-DEF6-46ADA736D750}"/>
              </a:ext>
            </a:extLst>
          </p:cNvPr>
          <p:cNvSpPr txBox="1"/>
          <p:nvPr/>
        </p:nvSpPr>
        <p:spPr>
          <a:xfrm>
            <a:off x="1379496" y="4436645"/>
            <a:ext cx="346249" cy="496290"/>
          </a:xfrm>
          <a:prstGeom prst="rect">
            <a:avLst/>
          </a:prstGeom>
          <a:noFill/>
        </p:spPr>
        <p:txBody>
          <a:bodyPr vert="eaVert"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05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積立金</a:t>
            </a:r>
          </a:p>
        </p:txBody>
      </p:sp>
      <p:sp>
        <p:nvSpPr>
          <p:cNvPr id="29" name="テキスト ボックス 28">
            <a:extLst>
              <a:ext uri="{FF2B5EF4-FFF2-40B4-BE49-F238E27FC236}">
                <a16:creationId xmlns:a16="http://schemas.microsoft.com/office/drawing/2014/main" id="{7ACFAE9F-F1A2-113A-AB98-F3F132B554C5}"/>
              </a:ext>
            </a:extLst>
          </p:cNvPr>
          <p:cNvSpPr txBox="1"/>
          <p:nvPr/>
        </p:nvSpPr>
        <p:spPr>
          <a:xfrm>
            <a:off x="745183" y="4452034"/>
            <a:ext cx="736100" cy="523220"/>
          </a:xfrm>
          <a:prstGeom prst="rect">
            <a:avLst/>
          </a:prstGeom>
          <a:noFill/>
        </p:spPr>
        <p:txBody>
          <a:bodyPr vert="horz"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国民年金</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保険料</a:t>
            </a:r>
            <a:br>
              <a:rPr kumimoji="0" lang="en-US" altLang="zh-CN"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br>
            <a:r>
              <a:rPr kumimoji="0" lang="en-US" altLang="zh-CN" sz="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17,000</a:t>
            </a:r>
            <a:r>
              <a:rPr kumimoji="0" lang="zh-CN" altLang="en-US" sz="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円*</a:t>
            </a:r>
            <a:endParaRPr kumimoji="0" lang="zh-CN"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30" name="テキスト ボックス 29">
            <a:extLst>
              <a:ext uri="{FF2B5EF4-FFF2-40B4-BE49-F238E27FC236}">
                <a16:creationId xmlns:a16="http://schemas.microsoft.com/office/drawing/2014/main" id="{28C28E27-F106-B287-430B-2B4D1A56146F}"/>
              </a:ext>
            </a:extLst>
          </p:cNvPr>
          <p:cNvSpPr txBox="1"/>
          <p:nvPr/>
        </p:nvSpPr>
        <p:spPr>
          <a:xfrm>
            <a:off x="3118886" y="4634777"/>
            <a:ext cx="847999" cy="261610"/>
          </a:xfrm>
          <a:prstGeom prst="rect">
            <a:avLst/>
          </a:prstGeom>
          <a:noFill/>
        </p:spPr>
        <p:txBody>
          <a:bodyPr vert="horz"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基礎年金</a:t>
            </a:r>
          </a:p>
        </p:txBody>
      </p:sp>
      <p:sp>
        <p:nvSpPr>
          <p:cNvPr id="32" name="正方形/長方形 31">
            <a:extLst>
              <a:ext uri="{FF2B5EF4-FFF2-40B4-BE49-F238E27FC236}">
                <a16:creationId xmlns:a16="http://schemas.microsoft.com/office/drawing/2014/main" id="{57D0A6FD-1793-756F-F5FF-63D82ACA97CA}"/>
              </a:ext>
            </a:extLst>
          </p:cNvPr>
          <p:cNvSpPr/>
          <p:nvPr/>
        </p:nvSpPr>
        <p:spPr>
          <a:xfrm rot="5400000">
            <a:off x="1152363" y="3926309"/>
            <a:ext cx="932937" cy="1712961"/>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9" name="テキスト ボックス 110">
            <a:extLst>
              <a:ext uri="{FF2B5EF4-FFF2-40B4-BE49-F238E27FC236}">
                <a16:creationId xmlns:a16="http://schemas.microsoft.com/office/drawing/2014/main" id="{A198F995-7CA7-559B-8B3B-64DB744E7343}"/>
              </a:ext>
            </a:extLst>
          </p:cNvPr>
          <p:cNvSpPr txBox="1">
            <a:spLocks noChangeArrowheads="1"/>
          </p:cNvSpPr>
          <p:nvPr/>
        </p:nvSpPr>
        <p:spPr bwMode="auto">
          <a:xfrm>
            <a:off x="1233061" y="3977941"/>
            <a:ext cx="880289" cy="276999"/>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メイリオ" panose="020B0604030504040204" pitchFamily="50" charset="-128"/>
              </a:rPr>
              <a:t>固定！</a:t>
            </a:r>
            <a:endPar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50" name="正方形/長方形 49">
            <a:extLst>
              <a:ext uri="{FF2B5EF4-FFF2-40B4-BE49-F238E27FC236}">
                <a16:creationId xmlns:a16="http://schemas.microsoft.com/office/drawing/2014/main" id="{900691B1-B2A6-9F19-CE1C-BE7A572673A9}"/>
              </a:ext>
            </a:extLst>
          </p:cNvPr>
          <p:cNvSpPr/>
          <p:nvPr/>
        </p:nvSpPr>
        <p:spPr>
          <a:xfrm rot="5400000">
            <a:off x="3076414" y="3926310"/>
            <a:ext cx="932937" cy="1712961"/>
          </a:xfrm>
          <a:prstGeom prst="rect">
            <a:avLst/>
          </a:prstGeom>
          <a:noFill/>
          <a:ln w="22225">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3" name="テキスト ボックス 110">
            <a:extLst>
              <a:ext uri="{FF2B5EF4-FFF2-40B4-BE49-F238E27FC236}">
                <a16:creationId xmlns:a16="http://schemas.microsoft.com/office/drawing/2014/main" id="{F2D832E0-5CA3-FF0C-7BA5-B65216E8FD84}"/>
              </a:ext>
            </a:extLst>
          </p:cNvPr>
          <p:cNvSpPr txBox="1">
            <a:spLocks noChangeArrowheads="1"/>
          </p:cNvSpPr>
          <p:nvPr/>
        </p:nvSpPr>
        <p:spPr bwMode="auto">
          <a:xfrm>
            <a:off x="3018142" y="3568187"/>
            <a:ext cx="1023101" cy="276999"/>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メイリオ" panose="020B0604030504040204" pitchFamily="50" charset="-128"/>
              </a:rPr>
              <a:t>スライド調整</a:t>
            </a:r>
          </a:p>
        </p:txBody>
      </p:sp>
      <p:grpSp>
        <p:nvGrpSpPr>
          <p:cNvPr id="4" name="グループ化 3">
            <a:extLst>
              <a:ext uri="{FF2B5EF4-FFF2-40B4-BE49-F238E27FC236}">
                <a16:creationId xmlns:a16="http://schemas.microsoft.com/office/drawing/2014/main" id="{20101CAC-33A1-F87B-A467-A233BB26F0F2}"/>
              </a:ext>
            </a:extLst>
          </p:cNvPr>
          <p:cNvGrpSpPr/>
          <p:nvPr/>
        </p:nvGrpSpPr>
        <p:grpSpPr>
          <a:xfrm>
            <a:off x="2743599" y="3862737"/>
            <a:ext cx="1598573" cy="497961"/>
            <a:chOff x="2743599" y="3805080"/>
            <a:chExt cx="1598573" cy="497961"/>
          </a:xfrm>
        </p:grpSpPr>
        <p:sp>
          <p:nvSpPr>
            <p:cNvPr id="52" name="正方形/長方形 51">
              <a:extLst>
                <a:ext uri="{FF2B5EF4-FFF2-40B4-BE49-F238E27FC236}">
                  <a16:creationId xmlns:a16="http://schemas.microsoft.com/office/drawing/2014/main" id="{63CC7F67-23EA-6290-B772-02CF24990407}"/>
                </a:ext>
              </a:extLst>
            </p:cNvPr>
            <p:cNvSpPr/>
            <p:nvPr/>
          </p:nvSpPr>
          <p:spPr>
            <a:xfrm rot="5400000">
              <a:off x="3293905" y="3254774"/>
              <a:ext cx="497961" cy="1598573"/>
            </a:xfrm>
            <a:prstGeom prst="rect">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6" name="矢印: 下 55">
              <a:extLst>
                <a:ext uri="{FF2B5EF4-FFF2-40B4-BE49-F238E27FC236}">
                  <a16:creationId xmlns:a16="http://schemas.microsoft.com/office/drawing/2014/main" id="{F2C26542-D944-6882-5D0A-72AF5EBA6737}"/>
                </a:ext>
              </a:extLst>
            </p:cNvPr>
            <p:cNvSpPr/>
            <p:nvPr/>
          </p:nvSpPr>
          <p:spPr>
            <a:xfrm>
              <a:off x="3392203" y="3817685"/>
              <a:ext cx="301365" cy="395665"/>
            </a:xfrm>
            <a:prstGeom prst="downArrow">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pic>
        <p:nvPicPr>
          <p:cNvPr id="87" name="グラフィックス 86">
            <a:extLst>
              <a:ext uri="{FF2B5EF4-FFF2-40B4-BE49-F238E27FC236}">
                <a16:creationId xmlns:a16="http://schemas.microsoft.com/office/drawing/2014/main" id="{2F0B9D44-04A9-6D09-8389-A69B7E57CA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45383" y="3134337"/>
            <a:ext cx="4090837" cy="2334030"/>
          </a:xfrm>
          <a:prstGeom prst="rect">
            <a:avLst/>
          </a:prstGeom>
        </p:spPr>
      </p:pic>
      <p:sp>
        <p:nvSpPr>
          <p:cNvPr id="88" name="角丸四角形 32">
            <a:extLst>
              <a:ext uri="{FF2B5EF4-FFF2-40B4-BE49-F238E27FC236}">
                <a16:creationId xmlns:a16="http://schemas.microsoft.com/office/drawing/2014/main" id="{916D0D1B-A537-DC71-0BAE-E4E736F09DF6}"/>
              </a:ext>
            </a:extLst>
          </p:cNvPr>
          <p:cNvSpPr/>
          <p:nvPr/>
        </p:nvSpPr>
        <p:spPr>
          <a:xfrm>
            <a:off x="5420866" y="2126111"/>
            <a:ext cx="3731529" cy="684000"/>
          </a:xfrm>
          <a:prstGeom prst="roundRect">
            <a:avLst>
              <a:gd name="adj" fmla="val 12328"/>
            </a:avLst>
          </a:prstGeom>
          <a:solidFill>
            <a:schemeClr val="bg1"/>
          </a:solidFill>
          <a:ln w="19050">
            <a:noFill/>
          </a:ln>
        </p:spPr>
        <p:txBody>
          <a:bodyPr tIns="0" bIns="0" anchor="ctr"/>
          <a:lstStyle/>
          <a:p>
            <a:pPr marL="0" marR="0" lvl="0" indent="0" algn="ctr" defTabSz="591055" rtl="0" eaLnBrk="1" fontAlgn="auto" latinLnBrk="0" hangingPunct="1">
              <a:lnSpc>
                <a:spcPct val="130000"/>
              </a:lnSpc>
              <a:spcBef>
                <a:spcPts val="0"/>
              </a:spcBef>
              <a:spcAft>
                <a:spcPts val="0"/>
              </a:spcAft>
              <a:buClrTx/>
              <a:buSzTx/>
              <a:buFontTx/>
              <a:buNone/>
              <a:tabLst/>
              <a:defRPr/>
            </a:pPr>
            <a:r>
              <a:rPr kumimoji="0" lang="ja-JP" altLang="en-US" sz="1600" b="1" i="0" u="none" strike="noStrike" kern="1200" cap="none" spc="239"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Noto Sans CJK JP DemiLight" charset="-128"/>
              </a:rPr>
              <a:t>厚生年金の財政均衡</a:t>
            </a:r>
          </a:p>
          <a:p>
            <a:pPr marL="0" marR="0" lvl="0" indent="0" algn="ctr" defTabSz="591055" rtl="0" eaLnBrk="1" fontAlgn="auto" latinLnBrk="0" hangingPunct="1">
              <a:lnSpc>
                <a:spcPct val="130000"/>
              </a:lnSpc>
              <a:spcBef>
                <a:spcPts val="0"/>
              </a:spcBef>
              <a:spcAft>
                <a:spcPts val="0"/>
              </a:spcAft>
              <a:buClrTx/>
              <a:buSzTx/>
              <a:buFontTx/>
              <a:buNone/>
              <a:tabLst/>
              <a:defRPr/>
            </a:pPr>
            <a:r>
              <a:rPr kumimoji="0" lang="ja-JP" altLang="en-US" sz="1200" b="1" i="0" u="none" strike="noStrike" kern="1200" cap="none" spc="239"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Noto Sans CJK JP DemiLight" charset="-128"/>
              </a:rPr>
              <a:t>（</a:t>
            </a:r>
            <a:r>
              <a:rPr kumimoji="0" lang="zh-TW" altLang="en-US" sz="1200" b="1" i="0" u="none" strike="noStrike" kern="1200" cap="none" spc="239"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Noto Sans CJK JP DemiLight" charset="-128"/>
              </a:rPr>
              <a:t>報酬比例部分</a:t>
            </a:r>
            <a:r>
              <a:rPr kumimoji="0" lang="ja-JP" altLang="en-US" sz="1200" b="1" i="0" u="none" strike="noStrike" kern="1200" cap="none" spc="239"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Noto Sans CJK JP DemiLight" charset="-128"/>
              </a:rPr>
              <a:t>の調整終了年度を決定）</a:t>
            </a:r>
          </a:p>
        </p:txBody>
      </p:sp>
      <p:sp>
        <p:nvSpPr>
          <p:cNvPr id="93" name="角丸四角形 32">
            <a:extLst>
              <a:ext uri="{FF2B5EF4-FFF2-40B4-BE49-F238E27FC236}">
                <a16:creationId xmlns:a16="http://schemas.microsoft.com/office/drawing/2014/main" id="{6DB6ECCB-8102-CD80-AD12-463A0972B9E4}"/>
              </a:ext>
            </a:extLst>
          </p:cNvPr>
          <p:cNvSpPr/>
          <p:nvPr/>
        </p:nvSpPr>
        <p:spPr>
          <a:xfrm>
            <a:off x="5420866" y="2720530"/>
            <a:ext cx="3731529" cy="216000"/>
          </a:xfrm>
          <a:prstGeom prst="roundRect">
            <a:avLst>
              <a:gd name="adj" fmla="val 12328"/>
            </a:avLst>
          </a:prstGeom>
          <a:noFill/>
          <a:ln w="19050">
            <a:noFill/>
          </a:ln>
        </p:spPr>
        <p:txBody>
          <a:bodyPr tIns="0" bIns="0" anchor="ctr"/>
          <a:lstStyle/>
          <a:p>
            <a:pPr marL="0" marR="0" lvl="0" indent="0" algn="ctr" defTabSz="591055" rtl="0" eaLnBrk="1" fontAlgn="auto" latinLnBrk="0" hangingPunct="1">
              <a:lnSpc>
                <a:spcPts val="2400"/>
              </a:lnSpc>
              <a:spcBef>
                <a:spcPts val="0"/>
              </a:spcBef>
              <a:spcAft>
                <a:spcPts val="0"/>
              </a:spcAft>
              <a:buClrTx/>
              <a:buSzTx/>
              <a:buFontTx/>
              <a:buNone/>
              <a:tabLst/>
              <a:defRPr/>
            </a:pPr>
            <a:r>
              <a:rPr kumimoji="0" lang="en-US" altLang="ja-JP" sz="1050" b="1" i="0" u="none" strike="noStrike" kern="1200" cap="none" spc="239" normalizeH="0" baseline="0" noProof="0" dirty="0">
                <a:ln>
                  <a:noFill/>
                </a:ln>
                <a:solidFill>
                  <a:srgbClr val="ED7D31"/>
                </a:solidFill>
                <a:effectLst/>
                <a:uLnTx/>
                <a:uFillTx/>
                <a:latin typeface="Meiryo UI" panose="020B0604030504040204" pitchFamily="50" charset="-128"/>
                <a:ea typeface="Meiryo UI" panose="020B0604030504040204" pitchFamily="50" charset="-128"/>
                <a:cs typeface="Noto Sans CJK JP DemiLight" charset="-128"/>
              </a:rPr>
              <a:t>※</a:t>
            </a:r>
            <a:r>
              <a:rPr kumimoji="0" lang="ja-JP" altLang="en-US" sz="1050" b="1" i="0" u="none" strike="noStrike" kern="1200" cap="none" spc="239" normalizeH="0" baseline="0" noProof="0" dirty="0">
                <a:ln>
                  <a:noFill/>
                </a:ln>
                <a:solidFill>
                  <a:srgbClr val="ED7D31"/>
                </a:solidFill>
                <a:effectLst/>
                <a:uLnTx/>
                <a:uFillTx/>
                <a:latin typeface="Meiryo UI" panose="020B0604030504040204" pitchFamily="50" charset="-128"/>
                <a:ea typeface="Meiryo UI" panose="020B0604030504040204" pitchFamily="50" charset="-128"/>
                <a:cs typeface="Noto Sans CJK JP DemiLight" charset="-128"/>
              </a:rPr>
              <a:t>２・３号被保険者に係る財政</a:t>
            </a:r>
          </a:p>
        </p:txBody>
      </p:sp>
      <p:sp>
        <p:nvSpPr>
          <p:cNvPr id="94" name="テキスト ボックス 93">
            <a:extLst>
              <a:ext uri="{FF2B5EF4-FFF2-40B4-BE49-F238E27FC236}">
                <a16:creationId xmlns:a16="http://schemas.microsoft.com/office/drawing/2014/main" id="{FDB506A2-FC78-99F0-CAAB-6E30F5E9E53E}"/>
              </a:ext>
            </a:extLst>
          </p:cNvPr>
          <p:cNvSpPr txBox="1"/>
          <p:nvPr/>
        </p:nvSpPr>
        <p:spPr>
          <a:xfrm>
            <a:off x="5241212" y="1859486"/>
            <a:ext cx="4090837" cy="241233"/>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第２段階</a:t>
            </a:r>
          </a:p>
        </p:txBody>
      </p:sp>
      <p:sp>
        <p:nvSpPr>
          <p:cNvPr id="95" name="正方形/長方形 94">
            <a:extLst>
              <a:ext uri="{FF2B5EF4-FFF2-40B4-BE49-F238E27FC236}">
                <a16:creationId xmlns:a16="http://schemas.microsoft.com/office/drawing/2014/main" id="{8B94182D-3472-611E-A068-624F97C951DA}"/>
              </a:ext>
            </a:extLst>
          </p:cNvPr>
          <p:cNvSpPr/>
          <p:nvPr/>
        </p:nvSpPr>
        <p:spPr>
          <a:xfrm rot="5400000">
            <a:off x="5144614" y="4184291"/>
            <a:ext cx="1384411" cy="605855"/>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6" name="正方形/長方形 95">
            <a:extLst>
              <a:ext uri="{FF2B5EF4-FFF2-40B4-BE49-F238E27FC236}">
                <a16:creationId xmlns:a16="http://schemas.microsoft.com/office/drawing/2014/main" id="{CE5B7230-DF60-2ED7-3E57-67B615CFB8F2}"/>
              </a:ext>
            </a:extLst>
          </p:cNvPr>
          <p:cNvSpPr/>
          <p:nvPr/>
        </p:nvSpPr>
        <p:spPr>
          <a:xfrm rot="5400000">
            <a:off x="5575274" y="4361210"/>
            <a:ext cx="1384409" cy="252018"/>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7" name="正方形/長方形 96">
            <a:extLst>
              <a:ext uri="{FF2B5EF4-FFF2-40B4-BE49-F238E27FC236}">
                <a16:creationId xmlns:a16="http://schemas.microsoft.com/office/drawing/2014/main" id="{DEF668E0-C2D5-7AD0-7DFE-617F79CC034B}"/>
              </a:ext>
            </a:extLst>
          </p:cNvPr>
          <p:cNvSpPr/>
          <p:nvPr/>
        </p:nvSpPr>
        <p:spPr>
          <a:xfrm rot="5400000">
            <a:off x="6080307" y="4113090"/>
            <a:ext cx="1384411" cy="748259"/>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 name="フリーフォーム: 図形 9">
            <a:extLst>
              <a:ext uri="{FF2B5EF4-FFF2-40B4-BE49-F238E27FC236}">
                <a16:creationId xmlns:a16="http://schemas.microsoft.com/office/drawing/2014/main" id="{5A00B08F-07D0-FCFA-533A-5534C619724C}"/>
              </a:ext>
            </a:extLst>
          </p:cNvPr>
          <p:cNvSpPr/>
          <p:nvPr/>
        </p:nvSpPr>
        <p:spPr>
          <a:xfrm>
            <a:off x="5421924" y="5158853"/>
            <a:ext cx="3744000" cy="190682"/>
          </a:xfrm>
          <a:custGeom>
            <a:avLst/>
            <a:gdLst>
              <a:gd name="connsiteX0" fmla="*/ 0 w 3744000"/>
              <a:gd name="connsiteY0" fmla="*/ 0 h 190682"/>
              <a:gd name="connsiteX1" fmla="*/ 3744000 w 3744000"/>
              <a:gd name="connsiteY1" fmla="*/ 0 h 190682"/>
              <a:gd name="connsiteX2" fmla="*/ 3744000 w 3744000"/>
              <a:gd name="connsiteY2" fmla="*/ 67900 h 190682"/>
              <a:gd name="connsiteX3" fmla="*/ 1926287 w 3744000"/>
              <a:gd name="connsiteY3" fmla="*/ 67900 h 190682"/>
              <a:gd name="connsiteX4" fmla="*/ 1970328 w 3744000"/>
              <a:gd name="connsiteY4" fmla="*/ 190682 h 190682"/>
              <a:gd name="connsiteX5" fmla="*/ 1773672 w 3744000"/>
              <a:gd name="connsiteY5" fmla="*/ 190682 h 190682"/>
              <a:gd name="connsiteX6" fmla="*/ 1817713 w 3744000"/>
              <a:gd name="connsiteY6" fmla="*/ 67900 h 190682"/>
              <a:gd name="connsiteX7" fmla="*/ 0 w 3744000"/>
              <a:gd name="connsiteY7" fmla="*/ 67900 h 19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4000" h="190682">
                <a:moveTo>
                  <a:pt x="0" y="0"/>
                </a:moveTo>
                <a:lnTo>
                  <a:pt x="3744000" y="0"/>
                </a:lnTo>
                <a:lnTo>
                  <a:pt x="3744000" y="67900"/>
                </a:lnTo>
                <a:lnTo>
                  <a:pt x="1926287" y="67900"/>
                </a:lnTo>
                <a:lnTo>
                  <a:pt x="1970328" y="190682"/>
                </a:lnTo>
                <a:lnTo>
                  <a:pt x="1773672" y="190682"/>
                </a:lnTo>
                <a:lnTo>
                  <a:pt x="1817713" y="67900"/>
                </a:lnTo>
                <a:lnTo>
                  <a:pt x="0" y="67900"/>
                </a:lnTo>
                <a:close/>
              </a:path>
            </a:pathLst>
          </a:custGeom>
          <a:solidFill>
            <a:srgbClr val="92D05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1" name="正方形/長方形 100">
            <a:extLst>
              <a:ext uri="{FF2B5EF4-FFF2-40B4-BE49-F238E27FC236}">
                <a16:creationId xmlns:a16="http://schemas.microsoft.com/office/drawing/2014/main" id="{91A4E69F-BE3C-B25A-82FE-8A9E86B899BE}"/>
              </a:ext>
            </a:extLst>
          </p:cNvPr>
          <p:cNvSpPr/>
          <p:nvPr/>
        </p:nvSpPr>
        <p:spPr>
          <a:xfrm rot="5400000">
            <a:off x="7872213" y="3959208"/>
            <a:ext cx="781909" cy="1612750"/>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3" name="テキスト ボックス 102">
            <a:extLst>
              <a:ext uri="{FF2B5EF4-FFF2-40B4-BE49-F238E27FC236}">
                <a16:creationId xmlns:a16="http://schemas.microsoft.com/office/drawing/2014/main" id="{26400223-0B63-A3D8-2B79-47C33A04B44D}"/>
              </a:ext>
            </a:extLst>
          </p:cNvPr>
          <p:cNvSpPr txBox="1"/>
          <p:nvPr/>
        </p:nvSpPr>
        <p:spPr>
          <a:xfrm>
            <a:off x="6610930" y="4154032"/>
            <a:ext cx="346249" cy="630942"/>
          </a:xfrm>
          <a:prstGeom prst="rect">
            <a:avLst/>
          </a:prstGeom>
          <a:noFill/>
        </p:spPr>
        <p:txBody>
          <a:bodyPr vert="eaVert"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05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国庫負担</a:t>
            </a:r>
          </a:p>
        </p:txBody>
      </p:sp>
      <p:sp>
        <p:nvSpPr>
          <p:cNvPr id="104" name="テキスト ボックス 103">
            <a:extLst>
              <a:ext uri="{FF2B5EF4-FFF2-40B4-BE49-F238E27FC236}">
                <a16:creationId xmlns:a16="http://schemas.microsoft.com/office/drawing/2014/main" id="{9BF358BA-85FF-DA37-48F2-47799D0D2775}"/>
              </a:ext>
            </a:extLst>
          </p:cNvPr>
          <p:cNvSpPr txBox="1"/>
          <p:nvPr/>
        </p:nvSpPr>
        <p:spPr>
          <a:xfrm>
            <a:off x="6099778" y="4171878"/>
            <a:ext cx="346249" cy="496290"/>
          </a:xfrm>
          <a:prstGeom prst="rect">
            <a:avLst/>
          </a:prstGeom>
          <a:noFill/>
        </p:spPr>
        <p:txBody>
          <a:bodyPr vert="eaVert"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05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積立金</a:t>
            </a:r>
          </a:p>
        </p:txBody>
      </p:sp>
      <p:sp>
        <p:nvSpPr>
          <p:cNvPr id="106" name="テキスト ボックス 105">
            <a:extLst>
              <a:ext uri="{FF2B5EF4-FFF2-40B4-BE49-F238E27FC236}">
                <a16:creationId xmlns:a16="http://schemas.microsoft.com/office/drawing/2014/main" id="{83295802-353F-2442-DFB4-2B6860B24E50}"/>
              </a:ext>
            </a:extLst>
          </p:cNvPr>
          <p:cNvSpPr txBox="1"/>
          <p:nvPr/>
        </p:nvSpPr>
        <p:spPr>
          <a:xfrm>
            <a:off x="5484701" y="4187267"/>
            <a:ext cx="697627" cy="553998"/>
          </a:xfrm>
          <a:prstGeom prst="rect">
            <a:avLst/>
          </a:prstGeom>
          <a:noFill/>
        </p:spPr>
        <p:txBody>
          <a:bodyPr vert="horz"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厚生年金</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保険料</a:t>
            </a:r>
            <a:endParaRPr kumimoji="0" lang="en-US" altLang="zh-CN"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18.3</a:t>
            </a:r>
            <a:r>
              <a:rPr kumimoji="0" lang="zh-CN"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p>
        </p:txBody>
      </p:sp>
      <p:sp>
        <p:nvSpPr>
          <p:cNvPr id="107" name="テキスト ボックス 106">
            <a:extLst>
              <a:ext uri="{FF2B5EF4-FFF2-40B4-BE49-F238E27FC236}">
                <a16:creationId xmlns:a16="http://schemas.microsoft.com/office/drawing/2014/main" id="{90C7C048-B80C-0975-0716-67BBCBBCE743}"/>
              </a:ext>
            </a:extLst>
          </p:cNvPr>
          <p:cNvSpPr txBox="1"/>
          <p:nvPr/>
        </p:nvSpPr>
        <p:spPr>
          <a:xfrm>
            <a:off x="7839168" y="4634777"/>
            <a:ext cx="847999" cy="261610"/>
          </a:xfrm>
          <a:prstGeom prst="rect">
            <a:avLst/>
          </a:prstGeom>
          <a:noFill/>
        </p:spPr>
        <p:txBody>
          <a:bodyPr vert="horz"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基礎年金</a:t>
            </a:r>
          </a:p>
        </p:txBody>
      </p:sp>
      <p:sp>
        <p:nvSpPr>
          <p:cNvPr id="108" name="正方形/長方形 107">
            <a:extLst>
              <a:ext uri="{FF2B5EF4-FFF2-40B4-BE49-F238E27FC236}">
                <a16:creationId xmlns:a16="http://schemas.microsoft.com/office/drawing/2014/main" id="{B36319A9-B28C-F25E-CA17-AEB69C65FC85}"/>
              </a:ext>
            </a:extLst>
          </p:cNvPr>
          <p:cNvSpPr/>
          <p:nvPr/>
        </p:nvSpPr>
        <p:spPr>
          <a:xfrm rot="5400000">
            <a:off x="5564842" y="3618505"/>
            <a:ext cx="1548545" cy="1712961"/>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9" name="テキスト ボックス 110">
            <a:extLst>
              <a:ext uri="{FF2B5EF4-FFF2-40B4-BE49-F238E27FC236}">
                <a16:creationId xmlns:a16="http://schemas.microsoft.com/office/drawing/2014/main" id="{E00E3477-ABFA-0C57-6664-CA3F17EE7D9F}"/>
              </a:ext>
            </a:extLst>
          </p:cNvPr>
          <p:cNvSpPr txBox="1">
            <a:spLocks noChangeArrowheads="1"/>
          </p:cNvSpPr>
          <p:nvPr/>
        </p:nvSpPr>
        <p:spPr bwMode="auto">
          <a:xfrm>
            <a:off x="5953343" y="3392062"/>
            <a:ext cx="880289" cy="276999"/>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メイリオ" panose="020B0604030504040204" pitchFamily="50" charset="-128"/>
              </a:rPr>
              <a:t>固定！</a:t>
            </a:r>
            <a:endPar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13" name="テキスト ボックス 110">
            <a:extLst>
              <a:ext uri="{FF2B5EF4-FFF2-40B4-BE49-F238E27FC236}">
                <a16:creationId xmlns:a16="http://schemas.microsoft.com/office/drawing/2014/main" id="{3FCBB1CC-3229-4956-6254-4677F8D81EF8}"/>
              </a:ext>
            </a:extLst>
          </p:cNvPr>
          <p:cNvSpPr txBox="1">
            <a:spLocks noChangeArrowheads="1"/>
          </p:cNvSpPr>
          <p:nvPr/>
        </p:nvSpPr>
        <p:spPr bwMode="auto">
          <a:xfrm>
            <a:off x="7294541" y="3175672"/>
            <a:ext cx="1023101" cy="276999"/>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メイリオ" panose="020B0604030504040204" pitchFamily="50" charset="-128"/>
              </a:rPr>
              <a:t>スライド調整</a:t>
            </a:r>
          </a:p>
        </p:txBody>
      </p:sp>
      <p:grpSp>
        <p:nvGrpSpPr>
          <p:cNvPr id="5" name="グループ化 4">
            <a:extLst>
              <a:ext uri="{FF2B5EF4-FFF2-40B4-BE49-F238E27FC236}">
                <a16:creationId xmlns:a16="http://schemas.microsoft.com/office/drawing/2014/main" id="{29ABEF4E-4029-E3CC-ED59-2926186EB550}"/>
              </a:ext>
            </a:extLst>
          </p:cNvPr>
          <p:cNvGrpSpPr/>
          <p:nvPr/>
        </p:nvGrpSpPr>
        <p:grpSpPr>
          <a:xfrm>
            <a:off x="7463880" y="3571503"/>
            <a:ext cx="1598573" cy="171830"/>
            <a:chOff x="7463880" y="3469665"/>
            <a:chExt cx="1598573" cy="298429"/>
          </a:xfrm>
        </p:grpSpPr>
        <p:sp>
          <p:nvSpPr>
            <p:cNvPr id="111" name="正方形/長方形 110">
              <a:extLst>
                <a:ext uri="{FF2B5EF4-FFF2-40B4-BE49-F238E27FC236}">
                  <a16:creationId xmlns:a16="http://schemas.microsoft.com/office/drawing/2014/main" id="{58602537-88D1-71CD-71DE-FA7FBE5452F3}"/>
                </a:ext>
              </a:extLst>
            </p:cNvPr>
            <p:cNvSpPr/>
            <p:nvPr/>
          </p:nvSpPr>
          <p:spPr>
            <a:xfrm rot="5400000">
              <a:off x="8113952" y="2819593"/>
              <a:ext cx="298429" cy="1598573"/>
            </a:xfrm>
            <a:prstGeom prst="rect">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9" name="矢印: 下 128">
              <a:extLst>
                <a:ext uri="{FF2B5EF4-FFF2-40B4-BE49-F238E27FC236}">
                  <a16:creationId xmlns:a16="http://schemas.microsoft.com/office/drawing/2014/main" id="{F3C4A182-3550-54B5-F7C4-DA54CF234572}"/>
                </a:ext>
              </a:extLst>
            </p:cNvPr>
            <p:cNvSpPr/>
            <p:nvPr/>
          </p:nvSpPr>
          <p:spPr>
            <a:xfrm>
              <a:off x="8112485" y="3506956"/>
              <a:ext cx="301365" cy="221844"/>
            </a:xfrm>
            <a:prstGeom prst="downArrow">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135" name="右矢印 75">
            <a:extLst>
              <a:ext uri="{FF2B5EF4-FFF2-40B4-BE49-F238E27FC236}">
                <a16:creationId xmlns:a16="http://schemas.microsoft.com/office/drawing/2014/main" id="{30B93F4B-BC43-EA03-8470-ADA50D694253}"/>
              </a:ext>
            </a:extLst>
          </p:cNvPr>
          <p:cNvSpPr/>
          <p:nvPr/>
        </p:nvSpPr>
        <p:spPr>
          <a:xfrm>
            <a:off x="4673933" y="4044405"/>
            <a:ext cx="559117" cy="761415"/>
          </a:xfrm>
          <a:prstGeom prst="rightArrow">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10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cxnSp>
        <p:nvCxnSpPr>
          <p:cNvPr id="138" name="カギ線コネクタ 78">
            <a:extLst>
              <a:ext uri="{FF2B5EF4-FFF2-40B4-BE49-F238E27FC236}">
                <a16:creationId xmlns:a16="http://schemas.microsoft.com/office/drawing/2014/main" id="{BFD57DCB-0057-E787-B6E4-9D8A22A1CAFE}"/>
              </a:ext>
            </a:extLst>
          </p:cNvPr>
          <p:cNvCxnSpPr/>
          <p:nvPr/>
        </p:nvCxnSpPr>
        <p:spPr>
          <a:xfrm rot="16200000" flipH="1">
            <a:off x="5797936" y="2917816"/>
            <a:ext cx="14055" cy="4752000"/>
          </a:xfrm>
          <a:prstGeom prst="bentConnector4">
            <a:avLst>
              <a:gd name="adj1" fmla="val 1875028"/>
              <a:gd name="adj2" fmla="val 100103"/>
            </a:avLst>
          </a:prstGeom>
          <a:noFill/>
          <a:ln w="28575" cap="flat" cmpd="sng" algn="ctr">
            <a:solidFill>
              <a:schemeClr val="accent2"/>
            </a:solidFill>
            <a:prstDash val="sysDash"/>
            <a:tailEnd type="triangle" w="lg" len="med"/>
          </a:ln>
          <a:effectLst/>
        </p:spPr>
      </p:cxnSp>
      <p:sp>
        <p:nvSpPr>
          <p:cNvPr id="141" name="正方形/長方形 140">
            <a:extLst>
              <a:ext uri="{FF2B5EF4-FFF2-40B4-BE49-F238E27FC236}">
                <a16:creationId xmlns:a16="http://schemas.microsoft.com/office/drawing/2014/main" id="{ED63ABB1-AAEC-1E6C-E87C-8C34E18FCAB3}"/>
              </a:ext>
            </a:extLst>
          </p:cNvPr>
          <p:cNvSpPr/>
          <p:nvPr/>
        </p:nvSpPr>
        <p:spPr>
          <a:xfrm rot="5400000">
            <a:off x="7957111" y="3263970"/>
            <a:ext cx="612113" cy="1612750"/>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44" name="テキスト ボックス 143">
            <a:extLst>
              <a:ext uri="{FF2B5EF4-FFF2-40B4-BE49-F238E27FC236}">
                <a16:creationId xmlns:a16="http://schemas.microsoft.com/office/drawing/2014/main" id="{EC73C3E4-3D50-13DA-E51A-24EEF649D046}"/>
              </a:ext>
            </a:extLst>
          </p:cNvPr>
          <p:cNvSpPr txBox="1"/>
          <p:nvPr/>
        </p:nvSpPr>
        <p:spPr>
          <a:xfrm>
            <a:off x="7698293" y="3920725"/>
            <a:ext cx="1124977" cy="261610"/>
          </a:xfrm>
          <a:prstGeom prst="rect">
            <a:avLst/>
          </a:prstGeom>
          <a:noFill/>
        </p:spPr>
        <p:txBody>
          <a:bodyPr vert="horz"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zh-TW"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報酬比例部分</a:t>
            </a:r>
          </a:p>
        </p:txBody>
      </p:sp>
      <p:sp>
        <p:nvSpPr>
          <p:cNvPr id="110" name="正方形/長方形 109">
            <a:extLst>
              <a:ext uri="{FF2B5EF4-FFF2-40B4-BE49-F238E27FC236}">
                <a16:creationId xmlns:a16="http://schemas.microsoft.com/office/drawing/2014/main" id="{AD8CC6AB-6855-F632-0E42-0F9F914C5B30}"/>
              </a:ext>
            </a:extLst>
          </p:cNvPr>
          <p:cNvSpPr/>
          <p:nvPr/>
        </p:nvSpPr>
        <p:spPr>
          <a:xfrm rot="5400000">
            <a:off x="7796697" y="3926310"/>
            <a:ext cx="932937" cy="1712961"/>
          </a:xfrm>
          <a:prstGeom prst="rect">
            <a:avLst/>
          </a:prstGeom>
          <a:noFill/>
          <a:ln w="22225">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45" name="テキスト ボックス 110">
            <a:extLst>
              <a:ext uri="{FF2B5EF4-FFF2-40B4-BE49-F238E27FC236}">
                <a16:creationId xmlns:a16="http://schemas.microsoft.com/office/drawing/2014/main" id="{A60C3061-4F12-2324-73F7-533DE2E9AC35}"/>
              </a:ext>
            </a:extLst>
          </p:cNvPr>
          <p:cNvSpPr txBox="1">
            <a:spLocks noChangeArrowheads="1"/>
          </p:cNvSpPr>
          <p:nvPr/>
        </p:nvSpPr>
        <p:spPr bwMode="auto">
          <a:xfrm>
            <a:off x="8557739" y="5223530"/>
            <a:ext cx="670194" cy="276999"/>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メイリオ" panose="020B0604030504040204" pitchFamily="50" charset="-128"/>
              </a:rPr>
              <a:t>固定！</a:t>
            </a:r>
            <a:endParaRPr kumimoji="1" lang="en-US" altLang="ja-JP" sz="12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48" name="テキスト ボックス 147">
            <a:extLst>
              <a:ext uri="{FF2B5EF4-FFF2-40B4-BE49-F238E27FC236}">
                <a16:creationId xmlns:a16="http://schemas.microsoft.com/office/drawing/2014/main" id="{B4791DB3-A139-8592-ADD6-A6BD2403494C}"/>
              </a:ext>
            </a:extLst>
          </p:cNvPr>
          <p:cNvSpPr txBox="1"/>
          <p:nvPr/>
        </p:nvSpPr>
        <p:spPr>
          <a:xfrm>
            <a:off x="3699315" y="5980973"/>
            <a:ext cx="4249881" cy="461665"/>
          </a:xfrm>
          <a:prstGeom prst="rect">
            <a:avLst/>
          </a:prstGeom>
          <a:noFill/>
        </p:spPr>
        <p:txBody>
          <a:bodyPr wrap="none" rtlCol="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全国民共通の基礎年金の水準が国民年金 </a:t>
            </a:r>
            <a:r>
              <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a:t>
            </a: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第１号被保険者</a:t>
            </a:r>
            <a:r>
              <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 </a:t>
            </a:r>
          </a:p>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の財政状況のみに依存して決まる</a:t>
            </a:r>
          </a:p>
        </p:txBody>
      </p:sp>
      <p:sp>
        <p:nvSpPr>
          <p:cNvPr id="149" name="テキスト ボックス 148">
            <a:extLst>
              <a:ext uri="{FF2B5EF4-FFF2-40B4-BE49-F238E27FC236}">
                <a16:creationId xmlns:a16="http://schemas.microsoft.com/office/drawing/2014/main" id="{BB0D194C-86D6-C33A-E9DF-0ABD5841CC2D}"/>
              </a:ext>
            </a:extLst>
          </p:cNvPr>
          <p:cNvSpPr txBox="1"/>
          <p:nvPr/>
        </p:nvSpPr>
        <p:spPr>
          <a:xfrm>
            <a:off x="3392203" y="5545817"/>
            <a:ext cx="4748852" cy="276999"/>
          </a:xfrm>
          <a:prstGeom prst="rect">
            <a:avLst/>
          </a:prstGeom>
          <a:noFill/>
        </p:spPr>
        <p:txBody>
          <a:bodyPr wrap="square" rtlCol="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第１段階で決定した基礎年金水準を所与として報酬比例部分を調整</a:t>
            </a:r>
          </a:p>
        </p:txBody>
      </p:sp>
      <p:sp>
        <p:nvSpPr>
          <p:cNvPr id="154" name="吹き出し: 四角形 153">
            <a:extLst>
              <a:ext uri="{FF2B5EF4-FFF2-40B4-BE49-F238E27FC236}">
                <a16:creationId xmlns:a16="http://schemas.microsoft.com/office/drawing/2014/main" id="{BEDCE223-2DA1-2C42-A14B-83582191673C}"/>
              </a:ext>
            </a:extLst>
          </p:cNvPr>
          <p:cNvSpPr/>
          <p:nvPr/>
        </p:nvSpPr>
        <p:spPr>
          <a:xfrm>
            <a:off x="8494768" y="2841476"/>
            <a:ext cx="1023102" cy="584118"/>
          </a:xfrm>
          <a:prstGeom prst="wedgeRectCallout">
            <a:avLst>
              <a:gd name="adj1" fmla="val -71859"/>
              <a:gd name="adj2" fmla="val 21215"/>
            </a:avLst>
          </a:prstGeom>
          <a:solidFill>
            <a:srgbClr val="B9F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55" name="テキスト ボックス 154">
            <a:extLst>
              <a:ext uri="{FF2B5EF4-FFF2-40B4-BE49-F238E27FC236}">
                <a16:creationId xmlns:a16="http://schemas.microsoft.com/office/drawing/2014/main" id="{6F90F9C5-8352-6630-3048-72D9DF2CC4C4}"/>
              </a:ext>
            </a:extLst>
          </p:cNvPr>
          <p:cNvSpPr txBox="1"/>
          <p:nvPr/>
        </p:nvSpPr>
        <p:spPr>
          <a:xfrm>
            <a:off x="8519336" y="2848781"/>
            <a:ext cx="1023101" cy="244747"/>
          </a:xfrm>
          <a:prstGeom prst="rect">
            <a:avLst/>
          </a:prstGeom>
          <a:noFill/>
          <a:ln>
            <a:noFill/>
          </a:ln>
        </p:spPr>
        <p:txBody>
          <a:bodyPr wrap="square"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zh-TW" altLang="en-US" sz="10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基礎年金低下</a:t>
            </a:r>
          </a:p>
        </p:txBody>
      </p:sp>
      <p:sp>
        <p:nvSpPr>
          <p:cNvPr id="156" name="テキスト ボックス 155">
            <a:extLst>
              <a:ext uri="{FF2B5EF4-FFF2-40B4-BE49-F238E27FC236}">
                <a16:creationId xmlns:a16="http://schemas.microsoft.com/office/drawing/2014/main" id="{531D4A9A-0D5D-C889-EA7B-8EFCA6CA5E07}"/>
              </a:ext>
            </a:extLst>
          </p:cNvPr>
          <p:cNvSpPr txBox="1"/>
          <p:nvPr/>
        </p:nvSpPr>
        <p:spPr>
          <a:xfrm>
            <a:off x="8519336" y="3183163"/>
            <a:ext cx="1023101" cy="244747"/>
          </a:xfrm>
          <a:prstGeom prst="rect">
            <a:avLst/>
          </a:prstGeom>
          <a:noFill/>
          <a:ln>
            <a:noFill/>
          </a:ln>
        </p:spPr>
        <p:txBody>
          <a:bodyPr wrap="square"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zh-TW" altLang="en-US" sz="10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報酬比例上昇</a:t>
            </a:r>
          </a:p>
        </p:txBody>
      </p:sp>
      <p:sp>
        <p:nvSpPr>
          <p:cNvPr id="157" name="右矢印 75">
            <a:extLst>
              <a:ext uri="{FF2B5EF4-FFF2-40B4-BE49-F238E27FC236}">
                <a16:creationId xmlns:a16="http://schemas.microsoft.com/office/drawing/2014/main" id="{0A581250-D932-DEB9-B775-0AE1207E1E68}"/>
              </a:ext>
            </a:extLst>
          </p:cNvPr>
          <p:cNvSpPr/>
          <p:nvPr/>
        </p:nvSpPr>
        <p:spPr>
          <a:xfrm rot="5400000">
            <a:off x="8928489" y="3033880"/>
            <a:ext cx="155661" cy="216326"/>
          </a:xfrm>
          <a:prstGeom prst="rightArrow">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10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4337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4" repeatCount="3000" fill="hold" nodeType="clickEffect">
                                  <p:stCondLst>
                                    <p:cond delay="0"/>
                                  </p:stCondLst>
                                  <p:childTnLst>
                                    <p:anim calcmode="lin" valueType="num">
                                      <p:cBhvr>
                                        <p:cTn id="6" dur="1000"/>
                                        <p:tgtEl>
                                          <p:spTgt spid="4"/>
                                        </p:tgtEl>
                                        <p:attrNameLst>
                                          <p:attrName>ppt_x</p:attrName>
                                        </p:attrNameLst>
                                      </p:cBhvr>
                                      <p:tavLst>
                                        <p:tav tm="0">
                                          <p:val>
                                            <p:strVal val="ppt_x"/>
                                          </p:val>
                                        </p:tav>
                                        <p:tav tm="100000">
                                          <p:val>
                                            <p:strVal val="ppt_x"/>
                                          </p:val>
                                        </p:tav>
                                      </p:tavLst>
                                    </p:anim>
                                    <p:anim calcmode="lin" valueType="num">
                                      <p:cBhvr>
                                        <p:cTn id="7" dur="1000"/>
                                        <p:tgtEl>
                                          <p:spTgt spid="4"/>
                                        </p:tgtEl>
                                        <p:attrNameLst>
                                          <p:attrName>ppt_y</p:attrName>
                                        </p:attrNameLst>
                                      </p:cBhvr>
                                      <p:tavLst>
                                        <p:tav tm="0">
                                          <p:val>
                                            <p:strVal val="ppt_y"/>
                                          </p:val>
                                        </p:tav>
                                        <p:tav tm="100000">
                                          <p:val>
                                            <p:strVal val="ppt_y+ppt_h/2"/>
                                          </p:val>
                                        </p:tav>
                                      </p:tavLst>
                                    </p:anim>
                                    <p:anim calcmode="lin" valueType="num">
                                      <p:cBhvr>
                                        <p:cTn id="8" dur="1000"/>
                                        <p:tgtEl>
                                          <p:spTgt spid="4"/>
                                        </p:tgtEl>
                                        <p:attrNameLst>
                                          <p:attrName>ppt_w</p:attrName>
                                        </p:attrNameLst>
                                      </p:cBhvr>
                                      <p:tavLst>
                                        <p:tav tm="0">
                                          <p:val>
                                            <p:strVal val="ppt_w"/>
                                          </p:val>
                                        </p:tav>
                                        <p:tav tm="100000">
                                          <p:val>
                                            <p:strVal val="ppt_w"/>
                                          </p:val>
                                        </p:tav>
                                      </p:tavLst>
                                    </p:anim>
                                    <p:anim calcmode="lin" valueType="num">
                                      <p:cBhvr>
                                        <p:cTn id="9" dur="1000"/>
                                        <p:tgtEl>
                                          <p:spTgt spid="4"/>
                                        </p:tgtEl>
                                        <p:attrNameLst>
                                          <p:attrName>ppt_h</p:attrName>
                                        </p:attrNameLst>
                                      </p:cBhvr>
                                      <p:tavLst>
                                        <p:tav tm="0">
                                          <p:val>
                                            <p:strVal val="ppt_h"/>
                                          </p:val>
                                        </p:tav>
                                        <p:tav tm="100000">
                                          <p:val>
                                            <p:fltVal val="0"/>
                                          </p:val>
                                        </p:tav>
                                      </p:tavLst>
                                    </p:anim>
                                    <p:set>
                                      <p:cBhvr>
                                        <p:cTn id="10" dur="1" fill="hold">
                                          <p:stCondLst>
                                            <p:cond delay="9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7" presetClass="exit" presetSubtype="4" repeatCount="3000" fill="hold" nodeType="clickEffect">
                                  <p:stCondLst>
                                    <p:cond delay="0"/>
                                  </p:stCondLst>
                                  <p:childTnLst>
                                    <p:anim calcmode="lin" valueType="num">
                                      <p:cBhvr>
                                        <p:cTn id="14" dur="1000"/>
                                        <p:tgtEl>
                                          <p:spTgt spid="5"/>
                                        </p:tgtEl>
                                        <p:attrNameLst>
                                          <p:attrName>ppt_x</p:attrName>
                                        </p:attrNameLst>
                                      </p:cBhvr>
                                      <p:tavLst>
                                        <p:tav tm="0">
                                          <p:val>
                                            <p:strVal val="ppt_x"/>
                                          </p:val>
                                        </p:tav>
                                        <p:tav tm="100000">
                                          <p:val>
                                            <p:strVal val="ppt_x"/>
                                          </p:val>
                                        </p:tav>
                                      </p:tavLst>
                                    </p:anim>
                                    <p:anim calcmode="lin" valueType="num">
                                      <p:cBhvr>
                                        <p:cTn id="15" dur="1000"/>
                                        <p:tgtEl>
                                          <p:spTgt spid="5"/>
                                        </p:tgtEl>
                                        <p:attrNameLst>
                                          <p:attrName>ppt_y</p:attrName>
                                        </p:attrNameLst>
                                      </p:cBhvr>
                                      <p:tavLst>
                                        <p:tav tm="0">
                                          <p:val>
                                            <p:strVal val="ppt_y"/>
                                          </p:val>
                                        </p:tav>
                                        <p:tav tm="100000">
                                          <p:val>
                                            <p:strVal val="ppt_y+ppt_h/2"/>
                                          </p:val>
                                        </p:tav>
                                      </p:tavLst>
                                    </p:anim>
                                    <p:anim calcmode="lin" valueType="num">
                                      <p:cBhvr>
                                        <p:cTn id="16" dur="1000"/>
                                        <p:tgtEl>
                                          <p:spTgt spid="5"/>
                                        </p:tgtEl>
                                        <p:attrNameLst>
                                          <p:attrName>ppt_w</p:attrName>
                                        </p:attrNameLst>
                                      </p:cBhvr>
                                      <p:tavLst>
                                        <p:tav tm="0">
                                          <p:val>
                                            <p:strVal val="ppt_w"/>
                                          </p:val>
                                        </p:tav>
                                        <p:tav tm="100000">
                                          <p:val>
                                            <p:strVal val="ppt_w"/>
                                          </p:val>
                                        </p:tav>
                                      </p:tavLst>
                                    </p:anim>
                                    <p:anim calcmode="lin" valueType="num">
                                      <p:cBhvr>
                                        <p:cTn id="17" dur="1000"/>
                                        <p:tgtEl>
                                          <p:spTgt spid="5"/>
                                        </p:tgtEl>
                                        <p:attrNameLst>
                                          <p:attrName>ppt_h</p:attrName>
                                        </p:attrNameLst>
                                      </p:cBhvr>
                                      <p:tavLst>
                                        <p:tav tm="0">
                                          <p:val>
                                            <p:strVal val="ppt_h"/>
                                          </p:val>
                                        </p:tav>
                                        <p:tav tm="100000">
                                          <p:val>
                                            <p:fltVal val="0"/>
                                          </p:val>
                                        </p:tav>
                                      </p:tavLst>
                                    </p:anim>
                                    <p:set>
                                      <p:cBhvr>
                                        <p:cTn id="18"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角丸四角形 47">
            <a:extLst>
              <a:ext uri="{FF2B5EF4-FFF2-40B4-BE49-F238E27FC236}">
                <a16:creationId xmlns:a16="http://schemas.microsoft.com/office/drawing/2014/main" id="{A05F2661-D56E-93D6-C968-76FE623B53E3}"/>
              </a:ext>
            </a:extLst>
          </p:cNvPr>
          <p:cNvSpPr/>
          <p:nvPr/>
        </p:nvSpPr>
        <p:spPr>
          <a:xfrm>
            <a:off x="437014" y="2059467"/>
            <a:ext cx="8818391" cy="3847116"/>
          </a:xfrm>
          <a:prstGeom prst="roundRect">
            <a:avLst>
              <a:gd name="adj" fmla="val 0"/>
            </a:avLst>
          </a:prstGeom>
          <a:solidFill>
            <a:srgbClr val="E0F5F9"/>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2" name="四角形: 角を丸くする 61">
            <a:extLst>
              <a:ext uri="{FF2B5EF4-FFF2-40B4-BE49-F238E27FC236}">
                <a16:creationId xmlns:a16="http://schemas.microsoft.com/office/drawing/2014/main" id="{2A2A92E6-C09D-83D1-132B-7A38A348DA6E}"/>
              </a:ext>
            </a:extLst>
          </p:cNvPr>
          <p:cNvSpPr/>
          <p:nvPr/>
        </p:nvSpPr>
        <p:spPr>
          <a:xfrm>
            <a:off x="877306" y="2575260"/>
            <a:ext cx="5075311" cy="1478580"/>
          </a:xfrm>
          <a:prstGeom prst="roundRect">
            <a:avLst>
              <a:gd name="adj" fmla="val 0"/>
            </a:avLst>
          </a:prstGeom>
          <a:ln w="19050">
            <a:solidFill>
              <a:srgbClr val="00206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177800" indent="-177800" defTabSz="914290"/>
            <a:endParaRPr kumimoji="1" lang="ja-JP" altLang="en-US" sz="1400">
              <a:solidFill>
                <a:prstClr val="black"/>
              </a:solidFill>
              <a:latin typeface="Meiryo UI" panose="020B0604030504040204" pitchFamily="50" charset="-128"/>
              <a:ea typeface="Meiryo UI" panose="020B0604030504040204" pitchFamily="50" charset="-128"/>
            </a:endParaRPr>
          </a:p>
        </p:txBody>
      </p:sp>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81DF3C01-80DF-4A59-938E-22B3822B4B6E}"/>
              </a:ext>
            </a:extLst>
          </p:cNvPr>
          <p:cNvSpPr/>
          <p:nvPr/>
        </p:nvSpPr>
        <p:spPr>
          <a:xfrm>
            <a:off x="411259" y="0"/>
            <a:ext cx="7268008"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3D8D9DC2-3FC5-4380-B88A-59DA0ADECABE}"/>
              </a:ext>
            </a:extLst>
          </p:cNvPr>
          <p:cNvSpPr txBox="1"/>
          <p:nvPr/>
        </p:nvSpPr>
        <p:spPr bwMode="gray">
          <a:xfrm>
            <a:off x="557145" y="55917"/>
            <a:ext cx="700544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マクロ経済スライド調整期間のズレの要因 ①</a:t>
            </a:r>
          </a:p>
        </p:txBody>
      </p:sp>
      <p:sp>
        <p:nvSpPr>
          <p:cNvPr id="2" name="テキスト ボックス 1">
            <a:extLst>
              <a:ext uri="{FF2B5EF4-FFF2-40B4-BE49-F238E27FC236}">
                <a16:creationId xmlns:a16="http://schemas.microsoft.com/office/drawing/2014/main" id="{18B843A9-15D1-A389-7A7E-55EAF82F77B6}"/>
              </a:ext>
            </a:extLst>
          </p:cNvPr>
          <p:cNvSpPr txBox="1"/>
          <p:nvPr/>
        </p:nvSpPr>
        <p:spPr>
          <a:xfrm>
            <a:off x="597668" y="722497"/>
            <a:ext cx="8652664" cy="391582"/>
          </a:xfrm>
          <a:prstGeom prst="rect">
            <a:avLst/>
          </a:prstGeom>
          <a:noFill/>
        </p:spPr>
        <p:txBody>
          <a:bodyPr wrap="square" rtlCol="0">
            <a:spAutoFit/>
          </a:bodyPr>
          <a:lstStyle/>
          <a:p>
            <a:pPr marL="0" marR="0" lvl="0" indent="0" defTabSz="457200" rtl="0" eaLnBrk="1" fontAlgn="auto" latinLnBrk="0" hangingPunct="1">
              <a:lnSpc>
                <a:spcPct val="14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デフレ下で賃金が下がっても基礎年金の水準は物価水準に合わせて高止まり</a:t>
            </a:r>
            <a:endParaRPr kumimoji="0" lang="ja-JP" altLang="en-US" sz="16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pic>
        <p:nvPicPr>
          <p:cNvPr id="4" name="図 3">
            <a:extLst>
              <a:ext uri="{FF2B5EF4-FFF2-40B4-BE49-F238E27FC236}">
                <a16:creationId xmlns:a16="http://schemas.microsoft.com/office/drawing/2014/main" id="{3DC802E8-2A2B-4881-220A-52DF984B71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372572" y="895901"/>
            <a:ext cx="1563418" cy="928517"/>
          </a:xfrm>
          <a:prstGeom prst="rect">
            <a:avLst/>
          </a:prstGeom>
        </p:spPr>
      </p:pic>
      <p:sp>
        <p:nvSpPr>
          <p:cNvPr id="23" name="テキスト ボックス 22">
            <a:extLst>
              <a:ext uri="{FF2B5EF4-FFF2-40B4-BE49-F238E27FC236}">
                <a16:creationId xmlns:a16="http://schemas.microsoft.com/office/drawing/2014/main" id="{A068883A-AC10-4292-4CC8-7DC8AE9A2A1E}"/>
              </a:ext>
            </a:extLst>
          </p:cNvPr>
          <p:cNvSpPr txBox="1"/>
          <p:nvPr/>
        </p:nvSpPr>
        <p:spPr>
          <a:xfrm>
            <a:off x="1146918" y="2817920"/>
            <a:ext cx="1080113" cy="430887"/>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被保険者期間</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の平均報酬額</a:t>
            </a:r>
          </a:p>
        </p:txBody>
      </p:sp>
      <p:sp>
        <p:nvSpPr>
          <p:cNvPr id="29" name="テキスト ボックス 28">
            <a:extLst>
              <a:ext uri="{FF2B5EF4-FFF2-40B4-BE49-F238E27FC236}">
                <a16:creationId xmlns:a16="http://schemas.microsoft.com/office/drawing/2014/main" id="{2CA8CEAA-A022-E98C-DDA4-D282E659DB13}"/>
              </a:ext>
            </a:extLst>
          </p:cNvPr>
          <p:cNvSpPr txBox="1"/>
          <p:nvPr/>
        </p:nvSpPr>
        <p:spPr>
          <a:xfrm>
            <a:off x="4548713" y="2817920"/>
            <a:ext cx="1206265" cy="426356"/>
          </a:xfrm>
          <a:prstGeom prst="rect">
            <a:avLst/>
          </a:prstGeom>
          <a:solidFill>
            <a:schemeClr val="bg1">
              <a:lumMod val="9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被保険者期間</a:t>
            </a:r>
          </a:p>
        </p:txBody>
      </p:sp>
      <p:sp>
        <p:nvSpPr>
          <p:cNvPr id="38" name="テキスト ボックス 37">
            <a:extLst>
              <a:ext uri="{FF2B5EF4-FFF2-40B4-BE49-F238E27FC236}">
                <a16:creationId xmlns:a16="http://schemas.microsoft.com/office/drawing/2014/main" id="{8D952579-7DFE-8F6B-A567-801D2A072D03}"/>
              </a:ext>
            </a:extLst>
          </p:cNvPr>
          <p:cNvSpPr txBox="1"/>
          <p:nvPr/>
        </p:nvSpPr>
        <p:spPr>
          <a:xfrm>
            <a:off x="2706436" y="2817920"/>
            <a:ext cx="1362874" cy="430887"/>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給付乗率</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5.481</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1000</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p>
        </p:txBody>
      </p:sp>
      <p:sp>
        <p:nvSpPr>
          <p:cNvPr id="57" name="角丸四角形 32">
            <a:extLst>
              <a:ext uri="{FF2B5EF4-FFF2-40B4-BE49-F238E27FC236}">
                <a16:creationId xmlns:a16="http://schemas.microsoft.com/office/drawing/2014/main" id="{51A8EAE2-BEAE-084D-65F5-2995F501919E}"/>
              </a:ext>
            </a:extLst>
          </p:cNvPr>
          <p:cNvSpPr/>
          <p:nvPr/>
        </p:nvSpPr>
        <p:spPr>
          <a:xfrm>
            <a:off x="1013822" y="2463121"/>
            <a:ext cx="2582707" cy="252000"/>
          </a:xfrm>
          <a:prstGeom prst="roundRect">
            <a:avLst>
              <a:gd name="adj" fmla="val 12328"/>
            </a:avLst>
          </a:prstGeom>
          <a:solidFill>
            <a:srgbClr val="002060"/>
          </a:solidFill>
          <a:ln w="19050">
            <a:noFill/>
          </a:ln>
        </p:spPr>
        <p:txBody>
          <a:bodyPr tIns="0" bIns="0" anchor="ctr"/>
          <a:lstStyle/>
          <a:p>
            <a:pPr marL="0" marR="0" lvl="0" indent="0" algn="ctr" defTabSz="591055"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239"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Noto Sans CJK JP DemiLight" charset="-128"/>
              </a:rPr>
              <a:t>報酬比例部分（２階）の算定式</a:t>
            </a:r>
          </a:p>
        </p:txBody>
      </p:sp>
      <p:sp>
        <p:nvSpPr>
          <p:cNvPr id="59" name="テキスト プレースホルダー 2">
            <a:extLst>
              <a:ext uri="{FF2B5EF4-FFF2-40B4-BE49-F238E27FC236}">
                <a16:creationId xmlns:a16="http://schemas.microsoft.com/office/drawing/2014/main" id="{3A2C2A98-5394-7F0F-417B-037D454B932B}"/>
              </a:ext>
            </a:extLst>
          </p:cNvPr>
          <p:cNvSpPr txBox="1">
            <a:spLocks/>
          </p:cNvSpPr>
          <p:nvPr/>
        </p:nvSpPr>
        <p:spPr>
          <a:xfrm>
            <a:off x="630046" y="2128582"/>
            <a:ext cx="8211386" cy="288000"/>
          </a:xfrm>
          <a:prstGeom prst="rect">
            <a:avLst/>
          </a:prstGeom>
          <a:noFill/>
        </p:spPr>
        <p:txBody>
          <a:bodyPr vert="horz" lIns="9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defTabSz="914400" rtl="0" eaLnBrk="1" fontAlgn="auto" latinLnBrk="0" hangingPunct="1">
              <a:lnSpc>
                <a:spcPts val="1800"/>
              </a:lnSpc>
              <a:spcBef>
                <a:spcPts val="0"/>
              </a:spcBef>
              <a:spcAft>
                <a:spcPts val="0"/>
              </a:spcAft>
              <a:buClr>
                <a:srgbClr val="103185"/>
              </a:buClr>
              <a:buSzTx/>
              <a:buFont typeface="Arial" panose="020B0604020202020204" pitchFamily="34" charset="0"/>
              <a:buNone/>
              <a:tabLst/>
              <a:defRPr/>
            </a:pPr>
            <a:r>
              <a:rPr kumimoji="1" lang="ja-JP" altLang="en-US"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報酬比例部分（２階）と基礎年金（１階）の算定式の違い －デフレ下で基礎年金の水準が高止まり－</a:t>
            </a:r>
            <a:endParaRPr kumimoji="1" lang="en-US" altLang="ja-JP"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63" name="乗算記号 62">
            <a:extLst>
              <a:ext uri="{FF2B5EF4-FFF2-40B4-BE49-F238E27FC236}">
                <a16:creationId xmlns:a16="http://schemas.microsoft.com/office/drawing/2014/main" id="{2C826A90-586F-EE2C-C9B2-8415311C04D6}"/>
              </a:ext>
            </a:extLst>
          </p:cNvPr>
          <p:cNvSpPr/>
          <p:nvPr/>
        </p:nvSpPr>
        <p:spPr>
          <a:xfrm>
            <a:off x="2243328" y="2797465"/>
            <a:ext cx="446811" cy="446811"/>
          </a:xfrm>
          <a:prstGeom prst="mathMultiply">
            <a:avLst>
              <a:gd name="adj1" fmla="val 12861"/>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乗算記号 63">
            <a:extLst>
              <a:ext uri="{FF2B5EF4-FFF2-40B4-BE49-F238E27FC236}">
                <a16:creationId xmlns:a16="http://schemas.microsoft.com/office/drawing/2014/main" id="{B21993A5-A4F8-465B-B0AD-B7C86AE02D41}"/>
              </a:ext>
            </a:extLst>
          </p:cNvPr>
          <p:cNvSpPr/>
          <p:nvPr/>
        </p:nvSpPr>
        <p:spPr>
          <a:xfrm>
            <a:off x="4085607" y="2797465"/>
            <a:ext cx="446811" cy="446811"/>
          </a:xfrm>
          <a:prstGeom prst="mathMultiply">
            <a:avLst>
              <a:gd name="adj1" fmla="val 12861"/>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吹き出し: 四角形 64">
            <a:extLst>
              <a:ext uri="{FF2B5EF4-FFF2-40B4-BE49-F238E27FC236}">
                <a16:creationId xmlns:a16="http://schemas.microsoft.com/office/drawing/2014/main" id="{E9C3A982-370E-9660-F994-F13AD27051BE}"/>
              </a:ext>
            </a:extLst>
          </p:cNvPr>
          <p:cNvSpPr/>
          <p:nvPr/>
        </p:nvSpPr>
        <p:spPr>
          <a:xfrm>
            <a:off x="1014728" y="3345782"/>
            <a:ext cx="1744580" cy="595699"/>
          </a:xfrm>
          <a:prstGeom prst="wedgeRectCallout">
            <a:avLst>
              <a:gd name="adj1" fmla="val -20438"/>
              <a:gd name="adj2" fmla="val -67847"/>
            </a:avLst>
          </a:prstGeom>
          <a:solidFill>
            <a:srgbClr val="B9F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66" name="テキスト ボックス 65">
            <a:extLst>
              <a:ext uri="{FF2B5EF4-FFF2-40B4-BE49-F238E27FC236}">
                <a16:creationId xmlns:a16="http://schemas.microsoft.com/office/drawing/2014/main" id="{A1B686FD-7743-E759-7CB7-5E5A2B2A76C7}"/>
              </a:ext>
            </a:extLst>
          </p:cNvPr>
          <p:cNvSpPr txBox="1"/>
          <p:nvPr/>
        </p:nvSpPr>
        <p:spPr>
          <a:xfrm>
            <a:off x="1069556" y="3367744"/>
            <a:ext cx="1634923" cy="585673"/>
          </a:xfrm>
          <a:prstGeom prst="rect">
            <a:avLst/>
          </a:prstGeom>
          <a:noFill/>
          <a:ln>
            <a:noFill/>
          </a:ln>
        </p:spPr>
        <p:txBody>
          <a:bodyPr wrap="square" rtlCol="0">
            <a:spAutoFit/>
          </a:bodyPr>
          <a:lstStyle/>
          <a:p>
            <a:pPr marL="0" marR="0" lvl="0" indent="0" algn="just" defTabSz="457200" rtl="0" eaLnBrk="1" fontAlgn="auto" latinLnBrk="0" hangingPunct="1">
              <a:lnSpc>
                <a:spcPct val="105000"/>
              </a:lnSpc>
              <a:spcBef>
                <a:spcPts val="0"/>
              </a:spcBef>
              <a:spcAft>
                <a:spcPts val="0"/>
              </a:spcAft>
              <a:buClrTx/>
              <a:buSzTx/>
              <a:buFontTx/>
              <a:buNone/>
              <a:tabLst/>
              <a:defRPr/>
            </a:pPr>
            <a:r>
              <a:rPr kumimoji="1" lang="ja-JP" altLang="en-US" sz="105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賃金が下がると現役被保険者が将来受給する際の平均報酬額も減少</a:t>
            </a:r>
          </a:p>
        </p:txBody>
      </p:sp>
      <p:sp>
        <p:nvSpPr>
          <p:cNvPr id="67" name="四角形: 角を丸くする 66">
            <a:extLst>
              <a:ext uri="{FF2B5EF4-FFF2-40B4-BE49-F238E27FC236}">
                <a16:creationId xmlns:a16="http://schemas.microsoft.com/office/drawing/2014/main" id="{356B6DC4-C082-C042-060D-3928AAB85547}"/>
              </a:ext>
            </a:extLst>
          </p:cNvPr>
          <p:cNvSpPr/>
          <p:nvPr/>
        </p:nvSpPr>
        <p:spPr>
          <a:xfrm>
            <a:off x="877306" y="4266900"/>
            <a:ext cx="5075311" cy="1478579"/>
          </a:xfrm>
          <a:prstGeom prst="roundRect">
            <a:avLst>
              <a:gd name="adj" fmla="val 0"/>
            </a:avLst>
          </a:prstGeom>
          <a:ln w="19050">
            <a:solidFill>
              <a:srgbClr val="0070C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177800" indent="-177800" defTabSz="914290"/>
            <a:endParaRPr kumimoji="1" lang="ja-JP" altLang="en-US" sz="1400">
              <a:solidFill>
                <a:prstClr val="black"/>
              </a:solidFill>
              <a:latin typeface="Meiryo UI" panose="020B0604030504040204" pitchFamily="50" charset="-128"/>
              <a:ea typeface="Meiryo UI" panose="020B0604030504040204" pitchFamily="50" charset="-128"/>
            </a:endParaRPr>
          </a:p>
        </p:txBody>
      </p:sp>
      <p:sp>
        <p:nvSpPr>
          <p:cNvPr id="68" name="テキスト ボックス 67">
            <a:extLst>
              <a:ext uri="{FF2B5EF4-FFF2-40B4-BE49-F238E27FC236}">
                <a16:creationId xmlns:a16="http://schemas.microsoft.com/office/drawing/2014/main" id="{CA5C037A-61C4-FDE8-F8ED-8804C6377ABD}"/>
              </a:ext>
            </a:extLst>
          </p:cNvPr>
          <p:cNvSpPr txBox="1"/>
          <p:nvPr/>
        </p:nvSpPr>
        <p:spPr>
          <a:xfrm>
            <a:off x="1146918" y="4509560"/>
            <a:ext cx="1080113" cy="430887"/>
          </a:xfrm>
          <a:prstGeom prst="rect">
            <a:avLst/>
          </a:prstGeom>
          <a:solidFill>
            <a:schemeClr val="bg1">
              <a:lumMod val="9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基礎年金満額</a:t>
            </a:r>
          </a:p>
        </p:txBody>
      </p:sp>
      <p:sp>
        <p:nvSpPr>
          <p:cNvPr id="70" name="テキスト ボックス 69">
            <a:extLst>
              <a:ext uri="{FF2B5EF4-FFF2-40B4-BE49-F238E27FC236}">
                <a16:creationId xmlns:a16="http://schemas.microsoft.com/office/drawing/2014/main" id="{BDCFA46F-6595-5144-5569-AC9B341D0EC6}"/>
              </a:ext>
            </a:extLst>
          </p:cNvPr>
          <p:cNvSpPr txBox="1"/>
          <p:nvPr/>
        </p:nvSpPr>
        <p:spPr>
          <a:xfrm>
            <a:off x="2706436" y="4509560"/>
            <a:ext cx="1670500" cy="430887"/>
          </a:xfrm>
          <a:prstGeom prst="rect">
            <a:avLst/>
          </a:prstGeom>
          <a:solidFill>
            <a:schemeClr val="bg1">
              <a:lumMod val="95000"/>
            </a:schemeClr>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保険料納付月数</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480</a:t>
            </a:r>
          </a:p>
        </p:txBody>
      </p:sp>
      <p:sp>
        <p:nvSpPr>
          <p:cNvPr id="71" name="角丸四角形 32">
            <a:extLst>
              <a:ext uri="{FF2B5EF4-FFF2-40B4-BE49-F238E27FC236}">
                <a16:creationId xmlns:a16="http://schemas.microsoft.com/office/drawing/2014/main" id="{91241E4B-72BA-6797-1422-6B54C2AE728A}"/>
              </a:ext>
            </a:extLst>
          </p:cNvPr>
          <p:cNvSpPr/>
          <p:nvPr/>
        </p:nvSpPr>
        <p:spPr>
          <a:xfrm>
            <a:off x="1013822" y="4154761"/>
            <a:ext cx="2582707" cy="252000"/>
          </a:xfrm>
          <a:prstGeom prst="roundRect">
            <a:avLst>
              <a:gd name="adj" fmla="val 12328"/>
            </a:avLst>
          </a:prstGeom>
          <a:solidFill>
            <a:srgbClr val="0070C0"/>
          </a:solidFill>
          <a:ln w="19050">
            <a:noFill/>
          </a:ln>
        </p:spPr>
        <p:txBody>
          <a:bodyPr tIns="0" bIns="0" anchor="ctr"/>
          <a:lstStyle/>
          <a:p>
            <a:pPr marL="0" marR="0" lvl="0" indent="0" algn="ctr" defTabSz="591055"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239"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Noto Sans CJK JP DemiLight" charset="-128"/>
              </a:rPr>
              <a:t>基礎年金（１階）の算定式</a:t>
            </a:r>
          </a:p>
        </p:txBody>
      </p:sp>
      <p:sp>
        <p:nvSpPr>
          <p:cNvPr id="72" name="乗算記号 71">
            <a:extLst>
              <a:ext uri="{FF2B5EF4-FFF2-40B4-BE49-F238E27FC236}">
                <a16:creationId xmlns:a16="http://schemas.microsoft.com/office/drawing/2014/main" id="{1567FC6D-5F4D-87B8-8F2E-67E9849C5FAA}"/>
              </a:ext>
            </a:extLst>
          </p:cNvPr>
          <p:cNvSpPr/>
          <p:nvPr/>
        </p:nvSpPr>
        <p:spPr>
          <a:xfrm>
            <a:off x="2243328" y="4489105"/>
            <a:ext cx="446811" cy="446811"/>
          </a:xfrm>
          <a:prstGeom prst="mathMultiply">
            <a:avLst>
              <a:gd name="adj1" fmla="val 12861"/>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吹き出し: 四角形 73">
            <a:extLst>
              <a:ext uri="{FF2B5EF4-FFF2-40B4-BE49-F238E27FC236}">
                <a16:creationId xmlns:a16="http://schemas.microsoft.com/office/drawing/2014/main" id="{E85D335D-AD7F-BB48-6313-EF1A398B9619}"/>
              </a:ext>
            </a:extLst>
          </p:cNvPr>
          <p:cNvSpPr/>
          <p:nvPr/>
        </p:nvSpPr>
        <p:spPr>
          <a:xfrm>
            <a:off x="1014728" y="5030239"/>
            <a:ext cx="1744580" cy="632417"/>
          </a:xfrm>
          <a:prstGeom prst="wedgeRectCallout">
            <a:avLst>
              <a:gd name="adj1" fmla="val -20001"/>
              <a:gd name="adj2" fmla="val -73186"/>
            </a:avLst>
          </a:prstGeom>
          <a:solidFill>
            <a:srgbClr val="B9F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75" name="テキスト ボックス 74">
            <a:extLst>
              <a:ext uri="{FF2B5EF4-FFF2-40B4-BE49-F238E27FC236}">
                <a16:creationId xmlns:a16="http://schemas.microsoft.com/office/drawing/2014/main" id="{7929EE80-7CB8-2552-05EC-B37AF30084C9}"/>
              </a:ext>
            </a:extLst>
          </p:cNvPr>
          <p:cNvSpPr txBox="1"/>
          <p:nvPr/>
        </p:nvSpPr>
        <p:spPr>
          <a:xfrm>
            <a:off x="1055216" y="5066418"/>
            <a:ext cx="1634923" cy="585673"/>
          </a:xfrm>
          <a:prstGeom prst="rect">
            <a:avLst/>
          </a:prstGeom>
          <a:noFill/>
          <a:ln>
            <a:noFill/>
          </a:ln>
        </p:spPr>
        <p:txBody>
          <a:bodyPr wrap="square" rtlCol="0">
            <a:spAutoFit/>
          </a:bodyPr>
          <a:lstStyle/>
          <a:p>
            <a:pPr marL="0" marR="0" lvl="0" indent="0" algn="just" defTabSz="457200" rtl="0" eaLnBrk="1" fontAlgn="auto" latinLnBrk="0" hangingPunct="1">
              <a:lnSpc>
                <a:spcPct val="105000"/>
              </a:lnSpc>
              <a:spcBef>
                <a:spcPts val="0"/>
              </a:spcBef>
              <a:spcAft>
                <a:spcPts val="0"/>
              </a:spcAft>
              <a:buClrTx/>
              <a:buSzTx/>
              <a:buFontTx/>
              <a:buNone/>
              <a:tabLst/>
              <a:defRPr/>
            </a:pPr>
            <a:r>
              <a:rPr kumimoji="1" lang="ja-JP" altLang="en-US" sz="105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賃金が下がっても物価下落分までしか下がらない</a:t>
            </a:r>
            <a:br>
              <a:rPr kumimoji="1" lang="en-US" altLang="ja-JP" sz="105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9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（令和２年度まで </a:t>
            </a:r>
            <a:r>
              <a:rPr kumimoji="1" lang="en-US" altLang="ja-JP" sz="9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ja-JP" altLang="en-US" sz="9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p>
        </p:txBody>
      </p:sp>
      <p:cxnSp>
        <p:nvCxnSpPr>
          <p:cNvPr id="77" name="直線コネクタ 76">
            <a:extLst>
              <a:ext uri="{FF2B5EF4-FFF2-40B4-BE49-F238E27FC236}">
                <a16:creationId xmlns:a16="http://schemas.microsoft.com/office/drawing/2014/main" id="{CBD61201-ADAA-C9C4-1BEB-5C790568DEE2}"/>
              </a:ext>
            </a:extLst>
          </p:cNvPr>
          <p:cNvCxnSpPr>
            <a:stCxn id="70" idx="1"/>
            <a:endCxn id="70" idx="3"/>
          </p:cNvCxnSpPr>
          <p:nvPr/>
        </p:nvCxnSpPr>
        <p:spPr>
          <a:xfrm>
            <a:off x="2706436" y="4725004"/>
            <a:ext cx="16705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sp>
        <p:nvSpPr>
          <p:cNvPr id="78" name="下矢印 100">
            <a:extLst>
              <a:ext uri="{FF2B5EF4-FFF2-40B4-BE49-F238E27FC236}">
                <a16:creationId xmlns:a16="http://schemas.microsoft.com/office/drawing/2014/main" id="{D1743B17-1C6F-4D6B-4AEB-79C815867FD3}"/>
              </a:ext>
            </a:extLst>
          </p:cNvPr>
          <p:cNvSpPr/>
          <p:nvPr/>
        </p:nvSpPr>
        <p:spPr>
          <a:xfrm rot="16200000">
            <a:off x="2831960" y="3492304"/>
            <a:ext cx="437001" cy="264780"/>
          </a:xfrm>
          <a:prstGeom prst="downArrow">
            <a:avLst/>
          </a:prstGeom>
          <a:solidFill>
            <a:srgbClr val="00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84" name="下矢印 100">
            <a:extLst>
              <a:ext uri="{FF2B5EF4-FFF2-40B4-BE49-F238E27FC236}">
                <a16:creationId xmlns:a16="http://schemas.microsoft.com/office/drawing/2014/main" id="{0C154773-6321-8D9A-7C7D-D79EC74A69EA}"/>
              </a:ext>
            </a:extLst>
          </p:cNvPr>
          <p:cNvSpPr/>
          <p:nvPr/>
        </p:nvSpPr>
        <p:spPr>
          <a:xfrm rot="16200000">
            <a:off x="2831962" y="5217521"/>
            <a:ext cx="437001" cy="264780"/>
          </a:xfrm>
          <a:prstGeom prst="downArrow">
            <a:avLst/>
          </a:prstGeom>
          <a:solidFill>
            <a:srgbClr val="00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85" name="正方形/長方形 84">
            <a:extLst>
              <a:ext uri="{FF2B5EF4-FFF2-40B4-BE49-F238E27FC236}">
                <a16:creationId xmlns:a16="http://schemas.microsoft.com/office/drawing/2014/main" id="{5E4AF74F-E10D-CC01-DB76-897665B267B5}"/>
              </a:ext>
            </a:extLst>
          </p:cNvPr>
          <p:cNvSpPr/>
          <p:nvPr/>
        </p:nvSpPr>
        <p:spPr>
          <a:xfrm>
            <a:off x="3281783" y="3347773"/>
            <a:ext cx="2269475" cy="563052"/>
          </a:xfrm>
          <a:prstGeom prst="rect">
            <a:avLst/>
          </a:pr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86" name="テキスト ボックス 85">
            <a:extLst>
              <a:ext uri="{FF2B5EF4-FFF2-40B4-BE49-F238E27FC236}">
                <a16:creationId xmlns:a16="http://schemas.microsoft.com/office/drawing/2014/main" id="{E144E0F9-DDCA-07F1-FE8A-BED02B15BF30}"/>
              </a:ext>
            </a:extLst>
          </p:cNvPr>
          <p:cNvSpPr txBox="1"/>
          <p:nvPr/>
        </p:nvSpPr>
        <p:spPr>
          <a:xfrm>
            <a:off x="3350047" y="3406193"/>
            <a:ext cx="2140772" cy="446212"/>
          </a:xfrm>
          <a:prstGeom prst="rect">
            <a:avLst/>
          </a:prstGeom>
          <a:noFill/>
          <a:ln>
            <a:noFill/>
          </a:ln>
        </p:spPr>
        <p:txBody>
          <a:bodyPr wrap="square"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賃金が下がった見合いで</a:t>
            </a:r>
          </a:p>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将来の給付額が自動的に減少</a:t>
            </a:r>
          </a:p>
        </p:txBody>
      </p:sp>
      <p:sp>
        <p:nvSpPr>
          <p:cNvPr id="87" name="正方形/長方形 86">
            <a:extLst>
              <a:ext uri="{FF2B5EF4-FFF2-40B4-BE49-F238E27FC236}">
                <a16:creationId xmlns:a16="http://schemas.microsoft.com/office/drawing/2014/main" id="{2432B1E3-B75E-7C4B-D4C9-4872E12C858E}"/>
              </a:ext>
            </a:extLst>
          </p:cNvPr>
          <p:cNvSpPr/>
          <p:nvPr/>
        </p:nvSpPr>
        <p:spPr>
          <a:xfrm>
            <a:off x="3281783" y="5062273"/>
            <a:ext cx="2269475" cy="563052"/>
          </a:xfrm>
          <a:prstGeom prst="rect">
            <a:avLst/>
          </a:pr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88" name="テキスト ボックス 87">
            <a:extLst>
              <a:ext uri="{FF2B5EF4-FFF2-40B4-BE49-F238E27FC236}">
                <a16:creationId xmlns:a16="http://schemas.microsoft.com/office/drawing/2014/main" id="{2DD7C101-65FB-88D1-0904-36AD1D6EADDE}"/>
              </a:ext>
            </a:extLst>
          </p:cNvPr>
          <p:cNvSpPr txBox="1"/>
          <p:nvPr/>
        </p:nvSpPr>
        <p:spPr>
          <a:xfrm>
            <a:off x="3350047" y="5120693"/>
            <a:ext cx="2140772" cy="446212"/>
          </a:xfrm>
          <a:prstGeom prst="rect">
            <a:avLst/>
          </a:prstGeom>
          <a:noFill/>
          <a:ln>
            <a:noFill/>
          </a:ln>
        </p:spPr>
        <p:txBody>
          <a:bodyPr wrap="square"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賃金が下がっても給付は</a:t>
            </a:r>
          </a:p>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物価水準に合わせて高止まり</a:t>
            </a:r>
          </a:p>
        </p:txBody>
      </p:sp>
      <p:pic>
        <p:nvPicPr>
          <p:cNvPr id="91" name="グラフィックス 90" descr="矢印: 時計回りの曲線 単色塗りつぶし">
            <a:extLst>
              <a:ext uri="{FF2B5EF4-FFF2-40B4-BE49-F238E27FC236}">
                <a16:creationId xmlns:a16="http://schemas.microsoft.com/office/drawing/2014/main" id="{CB717CE8-8208-8840-7E4E-50062B0B84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072678">
            <a:off x="5487745" y="3582735"/>
            <a:ext cx="707719" cy="1204971"/>
          </a:xfrm>
          <a:prstGeom prst="rect">
            <a:avLst/>
          </a:prstGeom>
          <a:effectLst>
            <a:outerShdw blurRad="50800" dist="38100" dir="2700000" algn="tl" rotWithShape="0">
              <a:prstClr val="black">
                <a:alpha val="40000"/>
              </a:prstClr>
            </a:outerShdw>
          </a:effectLst>
        </p:spPr>
      </p:pic>
      <p:pic>
        <p:nvPicPr>
          <p:cNvPr id="93" name="グラフィックス 92" descr="矢印: 時計回りの曲線 単色塗りつぶし">
            <a:extLst>
              <a:ext uri="{FF2B5EF4-FFF2-40B4-BE49-F238E27FC236}">
                <a16:creationId xmlns:a16="http://schemas.microsoft.com/office/drawing/2014/main" id="{E766AE7C-C820-A965-9EF7-5844238F22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25541" flipV="1">
            <a:off x="5487745" y="4076958"/>
            <a:ext cx="707719" cy="1250843"/>
          </a:xfrm>
          <a:prstGeom prst="rect">
            <a:avLst/>
          </a:prstGeom>
          <a:effectLst>
            <a:outerShdw blurRad="50800" dist="38100" dir="2700000" algn="tl" rotWithShape="0">
              <a:prstClr val="black">
                <a:alpha val="40000"/>
              </a:prstClr>
            </a:outerShdw>
          </a:effectLst>
        </p:spPr>
      </p:pic>
      <p:sp>
        <p:nvSpPr>
          <p:cNvPr id="94" name="テキスト プレースホルダー 2">
            <a:extLst>
              <a:ext uri="{FF2B5EF4-FFF2-40B4-BE49-F238E27FC236}">
                <a16:creationId xmlns:a16="http://schemas.microsoft.com/office/drawing/2014/main" id="{DA0095F7-D204-3940-E688-6E037405613A}"/>
              </a:ext>
            </a:extLst>
          </p:cNvPr>
          <p:cNvSpPr txBox="1">
            <a:spLocks/>
          </p:cNvSpPr>
          <p:nvPr/>
        </p:nvSpPr>
        <p:spPr>
          <a:xfrm>
            <a:off x="1645565" y="5999911"/>
            <a:ext cx="4911032" cy="594001"/>
          </a:xfrm>
          <a:prstGeom prst="rect">
            <a:avLst/>
          </a:prstGeom>
          <a:noFill/>
        </p:spPr>
        <p:txBody>
          <a:bodyPr vert="horz" lIns="9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800"/>
              </a:lnSpc>
              <a:spcBef>
                <a:spcPts val="0"/>
              </a:spcBef>
              <a:spcAft>
                <a:spcPts val="0"/>
              </a:spcAft>
              <a:buClr>
                <a:srgbClr val="103185"/>
              </a:buClr>
              <a:buSzTx/>
              <a:buFont typeface="Arial" panose="020B0604020202020204" pitchFamily="34" charset="0"/>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基礎年金（１階部分）に対する厚生年金（２階部分）のこと。</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800"/>
              </a:lnSpc>
              <a:spcBef>
                <a:spcPts val="0"/>
              </a:spcBef>
              <a:spcAft>
                <a:spcPts val="0"/>
              </a:spcAft>
              <a:buClr>
                <a:srgbClr val="103185"/>
              </a:buClr>
              <a:buSzTx/>
              <a:buFont typeface="Arial" panose="020B0604020202020204" pitchFamily="34" charset="0"/>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現役時代の加入期間と報酬額（＝賃金）に比例した年金が支給される。</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3" name="テキスト プレースホルダー 2">
            <a:extLst>
              <a:ext uri="{FF2B5EF4-FFF2-40B4-BE49-F238E27FC236}">
                <a16:creationId xmlns:a16="http://schemas.microsoft.com/office/drawing/2014/main" id="{DB7FBBC9-7C81-3E0B-5BF1-14A465396DE5}"/>
              </a:ext>
            </a:extLst>
          </p:cNvPr>
          <p:cNvSpPr txBox="1">
            <a:spLocks/>
          </p:cNvSpPr>
          <p:nvPr/>
        </p:nvSpPr>
        <p:spPr>
          <a:xfrm>
            <a:off x="537642" y="5988583"/>
            <a:ext cx="1375787" cy="313180"/>
          </a:xfrm>
          <a:prstGeom prst="rect">
            <a:avLst/>
          </a:prstGeom>
          <a:noFill/>
          <a:ln>
            <a:noFill/>
          </a:ln>
        </p:spPr>
        <p:txBody>
          <a:bodyPr vert="horz" lIns="9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800"/>
              </a:lnSpc>
              <a:spcBef>
                <a:spcPts val="0"/>
              </a:spcBef>
              <a:spcAft>
                <a:spcPts val="0"/>
              </a:spcAft>
              <a:buClr>
                <a:srgbClr val="103185"/>
              </a:buClr>
              <a:buSzTx/>
              <a:buFont typeface="Arial" panose="020B0604020202020204" pitchFamily="34" charset="0"/>
              <a:buNone/>
              <a:tabLst/>
              <a:defRPr/>
            </a:pPr>
            <a:r>
              <a:rPr kumimoji="1" lang="ja-JP" altLang="en-US" sz="1200" b="1" i="0" u="none" strike="noStrike" kern="1200" cap="none" spc="0" normalizeH="0" baseline="0" noProof="0" dirty="0">
                <a:ln>
                  <a:noFill/>
                </a:ln>
                <a:solidFill>
                  <a:srgbClr val="004180"/>
                </a:solidFill>
                <a:effectLst/>
                <a:uLnTx/>
                <a:uFillTx/>
                <a:latin typeface="Meiryo UI" panose="020B0604030504040204" pitchFamily="50" charset="-128"/>
                <a:ea typeface="Meiryo UI" panose="020B0604030504040204" pitchFamily="50" charset="-128"/>
              </a:rPr>
              <a:t>報酬比例部分</a:t>
            </a:r>
            <a:endParaRPr kumimoji="1" lang="en-US" altLang="ja-JP" sz="1200" b="1" i="0" u="none" strike="noStrike" kern="1200" cap="none" spc="0" normalizeH="0" baseline="0" noProof="0" dirty="0">
              <a:ln>
                <a:noFill/>
              </a:ln>
              <a:solidFill>
                <a:srgbClr val="004180"/>
              </a:solidFill>
              <a:effectLst/>
              <a:uLnTx/>
              <a:uFillTx/>
              <a:latin typeface="Meiryo UI" panose="020B0604030504040204" pitchFamily="50" charset="-128"/>
              <a:ea typeface="Meiryo UI" panose="020B0604030504040204" pitchFamily="50" charset="-128"/>
            </a:endParaRPr>
          </a:p>
        </p:txBody>
      </p:sp>
      <p:sp>
        <p:nvSpPr>
          <p:cNvPr id="5" name="角丸四角形 32">
            <a:extLst>
              <a:ext uri="{FF2B5EF4-FFF2-40B4-BE49-F238E27FC236}">
                <a16:creationId xmlns:a16="http://schemas.microsoft.com/office/drawing/2014/main" id="{A560A5F9-B221-AB9E-D0E8-4D16E863395B}"/>
              </a:ext>
            </a:extLst>
          </p:cNvPr>
          <p:cNvSpPr/>
          <p:nvPr/>
        </p:nvSpPr>
        <p:spPr>
          <a:xfrm>
            <a:off x="6463460" y="5995681"/>
            <a:ext cx="1537398" cy="252000"/>
          </a:xfrm>
          <a:prstGeom prst="rect">
            <a:avLst/>
          </a:prstGeom>
          <a:solidFill>
            <a:srgbClr val="002060"/>
          </a:solidFill>
          <a:ln w="19050">
            <a:noFill/>
          </a:ln>
        </p:spPr>
        <p:txBody>
          <a:bodyPr tIns="0" bIns="0" anchor="ctr"/>
          <a:lstStyle/>
          <a:p>
            <a:pPr marL="0" marR="0" lvl="0" indent="0" algn="ctr" defTabSz="591055" rtl="0" eaLnBrk="1" fontAlgn="auto" latinLnBrk="0" hangingPunct="1">
              <a:lnSpc>
                <a:spcPct val="100000"/>
              </a:lnSpc>
              <a:spcBef>
                <a:spcPts val="0"/>
              </a:spcBef>
              <a:spcAft>
                <a:spcPts val="0"/>
              </a:spcAft>
              <a:buClrTx/>
              <a:buSzTx/>
              <a:buFontTx/>
              <a:buNone/>
              <a:tabLst/>
              <a:defRPr/>
            </a:pPr>
            <a:r>
              <a:rPr kumimoji="0" lang="ja-JP" altLang="en-US" sz="1050" i="0" u="none" strike="noStrike" kern="1200" cap="none" spc="239"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Noto Sans CJK JP DemiLight" charset="-128"/>
              </a:rPr>
              <a:t>厚生年金（２階）</a:t>
            </a:r>
          </a:p>
        </p:txBody>
      </p:sp>
      <p:sp>
        <p:nvSpPr>
          <p:cNvPr id="10" name="角丸四角形 32">
            <a:extLst>
              <a:ext uri="{FF2B5EF4-FFF2-40B4-BE49-F238E27FC236}">
                <a16:creationId xmlns:a16="http://schemas.microsoft.com/office/drawing/2014/main" id="{E5D02C1C-78F7-E381-D8B8-FB6BD188F69D}"/>
              </a:ext>
            </a:extLst>
          </p:cNvPr>
          <p:cNvSpPr/>
          <p:nvPr/>
        </p:nvSpPr>
        <p:spPr>
          <a:xfrm>
            <a:off x="6463460" y="6260166"/>
            <a:ext cx="1537398" cy="252000"/>
          </a:xfrm>
          <a:prstGeom prst="rect">
            <a:avLst/>
          </a:prstGeom>
          <a:solidFill>
            <a:srgbClr val="0070C0"/>
          </a:solidFill>
          <a:ln w="19050">
            <a:noFill/>
          </a:ln>
        </p:spPr>
        <p:txBody>
          <a:bodyPr tIns="0" bIns="0" anchor="ctr"/>
          <a:lstStyle/>
          <a:p>
            <a:pPr marL="0" marR="0" lvl="0" indent="0" algn="ctr" defTabSz="591055" rtl="0" eaLnBrk="1" fontAlgn="auto" latinLnBrk="0" hangingPunct="1">
              <a:lnSpc>
                <a:spcPct val="100000"/>
              </a:lnSpc>
              <a:spcBef>
                <a:spcPts val="0"/>
              </a:spcBef>
              <a:spcAft>
                <a:spcPts val="0"/>
              </a:spcAft>
              <a:buClrTx/>
              <a:buSzTx/>
              <a:buFontTx/>
              <a:buNone/>
              <a:tabLst/>
              <a:defRPr/>
            </a:pPr>
            <a:r>
              <a:rPr kumimoji="0" lang="ja-JP" altLang="en-US" sz="1050" i="0" u="none" strike="noStrike" kern="1200" cap="none" spc="239"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Noto Sans CJK JP DemiLight" charset="-128"/>
              </a:rPr>
              <a:t>基礎年金（１階）</a:t>
            </a:r>
          </a:p>
        </p:txBody>
      </p:sp>
      <p:cxnSp>
        <p:nvCxnSpPr>
          <p:cNvPr id="13" name="直線矢印コネクタ 12">
            <a:extLst>
              <a:ext uri="{FF2B5EF4-FFF2-40B4-BE49-F238E27FC236}">
                <a16:creationId xmlns:a16="http://schemas.microsoft.com/office/drawing/2014/main" id="{F9B11E78-1309-BFB0-BF47-9AC691FCE2BB}"/>
              </a:ext>
            </a:extLst>
          </p:cNvPr>
          <p:cNvCxnSpPr>
            <a:cxnSpLocks/>
          </p:cNvCxnSpPr>
          <p:nvPr/>
        </p:nvCxnSpPr>
        <p:spPr>
          <a:xfrm>
            <a:off x="5754978" y="6128240"/>
            <a:ext cx="69763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四角形: 角を丸くする 16">
            <a:extLst>
              <a:ext uri="{FF2B5EF4-FFF2-40B4-BE49-F238E27FC236}">
                <a16:creationId xmlns:a16="http://schemas.microsoft.com/office/drawing/2014/main" id="{B90BB279-A327-712E-CB2D-8DF184C21E4A}"/>
              </a:ext>
            </a:extLst>
          </p:cNvPr>
          <p:cNvSpPr/>
          <p:nvPr/>
        </p:nvSpPr>
        <p:spPr>
          <a:xfrm>
            <a:off x="2603313" y="1514665"/>
            <a:ext cx="3453440" cy="433700"/>
          </a:xfrm>
          <a:prstGeom prst="roundRect">
            <a:avLst>
              <a:gd name="adj" fmla="val 50000"/>
            </a:avLst>
          </a:prstGeom>
          <a:solidFill>
            <a:srgbClr val="00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6B7EE649-9FE4-94CF-0373-C142DC7EF48D}"/>
              </a:ext>
            </a:extLst>
          </p:cNvPr>
          <p:cNvSpPr txBox="1"/>
          <p:nvPr/>
        </p:nvSpPr>
        <p:spPr>
          <a:xfrm>
            <a:off x="3226205" y="1562238"/>
            <a:ext cx="2207656" cy="338554"/>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国民年金の財政が悪化</a:t>
            </a:r>
          </a:p>
        </p:txBody>
      </p:sp>
      <p:sp>
        <p:nvSpPr>
          <p:cNvPr id="15" name="右矢印 75">
            <a:extLst>
              <a:ext uri="{FF2B5EF4-FFF2-40B4-BE49-F238E27FC236}">
                <a16:creationId xmlns:a16="http://schemas.microsoft.com/office/drawing/2014/main" id="{64B5A0E6-43D5-3DEC-A5DB-5253C968DD47}"/>
              </a:ext>
            </a:extLst>
          </p:cNvPr>
          <p:cNvSpPr/>
          <p:nvPr/>
        </p:nvSpPr>
        <p:spPr>
          <a:xfrm rot="5400000">
            <a:off x="4130956" y="1089053"/>
            <a:ext cx="398155" cy="542214"/>
          </a:xfrm>
          <a:prstGeom prst="rightArrow">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10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83" name="テキスト ボックス 82">
            <a:extLst>
              <a:ext uri="{FF2B5EF4-FFF2-40B4-BE49-F238E27FC236}">
                <a16:creationId xmlns:a16="http://schemas.microsoft.com/office/drawing/2014/main" id="{70FD8667-DBB5-957B-A13A-87BA4423D70A}"/>
              </a:ext>
            </a:extLst>
          </p:cNvPr>
          <p:cNvSpPr txBox="1"/>
          <p:nvPr/>
        </p:nvSpPr>
        <p:spPr>
          <a:xfrm>
            <a:off x="6091235" y="4680905"/>
            <a:ext cx="2880067" cy="686535"/>
          </a:xfrm>
          <a:prstGeom prst="rect">
            <a:avLst/>
          </a:prstGeom>
          <a:noFill/>
        </p:spPr>
        <p:txBody>
          <a:bodyPr wrap="square" rtlCol="0">
            <a:spAutoFit/>
          </a:bodyPr>
          <a:lstStyle/>
          <a:p>
            <a:pPr marL="182563" marR="0" lvl="0" indent="-182563" algn="just" defTabSz="914400" rtl="0" eaLnBrk="1" fontAlgn="auto" latinLnBrk="0" hangingPunct="1">
              <a:lnSpc>
                <a:spcPct val="11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令和３年度以降については、賃金変動が物価変動を下回る場合、賃金変動に合わせて年金額を改定するよう、年金額改定のルールが見直されたため、算定式の違いによる差は生じない</a:t>
            </a:r>
          </a:p>
        </p:txBody>
      </p:sp>
      <p:sp>
        <p:nvSpPr>
          <p:cNvPr id="89" name="四角形: 角を丸くする 88">
            <a:extLst>
              <a:ext uri="{FF2B5EF4-FFF2-40B4-BE49-F238E27FC236}">
                <a16:creationId xmlns:a16="http://schemas.microsoft.com/office/drawing/2014/main" id="{5C3F6468-30F6-8F63-FA9A-051AEEF77F74}"/>
              </a:ext>
            </a:extLst>
          </p:cNvPr>
          <p:cNvSpPr/>
          <p:nvPr/>
        </p:nvSpPr>
        <p:spPr>
          <a:xfrm>
            <a:off x="6164968" y="4138692"/>
            <a:ext cx="2902937" cy="4865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a:extLst>
              <a:ext uri="{FF2B5EF4-FFF2-40B4-BE49-F238E27FC236}">
                <a16:creationId xmlns:a16="http://schemas.microsoft.com/office/drawing/2014/main" id="{A4602E18-3F33-B983-87D1-EB6D501CE786}"/>
              </a:ext>
            </a:extLst>
          </p:cNvPr>
          <p:cNvSpPr txBox="1"/>
          <p:nvPr/>
        </p:nvSpPr>
        <p:spPr>
          <a:xfrm>
            <a:off x="6219259" y="4151152"/>
            <a:ext cx="2794355" cy="461665"/>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この違いの分、基礎年金の方が賃金低下</a:t>
            </a: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による年金財政悪化の影響が大きい　</a:t>
            </a:r>
            <a:r>
              <a:rPr kumimoji="1" lang="en-US" altLang="ja-JP" sz="105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a:t>
            </a:r>
            <a:r>
              <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 </a:t>
            </a:r>
          </a:p>
        </p:txBody>
      </p:sp>
    </p:spTree>
    <p:extLst>
      <p:ext uri="{BB962C8B-B14F-4D97-AF65-F5344CB8AC3E}">
        <p14:creationId xmlns:p14="http://schemas.microsoft.com/office/powerpoint/2010/main" val="110119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10" presetClass="entr" presetSubtype="0" fill="hold" nodeType="with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fade">
                                      <p:cBhvr>
                                        <p:cTn id="16" dur="500"/>
                                        <p:tgtEl>
                                          <p:spTgt spid="91"/>
                                        </p:tgtEl>
                                      </p:cBhvr>
                                    </p:animEffect>
                                  </p:childTnLst>
                                </p:cTn>
                              </p:par>
                              <p:par>
                                <p:cTn id="17" presetID="10" presetClass="entr" presetSubtype="0" fill="hold" nodeType="with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fade">
                                      <p:cBhvr>
                                        <p:cTn id="1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9" grpId="0" animBg="1"/>
      <p:bldP spid="9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81DF3C01-80DF-4A59-938E-22B3822B4B6E}"/>
              </a:ext>
            </a:extLst>
          </p:cNvPr>
          <p:cNvSpPr/>
          <p:nvPr/>
        </p:nvSpPr>
        <p:spPr>
          <a:xfrm>
            <a:off x="411259" y="0"/>
            <a:ext cx="7268008"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3D8D9DC2-3FC5-4380-B88A-59DA0ADECABE}"/>
              </a:ext>
            </a:extLst>
          </p:cNvPr>
          <p:cNvSpPr txBox="1"/>
          <p:nvPr/>
        </p:nvSpPr>
        <p:spPr bwMode="gray">
          <a:xfrm>
            <a:off x="557145" y="55917"/>
            <a:ext cx="700544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マクロ経済スライド調整期間のズレの要因 ②</a:t>
            </a:r>
          </a:p>
        </p:txBody>
      </p:sp>
      <p:sp>
        <p:nvSpPr>
          <p:cNvPr id="2" name="テキスト ボックス 1">
            <a:extLst>
              <a:ext uri="{FF2B5EF4-FFF2-40B4-BE49-F238E27FC236}">
                <a16:creationId xmlns:a16="http://schemas.microsoft.com/office/drawing/2014/main" id="{18B843A9-15D1-A389-7A7E-55EAF82F77B6}"/>
              </a:ext>
            </a:extLst>
          </p:cNvPr>
          <p:cNvSpPr txBox="1"/>
          <p:nvPr/>
        </p:nvSpPr>
        <p:spPr>
          <a:xfrm>
            <a:off x="647088" y="776334"/>
            <a:ext cx="6120680" cy="584775"/>
          </a:xfrm>
          <a:prstGeom prst="rect">
            <a:avLst/>
          </a:prstGeom>
          <a:noFill/>
        </p:spPr>
        <p:txBody>
          <a:bodyPr wrap="square" rtlCol="0">
            <a:spAutoFit/>
          </a:bodyPr>
          <a:lstStyle/>
          <a:p>
            <a:pPr marL="0" marR="0" lvl="0" indent="0" defTabSz="457200" rtl="0" eaLnBrk="1" fontAlgn="auto" latinLnBrk="0" hangingPunct="1">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女性や高齢者の労働参加の進展により、</a:t>
            </a:r>
            <a:br>
              <a:rPr kumimoji="0"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0"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想定より厚生年金被保険者の増加や第３号被保険者の減少が進む　</a:t>
            </a:r>
            <a:endParaRPr kumimoji="0" lang="ja-JP" altLang="en-US" sz="16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11" name="角丸四角形 47">
            <a:extLst>
              <a:ext uri="{FF2B5EF4-FFF2-40B4-BE49-F238E27FC236}">
                <a16:creationId xmlns:a16="http://schemas.microsoft.com/office/drawing/2014/main" id="{83022249-9D3E-1D6F-481C-D98987D5852B}"/>
              </a:ext>
            </a:extLst>
          </p:cNvPr>
          <p:cNvSpPr/>
          <p:nvPr/>
        </p:nvSpPr>
        <p:spPr>
          <a:xfrm>
            <a:off x="543805" y="2531532"/>
            <a:ext cx="8818391" cy="3747903"/>
          </a:xfrm>
          <a:prstGeom prst="roundRect">
            <a:avLst>
              <a:gd name="adj" fmla="val 0"/>
            </a:avLst>
          </a:prstGeom>
          <a:solidFill>
            <a:srgbClr val="E0F5F9"/>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2" name="テキスト プレースホルダー 2">
            <a:extLst>
              <a:ext uri="{FF2B5EF4-FFF2-40B4-BE49-F238E27FC236}">
                <a16:creationId xmlns:a16="http://schemas.microsoft.com/office/drawing/2014/main" id="{B56C0B79-50D9-18E7-305B-13F1FD730CEB}"/>
              </a:ext>
            </a:extLst>
          </p:cNvPr>
          <p:cNvSpPr txBox="1">
            <a:spLocks/>
          </p:cNvSpPr>
          <p:nvPr/>
        </p:nvSpPr>
        <p:spPr>
          <a:xfrm>
            <a:off x="601951" y="2613216"/>
            <a:ext cx="7723906" cy="288000"/>
          </a:xfrm>
          <a:prstGeom prst="rect">
            <a:avLst/>
          </a:prstGeom>
          <a:noFill/>
        </p:spPr>
        <p:txBody>
          <a:bodyPr vert="horz" lIns="9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defTabSz="914400" rtl="0" eaLnBrk="1" fontAlgn="auto" latinLnBrk="0" hangingPunct="1">
              <a:lnSpc>
                <a:spcPts val="1800"/>
              </a:lnSpc>
              <a:spcBef>
                <a:spcPts val="0"/>
              </a:spcBef>
              <a:spcAft>
                <a:spcPts val="0"/>
              </a:spcAft>
              <a:buClr>
                <a:srgbClr val="103185"/>
              </a:buClr>
              <a:buSzTx/>
              <a:buFont typeface="Arial" panose="020B0604020202020204" pitchFamily="34" charset="0"/>
              <a:buNone/>
              <a:tabLst/>
              <a:defRPr/>
            </a:pPr>
            <a:r>
              <a:rPr kumimoji="1" lang="ja-JP" altLang="en-US"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被保険者の構成の変化 －厚生年金被保険者の増加と第３号被保険者の減少－</a:t>
            </a:r>
            <a:endParaRPr kumimoji="1" lang="en-US" altLang="ja-JP"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graphicFrame>
        <p:nvGraphicFramePr>
          <p:cNvPr id="14" name="表 13">
            <a:extLst>
              <a:ext uri="{FF2B5EF4-FFF2-40B4-BE49-F238E27FC236}">
                <a16:creationId xmlns:a16="http://schemas.microsoft.com/office/drawing/2014/main" id="{F64E1FB4-32C1-4B31-DE8D-BB2548910847}"/>
              </a:ext>
            </a:extLst>
          </p:cNvPr>
          <p:cNvGraphicFramePr>
            <a:graphicFrameLocks noGrp="1"/>
          </p:cNvGraphicFramePr>
          <p:nvPr>
            <p:extLst>
              <p:ext uri="{D42A27DB-BD31-4B8C-83A1-F6EECF244321}">
                <p14:modId xmlns:p14="http://schemas.microsoft.com/office/powerpoint/2010/main" val="570438498"/>
              </p:ext>
            </p:extLst>
          </p:nvPr>
        </p:nvGraphicFramePr>
        <p:xfrm>
          <a:off x="803656" y="2999343"/>
          <a:ext cx="8298687" cy="2366962"/>
        </p:xfrm>
        <a:graphic>
          <a:graphicData uri="http://schemas.openxmlformats.org/drawingml/2006/table">
            <a:tbl>
              <a:tblPr firstRow="1" firstCol="1" bandRow="1">
                <a:tableStyleId>{5C22544A-7EE6-4342-B048-85BDC9FD1C3A}</a:tableStyleId>
              </a:tblPr>
              <a:tblGrid>
                <a:gridCol w="573723">
                  <a:extLst>
                    <a:ext uri="{9D8B030D-6E8A-4147-A177-3AD203B41FA5}">
                      <a16:colId xmlns:a16="http://schemas.microsoft.com/office/drawing/2014/main" val="1167745614"/>
                    </a:ext>
                  </a:extLst>
                </a:gridCol>
                <a:gridCol w="1487389">
                  <a:extLst>
                    <a:ext uri="{9D8B030D-6E8A-4147-A177-3AD203B41FA5}">
                      <a16:colId xmlns:a16="http://schemas.microsoft.com/office/drawing/2014/main" val="734581402"/>
                    </a:ext>
                  </a:extLst>
                </a:gridCol>
                <a:gridCol w="1087599">
                  <a:extLst>
                    <a:ext uri="{9D8B030D-6E8A-4147-A177-3AD203B41FA5}">
                      <a16:colId xmlns:a16="http://schemas.microsoft.com/office/drawing/2014/main" val="586673983"/>
                    </a:ext>
                  </a:extLst>
                </a:gridCol>
                <a:gridCol w="1432681">
                  <a:extLst>
                    <a:ext uri="{9D8B030D-6E8A-4147-A177-3AD203B41FA5}">
                      <a16:colId xmlns:a16="http://schemas.microsoft.com/office/drawing/2014/main" val="637405375"/>
                    </a:ext>
                  </a:extLst>
                </a:gridCol>
                <a:gridCol w="1142307">
                  <a:extLst>
                    <a:ext uri="{9D8B030D-6E8A-4147-A177-3AD203B41FA5}">
                      <a16:colId xmlns:a16="http://schemas.microsoft.com/office/drawing/2014/main" val="1205728616"/>
                    </a:ext>
                  </a:extLst>
                </a:gridCol>
                <a:gridCol w="1449981">
                  <a:extLst>
                    <a:ext uri="{9D8B030D-6E8A-4147-A177-3AD203B41FA5}">
                      <a16:colId xmlns:a16="http://schemas.microsoft.com/office/drawing/2014/main" val="3164961655"/>
                    </a:ext>
                  </a:extLst>
                </a:gridCol>
                <a:gridCol w="1125007">
                  <a:extLst>
                    <a:ext uri="{9D8B030D-6E8A-4147-A177-3AD203B41FA5}">
                      <a16:colId xmlns:a16="http://schemas.microsoft.com/office/drawing/2014/main" val="729046177"/>
                    </a:ext>
                  </a:extLst>
                </a:gridCol>
              </a:tblGrid>
              <a:tr h="427481">
                <a:tc rowSpan="2">
                  <a:txBody>
                    <a:bodyPr/>
                    <a:lstStyle/>
                    <a:p>
                      <a:pPr algn="ctr">
                        <a:lnSpc>
                          <a:spcPts val="1200"/>
                        </a:lnSpc>
                        <a:spcAft>
                          <a:spcPts val="0"/>
                        </a:spcAft>
                      </a:pPr>
                      <a:r>
                        <a:rPr lang="en-US" sz="1050" kern="100" dirty="0">
                          <a:solidFill>
                            <a:schemeClr val="tx1"/>
                          </a:solidFill>
                          <a:effectLst/>
                          <a:latin typeface="Meiryo UI" panose="020B0604030504040204" pitchFamily="50" charset="-128"/>
                          <a:ea typeface="Meiryo UI" panose="020B0604030504040204" pitchFamily="50" charset="-128"/>
                        </a:rPr>
                        <a:t> </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ts val="1200"/>
                        </a:lnSpc>
                        <a:spcAft>
                          <a:spcPts val="0"/>
                        </a:spcAft>
                      </a:pPr>
                      <a:r>
                        <a:rPr lang="ja-JP" sz="1200" kern="100" dirty="0">
                          <a:solidFill>
                            <a:schemeClr val="bg1"/>
                          </a:solidFill>
                          <a:effectLst/>
                          <a:latin typeface="Meiryo UI" panose="020B0604030504040204" pitchFamily="50" charset="-128"/>
                          <a:ea typeface="Meiryo UI" panose="020B0604030504040204" pitchFamily="50" charset="-128"/>
                        </a:rPr>
                        <a:t>第</a:t>
                      </a:r>
                      <a:r>
                        <a:rPr lang="ja-JP" altLang="en-US" sz="1200" kern="100" dirty="0">
                          <a:solidFill>
                            <a:schemeClr val="bg1"/>
                          </a:solidFill>
                          <a:effectLst/>
                          <a:latin typeface="Meiryo UI" panose="020B0604030504040204" pitchFamily="50" charset="-128"/>
                          <a:ea typeface="Meiryo UI" panose="020B0604030504040204" pitchFamily="50" charset="-128"/>
                        </a:rPr>
                        <a:t>１</a:t>
                      </a:r>
                      <a:r>
                        <a:rPr lang="ja-JP" sz="1200" kern="100" dirty="0">
                          <a:solidFill>
                            <a:schemeClr val="bg1"/>
                          </a:solidFill>
                          <a:effectLst/>
                          <a:latin typeface="Meiryo UI" panose="020B0604030504040204" pitchFamily="50" charset="-128"/>
                          <a:ea typeface="Meiryo UI" panose="020B0604030504040204" pitchFamily="50" charset="-128"/>
                        </a:rPr>
                        <a:t>号被保険者</a:t>
                      </a:r>
                      <a:r>
                        <a:rPr lang="ja-JP" altLang="en-US" sz="1200" kern="100" dirty="0">
                          <a:solidFill>
                            <a:schemeClr val="bg1"/>
                          </a:solidFill>
                          <a:effectLst/>
                          <a:latin typeface="Meiryo UI" panose="020B0604030504040204" pitchFamily="50" charset="-128"/>
                          <a:ea typeface="Meiryo UI" panose="020B0604030504040204" pitchFamily="50" charset="-128"/>
                        </a:rPr>
                        <a:t>数</a:t>
                      </a:r>
                      <a:endParaRPr lang="ja-JP" sz="1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kumimoji="1" lang="ja-JP" altLang="en-US"/>
                    </a:p>
                  </a:txBody>
                  <a:tcPr/>
                </a:tc>
                <a:tc gridSpan="2">
                  <a:txBody>
                    <a:bodyPr/>
                    <a:lstStyle/>
                    <a:p>
                      <a:pPr algn="ctr">
                        <a:lnSpc>
                          <a:spcPts val="1200"/>
                        </a:lnSpc>
                        <a:spcAft>
                          <a:spcPts val="0"/>
                        </a:spcAft>
                      </a:pPr>
                      <a:r>
                        <a:rPr lang="ja-JP" sz="1200" kern="100" dirty="0">
                          <a:solidFill>
                            <a:schemeClr val="bg1"/>
                          </a:solidFill>
                          <a:effectLst/>
                          <a:latin typeface="Meiryo UI" panose="020B0604030504040204" pitchFamily="50" charset="-128"/>
                          <a:ea typeface="Meiryo UI" panose="020B0604030504040204" pitchFamily="50" charset="-128"/>
                        </a:rPr>
                        <a:t>厚生年金被保険者数</a:t>
                      </a:r>
                      <a:endParaRPr lang="ja-JP" sz="1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kumimoji="1" lang="ja-JP" altLang="en-US"/>
                    </a:p>
                  </a:txBody>
                  <a:tcPr/>
                </a:tc>
                <a:tc gridSpan="2">
                  <a:txBody>
                    <a:bodyPr/>
                    <a:lstStyle/>
                    <a:p>
                      <a:pPr algn="ctr">
                        <a:lnSpc>
                          <a:spcPts val="1200"/>
                        </a:lnSpc>
                        <a:spcAft>
                          <a:spcPts val="0"/>
                        </a:spcAft>
                      </a:pPr>
                      <a:r>
                        <a:rPr lang="ja-JP" sz="1200" kern="100" dirty="0">
                          <a:solidFill>
                            <a:schemeClr val="bg1"/>
                          </a:solidFill>
                          <a:effectLst/>
                          <a:latin typeface="Meiryo UI" panose="020B0604030504040204" pitchFamily="50" charset="-128"/>
                          <a:ea typeface="Meiryo UI" panose="020B0604030504040204" pitchFamily="50" charset="-128"/>
                        </a:rPr>
                        <a:t>第</a:t>
                      </a:r>
                      <a:r>
                        <a:rPr lang="ja-JP" altLang="en-US" sz="1200" kern="100" dirty="0">
                          <a:solidFill>
                            <a:schemeClr val="bg1"/>
                          </a:solidFill>
                          <a:effectLst/>
                          <a:latin typeface="Meiryo UI" panose="020B0604030504040204" pitchFamily="50" charset="-128"/>
                          <a:ea typeface="Meiryo UI" panose="020B0604030504040204" pitchFamily="50" charset="-128"/>
                        </a:rPr>
                        <a:t>３</a:t>
                      </a:r>
                      <a:r>
                        <a:rPr lang="ja-JP" sz="1200" kern="100" dirty="0">
                          <a:solidFill>
                            <a:schemeClr val="bg1"/>
                          </a:solidFill>
                          <a:effectLst/>
                          <a:latin typeface="Meiryo UI" panose="020B0604030504040204" pitchFamily="50" charset="-128"/>
                          <a:ea typeface="Meiryo UI" panose="020B0604030504040204" pitchFamily="50" charset="-128"/>
                        </a:rPr>
                        <a:t>号被保険者</a:t>
                      </a:r>
                      <a:r>
                        <a:rPr lang="ja-JP" altLang="en-US" sz="1200" kern="100" dirty="0">
                          <a:solidFill>
                            <a:schemeClr val="bg1"/>
                          </a:solidFill>
                          <a:effectLst/>
                          <a:latin typeface="Meiryo UI" panose="020B0604030504040204" pitchFamily="50" charset="-128"/>
                          <a:ea typeface="Meiryo UI" panose="020B0604030504040204" pitchFamily="50" charset="-128"/>
                        </a:rPr>
                        <a:t>数</a:t>
                      </a:r>
                      <a:endParaRPr lang="ja-JP" sz="1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kumimoji="1" lang="ja-JP" altLang="en-US"/>
                    </a:p>
                  </a:txBody>
                  <a:tcPr/>
                </a:tc>
                <a:extLst>
                  <a:ext uri="{0D108BD9-81ED-4DB2-BD59-A6C34878D82A}">
                    <a16:rowId xmlns:a16="http://schemas.microsoft.com/office/drawing/2014/main" val="2732355211"/>
                  </a:ext>
                </a:extLst>
              </a:tr>
              <a:tr h="427481">
                <a:tc vMerge="1">
                  <a:txBody>
                    <a:bodyPr/>
                    <a:lstStyle/>
                    <a:p>
                      <a:endParaRPr kumimoji="1" lang="ja-JP" altLang="en-US"/>
                    </a:p>
                  </a:txBody>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en-US" altLang="zh-TW" sz="1200" b="0" kern="100" dirty="0">
                          <a:solidFill>
                            <a:schemeClr val="tx1"/>
                          </a:solidFill>
                          <a:effectLst/>
                          <a:latin typeface="Meiryo UI" panose="020B0604030504040204" pitchFamily="50" charset="-128"/>
                          <a:ea typeface="Meiryo UI" panose="020B0604030504040204" pitchFamily="50" charset="-128"/>
                        </a:rPr>
                        <a:t>2004</a:t>
                      </a:r>
                      <a:r>
                        <a:rPr lang="zh-TW" altLang="en-US" sz="1200" b="0" kern="100" dirty="0">
                          <a:solidFill>
                            <a:schemeClr val="tx1"/>
                          </a:solidFill>
                          <a:effectLst/>
                          <a:latin typeface="Meiryo UI" panose="020B0604030504040204" pitchFamily="50" charset="-128"/>
                          <a:ea typeface="Meiryo UI" panose="020B0604030504040204" pitchFamily="50" charset="-128"/>
                        </a:rPr>
                        <a:t>年財政再計算</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ja-JP" altLang="ja-JP" sz="1100" b="0" kern="100" dirty="0">
                          <a:solidFill>
                            <a:schemeClr val="tx1"/>
                          </a:solidFill>
                          <a:effectLst/>
                          <a:latin typeface="Meiryo UI" panose="020B0604030504040204" pitchFamily="50" charset="-128"/>
                          <a:ea typeface="Meiryo UI" panose="020B0604030504040204" pitchFamily="50" charset="-128"/>
                        </a:rPr>
                        <a:t>実績</a:t>
                      </a:r>
                      <a:endParaRPr lang="ja-JP"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Aft>
                          <a:spcPts val="0"/>
                        </a:spcAft>
                      </a:pPr>
                      <a:r>
                        <a:rPr lang="en-US" altLang="zh-TW" sz="1200" b="0" kern="100" dirty="0">
                          <a:solidFill>
                            <a:schemeClr val="tx1"/>
                          </a:solidFill>
                          <a:effectLst/>
                          <a:latin typeface="Meiryo UI" panose="020B0604030504040204" pitchFamily="50" charset="-128"/>
                          <a:ea typeface="Meiryo UI" panose="020B0604030504040204" pitchFamily="50" charset="-128"/>
                        </a:rPr>
                        <a:t>2004</a:t>
                      </a:r>
                      <a:r>
                        <a:rPr lang="zh-TW" altLang="en-US" sz="1200" b="0" kern="100" dirty="0">
                          <a:solidFill>
                            <a:schemeClr val="tx1"/>
                          </a:solidFill>
                          <a:effectLst/>
                          <a:latin typeface="Meiryo UI" panose="020B0604030504040204" pitchFamily="50" charset="-128"/>
                          <a:ea typeface="Meiryo UI" panose="020B0604030504040204" pitchFamily="50" charset="-128"/>
                        </a:rPr>
                        <a:t>年財政再計算</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Aft>
                          <a:spcPts val="0"/>
                        </a:spcAft>
                      </a:pPr>
                      <a:r>
                        <a:rPr lang="ja-JP" altLang="ja-JP" sz="1100" b="0" kern="100" dirty="0">
                          <a:solidFill>
                            <a:schemeClr val="tx1"/>
                          </a:solidFill>
                          <a:effectLst/>
                          <a:latin typeface="Meiryo UI" panose="020B0604030504040204" pitchFamily="50" charset="-128"/>
                          <a:ea typeface="Meiryo UI" panose="020B0604030504040204" pitchFamily="50" charset="-128"/>
                        </a:rPr>
                        <a:t>実績</a:t>
                      </a:r>
                      <a:endParaRPr lang="ja-JP"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Aft>
                          <a:spcPts val="0"/>
                        </a:spcAft>
                      </a:pPr>
                      <a:r>
                        <a:rPr lang="en-US" altLang="zh-TW" sz="1200" b="0" kern="100" dirty="0">
                          <a:solidFill>
                            <a:schemeClr val="tx1"/>
                          </a:solidFill>
                          <a:effectLst/>
                          <a:latin typeface="Meiryo UI" panose="020B0604030504040204" pitchFamily="50" charset="-128"/>
                          <a:ea typeface="Meiryo UI" panose="020B0604030504040204" pitchFamily="50" charset="-128"/>
                        </a:rPr>
                        <a:t>2004</a:t>
                      </a:r>
                      <a:r>
                        <a:rPr lang="zh-TW" altLang="en-US" sz="1200" b="0" kern="100" dirty="0">
                          <a:solidFill>
                            <a:schemeClr val="tx1"/>
                          </a:solidFill>
                          <a:effectLst/>
                          <a:latin typeface="Meiryo UI" panose="020B0604030504040204" pitchFamily="50" charset="-128"/>
                          <a:ea typeface="Meiryo UI" panose="020B0604030504040204" pitchFamily="50" charset="-128"/>
                        </a:rPr>
                        <a:t>年財政再計算</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Aft>
                          <a:spcPts val="0"/>
                        </a:spcAft>
                      </a:pPr>
                      <a:r>
                        <a:rPr lang="ja-JP" altLang="ja-JP" sz="1100" b="0" kern="100" dirty="0">
                          <a:solidFill>
                            <a:schemeClr val="tx1"/>
                          </a:solidFill>
                          <a:effectLst/>
                          <a:latin typeface="Meiryo UI" panose="020B0604030504040204" pitchFamily="50" charset="-128"/>
                          <a:ea typeface="Meiryo UI" panose="020B0604030504040204" pitchFamily="50" charset="-128"/>
                        </a:rPr>
                        <a:t>実績</a:t>
                      </a:r>
                      <a:endParaRPr lang="ja-JP"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524956"/>
                  </a:ext>
                </a:extLst>
              </a:tr>
              <a:tr h="756000">
                <a:tc>
                  <a:txBody>
                    <a:bodyPr/>
                    <a:lstStyle/>
                    <a:p>
                      <a:pPr algn="ctr">
                        <a:lnSpc>
                          <a:spcPts val="1200"/>
                        </a:lnSpc>
                        <a:spcAft>
                          <a:spcPts val="0"/>
                        </a:spcAft>
                      </a:pPr>
                      <a:r>
                        <a:rPr lang="en-US" sz="1400" b="0" kern="100" dirty="0">
                          <a:solidFill>
                            <a:schemeClr val="tx1"/>
                          </a:solidFill>
                          <a:effectLst/>
                          <a:latin typeface="Meiryo UI" panose="020B0604030504040204" pitchFamily="50" charset="-128"/>
                          <a:ea typeface="Meiryo UI" panose="020B0604030504040204" pitchFamily="50" charset="-128"/>
                        </a:rPr>
                        <a:t>2005</a:t>
                      </a:r>
                      <a:endParaRPr lang="ja-JP"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360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2,189</a:t>
                      </a:r>
                      <a:r>
                        <a:rPr kumimoji="1" lang="en-US" altLang="ja-JP"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万人</a:t>
                      </a:r>
                      <a:endPar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360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spcAft>
                          <a:spcPts val="0"/>
                        </a:spcAft>
                      </a:pP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2,180</a:t>
                      </a:r>
                      <a:r>
                        <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万人</a:t>
                      </a:r>
                      <a:endPar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360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en-US" altLang="ja-JP" sz="1400" kern="100" dirty="0">
                          <a:solidFill>
                            <a:schemeClr val="tx1"/>
                          </a:solidFill>
                          <a:effectLst/>
                          <a:latin typeface="Meiryo UI" panose="020B0604030504040204" pitchFamily="50" charset="-128"/>
                          <a:ea typeface="Meiryo UI" panose="020B0604030504040204" pitchFamily="50" charset="-128"/>
                        </a:rPr>
                        <a:t>3,699</a:t>
                      </a:r>
                      <a:r>
                        <a:rPr kumimoji="1" lang="en-US" altLang="ja-JP"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万人</a:t>
                      </a:r>
                      <a:endPar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360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spcAft>
                          <a:spcPts val="0"/>
                        </a:spcAft>
                      </a:pPr>
                      <a:r>
                        <a:rPr lang="en-US" altLang="ja-JP" sz="1400" kern="100" dirty="0">
                          <a:solidFill>
                            <a:schemeClr val="tx1"/>
                          </a:solidFill>
                          <a:effectLst/>
                          <a:latin typeface="Meiryo UI" panose="020B0604030504040204" pitchFamily="50" charset="-128"/>
                          <a:ea typeface="Meiryo UI" panose="020B0604030504040204" pitchFamily="50" charset="-128"/>
                        </a:rPr>
                        <a:t>3,772</a:t>
                      </a:r>
                      <a:r>
                        <a:rPr kumimoji="1" lang="en-US" altLang="ja-JP"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万人</a:t>
                      </a:r>
                      <a:endPar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360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en-US" altLang="ja-JP" sz="1400" kern="100" dirty="0">
                          <a:solidFill>
                            <a:schemeClr val="tx1"/>
                          </a:solidFill>
                          <a:effectLst/>
                          <a:latin typeface="Meiryo UI" panose="020B0604030504040204" pitchFamily="50" charset="-128"/>
                          <a:ea typeface="Meiryo UI" panose="020B0604030504040204" pitchFamily="50" charset="-128"/>
                        </a:rPr>
                        <a:t>1,117</a:t>
                      </a:r>
                      <a:r>
                        <a:rPr kumimoji="1" lang="en-US" altLang="ja-JP"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万人</a:t>
                      </a:r>
                      <a:endPar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360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spcAft>
                          <a:spcPts val="0"/>
                        </a:spcAft>
                      </a:pPr>
                      <a:r>
                        <a:rPr lang="en-US" altLang="ja-JP" sz="1400" kern="100" dirty="0">
                          <a:solidFill>
                            <a:schemeClr val="tx1"/>
                          </a:solidFill>
                          <a:effectLst/>
                          <a:latin typeface="Meiryo UI" panose="020B0604030504040204" pitchFamily="50" charset="-128"/>
                          <a:ea typeface="Meiryo UI" panose="020B0604030504040204" pitchFamily="50" charset="-128"/>
                        </a:rPr>
                        <a:t>1,094</a:t>
                      </a:r>
                      <a:r>
                        <a:rPr kumimoji="1" lang="en-US" altLang="ja-JP"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万人</a:t>
                      </a:r>
                      <a:endPar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360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8580504"/>
                  </a:ext>
                </a:extLst>
              </a:tr>
              <a:tr h="756000">
                <a:tc>
                  <a:txBody>
                    <a:bodyPr/>
                    <a:lstStyle/>
                    <a:p>
                      <a:pPr algn="ctr">
                        <a:lnSpc>
                          <a:spcPts val="1200"/>
                        </a:lnSpc>
                        <a:spcAft>
                          <a:spcPts val="0"/>
                        </a:spcAft>
                      </a:pPr>
                      <a:r>
                        <a:rPr lang="en-US" sz="1400" b="1" kern="100" dirty="0">
                          <a:solidFill>
                            <a:schemeClr val="tx1"/>
                          </a:solidFill>
                          <a:effectLst/>
                          <a:latin typeface="Meiryo UI" panose="020B0604030504040204" pitchFamily="50" charset="-128"/>
                          <a:ea typeface="Meiryo UI" panose="020B0604030504040204" pitchFamily="50" charset="-128"/>
                        </a:rPr>
                        <a:t>2020</a:t>
                      </a:r>
                      <a:endParaRPr lang="ja-JP"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360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en-US" altLang="ja-JP" sz="1400" b="1" kern="100" dirty="0">
                          <a:solidFill>
                            <a:schemeClr val="tx1"/>
                          </a:solidFill>
                          <a:effectLst/>
                          <a:latin typeface="Meiryo UI" panose="020B0604030504040204" pitchFamily="50" charset="-128"/>
                          <a:ea typeface="Meiryo UI" panose="020B0604030504040204" pitchFamily="50" charset="-128"/>
                        </a:rPr>
                        <a:t>1,857</a:t>
                      </a:r>
                      <a:r>
                        <a:rPr kumimoji="1" lang="en-US" altLang="ja-JP"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万人</a:t>
                      </a:r>
                      <a:endParaRPr lang="ja-JP" altLang="ja-JP"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360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ts val="1200"/>
                        </a:lnSpc>
                        <a:spcAft>
                          <a:spcPts val="0"/>
                        </a:spcAft>
                      </a:pPr>
                      <a:r>
                        <a:rPr lang="en-US" altLang="ja-JP" sz="1400" b="1" kern="100" dirty="0">
                          <a:solidFill>
                            <a:schemeClr val="tx1"/>
                          </a:solidFill>
                          <a:effectLst/>
                          <a:latin typeface="Meiryo UI" panose="020B0604030504040204" pitchFamily="50" charset="-128"/>
                          <a:ea typeface="Meiryo UI" panose="020B0604030504040204" pitchFamily="50" charset="-128"/>
                        </a:rPr>
                        <a:t>1,427</a:t>
                      </a:r>
                      <a:r>
                        <a:rPr kumimoji="1" lang="en-US" altLang="ja-JP"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万人</a:t>
                      </a:r>
                      <a:endParaRPr lang="ja-JP" altLang="ja-JP"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360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en-US" altLang="ja-JP" sz="1400" b="1" kern="100" dirty="0">
                          <a:solidFill>
                            <a:schemeClr val="tx1"/>
                          </a:solidFill>
                          <a:effectLst/>
                          <a:latin typeface="Meiryo UI" panose="020B0604030504040204" pitchFamily="50" charset="-128"/>
                          <a:ea typeface="Meiryo UI" panose="020B0604030504040204" pitchFamily="50" charset="-128"/>
                        </a:rPr>
                        <a:t>3,458</a:t>
                      </a:r>
                      <a:r>
                        <a:rPr kumimoji="1" lang="en-US" altLang="ja-JP" sz="8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8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万人</a:t>
                      </a:r>
                      <a:endParaRPr lang="ja-JP" altLang="ja-JP" sz="12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360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ts val="1200"/>
                        </a:lnSpc>
                        <a:spcAft>
                          <a:spcPts val="0"/>
                        </a:spcAft>
                      </a:pPr>
                      <a:r>
                        <a:rPr lang="en-US" altLang="ja-JP" sz="1600" b="1" kern="100" dirty="0">
                          <a:solidFill>
                            <a:schemeClr val="tx1"/>
                          </a:solidFill>
                          <a:effectLst/>
                          <a:latin typeface="Meiryo UI" panose="020B0604030504040204" pitchFamily="50" charset="-128"/>
                          <a:ea typeface="Meiryo UI" panose="020B0604030504040204" pitchFamily="50" charset="-128"/>
                        </a:rPr>
                        <a:t>4,534</a:t>
                      </a:r>
                      <a:r>
                        <a:rPr kumimoji="1" lang="en-US" altLang="ja-JP"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万人</a:t>
                      </a:r>
                      <a:endParaRPr lang="ja-JP" altLang="ja-JP"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360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en-US" altLang="ja-JP" sz="1400" b="1" kern="100" dirty="0">
                          <a:solidFill>
                            <a:schemeClr val="tx1"/>
                          </a:solidFill>
                          <a:effectLst/>
                          <a:latin typeface="Meiryo UI" panose="020B0604030504040204" pitchFamily="50" charset="-128"/>
                          <a:ea typeface="Meiryo UI" panose="020B0604030504040204" pitchFamily="50" charset="-128"/>
                        </a:rPr>
                        <a:t>1,017</a:t>
                      </a:r>
                      <a:r>
                        <a:rPr kumimoji="1" lang="en-US" altLang="ja-JP" sz="8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8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万人</a:t>
                      </a:r>
                      <a:endParaRPr lang="ja-JP" altLang="ja-JP" sz="12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360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ts val="1200"/>
                        </a:lnSpc>
                        <a:spcAft>
                          <a:spcPts val="0"/>
                        </a:spcAft>
                      </a:pPr>
                      <a:r>
                        <a:rPr lang="ja-JP" altLang="en-US" sz="1400" b="1" kern="100" dirty="0">
                          <a:solidFill>
                            <a:schemeClr val="tx1"/>
                          </a:solidFill>
                          <a:effectLst/>
                          <a:latin typeface="Meiryo UI" panose="020B0604030504040204" pitchFamily="50" charset="-128"/>
                          <a:ea typeface="Meiryo UI" panose="020B0604030504040204" pitchFamily="50" charset="-128"/>
                        </a:rPr>
                        <a:t> </a:t>
                      </a:r>
                      <a:r>
                        <a:rPr lang="en-US" altLang="ja-JP" sz="1600" b="1" kern="100" dirty="0">
                          <a:solidFill>
                            <a:schemeClr val="tx1"/>
                          </a:solidFill>
                          <a:effectLst/>
                          <a:latin typeface="Meiryo UI" panose="020B0604030504040204" pitchFamily="50" charset="-128"/>
                          <a:ea typeface="Meiryo UI" panose="020B0604030504040204" pitchFamily="50" charset="-128"/>
                        </a:rPr>
                        <a:t>803</a:t>
                      </a:r>
                      <a:r>
                        <a:rPr kumimoji="1" lang="en-US" altLang="ja-JP"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万人</a:t>
                      </a:r>
                      <a:endParaRPr lang="ja-JP"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360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229278990"/>
                  </a:ext>
                </a:extLst>
              </a:tr>
            </a:tbl>
          </a:graphicData>
        </a:graphic>
      </p:graphicFrame>
      <p:cxnSp>
        <p:nvCxnSpPr>
          <p:cNvPr id="20" name="直線矢印コネクタ 19">
            <a:extLst>
              <a:ext uri="{FF2B5EF4-FFF2-40B4-BE49-F238E27FC236}">
                <a16:creationId xmlns:a16="http://schemas.microsoft.com/office/drawing/2014/main" id="{6B624267-3613-3E1A-A09F-CE7AC146F470}"/>
              </a:ext>
            </a:extLst>
          </p:cNvPr>
          <p:cNvCxnSpPr>
            <a:cxnSpLocks/>
          </p:cNvCxnSpPr>
          <p:nvPr/>
        </p:nvCxnSpPr>
        <p:spPr>
          <a:xfrm>
            <a:off x="5102592" y="4967374"/>
            <a:ext cx="369152" cy="0"/>
          </a:xfrm>
          <a:prstGeom prst="straightConnector1">
            <a:avLst/>
          </a:prstGeom>
          <a:ln w="3810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3ED092AB-6945-129F-6C5A-9465E77BF2F7}"/>
              </a:ext>
            </a:extLst>
          </p:cNvPr>
          <p:cNvCxnSpPr>
            <a:cxnSpLocks/>
          </p:cNvCxnSpPr>
          <p:nvPr/>
        </p:nvCxnSpPr>
        <p:spPr>
          <a:xfrm>
            <a:off x="7765355" y="4967374"/>
            <a:ext cx="369152" cy="0"/>
          </a:xfrm>
          <a:prstGeom prst="straightConnector1">
            <a:avLst/>
          </a:prstGeom>
          <a:ln w="381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28" name="四角形: 角を丸くする 27">
            <a:extLst>
              <a:ext uri="{FF2B5EF4-FFF2-40B4-BE49-F238E27FC236}">
                <a16:creationId xmlns:a16="http://schemas.microsoft.com/office/drawing/2014/main" id="{3EBBE92B-FB1A-0EEE-A117-E00609148F26}"/>
              </a:ext>
            </a:extLst>
          </p:cNvPr>
          <p:cNvSpPr/>
          <p:nvPr/>
        </p:nvSpPr>
        <p:spPr>
          <a:xfrm>
            <a:off x="2000672" y="1745706"/>
            <a:ext cx="3453440" cy="433700"/>
          </a:xfrm>
          <a:prstGeom prst="roundRect">
            <a:avLst>
              <a:gd name="adj" fmla="val 50000"/>
            </a:avLst>
          </a:prstGeom>
          <a:solidFill>
            <a:srgbClr val="00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A0741EC9-D759-F68D-42AC-18146C6BD763}"/>
              </a:ext>
            </a:extLst>
          </p:cNvPr>
          <p:cNvSpPr txBox="1"/>
          <p:nvPr/>
        </p:nvSpPr>
        <p:spPr>
          <a:xfrm>
            <a:off x="2623564" y="1793279"/>
            <a:ext cx="2207656" cy="338554"/>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厚生年金の財政が改善</a:t>
            </a:r>
          </a:p>
        </p:txBody>
      </p:sp>
      <p:sp>
        <p:nvSpPr>
          <p:cNvPr id="31" name="右矢印 75">
            <a:extLst>
              <a:ext uri="{FF2B5EF4-FFF2-40B4-BE49-F238E27FC236}">
                <a16:creationId xmlns:a16="http://schemas.microsoft.com/office/drawing/2014/main" id="{A67169CA-F445-B6CF-3406-0F36F7781AAD}"/>
              </a:ext>
            </a:extLst>
          </p:cNvPr>
          <p:cNvSpPr/>
          <p:nvPr/>
        </p:nvSpPr>
        <p:spPr>
          <a:xfrm rot="5400000">
            <a:off x="3419173" y="1320094"/>
            <a:ext cx="398155" cy="542214"/>
          </a:xfrm>
          <a:prstGeom prst="rightArrow">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10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pic>
        <p:nvPicPr>
          <p:cNvPr id="32" name="図 31">
            <a:extLst>
              <a:ext uri="{FF2B5EF4-FFF2-40B4-BE49-F238E27FC236}">
                <a16:creationId xmlns:a16="http://schemas.microsoft.com/office/drawing/2014/main" id="{D05D3C8B-CA8C-5D6E-E0D6-3E48F3F313E5}"/>
              </a:ext>
            </a:extLst>
          </p:cNvPr>
          <p:cNvPicPr>
            <a:picLocks noChangeAspect="1"/>
          </p:cNvPicPr>
          <p:nvPr/>
        </p:nvPicPr>
        <p:blipFill>
          <a:blip r:embed="rId2"/>
          <a:stretch>
            <a:fillRect/>
          </a:stretch>
        </p:blipFill>
        <p:spPr>
          <a:xfrm>
            <a:off x="7209976" y="624920"/>
            <a:ext cx="1914310" cy="1920406"/>
          </a:xfrm>
          <a:prstGeom prst="rect">
            <a:avLst/>
          </a:prstGeom>
        </p:spPr>
      </p:pic>
      <p:grpSp>
        <p:nvGrpSpPr>
          <p:cNvPr id="6" name="グループ化 5">
            <a:extLst>
              <a:ext uri="{FF2B5EF4-FFF2-40B4-BE49-F238E27FC236}">
                <a16:creationId xmlns:a16="http://schemas.microsoft.com/office/drawing/2014/main" id="{606CAA56-BCA6-5818-8509-C0CE51AE44A0}"/>
              </a:ext>
            </a:extLst>
          </p:cNvPr>
          <p:cNvGrpSpPr/>
          <p:nvPr/>
        </p:nvGrpSpPr>
        <p:grpSpPr>
          <a:xfrm>
            <a:off x="4809296" y="5012310"/>
            <a:ext cx="971145" cy="1145410"/>
            <a:chOff x="4756544" y="5012310"/>
            <a:chExt cx="971145" cy="1145410"/>
          </a:xfrm>
        </p:grpSpPr>
        <p:sp>
          <p:nvSpPr>
            <p:cNvPr id="16" name="フリーフォーム: 図形 15">
              <a:extLst>
                <a:ext uri="{FF2B5EF4-FFF2-40B4-BE49-F238E27FC236}">
                  <a16:creationId xmlns:a16="http://schemas.microsoft.com/office/drawing/2014/main" id="{954F7BEF-6743-071E-4221-01473EEFD50C}"/>
                </a:ext>
              </a:extLst>
            </p:cNvPr>
            <p:cNvSpPr/>
            <p:nvPr/>
          </p:nvSpPr>
          <p:spPr>
            <a:xfrm flipV="1">
              <a:off x="4756544" y="5012310"/>
              <a:ext cx="948272" cy="1145410"/>
            </a:xfrm>
            <a:custGeom>
              <a:avLst/>
              <a:gdLst>
                <a:gd name="connsiteX0" fmla="*/ 474136 w 948272"/>
                <a:gd name="connsiteY0" fmla="*/ 0 h 1145410"/>
                <a:gd name="connsiteX1" fmla="*/ 948272 w 948272"/>
                <a:gd name="connsiteY1" fmla="*/ 474136 h 1145410"/>
                <a:gd name="connsiteX2" fmla="*/ 569691 w 948272"/>
                <a:gd name="connsiteY2" fmla="*/ 938639 h 1145410"/>
                <a:gd name="connsiteX3" fmla="*/ 542447 w 948272"/>
                <a:gd name="connsiteY3" fmla="*/ 941386 h 1145410"/>
                <a:gd name="connsiteX4" fmla="*/ 474136 w 948272"/>
                <a:gd name="connsiteY4" fmla="*/ 1145410 h 1145410"/>
                <a:gd name="connsiteX5" fmla="*/ 405825 w 948272"/>
                <a:gd name="connsiteY5" fmla="*/ 941386 h 1145410"/>
                <a:gd name="connsiteX6" fmla="*/ 378581 w 948272"/>
                <a:gd name="connsiteY6" fmla="*/ 938639 h 1145410"/>
                <a:gd name="connsiteX7" fmla="*/ 0 w 948272"/>
                <a:gd name="connsiteY7" fmla="*/ 474136 h 1145410"/>
                <a:gd name="connsiteX8" fmla="*/ 474136 w 948272"/>
                <a:gd name="connsiteY8" fmla="*/ 0 h 114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8272" h="1145410">
                  <a:moveTo>
                    <a:pt x="474136" y="0"/>
                  </a:moveTo>
                  <a:cubicBezTo>
                    <a:pt x="735994" y="0"/>
                    <a:pt x="948272" y="212278"/>
                    <a:pt x="948272" y="474136"/>
                  </a:cubicBezTo>
                  <a:cubicBezTo>
                    <a:pt x="948272" y="703262"/>
                    <a:pt x="785747" y="894428"/>
                    <a:pt x="569691" y="938639"/>
                  </a:cubicBezTo>
                  <a:lnTo>
                    <a:pt x="542447" y="941386"/>
                  </a:lnTo>
                  <a:lnTo>
                    <a:pt x="474136" y="1145410"/>
                  </a:lnTo>
                  <a:lnTo>
                    <a:pt x="405825" y="941386"/>
                  </a:lnTo>
                  <a:lnTo>
                    <a:pt x="378581" y="938639"/>
                  </a:lnTo>
                  <a:cubicBezTo>
                    <a:pt x="162526" y="894428"/>
                    <a:pt x="0" y="703262"/>
                    <a:pt x="0" y="474136"/>
                  </a:cubicBezTo>
                  <a:cubicBezTo>
                    <a:pt x="0" y="212278"/>
                    <a:pt x="212278" y="0"/>
                    <a:pt x="474136" y="0"/>
                  </a:cubicBezTo>
                  <a:close/>
                </a:path>
              </a:pathLst>
            </a:custGeom>
            <a:solidFill>
              <a:srgbClr val="ED7D31"/>
            </a:solidFill>
            <a:ln>
              <a:noFill/>
            </a:ln>
          </p:spPr>
          <p:style>
            <a:lnRef idx="1">
              <a:schemeClr val="accent6"/>
            </a:lnRef>
            <a:fillRef idx="3">
              <a:schemeClr val="accent6"/>
            </a:fillRef>
            <a:effectRef idx="2">
              <a:schemeClr val="accent6"/>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18" name="円/楕円 51">
              <a:extLst>
                <a:ext uri="{FF2B5EF4-FFF2-40B4-BE49-F238E27FC236}">
                  <a16:creationId xmlns:a16="http://schemas.microsoft.com/office/drawing/2014/main" id="{6AFBF6D8-F3B1-C8AD-ABC9-7BB6BD252153}"/>
                </a:ext>
              </a:extLst>
            </p:cNvPr>
            <p:cNvSpPr/>
            <p:nvPr/>
          </p:nvSpPr>
          <p:spPr>
            <a:xfrm>
              <a:off x="4779417" y="5295898"/>
              <a:ext cx="948272" cy="474136"/>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増加</a:t>
              </a:r>
            </a:p>
          </p:txBody>
        </p:sp>
        <p:sp>
          <p:nvSpPr>
            <p:cNvPr id="3" name="矢印: 右 2">
              <a:extLst>
                <a:ext uri="{FF2B5EF4-FFF2-40B4-BE49-F238E27FC236}">
                  <a16:creationId xmlns:a16="http://schemas.microsoft.com/office/drawing/2014/main" id="{79E26222-D802-58C5-4287-53BB3A0121CB}"/>
                </a:ext>
              </a:extLst>
            </p:cNvPr>
            <p:cNvSpPr/>
            <p:nvPr/>
          </p:nvSpPr>
          <p:spPr>
            <a:xfrm rot="18900000">
              <a:off x="5064845" y="5700100"/>
              <a:ext cx="331671" cy="325529"/>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AD7672F2-A65A-8C0D-28C3-04C4B137D5F1}"/>
              </a:ext>
            </a:extLst>
          </p:cNvPr>
          <p:cNvGrpSpPr/>
          <p:nvPr/>
        </p:nvGrpSpPr>
        <p:grpSpPr>
          <a:xfrm>
            <a:off x="7479875" y="5012310"/>
            <a:ext cx="982138" cy="1145410"/>
            <a:chOff x="7330411" y="5012310"/>
            <a:chExt cx="982138" cy="1145410"/>
          </a:xfrm>
        </p:grpSpPr>
        <p:grpSp>
          <p:nvGrpSpPr>
            <p:cNvPr id="4" name="グループ化 3">
              <a:extLst>
                <a:ext uri="{FF2B5EF4-FFF2-40B4-BE49-F238E27FC236}">
                  <a16:creationId xmlns:a16="http://schemas.microsoft.com/office/drawing/2014/main" id="{0A972949-28D8-358D-757C-EF498256E7EA}"/>
                </a:ext>
              </a:extLst>
            </p:cNvPr>
            <p:cNvGrpSpPr/>
            <p:nvPr/>
          </p:nvGrpSpPr>
          <p:grpSpPr>
            <a:xfrm>
              <a:off x="7330411" y="5012310"/>
              <a:ext cx="982138" cy="1145410"/>
              <a:chOff x="7330411" y="5012310"/>
              <a:chExt cx="982138" cy="1145410"/>
            </a:xfrm>
          </p:grpSpPr>
          <p:sp>
            <p:nvSpPr>
              <p:cNvPr id="17" name="フリーフォーム: 図形 16">
                <a:extLst>
                  <a:ext uri="{FF2B5EF4-FFF2-40B4-BE49-F238E27FC236}">
                    <a16:creationId xmlns:a16="http://schemas.microsoft.com/office/drawing/2014/main" id="{AB461603-669C-F8CA-62F1-153ABC189177}"/>
                  </a:ext>
                </a:extLst>
              </p:cNvPr>
              <p:cNvSpPr/>
              <p:nvPr/>
            </p:nvSpPr>
            <p:spPr>
              <a:xfrm flipV="1">
                <a:off x="7330411" y="5012310"/>
                <a:ext cx="948272" cy="1145410"/>
              </a:xfrm>
              <a:custGeom>
                <a:avLst/>
                <a:gdLst>
                  <a:gd name="connsiteX0" fmla="*/ 474136 w 948272"/>
                  <a:gd name="connsiteY0" fmla="*/ 0 h 1145410"/>
                  <a:gd name="connsiteX1" fmla="*/ 948272 w 948272"/>
                  <a:gd name="connsiteY1" fmla="*/ 474136 h 1145410"/>
                  <a:gd name="connsiteX2" fmla="*/ 569691 w 948272"/>
                  <a:gd name="connsiteY2" fmla="*/ 938639 h 1145410"/>
                  <a:gd name="connsiteX3" fmla="*/ 542447 w 948272"/>
                  <a:gd name="connsiteY3" fmla="*/ 941386 h 1145410"/>
                  <a:gd name="connsiteX4" fmla="*/ 474136 w 948272"/>
                  <a:gd name="connsiteY4" fmla="*/ 1145410 h 1145410"/>
                  <a:gd name="connsiteX5" fmla="*/ 405825 w 948272"/>
                  <a:gd name="connsiteY5" fmla="*/ 941386 h 1145410"/>
                  <a:gd name="connsiteX6" fmla="*/ 378581 w 948272"/>
                  <a:gd name="connsiteY6" fmla="*/ 938639 h 1145410"/>
                  <a:gd name="connsiteX7" fmla="*/ 0 w 948272"/>
                  <a:gd name="connsiteY7" fmla="*/ 474136 h 1145410"/>
                  <a:gd name="connsiteX8" fmla="*/ 474136 w 948272"/>
                  <a:gd name="connsiteY8" fmla="*/ 0 h 114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8272" h="1145410">
                    <a:moveTo>
                      <a:pt x="474136" y="0"/>
                    </a:moveTo>
                    <a:cubicBezTo>
                      <a:pt x="735994" y="0"/>
                      <a:pt x="948272" y="212278"/>
                      <a:pt x="948272" y="474136"/>
                    </a:cubicBezTo>
                    <a:cubicBezTo>
                      <a:pt x="948272" y="703262"/>
                      <a:pt x="785747" y="894428"/>
                      <a:pt x="569691" y="938639"/>
                    </a:cubicBezTo>
                    <a:lnTo>
                      <a:pt x="542447" y="941386"/>
                    </a:lnTo>
                    <a:lnTo>
                      <a:pt x="474136" y="1145410"/>
                    </a:lnTo>
                    <a:lnTo>
                      <a:pt x="405825" y="941386"/>
                    </a:lnTo>
                    <a:lnTo>
                      <a:pt x="378581" y="938639"/>
                    </a:lnTo>
                    <a:cubicBezTo>
                      <a:pt x="162526" y="894428"/>
                      <a:pt x="0" y="703262"/>
                      <a:pt x="0" y="474136"/>
                    </a:cubicBezTo>
                    <a:cubicBezTo>
                      <a:pt x="0" y="212278"/>
                      <a:pt x="212278" y="0"/>
                      <a:pt x="474136" y="0"/>
                    </a:cubicBezTo>
                    <a:close/>
                  </a:path>
                </a:pathLst>
              </a:custGeom>
              <a:solidFill>
                <a:srgbClr val="ED7D31"/>
              </a:solidFill>
              <a:ln>
                <a:noFill/>
              </a:ln>
            </p:spPr>
            <p:style>
              <a:lnRef idx="1">
                <a:schemeClr val="accent6"/>
              </a:lnRef>
              <a:fillRef idx="3">
                <a:schemeClr val="accent6"/>
              </a:fillRef>
              <a:effectRef idx="2">
                <a:schemeClr val="accent6"/>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19" name="円/楕円 51">
                <a:extLst>
                  <a:ext uri="{FF2B5EF4-FFF2-40B4-BE49-F238E27FC236}">
                    <a16:creationId xmlns:a16="http://schemas.microsoft.com/office/drawing/2014/main" id="{7E8F1AA4-C518-6872-C3FE-42785D82EFA3}"/>
                  </a:ext>
                </a:extLst>
              </p:cNvPr>
              <p:cNvSpPr/>
              <p:nvPr/>
            </p:nvSpPr>
            <p:spPr>
              <a:xfrm>
                <a:off x="7364277" y="5291887"/>
                <a:ext cx="948272" cy="474136"/>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減少</a:t>
                </a:r>
              </a:p>
            </p:txBody>
          </p:sp>
        </p:grpSp>
        <p:sp>
          <p:nvSpPr>
            <p:cNvPr id="10" name="矢印: 右 9">
              <a:extLst>
                <a:ext uri="{FF2B5EF4-FFF2-40B4-BE49-F238E27FC236}">
                  <a16:creationId xmlns:a16="http://schemas.microsoft.com/office/drawing/2014/main" id="{7D0664F2-3227-FBD4-B7BC-63098AD36BE5}"/>
                </a:ext>
              </a:extLst>
            </p:cNvPr>
            <p:cNvSpPr/>
            <p:nvPr/>
          </p:nvSpPr>
          <p:spPr>
            <a:xfrm rot="2700000">
              <a:off x="7656034" y="5702187"/>
              <a:ext cx="331671" cy="325529"/>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19263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ppt_w/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ppt_w</p:attrName>
                                        </p:attrNameLst>
                                      </p:cBhvr>
                                      <p:tavLst>
                                        <p:tav tm="0">
                                          <p:val>
                                            <p:fltVal val="0"/>
                                          </p:val>
                                        </p:tav>
                                        <p:tav tm="100000">
                                          <p:val>
                                            <p:strVal val="#ppt_w"/>
                                          </p:val>
                                        </p:tav>
                                      </p:tavLst>
                                    </p:anim>
                                    <p:anim calcmode="lin" valueType="num">
                                      <p:cBhvr>
                                        <p:cTn id="10" dur="500" fill="hold"/>
                                        <p:tgtEl>
                                          <p:spTgt spid="20"/>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ppt_x</p:attrName>
                                        </p:attrNameLst>
                                      </p:cBhvr>
                                      <p:tavLst>
                                        <p:tav tm="0">
                                          <p:val>
                                            <p:strVal val="#ppt_x-#ppt_w/2"/>
                                          </p:val>
                                        </p:tav>
                                        <p:tav tm="100000">
                                          <p:val>
                                            <p:strVal val="#ppt_x"/>
                                          </p:val>
                                        </p:tav>
                                      </p:tavLst>
                                    </p:anim>
                                    <p:anim calcmode="lin" valueType="num">
                                      <p:cBhvr>
                                        <p:cTn id="14" dur="500" fill="hold"/>
                                        <p:tgtEl>
                                          <p:spTgt spid="22"/>
                                        </p:tgtEl>
                                        <p:attrNameLst>
                                          <p:attrName>ppt_y</p:attrName>
                                        </p:attrNameLst>
                                      </p:cBhvr>
                                      <p:tavLst>
                                        <p:tav tm="0">
                                          <p:val>
                                            <p:strVal val="#ppt_y"/>
                                          </p:val>
                                        </p:tav>
                                        <p:tav tm="100000">
                                          <p:val>
                                            <p:strVal val="#ppt_y"/>
                                          </p:val>
                                        </p:tav>
                                      </p:tavLst>
                                    </p:anim>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strVal val="#ppt_h"/>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par>
                                <p:cTn id="21" presetID="35" presetClass="path" presetSubtype="0" fill="hold" nodeType="withEffect">
                                  <p:stCondLst>
                                    <p:cond delay="0"/>
                                  </p:stCondLst>
                                  <p:childTnLst>
                                    <p:animMotion origin="layout" path="M -0.00193 -0.08125 L 4.87179E-6 -1.85185E-6 " pathEditMode="relative" rAng="0" ptsTypes="AA">
                                      <p:cBhvr>
                                        <p:cTn id="22" dur="500" fill="hold"/>
                                        <p:tgtEl>
                                          <p:spTgt spid="6"/>
                                        </p:tgtEl>
                                        <p:attrNameLst>
                                          <p:attrName>ppt_x</p:attrName>
                                          <p:attrName>ppt_y</p:attrName>
                                        </p:attrNameLst>
                                      </p:cBhvr>
                                      <p:rCtr x="96" y="4051"/>
                                    </p:animMotion>
                                  </p:childTnLst>
                                </p:cTn>
                              </p:par>
                              <p:par>
                                <p:cTn id="23" presetID="23" presetClass="entr" presetSubtype="16"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par>
                                <p:cTn id="27" presetID="35" presetClass="path" presetSubtype="0" fill="hold" nodeType="withEffect">
                                  <p:stCondLst>
                                    <p:cond delay="0"/>
                                  </p:stCondLst>
                                  <p:childTnLst>
                                    <p:animMotion origin="layout" path="M -0.00193 -0.08125 L 2.5641E-6 -1.85185E-6 " pathEditMode="relative" rAng="0" ptsTypes="AA">
                                      <p:cBhvr>
                                        <p:cTn id="28" dur="500" fill="hold"/>
                                        <p:tgtEl>
                                          <p:spTgt spid="23"/>
                                        </p:tgtEl>
                                        <p:attrNameLst>
                                          <p:attrName>ppt_x</p:attrName>
                                          <p:attrName>ppt_y</p:attrName>
                                        </p:attrNameLst>
                                      </p:cBhvr>
                                      <p:rCtr x="96" y="40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81DF3C01-80DF-4A59-938E-22B3822B4B6E}"/>
              </a:ext>
            </a:extLst>
          </p:cNvPr>
          <p:cNvSpPr/>
          <p:nvPr/>
        </p:nvSpPr>
        <p:spPr>
          <a:xfrm>
            <a:off x="411259" y="0"/>
            <a:ext cx="8893794"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EC8820FB-5427-D52B-4F9C-C2D5D057811D}"/>
              </a:ext>
            </a:extLst>
          </p:cNvPr>
          <p:cNvSpPr txBox="1"/>
          <p:nvPr/>
        </p:nvSpPr>
        <p:spPr>
          <a:xfrm>
            <a:off x="643736" y="877027"/>
            <a:ext cx="8773760" cy="671338"/>
          </a:xfrm>
          <a:prstGeom prst="rect">
            <a:avLst/>
          </a:prstGeom>
          <a:noFill/>
        </p:spPr>
        <p:txBody>
          <a:bodyPr wrap="squar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現行の「２段階方式」ではなく</a:t>
            </a:r>
            <a:r>
              <a:rPr kumimoji="0" lang="ja-JP" altLang="en-US"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「１段階方式」を仮定</a:t>
            </a:r>
            <a:r>
              <a:rPr kumimoji="0" lang="ja-JP" altLang="en-US"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し、</a:t>
            </a:r>
            <a:br>
              <a:rPr kumimoji="0" lang="en-US" altLang="ja-JP"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0" lang="ja-JP" altLang="en-US"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公的年金全体の財政均衡で調整終了年度を決定することで</a:t>
            </a:r>
            <a:r>
              <a:rPr lang="ja-JP" altLang="en-US" b="1" dirty="0">
                <a:solidFill>
                  <a:srgbClr val="002060"/>
                </a:solidFill>
                <a:latin typeface="Meiryo UI" panose="020B0604030504040204" pitchFamily="50" charset="-128"/>
                <a:ea typeface="Meiryo UI" panose="020B0604030504040204" pitchFamily="50" charset="-128"/>
              </a:rPr>
              <a:t>スライドの</a:t>
            </a:r>
            <a:r>
              <a:rPr kumimoji="0" lang="ja-JP" altLang="en-US"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調整期間を一致</a:t>
            </a:r>
          </a:p>
        </p:txBody>
      </p:sp>
      <p:pic>
        <p:nvPicPr>
          <p:cNvPr id="3" name="グラフィックス 2">
            <a:extLst>
              <a:ext uri="{FF2B5EF4-FFF2-40B4-BE49-F238E27FC236}">
                <a16:creationId xmlns:a16="http://schemas.microsoft.com/office/drawing/2014/main" id="{A3BD4082-1D32-6A22-F447-8A6F3B496841}"/>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919200" y="2854020"/>
            <a:ext cx="8067600" cy="3402000"/>
          </a:xfrm>
          <a:prstGeom prst="rect">
            <a:avLst/>
          </a:prstGeom>
        </p:spPr>
      </p:pic>
      <p:sp>
        <p:nvSpPr>
          <p:cNvPr id="17" name="テキスト ボックス 16">
            <a:extLst>
              <a:ext uri="{FF2B5EF4-FFF2-40B4-BE49-F238E27FC236}">
                <a16:creationId xmlns:a16="http://schemas.microsoft.com/office/drawing/2014/main" id="{F51A2E8F-7E7E-8B80-43F9-EB8E9EB9D746}"/>
              </a:ext>
            </a:extLst>
          </p:cNvPr>
          <p:cNvSpPr txBox="1"/>
          <p:nvPr/>
        </p:nvSpPr>
        <p:spPr>
          <a:xfrm>
            <a:off x="544468" y="1681916"/>
            <a:ext cx="8791752" cy="241233"/>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調整期間の一致（１段階方式）</a:t>
            </a:r>
          </a:p>
        </p:txBody>
      </p:sp>
      <p:sp>
        <p:nvSpPr>
          <p:cNvPr id="5" name="フリーフォーム: 図形 4">
            <a:extLst>
              <a:ext uri="{FF2B5EF4-FFF2-40B4-BE49-F238E27FC236}">
                <a16:creationId xmlns:a16="http://schemas.microsoft.com/office/drawing/2014/main" id="{50835EB8-C77C-4B95-CCCC-A93A198D20AF}"/>
              </a:ext>
            </a:extLst>
          </p:cNvPr>
          <p:cNvSpPr/>
          <p:nvPr/>
        </p:nvSpPr>
        <p:spPr>
          <a:xfrm>
            <a:off x="1227000" y="5490129"/>
            <a:ext cx="7452000" cy="289921"/>
          </a:xfrm>
          <a:custGeom>
            <a:avLst/>
            <a:gdLst>
              <a:gd name="connsiteX0" fmla="*/ 0 w 7452000"/>
              <a:gd name="connsiteY0" fmla="*/ 0 h 289921"/>
              <a:gd name="connsiteX1" fmla="*/ 7452000 w 7452000"/>
              <a:gd name="connsiteY1" fmla="*/ 0 h 289921"/>
              <a:gd name="connsiteX2" fmla="*/ 7452000 w 7452000"/>
              <a:gd name="connsiteY2" fmla="*/ 103238 h 289921"/>
              <a:gd name="connsiteX3" fmla="*/ 3795370 w 7452000"/>
              <a:gd name="connsiteY3" fmla="*/ 103238 h 289921"/>
              <a:gd name="connsiteX4" fmla="*/ 3862331 w 7452000"/>
              <a:gd name="connsiteY4" fmla="*/ 289921 h 289921"/>
              <a:gd name="connsiteX5" fmla="*/ 3589670 w 7452000"/>
              <a:gd name="connsiteY5" fmla="*/ 289921 h 289921"/>
              <a:gd name="connsiteX6" fmla="*/ 3656632 w 7452000"/>
              <a:gd name="connsiteY6" fmla="*/ 103238 h 289921"/>
              <a:gd name="connsiteX7" fmla="*/ 0 w 7452000"/>
              <a:gd name="connsiteY7" fmla="*/ 103238 h 28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2000" h="289921">
                <a:moveTo>
                  <a:pt x="0" y="0"/>
                </a:moveTo>
                <a:lnTo>
                  <a:pt x="7452000" y="0"/>
                </a:lnTo>
                <a:lnTo>
                  <a:pt x="7452000" y="103238"/>
                </a:lnTo>
                <a:lnTo>
                  <a:pt x="3795370" y="103238"/>
                </a:lnTo>
                <a:lnTo>
                  <a:pt x="3862331" y="289921"/>
                </a:lnTo>
                <a:lnTo>
                  <a:pt x="3589670" y="289921"/>
                </a:lnTo>
                <a:lnTo>
                  <a:pt x="3656632" y="103238"/>
                </a:lnTo>
                <a:lnTo>
                  <a:pt x="0" y="103238"/>
                </a:lnTo>
                <a:close/>
              </a:path>
            </a:pathLst>
          </a:custGeom>
          <a:solidFill>
            <a:srgbClr val="92D05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5" name="テキスト ボックス 84">
            <a:extLst>
              <a:ext uri="{FF2B5EF4-FFF2-40B4-BE49-F238E27FC236}">
                <a16:creationId xmlns:a16="http://schemas.microsoft.com/office/drawing/2014/main" id="{BD572FEB-352C-5E98-9A5A-C9A47E5EEAF2}"/>
              </a:ext>
            </a:extLst>
          </p:cNvPr>
          <p:cNvSpPr txBox="1"/>
          <p:nvPr/>
        </p:nvSpPr>
        <p:spPr>
          <a:xfrm>
            <a:off x="1098000" y="5867613"/>
            <a:ext cx="1080120" cy="215444"/>
          </a:xfrm>
          <a:prstGeom prst="rect">
            <a:avLst/>
          </a:prstGeom>
          <a:noFill/>
        </p:spPr>
        <p:txBody>
          <a:bodyPr wrap="square" rtlCol="0">
            <a:spAutoFit/>
          </a:bodyPr>
          <a:lstStyle/>
          <a:p>
            <a:pPr marL="0" marR="0" lvl="0" indent="0" algn="l" defTabSz="91341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a:t>
            </a:r>
            <a:r>
              <a:rPr kumimoji="1" lang="en-US" altLang="ja-JP" sz="8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2004</a:t>
            </a:r>
            <a:r>
              <a:rPr kumimoji="1" lang="ja-JP" altLang="en-US" sz="8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年度価格</a:t>
            </a:r>
          </a:p>
        </p:txBody>
      </p:sp>
      <p:sp>
        <p:nvSpPr>
          <p:cNvPr id="119" name="正方形/長方形 118">
            <a:extLst>
              <a:ext uri="{FF2B5EF4-FFF2-40B4-BE49-F238E27FC236}">
                <a16:creationId xmlns:a16="http://schemas.microsoft.com/office/drawing/2014/main" id="{A5809D5B-8CE5-5A70-992A-233CE508F6B6}"/>
              </a:ext>
            </a:extLst>
          </p:cNvPr>
          <p:cNvSpPr/>
          <p:nvPr/>
        </p:nvSpPr>
        <p:spPr>
          <a:xfrm>
            <a:off x="3217932" y="2594660"/>
            <a:ext cx="1260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0" name="正方形/長方形 119">
            <a:extLst>
              <a:ext uri="{FF2B5EF4-FFF2-40B4-BE49-F238E27FC236}">
                <a16:creationId xmlns:a16="http://schemas.microsoft.com/office/drawing/2014/main" id="{68442839-A9AF-32D2-D44C-48C65A6A8F5E}"/>
              </a:ext>
            </a:extLst>
          </p:cNvPr>
          <p:cNvSpPr/>
          <p:nvPr/>
        </p:nvSpPr>
        <p:spPr>
          <a:xfrm>
            <a:off x="4658112" y="2594660"/>
            <a:ext cx="1260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4" name="角丸四角形 32">
            <a:extLst>
              <a:ext uri="{FF2B5EF4-FFF2-40B4-BE49-F238E27FC236}">
                <a16:creationId xmlns:a16="http://schemas.microsoft.com/office/drawing/2014/main" id="{BD46914E-3892-7D5C-5193-1358A0367DE1}"/>
              </a:ext>
            </a:extLst>
          </p:cNvPr>
          <p:cNvSpPr/>
          <p:nvPr/>
        </p:nvSpPr>
        <p:spPr>
          <a:xfrm>
            <a:off x="2322011" y="2026700"/>
            <a:ext cx="5261978" cy="684000"/>
          </a:xfrm>
          <a:prstGeom prst="roundRect">
            <a:avLst>
              <a:gd name="adj" fmla="val 12328"/>
            </a:avLst>
          </a:prstGeom>
          <a:noFill/>
          <a:ln w="19050">
            <a:noFill/>
          </a:ln>
        </p:spPr>
        <p:txBody>
          <a:bodyPr tIns="0" bIns="0" anchor="ctr"/>
          <a:lstStyle/>
          <a:p>
            <a:pPr marL="0" marR="0" lvl="0" indent="0" algn="ctr" defTabSz="591055" rtl="0" eaLnBrk="1" fontAlgn="auto" latinLnBrk="0" hangingPunct="1">
              <a:lnSpc>
                <a:spcPct val="130000"/>
              </a:lnSpc>
              <a:spcBef>
                <a:spcPts val="0"/>
              </a:spcBef>
              <a:spcAft>
                <a:spcPts val="0"/>
              </a:spcAft>
              <a:buClrTx/>
              <a:buSzTx/>
              <a:buFontTx/>
              <a:buNone/>
              <a:tabLst/>
              <a:defRPr/>
            </a:pPr>
            <a:r>
              <a:rPr kumimoji="0" lang="ja-JP" altLang="en-US" b="1" i="0" u="none" strike="noStrike" kern="1200" cap="none" spc="239"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Noto Sans CJK JP DemiLight" charset="-128"/>
              </a:rPr>
              <a:t>公的年金全体の財政均衡</a:t>
            </a:r>
          </a:p>
          <a:p>
            <a:pPr marL="0" marR="0" lvl="0" indent="0" algn="ctr" defTabSz="591055" rtl="0" eaLnBrk="1" fontAlgn="auto" latinLnBrk="0" hangingPunct="1">
              <a:lnSpc>
                <a:spcPct val="130000"/>
              </a:lnSpc>
              <a:spcBef>
                <a:spcPts val="0"/>
              </a:spcBef>
              <a:spcAft>
                <a:spcPts val="0"/>
              </a:spcAft>
              <a:buClrTx/>
              <a:buSzTx/>
              <a:buFontTx/>
              <a:buNone/>
              <a:tabLst/>
              <a:defRPr/>
            </a:pPr>
            <a:r>
              <a:rPr kumimoji="0" lang="ja-JP" altLang="en-US" sz="1400" b="1" i="0" u="none" strike="noStrike" kern="1200" cap="none" spc="239"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Noto Sans CJK JP DemiLight" charset="-128"/>
              </a:rPr>
              <a:t>（⇒ </a:t>
            </a:r>
            <a:r>
              <a:rPr kumimoji="0" lang="ja-JP" altLang="en-US" sz="1400" b="1" i="0" u="none" strike="noStrike" kern="1200" cap="none" spc="239"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Noto Sans CJK JP DemiLight" charset="-128"/>
              </a:rPr>
              <a:t>基礎年金水準</a:t>
            </a:r>
            <a:r>
              <a:rPr kumimoji="0" lang="ja-JP" altLang="en-US" sz="1400" b="1" i="0" u="none" strike="noStrike" kern="1200" cap="none" spc="239"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Noto Sans CJK JP DemiLight" charset="-128"/>
              </a:rPr>
              <a:t>と</a:t>
            </a:r>
            <a:r>
              <a:rPr kumimoji="0" lang="ja-JP" altLang="en-US" sz="1400" b="1" i="0" u="none" strike="noStrike" kern="1200" cap="none" spc="239"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Noto Sans CJK JP DemiLight" charset="-128"/>
              </a:rPr>
              <a:t>報酬比例水準</a:t>
            </a:r>
            <a:r>
              <a:rPr kumimoji="0" lang="ja-JP" altLang="en-US" sz="1400" b="1" i="0" u="none" strike="noStrike" kern="1200" cap="none" spc="239"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Noto Sans CJK JP DemiLight" charset="-128"/>
              </a:rPr>
              <a:t>の同時決定）</a:t>
            </a:r>
          </a:p>
        </p:txBody>
      </p:sp>
      <p:sp>
        <p:nvSpPr>
          <p:cNvPr id="67" name="正方形/長方形 66">
            <a:extLst>
              <a:ext uri="{FF2B5EF4-FFF2-40B4-BE49-F238E27FC236}">
                <a16:creationId xmlns:a16="http://schemas.microsoft.com/office/drawing/2014/main" id="{3DB53F7D-8EF8-AB1D-B42B-7D857F4C49CF}"/>
              </a:ext>
            </a:extLst>
          </p:cNvPr>
          <p:cNvSpPr/>
          <p:nvPr/>
        </p:nvSpPr>
        <p:spPr>
          <a:xfrm rot="5400000">
            <a:off x="2111215" y="3053688"/>
            <a:ext cx="1867145" cy="3384374"/>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8" name="テキスト ボックス 110">
            <a:extLst>
              <a:ext uri="{FF2B5EF4-FFF2-40B4-BE49-F238E27FC236}">
                <a16:creationId xmlns:a16="http://schemas.microsoft.com/office/drawing/2014/main" id="{0FD5C50C-CDCE-D167-4522-1F8C62E498A0}"/>
              </a:ext>
            </a:extLst>
          </p:cNvPr>
          <p:cNvSpPr txBox="1">
            <a:spLocks noChangeArrowheads="1"/>
          </p:cNvSpPr>
          <p:nvPr/>
        </p:nvSpPr>
        <p:spPr bwMode="auto">
          <a:xfrm>
            <a:off x="2655439" y="3495812"/>
            <a:ext cx="780934" cy="276999"/>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メイリオ" panose="020B0604030504040204" pitchFamily="50" charset="-128"/>
              </a:rPr>
              <a:t>固定！</a:t>
            </a:r>
            <a:endPar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grpSp>
        <p:nvGrpSpPr>
          <p:cNvPr id="9" name="グループ化 8">
            <a:extLst>
              <a:ext uri="{FF2B5EF4-FFF2-40B4-BE49-F238E27FC236}">
                <a16:creationId xmlns:a16="http://schemas.microsoft.com/office/drawing/2014/main" id="{BDBA016F-7BFB-3F51-E5DD-B80627085792}"/>
              </a:ext>
            </a:extLst>
          </p:cNvPr>
          <p:cNvGrpSpPr/>
          <p:nvPr/>
        </p:nvGrpSpPr>
        <p:grpSpPr>
          <a:xfrm>
            <a:off x="1434272" y="3987849"/>
            <a:ext cx="3237786" cy="1502267"/>
            <a:chOff x="1425861" y="4443664"/>
            <a:chExt cx="3237786" cy="1032897"/>
          </a:xfrm>
        </p:grpSpPr>
        <p:grpSp>
          <p:nvGrpSpPr>
            <p:cNvPr id="86" name="グループ化 85">
              <a:extLst>
                <a:ext uri="{FF2B5EF4-FFF2-40B4-BE49-F238E27FC236}">
                  <a16:creationId xmlns:a16="http://schemas.microsoft.com/office/drawing/2014/main" id="{0B812D76-7B1A-C4A0-51FD-2B0A12A1ACC6}"/>
                </a:ext>
              </a:extLst>
            </p:cNvPr>
            <p:cNvGrpSpPr/>
            <p:nvPr/>
          </p:nvGrpSpPr>
          <p:grpSpPr>
            <a:xfrm>
              <a:off x="1425861" y="4443664"/>
              <a:ext cx="3230039" cy="1032897"/>
              <a:chOff x="813611" y="4370594"/>
              <a:chExt cx="1612749" cy="781913"/>
            </a:xfrm>
          </p:grpSpPr>
          <p:sp>
            <p:nvSpPr>
              <p:cNvPr id="59" name="正方形/長方形 58">
                <a:extLst>
                  <a:ext uri="{FF2B5EF4-FFF2-40B4-BE49-F238E27FC236}">
                    <a16:creationId xmlns:a16="http://schemas.microsoft.com/office/drawing/2014/main" id="{8303D977-DF88-C54B-CE6D-D85A71515F70}"/>
                  </a:ext>
                </a:extLst>
              </p:cNvPr>
              <p:cNvSpPr/>
              <p:nvPr/>
            </p:nvSpPr>
            <p:spPr>
              <a:xfrm rot="5400000">
                <a:off x="931672" y="4252533"/>
                <a:ext cx="781909" cy="1018031"/>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0" name="正方形/長方形 59">
                <a:extLst>
                  <a:ext uri="{FF2B5EF4-FFF2-40B4-BE49-F238E27FC236}">
                    <a16:creationId xmlns:a16="http://schemas.microsoft.com/office/drawing/2014/main" id="{32963C57-D624-C5A6-564F-D741531AD6BD}"/>
                  </a:ext>
                </a:extLst>
              </p:cNvPr>
              <p:cNvSpPr/>
              <p:nvPr/>
            </p:nvSpPr>
            <p:spPr>
              <a:xfrm rot="5400000">
                <a:off x="1572073" y="4615975"/>
                <a:ext cx="781913" cy="291151"/>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1" name="正方形/長方形 60">
                <a:extLst>
                  <a:ext uri="{FF2B5EF4-FFF2-40B4-BE49-F238E27FC236}">
                    <a16:creationId xmlns:a16="http://schemas.microsoft.com/office/drawing/2014/main" id="{CAE9EA8C-AC47-D786-D7F7-CE575A437DA6}"/>
                  </a:ext>
                </a:extLst>
              </p:cNvPr>
              <p:cNvSpPr/>
              <p:nvPr/>
            </p:nvSpPr>
            <p:spPr>
              <a:xfrm rot="5400000">
                <a:off x="1864056" y="4590200"/>
                <a:ext cx="781909" cy="342699"/>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63" name="テキスト ボックス 62">
              <a:extLst>
                <a:ext uri="{FF2B5EF4-FFF2-40B4-BE49-F238E27FC236}">
                  <a16:creationId xmlns:a16="http://schemas.microsoft.com/office/drawing/2014/main" id="{5B200700-7316-31A9-EF9B-A1E86E32A571}"/>
                </a:ext>
              </a:extLst>
            </p:cNvPr>
            <p:cNvSpPr txBox="1"/>
            <p:nvPr/>
          </p:nvSpPr>
          <p:spPr>
            <a:xfrm>
              <a:off x="3940041" y="4827112"/>
              <a:ext cx="723606" cy="174582"/>
            </a:xfrm>
            <a:prstGeom prst="rect">
              <a:avLst/>
            </a:prstGeom>
            <a:noFill/>
          </p:spPr>
          <p:txBody>
            <a:bodyPr vert="horz"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ja-JP" altLang="en-US" sz="105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国庫負担</a:t>
              </a:r>
            </a:p>
          </p:txBody>
        </p:sp>
        <p:sp>
          <p:nvSpPr>
            <p:cNvPr id="64" name="テキスト ボックス 63">
              <a:extLst>
                <a:ext uri="{FF2B5EF4-FFF2-40B4-BE49-F238E27FC236}">
                  <a16:creationId xmlns:a16="http://schemas.microsoft.com/office/drawing/2014/main" id="{621C852B-7E55-F680-6753-2C5D14F130A5}"/>
                </a:ext>
              </a:extLst>
            </p:cNvPr>
            <p:cNvSpPr txBox="1"/>
            <p:nvPr/>
          </p:nvSpPr>
          <p:spPr>
            <a:xfrm>
              <a:off x="3421625" y="4833158"/>
              <a:ext cx="583122" cy="174582"/>
            </a:xfrm>
            <a:prstGeom prst="rect">
              <a:avLst/>
            </a:prstGeom>
            <a:noFill/>
          </p:spPr>
          <p:txBody>
            <a:bodyPr vert="horz" wrap="square" rtlCol="0">
              <a:spAutoFit/>
            </a:bodyPr>
            <a:lstStyle>
              <a:defPPr>
                <a:defRPr lang="en-US"/>
              </a:defPPr>
              <a:lvl1pPr marR="0" lvl="0" indent="0" algn="dist" defTabSz="914400" fontAlgn="base">
                <a:lnSpc>
                  <a:spcPct val="100000"/>
                </a:lnSpc>
                <a:spcBef>
                  <a:spcPct val="0"/>
                </a:spcBef>
                <a:spcAft>
                  <a:spcPct val="0"/>
                </a:spcAft>
                <a:buClrTx/>
                <a:buSzTx/>
                <a:buFontTx/>
                <a:buNone/>
                <a:tabLst/>
                <a:defRPr kumimoji="0" sz="1050" b="1" i="0" u="none" strike="noStrike" cap="none" spc="0" normalizeH="0" baseline="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defRPr>
              </a:lvl1pPr>
            </a:lstStyle>
            <a:p>
              <a:r>
                <a:rPr lang="ja-JP" altLang="en-US" dirty="0"/>
                <a:t>積立金</a:t>
              </a:r>
            </a:p>
          </p:txBody>
        </p:sp>
        <p:sp>
          <p:nvSpPr>
            <p:cNvPr id="65" name="テキスト ボックス 64">
              <a:extLst>
                <a:ext uri="{FF2B5EF4-FFF2-40B4-BE49-F238E27FC236}">
                  <a16:creationId xmlns:a16="http://schemas.microsoft.com/office/drawing/2014/main" id="{D290FF85-ED3E-4105-D99C-8B443D4D27F0}"/>
                </a:ext>
              </a:extLst>
            </p:cNvPr>
            <p:cNvSpPr txBox="1"/>
            <p:nvPr/>
          </p:nvSpPr>
          <p:spPr>
            <a:xfrm>
              <a:off x="2130527" y="4848074"/>
              <a:ext cx="610658" cy="253916"/>
            </a:xfrm>
            <a:prstGeom prst="rect">
              <a:avLst/>
            </a:prstGeom>
            <a:noFill/>
          </p:spPr>
          <p:txBody>
            <a:bodyPr vert="horz"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zh-CN" altLang="en-US" sz="105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保険料</a:t>
              </a:r>
            </a:p>
          </p:txBody>
        </p:sp>
        <p:sp>
          <p:nvSpPr>
            <p:cNvPr id="89" name="テキスト ボックス 88">
              <a:extLst>
                <a:ext uri="{FF2B5EF4-FFF2-40B4-BE49-F238E27FC236}">
                  <a16:creationId xmlns:a16="http://schemas.microsoft.com/office/drawing/2014/main" id="{3560078A-6A0B-64ED-8514-8C0197B186D1}"/>
                </a:ext>
              </a:extLst>
            </p:cNvPr>
            <p:cNvSpPr txBox="1"/>
            <p:nvPr/>
          </p:nvSpPr>
          <p:spPr>
            <a:xfrm>
              <a:off x="1434239" y="4557098"/>
              <a:ext cx="2030551" cy="148130"/>
            </a:xfrm>
            <a:prstGeom prst="rect">
              <a:avLst/>
            </a:prstGeom>
            <a:noFill/>
          </p:spPr>
          <p:txBody>
            <a:bodyPr vert="horz"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8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（厚生年金保険料     </a:t>
              </a:r>
              <a:r>
                <a:rPr kumimoji="0" lang="en-US" altLang="ja-JP" sz="8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18.3 %*</a:t>
              </a:r>
              <a:r>
                <a:rPr kumimoji="0" lang="ja-JP" altLang="en-US" sz="8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p>
          </p:txBody>
        </p:sp>
        <p:sp>
          <p:nvSpPr>
            <p:cNvPr id="90" name="テキスト ボックス 89">
              <a:extLst>
                <a:ext uri="{FF2B5EF4-FFF2-40B4-BE49-F238E27FC236}">
                  <a16:creationId xmlns:a16="http://schemas.microsoft.com/office/drawing/2014/main" id="{C356A37B-8971-8B22-0677-9B4E8ACA919B}"/>
                </a:ext>
              </a:extLst>
            </p:cNvPr>
            <p:cNvSpPr txBox="1"/>
            <p:nvPr/>
          </p:nvSpPr>
          <p:spPr>
            <a:xfrm>
              <a:off x="1568624" y="5237361"/>
              <a:ext cx="1638141" cy="215444"/>
            </a:xfrm>
            <a:prstGeom prst="rect">
              <a:avLst/>
            </a:prstGeom>
            <a:noFill/>
          </p:spPr>
          <p:txBody>
            <a:bodyPr vert="horz"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8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（国民年金保険料  </a:t>
              </a:r>
              <a:r>
                <a:rPr kumimoji="0" lang="en-US" altLang="zh-CN" sz="8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17,000</a:t>
              </a:r>
              <a:r>
                <a:rPr kumimoji="0" lang="zh-CN" altLang="en-US" sz="8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円*）</a:t>
              </a:r>
            </a:p>
          </p:txBody>
        </p:sp>
        <p:cxnSp>
          <p:nvCxnSpPr>
            <p:cNvPr id="4" name="直線コネクタ 3">
              <a:extLst>
                <a:ext uri="{FF2B5EF4-FFF2-40B4-BE49-F238E27FC236}">
                  <a16:creationId xmlns:a16="http://schemas.microsoft.com/office/drawing/2014/main" id="{4510EB3E-CE79-DCEF-00E1-3121376BA03E}"/>
                </a:ext>
              </a:extLst>
            </p:cNvPr>
            <p:cNvCxnSpPr>
              <a:cxnSpLocks/>
            </p:cNvCxnSpPr>
            <p:nvPr/>
          </p:nvCxnSpPr>
          <p:spPr>
            <a:xfrm>
              <a:off x="1431777" y="5229200"/>
              <a:ext cx="2537760" cy="0"/>
            </a:xfrm>
            <a:prstGeom prst="line">
              <a:avLst/>
            </a:prstGeom>
            <a:ln w="9525">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FD880B3F-4D30-6D91-B3E6-A65EE613F60C}"/>
                </a:ext>
              </a:extLst>
            </p:cNvPr>
            <p:cNvSpPr txBox="1"/>
            <p:nvPr/>
          </p:nvSpPr>
          <p:spPr>
            <a:xfrm>
              <a:off x="3247428" y="4557098"/>
              <a:ext cx="942980" cy="148130"/>
            </a:xfrm>
            <a:prstGeom prst="rect">
              <a:avLst/>
            </a:prstGeom>
            <a:noFill/>
          </p:spPr>
          <p:txBody>
            <a:bodyPr vert="horz"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8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（厚生年金）</a:t>
              </a:r>
            </a:p>
          </p:txBody>
        </p:sp>
        <p:sp>
          <p:nvSpPr>
            <p:cNvPr id="12" name="テキスト ボックス 11">
              <a:extLst>
                <a:ext uri="{FF2B5EF4-FFF2-40B4-BE49-F238E27FC236}">
                  <a16:creationId xmlns:a16="http://schemas.microsoft.com/office/drawing/2014/main" id="{B33EEAA7-9CAD-1B23-BB11-9BFBE44AA110}"/>
                </a:ext>
              </a:extLst>
            </p:cNvPr>
            <p:cNvSpPr txBox="1"/>
            <p:nvPr/>
          </p:nvSpPr>
          <p:spPr>
            <a:xfrm>
              <a:off x="3276924" y="5237361"/>
              <a:ext cx="852371" cy="148130"/>
            </a:xfrm>
            <a:prstGeom prst="rect">
              <a:avLst/>
            </a:prstGeom>
            <a:noFill/>
          </p:spPr>
          <p:txBody>
            <a:bodyPr vert="horz"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8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0" lang="zh-CN" altLang="en-US" sz="8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国民年金</a:t>
              </a:r>
              <a:r>
                <a:rPr kumimoji="0" lang="ja-JP" altLang="en-US" sz="8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endParaRPr kumimoji="0" lang="zh-CN" altLang="en-US" sz="8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grpSp>
      <p:grpSp>
        <p:nvGrpSpPr>
          <p:cNvPr id="114" name="グループ化 113">
            <a:extLst>
              <a:ext uri="{FF2B5EF4-FFF2-40B4-BE49-F238E27FC236}">
                <a16:creationId xmlns:a16="http://schemas.microsoft.com/office/drawing/2014/main" id="{71949D82-4A25-D64C-38C9-1F7D8A2B0607}"/>
              </a:ext>
            </a:extLst>
          </p:cNvPr>
          <p:cNvGrpSpPr/>
          <p:nvPr/>
        </p:nvGrpSpPr>
        <p:grpSpPr>
          <a:xfrm>
            <a:off x="5261802" y="3987848"/>
            <a:ext cx="1373816" cy="1502281"/>
            <a:chOff x="5261990" y="4247093"/>
            <a:chExt cx="1557910" cy="1032893"/>
          </a:xfrm>
        </p:grpSpPr>
        <p:sp>
          <p:nvSpPr>
            <p:cNvPr id="91" name="正方形/長方形 90">
              <a:extLst>
                <a:ext uri="{FF2B5EF4-FFF2-40B4-BE49-F238E27FC236}">
                  <a16:creationId xmlns:a16="http://schemas.microsoft.com/office/drawing/2014/main" id="{00B632FF-9218-A672-A945-67077D558A56}"/>
                </a:ext>
              </a:extLst>
            </p:cNvPr>
            <p:cNvSpPr/>
            <p:nvPr/>
          </p:nvSpPr>
          <p:spPr>
            <a:xfrm rot="5400000">
              <a:off x="5524498" y="3984585"/>
              <a:ext cx="1032893" cy="1557910"/>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6" name="テキスト ボックス 65">
              <a:extLst>
                <a:ext uri="{FF2B5EF4-FFF2-40B4-BE49-F238E27FC236}">
                  <a16:creationId xmlns:a16="http://schemas.microsoft.com/office/drawing/2014/main" id="{957FCB58-4D95-8332-C944-EE46D22B89AC}"/>
                </a:ext>
              </a:extLst>
            </p:cNvPr>
            <p:cNvSpPr txBox="1"/>
            <p:nvPr/>
          </p:nvSpPr>
          <p:spPr>
            <a:xfrm>
              <a:off x="5545864" y="4664037"/>
              <a:ext cx="926969" cy="227397"/>
            </a:xfrm>
            <a:prstGeom prst="rect">
              <a:avLst/>
            </a:prstGeom>
            <a:noFill/>
          </p:spPr>
          <p:txBody>
            <a:bodyPr vert="horz"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基礎年金</a:t>
              </a:r>
            </a:p>
          </p:txBody>
        </p:sp>
      </p:grpSp>
      <p:grpSp>
        <p:nvGrpSpPr>
          <p:cNvPr id="112" name="グループ化 111">
            <a:extLst>
              <a:ext uri="{FF2B5EF4-FFF2-40B4-BE49-F238E27FC236}">
                <a16:creationId xmlns:a16="http://schemas.microsoft.com/office/drawing/2014/main" id="{EB8DC74E-5779-2A2B-638F-AA66D3B22CEC}"/>
              </a:ext>
            </a:extLst>
          </p:cNvPr>
          <p:cNvGrpSpPr/>
          <p:nvPr/>
        </p:nvGrpSpPr>
        <p:grpSpPr>
          <a:xfrm>
            <a:off x="6635617" y="3987848"/>
            <a:ext cx="1852668" cy="1502281"/>
            <a:chOff x="6819899" y="4247093"/>
            <a:chExt cx="2100929" cy="1032893"/>
          </a:xfrm>
        </p:grpSpPr>
        <p:sp>
          <p:nvSpPr>
            <p:cNvPr id="92" name="正方形/長方形 91">
              <a:extLst>
                <a:ext uri="{FF2B5EF4-FFF2-40B4-BE49-F238E27FC236}">
                  <a16:creationId xmlns:a16="http://schemas.microsoft.com/office/drawing/2014/main" id="{73307849-D715-7F39-7A59-366269C66777}"/>
                </a:ext>
              </a:extLst>
            </p:cNvPr>
            <p:cNvSpPr/>
            <p:nvPr/>
          </p:nvSpPr>
          <p:spPr>
            <a:xfrm rot="5400000">
              <a:off x="7353917" y="3713075"/>
              <a:ext cx="1032893" cy="2100929"/>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5" name="テキスト ボックス 104">
              <a:extLst>
                <a:ext uri="{FF2B5EF4-FFF2-40B4-BE49-F238E27FC236}">
                  <a16:creationId xmlns:a16="http://schemas.microsoft.com/office/drawing/2014/main" id="{8B6029B8-46FD-3D65-9721-6052072B7342}"/>
                </a:ext>
              </a:extLst>
            </p:cNvPr>
            <p:cNvSpPr txBox="1"/>
            <p:nvPr/>
          </p:nvSpPr>
          <p:spPr>
            <a:xfrm>
              <a:off x="7238942" y="4664037"/>
              <a:ext cx="1275321" cy="227397"/>
            </a:xfrm>
            <a:prstGeom prst="rect">
              <a:avLst/>
            </a:prstGeom>
            <a:noFill/>
          </p:spPr>
          <p:txBody>
            <a:bodyPr vert="horz"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zh-TW"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報酬比例部分</a:t>
              </a:r>
            </a:p>
          </p:txBody>
        </p:sp>
      </p:grpSp>
      <p:sp>
        <p:nvSpPr>
          <p:cNvPr id="115" name="正方形/長方形 114">
            <a:extLst>
              <a:ext uri="{FF2B5EF4-FFF2-40B4-BE49-F238E27FC236}">
                <a16:creationId xmlns:a16="http://schemas.microsoft.com/office/drawing/2014/main" id="{B963049B-32C6-9E18-24A4-09FADBA7856C}"/>
              </a:ext>
            </a:extLst>
          </p:cNvPr>
          <p:cNvSpPr/>
          <p:nvPr/>
        </p:nvSpPr>
        <p:spPr>
          <a:xfrm rot="5400000">
            <a:off x="6020663" y="3146739"/>
            <a:ext cx="1701257" cy="3364153"/>
          </a:xfrm>
          <a:custGeom>
            <a:avLst/>
            <a:gdLst>
              <a:gd name="connsiteX0" fmla="*/ 0 w 1645921"/>
              <a:gd name="connsiteY0" fmla="*/ 0 h 3814955"/>
              <a:gd name="connsiteX1" fmla="*/ 1645921 w 1645921"/>
              <a:gd name="connsiteY1" fmla="*/ 0 h 3814955"/>
              <a:gd name="connsiteX2" fmla="*/ 1645921 w 1645921"/>
              <a:gd name="connsiteY2" fmla="*/ 3814955 h 3814955"/>
              <a:gd name="connsiteX3" fmla="*/ 0 w 1645921"/>
              <a:gd name="connsiteY3" fmla="*/ 3814955 h 3814955"/>
              <a:gd name="connsiteX4" fmla="*/ 0 w 1645921"/>
              <a:gd name="connsiteY4" fmla="*/ 0 h 3814955"/>
              <a:gd name="connsiteX0" fmla="*/ 0 w 1645921"/>
              <a:gd name="connsiteY0" fmla="*/ 0 h 3814955"/>
              <a:gd name="connsiteX1" fmla="*/ 1645921 w 1645921"/>
              <a:gd name="connsiteY1" fmla="*/ 0 h 3814955"/>
              <a:gd name="connsiteX2" fmla="*/ 1645921 w 1645921"/>
              <a:gd name="connsiteY2" fmla="*/ 3814955 h 3814955"/>
              <a:gd name="connsiteX3" fmla="*/ 0 w 1645921"/>
              <a:gd name="connsiteY3" fmla="*/ 3814955 h 3814955"/>
              <a:gd name="connsiteX4" fmla="*/ 91440 w 1645921"/>
              <a:gd name="connsiteY4" fmla="*/ 91440 h 3814955"/>
              <a:gd name="connsiteX0" fmla="*/ 0 w 1645921"/>
              <a:gd name="connsiteY0" fmla="*/ 0 h 3814955"/>
              <a:gd name="connsiteX1" fmla="*/ 1645921 w 1645921"/>
              <a:gd name="connsiteY1" fmla="*/ 0 h 3814955"/>
              <a:gd name="connsiteX2" fmla="*/ 1645921 w 1645921"/>
              <a:gd name="connsiteY2" fmla="*/ 3814955 h 3814955"/>
              <a:gd name="connsiteX3" fmla="*/ 0 w 1645921"/>
              <a:gd name="connsiteY3" fmla="*/ 3814955 h 3814955"/>
            </a:gdLst>
            <a:ahLst/>
            <a:cxnLst>
              <a:cxn ang="0">
                <a:pos x="connsiteX0" y="connsiteY0"/>
              </a:cxn>
              <a:cxn ang="0">
                <a:pos x="connsiteX1" y="connsiteY1"/>
              </a:cxn>
              <a:cxn ang="0">
                <a:pos x="connsiteX2" y="connsiteY2"/>
              </a:cxn>
              <a:cxn ang="0">
                <a:pos x="connsiteX3" y="connsiteY3"/>
              </a:cxn>
            </a:cxnLst>
            <a:rect l="l" t="t" r="r" b="b"/>
            <a:pathLst>
              <a:path w="1645921" h="3814955">
                <a:moveTo>
                  <a:pt x="0" y="0"/>
                </a:moveTo>
                <a:lnTo>
                  <a:pt x="1645921" y="0"/>
                </a:lnTo>
                <a:lnTo>
                  <a:pt x="1645921" y="3814955"/>
                </a:lnTo>
                <a:lnTo>
                  <a:pt x="0" y="3814955"/>
                </a:lnTo>
              </a:path>
            </a:pathLst>
          </a:cu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6" name="テキスト ボックス 110">
            <a:extLst>
              <a:ext uri="{FF2B5EF4-FFF2-40B4-BE49-F238E27FC236}">
                <a16:creationId xmlns:a16="http://schemas.microsoft.com/office/drawing/2014/main" id="{596B3865-6CAF-AEBF-7229-1A1A6BDE88C1}"/>
              </a:ext>
            </a:extLst>
          </p:cNvPr>
          <p:cNvSpPr txBox="1">
            <a:spLocks noChangeArrowheads="1"/>
          </p:cNvSpPr>
          <p:nvPr/>
        </p:nvSpPr>
        <p:spPr bwMode="auto">
          <a:xfrm>
            <a:off x="6194366" y="3251550"/>
            <a:ext cx="1106640" cy="276999"/>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メイリオ" panose="020B0604030504040204" pitchFamily="50" charset="-128"/>
              </a:rPr>
              <a:t>スライド調整</a:t>
            </a:r>
          </a:p>
        </p:txBody>
      </p:sp>
      <p:grpSp>
        <p:nvGrpSpPr>
          <p:cNvPr id="15" name="グループ化 14">
            <a:extLst>
              <a:ext uri="{FF2B5EF4-FFF2-40B4-BE49-F238E27FC236}">
                <a16:creationId xmlns:a16="http://schemas.microsoft.com/office/drawing/2014/main" id="{CDF19E23-B689-5B4E-81FA-078F0D614CC9}"/>
              </a:ext>
            </a:extLst>
          </p:cNvPr>
          <p:cNvGrpSpPr/>
          <p:nvPr/>
        </p:nvGrpSpPr>
        <p:grpSpPr>
          <a:xfrm>
            <a:off x="5189216" y="3568041"/>
            <a:ext cx="3364153" cy="410146"/>
            <a:chOff x="5189216" y="4033523"/>
            <a:chExt cx="3814955" cy="410146"/>
          </a:xfrm>
        </p:grpSpPr>
        <p:sp>
          <p:nvSpPr>
            <p:cNvPr id="71" name="矢印: 下 70">
              <a:extLst>
                <a:ext uri="{FF2B5EF4-FFF2-40B4-BE49-F238E27FC236}">
                  <a16:creationId xmlns:a16="http://schemas.microsoft.com/office/drawing/2014/main" id="{4D45F8E1-C0C4-0273-A870-2C8F7F05DAF6}"/>
                </a:ext>
              </a:extLst>
            </p:cNvPr>
            <p:cNvSpPr/>
            <p:nvPr/>
          </p:nvSpPr>
          <p:spPr>
            <a:xfrm>
              <a:off x="6937576" y="4064003"/>
              <a:ext cx="301365" cy="313869"/>
            </a:xfrm>
            <a:prstGeom prst="downArrow">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14">
              <a:extLst>
                <a:ext uri="{FF2B5EF4-FFF2-40B4-BE49-F238E27FC236}">
                  <a16:creationId xmlns:a16="http://schemas.microsoft.com/office/drawing/2014/main" id="{3E3F7B00-5102-CE97-54D6-89E0194E2547}"/>
                </a:ext>
              </a:extLst>
            </p:cNvPr>
            <p:cNvSpPr/>
            <p:nvPr/>
          </p:nvSpPr>
          <p:spPr>
            <a:xfrm rot="16200000">
              <a:off x="6891621" y="2331118"/>
              <a:ext cx="410146" cy="3814955"/>
            </a:xfrm>
            <a:custGeom>
              <a:avLst/>
              <a:gdLst>
                <a:gd name="connsiteX0" fmla="*/ 0 w 1645921"/>
                <a:gd name="connsiteY0" fmla="*/ 0 h 3814955"/>
                <a:gd name="connsiteX1" fmla="*/ 1645921 w 1645921"/>
                <a:gd name="connsiteY1" fmla="*/ 0 h 3814955"/>
                <a:gd name="connsiteX2" fmla="*/ 1645921 w 1645921"/>
                <a:gd name="connsiteY2" fmla="*/ 3814955 h 3814955"/>
                <a:gd name="connsiteX3" fmla="*/ 0 w 1645921"/>
                <a:gd name="connsiteY3" fmla="*/ 3814955 h 3814955"/>
                <a:gd name="connsiteX4" fmla="*/ 0 w 1645921"/>
                <a:gd name="connsiteY4" fmla="*/ 0 h 3814955"/>
                <a:gd name="connsiteX0" fmla="*/ 0 w 1645921"/>
                <a:gd name="connsiteY0" fmla="*/ 0 h 3814955"/>
                <a:gd name="connsiteX1" fmla="*/ 1645921 w 1645921"/>
                <a:gd name="connsiteY1" fmla="*/ 0 h 3814955"/>
                <a:gd name="connsiteX2" fmla="*/ 1645921 w 1645921"/>
                <a:gd name="connsiteY2" fmla="*/ 3814955 h 3814955"/>
                <a:gd name="connsiteX3" fmla="*/ 0 w 1645921"/>
                <a:gd name="connsiteY3" fmla="*/ 3814955 h 3814955"/>
                <a:gd name="connsiteX4" fmla="*/ 91440 w 1645921"/>
                <a:gd name="connsiteY4" fmla="*/ 91440 h 3814955"/>
                <a:gd name="connsiteX0" fmla="*/ 0 w 1645921"/>
                <a:gd name="connsiteY0" fmla="*/ 0 h 3814955"/>
                <a:gd name="connsiteX1" fmla="*/ 1645921 w 1645921"/>
                <a:gd name="connsiteY1" fmla="*/ 0 h 3814955"/>
                <a:gd name="connsiteX2" fmla="*/ 1645921 w 1645921"/>
                <a:gd name="connsiteY2" fmla="*/ 3814955 h 3814955"/>
                <a:gd name="connsiteX3" fmla="*/ 0 w 1645921"/>
                <a:gd name="connsiteY3" fmla="*/ 3814955 h 3814955"/>
              </a:gdLst>
              <a:ahLst/>
              <a:cxnLst>
                <a:cxn ang="0">
                  <a:pos x="connsiteX0" y="connsiteY0"/>
                </a:cxn>
                <a:cxn ang="0">
                  <a:pos x="connsiteX1" y="connsiteY1"/>
                </a:cxn>
                <a:cxn ang="0">
                  <a:pos x="connsiteX2" y="connsiteY2"/>
                </a:cxn>
                <a:cxn ang="0">
                  <a:pos x="connsiteX3" y="connsiteY3"/>
                </a:cxn>
              </a:cxnLst>
              <a:rect l="l" t="t" r="r" b="b"/>
              <a:pathLst>
                <a:path w="1645921" h="3814955">
                  <a:moveTo>
                    <a:pt x="0" y="0"/>
                  </a:moveTo>
                  <a:lnTo>
                    <a:pt x="1645921" y="0"/>
                  </a:lnTo>
                  <a:lnTo>
                    <a:pt x="1645921" y="3814955"/>
                  </a:lnTo>
                  <a:lnTo>
                    <a:pt x="0" y="3814955"/>
                  </a:lnTo>
                </a:path>
              </a:pathLst>
            </a:cu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16" name="グループ化 15">
            <a:extLst>
              <a:ext uri="{FF2B5EF4-FFF2-40B4-BE49-F238E27FC236}">
                <a16:creationId xmlns:a16="http://schemas.microsoft.com/office/drawing/2014/main" id="{A1FB014F-29D1-BD53-58D1-DFF086B69307}"/>
              </a:ext>
            </a:extLst>
          </p:cNvPr>
          <p:cNvGrpSpPr/>
          <p:nvPr/>
        </p:nvGrpSpPr>
        <p:grpSpPr>
          <a:xfrm>
            <a:off x="7404674" y="3058161"/>
            <a:ext cx="1796797" cy="512957"/>
            <a:chOff x="7404674" y="3302423"/>
            <a:chExt cx="1796797" cy="512957"/>
          </a:xfrm>
        </p:grpSpPr>
        <p:sp>
          <p:nvSpPr>
            <p:cNvPr id="117" name="吹き出し: 四角形 116">
              <a:extLst>
                <a:ext uri="{FF2B5EF4-FFF2-40B4-BE49-F238E27FC236}">
                  <a16:creationId xmlns:a16="http://schemas.microsoft.com/office/drawing/2014/main" id="{42ED3C27-7A9E-A5CC-1106-EA75BD2A41B4}"/>
                </a:ext>
              </a:extLst>
            </p:cNvPr>
            <p:cNvSpPr/>
            <p:nvPr/>
          </p:nvSpPr>
          <p:spPr>
            <a:xfrm>
              <a:off x="7404674" y="3302423"/>
              <a:ext cx="1796797" cy="512957"/>
            </a:xfrm>
            <a:prstGeom prst="wedgeRectCallout">
              <a:avLst>
                <a:gd name="adj1" fmla="val -62444"/>
                <a:gd name="adj2" fmla="val 119731"/>
              </a:avLst>
            </a:pr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118" name="テキスト ボックス 117">
              <a:extLst>
                <a:ext uri="{FF2B5EF4-FFF2-40B4-BE49-F238E27FC236}">
                  <a16:creationId xmlns:a16="http://schemas.microsoft.com/office/drawing/2014/main" id="{FB9E9E45-2FB9-F864-8094-5C09F1B3C6C7}"/>
                </a:ext>
              </a:extLst>
            </p:cNvPr>
            <p:cNvSpPr txBox="1"/>
            <p:nvPr/>
          </p:nvSpPr>
          <p:spPr>
            <a:xfrm>
              <a:off x="7452672" y="3335795"/>
              <a:ext cx="1649671" cy="446212"/>
            </a:xfrm>
            <a:prstGeom prst="rect">
              <a:avLst/>
            </a:prstGeom>
            <a:noFill/>
            <a:ln>
              <a:noFill/>
            </a:ln>
          </p:spPr>
          <p:txBody>
            <a:bodyPr wrap="square" lIns="36000" rIns="36000"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公的年金全体の財政均衡で年金水準が決定</a:t>
              </a:r>
            </a:p>
          </p:txBody>
        </p:sp>
      </p:grpSp>
      <p:sp>
        <p:nvSpPr>
          <p:cNvPr id="18" name="テキスト ボックス 17">
            <a:extLst>
              <a:ext uri="{FF2B5EF4-FFF2-40B4-BE49-F238E27FC236}">
                <a16:creationId xmlns:a16="http://schemas.microsoft.com/office/drawing/2014/main" id="{7CDD0D55-6E2B-027E-6BEF-6D1243FEF05E}"/>
              </a:ext>
            </a:extLst>
          </p:cNvPr>
          <p:cNvSpPr txBox="1"/>
          <p:nvPr/>
        </p:nvSpPr>
        <p:spPr bwMode="gray">
          <a:xfrm>
            <a:off x="557145" y="88240"/>
            <a:ext cx="874790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200" normalizeH="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基礎年金と報酬比例のマクロ経済スライド調整期間を一致させた場合</a:t>
            </a:r>
          </a:p>
        </p:txBody>
      </p:sp>
    </p:spTree>
    <p:extLst>
      <p:ext uri="{BB962C8B-B14F-4D97-AF65-F5344CB8AC3E}">
        <p14:creationId xmlns:p14="http://schemas.microsoft.com/office/powerpoint/2010/main" val="38281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repeatCount="indefinite" fill="hold" grpId="0" nodeType="clickEffect">
                                  <p:stCondLst>
                                    <p:cond delay="0"/>
                                  </p:stCondLst>
                                  <p:childTnLst>
                                    <p:animEffect transition="out" filter="fade">
                                      <p:cBhvr>
                                        <p:cTn id="6" dur="1500"/>
                                        <p:tgtEl>
                                          <p:spTgt spid="67"/>
                                        </p:tgtEl>
                                      </p:cBhvr>
                                    </p:animEffect>
                                    <p:set>
                                      <p:cBhvr>
                                        <p:cTn id="7" dur="1" fill="hold">
                                          <p:stCondLst>
                                            <p:cond delay="1499"/>
                                          </p:stCondLst>
                                        </p:cTn>
                                        <p:tgtEl>
                                          <p:spTgt spid="67"/>
                                        </p:tgtEl>
                                        <p:attrNameLst>
                                          <p:attrName>style.visibility</p:attrName>
                                        </p:attrNameLst>
                                      </p:cBhvr>
                                      <p:to>
                                        <p:strVal val="hidden"/>
                                      </p:to>
                                    </p:set>
                                  </p:childTnLst>
                                </p:cTn>
                              </p:par>
                              <p:par>
                                <p:cTn id="8" presetID="17" presetClass="exit" presetSubtype="4" repeatCount="indefinite" fill="hold" nodeType="withEffect">
                                  <p:stCondLst>
                                    <p:cond delay="0"/>
                                  </p:stCondLst>
                                  <p:childTnLst>
                                    <p:anim calcmode="lin" valueType="num">
                                      <p:cBhvr>
                                        <p:cTn id="9" dur="1500"/>
                                        <p:tgtEl>
                                          <p:spTgt spid="15"/>
                                        </p:tgtEl>
                                        <p:attrNameLst>
                                          <p:attrName>ppt_x</p:attrName>
                                        </p:attrNameLst>
                                      </p:cBhvr>
                                      <p:tavLst>
                                        <p:tav tm="0">
                                          <p:val>
                                            <p:strVal val="ppt_x"/>
                                          </p:val>
                                        </p:tav>
                                        <p:tav tm="100000">
                                          <p:val>
                                            <p:strVal val="ppt_x"/>
                                          </p:val>
                                        </p:tav>
                                      </p:tavLst>
                                    </p:anim>
                                    <p:anim calcmode="lin" valueType="num">
                                      <p:cBhvr>
                                        <p:cTn id="10" dur="1500"/>
                                        <p:tgtEl>
                                          <p:spTgt spid="15"/>
                                        </p:tgtEl>
                                        <p:attrNameLst>
                                          <p:attrName>ppt_y</p:attrName>
                                        </p:attrNameLst>
                                      </p:cBhvr>
                                      <p:tavLst>
                                        <p:tav tm="0">
                                          <p:val>
                                            <p:strVal val="ppt_y"/>
                                          </p:val>
                                        </p:tav>
                                        <p:tav tm="100000">
                                          <p:val>
                                            <p:strVal val="ppt_y+ppt_h/2"/>
                                          </p:val>
                                        </p:tav>
                                      </p:tavLst>
                                    </p:anim>
                                    <p:anim calcmode="lin" valueType="num">
                                      <p:cBhvr>
                                        <p:cTn id="11" dur="1500"/>
                                        <p:tgtEl>
                                          <p:spTgt spid="15"/>
                                        </p:tgtEl>
                                        <p:attrNameLst>
                                          <p:attrName>ppt_w</p:attrName>
                                        </p:attrNameLst>
                                      </p:cBhvr>
                                      <p:tavLst>
                                        <p:tav tm="0">
                                          <p:val>
                                            <p:strVal val="ppt_w"/>
                                          </p:val>
                                        </p:tav>
                                        <p:tav tm="100000">
                                          <p:val>
                                            <p:strVal val="ppt_w"/>
                                          </p:val>
                                        </p:tav>
                                      </p:tavLst>
                                    </p:anim>
                                    <p:anim calcmode="lin" valueType="num">
                                      <p:cBhvr>
                                        <p:cTn id="12" dur="1500"/>
                                        <p:tgtEl>
                                          <p:spTgt spid="15"/>
                                        </p:tgtEl>
                                        <p:attrNameLst>
                                          <p:attrName>ppt_h</p:attrName>
                                        </p:attrNameLst>
                                      </p:cBhvr>
                                      <p:tavLst>
                                        <p:tav tm="0">
                                          <p:val>
                                            <p:strVal val="ppt_h"/>
                                          </p:val>
                                        </p:tav>
                                        <p:tav tm="100000">
                                          <p:val>
                                            <p:fltVal val="0"/>
                                          </p:val>
                                        </p:tav>
                                      </p:tavLst>
                                    </p:anim>
                                    <p:set>
                                      <p:cBhvr>
                                        <p:cTn id="13" dur="1" fill="hold">
                                          <p:stCondLst>
                                            <p:cond delay="1499"/>
                                          </p:stCondLst>
                                        </p:cTn>
                                        <p:tgtEl>
                                          <p:spTgt spid="15"/>
                                        </p:tgtEl>
                                        <p:attrNameLst>
                                          <p:attrName>style.visibility</p:attrName>
                                        </p:attrNameLst>
                                      </p:cBhvr>
                                      <p:to>
                                        <p:strVal val="hidden"/>
                                      </p:to>
                                    </p:set>
                                  </p:childTnLst>
                                </p:cTn>
                              </p:par>
                              <p:par>
                                <p:cTn id="14" presetID="23"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childTnLst>
                                </p:cTn>
                              </p:par>
                              <p:par>
                                <p:cTn id="18" presetID="35" presetClass="path" presetSubtype="0" fill="hold" nodeType="withEffect">
                                  <p:stCondLst>
                                    <p:cond delay="0"/>
                                  </p:stCondLst>
                                  <p:childTnLst>
                                    <p:animMotion origin="layout" path="M -0.11282 0.08912 L -1.02564E-6 0 " pathEditMode="relative" rAng="0" ptsTypes="AA">
                                      <p:cBhvr>
                                        <p:cTn id="19" dur="500" fill="hold"/>
                                        <p:tgtEl>
                                          <p:spTgt spid="16"/>
                                        </p:tgtEl>
                                        <p:attrNameLst>
                                          <p:attrName>ppt_x</p:attrName>
                                          <p:attrName>ppt_y</p:attrName>
                                        </p:attrNameLst>
                                      </p:cBhvr>
                                      <p:rCtr x="5641" y="-44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DF28EB2-9797-988F-A673-FC94155BC04D}"/>
              </a:ext>
            </a:extLst>
          </p:cNvPr>
          <p:cNvSpPr txBox="1"/>
          <p:nvPr/>
        </p:nvSpPr>
        <p:spPr>
          <a:xfrm>
            <a:off x="412807" y="773074"/>
            <a:ext cx="9141235" cy="241233"/>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0" lang="zh-TW" altLang="en-US"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平成</a:t>
            </a:r>
            <a:r>
              <a:rPr kumimoji="0" lang="en-US" altLang="zh-TW"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16</a:t>
            </a:r>
            <a:r>
              <a:rPr kumimoji="0" lang="zh-TW" altLang="en-US"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年財政再計算</a:t>
            </a:r>
            <a:endParaRPr kumimoji="0" lang="ja-JP" altLang="en-US"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69" name="テキスト ボックス 68">
            <a:extLst>
              <a:ext uri="{FF2B5EF4-FFF2-40B4-BE49-F238E27FC236}">
                <a16:creationId xmlns:a16="http://schemas.microsoft.com/office/drawing/2014/main" id="{49E0A0C0-1AE9-93E9-0525-319B9DA44803}"/>
              </a:ext>
            </a:extLst>
          </p:cNvPr>
          <p:cNvSpPr txBox="1"/>
          <p:nvPr/>
        </p:nvSpPr>
        <p:spPr>
          <a:xfrm>
            <a:off x="2098479" y="1055601"/>
            <a:ext cx="627322"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rPr>
              <a:t>2004</a:t>
            </a:r>
            <a:endParaRPr kumimoji="1" lang="ja-JP" altLang="en-US" sz="110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endParaRPr>
          </a:p>
        </p:txBody>
      </p:sp>
      <p:sp>
        <p:nvSpPr>
          <p:cNvPr id="70" name="テキスト ボックス 69">
            <a:extLst>
              <a:ext uri="{FF2B5EF4-FFF2-40B4-BE49-F238E27FC236}">
                <a16:creationId xmlns:a16="http://schemas.microsoft.com/office/drawing/2014/main" id="{A3D97F3A-DC44-0283-5ABC-B5020298168A}"/>
              </a:ext>
            </a:extLst>
          </p:cNvPr>
          <p:cNvSpPr txBox="1"/>
          <p:nvPr/>
        </p:nvSpPr>
        <p:spPr>
          <a:xfrm>
            <a:off x="3763258" y="1055602"/>
            <a:ext cx="627322"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rPr>
              <a:t>2023</a:t>
            </a:r>
            <a:endParaRPr kumimoji="1" lang="ja-JP" altLang="en-US" sz="110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endParaRPr>
          </a:p>
        </p:txBody>
      </p:sp>
      <p:sp>
        <p:nvSpPr>
          <p:cNvPr id="72" name="テキスト ボックス 71">
            <a:extLst>
              <a:ext uri="{FF2B5EF4-FFF2-40B4-BE49-F238E27FC236}">
                <a16:creationId xmlns:a16="http://schemas.microsoft.com/office/drawing/2014/main" id="{A9BBB973-F9D3-0C03-096A-3EA7B1004ACB}"/>
              </a:ext>
            </a:extLst>
          </p:cNvPr>
          <p:cNvSpPr txBox="1"/>
          <p:nvPr/>
        </p:nvSpPr>
        <p:spPr>
          <a:xfrm>
            <a:off x="2689542" y="1162861"/>
            <a:ext cx="1106678"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r>
              <a:rPr kumimoji="1" lang="en-US" altLang="ja-JP"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19</a:t>
            </a: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年間）</a:t>
            </a:r>
          </a:p>
        </p:txBody>
      </p:sp>
      <p:sp>
        <p:nvSpPr>
          <p:cNvPr id="129" name="テキスト ボックス 128">
            <a:extLst>
              <a:ext uri="{FF2B5EF4-FFF2-40B4-BE49-F238E27FC236}">
                <a16:creationId xmlns:a16="http://schemas.microsoft.com/office/drawing/2014/main" id="{5CAF0450-76DE-FDC1-1DEF-AD9F568CC46A}"/>
              </a:ext>
            </a:extLst>
          </p:cNvPr>
          <p:cNvSpPr txBox="1"/>
          <p:nvPr/>
        </p:nvSpPr>
        <p:spPr>
          <a:xfrm>
            <a:off x="412807" y="2413596"/>
            <a:ext cx="9141235" cy="241233"/>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0" lang="zh-TW" altLang="en-US"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令和元年財政検証 追加試算（現行制度（法改正後））</a:t>
            </a:r>
            <a:endParaRPr kumimoji="0" lang="en-US" altLang="zh-TW"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37" name="テキスト プレースホルダー 2">
            <a:extLst>
              <a:ext uri="{FF2B5EF4-FFF2-40B4-BE49-F238E27FC236}">
                <a16:creationId xmlns:a16="http://schemas.microsoft.com/office/drawing/2014/main" id="{C6E61CF6-830F-85ED-2C92-8EFA53605178}"/>
              </a:ext>
            </a:extLst>
          </p:cNvPr>
          <p:cNvSpPr txBox="1">
            <a:spLocks/>
          </p:cNvSpPr>
          <p:nvPr/>
        </p:nvSpPr>
        <p:spPr>
          <a:xfrm>
            <a:off x="570445" y="2651799"/>
            <a:ext cx="6177877" cy="434763"/>
          </a:xfrm>
          <a:prstGeom prst="rect">
            <a:avLst/>
          </a:prstGeom>
          <a:noFill/>
        </p:spPr>
        <p:txBody>
          <a:bodyPr vert="horz" lIns="9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
                <a:srgbClr val="103185"/>
              </a:buClr>
              <a:buSz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現行制度の下では、基礎年金の給付調整の長期化（将来の基礎年金水準の低下）により</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0"/>
              </a:spcBef>
              <a:spcAft>
                <a:spcPts val="0"/>
              </a:spcAft>
              <a:buClr>
                <a:srgbClr val="103185"/>
              </a:buClr>
              <a:buSz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国庫負担の水準も低下する見通しとなっている</a:t>
            </a:r>
            <a:endParaRPr kumimoji="1" lang="ja-JP" altLang="en-US" sz="11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grpSp>
        <p:nvGrpSpPr>
          <p:cNvPr id="140" name="グループ化 139">
            <a:extLst>
              <a:ext uri="{FF2B5EF4-FFF2-40B4-BE49-F238E27FC236}">
                <a16:creationId xmlns:a16="http://schemas.microsoft.com/office/drawing/2014/main" id="{60E49DF8-3225-F82C-0280-14106074BB96}"/>
              </a:ext>
            </a:extLst>
          </p:cNvPr>
          <p:cNvGrpSpPr/>
          <p:nvPr/>
        </p:nvGrpSpPr>
        <p:grpSpPr>
          <a:xfrm>
            <a:off x="2387600" y="1263651"/>
            <a:ext cx="1690089" cy="1022350"/>
            <a:chOff x="2387600" y="1290433"/>
            <a:chExt cx="1690089" cy="995567"/>
          </a:xfrm>
        </p:grpSpPr>
        <p:cxnSp>
          <p:nvCxnSpPr>
            <p:cNvPr id="34" name="直線コネクタ 33">
              <a:extLst>
                <a:ext uri="{FF2B5EF4-FFF2-40B4-BE49-F238E27FC236}">
                  <a16:creationId xmlns:a16="http://schemas.microsoft.com/office/drawing/2014/main" id="{A2A68CE1-A9EA-EFEE-14F5-EC3F42990D29}"/>
                </a:ext>
              </a:extLst>
            </p:cNvPr>
            <p:cNvCxnSpPr>
              <a:cxnSpLocks/>
            </p:cNvCxnSpPr>
            <p:nvPr/>
          </p:nvCxnSpPr>
          <p:spPr>
            <a:xfrm flipV="1">
              <a:off x="2387600" y="1290433"/>
              <a:ext cx="989" cy="995567"/>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直線コネクタ 138">
              <a:extLst>
                <a:ext uri="{FF2B5EF4-FFF2-40B4-BE49-F238E27FC236}">
                  <a16:creationId xmlns:a16="http://schemas.microsoft.com/office/drawing/2014/main" id="{5E225D99-307E-37BE-2328-802BD387C596}"/>
                </a:ext>
              </a:extLst>
            </p:cNvPr>
            <p:cNvCxnSpPr>
              <a:cxnSpLocks/>
            </p:cNvCxnSpPr>
            <p:nvPr/>
          </p:nvCxnSpPr>
          <p:spPr>
            <a:xfrm flipV="1">
              <a:off x="4076700" y="1290433"/>
              <a:ext cx="989" cy="995567"/>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41" name="グループ化 140">
            <a:extLst>
              <a:ext uri="{FF2B5EF4-FFF2-40B4-BE49-F238E27FC236}">
                <a16:creationId xmlns:a16="http://schemas.microsoft.com/office/drawing/2014/main" id="{5BEB0DFD-63D3-889A-3253-8AD9CB466C26}"/>
              </a:ext>
            </a:extLst>
          </p:cNvPr>
          <p:cNvGrpSpPr/>
          <p:nvPr/>
        </p:nvGrpSpPr>
        <p:grpSpPr>
          <a:xfrm>
            <a:off x="685911" y="1307479"/>
            <a:ext cx="3784322" cy="288000"/>
            <a:chOff x="685911" y="1307479"/>
            <a:chExt cx="3784322" cy="288000"/>
          </a:xfrm>
        </p:grpSpPr>
        <p:sp>
          <p:nvSpPr>
            <p:cNvPr id="38" name="正方形/長方形 37">
              <a:extLst>
                <a:ext uri="{FF2B5EF4-FFF2-40B4-BE49-F238E27FC236}">
                  <a16:creationId xmlns:a16="http://schemas.microsoft.com/office/drawing/2014/main" id="{2B7BFFAA-F1A6-90E2-4436-3EB31E78C4F5}"/>
                </a:ext>
              </a:extLst>
            </p:cNvPr>
            <p:cNvSpPr/>
            <p:nvPr/>
          </p:nvSpPr>
          <p:spPr>
            <a:xfrm>
              <a:off x="685911" y="1307479"/>
              <a:ext cx="1260000" cy="288000"/>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所得代替率</a:t>
              </a:r>
            </a:p>
          </p:txBody>
        </p:sp>
        <p:cxnSp>
          <p:nvCxnSpPr>
            <p:cNvPr id="43" name="直線矢印コネクタ 42">
              <a:extLst>
                <a:ext uri="{FF2B5EF4-FFF2-40B4-BE49-F238E27FC236}">
                  <a16:creationId xmlns:a16="http://schemas.microsoft.com/office/drawing/2014/main" id="{B2D33845-B90E-F9B5-379A-359AA18591C7}"/>
                </a:ext>
              </a:extLst>
            </p:cNvPr>
            <p:cNvCxnSpPr>
              <a:cxnSpLocks/>
            </p:cNvCxnSpPr>
            <p:nvPr/>
          </p:nvCxnSpPr>
          <p:spPr>
            <a:xfrm>
              <a:off x="2755831" y="1451479"/>
              <a:ext cx="936000" cy="0"/>
            </a:xfrm>
            <a:prstGeom prst="straightConnector1">
              <a:avLst/>
            </a:prstGeom>
            <a:ln w="19050">
              <a:solidFill>
                <a:srgbClr val="002060">
                  <a:alpha val="50000"/>
                </a:srgbClr>
              </a:solidFill>
              <a:tailEnd type="triangle"/>
            </a:ln>
          </p:spPr>
          <p:style>
            <a:lnRef idx="1">
              <a:schemeClr val="dk1"/>
            </a:lnRef>
            <a:fillRef idx="0">
              <a:schemeClr val="dk1"/>
            </a:fillRef>
            <a:effectRef idx="0">
              <a:schemeClr val="dk1"/>
            </a:effectRef>
            <a:fontRef idx="minor">
              <a:schemeClr val="tx1"/>
            </a:fontRef>
          </p:style>
        </p:cxnSp>
        <p:sp>
          <p:nvSpPr>
            <p:cNvPr id="30" name="角丸四角形 22">
              <a:extLst>
                <a:ext uri="{FF2B5EF4-FFF2-40B4-BE49-F238E27FC236}">
                  <a16:creationId xmlns:a16="http://schemas.microsoft.com/office/drawing/2014/main" id="{8E9BA423-7282-A502-FD05-A76BD691805C}"/>
                </a:ext>
              </a:extLst>
            </p:cNvPr>
            <p:cNvSpPr/>
            <p:nvPr/>
          </p:nvSpPr>
          <p:spPr>
            <a:xfrm>
              <a:off x="3720441" y="1325479"/>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50.2%</a:t>
              </a:r>
              <a:endParaRPr kumimoji="1" lang="ja-JP" altLang="en-US" sz="11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39" name="角丸四角形 15">
              <a:extLst>
                <a:ext uri="{FF2B5EF4-FFF2-40B4-BE49-F238E27FC236}">
                  <a16:creationId xmlns:a16="http://schemas.microsoft.com/office/drawing/2014/main" id="{E15E7F2D-1F0E-C47B-4C09-32EBBE182DDB}"/>
                </a:ext>
              </a:extLst>
            </p:cNvPr>
            <p:cNvSpPr/>
            <p:nvPr/>
          </p:nvSpPr>
          <p:spPr>
            <a:xfrm>
              <a:off x="2015333" y="1325479"/>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59.3%</a:t>
              </a:r>
              <a:endParaRPr kumimoji="1" lang="ja-JP" altLang="en-US" sz="11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grpSp>
      <p:grpSp>
        <p:nvGrpSpPr>
          <p:cNvPr id="143" name="グループ化 142">
            <a:extLst>
              <a:ext uri="{FF2B5EF4-FFF2-40B4-BE49-F238E27FC236}">
                <a16:creationId xmlns:a16="http://schemas.microsoft.com/office/drawing/2014/main" id="{183E1FB5-E8F7-90ED-2494-48D7532B3F2B}"/>
              </a:ext>
            </a:extLst>
          </p:cNvPr>
          <p:cNvGrpSpPr/>
          <p:nvPr/>
        </p:nvGrpSpPr>
        <p:grpSpPr>
          <a:xfrm>
            <a:off x="686437" y="1946183"/>
            <a:ext cx="3783796" cy="288000"/>
            <a:chOff x="686437" y="1946183"/>
            <a:chExt cx="3783796" cy="288000"/>
          </a:xfrm>
        </p:grpSpPr>
        <p:sp>
          <p:nvSpPr>
            <p:cNvPr id="36" name="正方形/長方形 35">
              <a:extLst>
                <a:ext uri="{FF2B5EF4-FFF2-40B4-BE49-F238E27FC236}">
                  <a16:creationId xmlns:a16="http://schemas.microsoft.com/office/drawing/2014/main" id="{55842BF0-AD2E-92A1-D24F-9FBEFA72B3D3}"/>
                </a:ext>
              </a:extLst>
            </p:cNvPr>
            <p:cNvSpPr/>
            <p:nvPr/>
          </p:nvSpPr>
          <p:spPr>
            <a:xfrm>
              <a:off x="686437" y="1946183"/>
              <a:ext cx="1260000" cy="288000"/>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1" lang="zh-TW" altLang="en-US" sz="10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基礎年金</a:t>
              </a:r>
              <a:r>
                <a:rPr kumimoji="1" lang="en-US" altLang="zh-TW" sz="800" b="1" spc="150" dirty="0">
                  <a:solidFill>
                    <a:schemeClr val="bg1"/>
                  </a:solidFill>
                  <a:latin typeface="Meiryo UI" panose="020B0604030504040204" pitchFamily="50" charset="-128"/>
                  <a:ea typeface="Meiryo UI" panose="020B0604030504040204" pitchFamily="50" charset="-128"/>
                </a:rPr>
                <a:t>(</a:t>
              </a:r>
              <a:r>
                <a:rPr kumimoji="1" lang="en-US" altLang="ja-JP" sz="800" b="1" spc="150" dirty="0">
                  <a:solidFill>
                    <a:schemeClr val="bg1"/>
                  </a:solidFill>
                  <a:latin typeface="Meiryo UI" panose="020B0604030504040204" pitchFamily="50" charset="-128"/>
                  <a:ea typeface="Meiryo UI" panose="020B0604030504040204" pitchFamily="50" charset="-128"/>
                </a:rPr>
                <a:t>2</a:t>
              </a:r>
              <a:r>
                <a:rPr kumimoji="1" lang="zh-TW" altLang="en-US" sz="8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人分</a:t>
              </a:r>
              <a:r>
                <a:rPr kumimoji="1" lang="en-US" altLang="zh-TW" sz="8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a:t>
              </a:r>
              <a:endParaRPr kumimoji="1" lang="en-US" altLang="zh-TW" sz="10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95000"/>
                </a:lnSpc>
                <a:spcBef>
                  <a:spcPts val="0"/>
                </a:spcBef>
                <a:spcAft>
                  <a:spcPts val="0"/>
                </a:spcAft>
                <a:buClrTx/>
                <a:buSzTx/>
                <a:buFontTx/>
                <a:buNone/>
                <a:tabLst/>
                <a:defRPr/>
              </a:pPr>
              <a:r>
                <a:rPr kumimoji="1" lang="zh-TW" altLang="en-US" sz="800"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（１階）</a:t>
              </a:r>
              <a:endParaRPr kumimoji="1" lang="ja-JP" altLang="en-US" sz="800"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cxnSp>
          <p:nvCxnSpPr>
            <p:cNvPr id="62" name="直線矢印コネクタ 61">
              <a:extLst>
                <a:ext uri="{FF2B5EF4-FFF2-40B4-BE49-F238E27FC236}">
                  <a16:creationId xmlns:a16="http://schemas.microsoft.com/office/drawing/2014/main" id="{713DC5DF-0245-4EDF-5604-64EBBFF91702}"/>
                </a:ext>
              </a:extLst>
            </p:cNvPr>
            <p:cNvCxnSpPr>
              <a:cxnSpLocks/>
            </p:cNvCxnSpPr>
            <p:nvPr/>
          </p:nvCxnSpPr>
          <p:spPr>
            <a:xfrm flipV="1">
              <a:off x="2768255" y="2090183"/>
              <a:ext cx="936000" cy="0"/>
            </a:xfrm>
            <a:prstGeom prst="straightConnector1">
              <a:avLst/>
            </a:prstGeom>
            <a:ln w="19050">
              <a:solidFill>
                <a:srgbClr val="002060">
                  <a:alpha val="50000"/>
                </a:srgbClr>
              </a:solidFill>
              <a:tailEnd type="triangle"/>
            </a:ln>
          </p:spPr>
          <p:style>
            <a:lnRef idx="1">
              <a:schemeClr val="dk1"/>
            </a:lnRef>
            <a:fillRef idx="0">
              <a:schemeClr val="dk1"/>
            </a:fillRef>
            <a:effectRef idx="0">
              <a:schemeClr val="dk1"/>
            </a:effectRef>
            <a:fontRef idx="minor">
              <a:schemeClr val="tx1"/>
            </a:fontRef>
          </p:style>
        </p:cxnSp>
        <p:sp>
          <p:nvSpPr>
            <p:cNvPr id="40" name="角丸四角形 17">
              <a:extLst>
                <a:ext uri="{FF2B5EF4-FFF2-40B4-BE49-F238E27FC236}">
                  <a16:creationId xmlns:a16="http://schemas.microsoft.com/office/drawing/2014/main" id="{A250444C-1029-EF30-63BD-6CFAD9EACCD2}"/>
                </a:ext>
              </a:extLst>
            </p:cNvPr>
            <p:cNvSpPr/>
            <p:nvPr/>
          </p:nvSpPr>
          <p:spPr>
            <a:xfrm>
              <a:off x="2015333" y="1964183"/>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33.7%</a:t>
              </a:r>
              <a:endParaRPr kumimoji="1" lang="ja-JP" altLang="en-US" sz="11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41" name="角丸四角形 18">
              <a:extLst>
                <a:ext uri="{FF2B5EF4-FFF2-40B4-BE49-F238E27FC236}">
                  <a16:creationId xmlns:a16="http://schemas.microsoft.com/office/drawing/2014/main" id="{4F026046-D1DE-2CC9-A5FD-B0D5AC8EDA49}"/>
                </a:ext>
              </a:extLst>
            </p:cNvPr>
            <p:cNvSpPr/>
            <p:nvPr/>
          </p:nvSpPr>
          <p:spPr>
            <a:xfrm>
              <a:off x="3720441" y="1964183"/>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28.4%</a:t>
              </a:r>
              <a:endParaRPr kumimoji="1" lang="ja-JP" altLang="en-US" sz="11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grpSp>
      <p:grpSp>
        <p:nvGrpSpPr>
          <p:cNvPr id="142" name="グループ化 141">
            <a:extLst>
              <a:ext uri="{FF2B5EF4-FFF2-40B4-BE49-F238E27FC236}">
                <a16:creationId xmlns:a16="http://schemas.microsoft.com/office/drawing/2014/main" id="{CB44D43F-E0D1-EAE4-3694-AD1FDCFB8572}"/>
              </a:ext>
            </a:extLst>
          </p:cNvPr>
          <p:cNvGrpSpPr/>
          <p:nvPr/>
        </p:nvGrpSpPr>
        <p:grpSpPr>
          <a:xfrm>
            <a:off x="686437" y="1622495"/>
            <a:ext cx="3783796" cy="288000"/>
            <a:chOff x="686437" y="1622495"/>
            <a:chExt cx="3783796" cy="288000"/>
          </a:xfrm>
        </p:grpSpPr>
        <p:sp>
          <p:nvSpPr>
            <p:cNvPr id="35" name="正方形/長方形 34">
              <a:extLst>
                <a:ext uri="{FF2B5EF4-FFF2-40B4-BE49-F238E27FC236}">
                  <a16:creationId xmlns:a16="http://schemas.microsoft.com/office/drawing/2014/main" id="{D928E6FE-B4DA-8242-C3DB-629DDBD1279B}"/>
                </a:ext>
              </a:extLst>
            </p:cNvPr>
            <p:cNvSpPr/>
            <p:nvPr/>
          </p:nvSpPr>
          <p:spPr>
            <a:xfrm>
              <a:off x="686437" y="1622495"/>
              <a:ext cx="1260000" cy="288000"/>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0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報酬比例部分</a:t>
              </a:r>
              <a:r>
                <a:rPr kumimoji="1" lang="zh-TW" altLang="en-US" sz="800"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（２階）</a:t>
              </a:r>
              <a:endParaRPr kumimoji="1" lang="ja-JP" altLang="en-US" sz="700"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cxnSp>
          <p:nvCxnSpPr>
            <p:cNvPr id="57" name="直線矢印コネクタ 56">
              <a:extLst>
                <a:ext uri="{FF2B5EF4-FFF2-40B4-BE49-F238E27FC236}">
                  <a16:creationId xmlns:a16="http://schemas.microsoft.com/office/drawing/2014/main" id="{23549AB8-01D7-D0F9-D8AC-CCD6EC6A3263}"/>
                </a:ext>
              </a:extLst>
            </p:cNvPr>
            <p:cNvCxnSpPr>
              <a:cxnSpLocks/>
            </p:cNvCxnSpPr>
            <p:nvPr/>
          </p:nvCxnSpPr>
          <p:spPr>
            <a:xfrm>
              <a:off x="2760118" y="1766495"/>
              <a:ext cx="936000" cy="0"/>
            </a:xfrm>
            <a:prstGeom prst="straightConnector1">
              <a:avLst/>
            </a:prstGeom>
            <a:ln w="19050">
              <a:solidFill>
                <a:srgbClr val="002060">
                  <a:alpha val="50000"/>
                </a:srgbClr>
              </a:solidFill>
              <a:tailEnd type="triangle"/>
            </a:ln>
          </p:spPr>
          <p:style>
            <a:lnRef idx="1">
              <a:schemeClr val="dk1"/>
            </a:lnRef>
            <a:fillRef idx="0">
              <a:schemeClr val="dk1"/>
            </a:fillRef>
            <a:effectRef idx="0">
              <a:schemeClr val="dk1"/>
            </a:effectRef>
            <a:fontRef idx="minor">
              <a:schemeClr val="tx1"/>
            </a:fontRef>
          </p:style>
        </p:cxnSp>
        <p:sp>
          <p:nvSpPr>
            <p:cNvPr id="37" name="角丸四角形 11">
              <a:extLst>
                <a:ext uri="{FF2B5EF4-FFF2-40B4-BE49-F238E27FC236}">
                  <a16:creationId xmlns:a16="http://schemas.microsoft.com/office/drawing/2014/main" id="{C8396E8B-9CE2-FB9C-24DC-4773F3487767}"/>
                </a:ext>
              </a:extLst>
            </p:cNvPr>
            <p:cNvSpPr/>
            <p:nvPr/>
          </p:nvSpPr>
          <p:spPr>
            <a:xfrm>
              <a:off x="2015333" y="1640495"/>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t>25.7%</a:t>
              </a:r>
              <a:endParaRPr kumimoji="1" lang="ja-JP" altLang="en-US" sz="11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42" name="角丸四角形 19">
              <a:extLst>
                <a:ext uri="{FF2B5EF4-FFF2-40B4-BE49-F238E27FC236}">
                  <a16:creationId xmlns:a16="http://schemas.microsoft.com/office/drawing/2014/main" id="{F1C1B3B2-3B34-C97F-F9FB-FE443F09BA25}"/>
                </a:ext>
              </a:extLst>
            </p:cNvPr>
            <p:cNvSpPr/>
            <p:nvPr/>
          </p:nvSpPr>
          <p:spPr>
            <a:xfrm>
              <a:off x="3720441" y="1640495"/>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t>21.8%</a:t>
              </a:r>
              <a:endParaRPr kumimoji="1" lang="ja-JP" altLang="en-US" sz="11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grpSp>
      <p:sp>
        <p:nvSpPr>
          <p:cNvPr id="155" name="正方形/長方形 154">
            <a:extLst>
              <a:ext uri="{FF2B5EF4-FFF2-40B4-BE49-F238E27FC236}">
                <a16:creationId xmlns:a16="http://schemas.microsoft.com/office/drawing/2014/main" id="{855C84C1-0895-1E56-9A7E-47C1F0E11B93}"/>
              </a:ext>
            </a:extLst>
          </p:cNvPr>
          <p:cNvSpPr/>
          <p:nvPr/>
        </p:nvSpPr>
        <p:spPr>
          <a:xfrm>
            <a:off x="685911" y="3117229"/>
            <a:ext cx="1260000" cy="288000"/>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所得代替率</a:t>
            </a:r>
          </a:p>
        </p:txBody>
      </p:sp>
      <p:sp>
        <p:nvSpPr>
          <p:cNvPr id="160" name="正方形/長方形 159">
            <a:extLst>
              <a:ext uri="{FF2B5EF4-FFF2-40B4-BE49-F238E27FC236}">
                <a16:creationId xmlns:a16="http://schemas.microsoft.com/office/drawing/2014/main" id="{ED739C35-4733-79A8-A6E1-07C906735709}"/>
              </a:ext>
            </a:extLst>
          </p:cNvPr>
          <p:cNvSpPr/>
          <p:nvPr/>
        </p:nvSpPr>
        <p:spPr>
          <a:xfrm>
            <a:off x="686437" y="3755933"/>
            <a:ext cx="1260000" cy="288000"/>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1" lang="zh-TW" altLang="en-US" sz="10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基礎年金</a:t>
            </a:r>
            <a:r>
              <a:rPr kumimoji="1" lang="en-US" altLang="zh-TW" sz="8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(2</a:t>
            </a:r>
            <a:r>
              <a:rPr kumimoji="1" lang="zh-TW" altLang="en-US" sz="8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人分</a:t>
            </a:r>
            <a:r>
              <a:rPr kumimoji="1" lang="en-US" altLang="zh-TW" sz="8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a:t>
            </a:r>
          </a:p>
          <a:p>
            <a:pPr marL="0" marR="0" lvl="0" indent="0" algn="ctr" defTabSz="914400" rtl="0" eaLnBrk="1" fontAlgn="auto" latinLnBrk="0" hangingPunct="1">
              <a:lnSpc>
                <a:spcPct val="95000"/>
              </a:lnSpc>
              <a:spcBef>
                <a:spcPts val="0"/>
              </a:spcBef>
              <a:spcAft>
                <a:spcPts val="0"/>
              </a:spcAft>
              <a:buClrTx/>
              <a:buSzTx/>
              <a:buFontTx/>
              <a:buNone/>
              <a:tabLst/>
              <a:defRPr/>
            </a:pPr>
            <a:r>
              <a:rPr kumimoji="1" lang="zh-TW" altLang="en-US" sz="800"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（１階）</a:t>
            </a:r>
            <a:endParaRPr kumimoji="1" lang="ja-JP" altLang="en-US" sz="800"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165" name="正方形/長方形 164">
            <a:extLst>
              <a:ext uri="{FF2B5EF4-FFF2-40B4-BE49-F238E27FC236}">
                <a16:creationId xmlns:a16="http://schemas.microsoft.com/office/drawing/2014/main" id="{A9F314EB-5483-7C2B-593A-F549F5C23EF5}"/>
              </a:ext>
            </a:extLst>
          </p:cNvPr>
          <p:cNvSpPr/>
          <p:nvPr/>
        </p:nvSpPr>
        <p:spPr>
          <a:xfrm>
            <a:off x="686437" y="3432245"/>
            <a:ext cx="1260000" cy="288000"/>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0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報酬比例部分</a:t>
            </a:r>
            <a:r>
              <a:rPr kumimoji="1" lang="zh-TW" altLang="en-US" sz="800"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（２階）</a:t>
            </a:r>
            <a:endParaRPr kumimoji="1" lang="ja-JP" altLang="en-US" sz="700"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grpSp>
        <p:nvGrpSpPr>
          <p:cNvPr id="169" name="グループ化 168">
            <a:extLst>
              <a:ext uri="{FF2B5EF4-FFF2-40B4-BE49-F238E27FC236}">
                <a16:creationId xmlns:a16="http://schemas.microsoft.com/office/drawing/2014/main" id="{7179568C-B90D-CF37-C6FA-7234BE4D4F32}"/>
              </a:ext>
            </a:extLst>
          </p:cNvPr>
          <p:cNvGrpSpPr/>
          <p:nvPr/>
        </p:nvGrpSpPr>
        <p:grpSpPr>
          <a:xfrm>
            <a:off x="3325960" y="3021566"/>
            <a:ext cx="2662426" cy="2750584"/>
            <a:chOff x="2387600" y="1290433"/>
            <a:chExt cx="2662426" cy="995567"/>
          </a:xfrm>
        </p:grpSpPr>
        <p:cxnSp>
          <p:nvCxnSpPr>
            <p:cNvPr id="170" name="直線コネクタ 169">
              <a:extLst>
                <a:ext uri="{FF2B5EF4-FFF2-40B4-BE49-F238E27FC236}">
                  <a16:creationId xmlns:a16="http://schemas.microsoft.com/office/drawing/2014/main" id="{BE86D45E-D964-71E9-4CF7-7149EA3BC083}"/>
                </a:ext>
              </a:extLst>
            </p:cNvPr>
            <p:cNvCxnSpPr>
              <a:cxnSpLocks/>
            </p:cNvCxnSpPr>
            <p:nvPr/>
          </p:nvCxnSpPr>
          <p:spPr>
            <a:xfrm flipV="1">
              <a:off x="2387600" y="1290433"/>
              <a:ext cx="989" cy="995567"/>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直線コネクタ 170">
              <a:extLst>
                <a:ext uri="{FF2B5EF4-FFF2-40B4-BE49-F238E27FC236}">
                  <a16:creationId xmlns:a16="http://schemas.microsoft.com/office/drawing/2014/main" id="{4D8FD893-E35D-82CD-BF80-8A80A5EC0F1F}"/>
                </a:ext>
              </a:extLst>
            </p:cNvPr>
            <p:cNvCxnSpPr>
              <a:cxnSpLocks/>
            </p:cNvCxnSpPr>
            <p:nvPr/>
          </p:nvCxnSpPr>
          <p:spPr>
            <a:xfrm flipV="1">
              <a:off x="4224856" y="1290433"/>
              <a:ext cx="989" cy="995567"/>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直線コネクタ 171">
              <a:extLst>
                <a:ext uri="{FF2B5EF4-FFF2-40B4-BE49-F238E27FC236}">
                  <a16:creationId xmlns:a16="http://schemas.microsoft.com/office/drawing/2014/main" id="{E611428C-C18B-1689-407D-56DBF76C780C}"/>
                </a:ext>
              </a:extLst>
            </p:cNvPr>
            <p:cNvCxnSpPr>
              <a:cxnSpLocks/>
            </p:cNvCxnSpPr>
            <p:nvPr/>
          </p:nvCxnSpPr>
          <p:spPr>
            <a:xfrm flipV="1">
              <a:off x="3359150" y="1290433"/>
              <a:ext cx="989" cy="995567"/>
            </a:xfrm>
            <a:prstGeom prst="line">
              <a:avLst/>
            </a:prstGeom>
            <a:ln w="12700">
              <a:solidFill>
                <a:srgbClr val="00A9CC"/>
              </a:solidFill>
              <a:prstDash val="sysDot"/>
            </a:ln>
          </p:spPr>
          <p:style>
            <a:lnRef idx="1">
              <a:schemeClr val="accent1"/>
            </a:lnRef>
            <a:fillRef idx="0">
              <a:schemeClr val="accent1"/>
            </a:fillRef>
            <a:effectRef idx="0">
              <a:schemeClr val="accent1"/>
            </a:effectRef>
            <a:fontRef idx="minor">
              <a:schemeClr val="tx1"/>
            </a:fontRef>
          </p:style>
        </p:cxnSp>
        <p:cxnSp>
          <p:nvCxnSpPr>
            <p:cNvPr id="174" name="直線コネクタ 173">
              <a:extLst>
                <a:ext uri="{FF2B5EF4-FFF2-40B4-BE49-F238E27FC236}">
                  <a16:creationId xmlns:a16="http://schemas.microsoft.com/office/drawing/2014/main" id="{2B1D8BEB-2F66-C0A0-6386-B98B208127B4}"/>
                </a:ext>
              </a:extLst>
            </p:cNvPr>
            <p:cNvCxnSpPr>
              <a:cxnSpLocks/>
            </p:cNvCxnSpPr>
            <p:nvPr/>
          </p:nvCxnSpPr>
          <p:spPr>
            <a:xfrm flipV="1">
              <a:off x="5049037" y="1290433"/>
              <a:ext cx="989" cy="995567"/>
            </a:xfrm>
            <a:prstGeom prst="line">
              <a:avLst/>
            </a:prstGeom>
            <a:ln w="12700">
              <a:solidFill>
                <a:srgbClr val="00A9CC"/>
              </a:solidFill>
              <a:prstDash val="sysDot"/>
            </a:ln>
          </p:spPr>
          <p:style>
            <a:lnRef idx="1">
              <a:schemeClr val="accent1"/>
            </a:lnRef>
            <a:fillRef idx="0">
              <a:schemeClr val="accent1"/>
            </a:fillRef>
            <a:effectRef idx="0">
              <a:schemeClr val="accent1"/>
            </a:effectRef>
            <a:fontRef idx="minor">
              <a:schemeClr val="tx1"/>
            </a:fontRef>
          </p:style>
        </p:cxnSp>
      </p:grpSp>
      <p:cxnSp>
        <p:nvCxnSpPr>
          <p:cNvPr id="156" name="直線矢印コネクタ 155">
            <a:extLst>
              <a:ext uri="{FF2B5EF4-FFF2-40B4-BE49-F238E27FC236}">
                <a16:creationId xmlns:a16="http://schemas.microsoft.com/office/drawing/2014/main" id="{3240D8EA-C363-4266-C679-742A95201248}"/>
              </a:ext>
            </a:extLst>
          </p:cNvPr>
          <p:cNvCxnSpPr>
            <a:cxnSpLocks/>
            <a:endCxn id="157" idx="1"/>
          </p:cNvCxnSpPr>
          <p:nvPr/>
        </p:nvCxnSpPr>
        <p:spPr>
          <a:xfrm>
            <a:off x="3682537" y="3261229"/>
            <a:ext cx="1948964" cy="0"/>
          </a:xfrm>
          <a:prstGeom prst="straightConnector1">
            <a:avLst/>
          </a:prstGeom>
          <a:ln w="19050">
            <a:solidFill>
              <a:srgbClr val="002060">
                <a:alpha val="50000"/>
              </a:srgbClr>
            </a:solidFill>
            <a:tailEnd type="triangle"/>
          </a:ln>
        </p:spPr>
        <p:style>
          <a:lnRef idx="1">
            <a:schemeClr val="dk1"/>
          </a:lnRef>
          <a:fillRef idx="0">
            <a:schemeClr val="dk1"/>
          </a:fillRef>
          <a:effectRef idx="0">
            <a:schemeClr val="dk1"/>
          </a:effectRef>
          <a:fontRef idx="minor">
            <a:schemeClr val="tx1"/>
          </a:fontRef>
        </p:style>
      </p:cxnSp>
      <p:sp>
        <p:nvSpPr>
          <p:cNvPr id="157" name="角丸四角形 22">
            <a:extLst>
              <a:ext uri="{FF2B5EF4-FFF2-40B4-BE49-F238E27FC236}">
                <a16:creationId xmlns:a16="http://schemas.microsoft.com/office/drawing/2014/main" id="{28D41083-7CA6-31F8-74D6-B2FFF1920C36}"/>
              </a:ext>
            </a:extLst>
          </p:cNvPr>
          <p:cNvSpPr/>
          <p:nvPr/>
        </p:nvSpPr>
        <p:spPr>
          <a:xfrm>
            <a:off x="5631501" y="3135229"/>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r>
              <a:rPr kumimoji="1" lang="en-US" altLang="ja-JP" sz="1100" dirty="0">
                <a:solidFill>
                  <a:schemeClr val="bg1"/>
                </a:solidFill>
                <a:latin typeface="Meiryo UI" panose="020B0604030504040204" pitchFamily="50" charset="-128"/>
                <a:ea typeface="Meiryo UI" panose="020B0604030504040204" pitchFamily="50" charset="-128"/>
              </a:rPr>
              <a:t>51.0%</a:t>
            </a:r>
          </a:p>
        </p:txBody>
      </p:sp>
      <p:sp>
        <p:nvSpPr>
          <p:cNvPr id="158" name="角丸四角形 15">
            <a:extLst>
              <a:ext uri="{FF2B5EF4-FFF2-40B4-BE49-F238E27FC236}">
                <a16:creationId xmlns:a16="http://schemas.microsoft.com/office/drawing/2014/main" id="{2B76C91A-D2C2-460F-E743-42B36E7758AB}"/>
              </a:ext>
            </a:extLst>
          </p:cNvPr>
          <p:cNvSpPr/>
          <p:nvPr/>
        </p:nvSpPr>
        <p:spPr>
          <a:xfrm>
            <a:off x="2942039" y="3135229"/>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r>
              <a:rPr kumimoji="1" lang="en-US" altLang="ja-JP" sz="1100" dirty="0">
                <a:solidFill>
                  <a:schemeClr val="bg1"/>
                </a:solidFill>
                <a:latin typeface="Meiryo UI" panose="020B0604030504040204" pitchFamily="50" charset="-128"/>
                <a:ea typeface="Meiryo UI" panose="020B0604030504040204" pitchFamily="50" charset="-128"/>
              </a:rPr>
              <a:t>61.7%</a:t>
            </a:r>
          </a:p>
        </p:txBody>
      </p:sp>
      <p:cxnSp>
        <p:nvCxnSpPr>
          <p:cNvPr id="161" name="直線矢印コネクタ 160">
            <a:extLst>
              <a:ext uri="{FF2B5EF4-FFF2-40B4-BE49-F238E27FC236}">
                <a16:creationId xmlns:a16="http://schemas.microsoft.com/office/drawing/2014/main" id="{5955E68B-4986-BE7B-FA34-B03351137E36}"/>
              </a:ext>
            </a:extLst>
          </p:cNvPr>
          <p:cNvCxnSpPr>
            <a:cxnSpLocks/>
            <a:endCxn id="163" idx="1"/>
          </p:cNvCxnSpPr>
          <p:nvPr/>
        </p:nvCxnSpPr>
        <p:spPr>
          <a:xfrm>
            <a:off x="3694961" y="3899933"/>
            <a:ext cx="1936540" cy="0"/>
          </a:xfrm>
          <a:prstGeom prst="straightConnector1">
            <a:avLst/>
          </a:prstGeom>
          <a:ln w="19050">
            <a:solidFill>
              <a:srgbClr val="002060">
                <a:alpha val="50000"/>
              </a:srgbClr>
            </a:solidFill>
            <a:tailEnd type="triangle"/>
          </a:ln>
        </p:spPr>
        <p:style>
          <a:lnRef idx="1">
            <a:schemeClr val="dk1"/>
          </a:lnRef>
          <a:fillRef idx="0">
            <a:schemeClr val="dk1"/>
          </a:fillRef>
          <a:effectRef idx="0">
            <a:schemeClr val="dk1"/>
          </a:effectRef>
          <a:fontRef idx="minor">
            <a:schemeClr val="tx1"/>
          </a:fontRef>
        </p:style>
      </p:cxnSp>
      <p:sp>
        <p:nvSpPr>
          <p:cNvPr id="162" name="角丸四角形 17">
            <a:extLst>
              <a:ext uri="{FF2B5EF4-FFF2-40B4-BE49-F238E27FC236}">
                <a16:creationId xmlns:a16="http://schemas.microsoft.com/office/drawing/2014/main" id="{708EB334-CA7C-9F6E-FE79-1924FC088E9F}"/>
              </a:ext>
            </a:extLst>
          </p:cNvPr>
          <p:cNvSpPr/>
          <p:nvPr/>
        </p:nvSpPr>
        <p:spPr>
          <a:xfrm>
            <a:off x="2942039" y="3773933"/>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r>
              <a:rPr kumimoji="1" lang="en-US" altLang="ja-JP" sz="1100" dirty="0">
                <a:solidFill>
                  <a:schemeClr val="bg1"/>
                </a:solidFill>
                <a:latin typeface="Meiryo UI" panose="020B0604030504040204" pitchFamily="50" charset="-128"/>
                <a:ea typeface="Meiryo UI" panose="020B0604030504040204" pitchFamily="50" charset="-128"/>
              </a:rPr>
              <a:t>36.4%</a:t>
            </a:r>
          </a:p>
        </p:txBody>
      </p:sp>
      <p:sp>
        <p:nvSpPr>
          <p:cNvPr id="163" name="角丸四角形 18">
            <a:extLst>
              <a:ext uri="{FF2B5EF4-FFF2-40B4-BE49-F238E27FC236}">
                <a16:creationId xmlns:a16="http://schemas.microsoft.com/office/drawing/2014/main" id="{830B257D-61CD-CC1E-BA03-28E2792CC1D5}"/>
              </a:ext>
            </a:extLst>
          </p:cNvPr>
          <p:cNvSpPr/>
          <p:nvPr/>
        </p:nvSpPr>
        <p:spPr>
          <a:xfrm>
            <a:off x="5631501" y="3773933"/>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r>
              <a:rPr kumimoji="1" lang="en-US" altLang="ja-JP" sz="1100" dirty="0">
                <a:solidFill>
                  <a:schemeClr val="bg1"/>
                </a:solidFill>
                <a:latin typeface="Meiryo UI" panose="020B0604030504040204" pitchFamily="50" charset="-128"/>
                <a:ea typeface="Meiryo UI" panose="020B0604030504040204" pitchFamily="50" charset="-128"/>
              </a:rPr>
              <a:t>26.5%</a:t>
            </a:r>
          </a:p>
        </p:txBody>
      </p:sp>
      <p:cxnSp>
        <p:nvCxnSpPr>
          <p:cNvPr id="166" name="直線矢印コネクタ 165">
            <a:extLst>
              <a:ext uri="{FF2B5EF4-FFF2-40B4-BE49-F238E27FC236}">
                <a16:creationId xmlns:a16="http://schemas.microsoft.com/office/drawing/2014/main" id="{6FCC8CB9-CCA0-816A-010E-DD938480B0A3}"/>
              </a:ext>
            </a:extLst>
          </p:cNvPr>
          <p:cNvCxnSpPr>
            <a:cxnSpLocks/>
            <a:endCxn id="168" idx="1"/>
          </p:cNvCxnSpPr>
          <p:nvPr/>
        </p:nvCxnSpPr>
        <p:spPr>
          <a:xfrm>
            <a:off x="3686824" y="3576245"/>
            <a:ext cx="234109" cy="0"/>
          </a:xfrm>
          <a:prstGeom prst="straightConnector1">
            <a:avLst/>
          </a:prstGeom>
          <a:ln w="19050">
            <a:solidFill>
              <a:srgbClr val="002060">
                <a:alpha val="50000"/>
              </a:srgbClr>
            </a:solidFill>
            <a:tailEnd type="triangle"/>
          </a:ln>
        </p:spPr>
        <p:style>
          <a:lnRef idx="1">
            <a:schemeClr val="dk1"/>
          </a:lnRef>
          <a:fillRef idx="0">
            <a:schemeClr val="dk1"/>
          </a:fillRef>
          <a:effectRef idx="0">
            <a:schemeClr val="dk1"/>
          </a:effectRef>
          <a:fontRef idx="minor">
            <a:schemeClr val="tx1"/>
          </a:fontRef>
        </p:style>
      </p:cxnSp>
      <p:sp>
        <p:nvSpPr>
          <p:cNvPr id="167" name="角丸四角形 11">
            <a:extLst>
              <a:ext uri="{FF2B5EF4-FFF2-40B4-BE49-F238E27FC236}">
                <a16:creationId xmlns:a16="http://schemas.microsoft.com/office/drawing/2014/main" id="{5090F294-7CC2-9DF4-D484-ACA3C935A775}"/>
              </a:ext>
            </a:extLst>
          </p:cNvPr>
          <p:cNvSpPr/>
          <p:nvPr/>
        </p:nvSpPr>
        <p:spPr>
          <a:xfrm>
            <a:off x="2942039" y="3450245"/>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r>
              <a:rPr kumimoji="1" lang="en-US" altLang="ja-JP" sz="1100" dirty="0">
                <a:solidFill>
                  <a:schemeClr val="bg1"/>
                </a:solidFill>
                <a:latin typeface="Meiryo UI" panose="020B0604030504040204" pitchFamily="50" charset="-128"/>
                <a:ea typeface="Meiryo UI" panose="020B0604030504040204" pitchFamily="50" charset="-128"/>
              </a:rPr>
              <a:t>25.3%</a:t>
            </a:r>
          </a:p>
        </p:txBody>
      </p:sp>
      <p:sp>
        <p:nvSpPr>
          <p:cNvPr id="168" name="角丸四角形 19">
            <a:extLst>
              <a:ext uri="{FF2B5EF4-FFF2-40B4-BE49-F238E27FC236}">
                <a16:creationId xmlns:a16="http://schemas.microsoft.com/office/drawing/2014/main" id="{ABD9D8D0-B637-5657-2571-0B833722586D}"/>
              </a:ext>
            </a:extLst>
          </p:cNvPr>
          <p:cNvSpPr/>
          <p:nvPr/>
        </p:nvSpPr>
        <p:spPr>
          <a:xfrm>
            <a:off x="3920933" y="3450245"/>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r>
              <a:rPr kumimoji="1" lang="en-US" altLang="ja-JP" sz="1100" dirty="0">
                <a:solidFill>
                  <a:schemeClr val="bg1"/>
                </a:solidFill>
                <a:latin typeface="Meiryo UI" panose="020B0604030504040204" pitchFamily="50" charset="-128"/>
                <a:ea typeface="Meiryo UI" panose="020B0604030504040204" pitchFamily="50" charset="-128"/>
              </a:rPr>
              <a:t>24.5%</a:t>
            </a:r>
          </a:p>
        </p:txBody>
      </p:sp>
      <p:sp>
        <p:nvSpPr>
          <p:cNvPr id="178" name="テキスト ボックス 177">
            <a:extLst>
              <a:ext uri="{FF2B5EF4-FFF2-40B4-BE49-F238E27FC236}">
                <a16:creationId xmlns:a16="http://schemas.microsoft.com/office/drawing/2014/main" id="{0443418B-D4B3-B423-22F7-6DA858B39967}"/>
              </a:ext>
            </a:extLst>
          </p:cNvPr>
          <p:cNvSpPr txBox="1"/>
          <p:nvPr/>
        </p:nvSpPr>
        <p:spPr>
          <a:xfrm>
            <a:off x="4539946" y="3417338"/>
            <a:ext cx="854667"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r>
              <a:rPr kumimoji="1" lang="en-US" altLang="ja-JP" sz="1100" b="1" dirty="0">
                <a:solidFill>
                  <a:srgbClr val="002060"/>
                </a:solidFill>
                <a:latin typeface="Meiryo UI" panose="020B0604030504040204" pitchFamily="50" charset="-128"/>
                <a:ea typeface="Meiryo UI" panose="020B0604030504040204" pitchFamily="50" charset="-128"/>
              </a:rPr>
              <a:t>6</a:t>
            </a: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年間）</a:t>
            </a:r>
          </a:p>
        </p:txBody>
      </p:sp>
      <p:sp>
        <p:nvSpPr>
          <p:cNvPr id="179" name="テキスト ボックス 178">
            <a:extLst>
              <a:ext uri="{FF2B5EF4-FFF2-40B4-BE49-F238E27FC236}">
                <a16:creationId xmlns:a16="http://schemas.microsoft.com/office/drawing/2014/main" id="{83CF524D-AF6D-8AB7-FA48-61FD1C9C01B3}"/>
              </a:ext>
            </a:extLst>
          </p:cNvPr>
          <p:cNvSpPr txBox="1"/>
          <p:nvPr/>
        </p:nvSpPr>
        <p:spPr>
          <a:xfrm>
            <a:off x="4254684" y="3005404"/>
            <a:ext cx="996731"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r>
              <a:rPr kumimoji="1" lang="en-US" altLang="ja-JP" sz="1100" b="1" dirty="0">
                <a:solidFill>
                  <a:srgbClr val="002060"/>
                </a:solidFill>
                <a:latin typeface="Meiryo UI" panose="020B0604030504040204" pitchFamily="50" charset="-128"/>
                <a:ea typeface="Meiryo UI" panose="020B0604030504040204" pitchFamily="50" charset="-128"/>
              </a:rPr>
              <a:t>27</a:t>
            </a: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年間）</a:t>
            </a:r>
          </a:p>
        </p:txBody>
      </p:sp>
      <p:sp>
        <p:nvSpPr>
          <p:cNvPr id="180" name="テキスト ボックス 179">
            <a:extLst>
              <a:ext uri="{FF2B5EF4-FFF2-40B4-BE49-F238E27FC236}">
                <a16:creationId xmlns:a16="http://schemas.microsoft.com/office/drawing/2014/main" id="{4296948E-4B4B-A1DE-9645-2A3FEB1A7D59}"/>
              </a:ext>
            </a:extLst>
          </p:cNvPr>
          <p:cNvSpPr txBox="1"/>
          <p:nvPr/>
        </p:nvSpPr>
        <p:spPr>
          <a:xfrm>
            <a:off x="3001174" y="5728934"/>
            <a:ext cx="627322"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rPr>
              <a:t>2019</a:t>
            </a:r>
            <a:endParaRPr kumimoji="1" lang="ja-JP" altLang="en-US" sz="110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endParaRPr>
          </a:p>
        </p:txBody>
      </p:sp>
      <p:sp>
        <p:nvSpPr>
          <p:cNvPr id="181" name="テキスト ボックス 180">
            <a:extLst>
              <a:ext uri="{FF2B5EF4-FFF2-40B4-BE49-F238E27FC236}">
                <a16:creationId xmlns:a16="http://schemas.microsoft.com/office/drawing/2014/main" id="{A413894C-1FD9-AB86-73AA-E550C437EE74}"/>
              </a:ext>
            </a:extLst>
          </p:cNvPr>
          <p:cNvSpPr txBox="1"/>
          <p:nvPr/>
        </p:nvSpPr>
        <p:spPr>
          <a:xfrm>
            <a:off x="3960024" y="5728934"/>
            <a:ext cx="627322"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rPr>
              <a:t>2025</a:t>
            </a:r>
            <a:endParaRPr kumimoji="1" lang="ja-JP" altLang="en-US" sz="110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endParaRPr>
          </a:p>
        </p:txBody>
      </p:sp>
      <p:sp>
        <p:nvSpPr>
          <p:cNvPr id="182" name="テキスト ボックス 181">
            <a:extLst>
              <a:ext uri="{FF2B5EF4-FFF2-40B4-BE49-F238E27FC236}">
                <a16:creationId xmlns:a16="http://schemas.microsoft.com/office/drawing/2014/main" id="{7A934F06-E632-8E69-AF9A-BA9F7BA69CA6}"/>
              </a:ext>
            </a:extLst>
          </p:cNvPr>
          <p:cNvSpPr txBox="1"/>
          <p:nvPr/>
        </p:nvSpPr>
        <p:spPr>
          <a:xfrm>
            <a:off x="4810924" y="5728934"/>
            <a:ext cx="627322"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rPr>
              <a:t>2033</a:t>
            </a:r>
            <a:endParaRPr kumimoji="1" lang="ja-JP" altLang="en-US" sz="110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endParaRPr>
          </a:p>
        </p:txBody>
      </p:sp>
      <p:sp>
        <p:nvSpPr>
          <p:cNvPr id="183" name="テキスト ボックス 182">
            <a:extLst>
              <a:ext uri="{FF2B5EF4-FFF2-40B4-BE49-F238E27FC236}">
                <a16:creationId xmlns:a16="http://schemas.microsoft.com/office/drawing/2014/main" id="{26B662DD-3636-38B1-9B30-039C470EE2E9}"/>
              </a:ext>
            </a:extLst>
          </p:cNvPr>
          <p:cNvSpPr txBox="1"/>
          <p:nvPr/>
        </p:nvSpPr>
        <p:spPr>
          <a:xfrm>
            <a:off x="5687224" y="5728934"/>
            <a:ext cx="627322"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rPr>
              <a:t>2046</a:t>
            </a:r>
            <a:endParaRPr kumimoji="1" lang="ja-JP" altLang="en-US" sz="110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endParaRPr>
          </a:p>
        </p:txBody>
      </p:sp>
      <p:sp>
        <p:nvSpPr>
          <p:cNvPr id="184" name="正方形/長方形 183">
            <a:extLst>
              <a:ext uri="{FF2B5EF4-FFF2-40B4-BE49-F238E27FC236}">
                <a16:creationId xmlns:a16="http://schemas.microsoft.com/office/drawing/2014/main" id="{4E08F955-3CF6-EDB4-3EAB-9938721F7063}"/>
              </a:ext>
            </a:extLst>
          </p:cNvPr>
          <p:cNvSpPr/>
          <p:nvPr/>
        </p:nvSpPr>
        <p:spPr>
          <a:xfrm>
            <a:off x="685911" y="4752319"/>
            <a:ext cx="1260000" cy="288000"/>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所得代替率</a:t>
            </a:r>
          </a:p>
        </p:txBody>
      </p:sp>
      <p:sp>
        <p:nvSpPr>
          <p:cNvPr id="185" name="正方形/長方形 184">
            <a:extLst>
              <a:ext uri="{FF2B5EF4-FFF2-40B4-BE49-F238E27FC236}">
                <a16:creationId xmlns:a16="http://schemas.microsoft.com/office/drawing/2014/main" id="{F0F21C27-5CB4-34DB-93CE-001A59CFBE57}"/>
              </a:ext>
            </a:extLst>
          </p:cNvPr>
          <p:cNvSpPr/>
          <p:nvPr/>
        </p:nvSpPr>
        <p:spPr>
          <a:xfrm>
            <a:off x="686437" y="5391023"/>
            <a:ext cx="1260000" cy="288000"/>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95000"/>
              </a:lnSpc>
              <a:defRPr/>
            </a:pPr>
            <a:r>
              <a:rPr kumimoji="1" lang="zh-TW" altLang="en-US" sz="10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基礎年金</a:t>
            </a:r>
            <a:r>
              <a:rPr kumimoji="1" lang="en-US" altLang="zh-TW" sz="800" b="1" spc="150" dirty="0">
                <a:solidFill>
                  <a:schemeClr val="bg1"/>
                </a:solidFill>
                <a:latin typeface="Meiryo UI" panose="020B0604030504040204" pitchFamily="50" charset="-128"/>
                <a:ea typeface="Meiryo UI" panose="020B0604030504040204" pitchFamily="50" charset="-128"/>
              </a:rPr>
              <a:t>(</a:t>
            </a:r>
            <a:r>
              <a:rPr kumimoji="1" lang="en-US" altLang="ja-JP" sz="800" b="1" spc="150" dirty="0">
                <a:solidFill>
                  <a:schemeClr val="bg1"/>
                </a:solidFill>
                <a:latin typeface="Meiryo UI" panose="020B0604030504040204" pitchFamily="50" charset="-128"/>
                <a:ea typeface="Meiryo UI" panose="020B0604030504040204" pitchFamily="50" charset="-128"/>
              </a:rPr>
              <a:t>2</a:t>
            </a:r>
            <a:r>
              <a:rPr kumimoji="1" lang="zh-TW" altLang="en-US" sz="8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人分</a:t>
            </a:r>
            <a:r>
              <a:rPr kumimoji="1" lang="en-US" altLang="zh-TW" sz="8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a:t>
            </a:r>
          </a:p>
          <a:p>
            <a:pPr marL="0" marR="0" lvl="0" indent="0" algn="ctr" defTabSz="914400" rtl="0" eaLnBrk="1" fontAlgn="auto" latinLnBrk="0" hangingPunct="1">
              <a:lnSpc>
                <a:spcPct val="95000"/>
              </a:lnSpc>
              <a:spcBef>
                <a:spcPts val="0"/>
              </a:spcBef>
              <a:spcAft>
                <a:spcPts val="0"/>
              </a:spcAft>
              <a:buClrTx/>
              <a:buSzTx/>
              <a:buFontTx/>
              <a:buNone/>
              <a:tabLst/>
              <a:defRPr/>
            </a:pPr>
            <a:r>
              <a:rPr kumimoji="1" lang="zh-TW" altLang="en-US" sz="800"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（１階）</a:t>
            </a:r>
            <a:endParaRPr kumimoji="1" lang="ja-JP" altLang="en-US" sz="800"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186" name="正方形/長方形 185">
            <a:extLst>
              <a:ext uri="{FF2B5EF4-FFF2-40B4-BE49-F238E27FC236}">
                <a16:creationId xmlns:a16="http://schemas.microsoft.com/office/drawing/2014/main" id="{A383CD11-DE35-8B8E-04C2-AC3F6C01E495}"/>
              </a:ext>
            </a:extLst>
          </p:cNvPr>
          <p:cNvSpPr/>
          <p:nvPr/>
        </p:nvSpPr>
        <p:spPr>
          <a:xfrm>
            <a:off x="686437" y="5067335"/>
            <a:ext cx="1260000" cy="288000"/>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0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報酬比例部分</a:t>
            </a:r>
            <a:r>
              <a:rPr kumimoji="1" lang="zh-TW" altLang="en-US" sz="800"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（２階）</a:t>
            </a:r>
            <a:endParaRPr kumimoji="1" lang="ja-JP" altLang="en-US" sz="700"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187" name="角丸四角形 15">
            <a:extLst>
              <a:ext uri="{FF2B5EF4-FFF2-40B4-BE49-F238E27FC236}">
                <a16:creationId xmlns:a16="http://schemas.microsoft.com/office/drawing/2014/main" id="{3938394E-1D5E-B74F-D575-5F2F5463CDD1}"/>
              </a:ext>
            </a:extLst>
          </p:cNvPr>
          <p:cNvSpPr/>
          <p:nvPr/>
        </p:nvSpPr>
        <p:spPr>
          <a:xfrm>
            <a:off x="2942039" y="4770319"/>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r>
              <a:rPr kumimoji="1" lang="en-US" altLang="ja-JP" sz="1100" dirty="0">
                <a:solidFill>
                  <a:schemeClr val="bg1"/>
                </a:solidFill>
                <a:latin typeface="Meiryo UI" panose="020B0604030504040204" pitchFamily="50" charset="-128"/>
                <a:ea typeface="Meiryo UI" panose="020B0604030504040204" pitchFamily="50" charset="-128"/>
              </a:rPr>
              <a:t>61.7%</a:t>
            </a:r>
          </a:p>
        </p:txBody>
      </p:sp>
      <p:sp>
        <p:nvSpPr>
          <p:cNvPr id="188" name="角丸四角形 17">
            <a:extLst>
              <a:ext uri="{FF2B5EF4-FFF2-40B4-BE49-F238E27FC236}">
                <a16:creationId xmlns:a16="http://schemas.microsoft.com/office/drawing/2014/main" id="{72A35662-DE1A-31D6-4EC5-21F4768E10AF}"/>
              </a:ext>
            </a:extLst>
          </p:cNvPr>
          <p:cNvSpPr/>
          <p:nvPr/>
        </p:nvSpPr>
        <p:spPr>
          <a:xfrm>
            <a:off x="2942039" y="5409023"/>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r>
              <a:rPr kumimoji="1" lang="en-US" altLang="ja-JP" sz="1100" dirty="0">
                <a:solidFill>
                  <a:schemeClr val="bg1"/>
                </a:solidFill>
                <a:latin typeface="Meiryo UI" panose="020B0604030504040204" pitchFamily="50" charset="-128"/>
                <a:ea typeface="Meiryo UI" panose="020B0604030504040204" pitchFamily="50" charset="-128"/>
              </a:rPr>
              <a:t>36.4%</a:t>
            </a:r>
          </a:p>
        </p:txBody>
      </p:sp>
      <p:sp>
        <p:nvSpPr>
          <p:cNvPr id="189" name="角丸四角形 11">
            <a:extLst>
              <a:ext uri="{FF2B5EF4-FFF2-40B4-BE49-F238E27FC236}">
                <a16:creationId xmlns:a16="http://schemas.microsoft.com/office/drawing/2014/main" id="{86E59C85-4463-7B5A-D44C-9C1FB9762B40}"/>
              </a:ext>
            </a:extLst>
          </p:cNvPr>
          <p:cNvSpPr/>
          <p:nvPr/>
        </p:nvSpPr>
        <p:spPr>
          <a:xfrm>
            <a:off x="2942039" y="5085335"/>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r>
              <a:rPr kumimoji="1" lang="en-US" altLang="ja-JP" sz="1100" dirty="0">
                <a:solidFill>
                  <a:schemeClr val="bg1"/>
                </a:solidFill>
                <a:latin typeface="Meiryo UI" panose="020B0604030504040204" pitchFamily="50" charset="-128"/>
                <a:ea typeface="Meiryo UI" panose="020B0604030504040204" pitchFamily="50" charset="-128"/>
              </a:rPr>
              <a:t>25.3%</a:t>
            </a:r>
          </a:p>
        </p:txBody>
      </p:sp>
      <p:sp>
        <p:nvSpPr>
          <p:cNvPr id="190" name="角丸四角形 15">
            <a:extLst>
              <a:ext uri="{FF2B5EF4-FFF2-40B4-BE49-F238E27FC236}">
                <a16:creationId xmlns:a16="http://schemas.microsoft.com/office/drawing/2014/main" id="{FA4B05E2-6992-EF7A-2ED3-A45776120C30}"/>
              </a:ext>
            </a:extLst>
          </p:cNvPr>
          <p:cNvSpPr/>
          <p:nvPr/>
        </p:nvSpPr>
        <p:spPr>
          <a:xfrm>
            <a:off x="4777189" y="4770319"/>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r>
              <a:rPr kumimoji="1" lang="en-US" altLang="ja-JP" sz="1100" dirty="0">
                <a:solidFill>
                  <a:schemeClr val="bg1"/>
                </a:solidFill>
                <a:latin typeface="Meiryo UI" panose="020B0604030504040204" pitchFamily="50" charset="-128"/>
                <a:ea typeface="Meiryo UI" panose="020B0604030504040204" pitchFamily="50" charset="-128"/>
              </a:rPr>
              <a:t>55.6%</a:t>
            </a:r>
          </a:p>
        </p:txBody>
      </p:sp>
      <p:sp>
        <p:nvSpPr>
          <p:cNvPr id="191" name="角丸四角形 17">
            <a:extLst>
              <a:ext uri="{FF2B5EF4-FFF2-40B4-BE49-F238E27FC236}">
                <a16:creationId xmlns:a16="http://schemas.microsoft.com/office/drawing/2014/main" id="{4E6C947B-2190-1E92-EF39-08C1B6730914}"/>
              </a:ext>
            </a:extLst>
          </p:cNvPr>
          <p:cNvSpPr/>
          <p:nvPr/>
        </p:nvSpPr>
        <p:spPr>
          <a:xfrm>
            <a:off x="4777189" y="5409023"/>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r>
              <a:rPr kumimoji="1" lang="en-US" altLang="ja-JP" sz="1100" dirty="0">
                <a:solidFill>
                  <a:schemeClr val="bg1"/>
                </a:solidFill>
                <a:latin typeface="Meiryo UI" panose="020B0604030504040204" pitchFamily="50" charset="-128"/>
                <a:ea typeface="Meiryo UI" panose="020B0604030504040204" pitchFamily="50" charset="-128"/>
              </a:rPr>
              <a:t>32.9%</a:t>
            </a:r>
          </a:p>
        </p:txBody>
      </p:sp>
      <p:sp>
        <p:nvSpPr>
          <p:cNvPr id="192" name="角丸四角形 11">
            <a:extLst>
              <a:ext uri="{FF2B5EF4-FFF2-40B4-BE49-F238E27FC236}">
                <a16:creationId xmlns:a16="http://schemas.microsoft.com/office/drawing/2014/main" id="{6C92524B-B82A-D092-C62C-CD0CBF51D282}"/>
              </a:ext>
            </a:extLst>
          </p:cNvPr>
          <p:cNvSpPr/>
          <p:nvPr/>
        </p:nvSpPr>
        <p:spPr>
          <a:xfrm>
            <a:off x="4777189" y="5085335"/>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r>
              <a:rPr kumimoji="1" lang="en-US" altLang="ja-JP" sz="1100" dirty="0">
                <a:solidFill>
                  <a:schemeClr val="bg1"/>
                </a:solidFill>
                <a:latin typeface="Meiryo UI" panose="020B0604030504040204" pitchFamily="50" charset="-128"/>
                <a:ea typeface="Meiryo UI" panose="020B0604030504040204" pitchFamily="50" charset="-128"/>
              </a:rPr>
              <a:t>22.6%</a:t>
            </a:r>
          </a:p>
        </p:txBody>
      </p:sp>
      <p:sp>
        <p:nvSpPr>
          <p:cNvPr id="193" name="テキスト ボックス 192">
            <a:extLst>
              <a:ext uri="{FF2B5EF4-FFF2-40B4-BE49-F238E27FC236}">
                <a16:creationId xmlns:a16="http://schemas.microsoft.com/office/drawing/2014/main" id="{B2AD0743-D01F-3E33-87CA-DB4CAF34461F}"/>
              </a:ext>
            </a:extLst>
          </p:cNvPr>
          <p:cNvSpPr txBox="1"/>
          <p:nvPr/>
        </p:nvSpPr>
        <p:spPr>
          <a:xfrm>
            <a:off x="3700763" y="4557892"/>
            <a:ext cx="996731"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r>
              <a:rPr kumimoji="1" lang="en-US" altLang="ja-JP"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14</a:t>
            </a: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年間）</a:t>
            </a:r>
          </a:p>
        </p:txBody>
      </p:sp>
      <p:cxnSp>
        <p:nvCxnSpPr>
          <p:cNvPr id="194" name="直線矢印コネクタ 193">
            <a:extLst>
              <a:ext uri="{FF2B5EF4-FFF2-40B4-BE49-F238E27FC236}">
                <a16:creationId xmlns:a16="http://schemas.microsoft.com/office/drawing/2014/main" id="{68B468A4-2106-90E2-E5FC-11AE3EECD8D1}"/>
              </a:ext>
            </a:extLst>
          </p:cNvPr>
          <p:cNvCxnSpPr>
            <a:cxnSpLocks/>
            <a:stCxn id="187" idx="3"/>
            <a:endCxn id="190" idx="1"/>
          </p:cNvCxnSpPr>
          <p:nvPr/>
        </p:nvCxnSpPr>
        <p:spPr>
          <a:xfrm>
            <a:off x="3691831" y="4896319"/>
            <a:ext cx="1085358" cy="0"/>
          </a:xfrm>
          <a:prstGeom prst="straightConnector1">
            <a:avLst/>
          </a:prstGeom>
          <a:ln w="19050">
            <a:solidFill>
              <a:srgbClr val="002060">
                <a:alpha val="50000"/>
              </a:srgbClr>
            </a:solidFill>
            <a:tailEnd type="triangle"/>
          </a:ln>
        </p:spPr>
        <p:style>
          <a:lnRef idx="1">
            <a:schemeClr val="dk1"/>
          </a:lnRef>
          <a:fillRef idx="0">
            <a:schemeClr val="dk1"/>
          </a:fillRef>
          <a:effectRef idx="0">
            <a:schemeClr val="dk1"/>
          </a:effectRef>
          <a:fontRef idx="minor">
            <a:schemeClr val="tx1"/>
          </a:fontRef>
        </p:style>
      </p:cxnSp>
      <p:cxnSp>
        <p:nvCxnSpPr>
          <p:cNvPr id="198" name="直線矢印コネクタ 197">
            <a:extLst>
              <a:ext uri="{FF2B5EF4-FFF2-40B4-BE49-F238E27FC236}">
                <a16:creationId xmlns:a16="http://schemas.microsoft.com/office/drawing/2014/main" id="{4B975C25-332D-B5BB-7C5D-20E3CD587CA9}"/>
              </a:ext>
            </a:extLst>
          </p:cNvPr>
          <p:cNvCxnSpPr>
            <a:cxnSpLocks/>
          </p:cNvCxnSpPr>
          <p:nvPr/>
        </p:nvCxnSpPr>
        <p:spPr>
          <a:xfrm>
            <a:off x="3691831" y="5201119"/>
            <a:ext cx="1085358" cy="0"/>
          </a:xfrm>
          <a:prstGeom prst="straightConnector1">
            <a:avLst/>
          </a:prstGeom>
          <a:ln w="19050">
            <a:solidFill>
              <a:srgbClr val="002060">
                <a:alpha val="50000"/>
              </a:srgbClr>
            </a:solidFill>
            <a:tailEnd type="triangle"/>
          </a:ln>
        </p:spPr>
        <p:style>
          <a:lnRef idx="1">
            <a:schemeClr val="dk1"/>
          </a:lnRef>
          <a:fillRef idx="0">
            <a:schemeClr val="dk1"/>
          </a:fillRef>
          <a:effectRef idx="0">
            <a:schemeClr val="dk1"/>
          </a:effectRef>
          <a:fontRef idx="minor">
            <a:schemeClr val="tx1"/>
          </a:fontRef>
        </p:style>
      </p:cxnSp>
      <p:cxnSp>
        <p:nvCxnSpPr>
          <p:cNvPr id="199" name="直線矢印コネクタ 198">
            <a:extLst>
              <a:ext uri="{FF2B5EF4-FFF2-40B4-BE49-F238E27FC236}">
                <a16:creationId xmlns:a16="http://schemas.microsoft.com/office/drawing/2014/main" id="{351554B2-1139-B83D-3332-BA575BB56B3F}"/>
              </a:ext>
            </a:extLst>
          </p:cNvPr>
          <p:cNvCxnSpPr>
            <a:cxnSpLocks/>
          </p:cNvCxnSpPr>
          <p:nvPr/>
        </p:nvCxnSpPr>
        <p:spPr>
          <a:xfrm>
            <a:off x="3691831" y="5518619"/>
            <a:ext cx="1085358" cy="0"/>
          </a:xfrm>
          <a:prstGeom prst="straightConnector1">
            <a:avLst/>
          </a:prstGeom>
          <a:ln w="19050">
            <a:solidFill>
              <a:srgbClr val="002060">
                <a:alpha val="50000"/>
              </a:srgbClr>
            </a:solidFill>
            <a:tailEnd type="triangle"/>
          </a:ln>
        </p:spPr>
        <p:style>
          <a:lnRef idx="1">
            <a:schemeClr val="dk1"/>
          </a:lnRef>
          <a:fillRef idx="0">
            <a:schemeClr val="dk1"/>
          </a:fillRef>
          <a:effectRef idx="0">
            <a:schemeClr val="dk1"/>
          </a:effectRef>
          <a:fontRef idx="minor">
            <a:schemeClr val="tx1"/>
          </a:fontRef>
        </p:style>
      </p:cxnSp>
      <p:sp>
        <p:nvSpPr>
          <p:cNvPr id="130" name="テキスト ボックス 129">
            <a:extLst>
              <a:ext uri="{FF2B5EF4-FFF2-40B4-BE49-F238E27FC236}">
                <a16:creationId xmlns:a16="http://schemas.microsoft.com/office/drawing/2014/main" id="{8E2C894D-A66C-F824-148A-BC91144D6716}"/>
              </a:ext>
            </a:extLst>
          </p:cNvPr>
          <p:cNvSpPr txBox="1"/>
          <p:nvPr/>
        </p:nvSpPr>
        <p:spPr>
          <a:xfrm>
            <a:off x="412807" y="4159190"/>
            <a:ext cx="9141235" cy="241233"/>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0" lang="zh-TW" altLang="en-US"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令和元年財政検証 追加試算①（調整期間一致）</a:t>
            </a:r>
            <a:endParaRPr kumimoji="0" lang="en-US" altLang="zh-TW"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200" name="右矢印 48">
            <a:extLst>
              <a:ext uri="{FF2B5EF4-FFF2-40B4-BE49-F238E27FC236}">
                <a16:creationId xmlns:a16="http://schemas.microsoft.com/office/drawing/2014/main" id="{5A3F983E-21FD-7E6C-4289-81A7FC2D0836}"/>
              </a:ext>
            </a:extLst>
          </p:cNvPr>
          <p:cNvSpPr/>
          <p:nvPr/>
        </p:nvSpPr>
        <p:spPr>
          <a:xfrm>
            <a:off x="4298950" y="5100987"/>
            <a:ext cx="478239" cy="206935"/>
          </a:xfrm>
          <a:prstGeom prst="rightArrow">
            <a:avLst>
              <a:gd name="adj1" fmla="val 44622"/>
              <a:gd name="adj2" fmla="val 52191"/>
            </a:avLst>
          </a:prstGeom>
          <a:solidFill>
            <a:srgbClr val="ED7D31"/>
          </a:solidFill>
          <a:ln w="25400" cap="flat" cmpd="sng" algn="ctr">
            <a:noFill/>
            <a:prstDash val="solid"/>
          </a:ln>
          <a:effectLst/>
        </p:spPr>
        <p:txBody>
          <a:bodyPr wrap="none" lIns="108000" rIns="7200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923"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201" name="右矢印 48">
            <a:extLst>
              <a:ext uri="{FF2B5EF4-FFF2-40B4-BE49-F238E27FC236}">
                <a16:creationId xmlns:a16="http://schemas.microsoft.com/office/drawing/2014/main" id="{571C7865-FB1C-8DC3-ADB3-C0FF468C1E7E}"/>
              </a:ext>
            </a:extLst>
          </p:cNvPr>
          <p:cNvSpPr/>
          <p:nvPr/>
        </p:nvSpPr>
        <p:spPr>
          <a:xfrm flipH="1">
            <a:off x="5517351" y="5413918"/>
            <a:ext cx="478239" cy="206935"/>
          </a:xfrm>
          <a:prstGeom prst="rightArrow">
            <a:avLst>
              <a:gd name="adj1" fmla="val 44622"/>
              <a:gd name="adj2" fmla="val 52191"/>
            </a:avLst>
          </a:prstGeom>
          <a:solidFill>
            <a:srgbClr val="ED7D31"/>
          </a:solidFill>
          <a:ln w="25400" cap="flat" cmpd="sng" algn="ctr">
            <a:noFill/>
            <a:prstDash val="solid"/>
          </a:ln>
          <a:effectLst/>
        </p:spPr>
        <p:txBody>
          <a:bodyPr wrap="none" lIns="108000" rIns="7200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923"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203" name="テキスト プレースホルダー 2">
            <a:extLst>
              <a:ext uri="{FF2B5EF4-FFF2-40B4-BE49-F238E27FC236}">
                <a16:creationId xmlns:a16="http://schemas.microsoft.com/office/drawing/2014/main" id="{3EEA9D27-8FA3-E381-48D9-916054164BFB}"/>
              </a:ext>
            </a:extLst>
          </p:cNvPr>
          <p:cNvSpPr txBox="1">
            <a:spLocks/>
          </p:cNvSpPr>
          <p:nvPr/>
        </p:nvSpPr>
        <p:spPr>
          <a:xfrm>
            <a:off x="570445" y="6074525"/>
            <a:ext cx="6177877" cy="434763"/>
          </a:xfrm>
          <a:prstGeom prst="rect">
            <a:avLst/>
          </a:prstGeom>
          <a:noFill/>
        </p:spPr>
        <p:txBody>
          <a:bodyPr vert="horz" lIns="9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
                <a:srgbClr val="103185"/>
              </a:buClr>
              <a:buSz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仮に調整期間を一致させた場合では、現行制度の下での見通しに比べて国庫負担が増加することとなる</a:t>
            </a:r>
            <a:b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b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（このため国庫負担については追加財源の確保が必要）</a:t>
            </a:r>
          </a:p>
        </p:txBody>
      </p:sp>
      <p:grpSp>
        <p:nvGrpSpPr>
          <p:cNvPr id="8" name="グループ化 7">
            <a:extLst>
              <a:ext uri="{FF2B5EF4-FFF2-40B4-BE49-F238E27FC236}">
                <a16:creationId xmlns:a16="http://schemas.microsoft.com/office/drawing/2014/main" id="{52CC9D48-E009-5C25-02F5-A77A725CB9CE}"/>
              </a:ext>
            </a:extLst>
          </p:cNvPr>
          <p:cNvGrpSpPr/>
          <p:nvPr/>
        </p:nvGrpSpPr>
        <p:grpSpPr>
          <a:xfrm>
            <a:off x="5336164" y="4220952"/>
            <a:ext cx="1148726" cy="446212"/>
            <a:chOff x="5336164" y="4220952"/>
            <a:chExt cx="1148726" cy="446212"/>
          </a:xfrm>
        </p:grpSpPr>
        <p:sp>
          <p:nvSpPr>
            <p:cNvPr id="204" name="吹き出し: 四角形 203">
              <a:extLst>
                <a:ext uri="{FF2B5EF4-FFF2-40B4-BE49-F238E27FC236}">
                  <a16:creationId xmlns:a16="http://schemas.microsoft.com/office/drawing/2014/main" id="{10EB7976-697A-0AB1-FF0A-B16B70741EE6}"/>
                </a:ext>
              </a:extLst>
            </p:cNvPr>
            <p:cNvSpPr/>
            <p:nvPr/>
          </p:nvSpPr>
          <p:spPr>
            <a:xfrm>
              <a:off x="5336164" y="4224733"/>
              <a:ext cx="1148726" cy="430043"/>
            </a:xfrm>
            <a:prstGeom prst="wedgeRectCallout">
              <a:avLst>
                <a:gd name="adj1" fmla="val -63550"/>
                <a:gd name="adj2" fmla="val 45901"/>
              </a:avLst>
            </a:pr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205" name="テキスト ボックス 204">
              <a:extLst>
                <a:ext uri="{FF2B5EF4-FFF2-40B4-BE49-F238E27FC236}">
                  <a16:creationId xmlns:a16="http://schemas.microsoft.com/office/drawing/2014/main" id="{3EC14D54-D33C-B23A-D61A-CB128993BDED}"/>
                </a:ext>
              </a:extLst>
            </p:cNvPr>
            <p:cNvSpPr txBox="1"/>
            <p:nvPr/>
          </p:nvSpPr>
          <p:spPr>
            <a:xfrm>
              <a:off x="5384162" y="4220952"/>
              <a:ext cx="1054666" cy="446212"/>
            </a:xfrm>
            <a:prstGeom prst="rect">
              <a:avLst/>
            </a:prstGeom>
            <a:noFill/>
            <a:ln>
              <a:noFill/>
            </a:ln>
          </p:spPr>
          <p:txBody>
            <a:bodyPr wrap="square" lIns="36000" rIns="36000"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基礎・比例の</a:t>
              </a:r>
            </a:p>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調整期間一致</a:t>
              </a:r>
            </a:p>
          </p:txBody>
        </p:sp>
      </p:grpSp>
      <p:grpSp>
        <p:nvGrpSpPr>
          <p:cNvPr id="32" name="グループ化 31">
            <a:extLst>
              <a:ext uri="{FF2B5EF4-FFF2-40B4-BE49-F238E27FC236}">
                <a16:creationId xmlns:a16="http://schemas.microsoft.com/office/drawing/2014/main" id="{4684DC6D-2C83-FC8A-BF21-83A2977D42F7}"/>
              </a:ext>
            </a:extLst>
          </p:cNvPr>
          <p:cNvGrpSpPr/>
          <p:nvPr/>
        </p:nvGrpSpPr>
        <p:grpSpPr>
          <a:xfrm>
            <a:off x="6541647" y="1041432"/>
            <a:ext cx="3010413" cy="1344759"/>
            <a:chOff x="6541648" y="4493335"/>
            <a:chExt cx="3010413" cy="1344759"/>
          </a:xfrm>
        </p:grpSpPr>
        <p:sp>
          <p:nvSpPr>
            <p:cNvPr id="33" name="四角形: 角を丸くする 32">
              <a:extLst>
                <a:ext uri="{FF2B5EF4-FFF2-40B4-BE49-F238E27FC236}">
                  <a16:creationId xmlns:a16="http://schemas.microsoft.com/office/drawing/2014/main" id="{5A46AAF2-9887-103B-96E5-3B4566DC7BFE}"/>
                </a:ext>
              </a:extLst>
            </p:cNvPr>
            <p:cNvSpPr/>
            <p:nvPr/>
          </p:nvSpPr>
          <p:spPr>
            <a:xfrm>
              <a:off x="6541648" y="4493335"/>
              <a:ext cx="3010413" cy="1344759"/>
            </a:xfrm>
            <a:prstGeom prst="roundRect">
              <a:avLst>
                <a:gd name="adj" fmla="val 13995"/>
              </a:avLst>
            </a:prstGeom>
            <a:solidFill>
              <a:srgbClr val="00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4" name="テキスト ボックス 43">
              <a:extLst>
                <a:ext uri="{FF2B5EF4-FFF2-40B4-BE49-F238E27FC236}">
                  <a16:creationId xmlns:a16="http://schemas.microsoft.com/office/drawing/2014/main" id="{3C39958A-A8B8-7E0E-CC39-8876AE01CF9F}"/>
                </a:ext>
              </a:extLst>
            </p:cNvPr>
            <p:cNvSpPr txBox="1"/>
            <p:nvPr/>
          </p:nvSpPr>
          <p:spPr>
            <a:xfrm>
              <a:off x="6557906" y="4523228"/>
              <a:ext cx="113845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バランスの維持</a:t>
              </a:r>
            </a:p>
          </p:txBody>
        </p:sp>
        <p:sp>
          <p:nvSpPr>
            <p:cNvPr id="45" name="正方形/長方形 44">
              <a:extLst>
                <a:ext uri="{FF2B5EF4-FFF2-40B4-BE49-F238E27FC236}">
                  <a16:creationId xmlns:a16="http://schemas.microsoft.com/office/drawing/2014/main" id="{703580DA-04D5-AAD2-75A0-88709A5DBD80}"/>
                </a:ext>
              </a:extLst>
            </p:cNvPr>
            <p:cNvSpPr/>
            <p:nvPr/>
          </p:nvSpPr>
          <p:spPr>
            <a:xfrm>
              <a:off x="6679612" y="5278538"/>
              <a:ext cx="1151837" cy="451702"/>
            </a:xfrm>
            <a:prstGeom prst="rect">
              <a:avLst/>
            </a:prstGeom>
            <a:solidFill>
              <a:schemeClr val="bg1"/>
            </a:solidFill>
            <a:ln w="19050">
              <a:solidFill>
                <a:srgbClr val="002060"/>
              </a:solidFill>
            </a:ln>
          </p:spPr>
          <p:style>
            <a:lnRef idx="2">
              <a:schemeClr val="accent5"/>
            </a:lnRef>
            <a:fillRef idx="1">
              <a:schemeClr val="lt1"/>
            </a:fillRef>
            <a:effectRef idx="0">
              <a:schemeClr val="accent5"/>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基礎年金</a:t>
              </a:r>
            </a:p>
          </p:txBody>
        </p:sp>
        <p:sp>
          <p:nvSpPr>
            <p:cNvPr id="46" name="直角三角形 45">
              <a:extLst>
                <a:ext uri="{FF2B5EF4-FFF2-40B4-BE49-F238E27FC236}">
                  <a16:creationId xmlns:a16="http://schemas.microsoft.com/office/drawing/2014/main" id="{5E075B7F-15B2-2E29-7839-697C559DD80E}"/>
                </a:ext>
              </a:extLst>
            </p:cNvPr>
            <p:cNvSpPr/>
            <p:nvPr/>
          </p:nvSpPr>
          <p:spPr>
            <a:xfrm flipH="1">
              <a:off x="6890140" y="4708589"/>
              <a:ext cx="941310" cy="570487"/>
            </a:xfrm>
            <a:prstGeom prst="rtTriangle">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C59F5781-A352-6C41-81BB-BC48094CD8DC}"/>
                </a:ext>
              </a:extLst>
            </p:cNvPr>
            <p:cNvSpPr txBox="1"/>
            <p:nvPr/>
          </p:nvSpPr>
          <p:spPr>
            <a:xfrm>
              <a:off x="7145075" y="5005614"/>
              <a:ext cx="748923"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報酬比例</a:t>
              </a:r>
            </a:p>
          </p:txBody>
        </p:sp>
        <p:sp>
          <p:nvSpPr>
            <p:cNvPr id="48" name="正方形/長方形 47">
              <a:extLst>
                <a:ext uri="{FF2B5EF4-FFF2-40B4-BE49-F238E27FC236}">
                  <a16:creationId xmlns:a16="http://schemas.microsoft.com/office/drawing/2014/main" id="{65D89956-C094-E1F2-7659-B40B2728966E}"/>
                </a:ext>
              </a:extLst>
            </p:cNvPr>
            <p:cNvSpPr/>
            <p:nvPr/>
          </p:nvSpPr>
          <p:spPr>
            <a:xfrm>
              <a:off x="6704565" y="5502828"/>
              <a:ext cx="1101930" cy="2016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国庫負担</a:t>
              </a:r>
            </a:p>
          </p:txBody>
        </p:sp>
        <p:sp>
          <p:nvSpPr>
            <p:cNvPr id="49" name="正方形/長方形 48">
              <a:extLst>
                <a:ext uri="{FF2B5EF4-FFF2-40B4-BE49-F238E27FC236}">
                  <a16:creationId xmlns:a16="http://schemas.microsoft.com/office/drawing/2014/main" id="{7B7D5CAD-70B7-9F5E-639B-468A848977D4}"/>
                </a:ext>
              </a:extLst>
            </p:cNvPr>
            <p:cNvSpPr/>
            <p:nvPr/>
          </p:nvSpPr>
          <p:spPr>
            <a:xfrm>
              <a:off x="8292922" y="5278538"/>
              <a:ext cx="1151837" cy="451702"/>
            </a:xfrm>
            <a:prstGeom prst="rect">
              <a:avLst/>
            </a:prstGeom>
            <a:solidFill>
              <a:schemeClr val="bg1"/>
            </a:solidFill>
            <a:ln w="19050">
              <a:solidFill>
                <a:srgbClr val="002060"/>
              </a:solidFill>
            </a:ln>
          </p:spPr>
          <p:style>
            <a:lnRef idx="2">
              <a:schemeClr val="accent5"/>
            </a:lnRef>
            <a:fillRef idx="1">
              <a:schemeClr val="lt1"/>
            </a:fillRef>
            <a:effectRef idx="0">
              <a:schemeClr val="accent5"/>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基礎年金</a:t>
              </a:r>
            </a:p>
          </p:txBody>
        </p:sp>
        <p:sp>
          <p:nvSpPr>
            <p:cNvPr id="50" name="直角三角形 49">
              <a:extLst>
                <a:ext uri="{FF2B5EF4-FFF2-40B4-BE49-F238E27FC236}">
                  <a16:creationId xmlns:a16="http://schemas.microsoft.com/office/drawing/2014/main" id="{FE2FA1F9-0DF9-C124-BEBF-4CD2C80C721B}"/>
                </a:ext>
              </a:extLst>
            </p:cNvPr>
            <p:cNvSpPr/>
            <p:nvPr/>
          </p:nvSpPr>
          <p:spPr>
            <a:xfrm flipH="1">
              <a:off x="8503450" y="4708589"/>
              <a:ext cx="941310" cy="570487"/>
            </a:xfrm>
            <a:prstGeom prst="rtTriangle">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5623F69C-DF33-C356-CABD-06A3B263D566}"/>
                </a:ext>
              </a:extLst>
            </p:cNvPr>
            <p:cNvSpPr txBox="1"/>
            <p:nvPr/>
          </p:nvSpPr>
          <p:spPr>
            <a:xfrm>
              <a:off x="8758385" y="5005614"/>
              <a:ext cx="748923"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報酬比例</a:t>
              </a:r>
            </a:p>
          </p:txBody>
        </p:sp>
        <p:sp>
          <p:nvSpPr>
            <p:cNvPr id="52" name="正方形/長方形 51">
              <a:extLst>
                <a:ext uri="{FF2B5EF4-FFF2-40B4-BE49-F238E27FC236}">
                  <a16:creationId xmlns:a16="http://schemas.microsoft.com/office/drawing/2014/main" id="{074FA890-8051-D3AF-36C5-D288AF8A41AB}"/>
                </a:ext>
              </a:extLst>
            </p:cNvPr>
            <p:cNvSpPr/>
            <p:nvPr/>
          </p:nvSpPr>
          <p:spPr>
            <a:xfrm>
              <a:off x="8317875" y="5502828"/>
              <a:ext cx="1101930" cy="2016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国庫負担</a:t>
              </a:r>
            </a:p>
          </p:txBody>
        </p:sp>
        <p:sp>
          <p:nvSpPr>
            <p:cNvPr id="53" name="右矢印 75">
              <a:extLst>
                <a:ext uri="{FF2B5EF4-FFF2-40B4-BE49-F238E27FC236}">
                  <a16:creationId xmlns:a16="http://schemas.microsoft.com/office/drawing/2014/main" id="{8243D0D4-1EBA-4944-DA56-E87082BD77A6}"/>
                </a:ext>
              </a:extLst>
            </p:cNvPr>
            <p:cNvSpPr/>
            <p:nvPr/>
          </p:nvSpPr>
          <p:spPr>
            <a:xfrm>
              <a:off x="7941438" y="5156010"/>
              <a:ext cx="267282" cy="363989"/>
            </a:xfrm>
            <a:prstGeom prst="rightArrow">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10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grpSp>
      <p:grpSp>
        <p:nvGrpSpPr>
          <p:cNvPr id="54" name="グループ化 53">
            <a:extLst>
              <a:ext uri="{FF2B5EF4-FFF2-40B4-BE49-F238E27FC236}">
                <a16:creationId xmlns:a16="http://schemas.microsoft.com/office/drawing/2014/main" id="{52BB3754-DE34-D907-0A21-6A8BF9F26E82}"/>
              </a:ext>
            </a:extLst>
          </p:cNvPr>
          <p:cNvGrpSpPr/>
          <p:nvPr/>
        </p:nvGrpSpPr>
        <p:grpSpPr>
          <a:xfrm>
            <a:off x="6541648" y="2677510"/>
            <a:ext cx="3010413" cy="1425717"/>
            <a:chOff x="6541648" y="4414870"/>
            <a:chExt cx="3010413" cy="1425717"/>
          </a:xfrm>
        </p:grpSpPr>
        <p:sp>
          <p:nvSpPr>
            <p:cNvPr id="55" name="四角形: 角を丸くする 54">
              <a:extLst>
                <a:ext uri="{FF2B5EF4-FFF2-40B4-BE49-F238E27FC236}">
                  <a16:creationId xmlns:a16="http://schemas.microsoft.com/office/drawing/2014/main" id="{04A2820E-3B79-F155-B739-D34976FEE7F6}"/>
                </a:ext>
              </a:extLst>
            </p:cNvPr>
            <p:cNvSpPr/>
            <p:nvPr/>
          </p:nvSpPr>
          <p:spPr>
            <a:xfrm>
              <a:off x="6541648" y="4414870"/>
              <a:ext cx="3010413" cy="1425717"/>
            </a:xfrm>
            <a:prstGeom prst="roundRect">
              <a:avLst>
                <a:gd name="adj" fmla="val 13995"/>
              </a:avLst>
            </a:prstGeom>
            <a:solidFill>
              <a:srgbClr val="00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6" name="テキスト ボックス 55">
              <a:extLst>
                <a:ext uri="{FF2B5EF4-FFF2-40B4-BE49-F238E27FC236}">
                  <a16:creationId xmlns:a16="http://schemas.microsoft.com/office/drawing/2014/main" id="{43B1626C-CBE9-D9E2-123D-9EA800DE4A3D}"/>
                </a:ext>
              </a:extLst>
            </p:cNvPr>
            <p:cNvSpPr txBox="1"/>
            <p:nvPr/>
          </p:nvSpPr>
          <p:spPr>
            <a:xfrm>
              <a:off x="6557906" y="4462268"/>
              <a:ext cx="294593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バランスの偏り（基礎年金の割合の低下</a:t>
              </a:r>
              <a:r>
                <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a:t>
              </a:r>
            </a:p>
          </p:txBody>
        </p:sp>
        <p:sp>
          <p:nvSpPr>
            <p:cNvPr id="58" name="正方形/長方形 57">
              <a:extLst>
                <a:ext uri="{FF2B5EF4-FFF2-40B4-BE49-F238E27FC236}">
                  <a16:creationId xmlns:a16="http://schemas.microsoft.com/office/drawing/2014/main" id="{FB270F7A-B5D5-2A9E-BB2D-65938B57AEB2}"/>
                </a:ext>
              </a:extLst>
            </p:cNvPr>
            <p:cNvSpPr/>
            <p:nvPr/>
          </p:nvSpPr>
          <p:spPr>
            <a:xfrm>
              <a:off x="6679612" y="5278538"/>
              <a:ext cx="1151837" cy="451702"/>
            </a:xfrm>
            <a:prstGeom prst="rect">
              <a:avLst/>
            </a:prstGeom>
            <a:solidFill>
              <a:schemeClr val="bg1"/>
            </a:solidFill>
            <a:ln w="19050">
              <a:solidFill>
                <a:srgbClr val="002060"/>
              </a:solidFill>
            </a:ln>
          </p:spPr>
          <p:style>
            <a:lnRef idx="2">
              <a:schemeClr val="accent5"/>
            </a:lnRef>
            <a:fillRef idx="1">
              <a:schemeClr val="lt1"/>
            </a:fillRef>
            <a:effectRef idx="0">
              <a:schemeClr val="accent5"/>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基礎年金</a:t>
              </a:r>
            </a:p>
          </p:txBody>
        </p:sp>
        <p:sp>
          <p:nvSpPr>
            <p:cNvPr id="59" name="直角三角形 58">
              <a:extLst>
                <a:ext uri="{FF2B5EF4-FFF2-40B4-BE49-F238E27FC236}">
                  <a16:creationId xmlns:a16="http://schemas.microsoft.com/office/drawing/2014/main" id="{3FC44124-6886-B766-A55F-63ECEC117F12}"/>
                </a:ext>
              </a:extLst>
            </p:cNvPr>
            <p:cNvSpPr/>
            <p:nvPr/>
          </p:nvSpPr>
          <p:spPr>
            <a:xfrm flipH="1">
              <a:off x="6890140" y="4708589"/>
              <a:ext cx="941310" cy="570487"/>
            </a:xfrm>
            <a:prstGeom prst="rtTriangle">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60" name="テキスト ボックス 59">
              <a:extLst>
                <a:ext uri="{FF2B5EF4-FFF2-40B4-BE49-F238E27FC236}">
                  <a16:creationId xmlns:a16="http://schemas.microsoft.com/office/drawing/2014/main" id="{E4211AD2-5C63-CF7A-4C66-DA91ECBE8E49}"/>
                </a:ext>
              </a:extLst>
            </p:cNvPr>
            <p:cNvSpPr txBox="1"/>
            <p:nvPr/>
          </p:nvSpPr>
          <p:spPr>
            <a:xfrm>
              <a:off x="7145075" y="5005614"/>
              <a:ext cx="748923"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報酬比例</a:t>
              </a:r>
            </a:p>
          </p:txBody>
        </p:sp>
        <p:sp>
          <p:nvSpPr>
            <p:cNvPr id="61" name="正方形/長方形 60">
              <a:extLst>
                <a:ext uri="{FF2B5EF4-FFF2-40B4-BE49-F238E27FC236}">
                  <a16:creationId xmlns:a16="http://schemas.microsoft.com/office/drawing/2014/main" id="{979A861A-D5D2-2648-3CC5-F45CCFBE0F47}"/>
                </a:ext>
              </a:extLst>
            </p:cNvPr>
            <p:cNvSpPr/>
            <p:nvPr/>
          </p:nvSpPr>
          <p:spPr>
            <a:xfrm>
              <a:off x="6704565" y="5502828"/>
              <a:ext cx="1101930" cy="2016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国庫負担</a:t>
              </a:r>
            </a:p>
          </p:txBody>
        </p:sp>
        <p:sp>
          <p:nvSpPr>
            <p:cNvPr id="63" name="正方形/長方形 62">
              <a:extLst>
                <a:ext uri="{FF2B5EF4-FFF2-40B4-BE49-F238E27FC236}">
                  <a16:creationId xmlns:a16="http://schemas.microsoft.com/office/drawing/2014/main" id="{2CB719A7-DBD5-16F8-EC71-719CF286BA66}"/>
                </a:ext>
              </a:extLst>
            </p:cNvPr>
            <p:cNvSpPr/>
            <p:nvPr/>
          </p:nvSpPr>
          <p:spPr>
            <a:xfrm>
              <a:off x="8292922" y="5407660"/>
              <a:ext cx="1151837" cy="322580"/>
            </a:xfrm>
            <a:prstGeom prst="rect">
              <a:avLst/>
            </a:prstGeom>
            <a:solidFill>
              <a:schemeClr val="bg1"/>
            </a:solidFill>
            <a:ln w="19050">
              <a:solidFill>
                <a:srgbClr val="002060"/>
              </a:solidFill>
            </a:ln>
          </p:spPr>
          <p:style>
            <a:lnRef idx="2">
              <a:schemeClr val="accent5"/>
            </a:lnRef>
            <a:fillRef idx="1">
              <a:schemeClr val="lt1"/>
            </a:fillRef>
            <a:effectRef idx="0">
              <a:schemeClr val="accent5"/>
            </a:effectRef>
            <a:fontRef idx="minor">
              <a:schemeClr val="dk1"/>
            </a:fontRef>
          </p:style>
          <p:txBody>
            <a:bodyPr t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基礎年金</a:t>
              </a:r>
            </a:p>
          </p:txBody>
        </p:sp>
        <p:sp>
          <p:nvSpPr>
            <p:cNvPr id="64" name="直角三角形 63">
              <a:extLst>
                <a:ext uri="{FF2B5EF4-FFF2-40B4-BE49-F238E27FC236}">
                  <a16:creationId xmlns:a16="http://schemas.microsoft.com/office/drawing/2014/main" id="{0A919B96-C589-0A51-86A3-444AEBB27412}"/>
                </a:ext>
              </a:extLst>
            </p:cNvPr>
            <p:cNvSpPr/>
            <p:nvPr/>
          </p:nvSpPr>
          <p:spPr>
            <a:xfrm flipH="1">
              <a:off x="8503450" y="4837812"/>
              <a:ext cx="941310" cy="570487"/>
            </a:xfrm>
            <a:prstGeom prst="rtTriangle">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65" name="テキスト ボックス 64">
              <a:extLst>
                <a:ext uri="{FF2B5EF4-FFF2-40B4-BE49-F238E27FC236}">
                  <a16:creationId xmlns:a16="http://schemas.microsoft.com/office/drawing/2014/main" id="{376AED66-E0ED-82CE-42DE-A5E6C8ADCAD1}"/>
                </a:ext>
              </a:extLst>
            </p:cNvPr>
            <p:cNvSpPr txBox="1"/>
            <p:nvPr/>
          </p:nvSpPr>
          <p:spPr>
            <a:xfrm>
              <a:off x="8758385" y="5134837"/>
              <a:ext cx="748923"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報酬比例</a:t>
              </a:r>
            </a:p>
          </p:txBody>
        </p:sp>
        <p:sp>
          <p:nvSpPr>
            <p:cNvPr id="66" name="正方形/長方形 65">
              <a:extLst>
                <a:ext uri="{FF2B5EF4-FFF2-40B4-BE49-F238E27FC236}">
                  <a16:creationId xmlns:a16="http://schemas.microsoft.com/office/drawing/2014/main" id="{CB4215F2-D723-A4A5-6F7A-5BC3A2AAE749}"/>
                </a:ext>
              </a:extLst>
            </p:cNvPr>
            <p:cNvSpPr/>
            <p:nvPr/>
          </p:nvSpPr>
          <p:spPr>
            <a:xfrm>
              <a:off x="8317875" y="5572760"/>
              <a:ext cx="1101930" cy="13174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国庫負担</a:t>
              </a:r>
            </a:p>
          </p:txBody>
        </p:sp>
        <p:sp>
          <p:nvSpPr>
            <p:cNvPr id="67" name="右矢印 75">
              <a:extLst>
                <a:ext uri="{FF2B5EF4-FFF2-40B4-BE49-F238E27FC236}">
                  <a16:creationId xmlns:a16="http://schemas.microsoft.com/office/drawing/2014/main" id="{700EC4DE-1605-981C-37B1-03E300C6B0C7}"/>
                </a:ext>
              </a:extLst>
            </p:cNvPr>
            <p:cNvSpPr/>
            <p:nvPr/>
          </p:nvSpPr>
          <p:spPr>
            <a:xfrm>
              <a:off x="7941438" y="5156010"/>
              <a:ext cx="267282" cy="363989"/>
            </a:xfrm>
            <a:prstGeom prst="rightArrow">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10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grpSp>
      <p:grpSp>
        <p:nvGrpSpPr>
          <p:cNvPr id="2" name="グループ化 1">
            <a:extLst>
              <a:ext uri="{FF2B5EF4-FFF2-40B4-BE49-F238E27FC236}">
                <a16:creationId xmlns:a16="http://schemas.microsoft.com/office/drawing/2014/main" id="{BCA9E113-5234-8BBA-62EF-8D954A31C8BB}"/>
              </a:ext>
            </a:extLst>
          </p:cNvPr>
          <p:cNvGrpSpPr/>
          <p:nvPr/>
        </p:nvGrpSpPr>
        <p:grpSpPr>
          <a:xfrm>
            <a:off x="6541647" y="4460493"/>
            <a:ext cx="3010413" cy="1344759"/>
            <a:chOff x="6541648" y="4493335"/>
            <a:chExt cx="3010413" cy="1344759"/>
          </a:xfrm>
        </p:grpSpPr>
        <p:sp>
          <p:nvSpPr>
            <p:cNvPr id="3" name="四角形: 角を丸くする 2">
              <a:extLst>
                <a:ext uri="{FF2B5EF4-FFF2-40B4-BE49-F238E27FC236}">
                  <a16:creationId xmlns:a16="http://schemas.microsoft.com/office/drawing/2014/main" id="{234BAF1B-EE40-1633-118E-90394A4B6990}"/>
                </a:ext>
              </a:extLst>
            </p:cNvPr>
            <p:cNvSpPr/>
            <p:nvPr/>
          </p:nvSpPr>
          <p:spPr>
            <a:xfrm>
              <a:off x="6541648" y="4493335"/>
              <a:ext cx="3010413" cy="1344759"/>
            </a:xfrm>
            <a:prstGeom prst="roundRect">
              <a:avLst>
                <a:gd name="adj" fmla="val 13995"/>
              </a:avLst>
            </a:prstGeom>
            <a:solidFill>
              <a:srgbClr val="00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2D9F1DAE-0066-ADB7-E971-8DED191CBD95}"/>
                </a:ext>
              </a:extLst>
            </p:cNvPr>
            <p:cNvSpPr txBox="1"/>
            <p:nvPr/>
          </p:nvSpPr>
          <p:spPr>
            <a:xfrm>
              <a:off x="6557906" y="4523228"/>
              <a:ext cx="113845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バランスの維持</a:t>
              </a:r>
            </a:p>
          </p:txBody>
        </p:sp>
        <p:sp>
          <p:nvSpPr>
            <p:cNvPr id="6" name="正方形/長方形 5">
              <a:extLst>
                <a:ext uri="{FF2B5EF4-FFF2-40B4-BE49-F238E27FC236}">
                  <a16:creationId xmlns:a16="http://schemas.microsoft.com/office/drawing/2014/main" id="{04A074D0-CB15-84C7-A852-8F27479E41CC}"/>
                </a:ext>
              </a:extLst>
            </p:cNvPr>
            <p:cNvSpPr/>
            <p:nvPr/>
          </p:nvSpPr>
          <p:spPr>
            <a:xfrm>
              <a:off x="6679612" y="5278538"/>
              <a:ext cx="1151837" cy="451702"/>
            </a:xfrm>
            <a:prstGeom prst="rect">
              <a:avLst/>
            </a:prstGeom>
            <a:solidFill>
              <a:schemeClr val="bg1"/>
            </a:solidFill>
            <a:ln w="19050">
              <a:solidFill>
                <a:srgbClr val="002060"/>
              </a:solidFill>
            </a:ln>
          </p:spPr>
          <p:style>
            <a:lnRef idx="2">
              <a:schemeClr val="accent5"/>
            </a:lnRef>
            <a:fillRef idx="1">
              <a:schemeClr val="lt1"/>
            </a:fillRef>
            <a:effectRef idx="0">
              <a:schemeClr val="accent5"/>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基礎年金</a:t>
              </a:r>
            </a:p>
          </p:txBody>
        </p:sp>
        <p:sp>
          <p:nvSpPr>
            <p:cNvPr id="10" name="直角三角形 9">
              <a:extLst>
                <a:ext uri="{FF2B5EF4-FFF2-40B4-BE49-F238E27FC236}">
                  <a16:creationId xmlns:a16="http://schemas.microsoft.com/office/drawing/2014/main" id="{E5CA0C5D-4112-764C-56A5-081289881A29}"/>
                </a:ext>
              </a:extLst>
            </p:cNvPr>
            <p:cNvSpPr/>
            <p:nvPr/>
          </p:nvSpPr>
          <p:spPr>
            <a:xfrm flipH="1">
              <a:off x="6890140" y="4708589"/>
              <a:ext cx="941310" cy="570487"/>
            </a:xfrm>
            <a:prstGeom prst="rtTriangle">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83D810AF-D7C8-A169-2BD6-27346EB1CFFC}"/>
                </a:ext>
              </a:extLst>
            </p:cNvPr>
            <p:cNvSpPr txBox="1"/>
            <p:nvPr/>
          </p:nvSpPr>
          <p:spPr>
            <a:xfrm>
              <a:off x="7145075" y="5005614"/>
              <a:ext cx="748923"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報酬比例</a:t>
              </a:r>
            </a:p>
          </p:txBody>
        </p:sp>
        <p:sp>
          <p:nvSpPr>
            <p:cNvPr id="12" name="正方形/長方形 11">
              <a:extLst>
                <a:ext uri="{FF2B5EF4-FFF2-40B4-BE49-F238E27FC236}">
                  <a16:creationId xmlns:a16="http://schemas.microsoft.com/office/drawing/2014/main" id="{41CDB601-DF07-DABA-E83D-107685FCB42D}"/>
                </a:ext>
              </a:extLst>
            </p:cNvPr>
            <p:cNvSpPr/>
            <p:nvPr/>
          </p:nvSpPr>
          <p:spPr>
            <a:xfrm>
              <a:off x="6704565" y="5502828"/>
              <a:ext cx="1101930" cy="2016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国庫負担</a:t>
              </a:r>
            </a:p>
          </p:txBody>
        </p:sp>
        <p:sp>
          <p:nvSpPr>
            <p:cNvPr id="13" name="正方形/長方形 12">
              <a:extLst>
                <a:ext uri="{FF2B5EF4-FFF2-40B4-BE49-F238E27FC236}">
                  <a16:creationId xmlns:a16="http://schemas.microsoft.com/office/drawing/2014/main" id="{496B323D-461F-B98E-ABB1-D6FCC210A10B}"/>
                </a:ext>
              </a:extLst>
            </p:cNvPr>
            <p:cNvSpPr/>
            <p:nvPr/>
          </p:nvSpPr>
          <p:spPr>
            <a:xfrm>
              <a:off x="8292922" y="5278538"/>
              <a:ext cx="1151837" cy="451702"/>
            </a:xfrm>
            <a:prstGeom prst="rect">
              <a:avLst/>
            </a:prstGeom>
            <a:solidFill>
              <a:schemeClr val="bg1"/>
            </a:solidFill>
            <a:ln w="19050">
              <a:solidFill>
                <a:srgbClr val="002060"/>
              </a:solidFill>
            </a:ln>
          </p:spPr>
          <p:style>
            <a:lnRef idx="2">
              <a:schemeClr val="accent5"/>
            </a:lnRef>
            <a:fillRef idx="1">
              <a:schemeClr val="lt1"/>
            </a:fillRef>
            <a:effectRef idx="0">
              <a:schemeClr val="accent5"/>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基礎年金</a:t>
              </a:r>
            </a:p>
          </p:txBody>
        </p:sp>
        <p:sp>
          <p:nvSpPr>
            <p:cNvPr id="14" name="直角三角形 13">
              <a:extLst>
                <a:ext uri="{FF2B5EF4-FFF2-40B4-BE49-F238E27FC236}">
                  <a16:creationId xmlns:a16="http://schemas.microsoft.com/office/drawing/2014/main" id="{DDAC9EF4-EE06-A6B3-2624-68E85862A488}"/>
                </a:ext>
              </a:extLst>
            </p:cNvPr>
            <p:cNvSpPr/>
            <p:nvPr/>
          </p:nvSpPr>
          <p:spPr>
            <a:xfrm flipH="1">
              <a:off x="8503450" y="4708589"/>
              <a:ext cx="941310" cy="570487"/>
            </a:xfrm>
            <a:prstGeom prst="rtTriangle">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38658284-5456-2549-F259-D306086F25C4}"/>
                </a:ext>
              </a:extLst>
            </p:cNvPr>
            <p:cNvSpPr txBox="1"/>
            <p:nvPr/>
          </p:nvSpPr>
          <p:spPr>
            <a:xfrm>
              <a:off x="8758385" y="5005614"/>
              <a:ext cx="748923"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報酬比例</a:t>
              </a:r>
            </a:p>
          </p:txBody>
        </p:sp>
        <p:sp>
          <p:nvSpPr>
            <p:cNvPr id="16" name="正方形/長方形 15">
              <a:extLst>
                <a:ext uri="{FF2B5EF4-FFF2-40B4-BE49-F238E27FC236}">
                  <a16:creationId xmlns:a16="http://schemas.microsoft.com/office/drawing/2014/main" id="{BE791A37-19B7-6FA6-3AF6-E08CD58A1E57}"/>
                </a:ext>
              </a:extLst>
            </p:cNvPr>
            <p:cNvSpPr/>
            <p:nvPr/>
          </p:nvSpPr>
          <p:spPr>
            <a:xfrm>
              <a:off x="8317875" y="5502828"/>
              <a:ext cx="1101930" cy="2016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国庫負担</a:t>
              </a:r>
            </a:p>
          </p:txBody>
        </p:sp>
        <p:sp>
          <p:nvSpPr>
            <p:cNvPr id="17" name="右矢印 75">
              <a:extLst>
                <a:ext uri="{FF2B5EF4-FFF2-40B4-BE49-F238E27FC236}">
                  <a16:creationId xmlns:a16="http://schemas.microsoft.com/office/drawing/2014/main" id="{F77776D0-DBE8-2F06-0C07-1EE61CCB3243}"/>
                </a:ext>
              </a:extLst>
            </p:cNvPr>
            <p:cNvSpPr/>
            <p:nvPr/>
          </p:nvSpPr>
          <p:spPr>
            <a:xfrm>
              <a:off x="7941438" y="5156010"/>
              <a:ext cx="267282" cy="363989"/>
            </a:xfrm>
            <a:prstGeom prst="rightArrow">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10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grpSp>
      <p:sp>
        <p:nvSpPr>
          <p:cNvPr id="18" name="スライド番号プレースホルダー 7">
            <a:extLst>
              <a:ext uri="{FF2B5EF4-FFF2-40B4-BE49-F238E27FC236}">
                <a16:creationId xmlns:a16="http://schemas.microsoft.com/office/drawing/2014/main" id="{3B114B44-E492-C48A-2D93-801D0532C4D6}"/>
              </a:ext>
            </a:extLst>
          </p:cNvPr>
          <p:cNvSpPr>
            <a:spLocks noGrp="1"/>
          </p:cNvSpPr>
          <p:nvPr>
            <p:ph type="sldNum" sz="quarter" idx="12"/>
          </p:nvPr>
        </p:nvSpPr>
        <p:spPr>
          <a:xfrm>
            <a:off x="9557012" y="6623175"/>
            <a:ext cx="337767" cy="211203"/>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18">
            <a:extLst>
              <a:ext uri="{FF2B5EF4-FFF2-40B4-BE49-F238E27FC236}">
                <a16:creationId xmlns:a16="http://schemas.microsoft.com/office/drawing/2014/main" id="{D3D2010D-C8B9-A09A-92E6-A1F510E51888}"/>
              </a:ext>
            </a:extLst>
          </p:cNvPr>
          <p:cNvSpPr/>
          <p:nvPr/>
        </p:nvSpPr>
        <p:spPr>
          <a:xfrm>
            <a:off x="411259" y="0"/>
            <a:ext cx="5903287"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ACFC37B6-6190-03C7-9904-1F32E32E19C2}"/>
              </a:ext>
            </a:extLst>
          </p:cNvPr>
          <p:cNvSpPr txBox="1"/>
          <p:nvPr/>
        </p:nvSpPr>
        <p:spPr bwMode="gray">
          <a:xfrm>
            <a:off x="557145" y="72851"/>
            <a:ext cx="570060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調整期間一致に伴う給付水準の変化</a:t>
            </a:r>
          </a:p>
        </p:txBody>
      </p:sp>
    </p:spTree>
    <p:extLst>
      <p:ext uri="{BB962C8B-B14F-4D97-AF65-F5344CB8AC3E}">
        <p14:creationId xmlns:p14="http://schemas.microsoft.com/office/powerpoint/2010/main" val="100595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35" presetClass="path" presetSubtype="0" fill="hold" nodeType="withEffect">
                                  <p:stCondLst>
                                    <p:cond delay="0"/>
                                  </p:stCondLst>
                                  <p:childTnLst>
                                    <p:animMotion origin="layout" path="M -0.07371 0.02754 L -4.61538E-6 3.33333E-6 " pathEditMode="relative" rAng="0" ptsTypes="AA">
                                      <p:cBhvr>
                                        <p:cTn id="10" dur="500" fill="hold"/>
                                        <p:tgtEl>
                                          <p:spTgt spid="8"/>
                                        </p:tgtEl>
                                        <p:attrNameLst>
                                          <p:attrName>ppt_x</p:attrName>
                                          <p:attrName>ppt_y</p:attrName>
                                        </p:attrNameLst>
                                      </p:cBhvr>
                                      <p:rCtr x="3686" y="-1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9" name="グループ化 168">
            <a:extLst>
              <a:ext uri="{FF2B5EF4-FFF2-40B4-BE49-F238E27FC236}">
                <a16:creationId xmlns:a16="http://schemas.microsoft.com/office/drawing/2014/main" id="{7179568C-B90D-CF37-C6FA-7234BE4D4F32}"/>
              </a:ext>
            </a:extLst>
          </p:cNvPr>
          <p:cNvGrpSpPr/>
          <p:nvPr/>
        </p:nvGrpSpPr>
        <p:grpSpPr>
          <a:xfrm>
            <a:off x="2900168" y="4299907"/>
            <a:ext cx="2304923" cy="1566086"/>
            <a:chOff x="2387600" y="1290433"/>
            <a:chExt cx="1648076" cy="995567"/>
          </a:xfrm>
        </p:grpSpPr>
        <p:cxnSp>
          <p:nvCxnSpPr>
            <p:cNvPr id="170" name="直線コネクタ 169">
              <a:extLst>
                <a:ext uri="{FF2B5EF4-FFF2-40B4-BE49-F238E27FC236}">
                  <a16:creationId xmlns:a16="http://schemas.microsoft.com/office/drawing/2014/main" id="{BE86D45E-D964-71E9-4CF7-7149EA3BC083}"/>
                </a:ext>
              </a:extLst>
            </p:cNvPr>
            <p:cNvCxnSpPr>
              <a:cxnSpLocks/>
            </p:cNvCxnSpPr>
            <p:nvPr/>
          </p:nvCxnSpPr>
          <p:spPr>
            <a:xfrm flipV="1">
              <a:off x="2387600" y="1290433"/>
              <a:ext cx="989" cy="995567"/>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直線コネクタ 170">
              <a:extLst>
                <a:ext uri="{FF2B5EF4-FFF2-40B4-BE49-F238E27FC236}">
                  <a16:creationId xmlns:a16="http://schemas.microsoft.com/office/drawing/2014/main" id="{4D8FD893-E35D-82CD-BF80-8A80A5EC0F1F}"/>
                </a:ext>
              </a:extLst>
            </p:cNvPr>
            <p:cNvCxnSpPr>
              <a:cxnSpLocks/>
            </p:cNvCxnSpPr>
            <p:nvPr/>
          </p:nvCxnSpPr>
          <p:spPr>
            <a:xfrm flipV="1">
              <a:off x="4034687" y="1290433"/>
              <a:ext cx="989" cy="995567"/>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 name="テキスト ボックス 3">
            <a:extLst>
              <a:ext uri="{FF2B5EF4-FFF2-40B4-BE49-F238E27FC236}">
                <a16:creationId xmlns:a16="http://schemas.microsoft.com/office/drawing/2014/main" id="{9DF28EB2-9797-988F-A673-FC94155BC04D}"/>
              </a:ext>
            </a:extLst>
          </p:cNvPr>
          <p:cNvSpPr txBox="1"/>
          <p:nvPr/>
        </p:nvSpPr>
        <p:spPr>
          <a:xfrm>
            <a:off x="412807" y="773074"/>
            <a:ext cx="9141235" cy="241233"/>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0" lang="en-US" altLang="ja-JP" sz="14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2004</a:t>
            </a:r>
            <a:r>
              <a:rPr kumimoji="0" lang="ja-JP" altLang="en-US" sz="14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年財政再計算基準ケース</a:t>
            </a:r>
          </a:p>
        </p:txBody>
      </p:sp>
      <p:sp>
        <p:nvSpPr>
          <p:cNvPr id="38" name="正方形/長方形 37">
            <a:extLst>
              <a:ext uri="{FF2B5EF4-FFF2-40B4-BE49-F238E27FC236}">
                <a16:creationId xmlns:a16="http://schemas.microsoft.com/office/drawing/2014/main" id="{2B7BFFAA-F1A6-90E2-4436-3EB31E78C4F5}"/>
              </a:ext>
            </a:extLst>
          </p:cNvPr>
          <p:cNvSpPr/>
          <p:nvPr/>
        </p:nvSpPr>
        <p:spPr>
          <a:xfrm>
            <a:off x="685912" y="1802900"/>
            <a:ext cx="1602054" cy="404356"/>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所得代替率</a:t>
            </a:r>
          </a:p>
        </p:txBody>
      </p:sp>
      <p:sp>
        <p:nvSpPr>
          <p:cNvPr id="30" name="角丸四角形 22">
            <a:extLst>
              <a:ext uri="{FF2B5EF4-FFF2-40B4-BE49-F238E27FC236}">
                <a16:creationId xmlns:a16="http://schemas.microsoft.com/office/drawing/2014/main" id="{8E9BA423-7282-A502-FD05-A76BD691805C}"/>
              </a:ext>
            </a:extLst>
          </p:cNvPr>
          <p:cNvSpPr/>
          <p:nvPr/>
        </p:nvSpPr>
        <p:spPr>
          <a:xfrm>
            <a:off x="4853422" y="1828172"/>
            <a:ext cx="1052719" cy="353812"/>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50.2</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9" name="角丸四角形 15">
            <a:extLst>
              <a:ext uri="{FF2B5EF4-FFF2-40B4-BE49-F238E27FC236}">
                <a16:creationId xmlns:a16="http://schemas.microsoft.com/office/drawing/2014/main" id="{E15E7F2D-1F0E-C47B-4C09-32EBBE182DDB}"/>
              </a:ext>
            </a:extLst>
          </p:cNvPr>
          <p:cNvSpPr/>
          <p:nvPr/>
        </p:nvSpPr>
        <p:spPr>
          <a:xfrm>
            <a:off x="2409316" y="1828172"/>
            <a:ext cx="1052719" cy="353812"/>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59.3</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6" name="正方形/長方形 35">
            <a:extLst>
              <a:ext uri="{FF2B5EF4-FFF2-40B4-BE49-F238E27FC236}">
                <a16:creationId xmlns:a16="http://schemas.microsoft.com/office/drawing/2014/main" id="{55842BF0-AD2E-92A1-D24F-9FBEFA72B3D3}"/>
              </a:ext>
            </a:extLst>
          </p:cNvPr>
          <p:cNvSpPr/>
          <p:nvPr/>
        </p:nvSpPr>
        <p:spPr>
          <a:xfrm>
            <a:off x="686651" y="2699650"/>
            <a:ext cx="1602054" cy="404356"/>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95000"/>
              </a:lnSpc>
              <a:defRPr/>
            </a:pPr>
            <a:r>
              <a:rPr kumimoji="1" lang="zh-TW" altLang="en-US" sz="1400" b="1"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基礎年金</a:t>
            </a:r>
            <a:r>
              <a:rPr kumimoji="1" lang="en-US" altLang="zh-TW" sz="1050" b="1" spc="150" dirty="0">
                <a:solidFill>
                  <a:schemeClr val="bg1"/>
                </a:solidFill>
                <a:latin typeface="Meiryo UI" panose="020B0604030504040204" pitchFamily="50" charset="-128"/>
                <a:ea typeface="Meiryo UI" panose="020B0604030504040204" pitchFamily="50" charset="-128"/>
              </a:rPr>
              <a:t>(</a:t>
            </a:r>
            <a:r>
              <a:rPr kumimoji="1" lang="en-US" altLang="ja-JP" sz="1050" b="1" spc="150" dirty="0">
                <a:solidFill>
                  <a:schemeClr val="bg1"/>
                </a:solidFill>
                <a:latin typeface="Meiryo UI" panose="020B0604030504040204" pitchFamily="50" charset="-128"/>
                <a:ea typeface="Meiryo UI" panose="020B0604030504040204" pitchFamily="50" charset="-128"/>
              </a:rPr>
              <a:t>2</a:t>
            </a:r>
            <a:r>
              <a:rPr kumimoji="1" lang="zh-TW" altLang="en-US" sz="105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人分</a:t>
            </a:r>
            <a:r>
              <a:rPr kumimoji="1" lang="en-US" altLang="zh-TW" sz="105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a:t>
            </a:r>
            <a:endParaRPr kumimoji="1" lang="en-US" altLang="zh-TW" sz="1050" b="1"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95000"/>
              </a:lnSpc>
              <a:spcBef>
                <a:spcPts val="0"/>
              </a:spcBef>
              <a:spcAft>
                <a:spcPts val="0"/>
              </a:spcAft>
              <a:buClrTx/>
              <a:buSzTx/>
              <a:buFontTx/>
              <a:buNone/>
              <a:tabLst/>
              <a:defRPr/>
            </a:pPr>
            <a:r>
              <a:rPr kumimoji="1" lang="zh-TW" altLang="en-US" sz="1050"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（１階）</a:t>
            </a:r>
            <a:endParaRPr kumimoji="1" lang="ja-JP" altLang="en-US" sz="900"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角丸四角形 17">
            <a:extLst>
              <a:ext uri="{FF2B5EF4-FFF2-40B4-BE49-F238E27FC236}">
                <a16:creationId xmlns:a16="http://schemas.microsoft.com/office/drawing/2014/main" id="{A250444C-1029-EF30-63BD-6CFAD9EACCD2}"/>
              </a:ext>
            </a:extLst>
          </p:cNvPr>
          <p:cNvSpPr/>
          <p:nvPr/>
        </p:nvSpPr>
        <p:spPr>
          <a:xfrm>
            <a:off x="2409316" y="2724922"/>
            <a:ext cx="1052719" cy="353812"/>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33.7</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1" name="角丸四角形 18">
            <a:extLst>
              <a:ext uri="{FF2B5EF4-FFF2-40B4-BE49-F238E27FC236}">
                <a16:creationId xmlns:a16="http://schemas.microsoft.com/office/drawing/2014/main" id="{4F026046-D1DE-2CC9-A5FD-B0D5AC8EDA49}"/>
              </a:ext>
            </a:extLst>
          </p:cNvPr>
          <p:cNvSpPr/>
          <p:nvPr/>
        </p:nvSpPr>
        <p:spPr>
          <a:xfrm>
            <a:off x="4853422" y="2724922"/>
            <a:ext cx="1052719" cy="353812"/>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28.4</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5" name="正方形/長方形 34">
            <a:extLst>
              <a:ext uri="{FF2B5EF4-FFF2-40B4-BE49-F238E27FC236}">
                <a16:creationId xmlns:a16="http://schemas.microsoft.com/office/drawing/2014/main" id="{D928E6FE-B4DA-8242-C3DB-629DDBD1279B}"/>
              </a:ext>
            </a:extLst>
          </p:cNvPr>
          <p:cNvSpPr/>
          <p:nvPr/>
        </p:nvSpPr>
        <p:spPr>
          <a:xfrm>
            <a:off x="686651" y="2251275"/>
            <a:ext cx="1602054" cy="404356"/>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400" b="1"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報酬比例部分</a:t>
            </a:r>
            <a:r>
              <a:rPr kumimoji="1" lang="zh-TW" altLang="en-US" sz="1050"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zh-TW" altLang="en-US" sz="1050"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２階</a:t>
            </a:r>
            <a:r>
              <a:rPr kumimoji="1" lang="zh-TW" altLang="en-US" sz="1050"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050"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85" name="グループ化 84">
            <a:extLst>
              <a:ext uri="{FF2B5EF4-FFF2-40B4-BE49-F238E27FC236}">
                <a16:creationId xmlns:a16="http://schemas.microsoft.com/office/drawing/2014/main" id="{97EFACEF-4814-8910-B556-97C2FC4A73DF}"/>
              </a:ext>
            </a:extLst>
          </p:cNvPr>
          <p:cNvGrpSpPr/>
          <p:nvPr/>
        </p:nvGrpSpPr>
        <p:grpSpPr>
          <a:xfrm>
            <a:off x="3448985" y="2005078"/>
            <a:ext cx="1432577" cy="896750"/>
            <a:chOff x="3448986" y="2005078"/>
            <a:chExt cx="1331602" cy="896750"/>
          </a:xfrm>
        </p:grpSpPr>
        <p:cxnSp>
          <p:nvCxnSpPr>
            <p:cNvPr id="43" name="直線矢印コネクタ 42">
              <a:extLst>
                <a:ext uri="{FF2B5EF4-FFF2-40B4-BE49-F238E27FC236}">
                  <a16:creationId xmlns:a16="http://schemas.microsoft.com/office/drawing/2014/main" id="{B2D33845-B90E-F9B5-379A-359AA18591C7}"/>
                </a:ext>
              </a:extLst>
            </p:cNvPr>
            <p:cNvCxnSpPr>
              <a:cxnSpLocks/>
            </p:cNvCxnSpPr>
            <p:nvPr/>
          </p:nvCxnSpPr>
          <p:spPr>
            <a:xfrm>
              <a:off x="3448986" y="2005078"/>
              <a:ext cx="1314158" cy="0"/>
            </a:xfrm>
            <a:prstGeom prst="straightConnector1">
              <a:avLst/>
            </a:prstGeom>
            <a:ln w="19050">
              <a:solidFill>
                <a:srgbClr val="002060">
                  <a:alpha val="50000"/>
                </a:srgbClr>
              </a:solidFill>
              <a:tailEnd type="triangle"/>
            </a:ln>
          </p:spPr>
          <p:style>
            <a:lnRef idx="1">
              <a:schemeClr val="dk1"/>
            </a:lnRef>
            <a:fillRef idx="0">
              <a:schemeClr val="dk1"/>
            </a:fillRef>
            <a:effectRef idx="0">
              <a:schemeClr val="dk1"/>
            </a:effectRef>
            <a:fontRef idx="minor">
              <a:schemeClr val="tx1"/>
            </a:fontRef>
          </p:style>
        </p:cxnSp>
        <p:cxnSp>
          <p:nvCxnSpPr>
            <p:cNvPr id="62" name="直線矢印コネクタ 61">
              <a:extLst>
                <a:ext uri="{FF2B5EF4-FFF2-40B4-BE49-F238E27FC236}">
                  <a16:creationId xmlns:a16="http://schemas.microsoft.com/office/drawing/2014/main" id="{713DC5DF-0245-4EDF-5604-64EBBFF91702}"/>
                </a:ext>
              </a:extLst>
            </p:cNvPr>
            <p:cNvCxnSpPr>
              <a:cxnSpLocks/>
            </p:cNvCxnSpPr>
            <p:nvPr/>
          </p:nvCxnSpPr>
          <p:spPr>
            <a:xfrm flipV="1">
              <a:off x="3466430" y="2901828"/>
              <a:ext cx="1314158" cy="0"/>
            </a:xfrm>
            <a:prstGeom prst="straightConnector1">
              <a:avLst/>
            </a:prstGeom>
            <a:ln w="19050">
              <a:solidFill>
                <a:srgbClr val="002060">
                  <a:alpha val="50000"/>
                </a:srgbClr>
              </a:solidFill>
              <a:tailEnd type="triangle"/>
            </a:ln>
          </p:spPr>
          <p:style>
            <a:lnRef idx="1">
              <a:schemeClr val="dk1"/>
            </a:lnRef>
            <a:fillRef idx="0">
              <a:schemeClr val="dk1"/>
            </a:fillRef>
            <a:effectRef idx="0">
              <a:schemeClr val="dk1"/>
            </a:effectRef>
            <a:fontRef idx="minor">
              <a:schemeClr val="tx1"/>
            </a:fontRef>
          </p:style>
        </p:cxnSp>
        <p:cxnSp>
          <p:nvCxnSpPr>
            <p:cNvPr id="57" name="直線矢印コネクタ 56">
              <a:extLst>
                <a:ext uri="{FF2B5EF4-FFF2-40B4-BE49-F238E27FC236}">
                  <a16:creationId xmlns:a16="http://schemas.microsoft.com/office/drawing/2014/main" id="{23549AB8-01D7-D0F9-D8AC-CCD6EC6A3263}"/>
                </a:ext>
              </a:extLst>
            </p:cNvPr>
            <p:cNvCxnSpPr>
              <a:cxnSpLocks/>
            </p:cNvCxnSpPr>
            <p:nvPr/>
          </p:nvCxnSpPr>
          <p:spPr>
            <a:xfrm>
              <a:off x="3455006" y="2447365"/>
              <a:ext cx="1314158" cy="0"/>
            </a:xfrm>
            <a:prstGeom prst="straightConnector1">
              <a:avLst/>
            </a:prstGeom>
            <a:ln w="19050">
              <a:solidFill>
                <a:srgbClr val="002060">
                  <a:alpha val="50000"/>
                </a:srgbClr>
              </a:solidFill>
              <a:tailEnd type="triangle"/>
            </a:ln>
          </p:spPr>
          <p:style>
            <a:lnRef idx="1">
              <a:schemeClr val="dk1"/>
            </a:lnRef>
            <a:fillRef idx="0">
              <a:schemeClr val="dk1"/>
            </a:fillRef>
            <a:effectRef idx="0">
              <a:schemeClr val="dk1"/>
            </a:effectRef>
            <a:fontRef idx="minor">
              <a:schemeClr val="tx1"/>
            </a:fontRef>
          </p:style>
        </p:cxnSp>
      </p:grpSp>
      <p:sp>
        <p:nvSpPr>
          <p:cNvPr id="37" name="角丸四角形 11">
            <a:extLst>
              <a:ext uri="{FF2B5EF4-FFF2-40B4-BE49-F238E27FC236}">
                <a16:creationId xmlns:a16="http://schemas.microsoft.com/office/drawing/2014/main" id="{C8396E8B-9CE2-FB9C-24DC-4773F3487767}"/>
              </a:ext>
            </a:extLst>
          </p:cNvPr>
          <p:cNvSpPr/>
          <p:nvPr/>
        </p:nvSpPr>
        <p:spPr>
          <a:xfrm>
            <a:off x="2409316" y="2270459"/>
            <a:ext cx="1052719" cy="353812"/>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25.7</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2" name="角丸四角形 19">
            <a:extLst>
              <a:ext uri="{FF2B5EF4-FFF2-40B4-BE49-F238E27FC236}">
                <a16:creationId xmlns:a16="http://schemas.microsoft.com/office/drawing/2014/main" id="{F1C1B3B2-3B34-C97F-F9FB-FE443F09BA25}"/>
              </a:ext>
            </a:extLst>
          </p:cNvPr>
          <p:cNvSpPr/>
          <p:nvPr/>
        </p:nvSpPr>
        <p:spPr>
          <a:xfrm>
            <a:off x="4853422" y="2270459"/>
            <a:ext cx="1052719" cy="353812"/>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21.8</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93" name="テキスト ボックス 192">
            <a:extLst>
              <a:ext uri="{FF2B5EF4-FFF2-40B4-BE49-F238E27FC236}">
                <a16:creationId xmlns:a16="http://schemas.microsoft.com/office/drawing/2014/main" id="{B2AD0743-D01F-3E33-87CA-DB4CAF34461F}"/>
              </a:ext>
            </a:extLst>
          </p:cNvPr>
          <p:cNvSpPr txBox="1"/>
          <p:nvPr/>
        </p:nvSpPr>
        <p:spPr>
          <a:xfrm>
            <a:off x="3524998" y="4346048"/>
            <a:ext cx="996731"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en-US" altLang="ja-JP"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14</a:t>
            </a: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年間）</a:t>
            </a:r>
          </a:p>
        </p:txBody>
      </p:sp>
      <p:sp>
        <p:nvSpPr>
          <p:cNvPr id="130" name="テキスト ボックス 129">
            <a:extLst>
              <a:ext uri="{FF2B5EF4-FFF2-40B4-BE49-F238E27FC236}">
                <a16:creationId xmlns:a16="http://schemas.microsoft.com/office/drawing/2014/main" id="{8E2C894D-A66C-F824-148A-BC91144D6716}"/>
              </a:ext>
            </a:extLst>
          </p:cNvPr>
          <p:cNvSpPr txBox="1"/>
          <p:nvPr/>
        </p:nvSpPr>
        <p:spPr>
          <a:xfrm>
            <a:off x="412807" y="3499508"/>
            <a:ext cx="9141235" cy="241233"/>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基礎・比例の調整期間を一致させた場合</a:t>
            </a:r>
          </a:p>
        </p:txBody>
      </p:sp>
      <p:sp>
        <p:nvSpPr>
          <p:cNvPr id="203" name="テキスト プレースホルダー 2">
            <a:extLst>
              <a:ext uri="{FF2B5EF4-FFF2-40B4-BE49-F238E27FC236}">
                <a16:creationId xmlns:a16="http://schemas.microsoft.com/office/drawing/2014/main" id="{3EEA9D27-8FA3-E381-48D9-916054164BFB}"/>
              </a:ext>
            </a:extLst>
          </p:cNvPr>
          <p:cNvSpPr txBox="1">
            <a:spLocks/>
          </p:cNvSpPr>
          <p:nvPr/>
        </p:nvSpPr>
        <p:spPr>
          <a:xfrm>
            <a:off x="570445" y="6074525"/>
            <a:ext cx="6177877" cy="434763"/>
          </a:xfrm>
          <a:prstGeom prst="rect">
            <a:avLst/>
          </a:prstGeom>
          <a:noFill/>
        </p:spPr>
        <p:txBody>
          <a:bodyPr vert="horz" lIns="9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103185"/>
              </a:buClr>
              <a:buSzTx/>
              <a:buFont typeface="Arial" panose="020B0604020202020204" pitchFamily="34" charset="0"/>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仮に調整期間を一致させた場合では、現行制度の下での見通しに比べて国庫負担が増加することとなる</a:t>
            </a:r>
            <a:b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b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（このため国庫負担については追加財源の確保が必要）</a:t>
            </a:r>
          </a:p>
        </p:txBody>
      </p:sp>
      <p:grpSp>
        <p:nvGrpSpPr>
          <p:cNvPr id="2" name="グループ化 1">
            <a:extLst>
              <a:ext uri="{FF2B5EF4-FFF2-40B4-BE49-F238E27FC236}">
                <a16:creationId xmlns:a16="http://schemas.microsoft.com/office/drawing/2014/main" id="{BCA9E113-5234-8BBA-62EF-8D954A31C8BB}"/>
              </a:ext>
            </a:extLst>
          </p:cNvPr>
          <p:cNvGrpSpPr/>
          <p:nvPr/>
        </p:nvGrpSpPr>
        <p:grpSpPr>
          <a:xfrm>
            <a:off x="6541647" y="4177288"/>
            <a:ext cx="3010413" cy="1843999"/>
            <a:chOff x="6541648" y="4210130"/>
            <a:chExt cx="3010413" cy="1843999"/>
          </a:xfrm>
        </p:grpSpPr>
        <p:sp>
          <p:nvSpPr>
            <p:cNvPr id="3" name="四角形: 角を丸くする 2">
              <a:extLst>
                <a:ext uri="{FF2B5EF4-FFF2-40B4-BE49-F238E27FC236}">
                  <a16:creationId xmlns:a16="http://schemas.microsoft.com/office/drawing/2014/main" id="{234BAF1B-EE40-1633-118E-90394A4B6990}"/>
                </a:ext>
              </a:extLst>
            </p:cNvPr>
            <p:cNvSpPr/>
            <p:nvPr/>
          </p:nvSpPr>
          <p:spPr>
            <a:xfrm>
              <a:off x="6541648" y="4210130"/>
              <a:ext cx="3010413" cy="1843999"/>
            </a:xfrm>
            <a:prstGeom prst="roundRect">
              <a:avLst>
                <a:gd name="adj" fmla="val 13995"/>
              </a:avLst>
            </a:prstGeom>
            <a:solidFill>
              <a:srgbClr val="00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2D9F1DAE-0066-ADB7-E971-8DED191CBD95}"/>
                </a:ext>
              </a:extLst>
            </p:cNvPr>
            <p:cNvSpPr txBox="1"/>
            <p:nvPr/>
          </p:nvSpPr>
          <p:spPr>
            <a:xfrm>
              <a:off x="6575848" y="4361777"/>
              <a:ext cx="113845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バランスの維持</a:t>
              </a:r>
            </a:p>
          </p:txBody>
        </p:sp>
        <p:sp>
          <p:nvSpPr>
            <p:cNvPr id="6" name="正方形/長方形 5">
              <a:extLst>
                <a:ext uri="{FF2B5EF4-FFF2-40B4-BE49-F238E27FC236}">
                  <a16:creationId xmlns:a16="http://schemas.microsoft.com/office/drawing/2014/main" id="{04A074D0-CB15-84C7-A852-8F27479E41CC}"/>
                </a:ext>
              </a:extLst>
            </p:cNvPr>
            <p:cNvSpPr/>
            <p:nvPr/>
          </p:nvSpPr>
          <p:spPr>
            <a:xfrm>
              <a:off x="6679612" y="5278538"/>
              <a:ext cx="1151837" cy="451702"/>
            </a:xfrm>
            <a:prstGeom prst="rect">
              <a:avLst/>
            </a:prstGeom>
            <a:solidFill>
              <a:schemeClr val="bg1"/>
            </a:solidFill>
            <a:ln w="19050">
              <a:solidFill>
                <a:srgbClr val="002060"/>
              </a:solidFill>
            </a:ln>
          </p:spPr>
          <p:style>
            <a:lnRef idx="2">
              <a:schemeClr val="accent5"/>
            </a:lnRef>
            <a:fillRef idx="1">
              <a:schemeClr val="lt1"/>
            </a:fillRef>
            <a:effectRef idx="0">
              <a:schemeClr val="accent5"/>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基礎年金</a:t>
              </a:r>
            </a:p>
          </p:txBody>
        </p:sp>
        <p:sp>
          <p:nvSpPr>
            <p:cNvPr id="10" name="直角三角形 9">
              <a:extLst>
                <a:ext uri="{FF2B5EF4-FFF2-40B4-BE49-F238E27FC236}">
                  <a16:creationId xmlns:a16="http://schemas.microsoft.com/office/drawing/2014/main" id="{E5CA0C5D-4112-764C-56A5-081289881A29}"/>
                </a:ext>
              </a:extLst>
            </p:cNvPr>
            <p:cNvSpPr/>
            <p:nvPr/>
          </p:nvSpPr>
          <p:spPr>
            <a:xfrm flipH="1">
              <a:off x="6890140" y="4708589"/>
              <a:ext cx="941310" cy="570487"/>
            </a:xfrm>
            <a:prstGeom prst="rtTriangle">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a:extLst>
                <a:ext uri="{FF2B5EF4-FFF2-40B4-BE49-F238E27FC236}">
                  <a16:creationId xmlns:a16="http://schemas.microsoft.com/office/drawing/2014/main" id="{83D810AF-D7C8-A169-2BD6-27346EB1CFFC}"/>
                </a:ext>
              </a:extLst>
            </p:cNvPr>
            <p:cNvSpPr txBox="1"/>
            <p:nvPr/>
          </p:nvSpPr>
          <p:spPr>
            <a:xfrm>
              <a:off x="7145075" y="5005614"/>
              <a:ext cx="748923"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報酬比例</a:t>
              </a:r>
            </a:p>
          </p:txBody>
        </p:sp>
        <p:sp>
          <p:nvSpPr>
            <p:cNvPr id="12" name="正方形/長方形 11">
              <a:extLst>
                <a:ext uri="{FF2B5EF4-FFF2-40B4-BE49-F238E27FC236}">
                  <a16:creationId xmlns:a16="http://schemas.microsoft.com/office/drawing/2014/main" id="{41CDB601-DF07-DABA-E83D-107685FCB42D}"/>
                </a:ext>
              </a:extLst>
            </p:cNvPr>
            <p:cNvSpPr/>
            <p:nvPr/>
          </p:nvSpPr>
          <p:spPr>
            <a:xfrm>
              <a:off x="6704565" y="5502828"/>
              <a:ext cx="1101930" cy="2016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国庫負担</a:t>
              </a:r>
            </a:p>
          </p:txBody>
        </p:sp>
        <p:sp>
          <p:nvSpPr>
            <p:cNvPr id="13" name="正方形/長方形 12">
              <a:extLst>
                <a:ext uri="{FF2B5EF4-FFF2-40B4-BE49-F238E27FC236}">
                  <a16:creationId xmlns:a16="http://schemas.microsoft.com/office/drawing/2014/main" id="{496B323D-461F-B98E-ABB1-D6FCC210A10B}"/>
                </a:ext>
              </a:extLst>
            </p:cNvPr>
            <p:cNvSpPr/>
            <p:nvPr/>
          </p:nvSpPr>
          <p:spPr>
            <a:xfrm>
              <a:off x="8292922" y="5278538"/>
              <a:ext cx="1151837" cy="451702"/>
            </a:xfrm>
            <a:prstGeom prst="rect">
              <a:avLst/>
            </a:prstGeom>
            <a:solidFill>
              <a:schemeClr val="bg1"/>
            </a:solidFill>
            <a:ln w="19050">
              <a:solidFill>
                <a:srgbClr val="002060"/>
              </a:solidFill>
            </a:ln>
          </p:spPr>
          <p:style>
            <a:lnRef idx="2">
              <a:schemeClr val="accent5"/>
            </a:lnRef>
            <a:fillRef idx="1">
              <a:schemeClr val="lt1"/>
            </a:fillRef>
            <a:effectRef idx="0">
              <a:schemeClr val="accent5"/>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基礎年金</a:t>
              </a:r>
            </a:p>
          </p:txBody>
        </p:sp>
        <p:sp>
          <p:nvSpPr>
            <p:cNvPr id="14" name="直角三角形 13">
              <a:extLst>
                <a:ext uri="{FF2B5EF4-FFF2-40B4-BE49-F238E27FC236}">
                  <a16:creationId xmlns:a16="http://schemas.microsoft.com/office/drawing/2014/main" id="{DDAC9EF4-EE06-A6B3-2624-68E85862A488}"/>
                </a:ext>
              </a:extLst>
            </p:cNvPr>
            <p:cNvSpPr/>
            <p:nvPr/>
          </p:nvSpPr>
          <p:spPr>
            <a:xfrm flipH="1">
              <a:off x="8503450" y="4708589"/>
              <a:ext cx="941310" cy="570487"/>
            </a:xfrm>
            <a:prstGeom prst="rtTriangle">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5" name="テキスト ボックス 14">
              <a:extLst>
                <a:ext uri="{FF2B5EF4-FFF2-40B4-BE49-F238E27FC236}">
                  <a16:creationId xmlns:a16="http://schemas.microsoft.com/office/drawing/2014/main" id="{38658284-5456-2549-F259-D306086F25C4}"/>
                </a:ext>
              </a:extLst>
            </p:cNvPr>
            <p:cNvSpPr txBox="1"/>
            <p:nvPr/>
          </p:nvSpPr>
          <p:spPr>
            <a:xfrm>
              <a:off x="8758385" y="5005614"/>
              <a:ext cx="748923"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報酬比例</a:t>
              </a:r>
            </a:p>
          </p:txBody>
        </p:sp>
        <p:sp>
          <p:nvSpPr>
            <p:cNvPr id="16" name="正方形/長方形 15">
              <a:extLst>
                <a:ext uri="{FF2B5EF4-FFF2-40B4-BE49-F238E27FC236}">
                  <a16:creationId xmlns:a16="http://schemas.microsoft.com/office/drawing/2014/main" id="{BE791A37-19B7-6FA6-3AF6-E08CD58A1E57}"/>
                </a:ext>
              </a:extLst>
            </p:cNvPr>
            <p:cNvSpPr/>
            <p:nvPr/>
          </p:nvSpPr>
          <p:spPr>
            <a:xfrm>
              <a:off x="8317875" y="5502828"/>
              <a:ext cx="1101930" cy="2016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国庫負担</a:t>
              </a:r>
            </a:p>
          </p:txBody>
        </p:sp>
        <p:sp>
          <p:nvSpPr>
            <p:cNvPr id="17" name="右矢印 75">
              <a:extLst>
                <a:ext uri="{FF2B5EF4-FFF2-40B4-BE49-F238E27FC236}">
                  <a16:creationId xmlns:a16="http://schemas.microsoft.com/office/drawing/2014/main" id="{F77776D0-DBE8-2F06-0C07-1EE61CCB3243}"/>
                </a:ext>
              </a:extLst>
            </p:cNvPr>
            <p:cNvSpPr/>
            <p:nvPr/>
          </p:nvSpPr>
          <p:spPr>
            <a:xfrm>
              <a:off x="7941438" y="5156010"/>
              <a:ext cx="267282" cy="363989"/>
            </a:xfrm>
            <a:prstGeom prst="rightArrow">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1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18" name="スライド番号プレースホルダー 7">
            <a:extLst>
              <a:ext uri="{FF2B5EF4-FFF2-40B4-BE49-F238E27FC236}">
                <a16:creationId xmlns:a16="http://schemas.microsoft.com/office/drawing/2014/main" id="{3B114B44-E492-C48A-2D93-801D0532C4D6}"/>
              </a:ext>
            </a:extLst>
          </p:cNvPr>
          <p:cNvSpPr>
            <a:spLocks noGrp="1"/>
          </p:cNvSpPr>
          <p:nvPr>
            <p:ph type="sldNum" sz="quarter" idx="12"/>
          </p:nvPr>
        </p:nvSpPr>
        <p:spPr>
          <a:xfrm>
            <a:off x="9557012" y="6623175"/>
            <a:ext cx="337767" cy="211203"/>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84" name="グループ化 83">
            <a:extLst>
              <a:ext uri="{FF2B5EF4-FFF2-40B4-BE49-F238E27FC236}">
                <a16:creationId xmlns:a16="http://schemas.microsoft.com/office/drawing/2014/main" id="{A02DC499-7DEB-3C2A-00AE-83045B456130}"/>
              </a:ext>
            </a:extLst>
          </p:cNvPr>
          <p:cNvGrpSpPr/>
          <p:nvPr/>
        </p:nvGrpSpPr>
        <p:grpSpPr>
          <a:xfrm>
            <a:off x="2983013" y="1153259"/>
            <a:ext cx="2119173" cy="757797"/>
            <a:chOff x="3105119" y="1153259"/>
            <a:chExt cx="2119173" cy="757797"/>
          </a:xfrm>
        </p:grpSpPr>
        <p:sp>
          <p:nvSpPr>
            <p:cNvPr id="22" name="フリーフォーム: 図形 21">
              <a:extLst>
                <a:ext uri="{FF2B5EF4-FFF2-40B4-BE49-F238E27FC236}">
                  <a16:creationId xmlns:a16="http://schemas.microsoft.com/office/drawing/2014/main" id="{465402DA-A0E9-DF4C-B885-25CFD06BC0F4}"/>
                </a:ext>
              </a:extLst>
            </p:cNvPr>
            <p:cNvSpPr/>
            <p:nvPr/>
          </p:nvSpPr>
          <p:spPr>
            <a:xfrm flipV="1">
              <a:off x="3105119" y="1153259"/>
              <a:ext cx="2119173" cy="757797"/>
            </a:xfrm>
            <a:custGeom>
              <a:avLst/>
              <a:gdLst>
                <a:gd name="connsiteX0" fmla="*/ 0 w 2119173"/>
                <a:gd name="connsiteY0" fmla="*/ 757797 h 757797"/>
                <a:gd name="connsiteX1" fmla="*/ 2119173 w 2119173"/>
                <a:gd name="connsiteY1" fmla="*/ 757797 h 757797"/>
                <a:gd name="connsiteX2" fmla="*/ 2119173 w 2119173"/>
                <a:gd name="connsiteY2" fmla="*/ 210711 h 757797"/>
                <a:gd name="connsiteX3" fmla="*/ 1167598 w 2119173"/>
                <a:gd name="connsiteY3" fmla="*/ 210711 h 757797"/>
                <a:gd name="connsiteX4" fmla="*/ 1059586 w 2119173"/>
                <a:gd name="connsiteY4" fmla="*/ 0 h 757797"/>
                <a:gd name="connsiteX5" fmla="*/ 951574 w 2119173"/>
                <a:gd name="connsiteY5" fmla="*/ 210711 h 757797"/>
                <a:gd name="connsiteX6" fmla="*/ 0 w 2119173"/>
                <a:gd name="connsiteY6" fmla="*/ 210711 h 75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9173" h="757797">
                  <a:moveTo>
                    <a:pt x="0" y="757797"/>
                  </a:moveTo>
                  <a:lnTo>
                    <a:pt x="2119173" y="757797"/>
                  </a:lnTo>
                  <a:lnTo>
                    <a:pt x="2119173" y="210711"/>
                  </a:lnTo>
                  <a:lnTo>
                    <a:pt x="1167598" y="210711"/>
                  </a:lnTo>
                  <a:lnTo>
                    <a:pt x="1059586" y="0"/>
                  </a:lnTo>
                  <a:lnTo>
                    <a:pt x="951574" y="210711"/>
                  </a:lnTo>
                  <a:lnTo>
                    <a:pt x="0" y="210711"/>
                  </a:lnTo>
                  <a:close/>
                </a:path>
              </a:pathLst>
            </a:cu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D57A91AD-EF92-F3D0-EA34-99006AD17910}"/>
                </a:ext>
              </a:extLst>
            </p:cNvPr>
            <p:cNvSpPr txBox="1"/>
            <p:nvPr/>
          </p:nvSpPr>
          <p:spPr>
            <a:xfrm>
              <a:off x="3171474" y="1191817"/>
              <a:ext cx="1980809" cy="478336"/>
            </a:xfrm>
            <a:prstGeom prst="rect">
              <a:avLst/>
            </a:prstGeom>
            <a:noFill/>
            <a:ln>
              <a:noFill/>
            </a:ln>
          </p:spPr>
          <p:txBody>
            <a:bodyPr wrap="square"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マクロ経済スライド調整期間</a:t>
              </a:r>
              <a:b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19</a:t>
              </a: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年間）</a:t>
              </a:r>
            </a:p>
          </p:txBody>
        </p:sp>
      </p:grpSp>
      <p:sp>
        <p:nvSpPr>
          <p:cNvPr id="180" name="テキスト ボックス 179">
            <a:extLst>
              <a:ext uri="{FF2B5EF4-FFF2-40B4-BE49-F238E27FC236}">
                <a16:creationId xmlns:a16="http://schemas.microsoft.com/office/drawing/2014/main" id="{4296948E-4B4B-A1DE-9645-2A3FEB1A7D59}"/>
              </a:ext>
            </a:extLst>
          </p:cNvPr>
          <p:cNvSpPr txBox="1"/>
          <p:nvPr/>
        </p:nvSpPr>
        <p:spPr>
          <a:xfrm>
            <a:off x="2461841" y="5805553"/>
            <a:ext cx="877344" cy="381390"/>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2019</a:t>
            </a:r>
            <a:endParaRPr kumimoji="1" lang="ja-JP" altLang="en-US" sz="11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endParaRPr>
          </a:p>
        </p:txBody>
      </p:sp>
      <p:sp>
        <p:nvSpPr>
          <p:cNvPr id="182" name="テキスト ボックス 181">
            <a:extLst>
              <a:ext uri="{FF2B5EF4-FFF2-40B4-BE49-F238E27FC236}">
                <a16:creationId xmlns:a16="http://schemas.microsoft.com/office/drawing/2014/main" id="{7A934F06-E632-8E69-AF9A-BA9F7BA69CA6}"/>
              </a:ext>
            </a:extLst>
          </p:cNvPr>
          <p:cNvSpPr txBox="1"/>
          <p:nvPr/>
        </p:nvSpPr>
        <p:spPr>
          <a:xfrm>
            <a:off x="4726912" y="5805553"/>
            <a:ext cx="877344" cy="381390"/>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2033</a:t>
            </a:r>
            <a:endParaRPr kumimoji="1" lang="ja-JP" altLang="en-US" sz="11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endParaRPr>
          </a:p>
        </p:txBody>
      </p:sp>
      <p:sp>
        <p:nvSpPr>
          <p:cNvPr id="68" name="正方形/長方形 67">
            <a:extLst>
              <a:ext uri="{FF2B5EF4-FFF2-40B4-BE49-F238E27FC236}">
                <a16:creationId xmlns:a16="http://schemas.microsoft.com/office/drawing/2014/main" id="{AE54E8CF-2727-ABB5-2185-29BC9B25AEDC}"/>
              </a:ext>
            </a:extLst>
          </p:cNvPr>
          <p:cNvSpPr/>
          <p:nvPr/>
        </p:nvSpPr>
        <p:spPr>
          <a:xfrm>
            <a:off x="685912" y="4448996"/>
            <a:ext cx="1602054" cy="404356"/>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所得代替率</a:t>
            </a:r>
          </a:p>
        </p:txBody>
      </p:sp>
      <p:sp>
        <p:nvSpPr>
          <p:cNvPr id="73" name="角丸四角形 22">
            <a:extLst>
              <a:ext uri="{FF2B5EF4-FFF2-40B4-BE49-F238E27FC236}">
                <a16:creationId xmlns:a16="http://schemas.microsoft.com/office/drawing/2014/main" id="{ED2C2E8F-A74D-38AB-0945-F82573044291}"/>
              </a:ext>
            </a:extLst>
          </p:cNvPr>
          <p:cNvSpPr/>
          <p:nvPr/>
        </p:nvSpPr>
        <p:spPr>
          <a:xfrm>
            <a:off x="4663570" y="4474268"/>
            <a:ext cx="1052719" cy="353812"/>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55.6</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4" name="角丸四角形 15">
            <a:extLst>
              <a:ext uri="{FF2B5EF4-FFF2-40B4-BE49-F238E27FC236}">
                <a16:creationId xmlns:a16="http://schemas.microsoft.com/office/drawing/2014/main" id="{E3D015FC-C18E-37CC-5925-921A1AB503A8}"/>
              </a:ext>
            </a:extLst>
          </p:cNvPr>
          <p:cNvSpPr/>
          <p:nvPr/>
        </p:nvSpPr>
        <p:spPr>
          <a:xfrm>
            <a:off x="2409316" y="4474268"/>
            <a:ext cx="1052719" cy="353812"/>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61.7</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5" name="正方形/長方形 74">
            <a:extLst>
              <a:ext uri="{FF2B5EF4-FFF2-40B4-BE49-F238E27FC236}">
                <a16:creationId xmlns:a16="http://schemas.microsoft.com/office/drawing/2014/main" id="{BD89B20A-B55A-A001-ADE0-7844088624CF}"/>
              </a:ext>
            </a:extLst>
          </p:cNvPr>
          <p:cNvSpPr/>
          <p:nvPr/>
        </p:nvSpPr>
        <p:spPr>
          <a:xfrm>
            <a:off x="686651" y="5345746"/>
            <a:ext cx="1602054" cy="404356"/>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95000"/>
              </a:lnSpc>
              <a:defRPr/>
            </a:pPr>
            <a:r>
              <a:rPr kumimoji="1" lang="zh-TW" altLang="en-US" sz="1400" b="1"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基礎年金</a:t>
            </a:r>
            <a:r>
              <a:rPr kumimoji="1" lang="en-US" altLang="zh-TW" sz="1050" b="1" spc="150" dirty="0">
                <a:solidFill>
                  <a:schemeClr val="bg1"/>
                </a:solidFill>
                <a:latin typeface="Meiryo UI" panose="020B0604030504040204" pitchFamily="50" charset="-128"/>
                <a:ea typeface="Meiryo UI" panose="020B0604030504040204" pitchFamily="50" charset="-128"/>
              </a:rPr>
              <a:t>(</a:t>
            </a:r>
            <a:r>
              <a:rPr kumimoji="1" lang="en-US" altLang="ja-JP" sz="1050" b="1" spc="150" dirty="0">
                <a:solidFill>
                  <a:schemeClr val="bg1"/>
                </a:solidFill>
                <a:latin typeface="Meiryo UI" panose="020B0604030504040204" pitchFamily="50" charset="-128"/>
                <a:ea typeface="Meiryo UI" panose="020B0604030504040204" pitchFamily="50" charset="-128"/>
              </a:rPr>
              <a:t>2</a:t>
            </a:r>
            <a:r>
              <a:rPr kumimoji="1" lang="zh-TW" altLang="en-US" sz="105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人分</a:t>
            </a:r>
            <a:r>
              <a:rPr kumimoji="1" lang="en-US" altLang="zh-TW" sz="105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a:t>
            </a:r>
            <a:endParaRPr kumimoji="1" lang="en-US" altLang="zh-TW" sz="1050" b="1"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95000"/>
              </a:lnSpc>
              <a:spcBef>
                <a:spcPts val="0"/>
              </a:spcBef>
              <a:spcAft>
                <a:spcPts val="0"/>
              </a:spcAft>
              <a:buClrTx/>
              <a:buSzTx/>
              <a:buFontTx/>
              <a:buNone/>
              <a:tabLst/>
              <a:defRPr/>
            </a:pPr>
            <a:r>
              <a:rPr kumimoji="1" lang="zh-TW" altLang="en-US" sz="1050"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（１階）</a:t>
            </a:r>
            <a:endParaRPr kumimoji="1" lang="ja-JP" altLang="en-US" sz="900"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7" name="角丸四角形 17">
            <a:extLst>
              <a:ext uri="{FF2B5EF4-FFF2-40B4-BE49-F238E27FC236}">
                <a16:creationId xmlns:a16="http://schemas.microsoft.com/office/drawing/2014/main" id="{2E1B800B-F668-E20A-65EF-211E2ADC0860}"/>
              </a:ext>
            </a:extLst>
          </p:cNvPr>
          <p:cNvSpPr/>
          <p:nvPr/>
        </p:nvSpPr>
        <p:spPr>
          <a:xfrm>
            <a:off x="2409316" y="5371018"/>
            <a:ext cx="1052719" cy="353812"/>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36.4</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8" name="角丸四角形 18">
            <a:extLst>
              <a:ext uri="{FF2B5EF4-FFF2-40B4-BE49-F238E27FC236}">
                <a16:creationId xmlns:a16="http://schemas.microsoft.com/office/drawing/2014/main" id="{591CE549-FAE9-D1EB-DC6C-3F3550810E60}"/>
              </a:ext>
            </a:extLst>
          </p:cNvPr>
          <p:cNvSpPr/>
          <p:nvPr/>
        </p:nvSpPr>
        <p:spPr>
          <a:xfrm>
            <a:off x="4663570" y="5371018"/>
            <a:ext cx="1052719" cy="353812"/>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32.9</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9" name="正方形/長方形 78">
            <a:extLst>
              <a:ext uri="{FF2B5EF4-FFF2-40B4-BE49-F238E27FC236}">
                <a16:creationId xmlns:a16="http://schemas.microsoft.com/office/drawing/2014/main" id="{E0359D26-ED28-59E7-4D07-233069A0598A}"/>
              </a:ext>
            </a:extLst>
          </p:cNvPr>
          <p:cNvSpPr/>
          <p:nvPr/>
        </p:nvSpPr>
        <p:spPr>
          <a:xfrm>
            <a:off x="686651" y="4897371"/>
            <a:ext cx="1602054" cy="404356"/>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400" b="1"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報酬比例部分</a:t>
            </a:r>
            <a:r>
              <a:rPr kumimoji="1" lang="zh-TW" altLang="en-US" sz="1050"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zh-TW" altLang="en-US" sz="1050"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２階</a:t>
            </a:r>
            <a:r>
              <a:rPr kumimoji="1" lang="zh-TW" altLang="en-US" sz="1050"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050" i="0" u="none" strike="noStrike" kern="120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86" name="グループ化 85">
            <a:extLst>
              <a:ext uri="{FF2B5EF4-FFF2-40B4-BE49-F238E27FC236}">
                <a16:creationId xmlns:a16="http://schemas.microsoft.com/office/drawing/2014/main" id="{25BF4633-22B1-CBE5-39D3-43CF0010636F}"/>
              </a:ext>
            </a:extLst>
          </p:cNvPr>
          <p:cNvGrpSpPr/>
          <p:nvPr/>
        </p:nvGrpSpPr>
        <p:grpSpPr>
          <a:xfrm>
            <a:off x="3448986" y="4651174"/>
            <a:ext cx="1214584" cy="896750"/>
            <a:chOff x="3448986" y="4651174"/>
            <a:chExt cx="1331602" cy="896750"/>
          </a:xfrm>
        </p:grpSpPr>
        <p:cxnSp>
          <p:nvCxnSpPr>
            <p:cNvPr id="71" name="直線矢印コネクタ 70">
              <a:extLst>
                <a:ext uri="{FF2B5EF4-FFF2-40B4-BE49-F238E27FC236}">
                  <a16:creationId xmlns:a16="http://schemas.microsoft.com/office/drawing/2014/main" id="{04EBCE83-0C3B-15BF-A29D-4F217DD71CAD}"/>
                </a:ext>
              </a:extLst>
            </p:cNvPr>
            <p:cNvCxnSpPr>
              <a:cxnSpLocks/>
            </p:cNvCxnSpPr>
            <p:nvPr/>
          </p:nvCxnSpPr>
          <p:spPr>
            <a:xfrm>
              <a:off x="3448986" y="4651174"/>
              <a:ext cx="1314158" cy="0"/>
            </a:xfrm>
            <a:prstGeom prst="straightConnector1">
              <a:avLst/>
            </a:prstGeom>
            <a:ln w="19050">
              <a:solidFill>
                <a:srgbClr val="002060">
                  <a:alpha val="50000"/>
                </a:srgbClr>
              </a:solidFill>
              <a:tailEnd type="triangle"/>
            </a:ln>
          </p:spPr>
          <p:style>
            <a:lnRef idx="1">
              <a:schemeClr val="dk1"/>
            </a:lnRef>
            <a:fillRef idx="0">
              <a:schemeClr val="dk1"/>
            </a:fillRef>
            <a:effectRef idx="0">
              <a:schemeClr val="dk1"/>
            </a:effectRef>
            <a:fontRef idx="minor">
              <a:schemeClr val="tx1"/>
            </a:fontRef>
          </p:style>
        </p:cxnSp>
        <p:cxnSp>
          <p:nvCxnSpPr>
            <p:cNvPr id="76" name="直線矢印コネクタ 75">
              <a:extLst>
                <a:ext uri="{FF2B5EF4-FFF2-40B4-BE49-F238E27FC236}">
                  <a16:creationId xmlns:a16="http://schemas.microsoft.com/office/drawing/2014/main" id="{7A13F572-3B86-E5F4-680F-2C6AE2B99497}"/>
                </a:ext>
              </a:extLst>
            </p:cNvPr>
            <p:cNvCxnSpPr>
              <a:cxnSpLocks/>
            </p:cNvCxnSpPr>
            <p:nvPr/>
          </p:nvCxnSpPr>
          <p:spPr>
            <a:xfrm flipV="1">
              <a:off x="3466430" y="5547924"/>
              <a:ext cx="1314158" cy="0"/>
            </a:xfrm>
            <a:prstGeom prst="straightConnector1">
              <a:avLst/>
            </a:prstGeom>
            <a:ln w="19050">
              <a:solidFill>
                <a:srgbClr val="002060">
                  <a:alpha val="50000"/>
                </a:srgbClr>
              </a:solidFill>
              <a:tailEnd type="triangle"/>
            </a:ln>
          </p:spPr>
          <p:style>
            <a:lnRef idx="1">
              <a:schemeClr val="dk1"/>
            </a:lnRef>
            <a:fillRef idx="0">
              <a:schemeClr val="dk1"/>
            </a:fillRef>
            <a:effectRef idx="0">
              <a:schemeClr val="dk1"/>
            </a:effectRef>
            <a:fontRef idx="minor">
              <a:schemeClr val="tx1"/>
            </a:fontRef>
          </p:style>
        </p:cxnSp>
        <p:cxnSp>
          <p:nvCxnSpPr>
            <p:cNvPr id="80" name="直線矢印コネクタ 79">
              <a:extLst>
                <a:ext uri="{FF2B5EF4-FFF2-40B4-BE49-F238E27FC236}">
                  <a16:creationId xmlns:a16="http://schemas.microsoft.com/office/drawing/2014/main" id="{EEC36CC7-909A-37A3-386B-86FB061A7A26}"/>
                </a:ext>
              </a:extLst>
            </p:cNvPr>
            <p:cNvCxnSpPr>
              <a:cxnSpLocks/>
            </p:cNvCxnSpPr>
            <p:nvPr/>
          </p:nvCxnSpPr>
          <p:spPr>
            <a:xfrm>
              <a:off x="3455006" y="5093461"/>
              <a:ext cx="1314158" cy="0"/>
            </a:xfrm>
            <a:prstGeom prst="straightConnector1">
              <a:avLst/>
            </a:prstGeom>
            <a:ln w="19050">
              <a:solidFill>
                <a:srgbClr val="002060">
                  <a:alpha val="50000"/>
                </a:srgbClr>
              </a:solidFill>
              <a:tailEnd type="triangle"/>
            </a:ln>
          </p:spPr>
          <p:style>
            <a:lnRef idx="1">
              <a:schemeClr val="dk1"/>
            </a:lnRef>
            <a:fillRef idx="0">
              <a:schemeClr val="dk1"/>
            </a:fillRef>
            <a:effectRef idx="0">
              <a:schemeClr val="dk1"/>
            </a:effectRef>
            <a:fontRef idx="minor">
              <a:schemeClr val="tx1"/>
            </a:fontRef>
          </p:style>
        </p:cxnSp>
      </p:grpSp>
      <p:sp>
        <p:nvSpPr>
          <p:cNvPr id="81" name="角丸四角形 11">
            <a:extLst>
              <a:ext uri="{FF2B5EF4-FFF2-40B4-BE49-F238E27FC236}">
                <a16:creationId xmlns:a16="http://schemas.microsoft.com/office/drawing/2014/main" id="{0BD3D84E-1888-07C4-5A33-608270C361C6}"/>
              </a:ext>
            </a:extLst>
          </p:cNvPr>
          <p:cNvSpPr/>
          <p:nvPr/>
        </p:nvSpPr>
        <p:spPr>
          <a:xfrm>
            <a:off x="2409316" y="4916555"/>
            <a:ext cx="1052719" cy="353812"/>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25.3</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2" name="角丸四角形 19">
            <a:extLst>
              <a:ext uri="{FF2B5EF4-FFF2-40B4-BE49-F238E27FC236}">
                <a16:creationId xmlns:a16="http://schemas.microsoft.com/office/drawing/2014/main" id="{30853EE6-8565-F7B7-5E30-CD6FB35DA7B8}"/>
              </a:ext>
            </a:extLst>
          </p:cNvPr>
          <p:cNvSpPr/>
          <p:nvPr/>
        </p:nvSpPr>
        <p:spPr>
          <a:xfrm>
            <a:off x="4663570" y="4916555"/>
            <a:ext cx="1052719" cy="353812"/>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22.6</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3" name="右矢印 48">
            <a:extLst>
              <a:ext uri="{FF2B5EF4-FFF2-40B4-BE49-F238E27FC236}">
                <a16:creationId xmlns:a16="http://schemas.microsoft.com/office/drawing/2014/main" id="{B3AFCF53-3DCA-D793-BAC2-2378D73516C3}"/>
              </a:ext>
            </a:extLst>
          </p:cNvPr>
          <p:cNvSpPr/>
          <p:nvPr/>
        </p:nvSpPr>
        <p:spPr>
          <a:xfrm>
            <a:off x="4100321" y="4956286"/>
            <a:ext cx="563249" cy="289410"/>
          </a:xfrm>
          <a:prstGeom prst="rightArrow">
            <a:avLst>
              <a:gd name="adj1" fmla="val 44622"/>
              <a:gd name="adj2" fmla="val 52191"/>
            </a:avLst>
          </a:prstGeom>
          <a:solidFill>
            <a:srgbClr val="ED7D31"/>
          </a:solidFill>
          <a:ln w="25400" cap="flat" cmpd="sng" algn="ctr">
            <a:noFill/>
            <a:prstDash val="solid"/>
          </a:ln>
          <a:effectLst/>
        </p:spPr>
        <p:txBody>
          <a:bodyPr wrap="none" lIns="108000" rIns="7200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923"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7" name="右矢印 48">
            <a:extLst>
              <a:ext uri="{FF2B5EF4-FFF2-40B4-BE49-F238E27FC236}">
                <a16:creationId xmlns:a16="http://schemas.microsoft.com/office/drawing/2014/main" id="{493B1B1E-55DD-8F81-F5D6-4B20BE24C242}"/>
              </a:ext>
            </a:extLst>
          </p:cNvPr>
          <p:cNvSpPr/>
          <p:nvPr/>
        </p:nvSpPr>
        <p:spPr>
          <a:xfrm flipH="1">
            <a:off x="5716289" y="5401272"/>
            <a:ext cx="563249" cy="289410"/>
          </a:xfrm>
          <a:prstGeom prst="rightArrow">
            <a:avLst>
              <a:gd name="adj1" fmla="val 44622"/>
              <a:gd name="adj2" fmla="val 52191"/>
            </a:avLst>
          </a:prstGeom>
          <a:solidFill>
            <a:srgbClr val="ED7D31"/>
          </a:solidFill>
          <a:ln w="25400" cap="flat" cmpd="sng" algn="ctr">
            <a:noFill/>
            <a:prstDash val="solid"/>
          </a:ln>
          <a:effectLst/>
        </p:spPr>
        <p:txBody>
          <a:bodyPr wrap="none" lIns="108000" rIns="7200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923"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8" name="グループ化 7">
            <a:extLst>
              <a:ext uri="{FF2B5EF4-FFF2-40B4-BE49-F238E27FC236}">
                <a16:creationId xmlns:a16="http://schemas.microsoft.com/office/drawing/2014/main" id="{16BCA56A-5881-57EF-4DD8-D5B85BEBD4A3}"/>
              </a:ext>
            </a:extLst>
          </p:cNvPr>
          <p:cNvGrpSpPr/>
          <p:nvPr/>
        </p:nvGrpSpPr>
        <p:grpSpPr>
          <a:xfrm>
            <a:off x="4181965" y="3890563"/>
            <a:ext cx="2043486" cy="515117"/>
            <a:chOff x="4181965" y="3890563"/>
            <a:chExt cx="2043486" cy="515117"/>
          </a:xfrm>
        </p:grpSpPr>
        <p:sp>
          <p:nvSpPr>
            <p:cNvPr id="88" name="フリーフォーム: 図形 87">
              <a:extLst>
                <a:ext uri="{FF2B5EF4-FFF2-40B4-BE49-F238E27FC236}">
                  <a16:creationId xmlns:a16="http://schemas.microsoft.com/office/drawing/2014/main" id="{84A4DDA8-D768-1820-67D5-690EDA93DB23}"/>
                </a:ext>
              </a:extLst>
            </p:cNvPr>
            <p:cNvSpPr/>
            <p:nvPr/>
          </p:nvSpPr>
          <p:spPr>
            <a:xfrm flipV="1">
              <a:off x="4181965" y="3890563"/>
              <a:ext cx="2043486" cy="515117"/>
            </a:xfrm>
            <a:custGeom>
              <a:avLst/>
              <a:gdLst>
                <a:gd name="connsiteX0" fmla="*/ 0 w 2043486"/>
                <a:gd name="connsiteY0" fmla="*/ 515117 h 515117"/>
                <a:gd name="connsiteX1" fmla="*/ 2043486 w 2043486"/>
                <a:gd name="connsiteY1" fmla="*/ 515117 h 515117"/>
                <a:gd name="connsiteX2" fmla="*/ 2043486 w 2043486"/>
                <a:gd name="connsiteY2" fmla="*/ 193683 h 515117"/>
                <a:gd name="connsiteX3" fmla="*/ 1128774 w 2043486"/>
                <a:gd name="connsiteY3" fmla="*/ 193683 h 515117"/>
                <a:gd name="connsiteX4" fmla="*/ 1021744 w 2043486"/>
                <a:gd name="connsiteY4" fmla="*/ 0 h 515117"/>
                <a:gd name="connsiteX5" fmla="*/ 914713 w 2043486"/>
                <a:gd name="connsiteY5" fmla="*/ 193683 h 515117"/>
                <a:gd name="connsiteX6" fmla="*/ 0 w 2043486"/>
                <a:gd name="connsiteY6" fmla="*/ 193683 h 51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3486" h="515117">
                  <a:moveTo>
                    <a:pt x="0" y="515117"/>
                  </a:moveTo>
                  <a:lnTo>
                    <a:pt x="2043486" y="515117"/>
                  </a:lnTo>
                  <a:lnTo>
                    <a:pt x="2043486" y="193683"/>
                  </a:lnTo>
                  <a:lnTo>
                    <a:pt x="1128774" y="193683"/>
                  </a:lnTo>
                  <a:lnTo>
                    <a:pt x="1021744" y="0"/>
                  </a:lnTo>
                  <a:lnTo>
                    <a:pt x="914713" y="193683"/>
                  </a:lnTo>
                  <a:lnTo>
                    <a:pt x="0" y="193683"/>
                  </a:lnTo>
                  <a:close/>
                </a:path>
              </a:pathLst>
            </a:cu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205" name="テキスト ボックス 204">
              <a:extLst>
                <a:ext uri="{FF2B5EF4-FFF2-40B4-BE49-F238E27FC236}">
                  <a16:creationId xmlns:a16="http://schemas.microsoft.com/office/drawing/2014/main" id="{3EC14D54-D33C-B23A-D61A-CB128993BDED}"/>
                </a:ext>
              </a:extLst>
            </p:cNvPr>
            <p:cNvSpPr txBox="1"/>
            <p:nvPr/>
          </p:nvSpPr>
          <p:spPr>
            <a:xfrm>
              <a:off x="4330723" y="3917281"/>
              <a:ext cx="1733576" cy="260008"/>
            </a:xfrm>
            <a:prstGeom prst="rect">
              <a:avLst/>
            </a:prstGeom>
            <a:noFill/>
            <a:ln>
              <a:noFill/>
            </a:ln>
          </p:spPr>
          <p:txBody>
            <a:bodyPr wrap="square" lIns="36000" rIns="36000"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基礎・比例の調整期間一致</a:t>
              </a:r>
            </a:p>
          </p:txBody>
        </p:sp>
      </p:grpSp>
      <p:sp>
        <p:nvSpPr>
          <p:cNvPr id="7" name="正方形/長方形 6">
            <a:extLst>
              <a:ext uri="{FF2B5EF4-FFF2-40B4-BE49-F238E27FC236}">
                <a16:creationId xmlns:a16="http://schemas.microsoft.com/office/drawing/2014/main" id="{CCBD4B1D-62AA-BB52-4019-EF4FDC3601DD}"/>
              </a:ext>
            </a:extLst>
          </p:cNvPr>
          <p:cNvSpPr/>
          <p:nvPr/>
        </p:nvSpPr>
        <p:spPr>
          <a:xfrm>
            <a:off x="411259" y="0"/>
            <a:ext cx="5903287"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C14884C9-0D31-102D-FF00-FEABD6227102}"/>
              </a:ext>
            </a:extLst>
          </p:cNvPr>
          <p:cNvSpPr txBox="1"/>
          <p:nvPr/>
        </p:nvSpPr>
        <p:spPr bwMode="gray">
          <a:xfrm>
            <a:off x="557145" y="72851"/>
            <a:ext cx="570060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調整期間一致に伴う給付水準の変化</a:t>
            </a:r>
          </a:p>
        </p:txBody>
      </p:sp>
    </p:spTree>
    <p:extLst>
      <p:ext uri="{BB962C8B-B14F-4D97-AF65-F5344CB8AC3E}">
        <p14:creationId xmlns:p14="http://schemas.microsoft.com/office/powerpoint/2010/main" val="345085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500" fill="hold"/>
                                        <p:tgtEl>
                                          <p:spTgt spid="84"/>
                                        </p:tgtEl>
                                        <p:attrNameLst>
                                          <p:attrName>ppt_w</p:attrName>
                                        </p:attrNameLst>
                                      </p:cBhvr>
                                      <p:tavLst>
                                        <p:tav tm="0">
                                          <p:val>
                                            <p:fltVal val="0"/>
                                          </p:val>
                                        </p:tav>
                                        <p:tav tm="100000">
                                          <p:val>
                                            <p:strVal val="#ppt_w"/>
                                          </p:val>
                                        </p:tav>
                                      </p:tavLst>
                                    </p:anim>
                                    <p:anim calcmode="lin" valueType="num">
                                      <p:cBhvr>
                                        <p:cTn id="8" dur="500" fill="hold"/>
                                        <p:tgtEl>
                                          <p:spTgt spid="84"/>
                                        </p:tgtEl>
                                        <p:attrNameLst>
                                          <p:attrName>ppt_h</p:attrName>
                                        </p:attrNameLst>
                                      </p:cBhvr>
                                      <p:tavLst>
                                        <p:tav tm="0">
                                          <p:val>
                                            <p:fltVal val="0"/>
                                          </p:val>
                                        </p:tav>
                                        <p:tav tm="100000">
                                          <p:val>
                                            <p:strVal val="#ppt_h"/>
                                          </p:val>
                                        </p:tav>
                                      </p:tavLst>
                                    </p:anim>
                                  </p:childTnLst>
                                </p:cTn>
                              </p:par>
                              <p:par>
                                <p:cTn id="9" presetID="35" presetClass="path" presetSubtype="0" fill="hold" nodeType="withEffect">
                                  <p:stCondLst>
                                    <p:cond delay="0"/>
                                  </p:stCondLst>
                                  <p:childTnLst>
                                    <p:animMotion origin="layout" path="M 0.00016 0.0544 L -2.82051E-6 3.7037E-7 " pathEditMode="relative" rAng="0" ptsTypes="AA">
                                      <p:cBhvr>
                                        <p:cTn id="10" dur="500" fill="hold"/>
                                        <p:tgtEl>
                                          <p:spTgt spid="84"/>
                                        </p:tgtEl>
                                        <p:attrNameLst>
                                          <p:attrName>ppt_x</p:attrName>
                                          <p:attrName>ppt_y</p:attrName>
                                        </p:attrNameLst>
                                      </p:cBhvr>
                                      <p:rCtr x="-16" y="-2731"/>
                                    </p:animMotion>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35" presetClass="path" presetSubtype="0" fill="hold" nodeType="withEffect">
                                  <p:stCondLst>
                                    <p:cond delay="0"/>
                                  </p:stCondLst>
                                  <p:childTnLst>
                                    <p:animMotion origin="layout" path="M -5.12821E-7 0.03796 L -5.12821E-7 -1.11111E-6 " pathEditMode="relative" rAng="0" ptsTypes="AA">
                                      <p:cBhvr>
                                        <p:cTn id="18" dur="500" fill="hold"/>
                                        <p:tgtEl>
                                          <p:spTgt spid="8"/>
                                        </p:tgtEl>
                                        <p:attrNameLst>
                                          <p:attrName>ppt_x</p:attrName>
                                          <p:attrName>ppt_y</p:attrName>
                                        </p:attrNameLst>
                                      </p:cBhvr>
                                      <p:rCtr x="0" y="-1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A380031-DB1E-4C82-B733-46108A94053C}"/>
              </a:ext>
            </a:extLst>
          </p:cNvPr>
          <p:cNvSpPr/>
          <p:nvPr/>
        </p:nvSpPr>
        <p:spPr>
          <a:xfrm>
            <a:off x="1241075" y="1824532"/>
            <a:ext cx="8064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81DF3C01-80DF-4A59-938E-22B3822B4B6E}"/>
              </a:ext>
            </a:extLst>
          </p:cNvPr>
          <p:cNvSpPr/>
          <p:nvPr/>
        </p:nvSpPr>
        <p:spPr>
          <a:xfrm>
            <a:off x="411259" y="0"/>
            <a:ext cx="4541741"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3D8D9DC2-3FC5-4380-B88A-59DA0ADECABE}"/>
              </a:ext>
            </a:extLst>
          </p:cNvPr>
          <p:cNvSpPr txBox="1"/>
          <p:nvPr/>
        </p:nvSpPr>
        <p:spPr bwMode="gray">
          <a:xfrm>
            <a:off x="557145" y="55917"/>
            <a:ext cx="4326826" cy="461665"/>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日本経済と公的年金の関係</a:t>
            </a:r>
          </a:p>
        </p:txBody>
      </p:sp>
      <p:sp>
        <p:nvSpPr>
          <p:cNvPr id="5" name="テキスト ボックス 4">
            <a:extLst>
              <a:ext uri="{FF2B5EF4-FFF2-40B4-BE49-F238E27FC236}">
                <a16:creationId xmlns:a16="http://schemas.microsoft.com/office/drawing/2014/main" id="{DDEE2A60-709A-4BD9-925C-90F5004E2CC9}"/>
              </a:ext>
            </a:extLst>
          </p:cNvPr>
          <p:cNvSpPr txBox="1"/>
          <p:nvPr/>
        </p:nvSpPr>
        <p:spPr>
          <a:xfrm>
            <a:off x="643736" y="877027"/>
            <a:ext cx="8652664" cy="1069652"/>
          </a:xfrm>
          <a:prstGeom prst="rect">
            <a:avLst/>
          </a:prstGeom>
          <a:noFill/>
        </p:spPr>
        <p:txBody>
          <a:bodyPr wrap="square" rtlCol="0">
            <a:spAutoFit/>
          </a:bodyPr>
          <a:lstStyle/>
          <a:p>
            <a:pPr marL="0" marR="0" lvl="0" indent="0" algn="l" defTabSz="457200" rtl="0" eaLnBrk="1" fontAlgn="auto" latinLnBrk="0" hangingPunct="1">
              <a:lnSpc>
                <a:spcPct val="14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支払われる年金額は、実質的な価値を保障するため、経済状況（賃金や物価）に連動しています。</a:t>
            </a:r>
          </a:p>
          <a:p>
            <a:pPr marL="0" marR="0" lvl="0" indent="0" algn="l" defTabSz="457200" rtl="0" eaLnBrk="1" fontAlgn="auto" latinLnBrk="0" hangingPunct="1">
              <a:lnSpc>
                <a:spcPct val="14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現役世代の賃金が上がれば保険料収入も増え、また、好況下においては積立金の運用益も期待できます。</a:t>
            </a:r>
          </a:p>
          <a:p>
            <a:pPr marL="0" marR="0" lvl="0" indent="0" algn="l" defTabSz="457200" rtl="0" eaLnBrk="1" fontAlgn="auto" latinLnBrk="0" hangingPunct="1">
              <a:lnSpc>
                <a:spcPct val="14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つまり、</a:t>
            </a:r>
            <a:r>
              <a:rPr kumimoji="0" lang="ja-JP" altLang="en-US"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日本経済の規模自体が拡大すれば、年金給付に使える金額も大きくなります。</a:t>
            </a:r>
            <a:endParaRPr kumimoji="0"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graphicFrame>
        <p:nvGraphicFramePr>
          <p:cNvPr id="4" name="グラフ 3">
            <a:extLst>
              <a:ext uri="{FF2B5EF4-FFF2-40B4-BE49-F238E27FC236}">
                <a16:creationId xmlns:a16="http://schemas.microsoft.com/office/drawing/2014/main" id="{AC274725-86E8-4853-B920-79BEE1ACE75A}"/>
              </a:ext>
            </a:extLst>
          </p:cNvPr>
          <p:cNvGraphicFramePr/>
          <p:nvPr>
            <p:extLst>
              <p:ext uri="{D42A27DB-BD31-4B8C-83A1-F6EECF244321}">
                <p14:modId xmlns:p14="http://schemas.microsoft.com/office/powerpoint/2010/main" val="2006078143"/>
              </p:ext>
            </p:extLst>
          </p:nvPr>
        </p:nvGraphicFramePr>
        <p:xfrm>
          <a:off x="845025" y="2594086"/>
          <a:ext cx="3214703" cy="29501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a:extLst>
              <a:ext uri="{FF2B5EF4-FFF2-40B4-BE49-F238E27FC236}">
                <a16:creationId xmlns:a16="http://schemas.microsoft.com/office/drawing/2014/main" id="{ABFE575B-DB8D-4442-B91A-DA37DDB47260}"/>
              </a:ext>
            </a:extLst>
          </p:cNvPr>
          <p:cNvGraphicFramePr/>
          <p:nvPr>
            <p:extLst>
              <p:ext uri="{D42A27DB-BD31-4B8C-83A1-F6EECF244321}">
                <p14:modId xmlns:p14="http://schemas.microsoft.com/office/powerpoint/2010/main" val="3654645086"/>
              </p:ext>
            </p:extLst>
          </p:nvPr>
        </p:nvGraphicFramePr>
        <p:xfrm>
          <a:off x="5089141" y="1988840"/>
          <a:ext cx="4215934" cy="3869024"/>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a:extLst>
              <a:ext uri="{FF2B5EF4-FFF2-40B4-BE49-F238E27FC236}">
                <a16:creationId xmlns:a16="http://schemas.microsoft.com/office/drawing/2014/main" id="{8F044F5D-AD8A-4F84-B80B-BC1BB3B196F6}"/>
              </a:ext>
            </a:extLst>
          </p:cNvPr>
          <p:cNvSpPr txBox="1"/>
          <p:nvPr/>
        </p:nvSpPr>
        <p:spPr>
          <a:xfrm>
            <a:off x="1932837" y="4253247"/>
            <a:ext cx="1364476" cy="400110"/>
          </a:xfrm>
          <a:prstGeom prst="rect">
            <a:avLst/>
          </a:prstGeom>
          <a:noFill/>
        </p:spPr>
        <p:txBody>
          <a:bodyPr wrap="none" rtlCol="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日本経済</a:t>
            </a:r>
          </a:p>
        </p:txBody>
      </p:sp>
      <p:sp>
        <p:nvSpPr>
          <p:cNvPr id="12" name="テキスト ボックス 11">
            <a:extLst>
              <a:ext uri="{FF2B5EF4-FFF2-40B4-BE49-F238E27FC236}">
                <a16:creationId xmlns:a16="http://schemas.microsoft.com/office/drawing/2014/main" id="{000FCEB3-639E-4A7B-B7B0-9E3DFF326A89}"/>
              </a:ext>
            </a:extLst>
          </p:cNvPr>
          <p:cNvSpPr txBox="1"/>
          <p:nvPr/>
        </p:nvSpPr>
        <p:spPr>
          <a:xfrm>
            <a:off x="6649036" y="4253247"/>
            <a:ext cx="1569660" cy="461665"/>
          </a:xfrm>
          <a:prstGeom prst="rect">
            <a:avLst/>
          </a:prstGeom>
          <a:noFill/>
        </p:spPr>
        <p:txBody>
          <a:bodyPr wrap="none" rtlCol="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日本経済</a:t>
            </a:r>
          </a:p>
        </p:txBody>
      </p:sp>
      <p:sp>
        <p:nvSpPr>
          <p:cNvPr id="13" name="テキスト ボックス 12">
            <a:extLst>
              <a:ext uri="{FF2B5EF4-FFF2-40B4-BE49-F238E27FC236}">
                <a16:creationId xmlns:a16="http://schemas.microsoft.com/office/drawing/2014/main" id="{A99392BF-C582-4182-8EEB-B12433F87F88}"/>
              </a:ext>
            </a:extLst>
          </p:cNvPr>
          <p:cNvSpPr txBox="1"/>
          <p:nvPr/>
        </p:nvSpPr>
        <p:spPr>
          <a:xfrm>
            <a:off x="1337076" y="3166462"/>
            <a:ext cx="723275" cy="646331"/>
          </a:xfrm>
          <a:prstGeom prst="rect">
            <a:avLst/>
          </a:prstGeom>
          <a:noFill/>
        </p:spPr>
        <p:txBody>
          <a:bodyPr wrap="none" rtlCol="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公的</a:t>
            </a:r>
            <a:endParaRPr kumimoji="1" lang="en-US" altLang="ja-JP" sz="1800"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年金</a:t>
            </a:r>
          </a:p>
        </p:txBody>
      </p:sp>
      <p:sp>
        <p:nvSpPr>
          <p:cNvPr id="14" name="テキスト ボックス 13">
            <a:extLst>
              <a:ext uri="{FF2B5EF4-FFF2-40B4-BE49-F238E27FC236}">
                <a16:creationId xmlns:a16="http://schemas.microsoft.com/office/drawing/2014/main" id="{B45DD40D-F7AD-4E79-8E1D-D5BC00324250}"/>
              </a:ext>
            </a:extLst>
          </p:cNvPr>
          <p:cNvSpPr txBox="1"/>
          <p:nvPr/>
        </p:nvSpPr>
        <p:spPr>
          <a:xfrm>
            <a:off x="5749219" y="2748299"/>
            <a:ext cx="774571" cy="707886"/>
          </a:xfrm>
          <a:prstGeom prst="rect">
            <a:avLst/>
          </a:prstGeom>
          <a:noFill/>
        </p:spPr>
        <p:txBody>
          <a:bodyPr wrap="none" rtlCol="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公的</a:t>
            </a:r>
            <a:endParaRPr kumimoji="1" lang="en-US" altLang="ja-JP" sz="2000"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年金</a:t>
            </a:r>
          </a:p>
        </p:txBody>
      </p:sp>
      <p:sp>
        <p:nvSpPr>
          <p:cNvPr id="15" name="矢印: 右 14">
            <a:extLst>
              <a:ext uri="{FF2B5EF4-FFF2-40B4-BE49-F238E27FC236}">
                <a16:creationId xmlns:a16="http://schemas.microsoft.com/office/drawing/2014/main" id="{8481D4A7-87C3-4993-B91E-455DC7C1CE99}"/>
              </a:ext>
            </a:extLst>
          </p:cNvPr>
          <p:cNvSpPr/>
          <p:nvPr/>
        </p:nvSpPr>
        <p:spPr>
          <a:xfrm>
            <a:off x="4215056" y="3450051"/>
            <a:ext cx="1285801" cy="123825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角丸四角形吹き出し 1">
            <a:extLst>
              <a:ext uri="{FF2B5EF4-FFF2-40B4-BE49-F238E27FC236}">
                <a16:creationId xmlns:a16="http://schemas.microsoft.com/office/drawing/2014/main" id="{F9785C3A-6FBE-08BE-44C3-DD5E384E46F8}"/>
              </a:ext>
            </a:extLst>
          </p:cNvPr>
          <p:cNvSpPr/>
          <p:nvPr/>
        </p:nvSpPr>
        <p:spPr>
          <a:xfrm>
            <a:off x="3745681" y="5040505"/>
            <a:ext cx="2376264" cy="1323335"/>
          </a:xfrm>
          <a:prstGeom prst="wedgeRectCallout">
            <a:avLst>
              <a:gd name="adj1" fmla="val 39139"/>
              <a:gd name="adj2" fmla="val -170386"/>
            </a:avLst>
          </a:prstGeom>
          <a:solidFill>
            <a:srgbClr val="FFFF0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600" b="1" dirty="0">
                <a:solidFill>
                  <a:srgbClr val="002060"/>
                </a:solidFill>
                <a:latin typeface="Meiryo UI" panose="020B0604030504040204" pitchFamily="50" charset="-128"/>
                <a:ea typeface="Meiryo UI" panose="020B0604030504040204" pitchFamily="50" charset="-128"/>
              </a:rPr>
              <a:t>保険料率の固定は、総賃金（≒日本経済）の一定割合を年金に充てることを意味</a:t>
            </a:r>
          </a:p>
        </p:txBody>
      </p:sp>
      <p:pic>
        <p:nvPicPr>
          <p:cNvPr id="20" name="グラフィックス 19">
            <a:extLst>
              <a:ext uri="{FF2B5EF4-FFF2-40B4-BE49-F238E27FC236}">
                <a16:creationId xmlns:a16="http://schemas.microsoft.com/office/drawing/2014/main" id="{82831863-23DF-F667-350A-B28EA27E33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9489" y="3394630"/>
            <a:ext cx="262800" cy="262800"/>
          </a:xfrm>
          <a:prstGeom prst="rect">
            <a:avLst/>
          </a:prstGeom>
        </p:spPr>
      </p:pic>
      <p:pic>
        <p:nvPicPr>
          <p:cNvPr id="21" name="グラフィックス 20">
            <a:extLst>
              <a:ext uri="{FF2B5EF4-FFF2-40B4-BE49-F238E27FC236}">
                <a16:creationId xmlns:a16="http://schemas.microsoft.com/office/drawing/2014/main" id="{1A28C981-363E-ABCD-E1A3-D992F23697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62238" y="3132159"/>
            <a:ext cx="262800" cy="262800"/>
          </a:xfrm>
          <a:prstGeom prst="rect">
            <a:avLst/>
          </a:prstGeom>
        </p:spPr>
      </p:pic>
      <p:pic>
        <p:nvPicPr>
          <p:cNvPr id="22" name="グラフィックス 21">
            <a:extLst>
              <a:ext uri="{FF2B5EF4-FFF2-40B4-BE49-F238E27FC236}">
                <a16:creationId xmlns:a16="http://schemas.microsoft.com/office/drawing/2014/main" id="{FF6C7C81-EC69-9A42-D73E-D16F5019AC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62238" y="2918124"/>
            <a:ext cx="262800" cy="262800"/>
          </a:xfrm>
          <a:prstGeom prst="rect">
            <a:avLst/>
          </a:prstGeom>
        </p:spPr>
      </p:pic>
      <p:pic>
        <p:nvPicPr>
          <p:cNvPr id="26" name="グラフィックス 25">
            <a:extLst>
              <a:ext uri="{FF2B5EF4-FFF2-40B4-BE49-F238E27FC236}">
                <a16:creationId xmlns:a16="http://schemas.microsoft.com/office/drawing/2014/main" id="{8D2062A7-239E-959D-372A-9024DE2261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62238" y="2704089"/>
            <a:ext cx="262800" cy="262800"/>
          </a:xfrm>
          <a:prstGeom prst="rect">
            <a:avLst/>
          </a:prstGeom>
        </p:spPr>
      </p:pic>
    </p:spTree>
    <p:extLst>
      <p:ext uri="{BB962C8B-B14F-4D97-AF65-F5344CB8AC3E}">
        <p14:creationId xmlns:p14="http://schemas.microsoft.com/office/powerpoint/2010/main" val="191525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graphicEl>
                                              <a:chart seriesIdx="-3" categoryIdx="-3" bldStep="gridLegend"/>
                                            </p:graphicEl>
                                          </p:spTgt>
                                        </p:tgtEl>
                                        <p:attrNameLst>
                                          <p:attrName>style.visibility</p:attrName>
                                        </p:attrNameLst>
                                      </p:cBhvr>
                                      <p:to>
                                        <p:strVal val="visible"/>
                                      </p:to>
                                    </p:set>
                                    <p:anim calcmode="lin" valueType="num">
                                      <p:cBhvr>
                                        <p:cTn id="12" dur="500" fill="hold"/>
                                        <p:tgtEl>
                                          <p:spTgt spid="10">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3" dur="500" fill="hold"/>
                                        <p:tgtEl>
                                          <p:spTgt spid="10">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4" dur="500"/>
                                        <p:tgtEl>
                                          <p:spTgt spid="10">
                                            <p:graphicEl>
                                              <a:chart seriesIdx="-3" categoryIdx="-3" bldStep="gridLegend"/>
                                            </p:graphicEl>
                                          </p:spTgt>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0">
                                            <p:graphicEl>
                                              <a:chart seriesIdx="-4" categoryIdx="0" bldStep="category"/>
                                            </p:graphicEl>
                                          </p:spTgt>
                                        </p:tgtEl>
                                        <p:attrNameLst>
                                          <p:attrName>style.visibility</p:attrName>
                                        </p:attrNameLst>
                                      </p:cBhvr>
                                      <p:to>
                                        <p:strVal val="visible"/>
                                      </p:to>
                                    </p:set>
                                    <p:anim calcmode="lin" valueType="num">
                                      <p:cBhvr>
                                        <p:cTn id="18" dur="500" fill="hold"/>
                                        <p:tgtEl>
                                          <p:spTgt spid="10">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9" dur="500" fill="hold"/>
                                        <p:tgtEl>
                                          <p:spTgt spid="10">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20" dur="500"/>
                                        <p:tgtEl>
                                          <p:spTgt spid="10">
                                            <p:graphicEl>
                                              <a:chart seriesIdx="-4" categoryIdx="0" bldStep="category"/>
                                            </p:graphicEl>
                                          </p:spTgt>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0">
                                            <p:graphicEl>
                                              <a:chart seriesIdx="-4" categoryIdx="1" bldStep="category"/>
                                            </p:graphicEl>
                                          </p:spTgt>
                                        </p:tgtEl>
                                        <p:attrNameLst>
                                          <p:attrName>style.visibility</p:attrName>
                                        </p:attrNameLst>
                                      </p:cBhvr>
                                      <p:to>
                                        <p:strVal val="visible"/>
                                      </p:to>
                                    </p:set>
                                    <p:anim calcmode="lin" valueType="num">
                                      <p:cBhvr>
                                        <p:cTn id="24" dur="500" fill="hold"/>
                                        <p:tgtEl>
                                          <p:spTgt spid="10">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5" dur="500" fill="hold"/>
                                        <p:tgtEl>
                                          <p:spTgt spid="10">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6" dur="500"/>
                                        <p:tgtEl>
                                          <p:spTgt spid="10">
                                            <p:graphicEl>
                                              <a:chart seriesIdx="-4" categoryIdx="1" bldStep="category"/>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1" nodeType="clickEffect">
                                  <p:stCondLst>
                                    <p:cond delay="0"/>
                                  </p:stCondLst>
                                  <p:childTnLst>
                                    <p:animEffect transition="out" filter="fade">
                                      <p:cBhvr>
                                        <p:cTn id="36" dur="500" tmFilter="0, 0; .2, .5; .8, .5; 1, 0"/>
                                        <p:tgtEl>
                                          <p:spTgt spid="10">
                                            <p:graphicEl>
                                              <a:chart seriesIdx="-3" categoryIdx="-3" bldStep="gridLegend"/>
                                            </p:graphicEl>
                                          </p:spTgt>
                                        </p:tgtEl>
                                      </p:cBhvr>
                                    </p:animEffect>
                                    <p:animScale>
                                      <p:cBhvr>
                                        <p:cTn id="37" dur="250" autoRev="1" fill="hold"/>
                                        <p:tgtEl>
                                          <p:spTgt spid="10">
                                            <p:graphicEl>
                                              <a:chart seriesIdx="-3" categoryIdx="-3" bldStep="gridLegend"/>
                                            </p:graphicEl>
                                          </p:spTgt>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1" nodeType="clickEffect">
                                  <p:stCondLst>
                                    <p:cond delay="0"/>
                                  </p:stCondLst>
                                  <p:childTnLst>
                                    <p:animEffect transition="out" filter="fade">
                                      <p:cBhvr>
                                        <p:cTn id="41" dur="500" tmFilter="0, 0; .2, .5; .8, .5; 1, 0"/>
                                        <p:tgtEl>
                                          <p:spTgt spid="10">
                                            <p:graphicEl>
                                              <a:chart seriesIdx="-4" categoryIdx="0" bldStep="category"/>
                                            </p:graphicEl>
                                          </p:spTgt>
                                        </p:tgtEl>
                                      </p:cBhvr>
                                    </p:animEffect>
                                    <p:animScale>
                                      <p:cBhvr>
                                        <p:cTn id="42" dur="250" autoRev="1" fill="hold"/>
                                        <p:tgtEl>
                                          <p:spTgt spid="10">
                                            <p:graphicEl>
                                              <a:chart seriesIdx="-4" categoryIdx="0" bldStep="category"/>
                                            </p:graphicEl>
                                          </p:spTgt>
                                        </p:tgtEl>
                                      </p:cBhvr>
                                      <p:by x="105000" y="105000"/>
                                    </p:animScale>
                                  </p:childTnLst>
                                </p:cTn>
                              </p:par>
                            </p:childTnLst>
                          </p:cTn>
                        </p:par>
                        <p:par>
                          <p:cTn id="43" fill="hold">
                            <p:stCondLst>
                              <p:cond delay="500"/>
                            </p:stCondLst>
                            <p:childTnLst>
                              <p:par>
                                <p:cTn id="44" presetID="26" presetClass="emph" presetSubtype="0" fill="hold" grpId="1" nodeType="afterEffect">
                                  <p:stCondLst>
                                    <p:cond delay="0"/>
                                  </p:stCondLst>
                                  <p:childTnLst>
                                    <p:animEffect transition="out" filter="fade">
                                      <p:cBhvr>
                                        <p:cTn id="45" dur="500" tmFilter="0, 0; .2, .5; .8, .5; 1, 0"/>
                                        <p:tgtEl>
                                          <p:spTgt spid="10">
                                            <p:graphicEl>
                                              <a:chart seriesIdx="-4" categoryIdx="1" bldStep="category"/>
                                            </p:graphicEl>
                                          </p:spTgt>
                                        </p:tgtEl>
                                      </p:cBhvr>
                                    </p:animEffect>
                                    <p:animScale>
                                      <p:cBhvr>
                                        <p:cTn id="46" dur="250" autoRev="1" fill="hold"/>
                                        <p:tgtEl>
                                          <p:spTgt spid="10">
                                            <p:graphicEl>
                                              <a:chart seriesIdx="-4" categoryIdx="1" bldStep="category"/>
                                            </p:graphicEl>
                                          </p:spTgt>
                                        </p:tgtEl>
                                      </p:cBhvr>
                                      <p:by x="105000" y="105000"/>
                                    </p:animScale>
                                  </p:childTnLst>
                                </p:cTn>
                              </p:par>
                            </p:childTnLst>
                          </p:cTn>
                        </p:par>
                        <p:par>
                          <p:cTn id="47" fill="hold">
                            <p:stCondLst>
                              <p:cond delay="1000"/>
                            </p:stCondLst>
                            <p:childTnLst>
                              <p:par>
                                <p:cTn id="48" presetID="2" presetClass="entr" presetSubtype="1"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0-#ppt_h/2"/>
                                          </p:val>
                                        </p:tav>
                                        <p:tav tm="100000">
                                          <p:val>
                                            <p:strVal val="#ppt_y"/>
                                          </p:val>
                                        </p:tav>
                                      </p:tavLst>
                                    </p:anim>
                                  </p:childTnLst>
                                </p:cTn>
                              </p:par>
                              <p:par>
                                <p:cTn id="52" presetID="2" presetClass="entr" presetSubtype="1" fill="hold" nodeType="withEffect">
                                  <p:stCondLst>
                                    <p:cond delay="25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ppt_x"/>
                                          </p:val>
                                        </p:tav>
                                        <p:tav tm="100000">
                                          <p:val>
                                            <p:strVal val="#ppt_x"/>
                                          </p:val>
                                        </p:tav>
                                      </p:tavLst>
                                    </p:anim>
                                    <p:anim calcmode="lin" valueType="num">
                                      <p:cBhvr additive="base">
                                        <p:cTn id="55" dur="500" fill="hold"/>
                                        <p:tgtEl>
                                          <p:spTgt spid="22"/>
                                        </p:tgtEl>
                                        <p:attrNameLst>
                                          <p:attrName>ppt_y</p:attrName>
                                        </p:attrNameLst>
                                      </p:cBhvr>
                                      <p:tavLst>
                                        <p:tav tm="0">
                                          <p:val>
                                            <p:strVal val="0-#ppt_h/2"/>
                                          </p:val>
                                        </p:tav>
                                        <p:tav tm="100000">
                                          <p:val>
                                            <p:strVal val="#ppt_y"/>
                                          </p:val>
                                        </p:tav>
                                      </p:tavLst>
                                    </p:anim>
                                  </p:childTnLst>
                                </p:cTn>
                              </p:par>
                              <p:par>
                                <p:cTn id="56" presetID="47" presetClass="entr" presetSubtype="0" fill="hold" nodeType="withEffect">
                                  <p:stCondLst>
                                    <p:cond delay="50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anim calcmode="lin" valueType="num">
                                      <p:cBhvr>
                                        <p:cTn id="59" dur="500" fill="hold"/>
                                        <p:tgtEl>
                                          <p:spTgt spid="26"/>
                                        </p:tgtEl>
                                        <p:attrNameLst>
                                          <p:attrName>ppt_x</p:attrName>
                                        </p:attrNameLst>
                                      </p:cBhvr>
                                      <p:tavLst>
                                        <p:tav tm="0">
                                          <p:val>
                                            <p:strVal val="#ppt_x"/>
                                          </p:val>
                                        </p:tav>
                                        <p:tav tm="100000">
                                          <p:val>
                                            <p:strVal val="#ppt_x"/>
                                          </p:val>
                                        </p:tav>
                                      </p:tavLst>
                                    </p:anim>
                                    <p:anim calcmode="lin" valueType="num">
                                      <p:cBhvr>
                                        <p:cTn id="60" dur="500" fill="hold"/>
                                        <p:tgtEl>
                                          <p:spTgt spid="26"/>
                                        </p:tgtEl>
                                        <p:attrNameLst>
                                          <p:attrName>ppt_y</p:attrName>
                                        </p:attrNameLst>
                                      </p:cBhvr>
                                      <p:tavLst>
                                        <p:tav tm="0">
                                          <p:val>
                                            <p:strVal val="#ppt_y-.1"/>
                                          </p:val>
                                        </p:tav>
                                        <p:tav tm="100000">
                                          <p:val>
                                            <p:strVal val="#ppt_y"/>
                                          </p:val>
                                        </p:tav>
                                      </p:tavLst>
                                    </p:anim>
                                  </p:childTnLst>
                                </p:cTn>
                              </p:par>
                            </p:childTnLst>
                          </p:cTn>
                        </p:par>
                        <p:par>
                          <p:cTn id="61" fill="hold">
                            <p:stCondLst>
                              <p:cond delay="2000"/>
                            </p:stCondLst>
                            <p:childTnLst>
                              <p:par>
                                <p:cTn id="62" presetID="23" presetClass="entr" presetSubtype="16" fill="hold" grpId="0" nodeType="after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p:cTn id="64" dur="500" fill="hold"/>
                                        <p:tgtEl>
                                          <p:spTgt spid="2"/>
                                        </p:tgtEl>
                                        <p:attrNameLst>
                                          <p:attrName>ppt_w</p:attrName>
                                        </p:attrNameLst>
                                      </p:cBhvr>
                                      <p:tavLst>
                                        <p:tav tm="0">
                                          <p:val>
                                            <p:fltVal val="0"/>
                                          </p:val>
                                        </p:tav>
                                        <p:tav tm="100000">
                                          <p:val>
                                            <p:strVal val="#ppt_w"/>
                                          </p:val>
                                        </p:tav>
                                      </p:tavLst>
                                    </p:anim>
                                    <p:anim calcmode="lin" valueType="num">
                                      <p:cBhvr>
                                        <p:cTn id="65" dur="500" fill="hold"/>
                                        <p:tgtEl>
                                          <p:spTgt spid="2"/>
                                        </p:tgtEl>
                                        <p:attrNameLst>
                                          <p:attrName>ppt_h</p:attrName>
                                        </p:attrNameLst>
                                      </p:cBhvr>
                                      <p:tavLst>
                                        <p:tav tm="0">
                                          <p:val>
                                            <p:fltVal val="0"/>
                                          </p:val>
                                        </p:tav>
                                        <p:tav tm="100000">
                                          <p:val>
                                            <p:strVal val="#ppt_h"/>
                                          </p:val>
                                        </p:tav>
                                      </p:tavLst>
                                    </p:anim>
                                  </p:childTnLst>
                                </p:cTn>
                              </p:par>
                              <p:par>
                                <p:cTn id="66" presetID="35" presetClass="path" presetSubtype="0" fill="hold" grpId="1" nodeType="withEffect">
                                  <p:stCondLst>
                                    <p:cond delay="0"/>
                                  </p:stCondLst>
                                  <p:childTnLst>
                                    <p:animMotion origin="layout" path="M 0.0923 -0.32129 L 3.33333E-6 -1.48148E-6 " pathEditMode="relative" rAng="0" ptsTypes="AA">
                                      <p:cBhvr>
                                        <p:cTn id="67" dur="500" fill="hold"/>
                                        <p:tgtEl>
                                          <p:spTgt spid="2"/>
                                        </p:tgtEl>
                                        <p:attrNameLst>
                                          <p:attrName>ppt_x</p:attrName>
                                          <p:attrName>ppt_y</p:attrName>
                                        </p:attrNameLst>
                                      </p:cBhvr>
                                      <p:rCtr x="-4615" y="16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category"/>
        </p:bldSub>
      </p:bldGraphic>
      <p:bldGraphic spid="10" grpId="1" uiExpand="1">
        <p:bldSub>
          <a:bldChart bld="category"/>
        </p:bldSub>
      </p:bldGraphic>
      <p:bldP spid="12" grpId="0"/>
      <p:bldP spid="14" grpId="0"/>
      <p:bldP spid="15" grpId="0" animBg="1"/>
      <p:bldP spid="2" grpId="0" animBg="1"/>
      <p:bldP spid="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正方形/長方形 3">
            <a:extLst>
              <a:ext uri="{FF2B5EF4-FFF2-40B4-BE49-F238E27FC236}">
                <a16:creationId xmlns:a16="http://schemas.microsoft.com/office/drawing/2014/main" id="{E25AE853-3AAB-84CC-F879-96117C1D63B4}"/>
              </a:ext>
            </a:extLst>
          </p:cNvPr>
          <p:cNvSpPr/>
          <p:nvPr/>
        </p:nvSpPr>
        <p:spPr>
          <a:xfrm>
            <a:off x="557145" y="983810"/>
            <a:ext cx="8779075" cy="2368990"/>
          </a:xfrm>
          <a:prstGeom prst="rect">
            <a:avLst/>
          </a:prstGeom>
          <a:solidFill>
            <a:srgbClr val="F2F2F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6840EBEF-C304-BBF9-3335-BE78CF33B414}"/>
              </a:ext>
            </a:extLst>
          </p:cNvPr>
          <p:cNvSpPr txBox="1"/>
          <p:nvPr/>
        </p:nvSpPr>
        <p:spPr>
          <a:xfrm>
            <a:off x="557145" y="843850"/>
            <a:ext cx="8779075" cy="344584"/>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所得代替率と給付水準調整期間の見通し</a:t>
            </a:r>
          </a:p>
        </p:txBody>
      </p:sp>
      <p:sp>
        <p:nvSpPr>
          <p:cNvPr id="6" name="テキスト ボックス 5">
            <a:extLst>
              <a:ext uri="{FF2B5EF4-FFF2-40B4-BE49-F238E27FC236}">
                <a16:creationId xmlns:a16="http://schemas.microsoft.com/office/drawing/2014/main" id="{681CBD16-B80B-D833-049C-E895D2753B64}"/>
              </a:ext>
            </a:extLst>
          </p:cNvPr>
          <p:cNvSpPr txBox="1"/>
          <p:nvPr/>
        </p:nvSpPr>
        <p:spPr>
          <a:xfrm>
            <a:off x="2605356" y="1380640"/>
            <a:ext cx="5660012" cy="276999"/>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rPr>
              <a:t>（令和元）年財政検証に、</a:t>
            </a:r>
            <a:r>
              <a:rPr lang="en-US" altLang="ja-JP" sz="1200" dirty="0">
                <a:latin typeface="Meiryo UI" panose="020B0604030504040204" pitchFamily="50" charset="-128"/>
                <a:ea typeface="Meiryo UI" panose="020B0604030504040204" pitchFamily="50" charset="-128"/>
              </a:rPr>
              <a:t>2020</a:t>
            </a:r>
            <a:r>
              <a:rPr lang="ja-JP" altLang="en-US" sz="1200" dirty="0">
                <a:latin typeface="Meiryo UI" panose="020B0604030504040204" pitchFamily="50" charset="-128"/>
                <a:ea typeface="Meiryo UI" panose="020B0604030504040204" pitchFamily="50" charset="-128"/>
              </a:rPr>
              <a:t>（令和２）年年金改正法を反映したもの </a:t>
            </a:r>
            <a:endParaRPr lang="en-US" altLang="ja-JP" sz="12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F9CA9DA-8023-80D5-D59A-FAB8F8F41C29}"/>
              </a:ext>
            </a:extLst>
          </p:cNvPr>
          <p:cNvSpPr/>
          <p:nvPr/>
        </p:nvSpPr>
        <p:spPr>
          <a:xfrm>
            <a:off x="2852198" y="3552273"/>
            <a:ext cx="1987437" cy="614792"/>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4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現行制度</a:t>
            </a:r>
            <a:br>
              <a:rPr kumimoji="1" lang="en-US" altLang="zh-TW" sz="10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br>
            <a:r>
              <a:rPr kumimoji="1" lang="zh-TW" altLang="en-US" sz="1000"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（法改正後）</a:t>
            </a:r>
            <a:endParaRPr kumimoji="1" lang="en-US" altLang="zh-TW" sz="1000"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a:t>
            </a:r>
            <a:r>
              <a:rPr kumimoji="1" lang="en-US" altLang="zh-TW" sz="12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40</a:t>
            </a:r>
            <a:r>
              <a:rPr kumimoji="1" lang="zh-TW" altLang="en-US" sz="12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年加入）</a:t>
            </a:r>
          </a:p>
        </p:txBody>
      </p:sp>
      <p:sp>
        <p:nvSpPr>
          <p:cNvPr id="15" name="正方形/長方形 14">
            <a:extLst>
              <a:ext uri="{FF2B5EF4-FFF2-40B4-BE49-F238E27FC236}">
                <a16:creationId xmlns:a16="http://schemas.microsoft.com/office/drawing/2014/main" id="{2201317E-0FAA-A176-F0CF-27372442B3B6}"/>
              </a:ext>
            </a:extLst>
          </p:cNvPr>
          <p:cNvSpPr/>
          <p:nvPr/>
        </p:nvSpPr>
        <p:spPr>
          <a:xfrm>
            <a:off x="5184624" y="3552273"/>
            <a:ext cx="1987437" cy="614792"/>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4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追加試算①</a:t>
            </a:r>
            <a:br>
              <a:rPr kumimoji="1" lang="en-US" altLang="zh-TW" sz="14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br>
            <a:r>
              <a:rPr kumimoji="1" lang="zh-TW" altLang="en-US" sz="10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調整期間一致</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0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a:t>
            </a:r>
            <a:r>
              <a:rPr kumimoji="1" lang="en-US" altLang="zh-TW" sz="10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40</a:t>
            </a:r>
            <a:r>
              <a:rPr kumimoji="1" lang="zh-TW" altLang="en-US" sz="10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年加入）</a:t>
            </a:r>
            <a:endParaRPr kumimoji="1" lang="zh-TW" altLang="en-US" sz="12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7DE86E24-0145-4D93-5721-FBE1CB30FBA0}"/>
              </a:ext>
            </a:extLst>
          </p:cNvPr>
          <p:cNvSpPr/>
          <p:nvPr/>
        </p:nvSpPr>
        <p:spPr>
          <a:xfrm>
            <a:off x="7257970" y="3552273"/>
            <a:ext cx="1987437" cy="614792"/>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4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追加試算②</a:t>
            </a:r>
            <a:br>
              <a:rPr kumimoji="1" lang="en-US" altLang="zh-TW" sz="14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br>
            <a:r>
              <a:rPr kumimoji="1" lang="zh-TW" altLang="en-US" sz="10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調整期間一致</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a:t>
            </a:r>
            <a:r>
              <a:rPr kumimoji="1" lang="en-US" altLang="ja-JP" sz="10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45</a:t>
            </a:r>
            <a:r>
              <a:rPr kumimoji="1" lang="ja-JP" altLang="en-US" sz="10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年加入（国庫あり）</a:t>
            </a:r>
          </a:p>
        </p:txBody>
      </p:sp>
      <p:sp>
        <p:nvSpPr>
          <p:cNvPr id="19" name="テキスト ボックス 18">
            <a:extLst>
              <a:ext uri="{FF2B5EF4-FFF2-40B4-BE49-F238E27FC236}">
                <a16:creationId xmlns:a16="http://schemas.microsoft.com/office/drawing/2014/main" id="{2FC7B01D-E6FD-675B-00D6-5A310897D769}"/>
              </a:ext>
            </a:extLst>
          </p:cNvPr>
          <p:cNvSpPr txBox="1"/>
          <p:nvPr/>
        </p:nvSpPr>
        <p:spPr>
          <a:xfrm>
            <a:off x="3023175" y="4488459"/>
            <a:ext cx="1613426" cy="292388"/>
          </a:xfrm>
          <a:prstGeom prst="rect">
            <a:avLst/>
          </a:prstGeom>
          <a:noFill/>
        </p:spPr>
        <p:txBody>
          <a:bodyPr wrap="square" lIns="0" tIns="0" rIns="0" rtlCol="0">
            <a:spAutoFit/>
          </a:bodyPr>
          <a:lstStyle/>
          <a:p>
            <a:pPr marL="0" marR="0" lvl="0" indent="0" algn="r" defTabSz="844083"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51.0</a:t>
            </a:r>
            <a:r>
              <a:rPr kumimoji="1"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 </a:t>
            </a:r>
            <a:r>
              <a:rPr kumimoji="1" lang="ja-JP" altLang="en-US" sz="105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r>
              <a:rPr kumimoji="1" lang="en-US" altLang="ja-JP" sz="105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2046</a:t>
            </a:r>
            <a:r>
              <a:rPr kumimoji="1" lang="ja-JP" altLang="en-US" sz="105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endParaRPr kumimoji="1" lang="en-US" altLang="ja-JP" sz="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A88C7B45-C0F6-198A-F97A-15311A1D2441}"/>
              </a:ext>
            </a:extLst>
          </p:cNvPr>
          <p:cNvSpPr txBox="1"/>
          <p:nvPr/>
        </p:nvSpPr>
        <p:spPr>
          <a:xfrm>
            <a:off x="3082210" y="4814733"/>
            <a:ext cx="1757425" cy="380480"/>
          </a:xfrm>
          <a:prstGeom prst="rect">
            <a:avLst/>
          </a:prstGeom>
          <a:noFill/>
          <a:ln>
            <a:noFill/>
          </a:ln>
        </p:spPr>
        <p:txBody>
          <a:bodyPr wrap="square" lIns="0" tIns="36000" rIns="0" bIns="36000" rtlCol="0" anchor="ctr">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lang="ja-JP" altLang="en-US" sz="1000" dirty="0">
                <a:latin typeface="Meiryo UI" panose="020B0604030504040204" pitchFamily="50" charset="-128"/>
                <a:ea typeface="Meiryo UI" panose="020B0604030504040204" pitchFamily="50" charset="-128"/>
              </a:rPr>
              <a:t>比例</a:t>
            </a:r>
            <a:r>
              <a:rPr kumimoji="1" lang="en-US" altLang="zh-TW"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 24.5% </a:t>
            </a:r>
            <a:r>
              <a:rPr kumimoji="1" lang="zh-TW" altLang="en-US"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a:t>
            </a:r>
            <a:r>
              <a:rPr kumimoji="1" lang="en-US" altLang="zh-TW"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2025</a:t>
            </a:r>
            <a:r>
              <a:rPr kumimoji="1" lang="zh-TW" altLang="en-US"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zh-TW" altLang="en-US"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基礎</a:t>
            </a:r>
            <a:r>
              <a:rPr kumimoji="1" lang="en-US" altLang="zh-TW"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 26.5% </a:t>
            </a:r>
            <a:r>
              <a:rPr kumimoji="1" lang="zh-TW" altLang="en-US"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a:t>
            </a:r>
            <a:r>
              <a:rPr kumimoji="1" lang="en-US" altLang="zh-TW"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2046</a:t>
            </a:r>
            <a:r>
              <a:rPr kumimoji="1" lang="zh-TW" altLang="en-US"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a:t>
            </a:r>
          </a:p>
        </p:txBody>
      </p:sp>
      <p:sp>
        <p:nvSpPr>
          <p:cNvPr id="36" name="左中かっこ 35">
            <a:extLst>
              <a:ext uri="{FF2B5EF4-FFF2-40B4-BE49-F238E27FC236}">
                <a16:creationId xmlns:a16="http://schemas.microsoft.com/office/drawing/2014/main" id="{6314DEDF-2AA4-6BDC-6F57-8F98EAA6A8B0}"/>
              </a:ext>
            </a:extLst>
          </p:cNvPr>
          <p:cNvSpPr/>
          <p:nvPr/>
        </p:nvSpPr>
        <p:spPr>
          <a:xfrm>
            <a:off x="3099971" y="4839039"/>
            <a:ext cx="132118" cy="331868"/>
          </a:xfrm>
          <a:prstGeom prst="leftBrace">
            <a:avLst>
              <a:gd name="adj1" fmla="val 0"/>
              <a:gd name="adj2" fmla="val 50000"/>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8B2C4593-CBEF-762B-1A42-E0AA0DCC0198}"/>
              </a:ext>
            </a:extLst>
          </p:cNvPr>
          <p:cNvSpPr txBox="1"/>
          <p:nvPr/>
        </p:nvSpPr>
        <p:spPr>
          <a:xfrm>
            <a:off x="5339906" y="4488459"/>
            <a:ext cx="1613426" cy="292388"/>
          </a:xfrm>
          <a:prstGeom prst="rect">
            <a:avLst/>
          </a:prstGeom>
          <a:noFill/>
        </p:spPr>
        <p:txBody>
          <a:bodyPr wrap="square" lIns="0" tIns="0" rIns="0" rtlCol="0">
            <a:spAutoFit/>
          </a:bodyPr>
          <a:lstStyle/>
          <a:p>
            <a:pPr marL="0" marR="0" lvl="0" indent="0" algn="r" defTabSz="844083"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55.6</a:t>
            </a:r>
            <a:r>
              <a:rPr kumimoji="1"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 </a:t>
            </a:r>
            <a:r>
              <a:rPr kumimoji="1" lang="ja-JP" altLang="en-US" sz="105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r>
              <a:rPr kumimoji="1" lang="en-US" altLang="ja-JP" sz="105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2033</a:t>
            </a:r>
            <a:r>
              <a:rPr kumimoji="1" lang="ja-JP" altLang="en-US" sz="105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endParaRPr kumimoji="1" lang="en-US" altLang="ja-JP" sz="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D254AB62-4FDA-F808-6C61-C00BC45A705D}"/>
              </a:ext>
            </a:extLst>
          </p:cNvPr>
          <p:cNvSpPr txBox="1"/>
          <p:nvPr/>
        </p:nvSpPr>
        <p:spPr>
          <a:xfrm>
            <a:off x="5330110" y="4814733"/>
            <a:ext cx="1757425" cy="380480"/>
          </a:xfrm>
          <a:prstGeom prst="rect">
            <a:avLst/>
          </a:prstGeom>
          <a:noFill/>
          <a:ln>
            <a:noFill/>
          </a:ln>
        </p:spPr>
        <p:txBody>
          <a:bodyPr wrap="square" lIns="0" tIns="36000" rIns="0" bIns="36000" rtlCol="0" anchor="ctr">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lang="ja-JP" altLang="en-US" sz="1000" dirty="0">
                <a:latin typeface="Meiryo UI" panose="020B0604030504040204" pitchFamily="50" charset="-128"/>
                <a:ea typeface="Meiryo UI" panose="020B0604030504040204" pitchFamily="50" charset="-128"/>
              </a:rPr>
              <a:t>比例</a:t>
            </a:r>
            <a:r>
              <a:rPr kumimoji="1" lang="en-US" altLang="zh-TW"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 22.6</a:t>
            </a:r>
            <a:r>
              <a:rPr kumimoji="1" lang="zh-TW" altLang="en-US"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 （</a:t>
            </a:r>
            <a:r>
              <a:rPr kumimoji="1" lang="en-US" altLang="zh-TW"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2033</a:t>
            </a:r>
            <a:r>
              <a:rPr kumimoji="1" lang="zh-TW" altLang="en-US"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zh-TW" altLang="en-US"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基礎</a:t>
            </a:r>
            <a:r>
              <a:rPr kumimoji="1" lang="en-US" altLang="zh-TW"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 32.9</a:t>
            </a:r>
            <a:r>
              <a:rPr kumimoji="1" lang="zh-TW" altLang="en-US"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 （</a:t>
            </a:r>
            <a:r>
              <a:rPr kumimoji="1" lang="en-US" altLang="zh-TW"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2033</a:t>
            </a:r>
            <a:r>
              <a:rPr kumimoji="1" lang="zh-TW" altLang="en-US"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a:t>
            </a:r>
          </a:p>
        </p:txBody>
      </p:sp>
      <p:sp>
        <p:nvSpPr>
          <p:cNvPr id="41" name="左中かっこ 40">
            <a:extLst>
              <a:ext uri="{FF2B5EF4-FFF2-40B4-BE49-F238E27FC236}">
                <a16:creationId xmlns:a16="http://schemas.microsoft.com/office/drawing/2014/main" id="{31188585-3157-8D2D-E6D0-0D3A6013D88E}"/>
              </a:ext>
            </a:extLst>
          </p:cNvPr>
          <p:cNvSpPr/>
          <p:nvPr/>
        </p:nvSpPr>
        <p:spPr>
          <a:xfrm>
            <a:off x="5347871" y="4839039"/>
            <a:ext cx="132118" cy="331868"/>
          </a:xfrm>
          <a:prstGeom prst="leftBrace">
            <a:avLst>
              <a:gd name="adj1" fmla="val 0"/>
              <a:gd name="adj2" fmla="val 50000"/>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AEB0067A-7E69-8997-957D-19EF8A825E43}"/>
              </a:ext>
            </a:extLst>
          </p:cNvPr>
          <p:cNvSpPr txBox="1"/>
          <p:nvPr/>
        </p:nvSpPr>
        <p:spPr>
          <a:xfrm>
            <a:off x="7450646" y="4488459"/>
            <a:ext cx="1613426" cy="292388"/>
          </a:xfrm>
          <a:prstGeom prst="rect">
            <a:avLst/>
          </a:prstGeom>
          <a:noFill/>
        </p:spPr>
        <p:txBody>
          <a:bodyPr wrap="square" lIns="0" tIns="0" rIns="0" rtlCol="0">
            <a:spAutoFit/>
          </a:bodyPr>
          <a:lstStyle/>
          <a:p>
            <a:pPr marL="0" marR="0" lvl="0" indent="0" algn="r" defTabSz="844083"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62.5</a:t>
            </a:r>
            <a:r>
              <a:rPr kumimoji="1"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 </a:t>
            </a:r>
            <a:r>
              <a:rPr kumimoji="1" lang="ja-JP" altLang="en-US" sz="105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r>
              <a:rPr kumimoji="1" lang="en-US" altLang="ja-JP" sz="105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2033</a:t>
            </a:r>
            <a:r>
              <a:rPr kumimoji="1" lang="ja-JP" altLang="en-US" sz="105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endParaRPr kumimoji="1" lang="en-US" altLang="ja-JP" sz="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A68B0D00-54C6-2596-4390-2083A42C1C01}"/>
              </a:ext>
            </a:extLst>
          </p:cNvPr>
          <p:cNvSpPr txBox="1"/>
          <p:nvPr/>
        </p:nvSpPr>
        <p:spPr>
          <a:xfrm>
            <a:off x="7440850" y="4814733"/>
            <a:ext cx="1757425" cy="380480"/>
          </a:xfrm>
          <a:prstGeom prst="rect">
            <a:avLst/>
          </a:prstGeom>
          <a:noFill/>
          <a:ln>
            <a:noFill/>
          </a:ln>
        </p:spPr>
        <p:txBody>
          <a:bodyPr wrap="square" lIns="0" tIns="36000" rIns="0" bIns="36000" rtlCol="0" anchor="ctr">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lang="ja-JP" altLang="en-US" sz="1000" dirty="0">
                <a:latin typeface="Meiryo UI" panose="020B0604030504040204" pitchFamily="50" charset="-128"/>
                <a:ea typeface="Meiryo UI" panose="020B0604030504040204" pitchFamily="50" charset="-128"/>
              </a:rPr>
              <a:t>比例</a:t>
            </a:r>
            <a:r>
              <a:rPr kumimoji="1" lang="en-US" altLang="zh-TW"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 25.4</a:t>
            </a:r>
            <a:r>
              <a:rPr kumimoji="1" lang="zh-TW" altLang="en-US"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 （</a:t>
            </a:r>
            <a:r>
              <a:rPr kumimoji="1" lang="en-US" altLang="zh-TW"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2033</a:t>
            </a:r>
            <a:r>
              <a:rPr kumimoji="1" lang="zh-TW" altLang="en-US"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a:t>
            </a:r>
            <a:endParaRPr kumimoji="1" lang="en-US" altLang="zh-TW"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zh-TW" altLang="en-US"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基礎：</a:t>
            </a:r>
            <a:r>
              <a:rPr kumimoji="1" lang="en-US" altLang="zh-TW"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37.0</a:t>
            </a:r>
            <a:r>
              <a:rPr kumimoji="1" lang="zh-TW" altLang="en-US"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 （</a:t>
            </a:r>
            <a:r>
              <a:rPr kumimoji="1" lang="en-US" altLang="zh-TW"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2033</a:t>
            </a:r>
            <a:r>
              <a:rPr kumimoji="1" lang="zh-TW" altLang="en-US"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a:t>
            </a:r>
          </a:p>
        </p:txBody>
      </p:sp>
      <p:sp>
        <p:nvSpPr>
          <p:cNvPr id="44" name="左中かっこ 43">
            <a:extLst>
              <a:ext uri="{FF2B5EF4-FFF2-40B4-BE49-F238E27FC236}">
                <a16:creationId xmlns:a16="http://schemas.microsoft.com/office/drawing/2014/main" id="{4BC32D7C-F299-F979-7DFC-7347F27515CF}"/>
              </a:ext>
            </a:extLst>
          </p:cNvPr>
          <p:cNvSpPr/>
          <p:nvPr/>
        </p:nvSpPr>
        <p:spPr>
          <a:xfrm>
            <a:off x="7458611" y="4839039"/>
            <a:ext cx="132118" cy="331868"/>
          </a:xfrm>
          <a:prstGeom prst="leftBrace">
            <a:avLst>
              <a:gd name="adj1" fmla="val 0"/>
              <a:gd name="adj2" fmla="val 50000"/>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5" name="直線コネクタ 44">
            <a:extLst>
              <a:ext uri="{FF2B5EF4-FFF2-40B4-BE49-F238E27FC236}">
                <a16:creationId xmlns:a16="http://schemas.microsoft.com/office/drawing/2014/main" id="{A660EB9C-0B42-ECAF-449A-965C1EE65DB0}"/>
              </a:ext>
            </a:extLst>
          </p:cNvPr>
          <p:cNvCxnSpPr>
            <a:cxnSpLocks/>
          </p:cNvCxnSpPr>
          <p:nvPr/>
        </p:nvCxnSpPr>
        <p:spPr>
          <a:xfrm>
            <a:off x="1927595" y="3552273"/>
            <a:ext cx="0" cy="2712391"/>
          </a:xfrm>
          <a:prstGeom prst="line">
            <a:avLst/>
          </a:prstGeom>
          <a:ln w="9525">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7" name="正方形/長方形 46">
            <a:extLst>
              <a:ext uri="{FF2B5EF4-FFF2-40B4-BE49-F238E27FC236}">
                <a16:creationId xmlns:a16="http://schemas.microsoft.com/office/drawing/2014/main" id="{6B398D0C-64DD-B883-36C4-0BE25C0940B7}"/>
              </a:ext>
            </a:extLst>
          </p:cNvPr>
          <p:cNvSpPr/>
          <p:nvPr/>
        </p:nvSpPr>
        <p:spPr>
          <a:xfrm>
            <a:off x="652658" y="3552273"/>
            <a:ext cx="1165628" cy="614792"/>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2019</a:t>
            </a:r>
            <a:r>
              <a:rPr kumimoji="1" lang="ja-JP" altLang="en-US" sz="14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年度</a:t>
            </a:r>
          </a:p>
        </p:txBody>
      </p:sp>
      <p:sp>
        <p:nvSpPr>
          <p:cNvPr id="48" name="テキスト ボックス 47">
            <a:extLst>
              <a:ext uri="{FF2B5EF4-FFF2-40B4-BE49-F238E27FC236}">
                <a16:creationId xmlns:a16="http://schemas.microsoft.com/office/drawing/2014/main" id="{D60C4A9B-D28B-55A3-926B-24FF8639D50E}"/>
              </a:ext>
            </a:extLst>
          </p:cNvPr>
          <p:cNvSpPr txBox="1"/>
          <p:nvPr/>
        </p:nvSpPr>
        <p:spPr>
          <a:xfrm>
            <a:off x="440373" y="4518720"/>
            <a:ext cx="1525670" cy="292388"/>
          </a:xfrm>
          <a:prstGeom prst="rect">
            <a:avLst/>
          </a:prstGeom>
          <a:noFill/>
        </p:spPr>
        <p:txBody>
          <a:bodyPr wrap="square" lIns="0" tIns="0" rIns="0"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61.7</a:t>
            </a:r>
            <a:r>
              <a:rPr kumimoji="1"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endParaRPr kumimoji="1" lang="en-US" altLang="ja-JP" sz="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83F7709D-934D-195E-E89B-621334C979BA}"/>
              </a:ext>
            </a:extLst>
          </p:cNvPr>
          <p:cNvSpPr txBox="1"/>
          <p:nvPr/>
        </p:nvSpPr>
        <p:spPr>
          <a:xfrm>
            <a:off x="671663" y="4839039"/>
            <a:ext cx="1210170" cy="380480"/>
          </a:xfrm>
          <a:prstGeom prst="rect">
            <a:avLst/>
          </a:prstGeom>
          <a:noFill/>
          <a:ln>
            <a:noFill/>
          </a:ln>
        </p:spPr>
        <p:txBody>
          <a:bodyPr wrap="square" lIns="0" tIns="36000" rIns="0" bIns="36000" rtlCol="0" anchor="ctr">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lang="ja-JP" altLang="en-US" sz="1000" dirty="0">
                <a:latin typeface="Meiryo UI" panose="020B0604030504040204" pitchFamily="50" charset="-128"/>
                <a:ea typeface="Meiryo UI" panose="020B0604030504040204" pitchFamily="50" charset="-128"/>
              </a:rPr>
              <a:t>比例</a:t>
            </a:r>
            <a:r>
              <a:rPr kumimoji="1" lang="en-US" altLang="zh-TW"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 25.3% </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zh-TW" altLang="en-US"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基礎</a:t>
            </a:r>
            <a:r>
              <a:rPr kumimoji="1" lang="en-US" altLang="zh-TW"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rPr>
              <a:t>: 36.4%</a:t>
            </a:r>
            <a:endParaRPr kumimoji="1" lang="zh-TW" altLang="en-US"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endParaRPr>
          </a:p>
        </p:txBody>
      </p:sp>
      <p:sp>
        <p:nvSpPr>
          <p:cNvPr id="54" name="左中かっこ 53">
            <a:extLst>
              <a:ext uri="{FF2B5EF4-FFF2-40B4-BE49-F238E27FC236}">
                <a16:creationId xmlns:a16="http://schemas.microsoft.com/office/drawing/2014/main" id="{BCD878E5-E837-59AD-ABAD-4FA735B2B477}"/>
              </a:ext>
            </a:extLst>
          </p:cNvPr>
          <p:cNvSpPr/>
          <p:nvPr/>
        </p:nvSpPr>
        <p:spPr>
          <a:xfrm>
            <a:off x="689423" y="4863345"/>
            <a:ext cx="132118" cy="331868"/>
          </a:xfrm>
          <a:prstGeom prst="leftBrace">
            <a:avLst>
              <a:gd name="adj1" fmla="val 0"/>
              <a:gd name="adj2" fmla="val 50000"/>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5" name="直線コネクタ 54">
            <a:extLst>
              <a:ext uri="{FF2B5EF4-FFF2-40B4-BE49-F238E27FC236}">
                <a16:creationId xmlns:a16="http://schemas.microsoft.com/office/drawing/2014/main" id="{42DB5A38-7FC4-C99F-6664-43FE2C5879A7}"/>
              </a:ext>
            </a:extLst>
          </p:cNvPr>
          <p:cNvCxnSpPr>
            <a:cxnSpLocks/>
          </p:cNvCxnSpPr>
          <p:nvPr/>
        </p:nvCxnSpPr>
        <p:spPr>
          <a:xfrm>
            <a:off x="2037313" y="5400568"/>
            <a:ext cx="7160962" cy="0"/>
          </a:xfrm>
          <a:prstGeom prst="line">
            <a:avLst/>
          </a:prstGeom>
          <a:ln w="9525">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71" name="テキスト ボックス 70">
            <a:extLst>
              <a:ext uri="{FF2B5EF4-FFF2-40B4-BE49-F238E27FC236}">
                <a16:creationId xmlns:a16="http://schemas.microsoft.com/office/drawing/2014/main" id="{6ACCDA1F-7F8E-1858-044F-3CE472443B47}"/>
              </a:ext>
            </a:extLst>
          </p:cNvPr>
          <p:cNvSpPr txBox="1"/>
          <p:nvPr/>
        </p:nvSpPr>
        <p:spPr>
          <a:xfrm>
            <a:off x="3023175" y="5517159"/>
            <a:ext cx="1613426" cy="292388"/>
          </a:xfrm>
          <a:prstGeom prst="rect">
            <a:avLst/>
          </a:prstGeom>
          <a:noFill/>
        </p:spPr>
        <p:txBody>
          <a:bodyPr wrap="square" lIns="0" tIns="0" rIns="0" rtlCol="0">
            <a:spAutoFit/>
          </a:bodyPr>
          <a:lstStyle/>
          <a:p>
            <a:pPr marL="0" marR="0" lvl="0" indent="0" algn="r" defTabSz="844083"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44.7</a:t>
            </a:r>
            <a:r>
              <a:rPr kumimoji="1"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 </a:t>
            </a:r>
            <a:r>
              <a:rPr kumimoji="1" lang="ja-JP" altLang="en-US" sz="105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r>
              <a:rPr kumimoji="1" lang="en-US" altLang="ja-JP" sz="105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2057</a:t>
            </a:r>
            <a:r>
              <a:rPr kumimoji="1" lang="ja-JP" altLang="en-US" sz="105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endParaRPr kumimoji="1" lang="en-US" altLang="ja-JP" sz="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72" name="テキスト ボックス 71">
            <a:extLst>
              <a:ext uri="{FF2B5EF4-FFF2-40B4-BE49-F238E27FC236}">
                <a16:creationId xmlns:a16="http://schemas.microsoft.com/office/drawing/2014/main" id="{AA6FBA38-804F-A3A7-24A0-E9E1F3039960}"/>
              </a:ext>
            </a:extLst>
          </p:cNvPr>
          <p:cNvSpPr txBox="1"/>
          <p:nvPr/>
        </p:nvSpPr>
        <p:spPr>
          <a:xfrm>
            <a:off x="3082210" y="5843433"/>
            <a:ext cx="1757425" cy="380480"/>
          </a:xfrm>
          <a:prstGeom prst="rect">
            <a:avLst/>
          </a:prstGeom>
          <a:noFill/>
          <a:ln>
            <a:noFill/>
          </a:ln>
        </p:spPr>
        <p:txBody>
          <a:bodyPr wrap="square" lIns="0" tIns="36000" rIns="0" bIns="36000" rtlCol="0" anchor="ctr">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lang="zh-TW" altLang="en-US" sz="1000" dirty="0">
                <a:latin typeface="Meiryo UI" panose="020B0604030504040204" pitchFamily="50" charset="-128"/>
                <a:ea typeface="Meiryo UI" panose="020B0604030504040204" pitchFamily="50" charset="-128"/>
              </a:rPr>
              <a:t>比例：</a:t>
            </a:r>
            <a:r>
              <a:rPr lang="en-US" altLang="zh-TW" sz="1000" dirty="0">
                <a:latin typeface="Meiryo UI" panose="020B0604030504040204" pitchFamily="50" charset="-128"/>
                <a:ea typeface="Meiryo UI" panose="020B0604030504040204" pitchFamily="50" charset="-128"/>
              </a:rPr>
              <a:t>20.3</a:t>
            </a:r>
            <a:r>
              <a:rPr lang="zh-TW" altLang="en-US" sz="1000" dirty="0">
                <a:latin typeface="Meiryo UI" panose="020B0604030504040204" pitchFamily="50" charset="-128"/>
                <a:ea typeface="Meiryo UI" panose="020B0604030504040204" pitchFamily="50" charset="-128"/>
              </a:rPr>
              <a:t>％ （</a:t>
            </a:r>
            <a:r>
              <a:rPr lang="en-US" altLang="zh-TW" sz="1000" dirty="0">
                <a:latin typeface="Meiryo UI" panose="020B0604030504040204" pitchFamily="50" charset="-128"/>
                <a:ea typeface="Meiryo UI" panose="020B0604030504040204" pitchFamily="50" charset="-128"/>
              </a:rPr>
              <a:t>2039</a:t>
            </a:r>
            <a:r>
              <a:rPr lang="zh-TW" altLang="en-US" sz="1000" dirty="0">
                <a:latin typeface="Meiryo UI" panose="020B0604030504040204" pitchFamily="50" charset="-128"/>
                <a:ea typeface="Meiryo UI" panose="020B0604030504040204" pitchFamily="50" charset="-128"/>
              </a:rPr>
              <a:t>）</a:t>
            </a:r>
          </a:p>
          <a:p>
            <a:pPr marL="0" marR="0" lvl="0" indent="0" algn="ctr" defTabSz="844083" rtl="0" eaLnBrk="1" fontAlgn="auto" latinLnBrk="0" hangingPunct="1">
              <a:lnSpc>
                <a:spcPct val="100000"/>
              </a:lnSpc>
              <a:spcBef>
                <a:spcPts val="0"/>
              </a:spcBef>
              <a:spcAft>
                <a:spcPts val="0"/>
              </a:spcAft>
              <a:buClrTx/>
              <a:buSzTx/>
              <a:buFontTx/>
              <a:buNone/>
              <a:tabLst/>
              <a:defRPr/>
            </a:pPr>
            <a:r>
              <a:rPr lang="zh-TW" altLang="en-US" sz="1000" dirty="0">
                <a:latin typeface="Meiryo UI" panose="020B0604030504040204" pitchFamily="50" charset="-128"/>
                <a:ea typeface="Meiryo UI" panose="020B0604030504040204" pitchFamily="50" charset="-128"/>
              </a:rPr>
              <a:t>基礎：</a:t>
            </a:r>
            <a:r>
              <a:rPr lang="en-US" altLang="zh-TW" sz="1000" dirty="0">
                <a:latin typeface="Meiryo UI" panose="020B0604030504040204" pitchFamily="50" charset="-128"/>
                <a:ea typeface="Meiryo UI" panose="020B0604030504040204" pitchFamily="50" charset="-128"/>
              </a:rPr>
              <a:t>29.6</a:t>
            </a:r>
            <a:r>
              <a:rPr lang="zh-TW" altLang="en-US" sz="1000" dirty="0">
                <a:latin typeface="Meiryo UI" panose="020B0604030504040204" pitchFamily="50" charset="-128"/>
                <a:ea typeface="Meiryo UI" panose="020B0604030504040204" pitchFamily="50" charset="-128"/>
              </a:rPr>
              <a:t>％ （</a:t>
            </a:r>
            <a:r>
              <a:rPr lang="en-US" altLang="zh-TW" sz="1000" dirty="0">
                <a:latin typeface="Meiryo UI" panose="020B0604030504040204" pitchFamily="50" charset="-128"/>
                <a:ea typeface="Meiryo UI" panose="020B0604030504040204" pitchFamily="50" charset="-128"/>
              </a:rPr>
              <a:t>2039</a:t>
            </a:r>
            <a:r>
              <a:rPr lang="zh-TW" altLang="en-US" sz="1000" dirty="0">
                <a:latin typeface="Meiryo UI" panose="020B0604030504040204" pitchFamily="50" charset="-128"/>
                <a:ea typeface="Meiryo UI" panose="020B0604030504040204" pitchFamily="50" charset="-128"/>
              </a:rPr>
              <a:t>）</a:t>
            </a:r>
          </a:p>
        </p:txBody>
      </p:sp>
      <p:sp>
        <p:nvSpPr>
          <p:cNvPr id="73" name="左中かっこ 72">
            <a:extLst>
              <a:ext uri="{FF2B5EF4-FFF2-40B4-BE49-F238E27FC236}">
                <a16:creationId xmlns:a16="http://schemas.microsoft.com/office/drawing/2014/main" id="{5294C718-96F1-F87F-3AA7-6CE8EA658837}"/>
              </a:ext>
            </a:extLst>
          </p:cNvPr>
          <p:cNvSpPr/>
          <p:nvPr/>
        </p:nvSpPr>
        <p:spPr>
          <a:xfrm>
            <a:off x="3099971" y="5867739"/>
            <a:ext cx="132118" cy="331868"/>
          </a:xfrm>
          <a:prstGeom prst="leftBrace">
            <a:avLst>
              <a:gd name="adj1" fmla="val 0"/>
              <a:gd name="adj2" fmla="val 50000"/>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759ECF6B-D001-8352-BB61-64DFFE87DB8E}"/>
              </a:ext>
            </a:extLst>
          </p:cNvPr>
          <p:cNvSpPr txBox="1"/>
          <p:nvPr/>
        </p:nvSpPr>
        <p:spPr>
          <a:xfrm>
            <a:off x="5339906" y="5517159"/>
            <a:ext cx="1613426" cy="292388"/>
          </a:xfrm>
          <a:prstGeom prst="rect">
            <a:avLst/>
          </a:prstGeom>
          <a:noFill/>
        </p:spPr>
        <p:txBody>
          <a:bodyPr wrap="square" lIns="0" tIns="0" rIns="0" rtlCol="0">
            <a:spAutoFit/>
          </a:bodyPr>
          <a:lstStyle/>
          <a:p>
            <a:pPr marL="0" marR="0" lvl="0" indent="0" algn="r" defTabSz="844083"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50.0</a:t>
            </a:r>
            <a:r>
              <a:rPr kumimoji="1"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 </a:t>
            </a:r>
            <a:r>
              <a:rPr kumimoji="1" lang="ja-JP" altLang="en-US" sz="105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r>
              <a:rPr kumimoji="1" lang="en-US" altLang="ja-JP" sz="105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2039</a:t>
            </a:r>
            <a:r>
              <a:rPr kumimoji="1" lang="ja-JP" altLang="en-US" sz="105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endParaRPr kumimoji="1" lang="en-US" altLang="ja-JP" sz="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75" name="テキスト ボックス 74">
            <a:extLst>
              <a:ext uri="{FF2B5EF4-FFF2-40B4-BE49-F238E27FC236}">
                <a16:creationId xmlns:a16="http://schemas.microsoft.com/office/drawing/2014/main" id="{F92D37F4-AD6C-336E-6660-B5E23D9516FD}"/>
              </a:ext>
            </a:extLst>
          </p:cNvPr>
          <p:cNvSpPr txBox="1"/>
          <p:nvPr/>
        </p:nvSpPr>
        <p:spPr>
          <a:xfrm>
            <a:off x="5330110" y="5843433"/>
            <a:ext cx="1757425" cy="380480"/>
          </a:xfrm>
          <a:prstGeom prst="rect">
            <a:avLst/>
          </a:prstGeom>
          <a:noFill/>
          <a:ln>
            <a:noFill/>
          </a:ln>
        </p:spPr>
        <p:txBody>
          <a:bodyPr wrap="square" lIns="0" tIns="36000" rIns="0" bIns="36000" rtlCol="0" anchor="ctr">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lang="zh-TW" altLang="en-US" sz="1000" dirty="0">
                <a:latin typeface="Meiryo UI" panose="020B0604030504040204" pitchFamily="50" charset="-128"/>
                <a:ea typeface="Meiryo UI" panose="020B0604030504040204" pitchFamily="50" charset="-128"/>
              </a:rPr>
              <a:t>比例：</a:t>
            </a:r>
            <a:r>
              <a:rPr lang="en-US" altLang="zh-TW" sz="1000" dirty="0">
                <a:latin typeface="Meiryo UI" panose="020B0604030504040204" pitchFamily="50" charset="-128"/>
                <a:ea typeface="Meiryo UI" panose="020B0604030504040204" pitchFamily="50" charset="-128"/>
              </a:rPr>
              <a:t>20.3</a:t>
            </a:r>
            <a:r>
              <a:rPr lang="zh-TW" altLang="en-US" sz="1000" dirty="0">
                <a:latin typeface="Meiryo UI" panose="020B0604030504040204" pitchFamily="50" charset="-128"/>
                <a:ea typeface="Meiryo UI" panose="020B0604030504040204" pitchFamily="50" charset="-128"/>
              </a:rPr>
              <a:t>％ （</a:t>
            </a:r>
            <a:r>
              <a:rPr lang="en-US" altLang="zh-TW" sz="1000" dirty="0">
                <a:latin typeface="Meiryo UI" panose="020B0604030504040204" pitchFamily="50" charset="-128"/>
                <a:ea typeface="Meiryo UI" panose="020B0604030504040204" pitchFamily="50" charset="-128"/>
              </a:rPr>
              <a:t>2039</a:t>
            </a:r>
            <a:r>
              <a:rPr lang="zh-TW" altLang="en-US" sz="1000" dirty="0">
                <a:latin typeface="Meiryo UI" panose="020B0604030504040204" pitchFamily="50" charset="-128"/>
                <a:ea typeface="Meiryo UI" panose="020B0604030504040204" pitchFamily="50" charset="-128"/>
              </a:rPr>
              <a:t>）</a:t>
            </a:r>
          </a:p>
          <a:p>
            <a:pPr marL="0" marR="0" lvl="0" indent="0" algn="ctr" defTabSz="844083" rtl="0" eaLnBrk="1" fontAlgn="auto" latinLnBrk="0" hangingPunct="1">
              <a:lnSpc>
                <a:spcPct val="100000"/>
              </a:lnSpc>
              <a:spcBef>
                <a:spcPts val="0"/>
              </a:spcBef>
              <a:spcAft>
                <a:spcPts val="0"/>
              </a:spcAft>
              <a:buClrTx/>
              <a:buSzTx/>
              <a:buFontTx/>
              <a:buNone/>
              <a:tabLst/>
              <a:defRPr/>
            </a:pPr>
            <a:r>
              <a:rPr lang="zh-TW" altLang="en-US" sz="1000" dirty="0">
                <a:latin typeface="Meiryo UI" panose="020B0604030504040204" pitchFamily="50" charset="-128"/>
                <a:ea typeface="Meiryo UI" panose="020B0604030504040204" pitchFamily="50" charset="-128"/>
              </a:rPr>
              <a:t>基礎：</a:t>
            </a:r>
            <a:r>
              <a:rPr lang="en-US" altLang="zh-TW" sz="1000" dirty="0">
                <a:latin typeface="Meiryo UI" panose="020B0604030504040204" pitchFamily="50" charset="-128"/>
                <a:ea typeface="Meiryo UI" panose="020B0604030504040204" pitchFamily="50" charset="-128"/>
              </a:rPr>
              <a:t>29.6</a:t>
            </a:r>
            <a:r>
              <a:rPr lang="zh-TW" altLang="en-US" sz="1000" dirty="0">
                <a:latin typeface="Meiryo UI" panose="020B0604030504040204" pitchFamily="50" charset="-128"/>
                <a:ea typeface="Meiryo UI" panose="020B0604030504040204" pitchFamily="50" charset="-128"/>
              </a:rPr>
              <a:t>％ （</a:t>
            </a:r>
            <a:r>
              <a:rPr lang="en-US" altLang="zh-TW" sz="1000" dirty="0">
                <a:latin typeface="Meiryo UI" panose="020B0604030504040204" pitchFamily="50" charset="-128"/>
                <a:ea typeface="Meiryo UI" panose="020B0604030504040204" pitchFamily="50" charset="-128"/>
              </a:rPr>
              <a:t>2039</a:t>
            </a:r>
            <a:r>
              <a:rPr lang="zh-TW" altLang="en-US" sz="1000" dirty="0">
                <a:latin typeface="Meiryo UI" panose="020B0604030504040204" pitchFamily="50" charset="-128"/>
                <a:ea typeface="Meiryo UI" panose="020B0604030504040204" pitchFamily="50" charset="-128"/>
              </a:rPr>
              <a:t>）</a:t>
            </a:r>
            <a:endParaRPr kumimoji="1" lang="zh-TW" altLang="en-US" sz="1000" b="0" i="0" strike="noStrike" kern="1200" cap="none" spc="0" normalizeH="0" baseline="0" noProof="0" dirty="0">
              <a:ln>
                <a:noFill/>
              </a:ln>
              <a:solidFill>
                <a:prstClr val="black"/>
              </a:solidFill>
              <a:effectLst/>
              <a:uLnTx/>
              <a:uFill>
                <a:solidFill>
                  <a:srgbClr val="1D3C8C"/>
                </a:solidFill>
              </a:uFill>
              <a:latin typeface="Meiryo UI" panose="020B0604030504040204" pitchFamily="50" charset="-128"/>
              <a:ea typeface="Meiryo UI" panose="020B0604030504040204" pitchFamily="50" charset="-128"/>
            </a:endParaRPr>
          </a:p>
        </p:txBody>
      </p:sp>
      <p:sp>
        <p:nvSpPr>
          <p:cNvPr id="76" name="左中かっこ 75">
            <a:extLst>
              <a:ext uri="{FF2B5EF4-FFF2-40B4-BE49-F238E27FC236}">
                <a16:creationId xmlns:a16="http://schemas.microsoft.com/office/drawing/2014/main" id="{5C7F2200-8B30-C8E7-2A03-C86E0C1C639F}"/>
              </a:ext>
            </a:extLst>
          </p:cNvPr>
          <p:cNvSpPr/>
          <p:nvPr/>
        </p:nvSpPr>
        <p:spPr>
          <a:xfrm>
            <a:off x="5347871" y="5867739"/>
            <a:ext cx="132118" cy="331868"/>
          </a:xfrm>
          <a:prstGeom prst="leftBrace">
            <a:avLst>
              <a:gd name="adj1" fmla="val 0"/>
              <a:gd name="adj2" fmla="val 50000"/>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7" name="テキスト ボックス 76">
            <a:extLst>
              <a:ext uri="{FF2B5EF4-FFF2-40B4-BE49-F238E27FC236}">
                <a16:creationId xmlns:a16="http://schemas.microsoft.com/office/drawing/2014/main" id="{95B0C930-71FB-0973-79AB-8D0284F9BB5A}"/>
              </a:ext>
            </a:extLst>
          </p:cNvPr>
          <p:cNvSpPr txBox="1"/>
          <p:nvPr/>
        </p:nvSpPr>
        <p:spPr>
          <a:xfrm>
            <a:off x="7450646" y="5517159"/>
            <a:ext cx="1613426" cy="292388"/>
          </a:xfrm>
          <a:prstGeom prst="rect">
            <a:avLst/>
          </a:prstGeom>
          <a:noFill/>
        </p:spPr>
        <p:txBody>
          <a:bodyPr wrap="square" lIns="0" tIns="0" rIns="0" rtlCol="0">
            <a:spAutoFit/>
          </a:bodyPr>
          <a:lstStyle/>
          <a:p>
            <a:pPr marL="0" marR="0" lvl="0" indent="0" algn="r" defTabSz="844083"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56.2</a:t>
            </a:r>
            <a:r>
              <a:rPr kumimoji="1"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 </a:t>
            </a:r>
            <a:r>
              <a:rPr kumimoji="1" lang="ja-JP" altLang="en-US" sz="105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r>
              <a:rPr kumimoji="1" lang="en-US" altLang="ja-JP" sz="105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2039</a:t>
            </a:r>
            <a:r>
              <a:rPr kumimoji="1" lang="ja-JP" altLang="en-US" sz="105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endParaRPr kumimoji="1" lang="en-US" altLang="ja-JP" sz="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78" name="テキスト ボックス 77">
            <a:extLst>
              <a:ext uri="{FF2B5EF4-FFF2-40B4-BE49-F238E27FC236}">
                <a16:creationId xmlns:a16="http://schemas.microsoft.com/office/drawing/2014/main" id="{12D4FD98-E14A-9346-50EC-23F45DBFF627}"/>
              </a:ext>
            </a:extLst>
          </p:cNvPr>
          <p:cNvSpPr txBox="1"/>
          <p:nvPr/>
        </p:nvSpPr>
        <p:spPr>
          <a:xfrm>
            <a:off x="7440850" y="5843433"/>
            <a:ext cx="1757425" cy="380480"/>
          </a:xfrm>
          <a:prstGeom prst="rect">
            <a:avLst/>
          </a:prstGeom>
          <a:noFill/>
          <a:ln>
            <a:noFill/>
          </a:ln>
        </p:spPr>
        <p:txBody>
          <a:bodyPr wrap="square" lIns="0" tIns="36000" rIns="0" bIns="36000" rtlCol="0" anchor="ctr">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lang="zh-TW" altLang="en-US" sz="1000" dirty="0">
                <a:latin typeface="Meiryo UI" panose="020B0604030504040204" pitchFamily="50" charset="-128"/>
                <a:ea typeface="Meiryo UI" panose="020B0604030504040204" pitchFamily="50" charset="-128"/>
              </a:rPr>
              <a:t>比例：</a:t>
            </a:r>
            <a:r>
              <a:rPr lang="en-US" altLang="zh-TW" sz="1000" dirty="0">
                <a:latin typeface="Meiryo UI" panose="020B0604030504040204" pitchFamily="50" charset="-128"/>
                <a:ea typeface="Meiryo UI" panose="020B0604030504040204" pitchFamily="50" charset="-128"/>
              </a:rPr>
              <a:t>22.9</a:t>
            </a:r>
            <a:r>
              <a:rPr lang="zh-TW" altLang="en-US" sz="1000" dirty="0">
                <a:latin typeface="Meiryo UI" panose="020B0604030504040204" pitchFamily="50" charset="-128"/>
                <a:ea typeface="Meiryo UI" panose="020B0604030504040204" pitchFamily="50" charset="-128"/>
              </a:rPr>
              <a:t>％ （</a:t>
            </a:r>
            <a:r>
              <a:rPr lang="en-US" altLang="zh-TW" sz="1000" dirty="0">
                <a:latin typeface="Meiryo UI" panose="020B0604030504040204" pitchFamily="50" charset="-128"/>
                <a:ea typeface="Meiryo UI" panose="020B0604030504040204" pitchFamily="50" charset="-128"/>
              </a:rPr>
              <a:t>2039</a:t>
            </a:r>
            <a:r>
              <a:rPr lang="zh-TW" altLang="en-US" sz="1000" dirty="0">
                <a:latin typeface="Meiryo UI" panose="020B0604030504040204" pitchFamily="50" charset="-128"/>
                <a:ea typeface="Meiryo UI" panose="020B0604030504040204" pitchFamily="50" charset="-128"/>
              </a:rPr>
              <a:t>）</a:t>
            </a:r>
          </a:p>
          <a:p>
            <a:pPr marL="0" marR="0" lvl="0" indent="0" algn="ctr" defTabSz="844083" rtl="0" eaLnBrk="1" fontAlgn="auto" latinLnBrk="0" hangingPunct="1">
              <a:lnSpc>
                <a:spcPct val="100000"/>
              </a:lnSpc>
              <a:spcBef>
                <a:spcPts val="0"/>
              </a:spcBef>
              <a:spcAft>
                <a:spcPts val="0"/>
              </a:spcAft>
              <a:buClrTx/>
              <a:buSzTx/>
              <a:buFontTx/>
              <a:buNone/>
              <a:tabLst/>
              <a:defRPr/>
            </a:pPr>
            <a:r>
              <a:rPr lang="zh-TW" altLang="en-US" sz="1000" dirty="0">
                <a:latin typeface="Meiryo UI" panose="020B0604030504040204" pitchFamily="50" charset="-128"/>
                <a:ea typeface="Meiryo UI" panose="020B0604030504040204" pitchFamily="50" charset="-128"/>
              </a:rPr>
              <a:t>基礎：</a:t>
            </a:r>
            <a:r>
              <a:rPr lang="en-US" altLang="zh-TW" sz="1000" dirty="0">
                <a:latin typeface="Meiryo UI" panose="020B0604030504040204" pitchFamily="50" charset="-128"/>
                <a:ea typeface="Meiryo UI" panose="020B0604030504040204" pitchFamily="50" charset="-128"/>
              </a:rPr>
              <a:t>33.3</a:t>
            </a:r>
            <a:r>
              <a:rPr lang="zh-TW" altLang="en-US" sz="1000" dirty="0">
                <a:latin typeface="Meiryo UI" panose="020B0604030504040204" pitchFamily="50" charset="-128"/>
                <a:ea typeface="Meiryo UI" panose="020B0604030504040204" pitchFamily="50" charset="-128"/>
              </a:rPr>
              <a:t>％ （</a:t>
            </a:r>
            <a:r>
              <a:rPr lang="en-US" altLang="zh-TW" sz="1000" dirty="0">
                <a:latin typeface="Meiryo UI" panose="020B0604030504040204" pitchFamily="50" charset="-128"/>
                <a:ea typeface="Meiryo UI" panose="020B0604030504040204" pitchFamily="50" charset="-128"/>
              </a:rPr>
              <a:t>2039</a:t>
            </a:r>
            <a:r>
              <a:rPr lang="zh-TW" altLang="en-US" sz="1000" dirty="0">
                <a:latin typeface="Meiryo UI" panose="020B0604030504040204" pitchFamily="50" charset="-128"/>
                <a:ea typeface="Meiryo UI" panose="020B0604030504040204" pitchFamily="50" charset="-128"/>
              </a:rPr>
              <a:t>）</a:t>
            </a:r>
          </a:p>
        </p:txBody>
      </p:sp>
      <p:sp>
        <p:nvSpPr>
          <p:cNvPr id="79" name="左中かっこ 78">
            <a:extLst>
              <a:ext uri="{FF2B5EF4-FFF2-40B4-BE49-F238E27FC236}">
                <a16:creationId xmlns:a16="http://schemas.microsoft.com/office/drawing/2014/main" id="{2FB641CA-0755-AE6D-E6CC-C89C5A516C62}"/>
              </a:ext>
            </a:extLst>
          </p:cNvPr>
          <p:cNvSpPr/>
          <p:nvPr/>
        </p:nvSpPr>
        <p:spPr>
          <a:xfrm>
            <a:off x="7458611" y="5867739"/>
            <a:ext cx="132118" cy="331868"/>
          </a:xfrm>
          <a:prstGeom prst="leftBrace">
            <a:avLst>
              <a:gd name="adj1" fmla="val 0"/>
              <a:gd name="adj2" fmla="val 50000"/>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1" name="テキスト ボックス 80">
            <a:extLst>
              <a:ext uri="{FF2B5EF4-FFF2-40B4-BE49-F238E27FC236}">
                <a16:creationId xmlns:a16="http://schemas.microsoft.com/office/drawing/2014/main" id="{BBC4FE04-85F2-E55A-CC6F-F7A6449063E3}"/>
              </a:ext>
            </a:extLst>
          </p:cNvPr>
          <p:cNvSpPr txBox="1"/>
          <p:nvPr/>
        </p:nvSpPr>
        <p:spPr>
          <a:xfrm>
            <a:off x="2037313" y="4488459"/>
            <a:ext cx="886636" cy="288147"/>
          </a:xfrm>
          <a:prstGeom prst="rect">
            <a:avLst/>
          </a:prstGeom>
          <a:solidFill>
            <a:schemeClr val="bg1">
              <a:lumMod val="95000"/>
            </a:schemeClr>
          </a:solidFill>
          <a:ln>
            <a:solidFill>
              <a:srgbClr val="002060"/>
            </a:solidFill>
          </a:ln>
        </p:spPr>
        <p:txBody>
          <a:bodyPr wrap="square" lIns="0" tIns="36000" rIns="0" bIns="36000"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ケース</a:t>
            </a:r>
            <a:r>
              <a:rPr kumimoji="1" lang="en-US" altLang="ja-JP" sz="14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Ⅲ</a:t>
            </a:r>
            <a:endParaRPr kumimoji="1" lang="en-US" altLang="ja-JP" sz="1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82" name="テキスト ボックス 81">
            <a:extLst>
              <a:ext uri="{FF2B5EF4-FFF2-40B4-BE49-F238E27FC236}">
                <a16:creationId xmlns:a16="http://schemas.microsoft.com/office/drawing/2014/main" id="{75298D3B-7A5C-832E-0F41-11CC0AD46EF4}"/>
              </a:ext>
            </a:extLst>
          </p:cNvPr>
          <p:cNvSpPr txBox="1"/>
          <p:nvPr/>
        </p:nvSpPr>
        <p:spPr>
          <a:xfrm>
            <a:off x="2037313" y="5524779"/>
            <a:ext cx="886636" cy="288147"/>
          </a:xfrm>
          <a:prstGeom prst="rect">
            <a:avLst/>
          </a:prstGeom>
          <a:solidFill>
            <a:schemeClr val="bg1">
              <a:lumMod val="95000"/>
            </a:schemeClr>
          </a:solidFill>
          <a:ln>
            <a:solidFill>
              <a:srgbClr val="002060"/>
            </a:solidFill>
          </a:ln>
        </p:spPr>
        <p:txBody>
          <a:bodyPr wrap="square" lIns="0" tIns="36000" rIns="0" bIns="36000"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ケース</a:t>
            </a:r>
            <a:r>
              <a:rPr kumimoji="1" lang="en-US" altLang="ja-JP" sz="14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Ⅴ</a:t>
            </a:r>
            <a:endParaRPr kumimoji="1" lang="en-US" altLang="ja-JP" sz="1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84" name="テキスト ボックス 83">
            <a:extLst>
              <a:ext uri="{FF2B5EF4-FFF2-40B4-BE49-F238E27FC236}">
                <a16:creationId xmlns:a16="http://schemas.microsoft.com/office/drawing/2014/main" id="{CDB5E8BC-BF17-1F48-2514-9DF63AC4CB11}"/>
              </a:ext>
            </a:extLst>
          </p:cNvPr>
          <p:cNvSpPr txBox="1"/>
          <p:nvPr/>
        </p:nvSpPr>
        <p:spPr>
          <a:xfrm>
            <a:off x="488504" y="6372788"/>
            <a:ext cx="3456384" cy="2308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注：人口の前提は、中位推計（出生中位、死亡中位）</a:t>
            </a:r>
          </a:p>
        </p:txBody>
      </p:sp>
      <p:sp>
        <p:nvSpPr>
          <p:cNvPr id="90" name="テキスト ボックス 89">
            <a:extLst>
              <a:ext uri="{FF2B5EF4-FFF2-40B4-BE49-F238E27FC236}">
                <a16:creationId xmlns:a16="http://schemas.microsoft.com/office/drawing/2014/main" id="{5355D81C-7293-3CBE-568D-42089E5C7469}"/>
              </a:ext>
            </a:extLst>
          </p:cNvPr>
          <p:cNvSpPr txBox="1"/>
          <p:nvPr/>
        </p:nvSpPr>
        <p:spPr>
          <a:xfrm>
            <a:off x="1927595" y="4214621"/>
            <a:ext cx="2095520" cy="244747"/>
          </a:xfrm>
          <a:prstGeom prst="rect">
            <a:avLst/>
          </a:prstGeom>
          <a:noFill/>
          <a:ln>
            <a:noFill/>
          </a:ln>
        </p:spPr>
        <p:txBody>
          <a:bodyPr wrap="square"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0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給付水準調整終了後の所得代替率</a:t>
            </a:r>
            <a:endParaRPr kumimoji="1" lang="zh-TW" altLang="en-US" sz="10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cxnSp>
        <p:nvCxnSpPr>
          <p:cNvPr id="112" name="直線コネクタ 111">
            <a:extLst>
              <a:ext uri="{FF2B5EF4-FFF2-40B4-BE49-F238E27FC236}">
                <a16:creationId xmlns:a16="http://schemas.microsoft.com/office/drawing/2014/main" id="{F53BA9E8-2AA8-74AE-D3D7-057A2CE078B5}"/>
              </a:ext>
            </a:extLst>
          </p:cNvPr>
          <p:cNvCxnSpPr>
            <a:cxnSpLocks/>
          </p:cNvCxnSpPr>
          <p:nvPr/>
        </p:nvCxnSpPr>
        <p:spPr>
          <a:xfrm>
            <a:off x="3166030" y="4419084"/>
            <a:ext cx="93444" cy="96111"/>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83CC7079-79CF-02E4-9D47-7B98EAB77346}"/>
              </a:ext>
            </a:extLst>
          </p:cNvPr>
          <p:cNvCxnSpPr>
            <a:cxnSpLocks/>
          </p:cNvCxnSpPr>
          <p:nvPr/>
        </p:nvCxnSpPr>
        <p:spPr>
          <a:xfrm flipH="1">
            <a:off x="4358640" y="4420446"/>
            <a:ext cx="152172" cy="128694"/>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18" name="テキスト ボックス 117">
            <a:extLst>
              <a:ext uri="{FF2B5EF4-FFF2-40B4-BE49-F238E27FC236}">
                <a16:creationId xmlns:a16="http://schemas.microsoft.com/office/drawing/2014/main" id="{DE184E23-42EB-2B3D-4A89-5713091C867C}"/>
              </a:ext>
            </a:extLst>
          </p:cNvPr>
          <p:cNvSpPr txBox="1"/>
          <p:nvPr/>
        </p:nvSpPr>
        <p:spPr>
          <a:xfrm>
            <a:off x="959781" y="2861792"/>
            <a:ext cx="8449685" cy="430887"/>
          </a:xfrm>
          <a:prstGeom prst="rect">
            <a:avLst/>
          </a:prstGeom>
          <a:noFill/>
        </p:spPr>
        <p:txBody>
          <a:bodyPr wrap="square" rtlCol="0">
            <a:spAutoFit/>
          </a:bodyPr>
          <a:lstStyle/>
          <a:p>
            <a:r>
              <a:rPr lang="en-US" altLang="ja-JP" sz="1050" dirty="0">
                <a:solidFill>
                  <a:srgbClr val="002060"/>
                </a:solidFill>
                <a:latin typeface="Meiryo UI" panose="020B0604030504040204" pitchFamily="50" charset="-128"/>
                <a:ea typeface="Meiryo UI" panose="020B0604030504040204" pitchFamily="50" charset="-128"/>
              </a:rPr>
              <a:t>※ </a:t>
            </a:r>
            <a:r>
              <a:rPr lang="ja-JP" altLang="en-US" sz="1050" dirty="0">
                <a:solidFill>
                  <a:srgbClr val="002060"/>
                </a:solidFill>
                <a:latin typeface="Meiryo UI" panose="020B0604030504040204" pitchFamily="50" charset="-128"/>
                <a:ea typeface="Meiryo UI" panose="020B0604030504040204" pitchFamily="50" charset="-128"/>
              </a:rPr>
              <a:t>基礎・比例のマクロ経済スライドの調整期間を一致させるために必要となる基礎年金拠出金の仕組みの見直しについては、</a:t>
            </a:r>
            <a:br>
              <a:rPr lang="en-US" altLang="ja-JP" sz="1050" dirty="0">
                <a:solidFill>
                  <a:srgbClr val="002060"/>
                </a:solidFill>
                <a:latin typeface="Meiryo UI" panose="020B0604030504040204" pitchFamily="50" charset="-128"/>
                <a:ea typeface="Meiryo UI" panose="020B0604030504040204" pitchFamily="50" charset="-128"/>
              </a:rPr>
            </a:br>
            <a:r>
              <a:rPr lang="en-US" altLang="ja-JP" sz="1050" dirty="0">
                <a:solidFill>
                  <a:srgbClr val="002060"/>
                </a:solidFill>
                <a:latin typeface="Meiryo UI" panose="020B0604030504040204" pitchFamily="50" charset="-128"/>
                <a:ea typeface="Meiryo UI" panose="020B0604030504040204" pitchFamily="50" charset="-128"/>
              </a:rPr>
              <a:t>    </a:t>
            </a:r>
            <a:r>
              <a:rPr lang="ja-JP" altLang="en-US" sz="1050" dirty="0">
                <a:solidFill>
                  <a:srgbClr val="002060"/>
                </a:solidFill>
                <a:latin typeface="Meiryo UI" panose="020B0604030504040204" pitchFamily="50" charset="-128"/>
                <a:ea typeface="Meiryo UI" panose="020B0604030504040204" pitchFamily="50" charset="-128"/>
              </a:rPr>
              <a:t>具体的な前提をおいていないが、どのように見直した場合でもマクロ経済スライドの調整期間を一致させた場合の給付と負担への影響は同じとなる。</a:t>
            </a:r>
            <a:endParaRPr kumimoji="1" lang="ja-JP" altLang="en-US" sz="1050" dirty="0">
              <a:solidFill>
                <a:srgbClr val="002060"/>
              </a:solidFill>
              <a:latin typeface="Meiryo UI" panose="020B0604030504040204" pitchFamily="50" charset="-128"/>
              <a:ea typeface="Meiryo UI" panose="020B0604030504040204" pitchFamily="50" charset="-128"/>
            </a:endParaRPr>
          </a:p>
        </p:txBody>
      </p:sp>
      <p:sp>
        <p:nvSpPr>
          <p:cNvPr id="119" name="正方形/長方形 118">
            <a:extLst>
              <a:ext uri="{FF2B5EF4-FFF2-40B4-BE49-F238E27FC236}">
                <a16:creationId xmlns:a16="http://schemas.microsoft.com/office/drawing/2014/main" id="{D4C4B6F6-A320-F7AA-9849-D0800EF0DE80}"/>
              </a:ext>
            </a:extLst>
          </p:cNvPr>
          <p:cNvSpPr/>
          <p:nvPr/>
        </p:nvSpPr>
        <p:spPr>
          <a:xfrm>
            <a:off x="1261863" y="1310294"/>
            <a:ext cx="1274934" cy="430241"/>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現行制度</a:t>
            </a:r>
            <a:br>
              <a:rPr kumimoji="1" lang="en-US" altLang="zh-TW" sz="12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br>
            <a:r>
              <a:rPr kumimoji="1" lang="zh-TW" altLang="en-US" sz="105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（法改正後） </a:t>
            </a:r>
            <a:endParaRPr kumimoji="1" lang="ja-JP" altLang="en-US" sz="12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120" name="正方形/長方形 119">
            <a:extLst>
              <a:ext uri="{FF2B5EF4-FFF2-40B4-BE49-F238E27FC236}">
                <a16:creationId xmlns:a16="http://schemas.microsoft.com/office/drawing/2014/main" id="{BB97E467-6927-0B24-9D80-BDFA1322DA02}"/>
              </a:ext>
            </a:extLst>
          </p:cNvPr>
          <p:cNvSpPr/>
          <p:nvPr/>
        </p:nvSpPr>
        <p:spPr>
          <a:xfrm>
            <a:off x="1261862" y="1804051"/>
            <a:ext cx="1274937" cy="430241"/>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追加試算① </a:t>
            </a:r>
          </a:p>
        </p:txBody>
      </p:sp>
      <p:sp>
        <p:nvSpPr>
          <p:cNvPr id="121" name="正方形/長方形 120">
            <a:extLst>
              <a:ext uri="{FF2B5EF4-FFF2-40B4-BE49-F238E27FC236}">
                <a16:creationId xmlns:a16="http://schemas.microsoft.com/office/drawing/2014/main" id="{CF1A0F9B-A4E8-0DD5-D098-4CA40EFB62D3}"/>
              </a:ext>
            </a:extLst>
          </p:cNvPr>
          <p:cNvSpPr/>
          <p:nvPr/>
        </p:nvSpPr>
        <p:spPr>
          <a:xfrm>
            <a:off x="1261863" y="2297807"/>
            <a:ext cx="1274936" cy="430241"/>
          </a:xfrm>
          <a:prstGeom prst="rect">
            <a:avLst/>
          </a:prstGeom>
          <a:solidFill>
            <a:srgbClr val="00A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150" normalizeH="0" noProof="0" dirty="0">
                <a:ln>
                  <a:noFill/>
                </a:ln>
                <a:solidFill>
                  <a:schemeClr val="bg1"/>
                </a:solidFill>
                <a:effectLst/>
                <a:uLnTx/>
                <a:uFillTx/>
                <a:latin typeface="Meiryo UI" panose="020B0604030504040204" pitchFamily="50" charset="-128"/>
                <a:ea typeface="Meiryo UI" panose="020B0604030504040204" pitchFamily="50" charset="-128"/>
              </a:rPr>
              <a:t>追加試算② </a:t>
            </a:r>
          </a:p>
        </p:txBody>
      </p:sp>
      <p:sp>
        <p:nvSpPr>
          <p:cNvPr id="123" name="テキスト ボックス 122">
            <a:extLst>
              <a:ext uri="{FF2B5EF4-FFF2-40B4-BE49-F238E27FC236}">
                <a16:creationId xmlns:a16="http://schemas.microsoft.com/office/drawing/2014/main" id="{DBD0A29E-BABA-64A0-EAA8-A385312D7176}"/>
              </a:ext>
            </a:extLst>
          </p:cNvPr>
          <p:cNvSpPr txBox="1"/>
          <p:nvPr/>
        </p:nvSpPr>
        <p:spPr>
          <a:xfrm>
            <a:off x="2605356" y="2280873"/>
            <a:ext cx="5660012"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①の調整期間一致に加え、</a:t>
            </a:r>
            <a:r>
              <a:rPr lang="ja-JP" altLang="en-US" sz="1200" b="1" dirty="0">
                <a:latin typeface="Meiryo UI" panose="020B0604030504040204" pitchFamily="50" charset="-128"/>
                <a:ea typeface="Meiryo UI" panose="020B0604030504040204" pitchFamily="50" charset="-128"/>
              </a:rPr>
              <a:t>基礎年金を</a:t>
            </a:r>
            <a:r>
              <a:rPr lang="en-US" altLang="ja-JP" sz="1200" b="1" dirty="0">
                <a:latin typeface="Meiryo UI" panose="020B0604030504040204" pitchFamily="50" charset="-128"/>
                <a:ea typeface="Meiryo UI" panose="020B0604030504040204" pitchFamily="50" charset="-128"/>
              </a:rPr>
              <a:t>45</a:t>
            </a:r>
            <a:r>
              <a:rPr lang="ja-JP" altLang="en-US" sz="1200" b="1" dirty="0">
                <a:latin typeface="Meiryo UI" panose="020B0604030504040204" pitchFamily="50" charset="-128"/>
                <a:ea typeface="Meiryo UI" panose="020B0604030504040204" pitchFamily="50" charset="-128"/>
              </a:rPr>
              <a:t>年加入</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64</a:t>
            </a:r>
            <a:r>
              <a:rPr lang="ja-JP" altLang="en-US" sz="1200" dirty="0">
                <a:latin typeface="Meiryo UI" panose="020B0604030504040204" pitchFamily="50" charset="-128"/>
                <a:ea typeface="Meiryo UI" panose="020B0604030504040204" pitchFamily="50" charset="-128"/>
              </a:rPr>
              <a:t>歳）とし、</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延長期間（</a:t>
            </a:r>
            <a:r>
              <a:rPr lang="en-US" altLang="ja-JP" sz="1200" dirty="0">
                <a:latin typeface="Meiryo UI" panose="020B0604030504040204" pitchFamily="50" charset="-128"/>
                <a:ea typeface="Meiryo UI" panose="020B0604030504040204" pitchFamily="50" charset="-128"/>
              </a:rPr>
              <a:t>60</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64</a:t>
            </a:r>
            <a:r>
              <a:rPr lang="ja-JP" altLang="en-US" sz="1200" dirty="0">
                <a:latin typeface="Meiryo UI" panose="020B0604030504040204" pitchFamily="50" charset="-128"/>
                <a:ea typeface="Meiryo UI" panose="020B0604030504040204" pitchFamily="50" charset="-128"/>
              </a:rPr>
              <a:t>歳）に係る給付に２分の１ 国庫負担がある場合 </a:t>
            </a:r>
            <a:endParaRPr lang="en-US" altLang="ja-JP" sz="1200" dirty="0">
              <a:latin typeface="Meiryo UI" panose="020B0604030504040204" pitchFamily="50" charset="-128"/>
              <a:ea typeface="Meiryo UI" panose="020B0604030504040204" pitchFamily="50" charset="-128"/>
            </a:endParaRPr>
          </a:p>
        </p:txBody>
      </p:sp>
      <p:sp>
        <p:nvSpPr>
          <p:cNvPr id="124" name="テキスト ボックス 123">
            <a:extLst>
              <a:ext uri="{FF2B5EF4-FFF2-40B4-BE49-F238E27FC236}">
                <a16:creationId xmlns:a16="http://schemas.microsoft.com/office/drawing/2014/main" id="{E0729D4E-A523-1850-AE0B-76998568CC8A}"/>
              </a:ext>
            </a:extLst>
          </p:cNvPr>
          <p:cNvSpPr txBox="1"/>
          <p:nvPr/>
        </p:nvSpPr>
        <p:spPr>
          <a:xfrm>
            <a:off x="2605356" y="1876721"/>
            <a:ext cx="5660012"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基礎・比例のマクロ経済スライドの</a:t>
            </a:r>
            <a:r>
              <a:rPr lang="ja-JP" altLang="en-US" sz="1200" b="1" dirty="0">
                <a:latin typeface="Meiryo UI" panose="020B0604030504040204" pitchFamily="50" charset="-128"/>
                <a:ea typeface="Meiryo UI" panose="020B0604030504040204" pitchFamily="50" charset="-128"/>
              </a:rPr>
              <a:t>調整期間を一致</a:t>
            </a:r>
            <a:r>
              <a:rPr lang="ja-JP" altLang="en-US" sz="1200" dirty="0">
                <a:latin typeface="Meiryo UI" panose="020B0604030504040204" pitchFamily="50" charset="-128"/>
                <a:ea typeface="Meiryo UI" panose="020B0604030504040204" pitchFamily="50" charset="-128"/>
              </a:rPr>
              <a:t>させた場合 </a:t>
            </a:r>
            <a:endParaRPr lang="en-US" altLang="ja-JP" sz="1200" dirty="0">
              <a:latin typeface="Meiryo UI" panose="020B0604030504040204" pitchFamily="50" charset="-128"/>
              <a:ea typeface="Meiryo UI" panose="020B0604030504040204" pitchFamily="50" charset="-128"/>
            </a:endParaRPr>
          </a:p>
        </p:txBody>
      </p:sp>
      <p:cxnSp>
        <p:nvCxnSpPr>
          <p:cNvPr id="125" name="直線コネクタ 124">
            <a:extLst>
              <a:ext uri="{FF2B5EF4-FFF2-40B4-BE49-F238E27FC236}">
                <a16:creationId xmlns:a16="http://schemas.microsoft.com/office/drawing/2014/main" id="{390987FD-49F8-9423-6995-FFDFCBEEF012}"/>
              </a:ext>
            </a:extLst>
          </p:cNvPr>
          <p:cNvCxnSpPr>
            <a:cxnSpLocks/>
          </p:cNvCxnSpPr>
          <p:nvPr/>
        </p:nvCxnSpPr>
        <p:spPr>
          <a:xfrm>
            <a:off x="7215212" y="3552273"/>
            <a:ext cx="0" cy="2712391"/>
          </a:xfrm>
          <a:prstGeom prst="line">
            <a:avLst/>
          </a:prstGeom>
          <a:ln w="9525">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70" name="右矢印 75">
            <a:extLst>
              <a:ext uri="{FF2B5EF4-FFF2-40B4-BE49-F238E27FC236}">
                <a16:creationId xmlns:a16="http://schemas.microsoft.com/office/drawing/2014/main" id="{AA1240E4-9C75-B4CC-948B-09A8305CF6FB}"/>
              </a:ext>
            </a:extLst>
          </p:cNvPr>
          <p:cNvSpPr/>
          <p:nvPr/>
        </p:nvSpPr>
        <p:spPr>
          <a:xfrm>
            <a:off x="4862509" y="4606690"/>
            <a:ext cx="338843" cy="484017"/>
          </a:xfrm>
          <a:prstGeom prst="rightArrow">
            <a:avLst/>
          </a:prstGeom>
          <a:solidFill>
            <a:srgbClr val="ED7D3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10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80" name="右矢印 75">
            <a:extLst>
              <a:ext uri="{FF2B5EF4-FFF2-40B4-BE49-F238E27FC236}">
                <a16:creationId xmlns:a16="http://schemas.microsoft.com/office/drawing/2014/main" id="{34E02D33-EACF-9E46-A9BE-B906BBD1FCF7}"/>
              </a:ext>
            </a:extLst>
          </p:cNvPr>
          <p:cNvSpPr/>
          <p:nvPr/>
        </p:nvSpPr>
        <p:spPr>
          <a:xfrm>
            <a:off x="4862509" y="5635390"/>
            <a:ext cx="338843" cy="484017"/>
          </a:xfrm>
          <a:prstGeom prst="rightArrow">
            <a:avLst/>
          </a:prstGeom>
          <a:solidFill>
            <a:srgbClr val="ED7D3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10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86" name="テキスト ボックス 85">
            <a:extLst>
              <a:ext uri="{FF2B5EF4-FFF2-40B4-BE49-F238E27FC236}">
                <a16:creationId xmlns:a16="http://schemas.microsoft.com/office/drawing/2014/main" id="{FE16BA1F-96A7-9CD4-4C64-79742726602B}"/>
              </a:ext>
            </a:extLst>
          </p:cNvPr>
          <p:cNvSpPr txBox="1"/>
          <p:nvPr/>
        </p:nvSpPr>
        <p:spPr>
          <a:xfrm>
            <a:off x="3996083" y="4207322"/>
            <a:ext cx="1637109" cy="244747"/>
          </a:xfrm>
          <a:prstGeom prst="rect">
            <a:avLst/>
          </a:prstGeom>
          <a:noFill/>
          <a:ln>
            <a:noFill/>
          </a:ln>
        </p:spPr>
        <p:txBody>
          <a:bodyPr wrap="square"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0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給付水準調整の終了年度</a:t>
            </a:r>
            <a:endParaRPr kumimoji="1" lang="zh-TW" altLang="en-US" sz="10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cxnSp>
        <p:nvCxnSpPr>
          <p:cNvPr id="127" name="直線コネクタ 126">
            <a:extLst>
              <a:ext uri="{FF2B5EF4-FFF2-40B4-BE49-F238E27FC236}">
                <a16:creationId xmlns:a16="http://schemas.microsoft.com/office/drawing/2014/main" id="{96E879D1-D9EE-7EC6-FA38-A5B789B6BDA1}"/>
              </a:ext>
            </a:extLst>
          </p:cNvPr>
          <p:cNvCxnSpPr>
            <a:cxnSpLocks/>
          </p:cNvCxnSpPr>
          <p:nvPr/>
        </p:nvCxnSpPr>
        <p:spPr>
          <a:xfrm>
            <a:off x="5131971" y="3552273"/>
            <a:ext cx="0" cy="2712391"/>
          </a:xfrm>
          <a:prstGeom prst="line">
            <a:avLst/>
          </a:prstGeom>
          <a:ln w="9525">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28" name="テキスト ボックス 127">
            <a:extLst>
              <a:ext uri="{FF2B5EF4-FFF2-40B4-BE49-F238E27FC236}">
                <a16:creationId xmlns:a16="http://schemas.microsoft.com/office/drawing/2014/main" id="{9796B225-11EA-B586-C67B-EE1EB3E67613}"/>
              </a:ext>
            </a:extLst>
          </p:cNvPr>
          <p:cNvSpPr txBox="1"/>
          <p:nvPr/>
        </p:nvSpPr>
        <p:spPr>
          <a:xfrm>
            <a:off x="4510812" y="6372788"/>
            <a:ext cx="4793885" cy="2308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86</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回社会保障審議会年金数理部会（令和</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25</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　 資料１より抜粋</a:t>
            </a:r>
          </a:p>
        </p:txBody>
      </p:sp>
      <p:sp>
        <p:nvSpPr>
          <p:cNvPr id="2" name="正方形/長方形 1">
            <a:extLst>
              <a:ext uri="{FF2B5EF4-FFF2-40B4-BE49-F238E27FC236}">
                <a16:creationId xmlns:a16="http://schemas.microsoft.com/office/drawing/2014/main" id="{02E9D944-BE7F-32C3-2375-78024D469C1C}"/>
              </a:ext>
            </a:extLst>
          </p:cNvPr>
          <p:cNvSpPr/>
          <p:nvPr/>
        </p:nvSpPr>
        <p:spPr>
          <a:xfrm>
            <a:off x="411259" y="0"/>
            <a:ext cx="5903287"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3DE834A7-0AC5-8EE6-45B9-BA8F7E9ADF4D}"/>
              </a:ext>
            </a:extLst>
          </p:cNvPr>
          <p:cNvSpPr txBox="1"/>
          <p:nvPr/>
        </p:nvSpPr>
        <p:spPr bwMode="gray">
          <a:xfrm>
            <a:off x="557145" y="72851"/>
            <a:ext cx="570060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調整期間一致に伴う給付水準の変化</a:t>
            </a:r>
          </a:p>
        </p:txBody>
      </p:sp>
    </p:spTree>
    <p:extLst>
      <p:ext uri="{BB962C8B-B14F-4D97-AF65-F5344CB8AC3E}">
        <p14:creationId xmlns:p14="http://schemas.microsoft.com/office/powerpoint/2010/main" val="395825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repeatCount="3000" autoRev="1" fill="hold" nodeType="clickEffect">
                                  <p:stCondLst>
                                    <p:cond delay="0"/>
                                  </p:stCondLst>
                                  <p:childTnLst>
                                    <p:animClr clrSpc="rgb" dir="cw">
                                      <p:cBhvr>
                                        <p:cTn id="6" dur="500" fill="hold"/>
                                        <p:tgtEl>
                                          <p:spTgt spid="119"/>
                                        </p:tgtEl>
                                        <p:attrNameLst>
                                          <p:attrName>fillcolor</p:attrName>
                                        </p:attrNameLst>
                                      </p:cBhvr>
                                      <p:to>
                                        <a:schemeClr val="hlink"/>
                                      </p:to>
                                    </p:animClr>
                                    <p:set>
                                      <p:cBhvr>
                                        <p:cTn id="7" dur="500" fill="hold"/>
                                        <p:tgtEl>
                                          <p:spTgt spid="119"/>
                                        </p:tgtEl>
                                        <p:attrNameLst>
                                          <p:attrName>fill.type</p:attrName>
                                        </p:attrNameLst>
                                      </p:cBhvr>
                                      <p:to>
                                        <p:strVal val="solid"/>
                                      </p:to>
                                    </p:set>
                                    <p:set>
                                      <p:cBhvr>
                                        <p:cTn id="8" dur="500" fill="hold"/>
                                        <p:tgtEl>
                                          <p:spTgt spid="119"/>
                                        </p:tgtEl>
                                        <p:attrNameLst>
                                          <p:attrName>fill.on</p:attrName>
                                        </p:attrNameLst>
                                      </p:cBhvr>
                                      <p:to>
                                        <p:strVal val="true"/>
                                      </p:to>
                                    </p:set>
                                  </p:childTnLst>
                                </p:cTn>
                              </p:par>
                              <p:par>
                                <p:cTn id="9" presetID="1" presetClass="emph" presetSubtype="2" repeatCount="3000" autoRev="1" fill="hold" nodeType="withEffect">
                                  <p:stCondLst>
                                    <p:cond delay="0"/>
                                  </p:stCondLst>
                                  <p:childTnLst>
                                    <p:animClr clrSpc="rgb" dir="cw">
                                      <p:cBhvr>
                                        <p:cTn id="10" dur="500" fill="hold"/>
                                        <p:tgtEl>
                                          <p:spTgt spid="11"/>
                                        </p:tgtEl>
                                        <p:attrNameLst>
                                          <p:attrName>fillcolor</p:attrName>
                                        </p:attrNameLst>
                                      </p:cBhvr>
                                      <p:to>
                                        <a:schemeClr val="hlink"/>
                                      </p:to>
                                    </p:animClr>
                                    <p:set>
                                      <p:cBhvr>
                                        <p:cTn id="11" dur="500" fill="hold"/>
                                        <p:tgtEl>
                                          <p:spTgt spid="11"/>
                                        </p:tgtEl>
                                        <p:attrNameLst>
                                          <p:attrName>fill.type</p:attrName>
                                        </p:attrNameLst>
                                      </p:cBhvr>
                                      <p:to>
                                        <p:strVal val="solid"/>
                                      </p:to>
                                    </p:set>
                                    <p:set>
                                      <p:cBhvr>
                                        <p:cTn id="12" dur="500" fill="hold"/>
                                        <p:tgtEl>
                                          <p:spTgt spid="11"/>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mph" presetSubtype="2" repeatCount="3000" autoRev="1" fill="hold" nodeType="clickEffect">
                                  <p:stCondLst>
                                    <p:cond delay="0"/>
                                  </p:stCondLst>
                                  <p:childTnLst>
                                    <p:animClr clrSpc="rgb" dir="cw">
                                      <p:cBhvr>
                                        <p:cTn id="16" dur="500" fill="hold"/>
                                        <p:tgtEl>
                                          <p:spTgt spid="120"/>
                                        </p:tgtEl>
                                        <p:attrNameLst>
                                          <p:attrName>fillcolor</p:attrName>
                                        </p:attrNameLst>
                                      </p:cBhvr>
                                      <p:to>
                                        <a:schemeClr val="hlink"/>
                                      </p:to>
                                    </p:animClr>
                                    <p:set>
                                      <p:cBhvr>
                                        <p:cTn id="17" dur="500" fill="hold"/>
                                        <p:tgtEl>
                                          <p:spTgt spid="120"/>
                                        </p:tgtEl>
                                        <p:attrNameLst>
                                          <p:attrName>fill.type</p:attrName>
                                        </p:attrNameLst>
                                      </p:cBhvr>
                                      <p:to>
                                        <p:strVal val="solid"/>
                                      </p:to>
                                    </p:set>
                                    <p:set>
                                      <p:cBhvr>
                                        <p:cTn id="18" dur="500" fill="hold"/>
                                        <p:tgtEl>
                                          <p:spTgt spid="120"/>
                                        </p:tgtEl>
                                        <p:attrNameLst>
                                          <p:attrName>fill.on</p:attrName>
                                        </p:attrNameLst>
                                      </p:cBhvr>
                                      <p:to>
                                        <p:strVal val="true"/>
                                      </p:to>
                                    </p:set>
                                  </p:childTnLst>
                                </p:cTn>
                              </p:par>
                              <p:par>
                                <p:cTn id="19" presetID="1" presetClass="emph" presetSubtype="2" repeatCount="3000" autoRev="1" fill="hold" nodeType="withEffect">
                                  <p:stCondLst>
                                    <p:cond delay="0"/>
                                  </p:stCondLst>
                                  <p:childTnLst>
                                    <p:animClr clrSpc="rgb" dir="cw">
                                      <p:cBhvr>
                                        <p:cTn id="20" dur="500" fill="hold"/>
                                        <p:tgtEl>
                                          <p:spTgt spid="15"/>
                                        </p:tgtEl>
                                        <p:attrNameLst>
                                          <p:attrName>fillcolor</p:attrName>
                                        </p:attrNameLst>
                                      </p:cBhvr>
                                      <p:to>
                                        <a:schemeClr val="hlink"/>
                                      </p:to>
                                    </p:animClr>
                                    <p:set>
                                      <p:cBhvr>
                                        <p:cTn id="21" dur="500" fill="hold"/>
                                        <p:tgtEl>
                                          <p:spTgt spid="15"/>
                                        </p:tgtEl>
                                        <p:attrNameLst>
                                          <p:attrName>fill.type</p:attrName>
                                        </p:attrNameLst>
                                      </p:cBhvr>
                                      <p:to>
                                        <p:strVal val="solid"/>
                                      </p:to>
                                    </p:set>
                                    <p:set>
                                      <p:cBhvr>
                                        <p:cTn id="22" dur="500" fill="hold"/>
                                        <p:tgtEl>
                                          <p:spTgt spid="15"/>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 presetClass="emph" presetSubtype="2" repeatCount="3000" autoRev="1" fill="hold" nodeType="clickEffect">
                                  <p:stCondLst>
                                    <p:cond delay="0"/>
                                  </p:stCondLst>
                                  <p:childTnLst>
                                    <p:animClr clrSpc="rgb" dir="cw">
                                      <p:cBhvr>
                                        <p:cTn id="26" dur="500" fill="hold"/>
                                        <p:tgtEl>
                                          <p:spTgt spid="121"/>
                                        </p:tgtEl>
                                        <p:attrNameLst>
                                          <p:attrName>fillcolor</p:attrName>
                                        </p:attrNameLst>
                                      </p:cBhvr>
                                      <p:to>
                                        <a:schemeClr val="hlink"/>
                                      </p:to>
                                    </p:animClr>
                                    <p:set>
                                      <p:cBhvr>
                                        <p:cTn id="27" dur="500" fill="hold"/>
                                        <p:tgtEl>
                                          <p:spTgt spid="121"/>
                                        </p:tgtEl>
                                        <p:attrNameLst>
                                          <p:attrName>fill.type</p:attrName>
                                        </p:attrNameLst>
                                      </p:cBhvr>
                                      <p:to>
                                        <p:strVal val="solid"/>
                                      </p:to>
                                    </p:set>
                                    <p:set>
                                      <p:cBhvr>
                                        <p:cTn id="28" dur="500" fill="hold"/>
                                        <p:tgtEl>
                                          <p:spTgt spid="121"/>
                                        </p:tgtEl>
                                        <p:attrNameLst>
                                          <p:attrName>fill.on</p:attrName>
                                        </p:attrNameLst>
                                      </p:cBhvr>
                                      <p:to>
                                        <p:strVal val="true"/>
                                      </p:to>
                                    </p:set>
                                  </p:childTnLst>
                                </p:cTn>
                              </p:par>
                              <p:par>
                                <p:cTn id="29" presetID="1" presetClass="emph" presetSubtype="2" repeatCount="3000" autoRev="1" fill="hold" nodeType="withEffect">
                                  <p:stCondLst>
                                    <p:cond delay="0"/>
                                  </p:stCondLst>
                                  <p:childTnLst>
                                    <p:animClr clrSpc="rgb" dir="cw">
                                      <p:cBhvr>
                                        <p:cTn id="30" dur="500" fill="hold"/>
                                        <p:tgtEl>
                                          <p:spTgt spid="18"/>
                                        </p:tgtEl>
                                        <p:attrNameLst>
                                          <p:attrName>fillcolor</p:attrName>
                                        </p:attrNameLst>
                                      </p:cBhvr>
                                      <p:to>
                                        <a:schemeClr val="hlink"/>
                                      </p:to>
                                    </p:animClr>
                                    <p:set>
                                      <p:cBhvr>
                                        <p:cTn id="31" dur="500" fill="hold"/>
                                        <p:tgtEl>
                                          <p:spTgt spid="18"/>
                                        </p:tgtEl>
                                        <p:attrNameLst>
                                          <p:attrName>fill.type</p:attrName>
                                        </p:attrNameLst>
                                      </p:cBhvr>
                                      <p:to>
                                        <p:strVal val="solid"/>
                                      </p:to>
                                    </p:set>
                                    <p:set>
                                      <p:cBhvr>
                                        <p:cTn id="32" dur="500" fill="hold"/>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グラフィックス 2">
            <a:extLst>
              <a:ext uri="{FF2B5EF4-FFF2-40B4-BE49-F238E27FC236}">
                <a16:creationId xmlns:a16="http://schemas.microsoft.com/office/drawing/2014/main" id="{5C48C253-04AD-0216-A511-0A12A74F3B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8639" y="3421380"/>
            <a:ext cx="8787581" cy="2978656"/>
          </a:xfrm>
          <a:prstGeom prst="rect">
            <a:avLst/>
          </a:prstGeom>
        </p:spPr>
      </p:pic>
      <p:sp>
        <p:nvSpPr>
          <p:cNvPr id="13" name="テキスト ボックス 12">
            <a:extLst>
              <a:ext uri="{FF2B5EF4-FFF2-40B4-BE49-F238E27FC236}">
                <a16:creationId xmlns:a16="http://schemas.microsoft.com/office/drawing/2014/main" id="{1834089E-CD2D-BB90-68FD-C6DB1AB6AF9A}"/>
              </a:ext>
            </a:extLst>
          </p:cNvPr>
          <p:cNvSpPr txBox="1"/>
          <p:nvPr/>
        </p:nvSpPr>
        <p:spPr>
          <a:xfrm>
            <a:off x="1332376" y="3443880"/>
            <a:ext cx="1008112" cy="35464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基礎年金</a:t>
            </a:r>
          </a:p>
        </p:txBody>
      </p:sp>
      <p:sp>
        <p:nvSpPr>
          <p:cNvPr id="14" name="テキスト ボックス 13">
            <a:extLst>
              <a:ext uri="{FF2B5EF4-FFF2-40B4-BE49-F238E27FC236}">
                <a16:creationId xmlns:a16="http://schemas.microsoft.com/office/drawing/2014/main" id="{301BC833-FBE9-8833-2DBD-F1A6C404DBD1}"/>
              </a:ext>
            </a:extLst>
          </p:cNvPr>
          <p:cNvSpPr txBox="1"/>
          <p:nvPr/>
        </p:nvSpPr>
        <p:spPr>
          <a:xfrm>
            <a:off x="3904184" y="3445869"/>
            <a:ext cx="1008112" cy="35464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報酬比例</a:t>
            </a:r>
          </a:p>
        </p:txBody>
      </p:sp>
      <p:sp>
        <p:nvSpPr>
          <p:cNvPr id="16" name="テキスト ボックス 15">
            <a:extLst>
              <a:ext uri="{FF2B5EF4-FFF2-40B4-BE49-F238E27FC236}">
                <a16:creationId xmlns:a16="http://schemas.microsoft.com/office/drawing/2014/main" id="{87CB9307-258D-A873-12BF-4F2583634460}"/>
              </a:ext>
            </a:extLst>
          </p:cNvPr>
          <p:cNvSpPr txBox="1"/>
          <p:nvPr/>
        </p:nvSpPr>
        <p:spPr>
          <a:xfrm>
            <a:off x="6936905" y="3427408"/>
            <a:ext cx="2036414" cy="35464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基礎年金＋報酬比例</a:t>
            </a:r>
          </a:p>
        </p:txBody>
      </p:sp>
      <p:cxnSp>
        <p:nvCxnSpPr>
          <p:cNvPr id="78" name="直線コネクタ 77">
            <a:extLst>
              <a:ext uri="{FF2B5EF4-FFF2-40B4-BE49-F238E27FC236}">
                <a16:creationId xmlns:a16="http://schemas.microsoft.com/office/drawing/2014/main" id="{096B21EA-6C87-1C5E-8EF4-7E24C203125D}"/>
              </a:ext>
            </a:extLst>
          </p:cNvPr>
          <p:cNvCxnSpPr/>
          <p:nvPr/>
        </p:nvCxnSpPr>
        <p:spPr>
          <a:xfrm>
            <a:off x="879848" y="3858572"/>
            <a:ext cx="7992000" cy="9584"/>
          </a:xfrm>
          <a:prstGeom prst="line">
            <a:avLst/>
          </a:prstGeom>
          <a:ln w="95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81DF3C01-80DF-4A59-938E-22B3822B4B6E}"/>
              </a:ext>
            </a:extLst>
          </p:cNvPr>
          <p:cNvSpPr/>
          <p:nvPr/>
        </p:nvSpPr>
        <p:spPr>
          <a:xfrm>
            <a:off x="411259" y="0"/>
            <a:ext cx="5903287"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3D8D9DC2-3FC5-4380-B88A-59DA0ADECABE}"/>
              </a:ext>
            </a:extLst>
          </p:cNvPr>
          <p:cNvSpPr txBox="1"/>
          <p:nvPr/>
        </p:nvSpPr>
        <p:spPr bwMode="gray">
          <a:xfrm>
            <a:off x="557145" y="72851"/>
            <a:ext cx="570060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調整期間一致に伴う給付水準の変化</a:t>
            </a:r>
          </a:p>
        </p:txBody>
      </p:sp>
      <p:sp>
        <p:nvSpPr>
          <p:cNvPr id="2" name="スライド番号プレースホルダー 7">
            <a:extLst>
              <a:ext uri="{FF2B5EF4-FFF2-40B4-BE49-F238E27FC236}">
                <a16:creationId xmlns:a16="http://schemas.microsoft.com/office/drawing/2014/main" id="{A4361512-516E-604E-FEB8-50BA02F13732}"/>
              </a:ext>
            </a:extLst>
          </p:cNvPr>
          <p:cNvSpPr>
            <a:spLocks noGrp="1"/>
          </p:cNvSpPr>
          <p:nvPr>
            <p:ph type="sldNum" sz="quarter" idx="12"/>
          </p:nvPr>
        </p:nvSpPr>
        <p:spPr>
          <a:xfrm>
            <a:off x="9557012" y="6623175"/>
            <a:ext cx="337767" cy="211203"/>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5" name="直線コネクタ 4">
            <a:extLst>
              <a:ext uri="{FF2B5EF4-FFF2-40B4-BE49-F238E27FC236}">
                <a16:creationId xmlns:a16="http://schemas.microsoft.com/office/drawing/2014/main" id="{9DB920B7-F812-D984-8CC5-EF92DB528981}"/>
              </a:ext>
            </a:extLst>
          </p:cNvPr>
          <p:cNvCxnSpPr/>
          <p:nvPr/>
        </p:nvCxnSpPr>
        <p:spPr>
          <a:xfrm>
            <a:off x="873455" y="4698285"/>
            <a:ext cx="7992000" cy="9584"/>
          </a:xfrm>
          <a:prstGeom prst="line">
            <a:avLst/>
          </a:prstGeom>
          <a:ln w="95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 name="L 字 5">
            <a:extLst>
              <a:ext uri="{FF2B5EF4-FFF2-40B4-BE49-F238E27FC236}">
                <a16:creationId xmlns:a16="http://schemas.microsoft.com/office/drawing/2014/main" id="{10C51149-9D04-5A3B-9548-8A35EBC43055}"/>
              </a:ext>
            </a:extLst>
          </p:cNvPr>
          <p:cNvSpPr/>
          <p:nvPr/>
        </p:nvSpPr>
        <p:spPr>
          <a:xfrm rot="10800000" flipH="1">
            <a:off x="848544" y="3857534"/>
            <a:ext cx="4572000" cy="1358438"/>
          </a:xfrm>
          <a:prstGeom prst="corner">
            <a:avLst>
              <a:gd name="adj1" fmla="val 63202"/>
              <a:gd name="adj2" fmla="val 163955"/>
            </a:avLst>
          </a:prstGeom>
          <a:solidFill>
            <a:schemeClr val="bg1">
              <a:alpha val="50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cxnSp>
        <p:nvCxnSpPr>
          <p:cNvPr id="10" name="直線コネクタ 9">
            <a:extLst>
              <a:ext uri="{FF2B5EF4-FFF2-40B4-BE49-F238E27FC236}">
                <a16:creationId xmlns:a16="http://schemas.microsoft.com/office/drawing/2014/main" id="{C868AB7D-37A6-C894-A506-5D22AA40BED9}"/>
              </a:ext>
            </a:extLst>
          </p:cNvPr>
          <p:cNvCxnSpPr/>
          <p:nvPr/>
        </p:nvCxnSpPr>
        <p:spPr>
          <a:xfrm>
            <a:off x="836415" y="5207615"/>
            <a:ext cx="8064000" cy="9584"/>
          </a:xfrm>
          <a:prstGeom prst="line">
            <a:avLst/>
          </a:prstGeom>
          <a:ln w="95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矢印: 下 10">
            <a:extLst>
              <a:ext uri="{FF2B5EF4-FFF2-40B4-BE49-F238E27FC236}">
                <a16:creationId xmlns:a16="http://schemas.microsoft.com/office/drawing/2014/main" id="{DAFD9791-299C-0A8A-F59D-8C314CE901BA}"/>
              </a:ext>
            </a:extLst>
          </p:cNvPr>
          <p:cNvSpPr/>
          <p:nvPr/>
        </p:nvSpPr>
        <p:spPr>
          <a:xfrm flipV="1">
            <a:off x="1033389" y="3877902"/>
            <a:ext cx="1583036" cy="2498622"/>
          </a:xfrm>
          <a:prstGeom prst="downArrow">
            <a:avLst>
              <a:gd name="adj1" fmla="val 50000"/>
              <a:gd name="adj2" fmla="val 421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sp>
        <p:nvSpPr>
          <p:cNvPr id="12" name="矢印: 下 11">
            <a:extLst>
              <a:ext uri="{FF2B5EF4-FFF2-40B4-BE49-F238E27FC236}">
                <a16:creationId xmlns:a16="http://schemas.microsoft.com/office/drawing/2014/main" id="{A8D89F0C-9090-06D5-39DF-16A7CB2C35FF}"/>
              </a:ext>
            </a:extLst>
          </p:cNvPr>
          <p:cNvSpPr/>
          <p:nvPr/>
        </p:nvSpPr>
        <p:spPr>
          <a:xfrm>
            <a:off x="3610433" y="3867227"/>
            <a:ext cx="1583036" cy="8280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675839BC-FA8A-E17B-7085-D35CE04A26E7}"/>
              </a:ext>
            </a:extLst>
          </p:cNvPr>
          <p:cNvSpPr txBox="1"/>
          <p:nvPr/>
        </p:nvSpPr>
        <p:spPr>
          <a:xfrm>
            <a:off x="3879801" y="4036496"/>
            <a:ext cx="1133078" cy="387414"/>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r>
              <a:rPr kumimoji="1"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1.9 </a:t>
            </a:r>
            <a:r>
              <a:rPr kumimoji="1" lang="ja-JP" altLang="en-US"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p>
        </p:txBody>
      </p:sp>
      <p:sp>
        <p:nvSpPr>
          <p:cNvPr id="17" name="矢印: 下 16">
            <a:extLst>
              <a:ext uri="{FF2B5EF4-FFF2-40B4-BE49-F238E27FC236}">
                <a16:creationId xmlns:a16="http://schemas.microsoft.com/office/drawing/2014/main" id="{FF51191B-24DE-63EC-5D2E-D9A2D382CF9A}"/>
              </a:ext>
            </a:extLst>
          </p:cNvPr>
          <p:cNvSpPr/>
          <p:nvPr/>
        </p:nvSpPr>
        <p:spPr>
          <a:xfrm flipV="1">
            <a:off x="7226077" y="4695226"/>
            <a:ext cx="1583036" cy="1689390"/>
          </a:xfrm>
          <a:prstGeom prst="downArrow">
            <a:avLst>
              <a:gd name="adj1" fmla="val 50000"/>
              <a:gd name="adj2" fmla="val 421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EEBB71BB-0546-B4CB-7C7C-52CB43D09D01}"/>
              </a:ext>
            </a:extLst>
          </p:cNvPr>
          <p:cNvSpPr/>
          <p:nvPr/>
        </p:nvSpPr>
        <p:spPr>
          <a:xfrm>
            <a:off x="1427336" y="5232611"/>
            <a:ext cx="798880" cy="1143913"/>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cxnSp>
        <p:nvCxnSpPr>
          <p:cNvPr id="68" name="直線コネクタ 67">
            <a:extLst>
              <a:ext uri="{FF2B5EF4-FFF2-40B4-BE49-F238E27FC236}">
                <a16:creationId xmlns:a16="http://schemas.microsoft.com/office/drawing/2014/main" id="{14B6B24A-664C-A178-E028-27B635CFF7F0}"/>
              </a:ext>
            </a:extLst>
          </p:cNvPr>
          <p:cNvCxnSpPr/>
          <p:nvPr/>
        </p:nvCxnSpPr>
        <p:spPr>
          <a:xfrm>
            <a:off x="1427336" y="5215979"/>
            <a:ext cx="792000"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テキスト ボックス 70">
            <a:extLst>
              <a:ext uri="{FF2B5EF4-FFF2-40B4-BE49-F238E27FC236}">
                <a16:creationId xmlns:a16="http://schemas.microsoft.com/office/drawing/2014/main" id="{54D0DEC0-DDD4-488E-154C-463ECB893896}"/>
              </a:ext>
            </a:extLst>
          </p:cNvPr>
          <p:cNvSpPr txBox="1"/>
          <p:nvPr/>
        </p:nvSpPr>
        <p:spPr>
          <a:xfrm>
            <a:off x="7461151" y="5338948"/>
            <a:ext cx="1133078" cy="387414"/>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r>
              <a:rPr kumimoji="1"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4.6 </a:t>
            </a:r>
            <a:r>
              <a:rPr kumimoji="1" lang="ja-JP" altLang="en-US"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p>
        </p:txBody>
      </p:sp>
      <p:sp>
        <p:nvSpPr>
          <p:cNvPr id="74" name="テキスト ボックス 73">
            <a:extLst>
              <a:ext uri="{FF2B5EF4-FFF2-40B4-BE49-F238E27FC236}">
                <a16:creationId xmlns:a16="http://schemas.microsoft.com/office/drawing/2014/main" id="{EBE1ECA1-822E-2FFC-0470-52CC2D5F2EAB}"/>
              </a:ext>
            </a:extLst>
          </p:cNvPr>
          <p:cNvSpPr txBox="1"/>
          <p:nvPr/>
        </p:nvSpPr>
        <p:spPr>
          <a:xfrm>
            <a:off x="2224043" y="6071172"/>
            <a:ext cx="1368336" cy="289053"/>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20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 </a:t>
            </a:r>
            <a:r>
              <a:rPr kumimoji="1" lang="ja-JP" altLang="en-US" sz="120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給付純増</a:t>
            </a:r>
          </a:p>
        </p:txBody>
      </p:sp>
      <p:sp>
        <p:nvSpPr>
          <p:cNvPr id="75" name="テキスト ボックス 74">
            <a:extLst>
              <a:ext uri="{FF2B5EF4-FFF2-40B4-BE49-F238E27FC236}">
                <a16:creationId xmlns:a16="http://schemas.microsoft.com/office/drawing/2014/main" id="{DBB55B0A-CBAB-C532-06C4-6167E6E49E5E}"/>
              </a:ext>
            </a:extLst>
          </p:cNvPr>
          <p:cNvSpPr txBox="1"/>
          <p:nvPr/>
        </p:nvSpPr>
        <p:spPr>
          <a:xfrm>
            <a:off x="1295756" y="4800422"/>
            <a:ext cx="1727052" cy="387414"/>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r>
              <a:rPr kumimoji="1"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6.4 </a:t>
            </a:r>
            <a:r>
              <a:rPr kumimoji="1" lang="ja-JP" altLang="en-US"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p>
        </p:txBody>
      </p:sp>
      <p:sp>
        <p:nvSpPr>
          <p:cNvPr id="76" name="テキスト ボックス 75">
            <a:extLst>
              <a:ext uri="{FF2B5EF4-FFF2-40B4-BE49-F238E27FC236}">
                <a16:creationId xmlns:a16="http://schemas.microsoft.com/office/drawing/2014/main" id="{AA191C1B-B782-E27A-81D2-4B2D71DD413E}"/>
              </a:ext>
            </a:extLst>
          </p:cNvPr>
          <p:cNvSpPr txBox="1"/>
          <p:nvPr/>
        </p:nvSpPr>
        <p:spPr>
          <a:xfrm>
            <a:off x="5256644" y="4687757"/>
            <a:ext cx="1861665" cy="861774"/>
          </a:xfrm>
          <a:prstGeom prst="rect">
            <a:avLst/>
          </a:prstGeom>
          <a:noFill/>
        </p:spPr>
        <p:txBody>
          <a:bodyPr wrap="square" rtlCol="0">
            <a:spAutoFit/>
          </a:bodyPr>
          <a:lstStyle/>
          <a:p>
            <a:pPr marL="180000" marR="0" lvl="0" indent="-457200" algn="just" defTabSz="457200" rtl="0" eaLnBrk="1" fontAlgn="auto" latinLnBrk="0" hangingPunct="1">
              <a:lnSpc>
                <a:spcPct val="100000"/>
              </a:lnSpc>
              <a:spcBef>
                <a:spcPts val="0"/>
              </a:spcBef>
              <a:spcAft>
                <a:spcPts val="0"/>
              </a:spcAft>
              <a:buClr>
                <a:srgbClr val="103185"/>
              </a:buClr>
              <a:buSzTx/>
              <a:buFontTx/>
              <a:buNone/>
              <a:tabLst/>
              <a:defRPr/>
            </a:pPr>
            <a:r>
              <a:rPr kumimoji="1" lang="en-US" altLang="ja-JP" sz="1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 </a:t>
            </a:r>
            <a:r>
              <a:rPr kumimoji="1" lang="ja-JP" altLang="en-US" sz="1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足下世代の２階の財源が将来世代の１階の給付へ移転される影響により、将来世代の基礎年金の給付増は報酬比例の給付減よりも大きい。</a:t>
            </a:r>
          </a:p>
        </p:txBody>
      </p:sp>
      <p:sp>
        <p:nvSpPr>
          <p:cNvPr id="81" name="矢印: 下 80">
            <a:extLst>
              <a:ext uri="{FF2B5EF4-FFF2-40B4-BE49-F238E27FC236}">
                <a16:creationId xmlns:a16="http://schemas.microsoft.com/office/drawing/2014/main" id="{67A66827-6F37-38A7-A7E0-D4DCAC9E33F4}"/>
              </a:ext>
            </a:extLst>
          </p:cNvPr>
          <p:cNvSpPr/>
          <p:nvPr/>
        </p:nvSpPr>
        <p:spPr>
          <a:xfrm>
            <a:off x="6060503" y="5550115"/>
            <a:ext cx="276058" cy="185842"/>
          </a:xfrm>
          <a:prstGeom prst="downArrow">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grpSp>
        <p:nvGrpSpPr>
          <p:cNvPr id="8" name="グループ化 7">
            <a:extLst>
              <a:ext uri="{FF2B5EF4-FFF2-40B4-BE49-F238E27FC236}">
                <a16:creationId xmlns:a16="http://schemas.microsoft.com/office/drawing/2014/main" id="{37885D40-BFAC-2052-151D-7388D715CB05}"/>
              </a:ext>
            </a:extLst>
          </p:cNvPr>
          <p:cNvGrpSpPr/>
          <p:nvPr/>
        </p:nvGrpSpPr>
        <p:grpSpPr>
          <a:xfrm>
            <a:off x="5528973" y="3942838"/>
            <a:ext cx="1228191" cy="723066"/>
            <a:chOff x="5528973" y="3942838"/>
            <a:chExt cx="1228191" cy="723066"/>
          </a:xfrm>
        </p:grpSpPr>
        <p:sp>
          <p:nvSpPr>
            <p:cNvPr id="82" name="吹き出し: 四角形 81">
              <a:extLst>
                <a:ext uri="{FF2B5EF4-FFF2-40B4-BE49-F238E27FC236}">
                  <a16:creationId xmlns:a16="http://schemas.microsoft.com/office/drawing/2014/main" id="{D13363E5-9203-B7B3-C2D9-1DDA577AC1AE}"/>
                </a:ext>
              </a:extLst>
            </p:cNvPr>
            <p:cNvSpPr/>
            <p:nvPr/>
          </p:nvSpPr>
          <p:spPr>
            <a:xfrm>
              <a:off x="5528973" y="3942838"/>
              <a:ext cx="1228191" cy="723066"/>
            </a:xfrm>
            <a:prstGeom prst="wedgeRectCallout">
              <a:avLst>
                <a:gd name="adj1" fmla="val -73836"/>
                <a:gd name="adj2" fmla="val 6666"/>
              </a:avLst>
            </a:pr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83" name="テキスト ボックス 82">
              <a:extLst>
                <a:ext uri="{FF2B5EF4-FFF2-40B4-BE49-F238E27FC236}">
                  <a16:creationId xmlns:a16="http://schemas.microsoft.com/office/drawing/2014/main" id="{D8ED1C39-1B4F-D7F3-A0EE-696102A577A7}"/>
                </a:ext>
              </a:extLst>
            </p:cNvPr>
            <p:cNvSpPr txBox="1"/>
            <p:nvPr/>
          </p:nvSpPr>
          <p:spPr>
            <a:xfrm>
              <a:off x="5629556" y="3968625"/>
              <a:ext cx="1023101" cy="678134"/>
            </a:xfrm>
            <a:prstGeom prst="rect">
              <a:avLst/>
            </a:prstGeom>
            <a:noFill/>
            <a:ln>
              <a:noFill/>
            </a:ln>
          </p:spPr>
          <p:txBody>
            <a:bodyPr wrap="square"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２階から１階</a:t>
              </a:r>
            </a:p>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への財源移転</a:t>
              </a:r>
            </a:p>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1.3</a:t>
              </a: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p>
          </p:txBody>
        </p:sp>
      </p:grpSp>
      <p:grpSp>
        <p:nvGrpSpPr>
          <p:cNvPr id="19" name="グループ化 18">
            <a:extLst>
              <a:ext uri="{FF2B5EF4-FFF2-40B4-BE49-F238E27FC236}">
                <a16:creationId xmlns:a16="http://schemas.microsoft.com/office/drawing/2014/main" id="{827BF745-FFC6-14E6-7FBB-BBE646560B36}"/>
              </a:ext>
            </a:extLst>
          </p:cNvPr>
          <p:cNvGrpSpPr/>
          <p:nvPr/>
        </p:nvGrpSpPr>
        <p:grpSpPr>
          <a:xfrm>
            <a:off x="2262417" y="5462546"/>
            <a:ext cx="1130578" cy="564450"/>
            <a:chOff x="2262417" y="5462546"/>
            <a:chExt cx="1130578" cy="564450"/>
          </a:xfrm>
        </p:grpSpPr>
        <p:sp>
          <p:nvSpPr>
            <p:cNvPr id="86" name="吹き出し: 四角形 85">
              <a:extLst>
                <a:ext uri="{FF2B5EF4-FFF2-40B4-BE49-F238E27FC236}">
                  <a16:creationId xmlns:a16="http://schemas.microsoft.com/office/drawing/2014/main" id="{A6E8E7F9-391D-3237-04C3-9DE6E140B1AB}"/>
                </a:ext>
              </a:extLst>
            </p:cNvPr>
            <p:cNvSpPr/>
            <p:nvPr/>
          </p:nvSpPr>
          <p:spPr>
            <a:xfrm>
              <a:off x="2262417" y="5462546"/>
              <a:ext cx="1130578" cy="564450"/>
            </a:xfrm>
            <a:prstGeom prst="wedgeRectCallout">
              <a:avLst>
                <a:gd name="adj1" fmla="val -71859"/>
                <a:gd name="adj2" fmla="val 21215"/>
              </a:avLst>
            </a:pr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87" name="テキスト ボックス 86">
              <a:extLst>
                <a:ext uri="{FF2B5EF4-FFF2-40B4-BE49-F238E27FC236}">
                  <a16:creationId xmlns:a16="http://schemas.microsoft.com/office/drawing/2014/main" id="{F3E51CD3-EDD6-7812-DB99-D1CBD911B768}"/>
                </a:ext>
              </a:extLst>
            </p:cNvPr>
            <p:cNvSpPr txBox="1"/>
            <p:nvPr/>
          </p:nvSpPr>
          <p:spPr>
            <a:xfrm>
              <a:off x="2310838" y="5512624"/>
              <a:ext cx="1023101" cy="491930"/>
            </a:xfrm>
            <a:prstGeom prst="rect">
              <a:avLst/>
            </a:prstGeom>
            <a:noFill/>
            <a:ln>
              <a:noFill/>
            </a:ln>
          </p:spPr>
          <p:txBody>
            <a:bodyPr wrap="square"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国庫負担の増</a:t>
              </a:r>
            </a:p>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3.2 </a:t>
              </a: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p>
          </p:txBody>
        </p:sp>
      </p:grpSp>
      <p:sp>
        <p:nvSpPr>
          <p:cNvPr id="88" name="四角形: 角を丸くする 87">
            <a:extLst>
              <a:ext uri="{FF2B5EF4-FFF2-40B4-BE49-F238E27FC236}">
                <a16:creationId xmlns:a16="http://schemas.microsoft.com/office/drawing/2014/main" id="{252E7714-FDA8-D581-9E15-0B7256E24A02}"/>
              </a:ext>
            </a:extLst>
          </p:cNvPr>
          <p:cNvSpPr/>
          <p:nvPr/>
        </p:nvSpPr>
        <p:spPr>
          <a:xfrm>
            <a:off x="5170614" y="5750041"/>
            <a:ext cx="2055837" cy="4865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a:extLst>
              <a:ext uri="{FF2B5EF4-FFF2-40B4-BE49-F238E27FC236}">
                <a16:creationId xmlns:a16="http://schemas.microsoft.com/office/drawing/2014/main" id="{AC6E1D84-A99C-DF30-519B-355D36409A2F}"/>
              </a:ext>
            </a:extLst>
          </p:cNvPr>
          <p:cNvSpPr txBox="1"/>
          <p:nvPr/>
        </p:nvSpPr>
        <p:spPr>
          <a:xfrm>
            <a:off x="5246990" y="5762501"/>
            <a:ext cx="1903085" cy="461665"/>
          </a:xfrm>
          <a:prstGeom prst="rect">
            <a:avLst/>
          </a:prstGeom>
          <a:noFill/>
        </p:spPr>
        <p:txBody>
          <a:bodyPr wrap="none" rtlCol="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世代間の分配の調整により</a:t>
            </a:r>
            <a:br>
              <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b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将来の給付水準を確保</a:t>
            </a:r>
          </a:p>
        </p:txBody>
      </p:sp>
      <p:sp>
        <p:nvSpPr>
          <p:cNvPr id="94" name="テキスト ボックス 93">
            <a:extLst>
              <a:ext uri="{FF2B5EF4-FFF2-40B4-BE49-F238E27FC236}">
                <a16:creationId xmlns:a16="http://schemas.microsoft.com/office/drawing/2014/main" id="{875B059A-7105-A333-4952-3DA9E94D156F}"/>
              </a:ext>
            </a:extLst>
          </p:cNvPr>
          <p:cNvSpPr txBox="1"/>
          <p:nvPr/>
        </p:nvSpPr>
        <p:spPr>
          <a:xfrm>
            <a:off x="557145" y="843850"/>
            <a:ext cx="8779075" cy="344584"/>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所得代替率の変化（給付水準調整終了後）</a:t>
            </a:r>
          </a:p>
        </p:txBody>
      </p:sp>
      <p:sp>
        <p:nvSpPr>
          <p:cNvPr id="95" name="テキスト ボックス 94">
            <a:extLst>
              <a:ext uri="{FF2B5EF4-FFF2-40B4-BE49-F238E27FC236}">
                <a16:creationId xmlns:a16="http://schemas.microsoft.com/office/drawing/2014/main" id="{5E3170A1-81B4-E4EA-0DDB-F52CE3E31241}"/>
              </a:ext>
            </a:extLst>
          </p:cNvPr>
          <p:cNvSpPr txBox="1"/>
          <p:nvPr/>
        </p:nvSpPr>
        <p:spPr>
          <a:xfrm>
            <a:off x="2333868" y="1332165"/>
            <a:ext cx="1872040" cy="307777"/>
          </a:xfrm>
          <a:prstGeom prst="rect">
            <a:avLst/>
          </a:prstGeom>
          <a:solidFill>
            <a:srgbClr val="002060"/>
          </a:solidFill>
          <a:ln>
            <a:solidFill>
              <a:schemeClr val="tx1"/>
            </a:solidFill>
          </a:ln>
        </p:spPr>
        <p:txBody>
          <a:bodyPr wrap="square" rtlCol="0" anchor="ctr">
            <a:spAutoFit/>
          </a:bodyPr>
          <a:lstStyle/>
          <a:p>
            <a:pPr marL="0" marR="0" lvl="0" indent="0" algn="ctr" defTabSz="457200" rtl="0" eaLnBrk="1" fontAlgn="auto" latinLnBrk="0" hangingPunct="1">
              <a:spcBef>
                <a:spcPts val="0"/>
              </a:spcBef>
              <a:spcAft>
                <a:spcPts val="600"/>
              </a:spcAft>
              <a:buClr>
                <a:srgbClr val="103185"/>
              </a:buClr>
              <a:buSzTx/>
              <a:buFontTx/>
              <a:buNone/>
              <a:tabLst/>
              <a:defRPr/>
            </a:pPr>
            <a:r>
              <a:rPr kumimoji="1" lang="ja-JP" altLang="en-US" sz="14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現行制度</a:t>
            </a:r>
          </a:p>
        </p:txBody>
      </p:sp>
      <p:sp>
        <p:nvSpPr>
          <p:cNvPr id="96" name="テキスト ボックス 95">
            <a:extLst>
              <a:ext uri="{FF2B5EF4-FFF2-40B4-BE49-F238E27FC236}">
                <a16:creationId xmlns:a16="http://schemas.microsoft.com/office/drawing/2014/main" id="{1492BA89-23B7-BB4C-C41A-547C12679A96}"/>
              </a:ext>
            </a:extLst>
          </p:cNvPr>
          <p:cNvSpPr txBox="1"/>
          <p:nvPr/>
        </p:nvSpPr>
        <p:spPr>
          <a:xfrm>
            <a:off x="1192730" y="2668781"/>
            <a:ext cx="1144699" cy="32188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400" b="1"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rPr>
              <a:t>基礎年金</a:t>
            </a:r>
          </a:p>
        </p:txBody>
      </p:sp>
      <p:sp>
        <p:nvSpPr>
          <p:cNvPr id="97" name="テキスト ボックス 96">
            <a:extLst>
              <a:ext uri="{FF2B5EF4-FFF2-40B4-BE49-F238E27FC236}">
                <a16:creationId xmlns:a16="http://schemas.microsoft.com/office/drawing/2014/main" id="{4D143BFE-D67C-23E4-C42F-4FED1D07E9E9}"/>
              </a:ext>
            </a:extLst>
          </p:cNvPr>
          <p:cNvSpPr txBox="1"/>
          <p:nvPr/>
        </p:nvSpPr>
        <p:spPr>
          <a:xfrm>
            <a:off x="6105296" y="1331888"/>
            <a:ext cx="1872040" cy="307777"/>
          </a:xfrm>
          <a:prstGeom prst="rect">
            <a:avLst/>
          </a:prstGeom>
          <a:solidFill>
            <a:srgbClr val="002060"/>
          </a:solidFill>
          <a:ln>
            <a:solidFill>
              <a:schemeClr val="tx1"/>
            </a:solidFill>
          </a:ln>
        </p:spPr>
        <p:txBody>
          <a:bodyPr wrap="square" rtlCol="0" anchor="ctr">
            <a:spAutoFit/>
          </a:bodyPr>
          <a:lstStyle/>
          <a:p>
            <a:pPr marL="0" marR="0" lvl="0" indent="0" algn="ctr" defTabSz="457200" rtl="0" eaLnBrk="1" fontAlgn="auto" latinLnBrk="0" hangingPunct="1">
              <a:spcBef>
                <a:spcPts val="0"/>
              </a:spcBef>
              <a:spcAft>
                <a:spcPts val="600"/>
              </a:spcAft>
              <a:buClr>
                <a:srgbClr val="103185"/>
              </a:buClr>
              <a:buSzTx/>
              <a:buFontTx/>
              <a:buNone/>
              <a:tabLst/>
              <a:defRPr/>
            </a:pPr>
            <a:r>
              <a:rPr kumimoji="1" lang="ja-JP" altLang="en-US" sz="14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調整期間一致</a:t>
            </a:r>
          </a:p>
        </p:txBody>
      </p:sp>
      <p:sp>
        <p:nvSpPr>
          <p:cNvPr id="98" name="テキスト ボックス 97">
            <a:extLst>
              <a:ext uri="{FF2B5EF4-FFF2-40B4-BE49-F238E27FC236}">
                <a16:creationId xmlns:a16="http://schemas.microsoft.com/office/drawing/2014/main" id="{AA3CE826-96EB-D081-5A06-261BADB28627}"/>
              </a:ext>
            </a:extLst>
          </p:cNvPr>
          <p:cNvSpPr txBox="1"/>
          <p:nvPr/>
        </p:nvSpPr>
        <p:spPr>
          <a:xfrm>
            <a:off x="2559965" y="1665931"/>
            <a:ext cx="1419847" cy="485774"/>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2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51.0</a:t>
            </a:r>
            <a:r>
              <a:rPr kumimoji="1" lang="en-US" altLang="ja-JP" sz="2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 </a:t>
            </a: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endParaRPr kumimoji="1" lang="ja-JP" altLang="en-US" sz="2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99" name="テキスト ボックス 98">
            <a:extLst>
              <a:ext uri="{FF2B5EF4-FFF2-40B4-BE49-F238E27FC236}">
                <a16:creationId xmlns:a16="http://schemas.microsoft.com/office/drawing/2014/main" id="{56957AC9-ED1C-7F6A-115B-EB6218160F34}"/>
              </a:ext>
            </a:extLst>
          </p:cNvPr>
          <p:cNvSpPr txBox="1"/>
          <p:nvPr/>
        </p:nvSpPr>
        <p:spPr>
          <a:xfrm>
            <a:off x="1198063" y="2204472"/>
            <a:ext cx="1144699" cy="32188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400" b="1"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rPr>
              <a:t>報酬比例</a:t>
            </a:r>
          </a:p>
        </p:txBody>
      </p:sp>
      <p:sp>
        <p:nvSpPr>
          <p:cNvPr id="100" name="テキスト ボックス 99">
            <a:extLst>
              <a:ext uri="{FF2B5EF4-FFF2-40B4-BE49-F238E27FC236}">
                <a16:creationId xmlns:a16="http://schemas.microsoft.com/office/drawing/2014/main" id="{D8E92E8B-B19A-802B-72DF-7D0FB8DB29B0}"/>
              </a:ext>
            </a:extLst>
          </p:cNvPr>
          <p:cNvSpPr txBox="1"/>
          <p:nvPr/>
        </p:nvSpPr>
        <p:spPr>
          <a:xfrm>
            <a:off x="2700679" y="2639214"/>
            <a:ext cx="1138419" cy="387414"/>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26.5 </a:t>
            </a: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endParaRPr kumimoji="1" lang="ja-JP" altLang="en-US"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101" name="テキスト ボックス 100">
            <a:extLst>
              <a:ext uri="{FF2B5EF4-FFF2-40B4-BE49-F238E27FC236}">
                <a16:creationId xmlns:a16="http://schemas.microsoft.com/office/drawing/2014/main" id="{B20C0633-75AE-FE9C-95F0-14B53E058A4D}"/>
              </a:ext>
            </a:extLst>
          </p:cNvPr>
          <p:cNvSpPr txBox="1"/>
          <p:nvPr/>
        </p:nvSpPr>
        <p:spPr>
          <a:xfrm>
            <a:off x="2700679" y="2177228"/>
            <a:ext cx="1138419" cy="387414"/>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24.5 </a:t>
            </a: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endParaRPr kumimoji="1" lang="ja-JP" altLang="en-US"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105" name="テキスト ボックス 104">
            <a:extLst>
              <a:ext uri="{FF2B5EF4-FFF2-40B4-BE49-F238E27FC236}">
                <a16:creationId xmlns:a16="http://schemas.microsoft.com/office/drawing/2014/main" id="{19834381-BF47-5534-7F21-9A0E3C228BDA}"/>
              </a:ext>
            </a:extLst>
          </p:cNvPr>
          <p:cNvSpPr txBox="1"/>
          <p:nvPr/>
        </p:nvSpPr>
        <p:spPr>
          <a:xfrm>
            <a:off x="6442855" y="1672235"/>
            <a:ext cx="1196922" cy="485774"/>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2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55.6</a:t>
            </a:r>
            <a:r>
              <a:rPr kumimoji="1" lang="en-US" altLang="ja-JP" sz="2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 </a:t>
            </a: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endParaRPr kumimoji="1" lang="ja-JP" altLang="en-US" sz="2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106" name="テキスト ボックス 105">
            <a:extLst>
              <a:ext uri="{FF2B5EF4-FFF2-40B4-BE49-F238E27FC236}">
                <a16:creationId xmlns:a16="http://schemas.microsoft.com/office/drawing/2014/main" id="{3F0C44DE-AC22-E7DE-7673-DEC769080FF3}"/>
              </a:ext>
            </a:extLst>
          </p:cNvPr>
          <p:cNvSpPr txBox="1"/>
          <p:nvPr/>
        </p:nvSpPr>
        <p:spPr>
          <a:xfrm>
            <a:off x="6472107" y="2639214"/>
            <a:ext cx="1138419" cy="387414"/>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32.9 </a:t>
            </a: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endParaRPr kumimoji="1" lang="ja-JP" altLang="en-US"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107" name="テキスト ボックス 106">
            <a:extLst>
              <a:ext uri="{FF2B5EF4-FFF2-40B4-BE49-F238E27FC236}">
                <a16:creationId xmlns:a16="http://schemas.microsoft.com/office/drawing/2014/main" id="{F249713A-454C-2A41-442C-905CBAEDA579}"/>
              </a:ext>
            </a:extLst>
          </p:cNvPr>
          <p:cNvSpPr txBox="1"/>
          <p:nvPr/>
        </p:nvSpPr>
        <p:spPr>
          <a:xfrm>
            <a:off x="6472107" y="2177228"/>
            <a:ext cx="1138419" cy="387414"/>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22.6 </a:t>
            </a: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endParaRPr kumimoji="1" lang="ja-JP" altLang="en-US"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108" name="テキスト ボックス 107">
            <a:extLst>
              <a:ext uri="{FF2B5EF4-FFF2-40B4-BE49-F238E27FC236}">
                <a16:creationId xmlns:a16="http://schemas.microsoft.com/office/drawing/2014/main" id="{87590F23-9E36-8AF2-B259-6C9F4AA38DEA}"/>
              </a:ext>
            </a:extLst>
          </p:cNvPr>
          <p:cNvSpPr txBox="1"/>
          <p:nvPr/>
        </p:nvSpPr>
        <p:spPr>
          <a:xfrm>
            <a:off x="4453393" y="1558316"/>
            <a:ext cx="1419847" cy="42024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20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rPr>
              <a:t>＋ </a:t>
            </a:r>
            <a:r>
              <a:rPr kumimoji="1" lang="en-US" altLang="ja-JP" sz="20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rPr>
              <a:t>4.6 </a:t>
            </a:r>
            <a:r>
              <a:rPr kumimoji="1" lang="ja-JP" altLang="en-US" sz="16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rPr>
              <a:t>％</a:t>
            </a:r>
            <a:endParaRPr kumimoji="1" lang="ja-JP" altLang="en-US" sz="20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endParaRPr>
          </a:p>
        </p:txBody>
      </p:sp>
      <p:sp>
        <p:nvSpPr>
          <p:cNvPr id="111" name="テキスト ボックス 110">
            <a:extLst>
              <a:ext uri="{FF2B5EF4-FFF2-40B4-BE49-F238E27FC236}">
                <a16:creationId xmlns:a16="http://schemas.microsoft.com/office/drawing/2014/main" id="{3541CDAD-6FD3-9AD4-EFCD-EDAFC7EB652B}"/>
              </a:ext>
            </a:extLst>
          </p:cNvPr>
          <p:cNvSpPr txBox="1"/>
          <p:nvPr/>
        </p:nvSpPr>
        <p:spPr>
          <a:xfrm>
            <a:off x="1106623" y="3065561"/>
            <a:ext cx="3457524" cy="239874"/>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注：</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2019</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年財政検証追加試算　経済前提ケース</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Ⅲ</a:t>
            </a:r>
            <a:endPar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113" name="右矢印 75">
            <a:extLst>
              <a:ext uri="{FF2B5EF4-FFF2-40B4-BE49-F238E27FC236}">
                <a16:creationId xmlns:a16="http://schemas.microsoft.com/office/drawing/2014/main" id="{3ADD4B7F-155A-84CA-E005-0FAC3E4FBFD9}"/>
              </a:ext>
            </a:extLst>
          </p:cNvPr>
          <p:cNvSpPr/>
          <p:nvPr/>
        </p:nvSpPr>
        <p:spPr>
          <a:xfrm>
            <a:off x="3899294" y="2351464"/>
            <a:ext cx="2520000" cy="115987"/>
          </a:xfrm>
          <a:prstGeom prst="rightArrow">
            <a:avLst>
              <a:gd name="adj1" fmla="val 31412"/>
              <a:gd name="adj2" fmla="val 74782"/>
            </a:avLst>
          </a:prstGeom>
          <a:solidFill>
            <a:srgbClr val="00A9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10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15" name="テキスト ボックス 114">
            <a:extLst>
              <a:ext uri="{FF2B5EF4-FFF2-40B4-BE49-F238E27FC236}">
                <a16:creationId xmlns:a16="http://schemas.microsoft.com/office/drawing/2014/main" id="{B994AE34-AE62-F0D6-987F-CD5A12C8A8A6}"/>
              </a:ext>
            </a:extLst>
          </p:cNvPr>
          <p:cNvSpPr txBox="1"/>
          <p:nvPr/>
        </p:nvSpPr>
        <p:spPr>
          <a:xfrm>
            <a:off x="4453393" y="2510353"/>
            <a:ext cx="1419847" cy="42024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20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rPr>
              <a:t>＋ </a:t>
            </a:r>
            <a:r>
              <a:rPr kumimoji="1" lang="en-US" altLang="ja-JP" sz="2000" b="1" dirty="0">
                <a:solidFill>
                  <a:srgbClr val="ED7D31"/>
                </a:solidFill>
                <a:latin typeface="Meiryo UI" panose="020B0604030504040204" pitchFamily="50" charset="-128"/>
                <a:ea typeface="Meiryo UI" panose="020B0604030504040204" pitchFamily="50" charset="-128"/>
              </a:rPr>
              <a:t>6</a:t>
            </a:r>
            <a:r>
              <a:rPr kumimoji="1" lang="en-US" altLang="ja-JP" sz="20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rPr>
              <a:t>.4 </a:t>
            </a:r>
            <a:r>
              <a:rPr kumimoji="1" lang="ja-JP" altLang="en-US" sz="16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rPr>
              <a:t>％</a:t>
            </a:r>
            <a:endParaRPr kumimoji="1" lang="ja-JP" altLang="en-US" sz="20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endParaRPr>
          </a:p>
        </p:txBody>
      </p:sp>
      <p:sp>
        <p:nvSpPr>
          <p:cNvPr id="116" name="テキスト ボックス 115">
            <a:extLst>
              <a:ext uri="{FF2B5EF4-FFF2-40B4-BE49-F238E27FC236}">
                <a16:creationId xmlns:a16="http://schemas.microsoft.com/office/drawing/2014/main" id="{5D276A8F-CE6E-7042-B8F3-D1674C0B6CDB}"/>
              </a:ext>
            </a:extLst>
          </p:cNvPr>
          <p:cNvSpPr txBox="1"/>
          <p:nvPr/>
        </p:nvSpPr>
        <p:spPr>
          <a:xfrm>
            <a:off x="4453393" y="2043456"/>
            <a:ext cx="1419847" cy="42024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20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rPr>
              <a:t>▲ </a:t>
            </a:r>
            <a:r>
              <a:rPr kumimoji="1" lang="en-US" altLang="ja-JP" sz="2000" b="1" dirty="0">
                <a:solidFill>
                  <a:srgbClr val="ED7D31"/>
                </a:solidFill>
                <a:latin typeface="Meiryo UI" panose="020B0604030504040204" pitchFamily="50" charset="-128"/>
                <a:ea typeface="Meiryo UI" panose="020B0604030504040204" pitchFamily="50" charset="-128"/>
              </a:rPr>
              <a:t>1.9</a:t>
            </a:r>
            <a:r>
              <a:rPr kumimoji="1" lang="en-US" altLang="ja-JP" sz="20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rPr>
              <a:t> </a:t>
            </a:r>
            <a:r>
              <a:rPr kumimoji="1" lang="ja-JP" altLang="en-US" sz="16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rPr>
              <a:t>％</a:t>
            </a:r>
            <a:endParaRPr kumimoji="1" lang="ja-JP" altLang="en-US" sz="20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endParaRPr>
          </a:p>
        </p:txBody>
      </p:sp>
      <p:grpSp>
        <p:nvGrpSpPr>
          <p:cNvPr id="121" name="グループ化 120">
            <a:extLst>
              <a:ext uri="{FF2B5EF4-FFF2-40B4-BE49-F238E27FC236}">
                <a16:creationId xmlns:a16="http://schemas.microsoft.com/office/drawing/2014/main" id="{2564978C-4699-2E05-24CF-D6BDEDB8130F}"/>
              </a:ext>
            </a:extLst>
          </p:cNvPr>
          <p:cNvGrpSpPr/>
          <p:nvPr/>
        </p:nvGrpSpPr>
        <p:grpSpPr>
          <a:xfrm>
            <a:off x="1208584" y="2127449"/>
            <a:ext cx="6664341" cy="944880"/>
            <a:chOff x="2262417" y="2127449"/>
            <a:chExt cx="5610508" cy="944880"/>
          </a:xfrm>
        </p:grpSpPr>
        <p:cxnSp>
          <p:nvCxnSpPr>
            <p:cNvPr id="118" name="直線コネクタ 117">
              <a:extLst>
                <a:ext uri="{FF2B5EF4-FFF2-40B4-BE49-F238E27FC236}">
                  <a16:creationId xmlns:a16="http://schemas.microsoft.com/office/drawing/2014/main" id="{9C0990DB-E555-7F9A-4A68-F1B303A1C374}"/>
                </a:ext>
              </a:extLst>
            </p:cNvPr>
            <p:cNvCxnSpPr/>
            <p:nvPr/>
          </p:nvCxnSpPr>
          <p:spPr>
            <a:xfrm>
              <a:off x="2262417" y="2127449"/>
              <a:ext cx="561050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C6B44E0C-7646-27BF-6561-EF5EF5DF4D92}"/>
                </a:ext>
              </a:extLst>
            </p:cNvPr>
            <p:cNvCxnSpPr/>
            <p:nvPr/>
          </p:nvCxnSpPr>
          <p:spPr>
            <a:xfrm>
              <a:off x="2262417" y="2599889"/>
              <a:ext cx="561050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88E36FE8-436D-5AC0-3E80-4C9637CCED7D}"/>
                </a:ext>
              </a:extLst>
            </p:cNvPr>
            <p:cNvCxnSpPr/>
            <p:nvPr/>
          </p:nvCxnSpPr>
          <p:spPr>
            <a:xfrm>
              <a:off x="2262417" y="3072329"/>
              <a:ext cx="561050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22" name="右矢印 75">
            <a:extLst>
              <a:ext uri="{FF2B5EF4-FFF2-40B4-BE49-F238E27FC236}">
                <a16:creationId xmlns:a16="http://schemas.microsoft.com/office/drawing/2014/main" id="{F9A886CF-1A4E-BD98-74D3-B0C4AA4990B2}"/>
              </a:ext>
            </a:extLst>
          </p:cNvPr>
          <p:cNvSpPr/>
          <p:nvPr/>
        </p:nvSpPr>
        <p:spPr>
          <a:xfrm>
            <a:off x="3899294" y="2840299"/>
            <a:ext cx="2520000" cy="115987"/>
          </a:xfrm>
          <a:prstGeom prst="rightArrow">
            <a:avLst>
              <a:gd name="adj1" fmla="val 31412"/>
              <a:gd name="adj2" fmla="val 74782"/>
            </a:avLst>
          </a:prstGeom>
          <a:solidFill>
            <a:srgbClr val="00A9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10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24" name="右矢印 75">
            <a:extLst>
              <a:ext uri="{FF2B5EF4-FFF2-40B4-BE49-F238E27FC236}">
                <a16:creationId xmlns:a16="http://schemas.microsoft.com/office/drawing/2014/main" id="{47995709-0711-EAE7-A669-129FD6880034}"/>
              </a:ext>
            </a:extLst>
          </p:cNvPr>
          <p:cNvSpPr/>
          <p:nvPr/>
        </p:nvSpPr>
        <p:spPr>
          <a:xfrm>
            <a:off x="3899294" y="1900614"/>
            <a:ext cx="2520000" cy="115987"/>
          </a:xfrm>
          <a:prstGeom prst="rightArrow">
            <a:avLst>
              <a:gd name="adj1" fmla="val 31412"/>
              <a:gd name="adj2" fmla="val 74782"/>
            </a:avLst>
          </a:prstGeom>
          <a:solidFill>
            <a:srgbClr val="00A9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10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5762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fade">
                                      <p:cBhvr>
                                        <p:cTn id="16" dur="500"/>
                                        <p:tgtEl>
                                          <p:spTgt spid="78"/>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500"/>
                            </p:stCondLst>
                            <p:childTnLst>
                              <p:par>
                                <p:cTn id="21" presetID="17"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750" fill="hold"/>
                                        <p:tgtEl>
                                          <p:spTgt spid="11"/>
                                        </p:tgtEl>
                                        <p:attrNameLst>
                                          <p:attrName>ppt_x</p:attrName>
                                        </p:attrNameLst>
                                      </p:cBhvr>
                                      <p:tavLst>
                                        <p:tav tm="0">
                                          <p:val>
                                            <p:strVal val="#ppt_x"/>
                                          </p:val>
                                        </p:tav>
                                        <p:tav tm="100000">
                                          <p:val>
                                            <p:strVal val="#ppt_x"/>
                                          </p:val>
                                        </p:tav>
                                      </p:tavLst>
                                    </p:anim>
                                    <p:anim calcmode="lin" valueType="num">
                                      <p:cBhvr>
                                        <p:cTn id="24" dur="750" fill="hold"/>
                                        <p:tgtEl>
                                          <p:spTgt spid="11"/>
                                        </p:tgtEl>
                                        <p:attrNameLst>
                                          <p:attrName>ppt_y</p:attrName>
                                        </p:attrNameLst>
                                      </p:cBhvr>
                                      <p:tavLst>
                                        <p:tav tm="0">
                                          <p:val>
                                            <p:strVal val="#ppt_y+#ppt_h/2"/>
                                          </p:val>
                                        </p:tav>
                                        <p:tav tm="100000">
                                          <p:val>
                                            <p:strVal val="#ppt_y"/>
                                          </p:val>
                                        </p:tav>
                                      </p:tavLst>
                                    </p:anim>
                                    <p:anim calcmode="lin" valueType="num">
                                      <p:cBhvr>
                                        <p:cTn id="25" dur="750" fill="hold"/>
                                        <p:tgtEl>
                                          <p:spTgt spid="11"/>
                                        </p:tgtEl>
                                        <p:attrNameLst>
                                          <p:attrName>ppt_w</p:attrName>
                                        </p:attrNameLst>
                                      </p:cBhvr>
                                      <p:tavLst>
                                        <p:tav tm="0">
                                          <p:val>
                                            <p:strVal val="#ppt_w"/>
                                          </p:val>
                                        </p:tav>
                                        <p:tav tm="100000">
                                          <p:val>
                                            <p:strVal val="#ppt_w"/>
                                          </p:val>
                                        </p:tav>
                                      </p:tavLst>
                                    </p:anim>
                                    <p:anim calcmode="lin" valueType="num">
                                      <p:cBhvr>
                                        <p:cTn id="26" dur="750" fill="hold"/>
                                        <p:tgtEl>
                                          <p:spTgt spid="11"/>
                                        </p:tgtEl>
                                        <p:attrNameLst>
                                          <p:attrName>ppt_h</p:attrName>
                                        </p:attrNameLst>
                                      </p:cBhvr>
                                      <p:tavLst>
                                        <p:tav tm="0">
                                          <p:val>
                                            <p:fltVal val="0"/>
                                          </p:val>
                                        </p:tav>
                                        <p:tav tm="100000">
                                          <p:val>
                                            <p:strVal val="#ppt_h"/>
                                          </p:val>
                                        </p:tav>
                                      </p:tavLst>
                                    </p:anim>
                                  </p:childTnLst>
                                </p:cTn>
                              </p:par>
                              <p:par>
                                <p:cTn id="27" presetID="17"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750" fill="hold"/>
                                        <p:tgtEl>
                                          <p:spTgt spid="12"/>
                                        </p:tgtEl>
                                        <p:attrNameLst>
                                          <p:attrName>ppt_x</p:attrName>
                                        </p:attrNameLst>
                                      </p:cBhvr>
                                      <p:tavLst>
                                        <p:tav tm="0">
                                          <p:val>
                                            <p:strVal val="#ppt_x"/>
                                          </p:val>
                                        </p:tav>
                                        <p:tav tm="100000">
                                          <p:val>
                                            <p:strVal val="#ppt_x"/>
                                          </p:val>
                                        </p:tav>
                                      </p:tavLst>
                                    </p:anim>
                                    <p:anim calcmode="lin" valueType="num">
                                      <p:cBhvr>
                                        <p:cTn id="30" dur="750" fill="hold"/>
                                        <p:tgtEl>
                                          <p:spTgt spid="12"/>
                                        </p:tgtEl>
                                        <p:attrNameLst>
                                          <p:attrName>ppt_y</p:attrName>
                                        </p:attrNameLst>
                                      </p:cBhvr>
                                      <p:tavLst>
                                        <p:tav tm="0">
                                          <p:val>
                                            <p:strVal val="#ppt_y-#ppt_h/2"/>
                                          </p:val>
                                        </p:tav>
                                        <p:tav tm="100000">
                                          <p:val>
                                            <p:strVal val="#ppt_y"/>
                                          </p:val>
                                        </p:tav>
                                      </p:tavLst>
                                    </p:anim>
                                    <p:anim calcmode="lin" valueType="num">
                                      <p:cBhvr>
                                        <p:cTn id="31" dur="750" fill="hold"/>
                                        <p:tgtEl>
                                          <p:spTgt spid="12"/>
                                        </p:tgtEl>
                                        <p:attrNameLst>
                                          <p:attrName>ppt_w</p:attrName>
                                        </p:attrNameLst>
                                      </p:cBhvr>
                                      <p:tavLst>
                                        <p:tav tm="0">
                                          <p:val>
                                            <p:strVal val="#ppt_w"/>
                                          </p:val>
                                        </p:tav>
                                        <p:tav tm="100000">
                                          <p:val>
                                            <p:strVal val="#ppt_w"/>
                                          </p:val>
                                        </p:tav>
                                      </p:tavLst>
                                    </p:anim>
                                    <p:anim calcmode="lin" valueType="num">
                                      <p:cBhvr>
                                        <p:cTn id="32" dur="750" fill="hold"/>
                                        <p:tgtEl>
                                          <p:spTgt spid="12"/>
                                        </p:tgtEl>
                                        <p:attrNameLst>
                                          <p:attrName>ppt_h</p:attrName>
                                        </p:attrNameLst>
                                      </p:cBhvr>
                                      <p:tavLst>
                                        <p:tav tm="0">
                                          <p:val>
                                            <p:fltVal val="0"/>
                                          </p:val>
                                        </p:tav>
                                        <p:tav tm="100000">
                                          <p:val>
                                            <p:strVal val="#ppt_h"/>
                                          </p:val>
                                        </p:tav>
                                      </p:tavLst>
                                    </p:anim>
                                  </p:childTnLst>
                                </p:cTn>
                              </p:par>
                              <p:par>
                                <p:cTn id="33" presetID="17"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750" fill="hold"/>
                                        <p:tgtEl>
                                          <p:spTgt spid="17"/>
                                        </p:tgtEl>
                                        <p:attrNameLst>
                                          <p:attrName>ppt_x</p:attrName>
                                        </p:attrNameLst>
                                      </p:cBhvr>
                                      <p:tavLst>
                                        <p:tav tm="0">
                                          <p:val>
                                            <p:strVal val="#ppt_x"/>
                                          </p:val>
                                        </p:tav>
                                        <p:tav tm="100000">
                                          <p:val>
                                            <p:strVal val="#ppt_x"/>
                                          </p:val>
                                        </p:tav>
                                      </p:tavLst>
                                    </p:anim>
                                    <p:anim calcmode="lin" valueType="num">
                                      <p:cBhvr>
                                        <p:cTn id="36" dur="750" fill="hold"/>
                                        <p:tgtEl>
                                          <p:spTgt spid="17"/>
                                        </p:tgtEl>
                                        <p:attrNameLst>
                                          <p:attrName>ppt_y</p:attrName>
                                        </p:attrNameLst>
                                      </p:cBhvr>
                                      <p:tavLst>
                                        <p:tav tm="0">
                                          <p:val>
                                            <p:strVal val="#ppt_y+#ppt_h/2"/>
                                          </p:val>
                                        </p:tav>
                                        <p:tav tm="100000">
                                          <p:val>
                                            <p:strVal val="#ppt_y"/>
                                          </p:val>
                                        </p:tav>
                                      </p:tavLst>
                                    </p:anim>
                                    <p:anim calcmode="lin" valueType="num">
                                      <p:cBhvr>
                                        <p:cTn id="37" dur="750" fill="hold"/>
                                        <p:tgtEl>
                                          <p:spTgt spid="17"/>
                                        </p:tgtEl>
                                        <p:attrNameLst>
                                          <p:attrName>ppt_w</p:attrName>
                                        </p:attrNameLst>
                                      </p:cBhvr>
                                      <p:tavLst>
                                        <p:tav tm="0">
                                          <p:val>
                                            <p:strVal val="#ppt_w"/>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childTnLst>
                                </p:cTn>
                              </p:par>
                            </p:childTnLst>
                          </p:cTn>
                        </p:par>
                        <p:par>
                          <p:cTn id="39" fill="hold">
                            <p:stCondLst>
                              <p:cond delay="1250"/>
                            </p:stCondLst>
                            <p:childTnLst>
                              <p:par>
                                <p:cTn id="40" presetID="10" presetClass="entr" presetSubtype="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fade">
                                      <p:cBhvr>
                                        <p:cTn id="45" dur="500"/>
                                        <p:tgtEl>
                                          <p:spTgt spid="75"/>
                                        </p:tgtEl>
                                      </p:cBhvr>
                                    </p:animEffect>
                                  </p:childTnLst>
                                </p:cTn>
                              </p:par>
                              <p:par>
                                <p:cTn id="46" presetID="10"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fade">
                                      <p:cBhvr>
                                        <p:cTn id="51" dur="500"/>
                                        <p:tgtEl>
                                          <p:spTgt spid="7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par>
                                <p:cTn id="57" presetID="10" presetClass="entr" presetSubtype="0"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fade">
                                      <p:cBhvr>
                                        <p:cTn id="59" dur="500"/>
                                        <p:tgtEl>
                                          <p:spTgt spid="68"/>
                                        </p:tgtEl>
                                      </p:cBhvr>
                                    </p:animEffect>
                                  </p:childTnLst>
                                </p:cTn>
                              </p:par>
                              <p:par>
                                <p:cTn id="60" presetID="10" presetClass="entr" presetSubtype="0"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par>
                          <p:cTn id="66" fill="hold">
                            <p:stCondLst>
                              <p:cond delay="500"/>
                            </p:stCondLst>
                            <p:childTnLst>
                              <p:par>
                                <p:cTn id="67" presetID="23" presetClass="entr" presetSubtype="16"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p:cTn id="69" dur="500" fill="hold"/>
                                        <p:tgtEl>
                                          <p:spTgt spid="8"/>
                                        </p:tgtEl>
                                        <p:attrNameLst>
                                          <p:attrName>ppt_w</p:attrName>
                                        </p:attrNameLst>
                                      </p:cBhvr>
                                      <p:tavLst>
                                        <p:tav tm="0">
                                          <p:val>
                                            <p:fltVal val="0"/>
                                          </p:val>
                                        </p:tav>
                                        <p:tav tm="100000">
                                          <p:val>
                                            <p:strVal val="#ppt_w"/>
                                          </p:val>
                                        </p:tav>
                                      </p:tavLst>
                                    </p:anim>
                                    <p:anim calcmode="lin" valueType="num">
                                      <p:cBhvr>
                                        <p:cTn id="70" dur="500" fill="hold"/>
                                        <p:tgtEl>
                                          <p:spTgt spid="8"/>
                                        </p:tgtEl>
                                        <p:attrNameLst>
                                          <p:attrName>ppt_h</p:attrName>
                                        </p:attrNameLst>
                                      </p:cBhvr>
                                      <p:tavLst>
                                        <p:tav tm="0">
                                          <p:val>
                                            <p:fltVal val="0"/>
                                          </p:val>
                                        </p:tav>
                                        <p:tav tm="100000">
                                          <p:val>
                                            <p:strVal val="#ppt_h"/>
                                          </p:val>
                                        </p:tav>
                                      </p:tavLst>
                                    </p:anim>
                                  </p:childTnLst>
                                </p:cTn>
                              </p:par>
                              <p:par>
                                <p:cTn id="71" presetID="35" presetClass="path" presetSubtype="0" fill="hold" nodeType="withEffect">
                                  <p:stCondLst>
                                    <p:cond delay="0"/>
                                  </p:stCondLst>
                                  <p:childTnLst>
                                    <p:animMotion origin="layout" path="M -0.09038 0.00717 L -2.05128E-6 3.7037E-6 " pathEditMode="relative" rAng="0" ptsTypes="AA">
                                      <p:cBhvr>
                                        <p:cTn id="72" dur="500" fill="hold"/>
                                        <p:tgtEl>
                                          <p:spTgt spid="8"/>
                                        </p:tgtEl>
                                        <p:attrNameLst>
                                          <p:attrName>ppt_x</p:attrName>
                                          <p:attrName>ppt_y</p:attrName>
                                        </p:attrNameLst>
                                      </p:cBhvr>
                                      <p:rCtr x="4519" y="-370"/>
                                    </p:animMotion>
                                  </p:childTnLst>
                                </p:cTn>
                              </p:par>
                              <p:par>
                                <p:cTn id="73" presetID="23" presetClass="entr" presetSubtype="16"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childTnLst>
                                </p:cTn>
                              </p:par>
                              <p:par>
                                <p:cTn id="77" presetID="35" presetClass="path" presetSubtype="0" fill="hold" nodeType="withEffect">
                                  <p:stCondLst>
                                    <p:cond delay="0"/>
                                  </p:stCondLst>
                                  <p:childTnLst>
                                    <p:animMotion origin="layout" path="M -0.08061 0.01875 L 3.33333E-6 -1.48148E-6 " pathEditMode="relative" rAng="0" ptsTypes="AA">
                                      <p:cBhvr>
                                        <p:cTn id="78" dur="500" fill="hold"/>
                                        <p:tgtEl>
                                          <p:spTgt spid="19"/>
                                        </p:tgtEl>
                                        <p:attrNameLst>
                                          <p:attrName>ppt_x</p:attrName>
                                          <p:attrName>ppt_y</p:attrName>
                                        </p:attrNameLst>
                                      </p:cBhvr>
                                      <p:rCtr x="4022" y="-949"/>
                                    </p:animMotion>
                                  </p:childTnLst>
                                </p:cTn>
                              </p:par>
                              <p:par>
                                <p:cTn id="79" presetID="10"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500"/>
                                        <p:tgtEl>
                                          <p:spTgt spid="7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6"/>
                                        </p:tgtEl>
                                        <p:attrNameLst>
                                          <p:attrName>style.visibility</p:attrName>
                                        </p:attrNameLst>
                                      </p:cBhvr>
                                      <p:to>
                                        <p:strVal val="visible"/>
                                      </p:to>
                                    </p:set>
                                    <p:animEffect transition="in" filter="fade">
                                      <p:cBhvr>
                                        <p:cTn id="84" dur="500"/>
                                        <p:tgtEl>
                                          <p:spTgt spid="76"/>
                                        </p:tgtEl>
                                      </p:cBhvr>
                                    </p:animEffect>
                                  </p:childTnLst>
                                </p:cTn>
                              </p:par>
                            </p:childTnLst>
                          </p:cTn>
                        </p:par>
                      </p:childTnLst>
                    </p:cTn>
                  </p:par>
                  <p:par>
                    <p:cTn id="85" fill="hold">
                      <p:stCondLst>
                        <p:cond delay="indefinite"/>
                      </p:stCondLst>
                      <p:childTnLst>
                        <p:par>
                          <p:cTn id="86" fill="hold">
                            <p:stCondLst>
                              <p:cond delay="0"/>
                            </p:stCondLst>
                            <p:childTnLst>
                              <p:par>
                                <p:cTn id="87" presetID="17" presetClass="entr" presetSubtype="1" fill="hold" grpId="0" nodeType="clickEffect">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cBhvr>
                                        <p:cTn id="89" dur="500" fill="hold"/>
                                        <p:tgtEl>
                                          <p:spTgt spid="81"/>
                                        </p:tgtEl>
                                        <p:attrNameLst>
                                          <p:attrName>ppt_x</p:attrName>
                                        </p:attrNameLst>
                                      </p:cBhvr>
                                      <p:tavLst>
                                        <p:tav tm="0">
                                          <p:val>
                                            <p:strVal val="#ppt_x"/>
                                          </p:val>
                                        </p:tav>
                                        <p:tav tm="100000">
                                          <p:val>
                                            <p:strVal val="#ppt_x"/>
                                          </p:val>
                                        </p:tav>
                                      </p:tavLst>
                                    </p:anim>
                                    <p:anim calcmode="lin" valueType="num">
                                      <p:cBhvr>
                                        <p:cTn id="90" dur="500" fill="hold"/>
                                        <p:tgtEl>
                                          <p:spTgt spid="81"/>
                                        </p:tgtEl>
                                        <p:attrNameLst>
                                          <p:attrName>ppt_y</p:attrName>
                                        </p:attrNameLst>
                                      </p:cBhvr>
                                      <p:tavLst>
                                        <p:tav tm="0">
                                          <p:val>
                                            <p:strVal val="#ppt_y-#ppt_h/2"/>
                                          </p:val>
                                        </p:tav>
                                        <p:tav tm="100000">
                                          <p:val>
                                            <p:strVal val="#ppt_y"/>
                                          </p:val>
                                        </p:tav>
                                      </p:tavLst>
                                    </p:anim>
                                    <p:anim calcmode="lin" valueType="num">
                                      <p:cBhvr>
                                        <p:cTn id="91" dur="500" fill="hold"/>
                                        <p:tgtEl>
                                          <p:spTgt spid="81"/>
                                        </p:tgtEl>
                                        <p:attrNameLst>
                                          <p:attrName>ppt_w</p:attrName>
                                        </p:attrNameLst>
                                      </p:cBhvr>
                                      <p:tavLst>
                                        <p:tav tm="0">
                                          <p:val>
                                            <p:strVal val="#ppt_w"/>
                                          </p:val>
                                        </p:tav>
                                        <p:tav tm="100000">
                                          <p:val>
                                            <p:strVal val="#ppt_w"/>
                                          </p:val>
                                        </p:tav>
                                      </p:tavLst>
                                    </p:anim>
                                    <p:anim calcmode="lin" valueType="num">
                                      <p:cBhvr>
                                        <p:cTn id="92" dur="500" fill="hold"/>
                                        <p:tgtEl>
                                          <p:spTgt spid="81"/>
                                        </p:tgtEl>
                                        <p:attrNameLst>
                                          <p:attrName>ppt_h</p:attrName>
                                        </p:attrNameLst>
                                      </p:cBhvr>
                                      <p:tavLst>
                                        <p:tav tm="0">
                                          <p:val>
                                            <p:fltVal val="0"/>
                                          </p:val>
                                        </p:tav>
                                        <p:tav tm="100000">
                                          <p:val>
                                            <p:strVal val="#ppt_h"/>
                                          </p:val>
                                        </p:tav>
                                      </p:tavLst>
                                    </p:anim>
                                  </p:childTnLst>
                                </p:cTn>
                              </p:par>
                            </p:childTnLst>
                          </p:cTn>
                        </p:par>
                        <p:par>
                          <p:cTn id="93" fill="hold">
                            <p:stCondLst>
                              <p:cond delay="500"/>
                            </p:stCondLst>
                            <p:childTnLst>
                              <p:par>
                                <p:cTn id="94" presetID="10" presetClass="entr" presetSubtype="0" fill="hold" grpId="0" nodeType="afterEffect">
                                  <p:stCondLst>
                                    <p:cond delay="0"/>
                                  </p:stCondLst>
                                  <p:childTnLst>
                                    <p:set>
                                      <p:cBhvr>
                                        <p:cTn id="95" dur="1" fill="hold">
                                          <p:stCondLst>
                                            <p:cond delay="0"/>
                                          </p:stCondLst>
                                        </p:cTn>
                                        <p:tgtEl>
                                          <p:spTgt spid="89"/>
                                        </p:tgtEl>
                                        <p:attrNameLst>
                                          <p:attrName>style.visibility</p:attrName>
                                        </p:attrNameLst>
                                      </p:cBhvr>
                                      <p:to>
                                        <p:strVal val="visible"/>
                                      </p:to>
                                    </p:set>
                                    <p:animEffect transition="in" filter="fade">
                                      <p:cBhvr>
                                        <p:cTn id="96" dur="500"/>
                                        <p:tgtEl>
                                          <p:spTgt spid="89"/>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88"/>
                                        </p:tgtEl>
                                        <p:attrNameLst>
                                          <p:attrName>style.visibility</p:attrName>
                                        </p:attrNameLst>
                                      </p:cBhvr>
                                      <p:to>
                                        <p:strVal val="visible"/>
                                      </p:to>
                                    </p:set>
                                    <p:animEffect transition="in" filter="fade">
                                      <p:cBhvr>
                                        <p:cTn id="99"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6" grpId="0" animBg="1"/>
      <p:bldP spid="11" grpId="0" animBg="1"/>
      <p:bldP spid="12" grpId="0" animBg="1"/>
      <p:bldP spid="15" grpId="0"/>
      <p:bldP spid="17" grpId="0" animBg="1"/>
      <p:bldP spid="18" grpId="0" animBg="1"/>
      <p:bldP spid="71" grpId="0"/>
      <p:bldP spid="74" grpId="0"/>
      <p:bldP spid="75" grpId="0"/>
      <p:bldP spid="76" grpId="0"/>
      <p:bldP spid="81" grpId="0" animBg="1"/>
      <p:bldP spid="88" grpId="0" animBg="1"/>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正方形/長方形 78">
            <a:extLst>
              <a:ext uri="{FF2B5EF4-FFF2-40B4-BE49-F238E27FC236}">
                <a16:creationId xmlns:a16="http://schemas.microsoft.com/office/drawing/2014/main" id="{90BFC49F-7221-5F04-A897-2AA5C2AF32D3}"/>
              </a:ext>
            </a:extLst>
          </p:cNvPr>
          <p:cNvSpPr/>
          <p:nvPr/>
        </p:nvSpPr>
        <p:spPr>
          <a:xfrm>
            <a:off x="696618" y="3447037"/>
            <a:ext cx="4565611" cy="2537176"/>
          </a:xfrm>
          <a:prstGeom prst="rect">
            <a:avLst/>
          </a:prstGeom>
          <a:solidFill>
            <a:srgbClr val="00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81DF3C01-80DF-4A59-938E-22B3822B4B6E}"/>
              </a:ext>
            </a:extLst>
          </p:cNvPr>
          <p:cNvSpPr/>
          <p:nvPr/>
        </p:nvSpPr>
        <p:spPr>
          <a:xfrm>
            <a:off x="411259" y="0"/>
            <a:ext cx="8937596"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3D8D9DC2-3FC5-4380-B88A-59DA0ADECABE}"/>
              </a:ext>
            </a:extLst>
          </p:cNvPr>
          <p:cNvSpPr txBox="1"/>
          <p:nvPr/>
        </p:nvSpPr>
        <p:spPr bwMode="gray">
          <a:xfrm>
            <a:off x="557145" y="72851"/>
            <a:ext cx="873829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200" normalizeH="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基礎年金と報酬比例のマクロ経済スライド調整期間の一致による効果</a:t>
            </a:r>
          </a:p>
        </p:txBody>
      </p:sp>
      <p:sp>
        <p:nvSpPr>
          <p:cNvPr id="18" name="スライド番号プレースホルダー 7">
            <a:extLst>
              <a:ext uri="{FF2B5EF4-FFF2-40B4-BE49-F238E27FC236}">
                <a16:creationId xmlns:a16="http://schemas.microsoft.com/office/drawing/2014/main" id="{3B114B44-E492-C48A-2D93-801D0532C4D6}"/>
              </a:ext>
            </a:extLst>
          </p:cNvPr>
          <p:cNvSpPr>
            <a:spLocks noGrp="1"/>
          </p:cNvSpPr>
          <p:nvPr>
            <p:ph type="sldNum" sz="quarter" idx="12"/>
          </p:nvPr>
        </p:nvSpPr>
        <p:spPr>
          <a:xfrm>
            <a:off x="9557012" y="6623175"/>
            <a:ext cx="337767" cy="211203"/>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a:extLst>
              <a:ext uri="{FF2B5EF4-FFF2-40B4-BE49-F238E27FC236}">
                <a16:creationId xmlns:a16="http://schemas.microsoft.com/office/drawing/2014/main" id="{05D2EBAF-3E19-D87F-9015-6D774D0FCB0E}"/>
              </a:ext>
            </a:extLst>
          </p:cNvPr>
          <p:cNvSpPr txBox="1"/>
          <p:nvPr/>
        </p:nvSpPr>
        <p:spPr>
          <a:xfrm>
            <a:off x="643736" y="877027"/>
            <a:ext cx="8773760" cy="336182"/>
          </a:xfrm>
          <a:prstGeom prst="rect">
            <a:avLst/>
          </a:prstGeom>
          <a:noFill/>
        </p:spPr>
        <p:txBody>
          <a:bodyPr wrap="squar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基礎年金と報酬比例の調整期間を一致させ、基礎年金水準を維持すること</a:t>
            </a:r>
            <a:r>
              <a:rPr lang="ja-JP" altLang="en-US" sz="1600" dirty="0">
                <a:solidFill>
                  <a:srgbClr val="002060"/>
                </a:solidFill>
                <a:latin typeface="Meiryo UI" panose="020B0604030504040204" pitchFamily="50" charset="-128"/>
                <a:ea typeface="Meiryo UI" panose="020B0604030504040204" pitchFamily="50" charset="-128"/>
              </a:rPr>
              <a:t>で</a:t>
            </a:r>
            <a:r>
              <a:rPr kumimoji="0"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、次の効果があります。</a:t>
            </a:r>
          </a:p>
        </p:txBody>
      </p:sp>
      <p:sp>
        <p:nvSpPr>
          <p:cNvPr id="22" name="正方形/長方形 21">
            <a:extLst>
              <a:ext uri="{FF2B5EF4-FFF2-40B4-BE49-F238E27FC236}">
                <a16:creationId xmlns:a16="http://schemas.microsoft.com/office/drawing/2014/main" id="{F5C0589C-5723-6623-2F89-1FC86276CFBF}"/>
              </a:ext>
            </a:extLst>
          </p:cNvPr>
          <p:cNvSpPr/>
          <p:nvPr/>
        </p:nvSpPr>
        <p:spPr>
          <a:xfrm>
            <a:off x="831547" y="1935486"/>
            <a:ext cx="4140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22">
            <a:extLst>
              <a:ext uri="{FF2B5EF4-FFF2-40B4-BE49-F238E27FC236}">
                <a16:creationId xmlns:a16="http://schemas.microsoft.com/office/drawing/2014/main" id="{D9D34335-45F6-972B-5CEC-E36F259261F3}"/>
              </a:ext>
            </a:extLst>
          </p:cNvPr>
          <p:cNvSpPr/>
          <p:nvPr/>
        </p:nvSpPr>
        <p:spPr>
          <a:xfrm>
            <a:off x="831547" y="2689136"/>
            <a:ext cx="4248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9" name="テキスト プレースホルダー 2">
            <a:extLst>
              <a:ext uri="{FF2B5EF4-FFF2-40B4-BE49-F238E27FC236}">
                <a16:creationId xmlns:a16="http://schemas.microsoft.com/office/drawing/2014/main" id="{402A6241-A6C0-B56B-7420-844DC373AAAE}"/>
              </a:ext>
            </a:extLst>
          </p:cNvPr>
          <p:cNvSpPr txBox="1">
            <a:spLocks/>
          </p:cNvSpPr>
          <p:nvPr/>
        </p:nvSpPr>
        <p:spPr>
          <a:xfrm>
            <a:off x="361062" y="1386333"/>
            <a:ext cx="8840410" cy="1336564"/>
          </a:xfrm>
          <a:prstGeom prst="rect">
            <a:avLst/>
          </a:prstGeom>
          <a:noFill/>
        </p:spPr>
        <p:txBody>
          <a:bodyPr vert="horz" lIns="36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975" marR="0" lvl="0" indent="-180975" algn="l" defTabSz="914400" rtl="0" eaLnBrk="1" fontAlgn="auto" latinLnBrk="0" hangingPunct="1">
              <a:lnSpc>
                <a:spcPct val="110000"/>
              </a:lnSpc>
              <a:spcBef>
                <a:spcPts val="0"/>
              </a:spcBef>
              <a:spcAft>
                <a:spcPts val="1200"/>
              </a:spcAft>
              <a:buClr>
                <a:srgbClr val="103185"/>
              </a:buClr>
              <a:buSzTx/>
              <a:buFont typeface="Wingdings" panose="05000000000000000000" pitchFamily="2" charset="2"/>
              <a:buChar char="n"/>
              <a:tabLst/>
              <a:defRPr/>
            </a:pP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基礎年金水準の低下の防止で、</a:t>
            </a:r>
            <a:r>
              <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厚生年金の所得再分配機能の低下を防ぎ、</a:t>
            </a:r>
            <a:br>
              <a:rPr kumimoji="1" lang="en-US" altLang="ja-JP"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br>
            <a:r>
              <a:rPr kumimoji="1" lang="ja-JP" altLang="en-US" sz="1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低中所得層の年金水準の低下を防ぎます。</a:t>
            </a:r>
            <a:endParaRPr kumimoji="1" lang="en-US" altLang="ja-JP" sz="1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180975" marR="0" lvl="0" indent="-180975" algn="l" defTabSz="914400" rtl="0" eaLnBrk="1" fontAlgn="auto" latinLnBrk="0" hangingPunct="1">
              <a:lnSpc>
                <a:spcPct val="110000"/>
              </a:lnSpc>
              <a:spcBef>
                <a:spcPts val="0"/>
              </a:spcBef>
              <a:spcAft>
                <a:spcPts val="1200"/>
              </a:spcAft>
              <a:buClr>
                <a:srgbClr val="103185"/>
              </a:buClr>
              <a:buSzTx/>
              <a:buFont typeface="Wingdings" panose="05000000000000000000" pitchFamily="2" charset="2"/>
              <a:buChar char="n"/>
              <a:tabLst/>
              <a:defRPr/>
            </a:pPr>
            <a:r>
              <a:rPr kumimoji="1" lang="ja-JP" altLang="en-US" sz="18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基礎年金水準の低下に伴う国庫負担の低下の防止で、</a:t>
            </a:r>
            <a:r>
              <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給付原資の全体の縮小を防ぎ、</a:t>
            </a:r>
            <a:br>
              <a:rPr kumimoji="1" lang="en-US" altLang="ja-JP"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br>
            <a:r>
              <a:rPr kumimoji="1" lang="ja-JP" altLang="en-US" sz="1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ほぼ全ての層で年金水準の低下を防ぎます。</a:t>
            </a:r>
          </a:p>
        </p:txBody>
      </p:sp>
      <p:grpSp>
        <p:nvGrpSpPr>
          <p:cNvPr id="24" name="グループ化 23">
            <a:extLst>
              <a:ext uri="{FF2B5EF4-FFF2-40B4-BE49-F238E27FC236}">
                <a16:creationId xmlns:a16="http://schemas.microsoft.com/office/drawing/2014/main" id="{55B33E95-AE1A-AAAE-842D-9D70404BCA70}"/>
              </a:ext>
            </a:extLst>
          </p:cNvPr>
          <p:cNvGrpSpPr/>
          <p:nvPr/>
        </p:nvGrpSpPr>
        <p:grpSpPr>
          <a:xfrm>
            <a:off x="5501836" y="3521430"/>
            <a:ext cx="3884421" cy="2467980"/>
            <a:chOff x="6541648" y="4228385"/>
            <a:chExt cx="3064064" cy="1855964"/>
          </a:xfrm>
        </p:grpSpPr>
        <p:sp>
          <p:nvSpPr>
            <p:cNvPr id="25" name="正方形/長方形 24">
              <a:extLst>
                <a:ext uri="{FF2B5EF4-FFF2-40B4-BE49-F238E27FC236}">
                  <a16:creationId xmlns:a16="http://schemas.microsoft.com/office/drawing/2014/main" id="{F2C9D8C4-9631-0ED8-8324-55B1628BFAFE}"/>
                </a:ext>
              </a:extLst>
            </p:cNvPr>
            <p:cNvSpPr/>
            <p:nvPr/>
          </p:nvSpPr>
          <p:spPr>
            <a:xfrm>
              <a:off x="6541648" y="4228385"/>
              <a:ext cx="3010413" cy="1855964"/>
            </a:xfrm>
            <a:prstGeom prst="rect">
              <a:avLst/>
            </a:prstGeom>
            <a:solidFill>
              <a:srgbClr val="00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B5C7C32F-EE2E-0E01-2CBE-C7FF7C6212DB}"/>
                </a:ext>
              </a:extLst>
            </p:cNvPr>
            <p:cNvSpPr txBox="1"/>
            <p:nvPr/>
          </p:nvSpPr>
          <p:spPr>
            <a:xfrm>
              <a:off x="6575848" y="4304628"/>
              <a:ext cx="1148385" cy="2545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バランスの維持</a:t>
              </a:r>
            </a:p>
          </p:txBody>
        </p:sp>
        <p:sp>
          <p:nvSpPr>
            <p:cNvPr id="27" name="正方形/長方形 26">
              <a:extLst>
                <a:ext uri="{FF2B5EF4-FFF2-40B4-BE49-F238E27FC236}">
                  <a16:creationId xmlns:a16="http://schemas.microsoft.com/office/drawing/2014/main" id="{090D649B-7827-CEAE-EEB3-835F6B2D4CCA}"/>
                </a:ext>
              </a:extLst>
            </p:cNvPr>
            <p:cNvSpPr/>
            <p:nvPr/>
          </p:nvSpPr>
          <p:spPr>
            <a:xfrm>
              <a:off x="6679612" y="5278538"/>
              <a:ext cx="1151837" cy="451702"/>
            </a:xfrm>
            <a:prstGeom prst="rect">
              <a:avLst/>
            </a:prstGeom>
            <a:solidFill>
              <a:schemeClr val="bg1"/>
            </a:solidFill>
            <a:ln w="19050">
              <a:solidFill>
                <a:srgbClr val="002060"/>
              </a:solidFill>
            </a:ln>
          </p:spPr>
          <p:style>
            <a:lnRef idx="2">
              <a:schemeClr val="accent5"/>
            </a:lnRef>
            <a:fillRef idx="1">
              <a:schemeClr val="lt1"/>
            </a:fillRef>
            <a:effectRef idx="0">
              <a:schemeClr val="accent5"/>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基礎年金</a:t>
              </a:r>
            </a:p>
          </p:txBody>
        </p:sp>
        <p:sp>
          <p:nvSpPr>
            <p:cNvPr id="28" name="直角三角形 27">
              <a:extLst>
                <a:ext uri="{FF2B5EF4-FFF2-40B4-BE49-F238E27FC236}">
                  <a16:creationId xmlns:a16="http://schemas.microsoft.com/office/drawing/2014/main" id="{5D5F272F-531E-84C9-4E20-634A34E53C47}"/>
                </a:ext>
              </a:extLst>
            </p:cNvPr>
            <p:cNvSpPr/>
            <p:nvPr/>
          </p:nvSpPr>
          <p:spPr>
            <a:xfrm flipH="1">
              <a:off x="6890140" y="4708589"/>
              <a:ext cx="941310" cy="570487"/>
            </a:xfrm>
            <a:prstGeom prst="rtTriangle">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2308F647-E3BF-BF57-EBDE-BB86F0CC92FE}"/>
                </a:ext>
              </a:extLst>
            </p:cNvPr>
            <p:cNvSpPr txBox="1"/>
            <p:nvPr/>
          </p:nvSpPr>
          <p:spPr>
            <a:xfrm>
              <a:off x="7192515" y="5016928"/>
              <a:ext cx="748923"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報酬比例</a:t>
              </a:r>
            </a:p>
          </p:txBody>
        </p:sp>
        <p:sp>
          <p:nvSpPr>
            <p:cNvPr id="31" name="正方形/長方形 30">
              <a:extLst>
                <a:ext uri="{FF2B5EF4-FFF2-40B4-BE49-F238E27FC236}">
                  <a16:creationId xmlns:a16="http://schemas.microsoft.com/office/drawing/2014/main" id="{193F7A4A-FAD1-F69D-1A93-013EDF148DC1}"/>
                </a:ext>
              </a:extLst>
            </p:cNvPr>
            <p:cNvSpPr/>
            <p:nvPr/>
          </p:nvSpPr>
          <p:spPr>
            <a:xfrm>
              <a:off x="6704565" y="5502828"/>
              <a:ext cx="1101930" cy="2016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国庫負担</a:t>
              </a:r>
            </a:p>
          </p:txBody>
        </p:sp>
        <p:sp>
          <p:nvSpPr>
            <p:cNvPr id="68" name="正方形/長方形 67">
              <a:extLst>
                <a:ext uri="{FF2B5EF4-FFF2-40B4-BE49-F238E27FC236}">
                  <a16:creationId xmlns:a16="http://schemas.microsoft.com/office/drawing/2014/main" id="{F1E6C9CF-BC50-7FC9-5363-D4C320A4B7B3}"/>
                </a:ext>
              </a:extLst>
            </p:cNvPr>
            <p:cNvSpPr/>
            <p:nvPr/>
          </p:nvSpPr>
          <p:spPr>
            <a:xfrm>
              <a:off x="8292922" y="5278538"/>
              <a:ext cx="1151837" cy="451702"/>
            </a:xfrm>
            <a:prstGeom prst="rect">
              <a:avLst/>
            </a:prstGeom>
            <a:solidFill>
              <a:schemeClr val="bg1"/>
            </a:solidFill>
            <a:ln w="19050">
              <a:solidFill>
                <a:srgbClr val="002060"/>
              </a:solidFill>
            </a:ln>
          </p:spPr>
          <p:style>
            <a:lnRef idx="2">
              <a:schemeClr val="accent5"/>
            </a:lnRef>
            <a:fillRef idx="1">
              <a:schemeClr val="lt1"/>
            </a:fillRef>
            <a:effectRef idx="0">
              <a:schemeClr val="accent5"/>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基礎年金</a:t>
              </a:r>
            </a:p>
          </p:txBody>
        </p:sp>
        <p:sp>
          <p:nvSpPr>
            <p:cNvPr id="71" name="直角三角形 70">
              <a:extLst>
                <a:ext uri="{FF2B5EF4-FFF2-40B4-BE49-F238E27FC236}">
                  <a16:creationId xmlns:a16="http://schemas.microsoft.com/office/drawing/2014/main" id="{2BB9236E-085D-EFE9-65E8-902BEC4CB9B6}"/>
                </a:ext>
              </a:extLst>
            </p:cNvPr>
            <p:cNvSpPr/>
            <p:nvPr/>
          </p:nvSpPr>
          <p:spPr>
            <a:xfrm flipH="1">
              <a:off x="8503450" y="4708589"/>
              <a:ext cx="941310" cy="570487"/>
            </a:xfrm>
            <a:prstGeom prst="rtTriangle">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73" name="テキスト ボックス 72">
              <a:extLst>
                <a:ext uri="{FF2B5EF4-FFF2-40B4-BE49-F238E27FC236}">
                  <a16:creationId xmlns:a16="http://schemas.microsoft.com/office/drawing/2014/main" id="{8E2A1812-0443-672F-0BCA-80FD7CFEA3AE}"/>
                </a:ext>
              </a:extLst>
            </p:cNvPr>
            <p:cNvSpPr txBox="1"/>
            <p:nvPr/>
          </p:nvSpPr>
          <p:spPr>
            <a:xfrm>
              <a:off x="8856789" y="5023723"/>
              <a:ext cx="748923"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報酬比例</a:t>
              </a:r>
            </a:p>
          </p:txBody>
        </p:sp>
        <p:sp>
          <p:nvSpPr>
            <p:cNvPr id="74" name="正方形/長方形 73">
              <a:extLst>
                <a:ext uri="{FF2B5EF4-FFF2-40B4-BE49-F238E27FC236}">
                  <a16:creationId xmlns:a16="http://schemas.microsoft.com/office/drawing/2014/main" id="{95B01900-490E-D5ED-504E-663F0DD83B7C}"/>
                </a:ext>
              </a:extLst>
            </p:cNvPr>
            <p:cNvSpPr/>
            <p:nvPr/>
          </p:nvSpPr>
          <p:spPr>
            <a:xfrm>
              <a:off x="8317875" y="5502828"/>
              <a:ext cx="1101930" cy="2016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国庫負担</a:t>
              </a:r>
            </a:p>
          </p:txBody>
        </p:sp>
        <p:sp>
          <p:nvSpPr>
            <p:cNvPr id="75" name="右矢印 75">
              <a:extLst>
                <a:ext uri="{FF2B5EF4-FFF2-40B4-BE49-F238E27FC236}">
                  <a16:creationId xmlns:a16="http://schemas.microsoft.com/office/drawing/2014/main" id="{C7B63B77-8A99-F0D9-3913-42C8A8A8B55D}"/>
                </a:ext>
              </a:extLst>
            </p:cNvPr>
            <p:cNvSpPr/>
            <p:nvPr/>
          </p:nvSpPr>
          <p:spPr>
            <a:xfrm>
              <a:off x="7941438" y="5156010"/>
              <a:ext cx="267282" cy="363989"/>
            </a:xfrm>
            <a:prstGeom prst="rightArrow">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10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grpSp>
      <p:sp>
        <p:nvSpPr>
          <p:cNvPr id="76" name="正方形/長方形 75">
            <a:extLst>
              <a:ext uri="{FF2B5EF4-FFF2-40B4-BE49-F238E27FC236}">
                <a16:creationId xmlns:a16="http://schemas.microsoft.com/office/drawing/2014/main" id="{93B00F48-EDBA-503D-CE67-11AB139BC841}"/>
              </a:ext>
            </a:extLst>
          </p:cNvPr>
          <p:cNvSpPr/>
          <p:nvPr/>
        </p:nvSpPr>
        <p:spPr>
          <a:xfrm>
            <a:off x="1156739" y="3898440"/>
            <a:ext cx="1295618" cy="42186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150" normalizeH="0" noProof="0" dirty="0">
                <a:ln>
                  <a:noFill/>
                </a:ln>
                <a:solidFill>
                  <a:srgbClr val="002060"/>
                </a:solidFill>
                <a:effectLst/>
                <a:uLnTx/>
                <a:uFillTx/>
                <a:latin typeface="Meiryo UI" panose="020B0604030504040204" pitchFamily="50" charset="-128"/>
                <a:ea typeface="Meiryo UI" panose="020B0604030504040204" pitchFamily="50" charset="-128"/>
              </a:rPr>
              <a:t>所得代替率</a:t>
            </a:r>
          </a:p>
        </p:txBody>
      </p:sp>
      <p:sp>
        <p:nvSpPr>
          <p:cNvPr id="77" name="正方形/長方形 76">
            <a:extLst>
              <a:ext uri="{FF2B5EF4-FFF2-40B4-BE49-F238E27FC236}">
                <a16:creationId xmlns:a16="http://schemas.microsoft.com/office/drawing/2014/main" id="{3F65BB11-13D8-F44F-F07D-61DCF7F5598A}"/>
              </a:ext>
            </a:extLst>
          </p:cNvPr>
          <p:cNvSpPr/>
          <p:nvPr/>
        </p:nvSpPr>
        <p:spPr>
          <a:xfrm>
            <a:off x="1157265" y="4946142"/>
            <a:ext cx="1295618" cy="42186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1" lang="ja-JP" altLang="en-US" sz="1100" b="1" i="0" u="none" strike="noStrike" kern="1200" cap="none" spc="150" normalizeH="0" noProof="0" dirty="0">
                <a:ln>
                  <a:noFill/>
                </a:ln>
                <a:solidFill>
                  <a:srgbClr val="002060"/>
                </a:solidFill>
                <a:effectLst/>
                <a:uLnTx/>
                <a:uFillTx/>
                <a:latin typeface="Meiryo UI" panose="020B0604030504040204" pitchFamily="50" charset="-128"/>
                <a:ea typeface="Meiryo UI" panose="020B0604030504040204" pitchFamily="50" charset="-128"/>
              </a:rPr>
              <a:t>基礎年金</a:t>
            </a:r>
            <a:br>
              <a:rPr kumimoji="1" lang="en-US" altLang="ja-JP" sz="1100" b="1" i="0" u="none" strike="noStrike" kern="1200" cap="none" spc="150" normalizeH="0" noProof="0" dirty="0">
                <a:ln>
                  <a:noFill/>
                </a:ln>
                <a:solidFill>
                  <a:srgbClr val="002060"/>
                </a:solidFill>
                <a:effectLst/>
                <a:uLnTx/>
                <a:uFillTx/>
                <a:latin typeface="Meiryo UI" panose="020B0604030504040204" pitchFamily="50" charset="-128"/>
                <a:ea typeface="Meiryo UI" panose="020B0604030504040204" pitchFamily="50" charset="-128"/>
              </a:rPr>
            </a:br>
            <a:r>
              <a:rPr kumimoji="1" lang="ja-JP" altLang="en-US" sz="1000" i="0" u="none" strike="noStrike" kern="1200" cap="none" spc="150" normalizeH="0" noProof="0" dirty="0">
                <a:ln>
                  <a:noFill/>
                </a:ln>
                <a:solidFill>
                  <a:srgbClr val="002060"/>
                </a:solidFill>
                <a:effectLst/>
                <a:uLnTx/>
                <a:uFillTx/>
                <a:latin typeface="Meiryo UI" panose="020B0604030504040204" pitchFamily="50" charset="-128"/>
                <a:ea typeface="Meiryo UI" panose="020B0604030504040204" pitchFamily="50" charset="-128"/>
              </a:rPr>
              <a:t>（２人分）</a:t>
            </a:r>
          </a:p>
        </p:txBody>
      </p:sp>
      <p:sp>
        <p:nvSpPr>
          <p:cNvPr id="78" name="正方形/長方形 77">
            <a:extLst>
              <a:ext uri="{FF2B5EF4-FFF2-40B4-BE49-F238E27FC236}">
                <a16:creationId xmlns:a16="http://schemas.microsoft.com/office/drawing/2014/main" id="{597129E1-AFD2-B896-18BB-94A6A7F7AF8C}"/>
              </a:ext>
            </a:extLst>
          </p:cNvPr>
          <p:cNvSpPr/>
          <p:nvPr/>
        </p:nvSpPr>
        <p:spPr>
          <a:xfrm>
            <a:off x="1157265" y="4424389"/>
            <a:ext cx="1295618" cy="42186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150" normalizeH="0" noProof="0" dirty="0">
                <a:ln>
                  <a:noFill/>
                </a:ln>
                <a:solidFill>
                  <a:srgbClr val="002060"/>
                </a:solidFill>
                <a:effectLst/>
                <a:uLnTx/>
                <a:uFillTx/>
                <a:latin typeface="Meiryo UI" panose="020B0604030504040204" pitchFamily="50" charset="-128"/>
                <a:ea typeface="Meiryo UI" panose="020B0604030504040204" pitchFamily="50" charset="-128"/>
              </a:rPr>
              <a:t>厚生年金</a:t>
            </a:r>
            <a:endParaRPr kumimoji="1" lang="en-US" altLang="ja-JP" sz="1100" b="1" i="0" u="none" strike="noStrike" kern="1200" cap="none" spc="150" normalizeH="0" noProof="0" dirty="0">
              <a:ln>
                <a:noFill/>
              </a:ln>
              <a:solidFill>
                <a:srgbClr val="002060"/>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i="0" u="none" kern="1200" cap="none" spc="100" normalizeH="0" noProof="0" dirty="0">
                <a:ln>
                  <a:noFill/>
                </a:ln>
                <a:solidFill>
                  <a:srgbClr val="002060"/>
                </a:solidFill>
                <a:effectLst/>
                <a:uLnTx/>
                <a:uFillTx/>
                <a:latin typeface="Meiryo UI" panose="020B0604030504040204" pitchFamily="50" charset="-128"/>
                <a:ea typeface="Meiryo UI" panose="020B0604030504040204" pitchFamily="50" charset="-128"/>
              </a:rPr>
              <a:t>（報酬比例部分）</a:t>
            </a:r>
          </a:p>
        </p:txBody>
      </p:sp>
      <p:sp>
        <p:nvSpPr>
          <p:cNvPr id="80" name="テキスト ボックス 79">
            <a:extLst>
              <a:ext uri="{FF2B5EF4-FFF2-40B4-BE49-F238E27FC236}">
                <a16:creationId xmlns:a16="http://schemas.microsoft.com/office/drawing/2014/main" id="{1E2EE6F3-1126-28A8-0C98-40BD6D1D6C6E}"/>
              </a:ext>
            </a:extLst>
          </p:cNvPr>
          <p:cNvSpPr txBox="1"/>
          <p:nvPr/>
        </p:nvSpPr>
        <p:spPr>
          <a:xfrm>
            <a:off x="2297889" y="5564097"/>
            <a:ext cx="627322"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2019</a:t>
            </a:r>
            <a:endParaRPr kumimoji="1" lang="ja-JP" altLang="en-US"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82" name="テキスト ボックス 81">
            <a:extLst>
              <a:ext uri="{FF2B5EF4-FFF2-40B4-BE49-F238E27FC236}">
                <a16:creationId xmlns:a16="http://schemas.microsoft.com/office/drawing/2014/main" id="{F36AFB10-DB55-2DC6-6AEC-851C1A51D6B2}"/>
              </a:ext>
            </a:extLst>
          </p:cNvPr>
          <p:cNvSpPr txBox="1"/>
          <p:nvPr/>
        </p:nvSpPr>
        <p:spPr>
          <a:xfrm>
            <a:off x="4107639" y="5564097"/>
            <a:ext cx="627322"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2033</a:t>
            </a:r>
            <a:endParaRPr kumimoji="1" lang="ja-JP" altLang="en-US"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90" name="テキスト ボックス 89">
            <a:extLst>
              <a:ext uri="{FF2B5EF4-FFF2-40B4-BE49-F238E27FC236}">
                <a16:creationId xmlns:a16="http://schemas.microsoft.com/office/drawing/2014/main" id="{552CC5F1-88B8-98F6-4D20-0B6FECF73694}"/>
              </a:ext>
            </a:extLst>
          </p:cNvPr>
          <p:cNvSpPr txBox="1"/>
          <p:nvPr/>
        </p:nvSpPr>
        <p:spPr>
          <a:xfrm>
            <a:off x="3038309" y="3717211"/>
            <a:ext cx="996731"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r>
              <a:rPr kumimoji="1" lang="en-US" altLang="ja-JP"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14</a:t>
            </a: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年間）</a:t>
            </a:r>
          </a:p>
        </p:txBody>
      </p:sp>
      <p:cxnSp>
        <p:nvCxnSpPr>
          <p:cNvPr id="96" name="直線矢印コネクタ 95">
            <a:extLst>
              <a:ext uri="{FF2B5EF4-FFF2-40B4-BE49-F238E27FC236}">
                <a16:creationId xmlns:a16="http://schemas.microsoft.com/office/drawing/2014/main" id="{4B2AC056-E29B-1A5C-44E9-0FE6F7D3DE1A}"/>
              </a:ext>
            </a:extLst>
          </p:cNvPr>
          <p:cNvCxnSpPr>
            <a:cxnSpLocks/>
          </p:cNvCxnSpPr>
          <p:nvPr/>
        </p:nvCxnSpPr>
        <p:spPr>
          <a:xfrm>
            <a:off x="2238754" y="5586606"/>
            <a:ext cx="2584942" cy="0"/>
          </a:xfrm>
          <a:prstGeom prst="straightConnector1">
            <a:avLst/>
          </a:prstGeom>
          <a:ln w="1905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BCDC3ABF-D0AB-312C-0523-B7B230C317CC}"/>
              </a:ext>
            </a:extLst>
          </p:cNvPr>
          <p:cNvCxnSpPr>
            <a:endCxn id="80" idx="0"/>
          </p:cNvCxnSpPr>
          <p:nvPr/>
        </p:nvCxnSpPr>
        <p:spPr>
          <a:xfrm>
            <a:off x="2611550" y="3749392"/>
            <a:ext cx="0" cy="1814705"/>
          </a:xfrm>
          <a:prstGeom prst="line">
            <a:avLst/>
          </a:prstGeom>
          <a:ln w="952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77F9870D-68FD-4F08-AE70-FF762AEC9883}"/>
              </a:ext>
            </a:extLst>
          </p:cNvPr>
          <p:cNvCxnSpPr/>
          <p:nvPr/>
        </p:nvCxnSpPr>
        <p:spPr>
          <a:xfrm>
            <a:off x="4424448" y="3749392"/>
            <a:ext cx="0" cy="1814705"/>
          </a:xfrm>
          <a:prstGeom prst="line">
            <a:avLst/>
          </a:prstGeom>
          <a:ln w="952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91" name="直線矢印コネクタ 90">
            <a:extLst>
              <a:ext uri="{FF2B5EF4-FFF2-40B4-BE49-F238E27FC236}">
                <a16:creationId xmlns:a16="http://schemas.microsoft.com/office/drawing/2014/main" id="{74DF60B5-F73D-E861-5691-1EC3B335A54B}"/>
              </a:ext>
            </a:extLst>
          </p:cNvPr>
          <p:cNvCxnSpPr>
            <a:cxnSpLocks/>
          </p:cNvCxnSpPr>
          <p:nvPr/>
        </p:nvCxnSpPr>
        <p:spPr>
          <a:xfrm>
            <a:off x="2612378" y="4075210"/>
            <a:ext cx="1805890" cy="0"/>
          </a:xfrm>
          <a:prstGeom prst="straightConnector1">
            <a:avLst/>
          </a:prstGeom>
          <a:ln w="38100">
            <a:solidFill>
              <a:srgbClr val="002060"/>
            </a:solidFill>
            <a:tailEnd type="triangle"/>
          </a:ln>
        </p:spPr>
        <p:style>
          <a:lnRef idx="1">
            <a:schemeClr val="dk1"/>
          </a:lnRef>
          <a:fillRef idx="0">
            <a:schemeClr val="dk1"/>
          </a:fillRef>
          <a:effectRef idx="0">
            <a:schemeClr val="dk1"/>
          </a:effectRef>
          <a:fontRef idx="minor">
            <a:schemeClr val="tx1"/>
          </a:fontRef>
        </p:style>
      </p:cxnSp>
      <p:cxnSp>
        <p:nvCxnSpPr>
          <p:cNvPr id="102" name="直線矢印コネクタ 101">
            <a:extLst>
              <a:ext uri="{FF2B5EF4-FFF2-40B4-BE49-F238E27FC236}">
                <a16:creationId xmlns:a16="http://schemas.microsoft.com/office/drawing/2014/main" id="{D081D572-126E-C7A4-9362-D4F4C98D4EF9}"/>
              </a:ext>
            </a:extLst>
          </p:cNvPr>
          <p:cNvCxnSpPr>
            <a:cxnSpLocks/>
          </p:cNvCxnSpPr>
          <p:nvPr/>
        </p:nvCxnSpPr>
        <p:spPr>
          <a:xfrm>
            <a:off x="2612378" y="4615898"/>
            <a:ext cx="1349771" cy="0"/>
          </a:xfrm>
          <a:prstGeom prst="straightConnector1">
            <a:avLst/>
          </a:prstGeom>
          <a:ln w="38100">
            <a:solidFill>
              <a:srgbClr val="002060"/>
            </a:solidFill>
            <a:tailEnd type="triangle"/>
          </a:ln>
        </p:spPr>
        <p:style>
          <a:lnRef idx="1">
            <a:schemeClr val="dk1"/>
          </a:lnRef>
          <a:fillRef idx="0">
            <a:schemeClr val="dk1"/>
          </a:fillRef>
          <a:effectRef idx="0">
            <a:schemeClr val="dk1"/>
          </a:effectRef>
          <a:fontRef idx="minor">
            <a:schemeClr val="tx1"/>
          </a:fontRef>
        </p:style>
      </p:cxnSp>
      <p:cxnSp>
        <p:nvCxnSpPr>
          <p:cNvPr id="103" name="直線矢印コネクタ 102">
            <a:extLst>
              <a:ext uri="{FF2B5EF4-FFF2-40B4-BE49-F238E27FC236}">
                <a16:creationId xmlns:a16="http://schemas.microsoft.com/office/drawing/2014/main" id="{BD69372B-58E3-9586-2877-7BB9E631AACB}"/>
              </a:ext>
            </a:extLst>
          </p:cNvPr>
          <p:cNvCxnSpPr>
            <a:cxnSpLocks/>
          </p:cNvCxnSpPr>
          <p:nvPr/>
        </p:nvCxnSpPr>
        <p:spPr>
          <a:xfrm>
            <a:off x="2612378" y="5156587"/>
            <a:ext cx="1805890" cy="0"/>
          </a:xfrm>
          <a:prstGeom prst="straightConnector1">
            <a:avLst/>
          </a:prstGeom>
          <a:ln w="38100">
            <a:solidFill>
              <a:srgbClr val="002060"/>
            </a:solidFill>
            <a:tailEnd type="triangle"/>
          </a:ln>
        </p:spPr>
        <p:style>
          <a:lnRef idx="1">
            <a:schemeClr val="dk1"/>
          </a:lnRef>
          <a:fillRef idx="0">
            <a:schemeClr val="dk1"/>
          </a:fillRef>
          <a:effectRef idx="0">
            <a:schemeClr val="dk1"/>
          </a:effectRef>
          <a:fontRef idx="minor">
            <a:schemeClr val="tx1"/>
          </a:fontRef>
        </p:style>
      </p:cxnSp>
      <p:sp>
        <p:nvSpPr>
          <p:cNvPr id="94" name="右矢印 48">
            <a:extLst>
              <a:ext uri="{FF2B5EF4-FFF2-40B4-BE49-F238E27FC236}">
                <a16:creationId xmlns:a16="http://schemas.microsoft.com/office/drawing/2014/main" id="{A8398097-F950-C111-233B-9CDF51F5B97C}"/>
              </a:ext>
            </a:extLst>
          </p:cNvPr>
          <p:cNvSpPr/>
          <p:nvPr/>
        </p:nvSpPr>
        <p:spPr>
          <a:xfrm>
            <a:off x="3954198" y="4482720"/>
            <a:ext cx="478239" cy="272700"/>
          </a:xfrm>
          <a:prstGeom prst="rightArrow">
            <a:avLst>
              <a:gd name="adj1" fmla="val 44622"/>
              <a:gd name="adj2" fmla="val 52191"/>
            </a:avLst>
          </a:prstGeom>
          <a:solidFill>
            <a:srgbClr val="ED7D31"/>
          </a:solidFill>
          <a:ln w="9525" cap="flat" cmpd="sng" algn="ctr">
            <a:solidFill>
              <a:schemeClr val="bg1"/>
            </a:solidFill>
            <a:prstDash val="solid"/>
          </a:ln>
          <a:effectLst/>
        </p:spPr>
        <p:txBody>
          <a:bodyPr wrap="none" lIns="108000" rIns="7200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923"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105" name="右矢印 48">
            <a:extLst>
              <a:ext uri="{FF2B5EF4-FFF2-40B4-BE49-F238E27FC236}">
                <a16:creationId xmlns:a16="http://schemas.microsoft.com/office/drawing/2014/main" id="{F54C3E0D-FF1B-4030-90B7-4B27595585B2}"/>
              </a:ext>
            </a:extLst>
          </p:cNvPr>
          <p:cNvSpPr/>
          <p:nvPr/>
        </p:nvSpPr>
        <p:spPr>
          <a:xfrm flipH="1">
            <a:off x="4430629" y="5023408"/>
            <a:ext cx="478239" cy="272700"/>
          </a:xfrm>
          <a:prstGeom prst="rightArrow">
            <a:avLst>
              <a:gd name="adj1" fmla="val 44622"/>
              <a:gd name="adj2" fmla="val 52191"/>
            </a:avLst>
          </a:prstGeom>
          <a:solidFill>
            <a:srgbClr val="ED7D31"/>
          </a:solidFill>
          <a:ln w="9525" cap="flat" cmpd="sng" algn="ctr">
            <a:solidFill>
              <a:schemeClr val="bg1"/>
            </a:solidFill>
            <a:prstDash val="solid"/>
          </a:ln>
          <a:effectLst/>
        </p:spPr>
        <p:txBody>
          <a:bodyPr wrap="none" lIns="108000" rIns="7200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923"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grpSp>
        <p:nvGrpSpPr>
          <p:cNvPr id="4" name="グループ化 3">
            <a:extLst>
              <a:ext uri="{FF2B5EF4-FFF2-40B4-BE49-F238E27FC236}">
                <a16:creationId xmlns:a16="http://schemas.microsoft.com/office/drawing/2014/main" id="{3585ED22-7B1E-F4E3-6B62-13E30971AAEE}"/>
              </a:ext>
            </a:extLst>
          </p:cNvPr>
          <p:cNvGrpSpPr/>
          <p:nvPr/>
        </p:nvGrpSpPr>
        <p:grpSpPr>
          <a:xfrm>
            <a:off x="4183244" y="3181427"/>
            <a:ext cx="1228191" cy="602805"/>
            <a:chOff x="4183244" y="3181427"/>
            <a:chExt cx="1228191" cy="602805"/>
          </a:xfrm>
        </p:grpSpPr>
        <p:sp>
          <p:nvSpPr>
            <p:cNvPr id="106" name="吹き出し: 四角形 105">
              <a:extLst>
                <a:ext uri="{FF2B5EF4-FFF2-40B4-BE49-F238E27FC236}">
                  <a16:creationId xmlns:a16="http://schemas.microsoft.com/office/drawing/2014/main" id="{5D6A84A9-BF33-A84F-30D6-4CDE98C96E9F}"/>
                </a:ext>
              </a:extLst>
            </p:cNvPr>
            <p:cNvSpPr/>
            <p:nvPr/>
          </p:nvSpPr>
          <p:spPr>
            <a:xfrm>
              <a:off x="4183244" y="3181427"/>
              <a:ext cx="1228191" cy="602805"/>
            </a:xfrm>
            <a:prstGeom prst="wedgeRectCallout">
              <a:avLst>
                <a:gd name="adj1" fmla="val -30460"/>
                <a:gd name="adj2" fmla="val 70447"/>
              </a:avLst>
            </a:pr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107" name="テキスト ボックス 106">
              <a:extLst>
                <a:ext uri="{FF2B5EF4-FFF2-40B4-BE49-F238E27FC236}">
                  <a16:creationId xmlns:a16="http://schemas.microsoft.com/office/drawing/2014/main" id="{6CC1499F-A4BE-C92F-68A8-96FD2D50C632}"/>
                </a:ext>
              </a:extLst>
            </p:cNvPr>
            <p:cNvSpPr txBox="1"/>
            <p:nvPr/>
          </p:nvSpPr>
          <p:spPr>
            <a:xfrm>
              <a:off x="4223243" y="3234136"/>
              <a:ext cx="1148192" cy="478336"/>
            </a:xfrm>
            <a:prstGeom prst="rect">
              <a:avLst/>
            </a:prstGeom>
            <a:noFill/>
            <a:ln>
              <a:noFill/>
            </a:ln>
          </p:spPr>
          <p:txBody>
            <a:bodyPr wrap="square"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基礎・比例の</a:t>
              </a:r>
            </a:p>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調整期間一致</a:t>
              </a:r>
            </a:p>
          </p:txBody>
        </p:sp>
      </p:grpSp>
    </p:spTree>
    <p:extLst>
      <p:ext uri="{BB962C8B-B14F-4D97-AF65-F5344CB8AC3E}">
        <p14:creationId xmlns:p14="http://schemas.microsoft.com/office/powerpoint/2010/main" val="303543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35" presetClass="path" presetSubtype="0" fill="hold" nodeType="withEffect">
                                  <p:stCondLst>
                                    <p:cond delay="0"/>
                                  </p:stCondLst>
                                  <p:childTnLst>
                                    <p:animMotion origin="layout" path="M -0.03381 0.06065 L -4.87179E-6 -3.7037E-7 " pathEditMode="relative" rAng="0" ptsTypes="AA">
                                      <p:cBhvr>
                                        <p:cTn id="10" dur="500" fill="hold"/>
                                        <p:tgtEl>
                                          <p:spTgt spid="4"/>
                                        </p:tgtEl>
                                        <p:attrNameLst>
                                          <p:attrName>ppt_x</p:attrName>
                                          <p:attrName>ppt_y</p:attrName>
                                        </p:attrNameLst>
                                      </p:cBhvr>
                                      <p:rCtr x="1683" y="-30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81DF3C01-80DF-4A59-938E-22B3822B4B6E}"/>
              </a:ext>
            </a:extLst>
          </p:cNvPr>
          <p:cNvSpPr/>
          <p:nvPr/>
        </p:nvSpPr>
        <p:spPr>
          <a:xfrm>
            <a:off x="411259" y="0"/>
            <a:ext cx="7693983"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3D8D9DC2-3FC5-4380-B88A-59DA0ADECABE}"/>
              </a:ext>
            </a:extLst>
          </p:cNvPr>
          <p:cNvSpPr txBox="1"/>
          <p:nvPr/>
        </p:nvSpPr>
        <p:spPr bwMode="gray">
          <a:xfrm>
            <a:off x="686807" y="55917"/>
            <a:ext cx="7276351" cy="461665"/>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現行の仕組みの課題 </a:t>
            </a:r>
            <a:r>
              <a:rPr kumimoji="0" lang="ja-JP" altLang="en-US" sz="20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－基礎年金拠出金の仕組み－</a:t>
            </a:r>
            <a:endPar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8B0E0168-D49B-4D93-A4D2-21C3F1FDD7D2}"/>
              </a:ext>
            </a:extLst>
          </p:cNvPr>
          <p:cNvSpPr txBox="1"/>
          <p:nvPr/>
        </p:nvSpPr>
        <p:spPr>
          <a:xfrm>
            <a:off x="652180" y="771125"/>
            <a:ext cx="4145915" cy="779701"/>
          </a:xfrm>
          <a:prstGeom prst="rect">
            <a:avLst/>
          </a:prstGeom>
          <a:noFill/>
        </p:spPr>
        <p:txBody>
          <a:bodyPr wrap="square" rtlCol="0">
            <a:spAutoFit/>
          </a:bodyPr>
          <a:lstStyle/>
          <a:p>
            <a:pPr marR="0" lvl="0" algn="just" defTabSz="457200" rtl="0" eaLnBrk="1" fontAlgn="auto" latinLnBrk="0" hangingPunct="1">
              <a:lnSpc>
                <a:spcPct val="110000"/>
              </a:lnSpc>
              <a:spcBef>
                <a:spcPts val="0"/>
              </a:spcBef>
              <a:spcAft>
                <a:spcPts val="600"/>
              </a:spcAft>
              <a:buClrTx/>
              <a:buSzTx/>
              <a:tabLst/>
              <a:defRPr/>
            </a:pPr>
            <a:r>
              <a:rPr kumimoji="0" lang="en-US" altLang="ja-JP" sz="14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2000</a:t>
            </a:r>
            <a:r>
              <a:rPr kumimoji="0" lang="ja-JP" altLang="en-US" sz="14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年代以降、基礎年金拠出金単価（保険料相当額）が国民年金保険料を上回り、基礎年金拠出金の</a:t>
            </a:r>
            <a:br>
              <a:rPr kumimoji="0" lang="en-US" altLang="ja-JP" sz="14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0" lang="ja-JP" altLang="en-US" sz="14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一部が積立金で賄われています。</a:t>
            </a:r>
            <a:endPar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pic>
        <p:nvPicPr>
          <p:cNvPr id="2" name="グラフィックス 1">
            <a:extLst>
              <a:ext uri="{FF2B5EF4-FFF2-40B4-BE49-F238E27FC236}">
                <a16:creationId xmlns:a16="http://schemas.microsoft.com/office/drawing/2014/main" id="{9EFE1A2A-5393-E9DC-C80F-DE5719DE18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8640" y="1600818"/>
            <a:ext cx="8808720" cy="3844406"/>
          </a:xfrm>
          <a:prstGeom prst="rect">
            <a:avLst/>
          </a:prstGeom>
        </p:spPr>
      </p:pic>
      <p:sp>
        <p:nvSpPr>
          <p:cNvPr id="3" name="角丸四角形 32">
            <a:extLst>
              <a:ext uri="{FF2B5EF4-FFF2-40B4-BE49-F238E27FC236}">
                <a16:creationId xmlns:a16="http://schemas.microsoft.com/office/drawing/2014/main" id="{80F76A25-CD4B-A4EF-089F-A4C6B9174516}"/>
              </a:ext>
            </a:extLst>
          </p:cNvPr>
          <p:cNvSpPr/>
          <p:nvPr/>
        </p:nvSpPr>
        <p:spPr>
          <a:xfrm>
            <a:off x="819049" y="2697164"/>
            <a:ext cx="2507084" cy="2497209"/>
          </a:xfrm>
          <a:prstGeom prst="roundRect">
            <a:avLst>
              <a:gd name="adj" fmla="val 0"/>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endParaRPr lang="en-US" altLang="ja-JP" sz="1400" b="1" spc="300" dirty="0">
              <a:solidFill>
                <a:schemeClr val="tx1"/>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C48CC4E5-69C1-4CCF-8754-3CB8DA6D7998}"/>
              </a:ext>
            </a:extLst>
          </p:cNvPr>
          <p:cNvSpPr/>
          <p:nvPr/>
        </p:nvSpPr>
        <p:spPr>
          <a:xfrm>
            <a:off x="3923930" y="2673784"/>
            <a:ext cx="2507084" cy="2497209"/>
          </a:xfrm>
          <a:prstGeom prst="rect">
            <a:avLst/>
          </a:prstGeom>
          <a:solidFill>
            <a:schemeClr val="bg1"/>
          </a:solidFill>
          <a:ln w="19050">
            <a:solidFill>
              <a:srgbClr val="002060"/>
            </a:solid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2" name="角丸四角形 32">
            <a:extLst>
              <a:ext uri="{FF2B5EF4-FFF2-40B4-BE49-F238E27FC236}">
                <a16:creationId xmlns:a16="http://schemas.microsoft.com/office/drawing/2014/main" id="{E9417AE0-7A59-2F64-ABBB-2526FDD9CED1}"/>
              </a:ext>
            </a:extLst>
          </p:cNvPr>
          <p:cNvSpPr/>
          <p:nvPr/>
        </p:nvSpPr>
        <p:spPr>
          <a:xfrm>
            <a:off x="3878826" y="4859519"/>
            <a:ext cx="2580967" cy="324000"/>
          </a:xfrm>
          <a:prstGeom prst="roundRect">
            <a:avLst>
              <a:gd name="adj" fmla="val 12963"/>
            </a:avLst>
          </a:prstGeom>
          <a:solidFill>
            <a:srgbClr val="ED7D31">
              <a:alpha val="50196"/>
            </a:srgbClr>
          </a:solidFill>
          <a:ln w="25400" cap="rnd">
            <a:solidFill>
              <a:schemeClr val="bg2">
                <a:lumMod val="50000"/>
              </a:schemeClr>
            </a:solidFill>
            <a:prstDash val="sysDot"/>
          </a:ln>
        </p:spPr>
        <p:txBody>
          <a:bodyPr tIns="0" bIns="0" anchor="ctr"/>
          <a:lstStyle/>
          <a:p>
            <a:pPr marL="0" marR="0" lvl="0" indent="0" algn="ctr" defTabSz="591055" rtl="0" eaLnBrk="1" fontAlgn="auto" latinLnBrk="0" hangingPunct="1">
              <a:lnSpc>
                <a:spcPct val="100000"/>
              </a:lnSpc>
              <a:spcBef>
                <a:spcPts val="0"/>
              </a:spcBef>
              <a:spcAft>
                <a:spcPts val="0"/>
              </a:spcAft>
              <a:buClrTx/>
              <a:buSzTx/>
              <a:buFontTx/>
              <a:buNone/>
              <a:tabLst/>
              <a:defRPr/>
            </a:pPr>
            <a:endParaRPr kumimoji="0" lang="ja-JP" altLang="en-US" sz="1200" b="1" i="0" u="none" strike="noStrike" kern="1200" cap="none" spc="23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Noto Sans CJK JP DemiLight" charset="-128"/>
            </a:endParaRPr>
          </a:p>
        </p:txBody>
      </p:sp>
      <p:cxnSp>
        <p:nvCxnSpPr>
          <p:cNvPr id="13" name="直線コネクタ 12">
            <a:extLst>
              <a:ext uri="{FF2B5EF4-FFF2-40B4-BE49-F238E27FC236}">
                <a16:creationId xmlns:a16="http://schemas.microsoft.com/office/drawing/2014/main" id="{851F8799-77C5-278B-4286-9F92D68E19DA}"/>
              </a:ext>
            </a:extLst>
          </p:cNvPr>
          <p:cNvCxnSpPr/>
          <p:nvPr/>
        </p:nvCxnSpPr>
        <p:spPr>
          <a:xfrm>
            <a:off x="4605961" y="2679648"/>
            <a:ext cx="0" cy="2484138"/>
          </a:xfrm>
          <a:prstGeom prst="line">
            <a:avLst/>
          </a:prstGeom>
          <a:noFill/>
          <a:ln w="12700" cap="rnd" cmpd="sng" algn="ctr">
            <a:solidFill>
              <a:schemeClr val="tx1">
                <a:lumMod val="65000"/>
                <a:lumOff val="35000"/>
              </a:schemeClr>
            </a:solidFill>
            <a:prstDash val="sysDash"/>
            <a:miter lim="800000"/>
          </a:ln>
          <a:effectLst/>
        </p:spPr>
      </p:cxnSp>
      <p:cxnSp>
        <p:nvCxnSpPr>
          <p:cNvPr id="14" name="直線矢印コネクタ 13">
            <a:extLst>
              <a:ext uri="{FF2B5EF4-FFF2-40B4-BE49-F238E27FC236}">
                <a16:creationId xmlns:a16="http://schemas.microsoft.com/office/drawing/2014/main" id="{EDC2E7D9-A76E-7C52-9043-8B7EFC31BEEF}"/>
              </a:ext>
            </a:extLst>
          </p:cNvPr>
          <p:cNvCxnSpPr>
            <a:cxnSpLocks/>
          </p:cNvCxnSpPr>
          <p:nvPr/>
        </p:nvCxnSpPr>
        <p:spPr>
          <a:xfrm flipH="1">
            <a:off x="4633842" y="2566786"/>
            <a:ext cx="1825952" cy="0"/>
          </a:xfrm>
          <a:prstGeom prst="straightConnector1">
            <a:avLst/>
          </a:prstGeom>
          <a:noFill/>
          <a:ln w="19050" cap="flat" cmpd="sng" algn="ctr">
            <a:solidFill>
              <a:schemeClr val="bg1"/>
            </a:solidFill>
            <a:prstDash val="solid"/>
            <a:miter lim="800000"/>
            <a:headEnd type="triangle"/>
            <a:tailEnd type="triangle"/>
          </a:ln>
          <a:effectLst/>
        </p:spPr>
      </p:cxnSp>
      <p:cxnSp>
        <p:nvCxnSpPr>
          <p:cNvPr id="15" name="直線矢印コネクタ 14">
            <a:extLst>
              <a:ext uri="{FF2B5EF4-FFF2-40B4-BE49-F238E27FC236}">
                <a16:creationId xmlns:a16="http://schemas.microsoft.com/office/drawing/2014/main" id="{CE1E8A06-EDA7-AF4B-A520-D1050B269667}"/>
              </a:ext>
            </a:extLst>
          </p:cNvPr>
          <p:cNvCxnSpPr>
            <a:cxnSpLocks/>
          </p:cNvCxnSpPr>
          <p:nvPr/>
        </p:nvCxnSpPr>
        <p:spPr>
          <a:xfrm flipH="1">
            <a:off x="3893574" y="2564904"/>
            <a:ext cx="740268" cy="0"/>
          </a:xfrm>
          <a:prstGeom prst="straightConnector1">
            <a:avLst/>
          </a:prstGeom>
          <a:noFill/>
          <a:ln w="19050" cap="flat" cmpd="sng" algn="ctr">
            <a:solidFill>
              <a:schemeClr val="bg1"/>
            </a:solidFill>
            <a:prstDash val="solid"/>
            <a:miter lim="800000"/>
            <a:headEnd type="triangle"/>
            <a:tailEnd type="triangle"/>
          </a:ln>
          <a:effectLst/>
        </p:spPr>
      </p:cxnSp>
      <p:sp>
        <p:nvSpPr>
          <p:cNvPr id="16" name="テキスト ボックス 15">
            <a:extLst>
              <a:ext uri="{FF2B5EF4-FFF2-40B4-BE49-F238E27FC236}">
                <a16:creationId xmlns:a16="http://schemas.microsoft.com/office/drawing/2014/main" id="{0F19815F-49F5-0CA0-CC9A-324B0125D141}"/>
              </a:ext>
            </a:extLst>
          </p:cNvPr>
          <p:cNvSpPr txBox="1"/>
          <p:nvPr/>
        </p:nvSpPr>
        <p:spPr>
          <a:xfrm>
            <a:off x="5292667" y="2760758"/>
            <a:ext cx="443198" cy="2046624"/>
          </a:xfrm>
          <a:prstGeom prst="rect">
            <a:avLst/>
          </a:prstGeom>
          <a:noFill/>
        </p:spPr>
        <p:txBody>
          <a:bodyPr vert="eaVert"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厚生年金からの拠出</a:t>
            </a:r>
          </a:p>
        </p:txBody>
      </p:sp>
      <p:sp>
        <p:nvSpPr>
          <p:cNvPr id="17" name="テキスト ボックス 16">
            <a:extLst>
              <a:ext uri="{FF2B5EF4-FFF2-40B4-BE49-F238E27FC236}">
                <a16:creationId xmlns:a16="http://schemas.microsoft.com/office/drawing/2014/main" id="{ADCA589B-B90C-93C7-4027-45A9D0E81574}"/>
              </a:ext>
            </a:extLst>
          </p:cNvPr>
          <p:cNvSpPr txBox="1"/>
          <p:nvPr/>
        </p:nvSpPr>
        <p:spPr>
          <a:xfrm>
            <a:off x="4066777" y="2760757"/>
            <a:ext cx="443198" cy="2060407"/>
          </a:xfrm>
          <a:prstGeom prst="rect">
            <a:avLst/>
          </a:prstGeom>
          <a:noFill/>
        </p:spPr>
        <p:txBody>
          <a:bodyPr vert="eaVert"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国民年金からの拠出</a:t>
            </a:r>
          </a:p>
        </p:txBody>
      </p:sp>
      <p:sp>
        <p:nvSpPr>
          <p:cNvPr id="19" name="テキスト ボックス 18">
            <a:extLst>
              <a:ext uri="{FF2B5EF4-FFF2-40B4-BE49-F238E27FC236}">
                <a16:creationId xmlns:a16="http://schemas.microsoft.com/office/drawing/2014/main" id="{B6DEA43B-6712-BE25-2F0A-21BA6D087499}"/>
              </a:ext>
            </a:extLst>
          </p:cNvPr>
          <p:cNvSpPr txBox="1"/>
          <p:nvPr/>
        </p:nvSpPr>
        <p:spPr>
          <a:xfrm>
            <a:off x="5261443" y="753601"/>
            <a:ext cx="4145916" cy="779701"/>
          </a:xfrm>
          <a:prstGeom prst="rect">
            <a:avLst/>
          </a:prstGeom>
          <a:noFill/>
        </p:spPr>
        <p:txBody>
          <a:bodyPr wrap="square" rtlCol="0">
            <a:spAutoFit/>
          </a:bodyPr>
          <a:lstStyle/>
          <a:p>
            <a:pPr marR="0" lvl="0" algn="just" defTabSz="457200" rtl="0" eaLnBrk="1" fontAlgn="auto" latinLnBrk="0" hangingPunct="1">
              <a:lnSpc>
                <a:spcPct val="110000"/>
              </a:lnSpc>
              <a:spcBef>
                <a:spcPts val="0"/>
              </a:spcBef>
              <a:spcAft>
                <a:spcPts val="600"/>
              </a:spcAft>
              <a:buClrTx/>
              <a:buSzTx/>
              <a:tabLst/>
              <a:defRPr/>
            </a:pPr>
            <a:r>
              <a:rPr kumimoji="0" lang="ja-JP" altLang="en-US" sz="14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現行では、積立金で賄われる部分についても、１号被保険者数と２・３号被保険者数の比で按分した額が拠出されています。</a:t>
            </a:r>
          </a:p>
        </p:txBody>
      </p:sp>
      <p:sp>
        <p:nvSpPr>
          <p:cNvPr id="21" name="矢印: 右 20">
            <a:extLst>
              <a:ext uri="{FF2B5EF4-FFF2-40B4-BE49-F238E27FC236}">
                <a16:creationId xmlns:a16="http://schemas.microsoft.com/office/drawing/2014/main" id="{33CEFE84-13F6-1488-9203-A8A8720C66FB}"/>
              </a:ext>
            </a:extLst>
          </p:cNvPr>
          <p:cNvSpPr/>
          <p:nvPr/>
        </p:nvSpPr>
        <p:spPr>
          <a:xfrm>
            <a:off x="4798095" y="985788"/>
            <a:ext cx="360040" cy="279672"/>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31" name="テキスト ボックス 30">
            <a:extLst>
              <a:ext uri="{FF2B5EF4-FFF2-40B4-BE49-F238E27FC236}">
                <a16:creationId xmlns:a16="http://schemas.microsoft.com/office/drawing/2014/main" id="{60A110B6-DCE1-2343-C562-3A846B18CCAD}"/>
              </a:ext>
            </a:extLst>
          </p:cNvPr>
          <p:cNvSpPr txBox="1"/>
          <p:nvPr/>
        </p:nvSpPr>
        <p:spPr>
          <a:xfrm>
            <a:off x="3580287" y="2108925"/>
            <a:ext cx="1458924" cy="456535"/>
          </a:xfrm>
          <a:prstGeom prst="rect">
            <a:avLst/>
          </a:prstGeom>
          <a:noFill/>
        </p:spPr>
        <p:txBody>
          <a:bodyPr vert="horz" wrap="square" rtlCol="0">
            <a:spAutoFit/>
          </a:bodyPr>
          <a:lstStyle/>
          <a:p>
            <a:pPr marL="0" marR="0" lvl="0" indent="0" algn="ctr" defTabSz="914400" rtl="0" eaLnBrk="1" fontAlgn="auto" latinLnBrk="0" hangingPunct="1">
              <a:spcBef>
                <a:spcPts val="0"/>
              </a:spcBef>
              <a:spcAft>
                <a:spcPts val="20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１号被保険者</a:t>
            </a:r>
          </a:p>
          <a:p>
            <a:pPr marL="0" marR="0" lvl="0" indent="0" algn="ctr" defTabSz="914400" rtl="0" eaLnBrk="1" fontAlgn="auto" latinLnBrk="0" hangingPunct="1">
              <a:spcBef>
                <a:spcPts val="0"/>
              </a:spcBef>
              <a:spcAft>
                <a:spcPts val="20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663 </a:t>
            </a: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万人</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B5539061-D72E-750A-938A-991AE8D71352}"/>
              </a:ext>
            </a:extLst>
          </p:cNvPr>
          <p:cNvSpPr txBox="1"/>
          <p:nvPr/>
        </p:nvSpPr>
        <p:spPr>
          <a:xfrm>
            <a:off x="4659432" y="2105126"/>
            <a:ext cx="1785626" cy="456535"/>
          </a:xfrm>
          <a:prstGeom prst="rect">
            <a:avLst/>
          </a:prstGeom>
          <a:noFill/>
        </p:spPr>
        <p:txBody>
          <a:bodyPr vert="horz" wrap="square" rtlCol="0">
            <a:spAutoFit/>
          </a:bodyPr>
          <a:lstStyle/>
          <a:p>
            <a:pPr marL="0" marR="0" lvl="0" indent="0" algn="ctr" defTabSz="914400" rtl="0" eaLnBrk="1" fontAlgn="auto" latinLnBrk="0" hangingPunct="1">
              <a:spcBef>
                <a:spcPts val="0"/>
              </a:spcBef>
              <a:spcAft>
                <a:spcPts val="20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２・３号被保険者</a:t>
            </a:r>
          </a:p>
          <a:p>
            <a:pPr marL="0" marR="0" lvl="0" indent="0" algn="ctr" defTabSz="914400" rtl="0" eaLnBrk="1" fontAlgn="auto" latinLnBrk="0" hangingPunct="1">
              <a:spcBef>
                <a:spcPts val="0"/>
              </a:spcBef>
              <a:spcAft>
                <a:spcPts val="20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4,783 </a:t>
            </a: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万人</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DAFE45A7-D688-39D4-5C95-7767632240F9}"/>
              </a:ext>
            </a:extLst>
          </p:cNvPr>
          <p:cNvSpPr txBox="1"/>
          <p:nvPr/>
        </p:nvSpPr>
        <p:spPr>
          <a:xfrm>
            <a:off x="3788212" y="1757608"/>
            <a:ext cx="2628000" cy="263342"/>
          </a:xfrm>
          <a:prstGeom prst="rect">
            <a:avLst/>
          </a:prstGeom>
          <a:noFill/>
          <a:ln cmpd="sng">
            <a:solidFill>
              <a:schemeClr val="bg1"/>
            </a:solidFill>
            <a:prstDash val="solid"/>
          </a:ln>
        </p:spPr>
        <p:txBody>
          <a:bodyPr wrap="square" anchor="ctr">
            <a:sp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050" b="1" i="0" u="none" strike="noStrike" kern="120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加入者数により按分して拠出</a:t>
            </a:r>
            <a:endParaRPr kumimoji="1" lang="en-US" altLang="ja-JP" sz="1050" b="1" i="0" u="none" strike="noStrike" kern="120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AD8E3E69-E037-C8CC-FC61-81115F5BAD5B}"/>
              </a:ext>
            </a:extLst>
          </p:cNvPr>
          <p:cNvSpPr txBox="1"/>
          <p:nvPr/>
        </p:nvSpPr>
        <p:spPr>
          <a:xfrm>
            <a:off x="488504" y="6155736"/>
            <a:ext cx="6430780"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注</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：厚生年金保険料については基礎年金に充てる部分が定まっているものではないが、仮に厚生年金保険料についても</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R="0" lvl="0" indent="265113"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国民年金保険料相当が基礎年金に充てられているものとして、概念図として示したもの</a:t>
            </a:r>
          </a:p>
        </p:txBody>
      </p:sp>
      <p:sp>
        <p:nvSpPr>
          <p:cNvPr id="48" name="テキスト ボックス 47">
            <a:extLst>
              <a:ext uri="{FF2B5EF4-FFF2-40B4-BE49-F238E27FC236}">
                <a16:creationId xmlns:a16="http://schemas.microsoft.com/office/drawing/2014/main" id="{3ACB0B27-16E2-67D4-7315-91DFD6CC33C3}"/>
              </a:ext>
            </a:extLst>
          </p:cNvPr>
          <p:cNvSpPr txBox="1"/>
          <p:nvPr/>
        </p:nvSpPr>
        <p:spPr>
          <a:xfrm>
            <a:off x="488504" y="5812910"/>
            <a:ext cx="6430780"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注</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：数値はいずれも</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年度の実績。なお、加入者按分に用いる１号被保険者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663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万人は免除者等を除いた人数であり、</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R="0" lvl="0" indent="265113"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２・３号被保険者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4,783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万人のうち２号被保険者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(4,008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歳以上</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歳未満の者の人数である</a:t>
            </a:r>
          </a:p>
        </p:txBody>
      </p:sp>
      <p:sp>
        <p:nvSpPr>
          <p:cNvPr id="50" name="テキスト ボックス 49">
            <a:extLst>
              <a:ext uri="{FF2B5EF4-FFF2-40B4-BE49-F238E27FC236}">
                <a16:creationId xmlns:a16="http://schemas.microsoft.com/office/drawing/2014/main" id="{78C71BD2-33CB-D6F3-E847-FFB786FBDABE}"/>
              </a:ext>
            </a:extLst>
          </p:cNvPr>
          <p:cNvSpPr txBox="1"/>
          <p:nvPr/>
        </p:nvSpPr>
        <p:spPr>
          <a:xfrm>
            <a:off x="989907" y="3712137"/>
            <a:ext cx="2071728" cy="523220"/>
          </a:xfrm>
          <a:prstGeom prst="rect">
            <a:avLst/>
          </a:prstGeom>
          <a:noFill/>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基礎年金給付費</a:t>
            </a:r>
          </a:p>
          <a:p>
            <a:pPr marL="0" marR="0" lvl="0" indent="0" algn="dist" defTabSz="914400" rtl="0" eaLnBrk="1" fontAlgn="base" latinLnBrk="0" hangingPunct="1">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（国庫負担分除く）</a:t>
            </a:r>
            <a:endParaRPr kumimoji="0" lang="en-US" altLang="ja-JP"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51" name="次の値と等しい 50">
            <a:extLst>
              <a:ext uri="{FF2B5EF4-FFF2-40B4-BE49-F238E27FC236}">
                <a16:creationId xmlns:a16="http://schemas.microsoft.com/office/drawing/2014/main" id="{67496913-1603-01CC-6C53-8F2F3EA386E3}"/>
              </a:ext>
            </a:extLst>
          </p:cNvPr>
          <p:cNvSpPr/>
          <p:nvPr/>
        </p:nvSpPr>
        <p:spPr>
          <a:xfrm>
            <a:off x="3406678" y="3716912"/>
            <a:ext cx="437681" cy="327208"/>
          </a:xfrm>
          <a:prstGeom prst="mathEqual">
            <a:avLst>
              <a:gd name="adj1" fmla="val 23520"/>
              <a:gd name="adj2" fmla="val 252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52" name="右中かっこ 51">
            <a:extLst>
              <a:ext uri="{FF2B5EF4-FFF2-40B4-BE49-F238E27FC236}">
                <a16:creationId xmlns:a16="http://schemas.microsoft.com/office/drawing/2014/main" id="{DF109458-2D4D-EE13-C620-F53F8CD5E1CC}"/>
              </a:ext>
            </a:extLst>
          </p:cNvPr>
          <p:cNvSpPr/>
          <p:nvPr/>
        </p:nvSpPr>
        <p:spPr>
          <a:xfrm>
            <a:off x="6497989" y="2697164"/>
            <a:ext cx="214895" cy="2124000"/>
          </a:xfrm>
          <a:prstGeom prst="rightBrace">
            <a:avLst>
              <a:gd name="adj1" fmla="val 32353"/>
              <a:gd name="adj2" fmla="val 38543"/>
            </a:avLst>
          </a:prstGeom>
          <a:ln w="22225">
            <a:solidFill>
              <a:schemeClr val="bg1"/>
            </a:solidFill>
            <a:prstDash val="solid"/>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Segoe UI"/>
              <a:ea typeface="メイリオ"/>
              <a:cs typeface="+mn-cs"/>
            </a:endParaRPr>
          </a:p>
        </p:txBody>
      </p:sp>
      <p:sp>
        <p:nvSpPr>
          <p:cNvPr id="53" name="テキスト ボックス 52">
            <a:extLst>
              <a:ext uri="{FF2B5EF4-FFF2-40B4-BE49-F238E27FC236}">
                <a16:creationId xmlns:a16="http://schemas.microsoft.com/office/drawing/2014/main" id="{37DE4133-3E71-1339-E6ED-076ED18404C0}"/>
              </a:ext>
            </a:extLst>
          </p:cNvPr>
          <p:cNvSpPr txBox="1"/>
          <p:nvPr/>
        </p:nvSpPr>
        <p:spPr>
          <a:xfrm>
            <a:off x="6676529" y="3306934"/>
            <a:ext cx="1913225" cy="272703"/>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保険料で賄われている部分</a:t>
            </a:r>
            <a:r>
              <a:rPr kumimoji="1" lang="ja-JP" altLang="en-US" sz="1100" b="1" i="0" u="none" strike="noStrike" kern="1200" cap="none" spc="0" normalizeH="0" baseline="30000" noProof="0" dirty="0">
                <a:ln>
                  <a:noFill/>
                </a:ln>
                <a:solidFill>
                  <a:schemeClr val="bg1"/>
                </a:solidFill>
                <a:effectLst/>
                <a:uLnTx/>
                <a:uFillTx/>
                <a:latin typeface="Meiryo UI" panose="020B0604030504040204" pitchFamily="50" charset="-128"/>
                <a:ea typeface="Meiryo UI" panose="020B0604030504040204" pitchFamily="50" charset="-128"/>
              </a:rPr>
              <a:t>注</a:t>
            </a:r>
            <a:endParaRPr kumimoji="1" lang="en-US" altLang="ja-JP" sz="1100" b="1" i="0" u="none" strike="noStrike" kern="1200" cap="none" spc="0" normalizeH="0" baseline="3000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E99F4E4B-AE68-63D1-283E-4C3577CCAACA}"/>
              </a:ext>
            </a:extLst>
          </p:cNvPr>
          <p:cNvSpPr txBox="1"/>
          <p:nvPr/>
        </p:nvSpPr>
        <p:spPr>
          <a:xfrm>
            <a:off x="6580973" y="3493470"/>
            <a:ext cx="2093243"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0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 </a:t>
            </a:r>
            <a:r>
              <a:rPr kumimoji="1" lang="ja-JP" altLang="en-US" sz="10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国民年金保険料：</a:t>
            </a:r>
            <a:r>
              <a:rPr kumimoji="1" lang="en-US" altLang="ja-JP" sz="11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rPr>
              <a:t>16,610</a:t>
            </a:r>
            <a:r>
              <a:rPr kumimoji="1" lang="en-US" altLang="ja-JP" sz="10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rPr>
              <a:t> </a:t>
            </a:r>
            <a:r>
              <a:rPr kumimoji="1" lang="ja-JP" altLang="en-US" sz="8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rPr>
              <a:t>円</a:t>
            </a:r>
            <a:r>
              <a:rPr kumimoji="1" lang="ja-JP" altLang="en-US" sz="10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 </a:t>
            </a:r>
            <a:r>
              <a:rPr kumimoji="1" lang="en-US" altLang="ja-JP" sz="10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a:t>
            </a:r>
            <a:endParaRPr kumimoji="1" lang="ja-JP" altLang="en-US" sz="10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60" name="右中かっこ 59">
            <a:extLst>
              <a:ext uri="{FF2B5EF4-FFF2-40B4-BE49-F238E27FC236}">
                <a16:creationId xmlns:a16="http://schemas.microsoft.com/office/drawing/2014/main" id="{9D3AC5D3-AAFD-262C-25CC-50A586CF5B0A}"/>
              </a:ext>
            </a:extLst>
          </p:cNvPr>
          <p:cNvSpPr/>
          <p:nvPr/>
        </p:nvSpPr>
        <p:spPr>
          <a:xfrm>
            <a:off x="6497989" y="4859519"/>
            <a:ext cx="214895" cy="302992"/>
          </a:xfrm>
          <a:prstGeom prst="rightBrace">
            <a:avLst>
              <a:gd name="adj1" fmla="val 32353"/>
              <a:gd name="adj2" fmla="val 50000"/>
            </a:avLst>
          </a:prstGeom>
          <a:ln w="22225">
            <a:solidFill>
              <a:schemeClr val="bg1"/>
            </a:solidFill>
            <a:prstDash val="solid"/>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Segoe UI"/>
              <a:ea typeface="メイリオ"/>
              <a:cs typeface="+mn-cs"/>
            </a:endParaRPr>
          </a:p>
        </p:txBody>
      </p:sp>
      <p:sp>
        <p:nvSpPr>
          <p:cNvPr id="61" name="テキスト ボックス 60">
            <a:extLst>
              <a:ext uri="{FF2B5EF4-FFF2-40B4-BE49-F238E27FC236}">
                <a16:creationId xmlns:a16="http://schemas.microsoft.com/office/drawing/2014/main" id="{4C1F6290-0ED8-6B1E-6BDD-0E3BC0F3ADEA}"/>
              </a:ext>
            </a:extLst>
          </p:cNvPr>
          <p:cNvSpPr txBox="1"/>
          <p:nvPr/>
        </p:nvSpPr>
        <p:spPr>
          <a:xfrm>
            <a:off x="6742433" y="4850988"/>
            <a:ext cx="1913225" cy="272703"/>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積立金で賄われている部分</a:t>
            </a:r>
          </a:p>
        </p:txBody>
      </p:sp>
      <p:cxnSp>
        <p:nvCxnSpPr>
          <p:cNvPr id="62" name="直線矢印コネクタ 61">
            <a:extLst>
              <a:ext uri="{FF2B5EF4-FFF2-40B4-BE49-F238E27FC236}">
                <a16:creationId xmlns:a16="http://schemas.microsoft.com/office/drawing/2014/main" id="{D6FED7FD-0DC7-3FAB-BD66-5756B5E0DD6F}"/>
              </a:ext>
            </a:extLst>
          </p:cNvPr>
          <p:cNvCxnSpPr>
            <a:cxnSpLocks/>
          </p:cNvCxnSpPr>
          <p:nvPr/>
        </p:nvCxnSpPr>
        <p:spPr>
          <a:xfrm flipV="1">
            <a:off x="8674216" y="2673784"/>
            <a:ext cx="0" cy="2497209"/>
          </a:xfrm>
          <a:prstGeom prst="straightConnector1">
            <a:avLst/>
          </a:prstGeom>
          <a:noFill/>
          <a:ln w="19050" cap="flat" cmpd="sng" algn="ctr">
            <a:solidFill>
              <a:schemeClr val="bg1"/>
            </a:solidFill>
            <a:prstDash val="sysDash"/>
            <a:miter lim="800000"/>
            <a:headEnd type="triangle"/>
            <a:tailEnd type="triangle"/>
          </a:ln>
          <a:effectLst/>
        </p:spPr>
      </p:cxnSp>
      <p:cxnSp>
        <p:nvCxnSpPr>
          <p:cNvPr id="63" name="直線コネクタ 62">
            <a:extLst>
              <a:ext uri="{FF2B5EF4-FFF2-40B4-BE49-F238E27FC236}">
                <a16:creationId xmlns:a16="http://schemas.microsoft.com/office/drawing/2014/main" id="{2648588D-2A82-EAA6-C612-CDEB5B9F3AFC}"/>
              </a:ext>
            </a:extLst>
          </p:cNvPr>
          <p:cNvCxnSpPr/>
          <p:nvPr/>
        </p:nvCxnSpPr>
        <p:spPr>
          <a:xfrm>
            <a:off x="6639398" y="2673784"/>
            <a:ext cx="2376000" cy="0"/>
          </a:xfrm>
          <a:prstGeom prst="line">
            <a:avLst/>
          </a:prstGeom>
          <a:ln w="12700" cap="rnd">
            <a:solidFill>
              <a:schemeClr val="tx1">
                <a:lumMod val="65000"/>
                <a:lumOff val="35000"/>
              </a:schemeClr>
            </a:solidFill>
            <a:prstDash val="sysDash"/>
            <a:round/>
          </a:ln>
        </p:spPr>
        <p:style>
          <a:lnRef idx="1">
            <a:schemeClr val="dk1"/>
          </a:lnRef>
          <a:fillRef idx="0">
            <a:schemeClr val="dk1"/>
          </a:fillRef>
          <a:effectRef idx="0">
            <a:schemeClr val="dk1"/>
          </a:effectRef>
          <a:fontRef idx="minor">
            <a:schemeClr val="tx1"/>
          </a:fontRef>
        </p:style>
      </p:cxnSp>
      <p:cxnSp>
        <p:nvCxnSpPr>
          <p:cNvPr id="64" name="直線コネクタ 63">
            <a:extLst>
              <a:ext uri="{FF2B5EF4-FFF2-40B4-BE49-F238E27FC236}">
                <a16:creationId xmlns:a16="http://schemas.microsoft.com/office/drawing/2014/main" id="{A6EA84C3-47FC-A5B3-2CC1-AA0EEFE616BD}"/>
              </a:ext>
            </a:extLst>
          </p:cNvPr>
          <p:cNvCxnSpPr/>
          <p:nvPr/>
        </p:nvCxnSpPr>
        <p:spPr>
          <a:xfrm>
            <a:off x="6639398" y="4834422"/>
            <a:ext cx="2376000" cy="0"/>
          </a:xfrm>
          <a:prstGeom prst="line">
            <a:avLst/>
          </a:prstGeom>
          <a:ln w="12700" cap="rnd">
            <a:solidFill>
              <a:schemeClr val="tx1">
                <a:lumMod val="65000"/>
                <a:lumOff val="35000"/>
              </a:schemeClr>
            </a:solidFill>
            <a:prstDash val="sysDash"/>
            <a:round/>
          </a:ln>
        </p:spPr>
        <p:style>
          <a:lnRef idx="1">
            <a:schemeClr val="dk1"/>
          </a:lnRef>
          <a:fillRef idx="0">
            <a:schemeClr val="dk1"/>
          </a:fillRef>
          <a:effectRef idx="0">
            <a:schemeClr val="dk1"/>
          </a:effectRef>
          <a:fontRef idx="minor">
            <a:schemeClr val="tx1"/>
          </a:fontRef>
        </p:style>
      </p:cxnSp>
      <p:cxnSp>
        <p:nvCxnSpPr>
          <p:cNvPr id="65" name="直線コネクタ 64">
            <a:extLst>
              <a:ext uri="{FF2B5EF4-FFF2-40B4-BE49-F238E27FC236}">
                <a16:creationId xmlns:a16="http://schemas.microsoft.com/office/drawing/2014/main" id="{50959A97-4395-7822-F966-D6D0C81BABAD}"/>
              </a:ext>
            </a:extLst>
          </p:cNvPr>
          <p:cNvCxnSpPr/>
          <p:nvPr/>
        </p:nvCxnSpPr>
        <p:spPr>
          <a:xfrm>
            <a:off x="6639398" y="5173635"/>
            <a:ext cx="2376000" cy="0"/>
          </a:xfrm>
          <a:prstGeom prst="line">
            <a:avLst/>
          </a:prstGeom>
          <a:ln w="12700" cap="rnd">
            <a:solidFill>
              <a:schemeClr val="tx1">
                <a:lumMod val="65000"/>
                <a:lumOff val="35000"/>
              </a:schemeClr>
            </a:solidFill>
            <a:prstDash val="sysDash"/>
            <a:round/>
          </a:ln>
        </p:spPr>
        <p:style>
          <a:lnRef idx="1">
            <a:schemeClr val="dk1"/>
          </a:lnRef>
          <a:fillRef idx="0">
            <a:schemeClr val="dk1"/>
          </a:fillRef>
          <a:effectRef idx="0">
            <a:schemeClr val="dk1"/>
          </a:effectRef>
          <a:fontRef idx="minor">
            <a:schemeClr val="tx1"/>
          </a:fontRef>
        </p:style>
      </p:cxnSp>
      <p:sp>
        <p:nvSpPr>
          <p:cNvPr id="66" name="テキスト ボックス 65">
            <a:extLst>
              <a:ext uri="{FF2B5EF4-FFF2-40B4-BE49-F238E27FC236}">
                <a16:creationId xmlns:a16="http://schemas.microsoft.com/office/drawing/2014/main" id="{C20F6B4C-10DF-0482-14B1-A3EEB7E644EE}"/>
              </a:ext>
            </a:extLst>
          </p:cNvPr>
          <p:cNvSpPr txBox="1"/>
          <p:nvPr/>
        </p:nvSpPr>
        <p:spPr>
          <a:xfrm>
            <a:off x="7793951" y="4213848"/>
            <a:ext cx="1440000" cy="283732"/>
          </a:xfrm>
          <a:prstGeom prst="rect">
            <a:avLst/>
          </a:prstGeom>
          <a:solidFill>
            <a:srgbClr val="00A9CC"/>
          </a:solidFill>
        </p:spPr>
        <p:txBody>
          <a:bodyPr wrap="square" rtlCol="0" anchor="ctr">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0" i="0" u="none" strike="noStrike" kern="1200" cap="none" spc="0" normalizeH="0" baseline="0" noProof="0" dirty="0">
                <a:ln>
                  <a:noFill/>
                </a:ln>
                <a:solidFill>
                  <a:schemeClr val="bg1"/>
                </a:solidFill>
                <a:effectLst/>
                <a:uLnTx/>
                <a:uFillTx/>
                <a:latin typeface="+mj-lt"/>
                <a:ea typeface="游ゴシック Medium" panose="020B0500000000000000" pitchFamily="50" charset="-128"/>
                <a:cs typeface="+mn-cs"/>
              </a:rPr>
              <a:t>〔 </a:t>
            </a:r>
            <a:r>
              <a:rPr kumimoji="1" lang="en-US" altLang="ja-JP" sz="1100" b="1" i="0" u="none" strike="noStrike" kern="1200" cap="none" spc="0" normalizeH="0" baseline="0" noProof="0" dirty="0">
                <a:ln>
                  <a:noFill/>
                </a:ln>
                <a:solidFill>
                  <a:srgbClr val="FFFF00"/>
                </a:solidFill>
                <a:effectLst/>
                <a:uLnTx/>
                <a:uFillTx/>
                <a:latin typeface="+mj-lt"/>
                <a:ea typeface="游ゴシック Medium" panose="020B0500000000000000" pitchFamily="50" charset="-128"/>
                <a:cs typeface="+mn-cs"/>
              </a:rPr>
              <a:t>18,543 </a:t>
            </a:r>
            <a:r>
              <a:rPr kumimoji="1" lang="ja-JP" altLang="en-US" sz="800" b="1" i="0" u="none" strike="noStrike" kern="1200" cap="none" spc="0" normalizeH="0" baseline="0" noProof="0" dirty="0">
                <a:ln>
                  <a:noFill/>
                </a:ln>
                <a:solidFill>
                  <a:srgbClr val="FFFF00"/>
                </a:solidFill>
                <a:effectLst/>
                <a:uLnTx/>
                <a:uFillTx/>
                <a:latin typeface="+mj-lt"/>
                <a:ea typeface="游ゴシック Medium" panose="020B0500000000000000" pitchFamily="50" charset="-128"/>
                <a:cs typeface="+mn-cs"/>
              </a:rPr>
              <a:t>円</a:t>
            </a:r>
            <a:r>
              <a:rPr kumimoji="1" lang="ja-JP" altLang="en-US" sz="1000" b="0" i="0" u="none" strike="noStrike" kern="1200" cap="none" spc="0" normalizeH="0" baseline="0" noProof="0" dirty="0">
                <a:ln>
                  <a:noFill/>
                </a:ln>
                <a:solidFill>
                  <a:srgbClr val="000000"/>
                </a:solidFill>
                <a:effectLst/>
                <a:uLnTx/>
                <a:uFillTx/>
                <a:latin typeface="+mj-lt"/>
                <a:ea typeface="游ゴシック Medium" panose="020B0500000000000000" pitchFamily="50" charset="-128"/>
                <a:cs typeface="+mn-cs"/>
              </a:rPr>
              <a:t> </a:t>
            </a:r>
            <a:r>
              <a:rPr kumimoji="1" lang="en-US" altLang="ja-JP" sz="1000" b="0" i="0" u="none" strike="noStrike" kern="1200" cap="none" spc="0" normalizeH="0" baseline="0" noProof="0" dirty="0">
                <a:ln>
                  <a:noFill/>
                </a:ln>
                <a:solidFill>
                  <a:schemeClr val="bg1"/>
                </a:solidFill>
                <a:effectLst/>
                <a:uLnTx/>
                <a:uFillTx/>
                <a:latin typeface="+mj-lt"/>
                <a:ea typeface="游ゴシック Medium" panose="020B0500000000000000" pitchFamily="50" charset="-128"/>
                <a:cs typeface="+mn-cs"/>
              </a:rPr>
              <a:t>〕</a:t>
            </a:r>
            <a:endParaRPr kumimoji="1" lang="ja-JP" altLang="en-US" sz="1000" b="0" i="0" u="none" strike="noStrike" kern="1200" cap="none" spc="0" normalizeH="0" baseline="0" noProof="0" dirty="0">
              <a:ln>
                <a:noFill/>
              </a:ln>
              <a:solidFill>
                <a:schemeClr val="bg1"/>
              </a:solidFill>
              <a:effectLst/>
              <a:uLnTx/>
              <a:uFillTx/>
              <a:latin typeface="+mj-lt"/>
              <a:ea typeface="游ゴシック Medium" panose="020B0500000000000000" pitchFamily="50" charset="-128"/>
              <a:cs typeface="+mn-cs"/>
            </a:endParaRPr>
          </a:p>
        </p:txBody>
      </p:sp>
      <p:sp>
        <p:nvSpPr>
          <p:cNvPr id="67" name="テキスト ボックス 66">
            <a:extLst>
              <a:ext uri="{FF2B5EF4-FFF2-40B4-BE49-F238E27FC236}">
                <a16:creationId xmlns:a16="http://schemas.microsoft.com/office/drawing/2014/main" id="{CE2D3892-E2EF-0BAD-5D43-537926DF1D13}"/>
              </a:ext>
            </a:extLst>
          </p:cNvPr>
          <p:cNvSpPr txBox="1"/>
          <p:nvPr/>
        </p:nvSpPr>
        <p:spPr>
          <a:xfrm>
            <a:off x="7439839" y="3981217"/>
            <a:ext cx="1917521" cy="272703"/>
          </a:xfrm>
          <a:prstGeom prst="rect">
            <a:avLst/>
          </a:prstGeom>
          <a:solidFill>
            <a:srgbClr val="00A9CC"/>
          </a:solidFill>
        </p:spPr>
        <p:txBody>
          <a:bodyPr wrap="square" rtlCol="0">
            <a:spAutoFit/>
          </a:bodyPr>
          <a:lstStyle>
            <a:defPPr>
              <a:defRPr lang="en-US"/>
            </a:defPPr>
            <a:lvl1pPr marR="0" lvl="0" indent="0" fontAlgn="auto">
              <a:lnSpc>
                <a:spcPct val="120000"/>
              </a:lnSpc>
              <a:spcBef>
                <a:spcPts val="0"/>
              </a:spcBef>
              <a:spcAft>
                <a:spcPts val="600"/>
              </a:spcAft>
              <a:buClr>
                <a:srgbClr val="103185"/>
              </a:buClr>
              <a:buSzTx/>
              <a:buFontTx/>
              <a:buNone/>
              <a:tabLst/>
              <a:defRPr kumimoji="1" sz="1100" b="1" i="0" u="none" strike="noStrike" cap="none" spc="0" normalizeH="0" baseline="0">
                <a:ln>
                  <a:noFill/>
                </a:ln>
                <a:solidFill>
                  <a:schemeClr val="bg1"/>
                </a:solidFill>
                <a:effectLst/>
                <a:uLnTx/>
                <a:uFillTx/>
                <a:latin typeface="Meiryo UI" panose="020B0604030504040204" pitchFamily="50" charset="-128"/>
                <a:ea typeface="Meiryo UI" panose="020B0604030504040204" pitchFamily="50" charset="-128"/>
              </a:defRPr>
            </a:lvl1pPr>
          </a:lstStyle>
          <a:p>
            <a:pPr algn="ctr"/>
            <a:r>
              <a:rPr lang="ja-JP" altLang="en-US" dirty="0"/>
              <a:t>拠出金単価 </a:t>
            </a:r>
            <a:r>
              <a:rPr lang="en-US" altLang="ja-JP" sz="1000" b="0" dirty="0"/>
              <a:t>(</a:t>
            </a:r>
            <a:r>
              <a:rPr lang="ja-JP" altLang="en-US" sz="1000" b="0" dirty="0"/>
              <a:t>保険料相当分</a:t>
            </a:r>
            <a:r>
              <a:rPr lang="en-US" altLang="ja-JP" sz="1000" b="0" dirty="0"/>
              <a:t>)</a:t>
            </a:r>
            <a:endParaRPr lang="en-US" altLang="ja-JP" b="0" dirty="0"/>
          </a:p>
        </p:txBody>
      </p:sp>
      <p:sp>
        <p:nvSpPr>
          <p:cNvPr id="79" name="フリーフォーム: 図形 78">
            <a:extLst>
              <a:ext uri="{FF2B5EF4-FFF2-40B4-BE49-F238E27FC236}">
                <a16:creationId xmlns:a16="http://schemas.microsoft.com/office/drawing/2014/main" id="{2C6B4DB5-997E-0B89-1DED-27405A9C1F0D}"/>
              </a:ext>
            </a:extLst>
          </p:cNvPr>
          <p:cNvSpPr/>
          <p:nvPr/>
        </p:nvSpPr>
        <p:spPr>
          <a:xfrm rot="10800000">
            <a:off x="6779768" y="1803934"/>
            <a:ext cx="2484468" cy="2134967"/>
          </a:xfrm>
          <a:custGeom>
            <a:avLst/>
            <a:gdLst>
              <a:gd name="connsiteX0" fmla="*/ 2484468 w 2484468"/>
              <a:gd name="connsiteY0" fmla="*/ 2134967 h 2134967"/>
              <a:gd name="connsiteX1" fmla="*/ 0 w 2484468"/>
              <a:gd name="connsiteY1" fmla="*/ 2134967 h 2134967"/>
              <a:gd name="connsiteX2" fmla="*/ 0 w 2484468"/>
              <a:gd name="connsiteY2" fmla="*/ 1444853 h 2134967"/>
              <a:gd name="connsiteX3" fmla="*/ 221847 w 2484468"/>
              <a:gd name="connsiteY3" fmla="*/ 1444853 h 2134967"/>
              <a:gd name="connsiteX4" fmla="*/ 315295 w 2484468"/>
              <a:gd name="connsiteY4" fmla="*/ 0 h 2134967"/>
              <a:gd name="connsiteX5" fmla="*/ 408743 w 2484468"/>
              <a:gd name="connsiteY5" fmla="*/ 1444853 h 2134967"/>
              <a:gd name="connsiteX6" fmla="*/ 1391490 w 2484468"/>
              <a:gd name="connsiteY6" fmla="*/ 1444853 h 2134967"/>
              <a:gd name="connsiteX7" fmla="*/ 1487078 w 2484468"/>
              <a:gd name="connsiteY7" fmla="*/ 713734 h 2134967"/>
              <a:gd name="connsiteX8" fmla="*/ 1582666 w 2484468"/>
              <a:gd name="connsiteY8" fmla="*/ 1444853 h 2134967"/>
              <a:gd name="connsiteX9" fmla="*/ 2484468 w 2484468"/>
              <a:gd name="connsiteY9" fmla="*/ 1444853 h 213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4468" h="2134967">
                <a:moveTo>
                  <a:pt x="2484468" y="2134967"/>
                </a:moveTo>
                <a:lnTo>
                  <a:pt x="0" y="2134967"/>
                </a:lnTo>
                <a:lnTo>
                  <a:pt x="0" y="1444853"/>
                </a:lnTo>
                <a:lnTo>
                  <a:pt x="221847" y="1444853"/>
                </a:lnTo>
                <a:lnTo>
                  <a:pt x="315295" y="0"/>
                </a:lnTo>
                <a:lnTo>
                  <a:pt x="408743" y="1444853"/>
                </a:lnTo>
                <a:lnTo>
                  <a:pt x="1391490" y="1444853"/>
                </a:lnTo>
                <a:lnTo>
                  <a:pt x="1487078" y="713734"/>
                </a:lnTo>
                <a:lnTo>
                  <a:pt x="1582666" y="1444853"/>
                </a:lnTo>
                <a:lnTo>
                  <a:pt x="2484468" y="1444853"/>
                </a:lnTo>
                <a:close/>
              </a:path>
            </a:pathLst>
          </a:custGeom>
          <a:solidFill>
            <a:srgbClr val="B9F3FF"/>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solidFill>
                <a:srgbClr val="002060"/>
              </a:solidFill>
              <a:latin typeface="Meiryo UI" panose="020B0604030504040204" pitchFamily="50" charset="-128"/>
              <a:ea typeface="Meiryo UI" panose="020B0604030504040204" pitchFamily="50" charset="-128"/>
            </a:endParaRPr>
          </a:p>
        </p:txBody>
      </p:sp>
      <p:sp>
        <p:nvSpPr>
          <p:cNvPr id="75" name="テキスト ボックス 74">
            <a:extLst>
              <a:ext uri="{FF2B5EF4-FFF2-40B4-BE49-F238E27FC236}">
                <a16:creationId xmlns:a16="http://schemas.microsoft.com/office/drawing/2014/main" id="{41BF2196-B08E-B179-0A82-D0D730AEF82B}"/>
              </a:ext>
            </a:extLst>
          </p:cNvPr>
          <p:cNvSpPr txBox="1"/>
          <p:nvPr/>
        </p:nvSpPr>
        <p:spPr>
          <a:xfrm>
            <a:off x="6852422" y="1858619"/>
            <a:ext cx="2381573" cy="583301"/>
          </a:xfrm>
          <a:prstGeom prst="rect">
            <a:avLst/>
          </a:prstGeom>
          <a:noFill/>
          <a:ln>
            <a:noFill/>
          </a:ln>
        </p:spPr>
        <p:txBody>
          <a:bodyPr wrap="square" rtlCol="0">
            <a:spAutoFit/>
          </a:bodyPr>
          <a:lstStyle/>
          <a:p>
            <a:pPr marL="0" marR="0" lvl="0" indent="0" algn="just" defTabSz="4572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基礎年金拠出金単価 </a:t>
            </a:r>
            <a:r>
              <a:rPr kumimoji="1" lang="en-US" altLang="ja-JP"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保険料相当額</a:t>
            </a:r>
            <a:r>
              <a:rPr kumimoji="1" lang="en-US" altLang="ja-JP"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は</a:t>
            </a:r>
          </a:p>
          <a:p>
            <a:pPr marL="0" marR="0" lvl="0" indent="0" algn="just" defTabSz="4572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国民年金保険料より高くなっており、</a:t>
            </a:r>
            <a:br>
              <a:rPr kumimoji="1" lang="en-US" altLang="ja-JP"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その差額は積立金から賄っている</a:t>
            </a:r>
          </a:p>
        </p:txBody>
      </p:sp>
      <p:grpSp>
        <p:nvGrpSpPr>
          <p:cNvPr id="22" name="グループ化 21">
            <a:extLst>
              <a:ext uri="{FF2B5EF4-FFF2-40B4-BE49-F238E27FC236}">
                <a16:creationId xmlns:a16="http://schemas.microsoft.com/office/drawing/2014/main" id="{2ED9D7BC-36C2-EBE4-CDDD-A7ECC7764082}"/>
              </a:ext>
            </a:extLst>
          </p:cNvPr>
          <p:cNvGrpSpPr/>
          <p:nvPr/>
        </p:nvGrpSpPr>
        <p:grpSpPr>
          <a:xfrm>
            <a:off x="2384557" y="5023327"/>
            <a:ext cx="4461874" cy="716292"/>
            <a:chOff x="2384557" y="5023327"/>
            <a:chExt cx="4461874" cy="716292"/>
          </a:xfrm>
        </p:grpSpPr>
        <p:sp>
          <p:nvSpPr>
            <p:cNvPr id="20" name="フリーフォーム: 図形 19">
              <a:extLst>
                <a:ext uri="{FF2B5EF4-FFF2-40B4-BE49-F238E27FC236}">
                  <a16:creationId xmlns:a16="http://schemas.microsoft.com/office/drawing/2014/main" id="{34BBB1F5-E28B-1954-355A-805119BDB556}"/>
                </a:ext>
              </a:extLst>
            </p:cNvPr>
            <p:cNvSpPr/>
            <p:nvPr/>
          </p:nvSpPr>
          <p:spPr>
            <a:xfrm>
              <a:off x="2384557" y="5023327"/>
              <a:ext cx="4461874" cy="716292"/>
            </a:xfrm>
            <a:custGeom>
              <a:avLst/>
              <a:gdLst>
                <a:gd name="connsiteX0" fmla="*/ 3132766 w 4461874"/>
                <a:gd name="connsiteY0" fmla="*/ 0 h 716292"/>
                <a:gd name="connsiteX1" fmla="*/ 3289751 w 4461874"/>
                <a:gd name="connsiteY1" fmla="*/ 359755 h 716292"/>
                <a:gd name="connsiteX2" fmla="*/ 4461874 w 4461874"/>
                <a:gd name="connsiteY2" fmla="*/ 359755 h 716292"/>
                <a:gd name="connsiteX3" fmla="*/ 4461874 w 4461874"/>
                <a:gd name="connsiteY3" fmla="*/ 419178 h 716292"/>
                <a:gd name="connsiteX4" fmla="*/ 4461874 w 4461874"/>
                <a:gd name="connsiteY4" fmla="*/ 508312 h 716292"/>
                <a:gd name="connsiteX5" fmla="*/ 4461874 w 4461874"/>
                <a:gd name="connsiteY5" fmla="*/ 716292 h 716292"/>
                <a:gd name="connsiteX6" fmla="*/ 1859114 w 4461874"/>
                <a:gd name="connsiteY6" fmla="*/ 716292 h 716292"/>
                <a:gd name="connsiteX7" fmla="*/ 743646 w 4461874"/>
                <a:gd name="connsiteY7" fmla="*/ 716292 h 716292"/>
                <a:gd name="connsiteX8" fmla="*/ 0 w 4461874"/>
                <a:gd name="connsiteY8" fmla="*/ 716292 h 716292"/>
                <a:gd name="connsiteX9" fmla="*/ 0 w 4461874"/>
                <a:gd name="connsiteY9" fmla="*/ 508312 h 716292"/>
                <a:gd name="connsiteX10" fmla="*/ 0 w 4461874"/>
                <a:gd name="connsiteY10" fmla="*/ 419178 h 716292"/>
                <a:gd name="connsiteX11" fmla="*/ 0 w 4461874"/>
                <a:gd name="connsiteY11" fmla="*/ 359755 h 716292"/>
                <a:gd name="connsiteX12" fmla="*/ 743646 w 4461874"/>
                <a:gd name="connsiteY12" fmla="*/ 359755 h 716292"/>
                <a:gd name="connsiteX13" fmla="*/ 1859114 w 4461874"/>
                <a:gd name="connsiteY13" fmla="*/ 359755 h 716292"/>
                <a:gd name="connsiteX14" fmla="*/ 2975780 w 4461874"/>
                <a:gd name="connsiteY14" fmla="*/ 359755 h 71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61874" h="716292">
                  <a:moveTo>
                    <a:pt x="3132766" y="0"/>
                  </a:moveTo>
                  <a:lnTo>
                    <a:pt x="3289751" y="359755"/>
                  </a:lnTo>
                  <a:lnTo>
                    <a:pt x="4461874" y="359755"/>
                  </a:lnTo>
                  <a:lnTo>
                    <a:pt x="4461874" y="419178"/>
                  </a:lnTo>
                  <a:lnTo>
                    <a:pt x="4461874" y="508312"/>
                  </a:lnTo>
                  <a:lnTo>
                    <a:pt x="4461874" y="716292"/>
                  </a:lnTo>
                  <a:lnTo>
                    <a:pt x="1859114" y="716292"/>
                  </a:lnTo>
                  <a:lnTo>
                    <a:pt x="743646" y="716292"/>
                  </a:lnTo>
                  <a:lnTo>
                    <a:pt x="0" y="716292"/>
                  </a:lnTo>
                  <a:lnTo>
                    <a:pt x="0" y="508312"/>
                  </a:lnTo>
                  <a:lnTo>
                    <a:pt x="0" y="419178"/>
                  </a:lnTo>
                  <a:lnTo>
                    <a:pt x="0" y="359755"/>
                  </a:lnTo>
                  <a:lnTo>
                    <a:pt x="743646" y="359755"/>
                  </a:lnTo>
                  <a:lnTo>
                    <a:pt x="1859114" y="359755"/>
                  </a:lnTo>
                  <a:lnTo>
                    <a:pt x="2975780" y="359755"/>
                  </a:lnTo>
                  <a:close/>
                </a:path>
              </a:pathLst>
            </a:cu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dirty="0">
                <a:solidFill>
                  <a:srgbClr val="002060"/>
                </a:solidFill>
                <a:latin typeface="Meiryo UI" panose="020B0604030504040204" pitchFamily="50" charset="-128"/>
                <a:ea typeface="Meiryo UI" panose="020B0604030504040204" pitchFamily="50" charset="-128"/>
              </a:endParaRPr>
            </a:p>
          </p:txBody>
        </p:sp>
        <p:sp>
          <p:nvSpPr>
            <p:cNvPr id="72" name="テキスト ボックス 71">
              <a:extLst>
                <a:ext uri="{FF2B5EF4-FFF2-40B4-BE49-F238E27FC236}">
                  <a16:creationId xmlns:a16="http://schemas.microsoft.com/office/drawing/2014/main" id="{973DEF53-1DF1-FAEC-016D-E82ABB56DC7E}"/>
                </a:ext>
              </a:extLst>
            </p:cNvPr>
            <p:cNvSpPr txBox="1"/>
            <p:nvPr/>
          </p:nvSpPr>
          <p:spPr>
            <a:xfrm>
              <a:off x="2427357" y="5416395"/>
              <a:ext cx="4370176"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1" sz="1200" b="0" i="0" u="none" strike="noStrike" cap="none" spc="0" normalizeH="0" baseline="0">
                  <a:ln>
                    <a:noFill/>
                  </a:ln>
                  <a:solidFill>
                    <a:srgbClr val="002060"/>
                  </a:solidFill>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t>積立金で賄っている部分も現在の加入者数</a:t>
              </a:r>
              <a:r>
                <a:rPr lang="en-US" altLang="ja-JP" dirty="0"/>
                <a:t>(※)</a:t>
              </a:r>
              <a:r>
                <a:rPr lang="ja-JP" altLang="en-US" dirty="0"/>
                <a:t>による按分で拠出</a:t>
              </a:r>
            </a:p>
          </p:txBody>
        </p:sp>
      </p:grpSp>
      <p:pic>
        <p:nvPicPr>
          <p:cNvPr id="26" name="図 25" descr="記号 が含まれている画像&#10;&#10;自動的に生成された説明">
            <a:extLst>
              <a:ext uri="{FF2B5EF4-FFF2-40B4-BE49-F238E27FC236}">
                <a16:creationId xmlns:a16="http://schemas.microsoft.com/office/drawing/2014/main" id="{9977CCDA-D384-07C4-888B-02EFE397F7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9454" y="5112579"/>
            <a:ext cx="1127349" cy="1503132"/>
          </a:xfrm>
          <a:prstGeom prst="rect">
            <a:avLst/>
          </a:prstGeom>
        </p:spPr>
      </p:pic>
    </p:spTree>
    <p:extLst>
      <p:ext uri="{BB962C8B-B14F-4D97-AF65-F5344CB8AC3E}">
        <p14:creationId xmlns:p14="http://schemas.microsoft.com/office/powerpoint/2010/main" val="253143156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par>
                                <p:cTn id="9" presetID="35" presetClass="path" presetSubtype="0" fill="hold" nodeType="withEffect">
                                  <p:stCondLst>
                                    <p:cond delay="0"/>
                                  </p:stCondLst>
                                  <p:childTnLst>
                                    <p:animMotion origin="layout" path="M 0.0923 -0.05301 L 4.61538E-6 -2.22222E-6 " pathEditMode="relative" rAng="0" ptsTypes="AA">
                                      <p:cBhvr>
                                        <p:cTn id="10" dur="500" fill="hold"/>
                                        <p:tgtEl>
                                          <p:spTgt spid="22"/>
                                        </p:tgtEl>
                                        <p:attrNameLst>
                                          <p:attrName>ppt_x</p:attrName>
                                          <p:attrName>ppt_y</p:attrName>
                                        </p:attrNameLst>
                                      </p:cBhvr>
                                      <p:rCtr x="-4615" y="26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正方形/長方形 88">
            <a:extLst>
              <a:ext uri="{FF2B5EF4-FFF2-40B4-BE49-F238E27FC236}">
                <a16:creationId xmlns:a16="http://schemas.microsoft.com/office/drawing/2014/main" id="{E1446586-5E4E-AA47-4CE2-1AD06729B86F}"/>
              </a:ext>
            </a:extLst>
          </p:cNvPr>
          <p:cNvSpPr/>
          <p:nvPr/>
        </p:nvSpPr>
        <p:spPr>
          <a:xfrm>
            <a:off x="6865620" y="2142811"/>
            <a:ext cx="2505751" cy="344642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正方形/長方形 20">
            <a:extLst>
              <a:ext uri="{FF2B5EF4-FFF2-40B4-BE49-F238E27FC236}">
                <a16:creationId xmlns:a16="http://schemas.microsoft.com/office/drawing/2014/main" id="{9FDF8043-D7DB-2FE8-BA84-130E4A40FA97}"/>
              </a:ext>
            </a:extLst>
          </p:cNvPr>
          <p:cNvSpPr/>
          <p:nvPr/>
        </p:nvSpPr>
        <p:spPr>
          <a:xfrm>
            <a:off x="7172867" y="3347491"/>
            <a:ext cx="503618" cy="43126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D1AA274F-5507-EEF7-2707-3AAE873A8BF5}"/>
              </a:ext>
            </a:extLst>
          </p:cNvPr>
          <p:cNvSpPr/>
          <p:nvPr/>
        </p:nvSpPr>
        <p:spPr>
          <a:xfrm>
            <a:off x="7172867" y="4105774"/>
            <a:ext cx="405502" cy="43126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952AABE1-E71E-E6E0-EC24-202B395C837C}"/>
              </a:ext>
            </a:extLst>
          </p:cNvPr>
          <p:cNvSpPr/>
          <p:nvPr/>
        </p:nvSpPr>
        <p:spPr>
          <a:xfrm>
            <a:off x="7172867" y="4922044"/>
            <a:ext cx="316292" cy="43126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a:extLst>
              <a:ext uri="{FF2B5EF4-FFF2-40B4-BE49-F238E27FC236}">
                <a16:creationId xmlns:a16="http://schemas.microsoft.com/office/drawing/2014/main" id="{B6C6682B-7EAB-7CF1-BC01-AAEFD25AD737}"/>
              </a:ext>
            </a:extLst>
          </p:cNvPr>
          <p:cNvSpPr/>
          <p:nvPr/>
        </p:nvSpPr>
        <p:spPr>
          <a:xfrm>
            <a:off x="635905" y="2166044"/>
            <a:ext cx="6107795" cy="342342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81DF3C01-80DF-4A59-938E-22B3822B4B6E}"/>
              </a:ext>
            </a:extLst>
          </p:cNvPr>
          <p:cNvSpPr/>
          <p:nvPr/>
        </p:nvSpPr>
        <p:spPr>
          <a:xfrm>
            <a:off x="411259" y="0"/>
            <a:ext cx="8691084"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3D8D9DC2-3FC5-4380-B88A-59DA0ADECABE}"/>
              </a:ext>
            </a:extLst>
          </p:cNvPr>
          <p:cNvSpPr txBox="1"/>
          <p:nvPr/>
        </p:nvSpPr>
        <p:spPr bwMode="gray">
          <a:xfrm>
            <a:off x="557145" y="103628"/>
            <a:ext cx="832631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000" b="1" spc="300" dirty="0">
                <a:solidFill>
                  <a:schemeClr val="bg1"/>
                </a:solidFill>
                <a:latin typeface="BIZ UDPゴシック" panose="020B0400000000000000" pitchFamily="50" charset="-128"/>
                <a:ea typeface="BIZ UDPゴシック" panose="020B0400000000000000" pitchFamily="50" charset="-128"/>
              </a:rPr>
              <a:t>１号期間に係る国民年金の財政状況のみで決まる基礎年金水準</a:t>
            </a:r>
            <a:endParaRPr kumimoji="0" lang="ja-JP" altLang="en-US" sz="2000" b="1" i="0" u="none" strike="noStrike" kern="1200" cap="none" spc="30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BDB3C740-87FC-AD0D-FD07-254BB707CABE}"/>
              </a:ext>
            </a:extLst>
          </p:cNvPr>
          <p:cNvSpPr txBox="1"/>
          <p:nvPr/>
        </p:nvSpPr>
        <p:spPr>
          <a:xfrm>
            <a:off x="643736" y="877027"/>
            <a:ext cx="8773760" cy="1148712"/>
          </a:xfrm>
          <a:prstGeom prst="rect">
            <a:avLst/>
          </a:prstGeom>
          <a:noFill/>
        </p:spPr>
        <p:txBody>
          <a:bodyPr wrap="squar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被保険者期間の加入履歴は様々であり、同じ者でも１号～３号の間を移動する結果、１号と２・３号の両方の期間を持つ方が大勢を占めます。</a:t>
            </a:r>
            <a:endParaRPr kumimoji="0" lang="en-US" altLang="ja-JP"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基礎年金は１号～３号の全ての被保険者期間に基づき給付されますが、その調整終了年度（将来の水準）は、１号期間に係る国民年金の財政状況のみで決まる仕組みとなっています。</a:t>
            </a:r>
          </a:p>
        </p:txBody>
      </p:sp>
      <p:sp>
        <p:nvSpPr>
          <p:cNvPr id="10" name="角丸四角形 17">
            <a:extLst>
              <a:ext uri="{FF2B5EF4-FFF2-40B4-BE49-F238E27FC236}">
                <a16:creationId xmlns:a16="http://schemas.microsoft.com/office/drawing/2014/main" id="{BA43541C-B6F4-9B4D-DB12-5D7B109CDAAE}"/>
              </a:ext>
            </a:extLst>
          </p:cNvPr>
          <p:cNvSpPr/>
          <p:nvPr/>
        </p:nvSpPr>
        <p:spPr>
          <a:xfrm>
            <a:off x="7091774" y="2319274"/>
            <a:ext cx="2053442" cy="396000"/>
          </a:xfrm>
          <a:prstGeom prst="roundRect">
            <a:avLst>
              <a:gd name="adj" fmla="val 50000"/>
            </a:avLst>
          </a:prstGeom>
          <a:solidFill>
            <a:srgbClr val="ED7D31"/>
          </a:solidFill>
          <a:ln w="19050">
            <a:solidFill>
              <a:schemeClr val="accent2"/>
            </a:solidFill>
          </a:ln>
        </p:spPr>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400" b="1" i="0" u="none" strike="noStrike" kern="1200" cap="none" spc="239"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Noto Sans CJK JP DemiLight" charset="-128"/>
              </a:rPr>
              <a:t>将来の基礎年金</a:t>
            </a:r>
          </a:p>
        </p:txBody>
      </p:sp>
      <p:sp>
        <p:nvSpPr>
          <p:cNvPr id="12" name="テキスト ボックス 11">
            <a:extLst>
              <a:ext uri="{FF2B5EF4-FFF2-40B4-BE49-F238E27FC236}">
                <a16:creationId xmlns:a16="http://schemas.microsoft.com/office/drawing/2014/main" id="{FF6582DE-0C7F-8E79-3535-D5E7D366378C}"/>
              </a:ext>
            </a:extLst>
          </p:cNvPr>
          <p:cNvSpPr txBox="1"/>
          <p:nvPr/>
        </p:nvSpPr>
        <p:spPr>
          <a:xfrm>
            <a:off x="525376" y="3416929"/>
            <a:ext cx="936104" cy="35464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さん</a:t>
            </a: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1BC973F5-D8D8-F121-0E0E-2E0EC1F11B25}"/>
              </a:ext>
            </a:extLst>
          </p:cNvPr>
          <p:cNvSpPr txBox="1"/>
          <p:nvPr/>
        </p:nvSpPr>
        <p:spPr>
          <a:xfrm>
            <a:off x="525376" y="4148536"/>
            <a:ext cx="936104" cy="35464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B</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さん</a:t>
            </a: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670287EC-6D5C-9F55-92B8-342F48B331CC}"/>
              </a:ext>
            </a:extLst>
          </p:cNvPr>
          <p:cNvSpPr txBox="1"/>
          <p:nvPr/>
        </p:nvSpPr>
        <p:spPr>
          <a:xfrm>
            <a:off x="525376" y="4980451"/>
            <a:ext cx="936104" cy="35464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C</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さん</a:t>
            </a: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B625AA36-4979-2F73-43B9-AF5703870AB9}"/>
              </a:ext>
            </a:extLst>
          </p:cNvPr>
          <p:cNvSpPr txBox="1"/>
          <p:nvPr/>
        </p:nvSpPr>
        <p:spPr>
          <a:xfrm>
            <a:off x="2316298" y="2743338"/>
            <a:ext cx="2747009" cy="542456"/>
          </a:xfrm>
          <a:prstGeom prst="rect">
            <a:avLst/>
          </a:prstGeom>
          <a:noFill/>
          <a:ln>
            <a:noFill/>
            <a:prstDash val="sysDash"/>
          </a:ln>
        </p:spPr>
        <p:txBody>
          <a:bodyPr wrap="square" rtlCol="0" anchor="ctr">
            <a:spAutoFit/>
          </a:bodyPr>
          <a:lstStyle/>
          <a:p>
            <a:pPr marL="0" marR="0" lvl="0" indent="0" algn="ctr" defTabSz="457200" rtl="0" eaLnBrk="1" fontAlgn="auto" latinLnBrk="0" hangingPunct="1">
              <a:lnSpc>
                <a:spcPts val="1800"/>
              </a:lnSpc>
              <a:spcBef>
                <a:spcPts val="0"/>
              </a:spcBef>
              <a:spcAft>
                <a:spcPts val="0"/>
              </a:spcAft>
              <a:buClr>
                <a:srgbClr val="103185"/>
              </a:buClr>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個人により加入履歴は様々であり、</a:t>
            </a:r>
            <a:endPar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ts val="1800"/>
              </a:lnSpc>
              <a:spcBef>
                <a:spcPts val="0"/>
              </a:spcBef>
              <a:spcAft>
                <a:spcPts val="0"/>
              </a:spcAft>
              <a:buClr>
                <a:srgbClr val="103185"/>
              </a:buClr>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同じ者でも１～３号の間を移動する</a:t>
            </a:r>
          </a:p>
        </p:txBody>
      </p:sp>
      <p:sp>
        <p:nvSpPr>
          <p:cNvPr id="32" name="テキスト ボックス 31">
            <a:extLst>
              <a:ext uri="{FF2B5EF4-FFF2-40B4-BE49-F238E27FC236}">
                <a16:creationId xmlns:a16="http://schemas.microsoft.com/office/drawing/2014/main" id="{4147A5C9-0C21-5E27-4B18-B313E4BD62C1}"/>
              </a:ext>
            </a:extLst>
          </p:cNvPr>
          <p:cNvSpPr txBox="1"/>
          <p:nvPr/>
        </p:nvSpPr>
        <p:spPr>
          <a:xfrm>
            <a:off x="7290495" y="2715274"/>
            <a:ext cx="1656000" cy="542456"/>
          </a:xfrm>
          <a:prstGeom prst="rect">
            <a:avLst/>
          </a:prstGeom>
          <a:noFill/>
          <a:ln>
            <a:noFill/>
            <a:prstDash val="sysDash"/>
          </a:ln>
        </p:spPr>
        <p:txBody>
          <a:bodyPr wrap="square" rtlCol="0" anchor="ctr">
            <a:spAutoFit/>
          </a:bodyPr>
          <a:lstStyle/>
          <a:p>
            <a:pPr marL="0" marR="0" lvl="0" indent="0" algn="ctr" defTabSz="457200" rtl="0" eaLnBrk="1" fontAlgn="auto" latinLnBrk="0" hangingPunct="1">
              <a:lnSpc>
                <a:spcPts val="1800"/>
              </a:lnSpc>
              <a:spcBef>
                <a:spcPts val="0"/>
              </a:spcBef>
              <a:spcAft>
                <a:spcPts val="0"/>
              </a:spcAft>
              <a:buClr>
                <a:srgbClr val="103185"/>
              </a:buClr>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１～３号の全ての</a:t>
            </a:r>
            <a:endPar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ts val="1800"/>
              </a:lnSpc>
              <a:spcBef>
                <a:spcPts val="0"/>
              </a:spcBef>
              <a:spcAft>
                <a:spcPts val="0"/>
              </a:spcAft>
              <a:buClr>
                <a:srgbClr val="103185"/>
              </a:buClr>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期間に基づき給付</a:t>
            </a:r>
          </a:p>
        </p:txBody>
      </p:sp>
      <p:graphicFrame>
        <p:nvGraphicFramePr>
          <p:cNvPr id="53" name="表 26">
            <a:extLst>
              <a:ext uri="{FF2B5EF4-FFF2-40B4-BE49-F238E27FC236}">
                <a16:creationId xmlns:a16="http://schemas.microsoft.com/office/drawing/2014/main" id="{4AB8CF2A-72AB-C7C7-0B12-A972689C7F2C}"/>
              </a:ext>
            </a:extLst>
          </p:cNvPr>
          <p:cNvGraphicFramePr>
            <a:graphicFrameLocks noGrp="1"/>
          </p:cNvGraphicFramePr>
          <p:nvPr/>
        </p:nvGraphicFramePr>
        <p:xfrm>
          <a:off x="7172867" y="3347491"/>
          <a:ext cx="1891257" cy="427975"/>
        </p:xfrm>
        <a:graphic>
          <a:graphicData uri="http://schemas.openxmlformats.org/drawingml/2006/table">
            <a:tbl>
              <a:tblPr firstRow="1" bandRow="1">
                <a:effectLst/>
                <a:tableStyleId>{5C22544A-7EE6-4342-B048-85BDC9FD1C3A}</a:tableStyleId>
              </a:tblPr>
              <a:tblGrid>
                <a:gridCol w="497361">
                  <a:extLst>
                    <a:ext uri="{9D8B030D-6E8A-4147-A177-3AD203B41FA5}">
                      <a16:colId xmlns:a16="http://schemas.microsoft.com/office/drawing/2014/main" val="1831816551"/>
                    </a:ext>
                  </a:extLst>
                </a:gridCol>
                <a:gridCol w="1393896">
                  <a:extLst>
                    <a:ext uri="{9D8B030D-6E8A-4147-A177-3AD203B41FA5}">
                      <a16:colId xmlns:a16="http://schemas.microsoft.com/office/drawing/2014/main" val="2347998459"/>
                    </a:ext>
                  </a:extLst>
                </a:gridCol>
              </a:tblGrid>
              <a:tr h="427975">
                <a:tc>
                  <a:txBody>
                    <a:bodyPr/>
                    <a:lstStyle/>
                    <a:p>
                      <a:endParaRPr kumimoji="1" lang="ja-JP" altLang="en-US" sz="1200" dirty="0"/>
                    </a:p>
                  </a:txBody>
                  <a:tcPr>
                    <a:lnL w="28575" cap="flat" cmpd="sng" algn="ctr">
                      <a:solidFill>
                        <a:srgbClr val="ED7D31"/>
                      </a:solidFill>
                      <a:prstDash val="solid"/>
                      <a:round/>
                      <a:headEnd type="none" w="med" len="med"/>
                      <a:tailEnd type="none" w="med" len="med"/>
                    </a:lnL>
                    <a:lnT w="28575"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noFill/>
                  </a:tcPr>
                </a:tc>
                <a:tc>
                  <a:txBody>
                    <a:bodyPr/>
                    <a:lstStyle/>
                    <a:p>
                      <a:endParaRPr kumimoji="1" lang="ja-JP" altLang="en-US" dirty="0"/>
                    </a:p>
                  </a:txBody>
                  <a:tcPr>
                    <a:lnR w="28575"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889342509"/>
                  </a:ext>
                </a:extLst>
              </a:tr>
            </a:tbl>
          </a:graphicData>
        </a:graphic>
      </p:graphicFrame>
      <p:graphicFrame>
        <p:nvGraphicFramePr>
          <p:cNvPr id="56" name="表 55">
            <a:extLst>
              <a:ext uri="{FF2B5EF4-FFF2-40B4-BE49-F238E27FC236}">
                <a16:creationId xmlns:a16="http://schemas.microsoft.com/office/drawing/2014/main" id="{8A68DEA2-0C55-6369-BD33-0272860E09E5}"/>
              </a:ext>
            </a:extLst>
          </p:cNvPr>
          <p:cNvGraphicFramePr>
            <a:graphicFrameLocks noGrp="1"/>
          </p:cNvGraphicFramePr>
          <p:nvPr/>
        </p:nvGraphicFramePr>
        <p:xfrm>
          <a:off x="7172867" y="4108667"/>
          <a:ext cx="1891256" cy="432000"/>
        </p:xfrm>
        <a:graphic>
          <a:graphicData uri="http://schemas.openxmlformats.org/drawingml/2006/table">
            <a:tbl>
              <a:tblPr firstRow="1" bandRow="1">
                <a:effectLst/>
                <a:tableStyleId>{5C22544A-7EE6-4342-B048-85BDC9FD1C3A}</a:tableStyleId>
              </a:tblPr>
              <a:tblGrid>
                <a:gridCol w="394356">
                  <a:extLst>
                    <a:ext uri="{9D8B030D-6E8A-4147-A177-3AD203B41FA5}">
                      <a16:colId xmlns:a16="http://schemas.microsoft.com/office/drawing/2014/main" val="1831816551"/>
                    </a:ext>
                  </a:extLst>
                </a:gridCol>
                <a:gridCol w="826755">
                  <a:extLst>
                    <a:ext uri="{9D8B030D-6E8A-4147-A177-3AD203B41FA5}">
                      <a16:colId xmlns:a16="http://schemas.microsoft.com/office/drawing/2014/main" val="1461841237"/>
                    </a:ext>
                  </a:extLst>
                </a:gridCol>
                <a:gridCol w="670145">
                  <a:extLst>
                    <a:ext uri="{9D8B030D-6E8A-4147-A177-3AD203B41FA5}">
                      <a16:colId xmlns:a16="http://schemas.microsoft.com/office/drawing/2014/main" val="1289906317"/>
                    </a:ext>
                  </a:extLst>
                </a:gridCol>
              </a:tblGrid>
              <a:tr h="432000">
                <a:tc>
                  <a:txBody>
                    <a:bodyPr/>
                    <a:lstStyle/>
                    <a:p>
                      <a:endParaRPr kumimoji="1" lang="ja-JP" altLang="en-US" dirty="0"/>
                    </a:p>
                  </a:txBody>
                  <a:tcPr>
                    <a:lnL w="28575" cap="flat" cmpd="sng" algn="ctr">
                      <a:solidFill>
                        <a:srgbClr val="ED7D31"/>
                      </a:solidFill>
                      <a:prstDash val="solid"/>
                      <a:round/>
                      <a:headEnd type="none" w="med" len="med"/>
                      <a:tailEnd type="none" w="med" len="med"/>
                    </a:lnL>
                    <a:lnT w="28575"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noFill/>
                  </a:tcPr>
                </a:tc>
                <a:tc>
                  <a:txBody>
                    <a:bodyPr/>
                    <a:lstStyle/>
                    <a:p>
                      <a:endParaRPr kumimoji="1" lang="ja-JP" altLang="en-US" dirty="0"/>
                    </a:p>
                  </a:txBody>
                  <a:tcPr>
                    <a:lnT w="28575"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solidFill>
                      <a:schemeClr val="tx1">
                        <a:lumMod val="50000"/>
                        <a:lumOff val="50000"/>
                      </a:schemeClr>
                    </a:solidFill>
                  </a:tcPr>
                </a:tc>
                <a:tc>
                  <a:txBody>
                    <a:bodyPr/>
                    <a:lstStyle/>
                    <a:p>
                      <a:endParaRPr kumimoji="1" lang="ja-JP" altLang="en-US" dirty="0"/>
                    </a:p>
                  </a:txBody>
                  <a:tcPr>
                    <a:lnR w="28575"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889342509"/>
                  </a:ext>
                </a:extLst>
              </a:tr>
            </a:tbl>
          </a:graphicData>
        </a:graphic>
      </p:graphicFrame>
      <p:graphicFrame>
        <p:nvGraphicFramePr>
          <p:cNvPr id="57" name="表 56">
            <a:extLst>
              <a:ext uri="{FF2B5EF4-FFF2-40B4-BE49-F238E27FC236}">
                <a16:creationId xmlns:a16="http://schemas.microsoft.com/office/drawing/2014/main" id="{2516C14D-E97C-C10A-107C-8F4FC90A8AD5}"/>
              </a:ext>
            </a:extLst>
          </p:cNvPr>
          <p:cNvGraphicFramePr>
            <a:graphicFrameLocks noGrp="1"/>
          </p:cNvGraphicFramePr>
          <p:nvPr/>
        </p:nvGraphicFramePr>
        <p:xfrm>
          <a:off x="7172868" y="4924217"/>
          <a:ext cx="1891254" cy="432000"/>
        </p:xfrm>
        <a:graphic>
          <a:graphicData uri="http://schemas.openxmlformats.org/drawingml/2006/table">
            <a:tbl>
              <a:tblPr firstRow="1" bandRow="1">
                <a:tableStyleId>{5C22544A-7EE6-4342-B048-85BDC9FD1C3A}</a:tableStyleId>
              </a:tblPr>
              <a:tblGrid>
                <a:gridCol w="301781">
                  <a:extLst>
                    <a:ext uri="{9D8B030D-6E8A-4147-A177-3AD203B41FA5}">
                      <a16:colId xmlns:a16="http://schemas.microsoft.com/office/drawing/2014/main" val="1831816551"/>
                    </a:ext>
                  </a:extLst>
                </a:gridCol>
                <a:gridCol w="1589473">
                  <a:extLst>
                    <a:ext uri="{9D8B030D-6E8A-4147-A177-3AD203B41FA5}">
                      <a16:colId xmlns:a16="http://schemas.microsoft.com/office/drawing/2014/main" val="1461841237"/>
                    </a:ext>
                  </a:extLst>
                </a:gridCol>
              </a:tblGrid>
              <a:tr h="432000">
                <a:tc>
                  <a:txBody>
                    <a:bodyPr/>
                    <a:lstStyle/>
                    <a:p>
                      <a:endParaRPr kumimoji="1" lang="ja-JP" altLang="en-US" dirty="0"/>
                    </a:p>
                  </a:txBody>
                  <a:tcPr>
                    <a:lnL w="28575" cap="flat" cmpd="sng" algn="ctr">
                      <a:solidFill>
                        <a:srgbClr val="ED7D31"/>
                      </a:solidFill>
                      <a:prstDash val="solid"/>
                      <a:round/>
                      <a:headEnd type="none" w="med" len="med"/>
                      <a:tailEnd type="none" w="med" len="med"/>
                    </a:lnL>
                    <a:lnT w="28575"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noFill/>
                  </a:tcPr>
                </a:tc>
                <a:tc>
                  <a:txBody>
                    <a:bodyPr/>
                    <a:lstStyle/>
                    <a:p>
                      <a:endParaRPr kumimoji="1" lang="ja-JP" altLang="en-US" dirty="0"/>
                    </a:p>
                  </a:txBody>
                  <a:tcPr>
                    <a:lnR w="28575"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889342509"/>
                  </a:ext>
                </a:extLst>
              </a:tr>
            </a:tbl>
          </a:graphicData>
        </a:graphic>
      </p:graphicFrame>
      <p:sp>
        <p:nvSpPr>
          <p:cNvPr id="58" name="テキスト ボックス 57">
            <a:extLst>
              <a:ext uri="{FF2B5EF4-FFF2-40B4-BE49-F238E27FC236}">
                <a16:creationId xmlns:a16="http://schemas.microsoft.com/office/drawing/2014/main" id="{D38160F8-8905-8990-F559-F9F8B2EFEDD5}"/>
              </a:ext>
            </a:extLst>
          </p:cNvPr>
          <p:cNvSpPr txBox="1"/>
          <p:nvPr/>
        </p:nvSpPr>
        <p:spPr>
          <a:xfrm>
            <a:off x="7256843" y="3416952"/>
            <a:ext cx="1368152" cy="28905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A</a:t>
            </a:r>
            <a:r>
              <a:rPr kumimoji="1" lang="ja-JP"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さんの基礎年金</a:t>
            </a:r>
          </a:p>
        </p:txBody>
      </p:sp>
      <p:sp>
        <p:nvSpPr>
          <p:cNvPr id="59" name="テキスト ボックス 58">
            <a:extLst>
              <a:ext uri="{FF2B5EF4-FFF2-40B4-BE49-F238E27FC236}">
                <a16:creationId xmlns:a16="http://schemas.microsoft.com/office/drawing/2014/main" id="{24B4E5DF-5EDD-C0D1-BA9C-389C0FE9EC30}"/>
              </a:ext>
            </a:extLst>
          </p:cNvPr>
          <p:cNvSpPr txBox="1"/>
          <p:nvPr/>
        </p:nvSpPr>
        <p:spPr>
          <a:xfrm>
            <a:off x="7256843" y="4180141"/>
            <a:ext cx="1368152" cy="28905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B</a:t>
            </a:r>
            <a:r>
              <a:rPr kumimoji="1" lang="ja-JP"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さんの基礎年金</a:t>
            </a:r>
          </a:p>
        </p:txBody>
      </p:sp>
      <p:sp>
        <p:nvSpPr>
          <p:cNvPr id="60" name="テキスト ボックス 59">
            <a:extLst>
              <a:ext uri="{FF2B5EF4-FFF2-40B4-BE49-F238E27FC236}">
                <a16:creationId xmlns:a16="http://schemas.microsoft.com/office/drawing/2014/main" id="{B36DBEBB-A232-29D6-A89F-4747434C84AB}"/>
              </a:ext>
            </a:extLst>
          </p:cNvPr>
          <p:cNvSpPr txBox="1"/>
          <p:nvPr/>
        </p:nvSpPr>
        <p:spPr>
          <a:xfrm>
            <a:off x="7256843" y="4995691"/>
            <a:ext cx="1368152" cy="28905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C</a:t>
            </a:r>
            <a:r>
              <a:rPr kumimoji="1" lang="ja-JP"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さんの基礎年金</a:t>
            </a:r>
          </a:p>
        </p:txBody>
      </p:sp>
      <p:sp>
        <p:nvSpPr>
          <p:cNvPr id="3" name="角丸四角形 17">
            <a:extLst>
              <a:ext uri="{FF2B5EF4-FFF2-40B4-BE49-F238E27FC236}">
                <a16:creationId xmlns:a16="http://schemas.microsoft.com/office/drawing/2014/main" id="{4464E62F-833C-A4BE-7268-20D9052AAAA4}"/>
              </a:ext>
            </a:extLst>
          </p:cNvPr>
          <p:cNvSpPr/>
          <p:nvPr/>
        </p:nvSpPr>
        <p:spPr>
          <a:xfrm>
            <a:off x="1061511" y="2319274"/>
            <a:ext cx="5256583" cy="396000"/>
          </a:xfrm>
          <a:prstGeom prst="roundRect">
            <a:avLst>
              <a:gd name="adj" fmla="val 50000"/>
            </a:avLst>
          </a:prstGeom>
          <a:solidFill>
            <a:srgbClr val="00A9CC"/>
          </a:solidFill>
          <a:ln w="19050">
            <a:noFill/>
          </a:ln>
        </p:spPr>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400" b="1" i="0" u="none" strike="noStrike" kern="1200" cap="none" spc="239"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Noto Sans CJK JP DemiLight" charset="-128"/>
              </a:rPr>
              <a:t>被保険者期間の加入履歴</a:t>
            </a:r>
          </a:p>
        </p:txBody>
      </p:sp>
      <p:sp>
        <p:nvSpPr>
          <p:cNvPr id="38" name="テキスト ボックス 37">
            <a:extLst>
              <a:ext uri="{FF2B5EF4-FFF2-40B4-BE49-F238E27FC236}">
                <a16:creationId xmlns:a16="http://schemas.microsoft.com/office/drawing/2014/main" id="{7A9D8E0D-94E0-56E6-6939-7EAF7C3B5525}"/>
              </a:ext>
            </a:extLst>
          </p:cNvPr>
          <p:cNvSpPr txBox="1"/>
          <p:nvPr/>
        </p:nvSpPr>
        <p:spPr>
          <a:xfrm>
            <a:off x="970548" y="5937749"/>
            <a:ext cx="2743756" cy="272703"/>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厚生年金財政の収支に寄与する期間</a:t>
            </a:r>
          </a:p>
        </p:txBody>
      </p:sp>
      <p:sp>
        <p:nvSpPr>
          <p:cNvPr id="39" name="テキスト ボックス 38">
            <a:extLst>
              <a:ext uri="{FF2B5EF4-FFF2-40B4-BE49-F238E27FC236}">
                <a16:creationId xmlns:a16="http://schemas.microsoft.com/office/drawing/2014/main" id="{B3DD9D76-F90E-79F8-AAA8-21132A22C694}"/>
              </a:ext>
            </a:extLst>
          </p:cNvPr>
          <p:cNvSpPr txBox="1"/>
          <p:nvPr/>
        </p:nvSpPr>
        <p:spPr>
          <a:xfrm>
            <a:off x="970548" y="5677588"/>
            <a:ext cx="2743756" cy="272703"/>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国民年金財政の収支に寄与する期間</a:t>
            </a:r>
          </a:p>
        </p:txBody>
      </p:sp>
      <p:sp>
        <p:nvSpPr>
          <p:cNvPr id="46" name="矢印: 山形 45">
            <a:extLst>
              <a:ext uri="{FF2B5EF4-FFF2-40B4-BE49-F238E27FC236}">
                <a16:creationId xmlns:a16="http://schemas.microsoft.com/office/drawing/2014/main" id="{72B8E886-9E9A-C96E-3A31-BCBCE081CF69}"/>
              </a:ext>
            </a:extLst>
          </p:cNvPr>
          <p:cNvSpPr/>
          <p:nvPr/>
        </p:nvSpPr>
        <p:spPr>
          <a:xfrm>
            <a:off x="624355" y="5717452"/>
            <a:ext cx="381485" cy="192975"/>
          </a:xfrm>
          <a:prstGeom prst="chevron">
            <a:avLst/>
          </a:prstGeom>
          <a:solidFill>
            <a:srgbClr val="00206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Segoe UI"/>
              <a:ea typeface="メイリオ"/>
              <a:cs typeface="+mn-cs"/>
            </a:endParaRPr>
          </a:p>
        </p:txBody>
      </p:sp>
      <p:sp>
        <p:nvSpPr>
          <p:cNvPr id="91" name="矢印: 山形 90">
            <a:extLst>
              <a:ext uri="{FF2B5EF4-FFF2-40B4-BE49-F238E27FC236}">
                <a16:creationId xmlns:a16="http://schemas.microsoft.com/office/drawing/2014/main" id="{97DE92CB-3B59-9FF9-DF7C-490F593343C2}"/>
              </a:ext>
            </a:extLst>
          </p:cNvPr>
          <p:cNvSpPr/>
          <p:nvPr/>
        </p:nvSpPr>
        <p:spPr>
          <a:xfrm>
            <a:off x="624355" y="5977613"/>
            <a:ext cx="381485" cy="192975"/>
          </a:xfrm>
          <a:prstGeom prst="chevron">
            <a:avLst/>
          </a:prstGeom>
          <a:solidFill>
            <a:schemeClr val="tx1">
              <a:lumMod val="50000"/>
              <a:lumOff val="50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Segoe UI"/>
              <a:ea typeface="メイリオ"/>
              <a:cs typeface="+mn-cs"/>
            </a:endParaRPr>
          </a:p>
        </p:txBody>
      </p:sp>
      <p:sp>
        <p:nvSpPr>
          <p:cNvPr id="61" name="矢印: 山形 60">
            <a:extLst>
              <a:ext uri="{FF2B5EF4-FFF2-40B4-BE49-F238E27FC236}">
                <a16:creationId xmlns:a16="http://schemas.microsoft.com/office/drawing/2014/main" id="{43E17F44-D328-49EB-4F48-F1CC9A017C50}"/>
              </a:ext>
            </a:extLst>
          </p:cNvPr>
          <p:cNvSpPr/>
          <p:nvPr/>
        </p:nvSpPr>
        <p:spPr>
          <a:xfrm>
            <a:off x="1708680" y="3359998"/>
            <a:ext cx="1015470" cy="468510"/>
          </a:xfrm>
          <a:prstGeom prst="chevron">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5" name="テキスト ボックス 94">
            <a:extLst>
              <a:ext uri="{FF2B5EF4-FFF2-40B4-BE49-F238E27FC236}">
                <a16:creationId xmlns:a16="http://schemas.microsoft.com/office/drawing/2014/main" id="{85FF97C5-BAF7-7032-8476-A81FE453CDE8}"/>
              </a:ext>
            </a:extLst>
          </p:cNvPr>
          <p:cNvSpPr txBox="1"/>
          <p:nvPr/>
        </p:nvSpPr>
        <p:spPr>
          <a:xfrm>
            <a:off x="1627807" y="3394198"/>
            <a:ext cx="1175939" cy="400110"/>
          </a:xfrm>
          <a:prstGeom prst="rect">
            <a:avLst/>
          </a:prstGeom>
          <a:noFill/>
          <a:ln>
            <a:noFill/>
          </a:ln>
        </p:spPr>
        <p:txBody>
          <a:bodyPr wrap="square" rtlCol="0">
            <a:spAutoFit/>
          </a:bodyPr>
          <a:lstStyle>
            <a:defPPr>
              <a:defRPr lang="en-US"/>
            </a:defPPr>
            <a:lvl1pPr marR="0" lvl="0" indent="0" algn="ctr" fontAlgn="auto">
              <a:spcBef>
                <a:spcPts val="0"/>
              </a:spcBef>
              <a:buClr>
                <a:srgbClr val="103185"/>
              </a:buClr>
              <a:buSzTx/>
              <a:buFontTx/>
              <a:buNone/>
              <a:tabLst/>
              <a:defRPr kumimoji="1" sz="1200" b="1" i="0" u="none" strike="noStrike" cap="none" spc="0" normalizeH="0" baseline="0">
                <a:ln>
                  <a:noFill/>
                </a:ln>
                <a:solidFill>
                  <a:srgbClr val="FFFFFF"/>
                </a:solidFill>
                <a:effectLst/>
                <a:uLnTx/>
                <a:uFillTx/>
                <a:latin typeface="Meiryo UI" panose="020B0604030504040204" pitchFamily="50" charset="-128"/>
                <a:ea typeface="Meiryo UI" panose="020B0604030504040204" pitchFamily="50" charset="-128"/>
              </a:defRPr>
            </a:lvl1pPr>
          </a:lstStyle>
          <a:p>
            <a:r>
              <a:rPr lang="zh-CN" altLang="en-US" sz="1000" dirty="0"/>
              <a:t>１号期間</a:t>
            </a:r>
          </a:p>
          <a:p>
            <a:r>
              <a:rPr lang="zh-CN" altLang="en-US" sz="1000" dirty="0"/>
              <a:t>（学生）</a:t>
            </a:r>
          </a:p>
        </p:txBody>
      </p:sp>
      <p:sp>
        <p:nvSpPr>
          <p:cNvPr id="62" name="矢印: 山形 61">
            <a:extLst>
              <a:ext uri="{FF2B5EF4-FFF2-40B4-BE49-F238E27FC236}">
                <a16:creationId xmlns:a16="http://schemas.microsoft.com/office/drawing/2014/main" id="{4B5CA012-7A4F-613B-CAFC-61556266037B}"/>
              </a:ext>
            </a:extLst>
          </p:cNvPr>
          <p:cNvSpPr/>
          <p:nvPr/>
        </p:nvSpPr>
        <p:spPr>
          <a:xfrm>
            <a:off x="2584450" y="3359998"/>
            <a:ext cx="1834304" cy="468510"/>
          </a:xfrm>
          <a:prstGeom prst="chevron">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矢印: 山形 62">
            <a:extLst>
              <a:ext uri="{FF2B5EF4-FFF2-40B4-BE49-F238E27FC236}">
                <a16:creationId xmlns:a16="http://schemas.microsoft.com/office/drawing/2014/main" id="{6D24EE8A-90DB-4C5F-B7B8-6BE552CEF795}"/>
              </a:ext>
            </a:extLst>
          </p:cNvPr>
          <p:cNvSpPr/>
          <p:nvPr/>
        </p:nvSpPr>
        <p:spPr>
          <a:xfrm>
            <a:off x="4260431" y="3359998"/>
            <a:ext cx="898413" cy="468510"/>
          </a:xfrm>
          <a:prstGeom prst="chevron">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4" name="矢印: 山形 63">
            <a:extLst>
              <a:ext uri="{FF2B5EF4-FFF2-40B4-BE49-F238E27FC236}">
                <a16:creationId xmlns:a16="http://schemas.microsoft.com/office/drawing/2014/main" id="{0F071C44-4B66-E9AB-8BA6-FF729D75816A}"/>
              </a:ext>
            </a:extLst>
          </p:cNvPr>
          <p:cNvSpPr/>
          <p:nvPr/>
        </p:nvSpPr>
        <p:spPr>
          <a:xfrm>
            <a:off x="5000521" y="3359998"/>
            <a:ext cx="1521612" cy="468510"/>
          </a:xfrm>
          <a:prstGeom prst="chevron">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6" name="テキスト ボックス 95">
            <a:extLst>
              <a:ext uri="{FF2B5EF4-FFF2-40B4-BE49-F238E27FC236}">
                <a16:creationId xmlns:a16="http://schemas.microsoft.com/office/drawing/2014/main" id="{D781F339-837E-3507-C903-D4E63780D563}"/>
              </a:ext>
            </a:extLst>
          </p:cNvPr>
          <p:cNvSpPr txBox="1"/>
          <p:nvPr/>
        </p:nvSpPr>
        <p:spPr>
          <a:xfrm>
            <a:off x="4204298" y="3394198"/>
            <a:ext cx="1034219" cy="400110"/>
          </a:xfrm>
          <a:prstGeom prst="rect">
            <a:avLst/>
          </a:prstGeom>
          <a:noFill/>
          <a:ln>
            <a:noFill/>
          </a:ln>
        </p:spPr>
        <p:txBody>
          <a:bodyPr wrap="square" rtlCol="0">
            <a:spAutoFit/>
          </a:bodyPr>
          <a:lstStyle/>
          <a:p>
            <a:pPr marL="0" marR="0" lvl="0" indent="0" algn="ctr" defTabSz="457200" rtl="0" eaLnBrk="1" fontAlgn="auto" latinLnBrk="0" hangingPunct="1">
              <a:spcBef>
                <a:spcPts val="0"/>
              </a:spcBef>
              <a:buClr>
                <a:srgbClr val="103185"/>
              </a:buClr>
              <a:buSzTx/>
              <a:buFontTx/>
              <a:buNone/>
              <a:tabLst/>
              <a:defRPr/>
            </a:pPr>
            <a:r>
              <a:rPr kumimoji="1" lang="zh-CN" altLang="en-US" sz="10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１号期間</a:t>
            </a:r>
          </a:p>
          <a:p>
            <a:pPr marL="0" marR="0" lvl="0" indent="0" algn="ctr" defTabSz="457200" rtl="0" eaLnBrk="1" fontAlgn="auto" latinLnBrk="0" hangingPunct="1">
              <a:spcBef>
                <a:spcPts val="0"/>
              </a:spcBef>
              <a:buClr>
                <a:srgbClr val="103185"/>
              </a:buClr>
              <a:buSzTx/>
              <a:buFontTx/>
              <a:buNone/>
              <a:tabLst/>
              <a:defRPr/>
            </a:pPr>
            <a:r>
              <a:rPr kumimoji="1" lang="zh-CN" altLang="en-US" sz="10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a:t>
            </a:r>
            <a:r>
              <a:rPr kumimoji="1" lang="ja-JP" altLang="en-US" sz="10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失業</a:t>
            </a:r>
            <a:r>
              <a:rPr kumimoji="1" lang="zh-CN" altLang="en-US" sz="10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a:t>
            </a:r>
          </a:p>
        </p:txBody>
      </p:sp>
      <p:sp>
        <p:nvSpPr>
          <p:cNvPr id="97" name="テキスト ボックス 96">
            <a:extLst>
              <a:ext uri="{FF2B5EF4-FFF2-40B4-BE49-F238E27FC236}">
                <a16:creationId xmlns:a16="http://schemas.microsoft.com/office/drawing/2014/main" id="{60D8E1F2-D31D-9155-1B78-50705C3465FC}"/>
              </a:ext>
            </a:extLst>
          </p:cNvPr>
          <p:cNvSpPr txBox="1"/>
          <p:nvPr/>
        </p:nvSpPr>
        <p:spPr>
          <a:xfrm>
            <a:off x="2835577" y="3394198"/>
            <a:ext cx="1175939" cy="400110"/>
          </a:xfrm>
          <a:prstGeom prst="rect">
            <a:avLst/>
          </a:prstGeom>
          <a:noFill/>
          <a:ln>
            <a:noFill/>
          </a:ln>
        </p:spPr>
        <p:txBody>
          <a:bodyPr wrap="square" rtlCol="0">
            <a:spAutoFit/>
          </a:bodyPr>
          <a:lstStyle>
            <a:defPPr>
              <a:defRPr lang="en-US"/>
            </a:defPPr>
            <a:lvl1pPr marR="0" lvl="0" indent="0" algn="ctr" fontAlgn="auto">
              <a:spcBef>
                <a:spcPts val="0"/>
              </a:spcBef>
              <a:buClr>
                <a:srgbClr val="103185"/>
              </a:buClr>
              <a:buSzTx/>
              <a:buFontTx/>
              <a:buNone/>
              <a:tabLst/>
              <a:defRPr kumimoji="1" sz="1200" b="1" i="0" u="none" strike="noStrike" cap="none" spc="0" normalizeH="0" baseline="0">
                <a:ln>
                  <a:noFill/>
                </a:ln>
                <a:solidFill>
                  <a:srgbClr val="FFFFFF"/>
                </a:solidFill>
                <a:effectLst/>
                <a:uLnTx/>
                <a:uFillTx/>
                <a:latin typeface="Meiryo UI" panose="020B0604030504040204" pitchFamily="50" charset="-128"/>
                <a:ea typeface="Meiryo UI" panose="020B0604030504040204" pitchFamily="50" charset="-128"/>
              </a:defRPr>
            </a:lvl1pPr>
          </a:lstStyle>
          <a:p>
            <a:r>
              <a:rPr lang="zh-CN" altLang="en-US" sz="1000" dirty="0"/>
              <a:t>２号期間</a:t>
            </a:r>
          </a:p>
          <a:p>
            <a:r>
              <a:rPr lang="zh-CN" altLang="en-US" sz="1000" dirty="0"/>
              <a:t>（被用者）</a:t>
            </a:r>
          </a:p>
        </p:txBody>
      </p:sp>
      <p:sp>
        <p:nvSpPr>
          <p:cNvPr id="98" name="テキスト ボックス 97">
            <a:extLst>
              <a:ext uri="{FF2B5EF4-FFF2-40B4-BE49-F238E27FC236}">
                <a16:creationId xmlns:a16="http://schemas.microsoft.com/office/drawing/2014/main" id="{68ED8C04-5E99-182F-683D-D9985F552379}"/>
              </a:ext>
            </a:extLst>
          </p:cNvPr>
          <p:cNvSpPr txBox="1"/>
          <p:nvPr/>
        </p:nvSpPr>
        <p:spPr>
          <a:xfrm>
            <a:off x="5121577" y="3394198"/>
            <a:ext cx="1175939" cy="400110"/>
          </a:xfrm>
          <a:prstGeom prst="rect">
            <a:avLst/>
          </a:prstGeom>
          <a:noFill/>
          <a:ln>
            <a:noFill/>
          </a:ln>
        </p:spPr>
        <p:txBody>
          <a:bodyPr wrap="square" rtlCol="0">
            <a:spAutoFit/>
          </a:bodyPr>
          <a:lstStyle>
            <a:defPPr>
              <a:defRPr lang="en-US"/>
            </a:defPPr>
            <a:lvl1pPr marR="0" lvl="0" indent="0" algn="ctr" fontAlgn="auto">
              <a:spcBef>
                <a:spcPts val="0"/>
              </a:spcBef>
              <a:buClr>
                <a:srgbClr val="103185"/>
              </a:buClr>
              <a:buSzTx/>
              <a:buFontTx/>
              <a:buNone/>
              <a:tabLst/>
              <a:defRPr kumimoji="1" sz="1200" b="1" i="0" u="none" strike="noStrike" cap="none" spc="0" normalizeH="0" baseline="0">
                <a:ln>
                  <a:noFill/>
                </a:ln>
                <a:solidFill>
                  <a:srgbClr val="FFFFFF"/>
                </a:solidFill>
                <a:effectLst/>
                <a:uLnTx/>
                <a:uFillTx/>
                <a:latin typeface="Meiryo UI" panose="020B0604030504040204" pitchFamily="50" charset="-128"/>
                <a:ea typeface="Meiryo UI" panose="020B0604030504040204" pitchFamily="50" charset="-128"/>
              </a:defRPr>
            </a:lvl1pPr>
          </a:lstStyle>
          <a:p>
            <a:r>
              <a:rPr lang="zh-CN" altLang="en-US" sz="1000" dirty="0"/>
              <a:t>２号期間</a:t>
            </a:r>
          </a:p>
          <a:p>
            <a:r>
              <a:rPr lang="zh-CN" altLang="en-US" sz="1000" dirty="0"/>
              <a:t>（被用者）</a:t>
            </a:r>
          </a:p>
        </p:txBody>
      </p:sp>
      <p:sp>
        <p:nvSpPr>
          <p:cNvPr id="83" name="矢印: 山形 82">
            <a:extLst>
              <a:ext uri="{FF2B5EF4-FFF2-40B4-BE49-F238E27FC236}">
                <a16:creationId xmlns:a16="http://schemas.microsoft.com/office/drawing/2014/main" id="{5C54CBD8-0779-9279-CC4E-44D23EA1C7D7}"/>
              </a:ext>
            </a:extLst>
          </p:cNvPr>
          <p:cNvSpPr/>
          <p:nvPr/>
        </p:nvSpPr>
        <p:spPr>
          <a:xfrm>
            <a:off x="2409887" y="4135359"/>
            <a:ext cx="1932225" cy="468510"/>
          </a:xfrm>
          <a:prstGeom prst="chevron">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7" name="矢印: 山形 86">
            <a:extLst>
              <a:ext uri="{FF2B5EF4-FFF2-40B4-BE49-F238E27FC236}">
                <a16:creationId xmlns:a16="http://schemas.microsoft.com/office/drawing/2014/main" id="{A5E67AB1-C554-F51F-1BEE-106A67C379E9}"/>
              </a:ext>
            </a:extLst>
          </p:cNvPr>
          <p:cNvSpPr/>
          <p:nvPr/>
        </p:nvSpPr>
        <p:spPr>
          <a:xfrm>
            <a:off x="5666869" y="4135359"/>
            <a:ext cx="855264" cy="468510"/>
          </a:xfrm>
          <a:prstGeom prst="chevron">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9" name="矢印: 山形 98">
            <a:extLst>
              <a:ext uri="{FF2B5EF4-FFF2-40B4-BE49-F238E27FC236}">
                <a16:creationId xmlns:a16="http://schemas.microsoft.com/office/drawing/2014/main" id="{7C047569-90B4-11B1-262B-3E9F337A47EF}"/>
              </a:ext>
            </a:extLst>
          </p:cNvPr>
          <p:cNvSpPr/>
          <p:nvPr/>
        </p:nvSpPr>
        <p:spPr>
          <a:xfrm>
            <a:off x="1708681" y="4135359"/>
            <a:ext cx="855264" cy="468510"/>
          </a:xfrm>
          <a:prstGeom prst="chevron">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0" name="テキスト ボックス 99">
            <a:extLst>
              <a:ext uri="{FF2B5EF4-FFF2-40B4-BE49-F238E27FC236}">
                <a16:creationId xmlns:a16="http://schemas.microsoft.com/office/drawing/2014/main" id="{40B76973-6513-EFA6-8B19-BCB8CF1757D7}"/>
              </a:ext>
            </a:extLst>
          </p:cNvPr>
          <p:cNvSpPr txBox="1"/>
          <p:nvPr/>
        </p:nvSpPr>
        <p:spPr>
          <a:xfrm>
            <a:off x="1570657" y="4169559"/>
            <a:ext cx="1175939" cy="400110"/>
          </a:xfrm>
          <a:prstGeom prst="rect">
            <a:avLst/>
          </a:prstGeom>
          <a:noFill/>
          <a:ln>
            <a:noFill/>
          </a:ln>
        </p:spPr>
        <p:txBody>
          <a:bodyPr wrap="square" rtlCol="0">
            <a:spAutoFit/>
          </a:bodyPr>
          <a:lstStyle>
            <a:defPPr>
              <a:defRPr lang="en-US"/>
            </a:defPPr>
            <a:lvl1pPr marR="0" lvl="0" indent="0" algn="ctr" fontAlgn="auto">
              <a:spcBef>
                <a:spcPts val="0"/>
              </a:spcBef>
              <a:buClr>
                <a:srgbClr val="103185"/>
              </a:buClr>
              <a:buSzTx/>
              <a:buFontTx/>
              <a:buNone/>
              <a:tabLst/>
              <a:defRPr kumimoji="1" sz="1200" b="1" i="0" u="none" strike="noStrike" cap="none" spc="0" normalizeH="0" baseline="0">
                <a:ln>
                  <a:noFill/>
                </a:ln>
                <a:solidFill>
                  <a:srgbClr val="FFFFFF"/>
                </a:solidFill>
                <a:effectLst/>
                <a:uLnTx/>
                <a:uFillTx/>
                <a:latin typeface="Meiryo UI" panose="020B0604030504040204" pitchFamily="50" charset="-128"/>
                <a:ea typeface="Meiryo UI" panose="020B0604030504040204" pitchFamily="50" charset="-128"/>
              </a:defRPr>
            </a:lvl1pPr>
          </a:lstStyle>
          <a:p>
            <a:r>
              <a:rPr lang="zh-CN" altLang="en-US" sz="1000" dirty="0"/>
              <a:t>１号期間</a:t>
            </a:r>
          </a:p>
          <a:p>
            <a:r>
              <a:rPr lang="zh-CN" altLang="en-US" sz="1000" dirty="0"/>
              <a:t>（学生）</a:t>
            </a:r>
          </a:p>
        </p:txBody>
      </p:sp>
      <p:sp>
        <p:nvSpPr>
          <p:cNvPr id="101" name="テキスト ボックス 100">
            <a:extLst>
              <a:ext uri="{FF2B5EF4-FFF2-40B4-BE49-F238E27FC236}">
                <a16:creationId xmlns:a16="http://schemas.microsoft.com/office/drawing/2014/main" id="{D4DBBAEA-CD4B-4461-3660-E28E74B75B8D}"/>
              </a:ext>
            </a:extLst>
          </p:cNvPr>
          <p:cNvSpPr txBox="1"/>
          <p:nvPr/>
        </p:nvSpPr>
        <p:spPr>
          <a:xfrm>
            <a:off x="5520175" y="4169559"/>
            <a:ext cx="1175939" cy="400110"/>
          </a:xfrm>
          <a:prstGeom prst="rect">
            <a:avLst/>
          </a:prstGeom>
          <a:noFill/>
          <a:ln>
            <a:noFill/>
          </a:ln>
        </p:spPr>
        <p:txBody>
          <a:bodyPr wrap="square" rtlCol="0">
            <a:spAutoFit/>
          </a:bodyPr>
          <a:lstStyle>
            <a:defPPr>
              <a:defRPr lang="en-US"/>
            </a:defPPr>
            <a:lvl1pPr marR="0" lvl="0" indent="0" algn="ctr" fontAlgn="auto">
              <a:spcBef>
                <a:spcPts val="0"/>
              </a:spcBef>
              <a:buClr>
                <a:srgbClr val="103185"/>
              </a:buClr>
              <a:buSzTx/>
              <a:buFontTx/>
              <a:buNone/>
              <a:tabLst/>
              <a:defRPr kumimoji="1" sz="1200" b="1" i="0" u="none" strike="noStrike" cap="none" spc="0" normalizeH="0" baseline="0">
                <a:ln>
                  <a:noFill/>
                </a:ln>
                <a:solidFill>
                  <a:srgbClr val="FFFFFF"/>
                </a:solidFill>
                <a:effectLst/>
                <a:uLnTx/>
                <a:uFillTx/>
                <a:latin typeface="Meiryo UI" panose="020B0604030504040204" pitchFamily="50" charset="-128"/>
                <a:ea typeface="Meiryo UI" panose="020B0604030504040204" pitchFamily="50" charset="-128"/>
              </a:defRPr>
            </a:lvl1pPr>
          </a:lstStyle>
          <a:p>
            <a:r>
              <a:rPr lang="zh-TW" altLang="en-US" sz="1000" dirty="0"/>
              <a:t>１号期間</a:t>
            </a:r>
          </a:p>
          <a:p>
            <a:r>
              <a:rPr lang="zh-TW" altLang="en-US" sz="1000" dirty="0"/>
              <a:t>（夫退職）</a:t>
            </a:r>
          </a:p>
        </p:txBody>
      </p:sp>
      <p:sp>
        <p:nvSpPr>
          <p:cNvPr id="102" name="矢印: 山形 101">
            <a:extLst>
              <a:ext uri="{FF2B5EF4-FFF2-40B4-BE49-F238E27FC236}">
                <a16:creationId xmlns:a16="http://schemas.microsoft.com/office/drawing/2014/main" id="{D2933E07-408A-C232-6A9E-3044FE97A5D9}"/>
              </a:ext>
            </a:extLst>
          </p:cNvPr>
          <p:cNvSpPr/>
          <p:nvPr/>
        </p:nvSpPr>
        <p:spPr>
          <a:xfrm>
            <a:off x="4188054" y="4135359"/>
            <a:ext cx="1632873" cy="468510"/>
          </a:xfrm>
          <a:prstGeom prst="chevron">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3" name="テキスト ボックス 102">
            <a:extLst>
              <a:ext uri="{FF2B5EF4-FFF2-40B4-BE49-F238E27FC236}">
                <a16:creationId xmlns:a16="http://schemas.microsoft.com/office/drawing/2014/main" id="{4CB2DAD2-791A-358D-ACF7-B2C9900B2DB6}"/>
              </a:ext>
            </a:extLst>
          </p:cNvPr>
          <p:cNvSpPr txBox="1"/>
          <p:nvPr/>
        </p:nvSpPr>
        <p:spPr>
          <a:xfrm>
            <a:off x="2780091" y="4169559"/>
            <a:ext cx="1175939" cy="400110"/>
          </a:xfrm>
          <a:prstGeom prst="rect">
            <a:avLst/>
          </a:prstGeom>
          <a:noFill/>
          <a:ln>
            <a:noFill/>
          </a:ln>
        </p:spPr>
        <p:txBody>
          <a:bodyPr wrap="square" rtlCol="0">
            <a:spAutoFit/>
          </a:bodyPr>
          <a:lstStyle>
            <a:defPPr>
              <a:defRPr lang="en-US"/>
            </a:defPPr>
            <a:lvl1pPr marR="0" lvl="0" indent="0" algn="ctr" fontAlgn="auto">
              <a:spcBef>
                <a:spcPts val="0"/>
              </a:spcBef>
              <a:buClr>
                <a:srgbClr val="103185"/>
              </a:buClr>
              <a:buSzTx/>
              <a:buFontTx/>
              <a:buNone/>
              <a:tabLst/>
              <a:defRPr kumimoji="1" sz="1200" b="1" i="0" u="none" strike="noStrike" cap="none" spc="0" normalizeH="0" baseline="0">
                <a:ln>
                  <a:noFill/>
                </a:ln>
                <a:solidFill>
                  <a:srgbClr val="FFFFFF"/>
                </a:solidFill>
                <a:effectLst/>
                <a:uLnTx/>
                <a:uFillTx/>
                <a:latin typeface="Meiryo UI" panose="020B0604030504040204" pitchFamily="50" charset="-128"/>
                <a:ea typeface="Meiryo UI" panose="020B0604030504040204" pitchFamily="50" charset="-128"/>
              </a:defRPr>
            </a:lvl1pPr>
          </a:lstStyle>
          <a:p>
            <a:r>
              <a:rPr lang="zh-CN" altLang="en-US" sz="1000" dirty="0"/>
              <a:t>２号期間</a:t>
            </a:r>
          </a:p>
          <a:p>
            <a:r>
              <a:rPr lang="zh-CN" altLang="en-US" sz="1000" dirty="0"/>
              <a:t>（被用者）</a:t>
            </a:r>
          </a:p>
        </p:txBody>
      </p:sp>
      <p:sp>
        <p:nvSpPr>
          <p:cNvPr id="104" name="テキスト ボックス 103">
            <a:extLst>
              <a:ext uri="{FF2B5EF4-FFF2-40B4-BE49-F238E27FC236}">
                <a16:creationId xmlns:a16="http://schemas.microsoft.com/office/drawing/2014/main" id="{9B3F42B4-5C9B-4607-F4F7-52927254FCEA}"/>
              </a:ext>
            </a:extLst>
          </p:cNvPr>
          <p:cNvSpPr txBox="1"/>
          <p:nvPr/>
        </p:nvSpPr>
        <p:spPr>
          <a:xfrm>
            <a:off x="4429970" y="4169559"/>
            <a:ext cx="1175939" cy="400110"/>
          </a:xfrm>
          <a:prstGeom prst="rect">
            <a:avLst/>
          </a:prstGeom>
          <a:noFill/>
          <a:ln>
            <a:noFill/>
          </a:ln>
        </p:spPr>
        <p:txBody>
          <a:bodyPr wrap="square" rtlCol="0">
            <a:spAutoFit/>
          </a:bodyPr>
          <a:lstStyle>
            <a:defPPr>
              <a:defRPr lang="en-US"/>
            </a:defPPr>
            <a:lvl1pPr marR="0" lvl="0" indent="0" algn="ctr" fontAlgn="auto">
              <a:spcBef>
                <a:spcPts val="0"/>
              </a:spcBef>
              <a:buClr>
                <a:srgbClr val="103185"/>
              </a:buClr>
              <a:buSzTx/>
              <a:buFontTx/>
              <a:buNone/>
              <a:tabLst/>
              <a:defRPr kumimoji="1" sz="1200" b="1" i="0" u="none" strike="noStrike" cap="none" spc="0" normalizeH="0" baseline="0">
                <a:ln>
                  <a:noFill/>
                </a:ln>
                <a:solidFill>
                  <a:srgbClr val="FFFFFF"/>
                </a:solidFill>
                <a:effectLst/>
                <a:uLnTx/>
                <a:uFillTx/>
                <a:latin typeface="Meiryo UI" panose="020B0604030504040204" pitchFamily="50" charset="-128"/>
                <a:ea typeface="Meiryo UI" panose="020B0604030504040204" pitchFamily="50" charset="-128"/>
              </a:defRPr>
            </a:lvl1pPr>
          </a:lstStyle>
          <a:p>
            <a:r>
              <a:rPr lang="zh-TW" altLang="en-US" sz="1000" dirty="0"/>
              <a:t>３号期間</a:t>
            </a:r>
          </a:p>
          <a:p>
            <a:r>
              <a:rPr lang="zh-TW" altLang="en-US" sz="1000" dirty="0"/>
              <a:t>（被扶養者）</a:t>
            </a:r>
          </a:p>
        </p:txBody>
      </p:sp>
      <p:sp>
        <p:nvSpPr>
          <p:cNvPr id="65" name="矢印: 山形 64">
            <a:extLst>
              <a:ext uri="{FF2B5EF4-FFF2-40B4-BE49-F238E27FC236}">
                <a16:creationId xmlns:a16="http://schemas.microsoft.com/office/drawing/2014/main" id="{246CAB9F-3269-DC63-2E29-912E6802E54F}"/>
              </a:ext>
            </a:extLst>
          </p:cNvPr>
          <p:cNvSpPr/>
          <p:nvPr/>
        </p:nvSpPr>
        <p:spPr>
          <a:xfrm>
            <a:off x="1708681" y="4923520"/>
            <a:ext cx="3815634" cy="468510"/>
          </a:xfrm>
          <a:prstGeom prst="chevron">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8" name="矢印: 山形 67">
            <a:extLst>
              <a:ext uri="{FF2B5EF4-FFF2-40B4-BE49-F238E27FC236}">
                <a16:creationId xmlns:a16="http://schemas.microsoft.com/office/drawing/2014/main" id="{87203C9A-BBD8-9A1B-A30C-72748B5059D9}"/>
              </a:ext>
            </a:extLst>
          </p:cNvPr>
          <p:cNvSpPr/>
          <p:nvPr/>
        </p:nvSpPr>
        <p:spPr>
          <a:xfrm>
            <a:off x="5370005" y="4923520"/>
            <a:ext cx="1152128" cy="468510"/>
          </a:xfrm>
          <a:prstGeom prst="chevron">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5" name="テキスト ボックス 104">
            <a:extLst>
              <a:ext uri="{FF2B5EF4-FFF2-40B4-BE49-F238E27FC236}">
                <a16:creationId xmlns:a16="http://schemas.microsoft.com/office/drawing/2014/main" id="{A7858999-E506-48F9-EA51-84C841301E6E}"/>
              </a:ext>
            </a:extLst>
          </p:cNvPr>
          <p:cNvSpPr txBox="1"/>
          <p:nvPr/>
        </p:nvSpPr>
        <p:spPr>
          <a:xfrm>
            <a:off x="2686145" y="4957720"/>
            <a:ext cx="1175939" cy="400110"/>
          </a:xfrm>
          <a:prstGeom prst="rect">
            <a:avLst/>
          </a:prstGeom>
          <a:noFill/>
          <a:ln>
            <a:noFill/>
          </a:ln>
        </p:spPr>
        <p:txBody>
          <a:bodyPr wrap="square" rtlCol="0">
            <a:spAutoFit/>
          </a:bodyPr>
          <a:lstStyle>
            <a:defPPr>
              <a:defRPr lang="en-US"/>
            </a:defPPr>
            <a:lvl1pPr marR="0" lvl="0" indent="0" algn="ctr" fontAlgn="auto">
              <a:spcBef>
                <a:spcPts val="0"/>
              </a:spcBef>
              <a:buClr>
                <a:srgbClr val="103185"/>
              </a:buClr>
              <a:buSzTx/>
              <a:buFontTx/>
              <a:buNone/>
              <a:tabLst/>
              <a:defRPr kumimoji="1" sz="1200" b="1" i="0" u="none" strike="noStrike" cap="none" spc="0" normalizeH="0" baseline="0">
                <a:ln>
                  <a:noFill/>
                </a:ln>
                <a:solidFill>
                  <a:srgbClr val="FFFFFF"/>
                </a:solidFill>
                <a:effectLst/>
                <a:uLnTx/>
                <a:uFillTx/>
                <a:latin typeface="Meiryo UI" panose="020B0604030504040204" pitchFamily="50" charset="-128"/>
                <a:ea typeface="Meiryo UI" panose="020B0604030504040204" pitchFamily="50" charset="-128"/>
              </a:defRPr>
            </a:lvl1pPr>
          </a:lstStyle>
          <a:p>
            <a:r>
              <a:rPr lang="zh-CN" altLang="en-US" sz="1000" dirty="0"/>
              <a:t>２号期間</a:t>
            </a:r>
          </a:p>
          <a:p>
            <a:r>
              <a:rPr lang="zh-CN" altLang="en-US" sz="1000" dirty="0"/>
              <a:t>（被用者）</a:t>
            </a:r>
          </a:p>
        </p:txBody>
      </p:sp>
      <p:sp>
        <p:nvSpPr>
          <p:cNvPr id="106" name="テキスト ボックス 105">
            <a:extLst>
              <a:ext uri="{FF2B5EF4-FFF2-40B4-BE49-F238E27FC236}">
                <a16:creationId xmlns:a16="http://schemas.microsoft.com/office/drawing/2014/main" id="{7F2FD4C6-40E2-6B57-BC2D-D5E999A68050}"/>
              </a:ext>
            </a:extLst>
          </p:cNvPr>
          <p:cNvSpPr txBox="1"/>
          <p:nvPr/>
        </p:nvSpPr>
        <p:spPr>
          <a:xfrm>
            <a:off x="5340294" y="4957720"/>
            <a:ext cx="1175939" cy="400110"/>
          </a:xfrm>
          <a:prstGeom prst="rect">
            <a:avLst/>
          </a:prstGeom>
          <a:noFill/>
          <a:ln>
            <a:noFill/>
          </a:ln>
        </p:spPr>
        <p:txBody>
          <a:bodyPr wrap="square" rtlCol="0">
            <a:spAutoFit/>
          </a:bodyPr>
          <a:lstStyle>
            <a:defPPr>
              <a:defRPr lang="en-US"/>
            </a:defPPr>
            <a:lvl1pPr marR="0" lvl="0" indent="0" algn="ctr" fontAlgn="auto">
              <a:spcBef>
                <a:spcPts val="0"/>
              </a:spcBef>
              <a:buClr>
                <a:srgbClr val="103185"/>
              </a:buClr>
              <a:buSzTx/>
              <a:buFontTx/>
              <a:buNone/>
              <a:tabLst/>
              <a:defRPr kumimoji="1" sz="1200" b="1" i="0" u="none" strike="noStrike" cap="none" spc="0" normalizeH="0" baseline="0">
                <a:ln>
                  <a:noFill/>
                </a:ln>
                <a:solidFill>
                  <a:srgbClr val="FFFFFF"/>
                </a:solidFill>
                <a:effectLst/>
                <a:uLnTx/>
                <a:uFillTx/>
                <a:latin typeface="Meiryo UI" panose="020B0604030504040204" pitchFamily="50" charset="-128"/>
                <a:ea typeface="Meiryo UI" panose="020B0604030504040204" pitchFamily="50" charset="-128"/>
              </a:defRPr>
            </a:lvl1pPr>
          </a:lstStyle>
          <a:p>
            <a:r>
              <a:rPr lang="zh-TW" altLang="en-US" sz="1000" dirty="0"/>
              <a:t>１号期間</a:t>
            </a:r>
          </a:p>
          <a:p>
            <a:r>
              <a:rPr lang="zh-TW" altLang="en-US" sz="1000" dirty="0"/>
              <a:t>（自営業）</a:t>
            </a:r>
          </a:p>
        </p:txBody>
      </p:sp>
      <p:pic>
        <p:nvPicPr>
          <p:cNvPr id="14" name="図 13">
            <a:extLst>
              <a:ext uri="{FF2B5EF4-FFF2-40B4-BE49-F238E27FC236}">
                <a16:creationId xmlns:a16="http://schemas.microsoft.com/office/drawing/2014/main" id="{C7B17050-40B2-854E-F490-A65B759DE555}"/>
              </a:ext>
            </a:extLst>
          </p:cNvPr>
          <p:cNvPicPr>
            <a:picLocks noChangeAspect="1"/>
          </p:cNvPicPr>
          <p:nvPr/>
        </p:nvPicPr>
        <p:blipFill>
          <a:blip r:embed="rId2"/>
          <a:stretch>
            <a:fillRect/>
          </a:stretch>
        </p:blipFill>
        <p:spPr>
          <a:xfrm>
            <a:off x="1259145" y="3154044"/>
            <a:ext cx="559603" cy="722594"/>
          </a:xfrm>
          <a:prstGeom prst="rect">
            <a:avLst/>
          </a:prstGeom>
        </p:spPr>
      </p:pic>
      <p:pic>
        <p:nvPicPr>
          <p:cNvPr id="15" name="図 14">
            <a:extLst>
              <a:ext uri="{FF2B5EF4-FFF2-40B4-BE49-F238E27FC236}">
                <a16:creationId xmlns:a16="http://schemas.microsoft.com/office/drawing/2014/main" id="{E6096B2B-8E5D-9B24-75F0-561E3E8D97FC}"/>
              </a:ext>
            </a:extLst>
          </p:cNvPr>
          <p:cNvPicPr>
            <a:picLocks noChangeAspect="1"/>
          </p:cNvPicPr>
          <p:nvPr/>
        </p:nvPicPr>
        <p:blipFill>
          <a:blip r:embed="rId3"/>
          <a:stretch>
            <a:fillRect/>
          </a:stretch>
        </p:blipFill>
        <p:spPr>
          <a:xfrm>
            <a:off x="1298407" y="3957706"/>
            <a:ext cx="483541" cy="695430"/>
          </a:xfrm>
          <a:prstGeom prst="rect">
            <a:avLst/>
          </a:prstGeom>
        </p:spPr>
      </p:pic>
      <p:pic>
        <p:nvPicPr>
          <p:cNvPr id="18" name="図 17">
            <a:extLst>
              <a:ext uri="{FF2B5EF4-FFF2-40B4-BE49-F238E27FC236}">
                <a16:creationId xmlns:a16="http://schemas.microsoft.com/office/drawing/2014/main" id="{3A1DD70B-C6BB-2631-4C38-5FD18AF544EA}"/>
              </a:ext>
            </a:extLst>
          </p:cNvPr>
          <p:cNvPicPr>
            <a:picLocks noChangeAspect="1"/>
          </p:cNvPicPr>
          <p:nvPr/>
        </p:nvPicPr>
        <p:blipFill>
          <a:blip r:embed="rId4"/>
          <a:stretch>
            <a:fillRect/>
          </a:stretch>
        </p:blipFill>
        <p:spPr>
          <a:xfrm>
            <a:off x="1231979" y="4706317"/>
            <a:ext cx="613934" cy="738894"/>
          </a:xfrm>
          <a:prstGeom prst="rect">
            <a:avLst/>
          </a:prstGeom>
        </p:spPr>
      </p:pic>
      <p:sp>
        <p:nvSpPr>
          <p:cNvPr id="37" name="フリーフォーム: 図形 36">
            <a:extLst>
              <a:ext uri="{FF2B5EF4-FFF2-40B4-BE49-F238E27FC236}">
                <a16:creationId xmlns:a16="http://schemas.microsoft.com/office/drawing/2014/main" id="{74DE587B-43AE-06BB-01A6-B20B17144625}"/>
              </a:ext>
            </a:extLst>
          </p:cNvPr>
          <p:cNvSpPr/>
          <p:nvPr/>
        </p:nvSpPr>
        <p:spPr>
          <a:xfrm>
            <a:off x="3532082" y="5390417"/>
            <a:ext cx="3817620" cy="431263"/>
          </a:xfrm>
          <a:custGeom>
            <a:avLst/>
            <a:gdLst>
              <a:gd name="connsiteX0" fmla="*/ 0 w 3817620"/>
              <a:gd name="connsiteY0" fmla="*/ 396240 h 396240"/>
              <a:gd name="connsiteX1" fmla="*/ 3817620 w 3817620"/>
              <a:gd name="connsiteY1" fmla="*/ 396240 h 396240"/>
              <a:gd name="connsiteX2" fmla="*/ 3817620 w 3817620"/>
              <a:gd name="connsiteY2" fmla="*/ 0 h 396240"/>
            </a:gdLst>
            <a:ahLst/>
            <a:cxnLst>
              <a:cxn ang="0">
                <a:pos x="connsiteX0" y="connsiteY0"/>
              </a:cxn>
              <a:cxn ang="0">
                <a:pos x="connsiteX1" y="connsiteY1"/>
              </a:cxn>
              <a:cxn ang="0">
                <a:pos x="connsiteX2" y="connsiteY2"/>
              </a:cxn>
            </a:cxnLst>
            <a:rect l="l" t="t" r="r" b="b"/>
            <a:pathLst>
              <a:path w="3817620" h="396240">
                <a:moveTo>
                  <a:pt x="0" y="396240"/>
                </a:moveTo>
                <a:lnTo>
                  <a:pt x="3817620" y="396240"/>
                </a:lnTo>
                <a:lnTo>
                  <a:pt x="3817620" y="0"/>
                </a:lnTo>
              </a:path>
            </a:pathLst>
          </a:custGeom>
          <a:noFill/>
          <a:ln w="28575">
            <a:solidFill>
              <a:srgbClr val="00206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AAA5DD0B-ABDE-DCA3-E0B0-46ED46BD14B2}"/>
              </a:ext>
            </a:extLst>
          </p:cNvPr>
          <p:cNvGrpSpPr/>
          <p:nvPr/>
        </p:nvGrpSpPr>
        <p:grpSpPr>
          <a:xfrm>
            <a:off x="4293981" y="5829449"/>
            <a:ext cx="3706723" cy="650971"/>
            <a:chOff x="4293981" y="5829449"/>
            <a:chExt cx="3706723" cy="650971"/>
          </a:xfrm>
        </p:grpSpPr>
        <p:grpSp>
          <p:nvGrpSpPr>
            <p:cNvPr id="31" name="グループ化 30">
              <a:extLst>
                <a:ext uri="{FF2B5EF4-FFF2-40B4-BE49-F238E27FC236}">
                  <a16:creationId xmlns:a16="http://schemas.microsoft.com/office/drawing/2014/main" id="{40A89F4D-62F2-DE79-656A-5DB156DF6F13}"/>
                </a:ext>
              </a:extLst>
            </p:cNvPr>
            <p:cNvGrpSpPr/>
            <p:nvPr/>
          </p:nvGrpSpPr>
          <p:grpSpPr>
            <a:xfrm>
              <a:off x="4293981" y="5829449"/>
              <a:ext cx="3706723" cy="650971"/>
              <a:chOff x="4522579" y="5804127"/>
              <a:chExt cx="3706723" cy="650971"/>
            </a:xfrm>
          </p:grpSpPr>
          <p:sp>
            <p:nvSpPr>
              <p:cNvPr id="33" name="四角形: 角を丸くする 32">
                <a:extLst>
                  <a:ext uri="{FF2B5EF4-FFF2-40B4-BE49-F238E27FC236}">
                    <a16:creationId xmlns:a16="http://schemas.microsoft.com/office/drawing/2014/main" id="{CFC647FC-873D-F8AD-B993-A615AE717A60}"/>
                  </a:ext>
                </a:extLst>
              </p:cNvPr>
              <p:cNvSpPr/>
              <p:nvPr/>
            </p:nvSpPr>
            <p:spPr>
              <a:xfrm>
                <a:off x="4522579" y="5968514"/>
                <a:ext cx="3706723" cy="4865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a:extLst>
                  <a:ext uri="{FF2B5EF4-FFF2-40B4-BE49-F238E27FC236}">
                    <a16:creationId xmlns:a16="http://schemas.microsoft.com/office/drawing/2014/main" id="{9C5C6A25-7558-D311-A266-9CFC24CD8ACC}"/>
                  </a:ext>
                </a:extLst>
              </p:cNvPr>
              <p:cNvSpPr/>
              <p:nvPr/>
            </p:nvSpPr>
            <p:spPr>
              <a:xfrm>
                <a:off x="6256990" y="5804127"/>
                <a:ext cx="237901" cy="207435"/>
              </a:xfrm>
              <a:prstGeom prst="triangle">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テキスト ボックス 35">
              <a:extLst>
                <a:ext uri="{FF2B5EF4-FFF2-40B4-BE49-F238E27FC236}">
                  <a16:creationId xmlns:a16="http://schemas.microsoft.com/office/drawing/2014/main" id="{C0D632F4-2D81-671E-7A4E-9DED60E5E0DD}"/>
                </a:ext>
              </a:extLst>
            </p:cNvPr>
            <p:cNvSpPr txBox="1"/>
            <p:nvPr/>
          </p:nvSpPr>
          <p:spPr>
            <a:xfrm>
              <a:off x="4447197" y="6006295"/>
              <a:ext cx="3400291" cy="461665"/>
            </a:xfrm>
            <a:prstGeom prst="rect">
              <a:avLst/>
            </a:prstGeom>
            <a:noFill/>
          </p:spPr>
          <p:txBody>
            <a:bodyPr wrap="none" rtlCol="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１号期間に係る財政である国民年金財政の</a:t>
              </a:r>
              <a:br>
                <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b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状況のみに依存して将来の基礎年金の水準が決定</a:t>
              </a:r>
            </a:p>
          </p:txBody>
        </p:sp>
      </p:grpSp>
    </p:spTree>
    <p:extLst>
      <p:ext uri="{BB962C8B-B14F-4D97-AF65-F5344CB8AC3E}">
        <p14:creationId xmlns:p14="http://schemas.microsoft.com/office/powerpoint/2010/main" val="373783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35" presetClass="path" presetSubtype="0" fill="hold" nodeType="withEffect">
                                  <p:stCondLst>
                                    <p:cond delay="0"/>
                                  </p:stCondLst>
                                  <p:childTnLst>
                                    <p:animMotion origin="layout" path="M 0.0008 -0.04606 L -2.82051E-6 -3.7037E-6 " pathEditMode="relative" rAng="0" ptsTypes="AA">
                                      <p:cBhvr>
                                        <p:cTn id="10" dur="500" fill="hold"/>
                                        <p:tgtEl>
                                          <p:spTgt spid="4"/>
                                        </p:tgtEl>
                                        <p:attrNameLst>
                                          <p:attrName>ppt_x</p:attrName>
                                          <p:attrName>ppt_y</p:attrName>
                                        </p:attrNameLst>
                                      </p:cBhvr>
                                      <p:rCtr x="-48" y="2292"/>
                                    </p:animMotion>
                                  </p:childTnLst>
                                </p:cTn>
                              </p:par>
                            </p:childTnLst>
                          </p:cTn>
                        </p:par>
                        <p:par>
                          <p:cTn id="11" fill="hold">
                            <p:stCondLst>
                              <p:cond delay="500"/>
                            </p:stCondLst>
                            <p:childTnLst>
                              <p:par>
                                <p:cTn id="12" presetID="1" presetClass="emph" presetSubtype="2" repeatCount="5000" autoRev="1" fill="hold" nodeType="afterEffect">
                                  <p:stCondLst>
                                    <p:cond delay="0"/>
                                  </p:stCondLst>
                                  <p:childTnLst>
                                    <p:animClr clrSpc="rgb" dir="cw">
                                      <p:cBhvr>
                                        <p:cTn id="13" dur="500" fill="hold"/>
                                        <p:tgtEl>
                                          <p:spTgt spid="21"/>
                                        </p:tgtEl>
                                        <p:attrNameLst>
                                          <p:attrName>fillcolor</p:attrName>
                                        </p:attrNameLst>
                                      </p:cBhvr>
                                      <p:to>
                                        <a:schemeClr val="accent2"/>
                                      </p:to>
                                    </p:animClr>
                                    <p:set>
                                      <p:cBhvr>
                                        <p:cTn id="14" dur="500" fill="hold"/>
                                        <p:tgtEl>
                                          <p:spTgt spid="21"/>
                                        </p:tgtEl>
                                        <p:attrNameLst>
                                          <p:attrName>fill.type</p:attrName>
                                        </p:attrNameLst>
                                      </p:cBhvr>
                                      <p:to>
                                        <p:strVal val="solid"/>
                                      </p:to>
                                    </p:set>
                                    <p:set>
                                      <p:cBhvr>
                                        <p:cTn id="15" dur="500" fill="hold"/>
                                        <p:tgtEl>
                                          <p:spTgt spid="21"/>
                                        </p:tgtEl>
                                        <p:attrNameLst>
                                          <p:attrName>fill.on</p:attrName>
                                        </p:attrNameLst>
                                      </p:cBhvr>
                                      <p:to>
                                        <p:strVal val="true"/>
                                      </p:to>
                                    </p:set>
                                  </p:childTnLst>
                                </p:cTn>
                              </p:par>
                              <p:par>
                                <p:cTn id="16" presetID="1" presetClass="emph" presetSubtype="2" repeatCount="5000" autoRev="1" fill="hold" nodeType="withEffect">
                                  <p:stCondLst>
                                    <p:cond delay="0"/>
                                  </p:stCondLst>
                                  <p:childTnLst>
                                    <p:animClr clrSpc="rgb" dir="cw">
                                      <p:cBhvr>
                                        <p:cTn id="17" dur="500" fill="hold"/>
                                        <p:tgtEl>
                                          <p:spTgt spid="24"/>
                                        </p:tgtEl>
                                        <p:attrNameLst>
                                          <p:attrName>fillcolor</p:attrName>
                                        </p:attrNameLst>
                                      </p:cBhvr>
                                      <p:to>
                                        <a:schemeClr val="accent2"/>
                                      </p:to>
                                    </p:animClr>
                                    <p:set>
                                      <p:cBhvr>
                                        <p:cTn id="18" dur="500" fill="hold"/>
                                        <p:tgtEl>
                                          <p:spTgt spid="24"/>
                                        </p:tgtEl>
                                        <p:attrNameLst>
                                          <p:attrName>fill.type</p:attrName>
                                        </p:attrNameLst>
                                      </p:cBhvr>
                                      <p:to>
                                        <p:strVal val="solid"/>
                                      </p:to>
                                    </p:set>
                                    <p:set>
                                      <p:cBhvr>
                                        <p:cTn id="19" dur="500" fill="hold"/>
                                        <p:tgtEl>
                                          <p:spTgt spid="24"/>
                                        </p:tgtEl>
                                        <p:attrNameLst>
                                          <p:attrName>fill.on</p:attrName>
                                        </p:attrNameLst>
                                      </p:cBhvr>
                                      <p:to>
                                        <p:strVal val="true"/>
                                      </p:to>
                                    </p:set>
                                  </p:childTnLst>
                                </p:cTn>
                              </p:par>
                              <p:par>
                                <p:cTn id="20" presetID="1" presetClass="emph" presetSubtype="2" repeatCount="5000" autoRev="1" fill="hold" nodeType="withEffect">
                                  <p:stCondLst>
                                    <p:cond delay="0"/>
                                  </p:stCondLst>
                                  <p:childTnLst>
                                    <p:animClr clrSpc="rgb" dir="cw">
                                      <p:cBhvr>
                                        <p:cTn id="21" dur="500" fill="hold"/>
                                        <p:tgtEl>
                                          <p:spTgt spid="25"/>
                                        </p:tgtEl>
                                        <p:attrNameLst>
                                          <p:attrName>fillcolor</p:attrName>
                                        </p:attrNameLst>
                                      </p:cBhvr>
                                      <p:to>
                                        <a:schemeClr val="accent2"/>
                                      </p:to>
                                    </p:animClr>
                                    <p:set>
                                      <p:cBhvr>
                                        <p:cTn id="22" dur="500" fill="hold"/>
                                        <p:tgtEl>
                                          <p:spTgt spid="25"/>
                                        </p:tgtEl>
                                        <p:attrNameLst>
                                          <p:attrName>fill.type</p:attrName>
                                        </p:attrNameLst>
                                      </p:cBhvr>
                                      <p:to>
                                        <p:strVal val="solid"/>
                                      </p:to>
                                    </p:set>
                                    <p:set>
                                      <p:cBhvr>
                                        <p:cTn id="23" dur="500" fill="hold"/>
                                        <p:tgtEl>
                                          <p:spTgt spid="25"/>
                                        </p:tgtEl>
                                        <p:attrNameLst>
                                          <p:attrName>fill.on</p:attrName>
                                        </p:attrNameLst>
                                      </p:cBhvr>
                                      <p:to>
                                        <p:strVal val="true"/>
                                      </p:to>
                                    </p:set>
                                  </p:childTnLst>
                                </p:cTn>
                              </p:par>
                              <p:par>
                                <p:cTn id="24" presetID="1" presetClass="emph" presetSubtype="2" repeatCount="5000" autoRev="1" fill="hold" nodeType="withEffect">
                                  <p:stCondLst>
                                    <p:cond delay="0"/>
                                  </p:stCondLst>
                                  <p:childTnLst>
                                    <p:animClr clrSpc="rgb" dir="cw">
                                      <p:cBhvr>
                                        <p:cTn id="25" dur="500" fill="hold"/>
                                        <p:tgtEl>
                                          <p:spTgt spid="63"/>
                                        </p:tgtEl>
                                        <p:attrNameLst>
                                          <p:attrName>fillcolor</p:attrName>
                                        </p:attrNameLst>
                                      </p:cBhvr>
                                      <p:to>
                                        <a:schemeClr val="accent2"/>
                                      </p:to>
                                    </p:animClr>
                                    <p:set>
                                      <p:cBhvr>
                                        <p:cTn id="26" dur="500" fill="hold"/>
                                        <p:tgtEl>
                                          <p:spTgt spid="63"/>
                                        </p:tgtEl>
                                        <p:attrNameLst>
                                          <p:attrName>fill.type</p:attrName>
                                        </p:attrNameLst>
                                      </p:cBhvr>
                                      <p:to>
                                        <p:strVal val="solid"/>
                                      </p:to>
                                    </p:set>
                                    <p:set>
                                      <p:cBhvr>
                                        <p:cTn id="27" dur="500" fill="hold"/>
                                        <p:tgtEl>
                                          <p:spTgt spid="63"/>
                                        </p:tgtEl>
                                        <p:attrNameLst>
                                          <p:attrName>fill.on</p:attrName>
                                        </p:attrNameLst>
                                      </p:cBhvr>
                                      <p:to>
                                        <p:strVal val="true"/>
                                      </p:to>
                                    </p:set>
                                  </p:childTnLst>
                                </p:cTn>
                              </p:par>
                              <p:par>
                                <p:cTn id="28" presetID="1" presetClass="emph" presetSubtype="2" repeatCount="5000" autoRev="1" fill="hold" nodeType="withEffect">
                                  <p:stCondLst>
                                    <p:cond delay="0"/>
                                  </p:stCondLst>
                                  <p:childTnLst>
                                    <p:animClr clrSpc="rgb" dir="cw">
                                      <p:cBhvr>
                                        <p:cTn id="29" dur="500" fill="hold"/>
                                        <p:tgtEl>
                                          <p:spTgt spid="61"/>
                                        </p:tgtEl>
                                        <p:attrNameLst>
                                          <p:attrName>fillcolor</p:attrName>
                                        </p:attrNameLst>
                                      </p:cBhvr>
                                      <p:to>
                                        <a:schemeClr val="accent2"/>
                                      </p:to>
                                    </p:animClr>
                                    <p:set>
                                      <p:cBhvr>
                                        <p:cTn id="30" dur="500" fill="hold"/>
                                        <p:tgtEl>
                                          <p:spTgt spid="61"/>
                                        </p:tgtEl>
                                        <p:attrNameLst>
                                          <p:attrName>fill.type</p:attrName>
                                        </p:attrNameLst>
                                      </p:cBhvr>
                                      <p:to>
                                        <p:strVal val="solid"/>
                                      </p:to>
                                    </p:set>
                                    <p:set>
                                      <p:cBhvr>
                                        <p:cTn id="31" dur="500" fill="hold"/>
                                        <p:tgtEl>
                                          <p:spTgt spid="61"/>
                                        </p:tgtEl>
                                        <p:attrNameLst>
                                          <p:attrName>fill.on</p:attrName>
                                        </p:attrNameLst>
                                      </p:cBhvr>
                                      <p:to>
                                        <p:strVal val="true"/>
                                      </p:to>
                                    </p:set>
                                  </p:childTnLst>
                                </p:cTn>
                              </p:par>
                              <p:par>
                                <p:cTn id="32" presetID="1" presetClass="emph" presetSubtype="2" repeatCount="5000" autoRev="1" fill="hold" nodeType="withEffect">
                                  <p:stCondLst>
                                    <p:cond delay="0"/>
                                  </p:stCondLst>
                                  <p:childTnLst>
                                    <p:animClr clrSpc="rgb" dir="cw">
                                      <p:cBhvr>
                                        <p:cTn id="33" dur="500" fill="hold"/>
                                        <p:tgtEl>
                                          <p:spTgt spid="87"/>
                                        </p:tgtEl>
                                        <p:attrNameLst>
                                          <p:attrName>fillcolor</p:attrName>
                                        </p:attrNameLst>
                                      </p:cBhvr>
                                      <p:to>
                                        <a:schemeClr val="accent2"/>
                                      </p:to>
                                    </p:animClr>
                                    <p:set>
                                      <p:cBhvr>
                                        <p:cTn id="34" dur="500" fill="hold"/>
                                        <p:tgtEl>
                                          <p:spTgt spid="87"/>
                                        </p:tgtEl>
                                        <p:attrNameLst>
                                          <p:attrName>fill.type</p:attrName>
                                        </p:attrNameLst>
                                      </p:cBhvr>
                                      <p:to>
                                        <p:strVal val="solid"/>
                                      </p:to>
                                    </p:set>
                                    <p:set>
                                      <p:cBhvr>
                                        <p:cTn id="35" dur="500" fill="hold"/>
                                        <p:tgtEl>
                                          <p:spTgt spid="87"/>
                                        </p:tgtEl>
                                        <p:attrNameLst>
                                          <p:attrName>fill.on</p:attrName>
                                        </p:attrNameLst>
                                      </p:cBhvr>
                                      <p:to>
                                        <p:strVal val="true"/>
                                      </p:to>
                                    </p:set>
                                  </p:childTnLst>
                                </p:cTn>
                              </p:par>
                              <p:par>
                                <p:cTn id="36" presetID="1" presetClass="emph" presetSubtype="2" repeatCount="5000" autoRev="1" fill="hold" nodeType="withEffect">
                                  <p:stCondLst>
                                    <p:cond delay="0"/>
                                  </p:stCondLst>
                                  <p:childTnLst>
                                    <p:animClr clrSpc="rgb" dir="cw">
                                      <p:cBhvr>
                                        <p:cTn id="37" dur="500" fill="hold"/>
                                        <p:tgtEl>
                                          <p:spTgt spid="99"/>
                                        </p:tgtEl>
                                        <p:attrNameLst>
                                          <p:attrName>fillcolor</p:attrName>
                                        </p:attrNameLst>
                                      </p:cBhvr>
                                      <p:to>
                                        <a:schemeClr val="accent2"/>
                                      </p:to>
                                    </p:animClr>
                                    <p:set>
                                      <p:cBhvr>
                                        <p:cTn id="38" dur="500" fill="hold"/>
                                        <p:tgtEl>
                                          <p:spTgt spid="99"/>
                                        </p:tgtEl>
                                        <p:attrNameLst>
                                          <p:attrName>fill.type</p:attrName>
                                        </p:attrNameLst>
                                      </p:cBhvr>
                                      <p:to>
                                        <p:strVal val="solid"/>
                                      </p:to>
                                    </p:set>
                                    <p:set>
                                      <p:cBhvr>
                                        <p:cTn id="39" dur="500" fill="hold"/>
                                        <p:tgtEl>
                                          <p:spTgt spid="99"/>
                                        </p:tgtEl>
                                        <p:attrNameLst>
                                          <p:attrName>fill.on</p:attrName>
                                        </p:attrNameLst>
                                      </p:cBhvr>
                                      <p:to>
                                        <p:strVal val="true"/>
                                      </p:to>
                                    </p:set>
                                  </p:childTnLst>
                                </p:cTn>
                              </p:par>
                              <p:par>
                                <p:cTn id="40" presetID="1" presetClass="emph" presetSubtype="2" repeatCount="5000" autoRev="1" fill="hold" nodeType="withEffect">
                                  <p:stCondLst>
                                    <p:cond delay="0"/>
                                  </p:stCondLst>
                                  <p:childTnLst>
                                    <p:animClr clrSpc="rgb" dir="cw">
                                      <p:cBhvr>
                                        <p:cTn id="41" dur="500" fill="hold"/>
                                        <p:tgtEl>
                                          <p:spTgt spid="68"/>
                                        </p:tgtEl>
                                        <p:attrNameLst>
                                          <p:attrName>fillcolor</p:attrName>
                                        </p:attrNameLst>
                                      </p:cBhvr>
                                      <p:to>
                                        <a:schemeClr val="accent2"/>
                                      </p:to>
                                    </p:animClr>
                                    <p:set>
                                      <p:cBhvr>
                                        <p:cTn id="42" dur="500" fill="hold"/>
                                        <p:tgtEl>
                                          <p:spTgt spid="68"/>
                                        </p:tgtEl>
                                        <p:attrNameLst>
                                          <p:attrName>fill.type</p:attrName>
                                        </p:attrNameLst>
                                      </p:cBhvr>
                                      <p:to>
                                        <p:strVal val="solid"/>
                                      </p:to>
                                    </p:set>
                                    <p:set>
                                      <p:cBhvr>
                                        <p:cTn id="43" dur="500" fill="hold"/>
                                        <p:tgtEl>
                                          <p:spTgt spid="6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47">
            <a:extLst>
              <a:ext uri="{FF2B5EF4-FFF2-40B4-BE49-F238E27FC236}">
                <a16:creationId xmlns:a16="http://schemas.microsoft.com/office/drawing/2014/main" id="{1CBD03A1-50D5-D13B-2EFD-C260CF2A001A}"/>
              </a:ext>
            </a:extLst>
          </p:cNvPr>
          <p:cNvSpPr/>
          <p:nvPr/>
        </p:nvSpPr>
        <p:spPr>
          <a:xfrm>
            <a:off x="543805" y="1917513"/>
            <a:ext cx="8818391" cy="4026035"/>
          </a:xfrm>
          <a:prstGeom prst="roundRect">
            <a:avLst>
              <a:gd name="adj" fmla="val 0"/>
            </a:avLst>
          </a:prstGeom>
          <a:solidFill>
            <a:srgbClr val="E0F5F9"/>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BA1EDC69-ACEC-61D0-8307-61D30E1BA61B}"/>
              </a:ext>
            </a:extLst>
          </p:cNvPr>
          <p:cNvSpPr/>
          <p:nvPr/>
        </p:nvSpPr>
        <p:spPr>
          <a:xfrm>
            <a:off x="4302436" y="3515464"/>
            <a:ext cx="2818513" cy="724887"/>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6E2A0A31-4D8A-B0E8-2AD0-B5589C1E84EB}"/>
              </a:ext>
            </a:extLst>
          </p:cNvPr>
          <p:cNvSpPr/>
          <p:nvPr/>
        </p:nvSpPr>
        <p:spPr>
          <a:xfrm>
            <a:off x="2895303" y="4240352"/>
            <a:ext cx="1401904" cy="1449774"/>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25</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正方形/長方形 20">
            <a:extLst>
              <a:ext uri="{FF2B5EF4-FFF2-40B4-BE49-F238E27FC236}">
                <a16:creationId xmlns:a16="http://schemas.microsoft.com/office/drawing/2014/main" id="{97FFDD97-34D3-DB8A-1B33-DC3EC1AEEACD}"/>
              </a:ext>
            </a:extLst>
          </p:cNvPr>
          <p:cNvSpPr/>
          <p:nvPr/>
        </p:nvSpPr>
        <p:spPr>
          <a:xfrm>
            <a:off x="382926" y="0"/>
            <a:ext cx="5283943"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テキスト ボックス 22">
            <a:extLst>
              <a:ext uri="{FF2B5EF4-FFF2-40B4-BE49-F238E27FC236}">
                <a16:creationId xmlns:a16="http://schemas.microsoft.com/office/drawing/2014/main" id="{70DA2341-326E-72CF-C2DD-6EC5B5B482F9}"/>
              </a:ext>
            </a:extLst>
          </p:cNvPr>
          <p:cNvSpPr txBox="1"/>
          <p:nvPr/>
        </p:nvSpPr>
        <p:spPr bwMode="gray">
          <a:xfrm>
            <a:off x="1556731" y="55917"/>
            <a:ext cx="440438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年間の制度間移動の状況</a:t>
            </a:r>
          </a:p>
        </p:txBody>
      </p:sp>
      <p:sp>
        <p:nvSpPr>
          <p:cNvPr id="24" name="正方形/長方形 23">
            <a:extLst>
              <a:ext uri="{FF2B5EF4-FFF2-40B4-BE49-F238E27FC236}">
                <a16:creationId xmlns:a16="http://schemas.microsoft.com/office/drawing/2014/main" id="{DB3ABDD7-6169-E473-24A5-0D1062EF4BBC}"/>
              </a:ext>
            </a:extLst>
          </p:cNvPr>
          <p:cNvSpPr/>
          <p:nvPr/>
        </p:nvSpPr>
        <p:spPr bwMode="gray">
          <a:xfrm>
            <a:off x="539294" y="98888"/>
            <a:ext cx="956132" cy="4286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b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参考</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4C6407E5-C8BA-9224-CD72-DB89BD22BEE9}"/>
              </a:ext>
            </a:extLst>
          </p:cNvPr>
          <p:cNvSpPr txBox="1"/>
          <p:nvPr/>
        </p:nvSpPr>
        <p:spPr>
          <a:xfrm>
            <a:off x="649812" y="5980973"/>
            <a:ext cx="8712384" cy="534185"/>
          </a:xfrm>
          <a:prstGeom prst="rect">
            <a:avLst/>
          </a:prstGeom>
          <a:noFill/>
        </p:spPr>
        <p:txBody>
          <a:bodyPr wrap="square" rtlCol="0">
            <a:spAutoFit/>
          </a:bodyPr>
          <a:lstStyle/>
          <a:p>
            <a:pPr marL="180975" marR="0" lvl="0" indent="-180975" defTabSz="457200" rtl="0" eaLnBrk="1" fontAlgn="auto" latinLnBrk="0" hangingPunct="1">
              <a:lnSpc>
                <a:spcPct val="110000"/>
              </a:lnSpc>
              <a:spcBef>
                <a:spcPts val="0"/>
              </a:spcBef>
              <a:spcAft>
                <a:spcPts val="0"/>
              </a:spcAft>
              <a:buClrTx/>
              <a:buSzTx/>
              <a:buFontTx/>
              <a:buNone/>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（出典）年金局調べ</a:t>
            </a:r>
          </a:p>
          <a:p>
            <a:pPr marL="180975" marR="0" lvl="0" indent="-180975" defTabSz="457200" rtl="0" eaLnBrk="1" fontAlgn="auto" latinLnBrk="0" hangingPunct="1">
              <a:lnSpc>
                <a:spcPct val="110000"/>
              </a:lnSpc>
              <a:spcBef>
                <a:spcPts val="0"/>
              </a:spcBef>
              <a:spcAft>
                <a:spcPts val="0"/>
              </a:spcAft>
              <a:buClrTx/>
              <a:buSzTx/>
              <a:buFontTx/>
              <a:buNone/>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2020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年度末と</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年度末の両方に加入していた被保険者について、</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年度末から</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年度末にかけての制度の移動状況をみたもの。なお、</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年度末と</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年度末にともに２号または３号に加入している者</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(4,491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の中には、</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年度中に「２号または３号→１号→２号または３号」と移動した者</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が含まれる。</a:t>
            </a:r>
          </a:p>
        </p:txBody>
      </p:sp>
      <p:sp>
        <p:nvSpPr>
          <p:cNvPr id="26" name="テキスト ボックス 25">
            <a:extLst>
              <a:ext uri="{FF2B5EF4-FFF2-40B4-BE49-F238E27FC236}">
                <a16:creationId xmlns:a16="http://schemas.microsoft.com/office/drawing/2014/main" id="{7A3B5AE7-9EB4-40D1-3376-103D19691EB6}"/>
              </a:ext>
            </a:extLst>
          </p:cNvPr>
          <p:cNvSpPr txBox="1"/>
          <p:nvPr/>
        </p:nvSpPr>
        <p:spPr>
          <a:xfrm>
            <a:off x="3485828" y="2003669"/>
            <a:ext cx="324036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年度末 </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58</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歳</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E21CC701-F390-9646-8645-152A7CA8F800}"/>
              </a:ext>
            </a:extLst>
          </p:cNvPr>
          <p:cNvSpPr/>
          <p:nvPr/>
        </p:nvSpPr>
        <p:spPr>
          <a:xfrm>
            <a:off x="851532" y="1631071"/>
            <a:ext cx="5760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a:extLst>
              <a:ext uri="{FF2B5EF4-FFF2-40B4-BE49-F238E27FC236}">
                <a16:creationId xmlns:a16="http://schemas.microsoft.com/office/drawing/2014/main" id="{BDB3C740-87FC-AD0D-FD07-254BB707CABE}"/>
              </a:ext>
            </a:extLst>
          </p:cNvPr>
          <p:cNvSpPr txBox="1"/>
          <p:nvPr/>
        </p:nvSpPr>
        <p:spPr>
          <a:xfrm>
            <a:off x="643736" y="877027"/>
            <a:ext cx="8773760" cy="877869"/>
          </a:xfrm>
          <a:prstGeom prst="rect">
            <a:avLst/>
          </a:prstGeom>
          <a:noFill/>
        </p:spPr>
        <p:txBody>
          <a:bodyPr wrap="squar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老齢基礎年金の算定基礎となる</a:t>
            </a:r>
            <a:r>
              <a:rPr kumimoji="0" lang="en-US" altLang="ja-JP"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a:t>
            </a:r>
            <a:r>
              <a:rPr kumimoji="0"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歳～</a:t>
            </a:r>
            <a:r>
              <a:rPr kumimoji="0" lang="en-US" altLang="ja-JP"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59</a:t>
            </a:r>
            <a:r>
              <a:rPr kumimoji="0"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歳の間の年齢で、</a:t>
            </a:r>
            <a:br>
              <a:rPr kumimoji="0" lang="en-US" altLang="ja-JP"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0"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2020</a:t>
            </a:r>
            <a:r>
              <a:rPr kumimoji="0"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年度末から</a:t>
            </a:r>
            <a:r>
              <a:rPr kumimoji="0"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2021</a:t>
            </a:r>
            <a:r>
              <a:rPr kumimoji="0"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年度末の１年間</a:t>
            </a:r>
            <a:r>
              <a:rPr kumimoji="0"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に、 「１号→２号または３号」または「２号または３号→１号」と</a:t>
            </a:r>
            <a:r>
              <a:rPr kumimoji="0" lang="ja-JP" altLang="en-US" sz="16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制度間移動した方は、</a:t>
            </a:r>
            <a:r>
              <a:rPr kumimoji="0" lang="en-US" altLang="ja-JP" sz="16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350</a:t>
            </a:r>
            <a:r>
              <a:rPr kumimoji="0" lang="ja-JP" altLang="en-US" sz="16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万人（総数</a:t>
            </a:r>
            <a:r>
              <a:rPr kumimoji="0" lang="en-US" altLang="ja-JP" sz="16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6,053</a:t>
            </a:r>
            <a:r>
              <a:rPr kumimoji="0" lang="ja-JP" altLang="en-US" sz="16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万人に対して約６％）</a:t>
            </a:r>
            <a:r>
              <a:rPr kumimoji="0"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になります。</a:t>
            </a:r>
          </a:p>
        </p:txBody>
      </p:sp>
      <p:graphicFrame>
        <p:nvGraphicFramePr>
          <p:cNvPr id="29" name="表 3">
            <a:extLst>
              <a:ext uri="{FF2B5EF4-FFF2-40B4-BE49-F238E27FC236}">
                <a16:creationId xmlns:a16="http://schemas.microsoft.com/office/drawing/2014/main" id="{4E14E371-67AE-BEC0-EF80-43E791529289}"/>
              </a:ext>
            </a:extLst>
          </p:cNvPr>
          <p:cNvGraphicFramePr>
            <a:graphicFrameLocks noGrp="1"/>
          </p:cNvGraphicFramePr>
          <p:nvPr/>
        </p:nvGraphicFramePr>
        <p:xfrm>
          <a:off x="1017730" y="2428378"/>
          <a:ext cx="6098828" cy="3257201"/>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1160039828"/>
                    </a:ext>
                  </a:extLst>
                </a:gridCol>
                <a:gridCol w="1407707">
                  <a:extLst>
                    <a:ext uri="{9D8B030D-6E8A-4147-A177-3AD203B41FA5}">
                      <a16:colId xmlns:a16="http://schemas.microsoft.com/office/drawing/2014/main" val="3494049959"/>
                    </a:ext>
                  </a:extLst>
                </a:gridCol>
                <a:gridCol w="1407707">
                  <a:extLst>
                    <a:ext uri="{9D8B030D-6E8A-4147-A177-3AD203B41FA5}">
                      <a16:colId xmlns:a16="http://schemas.microsoft.com/office/drawing/2014/main" val="1715415527"/>
                    </a:ext>
                  </a:extLst>
                </a:gridCol>
                <a:gridCol w="1407707">
                  <a:extLst>
                    <a:ext uri="{9D8B030D-6E8A-4147-A177-3AD203B41FA5}">
                      <a16:colId xmlns:a16="http://schemas.microsoft.com/office/drawing/2014/main" val="384112906"/>
                    </a:ext>
                  </a:extLst>
                </a:gridCol>
                <a:gridCol w="1407707">
                  <a:extLst>
                    <a:ext uri="{9D8B030D-6E8A-4147-A177-3AD203B41FA5}">
                      <a16:colId xmlns:a16="http://schemas.microsoft.com/office/drawing/2014/main" val="124281647"/>
                    </a:ext>
                  </a:extLst>
                </a:gridCol>
              </a:tblGrid>
              <a:tr h="371881">
                <a:tc rowSpan="2" gridSpan="2">
                  <a:txBody>
                    <a:bodyPr/>
                    <a:lstStyle/>
                    <a:p>
                      <a:pPr algn="ctr"/>
                      <a:endParaRPr kumimoji="1" lang="ja-JP" altLang="en-US"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kumimoji="1" lang="en-US" altLang="ja-JP" sz="1400" b="1" dirty="0">
                          <a:solidFill>
                            <a:schemeClr val="bg1"/>
                          </a:solidFill>
                          <a:latin typeface="Meiryo UI" panose="020B0604030504040204" pitchFamily="50" charset="-128"/>
                          <a:ea typeface="Meiryo UI" panose="020B0604030504040204" pitchFamily="50" charset="-128"/>
                        </a:rPr>
                        <a:t>2021</a:t>
                      </a:r>
                      <a:r>
                        <a:rPr kumimoji="1" lang="ja-JP" altLang="en-US" sz="1400" b="1" dirty="0">
                          <a:solidFill>
                            <a:schemeClr val="bg1"/>
                          </a:solidFill>
                          <a:latin typeface="Meiryo UI" panose="020B0604030504040204" pitchFamily="50" charset="-128"/>
                          <a:ea typeface="Meiryo UI" panose="020B0604030504040204" pitchFamily="50" charset="-128"/>
                        </a:rPr>
                        <a:t>年度末の制度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pPr algn="ctr"/>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bg1"/>
                    </a:solidFill>
                  </a:tcPr>
                </a:tc>
                <a:tc hMerge="1">
                  <a:txBody>
                    <a:bodyPr/>
                    <a:lstStyle/>
                    <a:p>
                      <a:pPr algn="ctr"/>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1870112522"/>
                  </a:ext>
                </a:extLst>
              </a:tr>
              <a:tr h="721330">
                <a:tc gridSpan="2" vMerge="1">
                  <a:txBody>
                    <a:bodyPr/>
                    <a:lstStyle/>
                    <a:p>
                      <a:pPr algn="ctr"/>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pPr algn="ctr"/>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solidFill>
                            <a:schemeClr val="tx1"/>
                          </a:solidFill>
                          <a:latin typeface="Meiryo UI" panose="020B0604030504040204" pitchFamily="50" charset="-128"/>
                          <a:ea typeface="Meiryo UI" panose="020B0604030504040204" pitchFamily="50" charset="-128"/>
                        </a:rPr>
                        <a:t>１号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b="1" dirty="0">
                          <a:solidFill>
                            <a:schemeClr val="tx1"/>
                          </a:solidFill>
                          <a:latin typeface="Meiryo UI" panose="020B0604030504040204" pitchFamily="50" charset="-128"/>
                          <a:ea typeface="Meiryo UI" panose="020B0604030504040204" pitchFamily="50" charset="-128"/>
                        </a:rPr>
                        <a:t>２号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chemeClr val="bg1">
                        <a:lumMod val="95000"/>
                      </a:schemeClr>
                    </a:solidFill>
                  </a:tcPr>
                </a:tc>
                <a:tc>
                  <a:txBody>
                    <a:bodyPr/>
                    <a:lstStyle/>
                    <a:p>
                      <a:pPr algn="ctr"/>
                      <a:r>
                        <a:rPr kumimoji="1" lang="ja-JP" altLang="en-US" b="1" dirty="0">
                          <a:solidFill>
                            <a:schemeClr val="tx1"/>
                          </a:solidFill>
                          <a:latin typeface="Meiryo UI" panose="020B0604030504040204" pitchFamily="50" charset="-128"/>
                          <a:ea typeface="Meiryo UI" panose="020B0604030504040204" pitchFamily="50" charset="-128"/>
                        </a:rPr>
                        <a:t>３号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224539"/>
                  </a:ext>
                </a:extLst>
              </a:tr>
              <a:tr h="721330">
                <a:tc rowSpan="3">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２０２０年度末の制度</a:t>
                      </a:r>
                      <a:endParaRPr kumimoji="1" lang="ja-JP" altLang="en-US" sz="1600" b="1" dirty="0">
                        <a:solidFill>
                          <a:schemeClr val="bg1"/>
                        </a:solidFill>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kumimoji="1" lang="ja-JP" altLang="en-US" b="1" dirty="0">
                          <a:solidFill>
                            <a:schemeClr val="tx1"/>
                          </a:solidFill>
                          <a:latin typeface="Meiryo UI" panose="020B0604030504040204" pitchFamily="50" charset="-128"/>
                          <a:ea typeface="Meiryo UI" panose="020B0604030504040204" pitchFamily="50" charset="-128"/>
                        </a:rPr>
                        <a:t>１号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en-US" altLang="ja-JP" b="0" dirty="0">
                          <a:solidFill>
                            <a:schemeClr val="tx1"/>
                          </a:solidFill>
                          <a:latin typeface="Meiryo UI" panose="020B0604030504040204" pitchFamily="50" charset="-128"/>
                          <a:ea typeface="Meiryo UI" panose="020B0604030504040204" pitchFamily="50" charset="-128"/>
                        </a:rPr>
                        <a:t>1,212</a:t>
                      </a:r>
                      <a:r>
                        <a:rPr kumimoji="1" lang="ja-JP" altLang="en-US" sz="1400" b="0" dirty="0">
                          <a:solidFill>
                            <a:schemeClr val="tx1"/>
                          </a:solidFill>
                          <a:latin typeface="Meiryo UI" panose="020B0604030504040204" pitchFamily="50" charset="-128"/>
                          <a:ea typeface="Meiryo UI" panose="020B0604030504040204" pitchFamily="50" charset="-128"/>
                        </a:rPr>
                        <a:t>万人</a:t>
                      </a:r>
                      <a:endParaRPr kumimoji="1" lang="ja-JP" altLang="en-US"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3810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chemeClr val="bg1"/>
                    </a:solidFill>
                  </a:tcPr>
                </a:tc>
                <a:tc>
                  <a:txBody>
                    <a:bodyPr/>
                    <a:lstStyle/>
                    <a:p>
                      <a:pPr algn="ctr"/>
                      <a:r>
                        <a:rPr kumimoji="1" lang="en-US" altLang="ja-JP" b="1" dirty="0">
                          <a:solidFill>
                            <a:srgbClr val="002060"/>
                          </a:solidFill>
                          <a:latin typeface="Meiryo UI" panose="020B0604030504040204" pitchFamily="50" charset="-128"/>
                          <a:ea typeface="Meiryo UI" panose="020B0604030504040204" pitchFamily="50" charset="-128"/>
                        </a:rPr>
                        <a:t>194</a:t>
                      </a:r>
                      <a:r>
                        <a:rPr kumimoji="1" lang="ja-JP" altLang="en-US" sz="1400" b="1" dirty="0">
                          <a:solidFill>
                            <a:srgbClr val="002060"/>
                          </a:solidFill>
                          <a:latin typeface="Meiryo UI" panose="020B0604030504040204" pitchFamily="50" charset="-128"/>
                          <a:ea typeface="Meiryo UI" panose="020B0604030504040204" pitchFamily="50" charset="-128"/>
                        </a:rPr>
                        <a:t>万人</a:t>
                      </a:r>
                      <a:endParaRPr kumimoji="1" lang="ja-JP" altLang="en-US" b="1" dirty="0">
                        <a:solidFill>
                          <a:srgbClr val="002060"/>
                        </a:solidFill>
                        <a:latin typeface="Meiryo UI" panose="020B0604030504040204" pitchFamily="50" charset="-128"/>
                        <a:ea typeface="Meiryo UI" panose="020B0604030504040204" pitchFamily="50" charset="-128"/>
                      </a:endParaRPr>
                    </a:p>
                  </a:txBody>
                  <a:tcPr anchor="ctr">
                    <a:lnL w="3810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a:solidFill>
                            <a:srgbClr val="002060"/>
                          </a:solidFill>
                          <a:latin typeface="Meiryo UI" panose="020B0604030504040204" pitchFamily="50" charset="-128"/>
                          <a:ea typeface="Meiryo UI" panose="020B0604030504040204" pitchFamily="50" charset="-128"/>
                        </a:rPr>
                        <a:t>19</a:t>
                      </a:r>
                      <a:r>
                        <a:rPr kumimoji="1" lang="ja-JP" altLang="en-US" sz="1400" b="1" dirty="0">
                          <a:solidFill>
                            <a:srgbClr val="002060"/>
                          </a:solidFill>
                          <a:latin typeface="Meiryo UI" panose="020B0604030504040204" pitchFamily="50" charset="-128"/>
                          <a:ea typeface="Meiryo UI" panose="020B0604030504040204" pitchFamily="50" charset="-128"/>
                        </a:rPr>
                        <a:t>万人</a:t>
                      </a:r>
                      <a:endParaRPr kumimoji="1" lang="ja-JP" altLang="en-US" b="1" dirty="0">
                        <a:solidFill>
                          <a:srgbClr val="00206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73986255"/>
                  </a:ext>
                </a:extLst>
              </a:tr>
              <a:tr h="721330">
                <a:tc vMerge="1">
                  <a:txBody>
                    <a:bodyPr/>
                    <a:lstStyle/>
                    <a:p>
                      <a:pPr algn="ctr"/>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solidFill>
                            <a:schemeClr val="tx1"/>
                          </a:solidFill>
                          <a:latin typeface="Meiryo UI" panose="020B0604030504040204" pitchFamily="50" charset="-128"/>
                          <a:ea typeface="Meiryo UI" panose="020B0604030504040204" pitchFamily="50" charset="-128"/>
                        </a:rPr>
                        <a:t>２号</a:t>
                      </a:r>
                    </a:p>
                  </a:txBody>
                  <a:tcPr anchor="ctr">
                    <a:lnL w="12700" cap="flat" cmpd="sng" algn="ctr">
                      <a:solidFill>
                        <a:schemeClr val="tx1"/>
                      </a:solidFill>
                      <a:prstDash val="solid"/>
                      <a:round/>
                      <a:headEnd type="none" w="med" len="med"/>
                      <a:tailEnd type="none" w="med" len="med"/>
                    </a:lnL>
                    <a:lnR w="3810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en-US" altLang="ja-JP" b="1" dirty="0">
                          <a:solidFill>
                            <a:srgbClr val="002060"/>
                          </a:solidFill>
                          <a:latin typeface="Meiryo UI" panose="020B0604030504040204" pitchFamily="50" charset="-128"/>
                          <a:ea typeface="Meiryo UI" panose="020B0604030504040204" pitchFamily="50" charset="-128"/>
                        </a:rPr>
                        <a:t>115</a:t>
                      </a:r>
                      <a:r>
                        <a:rPr kumimoji="1" lang="ja-JP" altLang="en-US" sz="1400" b="1" dirty="0">
                          <a:solidFill>
                            <a:srgbClr val="002060"/>
                          </a:solidFill>
                          <a:latin typeface="Meiryo UI" panose="020B0604030504040204" pitchFamily="50" charset="-128"/>
                          <a:ea typeface="Meiryo UI" panose="020B0604030504040204" pitchFamily="50" charset="-128"/>
                        </a:rPr>
                        <a:t>万人</a:t>
                      </a:r>
                      <a:endParaRPr kumimoji="1" lang="ja-JP" altLang="en-US" b="1" dirty="0">
                        <a:solidFill>
                          <a:srgbClr val="002060"/>
                        </a:solidFill>
                        <a:latin typeface="Meiryo UI" panose="020B0604030504040204" pitchFamily="50" charset="-128"/>
                        <a:ea typeface="Meiryo UI" panose="020B0604030504040204" pitchFamily="50" charset="-128"/>
                      </a:endParaRP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dirty="0">
                          <a:solidFill>
                            <a:schemeClr val="tx1"/>
                          </a:solidFill>
                          <a:latin typeface="Meiryo UI" panose="020B0604030504040204" pitchFamily="50" charset="-128"/>
                          <a:ea typeface="Meiryo UI" panose="020B0604030504040204" pitchFamily="50" charset="-128"/>
                        </a:rPr>
                        <a:t>3,719</a:t>
                      </a:r>
                      <a:r>
                        <a:rPr kumimoji="1" lang="ja-JP" altLang="en-US" sz="1400" b="0" dirty="0">
                          <a:solidFill>
                            <a:schemeClr val="tx1"/>
                          </a:solidFill>
                          <a:latin typeface="Meiryo UI" panose="020B0604030504040204" pitchFamily="50" charset="-128"/>
                          <a:ea typeface="Meiryo UI" panose="020B0604030504040204" pitchFamily="50" charset="-128"/>
                        </a:rPr>
                        <a:t>万人</a:t>
                      </a:r>
                      <a:endParaRPr kumimoji="1" lang="ja-JP" altLang="en-US" b="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0" dirty="0">
                          <a:solidFill>
                            <a:schemeClr val="tx1"/>
                          </a:solidFill>
                          <a:latin typeface="Meiryo UI" panose="020B0604030504040204" pitchFamily="50" charset="-128"/>
                          <a:ea typeface="Meiryo UI" panose="020B0604030504040204" pitchFamily="50" charset="-128"/>
                        </a:rPr>
                        <a:t>25</a:t>
                      </a:r>
                      <a:r>
                        <a:rPr kumimoji="1" lang="ja-JP" altLang="en-US" sz="1400" b="0" dirty="0">
                          <a:solidFill>
                            <a:schemeClr val="tx1"/>
                          </a:solidFill>
                          <a:latin typeface="Meiryo UI" panose="020B0604030504040204" pitchFamily="50" charset="-128"/>
                          <a:ea typeface="Meiryo UI" panose="020B0604030504040204" pitchFamily="50" charset="-128"/>
                        </a:rPr>
                        <a:t>万人</a:t>
                      </a:r>
                      <a:endParaRPr kumimoji="1" lang="ja-JP" altLang="en-US"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3244392"/>
                  </a:ext>
                </a:extLst>
              </a:tr>
              <a:tr h="721330">
                <a:tc vMerge="1">
                  <a:txBody>
                    <a:bodyPr/>
                    <a:lstStyle/>
                    <a:p>
                      <a:pPr algn="ctr"/>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solidFill>
                            <a:schemeClr val="tx1"/>
                          </a:solidFill>
                          <a:latin typeface="Meiryo UI" panose="020B0604030504040204" pitchFamily="50" charset="-128"/>
                          <a:ea typeface="Meiryo UI" panose="020B0604030504040204" pitchFamily="50" charset="-128"/>
                        </a:rPr>
                        <a:t>３号</a:t>
                      </a:r>
                    </a:p>
                  </a:txBody>
                  <a:tcPr anchor="ctr">
                    <a:lnL w="12700" cap="flat" cmpd="sng" algn="ctr">
                      <a:solidFill>
                        <a:schemeClr val="tx1"/>
                      </a:solidFill>
                      <a:prstDash val="solid"/>
                      <a:round/>
                      <a:headEnd type="none" w="med" len="med"/>
                      <a:tailEnd type="none" w="med" len="med"/>
                    </a:lnL>
                    <a:lnR w="3810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a:solidFill>
                            <a:srgbClr val="002060"/>
                          </a:solidFill>
                          <a:latin typeface="Meiryo UI" panose="020B0604030504040204" pitchFamily="50" charset="-128"/>
                          <a:ea typeface="Meiryo UI" panose="020B0604030504040204" pitchFamily="50" charset="-128"/>
                        </a:rPr>
                        <a:t>22</a:t>
                      </a:r>
                      <a:r>
                        <a:rPr kumimoji="1" lang="ja-JP" altLang="en-US" sz="1400" b="1" dirty="0">
                          <a:solidFill>
                            <a:srgbClr val="002060"/>
                          </a:solidFill>
                          <a:latin typeface="Meiryo UI" panose="020B0604030504040204" pitchFamily="50" charset="-128"/>
                          <a:ea typeface="Meiryo UI" panose="020B0604030504040204" pitchFamily="50" charset="-128"/>
                        </a:rPr>
                        <a:t>万人</a:t>
                      </a:r>
                      <a:endParaRPr kumimoji="1" lang="ja-JP" altLang="en-US" b="1" dirty="0">
                        <a:solidFill>
                          <a:srgbClr val="002060"/>
                        </a:solidFill>
                        <a:latin typeface="Meiryo UI" panose="020B0604030504040204" pitchFamily="50" charset="-128"/>
                        <a:ea typeface="Meiryo UI" panose="020B0604030504040204" pitchFamily="50" charset="-128"/>
                      </a:endParaRP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206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0" dirty="0">
                          <a:solidFill>
                            <a:schemeClr val="tx1"/>
                          </a:solidFill>
                          <a:latin typeface="Meiryo UI" panose="020B0604030504040204" pitchFamily="50" charset="-128"/>
                          <a:ea typeface="Meiryo UI" panose="020B0604030504040204" pitchFamily="50" charset="-128"/>
                        </a:rPr>
                        <a:t>32</a:t>
                      </a:r>
                      <a:r>
                        <a:rPr kumimoji="1" lang="ja-JP" altLang="en-US" sz="1400" b="0" dirty="0">
                          <a:solidFill>
                            <a:schemeClr val="tx1"/>
                          </a:solidFill>
                          <a:latin typeface="Meiryo UI" panose="020B0604030504040204" pitchFamily="50" charset="-128"/>
                          <a:ea typeface="Meiryo UI" panose="020B0604030504040204" pitchFamily="50" charset="-128"/>
                        </a:rPr>
                        <a:t>万人</a:t>
                      </a:r>
                      <a:endParaRPr kumimoji="1" lang="ja-JP" altLang="en-US" b="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0" dirty="0">
                          <a:solidFill>
                            <a:schemeClr val="tx1"/>
                          </a:solidFill>
                          <a:latin typeface="Meiryo UI" panose="020B0604030504040204" pitchFamily="50" charset="-128"/>
                          <a:ea typeface="Meiryo UI" panose="020B0604030504040204" pitchFamily="50" charset="-128"/>
                        </a:rPr>
                        <a:t>715</a:t>
                      </a:r>
                      <a:r>
                        <a:rPr kumimoji="1" lang="ja-JP" altLang="en-US" sz="1400" b="0" dirty="0">
                          <a:solidFill>
                            <a:schemeClr val="tx1"/>
                          </a:solidFill>
                          <a:latin typeface="Meiryo UI" panose="020B0604030504040204" pitchFamily="50" charset="-128"/>
                          <a:ea typeface="Meiryo UI" panose="020B0604030504040204" pitchFamily="50" charset="-128"/>
                        </a:rPr>
                        <a:t>万人</a:t>
                      </a:r>
                      <a:endParaRPr kumimoji="1" lang="ja-JP" altLang="en-US"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1005202"/>
                  </a:ext>
                </a:extLst>
              </a:tr>
            </a:tbl>
          </a:graphicData>
        </a:graphic>
      </p:graphicFrame>
      <p:sp>
        <p:nvSpPr>
          <p:cNvPr id="44" name="四角形: 角を丸くする 43">
            <a:extLst>
              <a:ext uri="{FF2B5EF4-FFF2-40B4-BE49-F238E27FC236}">
                <a16:creationId xmlns:a16="http://schemas.microsoft.com/office/drawing/2014/main" id="{12B43492-F510-4C75-8DDA-9B0434749511}"/>
              </a:ext>
            </a:extLst>
          </p:cNvPr>
          <p:cNvSpPr/>
          <p:nvPr/>
        </p:nvSpPr>
        <p:spPr>
          <a:xfrm>
            <a:off x="2690347" y="3371800"/>
            <a:ext cx="4552937" cy="2438399"/>
          </a:xfrm>
          <a:prstGeom prst="roundRect">
            <a:avLst>
              <a:gd name="adj" fmla="val 5577"/>
            </a:avLst>
          </a:prstGeom>
          <a:noFill/>
          <a:ln w="34925">
            <a:solidFill>
              <a:srgbClr val="00A9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993AC7DB-277C-9886-5F36-9738DB54E965}"/>
              </a:ext>
            </a:extLst>
          </p:cNvPr>
          <p:cNvGrpSpPr/>
          <p:nvPr/>
        </p:nvGrpSpPr>
        <p:grpSpPr>
          <a:xfrm>
            <a:off x="7526272" y="3313183"/>
            <a:ext cx="1618793" cy="801565"/>
            <a:chOff x="7526272" y="3313183"/>
            <a:chExt cx="1618793" cy="801565"/>
          </a:xfrm>
        </p:grpSpPr>
        <p:sp>
          <p:nvSpPr>
            <p:cNvPr id="45" name="吹き出し: 四角形 44">
              <a:extLst>
                <a:ext uri="{FF2B5EF4-FFF2-40B4-BE49-F238E27FC236}">
                  <a16:creationId xmlns:a16="http://schemas.microsoft.com/office/drawing/2014/main" id="{3DBA0B46-6734-030E-F921-A0CE90146546}"/>
                </a:ext>
              </a:extLst>
            </p:cNvPr>
            <p:cNvSpPr/>
            <p:nvPr/>
          </p:nvSpPr>
          <p:spPr>
            <a:xfrm>
              <a:off x="7526272" y="3313183"/>
              <a:ext cx="1610251" cy="801565"/>
            </a:xfrm>
            <a:prstGeom prst="wedgeRectCallout">
              <a:avLst>
                <a:gd name="adj1" fmla="val -83323"/>
                <a:gd name="adj2" fmla="val 19116"/>
              </a:avLst>
            </a:pr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CC30B592-C054-4CDF-A7BE-3218B79A1B5A}"/>
                </a:ext>
              </a:extLst>
            </p:cNvPr>
            <p:cNvSpPr txBox="1"/>
            <p:nvPr/>
          </p:nvSpPr>
          <p:spPr>
            <a:xfrm>
              <a:off x="7534814" y="3371800"/>
              <a:ext cx="1610251" cy="711990"/>
            </a:xfrm>
            <a:prstGeom prst="rect">
              <a:avLst/>
            </a:prstGeom>
            <a:noFill/>
            <a:ln>
              <a:noFill/>
            </a:ln>
          </p:spPr>
          <p:txBody>
            <a:bodyPr wrap="square" lIns="36000" rIns="36000"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350</a:t>
              </a: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万人</a:t>
              </a:r>
              <a:endPar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（総数の約６％）</a:t>
              </a:r>
            </a:p>
          </p:txBody>
        </p:sp>
      </p:grpSp>
      <p:grpSp>
        <p:nvGrpSpPr>
          <p:cNvPr id="4" name="グループ化 3">
            <a:extLst>
              <a:ext uri="{FF2B5EF4-FFF2-40B4-BE49-F238E27FC236}">
                <a16:creationId xmlns:a16="http://schemas.microsoft.com/office/drawing/2014/main" id="{BD061344-114A-28FA-BD0C-5339AB808453}"/>
              </a:ext>
            </a:extLst>
          </p:cNvPr>
          <p:cNvGrpSpPr/>
          <p:nvPr/>
        </p:nvGrpSpPr>
        <p:grpSpPr>
          <a:xfrm>
            <a:off x="7565893" y="4849910"/>
            <a:ext cx="1203532" cy="632602"/>
            <a:chOff x="7565893" y="4849910"/>
            <a:chExt cx="1203532" cy="632602"/>
          </a:xfrm>
        </p:grpSpPr>
        <p:sp>
          <p:nvSpPr>
            <p:cNvPr id="40" name="吹き出し: 四角形 39">
              <a:extLst>
                <a:ext uri="{FF2B5EF4-FFF2-40B4-BE49-F238E27FC236}">
                  <a16:creationId xmlns:a16="http://schemas.microsoft.com/office/drawing/2014/main" id="{8C4DC786-857B-E159-6D8D-11A71F7405DE}"/>
                </a:ext>
              </a:extLst>
            </p:cNvPr>
            <p:cNvSpPr/>
            <p:nvPr/>
          </p:nvSpPr>
          <p:spPr>
            <a:xfrm>
              <a:off x="7565893" y="4865745"/>
              <a:ext cx="1183360" cy="616767"/>
            </a:xfrm>
            <a:prstGeom prst="wedgeRectCallout">
              <a:avLst>
                <a:gd name="adj1" fmla="val -72994"/>
                <a:gd name="adj2" fmla="val 9800"/>
              </a:avLst>
            </a:prstGeom>
            <a:solidFill>
              <a:srgbClr val="B9F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70DA6FD4-5753-B9E6-2FDA-CDDBC84D5CBC}"/>
                </a:ext>
              </a:extLst>
            </p:cNvPr>
            <p:cNvSpPr txBox="1"/>
            <p:nvPr/>
          </p:nvSpPr>
          <p:spPr>
            <a:xfrm>
              <a:off x="7586065" y="4849910"/>
              <a:ext cx="1183360" cy="60362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kumimoji="1" b="1">
                  <a:solidFill>
                    <a:srgbClr val="002060"/>
                  </a:solidFill>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sz="1400" dirty="0"/>
                <a:t>総数</a:t>
              </a:r>
              <a:br>
                <a:rPr lang="en-US" altLang="zh-TW" sz="1400" dirty="0"/>
              </a:br>
              <a:r>
                <a:rPr lang="en-US" altLang="zh-TW" sz="1400" dirty="0"/>
                <a:t>6,053</a:t>
              </a:r>
              <a:r>
                <a:rPr lang="zh-TW" altLang="en-US" sz="1400" dirty="0"/>
                <a:t>万人</a:t>
              </a:r>
            </a:p>
          </p:txBody>
        </p:sp>
      </p:grpSp>
    </p:spTree>
    <p:extLst>
      <p:ext uri="{BB962C8B-B14F-4D97-AF65-F5344CB8AC3E}">
        <p14:creationId xmlns:p14="http://schemas.microsoft.com/office/powerpoint/2010/main" val="303071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35" presetClass="path" presetSubtype="0" fill="hold" nodeType="withEffect">
                                  <p:stCondLst>
                                    <p:cond delay="0"/>
                                  </p:stCondLst>
                                  <p:childTnLst>
                                    <p:animMotion origin="layout" path="M -0.13798 0.02152 L 3.58974E-6 4.81481E-6 " pathEditMode="relative" rAng="0" ptsTypes="AA">
                                      <p:cBhvr>
                                        <p:cTn id="10" dur="500" fill="hold"/>
                                        <p:tgtEl>
                                          <p:spTgt spid="3"/>
                                        </p:tgtEl>
                                        <p:attrNameLst>
                                          <p:attrName>ppt_x</p:attrName>
                                          <p:attrName>ppt_y</p:attrName>
                                        </p:attrNameLst>
                                      </p:cBhvr>
                                      <p:rCtr x="6891" y="-1088"/>
                                    </p:animMotion>
                                  </p:childTnLst>
                                </p:cTn>
                              </p:par>
                            </p:childTnLst>
                          </p:cTn>
                        </p:par>
                        <p:par>
                          <p:cTn id="11" fill="hold">
                            <p:stCondLst>
                              <p:cond delay="500"/>
                            </p:stCondLst>
                            <p:childTnLst>
                              <p:par>
                                <p:cTn id="12" presetID="1" presetClass="emph" presetSubtype="2" repeatCount="3000" autoRev="1" fill="hold" nodeType="afterEffect">
                                  <p:stCondLst>
                                    <p:cond delay="0"/>
                                  </p:stCondLst>
                                  <p:childTnLst>
                                    <p:animClr clrSpc="rgb" dir="cw">
                                      <p:cBhvr>
                                        <p:cTn id="13" dur="500" fill="hold"/>
                                        <p:tgtEl>
                                          <p:spTgt spid="9"/>
                                        </p:tgtEl>
                                        <p:attrNameLst>
                                          <p:attrName>fillcolor</p:attrName>
                                        </p:attrNameLst>
                                      </p:cBhvr>
                                      <p:to>
                                        <a:schemeClr val="accent2"/>
                                      </p:to>
                                    </p:animClr>
                                    <p:set>
                                      <p:cBhvr>
                                        <p:cTn id="14" dur="500" fill="hold"/>
                                        <p:tgtEl>
                                          <p:spTgt spid="9"/>
                                        </p:tgtEl>
                                        <p:attrNameLst>
                                          <p:attrName>fill.type</p:attrName>
                                        </p:attrNameLst>
                                      </p:cBhvr>
                                      <p:to>
                                        <p:strVal val="solid"/>
                                      </p:to>
                                    </p:set>
                                    <p:set>
                                      <p:cBhvr>
                                        <p:cTn id="15" dur="500" fill="hold"/>
                                        <p:tgtEl>
                                          <p:spTgt spid="9"/>
                                        </p:tgtEl>
                                        <p:attrNameLst>
                                          <p:attrName>fill.on</p:attrName>
                                        </p:attrNameLst>
                                      </p:cBhvr>
                                      <p:to>
                                        <p:strVal val="true"/>
                                      </p:to>
                                    </p:set>
                                  </p:childTnLst>
                                </p:cTn>
                              </p:par>
                              <p:par>
                                <p:cTn id="16" presetID="1" presetClass="emph" presetSubtype="2" repeatCount="3000" autoRev="1" fill="hold" nodeType="withEffect">
                                  <p:stCondLst>
                                    <p:cond delay="0"/>
                                  </p:stCondLst>
                                  <p:childTnLst>
                                    <p:animClr clrSpc="rgb" dir="cw">
                                      <p:cBhvr>
                                        <p:cTn id="17" dur="500" fill="hold"/>
                                        <p:tgtEl>
                                          <p:spTgt spid="7"/>
                                        </p:tgtEl>
                                        <p:attrNameLst>
                                          <p:attrName>fillcolor</p:attrName>
                                        </p:attrNameLst>
                                      </p:cBhvr>
                                      <p:to>
                                        <a:schemeClr val="accent2"/>
                                      </p:to>
                                    </p:animClr>
                                    <p:set>
                                      <p:cBhvr>
                                        <p:cTn id="18" dur="500" fill="hold"/>
                                        <p:tgtEl>
                                          <p:spTgt spid="7"/>
                                        </p:tgtEl>
                                        <p:attrNameLst>
                                          <p:attrName>fill.type</p:attrName>
                                        </p:attrNameLst>
                                      </p:cBhvr>
                                      <p:to>
                                        <p:strVal val="solid"/>
                                      </p:to>
                                    </p:set>
                                    <p:set>
                                      <p:cBhvr>
                                        <p:cTn id="19" dur="5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47">
            <a:extLst>
              <a:ext uri="{FF2B5EF4-FFF2-40B4-BE49-F238E27FC236}">
                <a16:creationId xmlns:a16="http://schemas.microsoft.com/office/drawing/2014/main" id="{1CBD03A1-50D5-D13B-2EFD-C260CF2A001A}"/>
              </a:ext>
            </a:extLst>
          </p:cNvPr>
          <p:cNvSpPr/>
          <p:nvPr/>
        </p:nvSpPr>
        <p:spPr>
          <a:xfrm>
            <a:off x="543805" y="2114132"/>
            <a:ext cx="8818391" cy="3743735"/>
          </a:xfrm>
          <a:prstGeom prst="roundRect">
            <a:avLst>
              <a:gd name="adj" fmla="val 0"/>
            </a:avLst>
          </a:prstGeom>
          <a:solidFill>
            <a:srgbClr val="E0F5F9"/>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26</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正方形/長方形 20">
            <a:extLst>
              <a:ext uri="{FF2B5EF4-FFF2-40B4-BE49-F238E27FC236}">
                <a16:creationId xmlns:a16="http://schemas.microsoft.com/office/drawing/2014/main" id="{97FFDD97-34D3-DB8A-1B33-DC3EC1AEEACD}"/>
              </a:ext>
            </a:extLst>
          </p:cNvPr>
          <p:cNvSpPr/>
          <p:nvPr/>
        </p:nvSpPr>
        <p:spPr>
          <a:xfrm>
            <a:off x="382926" y="0"/>
            <a:ext cx="7738426"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テキスト ボックス 22">
            <a:extLst>
              <a:ext uri="{FF2B5EF4-FFF2-40B4-BE49-F238E27FC236}">
                <a16:creationId xmlns:a16="http://schemas.microsoft.com/office/drawing/2014/main" id="{70DA2341-326E-72CF-C2DD-6EC5B5B482F9}"/>
              </a:ext>
            </a:extLst>
          </p:cNvPr>
          <p:cNvSpPr txBox="1"/>
          <p:nvPr/>
        </p:nvSpPr>
        <p:spPr bwMode="gray">
          <a:xfrm>
            <a:off x="1556731" y="55917"/>
            <a:ext cx="714068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老齢基礎年金の算定基礎となる加入履歴</a:t>
            </a:r>
          </a:p>
        </p:txBody>
      </p:sp>
      <p:sp>
        <p:nvSpPr>
          <p:cNvPr id="24" name="正方形/長方形 23">
            <a:extLst>
              <a:ext uri="{FF2B5EF4-FFF2-40B4-BE49-F238E27FC236}">
                <a16:creationId xmlns:a16="http://schemas.microsoft.com/office/drawing/2014/main" id="{DB3ABDD7-6169-E473-24A5-0D1062EF4BBC}"/>
              </a:ext>
            </a:extLst>
          </p:cNvPr>
          <p:cNvSpPr/>
          <p:nvPr/>
        </p:nvSpPr>
        <p:spPr bwMode="gray">
          <a:xfrm>
            <a:off x="539294" y="98888"/>
            <a:ext cx="956132" cy="4286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b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参考</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4C6407E5-C8BA-9224-CD72-DB89BD22BEE9}"/>
              </a:ext>
            </a:extLst>
          </p:cNvPr>
          <p:cNvSpPr txBox="1"/>
          <p:nvPr/>
        </p:nvSpPr>
        <p:spPr>
          <a:xfrm>
            <a:off x="650903" y="5913443"/>
            <a:ext cx="8479651" cy="686535"/>
          </a:xfrm>
          <a:prstGeom prst="rect">
            <a:avLst/>
          </a:prstGeom>
          <a:noFill/>
        </p:spPr>
        <p:txBody>
          <a:bodyPr wrap="square" rtlCol="0">
            <a:spAutoFit/>
          </a:bodyPr>
          <a:lstStyle/>
          <a:p>
            <a:pPr marL="266700" marR="0" lvl="0" indent="-266700" algn="l" defTabSz="457200" rtl="0" eaLnBrk="1" fontAlgn="auto" latinLnBrk="0" hangingPunct="1">
              <a:lnSpc>
                <a:spcPct val="11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（出典）令和３年度の基礎年金受給権者データを基に作成</a:t>
            </a:r>
          </a:p>
          <a:p>
            <a:pPr marL="266700" marR="0" lvl="0" indent="-266700" algn="l" defTabSz="457200" rtl="0" eaLnBrk="1" fontAlgn="auto" latinLnBrk="0" hangingPunct="1">
              <a:lnSpc>
                <a:spcPct val="11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未納期間及び納付猶予期間については、第１号期間に含めず集計している。また、共済期間は第２号期間としている。</a:t>
            </a:r>
            <a:br>
              <a:rPr kumimoji="1" lang="en-US" altLang="ja-JP" sz="900" dirty="0">
                <a:solidFill>
                  <a:prstClr val="black"/>
                </a:solidFill>
                <a:latin typeface="Meiryo UI" panose="020B0604030504040204" pitchFamily="50" charset="-128"/>
                <a:ea typeface="Meiryo UI" panose="020B0604030504040204" pitchFamily="50" charset="-128"/>
              </a:rPr>
            </a:br>
            <a:r>
              <a:rPr kumimoji="1" lang="en-US" altLang="ja-JP" sz="900" dirty="0">
                <a:solidFill>
                  <a:prstClr val="black"/>
                </a:solidFill>
                <a:latin typeface="Meiryo UI" panose="020B0604030504040204" pitchFamily="50" charset="-128"/>
                <a:ea typeface="Meiryo UI" panose="020B0604030504040204" pitchFamily="50" charset="-128"/>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また、昭和</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年改正以前は、国民年金の被保険者期間は第１号期間、厚生年金及び共済年金の被保険者期間を第２号期間としている。</a:t>
            </a:r>
          </a:p>
          <a:p>
            <a:pPr marL="266700" marR="0" lvl="0" indent="-266700" algn="l" defTabSz="457200" rtl="0" eaLnBrk="1" fontAlgn="auto" latinLnBrk="0" hangingPunct="1">
              <a:lnSpc>
                <a:spcPct val="11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昭和</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年改正以前に国民年金に任意加入していた専業主婦は第１号期間に含まれていることに留意。</a:t>
            </a:r>
          </a:p>
        </p:txBody>
      </p:sp>
      <p:graphicFrame>
        <p:nvGraphicFramePr>
          <p:cNvPr id="3" name="表 11">
            <a:extLst>
              <a:ext uri="{FF2B5EF4-FFF2-40B4-BE49-F238E27FC236}">
                <a16:creationId xmlns:a16="http://schemas.microsoft.com/office/drawing/2014/main" id="{BC05497B-ABEE-5828-FC0B-430CD82BFF54}"/>
              </a:ext>
            </a:extLst>
          </p:cNvPr>
          <p:cNvGraphicFramePr>
            <a:graphicFrameLocks noGrp="1"/>
          </p:cNvGraphicFramePr>
          <p:nvPr/>
        </p:nvGraphicFramePr>
        <p:xfrm>
          <a:off x="686740" y="2633149"/>
          <a:ext cx="8532521" cy="2988000"/>
        </p:xfrm>
        <a:graphic>
          <a:graphicData uri="http://schemas.openxmlformats.org/drawingml/2006/table">
            <a:tbl>
              <a:tblPr firstRow="1" bandRow="1"/>
              <a:tblGrid>
                <a:gridCol w="3813413">
                  <a:extLst>
                    <a:ext uri="{9D8B030D-6E8A-4147-A177-3AD203B41FA5}">
                      <a16:colId xmlns:a16="http://schemas.microsoft.com/office/drawing/2014/main" val="2265781769"/>
                    </a:ext>
                  </a:extLst>
                </a:gridCol>
                <a:gridCol w="1179777">
                  <a:extLst>
                    <a:ext uri="{9D8B030D-6E8A-4147-A177-3AD203B41FA5}">
                      <a16:colId xmlns:a16="http://schemas.microsoft.com/office/drawing/2014/main" val="2798822463"/>
                    </a:ext>
                  </a:extLst>
                </a:gridCol>
                <a:gridCol w="1179777">
                  <a:extLst>
                    <a:ext uri="{9D8B030D-6E8A-4147-A177-3AD203B41FA5}">
                      <a16:colId xmlns:a16="http://schemas.microsoft.com/office/drawing/2014/main" val="1812919781"/>
                    </a:ext>
                  </a:extLst>
                </a:gridCol>
                <a:gridCol w="1179777">
                  <a:extLst>
                    <a:ext uri="{9D8B030D-6E8A-4147-A177-3AD203B41FA5}">
                      <a16:colId xmlns:a16="http://schemas.microsoft.com/office/drawing/2014/main" val="577726865"/>
                    </a:ext>
                  </a:extLst>
                </a:gridCol>
                <a:gridCol w="1179777">
                  <a:extLst>
                    <a:ext uri="{9D8B030D-6E8A-4147-A177-3AD203B41FA5}">
                      <a16:colId xmlns:a16="http://schemas.microsoft.com/office/drawing/2014/main" val="3736600747"/>
                    </a:ext>
                  </a:extLst>
                </a:gridCol>
              </a:tblGrid>
              <a:tr h="59760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bg1"/>
                          </a:solidFill>
                          <a:latin typeface="Meiryo UI" panose="020B0604030504040204" pitchFamily="50" charset="-128"/>
                          <a:ea typeface="Meiryo UI" panose="020B0604030504040204" pitchFamily="50" charset="-128"/>
                        </a:rPr>
                        <a:t>65</a:t>
                      </a:r>
                      <a:r>
                        <a:rPr kumimoji="1" lang="ja-JP" altLang="en-US" sz="1400" b="1" dirty="0">
                          <a:solidFill>
                            <a:schemeClr val="bg1"/>
                          </a:solidFill>
                          <a:latin typeface="Meiryo UI" panose="020B0604030504040204" pitchFamily="50" charset="-128"/>
                          <a:ea typeface="Meiryo UI" panose="020B0604030504040204" pitchFamily="50" charset="-128"/>
                        </a:rPr>
                        <a:t>歳の受給権者数</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a:endParaRPr kumimoji="1" lang="ja-JP" altLang="en-US" sz="1600" dirty="0"/>
                    </a:p>
                  </a:txBody>
                  <a:tcPr anchor="ctr"/>
                </a:tc>
                <a:tc gridSpan="2">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受給権者数全体</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kumimoji="1" lang="ja-JP" altLang="en-US" dirty="0"/>
                    </a:p>
                  </a:txBody>
                  <a:tcPr/>
                </a:tc>
                <a:extLst>
                  <a:ext uri="{0D108BD9-81ED-4DB2-BD59-A6C34878D82A}">
                    <a16:rowId xmlns:a16="http://schemas.microsoft.com/office/drawing/2014/main" val="1158089082"/>
                  </a:ext>
                </a:extLst>
              </a:tr>
              <a:tr h="59760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400" b="1" dirty="0">
                          <a:solidFill>
                            <a:srgbClr val="002060"/>
                          </a:solidFill>
                          <a:latin typeface="Meiryo UI" panose="020B0604030504040204" pitchFamily="50" charset="-128"/>
                          <a:ea typeface="Meiryo UI" panose="020B0604030504040204" pitchFamily="50" charset="-128"/>
                        </a:rPr>
                        <a:t>１号期間のみ</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r"/>
                      <a:r>
                        <a:rPr kumimoji="1" lang="en-US" altLang="ja-JP" sz="1400" dirty="0">
                          <a:latin typeface="Meiryo UI" panose="020B0604030504040204" pitchFamily="50" charset="-128"/>
                          <a:ea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endParaRPr>
                    </a:p>
                  </a:txBody>
                  <a:tcPr marR="14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r"/>
                      <a:r>
                        <a:rPr kumimoji="1" lang="en-US" altLang="ja-JP" sz="2000" b="1" dirty="0">
                          <a:solidFill>
                            <a:srgbClr val="002060"/>
                          </a:solidFill>
                          <a:latin typeface="Meiryo UI" panose="020B0604030504040204" pitchFamily="50" charset="-128"/>
                          <a:ea typeface="Meiryo UI" panose="020B0604030504040204" pitchFamily="50" charset="-128"/>
                        </a:rPr>
                        <a:t>3.0</a:t>
                      </a:r>
                      <a:r>
                        <a:rPr kumimoji="1" lang="en-US" altLang="ja-JP" sz="1400" b="1" dirty="0">
                          <a:solidFill>
                            <a:srgbClr val="002060"/>
                          </a:solidFill>
                          <a:latin typeface="Meiryo UI" panose="020B0604030504040204" pitchFamily="50" charset="-128"/>
                          <a:ea typeface="Meiryo UI" panose="020B0604030504040204" pitchFamily="50" charset="-128"/>
                        </a:rPr>
                        <a:t>%</a:t>
                      </a:r>
                      <a:endParaRPr kumimoji="1" lang="ja-JP" altLang="en-US" sz="1400" b="1" dirty="0">
                        <a:solidFill>
                          <a:srgbClr val="002060"/>
                        </a:solidFill>
                        <a:latin typeface="Meiryo UI" panose="020B0604030504040204" pitchFamily="50" charset="-128"/>
                        <a:ea typeface="Meiryo UI" panose="020B0604030504040204" pitchFamily="50" charset="-128"/>
                      </a:endParaRPr>
                    </a:p>
                  </a:txBody>
                  <a:tcPr marR="252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r"/>
                      <a:r>
                        <a:rPr kumimoji="1" lang="en-US" altLang="ja-JP" sz="1400" dirty="0">
                          <a:latin typeface="Meiryo UI" panose="020B0604030504040204" pitchFamily="50" charset="-128"/>
                          <a:ea typeface="Meiryo UI" panose="020B0604030504040204" pitchFamily="50" charset="-128"/>
                        </a:rPr>
                        <a:t>276</a:t>
                      </a:r>
                      <a:r>
                        <a:rPr kumimoji="1" lang="ja-JP" altLang="en-US" sz="1200" dirty="0">
                          <a:latin typeface="Meiryo UI" panose="020B0604030504040204" pitchFamily="50" charset="-128"/>
                          <a:ea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endParaRPr>
                    </a:p>
                  </a:txBody>
                  <a:tcPr marR="14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r"/>
                      <a:r>
                        <a:rPr kumimoji="1" lang="en-US" altLang="ja-JP" sz="1400" dirty="0">
                          <a:latin typeface="Meiryo UI" panose="020B0604030504040204" pitchFamily="50" charset="-128"/>
                          <a:ea typeface="Meiryo UI" panose="020B0604030504040204" pitchFamily="50" charset="-128"/>
                        </a:rPr>
                        <a:t>8.1</a:t>
                      </a:r>
                      <a:r>
                        <a:rPr kumimoji="1" lang="en-US" altLang="ja-JP" sz="12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marR="252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9226550"/>
                  </a:ext>
                </a:extLst>
              </a:tr>
              <a:tr h="59760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400" b="1" dirty="0">
                          <a:solidFill>
                            <a:srgbClr val="002060"/>
                          </a:solidFill>
                          <a:latin typeface="Meiryo UI" panose="020B0604030504040204" pitchFamily="50" charset="-128"/>
                          <a:ea typeface="Meiryo UI" panose="020B0604030504040204" pitchFamily="50" charset="-128"/>
                        </a:rPr>
                        <a:t>２号期間又は３号期間のみ</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r"/>
                      <a:r>
                        <a:rPr kumimoji="1" lang="en-US" altLang="ja-JP" sz="1400" dirty="0">
                          <a:latin typeface="Meiryo UI" panose="020B0604030504040204" pitchFamily="50" charset="-128"/>
                          <a:ea typeface="Meiryo UI" panose="020B0604030504040204" pitchFamily="50" charset="-128"/>
                        </a:rPr>
                        <a:t>31</a:t>
                      </a:r>
                      <a:r>
                        <a:rPr kumimoji="1" lang="ja-JP" altLang="en-US" sz="1200" dirty="0">
                          <a:latin typeface="Meiryo UI" panose="020B0604030504040204" pitchFamily="50" charset="-128"/>
                          <a:ea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endParaRPr>
                    </a:p>
                  </a:txBody>
                  <a:tcPr marR="14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r"/>
                      <a:r>
                        <a:rPr kumimoji="1" lang="en-US" altLang="ja-JP" sz="1400" b="1" dirty="0">
                          <a:latin typeface="Meiryo UI" panose="020B0604030504040204" pitchFamily="50" charset="-128"/>
                          <a:ea typeface="Meiryo UI" panose="020B0604030504040204" pitchFamily="50" charset="-128"/>
                        </a:rPr>
                        <a:t>28.8</a:t>
                      </a:r>
                      <a:r>
                        <a:rPr kumimoji="1" lang="en-US" altLang="ja-JP" sz="12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a:txBody>
                  <a:tcPr marR="252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r"/>
                      <a:r>
                        <a:rPr kumimoji="1" lang="en-US" altLang="ja-JP" sz="1400" dirty="0">
                          <a:latin typeface="Meiryo UI" panose="020B0604030504040204" pitchFamily="50" charset="-128"/>
                          <a:ea typeface="Meiryo UI" panose="020B0604030504040204" pitchFamily="50" charset="-128"/>
                        </a:rPr>
                        <a:t>844</a:t>
                      </a:r>
                      <a:r>
                        <a:rPr kumimoji="1" lang="ja-JP" altLang="en-US" sz="1200" dirty="0">
                          <a:latin typeface="Meiryo UI" panose="020B0604030504040204" pitchFamily="50" charset="-128"/>
                          <a:ea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endParaRPr>
                    </a:p>
                  </a:txBody>
                  <a:tcPr marR="14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r"/>
                      <a:r>
                        <a:rPr kumimoji="1" lang="en-US" altLang="ja-JP" sz="1400" dirty="0">
                          <a:latin typeface="Meiryo UI" panose="020B0604030504040204" pitchFamily="50" charset="-128"/>
                          <a:ea typeface="Meiryo UI" panose="020B0604030504040204" pitchFamily="50" charset="-128"/>
                        </a:rPr>
                        <a:t>24.9</a:t>
                      </a:r>
                      <a:r>
                        <a:rPr kumimoji="1" lang="en-US" altLang="ja-JP" sz="12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marR="252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5666603"/>
                  </a:ext>
                </a:extLst>
              </a:tr>
              <a:tr h="59760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400" b="1" dirty="0">
                          <a:solidFill>
                            <a:srgbClr val="002060"/>
                          </a:solidFill>
                          <a:latin typeface="Meiryo UI" panose="020B0604030504040204" pitchFamily="50" charset="-128"/>
                          <a:ea typeface="Meiryo UI" panose="020B0604030504040204" pitchFamily="50" charset="-128"/>
                        </a:rPr>
                        <a:t>１号期間と２号又は３号期間の両方を保有</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r"/>
                      <a:r>
                        <a:rPr kumimoji="1" lang="en-US" altLang="ja-JP" sz="1400" dirty="0">
                          <a:latin typeface="Meiryo UI" panose="020B0604030504040204" pitchFamily="50" charset="-128"/>
                          <a:ea typeface="Meiryo UI" panose="020B0604030504040204" pitchFamily="50" charset="-128"/>
                        </a:rPr>
                        <a:t>74</a:t>
                      </a:r>
                      <a:r>
                        <a:rPr kumimoji="1" lang="ja-JP" altLang="en-US" sz="1200" dirty="0">
                          <a:latin typeface="Meiryo UI" panose="020B0604030504040204" pitchFamily="50" charset="-128"/>
                          <a:ea typeface="Meiryo UI" panose="020B0604030504040204" pitchFamily="50" charset="-128"/>
                        </a:rPr>
                        <a:t>万人</a:t>
                      </a:r>
                    </a:p>
                  </a:txBody>
                  <a:tcPr marR="14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r"/>
                      <a:r>
                        <a:rPr kumimoji="1" lang="en-US" altLang="ja-JP" sz="1400" b="1" dirty="0">
                          <a:latin typeface="Meiryo UI" panose="020B0604030504040204" pitchFamily="50" charset="-128"/>
                          <a:ea typeface="Meiryo UI" panose="020B0604030504040204" pitchFamily="50" charset="-128"/>
                        </a:rPr>
                        <a:t>68.2</a:t>
                      </a:r>
                      <a:r>
                        <a:rPr kumimoji="1" lang="en-US" altLang="ja-JP" sz="12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a:txBody>
                  <a:tcPr marR="252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r"/>
                      <a:r>
                        <a:rPr kumimoji="1" lang="en-US" altLang="ja-JP" sz="1400" dirty="0">
                          <a:latin typeface="Meiryo UI" panose="020B0604030504040204" pitchFamily="50" charset="-128"/>
                          <a:ea typeface="Meiryo UI" panose="020B0604030504040204" pitchFamily="50" charset="-128"/>
                        </a:rPr>
                        <a:t>2,263</a:t>
                      </a:r>
                      <a:r>
                        <a:rPr kumimoji="1" lang="ja-JP" altLang="en-US" sz="1200" dirty="0">
                          <a:latin typeface="Meiryo UI" panose="020B0604030504040204" pitchFamily="50" charset="-128"/>
                          <a:ea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endParaRPr>
                    </a:p>
                  </a:txBody>
                  <a:tcPr marR="14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r"/>
                      <a:r>
                        <a:rPr kumimoji="1" lang="en-US" altLang="ja-JP" sz="1400" dirty="0">
                          <a:latin typeface="Meiryo UI" panose="020B0604030504040204" pitchFamily="50" charset="-128"/>
                          <a:ea typeface="Meiryo UI" panose="020B0604030504040204" pitchFamily="50" charset="-128"/>
                        </a:rPr>
                        <a:t>66.9</a:t>
                      </a:r>
                      <a:r>
                        <a:rPr kumimoji="1" lang="en-US" altLang="ja-JP" sz="12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marR="252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4019448"/>
                  </a:ext>
                </a:extLst>
              </a:tr>
              <a:tr h="59760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400" b="1" dirty="0">
                          <a:solidFill>
                            <a:srgbClr val="002060"/>
                          </a:solidFill>
                          <a:latin typeface="Meiryo UI" panose="020B0604030504040204" pitchFamily="50" charset="-128"/>
                          <a:ea typeface="Meiryo UI" panose="020B0604030504040204" pitchFamily="50" charset="-128"/>
                        </a:rPr>
                        <a:t>計</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r"/>
                      <a:r>
                        <a:rPr kumimoji="1" lang="en-US" altLang="ja-JP" sz="1400" dirty="0">
                          <a:latin typeface="Meiryo UI" panose="020B0604030504040204" pitchFamily="50" charset="-128"/>
                          <a:ea typeface="Meiryo UI" panose="020B0604030504040204" pitchFamily="50" charset="-128"/>
                        </a:rPr>
                        <a:t>108</a:t>
                      </a:r>
                      <a:r>
                        <a:rPr kumimoji="1" lang="ja-JP" altLang="en-US" sz="1200" dirty="0">
                          <a:latin typeface="Meiryo UI" panose="020B0604030504040204" pitchFamily="50" charset="-128"/>
                          <a:ea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endParaRPr>
                    </a:p>
                  </a:txBody>
                  <a:tcPr marR="14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r"/>
                      <a:r>
                        <a:rPr kumimoji="1" lang="en-US" altLang="ja-JP" sz="1400" dirty="0">
                          <a:latin typeface="Meiryo UI" panose="020B0604030504040204" pitchFamily="50" charset="-128"/>
                          <a:ea typeface="Meiryo UI" panose="020B0604030504040204" pitchFamily="50" charset="-128"/>
                        </a:rPr>
                        <a:t>100.0</a:t>
                      </a:r>
                      <a:r>
                        <a:rPr kumimoji="1" lang="en-US" altLang="ja-JP" sz="12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marR="252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r"/>
                      <a:r>
                        <a:rPr kumimoji="1" lang="en-US" altLang="ja-JP" sz="1400" dirty="0">
                          <a:latin typeface="Meiryo UI" panose="020B0604030504040204" pitchFamily="50" charset="-128"/>
                          <a:ea typeface="Meiryo UI" panose="020B0604030504040204" pitchFamily="50" charset="-128"/>
                        </a:rPr>
                        <a:t>3,382</a:t>
                      </a:r>
                      <a:r>
                        <a:rPr kumimoji="1" lang="ja-JP" altLang="en-US" sz="1200" dirty="0">
                          <a:latin typeface="Meiryo UI" panose="020B0604030504040204" pitchFamily="50" charset="-128"/>
                          <a:ea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endParaRPr>
                    </a:p>
                  </a:txBody>
                  <a:tcPr marR="14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r"/>
                      <a:r>
                        <a:rPr kumimoji="1" lang="en-US" altLang="ja-JP" sz="1400" dirty="0">
                          <a:latin typeface="Meiryo UI" panose="020B0604030504040204" pitchFamily="50" charset="-128"/>
                          <a:ea typeface="Meiryo UI" panose="020B0604030504040204" pitchFamily="50" charset="-128"/>
                        </a:rPr>
                        <a:t>100.0</a:t>
                      </a:r>
                      <a:r>
                        <a:rPr kumimoji="1" lang="en-US" altLang="ja-JP" sz="12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marR="252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9245892"/>
                  </a:ext>
                </a:extLst>
              </a:tr>
            </a:tbl>
          </a:graphicData>
        </a:graphic>
      </p:graphicFrame>
      <p:sp>
        <p:nvSpPr>
          <p:cNvPr id="4" name="テキスト ボックス 3">
            <a:extLst>
              <a:ext uri="{FF2B5EF4-FFF2-40B4-BE49-F238E27FC236}">
                <a16:creationId xmlns:a16="http://schemas.microsoft.com/office/drawing/2014/main" id="{FCCD1BB5-4C08-E7E3-60F7-45A36EC65B1C}"/>
              </a:ext>
            </a:extLst>
          </p:cNvPr>
          <p:cNvSpPr txBox="1"/>
          <p:nvPr/>
        </p:nvSpPr>
        <p:spPr>
          <a:xfrm>
            <a:off x="2887266" y="2200288"/>
            <a:ext cx="413146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老齢基礎年金の算定基礎となる加入履歴</a:t>
            </a:r>
          </a:p>
        </p:txBody>
      </p:sp>
      <p:sp>
        <p:nvSpPr>
          <p:cNvPr id="6" name="正方形/長方形 5">
            <a:extLst>
              <a:ext uri="{FF2B5EF4-FFF2-40B4-BE49-F238E27FC236}">
                <a16:creationId xmlns:a16="http://schemas.microsoft.com/office/drawing/2014/main" id="{831705E9-6468-712A-777C-4DAB55CA333B}"/>
              </a:ext>
            </a:extLst>
          </p:cNvPr>
          <p:cNvSpPr/>
          <p:nvPr/>
        </p:nvSpPr>
        <p:spPr>
          <a:xfrm>
            <a:off x="3366132" y="1259596"/>
            <a:ext cx="2016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DCEBECB0-C635-8AA6-7BD0-543448154014}"/>
              </a:ext>
            </a:extLst>
          </p:cNvPr>
          <p:cNvSpPr/>
          <p:nvPr/>
        </p:nvSpPr>
        <p:spPr>
          <a:xfrm>
            <a:off x="871266" y="1800539"/>
            <a:ext cx="6048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 name="テキスト プレースホルダー 2">
            <a:extLst>
              <a:ext uri="{FF2B5EF4-FFF2-40B4-BE49-F238E27FC236}">
                <a16:creationId xmlns:a16="http://schemas.microsoft.com/office/drawing/2014/main" id="{1E8B20B1-1154-1652-151C-734410B14420}"/>
              </a:ext>
            </a:extLst>
          </p:cNvPr>
          <p:cNvSpPr txBox="1">
            <a:spLocks/>
          </p:cNvSpPr>
          <p:nvPr/>
        </p:nvSpPr>
        <p:spPr>
          <a:xfrm>
            <a:off x="361062" y="830337"/>
            <a:ext cx="9064564" cy="1133233"/>
          </a:xfrm>
          <a:prstGeom prst="rect">
            <a:avLst/>
          </a:prstGeom>
          <a:noFill/>
        </p:spPr>
        <p:txBody>
          <a:bodyPr vert="horz" lIns="36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975" marR="0" lvl="0" indent="-180975" algn="l" defTabSz="914400" rtl="0" eaLnBrk="1" fontAlgn="auto" latinLnBrk="0" hangingPunct="1">
              <a:lnSpc>
                <a:spcPct val="110000"/>
              </a:lnSpc>
              <a:spcBef>
                <a:spcPts val="0"/>
              </a:spcBef>
              <a:spcAft>
                <a:spcPts val="600"/>
              </a:spcAft>
              <a:buClr>
                <a:srgbClr val="103185"/>
              </a:buClr>
              <a:buSzTx/>
              <a:buFont typeface="Wingdings" panose="05000000000000000000" pitchFamily="2" charset="2"/>
              <a:buChar char="n"/>
              <a:tabLst/>
              <a:defRPr/>
            </a:pP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老齢基礎年金の算定基礎となる期間が</a:t>
            </a:r>
            <a:br>
              <a:rPr kumimoji="1" lang="en-US" altLang="ja-JP"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br>
            <a:r>
              <a:rPr kumimoji="1" lang="ja-JP" altLang="en-US"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第１号被保険者期間のみ</a:t>
            </a: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の方は、</a:t>
            </a:r>
            <a:r>
              <a:rPr kumimoji="1" lang="en-US" altLang="ja-JP"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65</a:t>
            </a:r>
            <a:r>
              <a:rPr kumimoji="1" lang="ja-JP" altLang="en-US"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歳の受給権者の</a:t>
            </a:r>
            <a:r>
              <a:rPr kumimoji="1" lang="en-US" altLang="ja-JP"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3.0</a:t>
            </a:r>
            <a:r>
              <a:rPr kumimoji="1" lang="ja-JP" altLang="en-US"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（全受給権者の場合 </a:t>
            </a:r>
            <a:r>
              <a:rPr kumimoji="1" lang="en-US" altLang="ja-JP"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8.1</a:t>
            </a: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％）です。</a:t>
            </a:r>
          </a:p>
          <a:p>
            <a:pPr marL="180975" marR="0" lvl="0" indent="-180975" algn="l" defTabSz="914400" rtl="0" eaLnBrk="1" fontAlgn="auto" latinLnBrk="0" hangingPunct="1">
              <a:lnSpc>
                <a:spcPct val="110000"/>
              </a:lnSpc>
              <a:spcBef>
                <a:spcPts val="0"/>
              </a:spcBef>
              <a:spcAft>
                <a:spcPts val="600"/>
              </a:spcAft>
              <a:buClr>
                <a:srgbClr val="103185"/>
              </a:buClr>
              <a:buSzTx/>
              <a:buFont typeface="Wingdings" panose="05000000000000000000" pitchFamily="2" charset="2"/>
              <a:buChar char="n"/>
              <a:tabLst/>
              <a:defRPr/>
            </a:pPr>
            <a:r>
              <a:rPr kumimoji="1" lang="ja-JP" altLang="en-US"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残りの </a:t>
            </a:r>
            <a:r>
              <a:rPr kumimoji="1" lang="en-US" altLang="ja-JP"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97.0</a:t>
            </a:r>
            <a:r>
              <a:rPr kumimoji="1" lang="ja-JP" altLang="en-US"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％（全受給権者の場合 </a:t>
            </a:r>
            <a:r>
              <a:rPr kumimoji="1" lang="en-US" altLang="ja-JP"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91.9</a:t>
            </a:r>
            <a:r>
              <a:rPr kumimoji="1" lang="ja-JP" altLang="en-US"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は、</a:t>
            </a:r>
            <a:br>
              <a:rPr kumimoji="1" lang="en-US" altLang="ja-JP"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br>
            <a:r>
              <a:rPr kumimoji="1" lang="ja-JP" altLang="en-US"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第２号被保険者期間又は第３号被保険者期間（厚生年金の財政単位）の履歴</a:t>
            </a: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がある方です。</a:t>
            </a:r>
            <a:endParaRPr kumimoji="1" lang="ja-JP" altLang="en-US"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9" name="四角形: 角を丸くする 8">
            <a:extLst>
              <a:ext uri="{FF2B5EF4-FFF2-40B4-BE49-F238E27FC236}">
                <a16:creationId xmlns:a16="http://schemas.microsoft.com/office/drawing/2014/main" id="{0E03B809-1F09-92FA-0D29-FC332870A47B}"/>
              </a:ext>
            </a:extLst>
          </p:cNvPr>
          <p:cNvSpPr/>
          <p:nvPr/>
        </p:nvSpPr>
        <p:spPr>
          <a:xfrm>
            <a:off x="686739" y="3818588"/>
            <a:ext cx="3814427" cy="1202558"/>
          </a:xfrm>
          <a:prstGeom prst="roundRect">
            <a:avLst>
              <a:gd name="adj" fmla="val 5577"/>
            </a:avLst>
          </a:prstGeom>
          <a:noFill/>
          <a:ln w="34925">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E7E8F306-067E-E884-022C-6457E21F2DFC}"/>
              </a:ext>
            </a:extLst>
          </p:cNvPr>
          <p:cNvSpPr/>
          <p:nvPr/>
        </p:nvSpPr>
        <p:spPr>
          <a:xfrm>
            <a:off x="5673080" y="3818587"/>
            <a:ext cx="1184920" cy="1202558"/>
          </a:xfrm>
          <a:prstGeom prst="roundRect">
            <a:avLst>
              <a:gd name="adj" fmla="val 5038"/>
            </a:avLst>
          </a:prstGeom>
          <a:solidFill>
            <a:srgbClr val="ED7D31"/>
          </a:solidFill>
          <a:ln w="34925">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2000" b="1" dirty="0">
                <a:latin typeface="Meiryo UI" panose="020B0604030504040204" pitchFamily="50" charset="-128"/>
                <a:ea typeface="Meiryo UI" panose="020B0604030504040204" pitchFamily="50" charset="-128"/>
              </a:rPr>
              <a:t>97.0</a:t>
            </a:r>
            <a:r>
              <a:rPr kumimoji="1" lang="en-US" altLang="ja-JP" sz="1400"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8546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23" presetClass="entr" presetSubtype="28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750" fill="hold"/>
                                        <p:tgtEl>
                                          <p:spTgt spid="9"/>
                                        </p:tgtEl>
                                        <p:attrNameLst>
                                          <p:attrName>ppt_w</p:attrName>
                                        </p:attrNameLst>
                                      </p:cBhvr>
                                      <p:tavLst>
                                        <p:tav tm="0">
                                          <p:val>
                                            <p:strVal val="4/3*#ppt_w"/>
                                          </p:val>
                                        </p:tav>
                                        <p:tav tm="100000">
                                          <p:val>
                                            <p:strVal val="#ppt_w"/>
                                          </p:val>
                                        </p:tav>
                                      </p:tavLst>
                                    </p:anim>
                                    <p:anim calcmode="lin" valueType="num">
                                      <p:cBhvr>
                                        <p:cTn id="11" dur="750" fill="hold"/>
                                        <p:tgtEl>
                                          <p:spTgt spid="9"/>
                                        </p:tgtEl>
                                        <p:attrNameLst>
                                          <p:attrName>ppt_h</p:attrName>
                                        </p:attrNameLst>
                                      </p:cBhvr>
                                      <p:tavLst>
                                        <p:tav tm="0">
                                          <p:val>
                                            <p:strVal val="4/3*#ppt_h"/>
                                          </p:val>
                                        </p:tav>
                                        <p:tav tm="100000">
                                          <p:val>
                                            <p:strVal val="#ppt_h"/>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750"/>
                                        <p:tgtEl>
                                          <p:spTgt spid="2"/>
                                        </p:tgtEl>
                                      </p:cBhvr>
                                    </p:animEffect>
                                  </p:childTnLst>
                                </p:cTn>
                              </p:par>
                              <p:par>
                                <p:cTn id="15" presetID="23" presetClass="entr" presetSubtype="288" fill="hold" grpId="1"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750" fill="hold"/>
                                        <p:tgtEl>
                                          <p:spTgt spid="2"/>
                                        </p:tgtEl>
                                        <p:attrNameLst>
                                          <p:attrName>ppt_w</p:attrName>
                                        </p:attrNameLst>
                                      </p:cBhvr>
                                      <p:tavLst>
                                        <p:tav tm="0">
                                          <p:val>
                                            <p:strVal val="4/3*#ppt_w"/>
                                          </p:val>
                                        </p:tav>
                                        <p:tav tm="100000">
                                          <p:val>
                                            <p:strVal val="#ppt_w"/>
                                          </p:val>
                                        </p:tav>
                                      </p:tavLst>
                                    </p:anim>
                                    <p:anim calcmode="lin" valueType="num">
                                      <p:cBhvr>
                                        <p:cTn id="18" dur="750" fill="hold"/>
                                        <p:tgtEl>
                                          <p:spTgt spid="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 grpId="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81DF3C01-80DF-4A59-938E-22B3822B4B6E}"/>
              </a:ext>
            </a:extLst>
          </p:cNvPr>
          <p:cNvSpPr/>
          <p:nvPr/>
        </p:nvSpPr>
        <p:spPr>
          <a:xfrm>
            <a:off x="411258" y="0"/>
            <a:ext cx="6037668"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3D8D9DC2-3FC5-4380-B88A-59DA0ADECABE}"/>
              </a:ext>
            </a:extLst>
          </p:cNvPr>
          <p:cNvSpPr txBox="1"/>
          <p:nvPr/>
        </p:nvSpPr>
        <p:spPr bwMode="gray">
          <a:xfrm>
            <a:off x="606597" y="55917"/>
            <a:ext cx="570861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公的年金制度における積立金の役割</a:t>
            </a:r>
          </a:p>
        </p:txBody>
      </p:sp>
      <p:sp>
        <p:nvSpPr>
          <p:cNvPr id="4" name="正方形/長方形 3">
            <a:extLst>
              <a:ext uri="{FF2B5EF4-FFF2-40B4-BE49-F238E27FC236}">
                <a16:creationId xmlns:a16="http://schemas.microsoft.com/office/drawing/2014/main" id="{1B9F485E-B387-AF70-2BFB-56D57B9C5657}"/>
              </a:ext>
            </a:extLst>
          </p:cNvPr>
          <p:cNvSpPr/>
          <p:nvPr/>
        </p:nvSpPr>
        <p:spPr>
          <a:xfrm>
            <a:off x="1956287" y="5459345"/>
            <a:ext cx="7311600" cy="908251"/>
          </a:xfrm>
          <a:prstGeom prst="rect">
            <a:avLst/>
          </a:prstGeom>
          <a:solidFill>
            <a:srgbClr val="E0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4">
            <a:extLst>
              <a:ext uri="{FF2B5EF4-FFF2-40B4-BE49-F238E27FC236}">
                <a16:creationId xmlns:a16="http://schemas.microsoft.com/office/drawing/2014/main" id="{F5900FC1-53CA-3F04-67BE-4FC258E6F90A}"/>
              </a:ext>
            </a:extLst>
          </p:cNvPr>
          <p:cNvSpPr/>
          <p:nvPr/>
        </p:nvSpPr>
        <p:spPr>
          <a:xfrm>
            <a:off x="1956287" y="3897245"/>
            <a:ext cx="7311600" cy="908251"/>
          </a:xfrm>
          <a:prstGeom prst="rect">
            <a:avLst/>
          </a:prstGeom>
          <a:solidFill>
            <a:srgbClr val="00A9CC">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0887F148-F1BC-F43A-2D33-64E33678F728}"/>
              </a:ext>
            </a:extLst>
          </p:cNvPr>
          <p:cNvSpPr/>
          <p:nvPr/>
        </p:nvSpPr>
        <p:spPr>
          <a:xfrm>
            <a:off x="1956287" y="2373245"/>
            <a:ext cx="7311600" cy="908251"/>
          </a:xfrm>
          <a:prstGeom prst="rect">
            <a:avLst/>
          </a:prstGeom>
          <a:solidFill>
            <a:srgbClr val="00A9CC">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CAE7B2F3-9417-D20C-68FB-4AAB33C87AA0}"/>
              </a:ext>
            </a:extLst>
          </p:cNvPr>
          <p:cNvSpPr txBox="1"/>
          <p:nvPr/>
        </p:nvSpPr>
        <p:spPr>
          <a:xfrm>
            <a:off x="2200737" y="1905228"/>
            <a:ext cx="3068608" cy="348661"/>
          </a:xfrm>
          <a:prstGeom prst="rect">
            <a:avLst/>
          </a:prstGeom>
          <a:solidFill>
            <a:srgbClr val="00A9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45715" rIns="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過去</a:t>
            </a:r>
          </a:p>
        </p:txBody>
      </p:sp>
      <p:sp>
        <p:nvSpPr>
          <p:cNvPr id="13" name="テキスト ボックス 12">
            <a:extLst>
              <a:ext uri="{FF2B5EF4-FFF2-40B4-BE49-F238E27FC236}">
                <a16:creationId xmlns:a16="http://schemas.microsoft.com/office/drawing/2014/main" id="{2EF645CF-88DC-C72B-6195-3CDD5806F2E2}"/>
              </a:ext>
            </a:extLst>
          </p:cNvPr>
          <p:cNvSpPr txBox="1"/>
          <p:nvPr/>
        </p:nvSpPr>
        <p:spPr>
          <a:xfrm>
            <a:off x="5528016" y="1905228"/>
            <a:ext cx="3620067" cy="348661"/>
          </a:xfrm>
          <a:prstGeom prst="rect">
            <a:avLst/>
          </a:prstGeom>
          <a:solidFill>
            <a:srgbClr val="00A9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45715" rIns="0" bIns="45715" anchor="ctr"/>
          <a:lstStyle>
            <a:defPPr>
              <a:defRPr lang="en-US"/>
            </a:defPPr>
            <a:lvl1pPr lvl="0" algn="ctr">
              <a:defRPr kumimoji="0" sz="1400" b="1" i="0" u="none" strike="noStrike" cap="none" spc="0" normalizeH="0" baseline="0">
                <a:ln>
                  <a:noFill/>
                </a:ln>
                <a:solidFill>
                  <a:schemeClr val="tx1"/>
                </a:solidFill>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現代～将来</a:t>
            </a:r>
          </a:p>
        </p:txBody>
      </p:sp>
      <p:sp>
        <p:nvSpPr>
          <p:cNvPr id="15" name="テキスト ボックス 14">
            <a:extLst>
              <a:ext uri="{FF2B5EF4-FFF2-40B4-BE49-F238E27FC236}">
                <a16:creationId xmlns:a16="http://schemas.microsoft.com/office/drawing/2014/main" id="{0D48CC35-BB35-FBC3-BDD1-3889BB1D51F4}"/>
              </a:ext>
            </a:extLst>
          </p:cNvPr>
          <p:cNvSpPr txBox="1"/>
          <p:nvPr/>
        </p:nvSpPr>
        <p:spPr>
          <a:xfrm>
            <a:off x="630846" y="2394689"/>
            <a:ext cx="1325441" cy="886807"/>
          </a:xfrm>
          <a:prstGeom prst="rect">
            <a:avLst/>
          </a:prstGeom>
          <a:solidFill>
            <a:schemeClr val="bg1"/>
          </a:solidFill>
          <a:ln w="19050">
            <a:solidFill>
              <a:srgbClr val="00A9CC"/>
            </a:solidFill>
          </a:ln>
        </p:spPr>
        <p:style>
          <a:lnRef idx="2">
            <a:schemeClr val="accent1">
              <a:shade val="50000"/>
            </a:schemeClr>
          </a:lnRef>
          <a:fillRef idx="1">
            <a:schemeClr val="accent1"/>
          </a:fillRef>
          <a:effectRef idx="0">
            <a:schemeClr val="accent1"/>
          </a:effectRef>
          <a:fontRef idx="minor">
            <a:schemeClr val="lt1"/>
          </a:fontRef>
        </p:style>
        <p:txBody>
          <a:bodyPr lIns="0" tIns="45715" rIns="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00A9CC"/>
                </a:solidFill>
                <a:effectLst/>
                <a:uLnTx/>
                <a:uFillTx/>
                <a:latin typeface="Meiryo UI" panose="020B0604030504040204" pitchFamily="50" charset="-128"/>
                <a:ea typeface="Meiryo UI" panose="020B0604030504040204" pitchFamily="50" charset="-128"/>
                <a:cs typeface="+mn-cs"/>
              </a:rPr>
              <a:t>第１世代</a:t>
            </a:r>
            <a:endParaRPr kumimoji="0" lang="zh-CN" altLang="en-US" sz="1400" b="1" i="0" u="none" strike="noStrike" kern="1200" cap="none" spc="0" normalizeH="0" baseline="0" noProof="0" dirty="0">
              <a:ln>
                <a:noFill/>
              </a:ln>
              <a:solidFill>
                <a:srgbClr val="00A9CC"/>
              </a:solidFill>
              <a:effectLst/>
              <a:uLnTx/>
              <a:uFillTx/>
              <a:latin typeface="Meiryo UI" panose="020B0604030504040204" pitchFamily="50" charset="-128"/>
              <a:ea typeface="Meiryo UI" panose="020B0604030504040204" pitchFamily="50" charset="-128"/>
              <a:cs typeface="+mn-cs"/>
            </a:endParaRPr>
          </a:p>
        </p:txBody>
      </p:sp>
      <p:sp>
        <p:nvSpPr>
          <p:cNvPr id="16" name="テキスト ボックス 15">
            <a:extLst>
              <a:ext uri="{FF2B5EF4-FFF2-40B4-BE49-F238E27FC236}">
                <a16:creationId xmlns:a16="http://schemas.microsoft.com/office/drawing/2014/main" id="{D27E4A46-137D-B34B-EB23-A1A809311E9F}"/>
              </a:ext>
            </a:extLst>
          </p:cNvPr>
          <p:cNvSpPr txBox="1"/>
          <p:nvPr/>
        </p:nvSpPr>
        <p:spPr>
          <a:xfrm>
            <a:off x="630846" y="3933160"/>
            <a:ext cx="1325441" cy="886807"/>
          </a:xfrm>
          <a:prstGeom prst="rect">
            <a:avLst/>
          </a:prstGeom>
          <a:solidFill>
            <a:schemeClr val="bg1"/>
          </a:solidFill>
          <a:ln w="19050">
            <a:solidFill>
              <a:srgbClr val="00A9CC"/>
            </a:solidFill>
          </a:ln>
        </p:spPr>
        <p:style>
          <a:lnRef idx="2">
            <a:schemeClr val="accent1">
              <a:shade val="50000"/>
            </a:schemeClr>
          </a:lnRef>
          <a:fillRef idx="1">
            <a:schemeClr val="accent1"/>
          </a:fillRef>
          <a:effectRef idx="0">
            <a:schemeClr val="accent1"/>
          </a:effectRef>
          <a:fontRef idx="minor">
            <a:schemeClr val="lt1"/>
          </a:fontRef>
        </p:style>
        <p:txBody>
          <a:bodyPr lIns="0" tIns="45715" rIns="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00A9CC"/>
                </a:solidFill>
                <a:effectLst/>
                <a:uLnTx/>
                <a:uFillTx/>
                <a:latin typeface="Meiryo UI" panose="020B0604030504040204" pitchFamily="50" charset="-128"/>
                <a:ea typeface="Meiryo UI" panose="020B0604030504040204" pitchFamily="50" charset="-128"/>
                <a:cs typeface="+mn-cs"/>
              </a:rPr>
              <a:t>第２世代</a:t>
            </a:r>
            <a:endParaRPr kumimoji="0" lang="zh-CN" altLang="en-US" sz="1400" b="1" i="0" u="none" strike="noStrike" kern="1200" cap="none" spc="0" normalizeH="0" baseline="0" noProof="0" dirty="0">
              <a:ln>
                <a:noFill/>
              </a:ln>
              <a:solidFill>
                <a:srgbClr val="00A9CC"/>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a:extLst>
              <a:ext uri="{FF2B5EF4-FFF2-40B4-BE49-F238E27FC236}">
                <a16:creationId xmlns:a16="http://schemas.microsoft.com/office/drawing/2014/main" id="{B9486B8A-AC13-571A-BAEF-20F82CDD4F93}"/>
              </a:ext>
            </a:extLst>
          </p:cNvPr>
          <p:cNvSpPr txBox="1"/>
          <p:nvPr/>
        </p:nvSpPr>
        <p:spPr>
          <a:xfrm>
            <a:off x="630846" y="5471631"/>
            <a:ext cx="1325441" cy="886807"/>
          </a:xfrm>
          <a:prstGeom prst="rect">
            <a:avLst/>
          </a:prstGeom>
          <a:solidFill>
            <a:schemeClr val="bg1"/>
          </a:solidFill>
          <a:ln w="19050">
            <a:solidFill>
              <a:srgbClr val="00A9CC"/>
            </a:solidFill>
          </a:ln>
        </p:spPr>
        <p:style>
          <a:lnRef idx="2">
            <a:schemeClr val="accent1">
              <a:shade val="50000"/>
            </a:schemeClr>
          </a:lnRef>
          <a:fillRef idx="1">
            <a:schemeClr val="accent1"/>
          </a:fillRef>
          <a:effectRef idx="0">
            <a:schemeClr val="accent1"/>
          </a:effectRef>
          <a:fontRef idx="minor">
            <a:schemeClr val="lt1"/>
          </a:fontRef>
        </p:style>
        <p:txBody>
          <a:bodyPr lIns="0" tIns="45715" rIns="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00A9CC"/>
                </a:solidFill>
                <a:effectLst/>
                <a:uLnTx/>
                <a:uFillTx/>
                <a:latin typeface="Meiryo UI" panose="020B0604030504040204" pitchFamily="50" charset="-128"/>
                <a:ea typeface="Meiryo UI" panose="020B0604030504040204" pitchFamily="50" charset="-128"/>
                <a:cs typeface="+mn-cs"/>
              </a:rPr>
              <a:t>第３世代</a:t>
            </a:r>
            <a:endParaRPr kumimoji="0" lang="zh-CN" altLang="en-US" sz="1400" b="1" i="0" u="none" strike="noStrike" kern="1200" cap="none" spc="0" normalizeH="0" baseline="0" noProof="0" dirty="0">
              <a:ln>
                <a:noFill/>
              </a:ln>
              <a:solidFill>
                <a:srgbClr val="00A9CC"/>
              </a:solidFill>
              <a:effectLst/>
              <a:uLnTx/>
              <a:uFillTx/>
              <a:latin typeface="Meiryo UI" panose="020B0604030504040204" pitchFamily="50" charset="-128"/>
              <a:ea typeface="Meiryo UI" panose="020B0604030504040204" pitchFamily="50" charset="-128"/>
              <a:cs typeface="+mn-cs"/>
            </a:endParaRPr>
          </a:p>
        </p:txBody>
      </p:sp>
      <p:pic>
        <p:nvPicPr>
          <p:cNvPr id="19" name="グラフィックス 15">
            <a:extLst>
              <a:ext uri="{FF2B5EF4-FFF2-40B4-BE49-F238E27FC236}">
                <a16:creationId xmlns:a16="http://schemas.microsoft.com/office/drawing/2014/main" id="{5B8CA0AE-8672-6D87-0C03-E97244C964E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86537" y="3896830"/>
            <a:ext cx="2621577" cy="933745"/>
          </a:xfrm>
          <a:prstGeom prst="rect">
            <a:avLst/>
          </a:prstGeom>
        </p:spPr>
      </p:pic>
      <p:pic>
        <p:nvPicPr>
          <p:cNvPr id="22" name="グラフィックス 16">
            <a:extLst>
              <a:ext uri="{FF2B5EF4-FFF2-40B4-BE49-F238E27FC236}">
                <a16:creationId xmlns:a16="http://schemas.microsoft.com/office/drawing/2014/main" id="{DFCA5D4B-3EDD-E26F-71C9-A5DFD031A1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704"/>
          <a:stretch/>
        </p:blipFill>
        <p:spPr>
          <a:xfrm>
            <a:off x="2197917" y="2312016"/>
            <a:ext cx="1040428" cy="940163"/>
          </a:xfrm>
          <a:prstGeom prst="rect">
            <a:avLst/>
          </a:prstGeom>
        </p:spPr>
      </p:pic>
      <p:pic>
        <p:nvPicPr>
          <p:cNvPr id="11" name="図 10" descr="おもちゃ, 人形 が含まれている画像&#10;&#10;自動的に生成された説明">
            <a:extLst>
              <a:ext uri="{FF2B5EF4-FFF2-40B4-BE49-F238E27FC236}">
                <a16:creationId xmlns:a16="http://schemas.microsoft.com/office/drawing/2014/main" id="{F341677C-5885-3A42-AD02-E34357D2B9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6725" y="5320800"/>
            <a:ext cx="1753200" cy="1080838"/>
          </a:xfrm>
          <a:prstGeom prst="rect">
            <a:avLst/>
          </a:prstGeom>
        </p:spPr>
      </p:pic>
      <p:pic>
        <p:nvPicPr>
          <p:cNvPr id="23" name="図 22">
            <a:extLst>
              <a:ext uri="{FF2B5EF4-FFF2-40B4-BE49-F238E27FC236}">
                <a16:creationId xmlns:a16="http://schemas.microsoft.com/office/drawing/2014/main" id="{0FB5AFC2-4920-D1AB-2458-62B05AD51B1E}"/>
              </a:ext>
            </a:extLst>
          </p:cNvPr>
          <p:cNvPicPr>
            <a:picLocks noChangeAspect="1"/>
          </p:cNvPicPr>
          <p:nvPr/>
        </p:nvPicPr>
        <p:blipFill>
          <a:blip r:embed="rId6"/>
          <a:stretch>
            <a:fillRect/>
          </a:stretch>
        </p:blipFill>
        <p:spPr>
          <a:xfrm>
            <a:off x="2208137" y="3743055"/>
            <a:ext cx="2621576" cy="1083403"/>
          </a:xfrm>
          <a:prstGeom prst="rect">
            <a:avLst/>
          </a:prstGeom>
        </p:spPr>
      </p:pic>
      <p:cxnSp>
        <p:nvCxnSpPr>
          <p:cNvPr id="27" name="直線コネクタ 26">
            <a:extLst>
              <a:ext uri="{FF2B5EF4-FFF2-40B4-BE49-F238E27FC236}">
                <a16:creationId xmlns:a16="http://schemas.microsoft.com/office/drawing/2014/main" id="{99CFE988-D0B5-8B51-4DB7-B2448AC2598A}"/>
              </a:ext>
            </a:extLst>
          </p:cNvPr>
          <p:cNvCxnSpPr>
            <a:cxnSpLocks/>
          </p:cNvCxnSpPr>
          <p:nvPr/>
        </p:nvCxnSpPr>
        <p:spPr>
          <a:xfrm>
            <a:off x="5412529" y="1914754"/>
            <a:ext cx="0" cy="4620452"/>
          </a:xfrm>
          <a:prstGeom prst="line">
            <a:avLst/>
          </a:prstGeom>
          <a:ln w="190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3" name="グループ化 32">
            <a:extLst>
              <a:ext uri="{FF2B5EF4-FFF2-40B4-BE49-F238E27FC236}">
                <a16:creationId xmlns:a16="http://schemas.microsoft.com/office/drawing/2014/main" id="{CDF0CFEB-3B70-CD8F-C381-BA5FDD1F0EAB}"/>
              </a:ext>
            </a:extLst>
          </p:cNvPr>
          <p:cNvGrpSpPr/>
          <p:nvPr/>
        </p:nvGrpSpPr>
        <p:grpSpPr>
          <a:xfrm>
            <a:off x="2665044" y="3305244"/>
            <a:ext cx="837159" cy="490877"/>
            <a:chOff x="2601994" y="3277600"/>
            <a:chExt cx="1305113" cy="490877"/>
          </a:xfrm>
        </p:grpSpPr>
        <p:sp>
          <p:nvSpPr>
            <p:cNvPr id="34" name="矢印: 右 33">
              <a:extLst>
                <a:ext uri="{FF2B5EF4-FFF2-40B4-BE49-F238E27FC236}">
                  <a16:creationId xmlns:a16="http://schemas.microsoft.com/office/drawing/2014/main" id="{3BEEFF02-85F0-54D1-CEBD-90FB2F4A16C3}"/>
                </a:ext>
              </a:extLst>
            </p:cNvPr>
            <p:cNvSpPr/>
            <p:nvPr/>
          </p:nvSpPr>
          <p:spPr>
            <a:xfrm rot="16200000">
              <a:off x="2996097" y="2975980"/>
              <a:ext cx="437811" cy="1041052"/>
            </a:xfrm>
            <a:prstGeom prst="rightArrow">
              <a:avLst>
                <a:gd name="adj1" fmla="val 50000"/>
                <a:gd name="adj2" fmla="val 36861"/>
              </a:avLst>
            </a:prstGeom>
            <a:solidFill>
              <a:srgbClr val="C4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5" name="テキスト ボックス 34">
              <a:extLst>
                <a:ext uri="{FF2B5EF4-FFF2-40B4-BE49-F238E27FC236}">
                  <a16:creationId xmlns:a16="http://schemas.microsoft.com/office/drawing/2014/main" id="{B131DB5B-6ADD-AE6A-0210-B3DF8795D04E}"/>
                </a:ext>
              </a:extLst>
            </p:cNvPr>
            <p:cNvSpPr txBox="1"/>
            <p:nvPr/>
          </p:nvSpPr>
          <p:spPr>
            <a:xfrm>
              <a:off x="2601994" y="3460700"/>
              <a:ext cx="1305113"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保険料</a:t>
              </a:r>
            </a:p>
          </p:txBody>
        </p:sp>
      </p:grpSp>
      <p:grpSp>
        <p:nvGrpSpPr>
          <p:cNvPr id="36" name="グループ化 35">
            <a:extLst>
              <a:ext uri="{FF2B5EF4-FFF2-40B4-BE49-F238E27FC236}">
                <a16:creationId xmlns:a16="http://schemas.microsoft.com/office/drawing/2014/main" id="{7DF36ADA-EC0C-9F38-58E9-23F0B8F2733F}"/>
              </a:ext>
            </a:extLst>
          </p:cNvPr>
          <p:cNvGrpSpPr/>
          <p:nvPr/>
        </p:nvGrpSpPr>
        <p:grpSpPr>
          <a:xfrm>
            <a:off x="2033761" y="3305244"/>
            <a:ext cx="667778" cy="490877"/>
            <a:chOff x="2648241" y="3277600"/>
            <a:chExt cx="1041052" cy="490877"/>
          </a:xfrm>
        </p:grpSpPr>
        <p:sp>
          <p:nvSpPr>
            <p:cNvPr id="38" name="矢印: 右 37">
              <a:extLst>
                <a:ext uri="{FF2B5EF4-FFF2-40B4-BE49-F238E27FC236}">
                  <a16:creationId xmlns:a16="http://schemas.microsoft.com/office/drawing/2014/main" id="{AD4E3ECE-EBF2-50BD-D74E-34B3C021E3C0}"/>
                </a:ext>
              </a:extLst>
            </p:cNvPr>
            <p:cNvSpPr/>
            <p:nvPr/>
          </p:nvSpPr>
          <p:spPr>
            <a:xfrm rot="16200000">
              <a:off x="2949861" y="2975980"/>
              <a:ext cx="437811" cy="1041052"/>
            </a:xfrm>
            <a:prstGeom prst="rightArrow">
              <a:avLst>
                <a:gd name="adj1" fmla="val 50000"/>
                <a:gd name="adj2" fmla="val 36861"/>
              </a:avLst>
            </a:prstGeom>
            <a:solidFill>
              <a:srgbClr val="C4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9" name="テキスト ボックス 38">
              <a:extLst>
                <a:ext uri="{FF2B5EF4-FFF2-40B4-BE49-F238E27FC236}">
                  <a16:creationId xmlns:a16="http://schemas.microsoft.com/office/drawing/2014/main" id="{FCCFD10F-B513-8F4C-2DD3-C3F0927E0F0F}"/>
                </a:ext>
              </a:extLst>
            </p:cNvPr>
            <p:cNvSpPr txBox="1"/>
            <p:nvPr/>
          </p:nvSpPr>
          <p:spPr>
            <a:xfrm>
              <a:off x="2705129" y="3460700"/>
              <a:ext cx="92726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税</a:t>
              </a:r>
            </a:p>
          </p:txBody>
        </p:sp>
      </p:grpSp>
      <p:grpSp>
        <p:nvGrpSpPr>
          <p:cNvPr id="40" name="グループ化 39">
            <a:extLst>
              <a:ext uri="{FF2B5EF4-FFF2-40B4-BE49-F238E27FC236}">
                <a16:creationId xmlns:a16="http://schemas.microsoft.com/office/drawing/2014/main" id="{F3235320-B187-9D4F-522A-ECCEB230BEDB}"/>
              </a:ext>
            </a:extLst>
          </p:cNvPr>
          <p:cNvGrpSpPr/>
          <p:nvPr/>
        </p:nvGrpSpPr>
        <p:grpSpPr>
          <a:xfrm>
            <a:off x="7992118" y="4836051"/>
            <a:ext cx="837159" cy="490877"/>
            <a:chOff x="2601994" y="3277600"/>
            <a:chExt cx="1305113" cy="490877"/>
          </a:xfrm>
        </p:grpSpPr>
        <p:sp>
          <p:nvSpPr>
            <p:cNvPr id="41" name="矢印: 右 40">
              <a:extLst>
                <a:ext uri="{FF2B5EF4-FFF2-40B4-BE49-F238E27FC236}">
                  <a16:creationId xmlns:a16="http://schemas.microsoft.com/office/drawing/2014/main" id="{DB02F506-7578-45EC-7E8C-3763F3A12B2D}"/>
                </a:ext>
              </a:extLst>
            </p:cNvPr>
            <p:cNvSpPr/>
            <p:nvPr/>
          </p:nvSpPr>
          <p:spPr>
            <a:xfrm rot="16200000">
              <a:off x="2996097" y="2975980"/>
              <a:ext cx="437811" cy="1041052"/>
            </a:xfrm>
            <a:prstGeom prst="rightArrow">
              <a:avLst>
                <a:gd name="adj1" fmla="val 50000"/>
                <a:gd name="adj2" fmla="val 36861"/>
              </a:avLst>
            </a:prstGeom>
            <a:solidFill>
              <a:srgbClr val="C4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2" name="テキスト ボックス 41">
              <a:extLst>
                <a:ext uri="{FF2B5EF4-FFF2-40B4-BE49-F238E27FC236}">
                  <a16:creationId xmlns:a16="http://schemas.microsoft.com/office/drawing/2014/main" id="{A1BFCA32-841D-F9B0-9092-39BC74F88BE3}"/>
                </a:ext>
              </a:extLst>
            </p:cNvPr>
            <p:cNvSpPr txBox="1"/>
            <p:nvPr/>
          </p:nvSpPr>
          <p:spPr>
            <a:xfrm>
              <a:off x="2601994" y="3460700"/>
              <a:ext cx="1305113"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保険料</a:t>
              </a:r>
            </a:p>
          </p:txBody>
        </p:sp>
      </p:grpSp>
      <p:grpSp>
        <p:nvGrpSpPr>
          <p:cNvPr id="43" name="グループ化 42">
            <a:extLst>
              <a:ext uri="{FF2B5EF4-FFF2-40B4-BE49-F238E27FC236}">
                <a16:creationId xmlns:a16="http://schemas.microsoft.com/office/drawing/2014/main" id="{A2E89426-4AD9-0A8B-2DCD-1F20019B747A}"/>
              </a:ext>
            </a:extLst>
          </p:cNvPr>
          <p:cNvGrpSpPr/>
          <p:nvPr/>
        </p:nvGrpSpPr>
        <p:grpSpPr>
          <a:xfrm>
            <a:off x="7360835" y="4836051"/>
            <a:ext cx="667778" cy="490877"/>
            <a:chOff x="2648241" y="3277600"/>
            <a:chExt cx="1041052" cy="490877"/>
          </a:xfrm>
        </p:grpSpPr>
        <p:sp>
          <p:nvSpPr>
            <p:cNvPr id="45" name="矢印: 右 44">
              <a:extLst>
                <a:ext uri="{FF2B5EF4-FFF2-40B4-BE49-F238E27FC236}">
                  <a16:creationId xmlns:a16="http://schemas.microsoft.com/office/drawing/2014/main" id="{EE9CB298-E097-2D0C-4C4B-07B4E1672AEA}"/>
                </a:ext>
              </a:extLst>
            </p:cNvPr>
            <p:cNvSpPr/>
            <p:nvPr/>
          </p:nvSpPr>
          <p:spPr>
            <a:xfrm rot="16200000">
              <a:off x="2949861" y="2975980"/>
              <a:ext cx="437811" cy="1041052"/>
            </a:xfrm>
            <a:prstGeom prst="rightArrow">
              <a:avLst>
                <a:gd name="adj1" fmla="val 50000"/>
                <a:gd name="adj2" fmla="val 36861"/>
              </a:avLst>
            </a:prstGeom>
            <a:solidFill>
              <a:srgbClr val="C4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6" name="テキスト ボックス 45">
              <a:extLst>
                <a:ext uri="{FF2B5EF4-FFF2-40B4-BE49-F238E27FC236}">
                  <a16:creationId xmlns:a16="http://schemas.microsoft.com/office/drawing/2014/main" id="{7A9CF242-934F-8F26-6ADE-FA370B72A885}"/>
                </a:ext>
              </a:extLst>
            </p:cNvPr>
            <p:cNvSpPr txBox="1"/>
            <p:nvPr/>
          </p:nvSpPr>
          <p:spPr>
            <a:xfrm>
              <a:off x="2705129" y="3460700"/>
              <a:ext cx="92726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税</a:t>
              </a:r>
            </a:p>
          </p:txBody>
        </p:sp>
      </p:grpSp>
      <p:sp>
        <p:nvSpPr>
          <p:cNvPr id="48" name="大かっこ 47">
            <a:extLst>
              <a:ext uri="{FF2B5EF4-FFF2-40B4-BE49-F238E27FC236}">
                <a16:creationId xmlns:a16="http://schemas.microsoft.com/office/drawing/2014/main" id="{1F6B70E2-46A4-66A2-5F31-0D662C13AE0A}"/>
              </a:ext>
            </a:extLst>
          </p:cNvPr>
          <p:cNvSpPr/>
          <p:nvPr/>
        </p:nvSpPr>
        <p:spPr>
          <a:xfrm>
            <a:off x="3392144" y="2487628"/>
            <a:ext cx="1866581" cy="737682"/>
          </a:xfrm>
          <a:prstGeom prst="bracketPair">
            <a:avLst/>
          </a:prstGeom>
          <a:ln w="25400">
            <a:solidFill>
              <a:srgbClr val="00A9C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9" name="加算記号 48">
            <a:extLst>
              <a:ext uri="{FF2B5EF4-FFF2-40B4-BE49-F238E27FC236}">
                <a16:creationId xmlns:a16="http://schemas.microsoft.com/office/drawing/2014/main" id="{2B2683A8-9A02-03C4-D372-B54DF6168E45}"/>
              </a:ext>
            </a:extLst>
          </p:cNvPr>
          <p:cNvSpPr/>
          <p:nvPr/>
        </p:nvSpPr>
        <p:spPr>
          <a:xfrm>
            <a:off x="3464223" y="2688769"/>
            <a:ext cx="333375" cy="333375"/>
          </a:xfrm>
          <a:prstGeom prst="mathPlus">
            <a:avLst/>
          </a:prstGeom>
          <a:solidFill>
            <a:srgbClr val="00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0" name="円/楕円 58">
            <a:extLst>
              <a:ext uri="{FF2B5EF4-FFF2-40B4-BE49-F238E27FC236}">
                <a16:creationId xmlns:a16="http://schemas.microsoft.com/office/drawing/2014/main" id="{BF30D7D5-1535-7538-719C-1165851A0ABC}"/>
              </a:ext>
            </a:extLst>
          </p:cNvPr>
          <p:cNvSpPr/>
          <p:nvPr/>
        </p:nvSpPr>
        <p:spPr>
          <a:xfrm>
            <a:off x="3716318" y="2495984"/>
            <a:ext cx="1424202" cy="333376"/>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積立金の形成</a:t>
            </a:r>
          </a:p>
        </p:txBody>
      </p:sp>
      <p:cxnSp>
        <p:nvCxnSpPr>
          <p:cNvPr id="60" name="直線矢印コネクタ 59">
            <a:extLst>
              <a:ext uri="{FF2B5EF4-FFF2-40B4-BE49-F238E27FC236}">
                <a16:creationId xmlns:a16="http://schemas.microsoft.com/office/drawing/2014/main" id="{14B9C3EF-31F3-A6BF-F91E-5CA152C1DD00}"/>
              </a:ext>
            </a:extLst>
          </p:cNvPr>
          <p:cNvCxnSpPr>
            <a:cxnSpLocks/>
          </p:cNvCxnSpPr>
          <p:nvPr/>
        </p:nvCxnSpPr>
        <p:spPr>
          <a:xfrm>
            <a:off x="4704630" y="3225310"/>
            <a:ext cx="1381690" cy="2246321"/>
          </a:xfrm>
          <a:prstGeom prst="straightConnector1">
            <a:avLst/>
          </a:prstGeom>
          <a:ln w="50800" cap="rnd">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61" name="グループ化 60">
            <a:extLst>
              <a:ext uri="{FF2B5EF4-FFF2-40B4-BE49-F238E27FC236}">
                <a16:creationId xmlns:a16="http://schemas.microsoft.com/office/drawing/2014/main" id="{A0D9F458-CCE7-D735-587E-0FF3D2A9C193}"/>
              </a:ext>
            </a:extLst>
          </p:cNvPr>
          <p:cNvGrpSpPr/>
          <p:nvPr/>
        </p:nvGrpSpPr>
        <p:grpSpPr>
          <a:xfrm>
            <a:off x="4924692" y="4063986"/>
            <a:ext cx="1007615" cy="647353"/>
            <a:chOff x="5144543" y="3686521"/>
            <a:chExt cx="1007615" cy="647353"/>
          </a:xfrm>
        </p:grpSpPr>
        <p:sp>
          <p:nvSpPr>
            <p:cNvPr id="62" name="矢印: 右 61">
              <a:extLst>
                <a:ext uri="{FF2B5EF4-FFF2-40B4-BE49-F238E27FC236}">
                  <a16:creationId xmlns:a16="http://schemas.microsoft.com/office/drawing/2014/main" id="{75FD368A-6FF3-2703-B2A6-06E0E30A74FA}"/>
                </a:ext>
              </a:extLst>
            </p:cNvPr>
            <p:cNvSpPr/>
            <p:nvPr/>
          </p:nvSpPr>
          <p:spPr>
            <a:xfrm>
              <a:off x="5210935" y="3686521"/>
              <a:ext cx="941223" cy="647353"/>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810F0A9F-D584-9140-04F8-18CC386430A1}"/>
                </a:ext>
              </a:extLst>
            </p:cNvPr>
            <p:cNvSpPr txBox="1"/>
            <p:nvPr/>
          </p:nvSpPr>
          <p:spPr bwMode="gray">
            <a:xfrm>
              <a:off x="5144543" y="3880397"/>
              <a:ext cx="941223"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年を取る</a:t>
              </a:r>
            </a:p>
          </p:txBody>
        </p:sp>
      </p:grpSp>
      <p:pic>
        <p:nvPicPr>
          <p:cNvPr id="64" name="図 63">
            <a:extLst>
              <a:ext uri="{FF2B5EF4-FFF2-40B4-BE49-F238E27FC236}">
                <a16:creationId xmlns:a16="http://schemas.microsoft.com/office/drawing/2014/main" id="{C51AA236-613A-327C-5A35-A2C6364615F8}"/>
              </a:ext>
            </a:extLst>
          </p:cNvPr>
          <p:cNvPicPr>
            <a:picLocks noChangeAspect="1"/>
          </p:cNvPicPr>
          <p:nvPr/>
        </p:nvPicPr>
        <p:blipFill>
          <a:blip r:embed="rId6"/>
          <a:stretch>
            <a:fillRect/>
          </a:stretch>
        </p:blipFill>
        <p:spPr>
          <a:xfrm>
            <a:off x="2208137" y="3743055"/>
            <a:ext cx="2621576" cy="1083403"/>
          </a:xfrm>
          <a:prstGeom prst="rect">
            <a:avLst/>
          </a:prstGeom>
        </p:spPr>
      </p:pic>
      <p:sp>
        <p:nvSpPr>
          <p:cNvPr id="2" name="正方形/長方形 1">
            <a:extLst>
              <a:ext uri="{FF2B5EF4-FFF2-40B4-BE49-F238E27FC236}">
                <a16:creationId xmlns:a16="http://schemas.microsoft.com/office/drawing/2014/main" id="{C8F5730D-878A-4176-4080-C7B958C92396}"/>
              </a:ext>
            </a:extLst>
          </p:cNvPr>
          <p:cNvSpPr/>
          <p:nvPr/>
        </p:nvSpPr>
        <p:spPr>
          <a:xfrm>
            <a:off x="695325" y="1184037"/>
            <a:ext cx="5040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a:extLst>
              <a:ext uri="{FF2B5EF4-FFF2-40B4-BE49-F238E27FC236}">
                <a16:creationId xmlns:a16="http://schemas.microsoft.com/office/drawing/2014/main" id="{47BDC7C2-8C27-7712-C5AF-C83C6D2CB642}"/>
              </a:ext>
            </a:extLst>
          </p:cNvPr>
          <p:cNvSpPr/>
          <p:nvPr/>
        </p:nvSpPr>
        <p:spPr>
          <a:xfrm>
            <a:off x="3269598" y="1547643"/>
            <a:ext cx="2520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14" name="グループ化 13">
            <a:extLst>
              <a:ext uri="{FF2B5EF4-FFF2-40B4-BE49-F238E27FC236}">
                <a16:creationId xmlns:a16="http://schemas.microsoft.com/office/drawing/2014/main" id="{45307783-C0B4-1A96-90EF-A157DD3F1A4B}"/>
              </a:ext>
            </a:extLst>
          </p:cNvPr>
          <p:cNvGrpSpPr/>
          <p:nvPr/>
        </p:nvGrpSpPr>
        <p:grpSpPr>
          <a:xfrm>
            <a:off x="3891248" y="2858194"/>
            <a:ext cx="1130522" cy="262800"/>
            <a:chOff x="4196203" y="2858194"/>
            <a:chExt cx="1130522" cy="262800"/>
          </a:xfrm>
        </p:grpSpPr>
        <p:pic>
          <p:nvPicPr>
            <p:cNvPr id="17" name="グラフィックス 16">
              <a:extLst>
                <a:ext uri="{FF2B5EF4-FFF2-40B4-BE49-F238E27FC236}">
                  <a16:creationId xmlns:a16="http://schemas.microsoft.com/office/drawing/2014/main" id="{F1C45D44-ED63-ED44-5FCA-5873625DC4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30064" y="2858194"/>
              <a:ext cx="262800" cy="262800"/>
            </a:xfrm>
            <a:prstGeom prst="rect">
              <a:avLst/>
            </a:prstGeom>
          </p:spPr>
        </p:pic>
        <p:pic>
          <p:nvPicPr>
            <p:cNvPr id="20" name="グラフィックス 19">
              <a:extLst>
                <a:ext uri="{FF2B5EF4-FFF2-40B4-BE49-F238E27FC236}">
                  <a16:creationId xmlns:a16="http://schemas.microsoft.com/office/drawing/2014/main" id="{5D588685-DD71-EE47-1926-73D934F8B0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96203" y="2858194"/>
              <a:ext cx="262800" cy="262800"/>
            </a:xfrm>
            <a:prstGeom prst="rect">
              <a:avLst/>
            </a:prstGeom>
          </p:spPr>
        </p:pic>
        <p:pic>
          <p:nvPicPr>
            <p:cNvPr id="21" name="グラフィックス 20">
              <a:extLst>
                <a:ext uri="{FF2B5EF4-FFF2-40B4-BE49-F238E27FC236}">
                  <a16:creationId xmlns:a16="http://schemas.microsoft.com/office/drawing/2014/main" id="{A1948241-F745-0382-78D1-D4862B0499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63925" y="2858194"/>
              <a:ext cx="262800" cy="262800"/>
            </a:xfrm>
            <a:prstGeom prst="rect">
              <a:avLst/>
            </a:prstGeom>
          </p:spPr>
        </p:pic>
      </p:grpSp>
      <p:grpSp>
        <p:nvGrpSpPr>
          <p:cNvPr id="69" name="グループ化 68">
            <a:extLst>
              <a:ext uri="{FF2B5EF4-FFF2-40B4-BE49-F238E27FC236}">
                <a16:creationId xmlns:a16="http://schemas.microsoft.com/office/drawing/2014/main" id="{06B3D532-8C62-362B-E89C-FC3E79D3622A}"/>
              </a:ext>
            </a:extLst>
          </p:cNvPr>
          <p:cNvGrpSpPr/>
          <p:nvPr/>
        </p:nvGrpSpPr>
        <p:grpSpPr>
          <a:xfrm>
            <a:off x="5506008" y="5544400"/>
            <a:ext cx="1753328" cy="737682"/>
            <a:chOff x="9134232" y="5544400"/>
            <a:chExt cx="1753328" cy="737682"/>
          </a:xfrm>
        </p:grpSpPr>
        <p:sp>
          <p:nvSpPr>
            <p:cNvPr id="32" name="大かっこ 31">
              <a:extLst>
                <a:ext uri="{FF2B5EF4-FFF2-40B4-BE49-F238E27FC236}">
                  <a16:creationId xmlns:a16="http://schemas.microsoft.com/office/drawing/2014/main" id="{2F07F42D-B975-E678-607A-57931A5A1098}"/>
                </a:ext>
              </a:extLst>
            </p:cNvPr>
            <p:cNvSpPr/>
            <p:nvPr/>
          </p:nvSpPr>
          <p:spPr>
            <a:xfrm>
              <a:off x="9134232" y="5544400"/>
              <a:ext cx="1753328" cy="737682"/>
            </a:xfrm>
            <a:prstGeom prst="bracketPair">
              <a:avLst/>
            </a:prstGeom>
            <a:ln w="25400">
              <a:solidFill>
                <a:srgbClr val="00A9C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7" name="加算記号 36">
              <a:extLst>
                <a:ext uri="{FF2B5EF4-FFF2-40B4-BE49-F238E27FC236}">
                  <a16:creationId xmlns:a16="http://schemas.microsoft.com/office/drawing/2014/main" id="{5DACB679-591F-DB4E-48F9-5731807F58FC}"/>
                </a:ext>
              </a:extLst>
            </p:cNvPr>
            <p:cNvSpPr/>
            <p:nvPr/>
          </p:nvSpPr>
          <p:spPr>
            <a:xfrm>
              <a:off x="10471381" y="5746553"/>
              <a:ext cx="333375" cy="333375"/>
            </a:xfrm>
            <a:prstGeom prst="mathPlus">
              <a:avLst/>
            </a:prstGeom>
            <a:solidFill>
              <a:srgbClr val="00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4" name="円/楕円 58">
              <a:extLst>
                <a:ext uri="{FF2B5EF4-FFF2-40B4-BE49-F238E27FC236}">
                  <a16:creationId xmlns:a16="http://schemas.microsoft.com/office/drawing/2014/main" id="{DD7CFDB2-A09F-DB11-D2CB-EB7261A3D40F}"/>
                </a:ext>
              </a:extLst>
            </p:cNvPr>
            <p:cNvSpPr/>
            <p:nvPr/>
          </p:nvSpPr>
          <p:spPr>
            <a:xfrm>
              <a:off x="9169007" y="5596811"/>
              <a:ext cx="1424202" cy="333376"/>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積立金の活用</a:t>
              </a:r>
            </a:p>
          </p:txBody>
        </p:sp>
        <p:grpSp>
          <p:nvGrpSpPr>
            <p:cNvPr id="65" name="グループ化 64">
              <a:extLst>
                <a:ext uri="{FF2B5EF4-FFF2-40B4-BE49-F238E27FC236}">
                  <a16:creationId xmlns:a16="http://schemas.microsoft.com/office/drawing/2014/main" id="{AE46606F-8BF2-3B86-C831-28EA8D3D398B}"/>
                </a:ext>
              </a:extLst>
            </p:cNvPr>
            <p:cNvGrpSpPr/>
            <p:nvPr/>
          </p:nvGrpSpPr>
          <p:grpSpPr>
            <a:xfrm>
              <a:off x="9291808" y="5975104"/>
              <a:ext cx="1130522" cy="262800"/>
              <a:chOff x="4196203" y="2858194"/>
              <a:chExt cx="1130522" cy="262800"/>
            </a:xfrm>
          </p:grpSpPr>
          <p:pic>
            <p:nvPicPr>
              <p:cNvPr id="66" name="グラフィックス 65">
                <a:extLst>
                  <a:ext uri="{FF2B5EF4-FFF2-40B4-BE49-F238E27FC236}">
                    <a16:creationId xmlns:a16="http://schemas.microsoft.com/office/drawing/2014/main" id="{B6C6F66C-A23B-F763-8C46-D3F7BFC1C11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30064" y="2858194"/>
                <a:ext cx="262800" cy="262800"/>
              </a:xfrm>
              <a:prstGeom prst="rect">
                <a:avLst/>
              </a:prstGeom>
            </p:spPr>
          </p:pic>
          <p:pic>
            <p:nvPicPr>
              <p:cNvPr id="67" name="グラフィックス 66">
                <a:extLst>
                  <a:ext uri="{FF2B5EF4-FFF2-40B4-BE49-F238E27FC236}">
                    <a16:creationId xmlns:a16="http://schemas.microsoft.com/office/drawing/2014/main" id="{6AADC955-9015-54BF-3B97-60D2D62C10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96203" y="2858194"/>
                <a:ext cx="262800" cy="262800"/>
              </a:xfrm>
              <a:prstGeom prst="rect">
                <a:avLst/>
              </a:prstGeom>
            </p:spPr>
          </p:pic>
          <p:pic>
            <p:nvPicPr>
              <p:cNvPr id="68" name="グラフィックス 67">
                <a:extLst>
                  <a:ext uri="{FF2B5EF4-FFF2-40B4-BE49-F238E27FC236}">
                    <a16:creationId xmlns:a16="http://schemas.microsoft.com/office/drawing/2014/main" id="{0CF221BC-519B-BC8E-116C-5A46D33F9F2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63925" y="2858194"/>
                <a:ext cx="262800" cy="262800"/>
              </a:xfrm>
              <a:prstGeom prst="rect">
                <a:avLst/>
              </a:prstGeom>
            </p:spPr>
          </p:pic>
        </p:grpSp>
      </p:grpSp>
      <p:sp>
        <p:nvSpPr>
          <p:cNvPr id="10" name="テキスト ボックス 9">
            <a:extLst>
              <a:ext uri="{FF2B5EF4-FFF2-40B4-BE49-F238E27FC236}">
                <a16:creationId xmlns:a16="http://schemas.microsoft.com/office/drawing/2014/main" id="{43FB9874-2433-495F-9DF3-0C5CF64750AB}"/>
              </a:ext>
            </a:extLst>
          </p:cNvPr>
          <p:cNvSpPr txBox="1">
            <a:spLocks/>
          </p:cNvSpPr>
          <p:nvPr/>
        </p:nvSpPr>
        <p:spPr>
          <a:xfrm>
            <a:off x="643736" y="877027"/>
            <a:ext cx="8773760" cy="789575"/>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将来の少子高齢化の進展に備え積立金を保有</a:t>
            </a:r>
            <a:r>
              <a:rPr kumimoji="0" lang="ja-JP" altLang="en-US" sz="2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、活用することにより、</a:t>
            </a:r>
            <a:br>
              <a:rPr kumimoji="0" lang="en-US" altLang="ja-JP" sz="2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0" lang="ja-JP" altLang="en-US" sz="2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保険料水準を固定しつつ</a:t>
            </a:r>
            <a:r>
              <a:rPr kumimoji="0" lang="ja-JP" altLang="en-US"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将来の給付水準を確保</a:t>
            </a:r>
            <a:r>
              <a:rPr kumimoji="0" lang="ja-JP" altLang="en-US" sz="2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しています。</a:t>
            </a:r>
          </a:p>
        </p:txBody>
      </p:sp>
      <p:sp>
        <p:nvSpPr>
          <p:cNvPr id="59" name="吹き出し: 四角形 58">
            <a:extLst>
              <a:ext uri="{FF2B5EF4-FFF2-40B4-BE49-F238E27FC236}">
                <a16:creationId xmlns:a16="http://schemas.microsoft.com/office/drawing/2014/main" id="{F801EE23-7716-5AF6-3F50-472361920137}"/>
              </a:ext>
            </a:extLst>
          </p:cNvPr>
          <p:cNvSpPr/>
          <p:nvPr/>
        </p:nvSpPr>
        <p:spPr>
          <a:xfrm>
            <a:off x="2708263" y="5637441"/>
            <a:ext cx="2554592" cy="542640"/>
          </a:xfrm>
          <a:prstGeom prst="wedgeRectCallout">
            <a:avLst>
              <a:gd name="adj1" fmla="val 63187"/>
              <a:gd name="adj2" fmla="val -19200"/>
            </a:avLst>
          </a:prstGeom>
          <a:solidFill>
            <a:srgbClr val="FFFF0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少子高齢化の影響を緩和</a:t>
            </a:r>
          </a:p>
        </p:txBody>
      </p:sp>
    </p:spTree>
    <p:extLst>
      <p:ext uri="{BB962C8B-B14F-4D97-AF65-F5344CB8AC3E}">
        <p14:creationId xmlns:p14="http://schemas.microsoft.com/office/powerpoint/2010/main" val="412055936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fill="hold" nodeType="clickEffect">
                                  <p:stCondLst>
                                    <p:cond delay="0"/>
                                  </p:stCondLst>
                                  <p:childTnLst>
                                    <p:animMotion origin="layout" path="M 0.01875 1.48148E-6 L 0.39263 1.48148E-6 " pathEditMode="relative" rAng="0" ptsTypes="AA">
                                      <p:cBhvr>
                                        <p:cTn id="14" dur="1000" fill="hold"/>
                                        <p:tgtEl>
                                          <p:spTgt spid="64"/>
                                        </p:tgtEl>
                                        <p:attrNameLst>
                                          <p:attrName>ppt_x</p:attrName>
                                          <p:attrName>ppt_y</p:attrName>
                                        </p:attrNameLst>
                                      </p:cBhvr>
                                      <p:rCtr x="18686" y="0"/>
                                    </p:animMotion>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xit" presetSubtype="0" fill="hold" nodeType="withEffect">
                                  <p:stCondLst>
                                    <p:cond delay="0"/>
                                  </p:stCondLst>
                                  <p:childTnLst>
                                    <p:animEffect transition="out" filter="fade">
                                      <p:cBhvr>
                                        <p:cTn id="20" dur="500"/>
                                        <p:tgtEl>
                                          <p:spTgt spid="64"/>
                                        </p:tgtEl>
                                      </p:cBhvr>
                                    </p:animEffect>
                                    <p:set>
                                      <p:cBhvr>
                                        <p:cTn id="21" dur="1" fill="hold">
                                          <p:stCondLst>
                                            <p:cond delay="499"/>
                                          </p:stCondLst>
                                        </p:cTn>
                                        <p:tgtEl>
                                          <p:spTgt spid="64"/>
                                        </p:tgtEl>
                                        <p:attrNameLst>
                                          <p:attrName>style.visibility</p:attrName>
                                        </p:attrNameLst>
                                      </p:cBhvr>
                                      <p:to>
                                        <p:strVal val="hidden"/>
                                      </p:to>
                                    </p:set>
                                  </p:childTnLst>
                                </p:cTn>
                              </p:par>
                              <p:par>
                                <p:cTn id="22" presetID="22" presetClass="entr" presetSubtype="8" fill="hold" nodeType="with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wipe(left)">
                                      <p:cBhvr>
                                        <p:cTn id="24" dur="500"/>
                                        <p:tgtEl>
                                          <p:spTgt spid="6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wipe(up)">
                                      <p:cBhvr>
                                        <p:cTn id="29" dur="500"/>
                                        <p:tgtEl>
                                          <p:spTgt spid="60"/>
                                        </p:tgtEl>
                                      </p:cBhvr>
                                    </p:animEffect>
                                  </p:childTnLst>
                                </p:cTn>
                              </p:par>
                              <p:par>
                                <p:cTn id="30" presetID="10" presetClass="entr" presetSubtype="0" fill="hold"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500"/>
                                        <p:tgtEl>
                                          <p:spTgt spid="69"/>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500"/>
                            </p:stCondLst>
                            <p:childTnLst>
                              <p:par>
                                <p:cTn id="37" presetID="22" presetClass="entr" presetSubtype="4"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down)">
                                      <p:cBhvr>
                                        <p:cTn id="39" dur="500"/>
                                        <p:tgtEl>
                                          <p:spTgt spid="43"/>
                                        </p:tgtEl>
                                      </p:cBhvr>
                                    </p:animEffect>
                                  </p:childTnLst>
                                </p:cTn>
                              </p:par>
                              <p:par>
                                <p:cTn id="40" presetID="22" presetClass="entr" presetSubtype="4" fill="hold"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p:cTn id="47" dur="1000" fill="hold"/>
                                        <p:tgtEl>
                                          <p:spTgt spid="59"/>
                                        </p:tgtEl>
                                        <p:attrNameLst>
                                          <p:attrName>ppt_w</p:attrName>
                                        </p:attrNameLst>
                                      </p:cBhvr>
                                      <p:tavLst>
                                        <p:tav tm="0">
                                          <p:val>
                                            <p:fltVal val="0"/>
                                          </p:val>
                                        </p:tav>
                                        <p:tav tm="100000">
                                          <p:val>
                                            <p:strVal val="#ppt_w"/>
                                          </p:val>
                                        </p:tav>
                                      </p:tavLst>
                                    </p:anim>
                                    <p:anim calcmode="lin" valueType="num">
                                      <p:cBhvr>
                                        <p:cTn id="48" dur="1000" fill="hold"/>
                                        <p:tgtEl>
                                          <p:spTgt spid="59"/>
                                        </p:tgtEl>
                                        <p:attrNameLst>
                                          <p:attrName>ppt_h</p:attrName>
                                        </p:attrNameLst>
                                      </p:cBhvr>
                                      <p:tavLst>
                                        <p:tav tm="0">
                                          <p:val>
                                            <p:fltVal val="0"/>
                                          </p:val>
                                        </p:tav>
                                        <p:tav tm="100000">
                                          <p:val>
                                            <p:strVal val="#ppt_h"/>
                                          </p:val>
                                        </p:tav>
                                      </p:tavLst>
                                    </p:anim>
                                  </p:childTnLst>
                                </p:cTn>
                              </p:par>
                              <p:par>
                                <p:cTn id="49" presetID="35" presetClass="path" presetSubtype="0" fill="hold" grpId="1" nodeType="withEffect">
                                  <p:stCondLst>
                                    <p:cond delay="0"/>
                                  </p:stCondLst>
                                  <p:childTnLst>
                                    <p:animMotion origin="layout" path="M 0.16154 -0.01111 L -3.58974E-6 -4.07407E-6 " pathEditMode="relative" rAng="0" ptsTypes="AA">
                                      <p:cBhvr>
                                        <p:cTn id="50" dur="1000" fill="hold"/>
                                        <p:tgtEl>
                                          <p:spTgt spid="59"/>
                                        </p:tgtEl>
                                        <p:attrNameLst>
                                          <p:attrName>ppt_x</p:attrName>
                                          <p:attrName>ppt_y</p:attrName>
                                        </p:attrNameLst>
                                      </p:cBhvr>
                                      <p:rCtr x="-8077" y="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81DF3C01-80DF-4A59-938E-22B3822B4B6E}"/>
              </a:ext>
            </a:extLst>
          </p:cNvPr>
          <p:cNvSpPr/>
          <p:nvPr/>
        </p:nvSpPr>
        <p:spPr>
          <a:xfrm>
            <a:off x="411258" y="0"/>
            <a:ext cx="6580385"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3D8D9DC2-3FC5-4380-B88A-59DA0ADECABE}"/>
              </a:ext>
            </a:extLst>
          </p:cNvPr>
          <p:cNvSpPr txBox="1"/>
          <p:nvPr/>
        </p:nvSpPr>
        <p:spPr bwMode="gray">
          <a:xfrm>
            <a:off x="686807" y="55917"/>
            <a:ext cx="604203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年金財政における積立金の規模と役割</a:t>
            </a:r>
          </a:p>
        </p:txBody>
      </p:sp>
      <p:sp>
        <p:nvSpPr>
          <p:cNvPr id="6" name="テキスト ボックス 5">
            <a:extLst>
              <a:ext uri="{FF2B5EF4-FFF2-40B4-BE49-F238E27FC236}">
                <a16:creationId xmlns:a16="http://schemas.microsoft.com/office/drawing/2014/main" id="{6975F276-3043-4900-B6E5-7E15F18D93C0}"/>
              </a:ext>
            </a:extLst>
          </p:cNvPr>
          <p:cNvSpPr txBox="1"/>
          <p:nvPr/>
        </p:nvSpPr>
        <p:spPr>
          <a:xfrm>
            <a:off x="6042277" y="6400009"/>
            <a:ext cx="3284626" cy="2308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zh-TW"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zh-TW"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（令和元）年財政検証関連資料</a:t>
            </a:r>
          </a:p>
        </p:txBody>
      </p:sp>
      <p:graphicFrame>
        <p:nvGraphicFramePr>
          <p:cNvPr id="10" name="グラフ 9">
            <a:extLst>
              <a:ext uri="{FF2B5EF4-FFF2-40B4-BE49-F238E27FC236}">
                <a16:creationId xmlns:a16="http://schemas.microsoft.com/office/drawing/2014/main" id="{00000000-0008-0000-0000-000002000000}"/>
              </a:ext>
            </a:extLst>
          </p:cNvPr>
          <p:cNvGraphicFramePr>
            <a:graphicFrameLocks noGrp="1"/>
          </p:cNvGraphicFramePr>
          <p:nvPr>
            <p:extLst>
              <p:ext uri="{D42A27DB-BD31-4B8C-83A1-F6EECF244321}">
                <p14:modId xmlns:p14="http://schemas.microsoft.com/office/powerpoint/2010/main" val="1124679309"/>
              </p:ext>
            </p:extLst>
          </p:nvPr>
        </p:nvGraphicFramePr>
        <p:xfrm>
          <a:off x="5105400" y="2289546"/>
          <a:ext cx="4338989" cy="3818622"/>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10">
            <a:extLst>
              <a:ext uri="{FF2B5EF4-FFF2-40B4-BE49-F238E27FC236}">
                <a16:creationId xmlns:a16="http://schemas.microsoft.com/office/drawing/2014/main" id="{FA5CAE4A-4850-4540-8A00-E4E5C6424B8B}"/>
              </a:ext>
            </a:extLst>
          </p:cNvPr>
          <p:cNvSpPr txBox="1"/>
          <p:nvPr/>
        </p:nvSpPr>
        <p:spPr>
          <a:xfrm>
            <a:off x="5483696" y="2384011"/>
            <a:ext cx="3847331"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＜積立金の活用イメージ＞</a:t>
            </a:r>
          </a:p>
        </p:txBody>
      </p:sp>
      <p:graphicFrame>
        <p:nvGraphicFramePr>
          <p:cNvPr id="24" name="グラフ 23">
            <a:extLst>
              <a:ext uri="{FF2B5EF4-FFF2-40B4-BE49-F238E27FC236}">
                <a16:creationId xmlns:a16="http://schemas.microsoft.com/office/drawing/2014/main" id="{53BC8FF0-DC5A-F839-7C7E-B3AFE508F0A2}"/>
              </a:ext>
            </a:extLst>
          </p:cNvPr>
          <p:cNvGraphicFramePr/>
          <p:nvPr/>
        </p:nvGraphicFramePr>
        <p:xfrm>
          <a:off x="591403" y="2620906"/>
          <a:ext cx="3806274" cy="3338366"/>
        </p:xfrm>
        <a:graphic>
          <a:graphicData uri="http://schemas.openxmlformats.org/drawingml/2006/chart">
            <c:chart xmlns:c="http://schemas.openxmlformats.org/drawingml/2006/chart" xmlns:r="http://schemas.openxmlformats.org/officeDocument/2006/relationships" r:id="rId3"/>
          </a:graphicData>
        </a:graphic>
      </p:graphicFrame>
      <p:sp>
        <p:nvSpPr>
          <p:cNvPr id="25" name="テキスト ボックス 24">
            <a:extLst>
              <a:ext uri="{FF2B5EF4-FFF2-40B4-BE49-F238E27FC236}">
                <a16:creationId xmlns:a16="http://schemas.microsoft.com/office/drawing/2014/main" id="{1BFE8B58-6A00-F7A7-9763-E40846292860}"/>
              </a:ext>
            </a:extLst>
          </p:cNvPr>
          <p:cNvSpPr txBox="1"/>
          <p:nvPr/>
        </p:nvSpPr>
        <p:spPr>
          <a:xfrm>
            <a:off x="1311531" y="3979745"/>
            <a:ext cx="234872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保険料</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1,670</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兆円</a:t>
            </a:r>
            <a:endParaRPr kumimoji="0"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6" name="テキスト ボックス 25">
            <a:extLst>
              <a:ext uri="{FF2B5EF4-FFF2-40B4-BE49-F238E27FC236}">
                <a16:creationId xmlns:a16="http://schemas.microsoft.com/office/drawing/2014/main" id="{013925EC-1405-47E5-E773-DC35810087B5}"/>
              </a:ext>
            </a:extLst>
          </p:cNvPr>
          <p:cNvSpPr txBox="1"/>
          <p:nvPr/>
        </p:nvSpPr>
        <p:spPr>
          <a:xfrm>
            <a:off x="1118498" y="2768314"/>
            <a:ext cx="2734787" cy="252377"/>
          </a:xfrm>
          <a:prstGeom prst="rect">
            <a:avLst/>
          </a:prstGeom>
          <a:noFill/>
          <a:ln w="9525" cap="rnd">
            <a:noFill/>
            <a:prstDash val="sysDot"/>
            <a:miter lim="800000"/>
            <a:headEnd/>
            <a:tailEn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wrap="none" lIns="18288" tIns="18288" rIns="18288" bIns="18288" anchor="ctr" upright="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1000"/>
            </a:pPr>
            <a:r>
              <a:rPr kumimoji="0"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積立金から得られる財源　　</a:t>
            </a:r>
            <a:r>
              <a:rPr kumimoji="0"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210</a:t>
            </a:r>
            <a:r>
              <a:rPr kumimoji="0"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兆円</a:t>
            </a:r>
          </a:p>
        </p:txBody>
      </p:sp>
      <p:sp>
        <p:nvSpPr>
          <p:cNvPr id="27" name="テキスト ボックス 26">
            <a:extLst>
              <a:ext uri="{FF2B5EF4-FFF2-40B4-BE49-F238E27FC236}">
                <a16:creationId xmlns:a16="http://schemas.microsoft.com/office/drawing/2014/main" id="{EF3B0B45-0A00-5598-427E-43AA26AAA980}"/>
              </a:ext>
            </a:extLst>
          </p:cNvPr>
          <p:cNvSpPr txBox="1"/>
          <p:nvPr/>
        </p:nvSpPr>
        <p:spPr>
          <a:xfrm>
            <a:off x="1641878" y="5387689"/>
            <a:ext cx="1688026" cy="252377"/>
          </a:xfrm>
          <a:prstGeom prst="rect">
            <a:avLst/>
          </a:prstGeom>
          <a:noFill/>
          <a:ln w="9525" cap="rnd">
            <a:noFill/>
            <a:prstDash val="sysDot"/>
            <a:miter lim="800000"/>
            <a:headEnd/>
            <a:tailEn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wrap="none" lIns="18288" tIns="18288" rIns="18288" bIns="18288" anchor="ctr" upright="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1000"/>
            </a:pPr>
            <a:r>
              <a:rPr kumimoji="0"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国庫負担　　</a:t>
            </a:r>
            <a:r>
              <a:rPr kumimoji="0"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520</a:t>
            </a:r>
            <a:r>
              <a:rPr kumimoji="0"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兆円</a:t>
            </a:r>
          </a:p>
        </p:txBody>
      </p:sp>
      <p:sp>
        <p:nvSpPr>
          <p:cNvPr id="28" name="テキスト ボックス 27">
            <a:extLst>
              <a:ext uri="{FF2B5EF4-FFF2-40B4-BE49-F238E27FC236}">
                <a16:creationId xmlns:a16="http://schemas.microsoft.com/office/drawing/2014/main" id="{AD06ACEF-E446-2EFF-ACF4-2EB187FF935A}"/>
              </a:ext>
            </a:extLst>
          </p:cNvPr>
          <p:cNvSpPr txBox="1"/>
          <p:nvPr/>
        </p:nvSpPr>
        <p:spPr>
          <a:xfrm>
            <a:off x="385904" y="2384011"/>
            <a:ext cx="4294518"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100</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年間の年金給付にあてる財源・内訳＞</a:t>
            </a:r>
          </a:p>
        </p:txBody>
      </p:sp>
      <p:sp>
        <p:nvSpPr>
          <p:cNvPr id="29" name="テキスト ボックス 28">
            <a:extLst>
              <a:ext uri="{FF2B5EF4-FFF2-40B4-BE49-F238E27FC236}">
                <a16:creationId xmlns:a16="http://schemas.microsoft.com/office/drawing/2014/main" id="{89A09F4F-3C10-7ED6-11B8-52B50098959F}"/>
              </a:ext>
            </a:extLst>
          </p:cNvPr>
          <p:cNvSpPr txBox="1"/>
          <p:nvPr/>
        </p:nvSpPr>
        <p:spPr>
          <a:xfrm>
            <a:off x="610453" y="6238428"/>
            <a:ext cx="462201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前提</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財政検証における人口：出生中位、死亡中位　　財政検証における経済：ケース</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Ⅲ</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国民年金＋厚生年金の場合のイメージ</a:t>
            </a:r>
          </a:p>
        </p:txBody>
      </p:sp>
      <p:grpSp>
        <p:nvGrpSpPr>
          <p:cNvPr id="33" name="グループ化 32">
            <a:extLst>
              <a:ext uri="{FF2B5EF4-FFF2-40B4-BE49-F238E27FC236}">
                <a16:creationId xmlns:a16="http://schemas.microsoft.com/office/drawing/2014/main" id="{9CB5095C-AD85-BFE0-C88F-9F478D8988F6}"/>
              </a:ext>
            </a:extLst>
          </p:cNvPr>
          <p:cNvGrpSpPr/>
          <p:nvPr/>
        </p:nvGrpSpPr>
        <p:grpSpPr>
          <a:xfrm>
            <a:off x="3779441" y="3105672"/>
            <a:ext cx="1113470" cy="438200"/>
            <a:chOff x="7801249" y="3607184"/>
            <a:chExt cx="1113470" cy="438200"/>
          </a:xfrm>
        </p:grpSpPr>
        <p:sp>
          <p:nvSpPr>
            <p:cNvPr id="34" name="吹き出し: 四角形 33">
              <a:extLst>
                <a:ext uri="{FF2B5EF4-FFF2-40B4-BE49-F238E27FC236}">
                  <a16:creationId xmlns:a16="http://schemas.microsoft.com/office/drawing/2014/main" id="{AB4489D9-2634-1F43-6DFF-80F6E8840E29}"/>
                </a:ext>
              </a:extLst>
            </p:cNvPr>
            <p:cNvSpPr/>
            <p:nvPr/>
          </p:nvSpPr>
          <p:spPr>
            <a:xfrm>
              <a:off x="7801249" y="3607184"/>
              <a:ext cx="1113470" cy="438200"/>
            </a:xfrm>
            <a:prstGeom prst="wedgeRectCallout">
              <a:avLst>
                <a:gd name="adj1" fmla="val -38028"/>
                <a:gd name="adj2" fmla="val -101195"/>
              </a:avLst>
            </a:prstGeom>
            <a:solidFill>
              <a:srgbClr val="ED7D3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a:extLst>
                <a:ext uri="{FF2B5EF4-FFF2-40B4-BE49-F238E27FC236}">
                  <a16:creationId xmlns:a16="http://schemas.microsoft.com/office/drawing/2014/main" id="{F075DC83-FC32-AF32-A5DE-12D345FF5972}"/>
                </a:ext>
              </a:extLst>
            </p:cNvPr>
            <p:cNvSpPr txBox="1"/>
            <p:nvPr/>
          </p:nvSpPr>
          <p:spPr>
            <a:xfrm>
              <a:off x="7827237" y="3654428"/>
              <a:ext cx="1087482" cy="369332"/>
            </a:xfrm>
            <a:prstGeom prst="rect">
              <a:avLst/>
            </a:prstGeom>
            <a:noFill/>
            <a:ln w="9525">
              <a:noFill/>
            </a:ln>
          </p:spPr>
          <p:style>
            <a:lnRef idx="2">
              <a:schemeClr val="dk1"/>
            </a:lnRef>
            <a:fillRef idx="1">
              <a:schemeClr val="lt1"/>
            </a:fillRef>
            <a:effectRef idx="0">
              <a:schemeClr val="dk1"/>
            </a:effectRef>
            <a:fontRef idx="minor">
              <a:schemeClr val="dk1"/>
            </a:fontRef>
          </p:style>
          <p:txBody>
            <a:bodyPr wrap="square" rtlCol="0">
              <a:spAutoFit/>
            </a:bodyPr>
            <a:lstStyle/>
            <a:p>
              <a:pPr marL="177800" marR="0" lvl="0" indent="-177800" algn="ctr" defTabSz="91429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割程度</a:t>
              </a:r>
            </a:p>
          </p:txBody>
        </p:sp>
      </p:grpSp>
      <p:grpSp>
        <p:nvGrpSpPr>
          <p:cNvPr id="36" name="グループ化 35">
            <a:extLst>
              <a:ext uri="{FF2B5EF4-FFF2-40B4-BE49-F238E27FC236}">
                <a16:creationId xmlns:a16="http://schemas.microsoft.com/office/drawing/2014/main" id="{97AE6359-B06B-2F83-6BBB-2119B7916159}"/>
              </a:ext>
            </a:extLst>
          </p:cNvPr>
          <p:cNvGrpSpPr/>
          <p:nvPr/>
        </p:nvGrpSpPr>
        <p:grpSpPr>
          <a:xfrm>
            <a:off x="6848288" y="3429882"/>
            <a:ext cx="2353183" cy="886430"/>
            <a:chOff x="7785523" y="3607184"/>
            <a:chExt cx="948768" cy="320387"/>
          </a:xfrm>
        </p:grpSpPr>
        <p:sp>
          <p:nvSpPr>
            <p:cNvPr id="37" name="吹き出し: 四角形 36">
              <a:extLst>
                <a:ext uri="{FF2B5EF4-FFF2-40B4-BE49-F238E27FC236}">
                  <a16:creationId xmlns:a16="http://schemas.microsoft.com/office/drawing/2014/main" id="{FC5F9A7E-4E41-C20E-6188-A106A303B584}"/>
                </a:ext>
              </a:extLst>
            </p:cNvPr>
            <p:cNvSpPr/>
            <p:nvPr/>
          </p:nvSpPr>
          <p:spPr>
            <a:xfrm>
              <a:off x="7785523" y="3607184"/>
              <a:ext cx="940762" cy="287801"/>
            </a:xfrm>
            <a:prstGeom prst="wedgeRectCallout">
              <a:avLst>
                <a:gd name="adj1" fmla="val -2656"/>
                <a:gd name="adj2" fmla="val -86588"/>
              </a:avLst>
            </a:prstGeom>
            <a:solidFill>
              <a:srgbClr val="ED7D3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38" name="テキスト ボックス 37">
              <a:extLst>
                <a:ext uri="{FF2B5EF4-FFF2-40B4-BE49-F238E27FC236}">
                  <a16:creationId xmlns:a16="http://schemas.microsoft.com/office/drawing/2014/main" id="{FBA4A5D3-495A-7B57-419F-E90A80FE0C5F}"/>
                </a:ext>
              </a:extLst>
            </p:cNvPr>
            <p:cNvSpPr txBox="1"/>
            <p:nvPr/>
          </p:nvSpPr>
          <p:spPr>
            <a:xfrm>
              <a:off x="7793529" y="3627220"/>
              <a:ext cx="940762" cy="300351"/>
            </a:xfrm>
            <a:prstGeom prst="rect">
              <a:avLst/>
            </a:prstGeom>
            <a:noFill/>
            <a:ln w="9525">
              <a:noFill/>
            </a:ln>
          </p:spPr>
          <p:style>
            <a:lnRef idx="2">
              <a:schemeClr val="dk1"/>
            </a:lnRef>
            <a:fillRef idx="1">
              <a:schemeClr val="lt1"/>
            </a:fillRef>
            <a:effectRef idx="0">
              <a:schemeClr val="dk1"/>
            </a:effectRef>
            <a:fontRef idx="minor">
              <a:schemeClr val="dk1"/>
            </a:fontRef>
          </p:style>
          <p:txBody>
            <a:bodyPr wrap="square" rtlCol="0">
              <a:spAutoFit/>
            </a:bodyPr>
            <a:lstStyle/>
            <a:p>
              <a:pPr marR="0" lvl="0" algn="l"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団塊ジュニア世代が引退を迎え、今より少子高齢化が進む</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2040</a:t>
              </a: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年代以降、本格的に積立金を活用</a:t>
              </a:r>
            </a:p>
          </p:txBody>
        </p:sp>
      </p:grpSp>
      <p:cxnSp>
        <p:nvCxnSpPr>
          <p:cNvPr id="39" name="直線コネクタ 38">
            <a:extLst>
              <a:ext uri="{FF2B5EF4-FFF2-40B4-BE49-F238E27FC236}">
                <a16:creationId xmlns:a16="http://schemas.microsoft.com/office/drawing/2014/main" id="{B6CCA300-7C47-BA54-A4BF-6E33A0FAD516}"/>
              </a:ext>
            </a:extLst>
          </p:cNvPr>
          <p:cNvCxnSpPr>
            <a:cxnSpLocks/>
          </p:cNvCxnSpPr>
          <p:nvPr/>
        </p:nvCxnSpPr>
        <p:spPr>
          <a:xfrm flipH="1" flipV="1">
            <a:off x="6252079" y="2817454"/>
            <a:ext cx="0" cy="297683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7951DA22-01B6-1394-BA7F-0EE7B45597AF}"/>
              </a:ext>
            </a:extLst>
          </p:cNvPr>
          <p:cNvSpPr txBox="1"/>
          <p:nvPr/>
        </p:nvSpPr>
        <p:spPr>
          <a:xfrm>
            <a:off x="1484522" y="5800134"/>
            <a:ext cx="2002738" cy="338554"/>
          </a:xfrm>
          <a:prstGeom prst="rect">
            <a:avLst/>
          </a:prstGeom>
          <a:noFill/>
          <a:ln w="9525">
            <a:noFill/>
          </a:ln>
        </p:spPr>
        <p:style>
          <a:lnRef idx="2">
            <a:schemeClr val="dk1"/>
          </a:lnRef>
          <a:fillRef idx="1">
            <a:schemeClr val="lt1"/>
          </a:fillRef>
          <a:effectRef idx="0">
            <a:schemeClr val="dk1"/>
          </a:effectRef>
          <a:fontRef idx="minor">
            <a:schemeClr val="dk1"/>
          </a:fontRef>
        </p:style>
        <p:txBody>
          <a:bodyPr wrap="square" rtlCol="0">
            <a:spAutoFit/>
          </a:bodyPr>
          <a:lstStyle/>
          <a:p>
            <a:pPr marL="177800" marR="0" lvl="0" indent="-177800" algn="ctr" defTabSz="91429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合計　</a:t>
            </a:r>
            <a:r>
              <a:rPr kumimoji="1"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2,400</a:t>
            </a: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兆円</a:t>
            </a:r>
          </a:p>
        </p:txBody>
      </p:sp>
      <p:sp>
        <p:nvSpPr>
          <p:cNvPr id="43" name="正方形/長方形 42">
            <a:extLst>
              <a:ext uri="{FF2B5EF4-FFF2-40B4-BE49-F238E27FC236}">
                <a16:creationId xmlns:a16="http://schemas.microsoft.com/office/drawing/2014/main" id="{A026EF70-63F8-5893-6AAA-C05E7BF45E34}"/>
              </a:ext>
            </a:extLst>
          </p:cNvPr>
          <p:cNvSpPr/>
          <p:nvPr/>
        </p:nvSpPr>
        <p:spPr>
          <a:xfrm>
            <a:off x="2000672" y="1058588"/>
            <a:ext cx="5652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a:extLst>
              <a:ext uri="{FF2B5EF4-FFF2-40B4-BE49-F238E27FC236}">
                <a16:creationId xmlns:a16="http://schemas.microsoft.com/office/drawing/2014/main" id="{61C6FE92-5579-A5D8-5F98-7CD6DD42D79B}"/>
              </a:ext>
            </a:extLst>
          </p:cNvPr>
          <p:cNvSpPr/>
          <p:nvPr/>
        </p:nvSpPr>
        <p:spPr>
          <a:xfrm>
            <a:off x="973397" y="1317024"/>
            <a:ext cx="3348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5" name="正方形/長方形 44">
            <a:extLst>
              <a:ext uri="{FF2B5EF4-FFF2-40B4-BE49-F238E27FC236}">
                <a16:creationId xmlns:a16="http://schemas.microsoft.com/office/drawing/2014/main" id="{00925EB7-8D5C-8843-0CF7-683E51C8EB05}"/>
              </a:ext>
            </a:extLst>
          </p:cNvPr>
          <p:cNvSpPr/>
          <p:nvPr/>
        </p:nvSpPr>
        <p:spPr>
          <a:xfrm>
            <a:off x="4616598" y="1621749"/>
            <a:ext cx="2700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6" name="正方形/長方形 45">
            <a:extLst>
              <a:ext uri="{FF2B5EF4-FFF2-40B4-BE49-F238E27FC236}">
                <a16:creationId xmlns:a16="http://schemas.microsoft.com/office/drawing/2014/main" id="{8C540E5C-DDD4-5F69-E417-924FAAECACF6}"/>
              </a:ext>
            </a:extLst>
          </p:cNvPr>
          <p:cNvSpPr/>
          <p:nvPr/>
        </p:nvSpPr>
        <p:spPr>
          <a:xfrm>
            <a:off x="2748234" y="1926945"/>
            <a:ext cx="3924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a:extLst>
              <a:ext uri="{FF2B5EF4-FFF2-40B4-BE49-F238E27FC236}">
                <a16:creationId xmlns:a16="http://schemas.microsoft.com/office/drawing/2014/main" id="{8B0E0168-D49B-4D93-A4D2-21C3F1FDD7D2}"/>
              </a:ext>
            </a:extLst>
          </p:cNvPr>
          <p:cNvSpPr txBox="1"/>
          <p:nvPr/>
        </p:nvSpPr>
        <p:spPr>
          <a:xfrm>
            <a:off x="643736" y="877027"/>
            <a:ext cx="8652664" cy="1170577"/>
          </a:xfrm>
          <a:prstGeom prst="rect">
            <a:avLst/>
          </a:prstGeom>
          <a:noFill/>
        </p:spPr>
        <p:txBody>
          <a:bodyPr wrap="square" rtlCol="0">
            <a:spAutoFit/>
          </a:bodyPr>
          <a:lstStyle/>
          <a:p>
            <a:pPr marL="285750" marR="0" lvl="0" indent="-285750" algn="l" defTabSz="457200" rtl="0" eaLnBrk="1" fontAlgn="auto" latinLnBrk="0" hangingPunct="1">
              <a:lnSpc>
                <a:spcPct val="110000"/>
              </a:lnSpc>
              <a:spcBef>
                <a:spcPts val="0"/>
              </a:spcBef>
              <a:spcAft>
                <a:spcPts val="600"/>
              </a:spcAft>
              <a:buClrTx/>
              <a:buSzTx/>
              <a:buFont typeface="Wingdings" panose="05000000000000000000" pitchFamily="2" charset="2"/>
              <a:buChar char="n"/>
              <a:tabLst/>
              <a:defRPr/>
            </a:pP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年金財政は、</a:t>
            </a:r>
            <a:r>
              <a:rPr kumimoji="0"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働く世代（現役世代）が負担する保険料をその時代に年金を受け取っている</a:t>
            </a:r>
            <a:br>
              <a:rPr kumimoji="0"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br>
            <a:r>
              <a:rPr kumimoji="0"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高齢者に支払う仕組み（賦課方式）が基本</a:t>
            </a: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ですが、積立金も活用しています。</a:t>
            </a:r>
          </a:p>
          <a:p>
            <a:pPr marL="285750" marR="0" lvl="0" indent="-285750" algn="l" defTabSz="457200" rtl="0" eaLnBrk="1" fontAlgn="auto" latinLnBrk="0" hangingPunct="1">
              <a:lnSpc>
                <a:spcPct val="110000"/>
              </a:lnSpc>
              <a:spcBef>
                <a:spcPts val="0"/>
              </a:spcBef>
              <a:spcAft>
                <a:spcPts val="600"/>
              </a:spcAft>
              <a:buClrTx/>
              <a:buSzTx/>
              <a:buFont typeface="Wingdings" panose="05000000000000000000" pitchFamily="2" charset="2"/>
              <a:buChar char="n"/>
              <a:tabLst/>
              <a:defRPr/>
            </a:pP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今後、約</a:t>
            </a:r>
            <a:r>
              <a:rPr kumimoji="0" lang="en-US" altLang="ja-JP"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100</a:t>
            </a: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年間で給付される年金の総額のうち</a:t>
            </a:r>
            <a:r>
              <a:rPr lang="ja-JP" altLang="en-US" sz="1400" dirty="0">
                <a:solidFill>
                  <a:srgbClr val="002060"/>
                </a:solidFill>
                <a:latin typeface="Meiryo UI" panose="020B0604030504040204" pitchFamily="50" charset="-128"/>
                <a:ea typeface="Meiryo UI" panose="020B0604030504040204" pitchFamily="50" charset="-128"/>
              </a:rPr>
              <a:t>、</a:t>
            </a:r>
            <a:r>
              <a:rPr kumimoji="0"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積立金から得られる財源は１割程度</a:t>
            </a: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となっています。</a:t>
            </a:r>
          </a:p>
          <a:p>
            <a:pPr marL="285750" marR="0" lvl="0" indent="-285750" algn="l" defTabSz="457200" rtl="0" eaLnBrk="1" fontAlgn="auto" latinLnBrk="0" hangingPunct="1">
              <a:lnSpc>
                <a:spcPct val="110000"/>
              </a:lnSpc>
              <a:spcBef>
                <a:spcPts val="0"/>
              </a:spcBef>
              <a:spcAft>
                <a:spcPts val="600"/>
              </a:spcAft>
              <a:buClrTx/>
              <a:buSzTx/>
              <a:buFont typeface="Wingdings" panose="05000000000000000000" pitchFamily="2" charset="2"/>
              <a:buChar char="n"/>
              <a:tabLst/>
              <a:defRPr/>
            </a:pP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今より少子高齢化が進む</a:t>
            </a:r>
            <a:r>
              <a:rPr kumimoji="0"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2040</a:t>
            </a:r>
            <a:r>
              <a:rPr kumimoji="0"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年代以降、本格的に積立金を活用する見込み</a:t>
            </a: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となっています。</a:t>
            </a:r>
            <a:endParaRPr kumimoji="0"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6409410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childTnLst>
                                </p:cTn>
                              </p:par>
                              <p:par>
                                <p:cTn id="9" presetID="35" presetClass="path" presetSubtype="0" fill="hold" nodeType="withEffect">
                                  <p:stCondLst>
                                    <p:cond delay="0"/>
                                  </p:stCondLst>
                                  <p:childTnLst>
                                    <p:animMotion origin="layout" path="M -0.03942 -0.06389 L -2.5641E-7 -2.22222E-6 " pathEditMode="relative" rAng="0" ptsTypes="AA">
                                      <p:cBhvr>
                                        <p:cTn id="10" dur="500" fill="hold"/>
                                        <p:tgtEl>
                                          <p:spTgt spid="33"/>
                                        </p:tgtEl>
                                        <p:attrNameLst>
                                          <p:attrName>ppt_x</p:attrName>
                                          <p:attrName>ppt_y</p:attrName>
                                        </p:attrNameLst>
                                      </p:cBhvr>
                                      <p:rCtr x="1971" y="3194"/>
                                    </p:animMotion>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childTnLst>
                                </p:cTn>
                              </p:par>
                              <p:par>
                                <p:cTn id="17" presetID="35" presetClass="path" presetSubtype="0" fill="hold" nodeType="withEffect">
                                  <p:stCondLst>
                                    <p:cond delay="0"/>
                                  </p:stCondLst>
                                  <p:childTnLst>
                                    <p:animMotion origin="layout" path="M -0.00673 -0.10046 L -1.79487E-6 -1.85185E-6 " pathEditMode="relative" rAng="0" ptsTypes="AA">
                                      <p:cBhvr>
                                        <p:cTn id="18" dur="500" fill="hold"/>
                                        <p:tgtEl>
                                          <p:spTgt spid="36"/>
                                        </p:tgtEl>
                                        <p:attrNameLst>
                                          <p:attrName>ppt_x</p:attrName>
                                          <p:attrName>ppt_y</p:attrName>
                                        </p:attrNameLst>
                                      </p:cBhvr>
                                      <p:rCtr x="337" y="50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正方形/長方形 71">
            <a:extLst>
              <a:ext uri="{FF2B5EF4-FFF2-40B4-BE49-F238E27FC236}">
                <a16:creationId xmlns:a16="http://schemas.microsoft.com/office/drawing/2014/main" id="{3587ACB4-3D04-4DA6-87C1-155E8A0A790F}"/>
              </a:ext>
            </a:extLst>
          </p:cNvPr>
          <p:cNvSpPr/>
          <p:nvPr/>
        </p:nvSpPr>
        <p:spPr>
          <a:xfrm>
            <a:off x="382926" y="0"/>
            <a:ext cx="3767671"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669EBED7-0C55-4882-A7DA-8657E68A7438}"/>
              </a:ext>
            </a:extLst>
          </p:cNvPr>
          <p:cNvSpPr txBox="1"/>
          <p:nvPr/>
        </p:nvSpPr>
        <p:spPr bwMode="gray">
          <a:xfrm>
            <a:off x="1556731" y="55917"/>
            <a:ext cx="282020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積立金の性質</a:t>
            </a:r>
          </a:p>
        </p:txBody>
      </p:sp>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83D33341-1701-47EE-AD41-D0458D5C9D03}"/>
              </a:ext>
            </a:extLst>
          </p:cNvPr>
          <p:cNvSpPr/>
          <p:nvPr/>
        </p:nvSpPr>
        <p:spPr bwMode="gray">
          <a:xfrm>
            <a:off x="539294" y="98888"/>
            <a:ext cx="956132" cy="4286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b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参考</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プレースホルダー 2">
            <a:extLst>
              <a:ext uri="{FF2B5EF4-FFF2-40B4-BE49-F238E27FC236}">
                <a16:creationId xmlns:a16="http://schemas.microsoft.com/office/drawing/2014/main" id="{165A80F5-AF2C-C02E-970F-E88C47141B74}"/>
              </a:ext>
            </a:extLst>
          </p:cNvPr>
          <p:cNvSpPr txBox="1">
            <a:spLocks/>
          </p:cNvSpPr>
          <p:nvPr/>
        </p:nvSpPr>
        <p:spPr>
          <a:xfrm>
            <a:off x="361062" y="830337"/>
            <a:ext cx="9128442" cy="1224136"/>
          </a:xfrm>
          <a:prstGeom prst="rect">
            <a:avLst/>
          </a:prstGeom>
          <a:noFill/>
        </p:spPr>
        <p:txBody>
          <a:bodyPr vert="horz" lIns="36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975" marR="0" lvl="0" indent="-180975" algn="l" defTabSz="914400" rtl="0" eaLnBrk="1" fontAlgn="auto" latinLnBrk="0" hangingPunct="1">
              <a:lnSpc>
                <a:spcPct val="110000"/>
              </a:lnSpc>
              <a:spcBef>
                <a:spcPts val="0"/>
              </a:spcBef>
              <a:spcAft>
                <a:spcPts val="600"/>
              </a:spcAft>
              <a:buClr>
                <a:srgbClr val="103185"/>
              </a:buClr>
              <a:buSzTx/>
              <a:buFont typeface="Wingdings" panose="05000000000000000000" pitchFamily="2" charset="2"/>
              <a:buChar char="n"/>
              <a:tabLst/>
              <a:defRPr/>
            </a:pP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賦課方式の年金制度における積立金は、</a:t>
            </a:r>
            <a:r>
              <a:rPr kumimoji="1" lang="ja-JP" altLang="en-US"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保険料給付で余った残余が積み立てられたもの</a:t>
            </a:r>
            <a:endParaRPr kumimoji="1" lang="en-US" altLang="ja-JP"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180975" marR="0" lvl="0" indent="-180975" algn="l" defTabSz="914400" rtl="0" eaLnBrk="1" fontAlgn="auto" latinLnBrk="0" hangingPunct="1">
              <a:lnSpc>
                <a:spcPct val="110000"/>
              </a:lnSpc>
              <a:spcBef>
                <a:spcPts val="0"/>
              </a:spcBef>
              <a:spcAft>
                <a:spcPts val="600"/>
              </a:spcAft>
              <a:buClr>
                <a:srgbClr val="103185"/>
              </a:buClr>
              <a:buSzTx/>
              <a:buFont typeface="Wingdings" panose="05000000000000000000" pitchFamily="2" charset="2"/>
              <a:buChar char="n"/>
              <a:tabLst/>
              <a:defRPr/>
            </a:pP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個人の持ち分という考え方はなく、</a:t>
            </a:r>
            <a:r>
              <a:rPr kumimoji="1" lang="ja-JP" altLang="en-US"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被保険者が制度間を移動しても積立金は残り続ける</a:t>
            </a:r>
            <a:endParaRPr kumimoji="1" lang="en-US" altLang="ja-JP"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180975" marR="0" lvl="0" indent="-180975" algn="l" defTabSz="914400" rtl="0" eaLnBrk="1" fontAlgn="auto" latinLnBrk="0" hangingPunct="1">
              <a:lnSpc>
                <a:spcPct val="110000"/>
              </a:lnSpc>
              <a:spcBef>
                <a:spcPts val="0"/>
              </a:spcBef>
              <a:spcAft>
                <a:spcPts val="600"/>
              </a:spcAft>
              <a:buClr>
                <a:srgbClr val="103185"/>
              </a:buClr>
              <a:buSzTx/>
              <a:buFont typeface="Wingdings" panose="05000000000000000000" pitchFamily="2" charset="2"/>
              <a:buChar char="n"/>
              <a:tabLst/>
              <a:defRPr/>
            </a:pP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年金給付が大きくなった現在、保険料の残余はなく、現在の積立金は、過去の被保険者の保険料の残余が積み立てられ、</a:t>
            </a:r>
            <a:br>
              <a:rPr kumimoji="1" lang="en-US" altLang="ja-JP"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b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運用により増大してきたものであり、</a:t>
            </a:r>
            <a:r>
              <a:rPr kumimoji="1" lang="ja-JP" altLang="en-US"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厚生年金、国民年金の積立金は今の被保険者が積み立てたものではない</a:t>
            </a:r>
          </a:p>
        </p:txBody>
      </p:sp>
      <p:sp>
        <p:nvSpPr>
          <p:cNvPr id="17" name="正方形/長方形 16">
            <a:extLst>
              <a:ext uri="{FF2B5EF4-FFF2-40B4-BE49-F238E27FC236}">
                <a16:creationId xmlns:a16="http://schemas.microsoft.com/office/drawing/2014/main" id="{B65D3D06-CEC7-A8D2-FC3F-3BBC8EDF2CD1}"/>
              </a:ext>
            </a:extLst>
          </p:cNvPr>
          <p:cNvSpPr/>
          <p:nvPr/>
        </p:nvSpPr>
        <p:spPr>
          <a:xfrm>
            <a:off x="1222581" y="2595309"/>
            <a:ext cx="7258811" cy="18307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正方形/長方形 17">
            <a:extLst>
              <a:ext uri="{FF2B5EF4-FFF2-40B4-BE49-F238E27FC236}">
                <a16:creationId xmlns:a16="http://schemas.microsoft.com/office/drawing/2014/main" id="{3FB2E9D8-28B3-1ACB-4E9A-A24C23751A81}"/>
              </a:ext>
            </a:extLst>
          </p:cNvPr>
          <p:cNvSpPr/>
          <p:nvPr/>
        </p:nvSpPr>
        <p:spPr>
          <a:xfrm>
            <a:off x="1222581" y="4596475"/>
            <a:ext cx="7258811" cy="16140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正方形/長方形 27">
            <a:extLst>
              <a:ext uri="{FF2B5EF4-FFF2-40B4-BE49-F238E27FC236}">
                <a16:creationId xmlns:a16="http://schemas.microsoft.com/office/drawing/2014/main" id="{5A82F8A5-A894-0945-F235-AC3FEB79EE76}"/>
              </a:ext>
            </a:extLst>
          </p:cNvPr>
          <p:cNvSpPr/>
          <p:nvPr/>
        </p:nvSpPr>
        <p:spPr>
          <a:xfrm>
            <a:off x="1856656" y="2697745"/>
            <a:ext cx="2141997" cy="1614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1" name="テキスト ボックス 40">
            <a:extLst>
              <a:ext uri="{FF2B5EF4-FFF2-40B4-BE49-F238E27FC236}">
                <a16:creationId xmlns:a16="http://schemas.microsoft.com/office/drawing/2014/main" id="{94238476-A244-913A-D997-FF5810B935AB}"/>
              </a:ext>
            </a:extLst>
          </p:cNvPr>
          <p:cNvSpPr txBox="1"/>
          <p:nvPr/>
        </p:nvSpPr>
        <p:spPr>
          <a:xfrm>
            <a:off x="1319839" y="2719155"/>
            <a:ext cx="443198" cy="1296144"/>
          </a:xfrm>
          <a:prstGeom prst="rect">
            <a:avLst/>
          </a:prstGeom>
          <a:noFill/>
        </p:spPr>
        <p:txBody>
          <a:bodyPr vert="eaVert" wrap="square" rtlCol="0">
            <a:spAutoFit/>
          </a:bodyPr>
          <a:lstStyle/>
          <a:p>
            <a:pPr lvl="0" algn="ctr">
              <a:lnSpc>
                <a:spcPct val="120000"/>
              </a:lnSpc>
              <a:spcAft>
                <a:spcPts val="600"/>
              </a:spcAft>
              <a:buClr>
                <a:srgbClr val="103185"/>
              </a:buClr>
              <a:defRPr/>
            </a:pPr>
            <a:r>
              <a:rPr kumimoji="1" lang="ja-JP" altLang="en-US" sz="1400" b="1" spc="600" dirty="0">
                <a:solidFill>
                  <a:srgbClr val="000000"/>
                </a:solidFill>
                <a:latin typeface="Meiryo UI" panose="020B0604030504040204" pitchFamily="50" charset="-128"/>
                <a:ea typeface="Meiryo UI" panose="020B0604030504040204" pitchFamily="50" charset="-128"/>
              </a:rPr>
              <a:t>前年度</a:t>
            </a:r>
            <a:endParaRPr kumimoji="1" lang="ja-JP" altLang="en-US" sz="1400" b="1" i="0" u="none" strike="noStrike" kern="1200" cap="none" spc="60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7" name="テキスト ボックス 46">
            <a:extLst>
              <a:ext uri="{FF2B5EF4-FFF2-40B4-BE49-F238E27FC236}">
                <a16:creationId xmlns:a16="http://schemas.microsoft.com/office/drawing/2014/main" id="{04BD9FD0-FE6A-977D-FCB8-600ADC58C18B}"/>
              </a:ext>
            </a:extLst>
          </p:cNvPr>
          <p:cNvSpPr txBox="1"/>
          <p:nvPr/>
        </p:nvSpPr>
        <p:spPr>
          <a:xfrm>
            <a:off x="1272419" y="4682795"/>
            <a:ext cx="443198" cy="1560315"/>
          </a:xfrm>
          <a:prstGeom prst="rect">
            <a:avLst/>
          </a:prstGeom>
          <a:noFill/>
        </p:spPr>
        <p:txBody>
          <a:bodyPr vert="eaVert" wrap="square" rtlCol="0">
            <a:spAutoFit/>
          </a:bodyPr>
          <a:lstStyle/>
          <a:p>
            <a:pPr lvl="0" algn="ctr">
              <a:lnSpc>
                <a:spcPct val="120000"/>
              </a:lnSpc>
              <a:spcAft>
                <a:spcPts val="600"/>
              </a:spcAft>
              <a:buClr>
                <a:srgbClr val="103185"/>
              </a:buClr>
              <a:defRPr/>
            </a:pPr>
            <a:r>
              <a:rPr kumimoji="1" lang="ja-JP" altLang="en-US" sz="1400" b="1" spc="600" dirty="0">
                <a:solidFill>
                  <a:srgbClr val="000000"/>
                </a:solidFill>
                <a:latin typeface="Meiryo UI" panose="020B0604030504040204" pitchFamily="50" charset="-128"/>
                <a:ea typeface="Meiryo UI" panose="020B0604030504040204" pitchFamily="50" charset="-128"/>
              </a:rPr>
              <a:t>当年度</a:t>
            </a:r>
            <a:endParaRPr kumimoji="1" lang="ja-JP" altLang="en-US" sz="1400" b="1" i="0" u="none" strike="noStrike" kern="1200" cap="none" spc="60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60" name="正方形/長方形 59">
            <a:extLst>
              <a:ext uri="{FF2B5EF4-FFF2-40B4-BE49-F238E27FC236}">
                <a16:creationId xmlns:a16="http://schemas.microsoft.com/office/drawing/2014/main" id="{12813121-B54C-D7DE-7152-4E1732BE3D5D}"/>
              </a:ext>
            </a:extLst>
          </p:cNvPr>
          <p:cNvSpPr/>
          <p:nvPr/>
        </p:nvSpPr>
        <p:spPr>
          <a:xfrm>
            <a:off x="5538538" y="2652341"/>
            <a:ext cx="2654827" cy="1705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3" name="図 92" descr="黒い背景と白い文字&#10;&#10;自動的に生成された説明">
            <a:extLst>
              <a:ext uri="{FF2B5EF4-FFF2-40B4-BE49-F238E27FC236}">
                <a16:creationId xmlns:a16="http://schemas.microsoft.com/office/drawing/2014/main" id="{750EEC9B-3586-2559-4ADD-58507B0905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5545" y="3673747"/>
            <a:ext cx="218076" cy="563362"/>
          </a:xfrm>
          <a:prstGeom prst="rect">
            <a:avLst/>
          </a:prstGeom>
        </p:spPr>
      </p:pic>
      <p:pic>
        <p:nvPicPr>
          <p:cNvPr id="94" name="図 93" descr="黒い背景と白い文字&#10;&#10;自動的に生成された説明">
            <a:extLst>
              <a:ext uri="{FF2B5EF4-FFF2-40B4-BE49-F238E27FC236}">
                <a16:creationId xmlns:a16="http://schemas.microsoft.com/office/drawing/2014/main" id="{FA155C82-5BC7-BE72-5785-B84AC102E6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8363" y="3673747"/>
            <a:ext cx="218076" cy="563362"/>
          </a:xfrm>
          <a:prstGeom prst="rect">
            <a:avLst/>
          </a:prstGeom>
        </p:spPr>
      </p:pic>
      <p:pic>
        <p:nvPicPr>
          <p:cNvPr id="95" name="図 94" descr="黒い背景と白い文字&#10;&#10;自動的に生成された説明">
            <a:extLst>
              <a:ext uri="{FF2B5EF4-FFF2-40B4-BE49-F238E27FC236}">
                <a16:creationId xmlns:a16="http://schemas.microsoft.com/office/drawing/2014/main" id="{B3B4BD3F-D3D4-EE6A-EE26-9474EEA2B5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1181" y="3673747"/>
            <a:ext cx="218076" cy="563362"/>
          </a:xfrm>
          <a:prstGeom prst="rect">
            <a:avLst/>
          </a:prstGeom>
        </p:spPr>
      </p:pic>
      <p:sp>
        <p:nvSpPr>
          <p:cNvPr id="96" name="テキスト ボックス 95">
            <a:extLst>
              <a:ext uri="{FF2B5EF4-FFF2-40B4-BE49-F238E27FC236}">
                <a16:creationId xmlns:a16="http://schemas.microsoft.com/office/drawing/2014/main" id="{AB62974E-77A8-A377-E889-471099E4D209}"/>
              </a:ext>
            </a:extLst>
          </p:cNvPr>
          <p:cNvSpPr txBox="1"/>
          <p:nvPr/>
        </p:nvSpPr>
        <p:spPr>
          <a:xfrm>
            <a:off x="1856656" y="2200888"/>
            <a:ext cx="2141997" cy="348661"/>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45715" rIns="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国民年金財政</a:t>
            </a:r>
          </a:p>
        </p:txBody>
      </p:sp>
      <p:sp>
        <p:nvSpPr>
          <p:cNvPr id="97" name="テキスト ボックス 96">
            <a:extLst>
              <a:ext uri="{FF2B5EF4-FFF2-40B4-BE49-F238E27FC236}">
                <a16:creationId xmlns:a16="http://schemas.microsoft.com/office/drawing/2014/main" id="{6CA4665B-5ABE-B32C-5FDA-4CDFA1508CA2}"/>
              </a:ext>
            </a:extLst>
          </p:cNvPr>
          <p:cNvSpPr txBox="1"/>
          <p:nvPr/>
        </p:nvSpPr>
        <p:spPr>
          <a:xfrm>
            <a:off x="5538498" y="2200888"/>
            <a:ext cx="2654861" cy="348661"/>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45715" rIns="0" bIns="45715" anchor="ctr"/>
          <a:lstStyle>
            <a:defPPr>
              <a:defRPr lang="en-US"/>
            </a:defPPr>
            <a:lvl1pPr lvl="0" algn="ctr">
              <a:defRPr kumimoji="0" sz="1400" b="1" i="0" u="none" strike="noStrike" cap="none" spc="0" normalizeH="0" baseline="0">
                <a:ln>
                  <a:noFill/>
                </a:ln>
                <a:solidFill>
                  <a:schemeClr val="tx1"/>
                </a:solidFill>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厚生年金財政</a:t>
            </a:r>
          </a:p>
        </p:txBody>
      </p:sp>
      <p:sp>
        <p:nvSpPr>
          <p:cNvPr id="101" name="円/楕円 58">
            <a:extLst>
              <a:ext uri="{FF2B5EF4-FFF2-40B4-BE49-F238E27FC236}">
                <a16:creationId xmlns:a16="http://schemas.microsoft.com/office/drawing/2014/main" id="{D0698C7B-2811-CF11-2BE8-A7384A861701}"/>
              </a:ext>
            </a:extLst>
          </p:cNvPr>
          <p:cNvSpPr/>
          <p:nvPr/>
        </p:nvSpPr>
        <p:spPr>
          <a:xfrm>
            <a:off x="1957737" y="3054352"/>
            <a:ext cx="777958" cy="333376"/>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積立金</a:t>
            </a:r>
          </a:p>
        </p:txBody>
      </p:sp>
      <p:sp>
        <p:nvSpPr>
          <p:cNvPr id="102" name="正方形/長方形 101">
            <a:extLst>
              <a:ext uri="{FF2B5EF4-FFF2-40B4-BE49-F238E27FC236}">
                <a16:creationId xmlns:a16="http://schemas.microsoft.com/office/drawing/2014/main" id="{5B4D541C-7D0E-01AE-6A33-6D3D45CBC886}"/>
              </a:ext>
            </a:extLst>
          </p:cNvPr>
          <p:cNvSpPr/>
          <p:nvPr/>
        </p:nvSpPr>
        <p:spPr>
          <a:xfrm>
            <a:off x="1856656" y="4682795"/>
            <a:ext cx="2141997" cy="1449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7" name="正方形/長方形 116">
            <a:extLst>
              <a:ext uri="{FF2B5EF4-FFF2-40B4-BE49-F238E27FC236}">
                <a16:creationId xmlns:a16="http://schemas.microsoft.com/office/drawing/2014/main" id="{18E62BCB-1108-FAA7-672F-175405810E45}"/>
              </a:ext>
            </a:extLst>
          </p:cNvPr>
          <p:cNvSpPr/>
          <p:nvPr/>
        </p:nvSpPr>
        <p:spPr>
          <a:xfrm>
            <a:off x="5538498" y="4682795"/>
            <a:ext cx="2654862" cy="1449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9" name="円/楕円 58">
            <a:extLst>
              <a:ext uri="{FF2B5EF4-FFF2-40B4-BE49-F238E27FC236}">
                <a16:creationId xmlns:a16="http://schemas.microsoft.com/office/drawing/2014/main" id="{A1ED8805-B54F-AB71-3367-CCD01FF9B86E}"/>
              </a:ext>
            </a:extLst>
          </p:cNvPr>
          <p:cNvSpPr/>
          <p:nvPr/>
        </p:nvSpPr>
        <p:spPr>
          <a:xfrm>
            <a:off x="1946681" y="5104231"/>
            <a:ext cx="777958" cy="333376"/>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積立金</a:t>
            </a:r>
          </a:p>
        </p:txBody>
      </p:sp>
      <p:sp>
        <p:nvSpPr>
          <p:cNvPr id="112" name="テキスト ボックス 111">
            <a:extLst>
              <a:ext uri="{FF2B5EF4-FFF2-40B4-BE49-F238E27FC236}">
                <a16:creationId xmlns:a16="http://schemas.microsoft.com/office/drawing/2014/main" id="{2D023B4D-C1BF-DEA0-6461-CBF12278C5E5}"/>
              </a:ext>
            </a:extLst>
          </p:cNvPr>
          <p:cNvSpPr txBox="1"/>
          <p:nvPr/>
        </p:nvSpPr>
        <p:spPr>
          <a:xfrm>
            <a:off x="2745317" y="2708758"/>
            <a:ext cx="1344825"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１号被保険者</a:t>
            </a:r>
            <a:endPar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13" name="テキスト ボックス 112">
            <a:extLst>
              <a:ext uri="{FF2B5EF4-FFF2-40B4-BE49-F238E27FC236}">
                <a16:creationId xmlns:a16="http://schemas.microsoft.com/office/drawing/2014/main" id="{4C2E0C5B-A273-11B4-4286-74C1693FCDC2}"/>
              </a:ext>
            </a:extLst>
          </p:cNvPr>
          <p:cNvSpPr txBox="1"/>
          <p:nvPr/>
        </p:nvSpPr>
        <p:spPr>
          <a:xfrm>
            <a:off x="5564738" y="2660054"/>
            <a:ext cx="1574757" cy="27270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２・３号被保険者</a:t>
            </a:r>
            <a:endPar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15" name="円/楕円 58">
            <a:extLst>
              <a:ext uri="{FF2B5EF4-FFF2-40B4-BE49-F238E27FC236}">
                <a16:creationId xmlns:a16="http://schemas.microsoft.com/office/drawing/2014/main" id="{ADE0CECC-C256-6DA8-0DF2-5C826F50584A}"/>
              </a:ext>
            </a:extLst>
          </p:cNvPr>
          <p:cNvSpPr/>
          <p:nvPr/>
        </p:nvSpPr>
        <p:spPr>
          <a:xfrm>
            <a:off x="7278533" y="3031685"/>
            <a:ext cx="816425" cy="333376"/>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積立金</a:t>
            </a:r>
          </a:p>
        </p:txBody>
      </p:sp>
      <p:sp>
        <p:nvSpPr>
          <p:cNvPr id="129" name="円/楕円 58">
            <a:extLst>
              <a:ext uri="{FF2B5EF4-FFF2-40B4-BE49-F238E27FC236}">
                <a16:creationId xmlns:a16="http://schemas.microsoft.com/office/drawing/2014/main" id="{99ADC0A8-AD4B-44AB-BF20-16BA8BBC7BB9}"/>
              </a:ext>
            </a:extLst>
          </p:cNvPr>
          <p:cNvSpPr/>
          <p:nvPr/>
        </p:nvSpPr>
        <p:spPr>
          <a:xfrm>
            <a:off x="7249382" y="5069340"/>
            <a:ext cx="816425" cy="333376"/>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積立金</a:t>
            </a:r>
          </a:p>
        </p:txBody>
      </p:sp>
      <p:cxnSp>
        <p:nvCxnSpPr>
          <p:cNvPr id="137" name="直線矢印コネクタ 136">
            <a:extLst>
              <a:ext uri="{FF2B5EF4-FFF2-40B4-BE49-F238E27FC236}">
                <a16:creationId xmlns:a16="http://schemas.microsoft.com/office/drawing/2014/main" id="{48177684-93E5-4C84-B4A7-8B598CCD149F}"/>
              </a:ext>
            </a:extLst>
          </p:cNvPr>
          <p:cNvCxnSpPr>
            <a:cxnSpLocks/>
          </p:cNvCxnSpPr>
          <p:nvPr/>
        </p:nvCxnSpPr>
        <p:spPr>
          <a:xfrm>
            <a:off x="2339112" y="3806923"/>
            <a:ext cx="0" cy="1283368"/>
          </a:xfrm>
          <a:prstGeom prst="straightConnector1">
            <a:avLst/>
          </a:prstGeom>
          <a:ln w="50800" cap="rnd">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3" name="直線矢印コネクタ 142">
            <a:extLst>
              <a:ext uri="{FF2B5EF4-FFF2-40B4-BE49-F238E27FC236}">
                <a16:creationId xmlns:a16="http://schemas.microsoft.com/office/drawing/2014/main" id="{2DAB9C7F-754F-5C7D-DC47-F09D93599C40}"/>
              </a:ext>
            </a:extLst>
          </p:cNvPr>
          <p:cNvCxnSpPr>
            <a:cxnSpLocks/>
          </p:cNvCxnSpPr>
          <p:nvPr/>
        </p:nvCxnSpPr>
        <p:spPr>
          <a:xfrm>
            <a:off x="7657595" y="3806923"/>
            <a:ext cx="0" cy="1283368"/>
          </a:xfrm>
          <a:prstGeom prst="straightConnector1">
            <a:avLst/>
          </a:prstGeom>
          <a:ln w="50800" cap="rnd">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45" name="グループ化 144">
            <a:extLst>
              <a:ext uri="{FF2B5EF4-FFF2-40B4-BE49-F238E27FC236}">
                <a16:creationId xmlns:a16="http://schemas.microsoft.com/office/drawing/2014/main" id="{45C5AF9C-2EC4-E804-3CDB-84BFC6F703C4}"/>
              </a:ext>
            </a:extLst>
          </p:cNvPr>
          <p:cNvGrpSpPr/>
          <p:nvPr/>
        </p:nvGrpSpPr>
        <p:grpSpPr>
          <a:xfrm>
            <a:off x="334498" y="4465423"/>
            <a:ext cx="1681325" cy="497697"/>
            <a:chOff x="7793529" y="3615847"/>
            <a:chExt cx="693977" cy="179885"/>
          </a:xfrm>
        </p:grpSpPr>
        <p:sp>
          <p:nvSpPr>
            <p:cNvPr id="146" name="吹き出し: 四角形 145">
              <a:extLst>
                <a:ext uri="{FF2B5EF4-FFF2-40B4-BE49-F238E27FC236}">
                  <a16:creationId xmlns:a16="http://schemas.microsoft.com/office/drawing/2014/main" id="{32B3C735-E7AD-CA4E-88A5-205C5BEA39FE}"/>
                </a:ext>
              </a:extLst>
            </p:cNvPr>
            <p:cNvSpPr/>
            <p:nvPr/>
          </p:nvSpPr>
          <p:spPr>
            <a:xfrm>
              <a:off x="7801249" y="3615847"/>
              <a:ext cx="680387" cy="179885"/>
            </a:xfrm>
            <a:prstGeom prst="wedgeRectCallout">
              <a:avLst>
                <a:gd name="adj1" fmla="val 67807"/>
                <a:gd name="adj2" fmla="val 14378"/>
              </a:avLst>
            </a:pr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47" name="テキスト ボックス 146">
              <a:extLst>
                <a:ext uri="{FF2B5EF4-FFF2-40B4-BE49-F238E27FC236}">
                  <a16:creationId xmlns:a16="http://schemas.microsoft.com/office/drawing/2014/main" id="{3F074EFE-1353-9BED-B281-D19E2ECF21FA}"/>
                </a:ext>
              </a:extLst>
            </p:cNvPr>
            <p:cNvSpPr txBox="1"/>
            <p:nvPr/>
          </p:nvSpPr>
          <p:spPr>
            <a:xfrm>
              <a:off x="7793529" y="3622016"/>
              <a:ext cx="693977" cy="16686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kumimoji="1" sz="1200">
                  <a:solidFill>
                    <a:srgbClr val="002060"/>
                  </a:solidFill>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被保険者が移動しても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積立金は残り続ける</a:t>
              </a:r>
            </a:p>
          </p:txBody>
        </p:sp>
      </p:grpSp>
      <p:cxnSp>
        <p:nvCxnSpPr>
          <p:cNvPr id="151" name="直線コネクタ 150">
            <a:extLst>
              <a:ext uri="{FF2B5EF4-FFF2-40B4-BE49-F238E27FC236}">
                <a16:creationId xmlns:a16="http://schemas.microsoft.com/office/drawing/2014/main" id="{FE02738B-7729-9821-A7BE-C6CA40BA3B08}"/>
              </a:ext>
            </a:extLst>
          </p:cNvPr>
          <p:cNvCxnSpPr>
            <a:cxnSpLocks/>
          </p:cNvCxnSpPr>
          <p:nvPr/>
        </p:nvCxnSpPr>
        <p:spPr>
          <a:xfrm rot="5400000">
            <a:off x="6532706" y="3504990"/>
            <a:ext cx="1368000" cy="0"/>
          </a:xfrm>
          <a:prstGeom prst="line">
            <a:avLst/>
          </a:prstGeom>
          <a:solidFill>
            <a:schemeClr val="accent5">
              <a:lumMod val="75000"/>
            </a:schemeClr>
          </a:solidFill>
          <a:ln w="38100">
            <a:solidFill>
              <a:srgbClr val="7989A9"/>
            </a:solidFill>
          </a:ln>
        </p:spPr>
        <p:style>
          <a:lnRef idx="1">
            <a:schemeClr val="accent1"/>
          </a:lnRef>
          <a:fillRef idx="0">
            <a:schemeClr val="accent1"/>
          </a:fillRef>
          <a:effectRef idx="0">
            <a:schemeClr val="accent1"/>
          </a:effectRef>
          <a:fontRef idx="minor">
            <a:schemeClr val="tx1"/>
          </a:fontRef>
        </p:style>
      </p:cxnSp>
      <p:grpSp>
        <p:nvGrpSpPr>
          <p:cNvPr id="156" name="グループ化 155">
            <a:extLst>
              <a:ext uri="{FF2B5EF4-FFF2-40B4-BE49-F238E27FC236}">
                <a16:creationId xmlns:a16="http://schemas.microsoft.com/office/drawing/2014/main" id="{9AFAF06E-2670-A361-CC8F-1B695BF3BEDE}"/>
              </a:ext>
            </a:extLst>
          </p:cNvPr>
          <p:cNvGrpSpPr/>
          <p:nvPr/>
        </p:nvGrpSpPr>
        <p:grpSpPr>
          <a:xfrm>
            <a:off x="5699909" y="3017535"/>
            <a:ext cx="1349348" cy="563362"/>
            <a:chOff x="5648136" y="3711157"/>
            <a:chExt cx="1349348" cy="563362"/>
          </a:xfrm>
        </p:grpSpPr>
        <p:pic>
          <p:nvPicPr>
            <p:cNvPr id="157" name="図 156" descr="黒い背景と白い文字&#10;&#10;自動的に生成された説明">
              <a:extLst>
                <a:ext uri="{FF2B5EF4-FFF2-40B4-BE49-F238E27FC236}">
                  <a16:creationId xmlns:a16="http://schemas.microsoft.com/office/drawing/2014/main" id="{25DE4738-9A8E-37D0-5257-8F1560BC09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8136" y="3711157"/>
              <a:ext cx="218076" cy="563362"/>
            </a:xfrm>
            <a:prstGeom prst="rect">
              <a:avLst/>
            </a:prstGeom>
          </p:spPr>
        </p:pic>
        <p:pic>
          <p:nvPicPr>
            <p:cNvPr id="158" name="図 157" descr="黒い背景と白い文字&#10;&#10;自動的に生成された説明">
              <a:extLst>
                <a:ext uri="{FF2B5EF4-FFF2-40B4-BE49-F238E27FC236}">
                  <a16:creationId xmlns:a16="http://schemas.microsoft.com/office/drawing/2014/main" id="{409F74D3-3D90-CC58-BACA-F3452F5D71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0954" y="3711157"/>
              <a:ext cx="218076" cy="563362"/>
            </a:xfrm>
            <a:prstGeom prst="rect">
              <a:avLst/>
            </a:prstGeom>
          </p:spPr>
        </p:pic>
        <p:pic>
          <p:nvPicPr>
            <p:cNvPr id="159" name="図 158" descr="黒い背景と白い文字&#10;&#10;自動的に生成された説明">
              <a:extLst>
                <a:ext uri="{FF2B5EF4-FFF2-40B4-BE49-F238E27FC236}">
                  <a16:creationId xmlns:a16="http://schemas.microsoft.com/office/drawing/2014/main" id="{DD477C14-FA66-0ADD-A5F1-2400C8846F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3772" y="3711157"/>
              <a:ext cx="218076" cy="563362"/>
            </a:xfrm>
            <a:prstGeom prst="rect">
              <a:avLst/>
            </a:prstGeom>
          </p:spPr>
        </p:pic>
        <p:pic>
          <p:nvPicPr>
            <p:cNvPr id="160" name="図 159" descr="黒い背景と白い文字&#10;&#10;自動的に生成された説明">
              <a:extLst>
                <a:ext uri="{FF2B5EF4-FFF2-40B4-BE49-F238E27FC236}">
                  <a16:creationId xmlns:a16="http://schemas.microsoft.com/office/drawing/2014/main" id="{AF77FC5D-B93A-163C-1EB3-02E6A65C46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6590" y="3711157"/>
              <a:ext cx="218076" cy="563362"/>
            </a:xfrm>
            <a:prstGeom prst="rect">
              <a:avLst/>
            </a:prstGeom>
          </p:spPr>
        </p:pic>
        <p:pic>
          <p:nvPicPr>
            <p:cNvPr id="161" name="図 160" descr="黒い背景と白い文字&#10;&#10;自動的に生成された説明">
              <a:extLst>
                <a:ext uri="{FF2B5EF4-FFF2-40B4-BE49-F238E27FC236}">
                  <a16:creationId xmlns:a16="http://schemas.microsoft.com/office/drawing/2014/main" id="{C63284A4-BFAA-0796-383B-3C0525942E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9408" y="3711157"/>
              <a:ext cx="218076" cy="563362"/>
            </a:xfrm>
            <a:prstGeom prst="rect">
              <a:avLst/>
            </a:prstGeom>
          </p:spPr>
        </p:pic>
      </p:grpSp>
      <p:cxnSp>
        <p:nvCxnSpPr>
          <p:cNvPr id="162" name="直線コネクタ 161">
            <a:extLst>
              <a:ext uri="{FF2B5EF4-FFF2-40B4-BE49-F238E27FC236}">
                <a16:creationId xmlns:a16="http://schemas.microsoft.com/office/drawing/2014/main" id="{BB593AFF-8645-5774-6929-B44D5CDD5E93}"/>
              </a:ext>
            </a:extLst>
          </p:cNvPr>
          <p:cNvCxnSpPr>
            <a:cxnSpLocks/>
          </p:cNvCxnSpPr>
          <p:nvPr/>
        </p:nvCxnSpPr>
        <p:spPr>
          <a:xfrm rot="5400000">
            <a:off x="2191106" y="3504990"/>
            <a:ext cx="1368000" cy="0"/>
          </a:xfrm>
          <a:prstGeom prst="line">
            <a:avLst/>
          </a:prstGeom>
          <a:solidFill>
            <a:schemeClr val="accent5">
              <a:lumMod val="75000"/>
            </a:schemeClr>
          </a:solidFill>
          <a:ln w="38100">
            <a:solidFill>
              <a:srgbClr val="7989A9"/>
            </a:solidFill>
          </a:ln>
        </p:spPr>
        <p:style>
          <a:lnRef idx="1">
            <a:schemeClr val="accent1"/>
          </a:lnRef>
          <a:fillRef idx="0">
            <a:schemeClr val="accent1"/>
          </a:fillRef>
          <a:effectRef idx="0">
            <a:schemeClr val="accent1"/>
          </a:effectRef>
          <a:fontRef idx="minor">
            <a:schemeClr val="tx1"/>
          </a:fontRef>
        </p:style>
      </p:cxnSp>
      <p:grpSp>
        <p:nvGrpSpPr>
          <p:cNvPr id="163" name="グループ化 162">
            <a:extLst>
              <a:ext uri="{FF2B5EF4-FFF2-40B4-BE49-F238E27FC236}">
                <a16:creationId xmlns:a16="http://schemas.microsoft.com/office/drawing/2014/main" id="{92B6D9F1-E8CC-62E7-E08C-6D76F0ACC110}"/>
              </a:ext>
            </a:extLst>
          </p:cNvPr>
          <p:cNvGrpSpPr/>
          <p:nvPr/>
        </p:nvGrpSpPr>
        <p:grpSpPr>
          <a:xfrm>
            <a:off x="5699909" y="4779350"/>
            <a:ext cx="1349348" cy="563362"/>
            <a:chOff x="5648136" y="3711157"/>
            <a:chExt cx="1349348" cy="563362"/>
          </a:xfrm>
        </p:grpSpPr>
        <p:pic>
          <p:nvPicPr>
            <p:cNvPr id="164" name="図 163" descr="黒い背景と白い文字&#10;&#10;自動的に生成された説明">
              <a:extLst>
                <a:ext uri="{FF2B5EF4-FFF2-40B4-BE49-F238E27FC236}">
                  <a16:creationId xmlns:a16="http://schemas.microsoft.com/office/drawing/2014/main" id="{D81FD8C0-4264-E5A4-D01D-B777BD4AA9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8136" y="3711157"/>
              <a:ext cx="218076" cy="563362"/>
            </a:xfrm>
            <a:prstGeom prst="rect">
              <a:avLst/>
            </a:prstGeom>
          </p:spPr>
        </p:pic>
        <p:pic>
          <p:nvPicPr>
            <p:cNvPr id="165" name="図 164" descr="黒い背景と白い文字&#10;&#10;自動的に生成された説明">
              <a:extLst>
                <a:ext uri="{FF2B5EF4-FFF2-40B4-BE49-F238E27FC236}">
                  <a16:creationId xmlns:a16="http://schemas.microsoft.com/office/drawing/2014/main" id="{E07D344A-503C-DF39-4112-DD065F4D25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0954" y="3711157"/>
              <a:ext cx="218076" cy="563362"/>
            </a:xfrm>
            <a:prstGeom prst="rect">
              <a:avLst/>
            </a:prstGeom>
          </p:spPr>
        </p:pic>
        <p:pic>
          <p:nvPicPr>
            <p:cNvPr id="166" name="図 165" descr="黒い背景と白い文字&#10;&#10;自動的に生成された説明">
              <a:extLst>
                <a:ext uri="{FF2B5EF4-FFF2-40B4-BE49-F238E27FC236}">
                  <a16:creationId xmlns:a16="http://schemas.microsoft.com/office/drawing/2014/main" id="{6DA4888B-C026-C69F-855D-E5A3E88F51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3772" y="3711157"/>
              <a:ext cx="218076" cy="563362"/>
            </a:xfrm>
            <a:prstGeom prst="rect">
              <a:avLst/>
            </a:prstGeom>
          </p:spPr>
        </p:pic>
        <p:pic>
          <p:nvPicPr>
            <p:cNvPr id="167" name="図 166" descr="黒い背景と白い文字&#10;&#10;自動的に生成された説明">
              <a:extLst>
                <a:ext uri="{FF2B5EF4-FFF2-40B4-BE49-F238E27FC236}">
                  <a16:creationId xmlns:a16="http://schemas.microsoft.com/office/drawing/2014/main" id="{E6C48593-E049-65E6-498E-9544B2BB44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6590" y="3711157"/>
              <a:ext cx="218076" cy="563362"/>
            </a:xfrm>
            <a:prstGeom prst="rect">
              <a:avLst/>
            </a:prstGeom>
          </p:spPr>
        </p:pic>
        <p:pic>
          <p:nvPicPr>
            <p:cNvPr id="168" name="図 167" descr="黒い背景と白い文字&#10;&#10;自動的に生成された説明">
              <a:extLst>
                <a:ext uri="{FF2B5EF4-FFF2-40B4-BE49-F238E27FC236}">
                  <a16:creationId xmlns:a16="http://schemas.microsoft.com/office/drawing/2014/main" id="{9921E448-594A-EAC8-BCA5-10F221221E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9408" y="3711157"/>
              <a:ext cx="218076" cy="563362"/>
            </a:xfrm>
            <a:prstGeom prst="rect">
              <a:avLst/>
            </a:prstGeom>
          </p:spPr>
        </p:pic>
      </p:grpSp>
      <p:grpSp>
        <p:nvGrpSpPr>
          <p:cNvPr id="169" name="グループ化 168">
            <a:extLst>
              <a:ext uri="{FF2B5EF4-FFF2-40B4-BE49-F238E27FC236}">
                <a16:creationId xmlns:a16="http://schemas.microsoft.com/office/drawing/2014/main" id="{96EF3D40-09EE-D93C-6620-2C1E2AC8A4F7}"/>
              </a:ext>
            </a:extLst>
          </p:cNvPr>
          <p:cNvGrpSpPr/>
          <p:nvPr/>
        </p:nvGrpSpPr>
        <p:grpSpPr>
          <a:xfrm>
            <a:off x="6265545" y="5448950"/>
            <a:ext cx="783712" cy="563362"/>
            <a:chOff x="6213772" y="3711157"/>
            <a:chExt cx="783712" cy="563362"/>
          </a:xfrm>
        </p:grpSpPr>
        <p:pic>
          <p:nvPicPr>
            <p:cNvPr id="172" name="図 171" descr="黒い背景と白い文字&#10;&#10;自動的に生成された説明">
              <a:extLst>
                <a:ext uri="{FF2B5EF4-FFF2-40B4-BE49-F238E27FC236}">
                  <a16:creationId xmlns:a16="http://schemas.microsoft.com/office/drawing/2014/main" id="{844291DE-086A-A2B8-E3E1-D83A136245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3772" y="3711157"/>
              <a:ext cx="218076" cy="563362"/>
            </a:xfrm>
            <a:prstGeom prst="rect">
              <a:avLst/>
            </a:prstGeom>
          </p:spPr>
        </p:pic>
        <p:pic>
          <p:nvPicPr>
            <p:cNvPr id="173" name="図 172" descr="黒い背景と白い文字&#10;&#10;自動的に生成された説明">
              <a:extLst>
                <a:ext uri="{FF2B5EF4-FFF2-40B4-BE49-F238E27FC236}">
                  <a16:creationId xmlns:a16="http://schemas.microsoft.com/office/drawing/2014/main" id="{8ADA7C0E-3D86-DF37-3485-9FE906472A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6590" y="3711157"/>
              <a:ext cx="218076" cy="563362"/>
            </a:xfrm>
            <a:prstGeom prst="rect">
              <a:avLst/>
            </a:prstGeom>
          </p:spPr>
        </p:pic>
        <p:pic>
          <p:nvPicPr>
            <p:cNvPr id="174" name="図 173" descr="黒い背景と白い文字&#10;&#10;自動的に生成された説明">
              <a:extLst>
                <a:ext uri="{FF2B5EF4-FFF2-40B4-BE49-F238E27FC236}">
                  <a16:creationId xmlns:a16="http://schemas.microsoft.com/office/drawing/2014/main" id="{21217886-86CD-4022-0D25-CA8301630A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9408" y="3711157"/>
              <a:ext cx="218076" cy="563362"/>
            </a:xfrm>
            <a:prstGeom prst="rect">
              <a:avLst/>
            </a:prstGeom>
          </p:spPr>
        </p:pic>
      </p:grpSp>
      <p:grpSp>
        <p:nvGrpSpPr>
          <p:cNvPr id="178" name="グループ化 177">
            <a:extLst>
              <a:ext uri="{FF2B5EF4-FFF2-40B4-BE49-F238E27FC236}">
                <a16:creationId xmlns:a16="http://schemas.microsoft.com/office/drawing/2014/main" id="{71FDE595-7BAD-54D9-B674-0245D16D4940}"/>
              </a:ext>
            </a:extLst>
          </p:cNvPr>
          <p:cNvGrpSpPr/>
          <p:nvPr/>
        </p:nvGrpSpPr>
        <p:grpSpPr>
          <a:xfrm>
            <a:off x="3184954" y="3017535"/>
            <a:ext cx="503851" cy="563407"/>
            <a:chOff x="3192999" y="3711157"/>
            <a:chExt cx="503851" cy="563407"/>
          </a:xfrm>
        </p:grpSpPr>
        <p:pic>
          <p:nvPicPr>
            <p:cNvPr id="179" name="図 178" descr="図形, アイコン&#10;&#10;自動的に生成された説明">
              <a:extLst>
                <a:ext uri="{FF2B5EF4-FFF2-40B4-BE49-F238E27FC236}">
                  <a16:creationId xmlns:a16="http://schemas.microsoft.com/office/drawing/2014/main" id="{4CEE58B4-534A-A57A-8CC3-97AFAD6B11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2999" y="3711157"/>
              <a:ext cx="216363" cy="563407"/>
            </a:xfrm>
            <a:prstGeom prst="rect">
              <a:avLst/>
            </a:prstGeom>
          </p:spPr>
        </p:pic>
        <p:pic>
          <p:nvPicPr>
            <p:cNvPr id="180" name="図 179" descr="図形, アイコン&#10;&#10;自動的に生成された説明">
              <a:extLst>
                <a:ext uri="{FF2B5EF4-FFF2-40B4-BE49-F238E27FC236}">
                  <a16:creationId xmlns:a16="http://schemas.microsoft.com/office/drawing/2014/main" id="{5F74871B-5781-69DB-EE66-DB87C38243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0487" y="3711157"/>
              <a:ext cx="216363" cy="563407"/>
            </a:xfrm>
            <a:prstGeom prst="rect">
              <a:avLst/>
            </a:prstGeom>
          </p:spPr>
        </p:pic>
      </p:grpSp>
      <p:cxnSp>
        <p:nvCxnSpPr>
          <p:cNvPr id="184" name="直線コネクタ 183">
            <a:extLst>
              <a:ext uri="{FF2B5EF4-FFF2-40B4-BE49-F238E27FC236}">
                <a16:creationId xmlns:a16="http://schemas.microsoft.com/office/drawing/2014/main" id="{14A92D6D-B373-6E5A-DE44-9DC0B6DC715D}"/>
              </a:ext>
            </a:extLst>
          </p:cNvPr>
          <p:cNvCxnSpPr>
            <a:cxnSpLocks/>
          </p:cNvCxnSpPr>
          <p:nvPr/>
        </p:nvCxnSpPr>
        <p:spPr>
          <a:xfrm rot="5400000">
            <a:off x="6604706" y="5371662"/>
            <a:ext cx="1224000" cy="0"/>
          </a:xfrm>
          <a:prstGeom prst="line">
            <a:avLst/>
          </a:prstGeom>
          <a:solidFill>
            <a:schemeClr val="accent5">
              <a:lumMod val="75000"/>
            </a:schemeClr>
          </a:solidFill>
          <a:ln w="38100">
            <a:solidFill>
              <a:srgbClr val="7989A9"/>
            </a:solidFill>
          </a:ln>
        </p:spPr>
        <p:style>
          <a:lnRef idx="1">
            <a:schemeClr val="accent1"/>
          </a:lnRef>
          <a:fillRef idx="0">
            <a:schemeClr val="accent1"/>
          </a:fillRef>
          <a:effectRef idx="0">
            <a:schemeClr val="accent1"/>
          </a:effectRef>
          <a:fontRef idx="minor">
            <a:schemeClr val="tx1"/>
          </a:fontRef>
        </p:style>
      </p:cxnSp>
      <p:cxnSp>
        <p:nvCxnSpPr>
          <p:cNvPr id="185" name="直線コネクタ 184">
            <a:extLst>
              <a:ext uri="{FF2B5EF4-FFF2-40B4-BE49-F238E27FC236}">
                <a16:creationId xmlns:a16="http://schemas.microsoft.com/office/drawing/2014/main" id="{23324E1C-E875-571D-60ED-198F83BBA50D}"/>
              </a:ext>
            </a:extLst>
          </p:cNvPr>
          <p:cNvCxnSpPr>
            <a:cxnSpLocks/>
          </p:cNvCxnSpPr>
          <p:nvPr/>
        </p:nvCxnSpPr>
        <p:spPr>
          <a:xfrm rot="5400000">
            <a:off x="2263106" y="5400462"/>
            <a:ext cx="1224000" cy="0"/>
          </a:xfrm>
          <a:prstGeom prst="line">
            <a:avLst/>
          </a:prstGeom>
          <a:solidFill>
            <a:schemeClr val="accent5">
              <a:lumMod val="75000"/>
            </a:schemeClr>
          </a:solidFill>
          <a:ln w="38100">
            <a:solidFill>
              <a:srgbClr val="7989A9"/>
            </a:solidFill>
          </a:ln>
        </p:spPr>
        <p:style>
          <a:lnRef idx="1">
            <a:schemeClr val="accent1"/>
          </a:lnRef>
          <a:fillRef idx="0">
            <a:schemeClr val="accent1"/>
          </a:fillRef>
          <a:effectRef idx="0">
            <a:schemeClr val="accent1"/>
          </a:effectRef>
          <a:fontRef idx="minor">
            <a:schemeClr val="tx1"/>
          </a:fontRef>
        </p:style>
      </p:cxnSp>
      <p:grpSp>
        <p:nvGrpSpPr>
          <p:cNvPr id="186" name="グループ化 185">
            <a:extLst>
              <a:ext uri="{FF2B5EF4-FFF2-40B4-BE49-F238E27FC236}">
                <a16:creationId xmlns:a16="http://schemas.microsoft.com/office/drawing/2014/main" id="{F1049611-5942-1AE4-8864-DB63AA574D7F}"/>
              </a:ext>
            </a:extLst>
          </p:cNvPr>
          <p:cNvGrpSpPr/>
          <p:nvPr/>
        </p:nvGrpSpPr>
        <p:grpSpPr>
          <a:xfrm>
            <a:off x="3184954" y="4779350"/>
            <a:ext cx="503851" cy="563407"/>
            <a:chOff x="3192999" y="3711157"/>
            <a:chExt cx="503851" cy="563407"/>
          </a:xfrm>
        </p:grpSpPr>
        <p:pic>
          <p:nvPicPr>
            <p:cNvPr id="187" name="図 186" descr="図形, アイコン&#10;&#10;自動的に生成された説明">
              <a:extLst>
                <a:ext uri="{FF2B5EF4-FFF2-40B4-BE49-F238E27FC236}">
                  <a16:creationId xmlns:a16="http://schemas.microsoft.com/office/drawing/2014/main" id="{3AA5A19D-799A-516B-67C6-BF72BCF940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2999" y="3711157"/>
              <a:ext cx="216363" cy="563407"/>
            </a:xfrm>
            <a:prstGeom prst="rect">
              <a:avLst/>
            </a:prstGeom>
          </p:spPr>
        </p:pic>
        <p:pic>
          <p:nvPicPr>
            <p:cNvPr id="188" name="図 187" descr="図形, アイコン&#10;&#10;自動的に生成された説明">
              <a:extLst>
                <a:ext uri="{FF2B5EF4-FFF2-40B4-BE49-F238E27FC236}">
                  <a16:creationId xmlns:a16="http://schemas.microsoft.com/office/drawing/2014/main" id="{C58992A3-3806-6B4A-2B5E-5D65C46C9F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0487" y="3711157"/>
              <a:ext cx="216363" cy="563407"/>
            </a:xfrm>
            <a:prstGeom prst="rect">
              <a:avLst/>
            </a:prstGeom>
          </p:spPr>
        </p:pic>
      </p:grpSp>
      <p:cxnSp>
        <p:nvCxnSpPr>
          <p:cNvPr id="48" name="直線矢印コネクタ 47">
            <a:extLst>
              <a:ext uri="{FF2B5EF4-FFF2-40B4-BE49-F238E27FC236}">
                <a16:creationId xmlns:a16="http://schemas.microsoft.com/office/drawing/2014/main" id="{8C628E2A-8580-56D3-2148-9A65EC8255EA}"/>
              </a:ext>
            </a:extLst>
          </p:cNvPr>
          <p:cNvCxnSpPr>
            <a:cxnSpLocks/>
          </p:cNvCxnSpPr>
          <p:nvPr/>
        </p:nvCxnSpPr>
        <p:spPr>
          <a:xfrm flipH="1">
            <a:off x="3801600" y="4245576"/>
            <a:ext cx="1821600" cy="1225014"/>
          </a:xfrm>
          <a:prstGeom prst="straightConnector1">
            <a:avLst/>
          </a:prstGeom>
          <a:ln w="50800" cap="rnd">
            <a:solidFill>
              <a:srgbClr val="0070C0"/>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133" name="四角形: 角を丸くする 132">
            <a:extLst>
              <a:ext uri="{FF2B5EF4-FFF2-40B4-BE49-F238E27FC236}">
                <a16:creationId xmlns:a16="http://schemas.microsoft.com/office/drawing/2014/main" id="{53B7A856-C687-CB03-1022-183985EB7945}"/>
              </a:ext>
            </a:extLst>
          </p:cNvPr>
          <p:cNvSpPr/>
          <p:nvPr/>
        </p:nvSpPr>
        <p:spPr>
          <a:xfrm>
            <a:off x="4150597" y="4581715"/>
            <a:ext cx="1207253" cy="472013"/>
          </a:xfrm>
          <a:prstGeom prst="roundRect">
            <a:avLst/>
          </a:prstGeom>
          <a:solidFill>
            <a:srgbClr val="B9F3FF"/>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被保険者は</a:t>
            </a:r>
            <a:br>
              <a:rPr kumimoji="1" lang="en-US" altLang="ja-JP"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移動</a:t>
            </a:r>
            <a:endParaRPr kumimoji="1" lang="en-US" altLang="ja-JP"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pic>
        <p:nvPicPr>
          <p:cNvPr id="10" name="グラフィックス 9">
            <a:extLst>
              <a:ext uri="{FF2B5EF4-FFF2-40B4-BE49-F238E27FC236}">
                <a16:creationId xmlns:a16="http://schemas.microsoft.com/office/drawing/2014/main" id="{7E1942BF-48FE-860B-2505-C3C665B45D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15316" y="3421695"/>
            <a:ext cx="262800" cy="262800"/>
          </a:xfrm>
          <a:prstGeom prst="rect">
            <a:avLst/>
          </a:prstGeom>
        </p:spPr>
      </p:pic>
      <p:grpSp>
        <p:nvGrpSpPr>
          <p:cNvPr id="14" name="グループ化 13">
            <a:extLst>
              <a:ext uri="{FF2B5EF4-FFF2-40B4-BE49-F238E27FC236}">
                <a16:creationId xmlns:a16="http://schemas.microsoft.com/office/drawing/2014/main" id="{4776172B-AC96-D26A-01F7-8528C3751BAF}"/>
              </a:ext>
            </a:extLst>
          </p:cNvPr>
          <p:cNvGrpSpPr/>
          <p:nvPr/>
        </p:nvGrpSpPr>
        <p:grpSpPr>
          <a:xfrm>
            <a:off x="7515572" y="3334630"/>
            <a:ext cx="438264" cy="446551"/>
            <a:chOff x="7440707" y="3334630"/>
            <a:chExt cx="438264" cy="446551"/>
          </a:xfrm>
        </p:grpSpPr>
        <p:pic>
          <p:nvPicPr>
            <p:cNvPr id="11" name="グラフィックス 10">
              <a:extLst>
                <a:ext uri="{FF2B5EF4-FFF2-40B4-BE49-F238E27FC236}">
                  <a16:creationId xmlns:a16="http://schemas.microsoft.com/office/drawing/2014/main" id="{43CDCF2F-BC3C-2C7C-9EB5-DD61B52A2E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16171" y="3518381"/>
              <a:ext cx="262800" cy="262800"/>
            </a:xfrm>
            <a:prstGeom prst="rect">
              <a:avLst/>
            </a:prstGeom>
          </p:spPr>
        </p:pic>
        <p:pic>
          <p:nvPicPr>
            <p:cNvPr id="12" name="グラフィックス 11">
              <a:extLst>
                <a:ext uri="{FF2B5EF4-FFF2-40B4-BE49-F238E27FC236}">
                  <a16:creationId xmlns:a16="http://schemas.microsoft.com/office/drawing/2014/main" id="{0D0C66F1-3475-E94B-8D97-5FB3DA46F8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40707" y="3334630"/>
              <a:ext cx="262800" cy="262800"/>
            </a:xfrm>
            <a:prstGeom prst="rect">
              <a:avLst/>
            </a:prstGeom>
          </p:spPr>
        </p:pic>
      </p:grpSp>
      <p:pic>
        <p:nvPicPr>
          <p:cNvPr id="13" name="グラフィックス 12">
            <a:extLst>
              <a:ext uri="{FF2B5EF4-FFF2-40B4-BE49-F238E27FC236}">
                <a16:creationId xmlns:a16="http://schemas.microsoft.com/office/drawing/2014/main" id="{249BB989-6362-554C-F997-A8CED10E97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15316" y="5471903"/>
            <a:ext cx="262800" cy="262800"/>
          </a:xfrm>
          <a:prstGeom prst="rect">
            <a:avLst/>
          </a:prstGeom>
        </p:spPr>
      </p:pic>
      <p:grpSp>
        <p:nvGrpSpPr>
          <p:cNvPr id="15" name="グループ化 14">
            <a:extLst>
              <a:ext uri="{FF2B5EF4-FFF2-40B4-BE49-F238E27FC236}">
                <a16:creationId xmlns:a16="http://schemas.microsoft.com/office/drawing/2014/main" id="{738B027F-0CF9-4EC7-26A4-00E1DE6B2A50}"/>
              </a:ext>
            </a:extLst>
          </p:cNvPr>
          <p:cNvGrpSpPr/>
          <p:nvPr/>
        </p:nvGrpSpPr>
        <p:grpSpPr>
          <a:xfrm>
            <a:off x="7515572" y="5406651"/>
            <a:ext cx="438264" cy="446551"/>
            <a:chOff x="7440707" y="3334630"/>
            <a:chExt cx="438264" cy="446551"/>
          </a:xfrm>
        </p:grpSpPr>
        <p:pic>
          <p:nvPicPr>
            <p:cNvPr id="16" name="グラフィックス 15">
              <a:extLst>
                <a:ext uri="{FF2B5EF4-FFF2-40B4-BE49-F238E27FC236}">
                  <a16:creationId xmlns:a16="http://schemas.microsoft.com/office/drawing/2014/main" id="{5C412645-6E7E-AABE-C7EA-72CD038B11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16171" y="3518381"/>
              <a:ext cx="262800" cy="262800"/>
            </a:xfrm>
            <a:prstGeom prst="rect">
              <a:avLst/>
            </a:prstGeom>
          </p:spPr>
        </p:pic>
        <p:pic>
          <p:nvPicPr>
            <p:cNvPr id="19" name="グラフィックス 18">
              <a:extLst>
                <a:ext uri="{FF2B5EF4-FFF2-40B4-BE49-F238E27FC236}">
                  <a16:creationId xmlns:a16="http://schemas.microsoft.com/office/drawing/2014/main" id="{22384AF0-32D4-A9D1-157E-B17BD650D8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40707" y="3334630"/>
              <a:ext cx="262800" cy="262800"/>
            </a:xfrm>
            <a:prstGeom prst="rect">
              <a:avLst/>
            </a:prstGeom>
          </p:spPr>
        </p:pic>
      </p:grpSp>
      <p:grpSp>
        <p:nvGrpSpPr>
          <p:cNvPr id="148" name="グループ化 147">
            <a:extLst>
              <a:ext uri="{FF2B5EF4-FFF2-40B4-BE49-F238E27FC236}">
                <a16:creationId xmlns:a16="http://schemas.microsoft.com/office/drawing/2014/main" id="{25C2EB39-2187-1609-E7B8-6F11F0563FE7}"/>
              </a:ext>
            </a:extLst>
          </p:cNvPr>
          <p:cNvGrpSpPr/>
          <p:nvPr/>
        </p:nvGrpSpPr>
        <p:grpSpPr>
          <a:xfrm>
            <a:off x="8129300" y="4465423"/>
            <a:ext cx="1457075" cy="497697"/>
            <a:chOff x="7793529" y="3615847"/>
            <a:chExt cx="693977" cy="179885"/>
          </a:xfrm>
        </p:grpSpPr>
        <p:sp>
          <p:nvSpPr>
            <p:cNvPr id="149" name="吹き出し: 四角形 148">
              <a:extLst>
                <a:ext uri="{FF2B5EF4-FFF2-40B4-BE49-F238E27FC236}">
                  <a16:creationId xmlns:a16="http://schemas.microsoft.com/office/drawing/2014/main" id="{9D922242-ECA0-984A-9A65-9BA077F89BE9}"/>
                </a:ext>
              </a:extLst>
            </p:cNvPr>
            <p:cNvSpPr/>
            <p:nvPr/>
          </p:nvSpPr>
          <p:spPr>
            <a:xfrm flipH="1">
              <a:off x="7801249" y="3615847"/>
              <a:ext cx="680387" cy="179885"/>
            </a:xfrm>
            <a:prstGeom prst="wedgeRectCallout">
              <a:avLst>
                <a:gd name="adj1" fmla="val 80588"/>
                <a:gd name="adj2" fmla="val 18857"/>
              </a:avLst>
            </a:pr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50" name="テキスト ボックス 149">
              <a:extLst>
                <a:ext uri="{FF2B5EF4-FFF2-40B4-BE49-F238E27FC236}">
                  <a16:creationId xmlns:a16="http://schemas.microsoft.com/office/drawing/2014/main" id="{F1BD6EF2-8AE4-B013-6467-9CAD85AF35F5}"/>
                </a:ext>
              </a:extLst>
            </p:cNvPr>
            <p:cNvSpPr txBox="1"/>
            <p:nvPr/>
          </p:nvSpPr>
          <p:spPr>
            <a:xfrm>
              <a:off x="7793529" y="3622016"/>
              <a:ext cx="693977" cy="16686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kumimoji="1" sz="1200">
                  <a:solidFill>
                    <a:srgbClr val="002060"/>
                  </a:solidFill>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積立金は残り続ける</a:t>
              </a:r>
            </a:p>
          </p:txBody>
        </p:sp>
      </p:grpSp>
      <p:sp>
        <p:nvSpPr>
          <p:cNvPr id="29" name="テキスト ボックス 28">
            <a:extLst>
              <a:ext uri="{FF2B5EF4-FFF2-40B4-BE49-F238E27FC236}">
                <a16:creationId xmlns:a16="http://schemas.microsoft.com/office/drawing/2014/main" id="{BE40CE0A-D66A-25BA-D6F6-0E50D09A30A6}"/>
              </a:ext>
            </a:extLst>
          </p:cNvPr>
          <p:cNvSpPr txBox="1"/>
          <p:nvPr/>
        </p:nvSpPr>
        <p:spPr>
          <a:xfrm>
            <a:off x="4122065" y="5229483"/>
            <a:ext cx="1255935" cy="5078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rPr>
              <a:t>１号被保険者が</a:t>
            </a:r>
            <a:endParaRPr kumimoji="1" lang="en-US" altLang="ja-JP" sz="9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rPr>
              <a:t>２・３号被保険者に</a:t>
            </a:r>
            <a:endParaRPr kumimoji="1" lang="en-US" altLang="ja-JP" sz="9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rPr>
              <a:t>移動した場合も同様</a:t>
            </a:r>
          </a:p>
        </p:txBody>
      </p:sp>
      <p:grpSp>
        <p:nvGrpSpPr>
          <p:cNvPr id="49" name="グループ化 48">
            <a:extLst>
              <a:ext uri="{FF2B5EF4-FFF2-40B4-BE49-F238E27FC236}">
                <a16:creationId xmlns:a16="http://schemas.microsoft.com/office/drawing/2014/main" id="{FA548F51-F3C0-D2B2-A890-4377E4C487AA}"/>
              </a:ext>
            </a:extLst>
          </p:cNvPr>
          <p:cNvGrpSpPr/>
          <p:nvPr/>
        </p:nvGrpSpPr>
        <p:grpSpPr>
          <a:xfrm>
            <a:off x="5699909" y="3673747"/>
            <a:ext cx="500894" cy="563362"/>
            <a:chOff x="5699909" y="3673747"/>
            <a:chExt cx="500894" cy="563362"/>
          </a:xfrm>
        </p:grpSpPr>
        <p:pic>
          <p:nvPicPr>
            <p:cNvPr id="36" name="図 35" descr="黒い背景と白い文字&#10;&#10;自動的に生成された説明">
              <a:extLst>
                <a:ext uri="{FF2B5EF4-FFF2-40B4-BE49-F238E27FC236}">
                  <a16:creationId xmlns:a16="http://schemas.microsoft.com/office/drawing/2014/main" id="{B3FE0634-64E6-8EC1-DA23-39851E147F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9909" y="3673747"/>
              <a:ext cx="218076" cy="563362"/>
            </a:xfrm>
            <a:prstGeom prst="rect">
              <a:avLst/>
            </a:prstGeom>
          </p:spPr>
        </p:pic>
        <p:pic>
          <p:nvPicPr>
            <p:cNvPr id="37" name="図 36" descr="黒い背景と白い文字&#10;&#10;自動的に生成された説明">
              <a:extLst>
                <a:ext uri="{FF2B5EF4-FFF2-40B4-BE49-F238E27FC236}">
                  <a16:creationId xmlns:a16="http://schemas.microsoft.com/office/drawing/2014/main" id="{1E1AB0AE-180A-48AB-224F-8B42C9237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2727" y="3673747"/>
              <a:ext cx="218076" cy="563362"/>
            </a:xfrm>
            <a:prstGeom prst="rect">
              <a:avLst/>
            </a:prstGeom>
          </p:spPr>
        </p:pic>
      </p:grpSp>
      <p:grpSp>
        <p:nvGrpSpPr>
          <p:cNvPr id="42" name="グループ化 41">
            <a:extLst>
              <a:ext uri="{FF2B5EF4-FFF2-40B4-BE49-F238E27FC236}">
                <a16:creationId xmlns:a16="http://schemas.microsoft.com/office/drawing/2014/main" id="{84A7762C-C8D6-28A1-FCA4-C98EC2367753}"/>
              </a:ext>
            </a:extLst>
          </p:cNvPr>
          <p:cNvGrpSpPr/>
          <p:nvPr/>
        </p:nvGrpSpPr>
        <p:grpSpPr>
          <a:xfrm>
            <a:off x="3187911" y="5448950"/>
            <a:ext cx="500894" cy="563362"/>
            <a:chOff x="6496590" y="3711157"/>
            <a:chExt cx="500894" cy="563362"/>
          </a:xfrm>
        </p:grpSpPr>
        <p:pic>
          <p:nvPicPr>
            <p:cNvPr id="43" name="図 42" descr="黒い背景と白い文字&#10;&#10;自動的に生成された説明">
              <a:extLst>
                <a:ext uri="{FF2B5EF4-FFF2-40B4-BE49-F238E27FC236}">
                  <a16:creationId xmlns:a16="http://schemas.microsoft.com/office/drawing/2014/main" id="{85F99903-3785-E31F-264A-784F024B83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6590" y="3711157"/>
              <a:ext cx="218076" cy="563362"/>
            </a:xfrm>
            <a:prstGeom prst="rect">
              <a:avLst/>
            </a:prstGeom>
          </p:spPr>
        </p:pic>
        <p:pic>
          <p:nvPicPr>
            <p:cNvPr id="44" name="図 43" descr="黒い背景と白い文字&#10;&#10;自動的に生成された説明">
              <a:extLst>
                <a:ext uri="{FF2B5EF4-FFF2-40B4-BE49-F238E27FC236}">
                  <a16:creationId xmlns:a16="http://schemas.microsoft.com/office/drawing/2014/main" id="{7BEE099B-E48D-EFB6-D2AC-0453453383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9408" y="3711157"/>
              <a:ext cx="218076" cy="563362"/>
            </a:xfrm>
            <a:prstGeom prst="rect">
              <a:avLst/>
            </a:prstGeom>
          </p:spPr>
        </p:pic>
      </p:grpSp>
      <p:sp>
        <p:nvSpPr>
          <p:cNvPr id="45" name="四角形: 角を丸くする 44">
            <a:extLst>
              <a:ext uri="{FF2B5EF4-FFF2-40B4-BE49-F238E27FC236}">
                <a16:creationId xmlns:a16="http://schemas.microsoft.com/office/drawing/2014/main" id="{7CC06F68-0FDA-71B2-0310-2835A0B12435}"/>
              </a:ext>
            </a:extLst>
          </p:cNvPr>
          <p:cNvSpPr/>
          <p:nvPr/>
        </p:nvSpPr>
        <p:spPr>
          <a:xfrm>
            <a:off x="3045599" y="5398130"/>
            <a:ext cx="777601" cy="655200"/>
          </a:xfrm>
          <a:prstGeom prst="roundRect">
            <a:avLst/>
          </a:prstGeom>
          <a:noFill/>
          <a:ln w="19050" cap="rnd">
            <a:solidFill>
              <a:srgbClr val="0070C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6" name="四角形: 角を丸くする 45">
            <a:extLst>
              <a:ext uri="{FF2B5EF4-FFF2-40B4-BE49-F238E27FC236}">
                <a16:creationId xmlns:a16="http://schemas.microsoft.com/office/drawing/2014/main" id="{ECE9DE9B-7144-2D99-7FF2-20AC6A72B881}"/>
              </a:ext>
            </a:extLst>
          </p:cNvPr>
          <p:cNvSpPr/>
          <p:nvPr/>
        </p:nvSpPr>
        <p:spPr>
          <a:xfrm>
            <a:off x="5623200" y="3627390"/>
            <a:ext cx="619200" cy="655200"/>
          </a:xfrm>
          <a:prstGeom prst="roundRect">
            <a:avLst/>
          </a:prstGeom>
          <a:noFill/>
          <a:ln w="19050" cap="rnd">
            <a:solidFill>
              <a:srgbClr val="0070C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087045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fade">
                                      <p:cBhvr>
                                        <p:cTn id="13" dur="500"/>
                                        <p:tgtEl>
                                          <p:spTgt spid="10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500"/>
                                        <p:tgtEl>
                                          <p:spTgt spid="10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fade">
                                      <p:cBhvr>
                                        <p:cTn id="22" dur="500"/>
                                        <p:tgtEl>
                                          <p:spTgt spid="117"/>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9"/>
                                        </p:tgtEl>
                                        <p:attrNameLst>
                                          <p:attrName>style.visibility</p:attrName>
                                        </p:attrNameLst>
                                      </p:cBhvr>
                                      <p:to>
                                        <p:strVal val="visible"/>
                                      </p:to>
                                    </p:set>
                                    <p:animEffect transition="in" filter="fade">
                                      <p:cBhvr>
                                        <p:cTn id="28" dur="500"/>
                                        <p:tgtEl>
                                          <p:spTgt spid="129"/>
                                        </p:tgtEl>
                                      </p:cBhvr>
                                    </p:animEffect>
                                  </p:childTnLst>
                                </p:cTn>
                              </p:par>
                              <p:par>
                                <p:cTn id="29" presetID="10" presetClass="entr" presetSubtype="0" fill="hold" nodeType="withEffect">
                                  <p:stCondLst>
                                    <p:cond delay="0"/>
                                  </p:stCondLst>
                                  <p:childTnLst>
                                    <p:set>
                                      <p:cBhvr>
                                        <p:cTn id="30" dur="1" fill="hold">
                                          <p:stCondLst>
                                            <p:cond delay="0"/>
                                          </p:stCondLst>
                                        </p:cTn>
                                        <p:tgtEl>
                                          <p:spTgt spid="163"/>
                                        </p:tgtEl>
                                        <p:attrNameLst>
                                          <p:attrName>style.visibility</p:attrName>
                                        </p:attrNameLst>
                                      </p:cBhvr>
                                      <p:to>
                                        <p:strVal val="visible"/>
                                      </p:to>
                                    </p:set>
                                    <p:animEffect transition="in" filter="fade">
                                      <p:cBhvr>
                                        <p:cTn id="31" dur="500"/>
                                        <p:tgtEl>
                                          <p:spTgt spid="163"/>
                                        </p:tgtEl>
                                      </p:cBhvr>
                                    </p:animEffect>
                                  </p:childTnLst>
                                </p:cTn>
                              </p:par>
                              <p:par>
                                <p:cTn id="32" presetID="10" presetClass="entr" presetSubtype="0" fill="hold" nodeType="withEffect">
                                  <p:stCondLst>
                                    <p:cond delay="0"/>
                                  </p:stCondLst>
                                  <p:childTnLst>
                                    <p:set>
                                      <p:cBhvr>
                                        <p:cTn id="33" dur="1" fill="hold">
                                          <p:stCondLst>
                                            <p:cond delay="0"/>
                                          </p:stCondLst>
                                        </p:cTn>
                                        <p:tgtEl>
                                          <p:spTgt spid="169"/>
                                        </p:tgtEl>
                                        <p:attrNameLst>
                                          <p:attrName>style.visibility</p:attrName>
                                        </p:attrNameLst>
                                      </p:cBhvr>
                                      <p:to>
                                        <p:strVal val="visible"/>
                                      </p:to>
                                    </p:set>
                                    <p:animEffect transition="in" filter="fade">
                                      <p:cBhvr>
                                        <p:cTn id="34" dur="500"/>
                                        <p:tgtEl>
                                          <p:spTgt spid="169"/>
                                        </p:tgtEl>
                                      </p:cBhvr>
                                    </p:animEffect>
                                  </p:childTnLst>
                                </p:cTn>
                              </p:par>
                              <p:par>
                                <p:cTn id="35" presetID="10" presetClass="entr" presetSubtype="0" fill="hold" nodeType="withEffect">
                                  <p:stCondLst>
                                    <p:cond delay="0"/>
                                  </p:stCondLst>
                                  <p:childTnLst>
                                    <p:set>
                                      <p:cBhvr>
                                        <p:cTn id="36" dur="1" fill="hold">
                                          <p:stCondLst>
                                            <p:cond delay="0"/>
                                          </p:stCondLst>
                                        </p:cTn>
                                        <p:tgtEl>
                                          <p:spTgt spid="184"/>
                                        </p:tgtEl>
                                        <p:attrNameLst>
                                          <p:attrName>style.visibility</p:attrName>
                                        </p:attrNameLst>
                                      </p:cBhvr>
                                      <p:to>
                                        <p:strVal val="visible"/>
                                      </p:to>
                                    </p:set>
                                    <p:animEffect transition="in" filter="fade">
                                      <p:cBhvr>
                                        <p:cTn id="37" dur="500"/>
                                        <p:tgtEl>
                                          <p:spTgt spid="184"/>
                                        </p:tgtEl>
                                      </p:cBhvr>
                                    </p:animEffect>
                                  </p:childTnLst>
                                </p:cTn>
                              </p:par>
                              <p:par>
                                <p:cTn id="38" presetID="10" presetClass="entr" presetSubtype="0" fill="hold" nodeType="withEffect">
                                  <p:stCondLst>
                                    <p:cond delay="0"/>
                                  </p:stCondLst>
                                  <p:childTnLst>
                                    <p:set>
                                      <p:cBhvr>
                                        <p:cTn id="39" dur="1" fill="hold">
                                          <p:stCondLst>
                                            <p:cond delay="0"/>
                                          </p:stCondLst>
                                        </p:cTn>
                                        <p:tgtEl>
                                          <p:spTgt spid="185"/>
                                        </p:tgtEl>
                                        <p:attrNameLst>
                                          <p:attrName>style.visibility</p:attrName>
                                        </p:attrNameLst>
                                      </p:cBhvr>
                                      <p:to>
                                        <p:strVal val="visible"/>
                                      </p:to>
                                    </p:set>
                                    <p:animEffect transition="in" filter="fade">
                                      <p:cBhvr>
                                        <p:cTn id="40" dur="500"/>
                                        <p:tgtEl>
                                          <p:spTgt spid="185"/>
                                        </p:tgtEl>
                                      </p:cBhvr>
                                    </p:animEffect>
                                  </p:childTnLst>
                                </p:cTn>
                              </p:par>
                              <p:par>
                                <p:cTn id="41" presetID="10" presetClass="entr" presetSubtype="0" fill="hold" nodeType="withEffect">
                                  <p:stCondLst>
                                    <p:cond delay="0"/>
                                  </p:stCondLst>
                                  <p:childTnLst>
                                    <p:set>
                                      <p:cBhvr>
                                        <p:cTn id="42" dur="1" fill="hold">
                                          <p:stCondLst>
                                            <p:cond delay="0"/>
                                          </p:stCondLst>
                                        </p:cTn>
                                        <p:tgtEl>
                                          <p:spTgt spid="186"/>
                                        </p:tgtEl>
                                        <p:attrNameLst>
                                          <p:attrName>style.visibility</p:attrName>
                                        </p:attrNameLst>
                                      </p:cBhvr>
                                      <p:to>
                                        <p:strVal val="visible"/>
                                      </p:to>
                                    </p:set>
                                    <p:animEffect transition="in" filter="fade">
                                      <p:cBhvr>
                                        <p:cTn id="43" dur="500"/>
                                        <p:tgtEl>
                                          <p:spTgt spid="186"/>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133"/>
                                        </p:tgtEl>
                                        <p:attrNameLst>
                                          <p:attrName>style.visibility</p:attrName>
                                        </p:attrNameLst>
                                      </p:cBhvr>
                                      <p:to>
                                        <p:strVal val="visible"/>
                                      </p:to>
                                    </p:set>
                                    <p:animEffect transition="in" filter="fade">
                                      <p:cBhvr>
                                        <p:cTn id="46" dur="750"/>
                                        <p:tgtEl>
                                          <p:spTgt spid="133"/>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nodeType="withEffect">
                                  <p:stCondLst>
                                    <p:cond delay="50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750"/>
                                        <p:tgtEl>
                                          <p:spTgt spid="42"/>
                                        </p:tgtEl>
                                      </p:cBhvr>
                                    </p:animEffect>
                                  </p:childTnLst>
                                </p:cTn>
                              </p:par>
                              <p:par>
                                <p:cTn id="53" presetID="42" presetClass="path" presetSubtype="0" fill="hold" nodeType="withEffect">
                                  <p:stCondLst>
                                    <p:cond delay="500"/>
                                  </p:stCondLst>
                                  <p:childTnLst>
                                    <p:animMotion origin="layout" path="M 0.25256 -0.26297 L 4.61538E-6 3.33333E-6 " pathEditMode="relative" rAng="0" ptsTypes="AA">
                                      <p:cBhvr>
                                        <p:cTn id="54" dur="750" fill="hold"/>
                                        <p:tgtEl>
                                          <p:spTgt spid="42"/>
                                        </p:tgtEl>
                                        <p:attrNameLst>
                                          <p:attrName>ppt_x</p:attrName>
                                          <p:attrName>ppt_y</p:attrName>
                                        </p:attrNameLst>
                                      </p:cBhvr>
                                      <p:rCtr x="-12628" y="13148"/>
                                    </p:animMotion>
                                  </p:childTnLst>
                                </p:cTn>
                              </p:par>
                              <p:par>
                                <p:cTn id="55" presetID="22" presetClass="entr" presetSubtype="1" fill="hold" nodeType="withEffect">
                                  <p:stCondLst>
                                    <p:cond delay="500"/>
                                  </p:stCondLst>
                                  <p:childTnLst>
                                    <p:set>
                                      <p:cBhvr>
                                        <p:cTn id="56" dur="1" fill="hold">
                                          <p:stCondLst>
                                            <p:cond delay="0"/>
                                          </p:stCondLst>
                                        </p:cTn>
                                        <p:tgtEl>
                                          <p:spTgt spid="48"/>
                                        </p:tgtEl>
                                        <p:attrNameLst>
                                          <p:attrName>style.visibility</p:attrName>
                                        </p:attrNameLst>
                                      </p:cBhvr>
                                      <p:to>
                                        <p:strVal val="visible"/>
                                      </p:to>
                                    </p:set>
                                    <p:animEffect transition="in" filter="wipe(up)">
                                      <p:cBhvr>
                                        <p:cTn id="57" dur="750"/>
                                        <p:tgtEl>
                                          <p:spTgt spid="48"/>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750"/>
                                        <p:tgtEl>
                                          <p:spTgt spid="45"/>
                                        </p:tgtEl>
                                      </p:cBhvr>
                                    </p:animEffect>
                                  </p:childTnLst>
                                </p:cTn>
                              </p:par>
                              <p:par>
                                <p:cTn id="61" presetID="10" presetClass="entr" presetSubtype="0" fill="hold" nodeType="withEffect">
                                  <p:stCondLst>
                                    <p:cond delay="1750"/>
                                  </p:stCondLst>
                                  <p:childTnLst>
                                    <p:set>
                                      <p:cBhvr>
                                        <p:cTn id="62" dur="1" fill="hold">
                                          <p:stCondLst>
                                            <p:cond delay="0"/>
                                          </p:stCondLst>
                                        </p:cTn>
                                        <p:tgtEl>
                                          <p:spTgt spid="137"/>
                                        </p:tgtEl>
                                        <p:attrNameLst>
                                          <p:attrName>style.visibility</p:attrName>
                                        </p:attrNameLst>
                                      </p:cBhvr>
                                      <p:to>
                                        <p:strVal val="visible"/>
                                      </p:to>
                                    </p:set>
                                    <p:animEffect transition="in" filter="fade">
                                      <p:cBhvr>
                                        <p:cTn id="63" dur="750"/>
                                        <p:tgtEl>
                                          <p:spTgt spid="137"/>
                                        </p:tgtEl>
                                      </p:cBhvr>
                                    </p:animEffect>
                                  </p:childTnLst>
                                </p:cTn>
                              </p:par>
                              <p:par>
                                <p:cTn id="64" presetID="10" presetClass="entr" presetSubtype="0" fill="hold" nodeType="withEffect">
                                  <p:stCondLst>
                                    <p:cond delay="1750"/>
                                  </p:stCondLst>
                                  <p:childTnLst>
                                    <p:set>
                                      <p:cBhvr>
                                        <p:cTn id="65" dur="1" fill="hold">
                                          <p:stCondLst>
                                            <p:cond delay="0"/>
                                          </p:stCondLst>
                                        </p:cTn>
                                        <p:tgtEl>
                                          <p:spTgt spid="143"/>
                                        </p:tgtEl>
                                        <p:attrNameLst>
                                          <p:attrName>style.visibility</p:attrName>
                                        </p:attrNameLst>
                                      </p:cBhvr>
                                      <p:to>
                                        <p:strVal val="visible"/>
                                      </p:to>
                                    </p:set>
                                    <p:animEffect transition="in" filter="fade">
                                      <p:cBhvr>
                                        <p:cTn id="66" dur="750"/>
                                        <p:tgtEl>
                                          <p:spTgt spid="143"/>
                                        </p:tgtEl>
                                      </p:cBhvr>
                                    </p:animEffect>
                                  </p:childTnLst>
                                </p:cTn>
                              </p:par>
                              <p:par>
                                <p:cTn id="67" presetID="23" presetClass="entr" presetSubtype="16" fill="hold" nodeType="withEffect">
                                  <p:stCondLst>
                                    <p:cond delay="1750"/>
                                  </p:stCondLst>
                                  <p:childTnLst>
                                    <p:set>
                                      <p:cBhvr>
                                        <p:cTn id="68" dur="1" fill="hold">
                                          <p:stCondLst>
                                            <p:cond delay="0"/>
                                          </p:stCondLst>
                                        </p:cTn>
                                        <p:tgtEl>
                                          <p:spTgt spid="145"/>
                                        </p:tgtEl>
                                        <p:attrNameLst>
                                          <p:attrName>style.visibility</p:attrName>
                                        </p:attrNameLst>
                                      </p:cBhvr>
                                      <p:to>
                                        <p:strVal val="visible"/>
                                      </p:to>
                                    </p:set>
                                    <p:anim calcmode="lin" valueType="num">
                                      <p:cBhvr>
                                        <p:cTn id="69" dur="750" fill="hold"/>
                                        <p:tgtEl>
                                          <p:spTgt spid="145"/>
                                        </p:tgtEl>
                                        <p:attrNameLst>
                                          <p:attrName>ppt_w</p:attrName>
                                        </p:attrNameLst>
                                      </p:cBhvr>
                                      <p:tavLst>
                                        <p:tav tm="0">
                                          <p:val>
                                            <p:fltVal val="0"/>
                                          </p:val>
                                        </p:tav>
                                        <p:tav tm="100000">
                                          <p:val>
                                            <p:strVal val="#ppt_w"/>
                                          </p:val>
                                        </p:tav>
                                      </p:tavLst>
                                    </p:anim>
                                    <p:anim calcmode="lin" valueType="num">
                                      <p:cBhvr>
                                        <p:cTn id="70" dur="750" fill="hold"/>
                                        <p:tgtEl>
                                          <p:spTgt spid="145"/>
                                        </p:tgtEl>
                                        <p:attrNameLst>
                                          <p:attrName>ppt_h</p:attrName>
                                        </p:attrNameLst>
                                      </p:cBhvr>
                                      <p:tavLst>
                                        <p:tav tm="0">
                                          <p:val>
                                            <p:fltVal val="0"/>
                                          </p:val>
                                        </p:tav>
                                        <p:tav tm="100000">
                                          <p:val>
                                            <p:strVal val="#ppt_h"/>
                                          </p:val>
                                        </p:tav>
                                      </p:tavLst>
                                    </p:anim>
                                  </p:childTnLst>
                                </p:cTn>
                              </p:par>
                              <p:par>
                                <p:cTn id="71" presetID="35" presetClass="path" presetSubtype="0" fill="hold" nodeType="withEffect">
                                  <p:stCondLst>
                                    <p:cond delay="1750"/>
                                  </p:stCondLst>
                                  <p:childTnLst>
                                    <p:animMotion origin="layout" path="M 0.1117 0.00972 L 2.5641E-7 1.48148E-6 " pathEditMode="relative" rAng="0" ptsTypes="AA">
                                      <p:cBhvr>
                                        <p:cTn id="72" dur="750" fill="hold"/>
                                        <p:tgtEl>
                                          <p:spTgt spid="145"/>
                                        </p:tgtEl>
                                        <p:attrNameLst>
                                          <p:attrName>ppt_x</p:attrName>
                                          <p:attrName>ppt_y</p:attrName>
                                        </p:attrNameLst>
                                      </p:cBhvr>
                                      <p:rCtr x="-5593" y="-486"/>
                                    </p:animMotion>
                                  </p:childTnLst>
                                </p:cTn>
                              </p:par>
                              <p:par>
                                <p:cTn id="73" presetID="23" presetClass="entr" presetSubtype="16" fill="hold" nodeType="withEffect">
                                  <p:stCondLst>
                                    <p:cond delay="1750"/>
                                  </p:stCondLst>
                                  <p:childTnLst>
                                    <p:set>
                                      <p:cBhvr>
                                        <p:cTn id="74" dur="1" fill="hold">
                                          <p:stCondLst>
                                            <p:cond delay="0"/>
                                          </p:stCondLst>
                                        </p:cTn>
                                        <p:tgtEl>
                                          <p:spTgt spid="148"/>
                                        </p:tgtEl>
                                        <p:attrNameLst>
                                          <p:attrName>style.visibility</p:attrName>
                                        </p:attrNameLst>
                                      </p:cBhvr>
                                      <p:to>
                                        <p:strVal val="visible"/>
                                      </p:to>
                                    </p:set>
                                    <p:anim calcmode="lin" valueType="num">
                                      <p:cBhvr>
                                        <p:cTn id="75" dur="750" fill="hold"/>
                                        <p:tgtEl>
                                          <p:spTgt spid="148"/>
                                        </p:tgtEl>
                                        <p:attrNameLst>
                                          <p:attrName>ppt_w</p:attrName>
                                        </p:attrNameLst>
                                      </p:cBhvr>
                                      <p:tavLst>
                                        <p:tav tm="0">
                                          <p:val>
                                            <p:fltVal val="0"/>
                                          </p:val>
                                        </p:tav>
                                        <p:tav tm="100000">
                                          <p:val>
                                            <p:strVal val="#ppt_w"/>
                                          </p:val>
                                        </p:tav>
                                      </p:tavLst>
                                    </p:anim>
                                    <p:anim calcmode="lin" valueType="num">
                                      <p:cBhvr>
                                        <p:cTn id="76" dur="750" fill="hold"/>
                                        <p:tgtEl>
                                          <p:spTgt spid="148"/>
                                        </p:tgtEl>
                                        <p:attrNameLst>
                                          <p:attrName>ppt_h</p:attrName>
                                        </p:attrNameLst>
                                      </p:cBhvr>
                                      <p:tavLst>
                                        <p:tav tm="0">
                                          <p:val>
                                            <p:fltVal val="0"/>
                                          </p:val>
                                        </p:tav>
                                        <p:tav tm="100000">
                                          <p:val>
                                            <p:strVal val="#ppt_h"/>
                                          </p:val>
                                        </p:tav>
                                      </p:tavLst>
                                    </p:anim>
                                  </p:childTnLst>
                                </p:cTn>
                              </p:par>
                              <p:par>
                                <p:cTn id="77" presetID="35" presetClass="path" presetSubtype="0" fill="hold" nodeType="withEffect">
                                  <p:stCondLst>
                                    <p:cond delay="1750"/>
                                  </p:stCondLst>
                                  <p:childTnLst>
                                    <p:animMotion origin="layout" path="M -0.11651 0.01458 L -7.69231E-7 1.48148E-6 " pathEditMode="relative" rAng="0" ptsTypes="AA">
                                      <p:cBhvr>
                                        <p:cTn id="78" dur="750" fill="hold"/>
                                        <p:tgtEl>
                                          <p:spTgt spid="148"/>
                                        </p:tgtEl>
                                        <p:attrNameLst>
                                          <p:attrName>ppt_x</p:attrName>
                                          <p:attrName>ppt_y</p:attrName>
                                        </p:attrNameLst>
                                      </p:cBhvr>
                                      <p:rCtr x="5817" y="-7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7" grpId="0"/>
      <p:bldP spid="102" grpId="0" animBg="1"/>
      <p:bldP spid="117" grpId="0" animBg="1"/>
      <p:bldP spid="109" grpId="0"/>
      <p:bldP spid="129" grpId="0"/>
      <p:bldP spid="133" grpId="0" animBg="1"/>
      <p:bldP spid="29" grpId="0"/>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グラフィックス 2">
            <a:extLst>
              <a:ext uri="{FF2B5EF4-FFF2-40B4-BE49-F238E27FC236}">
                <a16:creationId xmlns:a16="http://schemas.microsoft.com/office/drawing/2014/main" id="{83BB5179-ED9B-4CC7-6109-C82B549EA2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7119" y="1693333"/>
            <a:ext cx="8808720" cy="2144587"/>
          </a:xfrm>
          <a:prstGeom prst="rect">
            <a:avLst/>
          </a:prstGeom>
        </p:spPr>
      </p:pic>
      <p:sp>
        <p:nvSpPr>
          <p:cNvPr id="29" name="フリーフォーム: 図形 28">
            <a:extLst>
              <a:ext uri="{FF2B5EF4-FFF2-40B4-BE49-F238E27FC236}">
                <a16:creationId xmlns:a16="http://schemas.microsoft.com/office/drawing/2014/main" id="{85DAC093-A661-885E-8F10-1D7C3AA4F174}"/>
              </a:ext>
            </a:extLst>
          </p:cNvPr>
          <p:cNvSpPr/>
          <p:nvPr/>
        </p:nvSpPr>
        <p:spPr>
          <a:xfrm>
            <a:off x="2072999" y="3490850"/>
            <a:ext cx="5760000" cy="289921"/>
          </a:xfrm>
          <a:custGeom>
            <a:avLst/>
            <a:gdLst>
              <a:gd name="connsiteX0" fmla="*/ 0 w 5760000"/>
              <a:gd name="connsiteY0" fmla="*/ 0 h 289921"/>
              <a:gd name="connsiteX1" fmla="*/ 5760000 w 5760000"/>
              <a:gd name="connsiteY1" fmla="*/ 0 h 289921"/>
              <a:gd name="connsiteX2" fmla="*/ 5760000 w 5760000"/>
              <a:gd name="connsiteY2" fmla="*/ 103238 h 289921"/>
              <a:gd name="connsiteX3" fmla="*/ 2964850 w 5760000"/>
              <a:gd name="connsiteY3" fmla="*/ 103238 h 289921"/>
              <a:gd name="connsiteX4" fmla="*/ 3031811 w 5760000"/>
              <a:gd name="connsiteY4" fmla="*/ 289921 h 289921"/>
              <a:gd name="connsiteX5" fmla="*/ 2732806 w 5760000"/>
              <a:gd name="connsiteY5" fmla="*/ 289921 h 289921"/>
              <a:gd name="connsiteX6" fmla="*/ 2799768 w 5760000"/>
              <a:gd name="connsiteY6" fmla="*/ 103238 h 289921"/>
              <a:gd name="connsiteX7" fmla="*/ 0 w 5760000"/>
              <a:gd name="connsiteY7" fmla="*/ 103238 h 28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0000" h="289921">
                <a:moveTo>
                  <a:pt x="0" y="0"/>
                </a:moveTo>
                <a:lnTo>
                  <a:pt x="5760000" y="0"/>
                </a:lnTo>
                <a:lnTo>
                  <a:pt x="5760000" y="103238"/>
                </a:lnTo>
                <a:lnTo>
                  <a:pt x="2964850" y="103238"/>
                </a:lnTo>
                <a:lnTo>
                  <a:pt x="3031811" y="289921"/>
                </a:lnTo>
                <a:lnTo>
                  <a:pt x="2732806" y="289921"/>
                </a:lnTo>
                <a:lnTo>
                  <a:pt x="2799768" y="103238"/>
                </a:lnTo>
                <a:lnTo>
                  <a:pt x="0" y="103238"/>
                </a:lnTo>
                <a:close/>
              </a:path>
            </a:pathLst>
          </a:custGeom>
          <a:solidFill>
            <a:srgbClr val="92D05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DF1A1788-6C49-49F9-976D-3A91D532DFB7}"/>
              </a:ext>
            </a:extLst>
          </p:cNvPr>
          <p:cNvSpPr/>
          <p:nvPr/>
        </p:nvSpPr>
        <p:spPr>
          <a:xfrm>
            <a:off x="411259" y="0"/>
            <a:ext cx="4979891"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669EBED7-0C55-4882-A7DA-8657E68A7438}"/>
              </a:ext>
            </a:extLst>
          </p:cNvPr>
          <p:cNvSpPr txBox="1"/>
          <p:nvPr/>
        </p:nvSpPr>
        <p:spPr bwMode="gray">
          <a:xfrm>
            <a:off x="555325" y="55917"/>
            <a:ext cx="468589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公的年金制度の財政の枠組み</a:t>
            </a:r>
          </a:p>
        </p:txBody>
      </p:sp>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正方形/長方形 31">
            <a:extLst>
              <a:ext uri="{FF2B5EF4-FFF2-40B4-BE49-F238E27FC236}">
                <a16:creationId xmlns:a16="http://schemas.microsoft.com/office/drawing/2014/main" id="{888EC351-A8E8-D93A-464A-3FC32C5F3026}"/>
              </a:ext>
            </a:extLst>
          </p:cNvPr>
          <p:cNvSpPr/>
          <p:nvPr/>
        </p:nvSpPr>
        <p:spPr>
          <a:xfrm>
            <a:off x="2312920" y="2107502"/>
            <a:ext cx="1886400" cy="1447200"/>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73" name="グループ化 72">
            <a:extLst>
              <a:ext uri="{FF2B5EF4-FFF2-40B4-BE49-F238E27FC236}">
                <a16:creationId xmlns:a16="http://schemas.microsoft.com/office/drawing/2014/main" id="{1EABEEBD-F491-4340-198D-4704F236B591}"/>
              </a:ext>
            </a:extLst>
          </p:cNvPr>
          <p:cNvGrpSpPr/>
          <p:nvPr/>
        </p:nvGrpSpPr>
        <p:grpSpPr>
          <a:xfrm>
            <a:off x="7288301" y="1793013"/>
            <a:ext cx="1960703" cy="1451762"/>
            <a:chOff x="7614833" y="4699935"/>
            <a:chExt cx="1960703" cy="1451762"/>
          </a:xfrm>
          <a:solidFill>
            <a:schemeClr val="bg1"/>
          </a:solidFill>
        </p:grpSpPr>
        <p:sp>
          <p:nvSpPr>
            <p:cNvPr id="74" name="フリーフォーム: 図形 73">
              <a:extLst>
                <a:ext uri="{FF2B5EF4-FFF2-40B4-BE49-F238E27FC236}">
                  <a16:creationId xmlns:a16="http://schemas.microsoft.com/office/drawing/2014/main" id="{8AEB49D7-ACC3-36CD-413E-5400BD6D7CB3}"/>
                </a:ext>
              </a:extLst>
            </p:cNvPr>
            <p:cNvSpPr/>
            <p:nvPr/>
          </p:nvSpPr>
          <p:spPr>
            <a:xfrm flipV="1">
              <a:off x="7614833" y="4699935"/>
              <a:ext cx="1960703" cy="1447200"/>
            </a:xfrm>
            <a:custGeom>
              <a:avLst/>
              <a:gdLst>
                <a:gd name="connsiteX0" fmla="*/ 189064 w 1960703"/>
                <a:gd name="connsiteY0" fmla="*/ 690114 h 690114"/>
                <a:gd name="connsiteX1" fmla="*/ 1960703 w 1960703"/>
                <a:gd name="connsiteY1" fmla="*/ 690114 h 690114"/>
                <a:gd name="connsiteX2" fmla="*/ 1960703 w 1960703"/>
                <a:gd name="connsiteY2" fmla="*/ 0 h 690114"/>
                <a:gd name="connsiteX3" fmla="*/ 189064 w 1960703"/>
                <a:gd name="connsiteY3" fmla="*/ 0 h 690114"/>
                <a:gd name="connsiteX4" fmla="*/ 189064 w 1960703"/>
                <a:gd name="connsiteY4" fmla="*/ 110039 h 690114"/>
                <a:gd name="connsiteX5" fmla="*/ 0 w 1960703"/>
                <a:gd name="connsiteY5" fmla="*/ 81056 h 690114"/>
                <a:gd name="connsiteX6" fmla="*/ 189064 w 1960703"/>
                <a:gd name="connsiteY6" fmla="*/ 275911 h 69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0703" h="690114">
                  <a:moveTo>
                    <a:pt x="189064" y="690114"/>
                  </a:moveTo>
                  <a:lnTo>
                    <a:pt x="1960703" y="690114"/>
                  </a:lnTo>
                  <a:lnTo>
                    <a:pt x="1960703" y="0"/>
                  </a:lnTo>
                  <a:lnTo>
                    <a:pt x="189064" y="0"/>
                  </a:lnTo>
                  <a:lnTo>
                    <a:pt x="189064" y="110039"/>
                  </a:lnTo>
                  <a:lnTo>
                    <a:pt x="0" y="81056"/>
                  </a:lnTo>
                  <a:lnTo>
                    <a:pt x="189064" y="275911"/>
                  </a:lnTo>
                  <a:close/>
                </a:path>
              </a:pathLst>
            </a:custGeom>
            <a:solidFill>
              <a:srgbClr val="B9F3FF"/>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75" name="テキスト ボックス 74">
              <a:extLst>
                <a:ext uri="{FF2B5EF4-FFF2-40B4-BE49-F238E27FC236}">
                  <a16:creationId xmlns:a16="http://schemas.microsoft.com/office/drawing/2014/main" id="{AAE91D4A-0AA1-523D-27B1-42D1E5047011}"/>
                </a:ext>
              </a:extLst>
            </p:cNvPr>
            <p:cNvSpPr txBox="1"/>
            <p:nvPr/>
          </p:nvSpPr>
          <p:spPr>
            <a:xfrm>
              <a:off x="7849986" y="4722010"/>
              <a:ext cx="1676929" cy="1429687"/>
            </a:xfrm>
            <a:prstGeom prst="rect">
              <a:avLst/>
            </a:prstGeom>
            <a:noFill/>
            <a:ln>
              <a:noFill/>
            </a:ln>
          </p:spPr>
          <p:txBody>
            <a:bodyPr wrap="square" rtlCol="0">
              <a:spAutoFit/>
            </a:bodyPr>
            <a:lstStyle/>
            <a:p>
              <a:pPr marL="0" marR="0" lvl="0" indent="0" algn="just" defTabSz="4572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次の財政検証までに所得代替率が</a:t>
              </a:r>
              <a:r>
                <a:rPr kumimoji="1" lang="en-US" altLang="ja-JP"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50</a:t>
              </a: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％を下回ると見込まれる場合には、給付水準調整の終了その他の措置を講ずるとともに、給付及び負担の在り方について検討を行い、所要の措置を構ずることとされている。</a:t>
              </a:r>
              <a:endParaRPr kumimoji="1" lang="en-US" altLang="ja-JP"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grpSp>
      <p:grpSp>
        <p:nvGrpSpPr>
          <p:cNvPr id="77" name="グループ化 76">
            <a:extLst>
              <a:ext uri="{FF2B5EF4-FFF2-40B4-BE49-F238E27FC236}">
                <a16:creationId xmlns:a16="http://schemas.microsoft.com/office/drawing/2014/main" id="{750E094C-CB42-41F1-8B4B-A67C08FCFD30}"/>
              </a:ext>
            </a:extLst>
          </p:cNvPr>
          <p:cNvGrpSpPr/>
          <p:nvPr/>
        </p:nvGrpSpPr>
        <p:grpSpPr>
          <a:xfrm>
            <a:off x="5521796" y="1804551"/>
            <a:ext cx="1681918" cy="355794"/>
            <a:chOff x="5824201" y="4524816"/>
            <a:chExt cx="1681918" cy="355794"/>
          </a:xfrm>
        </p:grpSpPr>
        <p:sp>
          <p:nvSpPr>
            <p:cNvPr id="78" name="正方形/長方形 77">
              <a:extLst>
                <a:ext uri="{FF2B5EF4-FFF2-40B4-BE49-F238E27FC236}">
                  <a16:creationId xmlns:a16="http://schemas.microsoft.com/office/drawing/2014/main" id="{5B8CED2B-57E7-122D-77C9-43CF4159E6D8}"/>
                </a:ext>
              </a:extLst>
            </p:cNvPr>
            <p:cNvSpPr/>
            <p:nvPr/>
          </p:nvSpPr>
          <p:spPr>
            <a:xfrm>
              <a:off x="5824201" y="4525143"/>
              <a:ext cx="1681918" cy="355467"/>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9" name="矢印: 下 78">
              <a:extLst>
                <a:ext uri="{FF2B5EF4-FFF2-40B4-BE49-F238E27FC236}">
                  <a16:creationId xmlns:a16="http://schemas.microsoft.com/office/drawing/2014/main" id="{253301A4-20D0-ECE1-E6BF-977E1505D941}"/>
                </a:ext>
              </a:extLst>
            </p:cNvPr>
            <p:cNvSpPr/>
            <p:nvPr/>
          </p:nvSpPr>
          <p:spPr>
            <a:xfrm>
              <a:off x="6535083" y="4524816"/>
              <a:ext cx="263730" cy="324465"/>
            </a:xfrm>
            <a:prstGeom prst="downArrow">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80" name="グループ化 79">
            <a:extLst>
              <a:ext uri="{FF2B5EF4-FFF2-40B4-BE49-F238E27FC236}">
                <a16:creationId xmlns:a16="http://schemas.microsoft.com/office/drawing/2014/main" id="{DB7EEF5D-0EC3-34BF-D0BF-751F9AB1BFE4}"/>
              </a:ext>
            </a:extLst>
          </p:cNvPr>
          <p:cNvGrpSpPr/>
          <p:nvPr/>
        </p:nvGrpSpPr>
        <p:grpSpPr>
          <a:xfrm>
            <a:off x="5512147" y="2180571"/>
            <a:ext cx="1707927" cy="1311786"/>
            <a:chOff x="5680024" y="4912625"/>
            <a:chExt cx="1707927" cy="1311786"/>
          </a:xfrm>
        </p:grpSpPr>
        <p:sp>
          <p:nvSpPr>
            <p:cNvPr id="81" name="正方形/長方形 80">
              <a:extLst>
                <a:ext uri="{FF2B5EF4-FFF2-40B4-BE49-F238E27FC236}">
                  <a16:creationId xmlns:a16="http://schemas.microsoft.com/office/drawing/2014/main" id="{525E1B90-0DCF-B5F6-4C34-E8A0C07BF28D}"/>
                </a:ext>
              </a:extLst>
            </p:cNvPr>
            <p:cNvSpPr/>
            <p:nvPr/>
          </p:nvSpPr>
          <p:spPr>
            <a:xfrm>
              <a:off x="5680024" y="4912625"/>
              <a:ext cx="1707927" cy="1311786"/>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2" name="テキスト ボックス 81">
              <a:extLst>
                <a:ext uri="{FF2B5EF4-FFF2-40B4-BE49-F238E27FC236}">
                  <a16:creationId xmlns:a16="http://schemas.microsoft.com/office/drawing/2014/main" id="{7BF6F113-36AA-5629-801B-82AF1553C817}"/>
                </a:ext>
              </a:extLst>
            </p:cNvPr>
            <p:cNvSpPr txBox="1"/>
            <p:nvPr/>
          </p:nvSpPr>
          <p:spPr>
            <a:xfrm>
              <a:off x="6330577" y="4970592"/>
              <a:ext cx="400110" cy="869790"/>
            </a:xfrm>
            <a:prstGeom prst="rect">
              <a:avLst/>
            </a:prstGeom>
            <a:noFill/>
          </p:spPr>
          <p:txBody>
            <a:bodyPr vert="eaVert" wrap="none" rtlCol="0">
              <a:spAutoFit/>
            </a:bodyPr>
            <a:lstStyle>
              <a:defPPr>
                <a:defRPr lang="en-US"/>
              </a:defPPr>
              <a:lvl1pPr marR="0" lvl="0" indent="0" defTabSz="914400" fontAlgn="base">
                <a:lnSpc>
                  <a:spcPct val="100000"/>
                </a:lnSpc>
                <a:spcBef>
                  <a:spcPct val="0"/>
                </a:spcBef>
                <a:spcAft>
                  <a:spcPct val="0"/>
                </a:spcAft>
                <a:buClrTx/>
                <a:buSzTx/>
                <a:buFontTx/>
                <a:buNone/>
                <a:tabLst/>
                <a:defRPr kumimoji="0" sz="1400" b="1" i="0" u="none" strike="noStrike" cap="none" spc="0" normalizeH="0" baseline="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❹ 年金額</a:t>
              </a:r>
            </a:p>
          </p:txBody>
        </p:sp>
      </p:grpSp>
      <p:sp>
        <p:nvSpPr>
          <p:cNvPr id="33" name="テキスト ボックス 32">
            <a:extLst>
              <a:ext uri="{FF2B5EF4-FFF2-40B4-BE49-F238E27FC236}">
                <a16:creationId xmlns:a16="http://schemas.microsoft.com/office/drawing/2014/main" id="{8C92AE97-86F8-7DD9-0D8E-FE3B00A3F1C0}"/>
              </a:ext>
            </a:extLst>
          </p:cNvPr>
          <p:cNvSpPr txBox="1"/>
          <p:nvPr/>
        </p:nvSpPr>
        <p:spPr>
          <a:xfrm>
            <a:off x="1407934" y="2411860"/>
            <a:ext cx="782587"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固 定！</a:t>
            </a:r>
          </a:p>
        </p:txBody>
      </p:sp>
      <p:grpSp>
        <p:nvGrpSpPr>
          <p:cNvPr id="18" name="グループ化 17">
            <a:extLst>
              <a:ext uri="{FF2B5EF4-FFF2-40B4-BE49-F238E27FC236}">
                <a16:creationId xmlns:a16="http://schemas.microsoft.com/office/drawing/2014/main" id="{F2BCF038-A493-512A-8968-F24F1B625D6E}"/>
              </a:ext>
            </a:extLst>
          </p:cNvPr>
          <p:cNvGrpSpPr/>
          <p:nvPr/>
        </p:nvGrpSpPr>
        <p:grpSpPr>
          <a:xfrm>
            <a:off x="2407251" y="2190097"/>
            <a:ext cx="1741910" cy="1302260"/>
            <a:chOff x="2237000" y="2190097"/>
            <a:chExt cx="2117839" cy="1302260"/>
          </a:xfrm>
        </p:grpSpPr>
        <p:sp>
          <p:nvSpPr>
            <p:cNvPr id="26" name="正方形/長方形 25">
              <a:extLst>
                <a:ext uri="{FF2B5EF4-FFF2-40B4-BE49-F238E27FC236}">
                  <a16:creationId xmlns:a16="http://schemas.microsoft.com/office/drawing/2014/main" id="{E2760CE9-027D-3CFB-34AC-B8D6C13F8860}"/>
                </a:ext>
              </a:extLst>
            </p:cNvPr>
            <p:cNvSpPr/>
            <p:nvPr/>
          </p:nvSpPr>
          <p:spPr>
            <a:xfrm rot="5400000">
              <a:off x="2173035" y="2254064"/>
              <a:ext cx="1302256" cy="1174325"/>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7" name="テキスト ボックス 26">
              <a:extLst>
                <a:ext uri="{FF2B5EF4-FFF2-40B4-BE49-F238E27FC236}">
                  <a16:creationId xmlns:a16="http://schemas.microsoft.com/office/drawing/2014/main" id="{98FE480A-DFFE-F55C-7AA7-5B1EAED1BAB5}"/>
                </a:ext>
              </a:extLst>
            </p:cNvPr>
            <p:cNvSpPr txBox="1"/>
            <p:nvPr/>
          </p:nvSpPr>
          <p:spPr>
            <a:xfrm>
              <a:off x="2580933" y="2216758"/>
              <a:ext cx="486459" cy="1228863"/>
            </a:xfrm>
            <a:prstGeom prst="rect">
              <a:avLst/>
            </a:prstGeom>
            <a:noFill/>
          </p:spPr>
          <p:txBody>
            <a:bodyPr vert="eaVert" wrap="non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❶ 保険料収入</a:t>
              </a:r>
              <a:endParaRPr kumimoji="0"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28" name="正方形/長方形 27">
              <a:extLst>
                <a:ext uri="{FF2B5EF4-FFF2-40B4-BE49-F238E27FC236}">
                  <a16:creationId xmlns:a16="http://schemas.microsoft.com/office/drawing/2014/main" id="{379E827B-F9E3-B42A-3ED3-E2BB5F6CC6CD}"/>
                </a:ext>
              </a:extLst>
            </p:cNvPr>
            <p:cNvSpPr/>
            <p:nvPr/>
          </p:nvSpPr>
          <p:spPr>
            <a:xfrm rot="5400000">
              <a:off x="3023840" y="2617662"/>
              <a:ext cx="1302256" cy="447133"/>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a:extLst>
                <a:ext uri="{FF2B5EF4-FFF2-40B4-BE49-F238E27FC236}">
                  <a16:creationId xmlns:a16="http://schemas.microsoft.com/office/drawing/2014/main" id="{C7717037-AA96-6821-FF3F-8A14FFAC3A85}"/>
                </a:ext>
              </a:extLst>
            </p:cNvPr>
            <p:cNvSpPr/>
            <p:nvPr/>
          </p:nvSpPr>
          <p:spPr>
            <a:xfrm rot="5400000">
              <a:off x="3468947" y="2653274"/>
              <a:ext cx="1302259" cy="375906"/>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4" name="テキスト ボックス 33">
              <a:extLst>
                <a:ext uri="{FF2B5EF4-FFF2-40B4-BE49-F238E27FC236}">
                  <a16:creationId xmlns:a16="http://schemas.microsoft.com/office/drawing/2014/main" id="{DE15EE9A-266E-5A03-1770-E46F05EA1ADD}"/>
                </a:ext>
              </a:extLst>
            </p:cNvPr>
            <p:cNvSpPr txBox="1"/>
            <p:nvPr/>
          </p:nvSpPr>
          <p:spPr>
            <a:xfrm>
              <a:off x="3431738" y="2216758"/>
              <a:ext cx="486459" cy="1049326"/>
            </a:xfrm>
            <a:prstGeom prst="rect">
              <a:avLst/>
            </a:prstGeom>
            <a:noFill/>
          </p:spPr>
          <p:txBody>
            <a:bodyPr vert="eaVert" wrap="non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❷ 国庫負担</a:t>
              </a:r>
            </a:p>
          </p:txBody>
        </p:sp>
        <p:sp>
          <p:nvSpPr>
            <p:cNvPr id="35" name="テキスト ボックス 34">
              <a:extLst>
                <a:ext uri="{FF2B5EF4-FFF2-40B4-BE49-F238E27FC236}">
                  <a16:creationId xmlns:a16="http://schemas.microsoft.com/office/drawing/2014/main" id="{B5F547D5-F342-C658-95EA-AE48D27C452E}"/>
                </a:ext>
              </a:extLst>
            </p:cNvPr>
            <p:cNvSpPr txBox="1"/>
            <p:nvPr/>
          </p:nvSpPr>
          <p:spPr>
            <a:xfrm>
              <a:off x="3868380" y="2216758"/>
              <a:ext cx="486459" cy="869790"/>
            </a:xfrm>
            <a:prstGeom prst="rect">
              <a:avLst/>
            </a:prstGeom>
            <a:noFill/>
          </p:spPr>
          <p:txBody>
            <a:bodyPr vert="eaVert" wrap="non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❸ 積立金</a:t>
              </a:r>
            </a:p>
          </p:txBody>
        </p:sp>
      </p:grpSp>
      <p:grpSp>
        <p:nvGrpSpPr>
          <p:cNvPr id="37" name="グループ化 36">
            <a:extLst>
              <a:ext uri="{FF2B5EF4-FFF2-40B4-BE49-F238E27FC236}">
                <a16:creationId xmlns:a16="http://schemas.microsoft.com/office/drawing/2014/main" id="{D059C643-FC11-B279-DFAB-079029DD1C9C}"/>
              </a:ext>
            </a:extLst>
          </p:cNvPr>
          <p:cNvGrpSpPr/>
          <p:nvPr/>
        </p:nvGrpSpPr>
        <p:grpSpPr>
          <a:xfrm>
            <a:off x="457851" y="3381169"/>
            <a:ext cx="2438028" cy="2786801"/>
            <a:chOff x="457851" y="3381169"/>
            <a:chExt cx="2438028" cy="2786801"/>
          </a:xfrm>
        </p:grpSpPr>
        <p:sp>
          <p:nvSpPr>
            <p:cNvPr id="20" name="フリーフォーム: 図形 19">
              <a:extLst>
                <a:ext uri="{FF2B5EF4-FFF2-40B4-BE49-F238E27FC236}">
                  <a16:creationId xmlns:a16="http://schemas.microsoft.com/office/drawing/2014/main" id="{E9DA6D88-0FBF-3172-DE65-BF64D39A7E26}"/>
                </a:ext>
              </a:extLst>
            </p:cNvPr>
            <p:cNvSpPr/>
            <p:nvPr/>
          </p:nvSpPr>
          <p:spPr>
            <a:xfrm>
              <a:off x="547119" y="3381169"/>
              <a:ext cx="2120010" cy="2786801"/>
            </a:xfrm>
            <a:custGeom>
              <a:avLst/>
              <a:gdLst>
                <a:gd name="connsiteX0" fmla="*/ 2051592 w 2120010"/>
                <a:gd name="connsiteY0" fmla="*/ 0 h 2786801"/>
                <a:gd name="connsiteX1" fmla="*/ 1909113 w 2120010"/>
                <a:gd name="connsiteY1" fmla="*/ 586980 h 2786801"/>
                <a:gd name="connsiteX2" fmla="*/ 2120010 w 2120010"/>
                <a:gd name="connsiteY2" fmla="*/ 586980 h 2786801"/>
                <a:gd name="connsiteX3" fmla="*/ 2120010 w 2120010"/>
                <a:gd name="connsiteY3" fmla="*/ 2786801 h 2786801"/>
                <a:gd name="connsiteX4" fmla="*/ 0 w 2120010"/>
                <a:gd name="connsiteY4" fmla="*/ 2786801 h 2786801"/>
                <a:gd name="connsiteX5" fmla="*/ 0 w 2120010"/>
                <a:gd name="connsiteY5" fmla="*/ 586980 h 2786801"/>
                <a:gd name="connsiteX6" fmla="*/ 1792525 w 2120010"/>
                <a:gd name="connsiteY6" fmla="*/ 586980 h 278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0010" h="2786801">
                  <a:moveTo>
                    <a:pt x="2051592" y="0"/>
                  </a:moveTo>
                  <a:lnTo>
                    <a:pt x="1909113" y="586980"/>
                  </a:lnTo>
                  <a:lnTo>
                    <a:pt x="2120010" y="586980"/>
                  </a:lnTo>
                  <a:lnTo>
                    <a:pt x="2120010" y="2786801"/>
                  </a:lnTo>
                  <a:lnTo>
                    <a:pt x="0" y="2786801"/>
                  </a:lnTo>
                  <a:lnTo>
                    <a:pt x="0" y="586980"/>
                  </a:lnTo>
                  <a:lnTo>
                    <a:pt x="1792525" y="586980"/>
                  </a:lnTo>
                  <a:close/>
                </a:path>
              </a:pathLst>
            </a:custGeom>
            <a:solidFill>
              <a:schemeClr val="bg1">
                <a:lumMod val="9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テキスト ボックス 9">
              <a:extLst>
                <a:ext uri="{FF2B5EF4-FFF2-40B4-BE49-F238E27FC236}">
                  <a16:creationId xmlns:a16="http://schemas.microsoft.com/office/drawing/2014/main" id="{414C11CE-04B8-5A4B-4DAE-95B171545C0C}"/>
                </a:ext>
              </a:extLst>
            </p:cNvPr>
            <p:cNvSpPr txBox="1">
              <a:spLocks noChangeArrowheads="1"/>
            </p:cNvSpPr>
            <p:nvPr/>
          </p:nvSpPr>
          <p:spPr bwMode="auto">
            <a:xfrm>
              <a:off x="530595" y="3994525"/>
              <a:ext cx="346524" cy="369332"/>
            </a:xfrm>
            <a:prstGeom prst="rect">
              <a:avLst/>
            </a:prstGeom>
            <a:noFill/>
            <a:ln w="9525">
              <a:noFill/>
              <a:miter lim="800000"/>
              <a:headEnd/>
              <a:tailEnd/>
            </a:ln>
          </p:spPr>
          <p:txBody>
            <a:bodyPr wrap="square">
              <a:spAutoFit/>
            </a:bodyPr>
            <a:lstStyle/>
            <a:p>
              <a:pPr marL="164127" marR="0" lvl="0" indent="-164127" algn="l" defTabSz="844083" rtl="0" eaLnBrk="1" fontAlgn="base" latinLnBrk="0" hangingPunct="1">
                <a:lnSpc>
                  <a:spcPct val="100000"/>
                </a:lnSpc>
                <a:spcBef>
                  <a:spcPct val="0"/>
                </a:spcBef>
                <a:spcAft>
                  <a:spcPct val="0"/>
                </a:spcAft>
                <a:buClrTx/>
                <a:buSzTx/>
                <a:buFontTx/>
                <a:buNone/>
                <a:tabLst/>
                <a:defRPr/>
              </a:pPr>
              <a:r>
                <a:rPr kumimoji="0" lang="ja-JP" altLang="en-US"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❶</a:t>
              </a:r>
              <a:endParaRPr kumimoji="1"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39" name="テキスト ボックス 10">
              <a:extLst>
                <a:ext uri="{FF2B5EF4-FFF2-40B4-BE49-F238E27FC236}">
                  <a16:creationId xmlns:a16="http://schemas.microsoft.com/office/drawing/2014/main" id="{FCA43A03-E9DC-24A2-60AC-78A78E47AAE5}"/>
                </a:ext>
              </a:extLst>
            </p:cNvPr>
            <p:cNvSpPr txBox="1">
              <a:spLocks noChangeArrowheads="1"/>
            </p:cNvSpPr>
            <p:nvPr/>
          </p:nvSpPr>
          <p:spPr bwMode="auto">
            <a:xfrm>
              <a:off x="575708" y="4567634"/>
              <a:ext cx="2091422" cy="446212"/>
            </a:xfrm>
            <a:prstGeom prst="rect">
              <a:avLst/>
            </a:prstGeom>
            <a:noFill/>
            <a:ln w="9525">
              <a:noFill/>
              <a:miter lim="800000"/>
              <a:headEnd/>
              <a:tailEnd/>
            </a:ln>
          </p:spPr>
          <p:txBody>
            <a:bodyPr wrap="square">
              <a:spAutoFit/>
            </a:bodyPr>
            <a:lstStyle/>
            <a:p>
              <a:pPr marL="0" marR="0" lvl="0" indent="0" algn="l" defTabSz="844083" rtl="0" eaLnBrk="1" fontAlgn="base" latinLnBrk="0" hangingPunct="1">
                <a:lnSpc>
                  <a:spcPct val="11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2017</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）年度以降の保険料水準の固定。　</a:t>
              </a:r>
            </a:p>
          </p:txBody>
        </p:sp>
        <p:sp>
          <p:nvSpPr>
            <p:cNvPr id="42" name="テキスト ボックス 41">
              <a:extLst>
                <a:ext uri="{FF2B5EF4-FFF2-40B4-BE49-F238E27FC236}">
                  <a16:creationId xmlns:a16="http://schemas.microsoft.com/office/drawing/2014/main" id="{27316BB7-B3B7-FDED-1A29-EDDF12F68A70}"/>
                </a:ext>
              </a:extLst>
            </p:cNvPr>
            <p:cNvSpPr txBox="1"/>
            <p:nvPr/>
          </p:nvSpPr>
          <p:spPr>
            <a:xfrm>
              <a:off x="457851" y="5019530"/>
              <a:ext cx="2438028" cy="446212"/>
            </a:xfrm>
            <a:prstGeom prst="rect">
              <a:avLst/>
            </a:prstGeom>
            <a:noFill/>
          </p:spPr>
          <p:txBody>
            <a:bodyPr wrap="square">
              <a:spAutoFit/>
            </a:bodyPr>
            <a:lstStyle/>
            <a:p>
              <a:pPr marL="164127" marR="0" lvl="0" indent="-164127" algn="l" defTabSz="844083" rtl="0" eaLnBrk="1" fontAlgn="base" latinLnBrk="0" hangingPunct="1">
                <a:lnSpc>
                  <a:spcPct val="11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厚生年金：</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18.3</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％（労使折半）　</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64127" marR="0" lvl="0" indent="-164127" algn="l" defTabSz="844083" rtl="0" eaLnBrk="1" fontAlgn="base" latinLnBrk="0" hangingPunct="1">
                <a:lnSpc>
                  <a:spcPct val="11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国民年金：</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17,000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円</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0" name="テキスト ボックス 9">
              <a:extLst>
                <a:ext uri="{FF2B5EF4-FFF2-40B4-BE49-F238E27FC236}">
                  <a16:creationId xmlns:a16="http://schemas.microsoft.com/office/drawing/2014/main" id="{61035C98-360D-A3DB-FDBF-BAC780286FA3}"/>
                </a:ext>
              </a:extLst>
            </p:cNvPr>
            <p:cNvSpPr txBox="1">
              <a:spLocks noChangeArrowheads="1"/>
            </p:cNvSpPr>
            <p:nvPr/>
          </p:nvSpPr>
          <p:spPr bwMode="auto">
            <a:xfrm>
              <a:off x="801279" y="3989458"/>
              <a:ext cx="1880969" cy="523220"/>
            </a:xfrm>
            <a:prstGeom prst="rect">
              <a:avLst/>
            </a:prstGeom>
            <a:noFill/>
            <a:ln w="9525">
              <a:noFill/>
              <a:miter lim="800000"/>
              <a:headEnd/>
              <a:tailEnd/>
            </a:ln>
          </p:spPr>
          <p:txBody>
            <a:bodyPr wrap="square">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上限を固定した上での</a:t>
              </a:r>
              <a:br>
                <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b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保険料の引上げ</a:t>
              </a:r>
              <a:endPar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103" name="テキスト ボックス 102">
              <a:extLst>
                <a:ext uri="{FF2B5EF4-FFF2-40B4-BE49-F238E27FC236}">
                  <a16:creationId xmlns:a16="http://schemas.microsoft.com/office/drawing/2014/main" id="{272387EF-3281-294B-500C-19D101CB33E4}"/>
                </a:ext>
              </a:extLst>
            </p:cNvPr>
            <p:cNvSpPr txBox="1"/>
            <p:nvPr/>
          </p:nvSpPr>
          <p:spPr>
            <a:xfrm>
              <a:off x="545463" y="5497866"/>
              <a:ext cx="1974133" cy="553998"/>
            </a:xfrm>
            <a:prstGeom prst="rect">
              <a:avLst/>
            </a:prstGeom>
            <a:noFill/>
          </p:spPr>
          <p:txBody>
            <a:bodyPr wrap="square">
              <a:spAutoFit/>
            </a:bodyPr>
            <a:lstStyle/>
            <a:p>
              <a:pPr marL="164127" marR="0" lvl="0" indent="-164127" algn="l" defTabSz="844083"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産前産後期間の保険料免除による保険料の引上げ</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円分含む</a:t>
              </a:r>
              <a:endParaRPr kumimoji="1" lang="en-US" altLang="ja-JP" sz="1000" dirty="0">
                <a:solidFill>
                  <a:prstClr val="black"/>
                </a:solidFill>
                <a:latin typeface="Meiryo UI" panose="020B0604030504040204" pitchFamily="50" charset="-128"/>
                <a:ea typeface="Meiryo UI" panose="020B0604030504040204" pitchFamily="50" charset="-128"/>
              </a:endParaRPr>
            </a:p>
          </p:txBody>
        </p:sp>
        <p:cxnSp>
          <p:nvCxnSpPr>
            <p:cNvPr id="105" name="直線コネクタ 104">
              <a:extLst>
                <a:ext uri="{FF2B5EF4-FFF2-40B4-BE49-F238E27FC236}">
                  <a16:creationId xmlns:a16="http://schemas.microsoft.com/office/drawing/2014/main" id="{6610007A-3760-6AEA-2B9B-154510A2EEA2}"/>
                </a:ext>
              </a:extLst>
            </p:cNvPr>
            <p:cNvCxnSpPr/>
            <p:nvPr/>
          </p:nvCxnSpPr>
          <p:spPr>
            <a:xfrm>
              <a:off x="575708" y="4531728"/>
              <a:ext cx="2091421"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grpSp>
      <p:grpSp>
        <p:nvGrpSpPr>
          <p:cNvPr id="38" name="グループ化 37">
            <a:extLst>
              <a:ext uri="{FF2B5EF4-FFF2-40B4-BE49-F238E27FC236}">
                <a16:creationId xmlns:a16="http://schemas.microsoft.com/office/drawing/2014/main" id="{D14F9490-FC4B-004F-8838-172CDAF72742}"/>
              </a:ext>
            </a:extLst>
          </p:cNvPr>
          <p:cNvGrpSpPr/>
          <p:nvPr/>
        </p:nvGrpSpPr>
        <p:grpSpPr>
          <a:xfrm>
            <a:off x="2776689" y="3415757"/>
            <a:ext cx="2180731" cy="2752212"/>
            <a:chOff x="2776689" y="3415757"/>
            <a:chExt cx="2180731" cy="2752212"/>
          </a:xfrm>
        </p:grpSpPr>
        <p:sp>
          <p:nvSpPr>
            <p:cNvPr id="21" name="フリーフォーム: 図形 20">
              <a:extLst>
                <a:ext uri="{FF2B5EF4-FFF2-40B4-BE49-F238E27FC236}">
                  <a16:creationId xmlns:a16="http://schemas.microsoft.com/office/drawing/2014/main" id="{18FBD19C-9AA6-E51E-E690-6B5ACEE09DCD}"/>
                </a:ext>
              </a:extLst>
            </p:cNvPr>
            <p:cNvSpPr/>
            <p:nvPr/>
          </p:nvSpPr>
          <p:spPr>
            <a:xfrm>
              <a:off x="2776689" y="3415757"/>
              <a:ext cx="2120010" cy="2752212"/>
            </a:xfrm>
            <a:custGeom>
              <a:avLst/>
              <a:gdLst>
                <a:gd name="connsiteX0" fmla="*/ 839679 w 2120010"/>
                <a:gd name="connsiteY0" fmla="*/ 0 h 2752212"/>
                <a:gd name="connsiteX1" fmla="*/ 907025 w 2120010"/>
                <a:gd name="connsiteY1" fmla="*/ 552391 h 2752212"/>
                <a:gd name="connsiteX2" fmla="*/ 2120010 w 2120010"/>
                <a:gd name="connsiteY2" fmla="*/ 552391 h 2752212"/>
                <a:gd name="connsiteX3" fmla="*/ 2120010 w 2120010"/>
                <a:gd name="connsiteY3" fmla="*/ 2752212 h 2752212"/>
                <a:gd name="connsiteX4" fmla="*/ 0 w 2120010"/>
                <a:gd name="connsiteY4" fmla="*/ 2752212 h 2752212"/>
                <a:gd name="connsiteX5" fmla="*/ 0 w 2120010"/>
                <a:gd name="connsiteY5" fmla="*/ 552391 h 2752212"/>
                <a:gd name="connsiteX6" fmla="*/ 772332 w 2120010"/>
                <a:gd name="connsiteY6" fmla="*/ 552391 h 27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0010" h="2752212">
                  <a:moveTo>
                    <a:pt x="839679" y="0"/>
                  </a:moveTo>
                  <a:lnTo>
                    <a:pt x="907025" y="552391"/>
                  </a:lnTo>
                  <a:lnTo>
                    <a:pt x="2120010" y="552391"/>
                  </a:lnTo>
                  <a:lnTo>
                    <a:pt x="2120010" y="2752212"/>
                  </a:lnTo>
                  <a:lnTo>
                    <a:pt x="0" y="2752212"/>
                  </a:lnTo>
                  <a:lnTo>
                    <a:pt x="0" y="552391"/>
                  </a:lnTo>
                  <a:lnTo>
                    <a:pt x="772332" y="552391"/>
                  </a:lnTo>
                  <a:close/>
                </a:path>
              </a:pathLst>
            </a:custGeom>
            <a:solidFill>
              <a:schemeClr val="bg1">
                <a:lumMod val="9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4" name="テキスト ボックス 9">
              <a:extLst>
                <a:ext uri="{FF2B5EF4-FFF2-40B4-BE49-F238E27FC236}">
                  <a16:creationId xmlns:a16="http://schemas.microsoft.com/office/drawing/2014/main" id="{B052FD82-D0EE-7CDF-124C-33108DD58757}"/>
                </a:ext>
              </a:extLst>
            </p:cNvPr>
            <p:cNvSpPr txBox="1">
              <a:spLocks noChangeArrowheads="1"/>
            </p:cNvSpPr>
            <p:nvPr/>
          </p:nvSpPr>
          <p:spPr bwMode="auto">
            <a:xfrm>
              <a:off x="2778495" y="3994525"/>
              <a:ext cx="346524" cy="369332"/>
            </a:xfrm>
            <a:prstGeom prst="rect">
              <a:avLst/>
            </a:prstGeom>
            <a:noFill/>
            <a:ln w="9525">
              <a:noFill/>
              <a:miter lim="800000"/>
              <a:headEnd/>
              <a:tailEnd/>
            </a:ln>
          </p:spPr>
          <p:txBody>
            <a:bodyPr wrap="square">
              <a:spAutoFit/>
            </a:bodyPr>
            <a:lstStyle/>
            <a:p>
              <a:pPr marL="164127" marR="0" lvl="0" indent="-164127" algn="l" defTabSz="844083" rtl="0" eaLnBrk="1" fontAlgn="base" latinLnBrk="0" hangingPunct="1">
                <a:lnSpc>
                  <a:spcPct val="100000"/>
                </a:lnSpc>
                <a:spcBef>
                  <a:spcPct val="0"/>
                </a:spcBef>
                <a:spcAft>
                  <a:spcPct val="0"/>
                </a:spcAft>
                <a:buClrTx/>
                <a:buSzTx/>
                <a:buFontTx/>
                <a:buNone/>
                <a:tabLst/>
                <a:defRPr/>
              </a:pPr>
              <a:r>
                <a:rPr kumimoji="0" lang="ja-JP" altLang="en-US"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❷</a:t>
              </a:r>
              <a:endParaRPr kumimoji="1"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85" name="テキスト ボックス 9">
              <a:extLst>
                <a:ext uri="{FF2B5EF4-FFF2-40B4-BE49-F238E27FC236}">
                  <a16:creationId xmlns:a16="http://schemas.microsoft.com/office/drawing/2014/main" id="{1DCADCDD-9D79-BF28-6184-88B5D22D6517}"/>
                </a:ext>
              </a:extLst>
            </p:cNvPr>
            <p:cNvSpPr txBox="1">
              <a:spLocks noChangeArrowheads="1"/>
            </p:cNvSpPr>
            <p:nvPr/>
          </p:nvSpPr>
          <p:spPr bwMode="auto">
            <a:xfrm>
              <a:off x="3076451" y="4007201"/>
              <a:ext cx="1880969" cy="523220"/>
            </a:xfrm>
            <a:prstGeom prst="rect">
              <a:avLst/>
            </a:prstGeom>
            <a:noFill/>
            <a:ln w="9525">
              <a:noFill/>
              <a:miter lim="800000"/>
              <a:headEnd/>
              <a:tailEnd/>
            </a:ln>
          </p:spPr>
          <p:txBody>
            <a:bodyPr wrap="square">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基礎年金国庫負担を</a:t>
              </a:r>
              <a:b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b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２分の１へ引上げ　　</a:t>
              </a:r>
            </a:p>
          </p:txBody>
        </p:sp>
        <p:sp>
          <p:nvSpPr>
            <p:cNvPr id="95" name="テキスト ボックス 10">
              <a:extLst>
                <a:ext uri="{FF2B5EF4-FFF2-40B4-BE49-F238E27FC236}">
                  <a16:creationId xmlns:a16="http://schemas.microsoft.com/office/drawing/2014/main" id="{09AC1079-3043-C608-7BA8-7AB4A7C3EA2D}"/>
                </a:ext>
              </a:extLst>
            </p:cNvPr>
            <p:cNvSpPr txBox="1">
              <a:spLocks noChangeArrowheads="1"/>
            </p:cNvSpPr>
            <p:nvPr/>
          </p:nvSpPr>
          <p:spPr bwMode="auto">
            <a:xfrm>
              <a:off x="2844724" y="4567634"/>
              <a:ext cx="1991383" cy="632417"/>
            </a:xfrm>
            <a:prstGeom prst="rect">
              <a:avLst/>
            </a:prstGeom>
            <a:noFill/>
            <a:ln w="9525">
              <a:noFill/>
              <a:miter lim="800000"/>
              <a:headEnd/>
              <a:tailEnd/>
            </a:ln>
          </p:spPr>
          <p:txBody>
            <a:bodyPr wrap="square">
              <a:spAutoFit/>
            </a:bodyPr>
            <a:lstStyle/>
            <a:p>
              <a:pPr marL="0" marR="0" lvl="0" indent="0" algn="just" defTabSz="844083" rtl="0" eaLnBrk="1" fontAlgn="base" latinLnBrk="0" hangingPunct="1">
                <a:lnSpc>
                  <a:spcPct val="11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年度以降、基礎年金給付費に対する国庫負担割合を２分の１とする。</a:t>
              </a:r>
            </a:p>
          </p:txBody>
        </p:sp>
        <p:cxnSp>
          <p:nvCxnSpPr>
            <p:cNvPr id="106" name="直線コネクタ 105">
              <a:extLst>
                <a:ext uri="{FF2B5EF4-FFF2-40B4-BE49-F238E27FC236}">
                  <a16:creationId xmlns:a16="http://schemas.microsoft.com/office/drawing/2014/main" id="{98D97575-18A7-039F-0EAC-F072EDD7998C}"/>
                </a:ext>
              </a:extLst>
            </p:cNvPr>
            <p:cNvCxnSpPr/>
            <p:nvPr/>
          </p:nvCxnSpPr>
          <p:spPr>
            <a:xfrm>
              <a:off x="2804558" y="4531728"/>
              <a:ext cx="2091421"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grpSp>
      <p:grpSp>
        <p:nvGrpSpPr>
          <p:cNvPr id="40" name="グループ化 39">
            <a:extLst>
              <a:ext uri="{FF2B5EF4-FFF2-40B4-BE49-F238E27FC236}">
                <a16:creationId xmlns:a16="http://schemas.microsoft.com/office/drawing/2014/main" id="{E4ED04C4-50D7-B377-62DE-EB71AF21D068}"/>
              </a:ext>
            </a:extLst>
          </p:cNvPr>
          <p:cNvGrpSpPr/>
          <p:nvPr/>
        </p:nvGrpSpPr>
        <p:grpSpPr>
          <a:xfrm>
            <a:off x="6832468" y="3225835"/>
            <a:ext cx="2617812" cy="2942134"/>
            <a:chOff x="6832468" y="3225835"/>
            <a:chExt cx="2617812" cy="2942134"/>
          </a:xfrm>
        </p:grpSpPr>
        <p:sp>
          <p:nvSpPr>
            <p:cNvPr id="23" name="フリーフォーム: 図形 22">
              <a:extLst>
                <a:ext uri="{FF2B5EF4-FFF2-40B4-BE49-F238E27FC236}">
                  <a16:creationId xmlns:a16="http://schemas.microsoft.com/office/drawing/2014/main" id="{57F908EC-BC81-89B2-6148-8CED8CDD039B}"/>
                </a:ext>
              </a:extLst>
            </p:cNvPr>
            <p:cNvSpPr/>
            <p:nvPr/>
          </p:nvSpPr>
          <p:spPr>
            <a:xfrm>
              <a:off x="6832468" y="3225835"/>
              <a:ext cx="2523371" cy="2942134"/>
            </a:xfrm>
            <a:custGeom>
              <a:avLst/>
              <a:gdLst>
                <a:gd name="connsiteX0" fmla="*/ 0 w 2523371"/>
                <a:gd name="connsiteY0" fmla="*/ 0 h 2942134"/>
                <a:gd name="connsiteX1" fmla="*/ 609131 w 2523371"/>
                <a:gd name="connsiteY1" fmla="*/ 742313 h 2942134"/>
                <a:gd name="connsiteX2" fmla="*/ 2523371 w 2523371"/>
                <a:gd name="connsiteY2" fmla="*/ 742313 h 2942134"/>
                <a:gd name="connsiteX3" fmla="*/ 2523371 w 2523371"/>
                <a:gd name="connsiteY3" fmla="*/ 2942134 h 2942134"/>
                <a:gd name="connsiteX4" fmla="*/ 403361 w 2523371"/>
                <a:gd name="connsiteY4" fmla="*/ 2942134 h 2942134"/>
                <a:gd name="connsiteX5" fmla="*/ 403361 w 2523371"/>
                <a:gd name="connsiteY5" fmla="*/ 742313 h 2942134"/>
                <a:gd name="connsiteX6" fmla="*/ 491385 w 2523371"/>
                <a:gd name="connsiteY6" fmla="*/ 742313 h 294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3371" h="2942134">
                  <a:moveTo>
                    <a:pt x="0" y="0"/>
                  </a:moveTo>
                  <a:lnTo>
                    <a:pt x="609131" y="742313"/>
                  </a:lnTo>
                  <a:lnTo>
                    <a:pt x="2523371" y="742313"/>
                  </a:lnTo>
                  <a:lnTo>
                    <a:pt x="2523371" y="2942134"/>
                  </a:lnTo>
                  <a:lnTo>
                    <a:pt x="403361" y="2942134"/>
                  </a:lnTo>
                  <a:lnTo>
                    <a:pt x="403361" y="742313"/>
                  </a:lnTo>
                  <a:lnTo>
                    <a:pt x="491385" y="742313"/>
                  </a:lnTo>
                  <a:close/>
                </a:path>
              </a:pathLst>
            </a:custGeom>
            <a:solidFill>
              <a:schemeClr val="bg1">
                <a:lumMod val="9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8" name="テキスト ボックス 9">
              <a:extLst>
                <a:ext uri="{FF2B5EF4-FFF2-40B4-BE49-F238E27FC236}">
                  <a16:creationId xmlns:a16="http://schemas.microsoft.com/office/drawing/2014/main" id="{EFE3C231-DD8F-C49B-FE07-EDFC1DB3A0D9}"/>
                </a:ext>
              </a:extLst>
            </p:cNvPr>
            <p:cNvSpPr txBox="1">
              <a:spLocks noChangeArrowheads="1"/>
            </p:cNvSpPr>
            <p:nvPr/>
          </p:nvSpPr>
          <p:spPr bwMode="auto">
            <a:xfrm>
              <a:off x="7255245" y="3994525"/>
              <a:ext cx="346524" cy="369332"/>
            </a:xfrm>
            <a:prstGeom prst="rect">
              <a:avLst/>
            </a:prstGeom>
            <a:noFill/>
            <a:ln w="9525">
              <a:noFill/>
              <a:miter lim="800000"/>
              <a:headEnd/>
              <a:tailEnd/>
            </a:ln>
          </p:spPr>
          <p:txBody>
            <a:bodyPr wrap="square">
              <a:spAutoFit/>
            </a:bodyPr>
            <a:lstStyle/>
            <a:p>
              <a:pPr marL="164127" marR="0" lvl="0" indent="-164127" algn="l" defTabSz="844083" rtl="0" eaLnBrk="1" fontAlgn="base" latinLnBrk="0" hangingPunct="1">
                <a:lnSpc>
                  <a:spcPct val="100000"/>
                </a:lnSpc>
                <a:spcBef>
                  <a:spcPct val="0"/>
                </a:spcBef>
                <a:spcAft>
                  <a:spcPct val="0"/>
                </a:spcAft>
                <a:buClrTx/>
                <a:buSzTx/>
                <a:buFontTx/>
                <a:buNone/>
                <a:tabLst/>
                <a:defRPr/>
              </a:pPr>
              <a:r>
                <a:rPr kumimoji="0" lang="ja-JP" altLang="en-US"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❹</a:t>
              </a:r>
              <a:endParaRPr kumimoji="1"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89" name="テキスト ボックス 9">
              <a:extLst>
                <a:ext uri="{FF2B5EF4-FFF2-40B4-BE49-F238E27FC236}">
                  <a16:creationId xmlns:a16="http://schemas.microsoft.com/office/drawing/2014/main" id="{EF303178-6C39-5A49-BACB-5BDF87E8F9BB}"/>
                </a:ext>
              </a:extLst>
            </p:cNvPr>
            <p:cNvSpPr txBox="1">
              <a:spLocks noChangeArrowheads="1"/>
            </p:cNvSpPr>
            <p:nvPr/>
          </p:nvSpPr>
          <p:spPr bwMode="auto">
            <a:xfrm>
              <a:off x="7569311" y="4007201"/>
              <a:ext cx="1880969" cy="523220"/>
            </a:xfrm>
            <a:prstGeom prst="rect">
              <a:avLst/>
            </a:prstGeom>
            <a:noFill/>
            <a:ln w="9525">
              <a:noFill/>
              <a:miter lim="800000"/>
              <a:headEnd/>
              <a:tailEnd/>
            </a:ln>
          </p:spPr>
          <p:txBody>
            <a:bodyPr wrap="square">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マクロ経済スライドの</a:t>
              </a:r>
              <a:br>
                <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b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導入　</a:t>
              </a:r>
              <a:endPar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99" name="テキスト ボックス 10">
              <a:extLst>
                <a:ext uri="{FF2B5EF4-FFF2-40B4-BE49-F238E27FC236}">
                  <a16:creationId xmlns:a16="http://schemas.microsoft.com/office/drawing/2014/main" id="{B66DDB28-C44C-AC4D-1667-60D9C8E035CA}"/>
                </a:ext>
              </a:extLst>
            </p:cNvPr>
            <p:cNvSpPr txBox="1">
              <a:spLocks noChangeArrowheads="1"/>
            </p:cNvSpPr>
            <p:nvPr/>
          </p:nvSpPr>
          <p:spPr bwMode="auto">
            <a:xfrm>
              <a:off x="7295492" y="4567634"/>
              <a:ext cx="1991383" cy="1004827"/>
            </a:xfrm>
            <a:prstGeom prst="rect">
              <a:avLst/>
            </a:prstGeom>
            <a:noFill/>
            <a:ln w="9525">
              <a:noFill/>
              <a:miter lim="800000"/>
              <a:headEnd/>
              <a:tailEnd/>
            </a:ln>
          </p:spPr>
          <p:txBody>
            <a:bodyPr wrap="square">
              <a:spAutoFit/>
            </a:bodyPr>
            <a:lstStyle/>
            <a:p>
              <a:pPr marL="0" marR="0" lvl="0" indent="0" algn="just" defTabSz="844083" rtl="0" eaLnBrk="1" fontAlgn="base" latinLnBrk="0" hangingPunct="1">
                <a:lnSpc>
                  <a:spcPct val="11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少子高齢化が進行しても、財源の範囲内で給付費を賄えるよう、年金額の価値を自動調整する仕組み（マクロ経済スライド）を導入。</a:t>
              </a:r>
            </a:p>
          </p:txBody>
        </p:sp>
        <p:cxnSp>
          <p:nvCxnSpPr>
            <p:cNvPr id="108" name="直線コネクタ 107">
              <a:extLst>
                <a:ext uri="{FF2B5EF4-FFF2-40B4-BE49-F238E27FC236}">
                  <a16:creationId xmlns:a16="http://schemas.microsoft.com/office/drawing/2014/main" id="{D6D8B6B4-9A53-457C-4AA5-9C5B7B2731FD}"/>
                </a:ext>
              </a:extLst>
            </p:cNvPr>
            <p:cNvCxnSpPr/>
            <p:nvPr/>
          </p:nvCxnSpPr>
          <p:spPr>
            <a:xfrm>
              <a:off x="7243208" y="4531728"/>
              <a:ext cx="2091421"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grpSp>
      <p:sp>
        <p:nvSpPr>
          <p:cNvPr id="2" name="正方形/長方形 1">
            <a:extLst>
              <a:ext uri="{FF2B5EF4-FFF2-40B4-BE49-F238E27FC236}">
                <a16:creationId xmlns:a16="http://schemas.microsoft.com/office/drawing/2014/main" id="{13607FA1-80E3-0B9E-CC2E-41AF3CEC4BFE}"/>
              </a:ext>
            </a:extLst>
          </p:cNvPr>
          <p:cNvSpPr/>
          <p:nvPr/>
        </p:nvSpPr>
        <p:spPr>
          <a:xfrm>
            <a:off x="891150" y="1164839"/>
            <a:ext cx="6732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 name="正方形/長方形 3">
            <a:extLst>
              <a:ext uri="{FF2B5EF4-FFF2-40B4-BE49-F238E27FC236}">
                <a16:creationId xmlns:a16="http://schemas.microsoft.com/office/drawing/2014/main" id="{A36438B4-9AEA-DC1C-4FDE-5A95AA3497A8}"/>
              </a:ext>
            </a:extLst>
          </p:cNvPr>
          <p:cNvSpPr/>
          <p:nvPr/>
        </p:nvSpPr>
        <p:spPr>
          <a:xfrm>
            <a:off x="891150" y="1469639"/>
            <a:ext cx="5508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6" name="テキスト プレースホルダー 2">
            <a:extLst>
              <a:ext uri="{FF2B5EF4-FFF2-40B4-BE49-F238E27FC236}">
                <a16:creationId xmlns:a16="http://schemas.microsoft.com/office/drawing/2014/main" id="{47A20626-FD6E-DF9B-7D7F-1C2DAC3BAEDA}"/>
              </a:ext>
            </a:extLst>
          </p:cNvPr>
          <p:cNvSpPr txBox="1">
            <a:spLocks/>
          </p:cNvSpPr>
          <p:nvPr/>
        </p:nvSpPr>
        <p:spPr>
          <a:xfrm>
            <a:off x="361062" y="739096"/>
            <a:ext cx="9064564" cy="854441"/>
          </a:xfrm>
          <a:prstGeom prst="rect">
            <a:avLst/>
          </a:prstGeom>
          <a:noFill/>
        </p:spPr>
        <p:txBody>
          <a:bodyPr vert="horz" lIns="36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975" marR="0" lvl="0" indent="-180975" algn="l" defTabSz="914400" rtl="0" eaLnBrk="1" fontAlgn="auto" latinLnBrk="0" hangingPunct="1">
              <a:lnSpc>
                <a:spcPct val="110000"/>
              </a:lnSpc>
              <a:spcBef>
                <a:spcPts val="0"/>
              </a:spcBef>
              <a:spcAft>
                <a:spcPts val="600"/>
              </a:spcAft>
              <a:buClr>
                <a:srgbClr val="103185"/>
              </a:buClr>
              <a:buSzTx/>
              <a:buFont typeface="Wingdings" panose="05000000000000000000" pitchFamily="2" charset="2"/>
              <a:buChar char="n"/>
              <a:tabLst/>
              <a:defRPr/>
            </a:pPr>
            <a:r>
              <a:rPr kumimoji="1" lang="en-US" altLang="ja-JP"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2004</a:t>
            </a: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（平成</a:t>
            </a:r>
            <a:r>
              <a:rPr kumimoji="1" lang="en-US" altLang="ja-JP"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16</a:t>
            </a: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）年の年金制度改正で、今後、急速に進行する少子高齢化を見据えて、</a:t>
            </a:r>
            <a:br>
              <a:rPr kumimoji="1" lang="en-US" altLang="ja-JP"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br>
            <a:r>
              <a:rPr kumimoji="1" lang="ja-JP" altLang="en-US"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将来にわたって、制度を持続的で安心できるものとするための年金財政のフレームワークを導入</a:t>
            </a: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しました。</a:t>
            </a:r>
            <a:endParaRPr kumimoji="1" lang="en-US" altLang="ja-JP"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80975" marR="0" lvl="0" indent="-180975" algn="l" defTabSz="914400" rtl="0" eaLnBrk="1" fontAlgn="auto" latinLnBrk="0" hangingPunct="1">
              <a:lnSpc>
                <a:spcPct val="110000"/>
              </a:lnSpc>
              <a:spcBef>
                <a:spcPts val="0"/>
              </a:spcBef>
              <a:spcAft>
                <a:spcPts val="600"/>
              </a:spcAft>
              <a:buClr>
                <a:srgbClr val="103185"/>
              </a:buClr>
              <a:buSzTx/>
              <a:buFont typeface="Wingdings" panose="05000000000000000000" pitchFamily="2" charset="2"/>
              <a:buChar char="n"/>
              <a:tabLst/>
              <a:defRPr/>
            </a:pPr>
            <a:r>
              <a:rPr kumimoji="1" lang="ja-JP" altLang="en-US"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保険料の引上げが終了し、基礎年金の国庫負担が２分の１に引上げられた</a:t>
            </a: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ため、収入面の財政フレームは完成。</a:t>
            </a:r>
          </a:p>
        </p:txBody>
      </p:sp>
      <p:grpSp>
        <p:nvGrpSpPr>
          <p:cNvPr id="12" name="グループ化 11">
            <a:extLst>
              <a:ext uri="{FF2B5EF4-FFF2-40B4-BE49-F238E27FC236}">
                <a16:creationId xmlns:a16="http://schemas.microsoft.com/office/drawing/2014/main" id="{1CE20286-5016-AB98-B3D3-0EAC756603CB}"/>
              </a:ext>
            </a:extLst>
          </p:cNvPr>
          <p:cNvGrpSpPr/>
          <p:nvPr/>
        </p:nvGrpSpPr>
        <p:grpSpPr>
          <a:xfrm>
            <a:off x="4012793" y="3177238"/>
            <a:ext cx="3154427" cy="2990731"/>
            <a:chOff x="4012793" y="3177238"/>
            <a:chExt cx="3154427" cy="2990731"/>
          </a:xfrm>
        </p:grpSpPr>
        <p:sp>
          <p:nvSpPr>
            <p:cNvPr id="11" name="フリーフォーム: 図形 10">
              <a:extLst>
                <a:ext uri="{FF2B5EF4-FFF2-40B4-BE49-F238E27FC236}">
                  <a16:creationId xmlns:a16="http://schemas.microsoft.com/office/drawing/2014/main" id="{3BD6A4D1-185D-BAFE-1388-E1DE52AA7658}"/>
                </a:ext>
              </a:extLst>
            </p:cNvPr>
            <p:cNvSpPr/>
            <p:nvPr/>
          </p:nvSpPr>
          <p:spPr>
            <a:xfrm>
              <a:off x="4012793" y="3177238"/>
              <a:ext cx="3109495" cy="2990731"/>
            </a:xfrm>
            <a:custGeom>
              <a:avLst/>
              <a:gdLst>
                <a:gd name="connsiteX0" fmla="*/ 0 w 3109495"/>
                <a:gd name="connsiteY0" fmla="*/ 0 h 2990731"/>
                <a:gd name="connsiteX1" fmla="*/ 1288927 w 3109495"/>
                <a:gd name="connsiteY1" fmla="*/ 791632 h 2990731"/>
                <a:gd name="connsiteX2" fmla="*/ 3109495 w 3109495"/>
                <a:gd name="connsiteY2" fmla="*/ 791632 h 2990731"/>
                <a:gd name="connsiteX3" fmla="*/ 3109495 w 3109495"/>
                <a:gd name="connsiteY3" fmla="*/ 2990731 h 2990731"/>
                <a:gd name="connsiteX4" fmla="*/ 996509 w 3109495"/>
                <a:gd name="connsiteY4" fmla="*/ 2990731 h 2990731"/>
                <a:gd name="connsiteX5" fmla="*/ 996509 w 3109495"/>
                <a:gd name="connsiteY5" fmla="*/ 791632 h 2990731"/>
                <a:gd name="connsiteX6" fmla="*/ 1105610 w 3109495"/>
                <a:gd name="connsiteY6" fmla="*/ 791632 h 299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9495" h="2990731">
                  <a:moveTo>
                    <a:pt x="0" y="0"/>
                  </a:moveTo>
                  <a:lnTo>
                    <a:pt x="1288927" y="791632"/>
                  </a:lnTo>
                  <a:lnTo>
                    <a:pt x="3109495" y="791632"/>
                  </a:lnTo>
                  <a:lnTo>
                    <a:pt x="3109495" y="2990731"/>
                  </a:lnTo>
                  <a:lnTo>
                    <a:pt x="996509" y="2990731"/>
                  </a:lnTo>
                  <a:lnTo>
                    <a:pt x="996509" y="791632"/>
                  </a:lnTo>
                  <a:lnTo>
                    <a:pt x="1105610" y="791632"/>
                  </a:lnTo>
                  <a:close/>
                </a:path>
              </a:pathLst>
            </a:custGeom>
            <a:solidFill>
              <a:schemeClr val="bg1">
                <a:lumMod val="9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solidFill>
                  <a:prstClr val="white"/>
                </a:solidFill>
                <a:latin typeface="Calibri" panose="020F0502020204030204"/>
                <a:ea typeface="游ゴシック" panose="020B0400000000000000" pitchFamily="50" charset="-128"/>
              </a:endParaRPr>
            </a:p>
          </p:txBody>
        </p:sp>
        <p:sp>
          <p:nvSpPr>
            <p:cNvPr id="86" name="テキスト ボックス 9">
              <a:extLst>
                <a:ext uri="{FF2B5EF4-FFF2-40B4-BE49-F238E27FC236}">
                  <a16:creationId xmlns:a16="http://schemas.microsoft.com/office/drawing/2014/main" id="{F6D11148-DC3B-80B0-7A0F-57C7F3BCDDE4}"/>
                </a:ext>
              </a:extLst>
            </p:cNvPr>
            <p:cNvSpPr txBox="1">
              <a:spLocks noChangeArrowheads="1"/>
            </p:cNvSpPr>
            <p:nvPr/>
          </p:nvSpPr>
          <p:spPr bwMode="auto">
            <a:xfrm>
              <a:off x="4988295" y="3994525"/>
              <a:ext cx="346524" cy="369332"/>
            </a:xfrm>
            <a:prstGeom prst="rect">
              <a:avLst/>
            </a:prstGeom>
            <a:noFill/>
            <a:ln w="9525">
              <a:noFill/>
              <a:miter lim="800000"/>
              <a:headEnd/>
              <a:tailEnd/>
            </a:ln>
          </p:spPr>
          <p:txBody>
            <a:bodyPr wrap="square">
              <a:spAutoFit/>
            </a:bodyPr>
            <a:lstStyle/>
            <a:p>
              <a:pPr marL="164127" marR="0" lvl="0" indent="-164127" algn="l" defTabSz="844083" rtl="0" eaLnBrk="1" fontAlgn="base" latinLnBrk="0" hangingPunct="1">
                <a:lnSpc>
                  <a:spcPct val="100000"/>
                </a:lnSpc>
                <a:spcBef>
                  <a:spcPct val="0"/>
                </a:spcBef>
                <a:spcAft>
                  <a:spcPct val="0"/>
                </a:spcAft>
                <a:buClrTx/>
                <a:buSzTx/>
                <a:buFontTx/>
                <a:buNone/>
                <a:tabLst/>
                <a:defRPr/>
              </a:pPr>
              <a:r>
                <a:rPr kumimoji="0" lang="ja-JP" altLang="en-US"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❸</a:t>
              </a:r>
              <a:endParaRPr kumimoji="1"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98" name="テキスト ボックス 10">
              <a:extLst>
                <a:ext uri="{FF2B5EF4-FFF2-40B4-BE49-F238E27FC236}">
                  <a16:creationId xmlns:a16="http://schemas.microsoft.com/office/drawing/2014/main" id="{438A8A60-CD6E-49FC-4EE2-5F2B00FF351A}"/>
                </a:ext>
              </a:extLst>
            </p:cNvPr>
            <p:cNvSpPr txBox="1">
              <a:spLocks noChangeArrowheads="1"/>
            </p:cNvSpPr>
            <p:nvPr/>
          </p:nvSpPr>
          <p:spPr bwMode="auto">
            <a:xfrm>
              <a:off x="5044999" y="4567634"/>
              <a:ext cx="1991383" cy="1004827"/>
            </a:xfrm>
            <a:prstGeom prst="rect">
              <a:avLst/>
            </a:prstGeom>
            <a:noFill/>
            <a:ln w="9525">
              <a:noFill/>
              <a:miter lim="800000"/>
              <a:headEnd/>
              <a:tailEnd/>
            </a:ln>
          </p:spPr>
          <p:txBody>
            <a:bodyPr wrap="square">
              <a:spAutoFit/>
            </a:bodyPr>
            <a:lstStyle/>
            <a:p>
              <a:pPr marL="0" marR="0" lvl="0" indent="0" algn="just" defTabSz="844083" rtl="0" eaLnBrk="1" fontAlgn="base" latinLnBrk="0" hangingPunct="1">
                <a:lnSpc>
                  <a:spcPct val="11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概ね</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年間で財政均衡を図る方式とし、財政均衡期間の終了時に給付費１年分程度の積立金を保有して積立金を活用し、後世代の給付に充てる。</a:t>
              </a:r>
            </a:p>
          </p:txBody>
        </p:sp>
        <p:cxnSp>
          <p:nvCxnSpPr>
            <p:cNvPr id="107" name="直線コネクタ 106">
              <a:extLst>
                <a:ext uri="{FF2B5EF4-FFF2-40B4-BE49-F238E27FC236}">
                  <a16:creationId xmlns:a16="http://schemas.microsoft.com/office/drawing/2014/main" id="{3CADF010-B549-ED2E-FB1A-2BD31EEB14A1}"/>
                </a:ext>
              </a:extLst>
            </p:cNvPr>
            <p:cNvCxnSpPr/>
            <p:nvPr/>
          </p:nvCxnSpPr>
          <p:spPr>
            <a:xfrm>
              <a:off x="5004833" y="4531728"/>
              <a:ext cx="2091421"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87" name="テキスト ボックス 9">
              <a:extLst>
                <a:ext uri="{FF2B5EF4-FFF2-40B4-BE49-F238E27FC236}">
                  <a16:creationId xmlns:a16="http://schemas.microsoft.com/office/drawing/2014/main" id="{277A6E78-13C9-3A70-198C-52D4591F601E}"/>
                </a:ext>
              </a:extLst>
            </p:cNvPr>
            <p:cNvSpPr txBox="1">
              <a:spLocks noChangeArrowheads="1"/>
            </p:cNvSpPr>
            <p:nvPr/>
          </p:nvSpPr>
          <p:spPr bwMode="auto">
            <a:xfrm>
              <a:off x="5286251" y="4007201"/>
              <a:ext cx="1880969" cy="307777"/>
            </a:xfrm>
            <a:prstGeom prst="rect">
              <a:avLst/>
            </a:prstGeom>
            <a:noFill/>
            <a:ln w="9525">
              <a:noFill/>
              <a:miter lim="800000"/>
              <a:headEnd/>
              <a:tailEnd/>
            </a:ln>
          </p:spPr>
          <p:txBody>
            <a:bodyPr wrap="square">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積立金の活用</a:t>
              </a:r>
            </a:p>
          </p:txBody>
        </p:sp>
      </p:grpSp>
      <p:sp>
        <p:nvSpPr>
          <p:cNvPr id="9" name="テキスト ボックス 8">
            <a:extLst>
              <a:ext uri="{FF2B5EF4-FFF2-40B4-BE49-F238E27FC236}">
                <a16:creationId xmlns:a16="http://schemas.microsoft.com/office/drawing/2014/main" id="{315B896A-0394-9698-F184-30D3E2A0015F}"/>
              </a:ext>
            </a:extLst>
          </p:cNvPr>
          <p:cNvSpPr txBox="1"/>
          <p:nvPr/>
        </p:nvSpPr>
        <p:spPr>
          <a:xfrm>
            <a:off x="488504" y="6236692"/>
            <a:ext cx="880872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標準的な厚生年金の所得代替率：６１．７％（令和元年度）　⇒　５０．８％～５１．９％（令和</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28</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b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＜令和元年財政検証・ケース</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Ⅰ</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Ⅲ</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Tree>
    <p:extLst>
      <p:ext uri="{BB962C8B-B14F-4D97-AF65-F5344CB8AC3E}">
        <p14:creationId xmlns:p14="http://schemas.microsoft.com/office/powerpoint/2010/main" val="104747640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childTnLst>
                                </p:cTn>
                              </p:par>
                              <p:par>
                                <p:cTn id="9" presetID="35" presetClass="path" presetSubtype="0" fill="hold" nodeType="withEffect">
                                  <p:stCondLst>
                                    <p:cond delay="0"/>
                                  </p:stCondLst>
                                  <p:childTnLst>
                                    <p:animMotion origin="layout" path="M 0.09343 -0.20254 L -7.69231E-7 -4.81481E-6 " pathEditMode="relative" rAng="0" ptsTypes="AA">
                                      <p:cBhvr>
                                        <p:cTn id="10" dur="500" fill="hold"/>
                                        <p:tgtEl>
                                          <p:spTgt spid="37"/>
                                        </p:tgtEl>
                                        <p:attrNameLst>
                                          <p:attrName>ppt_x</p:attrName>
                                          <p:attrName>ppt_y</p:attrName>
                                        </p:attrNameLst>
                                      </p:cBhvr>
                                      <p:rCtr x="-4679" y="10116"/>
                                    </p:animMotion>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childTnLst>
                                </p:cTn>
                              </p:par>
                              <p:par>
                                <p:cTn id="17" presetID="35" presetClass="path" presetSubtype="0" fill="hold" nodeType="withEffect">
                                  <p:stCondLst>
                                    <p:cond delay="0"/>
                                  </p:stCondLst>
                                  <p:childTnLst>
                                    <p:animMotion origin="layout" path="M -0.02612 -0.19305 L -4.61538E-6 -1.11111E-6 " pathEditMode="relative" rAng="0" ptsTypes="AA">
                                      <p:cBhvr>
                                        <p:cTn id="18" dur="500" fill="hold"/>
                                        <p:tgtEl>
                                          <p:spTgt spid="38"/>
                                        </p:tgtEl>
                                        <p:attrNameLst>
                                          <p:attrName>ppt_x</p:attrName>
                                          <p:attrName>ppt_y</p:attrName>
                                        </p:attrNameLst>
                                      </p:cBhvr>
                                      <p:rCtr x="1298" y="9653"/>
                                    </p:animMotion>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35" presetClass="path" presetSubtype="0" fill="hold" nodeType="withEffect">
                                  <p:stCondLst>
                                    <p:cond delay="0"/>
                                  </p:stCondLst>
                                  <p:childTnLst>
                                    <p:animMotion origin="layout" path="M -0.15785 -0.21528 L -2.82051E-6 1.11022E-16 " pathEditMode="relative" rAng="0" ptsTypes="AA">
                                      <p:cBhvr>
                                        <p:cTn id="26" dur="500" fill="hold"/>
                                        <p:tgtEl>
                                          <p:spTgt spid="12"/>
                                        </p:tgtEl>
                                        <p:attrNameLst>
                                          <p:attrName>ppt_x</p:attrName>
                                          <p:attrName>ppt_y</p:attrName>
                                        </p:attrNameLst>
                                      </p:cBhvr>
                                      <p:rCtr x="7885" y="10764"/>
                                    </p:animMotion>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childTnLst>
                                </p:cTn>
                              </p:par>
                              <p:par>
                                <p:cTn id="33" presetID="35" presetClass="path" presetSubtype="0" fill="hold" nodeType="withEffect">
                                  <p:stCondLst>
                                    <p:cond delay="0"/>
                                  </p:stCondLst>
                                  <p:childTnLst>
                                    <p:animMotion origin="layout" path="M -0.13221 -0.21435 L -4.87179E-6 -2.22222E-6 " pathEditMode="relative" rAng="0" ptsTypes="AA">
                                      <p:cBhvr>
                                        <p:cTn id="34" dur="500" fill="hold"/>
                                        <p:tgtEl>
                                          <p:spTgt spid="40"/>
                                        </p:tgtEl>
                                        <p:attrNameLst>
                                          <p:attrName>ppt_x</p:attrName>
                                          <p:attrName>ppt_y</p:attrName>
                                        </p:attrNameLst>
                                      </p:cBhvr>
                                      <p:rCtr x="6603" y="10718"/>
                                    </p:animMotion>
                                  </p:childTnLst>
                                </p:cTn>
                              </p:par>
                            </p:childTnLst>
                          </p:cTn>
                        </p:par>
                        <p:par>
                          <p:cTn id="35" fill="hold">
                            <p:stCondLst>
                              <p:cond delay="500"/>
                            </p:stCondLst>
                            <p:childTnLst>
                              <p:par>
                                <p:cTn id="36" presetID="17" presetClass="exit" presetSubtype="4" repeatCount="indefinite" fill="hold" nodeType="afterEffect">
                                  <p:stCondLst>
                                    <p:cond delay="0"/>
                                  </p:stCondLst>
                                  <p:childTnLst>
                                    <p:anim calcmode="lin" valueType="num">
                                      <p:cBhvr>
                                        <p:cTn id="37" dur="1500"/>
                                        <p:tgtEl>
                                          <p:spTgt spid="77"/>
                                        </p:tgtEl>
                                        <p:attrNameLst>
                                          <p:attrName>ppt_x</p:attrName>
                                        </p:attrNameLst>
                                      </p:cBhvr>
                                      <p:tavLst>
                                        <p:tav tm="0">
                                          <p:val>
                                            <p:strVal val="ppt_x"/>
                                          </p:val>
                                        </p:tav>
                                        <p:tav tm="100000">
                                          <p:val>
                                            <p:strVal val="ppt_x"/>
                                          </p:val>
                                        </p:tav>
                                      </p:tavLst>
                                    </p:anim>
                                    <p:anim calcmode="lin" valueType="num">
                                      <p:cBhvr>
                                        <p:cTn id="38" dur="1500"/>
                                        <p:tgtEl>
                                          <p:spTgt spid="77"/>
                                        </p:tgtEl>
                                        <p:attrNameLst>
                                          <p:attrName>ppt_y</p:attrName>
                                        </p:attrNameLst>
                                      </p:cBhvr>
                                      <p:tavLst>
                                        <p:tav tm="0">
                                          <p:val>
                                            <p:strVal val="ppt_y"/>
                                          </p:val>
                                        </p:tav>
                                        <p:tav tm="100000">
                                          <p:val>
                                            <p:strVal val="ppt_y+ppt_h/2"/>
                                          </p:val>
                                        </p:tav>
                                      </p:tavLst>
                                    </p:anim>
                                    <p:anim calcmode="lin" valueType="num">
                                      <p:cBhvr>
                                        <p:cTn id="39" dur="1500"/>
                                        <p:tgtEl>
                                          <p:spTgt spid="77"/>
                                        </p:tgtEl>
                                        <p:attrNameLst>
                                          <p:attrName>ppt_w</p:attrName>
                                        </p:attrNameLst>
                                      </p:cBhvr>
                                      <p:tavLst>
                                        <p:tav tm="0">
                                          <p:val>
                                            <p:strVal val="ppt_w"/>
                                          </p:val>
                                        </p:tav>
                                        <p:tav tm="100000">
                                          <p:val>
                                            <p:strVal val="ppt_w"/>
                                          </p:val>
                                        </p:tav>
                                      </p:tavLst>
                                    </p:anim>
                                    <p:anim calcmode="lin" valueType="num">
                                      <p:cBhvr>
                                        <p:cTn id="40" dur="1500"/>
                                        <p:tgtEl>
                                          <p:spTgt spid="77"/>
                                        </p:tgtEl>
                                        <p:attrNameLst>
                                          <p:attrName>ppt_h</p:attrName>
                                        </p:attrNameLst>
                                      </p:cBhvr>
                                      <p:tavLst>
                                        <p:tav tm="0">
                                          <p:val>
                                            <p:strVal val="ppt_h"/>
                                          </p:val>
                                        </p:tav>
                                        <p:tav tm="100000">
                                          <p:val>
                                            <p:fltVal val="0"/>
                                          </p:val>
                                        </p:tav>
                                      </p:tavLst>
                                    </p:anim>
                                    <p:set>
                                      <p:cBhvr>
                                        <p:cTn id="41" dur="1" fill="hold">
                                          <p:stCondLst>
                                            <p:cond delay="14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a:extLst>
              <a:ext uri="{FF2B5EF4-FFF2-40B4-BE49-F238E27FC236}">
                <a16:creationId xmlns:a16="http://schemas.microsoft.com/office/drawing/2014/main" id="{278E27F1-EA1A-C1B0-586A-DBC4DA807EAD}"/>
              </a:ext>
            </a:extLst>
          </p:cNvPr>
          <p:cNvSpPr/>
          <p:nvPr/>
        </p:nvSpPr>
        <p:spPr>
          <a:xfrm>
            <a:off x="411258" y="0"/>
            <a:ext cx="4757765"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42F7460A-8966-47D2-87AB-B4B3D512CB75}"/>
              </a:ext>
            </a:extLst>
          </p:cNvPr>
          <p:cNvSpPr txBox="1"/>
          <p:nvPr/>
        </p:nvSpPr>
        <p:spPr bwMode="gray">
          <a:xfrm>
            <a:off x="581387" y="55917"/>
            <a:ext cx="4480714" cy="461665"/>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マクロ経済スライドの仕組み</a:t>
            </a:r>
          </a:p>
        </p:txBody>
      </p:sp>
      <p:sp>
        <p:nvSpPr>
          <p:cNvPr id="7" name="テキスト ボックス 6">
            <a:extLst>
              <a:ext uri="{FF2B5EF4-FFF2-40B4-BE49-F238E27FC236}">
                <a16:creationId xmlns:a16="http://schemas.microsoft.com/office/drawing/2014/main" id="{C4D06E8E-C8D5-10F5-A485-5AAFAC734C8C}"/>
              </a:ext>
            </a:extLst>
          </p:cNvPr>
          <p:cNvSpPr txBox="1"/>
          <p:nvPr/>
        </p:nvSpPr>
        <p:spPr>
          <a:xfrm>
            <a:off x="488504" y="6210948"/>
            <a:ext cx="8808720"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スライド調整率 ＝ 公的年金全体の被保険者の減少率（直近３か年度の実績値の平均値） ＋ 平均余命の伸びを勘案した一定率（</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0.3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）厚生年金の標準的年金額＝夫婦</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人の基礎年金満額＋夫の報酬比例部分</a:t>
            </a:r>
          </a:p>
        </p:txBody>
      </p:sp>
      <p:sp>
        <p:nvSpPr>
          <p:cNvPr id="9" name="テキスト ボックス 8">
            <a:extLst>
              <a:ext uri="{FF2B5EF4-FFF2-40B4-BE49-F238E27FC236}">
                <a16:creationId xmlns:a16="http://schemas.microsoft.com/office/drawing/2014/main" id="{C5975CA5-267E-C28C-8B94-98725F8F767F}"/>
              </a:ext>
            </a:extLst>
          </p:cNvPr>
          <p:cNvSpPr txBox="1"/>
          <p:nvPr/>
        </p:nvSpPr>
        <p:spPr>
          <a:xfrm>
            <a:off x="643736" y="755647"/>
            <a:ext cx="877376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スライドの自動調整を行う調整期間中は現役男子の平均手取り収入に対する厚生年金の標準的な年金額の割合（所得代替率）は低下しますが、調整期間の終了後は、原則、一定となります。</a:t>
            </a:r>
          </a:p>
        </p:txBody>
      </p:sp>
      <p:sp>
        <p:nvSpPr>
          <p:cNvPr id="10" name="正方形/長方形 9">
            <a:extLst>
              <a:ext uri="{FF2B5EF4-FFF2-40B4-BE49-F238E27FC236}">
                <a16:creationId xmlns:a16="http://schemas.microsoft.com/office/drawing/2014/main" id="{2F837D57-9723-9932-CDE0-2EEFD666389F}"/>
              </a:ext>
            </a:extLst>
          </p:cNvPr>
          <p:cNvSpPr/>
          <p:nvPr/>
        </p:nvSpPr>
        <p:spPr>
          <a:xfrm>
            <a:off x="643736" y="1723445"/>
            <a:ext cx="8841053" cy="2142677"/>
          </a:xfrm>
          <a:prstGeom prst="rect">
            <a:avLst/>
          </a:prstGeom>
          <a:solidFill>
            <a:srgbClr val="E0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61131F84-1AA2-1BB1-F66D-31A367D707EF}"/>
              </a:ext>
            </a:extLst>
          </p:cNvPr>
          <p:cNvSpPr txBox="1"/>
          <p:nvPr/>
        </p:nvSpPr>
        <p:spPr>
          <a:xfrm>
            <a:off x="799566" y="1901268"/>
            <a:ext cx="1987630" cy="475287"/>
          </a:xfrm>
          <a:prstGeom prst="rect">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45715" rIns="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b="1" dirty="0">
                <a:solidFill>
                  <a:schemeClr val="bg1"/>
                </a:solidFill>
              </a:rPr>
              <a:t>所得代替率</a:t>
            </a:r>
            <a:endParaRPr lang="zh-CN" altLang="en-US" b="1" dirty="0">
              <a:solidFill>
                <a:schemeClr val="bg1"/>
              </a:solidFill>
            </a:endParaRPr>
          </a:p>
        </p:txBody>
      </p:sp>
      <p:sp>
        <p:nvSpPr>
          <p:cNvPr id="12" name="四角形: 角を丸くする 11">
            <a:extLst>
              <a:ext uri="{FF2B5EF4-FFF2-40B4-BE49-F238E27FC236}">
                <a16:creationId xmlns:a16="http://schemas.microsoft.com/office/drawing/2014/main" id="{C88B7971-53EC-6D25-87FD-06936A5C0611}"/>
              </a:ext>
            </a:extLst>
          </p:cNvPr>
          <p:cNvSpPr/>
          <p:nvPr/>
        </p:nvSpPr>
        <p:spPr>
          <a:xfrm>
            <a:off x="3241663" y="2315079"/>
            <a:ext cx="5243517" cy="1215472"/>
          </a:xfrm>
          <a:prstGeom prst="roundRect">
            <a:avLst>
              <a:gd name="adj" fmla="val 0"/>
            </a:avLst>
          </a:prstGeom>
          <a:ln w="19050">
            <a:solidFill>
              <a:srgbClr val="00206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177800" indent="-177800" defTabSz="914290"/>
            <a:endParaRPr kumimoji="1" lang="ja-JP" altLang="en-US" sz="1400">
              <a:solidFill>
                <a:prstClr val="black"/>
              </a:solidFill>
              <a:latin typeface="Meiryo UI" panose="020B0604030504040204" pitchFamily="50" charset="-128"/>
              <a:ea typeface="Meiryo UI" panose="020B0604030504040204" pitchFamily="50" charset="-128"/>
            </a:endParaRPr>
          </a:p>
        </p:txBody>
      </p:sp>
      <p:sp>
        <p:nvSpPr>
          <p:cNvPr id="13" name="テキスト ボックス 13">
            <a:extLst>
              <a:ext uri="{FF2B5EF4-FFF2-40B4-BE49-F238E27FC236}">
                <a16:creationId xmlns:a16="http://schemas.microsoft.com/office/drawing/2014/main" id="{DC116923-0A30-8495-77D8-5C178D3B9A76}"/>
              </a:ext>
            </a:extLst>
          </p:cNvPr>
          <p:cNvSpPr txBox="1">
            <a:spLocks noChangeArrowheads="1"/>
          </p:cNvSpPr>
          <p:nvPr/>
        </p:nvSpPr>
        <p:spPr bwMode="auto">
          <a:xfrm>
            <a:off x="3621824" y="2755089"/>
            <a:ext cx="1222729" cy="341749"/>
          </a:xfrm>
          <a:prstGeom prst="rect">
            <a:avLst/>
          </a:prstGeom>
          <a:solidFill>
            <a:srgbClr val="D9D9D9"/>
          </a:solidFill>
          <a:ln w="9525">
            <a:noFill/>
            <a:miter lim="800000"/>
            <a:headEnd/>
            <a:tailEnd/>
          </a:ln>
        </p:spPr>
        <p:txBody>
          <a:bodyPr wrap="square" lIns="94604" tIns="47302" rIns="94604" bIns="47302">
            <a:spAutoFit/>
          </a:bodyPr>
          <a:lstStyle/>
          <a:p>
            <a:pPr marL="183952" marR="0" lvl="0" indent="-183952"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所得代替率</a:t>
            </a:r>
          </a:p>
        </p:txBody>
      </p:sp>
      <p:sp>
        <p:nvSpPr>
          <p:cNvPr id="14" name="次の値と等しい 13">
            <a:extLst>
              <a:ext uri="{FF2B5EF4-FFF2-40B4-BE49-F238E27FC236}">
                <a16:creationId xmlns:a16="http://schemas.microsoft.com/office/drawing/2014/main" id="{16DB08F3-D2C7-87A7-9163-6004D179E2FF}"/>
              </a:ext>
            </a:extLst>
          </p:cNvPr>
          <p:cNvSpPr/>
          <p:nvPr/>
        </p:nvSpPr>
        <p:spPr>
          <a:xfrm>
            <a:off x="4931619" y="2806829"/>
            <a:ext cx="355934" cy="228600"/>
          </a:xfrm>
          <a:prstGeom prst="mathEqual">
            <a:avLst>
              <a:gd name="adj1" fmla="val 23520"/>
              <a:gd name="adj2" fmla="val 26625"/>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2060"/>
              </a:solidFill>
            </a:endParaRPr>
          </a:p>
        </p:txBody>
      </p:sp>
      <p:sp>
        <p:nvSpPr>
          <p:cNvPr id="15" name="テキスト ボックス 13">
            <a:extLst>
              <a:ext uri="{FF2B5EF4-FFF2-40B4-BE49-F238E27FC236}">
                <a16:creationId xmlns:a16="http://schemas.microsoft.com/office/drawing/2014/main" id="{69D12F3B-06D0-E5C6-AD6D-8D9E3B36473A}"/>
              </a:ext>
            </a:extLst>
          </p:cNvPr>
          <p:cNvSpPr txBox="1">
            <a:spLocks noChangeArrowheads="1"/>
          </p:cNvSpPr>
          <p:nvPr/>
        </p:nvSpPr>
        <p:spPr bwMode="auto">
          <a:xfrm>
            <a:off x="5542879" y="2495858"/>
            <a:ext cx="2447376" cy="310971"/>
          </a:xfrm>
          <a:prstGeom prst="rect">
            <a:avLst/>
          </a:prstGeom>
          <a:solidFill>
            <a:srgbClr val="D9D9D9"/>
          </a:solidFill>
          <a:ln w="9525">
            <a:noFill/>
            <a:miter lim="800000"/>
            <a:headEnd/>
            <a:tailEnd/>
          </a:ln>
        </p:spPr>
        <p:txBody>
          <a:bodyPr wrap="square" lIns="94604" tIns="47302" rIns="94604" bIns="47302">
            <a:spAutoFit/>
          </a:bodyPr>
          <a:lstStyle/>
          <a:p>
            <a:pPr marL="183952" marR="0" lvl="0" indent="-183952"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厚生年金の標準的な年金額</a:t>
            </a:r>
            <a:r>
              <a:rPr kumimoji="1" lang="en-US" altLang="ja-JP" sz="900" b="0" i="0" u="none" strike="noStrike" kern="1200" cap="none" spc="0" normalizeH="0" baseline="100000" noProof="0" dirty="0">
                <a:ln>
                  <a:noFill/>
                </a:ln>
                <a:solidFill>
                  <a:prstClr val="black"/>
                </a:solidFill>
                <a:effectLst/>
                <a:uLnTx/>
                <a:uFillTx/>
                <a:latin typeface="Meiryo UI" panose="020B0604030504040204" pitchFamily="50" charset="-128"/>
                <a:ea typeface="Meiryo UI" panose="020B0604030504040204" pitchFamily="50" charset="-128"/>
              </a:rPr>
              <a:t>※2</a:t>
            </a:r>
            <a:endParaRPr kumimoji="1" lang="ja-JP" altLang="en-US" sz="900" b="0" i="0" u="none" strike="noStrike" kern="1200" cap="none" spc="0" normalizeH="0" baseline="10000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6" name="テキスト ボックス 13">
            <a:extLst>
              <a:ext uri="{FF2B5EF4-FFF2-40B4-BE49-F238E27FC236}">
                <a16:creationId xmlns:a16="http://schemas.microsoft.com/office/drawing/2014/main" id="{8D206CCC-7D46-29F0-A31D-1C676670DB73}"/>
              </a:ext>
            </a:extLst>
          </p:cNvPr>
          <p:cNvSpPr txBox="1">
            <a:spLocks noChangeArrowheads="1"/>
          </p:cNvSpPr>
          <p:nvPr/>
        </p:nvSpPr>
        <p:spPr bwMode="auto">
          <a:xfrm>
            <a:off x="5542879" y="3022281"/>
            <a:ext cx="2447376" cy="310971"/>
          </a:xfrm>
          <a:prstGeom prst="rect">
            <a:avLst/>
          </a:prstGeom>
          <a:solidFill>
            <a:srgbClr val="D9D9D9"/>
          </a:solidFill>
          <a:ln w="9525">
            <a:noFill/>
            <a:miter lim="800000"/>
            <a:headEnd/>
            <a:tailEnd/>
          </a:ln>
        </p:spPr>
        <p:txBody>
          <a:bodyPr wrap="square" lIns="94604" tIns="47302" rIns="94604" bIns="47302">
            <a:spAutoFit/>
          </a:bodyPr>
          <a:lstStyle/>
          <a:p>
            <a:pPr marL="183952" marR="0" lvl="0" indent="-183952"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現役男子の平均手取り収入</a:t>
            </a:r>
          </a:p>
        </p:txBody>
      </p:sp>
      <p:cxnSp>
        <p:nvCxnSpPr>
          <p:cNvPr id="17" name="直線コネクタ 16">
            <a:extLst>
              <a:ext uri="{FF2B5EF4-FFF2-40B4-BE49-F238E27FC236}">
                <a16:creationId xmlns:a16="http://schemas.microsoft.com/office/drawing/2014/main" id="{C0ABB9C8-4748-A9E7-31EF-37B09B5B0600}"/>
              </a:ext>
            </a:extLst>
          </p:cNvPr>
          <p:cNvCxnSpPr>
            <a:cxnSpLocks/>
          </p:cNvCxnSpPr>
          <p:nvPr/>
        </p:nvCxnSpPr>
        <p:spPr>
          <a:xfrm flipH="1">
            <a:off x="5397967" y="2915299"/>
            <a:ext cx="2592288" cy="0"/>
          </a:xfrm>
          <a:prstGeom prst="line">
            <a:avLst/>
          </a:prstGeom>
          <a:ln w="28575" cap="rnd">
            <a:solidFill>
              <a:srgbClr val="004180"/>
            </a:solidFill>
          </a:ln>
        </p:spPr>
        <p:style>
          <a:lnRef idx="2">
            <a:schemeClr val="dk1"/>
          </a:lnRef>
          <a:fillRef idx="0">
            <a:schemeClr val="dk1"/>
          </a:fillRef>
          <a:effectRef idx="1">
            <a:schemeClr val="dk1"/>
          </a:effectRef>
          <a:fontRef idx="minor">
            <a:schemeClr val="tx1"/>
          </a:fontRef>
        </p:style>
      </p:cxnSp>
      <p:sp>
        <p:nvSpPr>
          <p:cNvPr id="18" name="正方形/長方形 17">
            <a:extLst>
              <a:ext uri="{FF2B5EF4-FFF2-40B4-BE49-F238E27FC236}">
                <a16:creationId xmlns:a16="http://schemas.microsoft.com/office/drawing/2014/main" id="{14571B8E-4B3F-DF6B-61E3-9F9DD112EB81}"/>
              </a:ext>
            </a:extLst>
          </p:cNvPr>
          <p:cNvSpPr/>
          <p:nvPr/>
        </p:nvSpPr>
        <p:spPr>
          <a:xfrm>
            <a:off x="643736" y="3970562"/>
            <a:ext cx="8841054" cy="2205342"/>
          </a:xfrm>
          <a:prstGeom prst="rect">
            <a:avLst/>
          </a:prstGeom>
          <a:solidFill>
            <a:srgbClr val="E0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2" name="グループ化 21">
            <a:extLst>
              <a:ext uri="{FF2B5EF4-FFF2-40B4-BE49-F238E27FC236}">
                <a16:creationId xmlns:a16="http://schemas.microsoft.com/office/drawing/2014/main" id="{636AF047-DF3C-34DE-952D-CC30E39B2939}"/>
              </a:ext>
            </a:extLst>
          </p:cNvPr>
          <p:cNvGrpSpPr/>
          <p:nvPr/>
        </p:nvGrpSpPr>
        <p:grpSpPr>
          <a:xfrm>
            <a:off x="7241910" y="3410210"/>
            <a:ext cx="1567431" cy="350240"/>
            <a:chOff x="6613674" y="6060080"/>
            <a:chExt cx="2622170" cy="350240"/>
          </a:xfrm>
        </p:grpSpPr>
        <p:sp>
          <p:nvSpPr>
            <p:cNvPr id="23" name="吹き出し: 四角形 22">
              <a:extLst>
                <a:ext uri="{FF2B5EF4-FFF2-40B4-BE49-F238E27FC236}">
                  <a16:creationId xmlns:a16="http://schemas.microsoft.com/office/drawing/2014/main" id="{3DEA6A54-7F9E-DC18-D8A4-EFCC3BB23B5E}"/>
                </a:ext>
              </a:extLst>
            </p:cNvPr>
            <p:cNvSpPr/>
            <p:nvPr/>
          </p:nvSpPr>
          <p:spPr>
            <a:xfrm>
              <a:off x="6613674" y="6060080"/>
              <a:ext cx="2622170" cy="350240"/>
            </a:xfrm>
            <a:prstGeom prst="wedgeRectCallout">
              <a:avLst>
                <a:gd name="adj1" fmla="val -29009"/>
                <a:gd name="adj2" fmla="val -89781"/>
              </a:avLst>
            </a:prstGeom>
            <a:solidFill>
              <a:srgbClr val="FFFF0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solidFill>
                  <a:srgbClr val="002060"/>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2DBAF448-CCB9-B76F-2337-6F8C6089F78A}"/>
                </a:ext>
              </a:extLst>
            </p:cNvPr>
            <p:cNvSpPr txBox="1"/>
            <p:nvPr/>
          </p:nvSpPr>
          <p:spPr>
            <a:xfrm>
              <a:off x="6706126" y="6090014"/>
              <a:ext cx="2428809" cy="276999"/>
            </a:xfrm>
            <a:prstGeom prst="rect">
              <a:avLst/>
            </a:prstGeom>
            <a:noFill/>
            <a:ln w="9525">
              <a:noFill/>
            </a:ln>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賃金上昇率で変動</a:t>
              </a:r>
            </a:p>
          </p:txBody>
        </p:sp>
      </p:grpSp>
      <p:grpSp>
        <p:nvGrpSpPr>
          <p:cNvPr id="41" name="グループ化 40">
            <a:extLst>
              <a:ext uri="{FF2B5EF4-FFF2-40B4-BE49-F238E27FC236}">
                <a16:creationId xmlns:a16="http://schemas.microsoft.com/office/drawing/2014/main" id="{DED7D0C7-2809-E1AF-9D2E-28FBA11E92BB}"/>
              </a:ext>
            </a:extLst>
          </p:cNvPr>
          <p:cNvGrpSpPr/>
          <p:nvPr/>
        </p:nvGrpSpPr>
        <p:grpSpPr>
          <a:xfrm>
            <a:off x="5474747" y="1815694"/>
            <a:ext cx="3226649" cy="462670"/>
            <a:chOff x="5474747" y="1937074"/>
            <a:chExt cx="3226649" cy="462670"/>
          </a:xfrm>
        </p:grpSpPr>
        <p:grpSp>
          <p:nvGrpSpPr>
            <p:cNvPr id="19" name="グループ化 18">
              <a:extLst>
                <a:ext uri="{FF2B5EF4-FFF2-40B4-BE49-F238E27FC236}">
                  <a16:creationId xmlns:a16="http://schemas.microsoft.com/office/drawing/2014/main" id="{987E6B9B-0403-340F-3549-FA9184D13F80}"/>
                </a:ext>
              </a:extLst>
            </p:cNvPr>
            <p:cNvGrpSpPr/>
            <p:nvPr/>
          </p:nvGrpSpPr>
          <p:grpSpPr>
            <a:xfrm>
              <a:off x="5474747" y="1937074"/>
              <a:ext cx="3043307" cy="462670"/>
              <a:chOff x="6558959" y="6060080"/>
              <a:chExt cx="3043307" cy="292063"/>
            </a:xfrm>
          </p:grpSpPr>
          <p:sp>
            <p:nvSpPr>
              <p:cNvPr id="20" name="吹き出し: 四角形 19">
                <a:extLst>
                  <a:ext uri="{FF2B5EF4-FFF2-40B4-BE49-F238E27FC236}">
                    <a16:creationId xmlns:a16="http://schemas.microsoft.com/office/drawing/2014/main" id="{6F664FBB-2C12-1DAF-C0D0-3588F87E3C04}"/>
                  </a:ext>
                </a:extLst>
              </p:cNvPr>
              <p:cNvSpPr/>
              <p:nvPr/>
            </p:nvSpPr>
            <p:spPr>
              <a:xfrm>
                <a:off x="6613674" y="6060080"/>
                <a:ext cx="2954087" cy="290162"/>
              </a:xfrm>
              <a:prstGeom prst="wedgeRectCallout">
                <a:avLst>
                  <a:gd name="adj1" fmla="val -21443"/>
                  <a:gd name="adj2" fmla="val 94402"/>
                </a:avLst>
              </a:prstGeom>
              <a:solidFill>
                <a:srgbClr val="FFFF0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solidFill>
                    <a:srgbClr val="002060"/>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651D292F-16E7-6508-A952-BAD4F51A8039}"/>
                  </a:ext>
                </a:extLst>
              </p:cNvPr>
              <p:cNvSpPr txBox="1"/>
              <p:nvPr/>
            </p:nvSpPr>
            <p:spPr>
              <a:xfrm>
                <a:off x="6558959" y="6075144"/>
                <a:ext cx="3043307" cy="276999"/>
              </a:xfrm>
              <a:prstGeom prst="rect">
                <a:avLst/>
              </a:prstGeom>
              <a:noFill/>
              <a:ln w="9525">
                <a:noFill/>
              </a:ln>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賃金上昇率－スライド調整率</a:t>
                </a:r>
                <a:r>
                  <a:rPr kumimoji="1" lang="ja-JP" altLang="en-US" sz="10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r>
                  <a:rPr kumimoji="1" lang="en-US" altLang="ja-JP" sz="10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r>
                  <a:rPr kumimoji="1" lang="ja-JP" altLang="en-US" sz="10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で変動</a:t>
                </a:r>
              </a:p>
            </p:txBody>
          </p:sp>
        </p:grpSp>
        <p:sp>
          <p:nvSpPr>
            <p:cNvPr id="58" name="テキスト ボックス 57">
              <a:extLst>
                <a:ext uri="{FF2B5EF4-FFF2-40B4-BE49-F238E27FC236}">
                  <a16:creationId xmlns:a16="http://schemas.microsoft.com/office/drawing/2014/main" id="{FBA95712-5A34-2A4D-7616-6F353A54B1B0}"/>
                </a:ext>
              </a:extLst>
            </p:cNvPr>
            <p:cNvSpPr txBox="1"/>
            <p:nvPr/>
          </p:nvSpPr>
          <p:spPr bwMode="auto">
            <a:xfrm>
              <a:off x="7290635" y="2142112"/>
              <a:ext cx="1410761"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41"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（調整期間中）</a:t>
              </a:r>
            </a:p>
          </p:txBody>
        </p:sp>
      </p:grpSp>
      <p:sp>
        <p:nvSpPr>
          <p:cNvPr id="3" name="テキスト ボックス 2">
            <a:extLst>
              <a:ext uri="{FF2B5EF4-FFF2-40B4-BE49-F238E27FC236}">
                <a16:creationId xmlns:a16="http://schemas.microsoft.com/office/drawing/2014/main" id="{9FA8B2F8-A7ED-31EC-982C-0425D3EAA78F}"/>
              </a:ext>
            </a:extLst>
          </p:cNvPr>
          <p:cNvSpPr txBox="1"/>
          <p:nvPr/>
        </p:nvSpPr>
        <p:spPr>
          <a:xfrm>
            <a:off x="799566" y="4148384"/>
            <a:ext cx="1987630" cy="489187"/>
          </a:xfrm>
          <a:prstGeom prst="rect">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45715" rIns="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b="1" dirty="0">
                <a:solidFill>
                  <a:schemeClr val="bg1"/>
                </a:solidFill>
              </a:rPr>
              <a:t>スライドの自動調整と</a:t>
            </a:r>
            <a:endParaRPr lang="en-US" altLang="ja-JP" b="1" dirty="0">
              <a:solidFill>
                <a:schemeClr val="bg1"/>
              </a:solidFill>
            </a:endParaRPr>
          </a:p>
          <a:p>
            <a:r>
              <a:rPr lang="ja-JP" altLang="en-US" b="1" dirty="0">
                <a:solidFill>
                  <a:schemeClr val="bg1"/>
                </a:solidFill>
              </a:rPr>
              <a:t>所得代替率</a:t>
            </a:r>
          </a:p>
        </p:txBody>
      </p:sp>
      <p:sp>
        <p:nvSpPr>
          <p:cNvPr id="5" name="正方形/長方形 4">
            <a:extLst>
              <a:ext uri="{FF2B5EF4-FFF2-40B4-BE49-F238E27FC236}">
                <a16:creationId xmlns:a16="http://schemas.microsoft.com/office/drawing/2014/main" id="{1E376C8D-83BA-39EF-2A9E-E30CD93DE584}"/>
              </a:ext>
            </a:extLst>
          </p:cNvPr>
          <p:cNvSpPr/>
          <p:nvPr/>
        </p:nvSpPr>
        <p:spPr>
          <a:xfrm>
            <a:off x="3505200" y="4069343"/>
            <a:ext cx="4005551" cy="1752878"/>
          </a:xfrm>
          <a:prstGeom prst="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Text Box 13">
            <a:extLst>
              <a:ext uri="{FF2B5EF4-FFF2-40B4-BE49-F238E27FC236}">
                <a16:creationId xmlns:a16="http://schemas.microsoft.com/office/drawing/2014/main" id="{1C5AF9CC-5C65-496F-1DE4-981812AF3186}"/>
              </a:ext>
            </a:extLst>
          </p:cNvPr>
          <p:cNvSpPr txBox="1">
            <a:spLocks noChangeArrowheads="1"/>
          </p:cNvSpPr>
          <p:nvPr/>
        </p:nvSpPr>
        <p:spPr bwMode="auto">
          <a:xfrm>
            <a:off x="7536981" y="5728728"/>
            <a:ext cx="556444" cy="248649"/>
          </a:xfrm>
          <a:prstGeom prst="rect">
            <a:avLst/>
          </a:prstGeom>
          <a:noFill/>
          <a:ln w="9525">
            <a:noFill/>
            <a:miter lim="800000"/>
            <a:headEnd/>
            <a:tailEnd/>
          </a:ln>
        </p:spPr>
        <p:txBody>
          <a:bodyPr lIns="76866" tIns="9198" rIns="76866" bIns="9198"/>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ＭＳ Ｐゴシック" pitchFamily="50" charset="-128"/>
              </a:rPr>
              <a:t>時間</a:t>
            </a:r>
          </a:p>
        </p:txBody>
      </p:sp>
      <p:sp>
        <p:nvSpPr>
          <p:cNvPr id="26" name="Text Box 12">
            <a:extLst>
              <a:ext uri="{FF2B5EF4-FFF2-40B4-BE49-F238E27FC236}">
                <a16:creationId xmlns:a16="http://schemas.microsoft.com/office/drawing/2014/main" id="{0F288D56-A52D-02CA-8047-FC58EA9068F7}"/>
              </a:ext>
            </a:extLst>
          </p:cNvPr>
          <p:cNvSpPr txBox="1">
            <a:spLocks noChangeArrowheads="1"/>
          </p:cNvSpPr>
          <p:nvPr/>
        </p:nvSpPr>
        <p:spPr bwMode="auto">
          <a:xfrm>
            <a:off x="3098680" y="4251999"/>
            <a:ext cx="394687" cy="947553"/>
          </a:xfrm>
          <a:prstGeom prst="rect">
            <a:avLst/>
          </a:prstGeom>
          <a:noFill/>
          <a:ln w="9525">
            <a:noFill/>
            <a:miter lim="800000"/>
            <a:headEnd/>
            <a:tailEnd/>
          </a:ln>
        </p:spPr>
        <p:txBody>
          <a:bodyPr vert="eaVert" lIns="76866" tIns="9198" rIns="76866" bIns="9198"/>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ＭＳ Ｐゴシック" pitchFamily="50" charset="-128"/>
              </a:rPr>
              <a:t>所得代替率</a:t>
            </a:r>
          </a:p>
        </p:txBody>
      </p:sp>
      <p:cxnSp>
        <p:nvCxnSpPr>
          <p:cNvPr id="27" name="直線矢印コネクタ 26">
            <a:extLst>
              <a:ext uri="{FF2B5EF4-FFF2-40B4-BE49-F238E27FC236}">
                <a16:creationId xmlns:a16="http://schemas.microsoft.com/office/drawing/2014/main" id="{3F167901-3555-0774-E08C-43CDD5BDC121}"/>
              </a:ext>
            </a:extLst>
          </p:cNvPr>
          <p:cNvCxnSpPr>
            <a:cxnSpLocks/>
          </p:cNvCxnSpPr>
          <p:nvPr/>
        </p:nvCxnSpPr>
        <p:spPr>
          <a:xfrm>
            <a:off x="3500566" y="5822221"/>
            <a:ext cx="4010185" cy="0"/>
          </a:xfrm>
          <a:prstGeom prst="straightConnector1">
            <a:avLst/>
          </a:prstGeom>
          <a:ln w="15875">
            <a:solidFill>
              <a:srgbClr val="002060"/>
            </a:solidFill>
            <a:tailEnd type="arrow"/>
          </a:ln>
        </p:spPr>
        <p:style>
          <a:lnRef idx="3">
            <a:schemeClr val="dk1"/>
          </a:lnRef>
          <a:fillRef idx="0">
            <a:schemeClr val="dk1"/>
          </a:fillRef>
          <a:effectRef idx="2">
            <a:schemeClr val="dk1"/>
          </a:effectRef>
          <a:fontRef idx="minor">
            <a:schemeClr val="tx1"/>
          </a:fontRef>
        </p:style>
      </p:cxnSp>
      <p:cxnSp>
        <p:nvCxnSpPr>
          <p:cNvPr id="28" name="直線矢印コネクタ 27">
            <a:extLst>
              <a:ext uri="{FF2B5EF4-FFF2-40B4-BE49-F238E27FC236}">
                <a16:creationId xmlns:a16="http://schemas.microsoft.com/office/drawing/2014/main" id="{023DD76A-A1B1-CEF6-D4EF-63A53A48981C}"/>
              </a:ext>
            </a:extLst>
          </p:cNvPr>
          <p:cNvCxnSpPr>
            <a:cxnSpLocks/>
          </p:cNvCxnSpPr>
          <p:nvPr/>
        </p:nvCxnSpPr>
        <p:spPr>
          <a:xfrm flipV="1">
            <a:off x="3500566" y="4184136"/>
            <a:ext cx="0" cy="1764000"/>
          </a:xfrm>
          <a:prstGeom prst="straightConnector1">
            <a:avLst/>
          </a:prstGeom>
          <a:ln w="15875">
            <a:solidFill>
              <a:srgbClr val="002060"/>
            </a:solidFill>
            <a:tailEnd type="arrow"/>
          </a:ln>
        </p:spPr>
        <p:style>
          <a:lnRef idx="3">
            <a:schemeClr val="dk1"/>
          </a:lnRef>
          <a:fillRef idx="0">
            <a:schemeClr val="dk1"/>
          </a:fillRef>
          <a:effectRef idx="2">
            <a:schemeClr val="dk1"/>
          </a:effectRef>
          <a:fontRef idx="minor">
            <a:schemeClr val="tx1"/>
          </a:fontRef>
        </p:style>
      </p:cxnSp>
      <p:grpSp>
        <p:nvGrpSpPr>
          <p:cNvPr id="30" name="グループ化 29">
            <a:extLst>
              <a:ext uri="{FF2B5EF4-FFF2-40B4-BE49-F238E27FC236}">
                <a16:creationId xmlns:a16="http://schemas.microsoft.com/office/drawing/2014/main" id="{9C75E8BF-90B6-D48E-7347-2E0A6052F2E6}"/>
              </a:ext>
            </a:extLst>
          </p:cNvPr>
          <p:cNvGrpSpPr/>
          <p:nvPr/>
        </p:nvGrpSpPr>
        <p:grpSpPr>
          <a:xfrm>
            <a:off x="3621334" y="4842125"/>
            <a:ext cx="1673405" cy="845691"/>
            <a:chOff x="6598287" y="6060079"/>
            <a:chExt cx="3191755" cy="845691"/>
          </a:xfrm>
        </p:grpSpPr>
        <p:sp>
          <p:nvSpPr>
            <p:cNvPr id="32" name="吹き出し: 四角形 31">
              <a:extLst>
                <a:ext uri="{FF2B5EF4-FFF2-40B4-BE49-F238E27FC236}">
                  <a16:creationId xmlns:a16="http://schemas.microsoft.com/office/drawing/2014/main" id="{2FA70243-CEEC-96D8-F4AD-535F7664B66F}"/>
                </a:ext>
              </a:extLst>
            </p:cNvPr>
            <p:cNvSpPr/>
            <p:nvPr/>
          </p:nvSpPr>
          <p:spPr>
            <a:xfrm>
              <a:off x="6613674" y="6060079"/>
              <a:ext cx="3176368" cy="845691"/>
            </a:xfrm>
            <a:prstGeom prst="wedgeRectCallout">
              <a:avLst>
                <a:gd name="adj1" fmla="val 64791"/>
                <a:gd name="adj2" fmla="val -37521"/>
              </a:avLst>
            </a:prstGeom>
            <a:solidFill>
              <a:srgbClr val="FFFF0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solidFill>
                  <a:srgbClr val="002060"/>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0D9EF7D2-7D8D-C878-4311-A711474D50A5}"/>
                </a:ext>
              </a:extLst>
            </p:cNvPr>
            <p:cNvSpPr txBox="1"/>
            <p:nvPr/>
          </p:nvSpPr>
          <p:spPr>
            <a:xfrm>
              <a:off x="6598287" y="6068388"/>
              <a:ext cx="3176368" cy="830997"/>
            </a:xfrm>
            <a:prstGeom prst="rect">
              <a:avLst/>
            </a:prstGeom>
            <a:noFill/>
            <a:ln w="9525">
              <a:noFill/>
            </a:ln>
          </p:spPr>
          <p:style>
            <a:lnRef idx="2">
              <a:schemeClr val="dk1"/>
            </a:lnRef>
            <a:fillRef idx="1">
              <a:schemeClr val="lt1"/>
            </a:fillRef>
            <a:effectRef idx="0">
              <a:schemeClr val="dk1"/>
            </a:effectRef>
            <a:fontRef idx="minor">
              <a:schemeClr val="dk1"/>
            </a:fontRef>
          </p:style>
          <p:txBody>
            <a:bodyPr wrap="square" rtlCol="0">
              <a:spAutoFit/>
            </a:bodyPr>
            <a:lstStyle/>
            <a:p>
              <a:pPr marR="0" lvl="0" algn="just"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概ね</a:t>
              </a:r>
              <a:r>
                <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100</a:t>
              </a: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年後に十分な積立金を保有できると判断される段階でスライドの調整終了</a:t>
              </a:r>
            </a:p>
          </p:txBody>
        </p:sp>
      </p:grpSp>
      <p:cxnSp>
        <p:nvCxnSpPr>
          <p:cNvPr id="34" name="直線コネクタ 33">
            <a:extLst>
              <a:ext uri="{FF2B5EF4-FFF2-40B4-BE49-F238E27FC236}">
                <a16:creationId xmlns:a16="http://schemas.microsoft.com/office/drawing/2014/main" id="{4A5EDA2C-5281-0492-E0A2-BC45B599CC2E}"/>
              </a:ext>
            </a:extLst>
          </p:cNvPr>
          <p:cNvCxnSpPr/>
          <p:nvPr/>
        </p:nvCxnSpPr>
        <p:spPr>
          <a:xfrm>
            <a:off x="5607849" y="4190722"/>
            <a:ext cx="0" cy="1764000"/>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5" name="グループ化 34">
            <a:extLst>
              <a:ext uri="{FF2B5EF4-FFF2-40B4-BE49-F238E27FC236}">
                <a16:creationId xmlns:a16="http://schemas.microsoft.com/office/drawing/2014/main" id="{A4E92A75-CF17-8DF2-7F68-4A40E7F40C0C}"/>
              </a:ext>
            </a:extLst>
          </p:cNvPr>
          <p:cNvGrpSpPr/>
          <p:nvPr/>
        </p:nvGrpSpPr>
        <p:grpSpPr>
          <a:xfrm>
            <a:off x="3588589" y="4202176"/>
            <a:ext cx="3922162" cy="664651"/>
            <a:chOff x="3289588" y="4473317"/>
            <a:chExt cx="3922162" cy="664651"/>
          </a:xfrm>
        </p:grpSpPr>
        <p:cxnSp>
          <p:nvCxnSpPr>
            <p:cNvPr id="36" name="直線コネクタ 35">
              <a:extLst>
                <a:ext uri="{FF2B5EF4-FFF2-40B4-BE49-F238E27FC236}">
                  <a16:creationId xmlns:a16="http://schemas.microsoft.com/office/drawing/2014/main" id="{16ECCE76-6B3F-AAD9-2EFB-B01F5F3154DD}"/>
                </a:ext>
              </a:extLst>
            </p:cNvPr>
            <p:cNvCxnSpPr>
              <a:cxnSpLocks/>
            </p:cNvCxnSpPr>
            <p:nvPr/>
          </p:nvCxnSpPr>
          <p:spPr>
            <a:xfrm>
              <a:off x="3289588" y="4473317"/>
              <a:ext cx="2023452" cy="664651"/>
            </a:xfrm>
            <a:prstGeom prst="line">
              <a:avLst/>
            </a:prstGeom>
            <a:ln w="28575">
              <a:solidFill>
                <a:srgbClr val="00A9CC"/>
              </a:solidFill>
            </a:ln>
          </p:spPr>
          <p:style>
            <a:lnRef idx="3">
              <a:schemeClr val="dk1"/>
            </a:lnRef>
            <a:fillRef idx="0">
              <a:schemeClr val="dk1"/>
            </a:fillRef>
            <a:effectRef idx="2">
              <a:schemeClr val="dk1"/>
            </a:effectRef>
            <a:fontRef idx="minor">
              <a:schemeClr val="tx1"/>
            </a:fontRef>
          </p:style>
        </p:cxnSp>
        <p:cxnSp>
          <p:nvCxnSpPr>
            <p:cNvPr id="39" name="直線コネクタ 38">
              <a:extLst>
                <a:ext uri="{FF2B5EF4-FFF2-40B4-BE49-F238E27FC236}">
                  <a16:creationId xmlns:a16="http://schemas.microsoft.com/office/drawing/2014/main" id="{AF06AE20-8953-3334-9169-4068A273618D}"/>
                </a:ext>
              </a:extLst>
            </p:cNvPr>
            <p:cNvCxnSpPr>
              <a:cxnSpLocks/>
            </p:cNvCxnSpPr>
            <p:nvPr/>
          </p:nvCxnSpPr>
          <p:spPr>
            <a:xfrm flipH="1">
              <a:off x="5313040" y="5137968"/>
              <a:ext cx="1898710" cy="0"/>
            </a:xfrm>
            <a:prstGeom prst="line">
              <a:avLst/>
            </a:prstGeom>
            <a:ln w="28575">
              <a:solidFill>
                <a:srgbClr val="00A9CC"/>
              </a:solidFill>
            </a:ln>
          </p:spPr>
          <p:style>
            <a:lnRef idx="3">
              <a:schemeClr val="dk1"/>
            </a:lnRef>
            <a:fillRef idx="0">
              <a:schemeClr val="dk1"/>
            </a:fillRef>
            <a:effectRef idx="2">
              <a:schemeClr val="dk1"/>
            </a:effectRef>
            <a:fontRef idx="minor">
              <a:schemeClr val="tx1"/>
            </a:fontRef>
          </p:style>
        </p:cxnSp>
      </p:grpSp>
      <p:grpSp>
        <p:nvGrpSpPr>
          <p:cNvPr id="42" name="グループ化 41">
            <a:extLst>
              <a:ext uri="{FF2B5EF4-FFF2-40B4-BE49-F238E27FC236}">
                <a16:creationId xmlns:a16="http://schemas.microsoft.com/office/drawing/2014/main" id="{0C5AF42D-DCF2-A76D-95C7-E81AA0CE0BD8}"/>
              </a:ext>
            </a:extLst>
          </p:cNvPr>
          <p:cNvGrpSpPr/>
          <p:nvPr/>
        </p:nvGrpSpPr>
        <p:grpSpPr>
          <a:xfrm>
            <a:off x="7688316" y="4712864"/>
            <a:ext cx="1483508" cy="476956"/>
            <a:chOff x="6613676" y="6067401"/>
            <a:chExt cx="2481773" cy="476956"/>
          </a:xfrm>
        </p:grpSpPr>
        <p:sp>
          <p:nvSpPr>
            <p:cNvPr id="68" name="吹き出し: 四角形 67">
              <a:extLst>
                <a:ext uri="{FF2B5EF4-FFF2-40B4-BE49-F238E27FC236}">
                  <a16:creationId xmlns:a16="http://schemas.microsoft.com/office/drawing/2014/main" id="{3819E3E4-7C8E-909B-F205-03ADCDBADA6C}"/>
                </a:ext>
              </a:extLst>
            </p:cNvPr>
            <p:cNvSpPr/>
            <p:nvPr/>
          </p:nvSpPr>
          <p:spPr>
            <a:xfrm>
              <a:off x="6613676" y="6067401"/>
              <a:ext cx="2481773" cy="476956"/>
            </a:xfrm>
            <a:prstGeom prst="wedgeRectCallout">
              <a:avLst>
                <a:gd name="adj1" fmla="val -57206"/>
                <a:gd name="adj2" fmla="val -19446"/>
              </a:avLst>
            </a:prstGeom>
            <a:solidFill>
              <a:srgbClr val="FFFF0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solidFill>
                  <a:srgbClr val="002060"/>
                </a:solidFill>
                <a:latin typeface="Meiryo UI" panose="020B0604030504040204" pitchFamily="50" charset="-128"/>
                <a:ea typeface="Meiryo UI" panose="020B0604030504040204" pitchFamily="50" charset="-128"/>
              </a:endParaRPr>
            </a:p>
          </p:txBody>
        </p:sp>
        <p:sp>
          <p:nvSpPr>
            <p:cNvPr id="70" name="テキスト ボックス 69">
              <a:extLst>
                <a:ext uri="{FF2B5EF4-FFF2-40B4-BE49-F238E27FC236}">
                  <a16:creationId xmlns:a16="http://schemas.microsoft.com/office/drawing/2014/main" id="{E1D55D0F-AFB2-D6B5-1C6E-7BA086C1238B}"/>
                </a:ext>
              </a:extLst>
            </p:cNvPr>
            <p:cNvSpPr txBox="1"/>
            <p:nvPr/>
          </p:nvSpPr>
          <p:spPr>
            <a:xfrm>
              <a:off x="6693378" y="6075047"/>
              <a:ext cx="2389321" cy="461665"/>
            </a:xfrm>
            <a:prstGeom prst="rect">
              <a:avLst/>
            </a:prstGeom>
            <a:noFill/>
            <a:ln w="9525">
              <a:noFill/>
            </a:ln>
          </p:spPr>
          <p:style>
            <a:lnRef idx="2">
              <a:schemeClr val="dk1"/>
            </a:lnRef>
            <a:fillRef idx="1">
              <a:schemeClr val="lt1"/>
            </a:fillRef>
            <a:effectRef idx="0">
              <a:schemeClr val="dk1"/>
            </a:effectRef>
            <a:fontRef idx="minor">
              <a:schemeClr val="dk1"/>
            </a:fontRef>
          </p:style>
          <p:txBody>
            <a:bodyPr wrap="square" rtlCol="0">
              <a:spAutoFit/>
            </a:bodyPr>
            <a:lstStyle/>
            <a:p>
              <a:pPr marR="0" lvl="0" algn="just"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調整期間終了後、</a:t>
              </a:r>
            </a:p>
            <a:p>
              <a:pPr marR="0" lvl="0" algn="just"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所得代替率は一定</a:t>
              </a:r>
            </a:p>
          </p:txBody>
        </p:sp>
      </p:grpSp>
      <p:sp>
        <p:nvSpPr>
          <p:cNvPr id="71" name="右中かっこ 70">
            <a:extLst>
              <a:ext uri="{FF2B5EF4-FFF2-40B4-BE49-F238E27FC236}">
                <a16:creationId xmlns:a16="http://schemas.microsoft.com/office/drawing/2014/main" id="{F06D4478-66E5-FF78-E052-28CFE04A3655}"/>
              </a:ext>
            </a:extLst>
          </p:cNvPr>
          <p:cNvSpPr/>
          <p:nvPr/>
        </p:nvSpPr>
        <p:spPr>
          <a:xfrm rot="5400000">
            <a:off x="4456430" y="4832463"/>
            <a:ext cx="189846" cy="2112991"/>
          </a:xfrm>
          <a:prstGeom prst="rightBrace">
            <a:avLst>
              <a:gd name="adj1" fmla="val 47453"/>
              <a:gd name="adj2" fmla="val 50000"/>
            </a:avLst>
          </a:prstGeom>
          <a:ln w="25400">
            <a:solidFill>
              <a:srgbClr val="ED7D31"/>
            </a:solidFill>
          </a:ln>
        </p:spPr>
        <p:style>
          <a:lnRef idx="2">
            <a:schemeClr val="dk1"/>
          </a:lnRef>
          <a:fillRef idx="0">
            <a:schemeClr val="dk1"/>
          </a:fillRef>
          <a:effectRef idx="1">
            <a:schemeClr val="dk1"/>
          </a:effectRef>
          <a:fontRef idx="minor">
            <a:schemeClr val="tx1"/>
          </a:fontRef>
        </p:style>
        <p:txBody>
          <a:bodyPr lIns="94604" tIns="47302" rIns="94604" bIns="47302"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72" name="グループ化 71">
            <a:extLst>
              <a:ext uri="{FF2B5EF4-FFF2-40B4-BE49-F238E27FC236}">
                <a16:creationId xmlns:a16="http://schemas.microsoft.com/office/drawing/2014/main" id="{5CE3B8EB-C8F7-7054-6D9B-9864700D1717}"/>
              </a:ext>
            </a:extLst>
          </p:cNvPr>
          <p:cNvGrpSpPr/>
          <p:nvPr/>
        </p:nvGrpSpPr>
        <p:grpSpPr>
          <a:xfrm>
            <a:off x="5251078" y="4211880"/>
            <a:ext cx="1500961" cy="430887"/>
            <a:chOff x="6597225" y="6067248"/>
            <a:chExt cx="2510970" cy="430887"/>
          </a:xfrm>
        </p:grpSpPr>
        <p:sp>
          <p:nvSpPr>
            <p:cNvPr id="73" name="吹き出し: 四角形 72">
              <a:extLst>
                <a:ext uri="{FF2B5EF4-FFF2-40B4-BE49-F238E27FC236}">
                  <a16:creationId xmlns:a16="http://schemas.microsoft.com/office/drawing/2014/main" id="{DA96CD81-D72C-2DA6-4E3B-F70A9A3F4482}"/>
                </a:ext>
              </a:extLst>
            </p:cNvPr>
            <p:cNvSpPr/>
            <p:nvPr/>
          </p:nvSpPr>
          <p:spPr>
            <a:xfrm>
              <a:off x="6613676" y="6067401"/>
              <a:ext cx="2481773" cy="411903"/>
            </a:xfrm>
            <a:prstGeom prst="wedgeRectCallout">
              <a:avLst>
                <a:gd name="adj1" fmla="val -65938"/>
                <a:gd name="adj2" fmla="val 60102"/>
              </a:avLst>
            </a:prstGeom>
            <a:solidFill>
              <a:srgbClr val="D9D9D9"/>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solidFill>
                  <a:srgbClr val="002060"/>
                </a:solidFill>
                <a:latin typeface="Meiryo UI" panose="020B0604030504040204" pitchFamily="50" charset="-128"/>
                <a:ea typeface="Meiryo UI" panose="020B0604030504040204" pitchFamily="50" charset="-128"/>
              </a:endParaRPr>
            </a:p>
          </p:txBody>
        </p:sp>
        <p:sp>
          <p:nvSpPr>
            <p:cNvPr id="74" name="テキスト ボックス 73">
              <a:extLst>
                <a:ext uri="{FF2B5EF4-FFF2-40B4-BE49-F238E27FC236}">
                  <a16:creationId xmlns:a16="http://schemas.microsoft.com/office/drawing/2014/main" id="{A0C74680-418F-50B9-3286-8D5E91AEEA27}"/>
                </a:ext>
              </a:extLst>
            </p:cNvPr>
            <p:cNvSpPr txBox="1"/>
            <p:nvPr/>
          </p:nvSpPr>
          <p:spPr>
            <a:xfrm>
              <a:off x="6597225" y="6067248"/>
              <a:ext cx="2510970" cy="430887"/>
            </a:xfrm>
            <a:prstGeom prst="rect">
              <a:avLst/>
            </a:prstGeom>
            <a:noFill/>
            <a:ln w="9525">
              <a:noFill/>
            </a:ln>
          </p:spPr>
          <p:style>
            <a:lnRef idx="2">
              <a:schemeClr val="dk1"/>
            </a:lnRef>
            <a:fillRef idx="1">
              <a:schemeClr val="lt1"/>
            </a:fillRef>
            <a:effectRef idx="0">
              <a:schemeClr val="dk1"/>
            </a:effectRef>
            <a:fontRef idx="minor">
              <a:schemeClr val="dk1"/>
            </a:fontRef>
          </p:style>
          <p:txBody>
            <a:bodyPr wrap="square" rtlCol="0">
              <a:spAutoFit/>
            </a:bodyPr>
            <a:lstStyle/>
            <a:p>
              <a:pPr marR="0" lvl="0" algn="just" defTabSz="914290" rtl="0" eaLnBrk="1" fontAlgn="auto" latinLnBrk="0" hangingPunct="1">
                <a:lnSpc>
                  <a:spcPct val="100000"/>
                </a:lnSpc>
                <a:spcBef>
                  <a:spcPts val="0"/>
                </a:spcBef>
                <a:spcAft>
                  <a:spcPts val="0"/>
                </a:spcAft>
                <a:buClrTx/>
                <a:buSzTx/>
                <a:buFontTx/>
                <a:buNone/>
                <a:tabLst/>
                <a:defRPr/>
              </a:pPr>
              <a:r>
                <a:rPr kumimoji="1" lang="ja-JP" altLang="en-US" sz="110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rPr>
                <a:t>給付水準の調整により所得代替率が低下。</a:t>
              </a:r>
            </a:p>
          </p:txBody>
        </p:sp>
      </p:grpSp>
      <p:sp>
        <p:nvSpPr>
          <p:cNvPr id="75" name="テキスト ボックス 51">
            <a:extLst>
              <a:ext uri="{FF2B5EF4-FFF2-40B4-BE49-F238E27FC236}">
                <a16:creationId xmlns:a16="http://schemas.microsoft.com/office/drawing/2014/main" id="{EC5A6365-5342-7D38-C495-060F82786FE1}"/>
              </a:ext>
            </a:extLst>
          </p:cNvPr>
          <p:cNvSpPr txBox="1">
            <a:spLocks noChangeArrowheads="1"/>
          </p:cNvSpPr>
          <p:nvPr/>
        </p:nvSpPr>
        <p:spPr bwMode="auto">
          <a:xfrm>
            <a:off x="4010077" y="5905126"/>
            <a:ext cx="1134078" cy="280194"/>
          </a:xfrm>
          <a:prstGeom prst="rect">
            <a:avLst/>
          </a:prstGeom>
          <a:noFill/>
          <a:ln w="9525">
            <a:noFill/>
            <a:miter lim="800000"/>
            <a:headEnd/>
            <a:tailEnd/>
          </a:ln>
        </p:spPr>
        <p:txBody>
          <a:bodyPr wrap="square" lIns="94604" tIns="47302" rIns="94604" bIns="47302">
            <a:spAutoFit/>
          </a:bodyPr>
          <a:lstStyle/>
          <a:p>
            <a:pPr marL="183952" marR="0" lvl="0" indent="-183952" algn="dist"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300" normalizeH="0" baseline="0" noProof="0" dirty="0">
                <a:ln>
                  <a:noFill/>
                </a:ln>
                <a:solidFill>
                  <a:srgbClr val="ED7D31"/>
                </a:solidFill>
                <a:effectLst/>
                <a:uLnTx/>
                <a:uFillTx/>
                <a:latin typeface="Meiryo UI" panose="020B0604030504040204" pitchFamily="50" charset="-128"/>
                <a:ea typeface="Meiryo UI" panose="020B0604030504040204" pitchFamily="50" charset="-128"/>
              </a:rPr>
              <a:t>調整期間</a:t>
            </a:r>
          </a:p>
        </p:txBody>
      </p:sp>
      <p:pic>
        <p:nvPicPr>
          <p:cNvPr id="29" name="図 28" descr="記号 が含まれている画像&#10;&#10;自動的に生成された説明">
            <a:extLst>
              <a:ext uri="{FF2B5EF4-FFF2-40B4-BE49-F238E27FC236}">
                <a16:creationId xmlns:a16="http://schemas.microsoft.com/office/drawing/2014/main" id="{99E88CAA-0300-AF0D-D95F-97875CFC23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70795" y="2554377"/>
            <a:ext cx="1071259" cy="1311745"/>
          </a:xfrm>
          <a:prstGeom prst="rect">
            <a:avLst/>
          </a:prstGeom>
        </p:spPr>
      </p:pic>
      <p:pic>
        <p:nvPicPr>
          <p:cNvPr id="37" name="図 36">
            <a:extLst>
              <a:ext uri="{FF2B5EF4-FFF2-40B4-BE49-F238E27FC236}">
                <a16:creationId xmlns:a16="http://schemas.microsoft.com/office/drawing/2014/main" id="{6F0D1715-BE84-69D4-6FC2-8B702AF30C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66313" y="4988502"/>
            <a:ext cx="884378" cy="1187401"/>
          </a:xfrm>
          <a:prstGeom prst="rect">
            <a:avLst/>
          </a:prstGeom>
        </p:spPr>
      </p:pic>
    </p:spTree>
    <p:extLst>
      <p:ext uri="{BB962C8B-B14F-4D97-AF65-F5344CB8AC3E}">
        <p14:creationId xmlns:p14="http://schemas.microsoft.com/office/powerpoint/2010/main" val="19852743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childTnLst>
                                </p:cTn>
                              </p:par>
                              <p:par>
                                <p:cTn id="9" presetID="35" presetClass="path" presetSubtype="0" fill="hold" nodeType="withEffect">
                                  <p:stCondLst>
                                    <p:cond delay="0"/>
                                  </p:stCondLst>
                                  <p:childTnLst>
                                    <p:animMotion origin="layout" path="M -0.06474 0.06389 L -4.87179E-6 3.7037E-7 " pathEditMode="relative" rAng="0" ptsTypes="AA">
                                      <p:cBhvr>
                                        <p:cTn id="10" dur="500" fill="hold"/>
                                        <p:tgtEl>
                                          <p:spTgt spid="41"/>
                                        </p:tgtEl>
                                        <p:attrNameLst>
                                          <p:attrName>ppt_x</p:attrName>
                                          <p:attrName>ppt_y</p:attrName>
                                        </p:attrNameLst>
                                      </p:cBhvr>
                                      <p:rCtr x="3237" y="-3194"/>
                                    </p:animMotion>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childTnLst>
                                </p:cTn>
                              </p:par>
                              <p:par>
                                <p:cTn id="17" presetID="35" presetClass="path" presetSubtype="0" fill="hold" nodeType="withEffect">
                                  <p:stCondLst>
                                    <p:cond delay="0"/>
                                  </p:stCondLst>
                                  <p:childTnLst>
                                    <p:animMotion origin="layout" path="M -0.04504 -0.04561 L 3.84615E-6 4.81481E-6 " pathEditMode="relative" rAng="0" ptsTypes="AA">
                                      <p:cBhvr>
                                        <p:cTn id="18" dur="500" fill="hold"/>
                                        <p:tgtEl>
                                          <p:spTgt spid="22"/>
                                        </p:tgtEl>
                                        <p:attrNameLst>
                                          <p:attrName>ppt_x</p:attrName>
                                          <p:attrName>ppt_y</p:attrName>
                                        </p:attrNameLst>
                                      </p:cBhvr>
                                      <p:rCtr x="2244" y="2269"/>
                                    </p:animMotion>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childTnLst>
                                </p:cTn>
                              </p:par>
                              <p:par>
                                <p:cTn id="25" presetID="35" presetClass="path" presetSubtype="0" fill="hold" nodeType="withEffect">
                                  <p:stCondLst>
                                    <p:cond delay="0"/>
                                  </p:stCondLst>
                                  <p:childTnLst>
                                    <p:animMotion origin="layout" path="M 0.10929 -0.04606 L 0 -2.59259E-6 " pathEditMode="relative" rAng="0" ptsTypes="AA">
                                      <p:cBhvr>
                                        <p:cTn id="26" dur="500" fill="hold"/>
                                        <p:tgtEl>
                                          <p:spTgt spid="30"/>
                                        </p:tgtEl>
                                        <p:attrNameLst>
                                          <p:attrName>ppt_x</p:attrName>
                                          <p:attrName>ppt_y</p:attrName>
                                        </p:attrNameLst>
                                      </p:cBhvr>
                                      <p:rCtr x="-5465" y="2292"/>
                                    </p:animMotion>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childTnLst>
                                </p:cTn>
                              </p:par>
                              <p:par>
                                <p:cTn id="33" presetID="35" presetClass="path" presetSubtype="0" fill="hold" nodeType="withEffect">
                                  <p:stCondLst>
                                    <p:cond delay="0"/>
                                  </p:stCondLst>
                                  <p:childTnLst>
                                    <p:animMotion origin="layout" path="M -0.0859 -0.01227 L -1.53846E-6 -7.40741E-7 " pathEditMode="relative" rAng="0" ptsTypes="AA">
                                      <p:cBhvr>
                                        <p:cTn id="34" dur="500" fill="hold"/>
                                        <p:tgtEl>
                                          <p:spTgt spid="42"/>
                                        </p:tgtEl>
                                        <p:attrNameLst>
                                          <p:attrName>ppt_x</p:attrName>
                                          <p:attrName>ppt_y</p:attrName>
                                        </p:attrNameLst>
                                      </p:cBhvr>
                                      <p:rCtr x="4295" y="602"/>
                                    </p:animMotion>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childTnLst>
                                </p:cTn>
                              </p:par>
                              <p:par>
                                <p:cTn id="41" presetID="35" presetClass="path" presetSubtype="0" fill="hold" nodeType="withEffect">
                                  <p:stCondLst>
                                    <p:cond delay="0"/>
                                  </p:stCondLst>
                                  <p:childTnLst>
                                    <p:animMotion origin="layout" path="M -0.09471 0.02963 L 7.69231E-7 -1.85185E-6 " pathEditMode="relative" rAng="0" ptsTypes="AA">
                                      <p:cBhvr>
                                        <p:cTn id="42" dur="500" fill="hold"/>
                                        <p:tgtEl>
                                          <p:spTgt spid="72"/>
                                        </p:tgtEl>
                                        <p:attrNameLst>
                                          <p:attrName>ppt_x</p:attrName>
                                          <p:attrName>ppt_y</p:attrName>
                                        </p:attrNameLst>
                                      </p:cBhvr>
                                      <p:rCtr x="4728" y="-1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8D207E3-BB2C-CFD2-8F6B-FC2358DAF972}"/>
              </a:ext>
            </a:extLst>
          </p:cNvPr>
          <p:cNvSpPr/>
          <p:nvPr/>
        </p:nvSpPr>
        <p:spPr>
          <a:xfrm>
            <a:off x="3505200" y="1905001"/>
            <a:ext cx="5760399" cy="4610100"/>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a:xfrm>
            <a:off x="9581057" y="6623175"/>
            <a:ext cx="289677" cy="211203"/>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正方形/長方形 48">
            <a:extLst>
              <a:ext uri="{FF2B5EF4-FFF2-40B4-BE49-F238E27FC236}">
                <a16:creationId xmlns:a16="http://schemas.microsoft.com/office/drawing/2014/main" id="{1DFA967D-C20A-45BE-9944-6481C5B051E4}"/>
              </a:ext>
            </a:extLst>
          </p:cNvPr>
          <p:cNvSpPr/>
          <p:nvPr/>
        </p:nvSpPr>
        <p:spPr>
          <a:xfrm>
            <a:off x="411258" y="0"/>
            <a:ext cx="4757765"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7" name="正方形/長方形 66">
            <a:extLst>
              <a:ext uri="{FF2B5EF4-FFF2-40B4-BE49-F238E27FC236}">
                <a16:creationId xmlns:a16="http://schemas.microsoft.com/office/drawing/2014/main" id="{BEF1B3EC-651B-F2FE-2F8D-87DBF624B5C2}"/>
              </a:ext>
            </a:extLst>
          </p:cNvPr>
          <p:cNvSpPr/>
          <p:nvPr/>
        </p:nvSpPr>
        <p:spPr>
          <a:xfrm>
            <a:off x="3186715" y="1125706"/>
            <a:ext cx="6012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8" name="正方形/長方形 67">
            <a:extLst>
              <a:ext uri="{FF2B5EF4-FFF2-40B4-BE49-F238E27FC236}">
                <a16:creationId xmlns:a16="http://schemas.microsoft.com/office/drawing/2014/main" id="{ACA2B470-9FFB-922E-6A5B-917C0B19DD4F}"/>
              </a:ext>
            </a:extLst>
          </p:cNvPr>
          <p:cNvSpPr/>
          <p:nvPr/>
        </p:nvSpPr>
        <p:spPr>
          <a:xfrm>
            <a:off x="718976" y="1398905"/>
            <a:ext cx="1152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9" name="正方形/長方形 68">
            <a:extLst>
              <a:ext uri="{FF2B5EF4-FFF2-40B4-BE49-F238E27FC236}">
                <a16:creationId xmlns:a16="http://schemas.microsoft.com/office/drawing/2014/main" id="{B25BCE4D-4D4C-4444-5362-477A636BE521}"/>
              </a:ext>
            </a:extLst>
          </p:cNvPr>
          <p:cNvSpPr/>
          <p:nvPr/>
        </p:nvSpPr>
        <p:spPr>
          <a:xfrm>
            <a:off x="3637552" y="1398905"/>
            <a:ext cx="1368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0" name="テキスト ボックス 49">
            <a:extLst>
              <a:ext uri="{FF2B5EF4-FFF2-40B4-BE49-F238E27FC236}">
                <a16:creationId xmlns:a16="http://schemas.microsoft.com/office/drawing/2014/main" id="{B7A0FC22-168C-4CF1-A67E-A2EE2F3F73A7}"/>
              </a:ext>
            </a:extLst>
          </p:cNvPr>
          <p:cNvSpPr txBox="1"/>
          <p:nvPr/>
        </p:nvSpPr>
        <p:spPr bwMode="gray">
          <a:xfrm>
            <a:off x="581387" y="55917"/>
            <a:ext cx="448071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マクロ経済スライドの仕組み</a:t>
            </a:r>
          </a:p>
        </p:txBody>
      </p:sp>
      <p:sp>
        <p:nvSpPr>
          <p:cNvPr id="7" name="テキスト ボックス 6">
            <a:extLst>
              <a:ext uri="{FF2B5EF4-FFF2-40B4-BE49-F238E27FC236}">
                <a16:creationId xmlns:a16="http://schemas.microsoft.com/office/drawing/2014/main" id="{1BBB5581-036B-E9C8-DD5E-E4145F1641C2}"/>
              </a:ext>
            </a:extLst>
          </p:cNvPr>
          <p:cNvSpPr txBox="1"/>
          <p:nvPr/>
        </p:nvSpPr>
        <p:spPr>
          <a:xfrm>
            <a:off x="5292229" y="1716292"/>
            <a:ext cx="2149024" cy="34866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45715" rIns="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名目下限について</a:t>
            </a:r>
            <a:endParaRPr kumimoji="0" lang="zh-CN" altLang="en-US" sz="2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6361DF3-C1D4-BCEE-4CD8-0840DE88789F}"/>
              </a:ext>
            </a:extLst>
          </p:cNvPr>
          <p:cNvSpPr txBox="1"/>
          <p:nvPr/>
        </p:nvSpPr>
        <p:spPr>
          <a:xfrm>
            <a:off x="643736" y="877027"/>
            <a:ext cx="8773760" cy="646331"/>
          </a:xfrm>
          <a:prstGeom prst="rect">
            <a:avLst/>
          </a:prstGeom>
          <a:noFill/>
          <a:scene3d>
            <a:camera prst="orthographicFront">
              <a:rot lat="0" lon="0" rev="0"/>
            </a:camera>
            <a:lightRig rig="threePt" dir="t"/>
          </a:scene3d>
          <a:sp3d/>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年金額を改定する際には、</a:t>
            </a:r>
            <a:r>
              <a:rPr lang="ja-JP" altLang="en-US" b="1" dirty="0">
                <a:solidFill>
                  <a:srgbClr val="0070C0"/>
                </a:solidFill>
                <a:uFill>
                  <a:solidFill>
                    <a:srgbClr val="FFFF00"/>
                  </a:solidFill>
                </a:uFill>
                <a:latin typeface="Meiryo UI" panose="020B0604030504040204" pitchFamily="50" charset="-128"/>
                <a:ea typeface="Meiryo UI" panose="020B0604030504040204" pitchFamily="50" charset="-128"/>
              </a:rPr>
              <a:t>マクロ経済スライドにより、</a:t>
            </a:r>
            <a:r>
              <a:rPr kumimoji="0" lang="ja-JP" altLang="en-US" sz="1800" b="1" i="0" strike="noStrike" kern="1200" cap="none" spc="0" normalizeH="0" noProof="0" dirty="0">
                <a:ln>
                  <a:noFill/>
                </a:ln>
                <a:solidFill>
                  <a:srgbClr val="0070C0"/>
                </a:solidFill>
                <a:effectLst/>
                <a:uLnTx/>
                <a:uFill>
                  <a:solidFill>
                    <a:srgbClr val="FFFF00"/>
                  </a:solidFill>
                </a:uFill>
                <a:latin typeface="Meiryo UI" panose="020B0604030504040204" pitchFamily="50" charset="-128"/>
                <a:ea typeface="Meiryo UI" panose="020B0604030504040204" pitchFamily="50" charset="-128"/>
                <a:cs typeface="+mn-cs"/>
              </a:rPr>
              <a:t>年金額の伸</a:t>
            </a:r>
            <a:r>
              <a:rPr kumimoji="0" lang="ja-JP" altLang="en-US" sz="1800" b="1" i="0"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びがマイナス</a:t>
            </a:r>
            <a:r>
              <a:rPr kumimoji="0" lang="ja-JP" altLang="en-US" sz="1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とならないようにするルール</a:t>
            </a:r>
            <a:r>
              <a:rPr kumimoji="0" lang="ja-JP" altLang="en-US"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があります。これを、</a:t>
            </a:r>
            <a:r>
              <a:rPr kumimoji="0" lang="ja-JP" altLang="en-US" sz="1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名目下限措置</a:t>
            </a:r>
            <a:r>
              <a:rPr kumimoji="0" lang="ja-JP" altLang="en-US"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といいます。</a:t>
            </a:r>
          </a:p>
        </p:txBody>
      </p:sp>
      <p:sp>
        <p:nvSpPr>
          <p:cNvPr id="16" name="正方形/長方形 15">
            <a:extLst>
              <a:ext uri="{FF2B5EF4-FFF2-40B4-BE49-F238E27FC236}">
                <a16:creationId xmlns:a16="http://schemas.microsoft.com/office/drawing/2014/main" id="{0D70F83A-D2A5-1776-0543-431D5D6C2615}"/>
              </a:ext>
            </a:extLst>
          </p:cNvPr>
          <p:cNvSpPr/>
          <p:nvPr/>
        </p:nvSpPr>
        <p:spPr>
          <a:xfrm>
            <a:off x="6446491" y="2743198"/>
            <a:ext cx="2754659" cy="3710867"/>
          </a:xfrm>
          <a:prstGeom prst="rect">
            <a:avLst/>
          </a:prstGeom>
          <a:solidFill>
            <a:srgbClr val="E0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正方形/長方形 17">
            <a:extLst>
              <a:ext uri="{FF2B5EF4-FFF2-40B4-BE49-F238E27FC236}">
                <a16:creationId xmlns:a16="http://schemas.microsoft.com/office/drawing/2014/main" id="{357233DD-DE49-675E-0937-F33812F6E461}"/>
              </a:ext>
            </a:extLst>
          </p:cNvPr>
          <p:cNvSpPr/>
          <p:nvPr/>
        </p:nvSpPr>
        <p:spPr>
          <a:xfrm>
            <a:off x="6666333" y="2924944"/>
            <a:ext cx="2314975" cy="1428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27523F12-5B81-9E5B-92A5-ABB873B7B536}"/>
              </a:ext>
            </a:extLst>
          </p:cNvPr>
          <p:cNvSpPr/>
          <p:nvPr/>
        </p:nvSpPr>
        <p:spPr>
          <a:xfrm>
            <a:off x="3573995" y="2743198"/>
            <a:ext cx="2754659" cy="3710867"/>
          </a:xfrm>
          <a:prstGeom prst="rect">
            <a:avLst/>
          </a:prstGeom>
          <a:solidFill>
            <a:srgbClr val="E0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正方形/長方形 33">
            <a:extLst>
              <a:ext uri="{FF2B5EF4-FFF2-40B4-BE49-F238E27FC236}">
                <a16:creationId xmlns:a16="http://schemas.microsoft.com/office/drawing/2014/main" id="{07DBF2DA-0626-5E8B-1E4B-603487B85A41}"/>
              </a:ext>
            </a:extLst>
          </p:cNvPr>
          <p:cNvSpPr/>
          <p:nvPr/>
        </p:nvSpPr>
        <p:spPr>
          <a:xfrm>
            <a:off x="3793838" y="2924944"/>
            <a:ext cx="2314975" cy="1428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8" name="直線コネクタ 37">
            <a:extLst>
              <a:ext uri="{FF2B5EF4-FFF2-40B4-BE49-F238E27FC236}">
                <a16:creationId xmlns:a16="http://schemas.microsoft.com/office/drawing/2014/main" id="{0245A1ED-9942-B751-1004-DBCA8FA0DBED}"/>
              </a:ext>
            </a:extLst>
          </p:cNvPr>
          <p:cNvCxnSpPr>
            <a:cxnSpLocks/>
          </p:cNvCxnSpPr>
          <p:nvPr/>
        </p:nvCxnSpPr>
        <p:spPr>
          <a:xfrm flipV="1">
            <a:off x="3809411" y="3620448"/>
            <a:ext cx="847901" cy="208801"/>
          </a:xfrm>
          <a:prstGeom prst="line">
            <a:avLst/>
          </a:prstGeom>
          <a:ln w="19050">
            <a:solidFill>
              <a:srgbClr val="002060"/>
            </a:solidFill>
            <a:prstDash val="sysDot"/>
            <a:tailEnd type="arrow"/>
          </a:ln>
        </p:spPr>
        <p:style>
          <a:lnRef idx="2">
            <a:schemeClr val="dk1"/>
          </a:lnRef>
          <a:fillRef idx="0">
            <a:schemeClr val="dk1"/>
          </a:fillRef>
          <a:effectRef idx="1">
            <a:schemeClr val="dk1"/>
          </a:effectRef>
          <a:fontRef idx="minor">
            <a:schemeClr val="tx1"/>
          </a:fontRef>
        </p:style>
      </p:cxnSp>
      <p:sp>
        <p:nvSpPr>
          <p:cNvPr id="44" name="テキスト ボックス 43">
            <a:extLst>
              <a:ext uri="{FF2B5EF4-FFF2-40B4-BE49-F238E27FC236}">
                <a16:creationId xmlns:a16="http://schemas.microsoft.com/office/drawing/2014/main" id="{F9DACF0A-5252-9A70-4AFA-8431A49F7C98}"/>
              </a:ext>
            </a:extLst>
          </p:cNvPr>
          <p:cNvSpPr txBox="1"/>
          <p:nvPr/>
        </p:nvSpPr>
        <p:spPr>
          <a:xfrm>
            <a:off x="3701791" y="3187225"/>
            <a:ext cx="940231" cy="434082"/>
          </a:xfrm>
          <a:prstGeom prst="rect">
            <a:avLst/>
          </a:prstGeom>
          <a:noFill/>
        </p:spPr>
        <p:txBody>
          <a:bodyPr wrap="square" lIns="94604" tIns="47302" rIns="94604" bIns="47302" rtlCol="0">
            <a:spAutoFit/>
          </a:bodyPr>
          <a:lstStyle/>
          <a:p>
            <a:pPr marL="0" marR="0" lvl="0" indent="0" algn="ctr" defTabSz="914400" rtl="0" eaLnBrk="1" fontAlgn="auto" latinLnBrk="0" hangingPunct="1">
              <a:spcBef>
                <a:spcPts val="0"/>
              </a:spcBef>
              <a:spcAft>
                <a:spcPts val="0"/>
              </a:spcAft>
              <a:buClrTx/>
              <a:buSzTx/>
              <a:buFontTx/>
              <a:buNone/>
              <a:tabLst/>
              <a:defRPr/>
            </a:pPr>
            <a:r>
              <a:rPr kumimoji="1" lang="ja-JP" altLang="en-US" sz="1100" b="0" i="0" u="none" strike="noStrike" kern="1200" cap="none" spc="-21"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賃金</a:t>
            </a:r>
            <a:endParaRPr kumimoji="1" lang="en-US" altLang="ja-JP" sz="1100" b="0" i="0" u="none" strike="noStrike" kern="1200" cap="none" spc="-21"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spcBef>
                <a:spcPts val="0"/>
              </a:spcBef>
              <a:spcAft>
                <a:spcPts val="0"/>
              </a:spcAft>
              <a:buClrTx/>
              <a:buSzTx/>
              <a:buFontTx/>
              <a:buNone/>
              <a:tabLst/>
              <a:defRPr/>
            </a:pPr>
            <a:r>
              <a:rPr kumimoji="1" lang="ja-JP" altLang="en-US" sz="1100" b="0" i="0" u="none" strike="noStrike" kern="1200" cap="none" spc="-21"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（物価）</a:t>
            </a:r>
            <a:endParaRPr kumimoji="1" lang="en-US" altLang="ja-JP" sz="1100" b="0" i="0" u="none" strike="noStrike" kern="1200" cap="none" spc="-21"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cxnSp>
        <p:nvCxnSpPr>
          <p:cNvPr id="10" name="直線コネクタ 9">
            <a:extLst>
              <a:ext uri="{FF2B5EF4-FFF2-40B4-BE49-F238E27FC236}">
                <a16:creationId xmlns:a16="http://schemas.microsoft.com/office/drawing/2014/main" id="{5FDE38B3-4795-995F-C637-C2E1363FCC5C}"/>
              </a:ext>
            </a:extLst>
          </p:cNvPr>
          <p:cNvCxnSpPr>
            <a:cxnSpLocks/>
          </p:cNvCxnSpPr>
          <p:nvPr/>
        </p:nvCxnSpPr>
        <p:spPr>
          <a:xfrm>
            <a:off x="3793838" y="3829249"/>
            <a:ext cx="2314975" cy="0"/>
          </a:xfrm>
          <a:prstGeom prst="line">
            <a:avLst/>
          </a:prstGeom>
          <a:ln w="25400">
            <a:solidFill>
              <a:srgbClr val="004180"/>
            </a:solidFill>
          </a:ln>
        </p:spPr>
        <p:style>
          <a:lnRef idx="1">
            <a:schemeClr val="accent1"/>
          </a:lnRef>
          <a:fillRef idx="0">
            <a:schemeClr val="accent1"/>
          </a:fillRef>
          <a:effectRef idx="0">
            <a:schemeClr val="accent1"/>
          </a:effectRef>
          <a:fontRef idx="minor">
            <a:schemeClr val="tx1"/>
          </a:fontRef>
        </p:style>
      </p:cxnSp>
      <p:sp>
        <p:nvSpPr>
          <p:cNvPr id="39" name="Rectangle 5">
            <a:extLst>
              <a:ext uri="{FF2B5EF4-FFF2-40B4-BE49-F238E27FC236}">
                <a16:creationId xmlns:a16="http://schemas.microsoft.com/office/drawing/2014/main" id="{7AFF9EB6-5188-ABEA-E018-6EC9D43C7952}"/>
              </a:ext>
            </a:extLst>
          </p:cNvPr>
          <p:cNvSpPr>
            <a:spLocks noChangeArrowheads="1"/>
          </p:cNvSpPr>
          <p:nvPr/>
        </p:nvSpPr>
        <p:spPr bwMode="auto">
          <a:xfrm>
            <a:off x="4684584" y="3620448"/>
            <a:ext cx="343238" cy="208801"/>
          </a:xfrm>
          <a:prstGeom prst="rect">
            <a:avLst/>
          </a:prstGeom>
          <a:solidFill>
            <a:schemeClr val="bg1">
              <a:lumMod val="95000"/>
            </a:schemeClr>
          </a:solidFill>
          <a:ln w="25400">
            <a:solidFill>
              <a:srgbClr val="002060"/>
            </a:solidFill>
            <a:miter lim="800000"/>
            <a:headEnd/>
            <a:tailEnd/>
          </a:ln>
        </p:spPr>
        <p:txBody>
          <a:bodyPr vert="horz" wrap="square" lIns="76866" tIns="9198" rIns="76866" bIns="919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7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15" name="直線コネクタ 14">
            <a:extLst>
              <a:ext uri="{FF2B5EF4-FFF2-40B4-BE49-F238E27FC236}">
                <a16:creationId xmlns:a16="http://schemas.microsoft.com/office/drawing/2014/main" id="{82174DF2-EF2C-134A-3271-4C28D0A3BF13}"/>
              </a:ext>
            </a:extLst>
          </p:cNvPr>
          <p:cNvCxnSpPr/>
          <p:nvPr/>
        </p:nvCxnSpPr>
        <p:spPr>
          <a:xfrm>
            <a:off x="5049262" y="3829249"/>
            <a:ext cx="213741" cy="0"/>
          </a:xfrm>
          <a:prstGeom prst="line">
            <a:avLst/>
          </a:prstGeom>
          <a:ln w="47625" cap="rnd">
            <a:solidFill>
              <a:srgbClr val="00A9CC"/>
            </a:solidFill>
          </a:ln>
        </p:spPr>
        <p:style>
          <a:lnRef idx="1">
            <a:schemeClr val="accent1"/>
          </a:lnRef>
          <a:fillRef idx="0">
            <a:schemeClr val="accent1"/>
          </a:fillRef>
          <a:effectRef idx="0">
            <a:schemeClr val="accent1"/>
          </a:effectRef>
          <a:fontRef idx="minor">
            <a:schemeClr val="tx1"/>
          </a:fontRef>
        </p:style>
      </p:cxnSp>
      <p:sp>
        <p:nvSpPr>
          <p:cNvPr id="59" name="Rectangle 5">
            <a:extLst>
              <a:ext uri="{FF2B5EF4-FFF2-40B4-BE49-F238E27FC236}">
                <a16:creationId xmlns:a16="http://schemas.microsoft.com/office/drawing/2014/main" id="{B9EBC29C-E2FC-0840-1E10-E8EA42C8BE23}"/>
              </a:ext>
            </a:extLst>
          </p:cNvPr>
          <p:cNvSpPr>
            <a:spLocks noChangeArrowheads="1"/>
          </p:cNvSpPr>
          <p:nvPr/>
        </p:nvSpPr>
        <p:spPr bwMode="auto">
          <a:xfrm>
            <a:off x="7543634" y="3364430"/>
            <a:ext cx="343238" cy="354753"/>
          </a:xfrm>
          <a:prstGeom prst="rect">
            <a:avLst/>
          </a:prstGeom>
          <a:solidFill>
            <a:schemeClr val="bg1">
              <a:lumMod val="95000"/>
            </a:schemeClr>
          </a:solidFill>
          <a:ln w="25400">
            <a:solidFill>
              <a:srgbClr val="002060"/>
            </a:solidFill>
            <a:miter lim="800000"/>
            <a:headEnd/>
            <a:tailEnd/>
          </a:ln>
        </p:spPr>
        <p:txBody>
          <a:bodyPr vert="horz" wrap="square" lIns="76866" tIns="9198" rIns="76866" bIns="919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7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60" name="直線矢印コネクタ 59">
            <a:extLst>
              <a:ext uri="{FF2B5EF4-FFF2-40B4-BE49-F238E27FC236}">
                <a16:creationId xmlns:a16="http://schemas.microsoft.com/office/drawing/2014/main" id="{3A7D028A-963B-3D46-AF79-1B5D93F224DB}"/>
              </a:ext>
            </a:extLst>
          </p:cNvPr>
          <p:cNvCxnSpPr>
            <a:cxnSpLocks/>
          </p:cNvCxnSpPr>
          <p:nvPr/>
        </p:nvCxnSpPr>
        <p:spPr>
          <a:xfrm>
            <a:off x="8024348" y="3335196"/>
            <a:ext cx="0" cy="402696"/>
          </a:xfrm>
          <a:prstGeom prst="straightConnector1">
            <a:avLst/>
          </a:prstGeom>
          <a:ln w="47625">
            <a:solidFill>
              <a:srgbClr val="00A9CC"/>
            </a:solidFill>
            <a:tailEnd type="arrow" w="med" len="sm"/>
          </a:ln>
        </p:spPr>
        <p:style>
          <a:lnRef idx="2">
            <a:schemeClr val="dk1"/>
          </a:lnRef>
          <a:fillRef idx="0">
            <a:schemeClr val="dk1"/>
          </a:fillRef>
          <a:effectRef idx="1">
            <a:schemeClr val="dk1"/>
          </a:effectRef>
          <a:fontRef idx="minor">
            <a:schemeClr val="tx1"/>
          </a:fontRef>
        </p:style>
      </p:cxnSp>
      <p:sp>
        <p:nvSpPr>
          <p:cNvPr id="61" name="下矢印 100">
            <a:extLst>
              <a:ext uri="{FF2B5EF4-FFF2-40B4-BE49-F238E27FC236}">
                <a16:creationId xmlns:a16="http://schemas.microsoft.com/office/drawing/2014/main" id="{A130D569-9927-286C-D13B-C645B7248845}"/>
              </a:ext>
            </a:extLst>
          </p:cNvPr>
          <p:cNvSpPr/>
          <p:nvPr/>
        </p:nvSpPr>
        <p:spPr>
          <a:xfrm>
            <a:off x="7931113" y="3726006"/>
            <a:ext cx="186469" cy="615339"/>
          </a:xfrm>
          <a:prstGeom prst="downArrow">
            <a:avLst/>
          </a:prstGeom>
          <a:noFill/>
          <a:ln w="19050">
            <a:solidFill>
              <a:srgbClr val="ED7D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45" name="下矢印 100">
            <a:extLst>
              <a:ext uri="{FF2B5EF4-FFF2-40B4-BE49-F238E27FC236}">
                <a16:creationId xmlns:a16="http://schemas.microsoft.com/office/drawing/2014/main" id="{B3342AA0-A8A6-3A26-A7A9-BFD5366BDECD}"/>
              </a:ext>
            </a:extLst>
          </p:cNvPr>
          <p:cNvSpPr/>
          <p:nvPr/>
        </p:nvSpPr>
        <p:spPr>
          <a:xfrm>
            <a:off x="5049262" y="3620449"/>
            <a:ext cx="186469" cy="203050"/>
          </a:xfrm>
          <a:prstGeom prst="downArrow">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cxnSp>
        <p:nvCxnSpPr>
          <p:cNvPr id="20" name="直線コネクタ 19">
            <a:extLst>
              <a:ext uri="{FF2B5EF4-FFF2-40B4-BE49-F238E27FC236}">
                <a16:creationId xmlns:a16="http://schemas.microsoft.com/office/drawing/2014/main" id="{D1B9C1C9-DB18-93FF-8A48-8886FDFC393E}"/>
              </a:ext>
            </a:extLst>
          </p:cNvPr>
          <p:cNvCxnSpPr/>
          <p:nvPr/>
        </p:nvCxnSpPr>
        <p:spPr>
          <a:xfrm>
            <a:off x="6669133" y="3352999"/>
            <a:ext cx="2314975" cy="0"/>
          </a:xfrm>
          <a:prstGeom prst="line">
            <a:avLst/>
          </a:prstGeom>
          <a:ln w="25400">
            <a:solidFill>
              <a:srgbClr val="00418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14B14AC0-08A1-5330-A98D-28336EA3F362}"/>
              </a:ext>
            </a:extLst>
          </p:cNvPr>
          <p:cNvCxnSpPr>
            <a:cxnSpLocks/>
          </p:cNvCxnSpPr>
          <p:nvPr/>
        </p:nvCxnSpPr>
        <p:spPr>
          <a:xfrm>
            <a:off x="6678339" y="3343474"/>
            <a:ext cx="876867" cy="382532"/>
          </a:xfrm>
          <a:prstGeom prst="line">
            <a:avLst/>
          </a:prstGeom>
          <a:ln w="19050">
            <a:solidFill>
              <a:srgbClr val="002060"/>
            </a:solidFill>
            <a:prstDash val="sysDot"/>
            <a:tailEnd type="arrow"/>
          </a:ln>
        </p:spPr>
        <p:style>
          <a:lnRef idx="2">
            <a:schemeClr val="dk1"/>
          </a:lnRef>
          <a:fillRef idx="0">
            <a:schemeClr val="dk1"/>
          </a:fillRef>
          <a:effectRef idx="1">
            <a:schemeClr val="dk1"/>
          </a:effectRef>
          <a:fontRef idx="minor">
            <a:schemeClr val="tx1"/>
          </a:fontRef>
        </p:style>
      </p:cxnSp>
      <p:sp>
        <p:nvSpPr>
          <p:cNvPr id="24" name="テキスト ボックス 23">
            <a:extLst>
              <a:ext uri="{FF2B5EF4-FFF2-40B4-BE49-F238E27FC236}">
                <a16:creationId xmlns:a16="http://schemas.microsoft.com/office/drawing/2014/main" id="{DB8A91DB-1A13-42FD-6ADF-56E80DAE402A}"/>
              </a:ext>
            </a:extLst>
          </p:cNvPr>
          <p:cNvSpPr txBox="1"/>
          <p:nvPr/>
        </p:nvSpPr>
        <p:spPr>
          <a:xfrm>
            <a:off x="6539938" y="3563159"/>
            <a:ext cx="940231" cy="434082"/>
          </a:xfrm>
          <a:prstGeom prst="rect">
            <a:avLst/>
          </a:prstGeom>
          <a:noFill/>
        </p:spPr>
        <p:txBody>
          <a:bodyPr wrap="square" lIns="94604" tIns="47302" rIns="94604" bIns="47302" rtlCol="0">
            <a:spAutoFit/>
          </a:bodyPr>
          <a:lstStyle/>
          <a:p>
            <a:pPr marL="0" marR="0" lvl="0" indent="0" algn="ctr" defTabSz="914400" rtl="0" eaLnBrk="1" fontAlgn="auto" latinLnBrk="0" hangingPunct="1">
              <a:spcBef>
                <a:spcPts val="0"/>
              </a:spcBef>
              <a:spcAft>
                <a:spcPts val="0"/>
              </a:spcAft>
              <a:buClrTx/>
              <a:buSzTx/>
              <a:buFontTx/>
              <a:buNone/>
              <a:tabLst/>
              <a:defRPr/>
            </a:pPr>
            <a:r>
              <a:rPr kumimoji="1" lang="ja-JP" altLang="en-US" sz="1100" b="0" i="0" u="none" strike="noStrike" kern="1200" cap="none" spc="-21"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賃金</a:t>
            </a:r>
            <a:endParaRPr kumimoji="1" lang="en-US" altLang="ja-JP" sz="1100" b="0" i="0" u="none" strike="noStrike" kern="1200" cap="none" spc="-21"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spcBef>
                <a:spcPts val="0"/>
              </a:spcBef>
              <a:spcAft>
                <a:spcPts val="0"/>
              </a:spcAft>
              <a:buClrTx/>
              <a:buSzTx/>
              <a:buFontTx/>
              <a:buNone/>
              <a:tabLst/>
              <a:defRPr/>
            </a:pPr>
            <a:r>
              <a:rPr kumimoji="1" lang="ja-JP" altLang="en-US" sz="1100" b="0" i="0" u="none" strike="noStrike" kern="1200" cap="none" spc="-21"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（物価）</a:t>
            </a:r>
            <a:endParaRPr kumimoji="1" lang="en-US" altLang="ja-JP" sz="1100" b="0" i="0" u="none" strike="noStrike" kern="1200" cap="none" spc="-21"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ACBCA2AB-9749-A37A-558A-7E94325B0701}"/>
              </a:ext>
            </a:extLst>
          </p:cNvPr>
          <p:cNvSpPr txBox="1"/>
          <p:nvPr/>
        </p:nvSpPr>
        <p:spPr>
          <a:xfrm>
            <a:off x="3791354" y="4440070"/>
            <a:ext cx="2406752" cy="884601"/>
          </a:xfrm>
          <a:prstGeom prst="rect">
            <a:avLst/>
          </a:prstGeom>
          <a:noFill/>
          <a:ln>
            <a:noFill/>
            <a:prstDash val="sysDash"/>
          </a:ln>
        </p:spPr>
        <p:txBody>
          <a:bodyPr wrap="square" rtlCol="0">
            <a:spAutoFit/>
          </a:bodyPr>
          <a:lstStyle/>
          <a:p>
            <a:pPr algn="l">
              <a:lnSpc>
                <a:spcPct val="110000"/>
              </a:lnSpc>
              <a:spcAft>
                <a:spcPts val="600"/>
              </a:spcAft>
              <a:buClr>
                <a:schemeClr val="tx2"/>
              </a:buClr>
            </a:pPr>
            <a:r>
              <a:rPr kumimoji="1" lang="ja-JP" altLang="en-US" sz="1200" dirty="0">
                <a:latin typeface="Meiryo UI" panose="020B0604030504040204" pitchFamily="50" charset="-128"/>
                <a:ea typeface="Meiryo UI" panose="020B0604030504040204" pitchFamily="50" charset="-128"/>
              </a:rPr>
              <a:t>賃金や物価について伸びが小さく、スライドの自動調整を完全に適用すると、名目額が下がってしまう場合には、下がらないようにする。</a:t>
            </a:r>
            <a:endParaRPr kumimoji="1" lang="en-US" altLang="ja-JP" sz="1200" dirty="0">
              <a:latin typeface="Meiryo UI" panose="020B0604030504040204" pitchFamily="50" charset="-128"/>
              <a:ea typeface="Meiryo UI" panose="020B0604030504040204" pitchFamily="50" charset="-128"/>
            </a:endParaRPr>
          </a:p>
        </p:txBody>
      </p:sp>
      <p:sp>
        <p:nvSpPr>
          <p:cNvPr id="28" name="下矢印 100">
            <a:extLst>
              <a:ext uri="{FF2B5EF4-FFF2-40B4-BE49-F238E27FC236}">
                <a16:creationId xmlns:a16="http://schemas.microsoft.com/office/drawing/2014/main" id="{1E190F92-BCF5-AC79-A56B-F22C1D82489D}"/>
              </a:ext>
            </a:extLst>
          </p:cNvPr>
          <p:cNvSpPr/>
          <p:nvPr/>
        </p:nvSpPr>
        <p:spPr>
          <a:xfrm>
            <a:off x="4815543" y="5371881"/>
            <a:ext cx="286050" cy="264780"/>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9" name="四角形: 角を丸くする 28">
            <a:extLst>
              <a:ext uri="{FF2B5EF4-FFF2-40B4-BE49-F238E27FC236}">
                <a16:creationId xmlns:a16="http://schemas.microsoft.com/office/drawing/2014/main" id="{79FA5AD1-A647-A7DF-FF34-EA11EB0C5A11}"/>
              </a:ext>
            </a:extLst>
          </p:cNvPr>
          <p:cNvSpPr/>
          <p:nvPr/>
        </p:nvSpPr>
        <p:spPr>
          <a:xfrm>
            <a:off x="3808321" y="5700442"/>
            <a:ext cx="2300491" cy="613952"/>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Meiryo UI" panose="020B0604030504040204" pitchFamily="50" charset="-128"/>
              <a:ea typeface="Meiryo UI" panose="020B0604030504040204" pitchFamily="50" charset="-128"/>
            </a:endParaRPr>
          </a:p>
        </p:txBody>
      </p:sp>
      <p:sp>
        <p:nvSpPr>
          <p:cNvPr id="31" name="角丸四角形 103">
            <a:extLst>
              <a:ext uri="{FF2B5EF4-FFF2-40B4-BE49-F238E27FC236}">
                <a16:creationId xmlns:a16="http://schemas.microsoft.com/office/drawing/2014/main" id="{00645F69-220A-81E1-6364-89D646B0F7E9}"/>
              </a:ext>
            </a:extLst>
          </p:cNvPr>
          <p:cNvSpPr/>
          <p:nvPr/>
        </p:nvSpPr>
        <p:spPr bwMode="auto">
          <a:xfrm>
            <a:off x="3897463" y="5739034"/>
            <a:ext cx="2122209" cy="511192"/>
          </a:xfrm>
          <a:prstGeom prst="roundRect">
            <a:avLst>
              <a:gd name="adj" fmla="val 2062"/>
            </a:avLst>
          </a:prstGeom>
          <a:noFill/>
          <a:ln w="31750" cap="flat" cmpd="dbl"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marR="0" lvl="0" indent="-177800" algn="ctr" defTabSz="91429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スライド調整の効果が</a:t>
            </a:r>
            <a:endParaRPr kumimoji="1" lang="en-US" altLang="ja-JP"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a:p>
            <a:pPr marL="177800" marR="0" lvl="0" indent="-177800" algn="ctr" defTabSz="91429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限定的になる</a:t>
            </a:r>
            <a:endParaRPr kumimoji="1" lang="en-US" altLang="ja-JP"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36" name="下矢印 100">
            <a:extLst>
              <a:ext uri="{FF2B5EF4-FFF2-40B4-BE49-F238E27FC236}">
                <a16:creationId xmlns:a16="http://schemas.microsoft.com/office/drawing/2014/main" id="{DCB84FC2-35B7-C597-AF55-1C36B1CD3906}"/>
              </a:ext>
            </a:extLst>
          </p:cNvPr>
          <p:cNvSpPr/>
          <p:nvPr/>
        </p:nvSpPr>
        <p:spPr>
          <a:xfrm>
            <a:off x="7677327" y="5371881"/>
            <a:ext cx="286050" cy="264780"/>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37" name="四角形: 角を丸くする 36">
            <a:extLst>
              <a:ext uri="{FF2B5EF4-FFF2-40B4-BE49-F238E27FC236}">
                <a16:creationId xmlns:a16="http://schemas.microsoft.com/office/drawing/2014/main" id="{F33AF9F4-9F8E-1C8A-06D3-92A785BBF4B0}"/>
              </a:ext>
            </a:extLst>
          </p:cNvPr>
          <p:cNvSpPr/>
          <p:nvPr/>
        </p:nvSpPr>
        <p:spPr>
          <a:xfrm>
            <a:off x="6670106" y="5700442"/>
            <a:ext cx="2300491" cy="613952"/>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Meiryo UI" panose="020B0604030504040204" pitchFamily="50" charset="-128"/>
              <a:ea typeface="Meiryo UI" panose="020B0604030504040204" pitchFamily="50" charset="-128"/>
            </a:endParaRPr>
          </a:p>
        </p:txBody>
      </p:sp>
      <p:sp>
        <p:nvSpPr>
          <p:cNvPr id="40" name="角丸四角形 103">
            <a:extLst>
              <a:ext uri="{FF2B5EF4-FFF2-40B4-BE49-F238E27FC236}">
                <a16:creationId xmlns:a16="http://schemas.microsoft.com/office/drawing/2014/main" id="{09A5D915-43C9-586E-DD72-17F07FADEEE4}"/>
              </a:ext>
            </a:extLst>
          </p:cNvPr>
          <p:cNvSpPr/>
          <p:nvPr/>
        </p:nvSpPr>
        <p:spPr bwMode="auto">
          <a:xfrm>
            <a:off x="6714309" y="5739034"/>
            <a:ext cx="2212086" cy="511192"/>
          </a:xfrm>
          <a:prstGeom prst="roundRect">
            <a:avLst>
              <a:gd name="adj" fmla="val 2062"/>
            </a:avLst>
          </a:prstGeom>
          <a:noFill/>
          <a:ln w="31750" cap="flat" cmpd="dbl"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marR="0" lvl="0" indent="-177800" algn="ctr" defTabSz="91429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スライド調整の効果が</a:t>
            </a:r>
            <a:br>
              <a:rPr kumimoji="1" lang="en-US" altLang="ja-JP"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br>
            <a:r>
              <a:rPr kumimoji="1" lang="ja-JP" altLang="en-US"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なくなる</a:t>
            </a:r>
            <a:endParaRPr kumimoji="1" lang="en-US" altLang="ja-JP"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587524BF-7546-9A7A-AC7D-AD0CDD080485}"/>
              </a:ext>
            </a:extLst>
          </p:cNvPr>
          <p:cNvSpPr txBox="1"/>
          <p:nvPr/>
        </p:nvSpPr>
        <p:spPr>
          <a:xfrm>
            <a:off x="6621964" y="4440070"/>
            <a:ext cx="2406752" cy="884601"/>
          </a:xfrm>
          <a:prstGeom prst="rect">
            <a:avLst/>
          </a:prstGeom>
          <a:noFill/>
          <a:ln>
            <a:noFill/>
            <a:prstDash val="sysDash"/>
          </a:ln>
        </p:spPr>
        <p:txBody>
          <a:bodyPr wrap="square" rtlCol="0">
            <a:spAutoFit/>
          </a:bodyPr>
          <a:lstStyle/>
          <a:p>
            <a:pPr algn="l">
              <a:lnSpc>
                <a:spcPct val="110000"/>
              </a:lnSpc>
              <a:spcAft>
                <a:spcPts val="600"/>
              </a:spcAft>
              <a:buClr>
                <a:schemeClr val="tx2"/>
              </a:buClr>
            </a:pPr>
            <a:r>
              <a:rPr kumimoji="1" lang="ja-JP" altLang="en-US" sz="1200" dirty="0">
                <a:latin typeface="Meiryo UI" panose="020B0604030504040204" pitchFamily="50" charset="-128"/>
                <a:ea typeface="Meiryo UI" panose="020B0604030504040204" pitchFamily="50" charset="-128"/>
              </a:rPr>
              <a:t>賃金や物価の伸びがマイナスの場合には、賃金・物価の下落率分は年金額を引き下げるが、それ以上の引き下げは行わない。</a:t>
            </a:r>
          </a:p>
        </p:txBody>
      </p:sp>
      <p:sp>
        <p:nvSpPr>
          <p:cNvPr id="42" name="テキスト ボックス 41">
            <a:extLst>
              <a:ext uri="{FF2B5EF4-FFF2-40B4-BE49-F238E27FC236}">
                <a16:creationId xmlns:a16="http://schemas.microsoft.com/office/drawing/2014/main" id="{AEDE14C8-085A-4ADA-0819-F72A4FE80528}"/>
              </a:ext>
            </a:extLst>
          </p:cNvPr>
          <p:cNvSpPr txBox="1"/>
          <p:nvPr/>
        </p:nvSpPr>
        <p:spPr>
          <a:xfrm>
            <a:off x="5242969" y="3856632"/>
            <a:ext cx="1079146" cy="454601"/>
          </a:xfrm>
          <a:prstGeom prst="rect">
            <a:avLst/>
          </a:prstGeom>
          <a:noFill/>
        </p:spPr>
        <p:txBody>
          <a:bodyPr wrap="square" lIns="94604" tIns="47302" rIns="94604" bIns="47302" rtlCol="0">
            <a:spAutoFit/>
          </a:bodyPr>
          <a:lstStyle>
            <a:defPPr>
              <a:defRPr lang="en-US"/>
            </a:defPPr>
            <a:lvl1pPr marR="0" lvl="0" indent="0" algn="just" defTabSz="914400" fontAlgn="auto">
              <a:lnSpc>
                <a:spcPts val="1448"/>
              </a:lnSpc>
              <a:spcBef>
                <a:spcPts val="0"/>
              </a:spcBef>
              <a:spcAft>
                <a:spcPts val="0"/>
              </a:spcAft>
              <a:buClrTx/>
              <a:buSzTx/>
              <a:buFontTx/>
              <a:buNone/>
              <a:tabLst/>
              <a:defRPr kumimoji="1" sz="1600" b="1" i="0" u="none" strike="noStrike" cap="none" spc="-21" normalizeH="0" baseline="0">
                <a:ln>
                  <a:noFill/>
                </a:ln>
                <a:solidFill>
                  <a:srgbClr val="00A9CC"/>
                </a:solidFill>
                <a:effectLst/>
                <a:uLnTx/>
                <a:uFillTx/>
                <a:latin typeface="Meiryo UI" panose="020B0604030504040204" pitchFamily="50" charset="-128"/>
                <a:ea typeface="Meiryo UI" panose="020B0604030504040204" pitchFamily="50" charset="-128"/>
              </a:defRPr>
            </a:lvl1pPr>
          </a:lstStyle>
          <a:p>
            <a:pPr algn="l"/>
            <a:r>
              <a:rPr lang="ja-JP" altLang="en-US" sz="1400" dirty="0"/>
              <a:t>年金額の</a:t>
            </a:r>
            <a:br>
              <a:rPr lang="en-US" altLang="ja-JP" sz="1400" dirty="0"/>
            </a:br>
            <a:r>
              <a:rPr lang="ja-JP" altLang="en-US" sz="1400" dirty="0"/>
              <a:t>改定なし</a:t>
            </a:r>
            <a:endParaRPr lang="en-US" altLang="ja-JP" sz="1400" dirty="0"/>
          </a:p>
        </p:txBody>
      </p:sp>
      <p:sp>
        <p:nvSpPr>
          <p:cNvPr id="48" name="テキスト ボックス 47">
            <a:extLst>
              <a:ext uri="{FF2B5EF4-FFF2-40B4-BE49-F238E27FC236}">
                <a16:creationId xmlns:a16="http://schemas.microsoft.com/office/drawing/2014/main" id="{CC06EEC4-5C3A-6590-EEE5-3236FF52F99C}"/>
              </a:ext>
            </a:extLst>
          </p:cNvPr>
          <p:cNvSpPr txBox="1"/>
          <p:nvPr/>
        </p:nvSpPr>
        <p:spPr>
          <a:xfrm>
            <a:off x="8135516" y="3370803"/>
            <a:ext cx="1079146" cy="454601"/>
          </a:xfrm>
          <a:prstGeom prst="rect">
            <a:avLst/>
          </a:prstGeom>
          <a:noFill/>
        </p:spPr>
        <p:txBody>
          <a:bodyPr wrap="square" lIns="94604" tIns="47302" rIns="94604" bIns="47302" rtlCol="0">
            <a:spAutoFit/>
          </a:bodyPr>
          <a:lstStyle/>
          <a:p>
            <a:pPr marL="0" marR="0" lvl="0" indent="0" defTabSz="914400" rtl="0" eaLnBrk="1" fontAlgn="auto" latinLnBrk="0" hangingPunct="1">
              <a:lnSpc>
                <a:spcPts val="1448"/>
              </a:lnSpc>
              <a:spcBef>
                <a:spcPts val="0"/>
              </a:spcBef>
              <a:spcAft>
                <a:spcPts val="0"/>
              </a:spcAft>
              <a:buClrTx/>
              <a:buSzTx/>
              <a:buFontTx/>
              <a:buNone/>
              <a:tabLst/>
              <a:defRPr/>
            </a:pPr>
            <a:r>
              <a:rPr kumimoji="1" lang="ja-JP" altLang="en-US" sz="1400" b="1" i="0" u="none" strike="noStrike" kern="1200" cap="none" spc="-21" normalizeH="0" baseline="0" noProof="0" dirty="0">
                <a:ln>
                  <a:noFill/>
                </a:ln>
                <a:solidFill>
                  <a:srgbClr val="00A9CC"/>
                </a:solidFill>
                <a:effectLst/>
                <a:uLnTx/>
                <a:uFillTx/>
                <a:latin typeface="Meiryo UI" panose="020B0604030504040204" pitchFamily="50" charset="-128"/>
                <a:ea typeface="Meiryo UI" panose="020B0604030504040204" pitchFamily="50" charset="-128"/>
              </a:rPr>
              <a:t>年金額の</a:t>
            </a:r>
            <a:br>
              <a:rPr kumimoji="1" lang="en-US" altLang="ja-JP" sz="1400" b="1" i="0" u="none" strike="noStrike" kern="1200" cap="none" spc="-21" normalizeH="0" baseline="0" noProof="0" dirty="0">
                <a:ln>
                  <a:noFill/>
                </a:ln>
                <a:solidFill>
                  <a:srgbClr val="00A9CC"/>
                </a:solidFill>
                <a:effectLst/>
                <a:uLnTx/>
                <a:uFillTx/>
                <a:latin typeface="Meiryo UI" panose="020B0604030504040204" pitchFamily="50" charset="-128"/>
                <a:ea typeface="Meiryo UI" panose="020B0604030504040204" pitchFamily="50" charset="-128"/>
              </a:rPr>
            </a:br>
            <a:r>
              <a:rPr kumimoji="1" lang="ja-JP" altLang="en-US" sz="1400" b="1" i="0" u="none" strike="noStrike" kern="1200" cap="none" spc="-21" normalizeH="0" baseline="0" noProof="0" dirty="0">
                <a:ln>
                  <a:noFill/>
                </a:ln>
                <a:solidFill>
                  <a:srgbClr val="00A9CC"/>
                </a:solidFill>
                <a:effectLst/>
                <a:uLnTx/>
                <a:uFillTx/>
                <a:latin typeface="Meiryo UI" panose="020B0604030504040204" pitchFamily="50" charset="-128"/>
                <a:ea typeface="Meiryo UI" panose="020B0604030504040204" pitchFamily="50" charset="-128"/>
              </a:rPr>
              <a:t>改定率</a:t>
            </a:r>
            <a:endParaRPr kumimoji="1" lang="en-US" altLang="ja-JP" sz="1400" b="1" i="0" u="none" strike="noStrike" kern="1200" cap="none" spc="-21" normalizeH="0" baseline="0" noProof="0" dirty="0">
              <a:ln>
                <a:noFill/>
              </a:ln>
              <a:solidFill>
                <a:srgbClr val="00A9CC"/>
              </a:solidFill>
              <a:effectLst/>
              <a:uLnTx/>
              <a:uFillTx/>
              <a:latin typeface="Meiryo UI" panose="020B0604030504040204" pitchFamily="50" charset="-128"/>
              <a:ea typeface="Meiryo UI" panose="020B0604030504040204" pitchFamily="50" charset="-128"/>
            </a:endParaRPr>
          </a:p>
        </p:txBody>
      </p:sp>
      <p:grpSp>
        <p:nvGrpSpPr>
          <p:cNvPr id="57" name="グループ化 56">
            <a:extLst>
              <a:ext uri="{FF2B5EF4-FFF2-40B4-BE49-F238E27FC236}">
                <a16:creationId xmlns:a16="http://schemas.microsoft.com/office/drawing/2014/main" id="{B4493A80-A9E3-F43D-9F24-2586A5C72C3E}"/>
              </a:ext>
            </a:extLst>
          </p:cNvPr>
          <p:cNvGrpSpPr/>
          <p:nvPr/>
        </p:nvGrpSpPr>
        <p:grpSpPr>
          <a:xfrm>
            <a:off x="5264631" y="3010867"/>
            <a:ext cx="759070" cy="495555"/>
            <a:chOff x="6613678" y="6062626"/>
            <a:chExt cx="1939971" cy="495555"/>
          </a:xfrm>
        </p:grpSpPr>
        <p:sp>
          <p:nvSpPr>
            <p:cNvPr id="62" name="吹き出し: 四角形 61">
              <a:extLst>
                <a:ext uri="{FF2B5EF4-FFF2-40B4-BE49-F238E27FC236}">
                  <a16:creationId xmlns:a16="http://schemas.microsoft.com/office/drawing/2014/main" id="{6302F9D6-AA4A-6856-9E9B-4336C83F08A2}"/>
                </a:ext>
              </a:extLst>
            </p:cNvPr>
            <p:cNvSpPr/>
            <p:nvPr/>
          </p:nvSpPr>
          <p:spPr>
            <a:xfrm>
              <a:off x="6613678" y="6062626"/>
              <a:ext cx="1939971" cy="495555"/>
            </a:xfrm>
            <a:prstGeom prst="wedgeRectCallout">
              <a:avLst>
                <a:gd name="adj1" fmla="val -52359"/>
                <a:gd name="adj2" fmla="val 74375"/>
              </a:avLst>
            </a:prstGeom>
            <a:solidFill>
              <a:srgbClr val="FFFF0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solidFill>
                  <a:srgbClr val="002060"/>
                </a:solidFill>
                <a:latin typeface="Meiryo UI" panose="020B0604030504040204" pitchFamily="50" charset="-128"/>
                <a:ea typeface="Meiryo UI" panose="020B0604030504040204" pitchFamily="50" charset="-128"/>
              </a:endParaRPr>
            </a:p>
          </p:txBody>
        </p:sp>
        <p:sp>
          <p:nvSpPr>
            <p:cNvPr id="63" name="テキスト ボックス 62">
              <a:extLst>
                <a:ext uri="{FF2B5EF4-FFF2-40B4-BE49-F238E27FC236}">
                  <a16:creationId xmlns:a16="http://schemas.microsoft.com/office/drawing/2014/main" id="{ABB61F90-613A-94E7-E49D-AB4BD90FE7E1}"/>
                </a:ext>
              </a:extLst>
            </p:cNvPr>
            <p:cNvSpPr txBox="1"/>
            <p:nvPr/>
          </p:nvSpPr>
          <p:spPr>
            <a:xfrm>
              <a:off x="6665053" y="6079571"/>
              <a:ext cx="1837221" cy="461665"/>
            </a:xfrm>
            <a:prstGeom prst="rect">
              <a:avLst/>
            </a:prstGeom>
            <a:noFill/>
            <a:ln w="9525">
              <a:noFill/>
            </a:ln>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実際の</a:t>
              </a:r>
              <a:br>
                <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b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調整幅</a:t>
              </a:r>
            </a:p>
          </p:txBody>
        </p:sp>
      </p:grpSp>
      <p:grpSp>
        <p:nvGrpSpPr>
          <p:cNvPr id="64" name="グループ化 63">
            <a:extLst>
              <a:ext uri="{FF2B5EF4-FFF2-40B4-BE49-F238E27FC236}">
                <a16:creationId xmlns:a16="http://schemas.microsoft.com/office/drawing/2014/main" id="{0ADBB1EB-8646-EB79-C624-310422492DC7}"/>
              </a:ext>
            </a:extLst>
          </p:cNvPr>
          <p:cNvGrpSpPr/>
          <p:nvPr/>
        </p:nvGrpSpPr>
        <p:grpSpPr>
          <a:xfrm>
            <a:off x="8235419" y="3845108"/>
            <a:ext cx="843926" cy="350240"/>
            <a:chOff x="6613676" y="6060080"/>
            <a:chExt cx="1939971" cy="350240"/>
          </a:xfrm>
        </p:grpSpPr>
        <p:sp>
          <p:nvSpPr>
            <p:cNvPr id="65" name="吹き出し: 四角形 64">
              <a:extLst>
                <a:ext uri="{FF2B5EF4-FFF2-40B4-BE49-F238E27FC236}">
                  <a16:creationId xmlns:a16="http://schemas.microsoft.com/office/drawing/2014/main" id="{F5BE923A-A507-22ED-01CF-B928971B4548}"/>
                </a:ext>
              </a:extLst>
            </p:cNvPr>
            <p:cNvSpPr/>
            <p:nvPr/>
          </p:nvSpPr>
          <p:spPr>
            <a:xfrm>
              <a:off x="6613676" y="6060080"/>
              <a:ext cx="1939971" cy="350240"/>
            </a:xfrm>
            <a:prstGeom prst="wedgeRectCallout">
              <a:avLst>
                <a:gd name="adj1" fmla="val -65470"/>
                <a:gd name="adj2" fmla="val 7164"/>
              </a:avLst>
            </a:prstGeom>
            <a:solidFill>
              <a:srgbClr val="FFFF0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solidFill>
                  <a:srgbClr val="002060"/>
                </a:solidFill>
                <a:latin typeface="Meiryo UI" panose="020B0604030504040204" pitchFamily="50" charset="-128"/>
                <a:ea typeface="Meiryo UI" panose="020B0604030504040204" pitchFamily="50" charset="-128"/>
              </a:endParaRPr>
            </a:p>
          </p:txBody>
        </p:sp>
        <p:sp>
          <p:nvSpPr>
            <p:cNvPr id="66" name="テキスト ボックス 65">
              <a:extLst>
                <a:ext uri="{FF2B5EF4-FFF2-40B4-BE49-F238E27FC236}">
                  <a16:creationId xmlns:a16="http://schemas.microsoft.com/office/drawing/2014/main" id="{D53257A7-BEB9-3C5D-F185-A605BEDEF86B}"/>
                </a:ext>
              </a:extLst>
            </p:cNvPr>
            <p:cNvSpPr txBox="1"/>
            <p:nvPr/>
          </p:nvSpPr>
          <p:spPr>
            <a:xfrm>
              <a:off x="6706127" y="6090014"/>
              <a:ext cx="1847520" cy="276999"/>
            </a:xfrm>
            <a:prstGeom prst="rect">
              <a:avLst/>
            </a:prstGeom>
            <a:noFill/>
            <a:ln w="9525">
              <a:noFill/>
            </a:ln>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調整なし</a:t>
              </a:r>
            </a:p>
          </p:txBody>
        </p:sp>
      </p:grpSp>
      <p:sp>
        <p:nvSpPr>
          <p:cNvPr id="3" name="テキスト ボックス 2">
            <a:extLst>
              <a:ext uri="{FF2B5EF4-FFF2-40B4-BE49-F238E27FC236}">
                <a16:creationId xmlns:a16="http://schemas.microsoft.com/office/drawing/2014/main" id="{F52CA689-1217-DBC0-CA3D-21ED5E8B6E87}"/>
              </a:ext>
            </a:extLst>
          </p:cNvPr>
          <p:cNvSpPr txBox="1"/>
          <p:nvPr/>
        </p:nvSpPr>
        <p:spPr>
          <a:xfrm>
            <a:off x="3573995" y="2146300"/>
            <a:ext cx="2750736" cy="596899"/>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賃金・物価の</a:t>
            </a:r>
            <a:endParaRPr kumimoji="0" lang="en-US" altLang="ja-JP"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伸びが小さい場合</a:t>
            </a:r>
          </a:p>
        </p:txBody>
      </p:sp>
      <p:sp>
        <p:nvSpPr>
          <p:cNvPr id="6" name="テキスト ボックス 5">
            <a:extLst>
              <a:ext uri="{FF2B5EF4-FFF2-40B4-BE49-F238E27FC236}">
                <a16:creationId xmlns:a16="http://schemas.microsoft.com/office/drawing/2014/main" id="{0FBD6C61-AADB-B078-E865-901D4AD6B86F}"/>
              </a:ext>
            </a:extLst>
          </p:cNvPr>
          <p:cNvSpPr txBox="1"/>
          <p:nvPr/>
        </p:nvSpPr>
        <p:spPr>
          <a:xfrm>
            <a:off x="6446491" y="2146300"/>
            <a:ext cx="2750736" cy="596899"/>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賃金・物価が</a:t>
            </a:r>
            <a:endParaRPr kumimoji="0" lang="en-US" altLang="ja-JP"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下落した場合</a:t>
            </a:r>
          </a:p>
        </p:txBody>
      </p:sp>
      <p:sp>
        <p:nvSpPr>
          <p:cNvPr id="30" name="正方形/長方形 29">
            <a:extLst>
              <a:ext uri="{FF2B5EF4-FFF2-40B4-BE49-F238E27FC236}">
                <a16:creationId xmlns:a16="http://schemas.microsoft.com/office/drawing/2014/main" id="{ACD0AE16-ADFD-1B7C-CF16-E0817060C444}"/>
              </a:ext>
            </a:extLst>
          </p:cNvPr>
          <p:cNvSpPr/>
          <p:nvPr/>
        </p:nvSpPr>
        <p:spPr>
          <a:xfrm>
            <a:off x="704850" y="2743198"/>
            <a:ext cx="2754659" cy="3710867"/>
          </a:xfrm>
          <a:prstGeom prst="rect">
            <a:avLst/>
          </a:prstGeom>
          <a:solidFill>
            <a:srgbClr val="E0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3CA68726-6A2D-197C-F050-C6298AD2CF3D}"/>
              </a:ext>
            </a:extLst>
          </p:cNvPr>
          <p:cNvSpPr txBox="1"/>
          <p:nvPr/>
        </p:nvSpPr>
        <p:spPr>
          <a:xfrm>
            <a:off x="704850" y="2146300"/>
            <a:ext cx="2750736" cy="596899"/>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賃金・物価が</a:t>
            </a:r>
            <a:endParaRPr kumimoji="0" lang="en-US" altLang="ja-JP"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上昇した場合</a:t>
            </a:r>
          </a:p>
        </p:txBody>
      </p:sp>
      <p:sp>
        <p:nvSpPr>
          <p:cNvPr id="35" name="正方形/長方形 34">
            <a:extLst>
              <a:ext uri="{FF2B5EF4-FFF2-40B4-BE49-F238E27FC236}">
                <a16:creationId xmlns:a16="http://schemas.microsoft.com/office/drawing/2014/main" id="{2858E98A-3391-F475-BD49-87BAD0A7F75D}"/>
              </a:ext>
            </a:extLst>
          </p:cNvPr>
          <p:cNvSpPr/>
          <p:nvPr/>
        </p:nvSpPr>
        <p:spPr>
          <a:xfrm>
            <a:off x="923600" y="2924944"/>
            <a:ext cx="2314975" cy="1428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a:extLst>
              <a:ext uri="{FF2B5EF4-FFF2-40B4-BE49-F238E27FC236}">
                <a16:creationId xmlns:a16="http://schemas.microsoft.com/office/drawing/2014/main" id="{5A7F857F-DE13-49A4-160B-5BC1460A08C9}"/>
              </a:ext>
            </a:extLst>
          </p:cNvPr>
          <p:cNvCxnSpPr>
            <a:cxnSpLocks/>
          </p:cNvCxnSpPr>
          <p:nvPr/>
        </p:nvCxnSpPr>
        <p:spPr>
          <a:xfrm flipV="1">
            <a:off x="939173" y="2995501"/>
            <a:ext cx="875173" cy="833748"/>
          </a:xfrm>
          <a:prstGeom prst="line">
            <a:avLst/>
          </a:prstGeom>
          <a:ln w="19050">
            <a:solidFill>
              <a:srgbClr val="002060"/>
            </a:solidFill>
            <a:prstDash val="sysDot"/>
            <a:tailEnd type="arrow"/>
          </a:ln>
        </p:spPr>
        <p:style>
          <a:lnRef idx="2">
            <a:schemeClr val="dk1"/>
          </a:lnRef>
          <a:fillRef idx="0">
            <a:schemeClr val="dk1"/>
          </a:fillRef>
          <a:effectRef idx="1">
            <a:schemeClr val="dk1"/>
          </a:effectRef>
          <a:fontRef idx="minor">
            <a:schemeClr val="tx1"/>
          </a:fontRef>
        </p:style>
      </p:cxnSp>
      <p:sp>
        <p:nvSpPr>
          <p:cNvPr id="46" name="テキスト ボックス 45">
            <a:extLst>
              <a:ext uri="{FF2B5EF4-FFF2-40B4-BE49-F238E27FC236}">
                <a16:creationId xmlns:a16="http://schemas.microsoft.com/office/drawing/2014/main" id="{768A7C84-BF10-85AB-0FC5-C8EC1FE89E81}"/>
              </a:ext>
            </a:extLst>
          </p:cNvPr>
          <p:cNvSpPr txBox="1"/>
          <p:nvPr/>
        </p:nvSpPr>
        <p:spPr>
          <a:xfrm>
            <a:off x="748160" y="2995501"/>
            <a:ext cx="940231" cy="434082"/>
          </a:xfrm>
          <a:prstGeom prst="rect">
            <a:avLst/>
          </a:prstGeom>
          <a:noFill/>
        </p:spPr>
        <p:txBody>
          <a:bodyPr wrap="square" lIns="94604" tIns="47302" rIns="94604" bIns="47302" rtlCol="0">
            <a:spAutoFit/>
          </a:bodyPr>
          <a:lstStyle/>
          <a:p>
            <a:pPr marL="0" marR="0" lvl="0" indent="0" algn="ctr" defTabSz="914400" rtl="0" eaLnBrk="1" fontAlgn="auto" latinLnBrk="0" hangingPunct="1">
              <a:spcBef>
                <a:spcPts val="0"/>
              </a:spcBef>
              <a:spcAft>
                <a:spcPts val="0"/>
              </a:spcAft>
              <a:buClrTx/>
              <a:buSzTx/>
              <a:buFontTx/>
              <a:buNone/>
              <a:tabLst/>
              <a:defRPr/>
            </a:pPr>
            <a:r>
              <a:rPr kumimoji="1" lang="ja-JP" altLang="en-US" sz="1100" b="0" i="0" u="none" strike="noStrike" kern="1200" cap="none" spc="-21"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賃金</a:t>
            </a:r>
            <a:endParaRPr kumimoji="1" lang="en-US" altLang="ja-JP" sz="1100" b="0" i="0" u="none" strike="noStrike" kern="1200" cap="none" spc="-21"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spcBef>
                <a:spcPts val="0"/>
              </a:spcBef>
              <a:spcAft>
                <a:spcPts val="0"/>
              </a:spcAft>
              <a:buClrTx/>
              <a:buSzTx/>
              <a:buFontTx/>
              <a:buNone/>
              <a:tabLst/>
              <a:defRPr/>
            </a:pPr>
            <a:r>
              <a:rPr kumimoji="1" lang="ja-JP" altLang="en-US" sz="1100" b="0" i="0" u="none" strike="noStrike" kern="1200" cap="none" spc="-21"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（物価）</a:t>
            </a:r>
            <a:endParaRPr kumimoji="1" lang="en-US" altLang="ja-JP" sz="1100" b="0" i="0" u="none" strike="noStrike" kern="1200" cap="none" spc="-21"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cxnSp>
        <p:nvCxnSpPr>
          <p:cNvPr id="47" name="直線コネクタ 46">
            <a:extLst>
              <a:ext uri="{FF2B5EF4-FFF2-40B4-BE49-F238E27FC236}">
                <a16:creationId xmlns:a16="http://schemas.microsoft.com/office/drawing/2014/main" id="{8A481697-CF68-0EE3-1C76-FF52CD2DB9C6}"/>
              </a:ext>
            </a:extLst>
          </p:cNvPr>
          <p:cNvCxnSpPr>
            <a:cxnSpLocks/>
          </p:cNvCxnSpPr>
          <p:nvPr/>
        </p:nvCxnSpPr>
        <p:spPr>
          <a:xfrm>
            <a:off x="923600" y="3829249"/>
            <a:ext cx="2314975" cy="0"/>
          </a:xfrm>
          <a:prstGeom prst="line">
            <a:avLst/>
          </a:prstGeom>
          <a:ln w="25400">
            <a:solidFill>
              <a:srgbClr val="004180"/>
            </a:solidFill>
          </a:ln>
        </p:spPr>
        <p:style>
          <a:lnRef idx="1">
            <a:schemeClr val="accent1"/>
          </a:lnRef>
          <a:fillRef idx="0">
            <a:schemeClr val="accent1"/>
          </a:fillRef>
          <a:effectRef idx="0">
            <a:schemeClr val="accent1"/>
          </a:effectRef>
          <a:fontRef idx="minor">
            <a:schemeClr val="tx1"/>
          </a:fontRef>
        </p:style>
      </p:cxnSp>
      <p:sp>
        <p:nvSpPr>
          <p:cNvPr id="51" name="Rectangle 5">
            <a:extLst>
              <a:ext uri="{FF2B5EF4-FFF2-40B4-BE49-F238E27FC236}">
                <a16:creationId xmlns:a16="http://schemas.microsoft.com/office/drawing/2014/main" id="{E3C5B035-F6C1-523C-3DA9-3815F9510FFC}"/>
              </a:ext>
            </a:extLst>
          </p:cNvPr>
          <p:cNvSpPr>
            <a:spLocks noChangeArrowheads="1"/>
          </p:cNvSpPr>
          <p:nvPr/>
        </p:nvSpPr>
        <p:spPr bwMode="auto">
          <a:xfrm>
            <a:off x="1814346" y="2995502"/>
            <a:ext cx="343238" cy="833748"/>
          </a:xfrm>
          <a:prstGeom prst="rect">
            <a:avLst/>
          </a:prstGeom>
          <a:solidFill>
            <a:schemeClr val="bg1">
              <a:lumMod val="95000"/>
            </a:schemeClr>
          </a:solidFill>
          <a:ln w="25400">
            <a:solidFill>
              <a:srgbClr val="002060"/>
            </a:solidFill>
            <a:miter lim="800000"/>
            <a:headEnd/>
            <a:tailEnd/>
          </a:ln>
        </p:spPr>
        <p:txBody>
          <a:bodyPr vert="horz" wrap="square" lIns="76866" tIns="9198" rIns="76866" bIns="919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7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2" name="下矢印 100">
            <a:extLst>
              <a:ext uri="{FF2B5EF4-FFF2-40B4-BE49-F238E27FC236}">
                <a16:creationId xmlns:a16="http://schemas.microsoft.com/office/drawing/2014/main" id="{2DA1D2DB-EC97-376E-ECE0-5BECC20FF806}"/>
              </a:ext>
            </a:extLst>
          </p:cNvPr>
          <p:cNvSpPr/>
          <p:nvPr/>
        </p:nvSpPr>
        <p:spPr>
          <a:xfrm>
            <a:off x="2182177" y="2988299"/>
            <a:ext cx="186469" cy="417600"/>
          </a:xfrm>
          <a:prstGeom prst="downArrow">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573F5090-AFE5-0FA7-ADE1-A56699EC14E7}"/>
              </a:ext>
            </a:extLst>
          </p:cNvPr>
          <p:cNvSpPr txBox="1"/>
          <p:nvPr/>
        </p:nvSpPr>
        <p:spPr>
          <a:xfrm>
            <a:off x="1806791" y="3033623"/>
            <a:ext cx="352638" cy="1018116"/>
          </a:xfrm>
          <a:prstGeom prst="rect">
            <a:avLst/>
          </a:prstGeom>
          <a:noFill/>
        </p:spPr>
        <p:txBody>
          <a:bodyPr vert="eaVert" wrap="square" lIns="94604" tIns="47302" rIns="94604" bIns="4730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賃金（物価）</a:t>
            </a:r>
          </a:p>
        </p:txBody>
      </p:sp>
      <p:cxnSp>
        <p:nvCxnSpPr>
          <p:cNvPr id="73" name="直線矢印コネクタ 72">
            <a:extLst>
              <a:ext uri="{FF2B5EF4-FFF2-40B4-BE49-F238E27FC236}">
                <a16:creationId xmlns:a16="http://schemas.microsoft.com/office/drawing/2014/main" id="{76534758-B43C-3E57-0AA2-90C099869142}"/>
              </a:ext>
            </a:extLst>
          </p:cNvPr>
          <p:cNvCxnSpPr>
            <a:cxnSpLocks/>
          </p:cNvCxnSpPr>
          <p:nvPr/>
        </p:nvCxnSpPr>
        <p:spPr>
          <a:xfrm flipV="1">
            <a:off x="2272258" y="3405899"/>
            <a:ext cx="0" cy="417600"/>
          </a:xfrm>
          <a:prstGeom prst="straightConnector1">
            <a:avLst/>
          </a:prstGeom>
          <a:ln w="47625">
            <a:solidFill>
              <a:srgbClr val="00A9CC"/>
            </a:solidFill>
            <a:tailEnd type="arrow" w="sm" len="sm"/>
          </a:ln>
        </p:spPr>
        <p:style>
          <a:lnRef idx="2">
            <a:schemeClr val="dk1"/>
          </a:lnRef>
          <a:fillRef idx="0">
            <a:schemeClr val="dk1"/>
          </a:fillRef>
          <a:effectRef idx="1">
            <a:schemeClr val="dk1"/>
          </a:effectRef>
          <a:fontRef idx="minor">
            <a:schemeClr val="tx1"/>
          </a:fontRef>
        </p:style>
      </p:cxnSp>
      <p:sp>
        <p:nvSpPr>
          <p:cNvPr id="17" name="テキスト ボックス 16">
            <a:extLst>
              <a:ext uri="{FF2B5EF4-FFF2-40B4-BE49-F238E27FC236}">
                <a16:creationId xmlns:a16="http://schemas.microsoft.com/office/drawing/2014/main" id="{5709CC36-3942-D7C3-38DC-DA9152E46D5B}"/>
              </a:ext>
            </a:extLst>
          </p:cNvPr>
          <p:cNvSpPr txBox="1"/>
          <p:nvPr/>
        </p:nvSpPr>
        <p:spPr>
          <a:xfrm>
            <a:off x="2310137" y="2995501"/>
            <a:ext cx="890264" cy="454601"/>
          </a:xfrm>
          <a:prstGeom prst="rect">
            <a:avLst/>
          </a:prstGeom>
          <a:noFill/>
        </p:spPr>
        <p:txBody>
          <a:bodyPr wrap="square" lIns="94604" tIns="47302" rIns="94604" bIns="47302" rtlCol="0">
            <a:spAutoFit/>
          </a:bodyPr>
          <a:lstStyle/>
          <a:p>
            <a:pPr marL="0" marR="0" lvl="0" indent="0" algn="just" defTabSz="914400" rtl="0" eaLnBrk="1" fontAlgn="auto" latinLnBrk="0" hangingPunct="1">
              <a:lnSpc>
                <a:spcPts val="1448"/>
              </a:lnSpc>
              <a:spcBef>
                <a:spcPts val="0"/>
              </a:spcBef>
              <a:spcAft>
                <a:spcPts val="0"/>
              </a:spcAft>
              <a:buClrTx/>
              <a:buSzTx/>
              <a:buFontTx/>
              <a:buNone/>
              <a:tabLst/>
              <a:defRPr/>
            </a:pPr>
            <a:r>
              <a:rPr kumimoji="1" lang="ja-JP" altLang="en-US" sz="1200" b="0" i="0" u="none" strike="noStrike" kern="1200" cap="none" spc="-21"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スライド</a:t>
            </a:r>
            <a:endParaRPr kumimoji="1" lang="en-US" altLang="ja-JP" sz="1200" b="0" i="0" u="none" strike="noStrike" kern="1200" cap="none" spc="-21"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ts val="1448"/>
              </a:lnSpc>
              <a:spcBef>
                <a:spcPts val="0"/>
              </a:spcBef>
              <a:spcAft>
                <a:spcPts val="0"/>
              </a:spcAft>
              <a:buClrTx/>
              <a:buSzTx/>
              <a:buFontTx/>
              <a:buNone/>
              <a:tabLst/>
              <a:defRPr/>
            </a:pPr>
            <a:r>
              <a:rPr kumimoji="1" lang="ja-JP" altLang="en-US" sz="1200" b="0" i="0" u="none" strike="noStrike" kern="1200" cap="none" spc="-21"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調整率</a:t>
            </a:r>
            <a:endParaRPr kumimoji="1" lang="en-US" altLang="ja-JP" sz="1200" b="0" i="0" u="none" strike="noStrike" kern="1200" cap="none" spc="-21"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AC252CFE-4488-0494-108A-051CAB6EF145}"/>
              </a:ext>
            </a:extLst>
          </p:cNvPr>
          <p:cNvSpPr txBox="1"/>
          <p:nvPr/>
        </p:nvSpPr>
        <p:spPr>
          <a:xfrm>
            <a:off x="1654310" y="3799370"/>
            <a:ext cx="1210613" cy="275064"/>
          </a:xfrm>
          <a:prstGeom prst="rect">
            <a:avLst/>
          </a:prstGeom>
          <a:noFill/>
        </p:spPr>
        <p:txBody>
          <a:bodyPr wrap="square" lIns="94604" tIns="47302" rIns="94604" bIns="47302" rtlCol="0">
            <a:spAutoFit/>
          </a:bodyPr>
          <a:lstStyle/>
          <a:p>
            <a:pPr marL="0" marR="0" lvl="0" indent="0" algn="just" defTabSz="914400" rtl="0" eaLnBrk="1" fontAlgn="auto" latinLnBrk="0" hangingPunct="1">
              <a:lnSpc>
                <a:spcPts val="1448"/>
              </a:lnSpc>
              <a:spcBef>
                <a:spcPts val="0"/>
              </a:spcBef>
              <a:spcAft>
                <a:spcPts val="0"/>
              </a:spcAft>
              <a:buClrTx/>
              <a:buSzTx/>
              <a:buFontTx/>
              <a:buNone/>
              <a:tabLst/>
              <a:defRPr/>
            </a:pPr>
            <a:r>
              <a:rPr kumimoji="1" lang="ja-JP" altLang="en-US" sz="1200" b="0" i="0" u="none" strike="noStrike" kern="1200" cap="none" spc="-21"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年金額の改定率</a:t>
            </a:r>
            <a:endParaRPr kumimoji="1" lang="en-US" altLang="ja-JP" sz="1200" b="0" i="0" u="none" strike="noStrike" kern="1200" cap="none" spc="-21"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82" name="テキスト ボックス 81">
            <a:extLst>
              <a:ext uri="{FF2B5EF4-FFF2-40B4-BE49-F238E27FC236}">
                <a16:creationId xmlns:a16="http://schemas.microsoft.com/office/drawing/2014/main" id="{BCD5E3C4-82CA-BC3B-7B58-FAB411FDBA95}"/>
              </a:ext>
            </a:extLst>
          </p:cNvPr>
          <p:cNvSpPr txBox="1"/>
          <p:nvPr/>
        </p:nvSpPr>
        <p:spPr>
          <a:xfrm>
            <a:off x="878803" y="4440070"/>
            <a:ext cx="2406752" cy="884601"/>
          </a:xfrm>
          <a:prstGeom prst="rect">
            <a:avLst/>
          </a:prstGeom>
          <a:noFill/>
          <a:ln>
            <a:noFill/>
            <a:prstDash val="sysDash"/>
          </a:ln>
        </p:spPr>
        <p:txBody>
          <a:bodyPr wrap="square" rtlCol="0">
            <a:spAutoFit/>
          </a:bodyPr>
          <a:lstStyle/>
          <a:p>
            <a:pPr algn="l">
              <a:lnSpc>
                <a:spcPct val="110000"/>
              </a:lnSpc>
              <a:spcAft>
                <a:spcPts val="600"/>
              </a:spcAft>
              <a:buClr>
                <a:schemeClr val="tx2"/>
              </a:buClr>
            </a:pPr>
            <a:r>
              <a:rPr kumimoji="1" lang="ja-JP" altLang="en-US" sz="1200" dirty="0">
                <a:latin typeface="Meiryo UI" panose="020B0604030504040204" pitchFamily="50" charset="-128"/>
                <a:ea typeface="Meiryo UI" panose="020B0604030504040204" pitchFamily="50" charset="-128"/>
              </a:rPr>
              <a:t>賃金や物価について伸びが大きい場合には、年金額を賃金や物価が上がった分だけ上げず、若い世代への積立金として取り置く。</a:t>
            </a:r>
            <a:endParaRPr kumimoji="1" lang="en-US" altLang="ja-JP" sz="1200" dirty="0">
              <a:latin typeface="Meiryo UI" panose="020B0604030504040204" pitchFamily="50" charset="-128"/>
              <a:ea typeface="Meiryo UI" panose="020B0604030504040204" pitchFamily="50" charset="-128"/>
            </a:endParaRPr>
          </a:p>
        </p:txBody>
      </p:sp>
      <p:sp>
        <p:nvSpPr>
          <p:cNvPr id="9" name="下矢印 100">
            <a:extLst>
              <a:ext uri="{FF2B5EF4-FFF2-40B4-BE49-F238E27FC236}">
                <a16:creationId xmlns:a16="http://schemas.microsoft.com/office/drawing/2014/main" id="{F06F435D-DAD5-78A4-7BEA-7F2912B6E897}"/>
              </a:ext>
            </a:extLst>
          </p:cNvPr>
          <p:cNvSpPr/>
          <p:nvPr/>
        </p:nvSpPr>
        <p:spPr>
          <a:xfrm>
            <a:off x="5049262" y="3620449"/>
            <a:ext cx="186469" cy="417600"/>
          </a:xfrm>
          <a:prstGeom prst="downArrow">
            <a:avLst/>
          </a:prstGeom>
          <a:noFill/>
          <a:ln w="19050">
            <a:solidFill>
              <a:srgbClr val="ED7D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8346112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childTnLst>
                                </p:cTn>
                              </p:par>
                              <p:par>
                                <p:cTn id="9" presetID="35" presetClass="path" presetSubtype="0" fill="hold" nodeType="withEffect">
                                  <p:stCondLst>
                                    <p:cond delay="0"/>
                                  </p:stCondLst>
                                  <p:childTnLst>
                                    <p:animMotion origin="layout" path="M -0.03654 0.05162 L -1.53846E-6 -1.48148E-6 " pathEditMode="relative" rAng="0" ptsTypes="AA">
                                      <p:cBhvr>
                                        <p:cTn id="10" dur="500" fill="hold"/>
                                        <p:tgtEl>
                                          <p:spTgt spid="57"/>
                                        </p:tgtEl>
                                        <p:attrNameLst>
                                          <p:attrName>ppt_x</p:attrName>
                                          <p:attrName>ppt_y</p:attrName>
                                        </p:attrNameLst>
                                      </p:cBhvr>
                                      <p:rCtr x="1827" y="-2593"/>
                                    </p:animMotion>
                                  </p:childTnLst>
                                </p:cTn>
                              </p:par>
                              <p:par>
                                <p:cTn id="11" presetID="23" presetClass="entr" presetSubtype="16"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500" fill="hold"/>
                                        <p:tgtEl>
                                          <p:spTgt spid="64"/>
                                        </p:tgtEl>
                                        <p:attrNameLst>
                                          <p:attrName>ppt_w</p:attrName>
                                        </p:attrNameLst>
                                      </p:cBhvr>
                                      <p:tavLst>
                                        <p:tav tm="0">
                                          <p:val>
                                            <p:fltVal val="0"/>
                                          </p:val>
                                        </p:tav>
                                        <p:tav tm="100000">
                                          <p:val>
                                            <p:strVal val="#ppt_w"/>
                                          </p:val>
                                        </p:tav>
                                      </p:tavLst>
                                    </p:anim>
                                    <p:anim calcmode="lin" valueType="num">
                                      <p:cBhvr>
                                        <p:cTn id="14" dur="500" fill="hold"/>
                                        <p:tgtEl>
                                          <p:spTgt spid="64"/>
                                        </p:tgtEl>
                                        <p:attrNameLst>
                                          <p:attrName>ppt_h</p:attrName>
                                        </p:attrNameLst>
                                      </p:cBhvr>
                                      <p:tavLst>
                                        <p:tav tm="0">
                                          <p:val>
                                            <p:fltVal val="0"/>
                                          </p:val>
                                        </p:tav>
                                        <p:tav tm="100000">
                                          <p:val>
                                            <p:strVal val="#ppt_h"/>
                                          </p:val>
                                        </p:tav>
                                      </p:tavLst>
                                    </p:anim>
                                  </p:childTnLst>
                                </p:cTn>
                              </p:par>
                              <p:par>
                                <p:cTn id="15" presetID="35" presetClass="path" presetSubtype="0" fill="hold" nodeType="withEffect">
                                  <p:stCondLst>
                                    <p:cond delay="0"/>
                                  </p:stCondLst>
                                  <p:childTnLst>
                                    <p:animMotion origin="layout" path="M -0.05481 0.00463 L 1.79487E-6 -1.11111E-6 " pathEditMode="relative" rAng="0" ptsTypes="AA">
                                      <p:cBhvr>
                                        <p:cTn id="16" dur="500" fill="hold"/>
                                        <p:tgtEl>
                                          <p:spTgt spid="64"/>
                                        </p:tgtEl>
                                        <p:attrNameLst>
                                          <p:attrName>ppt_x</p:attrName>
                                          <p:attrName>ppt_y</p:attrName>
                                        </p:attrNameLst>
                                      </p:cBhvr>
                                      <p:rCtr x="2740" y="-231"/>
                                    </p:animMotion>
                                  </p:childTnLst>
                                </p:cTn>
                              </p:par>
                            </p:childTnLst>
                          </p:cTn>
                        </p:par>
                      </p:childTnLst>
                    </p:cTn>
                  </p:par>
                  <p:par>
                    <p:cTn id="17" fill="hold">
                      <p:stCondLst>
                        <p:cond delay="indefinite"/>
                      </p:stCondLst>
                      <p:childTnLst>
                        <p:par>
                          <p:cTn id="18" fill="hold">
                            <p:stCondLst>
                              <p:cond delay="0"/>
                            </p:stCondLst>
                            <p:childTnLst>
                              <p:par>
                                <p:cTn id="19" presetID="17" presetClass="entr" presetSubtype="1"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ppt_x</p:attrName>
                                        </p:attrNameLst>
                                      </p:cBhvr>
                                      <p:tavLst>
                                        <p:tav tm="0">
                                          <p:val>
                                            <p:strVal val="#ppt_x"/>
                                          </p:val>
                                        </p:tav>
                                        <p:tav tm="100000">
                                          <p:val>
                                            <p:strVal val="#ppt_x"/>
                                          </p:val>
                                        </p:tav>
                                      </p:tavLst>
                                    </p:anim>
                                    <p:anim calcmode="lin" valueType="num">
                                      <p:cBhvr>
                                        <p:cTn id="22" dur="500" fill="hold"/>
                                        <p:tgtEl>
                                          <p:spTgt spid="28"/>
                                        </p:tgtEl>
                                        <p:attrNameLst>
                                          <p:attrName>ppt_y</p:attrName>
                                        </p:attrNameLst>
                                      </p:cBhvr>
                                      <p:tavLst>
                                        <p:tav tm="0">
                                          <p:val>
                                            <p:strVal val="#ppt_y-#ppt_h/2"/>
                                          </p:val>
                                        </p:tav>
                                        <p:tav tm="100000">
                                          <p:val>
                                            <p:strVal val="#ppt_y"/>
                                          </p:val>
                                        </p:tav>
                                      </p:tavLst>
                                    </p:anim>
                                    <p:anim calcmode="lin" valueType="num">
                                      <p:cBhvr>
                                        <p:cTn id="23" dur="500" fill="hold"/>
                                        <p:tgtEl>
                                          <p:spTgt spid="28"/>
                                        </p:tgtEl>
                                        <p:attrNameLst>
                                          <p:attrName>ppt_w</p:attrName>
                                        </p:attrNameLst>
                                      </p:cBhvr>
                                      <p:tavLst>
                                        <p:tav tm="0">
                                          <p:val>
                                            <p:strVal val="#ppt_w"/>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childTnLst>
                                </p:cTn>
                              </p:par>
                              <p:par>
                                <p:cTn id="25" presetID="17" presetClass="entr" presetSubtype="1"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ppt_x</p:attrName>
                                        </p:attrNameLst>
                                      </p:cBhvr>
                                      <p:tavLst>
                                        <p:tav tm="0">
                                          <p:val>
                                            <p:strVal val="#ppt_x"/>
                                          </p:val>
                                        </p:tav>
                                        <p:tav tm="100000">
                                          <p:val>
                                            <p:strVal val="#ppt_x"/>
                                          </p:val>
                                        </p:tav>
                                      </p:tavLst>
                                    </p:anim>
                                    <p:anim calcmode="lin" valueType="num">
                                      <p:cBhvr>
                                        <p:cTn id="28" dur="500" fill="hold"/>
                                        <p:tgtEl>
                                          <p:spTgt spid="36"/>
                                        </p:tgtEl>
                                        <p:attrNameLst>
                                          <p:attrName>ppt_y</p:attrName>
                                        </p:attrNameLst>
                                      </p:cBhvr>
                                      <p:tavLst>
                                        <p:tav tm="0">
                                          <p:val>
                                            <p:strVal val="#ppt_y-#ppt_h/2"/>
                                          </p:val>
                                        </p:tav>
                                        <p:tav tm="100000">
                                          <p:val>
                                            <p:strVal val="#ppt_y"/>
                                          </p:val>
                                        </p:tav>
                                      </p:tavLst>
                                    </p:anim>
                                    <p:anim calcmode="lin" valueType="num">
                                      <p:cBhvr>
                                        <p:cTn id="29" dur="500" fill="hold"/>
                                        <p:tgtEl>
                                          <p:spTgt spid="36"/>
                                        </p:tgtEl>
                                        <p:attrNameLst>
                                          <p:attrName>ppt_w</p:attrName>
                                        </p:attrNameLst>
                                      </p:cBhvr>
                                      <p:tavLst>
                                        <p:tav tm="0">
                                          <p:val>
                                            <p:strVal val="#ppt_w"/>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1" grpId="0"/>
      <p:bldP spid="36" grpId="0" animBg="1"/>
      <p:bldP spid="37" grpId="0" animBg="1"/>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47">
            <a:extLst>
              <a:ext uri="{FF2B5EF4-FFF2-40B4-BE49-F238E27FC236}">
                <a16:creationId xmlns:a16="http://schemas.microsoft.com/office/drawing/2014/main" id="{BDBC18FB-DA22-0840-9F6B-64E862E67C87}"/>
              </a:ext>
            </a:extLst>
          </p:cNvPr>
          <p:cNvSpPr/>
          <p:nvPr/>
        </p:nvSpPr>
        <p:spPr>
          <a:xfrm>
            <a:off x="555325" y="4766733"/>
            <a:ext cx="8741075" cy="1727201"/>
          </a:xfrm>
          <a:prstGeom prst="roundRect">
            <a:avLst>
              <a:gd name="adj" fmla="val 0"/>
            </a:avLst>
          </a:prstGeom>
          <a:solidFill>
            <a:srgbClr val="E0F5F9"/>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3" name="グラフィックス 2">
            <a:extLst>
              <a:ext uri="{FF2B5EF4-FFF2-40B4-BE49-F238E27FC236}">
                <a16:creationId xmlns:a16="http://schemas.microsoft.com/office/drawing/2014/main" id="{83BB5179-ED9B-4CC7-6109-C82B549EA2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7119" y="2495202"/>
            <a:ext cx="8808720" cy="2181225"/>
          </a:xfrm>
          <a:prstGeom prst="rect">
            <a:avLst/>
          </a:prstGeom>
        </p:spPr>
      </p:pic>
      <p:sp>
        <p:nvSpPr>
          <p:cNvPr id="5" name="正方形/長方形 4">
            <a:extLst>
              <a:ext uri="{FF2B5EF4-FFF2-40B4-BE49-F238E27FC236}">
                <a16:creationId xmlns:a16="http://schemas.microsoft.com/office/drawing/2014/main" id="{DF1A1788-6C49-49F9-976D-3A91D532DFB7}"/>
              </a:ext>
            </a:extLst>
          </p:cNvPr>
          <p:cNvSpPr/>
          <p:nvPr/>
        </p:nvSpPr>
        <p:spPr>
          <a:xfrm>
            <a:off x="411259" y="0"/>
            <a:ext cx="5618066" cy="626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669EBED7-0C55-4882-A7DA-8657E68A7438}"/>
              </a:ext>
            </a:extLst>
          </p:cNvPr>
          <p:cNvSpPr txBox="1"/>
          <p:nvPr/>
        </p:nvSpPr>
        <p:spPr bwMode="gray">
          <a:xfrm>
            <a:off x="555325" y="55917"/>
            <a:ext cx="535274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経済変動が年金財政へ与える影響</a:t>
            </a:r>
          </a:p>
        </p:txBody>
      </p:sp>
      <p:sp>
        <p:nvSpPr>
          <p:cNvPr id="8" name="スライド番号プレースホルダー 7">
            <a:extLst>
              <a:ext uri="{FF2B5EF4-FFF2-40B4-BE49-F238E27FC236}">
                <a16:creationId xmlns:a16="http://schemas.microsoft.com/office/drawing/2014/main" id="{98B8E340-9455-43EA-8673-75C80207786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77" name="グループ化 76">
            <a:extLst>
              <a:ext uri="{FF2B5EF4-FFF2-40B4-BE49-F238E27FC236}">
                <a16:creationId xmlns:a16="http://schemas.microsoft.com/office/drawing/2014/main" id="{750E094C-CB42-41F1-8B4B-A67C08FCFD30}"/>
              </a:ext>
            </a:extLst>
          </p:cNvPr>
          <p:cNvGrpSpPr/>
          <p:nvPr/>
        </p:nvGrpSpPr>
        <p:grpSpPr>
          <a:xfrm>
            <a:off x="5430466" y="2665847"/>
            <a:ext cx="1938867" cy="355794"/>
            <a:chOff x="5809383" y="4524816"/>
            <a:chExt cx="1696736" cy="355794"/>
          </a:xfrm>
        </p:grpSpPr>
        <p:sp>
          <p:nvSpPr>
            <p:cNvPr id="78" name="正方形/長方形 77">
              <a:extLst>
                <a:ext uri="{FF2B5EF4-FFF2-40B4-BE49-F238E27FC236}">
                  <a16:creationId xmlns:a16="http://schemas.microsoft.com/office/drawing/2014/main" id="{5B8CED2B-57E7-122D-77C9-43CF4159E6D8}"/>
                </a:ext>
              </a:extLst>
            </p:cNvPr>
            <p:cNvSpPr/>
            <p:nvPr/>
          </p:nvSpPr>
          <p:spPr>
            <a:xfrm>
              <a:off x="5809383" y="4525143"/>
              <a:ext cx="1696736" cy="355467"/>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9" name="矢印: 下 78">
              <a:extLst>
                <a:ext uri="{FF2B5EF4-FFF2-40B4-BE49-F238E27FC236}">
                  <a16:creationId xmlns:a16="http://schemas.microsoft.com/office/drawing/2014/main" id="{253301A4-20D0-ECE1-E6BF-977E1505D941}"/>
                </a:ext>
              </a:extLst>
            </p:cNvPr>
            <p:cNvSpPr/>
            <p:nvPr/>
          </p:nvSpPr>
          <p:spPr>
            <a:xfrm flipV="1">
              <a:off x="6525886" y="4524816"/>
              <a:ext cx="263730" cy="324465"/>
            </a:xfrm>
            <a:prstGeom prst="downArrow">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2" name="テキスト ボックス 1">
            <a:extLst>
              <a:ext uri="{FF2B5EF4-FFF2-40B4-BE49-F238E27FC236}">
                <a16:creationId xmlns:a16="http://schemas.microsoft.com/office/drawing/2014/main" id="{67277E05-92B3-926B-14E5-FE51FF7345F4}"/>
              </a:ext>
            </a:extLst>
          </p:cNvPr>
          <p:cNvSpPr txBox="1"/>
          <p:nvPr/>
        </p:nvSpPr>
        <p:spPr>
          <a:xfrm>
            <a:off x="7919301" y="4116244"/>
            <a:ext cx="1512168" cy="475836"/>
          </a:xfrm>
          <a:prstGeom prst="rect">
            <a:avLst/>
          </a:prstGeom>
          <a:noFill/>
          <a:ln>
            <a:noFill/>
            <a:prstDash val="sysDash"/>
          </a:ln>
        </p:spPr>
        <p:txBody>
          <a:bodyPr wrap="square" rtlCol="0">
            <a:spAutoFit/>
          </a:bodyPr>
          <a:lstStyle>
            <a:defPPr>
              <a:defRPr lang="en-US"/>
            </a:defPPr>
            <a:lvl1pPr>
              <a:lnSpc>
                <a:spcPct val="120000"/>
              </a:lnSpc>
              <a:spcAft>
                <a:spcPts val="600"/>
              </a:spcAft>
              <a:buClr>
                <a:schemeClr val="tx2"/>
              </a:buClr>
              <a:defRPr kumimoji="1" sz="1200">
                <a:latin typeface="Meiryo UI" panose="020B0604030504040204" pitchFamily="50" charset="-128"/>
                <a:ea typeface="Meiryo UI" panose="020B0604030504040204" pitchFamily="50" charset="-128"/>
              </a:defRPr>
            </a:lvl1pPr>
          </a:lstStyle>
          <a:p>
            <a:r>
              <a:rPr lang="en-US" altLang="ja-JP" sz="1050" dirty="0">
                <a:solidFill>
                  <a:schemeClr val="bg1"/>
                </a:solidFill>
              </a:rPr>
              <a:t>※</a:t>
            </a:r>
            <a:r>
              <a:rPr lang="ja-JP" altLang="en-US" sz="1050" dirty="0">
                <a:solidFill>
                  <a:schemeClr val="bg1"/>
                </a:solidFill>
              </a:rPr>
              <a:t>人口構造の変化に</a:t>
            </a:r>
            <a:br>
              <a:rPr lang="en-US" altLang="ja-JP" sz="1050" dirty="0">
                <a:solidFill>
                  <a:schemeClr val="bg1"/>
                </a:solidFill>
              </a:rPr>
            </a:br>
            <a:r>
              <a:rPr lang="ja-JP" altLang="en-US" sz="1050" dirty="0">
                <a:solidFill>
                  <a:schemeClr val="bg1"/>
                </a:solidFill>
              </a:rPr>
              <a:t>　よる影響を除く。</a:t>
            </a:r>
          </a:p>
        </p:txBody>
      </p:sp>
      <p:grpSp>
        <p:nvGrpSpPr>
          <p:cNvPr id="12" name="グループ化 11">
            <a:extLst>
              <a:ext uri="{FF2B5EF4-FFF2-40B4-BE49-F238E27FC236}">
                <a16:creationId xmlns:a16="http://schemas.microsoft.com/office/drawing/2014/main" id="{44B8037D-BCAE-C2FF-3301-AB40B144615B}"/>
              </a:ext>
            </a:extLst>
          </p:cNvPr>
          <p:cNvGrpSpPr/>
          <p:nvPr/>
        </p:nvGrpSpPr>
        <p:grpSpPr>
          <a:xfrm>
            <a:off x="2391934" y="2665768"/>
            <a:ext cx="1135381" cy="365937"/>
            <a:chOff x="2391934" y="2673459"/>
            <a:chExt cx="1135381" cy="365937"/>
          </a:xfrm>
        </p:grpSpPr>
        <p:sp>
          <p:nvSpPr>
            <p:cNvPr id="32" name="正方形/長方形 31">
              <a:extLst>
                <a:ext uri="{FF2B5EF4-FFF2-40B4-BE49-F238E27FC236}">
                  <a16:creationId xmlns:a16="http://schemas.microsoft.com/office/drawing/2014/main" id="{888EC351-A8E8-D93A-464A-3FC32C5F3026}"/>
                </a:ext>
              </a:extLst>
            </p:cNvPr>
            <p:cNvSpPr/>
            <p:nvPr/>
          </p:nvSpPr>
          <p:spPr>
            <a:xfrm rot="5400000">
              <a:off x="2776744" y="2288824"/>
              <a:ext cx="365762" cy="1135381"/>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 name="矢印: 下 8">
              <a:extLst>
                <a:ext uri="{FF2B5EF4-FFF2-40B4-BE49-F238E27FC236}">
                  <a16:creationId xmlns:a16="http://schemas.microsoft.com/office/drawing/2014/main" id="{F5746605-8025-9B86-E106-4C640E789172}"/>
                </a:ext>
              </a:extLst>
            </p:cNvPr>
            <p:cNvSpPr/>
            <p:nvPr/>
          </p:nvSpPr>
          <p:spPr>
            <a:xfrm flipV="1">
              <a:off x="2831610" y="2673459"/>
              <a:ext cx="263730" cy="324465"/>
            </a:xfrm>
            <a:prstGeom prst="downArrow">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13" name="グループ化 12">
            <a:extLst>
              <a:ext uri="{FF2B5EF4-FFF2-40B4-BE49-F238E27FC236}">
                <a16:creationId xmlns:a16="http://schemas.microsoft.com/office/drawing/2014/main" id="{1E1DA573-670F-D281-E474-5099442461E7}"/>
              </a:ext>
            </a:extLst>
          </p:cNvPr>
          <p:cNvGrpSpPr/>
          <p:nvPr/>
        </p:nvGrpSpPr>
        <p:grpSpPr>
          <a:xfrm>
            <a:off x="3582646" y="2665768"/>
            <a:ext cx="426722" cy="365938"/>
            <a:chOff x="3582646" y="2673459"/>
            <a:chExt cx="426722" cy="365938"/>
          </a:xfrm>
        </p:grpSpPr>
        <p:sp>
          <p:nvSpPr>
            <p:cNvPr id="4" name="正方形/長方形 3">
              <a:extLst>
                <a:ext uri="{FF2B5EF4-FFF2-40B4-BE49-F238E27FC236}">
                  <a16:creationId xmlns:a16="http://schemas.microsoft.com/office/drawing/2014/main" id="{A594B0BC-4D98-7029-064A-4599A4DCC7DA}"/>
                </a:ext>
              </a:extLst>
            </p:cNvPr>
            <p:cNvSpPr/>
            <p:nvPr/>
          </p:nvSpPr>
          <p:spPr>
            <a:xfrm rot="5400000">
              <a:off x="3613126" y="2643155"/>
              <a:ext cx="365762" cy="426722"/>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 name="矢印: 下 9">
              <a:extLst>
                <a:ext uri="{FF2B5EF4-FFF2-40B4-BE49-F238E27FC236}">
                  <a16:creationId xmlns:a16="http://schemas.microsoft.com/office/drawing/2014/main" id="{897B576B-11C4-324D-73B6-65EEB36138DC}"/>
                </a:ext>
              </a:extLst>
            </p:cNvPr>
            <p:cNvSpPr/>
            <p:nvPr/>
          </p:nvSpPr>
          <p:spPr>
            <a:xfrm flipV="1">
              <a:off x="3662190" y="2673459"/>
              <a:ext cx="263730" cy="324465"/>
            </a:xfrm>
            <a:prstGeom prst="downArrow">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14" name="グループ化 13">
            <a:extLst>
              <a:ext uri="{FF2B5EF4-FFF2-40B4-BE49-F238E27FC236}">
                <a16:creationId xmlns:a16="http://schemas.microsoft.com/office/drawing/2014/main" id="{79D3DCBB-6216-CAE4-0909-925E76738FFD}"/>
              </a:ext>
            </a:extLst>
          </p:cNvPr>
          <p:cNvGrpSpPr/>
          <p:nvPr/>
        </p:nvGrpSpPr>
        <p:grpSpPr>
          <a:xfrm>
            <a:off x="4062706" y="2665768"/>
            <a:ext cx="373382" cy="365938"/>
            <a:chOff x="4062706" y="2673459"/>
            <a:chExt cx="373382" cy="365938"/>
          </a:xfrm>
        </p:grpSpPr>
        <p:sp>
          <p:nvSpPr>
            <p:cNvPr id="7" name="正方形/長方形 6">
              <a:extLst>
                <a:ext uri="{FF2B5EF4-FFF2-40B4-BE49-F238E27FC236}">
                  <a16:creationId xmlns:a16="http://schemas.microsoft.com/office/drawing/2014/main" id="{EBBC9CBF-A9EA-1601-B86E-031105F59636}"/>
                </a:ext>
              </a:extLst>
            </p:cNvPr>
            <p:cNvSpPr/>
            <p:nvPr/>
          </p:nvSpPr>
          <p:spPr>
            <a:xfrm rot="5400000">
              <a:off x="4066516" y="2669825"/>
              <a:ext cx="365762" cy="373382"/>
            </a:xfrm>
            <a:prstGeom prst="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 name="矢印: 下 10">
              <a:extLst>
                <a:ext uri="{FF2B5EF4-FFF2-40B4-BE49-F238E27FC236}">
                  <a16:creationId xmlns:a16="http://schemas.microsoft.com/office/drawing/2014/main" id="{AF0F92D5-9D09-B48F-315C-827617977525}"/>
                </a:ext>
              </a:extLst>
            </p:cNvPr>
            <p:cNvSpPr/>
            <p:nvPr/>
          </p:nvSpPr>
          <p:spPr>
            <a:xfrm flipV="1">
              <a:off x="4127010" y="2673459"/>
              <a:ext cx="263730" cy="324465"/>
            </a:xfrm>
            <a:prstGeom prst="downArrow">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25" name="テキスト ボックス 24">
            <a:extLst>
              <a:ext uri="{FF2B5EF4-FFF2-40B4-BE49-F238E27FC236}">
                <a16:creationId xmlns:a16="http://schemas.microsoft.com/office/drawing/2014/main" id="{2EC9D16D-78C3-53E4-FAC1-AAF634BA2BEB}"/>
              </a:ext>
            </a:extLst>
          </p:cNvPr>
          <p:cNvSpPr txBox="1"/>
          <p:nvPr/>
        </p:nvSpPr>
        <p:spPr>
          <a:xfrm>
            <a:off x="535192" y="4835050"/>
            <a:ext cx="32224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＜賃金上昇に連動しない部分＞</a:t>
            </a:r>
          </a:p>
        </p:txBody>
      </p:sp>
      <p:sp>
        <p:nvSpPr>
          <p:cNvPr id="37" name="正方形/長方形 36">
            <a:extLst>
              <a:ext uri="{FF2B5EF4-FFF2-40B4-BE49-F238E27FC236}">
                <a16:creationId xmlns:a16="http://schemas.microsoft.com/office/drawing/2014/main" id="{4D3D3237-368A-11C4-1103-C7E82C6CF2B9}"/>
              </a:ext>
            </a:extLst>
          </p:cNvPr>
          <p:cNvSpPr/>
          <p:nvPr/>
        </p:nvSpPr>
        <p:spPr>
          <a:xfrm>
            <a:off x="762184" y="5265928"/>
            <a:ext cx="1707927" cy="375906"/>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endParaRPr lang="ja-JP" altLang="en-US" sz="2800" b="1" spc="300">
              <a:solidFill>
                <a:schemeClr val="bg1"/>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F207D89F-CAB1-1C57-5A22-53C3AEF2D67E}"/>
              </a:ext>
            </a:extLst>
          </p:cNvPr>
          <p:cNvSpPr txBox="1"/>
          <p:nvPr/>
        </p:nvSpPr>
        <p:spPr>
          <a:xfrm>
            <a:off x="906654" y="5299992"/>
            <a:ext cx="1418986" cy="307777"/>
          </a:xfrm>
          <a:prstGeom prst="rect">
            <a:avLst/>
          </a:prstGeom>
          <a:noFill/>
        </p:spPr>
        <p:txBody>
          <a:bodyPr wrap="square" rtlCol="0">
            <a:spAutoFit/>
          </a:bodyPr>
          <a:lstStyle/>
          <a:p>
            <a:pPr algn="dist" defTabSz="914400" fontAlgn="base">
              <a:spcBef>
                <a:spcPct val="0"/>
              </a:spcBef>
              <a:spcAft>
                <a:spcPct val="0"/>
              </a:spcAft>
            </a:pPr>
            <a:r>
              <a:rPr lang="ja-JP" altLang="en-US" sz="1400" b="1"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積立金</a:t>
            </a:r>
            <a:endParaRPr lang="en-US" altLang="ja-JP" sz="1400" b="1" dirty="0">
              <a:solidFill>
                <a:srgbClr val="00206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58" name="フリーフォーム: 図形 57">
            <a:extLst>
              <a:ext uri="{FF2B5EF4-FFF2-40B4-BE49-F238E27FC236}">
                <a16:creationId xmlns:a16="http://schemas.microsoft.com/office/drawing/2014/main" id="{674B4CE5-0D43-8102-7ECA-46F6694B4EE3}"/>
              </a:ext>
            </a:extLst>
          </p:cNvPr>
          <p:cNvSpPr/>
          <p:nvPr/>
        </p:nvSpPr>
        <p:spPr>
          <a:xfrm>
            <a:off x="2071478" y="4329357"/>
            <a:ext cx="5760000" cy="289921"/>
          </a:xfrm>
          <a:custGeom>
            <a:avLst/>
            <a:gdLst>
              <a:gd name="connsiteX0" fmla="*/ 0 w 5760000"/>
              <a:gd name="connsiteY0" fmla="*/ 0 h 289921"/>
              <a:gd name="connsiteX1" fmla="*/ 5760000 w 5760000"/>
              <a:gd name="connsiteY1" fmla="*/ 0 h 289921"/>
              <a:gd name="connsiteX2" fmla="*/ 5760000 w 5760000"/>
              <a:gd name="connsiteY2" fmla="*/ 103238 h 289921"/>
              <a:gd name="connsiteX3" fmla="*/ 2962542 w 5760000"/>
              <a:gd name="connsiteY3" fmla="*/ 103238 h 289921"/>
              <a:gd name="connsiteX4" fmla="*/ 3029503 w 5760000"/>
              <a:gd name="connsiteY4" fmla="*/ 289921 h 289921"/>
              <a:gd name="connsiteX5" fmla="*/ 2730498 w 5760000"/>
              <a:gd name="connsiteY5" fmla="*/ 289921 h 289921"/>
              <a:gd name="connsiteX6" fmla="*/ 2797460 w 5760000"/>
              <a:gd name="connsiteY6" fmla="*/ 103238 h 289921"/>
              <a:gd name="connsiteX7" fmla="*/ 0 w 5760000"/>
              <a:gd name="connsiteY7" fmla="*/ 103238 h 28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0000" h="289921">
                <a:moveTo>
                  <a:pt x="0" y="0"/>
                </a:moveTo>
                <a:lnTo>
                  <a:pt x="5760000" y="0"/>
                </a:lnTo>
                <a:lnTo>
                  <a:pt x="5760000" y="103238"/>
                </a:lnTo>
                <a:lnTo>
                  <a:pt x="2962542" y="103238"/>
                </a:lnTo>
                <a:lnTo>
                  <a:pt x="3029503" y="289921"/>
                </a:lnTo>
                <a:lnTo>
                  <a:pt x="2730498" y="289921"/>
                </a:lnTo>
                <a:lnTo>
                  <a:pt x="2797460" y="103238"/>
                </a:lnTo>
                <a:lnTo>
                  <a:pt x="0" y="103238"/>
                </a:lnTo>
                <a:close/>
              </a:path>
            </a:pathLst>
          </a:custGeom>
          <a:solidFill>
            <a:srgbClr val="92D05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テキスト ボックス 43">
            <a:extLst>
              <a:ext uri="{FF2B5EF4-FFF2-40B4-BE49-F238E27FC236}">
                <a16:creationId xmlns:a16="http://schemas.microsoft.com/office/drawing/2014/main" id="{CD3F9744-BCB2-8CE2-0DCD-D92C8964EF8E}"/>
              </a:ext>
            </a:extLst>
          </p:cNvPr>
          <p:cNvSpPr txBox="1"/>
          <p:nvPr/>
        </p:nvSpPr>
        <p:spPr>
          <a:xfrm>
            <a:off x="4989582" y="5274592"/>
            <a:ext cx="1541199" cy="307777"/>
          </a:xfrm>
          <a:prstGeom prst="rect">
            <a:avLst/>
          </a:prstGeom>
          <a:noFill/>
        </p:spPr>
        <p:txBody>
          <a:bodyPr wrap="square" rtlCol="0">
            <a:spAutoFit/>
          </a:bodyPr>
          <a:lstStyle/>
          <a:p>
            <a:pPr defTabSz="914400" fontAlgn="base">
              <a:spcBef>
                <a:spcPct val="0"/>
              </a:spcBef>
              <a:spcAft>
                <a:spcPct val="0"/>
              </a:spcAft>
            </a:pPr>
            <a:r>
              <a:rPr lang="ja-JP" altLang="en-US" sz="14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運用利回りに連動</a:t>
            </a:r>
            <a:endParaRPr lang="en-US" altLang="ja-JP" sz="14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5" name="テキスト ボックス 44">
            <a:extLst>
              <a:ext uri="{FF2B5EF4-FFF2-40B4-BE49-F238E27FC236}">
                <a16:creationId xmlns:a16="http://schemas.microsoft.com/office/drawing/2014/main" id="{4D0CF7AB-6EA7-E6F4-B484-FBB3106CA1A7}"/>
              </a:ext>
            </a:extLst>
          </p:cNvPr>
          <p:cNvSpPr txBox="1"/>
          <p:nvPr/>
        </p:nvSpPr>
        <p:spPr>
          <a:xfrm>
            <a:off x="4989582" y="5827290"/>
            <a:ext cx="4385724" cy="461665"/>
          </a:xfrm>
          <a:prstGeom prst="rect">
            <a:avLst/>
          </a:prstGeom>
          <a:noFill/>
        </p:spPr>
        <p:txBody>
          <a:bodyPr wrap="square" rtlCol="0">
            <a:spAutoFit/>
          </a:bodyPr>
          <a:lstStyle/>
          <a:p>
            <a:pPr defTabSz="914400" fontAlgn="base">
              <a:spcBef>
                <a:spcPct val="0"/>
              </a:spcBef>
              <a:spcAft>
                <a:spcPct val="0"/>
              </a:spcAft>
            </a:pPr>
            <a:r>
              <a:rPr lang="en-US" altLang="ja-JP" sz="12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67</a:t>
            </a:r>
            <a:r>
              <a:rPr lang="ja-JP" altLang="en-US" sz="12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歳以下の方の（新規裁定）年金給付は賃金に連動する一方、</a:t>
            </a:r>
            <a:br>
              <a:rPr lang="en-US" altLang="ja-JP" sz="12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br>
            <a:r>
              <a:rPr lang="en-US" altLang="ja-JP" sz="12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68</a:t>
            </a:r>
            <a:r>
              <a:rPr lang="ja-JP" altLang="en-US" sz="12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歳以上の方の（既裁定）年金給付は物価に連動</a:t>
            </a:r>
          </a:p>
        </p:txBody>
      </p:sp>
      <p:sp>
        <p:nvSpPr>
          <p:cNvPr id="46" name="テキスト ボックス 45">
            <a:extLst>
              <a:ext uri="{FF2B5EF4-FFF2-40B4-BE49-F238E27FC236}">
                <a16:creationId xmlns:a16="http://schemas.microsoft.com/office/drawing/2014/main" id="{9E69436B-64F8-E45A-850A-41D82B63E1FC}"/>
              </a:ext>
            </a:extLst>
          </p:cNvPr>
          <p:cNvSpPr txBox="1"/>
          <p:nvPr/>
        </p:nvSpPr>
        <p:spPr>
          <a:xfrm>
            <a:off x="2584574" y="5204699"/>
            <a:ext cx="2451974" cy="523220"/>
          </a:xfrm>
          <a:prstGeom prst="rect">
            <a:avLst/>
          </a:prstGeom>
          <a:noFill/>
        </p:spPr>
        <p:txBody>
          <a:bodyPr wrap="square" rtlCol="0">
            <a:spAutoFit/>
          </a:bodyPr>
          <a:lstStyle/>
          <a:p>
            <a:pPr defTabSz="914400" fontAlgn="base">
              <a:spcBef>
                <a:spcPct val="0"/>
              </a:spcBef>
              <a:spcAft>
                <a:spcPct val="0"/>
              </a:spcAft>
            </a:pPr>
            <a:r>
              <a:rPr lang="ja-JP" altLang="en-US" sz="14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運用利回りと賃金上昇率の差</a:t>
            </a:r>
            <a:endParaRPr lang="en-US" altLang="ja-JP" sz="14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endParaRPr>
          </a:p>
          <a:p>
            <a:pPr defTabSz="914400" fontAlgn="base">
              <a:spcBef>
                <a:spcPct val="0"/>
              </a:spcBef>
              <a:spcAft>
                <a:spcPct val="0"/>
              </a:spcAft>
            </a:pPr>
            <a:r>
              <a:rPr lang="ja-JP" altLang="en-US" sz="1400"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（実質的な運用利回り）</a:t>
            </a:r>
          </a:p>
        </p:txBody>
      </p:sp>
      <p:sp>
        <p:nvSpPr>
          <p:cNvPr id="47" name="テキスト ボックス 46">
            <a:extLst>
              <a:ext uri="{FF2B5EF4-FFF2-40B4-BE49-F238E27FC236}">
                <a16:creationId xmlns:a16="http://schemas.microsoft.com/office/drawing/2014/main" id="{D16546E0-FFF9-034E-4575-BA874B91CB2B}"/>
              </a:ext>
            </a:extLst>
          </p:cNvPr>
          <p:cNvSpPr txBox="1"/>
          <p:nvPr/>
        </p:nvSpPr>
        <p:spPr>
          <a:xfrm>
            <a:off x="2549017" y="5779625"/>
            <a:ext cx="2523001" cy="523220"/>
          </a:xfrm>
          <a:prstGeom prst="rect">
            <a:avLst/>
          </a:prstGeom>
          <a:noFill/>
        </p:spPr>
        <p:txBody>
          <a:bodyPr wrap="square" rtlCol="0">
            <a:spAutoFit/>
          </a:bodyPr>
          <a:lstStyle/>
          <a:p>
            <a:pPr defTabSz="914400" fontAlgn="base">
              <a:spcBef>
                <a:spcPct val="0"/>
              </a:spcBef>
              <a:spcAft>
                <a:spcPct val="0"/>
              </a:spcAft>
            </a:pPr>
            <a:r>
              <a:rPr lang="ja-JP" altLang="en-US" sz="14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賃金上昇率と物価上昇率の差</a:t>
            </a:r>
            <a:br>
              <a:rPr lang="en-US" altLang="ja-JP" sz="140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br>
            <a:r>
              <a:rPr lang="ja-JP" altLang="en-US" sz="1400"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（実質賃金上昇率）</a:t>
            </a:r>
          </a:p>
        </p:txBody>
      </p:sp>
      <p:sp>
        <p:nvSpPr>
          <p:cNvPr id="48" name="正方形/長方形 47">
            <a:extLst>
              <a:ext uri="{FF2B5EF4-FFF2-40B4-BE49-F238E27FC236}">
                <a16:creationId xmlns:a16="http://schemas.microsoft.com/office/drawing/2014/main" id="{DBFE2EA6-2F1F-D1C3-839C-CCB53945CE23}"/>
              </a:ext>
            </a:extLst>
          </p:cNvPr>
          <p:cNvSpPr/>
          <p:nvPr/>
        </p:nvSpPr>
        <p:spPr>
          <a:xfrm>
            <a:off x="762184" y="5833564"/>
            <a:ext cx="1707927" cy="375906"/>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endParaRPr lang="ja-JP" altLang="en-US" sz="2800" b="1" spc="300">
              <a:solidFill>
                <a:schemeClr val="bg1"/>
              </a:solidFill>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E9A1A350-9B36-A0F0-74CB-FD1E0BC4ECCA}"/>
              </a:ext>
            </a:extLst>
          </p:cNvPr>
          <p:cNvSpPr txBox="1"/>
          <p:nvPr/>
        </p:nvSpPr>
        <p:spPr>
          <a:xfrm>
            <a:off x="906654" y="5867628"/>
            <a:ext cx="1418986" cy="307777"/>
          </a:xfrm>
          <a:prstGeom prst="rect">
            <a:avLst/>
          </a:prstGeom>
          <a:noFill/>
        </p:spPr>
        <p:txBody>
          <a:bodyPr wrap="square" rtlCol="0">
            <a:spAutoFit/>
          </a:bodyPr>
          <a:lstStyle/>
          <a:p>
            <a:pPr algn="dist" defTabSz="914400" fontAlgn="base">
              <a:spcBef>
                <a:spcPct val="0"/>
              </a:spcBef>
              <a:spcAft>
                <a:spcPct val="0"/>
              </a:spcAft>
            </a:pPr>
            <a:r>
              <a:rPr lang="ja-JP" altLang="en-US" sz="1400" b="1"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年金額の改定</a:t>
            </a:r>
          </a:p>
        </p:txBody>
      </p:sp>
      <p:sp>
        <p:nvSpPr>
          <p:cNvPr id="50" name="正方形/長方形 49">
            <a:extLst>
              <a:ext uri="{FF2B5EF4-FFF2-40B4-BE49-F238E27FC236}">
                <a16:creationId xmlns:a16="http://schemas.microsoft.com/office/drawing/2014/main" id="{D2617A2F-BB3A-1EF9-A062-3AE4E417E7A1}"/>
              </a:ext>
            </a:extLst>
          </p:cNvPr>
          <p:cNvSpPr/>
          <p:nvPr/>
        </p:nvSpPr>
        <p:spPr>
          <a:xfrm>
            <a:off x="1363813" y="1795900"/>
            <a:ext cx="6084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1" name="正方形/長方形 50">
            <a:extLst>
              <a:ext uri="{FF2B5EF4-FFF2-40B4-BE49-F238E27FC236}">
                <a16:creationId xmlns:a16="http://schemas.microsoft.com/office/drawing/2014/main" id="{B05C4067-80A9-790C-536E-7508B1B8838F}"/>
              </a:ext>
            </a:extLst>
          </p:cNvPr>
          <p:cNvSpPr/>
          <p:nvPr/>
        </p:nvSpPr>
        <p:spPr>
          <a:xfrm>
            <a:off x="876923" y="1255132"/>
            <a:ext cx="2016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2" name="正方形/長方形 51">
            <a:extLst>
              <a:ext uri="{FF2B5EF4-FFF2-40B4-BE49-F238E27FC236}">
                <a16:creationId xmlns:a16="http://schemas.microsoft.com/office/drawing/2014/main" id="{5A91A355-4C56-24CD-3104-A28DFD7E423E}"/>
              </a:ext>
            </a:extLst>
          </p:cNvPr>
          <p:cNvSpPr/>
          <p:nvPr/>
        </p:nvSpPr>
        <p:spPr>
          <a:xfrm>
            <a:off x="6033650" y="1018222"/>
            <a:ext cx="3240000" cy="8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6" name="テキスト プレースホルダー 2">
            <a:extLst>
              <a:ext uri="{FF2B5EF4-FFF2-40B4-BE49-F238E27FC236}">
                <a16:creationId xmlns:a16="http://schemas.microsoft.com/office/drawing/2014/main" id="{47A20626-FD6E-DF9B-7D7F-1C2DAC3BAEDA}"/>
              </a:ext>
            </a:extLst>
          </p:cNvPr>
          <p:cNvSpPr txBox="1">
            <a:spLocks/>
          </p:cNvSpPr>
          <p:nvPr/>
        </p:nvSpPr>
        <p:spPr>
          <a:xfrm>
            <a:off x="361062" y="830337"/>
            <a:ext cx="9064564" cy="854441"/>
          </a:xfrm>
          <a:prstGeom prst="rect">
            <a:avLst/>
          </a:prstGeom>
          <a:noFill/>
        </p:spPr>
        <p:txBody>
          <a:bodyPr vert="horz" lIns="36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975" marR="0" lvl="0" indent="-180975" algn="l" defTabSz="914400" rtl="0" eaLnBrk="1" fontAlgn="auto" latinLnBrk="0" hangingPunct="1">
              <a:lnSpc>
                <a:spcPct val="110000"/>
              </a:lnSpc>
              <a:spcBef>
                <a:spcPts val="0"/>
              </a:spcBef>
              <a:spcAft>
                <a:spcPts val="600"/>
              </a:spcAft>
              <a:buClr>
                <a:srgbClr val="103185"/>
              </a:buClr>
              <a:buSzTx/>
              <a:buFont typeface="Wingdings" panose="05000000000000000000" pitchFamily="2" charset="2"/>
              <a:buChar char="n"/>
              <a:tabLst/>
              <a:defRPr/>
            </a:pP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賦課方式を基本とした公的年金は、人口構造の変化による影響を除くと、</a:t>
            </a:r>
            <a:r>
              <a:rPr kumimoji="1" lang="ja-JP" altLang="en-US"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収入（財源）、支出（給付）ともに賃金水準の変化に応じて変動する</a:t>
            </a: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ことになります。　激しい経済変動でも一定の安定性を確保し、その時々の賃金水準に応じた年金給付を可能にしています。</a:t>
            </a:r>
          </a:p>
          <a:p>
            <a:pPr marL="180975" marR="0" lvl="0" indent="-180975" algn="l" defTabSz="914400" rtl="0" eaLnBrk="1" fontAlgn="auto" latinLnBrk="0" hangingPunct="1">
              <a:lnSpc>
                <a:spcPct val="110000"/>
              </a:lnSpc>
              <a:spcBef>
                <a:spcPts val="0"/>
              </a:spcBef>
              <a:spcAft>
                <a:spcPts val="600"/>
              </a:spcAft>
              <a:buClr>
                <a:srgbClr val="103185"/>
              </a:buClr>
              <a:buSzTx/>
              <a:buFont typeface="Wingdings" panose="05000000000000000000" pitchFamily="2" charset="2"/>
              <a:buChar char="n"/>
              <a:tabLst/>
              <a:defRPr/>
            </a:pPr>
            <a:r>
              <a:rPr kumimoji="1" lang="ja-JP" altLang="en-US"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つまり、</a:t>
            </a:r>
            <a:r>
              <a:rPr kumimoji="1" lang="ja-JP" altLang="en-US"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収入、支出の中で賃金上昇に連動しない部分が年金財政に大きな影響を与えます。</a:t>
            </a:r>
          </a:p>
        </p:txBody>
      </p:sp>
      <p:cxnSp>
        <p:nvCxnSpPr>
          <p:cNvPr id="54" name="直線コネクタ 53">
            <a:extLst>
              <a:ext uri="{FF2B5EF4-FFF2-40B4-BE49-F238E27FC236}">
                <a16:creationId xmlns:a16="http://schemas.microsoft.com/office/drawing/2014/main" id="{B1D3CB29-B7C6-C8E1-85E1-E42C01B6A84B}"/>
              </a:ext>
            </a:extLst>
          </p:cNvPr>
          <p:cNvCxnSpPr/>
          <p:nvPr/>
        </p:nvCxnSpPr>
        <p:spPr>
          <a:xfrm>
            <a:off x="704528" y="5727919"/>
            <a:ext cx="8455446"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6" name="正方形/長方形 55">
            <a:extLst>
              <a:ext uri="{FF2B5EF4-FFF2-40B4-BE49-F238E27FC236}">
                <a16:creationId xmlns:a16="http://schemas.microsoft.com/office/drawing/2014/main" id="{6EF43424-3787-9D45-BE5F-277820B90D66}"/>
              </a:ext>
            </a:extLst>
          </p:cNvPr>
          <p:cNvSpPr/>
          <p:nvPr/>
        </p:nvSpPr>
        <p:spPr>
          <a:xfrm>
            <a:off x="5430464" y="3011388"/>
            <a:ext cx="1938867" cy="1311786"/>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a:extLst>
              <a:ext uri="{FF2B5EF4-FFF2-40B4-BE49-F238E27FC236}">
                <a16:creationId xmlns:a16="http://schemas.microsoft.com/office/drawing/2014/main" id="{E2760CE9-027D-3CFB-34AC-B8D6C13F8860}"/>
              </a:ext>
            </a:extLst>
          </p:cNvPr>
          <p:cNvSpPr/>
          <p:nvPr/>
        </p:nvSpPr>
        <p:spPr>
          <a:xfrm rot="5400000">
            <a:off x="2303823" y="3084881"/>
            <a:ext cx="1302256" cy="1174325"/>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20" name="グループ化 19">
            <a:extLst>
              <a:ext uri="{FF2B5EF4-FFF2-40B4-BE49-F238E27FC236}">
                <a16:creationId xmlns:a16="http://schemas.microsoft.com/office/drawing/2014/main" id="{0FB3213E-ED5B-9142-7D72-645DF03BDC1F}"/>
              </a:ext>
            </a:extLst>
          </p:cNvPr>
          <p:cNvGrpSpPr/>
          <p:nvPr/>
        </p:nvGrpSpPr>
        <p:grpSpPr>
          <a:xfrm>
            <a:off x="2367787" y="3024681"/>
            <a:ext cx="1173600" cy="412477"/>
            <a:chOff x="5430461" y="2678783"/>
            <a:chExt cx="2083244" cy="412477"/>
          </a:xfrm>
        </p:grpSpPr>
        <p:sp>
          <p:nvSpPr>
            <p:cNvPr id="17" name="正方形/長方形 16">
              <a:extLst>
                <a:ext uri="{FF2B5EF4-FFF2-40B4-BE49-F238E27FC236}">
                  <a16:creationId xmlns:a16="http://schemas.microsoft.com/office/drawing/2014/main" id="{4A7D4A07-B2A1-B396-8F58-942AEE63E525}"/>
                </a:ext>
              </a:extLst>
            </p:cNvPr>
            <p:cNvSpPr/>
            <p:nvPr/>
          </p:nvSpPr>
          <p:spPr>
            <a:xfrm>
              <a:off x="5430461" y="2678783"/>
              <a:ext cx="2083244" cy="412477"/>
            </a:xfrm>
            <a:prstGeom prst="rect">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endParaRPr lang="ja-JP" altLang="en-US" sz="2800" b="1" spc="300">
                <a:solidFill>
                  <a:prstClr val="white"/>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9E2BE431-FE1F-457D-983C-715AE7F900E3}"/>
                </a:ext>
              </a:extLst>
            </p:cNvPr>
            <p:cNvSpPr/>
            <p:nvPr/>
          </p:nvSpPr>
          <p:spPr>
            <a:xfrm>
              <a:off x="5430461" y="2678783"/>
              <a:ext cx="2083244" cy="412477"/>
            </a:xfrm>
            <a:custGeom>
              <a:avLst/>
              <a:gdLst>
                <a:gd name="connsiteX0" fmla="*/ 0 w 1938867"/>
                <a:gd name="connsiteY0" fmla="*/ 0 h 412477"/>
                <a:gd name="connsiteX1" fmla="*/ 1938867 w 1938867"/>
                <a:gd name="connsiteY1" fmla="*/ 0 h 412477"/>
                <a:gd name="connsiteX2" fmla="*/ 1938867 w 1938867"/>
                <a:gd name="connsiteY2" fmla="*/ 412477 h 412477"/>
                <a:gd name="connsiteX3" fmla="*/ 0 w 1938867"/>
                <a:gd name="connsiteY3" fmla="*/ 412477 h 412477"/>
                <a:gd name="connsiteX4" fmla="*/ 0 w 1938867"/>
                <a:gd name="connsiteY4" fmla="*/ 0 h 412477"/>
                <a:gd name="connsiteX0" fmla="*/ 0 w 1938867"/>
                <a:gd name="connsiteY0" fmla="*/ 412477 h 503917"/>
                <a:gd name="connsiteX1" fmla="*/ 0 w 1938867"/>
                <a:gd name="connsiteY1" fmla="*/ 0 h 503917"/>
                <a:gd name="connsiteX2" fmla="*/ 1938867 w 1938867"/>
                <a:gd name="connsiteY2" fmla="*/ 0 h 503917"/>
                <a:gd name="connsiteX3" fmla="*/ 1938867 w 1938867"/>
                <a:gd name="connsiteY3" fmla="*/ 412477 h 503917"/>
                <a:gd name="connsiteX4" fmla="*/ 91440 w 1938867"/>
                <a:gd name="connsiteY4" fmla="*/ 503917 h 503917"/>
                <a:gd name="connsiteX0" fmla="*/ 0 w 1938867"/>
                <a:gd name="connsiteY0" fmla="*/ 412477 h 412477"/>
                <a:gd name="connsiteX1" fmla="*/ 0 w 1938867"/>
                <a:gd name="connsiteY1" fmla="*/ 0 h 412477"/>
                <a:gd name="connsiteX2" fmla="*/ 1938867 w 1938867"/>
                <a:gd name="connsiteY2" fmla="*/ 0 h 412477"/>
                <a:gd name="connsiteX3" fmla="*/ 1938867 w 1938867"/>
                <a:gd name="connsiteY3" fmla="*/ 412477 h 412477"/>
              </a:gdLst>
              <a:ahLst/>
              <a:cxnLst>
                <a:cxn ang="0">
                  <a:pos x="connsiteX0" y="connsiteY0"/>
                </a:cxn>
                <a:cxn ang="0">
                  <a:pos x="connsiteX1" y="connsiteY1"/>
                </a:cxn>
                <a:cxn ang="0">
                  <a:pos x="connsiteX2" y="connsiteY2"/>
                </a:cxn>
                <a:cxn ang="0">
                  <a:pos x="connsiteX3" y="connsiteY3"/>
                </a:cxn>
              </a:cxnLst>
              <a:rect l="l" t="t" r="r" b="b"/>
              <a:pathLst>
                <a:path w="1938867" h="412477">
                  <a:moveTo>
                    <a:pt x="0" y="412477"/>
                  </a:moveTo>
                  <a:lnTo>
                    <a:pt x="0" y="0"/>
                  </a:lnTo>
                  <a:lnTo>
                    <a:pt x="1938867" y="0"/>
                  </a:lnTo>
                  <a:lnTo>
                    <a:pt x="1938867" y="412477"/>
                  </a:lnTo>
                </a:path>
              </a:pathLst>
            </a:custGeom>
            <a:no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endParaRPr lang="ja-JP" altLang="en-US" sz="2800" b="1" spc="300" dirty="0">
                <a:solidFill>
                  <a:prstClr val="white"/>
                </a:solidFill>
                <a:latin typeface="Meiryo UI" panose="020B0604030504040204" pitchFamily="50" charset="-128"/>
                <a:ea typeface="Meiryo UI" panose="020B0604030504040204" pitchFamily="50" charset="-128"/>
              </a:endParaRPr>
            </a:p>
          </p:txBody>
        </p:sp>
      </p:grpSp>
      <p:sp>
        <p:nvSpPr>
          <p:cNvPr id="28" name="正方形/長方形 27">
            <a:extLst>
              <a:ext uri="{FF2B5EF4-FFF2-40B4-BE49-F238E27FC236}">
                <a16:creationId xmlns:a16="http://schemas.microsoft.com/office/drawing/2014/main" id="{379E827B-F9E3-B42A-3ED3-E2BB5F6CC6CD}"/>
              </a:ext>
            </a:extLst>
          </p:cNvPr>
          <p:cNvSpPr/>
          <p:nvPr/>
        </p:nvSpPr>
        <p:spPr>
          <a:xfrm rot="5400000">
            <a:off x="3152975" y="3453242"/>
            <a:ext cx="1302256" cy="437608"/>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29" name="グループ化 28">
            <a:extLst>
              <a:ext uri="{FF2B5EF4-FFF2-40B4-BE49-F238E27FC236}">
                <a16:creationId xmlns:a16="http://schemas.microsoft.com/office/drawing/2014/main" id="{CE3D3B1D-1192-CC1D-CA82-7CB67E3967FC}"/>
              </a:ext>
            </a:extLst>
          </p:cNvPr>
          <p:cNvGrpSpPr/>
          <p:nvPr/>
        </p:nvGrpSpPr>
        <p:grpSpPr>
          <a:xfrm>
            <a:off x="3585298" y="3024681"/>
            <a:ext cx="437609" cy="412477"/>
            <a:chOff x="5430463" y="2678783"/>
            <a:chExt cx="1938867" cy="412477"/>
          </a:xfrm>
        </p:grpSpPr>
        <p:sp>
          <p:nvSpPr>
            <p:cNvPr id="33" name="正方形/長方形 32">
              <a:extLst>
                <a:ext uri="{FF2B5EF4-FFF2-40B4-BE49-F238E27FC236}">
                  <a16:creationId xmlns:a16="http://schemas.microsoft.com/office/drawing/2014/main" id="{9FF5028E-F93D-2441-9D03-3C75BDC43B3D}"/>
                </a:ext>
              </a:extLst>
            </p:cNvPr>
            <p:cNvSpPr/>
            <p:nvPr/>
          </p:nvSpPr>
          <p:spPr>
            <a:xfrm>
              <a:off x="5430463" y="2678783"/>
              <a:ext cx="1938867" cy="412477"/>
            </a:xfrm>
            <a:prstGeom prst="rect">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endParaRPr lang="ja-JP" altLang="en-US" sz="2800" b="1" spc="300">
                <a:solidFill>
                  <a:prstClr val="white"/>
                </a:solidFill>
                <a:latin typeface="Meiryo UI" panose="020B0604030504040204" pitchFamily="50" charset="-128"/>
                <a:ea typeface="Meiryo UI" panose="020B0604030504040204" pitchFamily="50" charset="-128"/>
              </a:endParaRPr>
            </a:p>
          </p:txBody>
        </p:sp>
        <p:sp>
          <p:nvSpPr>
            <p:cNvPr id="36" name="正方形/長方形 14">
              <a:extLst>
                <a:ext uri="{FF2B5EF4-FFF2-40B4-BE49-F238E27FC236}">
                  <a16:creationId xmlns:a16="http://schemas.microsoft.com/office/drawing/2014/main" id="{31CDA9CD-74C4-112D-8EE2-1FFAB74A8A8F}"/>
                </a:ext>
              </a:extLst>
            </p:cNvPr>
            <p:cNvSpPr/>
            <p:nvPr/>
          </p:nvSpPr>
          <p:spPr>
            <a:xfrm>
              <a:off x="5430463" y="2678783"/>
              <a:ext cx="1938867" cy="412477"/>
            </a:xfrm>
            <a:custGeom>
              <a:avLst/>
              <a:gdLst>
                <a:gd name="connsiteX0" fmla="*/ 0 w 1938867"/>
                <a:gd name="connsiteY0" fmla="*/ 0 h 412477"/>
                <a:gd name="connsiteX1" fmla="*/ 1938867 w 1938867"/>
                <a:gd name="connsiteY1" fmla="*/ 0 h 412477"/>
                <a:gd name="connsiteX2" fmla="*/ 1938867 w 1938867"/>
                <a:gd name="connsiteY2" fmla="*/ 412477 h 412477"/>
                <a:gd name="connsiteX3" fmla="*/ 0 w 1938867"/>
                <a:gd name="connsiteY3" fmla="*/ 412477 h 412477"/>
                <a:gd name="connsiteX4" fmla="*/ 0 w 1938867"/>
                <a:gd name="connsiteY4" fmla="*/ 0 h 412477"/>
                <a:gd name="connsiteX0" fmla="*/ 0 w 1938867"/>
                <a:gd name="connsiteY0" fmla="*/ 412477 h 503917"/>
                <a:gd name="connsiteX1" fmla="*/ 0 w 1938867"/>
                <a:gd name="connsiteY1" fmla="*/ 0 h 503917"/>
                <a:gd name="connsiteX2" fmla="*/ 1938867 w 1938867"/>
                <a:gd name="connsiteY2" fmla="*/ 0 h 503917"/>
                <a:gd name="connsiteX3" fmla="*/ 1938867 w 1938867"/>
                <a:gd name="connsiteY3" fmla="*/ 412477 h 503917"/>
                <a:gd name="connsiteX4" fmla="*/ 91440 w 1938867"/>
                <a:gd name="connsiteY4" fmla="*/ 503917 h 503917"/>
                <a:gd name="connsiteX0" fmla="*/ 0 w 1938867"/>
                <a:gd name="connsiteY0" fmla="*/ 412477 h 412477"/>
                <a:gd name="connsiteX1" fmla="*/ 0 w 1938867"/>
                <a:gd name="connsiteY1" fmla="*/ 0 h 412477"/>
                <a:gd name="connsiteX2" fmla="*/ 1938867 w 1938867"/>
                <a:gd name="connsiteY2" fmla="*/ 0 h 412477"/>
                <a:gd name="connsiteX3" fmla="*/ 1938867 w 1938867"/>
                <a:gd name="connsiteY3" fmla="*/ 412477 h 412477"/>
              </a:gdLst>
              <a:ahLst/>
              <a:cxnLst>
                <a:cxn ang="0">
                  <a:pos x="connsiteX0" y="connsiteY0"/>
                </a:cxn>
                <a:cxn ang="0">
                  <a:pos x="connsiteX1" y="connsiteY1"/>
                </a:cxn>
                <a:cxn ang="0">
                  <a:pos x="connsiteX2" y="connsiteY2"/>
                </a:cxn>
                <a:cxn ang="0">
                  <a:pos x="connsiteX3" y="connsiteY3"/>
                </a:cxn>
              </a:cxnLst>
              <a:rect l="l" t="t" r="r" b="b"/>
              <a:pathLst>
                <a:path w="1938867" h="412477">
                  <a:moveTo>
                    <a:pt x="0" y="412477"/>
                  </a:moveTo>
                  <a:lnTo>
                    <a:pt x="0" y="0"/>
                  </a:lnTo>
                  <a:lnTo>
                    <a:pt x="1938867" y="0"/>
                  </a:lnTo>
                  <a:lnTo>
                    <a:pt x="1938867" y="412477"/>
                  </a:lnTo>
                </a:path>
              </a:pathLst>
            </a:custGeom>
            <a:no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endParaRPr lang="ja-JP" altLang="en-US" sz="2800" b="1" spc="300" dirty="0">
                <a:solidFill>
                  <a:prstClr val="white"/>
                </a:solidFill>
                <a:latin typeface="Meiryo UI" panose="020B0604030504040204" pitchFamily="50" charset="-128"/>
                <a:ea typeface="Meiryo UI" panose="020B0604030504040204" pitchFamily="50" charset="-128"/>
              </a:endParaRPr>
            </a:p>
          </p:txBody>
        </p:sp>
      </p:grpSp>
      <p:sp>
        <p:nvSpPr>
          <p:cNvPr id="30" name="正方形/長方形 29">
            <a:extLst>
              <a:ext uri="{FF2B5EF4-FFF2-40B4-BE49-F238E27FC236}">
                <a16:creationId xmlns:a16="http://schemas.microsoft.com/office/drawing/2014/main" id="{C7717037-AA96-6821-FF3F-8A14FFAC3A85}"/>
              </a:ext>
            </a:extLst>
          </p:cNvPr>
          <p:cNvSpPr/>
          <p:nvPr/>
        </p:nvSpPr>
        <p:spPr>
          <a:xfrm rot="5400000">
            <a:off x="3599735" y="3484091"/>
            <a:ext cx="1302259" cy="375906"/>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30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39" name="グループ化 38">
            <a:extLst>
              <a:ext uri="{FF2B5EF4-FFF2-40B4-BE49-F238E27FC236}">
                <a16:creationId xmlns:a16="http://schemas.microsoft.com/office/drawing/2014/main" id="{13701FFC-6CD8-3F08-400A-6D3C77C7377F}"/>
              </a:ext>
            </a:extLst>
          </p:cNvPr>
          <p:cNvGrpSpPr/>
          <p:nvPr/>
        </p:nvGrpSpPr>
        <p:grpSpPr>
          <a:xfrm>
            <a:off x="4059061" y="3024681"/>
            <a:ext cx="379757" cy="412477"/>
            <a:chOff x="5402721" y="2678783"/>
            <a:chExt cx="1966609" cy="412477"/>
          </a:xfrm>
        </p:grpSpPr>
        <p:sp>
          <p:nvSpPr>
            <p:cNvPr id="40" name="正方形/長方形 39">
              <a:extLst>
                <a:ext uri="{FF2B5EF4-FFF2-40B4-BE49-F238E27FC236}">
                  <a16:creationId xmlns:a16="http://schemas.microsoft.com/office/drawing/2014/main" id="{E4BB6BF2-31A9-AE07-87AA-3C4584BDB43C}"/>
                </a:ext>
              </a:extLst>
            </p:cNvPr>
            <p:cNvSpPr/>
            <p:nvPr/>
          </p:nvSpPr>
          <p:spPr>
            <a:xfrm>
              <a:off x="5402721" y="2678783"/>
              <a:ext cx="1966609" cy="412477"/>
            </a:xfrm>
            <a:prstGeom prst="rect">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endParaRPr lang="ja-JP" altLang="en-US" sz="2800" b="1" spc="300">
                <a:solidFill>
                  <a:prstClr val="white"/>
                </a:solidFill>
                <a:latin typeface="Meiryo UI" panose="020B0604030504040204" pitchFamily="50" charset="-128"/>
                <a:ea typeface="Meiryo UI" panose="020B0604030504040204" pitchFamily="50" charset="-128"/>
              </a:endParaRPr>
            </a:p>
          </p:txBody>
        </p:sp>
        <p:sp>
          <p:nvSpPr>
            <p:cNvPr id="41" name="正方形/長方形 14">
              <a:extLst>
                <a:ext uri="{FF2B5EF4-FFF2-40B4-BE49-F238E27FC236}">
                  <a16:creationId xmlns:a16="http://schemas.microsoft.com/office/drawing/2014/main" id="{2F74C149-E81B-A37D-6D0A-B8487957127C}"/>
                </a:ext>
              </a:extLst>
            </p:cNvPr>
            <p:cNvSpPr/>
            <p:nvPr/>
          </p:nvSpPr>
          <p:spPr>
            <a:xfrm>
              <a:off x="5421597" y="2678783"/>
              <a:ext cx="1947733" cy="412477"/>
            </a:xfrm>
            <a:custGeom>
              <a:avLst/>
              <a:gdLst>
                <a:gd name="connsiteX0" fmla="*/ 0 w 1938867"/>
                <a:gd name="connsiteY0" fmla="*/ 0 h 412477"/>
                <a:gd name="connsiteX1" fmla="*/ 1938867 w 1938867"/>
                <a:gd name="connsiteY1" fmla="*/ 0 h 412477"/>
                <a:gd name="connsiteX2" fmla="*/ 1938867 w 1938867"/>
                <a:gd name="connsiteY2" fmla="*/ 412477 h 412477"/>
                <a:gd name="connsiteX3" fmla="*/ 0 w 1938867"/>
                <a:gd name="connsiteY3" fmla="*/ 412477 h 412477"/>
                <a:gd name="connsiteX4" fmla="*/ 0 w 1938867"/>
                <a:gd name="connsiteY4" fmla="*/ 0 h 412477"/>
                <a:gd name="connsiteX0" fmla="*/ 0 w 1938867"/>
                <a:gd name="connsiteY0" fmla="*/ 412477 h 503917"/>
                <a:gd name="connsiteX1" fmla="*/ 0 w 1938867"/>
                <a:gd name="connsiteY1" fmla="*/ 0 h 503917"/>
                <a:gd name="connsiteX2" fmla="*/ 1938867 w 1938867"/>
                <a:gd name="connsiteY2" fmla="*/ 0 h 503917"/>
                <a:gd name="connsiteX3" fmla="*/ 1938867 w 1938867"/>
                <a:gd name="connsiteY3" fmla="*/ 412477 h 503917"/>
                <a:gd name="connsiteX4" fmla="*/ 91440 w 1938867"/>
                <a:gd name="connsiteY4" fmla="*/ 503917 h 503917"/>
                <a:gd name="connsiteX0" fmla="*/ 0 w 1938867"/>
                <a:gd name="connsiteY0" fmla="*/ 412477 h 412477"/>
                <a:gd name="connsiteX1" fmla="*/ 0 w 1938867"/>
                <a:gd name="connsiteY1" fmla="*/ 0 h 412477"/>
                <a:gd name="connsiteX2" fmla="*/ 1938867 w 1938867"/>
                <a:gd name="connsiteY2" fmla="*/ 0 h 412477"/>
                <a:gd name="connsiteX3" fmla="*/ 1938867 w 1938867"/>
                <a:gd name="connsiteY3" fmla="*/ 412477 h 412477"/>
              </a:gdLst>
              <a:ahLst/>
              <a:cxnLst>
                <a:cxn ang="0">
                  <a:pos x="connsiteX0" y="connsiteY0"/>
                </a:cxn>
                <a:cxn ang="0">
                  <a:pos x="connsiteX1" y="connsiteY1"/>
                </a:cxn>
                <a:cxn ang="0">
                  <a:pos x="connsiteX2" y="connsiteY2"/>
                </a:cxn>
                <a:cxn ang="0">
                  <a:pos x="connsiteX3" y="connsiteY3"/>
                </a:cxn>
              </a:cxnLst>
              <a:rect l="l" t="t" r="r" b="b"/>
              <a:pathLst>
                <a:path w="1938867" h="412477">
                  <a:moveTo>
                    <a:pt x="0" y="412477"/>
                  </a:moveTo>
                  <a:lnTo>
                    <a:pt x="0" y="0"/>
                  </a:lnTo>
                  <a:lnTo>
                    <a:pt x="1938867" y="0"/>
                  </a:lnTo>
                  <a:lnTo>
                    <a:pt x="1938867" y="412477"/>
                  </a:lnTo>
                </a:path>
              </a:pathLst>
            </a:custGeom>
            <a:no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endParaRPr lang="ja-JP" altLang="en-US" sz="2800" b="1" spc="300" dirty="0">
                <a:solidFill>
                  <a:prstClr val="white"/>
                </a:solidFill>
                <a:latin typeface="Meiryo UI" panose="020B0604030504040204" pitchFamily="50" charset="-128"/>
                <a:ea typeface="Meiryo UI" panose="020B0604030504040204" pitchFamily="50" charset="-128"/>
              </a:endParaRPr>
            </a:p>
          </p:txBody>
        </p:sp>
      </p:grpSp>
      <p:sp>
        <p:nvSpPr>
          <p:cNvPr id="27" name="テキスト ボックス 26">
            <a:extLst>
              <a:ext uri="{FF2B5EF4-FFF2-40B4-BE49-F238E27FC236}">
                <a16:creationId xmlns:a16="http://schemas.microsoft.com/office/drawing/2014/main" id="{98FE480A-DFFE-F55C-7AA7-5B1EAED1BAB5}"/>
              </a:ext>
            </a:extLst>
          </p:cNvPr>
          <p:cNvSpPr txBox="1"/>
          <p:nvPr/>
        </p:nvSpPr>
        <p:spPr>
          <a:xfrm>
            <a:off x="2754896" y="3047575"/>
            <a:ext cx="400110" cy="1228863"/>
          </a:xfrm>
          <a:prstGeom prst="rect">
            <a:avLst/>
          </a:prstGeom>
          <a:noFill/>
        </p:spPr>
        <p:txBody>
          <a:bodyPr vert="eaVert"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❶ 保険料収入</a:t>
            </a:r>
            <a:endParaRPr kumimoji="0"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34" name="テキスト ボックス 33">
            <a:extLst>
              <a:ext uri="{FF2B5EF4-FFF2-40B4-BE49-F238E27FC236}">
                <a16:creationId xmlns:a16="http://schemas.microsoft.com/office/drawing/2014/main" id="{DE15EE9A-266E-5A03-1770-E46F05EA1ADD}"/>
              </a:ext>
            </a:extLst>
          </p:cNvPr>
          <p:cNvSpPr txBox="1"/>
          <p:nvPr/>
        </p:nvSpPr>
        <p:spPr>
          <a:xfrm>
            <a:off x="3610463" y="3047575"/>
            <a:ext cx="400110" cy="1049326"/>
          </a:xfrm>
          <a:prstGeom prst="rect">
            <a:avLst/>
          </a:prstGeom>
          <a:noFill/>
        </p:spPr>
        <p:txBody>
          <a:bodyPr vert="eaVert"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❷ 国庫負担</a:t>
            </a:r>
          </a:p>
        </p:txBody>
      </p:sp>
      <p:sp>
        <p:nvSpPr>
          <p:cNvPr id="35" name="テキスト ボックス 34">
            <a:extLst>
              <a:ext uri="{FF2B5EF4-FFF2-40B4-BE49-F238E27FC236}">
                <a16:creationId xmlns:a16="http://schemas.microsoft.com/office/drawing/2014/main" id="{B5F547D5-F342-C658-95EA-AE48D27C452E}"/>
              </a:ext>
            </a:extLst>
          </p:cNvPr>
          <p:cNvSpPr txBox="1"/>
          <p:nvPr/>
        </p:nvSpPr>
        <p:spPr>
          <a:xfrm>
            <a:off x="4042353" y="3047575"/>
            <a:ext cx="400110" cy="869790"/>
          </a:xfrm>
          <a:prstGeom prst="rect">
            <a:avLst/>
          </a:prstGeom>
          <a:noFill/>
        </p:spPr>
        <p:txBody>
          <a:bodyPr vert="eaVert"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rPr>
              <a:t>❸ 積立金</a:t>
            </a:r>
          </a:p>
        </p:txBody>
      </p:sp>
      <p:grpSp>
        <p:nvGrpSpPr>
          <p:cNvPr id="42" name="グループ化 41">
            <a:extLst>
              <a:ext uri="{FF2B5EF4-FFF2-40B4-BE49-F238E27FC236}">
                <a16:creationId xmlns:a16="http://schemas.microsoft.com/office/drawing/2014/main" id="{540A9C64-278F-2E13-AF63-E94DDAA19A57}"/>
              </a:ext>
            </a:extLst>
          </p:cNvPr>
          <p:cNvGrpSpPr/>
          <p:nvPr/>
        </p:nvGrpSpPr>
        <p:grpSpPr>
          <a:xfrm>
            <a:off x="5430464" y="3017622"/>
            <a:ext cx="1938867" cy="412477"/>
            <a:chOff x="5430461" y="2678783"/>
            <a:chExt cx="2083244" cy="412477"/>
          </a:xfrm>
        </p:grpSpPr>
        <p:sp>
          <p:nvSpPr>
            <p:cNvPr id="43" name="正方形/長方形 42">
              <a:extLst>
                <a:ext uri="{FF2B5EF4-FFF2-40B4-BE49-F238E27FC236}">
                  <a16:creationId xmlns:a16="http://schemas.microsoft.com/office/drawing/2014/main" id="{3B12A429-9353-7E63-C328-6CE74425ABEA}"/>
                </a:ext>
              </a:extLst>
            </p:cNvPr>
            <p:cNvSpPr/>
            <p:nvPr/>
          </p:nvSpPr>
          <p:spPr>
            <a:xfrm>
              <a:off x="5430461" y="2678783"/>
              <a:ext cx="2083244" cy="412477"/>
            </a:xfrm>
            <a:prstGeom prst="rect">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endParaRPr lang="ja-JP" altLang="en-US" sz="2800" b="1" spc="300">
                <a:solidFill>
                  <a:prstClr val="white"/>
                </a:solidFill>
                <a:latin typeface="Meiryo UI" panose="020B0604030504040204" pitchFamily="50" charset="-128"/>
                <a:ea typeface="Meiryo UI" panose="020B0604030504040204" pitchFamily="50" charset="-128"/>
              </a:endParaRPr>
            </a:p>
          </p:txBody>
        </p:sp>
        <p:sp>
          <p:nvSpPr>
            <p:cNvPr id="53" name="正方形/長方形 14">
              <a:extLst>
                <a:ext uri="{FF2B5EF4-FFF2-40B4-BE49-F238E27FC236}">
                  <a16:creationId xmlns:a16="http://schemas.microsoft.com/office/drawing/2014/main" id="{694A0569-1F1A-32C2-29C4-4F30600FAFB5}"/>
                </a:ext>
              </a:extLst>
            </p:cNvPr>
            <p:cNvSpPr/>
            <p:nvPr/>
          </p:nvSpPr>
          <p:spPr>
            <a:xfrm>
              <a:off x="5430461" y="2678783"/>
              <a:ext cx="2083244" cy="412477"/>
            </a:xfrm>
            <a:custGeom>
              <a:avLst/>
              <a:gdLst>
                <a:gd name="connsiteX0" fmla="*/ 0 w 1938867"/>
                <a:gd name="connsiteY0" fmla="*/ 0 h 412477"/>
                <a:gd name="connsiteX1" fmla="*/ 1938867 w 1938867"/>
                <a:gd name="connsiteY1" fmla="*/ 0 h 412477"/>
                <a:gd name="connsiteX2" fmla="*/ 1938867 w 1938867"/>
                <a:gd name="connsiteY2" fmla="*/ 412477 h 412477"/>
                <a:gd name="connsiteX3" fmla="*/ 0 w 1938867"/>
                <a:gd name="connsiteY3" fmla="*/ 412477 h 412477"/>
                <a:gd name="connsiteX4" fmla="*/ 0 w 1938867"/>
                <a:gd name="connsiteY4" fmla="*/ 0 h 412477"/>
                <a:gd name="connsiteX0" fmla="*/ 0 w 1938867"/>
                <a:gd name="connsiteY0" fmla="*/ 412477 h 503917"/>
                <a:gd name="connsiteX1" fmla="*/ 0 w 1938867"/>
                <a:gd name="connsiteY1" fmla="*/ 0 h 503917"/>
                <a:gd name="connsiteX2" fmla="*/ 1938867 w 1938867"/>
                <a:gd name="connsiteY2" fmla="*/ 0 h 503917"/>
                <a:gd name="connsiteX3" fmla="*/ 1938867 w 1938867"/>
                <a:gd name="connsiteY3" fmla="*/ 412477 h 503917"/>
                <a:gd name="connsiteX4" fmla="*/ 91440 w 1938867"/>
                <a:gd name="connsiteY4" fmla="*/ 503917 h 503917"/>
                <a:gd name="connsiteX0" fmla="*/ 0 w 1938867"/>
                <a:gd name="connsiteY0" fmla="*/ 412477 h 412477"/>
                <a:gd name="connsiteX1" fmla="*/ 0 w 1938867"/>
                <a:gd name="connsiteY1" fmla="*/ 0 h 412477"/>
                <a:gd name="connsiteX2" fmla="*/ 1938867 w 1938867"/>
                <a:gd name="connsiteY2" fmla="*/ 0 h 412477"/>
                <a:gd name="connsiteX3" fmla="*/ 1938867 w 1938867"/>
                <a:gd name="connsiteY3" fmla="*/ 412477 h 412477"/>
              </a:gdLst>
              <a:ahLst/>
              <a:cxnLst>
                <a:cxn ang="0">
                  <a:pos x="connsiteX0" y="connsiteY0"/>
                </a:cxn>
                <a:cxn ang="0">
                  <a:pos x="connsiteX1" y="connsiteY1"/>
                </a:cxn>
                <a:cxn ang="0">
                  <a:pos x="connsiteX2" y="connsiteY2"/>
                </a:cxn>
                <a:cxn ang="0">
                  <a:pos x="connsiteX3" y="connsiteY3"/>
                </a:cxn>
              </a:cxnLst>
              <a:rect l="l" t="t" r="r" b="b"/>
              <a:pathLst>
                <a:path w="1938867" h="412477">
                  <a:moveTo>
                    <a:pt x="0" y="412477"/>
                  </a:moveTo>
                  <a:lnTo>
                    <a:pt x="0" y="0"/>
                  </a:lnTo>
                  <a:lnTo>
                    <a:pt x="1938867" y="0"/>
                  </a:lnTo>
                  <a:lnTo>
                    <a:pt x="1938867" y="412477"/>
                  </a:lnTo>
                </a:path>
              </a:pathLst>
            </a:custGeom>
            <a:no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endParaRPr lang="ja-JP" altLang="en-US" sz="2800" b="1" spc="300" dirty="0">
                <a:solidFill>
                  <a:prstClr val="white"/>
                </a:solidFill>
                <a:latin typeface="Meiryo UI" panose="020B0604030504040204" pitchFamily="50" charset="-128"/>
                <a:ea typeface="Meiryo UI" panose="020B0604030504040204" pitchFamily="50" charset="-128"/>
              </a:endParaRPr>
            </a:p>
          </p:txBody>
        </p:sp>
      </p:grpSp>
      <p:sp>
        <p:nvSpPr>
          <p:cNvPr id="57" name="テキスト ボックス 56">
            <a:extLst>
              <a:ext uri="{FF2B5EF4-FFF2-40B4-BE49-F238E27FC236}">
                <a16:creationId xmlns:a16="http://schemas.microsoft.com/office/drawing/2014/main" id="{D1705DFA-BF6A-2537-F8BF-C44D2132A7DB}"/>
              </a:ext>
            </a:extLst>
          </p:cNvPr>
          <p:cNvSpPr txBox="1"/>
          <p:nvPr/>
        </p:nvSpPr>
        <p:spPr>
          <a:xfrm>
            <a:off x="6168983" y="3077046"/>
            <a:ext cx="454211" cy="869790"/>
          </a:xfrm>
          <a:prstGeom prst="rect">
            <a:avLst/>
          </a:prstGeom>
          <a:noFill/>
        </p:spPr>
        <p:txBody>
          <a:bodyPr vert="eaVert" wrap="none" rtlCol="0">
            <a:spAutoFit/>
          </a:bodyPr>
          <a:lstStyle>
            <a:defPPr>
              <a:defRPr lang="en-US"/>
            </a:defPPr>
            <a:lvl1pPr marR="0" lvl="0" indent="0" defTabSz="914400" fontAlgn="base">
              <a:lnSpc>
                <a:spcPct val="100000"/>
              </a:lnSpc>
              <a:spcBef>
                <a:spcPct val="0"/>
              </a:spcBef>
              <a:spcAft>
                <a:spcPct val="0"/>
              </a:spcAft>
              <a:buClrTx/>
              <a:buSzTx/>
              <a:buFontTx/>
              <a:buNone/>
              <a:tabLst/>
              <a:defRPr kumimoji="0" sz="1400" b="1" i="0" u="none" strike="noStrike" cap="none" spc="0" normalizeH="0" baseline="0">
                <a:ln>
                  <a:noFill/>
                </a:ln>
                <a:solidFill>
                  <a:srgbClr val="002060"/>
                </a:solidFill>
                <a:effectLst/>
                <a:uLnTx/>
                <a:uFillTx/>
                <a:latin typeface="Meiryo UI" panose="020B0604030504040204" pitchFamily="50" charset="-128"/>
                <a:ea typeface="Meiryo UI" panose="020B0604030504040204" pitchFamily="50" charset="-128"/>
                <a:cs typeface="メイリオ" panose="020B0604030504040204" pitchFamily="50"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❹ 年金額</a:t>
            </a:r>
          </a:p>
        </p:txBody>
      </p:sp>
      <p:sp>
        <p:nvSpPr>
          <p:cNvPr id="18" name="吹き出し: 四角形 17">
            <a:extLst>
              <a:ext uri="{FF2B5EF4-FFF2-40B4-BE49-F238E27FC236}">
                <a16:creationId xmlns:a16="http://schemas.microsoft.com/office/drawing/2014/main" id="{C996E574-AC11-8693-1670-DEE4674B2BA3}"/>
              </a:ext>
            </a:extLst>
          </p:cNvPr>
          <p:cNvSpPr/>
          <p:nvPr/>
        </p:nvSpPr>
        <p:spPr>
          <a:xfrm>
            <a:off x="1278492" y="2668688"/>
            <a:ext cx="1008519" cy="563052"/>
          </a:xfrm>
          <a:prstGeom prst="wedgeRectCallout">
            <a:avLst>
              <a:gd name="adj1" fmla="val 66241"/>
              <a:gd name="adj2" fmla="val -21230"/>
            </a:avLst>
          </a:prstGeom>
          <a:solidFill>
            <a:srgbClr val="B9F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2446BA31-4CA8-5A5E-09F4-F86741F501D2}"/>
              </a:ext>
            </a:extLst>
          </p:cNvPr>
          <p:cNvSpPr txBox="1"/>
          <p:nvPr/>
        </p:nvSpPr>
        <p:spPr>
          <a:xfrm>
            <a:off x="1343012" y="2748641"/>
            <a:ext cx="871991" cy="446212"/>
          </a:xfrm>
          <a:prstGeom prst="rect">
            <a:avLst/>
          </a:prstGeom>
          <a:noFill/>
          <a:ln>
            <a:noFill/>
          </a:ln>
        </p:spPr>
        <p:txBody>
          <a:bodyPr wrap="square" rtlCol="0">
            <a:spAutoFit/>
          </a:bodyPr>
          <a:lstStyle/>
          <a:p>
            <a:pPr marL="0" marR="0" lvl="0" indent="0" algn="just"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賃金上昇に</a:t>
            </a:r>
            <a:b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応じて増加</a:t>
            </a:r>
          </a:p>
        </p:txBody>
      </p:sp>
      <p:sp>
        <p:nvSpPr>
          <p:cNvPr id="21" name="吹き出し: 四角形 20">
            <a:extLst>
              <a:ext uri="{FF2B5EF4-FFF2-40B4-BE49-F238E27FC236}">
                <a16:creationId xmlns:a16="http://schemas.microsoft.com/office/drawing/2014/main" id="{DCA6EF6E-539A-660D-D656-2CEC963F02DF}"/>
              </a:ext>
            </a:extLst>
          </p:cNvPr>
          <p:cNvSpPr/>
          <p:nvPr/>
        </p:nvSpPr>
        <p:spPr>
          <a:xfrm>
            <a:off x="4096292" y="1998025"/>
            <a:ext cx="1008519" cy="563052"/>
          </a:xfrm>
          <a:prstGeom prst="wedgeRectCallout">
            <a:avLst>
              <a:gd name="adj1" fmla="val -29464"/>
              <a:gd name="adj2" fmla="val 82526"/>
            </a:avLst>
          </a:pr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86807671-4970-232B-FFDB-284C38824703}"/>
              </a:ext>
            </a:extLst>
          </p:cNvPr>
          <p:cNvSpPr txBox="1"/>
          <p:nvPr/>
        </p:nvSpPr>
        <p:spPr>
          <a:xfrm>
            <a:off x="4164556" y="2056445"/>
            <a:ext cx="871991" cy="446212"/>
          </a:xfrm>
          <a:prstGeom prst="rect">
            <a:avLst/>
          </a:prstGeom>
          <a:noFill/>
          <a:ln>
            <a:noFill/>
          </a:ln>
        </p:spPr>
        <p:txBody>
          <a:bodyPr wrap="square" rtlCol="0">
            <a:spAutoFit/>
          </a:bodyPr>
          <a:lstStyle/>
          <a:p>
            <a:pPr marL="0" marR="0" lvl="0" indent="0" algn="just"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運用収入に応じて増加</a:t>
            </a:r>
          </a:p>
        </p:txBody>
      </p:sp>
      <p:sp>
        <p:nvSpPr>
          <p:cNvPr id="23" name="吹き出し: 四角形 22">
            <a:extLst>
              <a:ext uri="{FF2B5EF4-FFF2-40B4-BE49-F238E27FC236}">
                <a16:creationId xmlns:a16="http://schemas.microsoft.com/office/drawing/2014/main" id="{193C0A9D-FA02-7A0C-54EB-7BDFABEDA327}"/>
              </a:ext>
            </a:extLst>
          </p:cNvPr>
          <p:cNvSpPr/>
          <p:nvPr/>
        </p:nvSpPr>
        <p:spPr>
          <a:xfrm>
            <a:off x="2428738" y="1998025"/>
            <a:ext cx="1517144" cy="563052"/>
          </a:xfrm>
          <a:prstGeom prst="wedgeRectCallout">
            <a:avLst>
              <a:gd name="adj1" fmla="val 40852"/>
              <a:gd name="adj2" fmla="val 82526"/>
            </a:avLst>
          </a:prstGeom>
          <a:solidFill>
            <a:srgbClr val="B9F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C4E84A06-2DC6-6BCF-3252-8BE0D5C4741F}"/>
              </a:ext>
            </a:extLst>
          </p:cNvPr>
          <p:cNvSpPr txBox="1"/>
          <p:nvPr/>
        </p:nvSpPr>
        <p:spPr>
          <a:xfrm>
            <a:off x="2450261" y="2033648"/>
            <a:ext cx="1432662" cy="446212"/>
          </a:xfrm>
          <a:prstGeom prst="rect">
            <a:avLst/>
          </a:prstGeom>
          <a:noFill/>
          <a:ln>
            <a:noFill/>
          </a:ln>
        </p:spPr>
        <p:txBody>
          <a:bodyPr wrap="square" rtlCol="0">
            <a:spAutoFit/>
          </a:bodyPr>
          <a:lstStyle/>
          <a:p>
            <a:pPr marL="0" marR="0" lvl="0" indent="0" algn="just"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給付の増加（≒賃金上昇）に応じて増加</a:t>
            </a:r>
          </a:p>
        </p:txBody>
      </p:sp>
      <p:sp>
        <p:nvSpPr>
          <p:cNvPr id="16" name="吹き出し: 四角形 15">
            <a:extLst>
              <a:ext uri="{FF2B5EF4-FFF2-40B4-BE49-F238E27FC236}">
                <a16:creationId xmlns:a16="http://schemas.microsoft.com/office/drawing/2014/main" id="{20720CF7-2B15-D286-5260-734BAB0AE49D}"/>
              </a:ext>
            </a:extLst>
          </p:cNvPr>
          <p:cNvSpPr/>
          <p:nvPr/>
        </p:nvSpPr>
        <p:spPr>
          <a:xfrm>
            <a:off x="7431401" y="2285020"/>
            <a:ext cx="1774028" cy="1587392"/>
          </a:xfrm>
          <a:prstGeom prst="wedgeRectCallout">
            <a:avLst>
              <a:gd name="adj1" fmla="val -68921"/>
              <a:gd name="adj2" fmla="val -16719"/>
            </a:avLst>
          </a:prstGeom>
          <a:solidFill>
            <a:srgbClr val="B9F3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a:solidFill>
                <a:srgbClr val="002060"/>
              </a:solidFill>
              <a:latin typeface="Meiryo UI" panose="020B0604030504040204" pitchFamily="50" charset="-128"/>
              <a:ea typeface="Meiryo UI" panose="020B0604030504040204" pitchFamily="50" charset="-128"/>
            </a:endParaRPr>
          </a:p>
        </p:txBody>
      </p:sp>
      <p:sp>
        <p:nvSpPr>
          <p:cNvPr id="75" name="テキスト ボックス 74">
            <a:extLst>
              <a:ext uri="{FF2B5EF4-FFF2-40B4-BE49-F238E27FC236}">
                <a16:creationId xmlns:a16="http://schemas.microsoft.com/office/drawing/2014/main" id="{AAE91D4A-0AA1-523D-27B1-42D1E5047011}"/>
              </a:ext>
            </a:extLst>
          </p:cNvPr>
          <p:cNvSpPr txBox="1"/>
          <p:nvPr/>
        </p:nvSpPr>
        <p:spPr>
          <a:xfrm>
            <a:off x="7495921" y="2364973"/>
            <a:ext cx="1676929" cy="632417"/>
          </a:xfrm>
          <a:prstGeom prst="rect">
            <a:avLst/>
          </a:prstGeom>
          <a:noFill/>
          <a:ln>
            <a:noFill/>
          </a:ln>
        </p:spPr>
        <p:txBody>
          <a:bodyPr wrap="square" rtlCol="0">
            <a:spAutoFit/>
          </a:bodyPr>
          <a:lstStyle/>
          <a:p>
            <a:pPr marL="0" marR="0" lvl="0" indent="0" algn="just"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新規裁定年金の賃金スライドにより、おおむね賃金上昇に応じて増加</a:t>
            </a:r>
          </a:p>
        </p:txBody>
      </p:sp>
      <p:sp>
        <p:nvSpPr>
          <p:cNvPr id="99" name="テキスト ボックス 10">
            <a:extLst>
              <a:ext uri="{FF2B5EF4-FFF2-40B4-BE49-F238E27FC236}">
                <a16:creationId xmlns:a16="http://schemas.microsoft.com/office/drawing/2014/main" id="{B66DDB28-C44C-AC4D-1667-60D9C8E035CA}"/>
              </a:ext>
            </a:extLst>
          </p:cNvPr>
          <p:cNvSpPr txBox="1">
            <a:spLocks noChangeArrowheads="1"/>
          </p:cNvSpPr>
          <p:nvPr/>
        </p:nvSpPr>
        <p:spPr bwMode="auto">
          <a:xfrm>
            <a:off x="7497803" y="2959279"/>
            <a:ext cx="1662171" cy="818622"/>
          </a:xfrm>
          <a:prstGeom prst="rect">
            <a:avLst/>
          </a:prstGeom>
          <a:noFill/>
          <a:ln w="9525">
            <a:noFill/>
            <a:miter lim="800000"/>
            <a:headEnd/>
            <a:tailEnd/>
          </a:ln>
        </p:spPr>
        <p:txBody>
          <a:bodyPr wrap="square">
            <a:spAutoFit/>
          </a:bodyPr>
          <a:lstStyle/>
          <a:p>
            <a:pPr marL="0" marR="0" lvl="0" indent="0" algn="just" defTabSz="844083" rtl="0" eaLnBrk="1" fontAlgn="base" latinLnBrk="0" hangingPunct="1">
              <a:lnSpc>
                <a:spcPct val="11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既裁定年金は物価スライドであるが、年金給付の長期的な動向は賃金上昇に応じ増加</a:t>
            </a:r>
          </a:p>
        </p:txBody>
      </p:sp>
    </p:spTree>
    <p:extLst>
      <p:ext uri="{BB962C8B-B14F-4D97-AF65-F5344CB8AC3E}">
        <p14:creationId xmlns:p14="http://schemas.microsoft.com/office/powerpoint/2010/main" val="30911891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autoRev="1" fill="hold" nodeType="clickEffect">
                                  <p:stCondLst>
                                    <p:cond delay="0"/>
                                  </p:stCondLst>
                                  <p:childTnLst>
                                    <p:animMotion origin="layout" path="M 2.82051E-6 -4.81481E-6 L 2.82051E-6 -0.05231 " pathEditMode="relative" rAng="0" ptsTypes="AA">
                                      <p:cBhvr>
                                        <p:cTn id="6" dur="1500" fill="hold"/>
                                        <p:tgtEl>
                                          <p:spTgt spid="20"/>
                                        </p:tgtEl>
                                        <p:attrNameLst>
                                          <p:attrName>ppt_x</p:attrName>
                                          <p:attrName>ppt_y</p:attrName>
                                        </p:attrNameLst>
                                      </p:cBhvr>
                                      <p:rCtr x="0" y="-2616"/>
                                    </p:animMotion>
                                  </p:childTnLst>
                                </p:cTn>
                              </p:par>
                              <p:par>
                                <p:cTn id="7" presetID="42" presetClass="path" presetSubtype="0" repeatCount="indefinite" autoRev="1" fill="hold" nodeType="withEffect">
                                  <p:stCondLst>
                                    <p:cond delay="0"/>
                                  </p:stCondLst>
                                  <p:childTnLst>
                                    <p:animMotion origin="layout" path="M -4.35897E-6 -4.81481E-6 L -4.35897E-6 -0.05231 " pathEditMode="relative" rAng="0" ptsTypes="AA">
                                      <p:cBhvr>
                                        <p:cTn id="8" dur="1500" fill="hold"/>
                                        <p:tgtEl>
                                          <p:spTgt spid="29"/>
                                        </p:tgtEl>
                                        <p:attrNameLst>
                                          <p:attrName>ppt_x</p:attrName>
                                          <p:attrName>ppt_y</p:attrName>
                                        </p:attrNameLst>
                                      </p:cBhvr>
                                      <p:rCtr x="0" y="-2616"/>
                                    </p:animMotion>
                                  </p:childTnLst>
                                </p:cTn>
                              </p:par>
                              <p:par>
                                <p:cTn id="9" presetID="42" presetClass="path" presetSubtype="0" repeatCount="indefinite" autoRev="1" fill="hold" nodeType="withEffect">
                                  <p:stCondLst>
                                    <p:cond delay="0"/>
                                  </p:stCondLst>
                                  <p:childTnLst>
                                    <p:animMotion origin="layout" path="M 3.84615E-6 -4.81481E-6 L 3.84615E-6 -0.05231 " pathEditMode="relative" rAng="0" ptsTypes="AA">
                                      <p:cBhvr>
                                        <p:cTn id="10" dur="1500" fill="hold"/>
                                        <p:tgtEl>
                                          <p:spTgt spid="39"/>
                                        </p:tgtEl>
                                        <p:attrNameLst>
                                          <p:attrName>ppt_x</p:attrName>
                                          <p:attrName>ppt_y</p:attrName>
                                        </p:attrNameLst>
                                      </p:cBhvr>
                                      <p:rCtr x="0" y="-2616"/>
                                    </p:animMotion>
                                  </p:childTnLst>
                                </p:cTn>
                              </p:par>
                              <p:par>
                                <p:cTn id="11" presetID="42" presetClass="path" presetSubtype="0" repeatCount="indefinite" autoRev="1" fill="hold" nodeType="withEffect">
                                  <p:stCondLst>
                                    <p:cond delay="0"/>
                                  </p:stCondLst>
                                  <p:childTnLst>
                                    <p:animMotion origin="layout" path="M -3.58974E-6 1.11111E-6 L -3.58974E-6 -0.05232 " pathEditMode="relative" rAng="0" ptsTypes="AA">
                                      <p:cBhvr>
                                        <p:cTn id="12" dur="1500" fill="hold"/>
                                        <p:tgtEl>
                                          <p:spTgt spid="42"/>
                                        </p:tgtEl>
                                        <p:attrNameLst>
                                          <p:attrName>ppt_x</p:attrName>
                                          <p:attrName>ppt_y</p:attrName>
                                        </p:attrNameLst>
                                      </p:cBhvr>
                                      <p:rCtr x="0" y="-26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パワーポイント統一様式_A4横標準v17</Template>
  <TotalTime>0</TotalTime>
  <Words>5702</Words>
  <Application>Microsoft Office PowerPoint</Application>
  <PresentationFormat>A4 210 x 297 mm</PresentationFormat>
  <Paragraphs>757</Paragraphs>
  <Slides>26</Slides>
  <Notes>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26</vt:i4>
      </vt:variant>
    </vt:vector>
  </HeadingPairs>
  <TitlesOfParts>
    <vt:vector size="36" baseType="lpstr">
      <vt:lpstr>BIZ UDPゴシック</vt:lpstr>
      <vt:lpstr>Meiryo UI</vt:lpstr>
      <vt:lpstr>メイリオ</vt:lpstr>
      <vt:lpstr>游ゴシック</vt:lpstr>
      <vt:lpstr>Arial</vt:lpstr>
      <vt:lpstr>Calibri</vt:lpstr>
      <vt:lpstr>Calibri Light</vt:lpstr>
      <vt:lpstr>Segoe UI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2024-06-26T08:17:31Z</dcterms:created>
  <dcterms:modified xsi:type="dcterms:W3CDTF">2024-06-26T08:18:22Z</dcterms:modified>
</cp:coreProperties>
</file>