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3.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4.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5.xml" ContentType="application/vnd.openxmlformats-officedocument.drawingml.chartshapes+xml"/>
  <Override PartName="/ppt/notesSlides/notesSlide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 id="2147483881" r:id="rId5"/>
  </p:sldMasterIdLst>
  <p:notesMasterIdLst>
    <p:notesMasterId r:id="rId35"/>
  </p:notesMasterIdLst>
  <p:handoutMasterIdLst>
    <p:handoutMasterId r:id="rId36"/>
  </p:handoutMasterIdLst>
  <p:sldIdLst>
    <p:sldId id="2147482844" r:id="rId6"/>
    <p:sldId id="2147482821" r:id="rId7"/>
    <p:sldId id="2147482822" r:id="rId8"/>
    <p:sldId id="2147482823" r:id="rId9"/>
    <p:sldId id="2147482824" r:id="rId10"/>
    <p:sldId id="2147482854" r:id="rId11"/>
    <p:sldId id="2147482861" r:id="rId12"/>
    <p:sldId id="2147482863" r:id="rId13"/>
    <p:sldId id="2147482851" r:id="rId14"/>
    <p:sldId id="2147482829" r:id="rId15"/>
    <p:sldId id="2147482830" r:id="rId16"/>
    <p:sldId id="838840850" r:id="rId17"/>
    <p:sldId id="2147482870" r:id="rId18"/>
    <p:sldId id="2147482868" r:id="rId19"/>
    <p:sldId id="2147482869" r:id="rId20"/>
    <p:sldId id="2147482932" r:id="rId21"/>
    <p:sldId id="2147482933" r:id="rId22"/>
    <p:sldId id="2147482832" r:id="rId23"/>
    <p:sldId id="2147482833" r:id="rId24"/>
    <p:sldId id="2147482843" r:id="rId25"/>
    <p:sldId id="2147482865" r:id="rId26"/>
    <p:sldId id="2147482789" r:id="rId27"/>
    <p:sldId id="2147482866" r:id="rId28"/>
    <p:sldId id="2147482867" r:id="rId29"/>
    <p:sldId id="2147482860" r:id="rId30"/>
    <p:sldId id="2147482859" r:id="rId31"/>
    <p:sldId id="2147482788" r:id="rId32"/>
    <p:sldId id="2147482790" r:id="rId33"/>
    <p:sldId id="2147482819" r:id="rId3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120" userDrawn="1">
          <p15:clr>
            <a:srgbClr val="A4A3A4"/>
          </p15:clr>
        </p15:guide>
        <p15:guide id="15" pos="257" userDrawn="1">
          <p15:clr>
            <a:srgbClr val="A4A3A4"/>
          </p15:clr>
        </p15:guide>
        <p15:guide id="16" pos="6000" userDrawn="1">
          <p15:clr>
            <a:srgbClr val="A4A3A4"/>
          </p15:clr>
        </p15:guide>
        <p15:guide id="17" orient="horz" pos="40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CC"/>
    <a:srgbClr val="ED7D31"/>
    <a:srgbClr val="F2F2F2"/>
    <a:srgbClr val="2D4A82"/>
    <a:srgbClr val="B4C7E7"/>
    <a:srgbClr val="B7DBBD"/>
    <a:srgbClr val="7BC7D3"/>
    <a:srgbClr val="7991CE"/>
    <a:srgbClr val="00A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7278" autoAdjust="0"/>
  </p:normalViewPr>
  <p:slideViewPr>
    <p:cSldViewPr>
      <p:cViewPr varScale="1">
        <p:scale>
          <a:sx n="110" d="100"/>
          <a:sy n="110" d="100"/>
        </p:scale>
        <p:origin x="1314" y="96"/>
      </p:cViewPr>
      <p:guideLst>
        <p:guide pos="3120"/>
        <p:guide pos="257"/>
        <p:guide pos="6000"/>
        <p:guide orient="horz" pos="40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添田 秀幸(soeda-hideyuki.oy9)" userId="ec2f7455-e62a-4eb8-987b-43a5ac925f20" providerId="ADAL" clId="{4A7B9684-5A34-4FDC-9345-769CE08656C2}"/>
    <pc:docChg chg="undo custSel modSld">
      <pc:chgData name="添田 秀幸(soeda-hideyuki.oy9)" userId="ec2f7455-e62a-4eb8-987b-43a5ac925f20" providerId="ADAL" clId="{4A7B9684-5A34-4FDC-9345-769CE08656C2}" dt="2024-12-04T05:09:59.186" v="1" actId="478"/>
      <pc:docMkLst>
        <pc:docMk/>
      </pc:docMkLst>
      <pc:sldChg chg="addSp delSp mod">
        <pc:chgData name="添田 秀幸(soeda-hideyuki.oy9)" userId="ec2f7455-e62a-4eb8-987b-43a5ac925f20" providerId="ADAL" clId="{4A7B9684-5A34-4FDC-9345-769CE08656C2}" dt="2024-12-04T05:09:59.186" v="1" actId="478"/>
        <pc:sldMkLst>
          <pc:docMk/>
          <pc:sldMk cId="58504426" sldId="2147482844"/>
        </pc:sldMkLst>
        <pc:spChg chg="add del">
          <ac:chgData name="添田 秀幸(soeda-hideyuki.oy9)" userId="ec2f7455-e62a-4eb8-987b-43a5ac925f20" providerId="ADAL" clId="{4A7B9684-5A34-4FDC-9345-769CE08656C2}" dt="2024-12-04T05:09:59.186" v="1" actId="478"/>
          <ac:spMkLst>
            <pc:docMk/>
            <pc:sldMk cId="58504426" sldId="2147482844"/>
            <ac:spMk id="12" creationId="{F4447304-38A2-42FA-A86B-0EB58F5D94F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4.xml"/></Relationships>
</file>

<file path=ppt/charts/_rels/chart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4125028631853E-2"/>
          <c:y val="6.3187394725367774E-2"/>
          <c:w val="0.95957174994273631"/>
          <c:h val="0.77191204965977411"/>
        </c:manualLayout>
      </c:layout>
      <c:barChart>
        <c:barDir val="col"/>
        <c:grouping val="stacked"/>
        <c:varyColors val="0"/>
        <c:ser>
          <c:idx val="0"/>
          <c:order val="0"/>
          <c:tx>
            <c:strRef>
              <c:f>Sheet1!$B$1</c:f>
              <c:strCache>
                <c:ptCount val="1"/>
                <c:pt idx="0">
                  <c:v>夫婦</c:v>
                </c:pt>
              </c:strCache>
            </c:strRef>
          </c:tx>
          <c:spPr>
            <a:solidFill>
              <a:schemeClr val="accent1">
                <a:lumMod val="60000"/>
                <a:lumOff val="40000"/>
              </a:schemeClr>
            </a:solidFill>
            <a:ln>
              <a:noFill/>
            </a:ln>
            <a:effectLst/>
          </c:spPr>
          <c:invertIfNegative val="0"/>
          <c:dLbls>
            <c:numFmt formatCode="0.0&quot;万&quot;&quot;円&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Sheet1!$B$2:$B$7</c:f>
              <c:numCache>
                <c:formatCode>General</c:formatCode>
                <c:ptCount val="6"/>
                <c:pt idx="0">
                  <c:v>13.4</c:v>
                </c:pt>
                <c:pt idx="1">
                  <c:v>13.5</c:v>
                </c:pt>
                <c:pt idx="2">
                  <c:v>13.6</c:v>
                </c:pt>
                <c:pt idx="3">
                  <c:v>14.2</c:v>
                </c:pt>
                <c:pt idx="5">
                  <c:v>19.100000000000001</c:v>
                </c:pt>
              </c:numCache>
            </c:numRef>
          </c:val>
          <c:extLst>
            <c:ext xmlns:c16="http://schemas.microsoft.com/office/drawing/2014/chart" uri="{C3380CC4-5D6E-409C-BE32-E72D297353CC}">
              <c16:uniqueId val="{00000000-19A2-4482-9A08-DA58C02D8557}"/>
            </c:ext>
          </c:extLst>
        </c:ser>
        <c:ser>
          <c:idx val="1"/>
          <c:order val="1"/>
          <c:tx>
            <c:strRef>
              <c:f>Sheet1!$C$1</c:f>
              <c:strCache>
                <c:ptCount val="1"/>
                <c:pt idx="0">
                  <c:v>夫</c:v>
                </c:pt>
              </c:strCache>
            </c:strRef>
          </c:tx>
          <c:spPr>
            <a:solidFill>
              <a:schemeClr val="accent6">
                <a:lumMod val="40000"/>
                <a:lumOff val="60000"/>
              </a:schemeClr>
            </a:solidFill>
            <a:ln>
              <a:noFill/>
            </a:ln>
            <a:effectLst/>
          </c:spPr>
          <c:invertIfNegative val="0"/>
          <c:dLbls>
            <c:numFmt formatCode="0.0&quot;万&quot;&quot;円&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Sheet1!$C$2:$C$7</c:f>
              <c:numCache>
                <c:formatCode>General</c:formatCode>
                <c:ptCount val="6"/>
                <c:pt idx="0">
                  <c:v>9.1999999999999993</c:v>
                </c:pt>
                <c:pt idx="1">
                  <c:v>9.5</c:v>
                </c:pt>
                <c:pt idx="2">
                  <c:v>10.4</c:v>
                </c:pt>
                <c:pt idx="3">
                  <c:v>10.9</c:v>
                </c:pt>
                <c:pt idx="5">
                  <c:v>14.6</c:v>
                </c:pt>
              </c:numCache>
            </c:numRef>
          </c:val>
          <c:extLst>
            <c:ext xmlns:c16="http://schemas.microsoft.com/office/drawing/2014/chart" uri="{C3380CC4-5D6E-409C-BE32-E72D297353CC}">
              <c16:uniqueId val="{00000001-19A2-4482-9A08-DA58C02D8557}"/>
            </c:ext>
          </c:extLst>
        </c:ser>
        <c:ser>
          <c:idx val="2"/>
          <c:order val="2"/>
          <c:tx>
            <c:strRef>
              <c:f>Sheet1!$D$1</c:f>
              <c:strCache>
                <c:ptCount val="1"/>
                <c:pt idx="0">
                  <c:v>合計</c:v>
                </c:pt>
              </c:strCache>
            </c:strRef>
          </c:tx>
          <c:spPr>
            <a:noFill/>
            <a:ln>
              <a:noFill/>
            </a:ln>
            <a:effectLst/>
          </c:spPr>
          <c:invertIfNegative val="0"/>
          <c:dLbls>
            <c:dLbl>
              <c:idx val="0"/>
              <c:tx>
                <c:rich>
                  <a:bodyPr/>
                  <a:lstStyle/>
                  <a:p>
                    <a:fld id="{0C96A128-6A4C-4766-8E62-678C36E97F88}" type="SERIESNAME">
                      <a:rPr lang="ja-JP" altLang="en-US" smtClean="0"/>
                      <a:pPr/>
                      <a:t>[系列名]</a:t>
                    </a:fld>
                    <a:br>
                      <a:rPr lang="ja-JP" altLang="en-US" baseline="0"/>
                    </a:br>
                    <a:fld id="{C0E53652-B8B6-4304-88D7-DF529620F74A}"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9A2-4482-9A08-DA58C02D8557}"/>
                </c:ext>
              </c:extLst>
            </c:dLbl>
            <c:dLbl>
              <c:idx val="1"/>
              <c:tx>
                <c:rich>
                  <a:bodyPr/>
                  <a:lstStyle/>
                  <a:p>
                    <a:fld id="{DB1CA9D6-A636-4ED1-8D93-B0CE549EBD7C}" type="SERIESNAME">
                      <a:rPr lang="ja-JP" altLang="en-US" smtClean="0"/>
                      <a:pPr/>
                      <a:t>[系列名]</a:t>
                    </a:fld>
                    <a:br>
                      <a:rPr lang="ja-JP" altLang="en-US" baseline="0"/>
                    </a:br>
                    <a:fld id="{3A7E25CD-A4B1-41E1-AB80-52B4F7C95846}"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9A2-4482-9A08-DA58C02D8557}"/>
                </c:ext>
              </c:extLst>
            </c:dLbl>
            <c:dLbl>
              <c:idx val="2"/>
              <c:tx>
                <c:rich>
                  <a:bodyPr/>
                  <a:lstStyle/>
                  <a:p>
                    <a:fld id="{FACE1830-0EB2-404B-98A5-A8E8787550A2}" type="SERIESNAME">
                      <a:rPr lang="ja-JP" altLang="en-US" smtClean="0"/>
                      <a:pPr/>
                      <a:t>[系列名]</a:t>
                    </a:fld>
                    <a:br>
                      <a:rPr lang="ja-JP" altLang="en-US" baseline="0"/>
                    </a:br>
                    <a:fld id="{20C95AD0-0790-4C17-B8B9-3BC177AC34DD}"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9A2-4482-9A08-DA58C02D8557}"/>
                </c:ext>
              </c:extLst>
            </c:dLbl>
            <c:dLbl>
              <c:idx val="3"/>
              <c:tx>
                <c:rich>
                  <a:bodyPr/>
                  <a:lstStyle/>
                  <a:p>
                    <a:fld id="{C399BE8E-9229-4E53-A4C7-01C90E25E991}" type="SERIESNAME">
                      <a:rPr lang="ja-JP" altLang="en-US" smtClean="0"/>
                      <a:pPr/>
                      <a:t>[系列名]</a:t>
                    </a:fld>
                    <a:br>
                      <a:rPr lang="ja-JP" altLang="en-US" baseline="0"/>
                    </a:br>
                    <a:fld id="{A455DDD1-5076-4FFD-B8BE-4F8716A4251C}"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9A2-4482-9A08-DA58C02D8557}"/>
                </c:ext>
              </c:extLst>
            </c:dLbl>
            <c:dLbl>
              <c:idx val="5"/>
              <c:tx>
                <c:rich>
                  <a:bodyPr/>
                  <a:lstStyle/>
                  <a:p>
                    <a:fld id="{90A4E573-CBD5-4454-AED9-E114A9D0601C}" type="SERIESNAME">
                      <a:rPr lang="ja-JP" altLang="en-US" smtClean="0"/>
                      <a:pPr/>
                      <a:t>[系列名]</a:t>
                    </a:fld>
                    <a:br>
                      <a:rPr lang="ja-JP" altLang="en-US" baseline="0"/>
                    </a:br>
                    <a:fld id="{E88418F1-6CA0-47EE-9990-7EBF05DD99BC}"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9A2-4482-9A08-DA58C02D8557}"/>
                </c:ext>
              </c:extLst>
            </c:dLbl>
            <c:numFmt formatCode="0.0&quot;万&quot;&quot;円&quot;" sourceLinked="0"/>
            <c:spPr>
              <a:noFill/>
              <a:ln>
                <a:noFill/>
              </a:ln>
              <a:effectLst/>
            </c:spPr>
            <c:txPr>
              <a:bodyPr rot="0" spcFirstLastPara="1" vertOverflow="ellipsis" vert="horz" wrap="square" lIns="38100" tIns="19050" rIns="38100" bIns="19050" anchor="ctr" anchorCtr="1">
                <a:spAutoFit/>
              </a:bodyPr>
              <a:lstStyle/>
              <a:p>
                <a:pPr>
                  <a:lnSpc>
                    <a:spcPct val="800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Sheet1!$D$2:$D$7</c:f>
              <c:numCache>
                <c:formatCode>General</c:formatCode>
                <c:ptCount val="6"/>
                <c:pt idx="0">
                  <c:v>22.6</c:v>
                </c:pt>
                <c:pt idx="1">
                  <c:v>23</c:v>
                </c:pt>
                <c:pt idx="2">
                  <c:v>24</c:v>
                </c:pt>
                <c:pt idx="3">
                  <c:v>25.1</c:v>
                </c:pt>
                <c:pt idx="5">
                  <c:v>33.799999999999997</c:v>
                </c:pt>
              </c:numCache>
            </c:numRef>
          </c:val>
          <c:extLst>
            <c:ext xmlns:c16="http://schemas.microsoft.com/office/drawing/2014/chart" uri="{C3380CC4-5D6E-409C-BE32-E72D297353CC}">
              <c16:uniqueId val="{00000003-19A2-4482-9A08-DA58C02D8557}"/>
            </c:ext>
          </c:extLst>
        </c:ser>
        <c:dLbls>
          <c:showLegendKey val="0"/>
          <c:showVal val="0"/>
          <c:showCatName val="0"/>
          <c:showSerName val="0"/>
          <c:showPercent val="0"/>
          <c:showBubbleSize val="0"/>
        </c:dLbls>
        <c:gapWidth val="50"/>
        <c:overlap val="100"/>
        <c:axId val="1794152799"/>
        <c:axId val="1794136959"/>
      </c:barChart>
      <c:catAx>
        <c:axId val="17941527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ja-JP"/>
          </a:p>
        </c:txPr>
        <c:crossAx val="1794136959"/>
        <c:crosses val="autoZero"/>
        <c:auto val="1"/>
        <c:lblAlgn val="ctr"/>
        <c:lblOffset val="100"/>
        <c:noMultiLvlLbl val="0"/>
      </c:catAx>
      <c:valAx>
        <c:axId val="1794136959"/>
        <c:scaling>
          <c:orientation val="minMax"/>
          <c:max val="50"/>
        </c:scaling>
        <c:delete val="1"/>
        <c:axPos val="l"/>
        <c:numFmt formatCode="General" sourceLinked="1"/>
        <c:majorTickMark val="out"/>
        <c:minorTickMark val="none"/>
        <c:tickLblPos val="nextTo"/>
        <c:crossAx val="179415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66388888888891"/>
          <c:y val="7.0914682539682541E-2"/>
          <c:w val="0.6325277777777778"/>
          <c:h val="0.85048941798941813"/>
        </c:manualLayout>
      </c:layout>
      <c:barChart>
        <c:barDir val="col"/>
        <c:grouping val="clustered"/>
        <c:varyColors val="0"/>
        <c:ser>
          <c:idx val="1"/>
          <c:order val="0"/>
          <c:tx>
            <c:strRef>
              <c:f>Sheet1!$C$1</c:f>
              <c:strCache>
                <c:ptCount val="1"/>
                <c:pt idx="0">
                  <c:v>系列 2</c:v>
                </c:pt>
              </c:strCache>
            </c:strRef>
          </c:tx>
          <c:spPr>
            <a:pattFill prst="wdUpDiag">
              <a:fgClr>
                <a:srgbClr val="3AABD2"/>
              </a:fgClr>
              <a:bgClr>
                <a:schemeClr val="bg1"/>
              </a:bgClr>
            </a:pattFill>
            <a:ln w="19050">
              <a:solidFill>
                <a:srgbClr val="3AABD2"/>
              </a:solidFill>
            </a:ln>
            <a:effectLst/>
          </c:spPr>
          <c:invertIfNegative val="0"/>
          <c:dLbls>
            <c:dLbl>
              <c:idx val="0"/>
              <c:numFmt formatCode="General"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1127430555555557"/>
                      <c:h val="0.18312632275132276"/>
                    </c:manualLayout>
                  </c15:layout>
                </c:ext>
                <c:ext xmlns:c16="http://schemas.microsoft.com/office/drawing/2014/chart" uri="{C3380CC4-5D6E-409C-BE32-E72D297353CC}">
                  <c16:uniqueId val="{00000000-31A2-4070-8F22-5DACD5B5EC13}"/>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-1.5</c:v>
                </c:pt>
              </c:numCache>
            </c:numRef>
          </c:val>
          <c:extLst>
            <c:ext xmlns:c16="http://schemas.microsoft.com/office/drawing/2014/chart" uri="{C3380CC4-5D6E-409C-BE32-E72D297353CC}">
              <c16:uniqueId val="{00000001-FA41-472D-AF79-F779F15564ED}"/>
            </c:ext>
          </c:extLst>
        </c:ser>
        <c:dLbls>
          <c:dLblPos val="outEnd"/>
          <c:showLegendKey val="0"/>
          <c:showVal val="1"/>
          <c:showCatName val="0"/>
          <c:showSerName val="0"/>
          <c:showPercent val="0"/>
          <c:showBubbleSize val="0"/>
        </c:dLbls>
        <c:gapWidth val="219"/>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4"/>
          <c:min val="-4"/>
        </c:scaling>
        <c:delete val="0"/>
        <c:axPos val="l"/>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majorUnit val="2"/>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24551673351765"/>
          <c:y val="0.10840544612377366"/>
          <c:w val="0.57449956004482183"/>
          <c:h val="0.82964858466264135"/>
        </c:manualLayout>
      </c:layout>
      <c:barChart>
        <c:barDir val="col"/>
        <c:grouping val="clustered"/>
        <c:varyColors val="0"/>
        <c:ser>
          <c:idx val="0"/>
          <c:order val="0"/>
          <c:tx>
            <c:strRef>
              <c:f>Sheet1!$B$1</c:f>
              <c:strCache>
                <c:ptCount val="1"/>
                <c:pt idx="0">
                  <c:v>系列 1</c:v>
                </c:pt>
              </c:strCache>
            </c:strRef>
          </c:tx>
          <c:spPr>
            <a:solidFill>
              <a:srgbClr val="00A9CC"/>
            </a:solidFill>
            <a:ln w="19050">
              <a:solidFill>
                <a:srgbClr val="3AABD2"/>
              </a:solidFill>
            </a:ln>
            <a:effectLst/>
          </c:spPr>
          <c:invertIfNegative val="0"/>
          <c:dPt>
            <c:idx val="0"/>
            <c:invertIfNegative val="0"/>
            <c:bubble3D val="0"/>
            <c:spPr>
              <a:solidFill>
                <a:srgbClr val="00A9CC"/>
              </a:solidFill>
              <a:ln w="19050">
                <a:solidFill>
                  <a:srgbClr val="3AABD2"/>
                </a:solidFill>
              </a:ln>
              <a:effectLst/>
            </c:spPr>
            <c:extLst>
              <c:ext xmlns:c16="http://schemas.microsoft.com/office/drawing/2014/chart" uri="{C3380CC4-5D6E-409C-BE32-E72D297353CC}">
                <c16:uniqueId val="{00000003-FA41-472D-AF79-F779F15564ED}"/>
              </c:ext>
            </c:extLst>
          </c:dPt>
          <c:dLbls>
            <c:dLbl>
              <c:idx val="0"/>
              <c:numFmt formatCode="#,##0_);[Red]\(#,##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0063507203813039"/>
                      <c:h val="0.16151406680304908"/>
                    </c:manualLayout>
                  </c15:layout>
                </c:ext>
                <c:ext xmlns:c16="http://schemas.microsoft.com/office/drawing/2014/chart" uri="{C3380CC4-5D6E-409C-BE32-E72D297353CC}">
                  <c16:uniqueId val="{00000003-FA41-472D-AF79-F779F15564ED}"/>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701</c:v>
                </c:pt>
              </c:numCache>
            </c:numRef>
          </c:val>
          <c:extLst>
            <c:ext xmlns:c16="http://schemas.microsoft.com/office/drawing/2014/chart" uri="{C3380CC4-5D6E-409C-BE32-E72D297353CC}">
              <c16:uniqueId val="{00000000-FA41-472D-AF79-F779F15564ED}"/>
            </c:ext>
          </c:extLst>
        </c:ser>
        <c:dLbls>
          <c:dLblPos val="outEnd"/>
          <c:showLegendKey val="0"/>
          <c:showVal val="1"/>
          <c:showCatName val="0"/>
          <c:showSerName val="0"/>
          <c:showPercent val="0"/>
          <c:showBubbleSize val="0"/>
        </c:dLbls>
        <c:gapWidth val="219"/>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900"/>
          <c:min val="600"/>
        </c:scaling>
        <c:delete val="0"/>
        <c:axPos val="l"/>
        <c:majorGridlines>
          <c:spPr>
            <a:ln w="9525" cap="flat" cmpd="sng" algn="ctr">
              <a:solidFill>
                <a:schemeClr val="bg1">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7986111111109"/>
          <c:y val="0.10908259620543206"/>
          <c:w val="0.63184701572794277"/>
          <c:h val="0.84829128158506062"/>
        </c:manualLayout>
      </c:layout>
      <c:barChart>
        <c:barDir val="col"/>
        <c:grouping val="clustered"/>
        <c:varyColors val="0"/>
        <c:ser>
          <c:idx val="1"/>
          <c:order val="0"/>
          <c:tx>
            <c:strRef>
              <c:f>Sheet1!$B$1</c:f>
              <c:strCache>
                <c:ptCount val="1"/>
              </c:strCache>
            </c:strRef>
          </c:tx>
          <c:spPr>
            <a:pattFill prst="wdUpDiag">
              <a:fgClr>
                <a:srgbClr val="3AABD2"/>
              </a:fgClr>
              <a:bgClr>
                <a:schemeClr val="bg1"/>
              </a:bgClr>
            </a:pattFill>
            <a:ln w="19050">
              <a:solidFill>
                <a:srgbClr val="3AABD2"/>
              </a:solidFill>
            </a:ln>
            <a:effectLst/>
          </c:spPr>
          <c:invertIfNegative val="0"/>
          <c:dLbls>
            <c:dLbl>
              <c:idx val="0"/>
              <c:layout>
                <c:manualLayout>
                  <c:x val="0"/>
                  <c:y val="5.8737112925263554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5587089987886161"/>
                      <c:h val="0.28264993064485694"/>
                    </c:manualLayout>
                  </c15:layout>
                </c:ext>
                <c:ext xmlns:c16="http://schemas.microsoft.com/office/drawing/2014/chart" uri="{C3380CC4-5D6E-409C-BE32-E72D297353CC}">
                  <c16:uniqueId val="{00000004-5D5A-432C-B063-913B5D8ABAF5}"/>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General</c:formatCode>
                <c:ptCount val="1"/>
                <c:pt idx="0">
                  <c:v>4425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3-5D5A-432C-B063-913B5D8ABAF5}"/>
            </c:ext>
          </c:extLst>
        </c:ser>
        <c:dLbls>
          <c:dLblPos val="outEnd"/>
          <c:showLegendKey val="0"/>
          <c:showVal val="1"/>
          <c:showCatName val="0"/>
          <c:showSerName val="0"/>
          <c:showPercent val="0"/>
          <c:showBubbleSize val="0"/>
        </c:dLbls>
        <c:gapWidth val="232"/>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4800"/>
          <c:min val="4300"/>
        </c:scaling>
        <c:delete val="0"/>
        <c:axPos val="l"/>
        <c:majorGridlines>
          <c:spPr>
            <a:ln w="9525" cap="flat" cmpd="sng" algn="ctr">
              <a:solidFill>
                <a:schemeClr val="bg1">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83472222222221"/>
          <c:y val="7.7451943876215748E-2"/>
          <c:w val="0.62190624999999999"/>
          <c:h val="0.85633928571428575"/>
        </c:manualLayout>
      </c:layout>
      <c:barChart>
        <c:barDir val="col"/>
        <c:grouping val="clustered"/>
        <c:varyColors val="0"/>
        <c:ser>
          <c:idx val="0"/>
          <c:order val="0"/>
          <c:tx>
            <c:strRef>
              <c:f>Sheet1!$B$1</c:f>
              <c:strCache>
                <c:ptCount val="1"/>
                <c:pt idx="0">
                  <c:v>系列 1</c:v>
                </c:pt>
              </c:strCache>
            </c:strRef>
          </c:tx>
          <c:spPr>
            <a:solidFill>
              <a:srgbClr val="00A9CC"/>
            </a:solidFill>
            <a:ln w="19050">
              <a:solidFill>
                <a:srgbClr val="3AABD2"/>
              </a:solidFill>
            </a:ln>
            <a:effectLst/>
          </c:spPr>
          <c:invertIfNegative val="0"/>
          <c:dPt>
            <c:idx val="0"/>
            <c:invertIfNegative val="0"/>
            <c:bubble3D val="0"/>
            <c:spPr>
              <a:solidFill>
                <a:srgbClr val="00A9CC"/>
              </a:solidFill>
              <a:ln w="19050">
                <a:solidFill>
                  <a:srgbClr val="3AABD2"/>
                </a:solidFill>
              </a:ln>
              <a:effectLst/>
            </c:spPr>
            <c:extLst>
              <c:ext xmlns:c16="http://schemas.microsoft.com/office/drawing/2014/chart" uri="{C3380CC4-5D6E-409C-BE32-E72D297353CC}">
                <c16:uniqueId val="{00000001-F998-4CCE-8628-37B70DA10080}"/>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1215902777777776"/>
                      <c:h val="0.13686982251681096"/>
                    </c:manualLayout>
                  </c15:layout>
                </c:ext>
                <c:ext xmlns:c16="http://schemas.microsoft.com/office/drawing/2014/chart" uri="{C3380CC4-5D6E-409C-BE32-E72D297353CC}">
                  <c16:uniqueId val="{00000001-F998-4CCE-8628-37B70DA10080}"/>
                </c:ext>
              </c:extLst>
            </c:dLbl>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0.3</c:v>
                </c:pt>
              </c:numCache>
            </c:numRef>
          </c:val>
          <c:extLst>
            <c:ext xmlns:c16="http://schemas.microsoft.com/office/drawing/2014/chart" uri="{C3380CC4-5D6E-409C-BE32-E72D297353CC}">
              <c16:uniqueId val="{00000002-F998-4CCE-8628-37B70DA10080}"/>
            </c:ext>
          </c:extLst>
        </c:ser>
        <c:dLbls>
          <c:dLblPos val="outEnd"/>
          <c:showLegendKey val="0"/>
          <c:showVal val="1"/>
          <c:showCatName val="0"/>
          <c:showSerName val="0"/>
          <c:showPercent val="0"/>
          <c:showBubbleSize val="0"/>
        </c:dLbls>
        <c:gapWidth val="219"/>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4"/>
          <c:min val="-4"/>
        </c:scaling>
        <c:delete val="0"/>
        <c:axPos val="l"/>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130184560"/>
        <c:crosses val="autoZero"/>
        <c:crossBetween val="between"/>
        <c:majorUnit val="2"/>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aseline="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9101219581427"/>
          <c:y val="9.971414473227265E-2"/>
          <c:w val="0.59847242826725866"/>
          <c:h val="0.83125298583769247"/>
        </c:manualLayout>
      </c:layout>
      <c:barChart>
        <c:barDir val="col"/>
        <c:grouping val="clustered"/>
        <c:varyColors val="0"/>
        <c:ser>
          <c:idx val="0"/>
          <c:order val="0"/>
          <c:tx>
            <c:strRef>
              <c:f>Sheet1!$B$1</c:f>
              <c:strCache>
                <c:ptCount val="1"/>
                <c:pt idx="0">
                  <c:v>系列 1</c:v>
                </c:pt>
              </c:strCache>
            </c:strRef>
          </c:tx>
          <c:spPr>
            <a:solidFill>
              <a:srgbClr val="3AABD2"/>
            </a:solidFill>
            <a:ln w="19050">
              <a:solidFill>
                <a:srgbClr val="3AABD2"/>
              </a:solidFill>
            </a:ln>
            <a:effectLst/>
          </c:spPr>
          <c:invertIfNegative val="0"/>
          <c:dLbls>
            <c:dLbl>
              <c:idx val="0"/>
              <c:numFmt formatCode="#,##0_);[Red]\(#,##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26632430555555553"/>
                      <c:h val="0.151135582010582"/>
                    </c:manualLayout>
                  </c15:layout>
                </c:ext>
                <c:ext xmlns:c16="http://schemas.microsoft.com/office/drawing/2014/chart" uri="{C3380CC4-5D6E-409C-BE32-E72D297353CC}">
                  <c16:uniqueId val="{00000002-3C8F-4B90-80C4-5ED2EDE3E1B4}"/>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291</c:v>
                </c:pt>
              </c:numCache>
            </c:numRef>
          </c:val>
          <c:extLst>
            <c:ext xmlns:c16="http://schemas.microsoft.com/office/drawing/2014/chart" uri="{C3380CC4-5D6E-409C-BE32-E72D297353CC}">
              <c16:uniqueId val="{00000000-3C8F-4B90-80C4-5ED2EDE3E1B4}"/>
            </c:ext>
          </c:extLst>
        </c:ser>
        <c:dLbls>
          <c:dLblPos val="outEnd"/>
          <c:showLegendKey val="0"/>
          <c:showVal val="1"/>
          <c:showCatName val="0"/>
          <c:showSerName val="0"/>
          <c:showPercent val="0"/>
          <c:showBubbleSize val="0"/>
        </c:dLbls>
        <c:gapWidth val="219"/>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400"/>
          <c:min val="100"/>
        </c:scaling>
        <c:delete val="0"/>
        <c:axPos val="l"/>
        <c:majorGridlines>
          <c:spPr>
            <a:ln w="9525" cap="flat" cmpd="sng" algn="ctr">
              <a:solidFill>
                <a:schemeClr val="bg1">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24551673351765"/>
          <c:y val="0.10840544612377366"/>
          <c:w val="0.57449956004482183"/>
          <c:h val="0.82964858466264135"/>
        </c:manualLayout>
      </c:layout>
      <c:barChart>
        <c:barDir val="col"/>
        <c:grouping val="clustered"/>
        <c:varyColors val="0"/>
        <c:ser>
          <c:idx val="0"/>
          <c:order val="0"/>
          <c:tx>
            <c:strRef>
              <c:f>Sheet1!$B$1</c:f>
              <c:strCache>
                <c:ptCount val="1"/>
                <c:pt idx="0">
                  <c:v>系列 1</c:v>
                </c:pt>
              </c:strCache>
            </c:strRef>
          </c:tx>
          <c:spPr>
            <a:pattFill prst="wdUpDiag">
              <a:fgClr>
                <a:srgbClr val="00A9CC"/>
              </a:fgClr>
              <a:bgClr>
                <a:schemeClr val="bg1"/>
              </a:bgClr>
            </a:pattFill>
            <a:ln w="19050">
              <a:solidFill>
                <a:srgbClr val="3AABD2"/>
              </a:solidFill>
            </a:ln>
            <a:effectLst/>
          </c:spPr>
          <c:invertIfNegative val="0"/>
          <c:dPt>
            <c:idx val="0"/>
            <c:invertIfNegative val="0"/>
            <c:bubble3D val="0"/>
            <c:spPr>
              <a:pattFill prst="wdUpDiag">
                <a:fgClr>
                  <a:srgbClr val="00A9CC"/>
                </a:fgClr>
                <a:bgClr>
                  <a:schemeClr val="bg1"/>
                </a:bgClr>
              </a:pattFill>
              <a:ln w="19050">
                <a:solidFill>
                  <a:srgbClr val="3AABD2"/>
                </a:solidFill>
              </a:ln>
              <a:effectLst/>
            </c:spPr>
            <c:extLst>
              <c:ext xmlns:c16="http://schemas.microsoft.com/office/drawing/2014/chart" uri="{C3380CC4-5D6E-409C-BE32-E72D297353CC}">
                <c16:uniqueId val="{00000003-FA41-472D-AF79-F779F15564ED}"/>
              </c:ext>
            </c:extLst>
          </c:dPt>
          <c:dLbls>
            <c:dLbl>
              <c:idx val="0"/>
              <c:numFmt formatCode="#,##0_);[Red]\(#,##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0063507203813039"/>
                      <c:h val="0.16151406680304908"/>
                    </c:manualLayout>
                  </c15:layout>
                </c:ext>
                <c:ext xmlns:c16="http://schemas.microsoft.com/office/drawing/2014/chart" uri="{C3380CC4-5D6E-409C-BE32-E72D297353CC}">
                  <c16:uniqueId val="{00000003-FA41-472D-AF79-F779F15564ED}"/>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762</c:v>
                </c:pt>
              </c:numCache>
            </c:numRef>
          </c:val>
          <c:extLst>
            <c:ext xmlns:c16="http://schemas.microsoft.com/office/drawing/2014/chart" uri="{C3380CC4-5D6E-409C-BE32-E72D297353CC}">
              <c16:uniqueId val="{00000000-FA41-472D-AF79-F779F15564ED}"/>
            </c:ext>
          </c:extLst>
        </c:ser>
        <c:dLbls>
          <c:dLblPos val="outEnd"/>
          <c:showLegendKey val="0"/>
          <c:showVal val="1"/>
          <c:showCatName val="0"/>
          <c:showSerName val="0"/>
          <c:showPercent val="0"/>
          <c:showBubbleSize val="0"/>
        </c:dLbls>
        <c:gapWidth val="219"/>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900"/>
          <c:min val="600"/>
        </c:scaling>
        <c:delete val="0"/>
        <c:axPos val="l"/>
        <c:majorGridlines>
          <c:spPr>
            <a:ln w="9525" cap="flat" cmpd="sng" algn="ctr">
              <a:solidFill>
                <a:schemeClr val="bg1">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9101219581427"/>
          <c:y val="9.971414473227265E-2"/>
          <c:w val="0.59847242826725866"/>
          <c:h val="0.83125298583769247"/>
        </c:manualLayout>
      </c:layout>
      <c:barChart>
        <c:barDir val="col"/>
        <c:grouping val="clustered"/>
        <c:varyColors val="0"/>
        <c:ser>
          <c:idx val="0"/>
          <c:order val="0"/>
          <c:tx>
            <c:strRef>
              <c:f>Sheet1!$B$1</c:f>
              <c:strCache>
                <c:ptCount val="1"/>
                <c:pt idx="0">
                  <c:v>系列 1</c:v>
                </c:pt>
              </c:strCache>
            </c:strRef>
          </c:tx>
          <c:spPr>
            <a:pattFill prst="wdUpDiag">
              <a:fgClr>
                <a:srgbClr val="3AABD2"/>
              </a:fgClr>
              <a:bgClr>
                <a:schemeClr val="bg1"/>
              </a:bgClr>
            </a:pattFill>
            <a:ln w="19050">
              <a:solidFill>
                <a:srgbClr val="3AABD2"/>
              </a:solidFill>
            </a:ln>
            <a:effectLst/>
          </c:spPr>
          <c:invertIfNegative val="0"/>
          <c:dLbls>
            <c:dLbl>
              <c:idx val="0"/>
              <c:numFmt formatCode="#,##0_);[Red]\(#,##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26632430555555553"/>
                      <c:h val="0.1595350529100529"/>
                    </c:manualLayout>
                  </c15:layout>
                </c:ext>
                <c:ext xmlns:c16="http://schemas.microsoft.com/office/drawing/2014/chart" uri="{C3380CC4-5D6E-409C-BE32-E72D297353CC}">
                  <c16:uniqueId val="{00000002-3C8F-4B90-80C4-5ED2EDE3E1B4}"/>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221</c:v>
                </c:pt>
              </c:numCache>
            </c:numRef>
          </c:val>
          <c:extLst>
            <c:ext xmlns:c16="http://schemas.microsoft.com/office/drawing/2014/chart" uri="{C3380CC4-5D6E-409C-BE32-E72D297353CC}">
              <c16:uniqueId val="{00000000-3C8F-4B90-80C4-5ED2EDE3E1B4}"/>
            </c:ext>
          </c:extLst>
        </c:ser>
        <c:dLbls>
          <c:dLblPos val="outEnd"/>
          <c:showLegendKey val="0"/>
          <c:showVal val="1"/>
          <c:showCatName val="0"/>
          <c:showSerName val="0"/>
          <c:showPercent val="0"/>
          <c:showBubbleSize val="0"/>
        </c:dLbls>
        <c:gapWidth val="219"/>
        <c:overlap val="-27"/>
        <c:axId val="1130184560"/>
        <c:axId val="1130192240"/>
      </c:barChart>
      <c:catAx>
        <c:axId val="1130184560"/>
        <c:scaling>
          <c:orientation val="minMax"/>
        </c:scaling>
        <c:delete val="1"/>
        <c:axPos val="b"/>
        <c:numFmt formatCode="General" sourceLinked="1"/>
        <c:majorTickMark val="none"/>
        <c:minorTickMark val="none"/>
        <c:tickLblPos val="nextTo"/>
        <c:crossAx val="1130192240"/>
        <c:crosses val="autoZero"/>
        <c:auto val="1"/>
        <c:lblAlgn val="ctr"/>
        <c:lblOffset val="100"/>
        <c:noMultiLvlLbl val="0"/>
      </c:catAx>
      <c:valAx>
        <c:axId val="1130192240"/>
        <c:scaling>
          <c:orientation val="minMax"/>
          <c:max val="400"/>
          <c:min val="100"/>
        </c:scaling>
        <c:delete val="0"/>
        <c:axPos val="l"/>
        <c:majorGridlines>
          <c:spPr>
            <a:ln w="9525" cap="flat" cmpd="sng" algn="ctr">
              <a:solidFill>
                <a:schemeClr val="bg1">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5297849876231"/>
          <c:y val="0.1828025547442905"/>
          <c:w val="0.81479545205400949"/>
          <c:h val="0.58894719407740803"/>
        </c:manualLayout>
      </c:layout>
      <c:barChart>
        <c:barDir val="col"/>
        <c:grouping val="clustered"/>
        <c:varyColors val="0"/>
        <c:ser>
          <c:idx val="1"/>
          <c:order val="0"/>
          <c:tx>
            <c:strRef>
              <c:f>Sheet1!$C$1</c:f>
              <c:strCache>
                <c:ptCount val="1"/>
                <c:pt idx="0">
                  <c:v>女性</c:v>
                </c:pt>
              </c:strCache>
            </c:strRef>
          </c:tx>
          <c:spPr>
            <a:solidFill>
              <a:srgbClr val="93A8FF"/>
            </a:solidFill>
            <a:ln w="19050" cap="flat" cmpd="sng" algn="ctr">
              <a:noFill/>
              <a:round/>
            </a:ln>
            <a:effectLst/>
          </c:spPr>
          <c:invertIfNegative val="0"/>
          <c:dLbls>
            <c:dLbl>
              <c:idx val="0"/>
              <c:layout>
                <c:manualLayout>
                  <c:x val="1.547953183721805E-4"/>
                  <c:y val="1.5909308311894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4-4518-9442-BEC77F89AFFB}"/>
                </c:ext>
              </c:extLst>
            </c:dLbl>
            <c:dLbl>
              <c:idx val="2"/>
              <c:layout>
                <c:manualLayout>
                  <c:x val="-2.1875619918934994E-3"/>
                  <c:y val="1.3222275045473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74-4518-9442-BEC77F89AFFB}"/>
                </c:ext>
              </c:extLst>
            </c:dLbl>
            <c:dLbl>
              <c:idx val="3"/>
              <c:layout>
                <c:manualLayout>
                  <c:x val="7.3380244031868774E-4"/>
                  <c:y val="1.0913555349217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74-4518-9442-BEC77F89AFFB}"/>
                </c:ext>
              </c:extLst>
            </c:dLbl>
            <c:dLbl>
              <c:idx val="4"/>
              <c:layout>
                <c:manualLayout>
                  <c:x val="-7.0361508351003151E-6"/>
                  <c:y val="1.219881456953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74-4518-9442-BEC77F89AFFB}"/>
                </c:ext>
              </c:extLst>
            </c:dLbl>
            <c:dLbl>
              <c:idx val="5"/>
              <c:layout>
                <c:manualLayout>
                  <c:x val="9.0403189600649287E-4"/>
                  <c:y val="1.505234896046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74-4518-9442-BEC77F89AFFB}"/>
                </c:ext>
              </c:extLst>
            </c:dLbl>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現行制度</c:v>
                </c:pt>
                <c:pt idx="2">
                  <c:v>①
90万人</c:v>
                </c:pt>
                <c:pt idx="3">
                  <c:v>②
200万人</c:v>
                </c:pt>
                <c:pt idx="4">
                  <c:v>③
270万人</c:v>
                </c:pt>
                <c:pt idx="5">
                  <c:v>④
860万人</c:v>
                </c:pt>
              </c:strCache>
            </c:strRef>
          </c:cat>
          <c:val>
            <c:numRef>
              <c:f>Sheet1!$C$2:$C$7</c:f>
              <c:numCache>
                <c:formatCode>General</c:formatCode>
                <c:ptCount val="6"/>
                <c:pt idx="0" formatCode="#,##0.0;[Red]\-#,##0.0">
                  <c:v>10.6557</c:v>
                </c:pt>
                <c:pt idx="2" formatCode="#,##0.0;[Red]\-#,##0.0">
                  <c:v>10.9247</c:v>
                </c:pt>
                <c:pt idx="3" formatCode="#,##0.0;[Red]\-#,##0.0">
                  <c:v>11.1173</c:v>
                </c:pt>
                <c:pt idx="4" formatCode="#,##0.0;[Red]\-#,##0.0">
                  <c:v>11.419</c:v>
                </c:pt>
                <c:pt idx="5" formatCode="#,##0.0;[Red]\-#,##0.0">
                  <c:v>12.303100000000001</c:v>
                </c:pt>
              </c:numCache>
            </c:numRef>
          </c:val>
          <c:extLst>
            <c:ext xmlns:c16="http://schemas.microsoft.com/office/drawing/2014/chart" uri="{C3380CC4-5D6E-409C-BE32-E72D297353CC}">
              <c16:uniqueId val="{00000005-D174-4518-9442-BEC77F89AFFB}"/>
            </c:ext>
          </c:extLst>
        </c:ser>
        <c:dLbls>
          <c:showLegendKey val="0"/>
          <c:showVal val="0"/>
          <c:showCatName val="0"/>
          <c:showSerName val="0"/>
          <c:showPercent val="0"/>
          <c:showBubbleSize val="0"/>
        </c:dLbls>
        <c:gapWidth val="150"/>
        <c:axId val="1435543088"/>
        <c:axId val="725583152"/>
      </c:barChart>
      <c:catAx>
        <c:axId val="1435543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25583152"/>
        <c:crosses val="autoZero"/>
        <c:auto val="1"/>
        <c:lblAlgn val="ctr"/>
        <c:lblOffset val="10"/>
        <c:tickMarkSkip val="10"/>
        <c:noMultiLvlLbl val="0"/>
      </c:catAx>
      <c:valAx>
        <c:axId val="72558315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75000"/>
                    <a:lumOff val="25000"/>
                  </a:schemeClr>
                </a:solidFill>
                <a:latin typeface="+mn-lt"/>
                <a:ea typeface="+mn-ea"/>
                <a:cs typeface="+mn-cs"/>
              </a:defRPr>
            </a:pPr>
            <a:endParaRPr lang="ja-JP"/>
          </a:p>
        </c:txPr>
        <c:crossAx val="1435543088"/>
        <c:crosses val="autoZero"/>
        <c:crossBetween val="between"/>
        <c:majorUnit val="10"/>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DF1F9"/>
    </a:solid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9221772379667"/>
          <c:y val="0.1708670403337629"/>
          <c:w val="0.81479545205400949"/>
          <c:h val="0.58738115305564176"/>
        </c:manualLayout>
      </c:layout>
      <c:barChart>
        <c:barDir val="col"/>
        <c:grouping val="clustered"/>
        <c:varyColors val="0"/>
        <c:ser>
          <c:idx val="0"/>
          <c:order val="0"/>
          <c:tx>
            <c:strRef>
              <c:f>Sheet1!$B$1</c:f>
              <c:strCache>
                <c:ptCount val="1"/>
                <c:pt idx="0">
                  <c:v>男性</c:v>
                </c:pt>
              </c:strCache>
            </c:strRef>
          </c:tx>
          <c:spPr>
            <a:solidFill>
              <a:srgbClr val="9ECB7F"/>
            </a:solidFill>
            <a:ln w="19050" cap="flat" cmpd="sng" algn="ctr">
              <a:noFill/>
              <a:round/>
            </a:ln>
            <a:effectLst/>
          </c:spPr>
          <c:invertIfNegative val="0"/>
          <c:dLbls>
            <c:dLbl>
              <c:idx val="0"/>
              <c:layout>
                <c:manualLayout>
                  <c:x val="0"/>
                  <c:y val="1.85430424898486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70-4E70-B53C-AD419CAF58FD}"/>
                </c:ext>
              </c:extLst>
            </c:dLbl>
            <c:dLbl>
              <c:idx val="2"/>
              <c:layout>
                <c:manualLayout>
                  <c:x val="-5.2846178315552214E-17"/>
                  <c:y val="1.3907281867386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0-4E70-B53C-AD419CAF58FD}"/>
                </c:ext>
              </c:extLst>
            </c:dLbl>
            <c:dLbl>
              <c:idx val="3"/>
              <c:layout>
                <c:manualLayout>
                  <c:x val="-1.0569235663110443E-16"/>
                  <c:y val="1.4271383847864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70-4E70-B53C-AD419CAF58FD}"/>
                </c:ext>
              </c:extLst>
            </c:dLbl>
            <c:dLbl>
              <c:idx val="4"/>
              <c:layout>
                <c:manualLayout>
                  <c:x val="-4.0333032367656733E-3"/>
                  <c:y val="1.3907217501401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70-4E70-B53C-AD419CAF58FD}"/>
                </c:ext>
              </c:extLst>
            </c:dLbl>
            <c:dLbl>
              <c:idx val="5"/>
              <c:layout>
                <c:manualLayout>
                  <c:x val="-2.8825521163152903E-3"/>
                  <c:y val="1.3907217501401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70-4E70-B53C-AD419CAF58FD}"/>
                </c:ext>
              </c:extLst>
            </c:dLbl>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現行制度</c:v>
                </c:pt>
                <c:pt idx="2">
                  <c:v>①
90万人</c:v>
                </c:pt>
                <c:pt idx="3">
                  <c:v>②
200万人</c:v>
                </c:pt>
                <c:pt idx="4">
                  <c:v>③
270万人</c:v>
                </c:pt>
                <c:pt idx="5">
                  <c:v>④
860万人</c:v>
                </c:pt>
              </c:strCache>
            </c:strRef>
          </c:cat>
          <c:val>
            <c:numRef>
              <c:f>Sheet1!$B$2:$B$7</c:f>
              <c:numCache>
                <c:formatCode>General</c:formatCode>
                <c:ptCount val="6"/>
                <c:pt idx="0" formatCode="#,##0.0;[Red]\-#,##0.0">
                  <c:v>14.725899999999999</c:v>
                </c:pt>
                <c:pt idx="2" formatCode="#,##0.0;[Red]\-#,##0.0">
                  <c:v>14.920400000000001</c:v>
                </c:pt>
                <c:pt idx="3" formatCode="#,##0.0;[Red]\-#,##0.0">
                  <c:v>15.019600000000001</c:v>
                </c:pt>
                <c:pt idx="4" formatCode="#,##0.0;[Red]\-#,##0.0">
                  <c:v>15.3248</c:v>
                </c:pt>
                <c:pt idx="5" formatCode="#,##0.0;[Red]\-#,##0.0">
                  <c:v>15.901199999999999</c:v>
                </c:pt>
              </c:numCache>
            </c:numRef>
          </c:val>
          <c:extLst>
            <c:ext xmlns:c16="http://schemas.microsoft.com/office/drawing/2014/chart" uri="{C3380CC4-5D6E-409C-BE32-E72D297353CC}">
              <c16:uniqueId val="{00000005-5170-4E70-B53C-AD419CAF58FD}"/>
            </c:ext>
          </c:extLst>
        </c:ser>
        <c:dLbls>
          <c:showLegendKey val="0"/>
          <c:showVal val="0"/>
          <c:showCatName val="0"/>
          <c:showSerName val="0"/>
          <c:showPercent val="0"/>
          <c:showBubbleSize val="0"/>
        </c:dLbls>
        <c:gapWidth val="150"/>
        <c:axId val="1435543088"/>
        <c:axId val="725583152"/>
      </c:barChart>
      <c:catAx>
        <c:axId val="1435543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25583152"/>
        <c:crosses val="autoZero"/>
        <c:auto val="1"/>
        <c:lblAlgn val="ctr"/>
        <c:lblOffset val="10"/>
        <c:noMultiLvlLbl val="0"/>
      </c:catAx>
      <c:valAx>
        <c:axId val="72558315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75000"/>
                    <a:lumOff val="25000"/>
                  </a:schemeClr>
                </a:solidFill>
                <a:latin typeface="+mn-lt"/>
                <a:ea typeface="+mn-ea"/>
                <a:cs typeface="+mn-cs"/>
              </a:defRPr>
            </a:pPr>
            <a:endParaRPr lang="ja-JP"/>
          </a:p>
        </c:txPr>
        <c:crossAx val="1435543088"/>
        <c:crosses val="autoZero"/>
        <c:crossBetween val="between"/>
        <c:majorUnit val="10"/>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0456388469898"/>
          <c:y val="0.15697144709133998"/>
          <c:w val="0.77868482757310453"/>
          <c:h val="0.70751231369568546"/>
        </c:manualLayout>
      </c:layout>
      <c:lineChart>
        <c:grouping val="standard"/>
        <c:varyColors val="0"/>
        <c:ser>
          <c:idx val="0"/>
          <c:order val="0"/>
          <c:tx>
            <c:strRef>
              <c:f>Sheet1!$A$2</c:f>
              <c:strCache>
                <c:ptCount val="1"/>
                <c:pt idx="0">
                  <c:v>現行制度</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5.3868998515096515E-3</c:v>
                </c:pt>
                <c:pt idx="1">
                  <c:v>9.8416102953308039E-3</c:v>
                </c:pt>
                <c:pt idx="2">
                  <c:v>6.625556838805477E-2</c:v>
                </c:pt>
                <c:pt idx="3">
                  <c:v>0.18875185612935164</c:v>
                </c:pt>
                <c:pt idx="4">
                  <c:v>0.29073585216960895</c:v>
                </c:pt>
                <c:pt idx="5">
                  <c:v>0.25499505032172909</c:v>
                </c:pt>
                <c:pt idx="6">
                  <c:v>0.18403316284441512</c:v>
                </c:pt>
              </c:numCache>
            </c:numRef>
          </c:val>
          <c:smooth val="0"/>
          <c:extLst>
            <c:ext xmlns:c16="http://schemas.microsoft.com/office/drawing/2014/chart" uri="{C3380CC4-5D6E-409C-BE32-E72D297353CC}">
              <c16:uniqueId val="{00000000-459F-448F-9757-DB61995BEAF1}"/>
            </c:ext>
          </c:extLst>
        </c:ser>
        <c:ser>
          <c:idx val="1"/>
          <c:order val="1"/>
          <c:tx>
            <c:strRef>
              <c:f>Sheet1!$A$3</c:f>
              <c:strCache>
                <c:ptCount val="1"/>
                <c:pt idx="0">
                  <c:v>45年化</c:v>
                </c:pt>
              </c:strCache>
            </c:strRef>
          </c:tx>
          <c:spPr>
            <a:ln w="19050" cap="rnd">
              <a:solidFill>
                <a:srgbClr val="002060"/>
              </a:solidFill>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Sheet1!$B$3:$H$3</c:f>
              <c:numCache>
                <c:formatCode>0.0%</c:formatCode>
                <c:ptCount val="7"/>
                <c:pt idx="0">
                  <c:v>4.1240847371822043E-3</c:v>
                </c:pt>
                <c:pt idx="1">
                  <c:v>7.9065536727814523E-3</c:v>
                </c:pt>
                <c:pt idx="2">
                  <c:v>4.1837646061334437E-2</c:v>
                </c:pt>
                <c:pt idx="3">
                  <c:v>0.19893152455312124</c:v>
                </c:pt>
                <c:pt idx="4">
                  <c:v>0.28133913394220517</c:v>
                </c:pt>
                <c:pt idx="5">
                  <c:v>0.25971444211670086</c:v>
                </c:pt>
                <c:pt idx="6">
                  <c:v>0.20614661491667458</c:v>
                </c:pt>
              </c:numCache>
            </c:numRef>
          </c:val>
          <c:smooth val="0"/>
          <c:extLst>
            <c:ext xmlns:c16="http://schemas.microsoft.com/office/drawing/2014/chart" uri="{C3380CC4-5D6E-409C-BE32-E72D297353CC}">
              <c16:uniqueId val="{00000001-459F-448F-9757-DB61995BEAF1}"/>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majorUnit val="5.000000000000001E-2"/>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5F5"/>
    </a:soli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夫婦</c:v>
                </c:pt>
              </c:strCache>
            </c:strRef>
          </c:tx>
          <c:spPr>
            <a:solidFill>
              <a:schemeClr val="accent1">
                <a:lumMod val="60000"/>
                <a:lumOff val="40000"/>
              </a:schemeClr>
            </a:solidFill>
            <a:ln>
              <a:noFill/>
            </a:ln>
            <a:effectLst/>
          </c:spPr>
          <c:invertIfNegative val="0"/>
          <c:dLbls>
            <c:numFmt formatCode="0.0&quot;万&quot;&quot;円&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Sheet1!$B$2:$B$7</c:f>
              <c:numCache>
                <c:formatCode>General</c:formatCode>
                <c:ptCount val="6"/>
                <c:pt idx="0">
                  <c:v>13.4</c:v>
                </c:pt>
                <c:pt idx="1">
                  <c:v>13.1</c:v>
                </c:pt>
                <c:pt idx="3">
                  <c:v>12.1</c:v>
                </c:pt>
                <c:pt idx="4">
                  <c:v>10.7</c:v>
                </c:pt>
                <c:pt idx="5">
                  <c:v>10.8</c:v>
                </c:pt>
              </c:numCache>
            </c:numRef>
          </c:val>
          <c:extLst>
            <c:ext xmlns:c16="http://schemas.microsoft.com/office/drawing/2014/chart" uri="{C3380CC4-5D6E-409C-BE32-E72D297353CC}">
              <c16:uniqueId val="{00000000-19A2-4482-9A08-DA58C02D8557}"/>
            </c:ext>
          </c:extLst>
        </c:ser>
        <c:ser>
          <c:idx val="1"/>
          <c:order val="1"/>
          <c:tx>
            <c:strRef>
              <c:f>Sheet1!$C$1</c:f>
              <c:strCache>
                <c:ptCount val="1"/>
                <c:pt idx="0">
                  <c:v>夫</c:v>
                </c:pt>
              </c:strCache>
            </c:strRef>
          </c:tx>
          <c:spPr>
            <a:solidFill>
              <a:schemeClr val="accent6">
                <a:lumMod val="40000"/>
                <a:lumOff val="60000"/>
              </a:schemeClr>
            </a:solidFill>
            <a:ln>
              <a:noFill/>
            </a:ln>
            <a:effectLst/>
          </c:spPr>
          <c:invertIfNegative val="0"/>
          <c:dLbls>
            <c:numFmt formatCode="0.0&quot;万&quot;&quot;円&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Sheet1!$C$2:$C$7</c:f>
              <c:numCache>
                <c:formatCode>General</c:formatCode>
                <c:ptCount val="6"/>
                <c:pt idx="0">
                  <c:v>9.1999999999999993</c:v>
                </c:pt>
                <c:pt idx="1">
                  <c:v>9.1999999999999993</c:v>
                </c:pt>
                <c:pt idx="3">
                  <c:v>9.6</c:v>
                </c:pt>
                <c:pt idx="4">
                  <c:v>10.4</c:v>
                </c:pt>
                <c:pt idx="5">
                  <c:v>10.6</c:v>
                </c:pt>
              </c:numCache>
            </c:numRef>
          </c:val>
          <c:extLst>
            <c:ext xmlns:c16="http://schemas.microsoft.com/office/drawing/2014/chart" uri="{C3380CC4-5D6E-409C-BE32-E72D297353CC}">
              <c16:uniqueId val="{00000001-19A2-4482-9A08-DA58C02D8557}"/>
            </c:ext>
          </c:extLst>
        </c:ser>
        <c:ser>
          <c:idx val="2"/>
          <c:order val="2"/>
          <c:tx>
            <c:strRef>
              <c:f>Sheet1!$D$1</c:f>
              <c:strCache>
                <c:ptCount val="1"/>
                <c:pt idx="0">
                  <c:v>合計</c:v>
                </c:pt>
              </c:strCache>
            </c:strRef>
          </c:tx>
          <c:spPr>
            <a:noFill/>
            <a:ln>
              <a:noFill/>
            </a:ln>
            <a:effectLst/>
          </c:spPr>
          <c:invertIfNegative val="0"/>
          <c:dLbls>
            <c:dLbl>
              <c:idx val="0"/>
              <c:tx>
                <c:rich>
                  <a:bodyPr/>
                  <a:lstStyle/>
                  <a:p>
                    <a:fld id="{06F11AA1-96E7-45A4-8243-EC03C6AA6DB1}" type="SERIESNAME">
                      <a:rPr lang="ja-JP" altLang="en-US" smtClean="0"/>
                      <a:pPr/>
                      <a:t>[系列名]</a:t>
                    </a:fld>
                    <a:br>
                      <a:rPr lang="ja-JP" altLang="en-US" baseline="0"/>
                    </a:br>
                    <a:fld id="{BAA0AB18-E6D9-47C0-BE97-4FEC48D222E4}"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26-4535-A410-EA62B743BCE2}"/>
                </c:ext>
              </c:extLst>
            </c:dLbl>
            <c:dLbl>
              <c:idx val="1"/>
              <c:tx>
                <c:rich>
                  <a:bodyPr/>
                  <a:lstStyle/>
                  <a:p>
                    <a:fld id="{C8FBAD0C-6133-4D6C-9678-3B56AE60D466}" type="SERIESNAME">
                      <a:rPr lang="ja-JP" altLang="en-US" smtClean="0"/>
                      <a:pPr/>
                      <a:t>[系列名]</a:t>
                    </a:fld>
                    <a:br>
                      <a:rPr lang="ja-JP" altLang="en-US" baseline="0"/>
                    </a:br>
                    <a:fld id="{67F77EEA-44DE-4394-85B6-D447676AFBF2}"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26-4535-A410-EA62B743BCE2}"/>
                </c:ext>
              </c:extLst>
            </c:dLbl>
            <c:dLbl>
              <c:idx val="3"/>
              <c:tx>
                <c:rich>
                  <a:bodyPr/>
                  <a:lstStyle/>
                  <a:p>
                    <a:fld id="{8B4BABCA-4AB1-42CE-B4FC-EDC42063D897}" type="SERIESNAME">
                      <a:rPr lang="ja-JP" altLang="en-US" smtClean="0"/>
                      <a:pPr/>
                      <a:t>[系列名]</a:t>
                    </a:fld>
                    <a:br>
                      <a:rPr lang="ja-JP" altLang="en-US" baseline="0"/>
                    </a:br>
                    <a:fld id="{C7766396-6F5D-404A-9FE6-B5D8DECBEF53}"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26-4535-A410-EA62B743BCE2}"/>
                </c:ext>
              </c:extLst>
            </c:dLbl>
            <c:dLbl>
              <c:idx val="4"/>
              <c:tx>
                <c:rich>
                  <a:bodyPr/>
                  <a:lstStyle/>
                  <a:p>
                    <a:fld id="{40D950F8-98CB-49EB-84C4-BBDA0A5070A7}" type="SERIESNAME">
                      <a:rPr lang="ja-JP" altLang="en-US" smtClean="0"/>
                      <a:pPr/>
                      <a:t>[系列名]</a:t>
                    </a:fld>
                    <a:br>
                      <a:rPr lang="ja-JP" altLang="en-US" baseline="0"/>
                    </a:br>
                    <a:fld id="{90BAECBA-9506-4E04-94CA-43FEB9C49580}"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226-4535-A410-EA62B743BCE2}"/>
                </c:ext>
              </c:extLst>
            </c:dLbl>
            <c:dLbl>
              <c:idx val="5"/>
              <c:tx>
                <c:rich>
                  <a:bodyPr/>
                  <a:lstStyle/>
                  <a:p>
                    <a:fld id="{81403323-7019-4505-A463-705A29BA30C0}" type="SERIESNAME">
                      <a:rPr lang="ja-JP" altLang="en-US" smtClean="0"/>
                      <a:pPr/>
                      <a:t>[系列名]</a:t>
                    </a:fld>
                    <a:br>
                      <a:rPr lang="ja-JP" altLang="en-US" baseline="0"/>
                    </a:br>
                    <a:fld id="{574F216E-BFAB-4A53-88ED-1FBEBA152841}" type="VALUE">
                      <a:rPr lang="ja-JP" altLang="en-US"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26-4535-A410-EA62B743BCE2}"/>
                </c:ext>
              </c:extLst>
            </c:dLbl>
            <c:numFmt formatCode="0.0&quot;万&quot;&quot;円&quot;" sourceLinked="0"/>
            <c:spPr>
              <a:noFill/>
              <a:ln>
                <a:noFill/>
              </a:ln>
              <a:effectLst/>
            </c:spPr>
            <c:txPr>
              <a:bodyPr rot="0" spcFirstLastPara="1" vertOverflow="ellipsis" vert="horz" wrap="square" lIns="38100" tIns="19050" rIns="38100" bIns="19050" anchor="ctr" anchorCtr="1">
                <a:spAutoFit/>
              </a:bodyPr>
              <a:lstStyle/>
              <a:p>
                <a:pPr>
                  <a:lnSpc>
                    <a:spcPct val="800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Sheet1!$D$2:$D$7</c:f>
              <c:numCache>
                <c:formatCode>General</c:formatCode>
                <c:ptCount val="6"/>
                <c:pt idx="0">
                  <c:v>22.6</c:v>
                </c:pt>
                <c:pt idx="1">
                  <c:v>22.3</c:v>
                </c:pt>
                <c:pt idx="3">
                  <c:v>21.6</c:v>
                </c:pt>
                <c:pt idx="4">
                  <c:v>21.1</c:v>
                </c:pt>
                <c:pt idx="5">
                  <c:v>21.4</c:v>
                </c:pt>
              </c:numCache>
            </c:numRef>
          </c:val>
          <c:extLst>
            <c:ext xmlns:c16="http://schemas.microsoft.com/office/drawing/2014/chart" uri="{C3380CC4-5D6E-409C-BE32-E72D297353CC}">
              <c16:uniqueId val="{00000000-0226-4535-A410-EA62B743BCE2}"/>
            </c:ext>
          </c:extLst>
        </c:ser>
        <c:dLbls>
          <c:dLblPos val="ctr"/>
          <c:showLegendKey val="0"/>
          <c:showVal val="1"/>
          <c:showCatName val="0"/>
          <c:showSerName val="0"/>
          <c:showPercent val="0"/>
          <c:showBubbleSize val="0"/>
        </c:dLbls>
        <c:gapWidth val="50"/>
        <c:overlap val="100"/>
        <c:axId val="1794152799"/>
        <c:axId val="1794136959"/>
      </c:barChart>
      <c:catAx>
        <c:axId val="17941527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ja-JP"/>
          </a:p>
        </c:txPr>
        <c:crossAx val="1794136959"/>
        <c:crosses val="autoZero"/>
        <c:auto val="1"/>
        <c:lblAlgn val="ctr"/>
        <c:lblOffset val="100"/>
        <c:noMultiLvlLbl val="0"/>
      </c:catAx>
      <c:valAx>
        <c:axId val="1794136959"/>
        <c:scaling>
          <c:orientation val="minMax"/>
          <c:max val="50"/>
        </c:scaling>
        <c:delete val="1"/>
        <c:axPos val="l"/>
        <c:numFmt formatCode="General" sourceLinked="1"/>
        <c:majorTickMark val="out"/>
        <c:minorTickMark val="none"/>
        <c:tickLblPos val="nextTo"/>
        <c:crossAx val="179415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2564003525904"/>
          <c:y val="0.15884702123969255"/>
          <c:w val="0.77193487134632188"/>
          <c:h val="0.68750909055516196"/>
        </c:manualLayout>
      </c:layout>
      <c:barChart>
        <c:barDir val="col"/>
        <c:grouping val="clustered"/>
        <c:varyColors val="0"/>
        <c:ser>
          <c:idx val="0"/>
          <c:order val="0"/>
          <c:tx>
            <c:strRef>
              <c:f>Sheet1!$B$1</c:f>
              <c:strCache>
                <c:ptCount val="1"/>
                <c:pt idx="0">
                  <c:v>男性</c:v>
                </c:pt>
              </c:strCache>
            </c:strRef>
          </c:tx>
          <c:spPr>
            <a:solidFill>
              <a:srgbClr val="8FAADC"/>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45年化</c:v>
                </c:pt>
              </c:strCache>
            </c:strRef>
          </c:cat>
          <c:val>
            <c:numRef>
              <c:f>Sheet1!$B$2:$B$3</c:f>
              <c:numCache>
                <c:formatCode>#,##0.0;[Red]\-#,##0.0</c:formatCode>
                <c:ptCount val="2"/>
                <c:pt idx="0">
                  <c:v>21.6007</c:v>
                </c:pt>
                <c:pt idx="1">
                  <c:v>22.0671</c:v>
                </c:pt>
              </c:numCache>
            </c:numRef>
          </c:val>
          <c:extLst>
            <c:ext xmlns:c16="http://schemas.microsoft.com/office/drawing/2014/chart" uri="{C3380CC4-5D6E-409C-BE32-E72D297353CC}">
              <c16:uniqueId val="{00000001-6E98-4DC3-A5F4-8C21938A6E3B}"/>
            </c:ext>
          </c:extLst>
        </c:ser>
        <c:ser>
          <c:idx val="1"/>
          <c:order val="1"/>
          <c:tx>
            <c:strRef>
              <c:f>Sheet1!$C$1</c:f>
              <c:strCache>
                <c:ptCount val="1"/>
                <c:pt idx="0">
                  <c:v>女性</c:v>
                </c:pt>
              </c:strCache>
            </c:strRef>
          </c:tx>
          <c:spPr>
            <a:solidFill>
              <a:srgbClr val="C5E0B4"/>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45年化</c:v>
                </c:pt>
              </c:strCache>
            </c:strRef>
          </c:cat>
          <c:val>
            <c:numRef>
              <c:f>Sheet1!$C$2:$C$3</c:f>
              <c:numCache>
                <c:formatCode>#,##0.0;[Red]\-#,##0.0</c:formatCode>
                <c:ptCount val="2"/>
                <c:pt idx="0">
                  <c:v>16.396899999999999</c:v>
                </c:pt>
                <c:pt idx="1">
                  <c:v>16.935700000000001</c:v>
                </c:pt>
              </c:numCache>
            </c:numRef>
          </c:val>
          <c:extLst>
            <c:ext xmlns:c16="http://schemas.microsoft.com/office/drawing/2014/chart" uri="{C3380CC4-5D6E-409C-BE32-E72D297353CC}">
              <c16:uniqueId val="{00000006-6E98-4DC3-A5F4-8C21938A6E3B}"/>
            </c:ext>
          </c:extLst>
        </c:ser>
        <c:dLbls>
          <c:showLegendKey val="0"/>
          <c:showVal val="0"/>
          <c:showCatName val="0"/>
          <c:showSerName val="0"/>
          <c:showPercent val="0"/>
          <c:showBubbleSize val="0"/>
        </c:dLbls>
        <c:gapWidth val="188"/>
        <c:axId val="1435543088"/>
        <c:axId val="725583152"/>
      </c:barChart>
      <c:catAx>
        <c:axId val="1435543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725583152"/>
        <c:crosses val="autoZero"/>
        <c:auto val="1"/>
        <c:lblAlgn val="ctr"/>
        <c:lblOffset val="10"/>
        <c:noMultiLvlLbl val="0"/>
      </c:catAx>
      <c:valAx>
        <c:axId val="72558315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435543088"/>
        <c:crosses val="autoZero"/>
        <c:crossBetween val="between"/>
        <c:majorUnit val="10"/>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9F9F9"/>
    </a:solid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0456388469898"/>
          <c:y val="0.15697144709133998"/>
          <c:w val="0.77868482757310453"/>
          <c:h val="0.70751231369568546"/>
        </c:manualLayout>
      </c:layout>
      <c:lineChart>
        <c:grouping val="standard"/>
        <c:varyColors val="0"/>
        <c:ser>
          <c:idx val="0"/>
          <c:order val="0"/>
          <c:tx>
            <c:strRef>
              <c:f>Sheet1!$A$2</c:f>
              <c:strCache>
                <c:ptCount val="1"/>
                <c:pt idx="0">
                  <c:v>現行</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3.3535097946796988E-2</c:v>
                </c:pt>
                <c:pt idx="1">
                  <c:v>9.9910694351417723E-2</c:v>
                </c:pt>
                <c:pt idx="2">
                  <c:v>0.16606716115535047</c:v>
                </c:pt>
                <c:pt idx="3">
                  <c:v>0.38088445668262588</c:v>
                </c:pt>
                <c:pt idx="4">
                  <c:v>0.25665037665484197</c:v>
                </c:pt>
                <c:pt idx="5">
                  <c:v>6.2451936196075516E-2</c:v>
                </c:pt>
                <c:pt idx="6">
                  <c:v>5.0027701289143578E-4</c:v>
                </c:pt>
              </c:numCache>
            </c:numRef>
          </c:val>
          <c:smooth val="0"/>
          <c:extLst>
            <c:ext xmlns:c16="http://schemas.microsoft.com/office/drawing/2014/chart" uri="{C3380CC4-5D6E-409C-BE32-E72D297353CC}">
              <c16:uniqueId val="{00000000-459F-448F-9757-DB61995BEAF1}"/>
            </c:ext>
          </c:extLst>
        </c:ser>
        <c:ser>
          <c:idx val="1"/>
          <c:order val="1"/>
          <c:tx>
            <c:strRef>
              <c:f>Sheet1!$A$3</c:f>
              <c:strCache>
                <c:ptCount val="1"/>
                <c:pt idx="0">
                  <c:v>45年化</c:v>
                </c:pt>
              </c:strCache>
            </c:strRef>
          </c:tx>
          <c:spPr>
            <a:ln w="19050" cap="rnd">
              <a:solidFill>
                <a:srgbClr val="002060"/>
              </a:solidFill>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Sheet1!$B$3:$H$3</c:f>
              <c:numCache>
                <c:formatCode>0.0%</c:formatCode>
                <c:ptCount val="7"/>
                <c:pt idx="0">
                  <c:v>2.1924502447520703E-2</c:v>
                </c:pt>
                <c:pt idx="1">
                  <c:v>7.8935638047596637E-2</c:v>
                </c:pt>
                <c:pt idx="2">
                  <c:v>0.1738647713858828</c:v>
                </c:pt>
                <c:pt idx="3">
                  <c:v>0.37566759944858563</c:v>
                </c:pt>
                <c:pt idx="4">
                  <c:v>0.27062644973296024</c:v>
                </c:pt>
                <c:pt idx="5">
                  <c:v>7.7978092006966968E-2</c:v>
                </c:pt>
                <c:pt idx="6">
                  <c:v>1.0029469304871103E-3</c:v>
                </c:pt>
              </c:numCache>
            </c:numRef>
          </c:val>
          <c:smooth val="0"/>
          <c:extLst>
            <c:ext xmlns:c16="http://schemas.microsoft.com/office/drawing/2014/chart" uri="{C3380CC4-5D6E-409C-BE32-E72D297353CC}">
              <c16:uniqueId val="{00000001-459F-448F-9757-DB61995BEAF1}"/>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majorUnit val="5.000000000000001E-2"/>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5F5"/>
    </a:solid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2564003525904"/>
          <c:y val="0.15884702123969255"/>
          <c:w val="0.77193487134632188"/>
          <c:h val="0.68750909055516196"/>
        </c:manualLayout>
      </c:layout>
      <c:barChart>
        <c:barDir val="col"/>
        <c:grouping val="clustered"/>
        <c:varyColors val="0"/>
        <c:ser>
          <c:idx val="0"/>
          <c:order val="0"/>
          <c:tx>
            <c:strRef>
              <c:f>Sheet1!$B$1</c:f>
              <c:strCache>
                <c:ptCount val="1"/>
                <c:pt idx="0">
                  <c:v>男性</c:v>
                </c:pt>
              </c:strCache>
            </c:strRef>
          </c:tx>
          <c:spPr>
            <a:solidFill>
              <a:srgbClr val="8FAADC"/>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45年化</c:v>
                </c:pt>
              </c:strCache>
            </c:strRef>
          </c:cat>
          <c:val>
            <c:numRef>
              <c:f>Sheet1!$B$2:$B$3</c:f>
              <c:numCache>
                <c:formatCode>#,##0.0;[Red]\-#,##0.0</c:formatCode>
                <c:ptCount val="2"/>
                <c:pt idx="0">
                  <c:v>14.725899999999999</c:v>
                </c:pt>
                <c:pt idx="1">
                  <c:v>15.132899999999999</c:v>
                </c:pt>
              </c:numCache>
            </c:numRef>
          </c:val>
          <c:extLst>
            <c:ext xmlns:c16="http://schemas.microsoft.com/office/drawing/2014/chart" uri="{C3380CC4-5D6E-409C-BE32-E72D297353CC}">
              <c16:uniqueId val="{00000001-6E98-4DC3-A5F4-8C21938A6E3B}"/>
            </c:ext>
          </c:extLst>
        </c:ser>
        <c:ser>
          <c:idx val="1"/>
          <c:order val="1"/>
          <c:tx>
            <c:strRef>
              <c:f>Sheet1!$C$1</c:f>
              <c:strCache>
                <c:ptCount val="1"/>
                <c:pt idx="0">
                  <c:v>女性</c:v>
                </c:pt>
              </c:strCache>
            </c:strRef>
          </c:tx>
          <c:spPr>
            <a:solidFill>
              <a:srgbClr val="C5E0B4"/>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45年化</c:v>
                </c:pt>
              </c:strCache>
            </c:strRef>
          </c:cat>
          <c:val>
            <c:numRef>
              <c:f>Sheet1!$C$2:$C$3</c:f>
              <c:numCache>
                <c:formatCode>#,##0.0;[Red]\-#,##0.0</c:formatCode>
                <c:ptCount val="2"/>
                <c:pt idx="0">
                  <c:v>10.6557</c:v>
                </c:pt>
                <c:pt idx="1">
                  <c:v>11.138</c:v>
                </c:pt>
              </c:numCache>
            </c:numRef>
          </c:val>
          <c:extLst>
            <c:ext xmlns:c16="http://schemas.microsoft.com/office/drawing/2014/chart" uri="{C3380CC4-5D6E-409C-BE32-E72D297353CC}">
              <c16:uniqueId val="{00000006-6E98-4DC3-A5F4-8C21938A6E3B}"/>
            </c:ext>
          </c:extLst>
        </c:ser>
        <c:dLbls>
          <c:showLegendKey val="0"/>
          <c:showVal val="0"/>
          <c:showCatName val="0"/>
          <c:showSerName val="0"/>
          <c:showPercent val="0"/>
          <c:showBubbleSize val="0"/>
        </c:dLbls>
        <c:gapWidth val="188"/>
        <c:axId val="1435543088"/>
        <c:axId val="725583152"/>
      </c:barChart>
      <c:catAx>
        <c:axId val="1435543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725583152"/>
        <c:crosses val="autoZero"/>
        <c:auto val="1"/>
        <c:lblAlgn val="ctr"/>
        <c:lblOffset val="10"/>
        <c:noMultiLvlLbl val="0"/>
      </c:catAx>
      <c:valAx>
        <c:axId val="72558315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435543088"/>
        <c:crosses val="autoZero"/>
        <c:crossBetween val="between"/>
        <c:majorUnit val="10"/>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9F9F9"/>
    </a:solidFill>
    <a:ln>
      <a:noFill/>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0456388469898"/>
          <c:y val="0.15697144709133998"/>
          <c:w val="0.77868482757310453"/>
          <c:h val="0.70751231369568546"/>
        </c:manualLayout>
      </c:layout>
      <c:lineChart>
        <c:grouping val="standard"/>
        <c:varyColors val="0"/>
        <c:ser>
          <c:idx val="0"/>
          <c:order val="0"/>
          <c:tx>
            <c:strRef>
              <c:f>Sheet1!$A$2</c:f>
              <c:strCache>
                <c:ptCount val="1"/>
                <c:pt idx="0">
                  <c:v>現行制度</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5.3868998515096515E-3</c:v>
                </c:pt>
                <c:pt idx="1">
                  <c:v>9.8416102953308039E-3</c:v>
                </c:pt>
                <c:pt idx="2">
                  <c:v>6.625556838805477E-2</c:v>
                </c:pt>
                <c:pt idx="3">
                  <c:v>0.18875185612935164</c:v>
                </c:pt>
                <c:pt idx="4">
                  <c:v>0.29073585216960895</c:v>
                </c:pt>
                <c:pt idx="5">
                  <c:v>0.25499505032172909</c:v>
                </c:pt>
                <c:pt idx="6">
                  <c:v>0.18403316284441512</c:v>
                </c:pt>
              </c:numCache>
            </c:numRef>
          </c:val>
          <c:smooth val="0"/>
          <c:extLst>
            <c:ext xmlns:c16="http://schemas.microsoft.com/office/drawing/2014/chart" uri="{C3380CC4-5D6E-409C-BE32-E72D297353CC}">
              <c16:uniqueId val="{00000000-459F-448F-9757-DB61995BEAF1}"/>
            </c:ext>
          </c:extLst>
        </c:ser>
        <c:ser>
          <c:idx val="1"/>
          <c:order val="1"/>
          <c:tx>
            <c:strRef>
              <c:f>Sheet1!$A$3</c:f>
              <c:strCache>
                <c:ptCount val="1"/>
                <c:pt idx="0">
                  <c:v>調整期間一致</c:v>
                </c:pt>
              </c:strCache>
            </c:strRef>
          </c:tx>
          <c:spPr>
            <a:ln w="19050" cap="rnd">
              <a:solidFill>
                <a:srgbClr val="002060"/>
              </a:solidFill>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Sheet1!$B$3:$H$3</c:f>
              <c:numCache>
                <c:formatCode>0.0%</c:formatCode>
                <c:ptCount val="7"/>
                <c:pt idx="0">
                  <c:v>4.0174888632238904E-3</c:v>
                </c:pt>
                <c:pt idx="1">
                  <c:v>7.2347797393169447E-3</c:v>
                </c:pt>
                <c:pt idx="2">
                  <c:v>3.9292196007259528E-2</c:v>
                </c:pt>
                <c:pt idx="3">
                  <c:v>0.1784400263982841</c:v>
                </c:pt>
                <c:pt idx="4">
                  <c:v>0.26714651047681903</c:v>
                </c:pt>
                <c:pt idx="5">
                  <c:v>0.27622917010394321</c:v>
                </c:pt>
                <c:pt idx="6">
                  <c:v>0.22763982841115327</c:v>
                </c:pt>
              </c:numCache>
            </c:numRef>
          </c:val>
          <c:smooth val="0"/>
          <c:extLst>
            <c:ext xmlns:c16="http://schemas.microsoft.com/office/drawing/2014/chart" uri="{C3380CC4-5D6E-409C-BE32-E72D297353CC}">
              <c16:uniqueId val="{00000001-459F-448F-9757-DB61995BEAF1}"/>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majorUnit val="5.000000000000001E-2"/>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5F5"/>
    </a:solid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2564003525904"/>
          <c:y val="0.15884702123969255"/>
          <c:w val="0.77193487134632188"/>
          <c:h val="0.68750909055516196"/>
        </c:manualLayout>
      </c:layout>
      <c:barChart>
        <c:barDir val="col"/>
        <c:grouping val="clustered"/>
        <c:varyColors val="0"/>
        <c:ser>
          <c:idx val="0"/>
          <c:order val="0"/>
          <c:tx>
            <c:strRef>
              <c:f>Sheet1!$B$1</c:f>
              <c:strCache>
                <c:ptCount val="1"/>
                <c:pt idx="0">
                  <c:v>男性</c:v>
                </c:pt>
              </c:strCache>
            </c:strRef>
          </c:tx>
          <c:spPr>
            <a:solidFill>
              <a:srgbClr val="8FAADC"/>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早期終了</c:v>
                </c:pt>
              </c:strCache>
            </c:strRef>
          </c:cat>
          <c:val>
            <c:numRef>
              <c:f>Sheet1!$B$2:$B$3</c:f>
              <c:numCache>
                <c:formatCode>#,##0.0;[Red]\-#,##0.0</c:formatCode>
                <c:ptCount val="2"/>
                <c:pt idx="0">
                  <c:v>21.6007</c:v>
                </c:pt>
                <c:pt idx="1">
                  <c:v>22.5824</c:v>
                </c:pt>
              </c:numCache>
            </c:numRef>
          </c:val>
          <c:extLst>
            <c:ext xmlns:c16="http://schemas.microsoft.com/office/drawing/2014/chart" uri="{C3380CC4-5D6E-409C-BE32-E72D297353CC}">
              <c16:uniqueId val="{00000001-6E98-4DC3-A5F4-8C21938A6E3B}"/>
            </c:ext>
          </c:extLst>
        </c:ser>
        <c:ser>
          <c:idx val="1"/>
          <c:order val="1"/>
          <c:tx>
            <c:strRef>
              <c:f>Sheet1!$C$1</c:f>
              <c:strCache>
                <c:ptCount val="1"/>
                <c:pt idx="0">
                  <c:v>女性</c:v>
                </c:pt>
              </c:strCache>
            </c:strRef>
          </c:tx>
          <c:spPr>
            <a:solidFill>
              <a:srgbClr val="C5E0B4"/>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早期終了</c:v>
                </c:pt>
              </c:strCache>
            </c:strRef>
          </c:cat>
          <c:val>
            <c:numRef>
              <c:f>Sheet1!$C$2:$C$3</c:f>
              <c:numCache>
                <c:formatCode>#,##0.0;[Red]\-#,##0.0</c:formatCode>
                <c:ptCount val="2"/>
                <c:pt idx="0">
                  <c:v>16.396899999999999</c:v>
                </c:pt>
                <c:pt idx="1">
                  <c:v>17.378</c:v>
                </c:pt>
              </c:numCache>
            </c:numRef>
          </c:val>
          <c:extLst>
            <c:ext xmlns:c16="http://schemas.microsoft.com/office/drawing/2014/chart" uri="{C3380CC4-5D6E-409C-BE32-E72D297353CC}">
              <c16:uniqueId val="{00000006-6E98-4DC3-A5F4-8C21938A6E3B}"/>
            </c:ext>
          </c:extLst>
        </c:ser>
        <c:dLbls>
          <c:showLegendKey val="0"/>
          <c:showVal val="0"/>
          <c:showCatName val="0"/>
          <c:showSerName val="0"/>
          <c:showPercent val="0"/>
          <c:showBubbleSize val="0"/>
        </c:dLbls>
        <c:gapWidth val="188"/>
        <c:axId val="1435543088"/>
        <c:axId val="725583152"/>
      </c:barChart>
      <c:catAx>
        <c:axId val="1435543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725583152"/>
        <c:crosses val="autoZero"/>
        <c:auto val="1"/>
        <c:lblAlgn val="ctr"/>
        <c:lblOffset val="10"/>
        <c:noMultiLvlLbl val="0"/>
      </c:catAx>
      <c:valAx>
        <c:axId val="72558315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435543088"/>
        <c:crosses val="autoZero"/>
        <c:crossBetween val="between"/>
        <c:majorUnit val="10"/>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9F9F9"/>
    </a:solid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789305171426"/>
          <c:y val="0.16315731087816962"/>
          <c:w val="0.77500253624931348"/>
          <c:h val="0.68212932107285607"/>
        </c:manualLayout>
      </c:layout>
      <c:barChart>
        <c:barDir val="col"/>
        <c:grouping val="clustered"/>
        <c:varyColors val="0"/>
        <c:ser>
          <c:idx val="0"/>
          <c:order val="0"/>
          <c:tx>
            <c:strRef>
              <c:f>Sheet1!$B$1</c:f>
              <c:strCache>
                <c:ptCount val="1"/>
                <c:pt idx="0">
                  <c:v>男性</c:v>
                </c:pt>
              </c:strCache>
            </c:strRef>
          </c:tx>
          <c:spPr>
            <a:solidFill>
              <a:schemeClr val="accent1">
                <a:lumMod val="60000"/>
                <a:lumOff val="40000"/>
              </a:schemeClr>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早期終了</c:v>
                </c:pt>
              </c:strCache>
            </c:strRef>
          </c:cat>
          <c:val>
            <c:numRef>
              <c:f>Sheet1!$B$2:$B$3</c:f>
              <c:numCache>
                <c:formatCode>#,##0.0;[Red]\-#,##0.0</c:formatCode>
                <c:ptCount val="2"/>
                <c:pt idx="0">
                  <c:v>14.725899999999999</c:v>
                </c:pt>
                <c:pt idx="1">
                  <c:v>15.5838</c:v>
                </c:pt>
              </c:numCache>
            </c:numRef>
          </c:val>
          <c:extLst>
            <c:ext xmlns:c16="http://schemas.microsoft.com/office/drawing/2014/chart" uri="{C3380CC4-5D6E-409C-BE32-E72D297353CC}">
              <c16:uniqueId val="{00000001-95FD-4E4B-B8CB-BA1F7F636E73}"/>
            </c:ext>
          </c:extLst>
        </c:ser>
        <c:ser>
          <c:idx val="1"/>
          <c:order val="1"/>
          <c:tx>
            <c:strRef>
              <c:f>Sheet1!$C$1</c:f>
              <c:strCache>
                <c:ptCount val="1"/>
                <c:pt idx="0">
                  <c:v>女性</c:v>
                </c:pt>
              </c:strCache>
            </c:strRef>
          </c:tx>
          <c:spPr>
            <a:solidFill>
              <a:schemeClr val="accent6">
                <a:lumMod val="40000"/>
                <a:lumOff val="60000"/>
              </a:schemeClr>
            </a:solidFill>
            <a:ln w="19050" cap="flat" cmpd="sng" algn="ctr">
              <a:no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現行制度</c:v>
                </c:pt>
                <c:pt idx="1">
                  <c:v>早期終了</c:v>
                </c:pt>
              </c:strCache>
            </c:strRef>
          </c:cat>
          <c:val>
            <c:numRef>
              <c:f>Sheet1!$C$2:$C$3</c:f>
              <c:numCache>
                <c:formatCode>#,##0.0;[Red]\-#,##0.0</c:formatCode>
                <c:ptCount val="2"/>
                <c:pt idx="0">
                  <c:v>10.6557</c:v>
                </c:pt>
                <c:pt idx="1">
                  <c:v>11.830299999999999</c:v>
                </c:pt>
              </c:numCache>
            </c:numRef>
          </c:val>
          <c:extLst>
            <c:ext xmlns:c16="http://schemas.microsoft.com/office/drawing/2014/chart" uri="{C3380CC4-5D6E-409C-BE32-E72D297353CC}">
              <c16:uniqueId val="{00000006-95FD-4E4B-B8CB-BA1F7F636E73}"/>
            </c:ext>
          </c:extLst>
        </c:ser>
        <c:dLbls>
          <c:showLegendKey val="0"/>
          <c:showVal val="0"/>
          <c:showCatName val="0"/>
          <c:showSerName val="0"/>
          <c:showPercent val="0"/>
          <c:showBubbleSize val="0"/>
        </c:dLbls>
        <c:gapWidth val="142"/>
        <c:axId val="1435543088"/>
        <c:axId val="725583152"/>
      </c:barChart>
      <c:catAx>
        <c:axId val="1435543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725583152"/>
        <c:crosses val="autoZero"/>
        <c:auto val="1"/>
        <c:lblAlgn val="ctr"/>
        <c:lblOffset val="10"/>
        <c:noMultiLvlLbl val="0"/>
      </c:catAx>
      <c:valAx>
        <c:axId val="725583152"/>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9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435543088"/>
        <c:crosses val="autoZero"/>
        <c:crossBetween val="between"/>
        <c:majorUnit val="5"/>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9F9F9"/>
    </a:solid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8951816071101"/>
          <c:y val="0.15697144709133998"/>
          <c:w val="0.79059987329709258"/>
          <c:h val="0.72818727561910346"/>
        </c:manualLayout>
      </c:layout>
      <c:lineChart>
        <c:grouping val="standard"/>
        <c:varyColors val="0"/>
        <c:ser>
          <c:idx val="0"/>
          <c:order val="0"/>
          <c:tx>
            <c:strRef>
              <c:f>Sheet1!$A$2</c:f>
              <c:strCache>
                <c:ptCount val="1"/>
                <c:pt idx="0">
                  <c:v>現行</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3.4000000000000002E-2</c:v>
                </c:pt>
                <c:pt idx="1">
                  <c:v>0.1</c:v>
                </c:pt>
                <c:pt idx="2">
                  <c:v>0.16600000000000001</c:v>
                </c:pt>
                <c:pt idx="3">
                  <c:v>0.38100000000000001</c:v>
                </c:pt>
                <c:pt idx="4">
                  <c:v>0.25700000000000001</c:v>
                </c:pt>
                <c:pt idx="5">
                  <c:v>6.2E-2</c:v>
                </c:pt>
                <c:pt idx="6">
                  <c:v>1E-3</c:v>
                </c:pt>
              </c:numCache>
            </c:numRef>
          </c:val>
          <c:smooth val="0"/>
          <c:extLst>
            <c:ext xmlns:c16="http://schemas.microsoft.com/office/drawing/2014/chart" uri="{C3380CC4-5D6E-409C-BE32-E72D297353CC}">
              <c16:uniqueId val="{00000000-459F-448F-9757-DB61995BEAF1}"/>
            </c:ext>
          </c:extLst>
        </c:ser>
        <c:ser>
          <c:idx val="1"/>
          <c:order val="1"/>
          <c:tx>
            <c:strRef>
              <c:f>Sheet1!$A$3</c:f>
              <c:strCache>
                <c:ptCount val="1"/>
                <c:pt idx="0">
                  <c:v>調整期間一致</c:v>
                </c:pt>
              </c:strCache>
            </c:strRef>
          </c:tx>
          <c:spPr>
            <a:ln w="19050" cap="rnd">
              <a:solidFill>
                <a:srgbClr val="002060"/>
              </a:solidFill>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Sheet1!$B$3:$H$3</c:f>
              <c:numCache>
                <c:formatCode>0.0%</c:formatCode>
                <c:ptCount val="7"/>
                <c:pt idx="0">
                  <c:v>1.4999999999999999E-2</c:v>
                </c:pt>
                <c:pt idx="1">
                  <c:v>4.5999999999999999E-2</c:v>
                </c:pt>
                <c:pt idx="2">
                  <c:v>0.16500000000000001</c:v>
                </c:pt>
                <c:pt idx="3">
                  <c:v>0.38200000000000001</c:v>
                </c:pt>
                <c:pt idx="4">
                  <c:v>0.308</c:v>
                </c:pt>
                <c:pt idx="5">
                  <c:v>8.4000000000000005E-2</c:v>
                </c:pt>
                <c:pt idx="6">
                  <c:v>1E-3</c:v>
                </c:pt>
              </c:numCache>
            </c:numRef>
          </c:val>
          <c:smooth val="0"/>
          <c:extLst>
            <c:ext xmlns:c16="http://schemas.microsoft.com/office/drawing/2014/chart" uri="{C3380CC4-5D6E-409C-BE32-E72D297353CC}">
              <c16:uniqueId val="{00000001-459F-448F-9757-DB61995BEAF1}"/>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majorUnit val="5.000000000000001E-2"/>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9F9F9"/>
    </a:solid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Sheet1!$B$1</c:f>
              <c:strCache>
                <c:ptCount val="1"/>
                <c:pt idx="0">
                  <c:v>系列 1</c:v>
                </c:pt>
              </c:strCache>
            </c:strRef>
          </c:tx>
          <c:spPr>
            <a:ln w="28575" cap="rnd">
              <a:noFill/>
              <a:round/>
            </a:ln>
            <a:effectLst/>
          </c:spPr>
          <c:marker>
            <c:symbol val="none"/>
          </c:marker>
          <c:cat>
            <c:numRef>
              <c:f>Sheet1!$A$2:$A$12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2-13BC-4CAD-B65A-A129D69CB1D3}"/>
            </c:ext>
          </c:extLst>
        </c:ser>
        <c:dLbls>
          <c:showLegendKey val="0"/>
          <c:showVal val="0"/>
          <c:showCatName val="0"/>
          <c:showSerName val="0"/>
          <c:showPercent val="0"/>
          <c:showBubbleSize val="0"/>
        </c:dLbls>
        <c:smooth val="0"/>
        <c:axId val="910136672"/>
        <c:axId val="1963109887"/>
      </c:lineChart>
      <c:catAx>
        <c:axId val="910136672"/>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ja-JP"/>
          </a:p>
        </c:txPr>
        <c:crossAx val="1963109887"/>
        <c:crosses val="autoZero"/>
        <c:auto val="1"/>
        <c:lblAlgn val="ctr"/>
        <c:lblOffset val="100"/>
        <c:noMultiLvlLbl val="0"/>
      </c:catAx>
      <c:valAx>
        <c:axId val="1963109887"/>
        <c:scaling>
          <c:orientation val="minMax"/>
          <c:max val="3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rgbClr val="7F7F7F"/>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0136672"/>
        <c:crosses val="autoZero"/>
        <c:crossBetween val="between"/>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80432546272467E-2"/>
          <c:y val="0.11975904162362679"/>
          <c:w val="0.87677974276056969"/>
          <c:h val="0.73985590572154336"/>
        </c:manualLayout>
      </c:layout>
      <c:lineChart>
        <c:grouping val="standard"/>
        <c:varyColors val="0"/>
        <c:ser>
          <c:idx val="2"/>
          <c:order val="0"/>
          <c:tx>
            <c:v>調整期間一致_長期安定ケース</c:v>
          </c:tx>
          <c:spPr>
            <a:ln w="28575" cap="rnd">
              <a:solidFill>
                <a:srgbClr val="00A9CC"/>
              </a:solidFill>
              <a:prstDash val="solid"/>
              <a:round/>
            </a:ln>
            <a:effectLst/>
          </c:spPr>
          <c:marker>
            <c:symbol val="none"/>
          </c:marker>
          <c:dPt>
            <c:idx val="13"/>
            <c:marker>
              <c:symbol val="diamond"/>
              <c:size val="8"/>
              <c:spPr>
                <a:solidFill>
                  <a:srgbClr val="00A9CC"/>
                </a:solidFill>
                <a:ln w="9525">
                  <a:solidFill>
                    <a:schemeClr val="bg1"/>
                  </a:solidFill>
                </a:ln>
                <a:effectLst/>
              </c:spPr>
            </c:marker>
            <c:bubble3D val="0"/>
            <c:extLst>
              <c:ext xmlns:c16="http://schemas.microsoft.com/office/drawing/2014/chart" uri="{C3380CC4-5D6E-409C-BE32-E72D297353CC}">
                <c16:uniqueId val="{00000000-EA5C-4176-B1EC-44EACC99CD83}"/>
              </c:ext>
            </c:extLst>
          </c:dPt>
          <c:dPt>
            <c:idx val="46"/>
            <c:marker>
              <c:symbol val="diamond"/>
              <c:size val="8"/>
              <c:spPr>
                <a:solidFill>
                  <a:srgbClr val="00A9CC"/>
                </a:solidFill>
                <a:ln w="9525">
                  <a:solidFill>
                    <a:schemeClr val="bg1"/>
                  </a:solidFill>
                </a:ln>
                <a:effectLst/>
              </c:spPr>
            </c:marker>
            <c:bubble3D val="0"/>
            <c:extLst>
              <c:ext xmlns:c16="http://schemas.microsoft.com/office/drawing/2014/chart" uri="{C3380CC4-5D6E-409C-BE32-E72D297353CC}">
                <c16:uniqueId val="{00000001-EA5C-4176-B1EC-44EACC99CD83}"/>
              </c:ext>
            </c:extLst>
          </c:dPt>
          <c:dLbls>
            <c:dLbl>
              <c:idx val="13"/>
              <c:layout>
                <c:manualLayout>
                  <c:x val="-5.4554059732066076E-2"/>
                  <c:y val="-8.8600440468533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5C-4176-B1EC-44EACC99CD83}"/>
                </c:ext>
              </c:extLst>
            </c:dLbl>
            <c:dLbl>
              <c:idx val="46"/>
              <c:layout>
                <c:manualLayout>
                  <c:x val="-4.2034843067563769E-2"/>
                  <c:y val="-0.109605852124708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5C-4176-B1EC-44EACC99CD83}"/>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グラフ用!$A$4:$A$50</c:f>
              <c:numCache>
                <c:formatCode>General</c:formatCode>
                <c:ptCount val="4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pt idx="33">
                  <c:v>2057</c:v>
                </c:pt>
                <c:pt idx="34">
                  <c:v>2058</c:v>
                </c:pt>
                <c:pt idx="35">
                  <c:v>2059</c:v>
                </c:pt>
                <c:pt idx="36">
                  <c:v>2060</c:v>
                </c:pt>
                <c:pt idx="37">
                  <c:v>2061</c:v>
                </c:pt>
                <c:pt idx="38">
                  <c:v>2062</c:v>
                </c:pt>
                <c:pt idx="39">
                  <c:v>2063</c:v>
                </c:pt>
                <c:pt idx="40">
                  <c:v>2064</c:v>
                </c:pt>
                <c:pt idx="41">
                  <c:v>2065</c:v>
                </c:pt>
                <c:pt idx="42">
                  <c:v>2066</c:v>
                </c:pt>
                <c:pt idx="43">
                  <c:v>2067</c:v>
                </c:pt>
                <c:pt idx="44">
                  <c:v>2068</c:v>
                </c:pt>
                <c:pt idx="45">
                  <c:v>2069</c:v>
                </c:pt>
                <c:pt idx="46">
                  <c:v>2070</c:v>
                </c:pt>
              </c:numCache>
            </c:numRef>
          </c:cat>
          <c:val>
            <c:numRef>
              <c:f>グラフ用!$D$4:$D$50</c:f>
              <c:numCache>
                <c:formatCode>0.0</c:formatCode>
                <c:ptCount val="47"/>
                <c:pt idx="0">
                  <c:v>13.487794912885665</c:v>
                </c:pt>
                <c:pt idx="1">
                  <c:v>13.456440784443782</c:v>
                </c:pt>
                <c:pt idx="2">
                  <c:v>13.423212842084567</c:v>
                </c:pt>
                <c:pt idx="3">
                  <c:v>13.552809892837711</c:v>
                </c:pt>
                <c:pt idx="4">
                  <c:v>13.669887528930978</c:v>
                </c:pt>
                <c:pt idx="5">
                  <c:v>13.719834896486031</c:v>
                </c:pt>
                <c:pt idx="6">
                  <c:v>13.737525705924213</c:v>
                </c:pt>
                <c:pt idx="7">
                  <c:v>13.717092147555043</c:v>
                </c:pt>
                <c:pt idx="8">
                  <c:v>13.693928670363832</c:v>
                </c:pt>
                <c:pt idx="9">
                  <c:v>13.733477542967963</c:v>
                </c:pt>
                <c:pt idx="10">
                  <c:v>13.786050045191224</c:v>
                </c:pt>
                <c:pt idx="11">
                  <c:v>13.850716016687153</c:v>
                </c:pt>
                <c:pt idx="12">
                  <c:v>13.948050556538366</c:v>
                </c:pt>
                <c:pt idx="13">
                  <c:v>14.042843247808843</c:v>
                </c:pt>
                <c:pt idx="14">
                  <c:v>14.124295074320576</c:v>
                </c:pt>
                <c:pt idx="15">
                  <c:v>14.171634719733254</c:v>
                </c:pt>
                <c:pt idx="16">
                  <c:v>14.19460393244332</c:v>
                </c:pt>
                <c:pt idx="17">
                  <c:v>14.186310780198918</c:v>
                </c:pt>
                <c:pt idx="18">
                  <c:v>14.15965726068589</c:v>
                </c:pt>
                <c:pt idx="19">
                  <c:v>14.12340334789155</c:v>
                </c:pt>
                <c:pt idx="20">
                  <c:v>14.074899022464676</c:v>
                </c:pt>
                <c:pt idx="21">
                  <c:v>14.009350149877067</c:v>
                </c:pt>
                <c:pt idx="22">
                  <c:v>13.929170901272975</c:v>
                </c:pt>
                <c:pt idx="23">
                  <c:v>13.877207901468946</c:v>
                </c:pt>
                <c:pt idx="24">
                  <c:v>13.838522914590948</c:v>
                </c:pt>
                <c:pt idx="25">
                  <c:v>13.803160269059482</c:v>
                </c:pt>
                <c:pt idx="26">
                  <c:v>13.761175898111334</c:v>
                </c:pt>
                <c:pt idx="27">
                  <c:v>13.710869253622862</c:v>
                </c:pt>
                <c:pt idx="28">
                  <c:v>13.653010527828577</c:v>
                </c:pt>
                <c:pt idx="29">
                  <c:v>13.590124066691047</c:v>
                </c:pt>
                <c:pt idx="30">
                  <c:v>13.520698218915857</c:v>
                </c:pt>
                <c:pt idx="31">
                  <c:v>13.438702150098621</c:v>
                </c:pt>
                <c:pt idx="32">
                  <c:v>13.354906564949673</c:v>
                </c:pt>
                <c:pt idx="33">
                  <c:v>13.27370271469958</c:v>
                </c:pt>
                <c:pt idx="34">
                  <c:v>13.192587209460786</c:v>
                </c:pt>
                <c:pt idx="35">
                  <c:v>13.117688255409918</c:v>
                </c:pt>
                <c:pt idx="36">
                  <c:v>13.049718335959037</c:v>
                </c:pt>
                <c:pt idx="37">
                  <c:v>12.974689086384251</c:v>
                </c:pt>
                <c:pt idx="38">
                  <c:v>12.903237509203763</c:v>
                </c:pt>
                <c:pt idx="39">
                  <c:v>12.83013007960805</c:v>
                </c:pt>
                <c:pt idx="40">
                  <c:v>12.756640553755146</c:v>
                </c:pt>
                <c:pt idx="41">
                  <c:v>12.679879998026477</c:v>
                </c:pt>
                <c:pt idx="42">
                  <c:v>12.600081571676689</c:v>
                </c:pt>
                <c:pt idx="43">
                  <c:v>12.514325179518888</c:v>
                </c:pt>
                <c:pt idx="44">
                  <c:v>12.42505525519865</c:v>
                </c:pt>
                <c:pt idx="45">
                  <c:v>12.333290639985091</c:v>
                </c:pt>
                <c:pt idx="46">
                  <c:v>12.236553580219148</c:v>
                </c:pt>
              </c:numCache>
            </c:numRef>
          </c:val>
          <c:smooth val="0"/>
          <c:extLst>
            <c:ext xmlns:c16="http://schemas.microsoft.com/office/drawing/2014/chart" uri="{C3380CC4-5D6E-409C-BE32-E72D297353CC}">
              <c16:uniqueId val="{00000002-EA5C-4176-B1EC-44EACC99CD83}"/>
            </c:ext>
          </c:extLst>
        </c:ser>
        <c:ser>
          <c:idx val="0"/>
          <c:order val="1"/>
          <c:tx>
            <c:v>現行制度_長期安定ケース</c:v>
          </c:tx>
          <c:spPr>
            <a:ln w="28575" cap="rnd">
              <a:solidFill>
                <a:srgbClr val="002060"/>
              </a:solidFill>
              <a:round/>
            </a:ln>
            <a:effectLst/>
          </c:spPr>
          <c:marker>
            <c:symbol val="none"/>
          </c:marker>
          <c:dPt>
            <c:idx val="0"/>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3-EA5C-4176-B1EC-44EACC99CD83}"/>
              </c:ext>
            </c:extLst>
          </c:dPt>
          <c:dPt>
            <c:idx val="13"/>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4-EA5C-4176-B1EC-44EACC99CD83}"/>
              </c:ext>
            </c:extLst>
          </c:dPt>
          <c:dPt>
            <c:idx val="46"/>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5-EA5C-4176-B1EC-44EACC99CD83}"/>
              </c:ext>
            </c:extLst>
          </c:dPt>
          <c:dLbls>
            <c:dLbl>
              <c:idx val="0"/>
              <c:layout>
                <c:manualLayout>
                  <c:x val="-2.8966498469981058E-2"/>
                  <c:y val="7.992457463602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5C-4176-B1EC-44EACC99CD83}"/>
                </c:ext>
              </c:extLst>
            </c:dLbl>
            <c:dLbl>
              <c:idx val="13"/>
              <c:layout>
                <c:manualLayout>
                  <c:x val="-5.1568289122158238E-2"/>
                  <c:y val="3.7031839768201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5C-4176-B1EC-44EACC99CD83}"/>
                </c:ext>
              </c:extLst>
            </c:dLbl>
            <c:dLbl>
              <c:idx val="46"/>
              <c:layout>
                <c:manualLayout>
                  <c:x val="-3.8569260673505412E-2"/>
                  <c:y val="3.5850110766792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5C-4176-B1EC-44EACC99CD83}"/>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グラフ用!$A$4:$A$50</c:f>
              <c:numCache>
                <c:formatCode>General</c:formatCode>
                <c:ptCount val="4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pt idx="33">
                  <c:v>2057</c:v>
                </c:pt>
                <c:pt idx="34">
                  <c:v>2058</c:v>
                </c:pt>
                <c:pt idx="35">
                  <c:v>2059</c:v>
                </c:pt>
                <c:pt idx="36">
                  <c:v>2060</c:v>
                </c:pt>
                <c:pt idx="37">
                  <c:v>2061</c:v>
                </c:pt>
                <c:pt idx="38">
                  <c:v>2062</c:v>
                </c:pt>
                <c:pt idx="39">
                  <c:v>2063</c:v>
                </c:pt>
                <c:pt idx="40">
                  <c:v>2064</c:v>
                </c:pt>
                <c:pt idx="41">
                  <c:v>2065</c:v>
                </c:pt>
                <c:pt idx="42">
                  <c:v>2066</c:v>
                </c:pt>
                <c:pt idx="43">
                  <c:v>2067</c:v>
                </c:pt>
                <c:pt idx="44">
                  <c:v>2068</c:v>
                </c:pt>
                <c:pt idx="45">
                  <c:v>2069</c:v>
                </c:pt>
                <c:pt idx="46">
                  <c:v>2070</c:v>
                </c:pt>
              </c:numCache>
            </c:numRef>
          </c:cat>
          <c:val>
            <c:numRef>
              <c:f>グラフ用!$B$4:$B$50</c:f>
              <c:numCache>
                <c:formatCode>0.0</c:formatCode>
                <c:ptCount val="47"/>
                <c:pt idx="0">
                  <c:v>13.487794912885665</c:v>
                </c:pt>
                <c:pt idx="1">
                  <c:v>13.415388778595959</c:v>
                </c:pt>
                <c:pt idx="2">
                  <c:v>13.33673195305532</c:v>
                </c:pt>
                <c:pt idx="3">
                  <c:v>13.403562272994204</c:v>
                </c:pt>
                <c:pt idx="4">
                  <c:v>13.434942700835668</c:v>
                </c:pt>
                <c:pt idx="5">
                  <c:v>13.388296946701415</c:v>
                </c:pt>
                <c:pt idx="6">
                  <c:v>13.305459035694918</c:v>
                </c:pt>
                <c:pt idx="7">
                  <c:v>13.180276520114615</c:v>
                </c:pt>
                <c:pt idx="8">
                  <c:v>13.045956377068844</c:v>
                </c:pt>
                <c:pt idx="9">
                  <c:v>12.965510321987516</c:v>
                </c:pt>
                <c:pt idx="10">
                  <c:v>12.887999895163151</c:v>
                </c:pt>
                <c:pt idx="11">
                  <c:v>12.810700345000354</c:v>
                </c:pt>
                <c:pt idx="12">
                  <c:v>12.753121152507024</c:v>
                </c:pt>
                <c:pt idx="13">
                  <c:v>12.68837936526953</c:v>
                </c:pt>
                <c:pt idx="14">
                  <c:v>12.736758058296733</c:v>
                </c:pt>
                <c:pt idx="15">
                  <c:v>12.779047503990554</c:v>
                </c:pt>
                <c:pt idx="16">
                  <c:v>12.799420856677663</c:v>
                </c:pt>
                <c:pt idx="17">
                  <c:v>12.791661652176577</c:v>
                </c:pt>
                <c:pt idx="18">
                  <c:v>12.767395598304649</c:v>
                </c:pt>
                <c:pt idx="19">
                  <c:v>12.734514392101778</c:v>
                </c:pt>
                <c:pt idx="20">
                  <c:v>12.690622876977525</c:v>
                </c:pt>
                <c:pt idx="21">
                  <c:v>12.631393180273802</c:v>
                </c:pt>
                <c:pt idx="22">
                  <c:v>12.558997123604371</c:v>
                </c:pt>
                <c:pt idx="23">
                  <c:v>12.512062344791705</c:v>
                </c:pt>
                <c:pt idx="24">
                  <c:v>12.477114562290174</c:v>
                </c:pt>
                <c:pt idx="25">
                  <c:v>12.445174683120543</c:v>
                </c:pt>
                <c:pt idx="26">
                  <c:v>12.407274880410693</c:v>
                </c:pt>
                <c:pt idx="27">
                  <c:v>12.361879782621603</c:v>
                </c:pt>
                <c:pt idx="28">
                  <c:v>12.309682401689413</c:v>
                </c:pt>
                <c:pt idx="29">
                  <c:v>12.252957377228396</c:v>
                </c:pt>
                <c:pt idx="30">
                  <c:v>12.190340446947371</c:v>
                </c:pt>
                <c:pt idx="31">
                  <c:v>12.116393470557483</c:v>
                </c:pt>
                <c:pt idx="32">
                  <c:v>12.040826639974377</c:v>
                </c:pt>
                <c:pt idx="33">
                  <c:v>11.967598260757921</c:v>
                </c:pt>
                <c:pt idx="34">
                  <c:v>11.89445103141222</c:v>
                </c:pt>
                <c:pt idx="35">
                  <c:v>11.826909965488564</c:v>
                </c:pt>
                <c:pt idx="36">
                  <c:v>11.765617171300622</c:v>
                </c:pt>
                <c:pt idx="37">
                  <c:v>11.69796057458562</c:v>
                </c:pt>
                <c:pt idx="38">
                  <c:v>11.63353032840576</c:v>
                </c:pt>
                <c:pt idx="39">
                  <c:v>11.567607785787011</c:v>
                </c:pt>
                <c:pt idx="40">
                  <c:v>11.501341315141966</c:v>
                </c:pt>
                <c:pt idx="41">
                  <c:v>11.432126116173889</c:v>
                </c:pt>
                <c:pt idx="42">
                  <c:v>11.360172405315463</c:v>
                </c:pt>
                <c:pt idx="43">
                  <c:v>11.282847549232221</c:v>
                </c:pt>
                <c:pt idx="44">
                  <c:v>11.202355314778332</c:v>
                </c:pt>
                <c:pt idx="45">
                  <c:v>11.119614239314053</c:v>
                </c:pt>
                <c:pt idx="46">
                  <c:v>11.032390402908609</c:v>
                </c:pt>
              </c:numCache>
            </c:numRef>
          </c:val>
          <c:smooth val="0"/>
          <c:extLst>
            <c:ext xmlns:c16="http://schemas.microsoft.com/office/drawing/2014/chart" uri="{C3380CC4-5D6E-409C-BE32-E72D297353CC}">
              <c16:uniqueId val="{00000006-EA5C-4176-B1EC-44EACC99CD83}"/>
            </c:ext>
          </c:extLst>
        </c:ser>
        <c:dLbls>
          <c:showLegendKey val="0"/>
          <c:showVal val="0"/>
          <c:showCatName val="0"/>
          <c:showSerName val="0"/>
          <c:showPercent val="0"/>
          <c:showBubbleSize val="0"/>
        </c:dLbls>
        <c:smooth val="0"/>
        <c:axId val="636296943"/>
        <c:axId val="150965695"/>
        <c:extLst/>
      </c:lineChart>
      <c:catAx>
        <c:axId val="636296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rgbClr val="7F7F7F"/>
            </a:solidFill>
            <a:round/>
          </a:ln>
          <a:effectLst/>
        </c:spPr>
        <c:txPr>
          <a:bodyPr rot="-4500000" spcFirstLastPara="1" vertOverflow="ellipsis"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0965695"/>
        <c:crosses val="autoZero"/>
        <c:auto val="1"/>
        <c:lblAlgn val="ctr"/>
        <c:lblOffset val="100"/>
        <c:noMultiLvlLbl val="0"/>
      </c:catAx>
      <c:valAx>
        <c:axId val="150965695"/>
        <c:scaling>
          <c:orientation val="minMax"/>
          <c:max val="16"/>
          <c:min val="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6296943"/>
        <c:crosses val="autoZero"/>
        <c:crossBetween val="between"/>
      </c:valAx>
      <c:spPr>
        <a:solidFill>
          <a:schemeClr val="bg1"/>
        </a:solidFill>
        <a:ln>
          <a:solidFill>
            <a:srgbClr val="7F7F7F"/>
          </a:solidFill>
        </a:ln>
        <a:effectLst/>
      </c:spPr>
    </c:plotArea>
    <c:plotVisOnly val="1"/>
    <c:dispBlanksAs val="gap"/>
    <c:showDLblsOverMax val="0"/>
  </c:chart>
  <c:spPr>
    <a:solidFill>
      <a:srgbClr val="E0F5F9"/>
    </a:solidFill>
    <a:ln>
      <a:noFill/>
      <a:prstDash val="dash"/>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78199949731449E-2"/>
          <c:y val="0.11979148540466136"/>
          <c:w val="0.87557444085332903"/>
          <c:h val="0.73982349702017458"/>
        </c:manualLayout>
      </c:layout>
      <c:lineChart>
        <c:grouping val="standard"/>
        <c:varyColors val="0"/>
        <c:ser>
          <c:idx val="3"/>
          <c:order val="0"/>
          <c:tx>
            <c:v>調整期間一致_現状投影ケース</c:v>
          </c:tx>
          <c:spPr>
            <a:ln w="28575" cap="rnd">
              <a:solidFill>
                <a:srgbClr val="00A9CC"/>
              </a:solidFill>
              <a:prstDash val="solid"/>
              <a:round/>
            </a:ln>
            <a:effectLst/>
          </c:spPr>
          <c:marker>
            <c:symbol val="none"/>
          </c:marker>
          <c:dPt>
            <c:idx val="33"/>
            <c:marker>
              <c:symbol val="diamond"/>
              <c:size val="8"/>
              <c:spPr>
                <a:solidFill>
                  <a:srgbClr val="00A9CC"/>
                </a:solidFill>
                <a:ln w="9525">
                  <a:solidFill>
                    <a:schemeClr val="bg1"/>
                  </a:solidFill>
                </a:ln>
                <a:effectLst/>
              </c:spPr>
            </c:marker>
            <c:bubble3D val="0"/>
            <c:extLst>
              <c:ext xmlns:c16="http://schemas.microsoft.com/office/drawing/2014/chart" uri="{C3380CC4-5D6E-409C-BE32-E72D297353CC}">
                <c16:uniqueId val="{00000000-63B8-4F98-8A86-2031E3E0C8F0}"/>
              </c:ext>
            </c:extLst>
          </c:dPt>
          <c:dPt>
            <c:idx val="46"/>
            <c:marker>
              <c:symbol val="diamond"/>
              <c:size val="8"/>
              <c:spPr>
                <a:solidFill>
                  <a:srgbClr val="00A9CC"/>
                </a:solidFill>
                <a:ln w="9525">
                  <a:solidFill>
                    <a:schemeClr val="bg1"/>
                  </a:solidFill>
                </a:ln>
                <a:effectLst/>
              </c:spPr>
            </c:marker>
            <c:bubble3D val="0"/>
            <c:extLst>
              <c:ext xmlns:c16="http://schemas.microsoft.com/office/drawing/2014/chart" uri="{C3380CC4-5D6E-409C-BE32-E72D297353CC}">
                <c16:uniqueId val="{00000001-63B8-4F98-8A86-2031E3E0C8F0}"/>
              </c:ext>
            </c:extLst>
          </c:dPt>
          <c:dLbls>
            <c:dLbl>
              <c:idx val="33"/>
              <c:layout>
                <c:manualLayout>
                  <c:x val="-5.4442289573185504E-2"/>
                  <c:y val="-9.735635836486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B8-4F98-8A86-2031E3E0C8F0}"/>
                </c:ext>
              </c:extLst>
            </c:dLbl>
            <c:dLbl>
              <c:idx val="46"/>
              <c:layout>
                <c:manualLayout>
                  <c:x val="-5.0218777256255606E-2"/>
                  <c:y val="-0.113181649492650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B8-4F98-8A86-2031E3E0C8F0}"/>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グラフ用!$A$4:$A$50</c:f>
              <c:numCache>
                <c:formatCode>General</c:formatCode>
                <c:ptCount val="4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pt idx="33">
                  <c:v>2057</c:v>
                </c:pt>
                <c:pt idx="34">
                  <c:v>2058</c:v>
                </c:pt>
                <c:pt idx="35">
                  <c:v>2059</c:v>
                </c:pt>
                <c:pt idx="36">
                  <c:v>2060</c:v>
                </c:pt>
                <c:pt idx="37">
                  <c:v>2061</c:v>
                </c:pt>
                <c:pt idx="38">
                  <c:v>2062</c:v>
                </c:pt>
                <c:pt idx="39">
                  <c:v>2063</c:v>
                </c:pt>
                <c:pt idx="40">
                  <c:v>2064</c:v>
                </c:pt>
                <c:pt idx="41">
                  <c:v>2065</c:v>
                </c:pt>
                <c:pt idx="42">
                  <c:v>2066</c:v>
                </c:pt>
                <c:pt idx="43">
                  <c:v>2067</c:v>
                </c:pt>
                <c:pt idx="44">
                  <c:v>2068</c:v>
                </c:pt>
                <c:pt idx="45">
                  <c:v>2069</c:v>
                </c:pt>
                <c:pt idx="46">
                  <c:v>2070</c:v>
                </c:pt>
              </c:numCache>
            </c:numRef>
          </c:cat>
          <c:val>
            <c:numRef>
              <c:f>グラフ用!$I$4:$I$50</c:f>
              <c:numCache>
                <c:formatCode>0.0</c:formatCode>
                <c:ptCount val="47"/>
                <c:pt idx="0">
                  <c:v>13.487842899580997</c:v>
                </c:pt>
                <c:pt idx="1">
                  <c:v>13.415148285382681</c:v>
                </c:pt>
                <c:pt idx="2">
                  <c:v>13.292611348990016</c:v>
                </c:pt>
                <c:pt idx="3">
                  <c:v>13.291761435984158</c:v>
                </c:pt>
                <c:pt idx="4">
                  <c:v>13.293234927020793</c:v>
                </c:pt>
                <c:pt idx="5">
                  <c:v>13.277135997750296</c:v>
                </c:pt>
                <c:pt idx="6">
                  <c:v>13.267103627305687</c:v>
                </c:pt>
                <c:pt idx="7">
                  <c:v>13.220194555295052</c:v>
                </c:pt>
                <c:pt idx="8">
                  <c:v>13.157083568028177</c:v>
                </c:pt>
                <c:pt idx="9">
                  <c:v>13.14313439281405</c:v>
                </c:pt>
                <c:pt idx="10">
                  <c:v>13.136543692728203</c:v>
                </c:pt>
                <c:pt idx="11">
                  <c:v>13.137287295312882</c:v>
                </c:pt>
                <c:pt idx="12">
                  <c:v>13.207090255031813</c:v>
                </c:pt>
                <c:pt idx="13">
                  <c:v>13.332681029157479</c:v>
                </c:pt>
                <c:pt idx="14">
                  <c:v>13.460519518029828</c:v>
                </c:pt>
                <c:pt idx="15">
                  <c:v>13.564828073115802</c:v>
                </c:pt>
                <c:pt idx="16">
                  <c:v>13.643547879475694</c:v>
                </c:pt>
                <c:pt idx="17">
                  <c:v>13.690685402969784</c:v>
                </c:pt>
                <c:pt idx="18">
                  <c:v>13.717920364843746</c:v>
                </c:pt>
                <c:pt idx="19">
                  <c:v>13.733073384107186</c:v>
                </c:pt>
                <c:pt idx="20">
                  <c:v>13.733762816975302</c:v>
                </c:pt>
                <c:pt idx="21">
                  <c:v>13.715824211211054</c:v>
                </c:pt>
                <c:pt idx="22">
                  <c:v>13.681538061416699</c:v>
                </c:pt>
                <c:pt idx="23">
                  <c:v>13.645057478559666</c:v>
                </c:pt>
                <c:pt idx="24">
                  <c:v>13.612105482389927</c:v>
                </c:pt>
                <c:pt idx="25">
                  <c:v>13.578367242506307</c:v>
                </c:pt>
                <c:pt idx="26">
                  <c:v>13.535622071236409</c:v>
                </c:pt>
                <c:pt idx="27">
                  <c:v>13.481549647964155</c:v>
                </c:pt>
                <c:pt idx="28">
                  <c:v>13.418694431731875</c:v>
                </c:pt>
                <c:pt idx="29">
                  <c:v>13.350325624638913</c:v>
                </c:pt>
                <c:pt idx="30">
                  <c:v>13.275513790978991</c:v>
                </c:pt>
                <c:pt idx="31">
                  <c:v>13.18860967943959</c:v>
                </c:pt>
                <c:pt idx="32">
                  <c:v>13.099162569995272</c:v>
                </c:pt>
                <c:pt idx="33">
                  <c:v>13.011123896426538</c:v>
                </c:pt>
                <c:pt idx="34">
                  <c:v>12.92247694291818</c:v>
                </c:pt>
                <c:pt idx="35">
                  <c:v>12.838988573801238</c:v>
                </c:pt>
                <c:pt idx="36">
                  <c:v>12.761494471589904</c:v>
                </c:pt>
                <c:pt idx="37">
                  <c:v>12.677525085645282</c:v>
                </c:pt>
                <c:pt idx="38">
                  <c:v>12.59702445403974</c:v>
                </c:pt>
                <c:pt idx="39">
                  <c:v>12.515451004683639</c:v>
                </c:pt>
                <c:pt idx="40">
                  <c:v>12.434126876421443</c:v>
                </c:pt>
                <c:pt idx="41">
                  <c:v>12.350451315274908</c:v>
                </c:pt>
                <c:pt idx="42">
                  <c:v>12.264688934287802</c:v>
                </c:pt>
                <c:pt idx="43">
                  <c:v>12.174296045420572</c:v>
                </c:pt>
                <c:pt idx="44">
                  <c:v>12.081608209107587</c:v>
                </c:pt>
                <c:pt idx="45">
                  <c:v>11.987594556716681</c:v>
                </c:pt>
                <c:pt idx="46">
                  <c:v>11.890067178286156</c:v>
                </c:pt>
              </c:numCache>
            </c:numRef>
          </c:val>
          <c:smooth val="0"/>
          <c:extLst>
            <c:ext xmlns:c16="http://schemas.microsoft.com/office/drawing/2014/chart" uri="{C3380CC4-5D6E-409C-BE32-E72D297353CC}">
              <c16:uniqueId val="{00000002-63B8-4F98-8A86-2031E3E0C8F0}"/>
            </c:ext>
          </c:extLst>
        </c:ser>
        <c:ser>
          <c:idx val="0"/>
          <c:order val="1"/>
          <c:tx>
            <c:v>現行制度_現状投影ケース</c:v>
          </c:tx>
          <c:spPr>
            <a:ln w="28575" cap="rnd">
              <a:solidFill>
                <a:srgbClr val="002060"/>
              </a:solidFill>
              <a:round/>
            </a:ln>
            <a:effectLst/>
          </c:spPr>
          <c:marker>
            <c:symbol val="none"/>
          </c:marker>
          <c:dPt>
            <c:idx val="0"/>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3-63B8-4F98-8A86-2031E3E0C8F0}"/>
              </c:ext>
            </c:extLst>
          </c:dPt>
          <c:dPt>
            <c:idx val="12"/>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4-63B8-4F98-8A86-2031E3E0C8F0}"/>
              </c:ext>
            </c:extLst>
          </c:dPt>
          <c:dPt>
            <c:idx val="32"/>
            <c:marker>
              <c:symbol val="none"/>
            </c:marker>
            <c:bubble3D val="0"/>
            <c:extLst>
              <c:ext xmlns:c16="http://schemas.microsoft.com/office/drawing/2014/chart" uri="{C3380CC4-5D6E-409C-BE32-E72D297353CC}">
                <c16:uniqueId val="{00000005-63B8-4F98-8A86-2031E3E0C8F0}"/>
              </c:ext>
            </c:extLst>
          </c:dPt>
          <c:dPt>
            <c:idx val="33"/>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6-63B8-4F98-8A86-2031E3E0C8F0}"/>
              </c:ext>
            </c:extLst>
          </c:dPt>
          <c:dPt>
            <c:idx val="46"/>
            <c:marker>
              <c:symbol val="diamond"/>
              <c:size val="8"/>
              <c:spPr>
                <a:solidFill>
                  <a:srgbClr val="002060"/>
                </a:solidFill>
                <a:ln w="9525">
                  <a:solidFill>
                    <a:schemeClr val="bg1"/>
                  </a:solidFill>
                </a:ln>
                <a:effectLst/>
              </c:spPr>
            </c:marker>
            <c:bubble3D val="0"/>
            <c:extLst>
              <c:ext xmlns:c16="http://schemas.microsoft.com/office/drawing/2014/chart" uri="{C3380CC4-5D6E-409C-BE32-E72D297353CC}">
                <c16:uniqueId val="{00000007-63B8-4F98-8A86-2031E3E0C8F0}"/>
              </c:ext>
            </c:extLst>
          </c:dPt>
          <c:dLbls>
            <c:dLbl>
              <c:idx val="0"/>
              <c:layout>
                <c:manualLayout>
                  <c:x val="-2.6619376660941385E-2"/>
                  <c:y val="5.2909261283671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B8-4F98-8A86-2031E3E0C8F0}"/>
                </c:ext>
              </c:extLst>
            </c:dLbl>
            <c:dLbl>
              <c:idx val="12"/>
              <c:layout>
                <c:manualLayout>
                  <c:x val="-5.1732287723339376E-2"/>
                  <c:y val="3.3247910479364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B8-4F98-8A86-2031E3E0C8F0}"/>
                </c:ext>
              </c:extLst>
            </c:dLbl>
            <c:dLbl>
              <c:idx val="33"/>
              <c:layout>
                <c:manualLayout>
                  <c:x val="-5.6987147449122956E-2"/>
                  <c:y val="4.2946879845649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B8-4F98-8A86-2031E3E0C8F0}"/>
                </c:ext>
              </c:extLst>
            </c:dLbl>
            <c:dLbl>
              <c:idx val="46"/>
              <c:layout>
                <c:manualLayout>
                  <c:x val="-4.682224160444836E-2"/>
                  <c:y val="2.604936267872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B8-4F98-8A86-2031E3E0C8F0}"/>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グラフ用!$A$4:$A$50</c:f>
              <c:numCache>
                <c:formatCode>General</c:formatCode>
                <c:ptCount val="4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pt idx="33">
                  <c:v>2057</c:v>
                </c:pt>
                <c:pt idx="34">
                  <c:v>2058</c:v>
                </c:pt>
                <c:pt idx="35">
                  <c:v>2059</c:v>
                </c:pt>
                <c:pt idx="36">
                  <c:v>2060</c:v>
                </c:pt>
                <c:pt idx="37">
                  <c:v>2061</c:v>
                </c:pt>
                <c:pt idx="38">
                  <c:v>2062</c:v>
                </c:pt>
                <c:pt idx="39">
                  <c:v>2063</c:v>
                </c:pt>
                <c:pt idx="40">
                  <c:v>2064</c:v>
                </c:pt>
                <c:pt idx="41">
                  <c:v>2065</c:v>
                </c:pt>
                <c:pt idx="42">
                  <c:v>2066</c:v>
                </c:pt>
                <c:pt idx="43">
                  <c:v>2067</c:v>
                </c:pt>
                <c:pt idx="44">
                  <c:v>2068</c:v>
                </c:pt>
                <c:pt idx="45">
                  <c:v>2069</c:v>
                </c:pt>
                <c:pt idx="46">
                  <c:v>2070</c:v>
                </c:pt>
              </c:numCache>
            </c:numRef>
          </c:cat>
          <c:val>
            <c:numRef>
              <c:f>グラフ用!$G$4:$G$50</c:f>
              <c:numCache>
                <c:formatCode>0.0</c:formatCode>
                <c:ptCount val="47"/>
                <c:pt idx="0">
                  <c:v>13.487842899580997</c:v>
                </c:pt>
                <c:pt idx="1">
                  <c:v>13.415148285382681</c:v>
                </c:pt>
                <c:pt idx="2">
                  <c:v>13.292919257905666</c:v>
                </c:pt>
                <c:pt idx="3">
                  <c:v>13.292509657749866</c:v>
                </c:pt>
                <c:pt idx="4">
                  <c:v>13.294484040982114</c:v>
                </c:pt>
                <c:pt idx="5">
                  <c:v>13.278833732078391</c:v>
                </c:pt>
                <c:pt idx="6">
                  <c:v>13.269132737867366</c:v>
                </c:pt>
                <c:pt idx="7">
                  <c:v>13.222429613751867</c:v>
                </c:pt>
                <c:pt idx="8">
                  <c:v>13.159415322264952</c:v>
                </c:pt>
                <c:pt idx="9">
                  <c:v>13.14547417524491</c:v>
                </c:pt>
                <c:pt idx="10">
                  <c:v>13.138822211539104</c:v>
                </c:pt>
                <c:pt idx="11">
                  <c:v>13.139451878574967</c:v>
                </c:pt>
                <c:pt idx="12">
                  <c:v>13.161225560797655</c:v>
                </c:pt>
                <c:pt idx="13">
                  <c:v>13.180956233309681</c:v>
                </c:pt>
                <c:pt idx="14">
                  <c:v>13.18776814974713</c:v>
                </c:pt>
                <c:pt idx="15">
                  <c:v>13.167312253715334</c:v>
                </c:pt>
                <c:pt idx="16">
                  <c:v>13.119235947736216</c:v>
                </c:pt>
                <c:pt idx="17">
                  <c:v>13.039013249055397</c:v>
                </c:pt>
                <c:pt idx="18">
                  <c:v>12.938623956374608</c:v>
                </c:pt>
                <c:pt idx="19">
                  <c:v>12.825887972893966</c:v>
                </c:pt>
                <c:pt idx="20">
                  <c:v>12.699091987851359</c:v>
                </c:pt>
                <c:pt idx="21">
                  <c:v>12.555101546822964</c:v>
                </c:pt>
                <c:pt idx="22">
                  <c:v>12.396600394567304</c:v>
                </c:pt>
                <c:pt idx="23">
                  <c:v>12.236432676643334</c:v>
                </c:pt>
                <c:pt idx="24">
                  <c:v>12.079574212254121</c:v>
                </c:pt>
                <c:pt idx="25">
                  <c:v>11.922338355214569</c:v>
                </c:pt>
                <c:pt idx="26">
                  <c:v>11.757991479664266</c:v>
                </c:pt>
                <c:pt idx="27">
                  <c:v>11.584987106388176</c:v>
                </c:pt>
                <c:pt idx="28">
                  <c:v>11.405780457461216</c:v>
                </c:pt>
                <c:pt idx="29">
                  <c:v>11.223251853296876</c:v>
                </c:pt>
                <c:pt idx="30">
                  <c:v>11.036825290572031</c:v>
                </c:pt>
                <c:pt idx="31">
                  <c:v>10.842256830221208</c:v>
                </c:pt>
                <c:pt idx="32">
                  <c:v>10.647264122280715</c:v>
                </c:pt>
                <c:pt idx="33">
                  <c:v>10.522211553997076</c:v>
                </c:pt>
                <c:pt idx="34">
                  <c:v>10.418803264551808</c:v>
                </c:pt>
                <c:pt idx="35">
                  <c:v>10.321600917209366</c:v>
                </c:pt>
                <c:pt idx="36">
                  <c:v>10.229701448052747</c:v>
                </c:pt>
                <c:pt idx="37">
                  <c:v>10.133577932774093</c:v>
                </c:pt>
                <c:pt idx="38">
                  <c:v>10.040924173608614</c:v>
                </c:pt>
                <c:pt idx="39">
                  <c:v>9.948325878646278</c:v>
                </c:pt>
                <c:pt idx="40">
                  <c:v>9.8568798339006189</c:v>
                </c:pt>
                <c:pt idx="41">
                  <c:v>9.7646763281245903</c:v>
                </c:pt>
                <c:pt idx="42">
                  <c:v>9.6720091022325025</c:v>
                </c:pt>
                <c:pt idx="43">
                  <c:v>9.57701604027854</c:v>
                </c:pt>
                <c:pt idx="44">
                  <c:v>9.4815745826664841</c:v>
                </c:pt>
                <c:pt idx="45">
                  <c:v>9.3865053581744764</c:v>
                </c:pt>
                <c:pt idx="46">
                  <c:v>9.2901944054679522</c:v>
                </c:pt>
              </c:numCache>
            </c:numRef>
          </c:val>
          <c:smooth val="0"/>
          <c:extLst>
            <c:ext xmlns:c16="http://schemas.microsoft.com/office/drawing/2014/chart" uri="{C3380CC4-5D6E-409C-BE32-E72D297353CC}">
              <c16:uniqueId val="{00000008-63B8-4F98-8A86-2031E3E0C8F0}"/>
            </c:ext>
          </c:extLst>
        </c:ser>
        <c:dLbls>
          <c:showLegendKey val="0"/>
          <c:showVal val="0"/>
          <c:showCatName val="0"/>
          <c:showSerName val="0"/>
          <c:showPercent val="0"/>
          <c:showBubbleSize val="0"/>
        </c:dLbls>
        <c:smooth val="0"/>
        <c:axId val="636296943"/>
        <c:axId val="150965695"/>
      </c:lineChart>
      <c:catAx>
        <c:axId val="636296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rgbClr val="7F7F7F"/>
            </a:solidFill>
            <a:round/>
          </a:ln>
          <a:effectLst/>
        </c:spPr>
        <c:txPr>
          <a:bodyPr rot="-4500000" spcFirstLastPara="1" vertOverflow="ellipsis"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0965695"/>
        <c:crosses val="autoZero"/>
        <c:auto val="1"/>
        <c:lblAlgn val="ctr"/>
        <c:lblOffset val="100"/>
        <c:noMultiLvlLbl val="0"/>
      </c:catAx>
      <c:valAx>
        <c:axId val="150965695"/>
        <c:scaling>
          <c:orientation val="minMax"/>
          <c:max val="16"/>
          <c:min val="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6296943"/>
        <c:crosses val="autoZero"/>
        <c:crossBetween val="between"/>
      </c:valAx>
      <c:spPr>
        <a:solidFill>
          <a:schemeClr val="bg1"/>
        </a:solidFill>
        <a:ln>
          <a:solidFill>
            <a:srgbClr val="7F7F7F"/>
          </a:solidFill>
        </a:ln>
        <a:effectLst/>
      </c:spPr>
    </c:plotArea>
    <c:plotVisOnly val="1"/>
    <c:dispBlanksAs val="gap"/>
    <c:showDLblsOverMax val="0"/>
  </c:chart>
  <c:spPr>
    <a:solidFill>
      <a:srgbClr val="E0F5F9"/>
    </a:solidFill>
    <a:ln>
      <a:noFill/>
      <a:prstDash val="dash"/>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4125028631853E-2"/>
          <c:y val="6.3187394725367774E-2"/>
          <c:w val="0.95957174994273631"/>
          <c:h val="0.77191204965977411"/>
        </c:manualLayout>
      </c:layout>
      <c:barChart>
        <c:barDir val="col"/>
        <c:grouping val="stacked"/>
        <c:varyColors val="0"/>
        <c:ser>
          <c:idx val="0"/>
          <c:order val="0"/>
          <c:tx>
            <c:strRef>
              <c:f>Sheet1!$B$1</c:f>
              <c:strCache>
                <c:ptCount val="1"/>
                <c:pt idx="0">
                  <c:v>夫婦</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Sheet1!$B$2:$B$7</c:f>
              <c:numCache>
                <c:formatCode>0.0%</c:formatCode>
                <c:ptCount val="6"/>
                <c:pt idx="0">
                  <c:v>0.36199999999999999</c:v>
                </c:pt>
                <c:pt idx="1">
                  <c:v>0.35299999999999998</c:v>
                </c:pt>
                <c:pt idx="3">
                  <c:v>0.314</c:v>
                </c:pt>
                <c:pt idx="4">
                  <c:v>0.255</c:v>
                </c:pt>
                <c:pt idx="5">
                  <c:v>0.255</c:v>
                </c:pt>
              </c:numCache>
            </c:numRef>
          </c:val>
          <c:extLst>
            <c:ext xmlns:c16="http://schemas.microsoft.com/office/drawing/2014/chart" uri="{C3380CC4-5D6E-409C-BE32-E72D297353CC}">
              <c16:uniqueId val="{00000000-C61F-4249-B219-570A3F7D1CB4}"/>
            </c:ext>
          </c:extLst>
        </c:ser>
        <c:ser>
          <c:idx val="1"/>
          <c:order val="1"/>
          <c:tx>
            <c:strRef>
              <c:f>Sheet1!$C$1</c:f>
              <c:strCache>
                <c:ptCount val="1"/>
                <c:pt idx="0">
                  <c:v>夫</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Sheet1!$C$2:$C$7</c:f>
              <c:numCache>
                <c:formatCode>0.0%</c:formatCode>
                <c:ptCount val="6"/>
                <c:pt idx="0">
                  <c:v>0.25</c:v>
                </c:pt>
                <c:pt idx="1">
                  <c:v>0.249</c:v>
                </c:pt>
                <c:pt idx="3">
                  <c:v>0.249</c:v>
                </c:pt>
                <c:pt idx="4">
                  <c:v>0.249</c:v>
                </c:pt>
                <c:pt idx="5">
                  <c:v>0.249</c:v>
                </c:pt>
              </c:numCache>
            </c:numRef>
          </c:val>
          <c:extLst>
            <c:ext xmlns:c16="http://schemas.microsoft.com/office/drawing/2014/chart" uri="{C3380CC4-5D6E-409C-BE32-E72D297353CC}">
              <c16:uniqueId val="{00000001-C61F-4249-B219-570A3F7D1CB4}"/>
            </c:ext>
          </c:extLst>
        </c:ser>
        <c:ser>
          <c:idx val="2"/>
          <c:order val="2"/>
          <c:tx>
            <c:strRef>
              <c:f>Sheet1!$D$1</c:f>
              <c:strCache>
                <c:ptCount val="1"/>
                <c:pt idx="0">
                  <c:v>合計</c:v>
                </c:pt>
              </c:strCache>
            </c:strRef>
          </c:tx>
          <c:spPr>
            <a:noFill/>
            <a:ln>
              <a:noFill/>
            </a:ln>
            <a:effectLst/>
          </c:spPr>
          <c:invertIfNegative val="0"/>
          <c:dLbls>
            <c:dLbl>
              <c:idx val="0"/>
              <c:tx>
                <c:rich>
                  <a:bodyPr/>
                  <a:lstStyle/>
                  <a:p>
                    <a:fld id="{0C96A128-6A4C-4766-8E62-678C36E97F88}" type="SERIESNAME">
                      <a:rPr lang="ja-JP" altLang="en-US" smtClean="0"/>
                      <a:pPr/>
                      <a:t>[系列名]</a:t>
                    </a:fld>
                    <a:br>
                      <a:rPr lang="ja-JP" altLang="en-US" baseline="0"/>
                    </a:br>
                    <a:fld id="{C0E53652-B8B6-4304-88D7-DF529620F74A}"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1F-4249-B219-570A3F7D1CB4}"/>
                </c:ext>
              </c:extLst>
            </c:dLbl>
            <c:dLbl>
              <c:idx val="1"/>
              <c:tx>
                <c:rich>
                  <a:bodyPr/>
                  <a:lstStyle/>
                  <a:p>
                    <a:fld id="{DB1CA9D6-A636-4ED1-8D93-B0CE549EBD7C}" type="SERIESNAME">
                      <a:rPr lang="ja-JP" altLang="en-US" smtClean="0"/>
                      <a:pPr/>
                      <a:t>[系列名]</a:t>
                    </a:fld>
                    <a:br>
                      <a:rPr lang="ja-JP" altLang="en-US" baseline="0"/>
                    </a:br>
                    <a:fld id="{3A7E25CD-A4B1-41E1-AB80-52B4F7C95846}"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1F-4249-B219-570A3F7D1CB4}"/>
                </c:ext>
              </c:extLst>
            </c:dLbl>
            <c:dLbl>
              <c:idx val="3"/>
              <c:tx>
                <c:rich>
                  <a:bodyPr/>
                  <a:lstStyle/>
                  <a:p>
                    <a:fld id="{FACE1830-0EB2-404B-98A5-A8E8787550A2}" type="SERIESNAME">
                      <a:rPr lang="ja-JP" altLang="en-US" smtClean="0"/>
                      <a:pPr/>
                      <a:t>[系列名]</a:t>
                    </a:fld>
                    <a:br>
                      <a:rPr lang="ja-JP" altLang="en-US" baseline="0"/>
                    </a:br>
                    <a:fld id="{20C95AD0-0790-4C17-B8B9-3BC177AC34DD}"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1F-4249-B219-570A3F7D1CB4}"/>
                </c:ext>
              </c:extLst>
            </c:dLbl>
            <c:dLbl>
              <c:idx val="4"/>
              <c:dLblPos val="inBase"/>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C61F-4249-B219-570A3F7D1CB4}"/>
                </c:ext>
              </c:extLst>
            </c:dLbl>
            <c:dLbl>
              <c:idx val="5"/>
              <c:tx>
                <c:rich>
                  <a:bodyPr/>
                  <a:lstStyle/>
                  <a:p>
                    <a:fld id="{90A4E573-CBD5-4454-AED9-E114A9D0601C}" type="SERIESNAME">
                      <a:rPr lang="ja-JP" altLang="en-US" smtClean="0"/>
                      <a:pPr/>
                      <a:t>[系列名]</a:t>
                    </a:fld>
                    <a:br>
                      <a:rPr lang="ja-JP" altLang="en-US" baseline="0"/>
                    </a:br>
                    <a:fld id="{E88418F1-6CA0-47EE-9990-7EBF05DD99BC}"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61F-4249-B219-570A3F7D1CB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lnSpc>
                    <a:spcPct val="800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Sheet1!$D$2:$D$7</c:f>
              <c:numCache>
                <c:formatCode>0.0%</c:formatCode>
                <c:ptCount val="6"/>
                <c:pt idx="0">
                  <c:v>0.61199999999999999</c:v>
                </c:pt>
                <c:pt idx="1">
                  <c:v>0.60099999999999998</c:v>
                </c:pt>
                <c:pt idx="3">
                  <c:v>0.56299999999999994</c:v>
                </c:pt>
                <c:pt idx="4">
                  <c:v>0.504</c:v>
                </c:pt>
                <c:pt idx="5">
                  <c:v>0.504</c:v>
                </c:pt>
              </c:numCache>
            </c:numRef>
          </c:val>
          <c:extLst>
            <c:ext xmlns:c16="http://schemas.microsoft.com/office/drawing/2014/chart" uri="{C3380CC4-5D6E-409C-BE32-E72D297353CC}">
              <c16:uniqueId val="{00000007-C61F-4249-B219-570A3F7D1CB4}"/>
            </c:ext>
          </c:extLst>
        </c:ser>
        <c:dLbls>
          <c:showLegendKey val="0"/>
          <c:showVal val="0"/>
          <c:showCatName val="0"/>
          <c:showSerName val="0"/>
          <c:showPercent val="0"/>
          <c:showBubbleSize val="0"/>
        </c:dLbls>
        <c:gapWidth val="50"/>
        <c:overlap val="100"/>
        <c:axId val="1794152799"/>
        <c:axId val="1794136959"/>
      </c:barChart>
      <c:catAx>
        <c:axId val="17941527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ja-JP"/>
          </a:p>
        </c:txPr>
        <c:crossAx val="1794136959"/>
        <c:crosses val="autoZero"/>
        <c:auto val="1"/>
        <c:lblAlgn val="ctr"/>
        <c:lblOffset val="100"/>
        <c:noMultiLvlLbl val="0"/>
      </c:catAx>
      <c:valAx>
        <c:axId val="1794136959"/>
        <c:scaling>
          <c:orientation val="minMax"/>
          <c:max val="1"/>
        </c:scaling>
        <c:delete val="1"/>
        <c:axPos val="l"/>
        <c:numFmt formatCode="0.0%" sourceLinked="1"/>
        <c:majorTickMark val="out"/>
        <c:minorTickMark val="none"/>
        <c:tickLblPos val="nextTo"/>
        <c:crossAx val="179415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77390308456849E-2"/>
          <c:y val="3.3016655252999544E-2"/>
          <c:w val="0.89999414804847921"/>
          <c:h val="0.8493856352034802"/>
        </c:manualLayout>
      </c:layout>
      <c:lineChart>
        <c:grouping val="standard"/>
        <c:varyColors val="0"/>
        <c:ser>
          <c:idx val="0"/>
          <c:order val="0"/>
          <c:tx>
            <c:strRef>
              <c:f>Sheet1!$B$1</c:f>
              <c:strCache>
                <c:ptCount val="1"/>
                <c:pt idx="0">
                  <c:v>労働参加が進むケース（前回）</c:v>
                </c:pt>
              </c:strCache>
            </c:strRef>
          </c:tx>
          <c:spPr>
            <a:ln w="28575" cap="rnd">
              <a:solidFill>
                <a:schemeClr val="bg1">
                  <a:lumMod val="50000"/>
                </a:schemeClr>
              </a:solidFill>
              <a:prstDash val="sysDash"/>
              <a:round/>
            </a:ln>
            <a:effectLst/>
          </c:spPr>
          <c:marker>
            <c:symbol val="none"/>
          </c:marker>
          <c:cat>
            <c:numRef>
              <c:f>Sheet1!$A$2:$A$72</c:f>
              <c:numCache>
                <c:formatCode>General</c:formatCode>
                <c:ptCount val="7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numCache>
            </c:numRef>
          </c:cat>
          <c:val>
            <c:numRef>
              <c:f>Sheet1!$B$2:$B$72</c:f>
              <c:numCache>
                <c:formatCode>General</c:formatCode>
                <c:ptCount val="71"/>
                <c:pt idx="7" formatCode="#,##0_ ">
                  <c:v>6530</c:v>
                </c:pt>
                <c:pt idx="8" formatCode="#,##0_ ">
                  <c:v>6550.9732000000004</c:v>
                </c:pt>
                <c:pt idx="9" formatCode="#,##0_ ">
                  <c:v>6558.7552999999998</c:v>
                </c:pt>
                <c:pt idx="10" formatCode="#,##0_ ">
                  <c:v>6565</c:v>
                </c:pt>
                <c:pt idx="11" formatCode="#,##0_ ">
                  <c:v>6553.7091</c:v>
                </c:pt>
                <c:pt idx="12" formatCode="#,##0_ ">
                  <c:v>6541.1139000000003</c:v>
                </c:pt>
                <c:pt idx="13" formatCode="#,##0_ ">
                  <c:v>6526.1490000000003</c:v>
                </c:pt>
                <c:pt idx="14" formatCode="#,##0_ ">
                  <c:v>6508.9358000000002</c:v>
                </c:pt>
                <c:pt idx="15" formatCode="#,##0_ ">
                  <c:v>6490</c:v>
                </c:pt>
                <c:pt idx="16" formatCode="#,##0_ ">
                  <c:v>6467.0357999999997</c:v>
                </c:pt>
                <c:pt idx="17" formatCode="#,##0_ ">
                  <c:v>6443.43</c:v>
                </c:pt>
                <c:pt idx="18" formatCode="#,##0_ ">
                  <c:v>6418.8922000000002</c:v>
                </c:pt>
                <c:pt idx="19" formatCode="#,##0_ ">
                  <c:v>6392.6076999999996</c:v>
                </c:pt>
                <c:pt idx="20" formatCode="#,##0_ ">
                  <c:v>6366</c:v>
                </c:pt>
                <c:pt idx="21" formatCode="#,##0_ ">
                  <c:v>6338.5992999999999</c:v>
                </c:pt>
                <c:pt idx="22" formatCode="#,##0_ ">
                  <c:v>6308.9283999999998</c:v>
                </c:pt>
                <c:pt idx="23" formatCode="#,##0_ ">
                  <c:v>6277.7867999999999</c:v>
                </c:pt>
                <c:pt idx="24" formatCode="#,##0_ ">
                  <c:v>6243.2689</c:v>
                </c:pt>
                <c:pt idx="25" formatCode="#,##0_ ">
                  <c:v>6209</c:v>
                </c:pt>
                <c:pt idx="26" formatCode="#,##0_ ">
                  <c:v>6175.7798000000003</c:v>
                </c:pt>
                <c:pt idx="27" formatCode="#,##0_ ">
                  <c:v>6140.6005999999998</c:v>
                </c:pt>
                <c:pt idx="28" formatCode="#,##0_ ">
                  <c:v>6103.0380999999998</c:v>
                </c:pt>
                <c:pt idx="29" formatCode="#,##0_ ">
                  <c:v>6064.1659</c:v>
                </c:pt>
                <c:pt idx="30" formatCode="#,##0_ ">
                  <c:v>6024</c:v>
                </c:pt>
              </c:numCache>
            </c:numRef>
          </c:val>
          <c:smooth val="0"/>
          <c:extLst>
            <c:ext xmlns:c16="http://schemas.microsoft.com/office/drawing/2014/chart" uri="{C3380CC4-5D6E-409C-BE32-E72D297353CC}">
              <c16:uniqueId val="{00000000-E904-4412-898A-31749AAA88E0}"/>
            </c:ext>
          </c:extLst>
        </c:ser>
        <c:ser>
          <c:idx val="1"/>
          <c:order val="1"/>
          <c:tx>
            <c:strRef>
              <c:f>Sheet1!$C$1</c:f>
              <c:strCache>
                <c:ptCount val="1"/>
                <c:pt idx="0">
                  <c:v>労働参加進展シナリオ</c:v>
                </c:pt>
              </c:strCache>
            </c:strRef>
          </c:tx>
          <c:spPr>
            <a:ln w="38100" cap="rnd">
              <a:solidFill>
                <a:srgbClr val="00A9CC"/>
              </a:solidFill>
              <a:round/>
            </a:ln>
            <a:effectLst/>
          </c:spPr>
          <c:marker>
            <c:symbol val="none"/>
          </c:marker>
          <c:dLbls>
            <c:dLbl>
              <c:idx val="30"/>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04-4412-898A-31749AAA88E0}"/>
                </c:ext>
              </c:extLst>
            </c:dLbl>
            <c:dLbl>
              <c:idx val="5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04-4412-898A-31749AAA88E0}"/>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Sheet1!$A$2:$A$72</c:f>
              <c:numCache>
                <c:formatCode>General</c:formatCode>
                <c:ptCount val="7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numCache>
            </c:numRef>
          </c:cat>
          <c:val>
            <c:numRef>
              <c:f>Sheet1!$C$2:$C$72</c:f>
              <c:numCache>
                <c:formatCode>General</c:formatCode>
                <c:ptCount val="71"/>
                <c:pt idx="12" formatCode="#,##0_ ">
                  <c:v>6724</c:v>
                </c:pt>
                <c:pt idx="13" formatCode="#,##0_ ">
                  <c:v>6752.0742</c:v>
                </c:pt>
                <c:pt idx="14" formatCode="#,##0_ ">
                  <c:v>6780.1238000000003</c:v>
                </c:pt>
                <c:pt idx="15" formatCode="#,##0_ ">
                  <c:v>6810.1023999999998</c:v>
                </c:pt>
                <c:pt idx="16" formatCode="#,##0_ ">
                  <c:v>6827.8693999999996</c:v>
                </c:pt>
                <c:pt idx="17" formatCode="#,##0_ ">
                  <c:v>6836.6615000000002</c:v>
                </c:pt>
                <c:pt idx="18" formatCode="#,##0_ ">
                  <c:v>6844.4727999999996</c:v>
                </c:pt>
                <c:pt idx="19" formatCode="#,##0_ ">
                  <c:v>6850.1826000000001</c:v>
                </c:pt>
                <c:pt idx="20" formatCode="#,##0_ ">
                  <c:v>6857.6061</c:v>
                </c:pt>
                <c:pt idx="21" formatCode="#,##0_ ">
                  <c:v>6862.8287</c:v>
                </c:pt>
                <c:pt idx="22" formatCode="#,##0_ ">
                  <c:v>6856.7331000000004</c:v>
                </c:pt>
                <c:pt idx="23" formatCode="#,##0_ ">
                  <c:v>6848.8797999999997</c:v>
                </c:pt>
                <c:pt idx="24" formatCode="#,##0_ ">
                  <c:v>6838.0901000000003</c:v>
                </c:pt>
                <c:pt idx="25" formatCode="#,##0_ ">
                  <c:v>6826.9775</c:v>
                </c:pt>
                <c:pt idx="26" formatCode="#,##0_ ">
                  <c:v>6819.5761000000002</c:v>
                </c:pt>
                <c:pt idx="27" formatCode="#,##0_ ">
                  <c:v>6802.0371999999998</c:v>
                </c:pt>
                <c:pt idx="28" formatCode="#,##0_ ">
                  <c:v>6782.0024999999996</c:v>
                </c:pt>
                <c:pt idx="29" formatCode="#,##0_ ">
                  <c:v>6759.0918000000001</c:v>
                </c:pt>
                <c:pt idx="30" formatCode="#,##0_ ">
                  <c:v>6734.0113000000001</c:v>
                </c:pt>
                <c:pt idx="31" formatCode="#,##0_ ">
                  <c:v>6666.3100999999997</c:v>
                </c:pt>
                <c:pt idx="32" formatCode="#,##0_ ">
                  <c:v>6596.5963000000002</c:v>
                </c:pt>
                <c:pt idx="33" formatCode="#,##0_ ">
                  <c:v>6525.4629999999997</c:v>
                </c:pt>
                <c:pt idx="34" formatCode="#,##0_ ">
                  <c:v>6453.6394</c:v>
                </c:pt>
                <c:pt idx="35" formatCode="#,##0_ ">
                  <c:v>6381.5573000000004</c:v>
                </c:pt>
                <c:pt idx="36" formatCode="#,##0_ ">
                  <c:v>6309.6615000000002</c:v>
                </c:pt>
                <c:pt idx="37" formatCode="#,##0_ ">
                  <c:v>6238.5999000000002</c:v>
                </c:pt>
                <c:pt idx="38" formatCode="#,##0_ ">
                  <c:v>6168.6495999999997</c:v>
                </c:pt>
                <c:pt idx="39" formatCode="#,##0_ ">
                  <c:v>6099.9724999999999</c:v>
                </c:pt>
                <c:pt idx="40" formatCode="#,##0_ ">
                  <c:v>6032.9016000000001</c:v>
                </c:pt>
                <c:pt idx="41" formatCode="#,##0_ ">
                  <c:v>5967.3644999999997</c:v>
                </c:pt>
                <c:pt idx="42" formatCode="#,##0_ ">
                  <c:v>5903.5990000000002</c:v>
                </c:pt>
                <c:pt idx="43" formatCode="#,##0_ ">
                  <c:v>5841.7451000000001</c:v>
                </c:pt>
                <c:pt idx="44" formatCode="#,##0_ ">
                  <c:v>5781.0491000000002</c:v>
                </c:pt>
                <c:pt idx="45" formatCode="#,##0_ ">
                  <c:v>5721.9917999999998</c:v>
                </c:pt>
                <c:pt idx="46" formatCode="#,##0_ ">
                  <c:v>5664.4179000000004</c:v>
                </c:pt>
                <c:pt idx="47" formatCode="#,##0_ ">
                  <c:v>5608.2478000000001</c:v>
                </c:pt>
                <c:pt idx="48" formatCode="#,##0_ ">
                  <c:v>5553.3139000000001</c:v>
                </c:pt>
                <c:pt idx="49" formatCode="#,##0_ ">
                  <c:v>5499.4552000000003</c:v>
                </c:pt>
                <c:pt idx="50" formatCode="#,##0_ ">
                  <c:v>5446.5802000000003</c:v>
                </c:pt>
                <c:pt idx="51" formatCode="#,##0_ ">
                  <c:v>5394.5560999999998</c:v>
                </c:pt>
                <c:pt idx="52" formatCode="#,##0_ ">
                  <c:v>5343.2674999999999</c:v>
                </c:pt>
                <c:pt idx="53" formatCode="#,##0_ ">
                  <c:v>5292.4087</c:v>
                </c:pt>
                <c:pt idx="54" formatCode="#,##0_ ">
                  <c:v>5241.7668000000003</c:v>
                </c:pt>
                <c:pt idx="55" formatCode="#,##0_ ">
                  <c:v>5191.1345000000001</c:v>
                </c:pt>
                <c:pt idx="56" formatCode="#,##0_ ">
                  <c:v>5140.3764000000001</c:v>
                </c:pt>
                <c:pt idx="57" formatCode="#,##0_ ">
                  <c:v>5089.3820999999998</c:v>
                </c:pt>
                <c:pt idx="58" formatCode="#,##0_ ">
                  <c:v>5038.1037999999999</c:v>
                </c:pt>
                <c:pt idx="59" formatCode="#,##0_ ">
                  <c:v>4986.4368999999997</c:v>
                </c:pt>
                <c:pt idx="60" formatCode="#,##0_ ">
                  <c:v>4934.4151000000002</c:v>
                </c:pt>
                <c:pt idx="61" formatCode="#,##0_ ">
                  <c:v>4881.9591</c:v>
                </c:pt>
                <c:pt idx="62" formatCode="#,##0_ ">
                  <c:v>4829.0928999999996</c:v>
                </c:pt>
                <c:pt idx="63" formatCode="#,##0_ ">
                  <c:v>4775.8738000000003</c:v>
                </c:pt>
                <c:pt idx="64" formatCode="#,##0_ ">
                  <c:v>4722.3828000000003</c:v>
                </c:pt>
                <c:pt idx="65" formatCode="#,##0_ ">
                  <c:v>4668.7260999999999</c:v>
                </c:pt>
                <c:pt idx="66" formatCode="#,##0_ ">
                  <c:v>4615.0075999999999</c:v>
                </c:pt>
                <c:pt idx="67" formatCode="#,##0_ ">
                  <c:v>4561.3624</c:v>
                </c:pt>
                <c:pt idx="68" formatCode="#,##0_ ">
                  <c:v>4507.9394000000002</c:v>
                </c:pt>
                <c:pt idx="69" formatCode="#,##0_ ">
                  <c:v>4454.8449000000001</c:v>
                </c:pt>
                <c:pt idx="70" formatCode="#,##0_ ">
                  <c:v>4402.2204000000002</c:v>
                </c:pt>
              </c:numCache>
            </c:numRef>
          </c:val>
          <c:smooth val="0"/>
          <c:extLst>
            <c:ext xmlns:c16="http://schemas.microsoft.com/office/drawing/2014/chart" uri="{C3380CC4-5D6E-409C-BE32-E72D297353CC}">
              <c16:uniqueId val="{00000003-E904-4412-898A-31749AAA88E0}"/>
            </c:ext>
          </c:extLst>
        </c:ser>
        <c:ser>
          <c:idx val="5"/>
          <c:order val="2"/>
          <c:tx>
            <c:strRef>
              <c:f>Sheet1!$F$1</c:f>
              <c:strCache>
                <c:ptCount val="1"/>
                <c:pt idx="0">
                  <c:v>実績</c:v>
                </c:pt>
              </c:strCache>
            </c:strRef>
          </c:tx>
          <c:spPr>
            <a:ln w="34925" cap="rnd">
              <a:solidFill>
                <a:schemeClr val="tx1"/>
              </a:solidFill>
              <a:round/>
            </a:ln>
            <a:effectLst/>
          </c:spPr>
          <c:marker>
            <c:symbol val="none"/>
          </c:marker>
          <c:cat>
            <c:numRef>
              <c:f>Sheet1!$A$2:$A$72</c:f>
              <c:numCache>
                <c:formatCode>General</c:formatCode>
                <c:ptCount val="7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numCache>
            </c:numRef>
          </c:cat>
          <c:val>
            <c:numRef>
              <c:f>Sheet1!$F$2:$F$72</c:f>
              <c:numCache>
                <c:formatCode>General</c:formatCode>
                <c:ptCount val="71"/>
                <c:pt idx="0">
                  <c:v>6298</c:v>
                </c:pt>
                <c:pt idx="1">
                  <c:v>6293</c:v>
                </c:pt>
                <c:pt idx="2">
                  <c:v>6280</c:v>
                </c:pt>
                <c:pt idx="3">
                  <c:v>6326</c:v>
                </c:pt>
                <c:pt idx="4">
                  <c:v>6371</c:v>
                </c:pt>
                <c:pt idx="5">
                  <c:v>6402</c:v>
                </c:pt>
                <c:pt idx="6">
                  <c:v>6470</c:v>
                </c:pt>
                <c:pt idx="7">
                  <c:v>6542</c:v>
                </c:pt>
                <c:pt idx="8">
                  <c:v>6682</c:v>
                </c:pt>
                <c:pt idx="9">
                  <c:v>6750</c:v>
                </c:pt>
                <c:pt idx="10">
                  <c:v>6710</c:v>
                </c:pt>
                <c:pt idx="11">
                  <c:v>6713</c:v>
                </c:pt>
                <c:pt idx="12">
                  <c:v>6723</c:v>
                </c:pt>
                <c:pt idx="13">
                  <c:v>6747</c:v>
                </c:pt>
              </c:numCache>
            </c:numRef>
          </c:val>
          <c:smooth val="0"/>
          <c:extLst>
            <c:ext xmlns:c16="http://schemas.microsoft.com/office/drawing/2014/chart" uri="{C3380CC4-5D6E-409C-BE32-E72D297353CC}">
              <c16:uniqueId val="{00000004-E904-4412-898A-31749AAA88E0}"/>
            </c:ext>
          </c:extLst>
        </c:ser>
        <c:ser>
          <c:idx val="6"/>
          <c:order val="3"/>
          <c:tx>
            <c:strRef>
              <c:f>Sheet1!$G$1</c:f>
              <c:strCache>
                <c:ptCount val="1"/>
                <c:pt idx="0">
                  <c:v>65歳以上人口</c:v>
                </c:pt>
              </c:strCache>
            </c:strRef>
          </c:tx>
          <c:spPr>
            <a:ln w="28575" cap="rnd" cmpd="sng">
              <a:solidFill>
                <a:srgbClr val="ED7D31"/>
              </a:solidFill>
              <a:round/>
            </a:ln>
            <a:effectLst/>
          </c:spPr>
          <c:marker>
            <c:symbol val="none"/>
          </c:marker>
          <c:dLbls>
            <c:dLbl>
              <c:idx val="13"/>
              <c:layout>
                <c:manualLayout>
                  <c:x val="-3.0526876991101626E-2"/>
                  <c:y val="-2.7556520684328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04-4412-898A-31749AAA88E0}"/>
                </c:ext>
              </c:extLst>
            </c:dLbl>
            <c:dLbl>
              <c:idx val="30"/>
              <c:layout>
                <c:manualLayout>
                  <c:x val="-3.1972105943248078E-2"/>
                  <c:y val="-2.7556520684328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04-4412-898A-31749AAA88E0}"/>
                </c:ext>
              </c:extLst>
            </c:dLbl>
            <c:dLbl>
              <c:idx val="50"/>
              <c:layout>
                <c:manualLayout>
                  <c:x val="-3.1972105943248022E-2"/>
                  <c:y val="-2.9994080759628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04-4412-898A-31749AAA88E0}"/>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Sheet1!$A$2:$A$72</c:f>
              <c:numCache>
                <c:formatCode>General</c:formatCode>
                <c:ptCount val="7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numCache>
            </c:numRef>
          </c:cat>
          <c:val>
            <c:numRef>
              <c:f>Sheet1!$G$2:$G$72</c:f>
              <c:numCache>
                <c:formatCode>#,##0_);[Red]\(#,##0\)</c:formatCode>
                <c:ptCount val="71"/>
                <c:pt idx="0">
                  <c:v>2948.3665000000005</c:v>
                </c:pt>
                <c:pt idx="1">
                  <c:v>2975.1990000000005</c:v>
                </c:pt>
                <c:pt idx="2">
                  <c:v>3079.3233000000005</c:v>
                </c:pt>
                <c:pt idx="3">
                  <c:v>3189.7972000000009</c:v>
                </c:pt>
                <c:pt idx="4">
                  <c:v>3299.9780000000005</c:v>
                </c:pt>
                <c:pt idx="5">
                  <c:v>3386.7968999999998</c:v>
                </c:pt>
                <c:pt idx="6">
                  <c:v>3459.0610999999994</c:v>
                </c:pt>
                <c:pt idx="7">
                  <c:v>3515.1802999999995</c:v>
                </c:pt>
                <c:pt idx="8">
                  <c:v>3557.7838000000006</c:v>
                </c:pt>
                <c:pt idx="9">
                  <c:v>3588.4894999999992</c:v>
                </c:pt>
                <c:pt idx="10">
                  <c:v>3602.6632000000004</c:v>
                </c:pt>
                <c:pt idx="11">
                  <c:v>3622.6126000000013</c:v>
                </c:pt>
                <c:pt idx="12">
                  <c:v>3626.6276999999982</c:v>
                </c:pt>
                <c:pt idx="13">
                  <c:v>3634.7862</c:v>
                </c:pt>
                <c:pt idx="14">
                  <c:v>3646.3047000000006</c:v>
                </c:pt>
                <c:pt idx="15">
                  <c:v>3652.8896999999997</c:v>
                </c:pt>
                <c:pt idx="16">
                  <c:v>3656.4125999999997</c:v>
                </c:pt>
                <c:pt idx="17">
                  <c:v>3660.8761</c:v>
                </c:pt>
                <c:pt idx="18">
                  <c:v>3668.3377000000014</c:v>
                </c:pt>
                <c:pt idx="19">
                  <c:v>3677.9424000000022</c:v>
                </c:pt>
                <c:pt idx="20">
                  <c:v>3696.1941999999995</c:v>
                </c:pt>
                <c:pt idx="21">
                  <c:v>3681.7217000000005</c:v>
                </c:pt>
                <c:pt idx="22">
                  <c:v>3703.5100999999986</c:v>
                </c:pt>
                <c:pt idx="23">
                  <c:v>3724.3307999999997</c:v>
                </c:pt>
                <c:pt idx="24">
                  <c:v>3747.9886000000015</c:v>
                </c:pt>
                <c:pt idx="25">
                  <c:v>3773.2154999999993</c:v>
                </c:pt>
                <c:pt idx="26">
                  <c:v>3802.9564999999993</c:v>
                </c:pt>
                <c:pt idx="27">
                  <c:v>3837.1358999999989</c:v>
                </c:pt>
                <c:pt idx="28">
                  <c:v>3873.9109999999991</c:v>
                </c:pt>
                <c:pt idx="29">
                  <c:v>3906.559499999998</c:v>
                </c:pt>
                <c:pt idx="30">
                  <c:v>3928.4980000000005</c:v>
                </c:pt>
                <c:pt idx="31">
                  <c:v>3943.1084000000001</c:v>
                </c:pt>
                <c:pt idx="32">
                  <c:v>3949.9587000000006</c:v>
                </c:pt>
                <c:pt idx="33">
                  <c:v>3952.9019999999991</c:v>
                </c:pt>
                <c:pt idx="34">
                  <c:v>3950.5290999999997</c:v>
                </c:pt>
                <c:pt idx="35">
                  <c:v>3945.1493999999998</c:v>
                </c:pt>
                <c:pt idx="36">
                  <c:v>3934.2264999999998</c:v>
                </c:pt>
                <c:pt idx="37">
                  <c:v>3923.2023999999992</c:v>
                </c:pt>
                <c:pt idx="38">
                  <c:v>3913.0756999999999</c:v>
                </c:pt>
                <c:pt idx="39">
                  <c:v>3902.2003999999993</c:v>
                </c:pt>
                <c:pt idx="40">
                  <c:v>3887.822200000001</c:v>
                </c:pt>
                <c:pt idx="41">
                  <c:v>3869.5923000000016</c:v>
                </c:pt>
                <c:pt idx="42">
                  <c:v>3850.4942000000001</c:v>
                </c:pt>
                <c:pt idx="43">
                  <c:v>3828.8453999999992</c:v>
                </c:pt>
                <c:pt idx="44">
                  <c:v>3804.2004000000006</c:v>
                </c:pt>
                <c:pt idx="45">
                  <c:v>3777.9233999999988</c:v>
                </c:pt>
                <c:pt idx="46">
                  <c:v>3749.5479</c:v>
                </c:pt>
                <c:pt idx="47">
                  <c:v>3722.1760999999997</c:v>
                </c:pt>
                <c:pt idx="48">
                  <c:v>3693.9076</c:v>
                </c:pt>
                <c:pt idx="49">
                  <c:v>3668.5255999999999</c:v>
                </c:pt>
                <c:pt idx="50">
                  <c:v>3643.7394999999997</c:v>
                </c:pt>
                <c:pt idx="51">
                  <c:v>3617.6335999999997</c:v>
                </c:pt>
                <c:pt idx="52">
                  <c:v>3591.5996999999988</c:v>
                </c:pt>
                <c:pt idx="53">
                  <c:v>3566.0125999999991</c:v>
                </c:pt>
                <c:pt idx="54">
                  <c:v>3539.2420999999986</c:v>
                </c:pt>
                <c:pt idx="55">
                  <c:v>3513.4228000000012</c:v>
                </c:pt>
                <c:pt idx="56">
                  <c:v>3486.1122999999998</c:v>
                </c:pt>
                <c:pt idx="57">
                  <c:v>3457.5372000000002</c:v>
                </c:pt>
                <c:pt idx="58">
                  <c:v>3427.2874999999999</c:v>
                </c:pt>
                <c:pt idx="59">
                  <c:v>3398.2573999999986</c:v>
                </c:pt>
                <c:pt idx="60">
                  <c:v>3367.1451999999999</c:v>
                </c:pt>
                <c:pt idx="61">
                  <c:v>3336.9228000000003</c:v>
                </c:pt>
                <c:pt idx="62">
                  <c:v>3308.5267999999996</c:v>
                </c:pt>
                <c:pt idx="63">
                  <c:v>3282.0452000000005</c:v>
                </c:pt>
                <c:pt idx="64">
                  <c:v>3255.2637999999997</c:v>
                </c:pt>
                <c:pt idx="65">
                  <c:v>3229.7478999999998</c:v>
                </c:pt>
                <c:pt idx="66">
                  <c:v>3205.2681000000011</c:v>
                </c:pt>
                <c:pt idx="67">
                  <c:v>3180.3524999999995</c:v>
                </c:pt>
                <c:pt idx="68">
                  <c:v>3157.0190999999995</c:v>
                </c:pt>
                <c:pt idx="69">
                  <c:v>3133.2130999999999</c:v>
                </c:pt>
                <c:pt idx="70">
                  <c:v>3111.4082999999996</c:v>
                </c:pt>
              </c:numCache>
            </c:numRef>
          </c:val>
          <c:smooth val="0"/>
          <c:extLst>
            <c:ext xmlns:c16="http://schemas.microsoft.com/office/drawing/2014/chart" uri="{C3380CC4-5D6E-409C-BE32-E72D297353CC}">
              <c16:uniqueId val="{00000008-E904-4412-898A-31749AAA88E0}"/>
            </c:ext>
          </c:extLst>
        </c:ser>
        <c:dLbls>
          <c:showLegendKey val="0"/>
          <c:showVal val="0"/>
          <c:showCatName val="0"/>
          <c:showSerName val="0"/>
          <c:showPercent val="0"/>
          <c:showBubbleSize val="0"/>
        </c:dLbls>
        <c:smooth val="0"/>
        <c:axId val="1058094031"/>
        <c:axId val="1058101103"/>
        <c:extLst/>
      </c:lineChart>
      <c:catAx>
        <c:axId val="1058094031"/>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58101103"/>
        <c:crosses val="autoZero"/>
        <c:auto val="1"/>
        <c:lblAlgn val="ctr"/>
        <c:lblOffset val="100"/>
        <c:noMultiLvlLbl val="0"/>
      </c:catAx>
      <c:valAx>
        <c:axId val="1058101103"/>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58094031"/>
        <c:crosses val="autoZero"/>
        <c:crossBetween val="between"/>
      </c:valAx>
      <c:spPr>
        <a:solidFill>
          <a:schemeClr val="bg1"/>
        </a:solidFill>
        <a:ln>
          <a:solidFill>
            <a:schemeClr val="bg1">
              <a:lumMod val="50000"/>
            </a:schemeClr>
          </a:solidFill>
        </a:ln>
        <a:effectLst/>
      </c:spPr>
    </c:plotArea>
    <c:legend>
      <c:legendPos val="t"/>
      <c:legendEntry>
        <c:idx val="0"/>
        <c:txPr>
          <a:bodyPr rot="0" spcFirstLastPara="1" vertOverflow="ellipsis" vert="horz" wrap="square" anchor="ctr" anchorCtr="1"/>
          <a:lstStyle/>
          <a:p>
            <a:pPr>
              <a:defRPr lang="ja-JP" sz="10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Entry>
      <c:legendEntry>
        <c:idx val="1"/>
        <c:txPr>
          <a:bodyPr rot="0" spcFirstLastPara="1" vertOverflow="ellipsis" vert="horz" wrap="square" anchor="ctr" anchorCtr="1"/>
          <a:lstStyle/>
          <a:p>
            <a:pPr>
              <a:defRPr lang="ja-JP" sz="10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Entry>
      <c:legendEntry>
        <c:idx val="2"/>
        <c:txPr>
          <a:bodyPr rot="0" spcFirstLastPara="1" vertOverflow="ellipsis" vert="horz" wrap="square" anchor="ctr" anchorCtr="1"/>
          <a:lstStyle/>
          <a:p>
            <a:pPr>
              <a:defRPr lang="ja-JP" sz="10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Entry>
      <c:legendEntry>
        <c:idx val="3"/>
        <c:txPr>
          <a:bodyPr rot="0" spcFirstLastPara="1" vertOverflow="ellipsis" vert="horz" wrap="square" anchor="ctr" anchorCtr="1"/>
          <a:lstStyle/>
          <a:p>
            <a:pPr>
              <a:defRPr lang="ja-JP" sz="10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72076942588058845"/>
          <c:y val="0.57430299104588134"/>
          <c:w val="0.24276605130241072"/>
          <c:h val="0.29344231945957322"/>
        </c:manualLayout>
      </c:layout>
      <c:overlay val="1"/>
      <c:spPr>
        <a:solidFill>
          <a:schemeClr val="lt1"/>
        </a:solidFill>
        <a:ln w="12700" cap="flat" cmpd="sng" algn="ctr">
          <a:solidFill>
            <a:schemeClr val="tx1">
              <a:lumMod val="50000"/>
              <a:lumOff val="50000"/>
            </a:schemeClr>
          </a:solidFill>
          <a:prstDash val="solid"/>
        </a:ln>
        <a:effectLst/>
      </c:spPr>
      <c:txPr>
        <a:bodyPr rot="0" spcFirstLastPara="1" vertOverflow="ellipsis" vert="horz" wrap="square" anchor="ctr" anchorCtr="1"/>
        <a:lstStyle/>
        <a:p>
          <a:pPr>
            <a:defRPr lang="ja-JP"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1085102105293"/>
          <c:y val="0.15153953351449992"/>
          <c:w val="0.85516629807278055"/>
          <c:h val="0.65559830736582747"/>
        </c:manualLayout>
      </c:layout>
      <c:lineChart>
        <c:grouping val="standard"/>
        <c:varyColors val="0"/>
        <c:ser>
          <c:idx val="3"/>
          <c:order val="0"/>
          <c:tx>
            <c:strRef>
              <c:f>Sheet1!$E$1</c:f>
              <c:strCache>
                <c:ptCount val="1"/>
                <c:pt idx="0">
                  <c:v>2040年(2024年推計)</c:v>
                </c:pt>
              </c:strCache>
            </c:strRef>
          </c:tx>
          <c:spPr>
            <a:ln w="28575" cap="rnd">
              <a:solidFill>
                <a:srgbClr val="00206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FB9-4891-8E14-A30A06DD5466}"/>
                </c:ext>
              </c:extLst>
            </c:dLbl>
            <c:dLbl>
              <c:idx val="1"/>
              <c:delete val="1"/>
              <c:extLst>
                <c:ext xmlns:c15="http://schemas.microsoft.com/office/drawing/2012/chart" uri="{CE6537A1-D6FC-4f65-9D91-7224C49458BB}"/>
                <c:ext xmlns:c16="http://schemas.microsoft.com/office/drawing/2014/chart" uri="{C3380CC4-5D6E-409C-BE32-E72D297353CC}">
                  <c16:uniqueId val="{00000001-0FB9-4891-8E14-A30A06DD5466}"/>
                </c:ext>
              </c:extLst>
            </c:dLbl>
            <c:dLbl>
              <c:idx val="2"/>
              <c:delete val="1"/>
              <c:extLst>
                <c:ext xmlns:c15="http://schemas.microsoft.com/office/drawing/2012/chart" uri="{CE6537A1-D6FC-4f65-9D91-7224C49458BB}"/>
                <c:ext xmlns:c16="http://schemas.microsoft.com/office/drawing/2014/chart" uri="{C3380CC4-5D6E-409C-BE32-E72D297353CC}">
                  <c16:uniqueId val="{00000002-0FB9-4891-8E14-A30A06DD5466}"/>
                </c:ext>
              </c:extLst>
            </c:dLbl>
            <c:dLbl>
              <c:idx val="3"/>
              <c:delete val="1"/>
              <c:extLst>
                <c:ext xmlns:c15="http://schemas.microsoft.com/office/drawing/2012/chart" uri="{CE6537A1-D6FC-4f65-9D91-7224C49458BB}"/>
                <c:ext xmlns:c16="http://schemas.microsoft.com/office/drawing/2014/chart" uri="{C3380CC4-5D6E-409C-BE32-E72D297353CC}">
                  <c16:uniqueId val="{00000003-0FB9-4891-8E14-A30A06DD5466}"/>
                </c:ext>
              </c:extLst>
            </c:dLbl>
            <c:dLbl>
              <c:idx val="4"/>
              <c:delete val="1"/>
              <c:extLst>
                <c:ext xmlns:c15="http://schemas.microsoft.com/office/drawing/2012/chart" uri="{CE6537A1-D6FC-4f65-9D91-7224C49458BB}"/>
                <c:ext xmlns:c16="http://schemas.microsoft.com/office/drawing/2014/chart" uri="{C3380CC4-5D6E-409C-BE32-E72D297353CC}">
                  <c16:uniqueId val="{00000004-0FB9-4891-8E14-A30A06DD5466}"/>
                </c:ext>
              </c:extLst>
            </c:dLbl>
            <c:dLbl>
              <c:idx val="5"/>
              <c:delete val="1"/>
              <c:extLst>
                <c:ext xmlns:c15="http://schemas.microsoft.com/office/drawing/2012/chart" uri="{CE6537A1-D6FC-4f65-9D91-7224C49458BB}"/>
                <c:ext xmlns:c16="http://schemas.microsoft.com/office/drawing/2014/chart" uri="{C3380CC4-5D6E-409C-BE32-E72D297353CC}">
                  <c16:uniqueId val="{00000005-0FB9-4891-8E14-A30A06DD5466}"/>
                </c:ext>
              </c:extLst>
            </c:dLbl>
            <c:dLbl>
              <c:idx val="6"/>
              <c:delete val="1"/>
              <c:extLst>
                <c:ext xmlns:c15="http://schemas.microsoft.com/office/drawing/2012/chart" uri="{CE6537A1-D6FC-4f65-9D91-7224C49458BB}"/>
                <c:ext xmlns:c16="http://schemas.microsoft.com/office/drawing/2014/chart" uri="{C3380CC4-5D6E-409C-BE32-E72D297353CC}">
                  <c16:uniqueId val="{00000006-0FB9-4891-8E14-A30A06DD5466}"/>
                </c:ext>
              </c:extLst>
            </c:dLbl>
            <c:dLbl>
              <c:idx val="7"/>
              <c:delete val="1"/>
              <c:extLst>
                <c:ext xmlns:c15="http://schemas.microsoft.com/office/drawing/2012/chart" uri="{CE6537A1-D6FC-4f65-9D91-7224C49458BB}"/>
                <c:ext xmlns:c16="http://schemas.microsoft.com/office/drawing/2014/chart" uri="{C3380CC4-5D6E-409C-BE32-E72D297353CC}">
                  <c16:uniqueId val="{00000007-0FB9-4891-8E14-A30A06DD5466}"/>
                </c:ext>
              </c:extLst>
            </c:dLbl>
            <c:dLbl>
              <c:idx val="8"/>
              <c:delete val="1"/>
              <c:extLst>
                <c:ext xmlns:c15="http://schemas.microsoft.com/office/drawing/2012/chart" uri="{CE6537A1-D6FC-4f65-9D91-7224C49458BB}"/>
                <c:ext xmlns:c16="http://schemas.microsoft.com/office/drawing/2014/chart" uri="{C3380CC4-5D6E-409C-BE32-E72D297353CC}">
                  <c16:uniqueId val="{00000008-0FB9-4891-8E14-A30A06DD5466}"/>
                </c:ext>
              </c:extLst>
            </c:dLbl>
            <c:dLbl>
              <c:idx val="11"/>
              <c:delete val="1"/>
              <c:extLst>
                <c:ext xmlns:c15="http://schemas.microsoft.com/office/drawing/2012/chart" uri="{CE6537A1-D6FC-4f65-9D91-7224C49458BB}"/>
                <c:ext xmlns:c16="http://schemas.microsoft.com/office/drawing/2014/chart" uri="{C3380CC4-5D6E-409C-BE32-E72D297353CC}">
                  <c16:uniqueId val="{00000009-0FB9-4891-8E14-A30A06DD5466}"/>
                </c:ext>
              </c:extLst>
            </c:dLbl>
            <c:dLbl>
              <c:idx val="12"/>
              <c:delete val="1"/>
              <c:extLst>
                <c:ext xmlns:c15="http://schemas.microsoft.com/office/drawing/2012/chart" uri="{CE6537A1-D6FC-4f65-9D91-7224C49458BB}"/>
                <c:ext xmlns:c16="http://schemas.microsoft.com/office/drawing/2014/chart" uri="{C3380CC4-5D6E-409C-BE32-E72D297353CC}">
                  <c16:uniqueId val="{0000000A-0FB9-4891-8E14-A30A06DD546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Sheet1!$E$2:$E$14</c:f>
              <c:numCache>
                <c:formatCode>#,##0.0;[Red]\-#,##0.0</c:formatCode>
                <c:ptCount val="13"/>
                <c:pt idx="0">
                  <c:v>19.916729999999998</c:v>
                </c:pt>
                <c:pt idx="1">
                  <c:v>76.933220000000006</c:v>
                </c:pt>
                <c:pt idx="2">
                  <c:v>94.157830000000004</c:v>
                </c:pt>
                <c:pt idx="3">
                  <c:v>94.158709999999999</c:v>
                </c:pt>
                <c:pt idx="4">
                  <c:v>94.698539999999994</c:v>
                </c:pt>
                <c:pt idx="5">
                  <c:v>95.719160000000002</c:v>
                </c:pt>
                <c:pt idx="6">
                  <c:v>95.126609999999999</c:v>
                </c:pt>
                <c:pt idx="7">
                  <c:v>94.67859</c:v>
                </c:pt>
                <c:pt idx="8">
                  <c:v>93.859649999999888</c:v>
                </c:pt>
                <c:pt idx="9">
                  <c:v>89.805549999999997</c:v>
                </c:pt>
                <c:pt idx="10">
                  <c:v>79.953858082034756</c:v>
                </c:pt>
                <c:pt idx="11">
                  <c:v>62.411848205382178</c:v>
                </c:pt>
                <c:pt idx="12">
                  <c:v>23.780519371410804</c:v>
                </c:pt>
              </c:numCache>
            </c:numRef>
          </c:val>
          <c:smooth val="0"/>
          <c:extLst>
            <c:ext xmlns:c16="http://schemas.microsoft.com/office/drawing/2014/chart" uri="{C3380CC4-5D6E-409C-BE32-E72D297353CC}">
              <c16:uniqueId val="{0000000B-0FB9-4891-8E14-A30A06DD5466}"/>
            </c:ext>
          </c:extLst>
        </c:ser>
        <c:ser>
          <c:idx val="1"/>
          <c:order val="1"/>
          <c:tx>
            <c:strRef>
              <c:f>Sheet1!$C$1</c:f>
              <c:strCache>
                <c:ptCount val="1"/>
                <c:pt idx="0">
                  <c:v>2023年</c:v>
                </c:pt>
              </c:strCache>
            </c:strRef>
          </c:tx>
          <c:spPr>
            <a:ln w="31750" cap="rnd">
              <a:solidFill>
                <a:srgbClr val="002060"/>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0FB9-4891-8E14-A30A06DD5466}"/>
                </c:ext>
              </c:extLst>
            </c:dLbl>
            <c:dLbl>
              <c:idx val="1"/>
              <c:delete val="1"/>
              <c:extLst>
                <c:ext xmlns:c15="http://schemas.microsoft.com/office/drawing/2012/chart" uri="{CE6537A1-D6FC-4f65-9D91-7224C49458BB}"/>
                <c:ext xmlns:c16="http://schemas.microsoft.com/office/drawing/2014/chart" uri="{C3380CC4-5D6E-409C-BE32-E72D297353CC}">
                  <c16:uniqueId val="{0000000D-0FB9-4891-8E14-A30A06DD5466}"/>
                </c:ext>
              </c:extLst>
            </c:dLbl>
            <c:dLbl>
              <c:idx val="2"/>
              <c:delete val="1"/>
              <c:extLst>
                <c:ext xmlns:c15="http://schemas.microsoft.com/office/drawing/2012/chart" uri="{CE6537A1-D6FC-4f65-9D91-7224C49458BB}"/>
                <c:ext xmlns:c16="http://schemas.microsoft.com/office/drawing/2014/chart" uri="{C3380CC4-5D6E-409C-BE32-E72D297353CC}">
                  <c16:uniqueId val="{0000000E-0FB9-4891-8E14-A30A06DD5466}"/>
                </c:ext>
              </c:extLst>
            </c:dLbl>
            <c:dLbl>
              <c:idx val="3"/>
              <c:delete val="1"/>
              <c:extLst>
                <c:ext xmlns:c15="http://schemas.microsoft.com/office/drawing/2012/chart" uri="{CE6537A1-D6FC-4f65-9D91-7224C49458BB}"/>
                <c:ext xmlns:c16="http://schemas.microsoft.com/office/drawing/2014/chart" uri="{C3380CC4-5D6E-409C-BE32-E72D297353CC}">
                  <c16:uniqueId val="{0000000F-0FB9-4891-8E14-A30A06DD5466}"/>
                </c:ext>
              </c:extLst>
            </c:dLbl>
            <c:dLbl>
              <c:idx val="4"/>
              <c:delete val="1"/>
              <c:extLst>
                <c:ext xmlns:c15="http://schemas.microsoft.com/office/drawing/2012/chart" uri="{CE6537A1-D6FC-4f65-9D91-7224C49458BB}"/>
                <c:ext xmlns:c16="http://schemas.microsoft.com/office/drawing/2014/chart" uri="{C3380CC4-5D6E-409C-BE32-E72D297353CC}">
                  <c16:uniqueId val="{00000010-0FB9-4891-8E14-A30A06DD5466}"/>
                </c:ext>
              </c:extLst>
            </c:dLbl>
            <c:dLbl>
              <c:idx val="5"/>
              <c:delete val="1"/>
              <c:extLst>
                <c:ext xmlns:c15="http://schemas.microsoft.com/office/drawing/2012/chart" uri="{CE6537A1-D6FC-4f65-9D91-7224C49458BB}"/>
                <c:ext xmlns:c16="http://schemas.microsoft.com/office/drawing/2014/chart" uri="{C3380CC4-5D6E-409C-BE32-E72D297353CC}">
                  <c16:uniqueId val="{00000011-0FB9-4891-8E14-A30A06DD5466}"/>
                </c:ext>
              </c:extLst>
            </c:dLbl>
            <c:dLbl>
              <c:idx val="6"/>
              <c:delete val="1"/>
              <c:extLst>
                <c:ext xmlns:c15="http://schemas.microsoft.com/office/drawing/2012/chart" uri="{CE6537A1-D6FC-4f65-9D91-7224C49458BB}"/>
                <c:ext xmlns:c16="http://schemas.microsoft.com/office/drawing/2014/chart" uri="{C3380CC4-5D6E-409C-BE32-E72D297353CC}">
                  <c16:uniqueId val="{00000012-0FB9-4891-8E14-A30A06DD5466}"/>
                </c:ext>
              </c:extLst>
            </c:dLbl>
            <c:dLbl>
              <c:idx val="7"/>
              <c:delete val="1"/>
              <c:extLst>
                <c:ext xmlns:c15="http://schemas.microsoft.com/office/drawing/2012/chart" uri="{CE6537A1-D6FC-4f65-9D91-7224C49458BB}"/>
                <c:ext xmlns:c16="http://schemas.microsoft.com/office/drawing/2014/chart" uri="{C3380CC4-5D6E-409C-BE32-E72D297353CC}">
                  <c16:uniqueId val="{00000013-0FB9-4891-8E14-A30A06DD5466}"/>
                </c:ext>
              </c:extLst>
            </c:dLbl>
            <c:dLbl>
              <c:idx val="8"/>
              <c:delete val="1"/>
              <c:extLst>
                <c:ext xmlns:c15="http://schemas.microsoft.com/office/drawing/2012/chart" uri="{CE6537A1-D6FC-4f65-9D91-7224C49458BB}"/>
                <c:ext xmlns:c16="http://schemas.microsoft.com/office/drawing/2014/chart" uri="{C3380CC4-5D6E-409C-BE32-E72D297353CC}">
                  <c16:uniqueId val="{00000014-0FB9-4891-8E14-A30A06DD5466}"/>
                </c:ext>
              </c:extLst>
            </c:dLbl>
            <c:dLbl>
              <c:idx val="10"/>
              <c:dLblPos val="ctr"/>
              <c:showLegendKey val="0"/>
              <c:showVal val="1"/>
              <c:showCatName val="0"/>
              <c:showSerName val="0"/>
              <c:showPercent val="0"/>
              <c:showBubbleSize val="0"/>
              <c:extLst>
                <c:ext xmlns:c15="http://schemas.microsoft.com/office/drawing/2012/chart" uri="{CE6537A1-D6FC-4f65-9D91-7224C49458BB}">
                  <c15:layout>
                    <c:manualLayout>
                      <c:w val="0.11708791682224201"/>
                      <c:h val="5.2699262693462548E-2"/>
                    </c:manualLayout>
                  </c15:layout>
                </c:ext>
                <c:ext xmlns:c16="http://schemas.microsoft.com/office/drawing/2014/chart" uri="{C3380CC4-5D6E-409C-BE32-E72D297353CC}">
                  <c16:uniqueId val="{00000015-0FB9-4891-8E14-A30A06DD5466}"/>
                </c:ext>
              </c:extLst>
            </c:dLbl>
            <c:dLbl>
              <c:idx val="11"/>
              <c:delete val="1"/>
              <c:extLst>
                <c:ext xmlns:c15="http://schemas.microsoft.com/office/drawing/2012/chart" uri="{CE6537A1-D6FC-4f65-9D91-7224C49458BB}"/>
                <c:ext xmlns:c16="http://schemas.microsoft.com/office/drawing/2014/chart" uri="{C3380CC4-5D6E-409C-BE32-E72D297353CC}">
                  <c16:uniqueId val="{00000016-0FB9-4891-8E14-A30A06DD5466}"/>
                </c:ext>
              </c:extLst>
            </c:dLbl>
            <c:dLbl>
              <c:idx val="12"/>
              <c:delete val="1"/>
              <c:extLst>
                <c:ext xmlns:c15="http://schemas.microsoft.com/office/drawing/2012/chart" uri="{CE6537A1-D6FC-4f65-9D91-7224C49458BB}"/>
                <c:ext xmlns:c16="http://schemas.microsoft.com/office/drawing/2014/chart" uri="{C3380CC4-5D6E-409C-BE32-E72D297353CC}">
                  <c16:uniqueId val="{00000017-0FB9-4891-8E14-A30A06DD546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Sheet1!$A$2:$A$14</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Sheet1!$C$2:$C$14</c:f>
              <c:numCache>
                <c:formatCode>#,##0.0;[Red]\-#,##0.0</c:formatCode>
                <c:ptCount val="13"/>
                <c:pt idx="0">
                  <c:v>18.399999999999999</c:v>
                </c:pt>
                <c:pt idx="1">
                  <c:v>71.3</c:v>
                </c:pt>
                <c:pt idx="2">
                  <c:v>90</c:v>
                </c:pt>
                <c:pt idx="3">
                  <c:v>92.4</c:v>
                </c:pt>
                <c:pt idx="4">
                  <c:v>93.6</c:v>
                </c:pt>
                <c:pt idx="5">
                  <c:v>93.7</c:v>
                </c:pt>
                <c:pt idx="6">
                  <c:v>93.8</c:v>
                </c:pt>
                <c:pt idx="7">
                  <c:v>92.8</c:v>
                </c:pt>
                <c:pt idx="8">
                  <c:v>91.5</c:v>
                </c:pt>
                <c:pt idx="9">
                  <c:v>84.4</c:v>
                </c:pt>
                <c:pt idx="10">
                  <c:v>61.6</c:v>
                </c:pt>
                <c:pt idx="11">
                  <c:v>42.6</c:v>
                </c:pt>
                <c:pt idx="12">
                  <c:v>17</c:v>
                </c:pt>
              </c:numCache>
            </c:numRef>
          </c:val>
          <c:smooth val="0"/>
          <c:extLst>
            <c:ext xmlns:c16="http://schemas.microsoft.com/office/drawing/2014/chart" uri="{C3380CC4-5D6E-409C-BE32-E72D297353CC}">
              <c16:uniqueId val="{00000018-0FB9-4891-8E14-A30A06DD5466}"/>
            </c:ext>
          </c:extLst>
        </c:ser>
        <c:ser>
          <c:idx val="2"/>
          <c:order val="2"/>
          <c:tx>
            <c:strRef>
              <c:f>Sheet1!$D$1</c:f>
              <c:strCache>
                <c:ptCount val="1"/>
                <c:pt idx="0">
                  <c:v>2012年</c:v>
                </c:pt>
              </c:strCache>
            </c:strRef>
          </c:tx>
          <c:spPr>
            <a:ln w="28575" cap="rnd">
              <a:solidFill>
                <a:srgbClr val="002060"/>
              </a:solidFill>
              <a:prstDash val="sysDot"/>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9-0FB9-4891-8E14-A30A06DD5466}"/>
                </c:ext>
              </c:extLst>
            </c:dLbl>
            <c:dLbl>
              <c:idx val="1"/>
              <c:delete val="1"/>
              <c:extLst>
                <c:ext xmlns:c15="http://schemas.microsoft.com/office/drawing/2012/chart" uri="{CE6537A1-D6FC-4f65-9D91-7224C49458BB}"/>
                <c:ext xmlns:c16="http://schemas.microsoft.com/office/drawing/2014/chart" uri="{C3380CC4-5D6E-409C-BE32-E72D297353CC}">
                  <c16:uniqueId val="{0000001A-0FB9-4891-8E14-A30A06DD5466}"/>
                </c:ext>
              </c:extLst>
            </c:dLbl>
            <c:dLbl>
              <c:idx val="2"/>
              <c:delete val="1"/>
              <c:extLst>
                <c:ext xmlns:c15="http://schemas.microsoft.com/office/drawing/2012/chart" uri="{CE6537A1-D6FC-4f65-9D91-7224C49458BB}"/>
                <c:ext xmlns:c16="http://schemas.microsoft.com/office/drawing/2014/chart" uri="{C3380CC4-5D6E-409C-BE32-E72D297353CC}">
                  <c16:uniqueId val="{0000001B-0FB9-4891-8E14-A30A06DD5466}"/>
                </c:ext>
              </c:extLst>
            </c:dLbl>
            <c:dLbl>
              <c:idx val="3"/>
              <c:delete val="1"/>
              <c:extLst>
                <c:ext xmlns:c15="http://schemas.microsoft.com/office/drawing/2012/chart" uri="{CE6537A1-D6FC-4f65-9D91-7224C49458BB}"/>
                <c:ext xmlns:c16="http://schemas.microsoft.com/office/drawing/2014/chart" uri="{C3380CC4-5D6E-409C-BE32-E72D297353CC}">
                  <c16:uniqueId val="{0000001C-0FB9-4891-8E14-A30A06DD5466}"/>
                </c:ext>
              </c:extLst>
            </c:dLbl>
            <c:dLbl>
              <c:idx val="4"/>
              <c:delete val="1"/>
              <c:extLst>
                <c:ext xmlns:c15="http://schemas.microsoft.com/office/drawing/2012/chart" uri="{CE6537A1-D6FC-4f65-9D91-7224C49458BB}"/>
                <c:ext xmlns:c16="http://schemas.microsoft.com/office/drawing/2014/chart" uri="{C3380CC4-5D6E-409C-BE32-E72D297353CC}">
                  <c16:uniqueId val="{0000001D-0FB9-4891-8E14-A30A06DD5466}"/>
                </c:ext>
              </c:extLst>
            </c:dLbl>
            <c:dLbl>
              <c:idx val="5"/>
              <c:delete val="1"/>
              <c:extLst>
                <c:ext xmlns:c15="http://schemas.microsoft.com/office/drawing/2012/chart" uri="{CE6537A1-D6FC-4f65-9D91-7224C49458BB}"/>
                <c:ext xmlns:c16="http://schemas.microsoft.com/office/drawing/2014/chart" uri="{C3380CC4-5D6E-409C-BE32-E72D297353CC}">
                  <c16:uniqueId val="{0000001E-0FB9-4891-8E14-A30A06DD5466}"/>
                </c:ext>
              </c:extLst>
            </c:dLbl>
            <c:dLbl>
              <c:idx val="6"/>
              <c:delete val="1"/>
              <c:extLst>
                <c:ext xmlns:c15="http://schemas.microsoft.com/office/drawing/2012/chart" uri="{CE6537A1-D6FC-4f65-9D91-7224C49458BB}"/>
                <c:ext xmlns:c16="http://schemas.microsoft.com/office/drawing/2014/chart" uri="{C3380CC4-5D6E-409C-BE32-E72D297353CC}">
                  <c16:uniqueId val="{0000001F-0FB9-4891-8E14-A30A06DD5466}"/>
                </c:ext>
              </c:extLst>
            </c:dLbl>
            <c:dLbl>
              <c:idx val="7"/>
              <c:delete val="1"/>
              <c:extLst>
                <c:ext xmlns:c15="http://schemas.microsoft.com/office/drawing/2012/chart" uri="{CE6537A1-D6FC-4f65-9D91-7224C49458BB}"/>
                <c:ext xmlns:c16="http://schemas.microsoft.com/office/drawing/2014/chart" uri="{C3380CC4-5D6E-409C-BE32-E72D297353CC}">
                  <c16:uniqueId val="{00000020-0FB9-4891-8E14-A30A06DD5466}"/>
                </c:ext>
              </c:extLst>
            </c:dLbl>
            <c:dLbl>
              <c:idx val="8"/>
              <c:delete val="1"/>
              <c:extLst>
                <c:ext xmlns:c15="http://schemas.microsoft.com/office/drawing/2012/chart" uri="{CE6537A1-D6FC-4f65-9D91-7224C49458BB}"/>
                <c:ext xmlns:c16="http://schemas.microsoft.com/office/drawing/2014/chart" uri="{C3380CC4-5D6E-409C-BE32-E72D297353CC}">
                  <c16:uniqueId val="{00000021-0FB9-4891-8E14-A30A06DD5466}"/>
                </c:ext>
              </c:extLst>
            </c:dLbl>
            <c:dLbl>
              <c:idx val="11"/>
              <c:delete val="1"/>
              <c:extLst>
                <c:ext xmlns:c15="http://schemas.microsoft.com/office/drawing/2012/chart" uri="{CE6537A1-D6FC-4f65-9D91-7224C49458BB}"/>
                <c:ext xmlns:c16="http://schemas.microsoft.com/office/drawing/2014/chart" uri="{C3380CC4-5D6E-409C-BE32-E72D297353CC}">
                  <c16:uniqueId val="{00000022-0FB9-4891-8E14-A30A06DD5466}"/>
                </c:ext>
              </c:extLst>
            </c:dLbl>
            <c:dLbl>
              <c:idx val="12"/>
              <c:delete val="1"/>
              <c:extLst>
                <c:ext xmlns:c15="http://schemas.microsoft.com/office/drawing/2012/chart" uri="{CE6537A1-D6FC-4f65-9D91-7224C49458BB}"/>
                <c:ext xmlns:c16="http://schemas.microsoft.com/office/drawing/2014/chart" uri="{C3380CC4-5D6E-409C-BE32-E72D297353CC}">
                  <c16:uniqueId val="{00000023-0FB9-4891-8E14-A30A06DD546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Sheet1!$A$2:$A$14</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Sheet1!$D$2:$D$14</c:f>
              <c:numCache>
                <c:formatCode>#,##0.0;[Red]\-#,##0.0</c:formatCode>
                <c:ptCount val="13"/>
                <c:pt idx="0">
                  <c:v>13.5</c:v>
                </c:pt>
                <c:pt idx="1">
                  <c:v>61.5</c:v>
                </c:pt>
                <c:pt idx="2">
                  <c:v>87</c:v>
                </c:pt>
                <c:pt idx="3">
                  <c:v>91.3</c:v>
                </c:pt>
                <c:pt idx="4">
                  <c:v>92.7</c:v>
                </c:pt>
                <c:pt idx="5">
                  <c:v>92.7</c:v>
                </c:pt>
                <c:pt idx="6">
                  <c:v>92.9</c:v>
                </c:pt>
                <c:pt idx="7">
                  <c:v>91.6</c:v>
                </c:pt>
                <c:pt idx="8">
                  <c:v>88.4</c:v>
                </c:pt>
                <c:pt idx="9">
                  <c:v>71.3</c:v>
                </c:pt>
                <c:pt idx="10">
                  <c:v>46.9</c:v>
                </c:pt>
                <c:pt idx="11">
                  <c:v>30.4</c:v>
                </c:pt>
                <c:pt idx="12">
                  <c:v>13.5</c:v>
                </c:pt>
              </c:numCache>
            </c:numRef>
          </c:val>
          <c:smooth val="0"/>
          <c:extLst>
            <c:ext xmlns:c16="http://schemas.microsoft.com/office/drawing/2014/chart" uri="{C3380CC4-5D6E-409C-BE32-E72D297353CC}">
              <c16:uniqueId val="{00000024-0FB9-4891-8E14-A30A06DD5466}"/>
            </c:ext>
          </c:extLst>
        </c:ser>
        <c:dLbls>
          <c:dLblPos val="t"/>
          <c:showLegendKey val="0"/>
          <c:showVal val="1"/>
          <c:showCatName val="0"/>
          <c:showSerName val="0"/>
          <c:showPercent val="0"/>
          <c:showBubbleSize val="0"/>
        </c:dLbls>
        <c:smooth val="0"/>
        <c:axId val="1731973727"/>
        <c:axId val="1731970399"/>
      </c:lineChart>
      <c:catAx>
        <c:axId val="1731973727"/>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1970399"/>
        <c:crosses val="autoZero"/>
        <c:auto val="1"/>
        <c:lblAlgn val="ctr"/>
        <c:lblOffset val="100"/>
        <c:noMultiLvlLbl val="0"/>
      </c:catAx>
      <c:valAx>
        <c:axId val="1731970399"/>
        <c:scaling>
          <c:orientation val="minMax"/>
          <c:max val="100"/>
        </c:scaling>
        <c:delete val="0"/>
        <c:axPos val="l"/>
        <c:majorGridlines>
          <c:spPr>
            <a:ln w="12700" cap="flat" cmpd="sng" algn="ctr">
              <a:solidFill>
                <a:schemeClr val="bg1">
                  <a:lumMod val="7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1050" dirty="0"/>
                  <a:t>（％）</a:t>
                </a:r>
              </a:p>
            </c:rich>
          </c:tx>
          <c:layout>
            <c:manualLayout>
              <c:xMode val="edge"/>
              <c:yMode val="edge"/>
              <c:x val="0"/>
              <c:y val="7.2354936522519148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1973727"/>
        <c:crosses val="autoZero"/>
        <c:crossBetween val="between"/>
        <c:majorUnit val="10"/>
      </c:valAx>
      <c:spPr>
        <a:solidFill>
          <a:schemeClr val="bg1"/>
        </a:solidFill>
        <a:ln w="12700">
          <a:solidFill>
            <a:schemeClr val="bg1">
              <a:lumMod val="50000"/>
            </a:schemeClr>
          </a:solidFill>
          <a:prstDash val="solid"/>
        </a:ln>
        <a:effectLst/>
      </c:spPr>
    </c:plotArea>
    <c:legend>
      <c:legendPos val="t"/>
      <c:layout>
        <c:manualLayout>
          <c:xMode val="edge"/>
          <c:yMode val="edge"/>
          <c:x val="0.15638959895070415"/>
          <c:y val="8.4524894417832022E-2"/>
          <c:w val="0.74801485864185113"/>
          <c:h val="5.8143711054520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95596700459523"/>
          <c:y val="0.15188007996526062"/>
          <c:w val="0.86085874492689718"/>
          <c:h val="0.62667147409164947"/>
        </c:manualLayout>
      </c:layout>
      <c:lineChart>
        <c:grouping val="standard"/>
        <c:varyColors val="0"/>
        <c:ser>
          <c:idx val="3"/>
          <c:order val="0"/>
          <c:tx>
            <c:strRef>
              <c:f>Sheet1!$E$1</c:f>
              <c:strCache>
                <c:ptCount val="1"/>
                <c:pt idx="0">
                  <c:v>2040年(2024年推計)</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062-4CCF-80E8-4C624619AD56}"/>
                </c:ext>
              </c:extLst>
            </c:dLbl>
            <c:dLbl>
              <c:idx val="2"/>
              <c:layout>
                <c:manualLayout>
                  <c:x val="-5.6264358520615419E-2"/>
                  <c:y val="-2.29209865109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2-4CCF-80E8-4C624619AD56}"/>
                </c:ext>
              </c:extLst>
            </c:dLbl>
            <c:dLbl>
              <c:idx val="3"/>
              <c:layout>
                <c:manualLayout>
                  <c:x val="-4.4708159336328393E-2"/>
                  <c:y val="-2.2920986510928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2-4CCF-80E8-4C624619AD56}"/>
                </c:ext>
              </c:extLst>
            </c:dLbl>
            <c:dLbl>
              <c:idx val="5"/>
              <c:layout>
                <c:manualLayout>
                  <c:x val="-4.7597209132400203E-2"/>
                  <c:y val="-2.5619948345695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2-4CCF-80E8-4C624619AD56}"/>
                </c:ext>
              </c:extLst>
            </c:dLbl>
            <c:dLbl>
              <c:idx val="6"/>
              <c:layout>
                <c:manualLayout>
                  <c:x val="-4.7597209132400252E-2"/>
                  <c:y val="-2.8318910180462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2-4CCF-80E8-4C624619AD56}"/>
                </c:ext>
              </c:extLst>
            </c:dLbl>
            <c:dLbl>
              <c:idx val="7"/>
              <c:layout>
                <c:manualLayout>
                  <c:x val="-4.7597209132400148E-2"/>
                  <c:y val="-2.5619948345695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2-4CCF-80E8-4C624619AD56}"/>
                </c:ext>
              </c:extLst>
            </c:dLbl>
            <c:dLbl>
              <c:idx val="8"/>
              <c:layout>
                <c:manualLayout>
                  <c:x val="-5.0486258928472007E-2"/>
                  <c:y val="-2.5619948345695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62-4CCF-80E8-4C624619AD56}"/>
                </c:ext>
              </c:extLst>
            </c:dLbl>
            <c:dLbl>
              <c:idx val="11"/>
              <c:delete val="1"/>
              <c:extLst>
                <c:ext xmlns:c15="http://schemas.microsoft.com/office/drawing/2012/chart" uri="{CE6537A1-D6FC-4f65-9D91-7224C49458BB}"/>
                <c:ext xmlns:c16="http://schemas.microsoft.com/office/drawing/2014/chart" uri="{C3380CC4-5D6E-409C-BE32-E72D297353CC}">
                  <c16:uniqueId val="{00000007-E062-4CCF-80E8-4C624619AD56}"/>
                </c:ext>
              </c:extLst>
            </c:dLbl>
            <c:dLbl>
              <c:idx val="12"/>
              <c:delete val="1"/>
              <c:extLst>
                <c:ext xmlns:c15="http://schemas.microsoft.com/office/drawing/2012/chart" uri="{CE6537A1-D6FC-4f65-9D91-7224C49458BB}"/>
                <c:ext xmlns:c16="http://schemas.microsoft.com/office/drawing/2014/chart" uri="{C3380CC4-5D6E-409C-BE32-E72D297353CC}">
                  <c16:uniqueId val="{00000008-E062-4CCF-80E8-4C624619AD5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Sheet1!$E$2:$E$14</c:f>
              <c:numCache>
                <c:formatCode>0.0</c:formatCode>
                <c:ptCount val="13"/>
                <c:pt idx="0">
                  <c:v>21.528079999999999</c:v>
                </c:pt>
                <c:pt idx="1">
                  <c:v>82.434579999999997</c:v>
                </c:pt>
                <c:pt idx="2">
                  <c:v>92.612899999999996</c:v>
                </c:pt>
                <c:pt idx="3">
                  <c:v>95.147739999999999</c:v>
                </c:pt>
                <c:pt idx="4">
                  <c:v>88.927369999999897</c:v>
                </c:pt>
                <c:pt idx="5">
                  <c:v>87.008750000000006</c:v>
                </c:pt>
                <c:pt idx="6">
                  <c:v>89.269589999999994</c:v>
                </c:pt>
                <c:pt idx="7">
                  <c:v>88.625479999999996</c:v>
                </c:pt>
                <c:pt idx="8">
                  <c:v>88.493570000000005</c:v>
                </c:pt>
                <c:pt idx="9">
                  <c:v>78.135549999999995</c:v>
                </c:pt>
                <c:pt idx="10">
                  <c:v>64.177716562884711</c:v>
                </c:pt>
                <c:pt idx="11">
                  <c:v>39.610254228302175</c:v>
                </c:pt>
                <c:pt idx="12">
                  <c:v>11.230404905974105</c:v>
                </c:pt>
              </c:numCache>
            </c:numRef>
          </c:val>
          <c:smooth val="0"/>
          <c:extLst>
            <c:ext xmlns:c16="http://schemas.microsoft.com/office/drawing/2014/chart" uri="{C3380CC4-5D6E-409C-BE32-E72D297353CC}">
              <c16:uniqueId val="{00000009-E062-4CCF-80E8-4C624619AD56}"/>
            </c:ext>
          </c:extLst>
        </c:ser>
        <c:ser>
          <c:idx val="1"/>
          <c:order val="1"/>
          <c:tx>
            <c:strRef>
              <c:f>Sheet1!$C$1</c:f>
              <c:strCache>
                <c:ptCount val="1"/>
                <c:pt idx="0">
                  <c:v>2023年</c:v>
                </c:pt>
              </c:strCache>
            </c:strRef>
          </c:tx>
          <c:spPr>
            <a:ln w="31750" cap="rnd">
              <a:solidFill>
                <a:schemeClr val="accent2"/>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E062-4CCF-80E8-4C624619AD56}"/>
                </c:ext>
              </c:extLst>
            </c:dLbl>
            <c:dLbl>
              <c:idx val="1"/>
              <c:delete val="1"/>
              <c:extLst>
                <c:ext xmlns:c15="http://schemas.microsoft.com/office/drawing/2012/chart" uri="{CE6537A1-D6FC-4f65-9D91-7224C49458BB}"/>
                <c:ext xmlns:c16="http://schemas.microsoft.com/office/drawing/2014/chart" uri="{C3380CC4-5D6E-409C-BE32-E72D297353CC}">
                  <c16:uniqueId val="{0000000B-E062-4CCF-80E8-4C624619AD56}"/>
                </c:ext>
              </c:extLst>
            </c:dLbl>
            <c:dLbl>
              <c:idx val="2"/>
              <c:layout>
                <c:manualLayout>
                  <c:x val="-3.4979113534879869E-2"/>
                  <c:y val="-9.42909844986996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2-4CCF-80E8-4C624619AD56}"/>
                </c:ext>
              </c:extLst>
            </c:dLbl>
            <c:dLbl>
              <c:idx val="3"/>
              <c:layout>
                <c:manualLayout>
                  <c:x val="-4.3646262923095085E-2"/>
                  <c:y val="-2.6547181548054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2-4CCF-80E8-4C624619AD56}"/>
                </c:ext>
              </c:extLst>
            </c:dLbl>
            <c:dLbl>
              <c:idx val="4"/>
              <c:layout>
                <c:manualLayout>
                  <c:x val="-4.942436251523865E-2"/>
                  <c:y val="-2.940019539775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62-4CCF-80E8-4C624619AD56}"/>
                </c:ext>
              </c:extLst>
            </c:dLbl>
            <c:dLbl>
              <c:idx val="5"/>
              <c:layout>
                <c:manualLayout>
                  <c:x val="-4.9424362515238601E-2"/>
                  <c:y val="-2.0841153848659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062-4CCF-80E8-4C624619AD56}"/>
                </c:ext>
              </c:extLst>
            </c:dLbl>
            <c:dLbl>
              <c:idx val="6"/>
              <c:layout>
                <c:manualLayout>
                  <c:x val="-4.6535312719166846E-2"/>
                  <c:y val="-2.0841153848659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62-4CCF-80E8-4C624619AD56}"/>
                </c:ext>
              </c:extLst>
            </c:dLbl>
            <c:dLbl>
              <c:idx val="7"/>
              <c:layout>
                <c:manualLayout>
                  <c:x val="-4.1819109540256631E-2"/>
                  <c:y val="-2.1376262430547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62-4CCF-80E8-4C624619AD56}"/>
                </c:ext>
              </c:extLst>
            </c:dLbl>
            <c:dLbl>
              <c:idx val="8"/>
              <c:layout>
                <c:manualLayout>
                  <c:x val="-4.4708159336328497E-2"/>
                  <c:y val="-2.7082290129942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62-4CCF-80E8-4C624619AD56}"/>
                </c:ext>
              </c:extLst>
            </c:dLbl>
            <c:dLbl>
              <c:idx val="9"/>
              <c:layout>
                <c:manualLayout>
                  <c:x val="-2.995216688971496E-2"/>
                  <c:y val="-2.3116600878863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062-4CCF-80E8-4C624619AD56}"/>
                </c:ext>
              </c:extLst>
            </c:dLbl>
            <c:dLbl>
              <c:idx val="10"/>
              <c:layout>
                <c:manualLayout>
                  <c:x val="-3.7868163330951575E-2"/>
                  <c:y val="-3.2253209247449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062-4CCF-80E8-4C624619AD56}"/>
                </c:ext>
              </c:extLst>
            </c:dLbl>
            <c:dLbl>
              <c:idx val="11"/>
              <c:delete val="1"/>
              <c:extLst>
                <c:ext xmlns:c15="http://schemas.microsoft.com/office/drawing/2012/chart" uri="{CE6537A1-D6FC-4f65-9D91-7224C49458BB}"/>
                <c:ext xmlns:c16="http://schemas.microsoft.com/office/drawing/2014/chart" uri="{C3380CC4-5D6E-409C-BE32-E72D297353CC}">
                  <c16:uniqueId val="{00000015-E062-4CCF-80E8-4C624619AD56}"/>
                </c:ext>
              </c:extLst>
            </c:dLbl>
            <c:dLbl>
              <c:idx val="12"/>
              <c:delete val="1"/>
              <c:extLst>
                <c:ext xmlns:c15="http://schemas.microsoft.com/office/drawing/2012/chart" uri="{CE6537A1-D6FC-4f65-9D91-7224C49458BB}"/>
                <c:ext xmlns:c16="http://schemas.microsoft.com/office/drawing/2014/chart" uri="{C3380CC4-5D6E-409C-BE32-E72D297353CC}">
                  <c16:uniqueId val="{00000016-E062-4CCF-80E8-4C624619AD5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Sheet1!$A$2:$A$14</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Sheet1!$C$2:$C$14</c:f>
              <c:numCache>
                <c:formatCode>#,##0.0;[Red]\-#,##0.0</c:formatCode>
                <c:ptCount val="13"/>
                <c:pt idx="0">
                  <c:v>22</c:v>
                </c:pt>
                <c:pt idx="1">
                  <c:v>73.3</c:v>
                </c:pt>
                <c:pt idx="2">
                  <c:v>84.7</c:v>
                </c:pt>
                <c:pt idx="3">
                  <c:v>80.099999999999994</c:v>
                </c:pt>
                <c:pt idx="4">
                  <c:v>78.099999999999994</c:v>
                </c:pt>
                <c:pt idx="5">
                  <c:v>80.5</c:v>
                </c:pt>
                <c:pt idx="6">
                  <c:v>81.7</c:v>
                </c:pt>
                <c:pt idx="7">
                  <c:v>79</c:v>
                </c:pt>
                <c:pt idx="8">
                  <c:v>74.7</c:v>
                </c:pt>
                <c:pt idx="9">
                  <c:v>63.8</c:v>
                </c:pt>
                <c:pt idx="10">
                  <c:v>43.1</c:v>
                </c:pt>
                <c:pt idx="11">
                  <c:v>26.4</c:v>
                </c:pt>
                <c:pt idx="12">
                  <c:v>7.7</c:v>
                </c:pt>
              </c:numCache>
            </c:numRef>
          </c:val>
          <c:smooth val="0"/>
          <c:extLst>
            <c:ext xmlns:c16="http://schemas.microsoft.com/office/drawing/2014/chart" uri="{C3380CC4-5D6E-409C-BE32-E72D297353CC}">
              <c16:uniqueId val="{00000017-E062-4CCF-80E8-4C624619AD56}"/>
            </c:ext>
          </c:extLst>
        </c:ser>
        <c:ser>
          <c:idx val="2"/>
          <c:order val="2"/>
          <c:tx>
            <c:strRef>
              <c:f>Sheet1!$D$1</c:f>
              <c:strCache>
                <c:ptCount val="1"/>
                <c:pt idx="0">
                  <c:v>2012年</c:v>
                </c:pt>
              </c:strCache>
            </c:strRef>
          </c:tx>
          <c:spPr>
            <a:ln w="28575" cap="rnd">
              <a:solidFill>
                <a:schemeClr val="accent2"/>
              </a:solidFill>
              <a:prstDash val="sysDot"/>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8-E062-4CCF-80E8-4C624619AD56}"/>
                </c:ext>
              </c:extLst>
            </c:dLbl>
            <c:dLbl>
              <c:idx val="1"/>
              <c:delete val="1"/>
              <c:extLst>
                <c:ext xmlns:c15="http://schemas.microsoft.com/office/drawing/2012/chart" uri="{CE6537A1-D6FC-4f65-9D91-7224C49458BB}"/>
                <c:ext xmlns:c16="http://schemas.microsoft.com/office/drawing/2014/chart" uri="{C3380CC4-5D6E-409C-BE32-E72D297353CC}">
                  <c16:uniqueId val="{00000019-E062-4CCF-80E8-4C624619AD56}"/>
                </c:ext>
              </c:extLst>
            </c:dLbl>
            <c:dLbl>
              <c:idx val="2"/>
              <c:layout>
                <c:manualLayout>
                  <c:x val="-3.7868163330951575E-2"/>
                  <c:y val="3.3366109295590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062-4CCF-80E8-4C624619AD56}"/>
                </c:ext>
              </c:extLst>
            </c:dLbl>
            <c:dLbl>
              <c:idx val="3"/>
              <c:layout>
                <c:manualLayout>
                  <c:x val="-3.4979113534879813E-2"/>
                  <c:y val="2.195405389680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062-4CCF-80E8-4C624619AD56}"/>
                </c:ext>
              </c:extLst>
            </c:dLbl>
            <c:dLbl>
              <c:idx val="4"/>
              <c:layout>
                <c:manualLayout>
                  <c:x val="-4.3646262923095196E-2"/>
                  <c:y val="1.910104004710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062-4CCF-80E8-4C624619AD56}"/>
                </c:ext>
              </c:extLst>
            </c:dLbl>
            <c:dLbl>
              <c:idx val="5"/>
              <c:layout>
                <c:manualLayout>
                  <c:x val="-4.942436251523865E-2"/>
                  <c:y val="2.4807067746498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062-4CCF-80E8-4C624619AD56}"/>
                </c:ext>
              </c:extLst>
            </c:dLbl>
            <c:dLbl>
              <c:idx val="6"/>
              <c:layout>
                <c:manualLayout>
                  <c:x val="-4.7857223614046603E-2"/>
                  <c:y val="2.7660081596196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062-4CCF-80E8-4C624619AD56}"/>
                </c:ext>
              </c:extLst>
            </c:dLbl>
            <c:dLbl>
              <c:idx val="7"/>
              <c:layout>
                <c:manualLayout>
                  <c:x val="-4.4968173817974848E-2"/>
                  <c:y val="3.0513095445893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062-4CCF-80E8-4C624619AD56}"/>
                </c:ext>
              </c:extLst>
            </c:dLbl>
            <c:dLbl>
              <c:idx val="8"/>
              <c:layout>
                <c:manualLayout>
                  <c:x val="-5.2313412311310356E-2"/>
                  <c:y val="3.0513095445893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062-4CCF-80E8-4C624619AD56}"/>
                </c:ext>
              </c:extLst>
            </c:dLbl>
            <c:dLbl>
              <c:idx val="9"/>
              <c:layout>
                <c:manualLayout>
                  <c:x val="-3.7868163330951575E-2"/>
                  <c:y val="2.7660081596196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062-4CCF-80E8-4C624619AD56}"/>
                </c:ext>
              </c:extLst>
            </c:dLbl>
            <c:dLbl>
              <c:idx val="10"/>
              <c:layout>
                <c:manualLayout>
                  <c:x val="-4.075721312702333E-2"/>
                  <c:y val="3.0513095445893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062-4CCF-80E8-4C624619AD56}"/>
                </c:ext>
              </c:extLst>
            </c:dLbl>
            <c:dLbl>
              <c:idx val="11"/>
              <c:delete val="1"/>
              <c:extLst>
                <c:ext xmlns:c15="http://schemas.microsoft.com/office/drawing/2012/chart" uri="{CE6537A1-D6FC-4f65-9D91-7224C49458BB}"/>
                <c:ext xmlns:c16="http://schemas.microsoft.com/office/drawing/2014/chart" uri="{C3380CC4-5D6E-409C-BE32-E72D297353CC}">
                  <c16:uniqueId val="{00000023-E062-4CCF-80E8-4C624619AD56}"/>
                </c:ext>
              </c:extLst>
            </c:dLbl>
            <c:dLbl>
              <c:idx val="12"/>
              <c:delete val="1"/>
              <c:extLst>
                <c:ext xmlns:c15="http://schemas.microsoft.com/office/drawing/2012/chart" uri="{CE6537A1-D6FC-4f65-9D91-7224C49458BB}"/>
                <c:ext xmlns:c16="http://schemas.microsoft.com/office/drawing/2014/chart" uri="{C3380CC4-5D6E-409C-BE32-E72D297353CC}">
                  <c16:uniqueId val="{00000024-E062-4CCF-80E8-4C624619AD56}"/>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Sheet1!$A$2:$A$14</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Sheet1!$D$2:$D$14</c:f>
              <c:numCache>
                <c:formatCode>#,##0.0;[Red]\-#,##0.0</c:formatCode>
                <c:ptCount val="13"/>
                <c:pt idx="0">
                  <c:v>13.6</c:v>
                </c:pt>
                <c:pt idx="1">
                  <c:v>63.5</c:v>
                </c:pt>
                <c:pt idx="2">
                  <c:v>73.3</c:v>
                </c:pt>
                <c:pt idx="3">
                  <c:v>65.599999999999994</c:v>
                </c:pt>
                <c:pt idx="4">
                  <c:v>64.7</c:v>
                </c:pt>
                <c:pt idx="5">
                  <c:v>68.7</c:v>
                </c:pt>
                <c:pt idx="6">
                  <c:v>73</c:v>
                </c:pt>
                <c:pt idx="7">
                  <c:v>71</c:v>
                </c:pt>
                <c:pt idx="8">
                  <c:v>62.6</c:v>
                </c:pt>
                <c:pt idx="9">
                  <c:v>44.5</c:v>
                </c:pt>
                <c:pt idx="10">
                  <c:v>27.8</c:v>
                </c:pt>
                <c:pt idx="11">
                  <c:v>16.5</c:v>
                </c:pt>
                <c:pt idx="12">
                  <c:v>5.2</c:v>
                </c:pt>
              </c:numCache>
            </c:numRef>
          </c:val>
          <c:smooth val="0"/>
          <c:extLst>
            <c:ext xmlns:c16="http://schemas.microsoft.com/office/drawing/2014/chart" uri="{C3380CC4-5D6E-409C-BE32-E72D297353CC}">
              <c16:uniqueId val="{00000025-E062-4CCF-80E8-4C624619AD56}"/>
            </c:ext>
          </c:extLst>
        </c:ser>
        <c:dLbls>
          <c:dLblPos val="t"/>
          <c:showLegendKey val="0"/>
          <c:showVal val="1"/>
          <c:showCatName val="0"/>
          <c:showSerName val="0"/>
          <c:showPercent val="0"/>
          <c:showBubbleSize val="0"/>
        </c:dLbls>
        <c:smooth val="0"/>
        <c:axId val="1731973727"/>
        <c:axId val="1731970399"/>
      </c:lineChart>
      <c:catAx>
        <c:axId val="1731973727"/>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1970399"/>
        <c:crosses val="autoZero"/>
        <c:auto val="1"/>
        <c:lblAlgn val="ctr"/>
        <c:lblOffset val="100"/>
        <c:noMultiLvlLbl val="0"/>
      </c:catAx>
      <c:valAx>
        <c:axId val="1731970399"/>
        <c:scaling>
          <c:orientation val="minMax"/>
          <c:max val="100"/>
        </c:scaling>
        <c:delete val="0"/>
        <c:axPos val="l"/>
        <c:majorGridlines>
          <c:spPr>
            <a:ln w="12700" cap="flat" cmpd="sng" algn="ctr">
              <a:solidFill>
                <a:schemeClr val="bg1">
                  <a:lumMod val="7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1050"/>
                  <a:t>（％）</a:t>
                </a:r>
              </a:p>
            </c:rich>
          </c:tx>
          <c:layout>
            <c:manualLayout>
              <c:xMode val="edge"/>
              <c:yMode val="edge"/>
              <c:x val="0"/>
              <c:y val="7.3024580716775728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1973727"/>
        <c:crosses val="autoZero"/>
        <c:crossBetween val="between"/>
        <c:majorUnit val="10"/>
      </c:valAx>
      <c:spPr>
        <a:solidFill>
          <a:schemeClr val="bg1"/>
        </a:solidFill>
        <a:ln>
          <a:solidFill>
            <a:schemeClr val="bg1">
              <a:lumMod val="50000"/>
            </a:schemeClr>
          </a:solidFill>
          <a:prstDash val="solid"/>
        </a:ln>
        <a:effectLst/>
      </c:spPr>
    </c:plotArea>
    <c:legend>
      <c:legendPos val="t"/>
      <c:layout>
        <c:manualLayout>
          <c:xMode val="edge"/>
          <c:yMode val="edge"/>
          <c:x val="0.1520465557833795"/>
          <c:y val="8.3202397159775843E-2"/>
          <c:w val="0.78639620766283835"/>
          <c:h val="6.05539438920578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692532660858494E-2"/>
          <c:y val="4.9338305905873681E-2"/>
          <c:w val="0.88238145756048381"/>
          <c:h val="0.86733009259259253"/>
        </c:manualLayout>
      </c:layout>
      <c:areaChart>
        <c:grouping val="standard"/>
        <c:varyColors val="0"/>
        <c:ser>
          <c:idx val="2"/>
          <c:order val="2"/>
          <c:tx>
            <c:strRef>
              <c:f>累積収益額とインカムゲインとの関連!$C$24:$D$24</c:f>
              <c:strCache>
                <c:ptCount val="2"/>
                <c:pt idx="0">
                  <c:v>インカムゲイン（累積額）</c:v>
                </c:pt>
              </c:strCache>
            </c:strRef>
          </c:tx>
          <c:spPr>
            <a:solidFill>
              <a:srgbClr val="7991CE"/>
            </a:solidFill>
            <a:ln>
              <a:noFill/>
            </a:ln>
            <a:effectLst/>
          </c:spPr>
          <c:cat>
            <c:strRef>
              <c:f>累積収益額とインカムゲインとの関連!$E$21:$AK$21</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
1Q</c:v>
                </c:pt>
              </c:strCache>
            </c:strRef>
          </c:cat>
          <c:val>
            <c:numRef>
              <c:f>累積収益額とインカムゲインとの関連!$E$24:$AK$24</c:f>
              <c:numCache>
                <c:formatCode>#,##0_);[Red]\(#,##0\)</c:formatCode>
                <c:ptCount val="24"/>
                <c:pt idx="0">
                  <c:v>5378.20877492</c:v>
                </c:pt>
                <c:pt idx="1">
                  <c:v>11896.21578789</c:v>
                </c:pt>
                <c:pt idx="2">
                  <c:v>20210.588751160001</c:v>
                </c:pt>
                <c:pt idx="3">
                  <c:v>31270.122518690005</c:v>
                </c:pt>
                <c:pt idx="4">
                  <c:v>44748.861401400005</c:v>
                </c:pt>
                <c:pt idx="5">
                  <c:v>61155.382689100006</c:v>
                </c:pt>
                <c:pt idx="6">
                  <c:v>81163.548086780007</c:v>
                </c:pt>
                <c:pt idx="7">
                  <c:v>103157.38812685001</c:v>
                </c:pt>
                <c:pt idx="8">
                  <c:v>125094.10382451001</c:v>
                </c:pt>
                <c:pt idx="9">
                  <c:v>146026.45015151001</c:v>
                </c:pt>
                <c:pt idx="10">
                  <c:v>166367.10345985001</c:v>
                </c:pt>
                <c:pt idx="11">
                  <c:v>186106.50891845001</c:v>
                </c:pt>
                <c:pt idx="12">
                  <c:v>207517.96916394</c:v>
                </c:pt>
                <c:pt idx="13">
                  <c:v>230049.62273017</c:v>
                </c:pt>
                <c:pt idx="14">
                  <c:v>255473.98507768998</c:v>
                </c:pt>
                <c:pt idx="15">
                  <c:v>280808.10065743001</c:v>
                </c:pt>
                <c:pt idx="16">
                  <c:v>308597.12676623004</c:v>
                </c:pt>
                <c:pt idx="17">
                  <c:v>339005.90270445007</c:v>
                </c:pt>
                <c:pt idx="18">
                  <c:v>371412.02204858005</c:v>
                </c:pt>
                <c:pt idx="19">
                  <c:v>401540.35345400003</c:v>
                </c:pt>
                <c:pt idx="20">
                  <c:v>433523.38088121003</c:v>
                </c:pt>
                <c:pt idx="21">
                  <c:v>470526.76215731003</c:v>
                </c:pt>
                <c:pt idx="22">
                  <c:v>511900.76158040005</c:v>
                </c:pt>
                <c:pt idx="23">
                  <c:v>526971.52188180003</c:v>
                </c:pt>
              </c:numCache>
            </c:numRef>
          </c:val>
          <c:extLst>
            <c:ext xmlns:c16="http://schemas.microsoft.com/office/drawing/2014/chart" uri="{C3380CC4-5D6E-409C-BE32-E72D297353CC}">
              <c16:uniqueId val="{00000000-03E3-4D0B-8787-743CFE974980}"/>
            </c:ext>
          </c:extLst>
        </c:ser>
        <c:dLbls>
          <c:showLegendKey val="0"/>
          <c:showVal val="0"/>
          <c:showCatName val="0"/>
          <c:showSerName val="0"/>
          <c:showPercent val="0"/>
          <c:showBubbleSize val="0"/>
        </c:dLbls>
        <c:axId val="82445824"/>
        <c:axId val="60641792"/>
      </c:areaChart>
      <c:lineChart>
        <c:grouping val="standard"/>
        <c:varyColors val="0"/>
        <c:ser>
          <c:idx val="1"/>
          <c:order val="0"/>
          <c:tx>
            <c:strRef>
              <c:f>累積収益額とインカムゲインとの関連!$C$22:$D$22</c:f>
              <c:strCache>
                <c:ptCount val="2"/>
                <c:pt idx="0">
                  <c:v>累積収益額</c:v>
                </c:pt>
              </c:strCache>
            </c:strRef>
          </c:tx>
          <c:spPr>
            <a:ln w="19050" cap="rnd" cmpd="sng" algn="ctr">
              <a:solidFill>
                <a:schemeClr val="accent1">
                  <a:shade val="86000"/>
                </a:schemeClr>
              </a:solidFill>
              <a:prstDash val="solid"/>
              <a:round/>
            </a:ln>
            <a:effectLst/>
          </c:spPr>
          <c:marker>
            <c:spPr>
              <a:solidFill>
                <a:schemeClr val="accent1">
                  <a:shade val="86000"/>
                </a:schemeClr>
              </a:solidFill>
              <a:ln w="6350" cap="flat" cmpd="sng" algn="ctr">
                <a:solidFill>
                  <a:schemeClr val="accent1">
                    <a:shade val="86000"/>
                  </a:schemeClr>
                </a:solidFill>
                <a:prstDash val="solid"/>
                <a:round/>
              </a:ln>
              <a:effectLst/>
            </c:spPr>
          </c:marker>
          <c:dLbls>
            <c:dLbl>
              <c:idx val="0"/>
              <c:spPr>
                <a:solidFill>
                  <a:srgbClr val="FFFFFF"/>
                </a:solidFill>
                <a:ln cap="sq">
                  <a:noFill/>
                </a:ln>
                <a:effectLst/>
              </c:spPr>
              <c:txPr>
                <a:bodyPr rot="0" spcFirstLastPara="1" vertOverflow="overflow" horzOverflow="overflow" vert="horz" wrap="none" lIns="0" tIns="0" rIns="0" bIns="0" anchor="ctr" anchorCtr="1">
                  <a:spAutoFit/>
                </a:bodyPr>
                <a:lstStyle/>
                <a:p>
                  <a:pPr>
                    <a:lnSpc>
                      <a:spcPts val="900"/>
                    </a:lnSpc>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03E3-4D0B-8787-743CFE974980}"/>
                </c:ext>
              </c:extLst>
            </c:dLbl>
            <c:dLbl>
              <c:idx val="1"/>
              <c:spPr>
                <a:noFill/>
                <a:ln cap="sq">
                  <a:noFill/>
                </a:ln>
                <a:effectLst/>
              </c:spPr>
              <c:txPr>
                <a:bodyPr rot="0" spcFirstLastPara="1" vertOverflow="overflow" horzOverflow="overflow" vert="horz" wrap="none" lIns="0" tIns="0" rIns="0" bIns="0" anchor="ctr" anchorCtr="1">
                  <a:spAutoFit/>
                </a:bodyPr>
                <a:lstStyle/>
                <a:p>
                  <a:pPr>
                    <a:lnSpc>
                      <a:spcPts val="900"/>
                    </a:lnSpc>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03E3-4D0B-8787-743CFE974980}"/>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E3-4D0B-8787-743CFE97498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E3-4D0B-8787-743CFE97498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E3-4D0B-8787-743CFE97498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E3-4D0B-8787-743CFE97498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E3-4D0B-8787-743CFE974980}"/>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E3-4D0B-8787-743CFE974980}"/>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E3-4D0B-8787-743CFE974980}"/>
                </c:ext>
              </c:extLst>
            </c:dLbl>
            <c:dLbl>
              <c:idx val="9"/>
              <c:spPr>
                <a:noFill/>
                <a:ln cap="sq">
                  <a:noFill/>
                </a:ln>
                <a:effectLst/>
              </c:spPr>
              <c:txPr>
                <a:bodyPr rot="0" spcFirstLastPara="1" vertOverflow="overflow" horzOverflow="overflow"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A-03E3-4D0B-8787-743CFE97498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E3-4D0B-8787-743CFE974980}"/>
                </c:ext>
              </c:extLst>
            </c:dLbl>
            <c:dLbl>
              <c:idx val="11"/>
              <c:spPr>
                <a:noFill/>
                <a:ln cap="sq">
                  <a:noFill/>
                </a:ln>
                <a:effectLst/>
              </c:spPr>
              <c:txPr>
                <a:bodyPr rot="0" spcFirstLastPara="1" vertOverflow="ellipsis" vert="horz" wrap="square" lIns="0" tIns="0" rIns="72000" bIns="0" anchor="ctr" anchorCtr="1"/>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C-03E3-4D0B-8787-743CFE974980}"/>
                </c:ext>
              </c:extLst>
            </c:dLbl>
            <c:dLbl>
              <c:idx val="12"/>
              <c:spPr>
                <a:noFill/>
                <a:ln cap="sq">
                  <a:noFill/>
                </a:ln>
                <a:effectLst/>
              </c:spPr>
              <c:txPr>
                <a:bodyPr rot="0" spcFirstLastPara="1" vertOverflow="ellipsis" vert="horz" wrap="square" lIns="0" tIns="0" rIns="216000" bIns="0" anchor="ctr" anchorCtr="1"/>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D-03E3-4D0B-8787-743CFE97498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E3-4D0B-8787-743CFE974980}"/>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3E3-4D0B-8787-743CFE974980}"/>
                </c:ext>
              </c:extLst>
            </c:dLbl>
            <c:dLbl>
              <c:idx val="15"/>
              <c:spPr>
                <a:noFill/>
                <a:ln cap="sq">
                  <a:noFill/>
                </a:ln>
                <a:effectLst/>
              </c:spPr>
              <c:txPr>
                <a:bodyPr rot="0" spcFirstLastPara="1" vertOverflow="ellipsis" vert="horz" wrap="square" lIns="0" tIns="0" rIns="72000" bIns="0" anchor="ctr" anchorCtr="1"/>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0-03E3-4D0B-8787-743CFE974980}"/>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E3-4D0B-8787-743CFE974980}"/>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3E3-4D0B-8787-743CFE974980}"/>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3E3-4D0B-8787-743CFE974980}"/>
                </c:ext>
              </c:extLst>
            </c:dLbl>
            <c:dLbl>
              <c:idx val="19"/>
              <c:tx>
                <c:rich>
                  <a:bodyPr rot="0" spcFirstLastPara="1" vertOverflow="ellipsis"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fld id="{00738872-1E4B-47EA-8DEA-A515FA222B61}" type="VALUE">
                      <a:rPr lang="en-US" altLang="ja-JP" sz="750" spc="-50" baseline="0">
                        <a:solidFill>
                          <a:srgbClr val="002060"/>
                        </a:solidFill>
                      </a:rPr>
                      <a:pPr>
                        <a:defRPr lang="ja-JP" sz="750" spc="-50">
                          <a:solidFill>
                            <a:srgbClr val="002060"/>
                          </a:solidFill>
                          <a:latin typeface="Meiryo UI" panose="020B0604030504040204" pitchFamily="50" charset="-128"/>
                          <a:ea typeface="Meiryo UI" panose="020B0604030504040204" pitchFamily="50" charset="-128"/>
                          <a:cs typeface="Segoe UI" panose="020B0502040204020203" pitchFamily="34" charset="0"/>
                        </a:defRPr>
                      </a:pPr>
                      <a:t>[値]</a:t>
                    </a:fld>
                    <a:endParaRPr lang="ja-JP" altLang="en-US"/>
                  </a:p>
                </c:rich>
              </c:tx>
              <c:spPr>
                <a:noFill/>
                <a:ln cap="sq">
                  <a:noFill/>
                </a:ln>
                <a:effectLst/>
              </c:spPr>
              <c:txPr>
                <a:bodyPr rot="0" spcFirstLastPara="1" vertOverflow="ellipsis"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14-03E3-4D0B-8787-743CFE974980}"/>
                </c:ext>
              </c:extLst>
            </c:dLbl>
            <c:dLbl>
              <c:idx val="20"/>
              <c:numFmt formatCode="#,##0_);[Red]\(#,##0\)" sourceLinked="0"/>
              <c:spPr>
                <a:noFill/>
                <a:ln w="25400" cap="sq">
                  <a:noFill/>
                </a:ln>
                <a:effectLst/>
              </c:spPr>
              <c:txPr>
                <a:bodyPr rot="0" spcFirstLastPara="1" vertOverflow="overflow" horzOverflow="overflow" vert="horz" wrap="none" lIns="0" tIns="0" rIns="0" bIns="0" anchor="ctr" anchorCtr="1">
                  <a:spAutoFit/>
                </a:bodyPr>
                <a:lstStyle/>
                <a:p>
                  <a:pPr>
                    <a:lnSpc>
                      <a:spcPts val="1400"/>
                    </a:lnSpc>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t"/>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5-03E3-4D0B-8787-743CFE974980}"/>
                </c:ext>
              </c:extLst>
            </c:dLbl>
            <c:dLbl>
              <c:idx val="21"/>
              <c:numFmt formatCode="#,##0_ " sourceLinked="0"/>
              <c:spPr>
                <a:noFill/>
                <a:ln w="25400" cap="sq">
                  <a:noFill/>
                </a:ln>
                <a:effectLst/>
              </c:spPr>
              <c:txPr>
                <a:bodyPr rot="0" spcFirstLastPara="1" vertOverflow="overflow" horzOverflow="overflow"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dLblPos val="b"/>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6-03E3-4D0B-8787-743CFE974980}"/>
                </c:ext>
              </c:extLst>
            </c:dLbl>
            <c:dLbl>
              <c:idx val="22"/>
              <c:delete val="1"/>
              <c:extLst>
                <c:ext xmlns:c15="http://schemas.microsoft.com/office/drawing/2012/chart" uri="{CE6537A1-D6FC-4f65-9D91-7224C49458BB}"/>
                <c:ext xmlns:c16="http://schemas.microsoft.com/office/drawing/2014/chart" uri="{C3380CC4-5D6E-409C-BE32-E72D297353CC}">
                  <c16:uniqueId val="{00000017-03E3-4D0B-8787-743CFE974980}"/>
                </c:ext>
              </c:extLst>
            </c:dLbl>
            <c:dLbl>
              <c:idx val="23"/>
              <c:delete val="1"/>
              <c:extLst>
                <c:ext xmlns:c15="http://schemas.microsoft.com/office/drawing/2012/chart" uri="{CE6537A1-D6FC-4f65-9D91-7224C49458BB}"/>
                <c:ext xmlns:c16="http://schemas.microsoft.com/office/drawing/2014/chart" uri="{C3380CC4-5D6E-409C-BE32-E72D297353CC}">
                  <c16:uniqueId val="{00000018-03E3-4D0B-8787-743CFE974980}"/>
                </c:ext>
              </c:extLst>
            </c:dLbl>
            <c:spPr>
              <a:noFill/>
              <a:ln cap="sq">
                <a:noFill/>
              </a:ln>
              <a:effectLst/>
            </c:spPr>
            <c:txPr>
              <a:bodyPr rot="0" spcFirstLastPara="1" vertOverflow="ellipsis" vert="horz" wrap="square" lIns="0" tIns="0" rIns="0" bIns="0" anchor="ctr" anchorCtr="1"/>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Segoe UI" panose="020B0502040204020203"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累積収益額とインカムゲインとの関連!$E$21:$AK$21</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
1Q</c:v>
                </c:pt>
              </c:strCache>
            </c:strRef>
          </c:cat>
          <c:val>
            <c:numRef>
              <c:f>累積収益額とインカムゲインとの関連!$E$22:$AK$22</c:f>
              <c:numCache>
                <c:formatCode>#,##0</c:formatCode>
                <c:ptCount val="24"/>
                <c:pt idx="0">
                  <c:v>-5874.4009053599993</c:v>
                </c:pt>
                <c:pt idx="1">
                  <c:v>-30404.856241119996</c:v>
                </c:pt>
                <c:pt idx="2">
                  <c:v>18511.2374003</c:v>
                </c:pt>
                <c:pt idx="3">
                  <c:v>44638.225977630005</c:v>
                </c:pt>
                <c:pt idx="4">
                  <c:v>134257.57162678998</c:v>
                </c:pt>
                <c:pt idx="5">
                  <c:v>173703.01935463998</c:v>
                </c:pt>
                <c:pt idx="6">
                  <c:v>118524.56930017998</c:v>
                </c:pt>
                <c:pt idx="7">
                  <c:v>25043.27147806999</c:v>
                </c:pt>
                <c:pt idx="8">
                  <c:v>116893.30812787</c:v>
                </c:pt>
                <c:pt idx="9">
                  <c:v>113894.46645517999</c:v>
                </c:pt>
                <c:pt idx="10">
                  <c:v>139986.41699329999</c:v>
                </c:pt>
                <c:pt idx="11">
                  <c:v>252208.58905392999</c:v>
                </c:pt>
                <c:pt idx="12">
                  <c:v>354415.30593234999</c:v>
                </c:pt>
                <c:pt idx="13">
                  <c:v>507337.60413369001</c:v>
                </c:pt>
                <c:pt idx="14">
                  <c:v>454239.45462631999</c:v>
                </c:pt>
                <c:pt idx="15">
                  <c:v>533602.89058496</c:v>
                </c:pt>
                <c:pt idx="16">
                  <c:v>634413.14226671995</c:v>
                </c:pt>
                <c:pt idx="17">
                  <c:v>658208.00805311999</c:v>
                </c:pt>
                <c:pt idx="18">
                  <c:v>575376.83506872004</c:v>
                </c:pt>
                <c:pt idx="19">
                  <c:v>953362.98752513004</c:v>
                </c:pt>
                <c:pt idx="20">
                  <c:v>1054287.8842830202</c:v>
                </c:pt>
                <c:pt idx="21">
                  <c:v>1083823.7927646402</c:v>
                </c:pt>
                <c:pt idx="22">
                  <c:v>1537976.4520657503</c:v>
                </c:pt>
                <c:pt idx="23">
                  <c:v>1627708</c:v>
                </c:pt>
              </c:numCache>
            </c:numRef>
          </c:val>
          <c:smooth val="0"/>
          <c:extLst>
            <c:ext xmlns:c16="http://schemas.microsoft.com/office/drawing/2014/chart" uri="{C3380CC4-5D6E-409C-BE32-E72D297353CC}">
              <c16:uniqueId val="{00000019-03E3-4D0B-8787-743CFE974980}"/>
            </c:ext>
          </c:extLst>
        </c:ser>
        <c:ser>
          <c:idx val="0"/>
          <c:order val="1"/>
          <c:tx>
            <c:strRef>
              <c:f>累積収益額とインカムゲインとの関連!$C$23:$D$23</c:f>
              <c:strCache>
                <c:ptCount val="2"/>
                <c:pt idx="0">
                  <c:v>累積収益額</c:v>
                </c:pt>
              </c:strCache>
            </c:strRef>
          </c:tx>
          <c:spPr>
            <a:ln w="19050" cap="rnd" cmpd="sng" algn="ctr">
              <a:solidFill>
                <a:schemeClr val="accent1">
                  <a:shade val="58000"/>
                </a:schemeClr>
              </a:solidFill>
              <a:prstDash val="solid"/>
              <a:round/>
            </a:ln>
            <a:effectLst/>
          </c:spPr>
          <c:marker>
            <c:symbol val="square"/>
            <c:size val="7"/>
            <c:spPr>
              <a:solidFill>
                <a:schemeClr val="accent1">
                  <a:shade val="58000"/>
                </a:schemeClr>
              </a:solidFill>
              <a:ln w="6350" cap="flat" cmpd="sng" algn="ctr">
                <a:solidFill>
                  <a:schemeClr val="accent1">
                    <a:shade val="58000"/>
                  </a:schemeClr>
                </a:solidFill>
                <a:prstDash val="solid"/>
                <a:round/>
              </a:ln>
              <a:effectLst/>
            </c:spPr>
          </c:marker>
          <c:dPt>
            <c:idx val="19"/>
            <c:marker>
              <c:symbol val="none"/>
            </c:marker>
            <c:bubble3D val="0"/>
            <c:extLst>
              <c:ext xmlns:c16="http://schemas.microsoft.com/office/drawing/2014/chart" uri="{C3380CC4-5D6E-409C-BE32-E72D297353CC}">
                <c16:uniqueId val="{0000001A-03E3-4D0B-8787-743CFE974980}"/>
              </c:ext>
            </c:extLst>
          </c:dPt>
          <c:dPt>
            <c:idx val="20"/>
            <c:marker>
              <c:symbol val="none"/>
            </c:marker>
            <c:bubble3D val="0"/>
            <c:spPr>
              <a:ln w="19050" cap="rnd" cmpd="sng" algn="ctr">
                <a:solidFill>
                  <a:schemeClr val="accent1">
                    <a:shade val="58000"/>
                  </a:schemeClr>
                </a:solidFill>
                <a:prstDash val="solid"/>
                <a:round/>
              </a:ln>
              <a:effectLst/>
            </c:spPr>
            <c:extLst>
              <c:ext xmlns:c16="http://schemas.microsoft.com/office/drawing/2014/chart" uri="{C3380CC4-5D6E-409C-BE32-E72D297353CC}">
                <c16:uniqueId val="{0000001C-03E3-4D0B-8787-743CFE974980}"/>
              </c:ext>
            </c:extLst>
          </c:dPt>
          <c:dPt>
            <c:idx val="21"/>
            <c:marker>
              <c:symbol val="none"/>
            </c:marker>
            <c:bubble3D val="0"/>
            <c:spPr>
              <a:ln w="19050" cap="rnd" cmpd="sng" algn="ctr">
                <a:solidFill>
                  <a:schemeClr val="accent1">
                    <a:shade val="58000"/>
                  </a:schemeClr>
                </a:solidFill>
                <a:prstDash val="solid"/>
                <a:round/>
              </a:ln>
              <a:effectLst/>
            </c:spPr>
            <c:extLst>
              <c:ext xmlns:c16="http://schemas.microsoft.com/office/drawing/2014/chart" uri="{C3380CC4-5D6E-409C-BE32-E72D297353CC}">
                <c16:uniqueId val="{0000001E-03E3-4D0B-8787-743CFE974980}"/>
              </c:ext>
            </c:extLst>
          </c:dPt>
          <c:dPt>
            <c:idx val="22"/>
            <c:bubble3D val="0"/>
            <c:spPr>
              <a:ln w="19050" cap="rnd" cmpd="sng" algn="ctr">
                <a:solidFill>
                  <a:schemeClr val="accent1">
                    <a:shade val="58000"/>
                  </a:schemeClr>
                </a:solidFill>
                <a:prstDash val="solid"/>
                <a:round/>
              </a:ln>
              <a:effectLst/>
            </c:spPr>
            <c:extLst>
              <c:ext xmlns:c16="http://schemas.microsoft.com/office/drawing/2014/chart" uri="{C3380CC4-5D6E-409C-BE32-E72D297353CC}">
                <c16:uniqueId val="{00000020-03E3-4D0B-8787-743CFE974980}"/>
              </c:ext>
            </c:extLst>
          </c:dPt>
          <c:dPt>
            <c:idx val="23"/>
            <c:bubble3D val="0"/>
            <c:extLst>
              <c:ext xmlns:c16="http://schemas.microsoft.com/office/drawing/2014/chart" uri="{C3380CC4-5D6E-409C-BE32-E72D297353CC}">
                <c16:uniqueId val="{00000021-03E3-4D0B-8787-743CFE974980}"/>
              </c:ext>
            </c:extLst>
          </c:dPt>
          <c:dPt>
            <c:idx val="24"/>
            <c:bubble3D val="0"/>
            <c:extLst>
              <c:ext xmlns:c16="http://schemas.microsoft.com/office/drawing/2014/chart" uri="{C3380CC4-5D6E-409C-BE32-E72D297353CC}">
                <c16:uniqueId val="{00000022-03E3-4D0B-8787-743CFE974980}"/>
              </c:ext>
            </c:extLst>
          </c:dPt>
          <c:dLbls>
            <c:dLbl>
              <c:idx val="19"/>
              <c:delete val="1"/>
              <c:extLst>
                <c:ext xmlns:c15="http://schemas.microsoft.com/office/drawing/2012/chart" uri="{CE6537A1-D6FC-4f65-9D91-7224C49458BB}"/>
                <c:ext xmlns:c16="http://schemas.microsoft.com/office/drawing/2014/chart" uri="{C3380CC4-5D6E-409C-BE32-E72D297353CC}">
                  <c16:uniqueId val="{0000001A-03E3-4D0B-8787-743CFE974980}"/>
                </c:ext>
              </c:extLst>
            </c:dLbl>
            <c:dLbl>
              <c:idx val="20"/>
              <c:spPr>
                <a:noFill/>
                <a:ln>
                  <a:noFill/>
                </a:ln>
                <a:effectLst/>
              </c:spPr>
              <c:txPr>
                <a:bodyPr rot="0" spcFirstLastPara="1" vertOverflow="ellipsis" vert="horz" wrap="square" lIns="0" tIns="0" rIns="0" bIns="0" anchor="ctr" anchorCtr="1">
                  <a:spAutoFit/>
                </a:bodyPr>
                <a:lstStyle/>
                <a:p>
                  <a:pPr>
                    <a:defRPr lang="ja-JP" sz="70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3E3-4D0B-8787-743CFE974980}"/>
                </c:ext>
              </c:extLst>
            </c:dLbl>
            <c:dLbl>
              <c:idx val="21"/>
              <c:delete val="1"/>
              <c:extLst>
                <c:ext xmlns:c15="http://schemas.microsoft.com/office/drawing/2012/chart" uri="{CE6537A1-D6FC-4f65-9D91-7224C49458BB}"/>
                <c:ext xmlns:c16="http://schemas.microsoft.com/office/drawing/2014/chart" uri="{C3380CC4-5D6E-409C-BE32-E72D297353CC}">
                  <c16:uniqueId val="{0000001E-03E3-4D0B-8787-743CFE974980}"/>
                </c:ext>
              </c:extLst>
            </c:dLbl>
            <c:dLbl>
              <c:idx val="22"/>
              <c:numFmt formatCode="#,##0_ " sourceLinked="0"/>
              <c:spPr>
                <a:noFill/>
                <a:ln w="25400">
                  <a:noFill/>
                </a:ln>
                <a:effectLst/>
              </c:spPr>
              <c:txPr>
                <a:bodyPr rot="0" spcFirstLastPara="1" vertOverflow="ellipsis" vert="horz" wrap="none" lIns="0" tIns="0" rIns="0" bIns="0" anchor="ctr" anchorCtr="1">
                  <a:spAutoFit/>
                </a:bodyPr>
                <a:lstStyle/>
                <a:p>
                  <a:pPr>
                    <a:lnSpc>
                      <a:spcPts val="1200"/>
                    </a:lnSpc>
                    <a:defRPr lang="ja-JP" sz="700" b="0" i="0" u="none" strike="noStrike" kern="1200" spc="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l"/>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0-03E3-4D0B-8787-743CFE974980}"/>
                </c:ext>
              </c:extLst>
            </c:dLbl>
            <c:dLbl>
              <c:idx val="23"/>
              <c:delete val="1"/>
              <c:extLst>
                <c:ext xmlns:c15="http://schemas.microsoft.com/office/drawing/2012/chart" uri="{CE6537A1-D6FC-4f65-9D91-7224C49458BB}"/>
                <c:ext xmlns:c16="http://schemas.microsoft.com/office/drawing/2014/chart" uri="{C3380CC4-5D6E-409C-BE32-E72D297353CC}">
                  <c16:uniqueId val="{00000021-03E3-4D0B-8787-743CFE974980}"/>
                </c:ext>
              </c:extLst>
            </c:dLbl>
            <c:dLbl>
              <c:idx val="24"/>
              <c:layout>
                <c:manualLayout>
                  <c:x val="-2.7136752136752138E-3"/>
                  <c:y val="0.14793842592592596"/>
                </c:manualLayout>
              </c:layout>
              <c:numFmt formatCode="##&quot;兆&quot;#&quot;,&quot;###&quot;億円&quot;" sourceLinked="0"/>
              <c:spPr>
                <a:solidFill>
                  <a:srgbClr val="FFFFFF"/>
                </a:solidFill>
                <a:ln w="25400">
                  <a:solidFill>
                    <a:srgbClr val="C00000"/>
                  </a:solidFill>
                </a:ln>
                <a:effectLst/>
              </c:spPr>
              <c:txPr>
                <a:bodyPr rot="0" spcFirstLastPara="1" vertOverflow="ellipsis" vert="horz" wrap="square" lIns="0" tIns="0" rIns="0" bIns="0" anchor="ctr" anchorCtr="1">
                  <a:spAutoFit/>
                </a:bodyPr>
                <a:lstStyle/>
                <a:p>
                  <a:pPr>
                    <a:lnSpc>
                      <a:spcPts val="1000"/>
                    </a:lnSpc>
                    <a:defRPr lang="ja-JP" sz="700" b="0" i="0" u="none" strike="noStrike" kern="1200" spc="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2-03E3-4D0B-8787-743CFE974980}"/>
                </c:ext>
              </c:extLst>
            </c:dLbl>
            <c:spPr>
              <a:noFill/>
              <a:ln>
                <a:noFill/>
              </a:ln>
              <a:effectLst/>
            </c:spPr>
            <c:txPr>
              <a:bodyPr rot="0" spcFirstLastPara="1" vertOverflow="ellipsis" vert="horz" wrap="square" lIns="0" tIns="0" rIns="0" bIns="0" anchor="ctr" anchorCtr="1">
                <a:spAutoFit/>
              </a:bodyPr>
              <a:lstStyle/>
              <a:p>
                <a:pPr>
                  <a:defRPr lang="ja-JP" sz="70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累積収益額とインカムゲインとの関連!$E$21:$AK$21</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
1Q</c:v>
                </c:pt>
              </c:strCache>
            </c:strRef>
          </c:cat>
          <c:val>
            <c:numRef>
              <c:f>累積収益額とインカムゲインとの関連!$E$23:$AK$23</c:f>
              <c:numCache>
                <c:formatCode>General</c:formatCode>
                <c:ptCount val="24"/>
                <c:pt idx="21" formatCode="#,##0">
                  <c:v>1083823.7927646402</c:v>
                </c:pt>
                <c:pt idx="22" formatCode="#,##0">
                  <c:v>1537976.45206575</c:v>
                </c:pt>
                <c:pt idx="23" formatCode="#,##0">
                  <c:v>1627708.01237249</c:v>
                </c:pt>
              </c:numCache>
            </c:numRef>
          </c:val>
          <c:smooth val="0"/>
          <c:extLst>
            <c:ext xmlns:c16="http://schemas.microsoft.com/office/drawing/2014/chart" uri="{C3380CC4-5D6E-409C-BE32-E72D297353CC}">
              <c16:uniqueId val="{00000023-03E3-4D0B-8787-743CFE974980}"/>
            </c:ext>
          </c:extLst>
        </c:ser>
        <c:ser>
          <c:idx val="3"/>
          <c:order val="3"/>
          <c:tx>
            <c:strRef>
              <c:f>累積収益額とインカムゲインとの関連!$C$25:$D$25</c:f>
              <c:strCache>
                <c:ptCount val="2"/>
                <c:pt idx="0">
                  <c:v>ｲﾝｶﾑｹﾞｲﾝの累積</c:v>
                </c:pt>
              </c:strCache>
            </c:strRef>
          </c:tx>
          <c:spPr>
            <a:ln w="19050" cap="rnd" cmpd="sng" algn="ctr">
              <a:solidFill>
                <a:schemeClr val="accent1">
                  <a:tint val="58000"/>
                </a:schemeClr>
              </a:solidFill>
              <a:prstDash val="solid"/>
              <a:round/>
            </a:ln>
            <a:effectLst/>
          </c:spPr>
          <c:marker>
            <c:symbol val="circle"/>
            <c:size val="7"/>
            <c:spPr>
              <a:solidFill>
                <a:schemeClr val="accent1">
                  <a:tint val="58000"/>
                </a:schemeClr>
              </a:solidFill>
              <a:ln w="6350" cap="flat" cmpd="sng" algn="ctr">
                <a:solidFill>
                  <a:schemeClr val="accent1">
                    <a:tint val="58000"/>
                  </a:schemeClr>
                </a:solidFill>
                <a:prstDash val="solid"/>
                <a:round/>
              </a:ln>
              <a:effectLst/>
            </c:spPr>
          </c:marker>
          <c:dLbls>
            <c:dLbl>
              <c:idx val="0"/>
              <c:numFmt formatCode="#,##0_);[Red]\(#,##0\)" sourceLinked="0"/>
              <c:spPr>
                <a:solidFill>
                  <a:srgbClr val="FFFFFF"/>
                </a:solidFill>
                <a:ln>
                  <a:noFill/>
                </a:ln>
                <a:effectLst/>
              </c:spPr>
              <c:txPr>
                <a:bodyPr rot="0" spcFirstLastPara="1" vertOverflow="ellipsis" vert="horz" wrap="square" lIns="0" tIns="0" rIns="0" bIns="0" anchor="ctr" anchorCtr="1">
                  <a:spAutoFit/>
                </a:bodyPr>
                <a:lstStyle/>
                <a:p>
                  <a:pPr>
                    <a:lnSpc>
                      <a:spcPts val="900"/>
                    </a:lnSpc>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4-03E3-4D0B-8787-743CFE974980}"/>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3E3-4D0B-8787-743CFE974980}"/>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3E3-4D0B-8787-743CFE974980}"/>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3E3-4D0B-8787-743CFE974980}"/>
                </c:ext>
              </c:extLst>
            </c:dLbl>
            <c:dLbl>
              <c:idx val="4"/>
              <c:numFmt formatCode="#,##0_);[Red]\(#,##0\)" sourceLinked="0"/>
              <c:spPr>
                <a:noFill/>
                <a:ln>
                  <a:noFill/>
                </a:ln>
                <a:effectLst/>
              </c:spPr>
              <c:txPr>
                <a:bodyPr rot="0" spcFirstLastPara="1" vertOverflow="ellipsis" vert="horz" wrap="square" lIns="0" tIns="2880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8-03E3-4D0B-8787-743CFE974980}"/>
                </c:ext>
              </c:extLst>
            </c:dLbl>
            <c:dLbl>
              <c:idx val="5"/>
              <c:numFmt formatCode="#,##0_);[Red]\(#,##0\)" sourceLinked="0"/>
              <c:spPr>
                <a:noFill/>
                <a:ln>
                  <a:noFill/>
                </a:ln>
                <a:effectLst/>
              </c:spPr>
              <c:txPr>
                <a:bodyPr rot="0" spcFirstLastPara="1" vertOverflow="ellipsis" vert="horz" wrap="square" lIns="0" tIns="6480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9-03E3-4D0B-8787-743CFE974980}"/>
                </c:ext>
              </c:extLst>
            </c:dLbl>
            <c:dLbl>
              <c:idx val="6"/>
              <c:numFmt formatCode="#,##0_);[Red]\(#,##0\)" sourceLinked="0"/>
              <c:spPr>
                <a:noFill/>
                <a:ln>
                  <a:noFill/>
                </a:ln>
                <a:effectLst/>
              </c:spPr>
              <c:txPr>
                <a:bodyPr rot="0" spcFirstLastPara="1" vertOverflow="ellipsis" vert="horz" wrap="square" lIns="0" tIns="10800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A-03E3-4D0B-8787-743CFE97498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03E3-4D0B-8787-743CFE97498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3E3-4D0B-8787-743CFE97498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3E3-4D0B-8787-743CFE97498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3E3-4D0B-8787-743CFE974980}"/>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03E3-4D0B-8787-743CFE974980}"/>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03E3-4D0B-8787-743CFE974980}"/>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03E3-4D0B-8787-743CFE974980}"/>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03E3-4D0B-8787-743CFE974980}"/>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03E3-4D0B-8787-743CFE974980}"/>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03E3-4D0B-8787-743CFE974980}"/>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03E3-4D0B-8787-743CFE974980}"/>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03E3-4D0B-8787-743CFE974980}"/>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03E3-4D0B-8787-743CFE974980}"/>
                </c:ext>
              </c:extLst>
            </c:dLbl>
            <c:dLbl>
              <c:idx val="20"/>
              <c:numFmt formatCode="#,##0_);[Red]\(#,##0\)" sourceLinked="0"/>
              <c:spPr>
                <a:noFill/>
                <a:ln w="25400">
                  <a:noFill/>
                </a:ln>
                <a:effectLst/>
              </c:spPr>
              <c:txPr>
                <a:bodyPr rot="0" spcFirstLastPara="1" vertOverflow="ellipsis"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b"/>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38-03E3-4D0B-8787-743CFE974980}"/>
                </c:ext>
              </c:extLst>
            </c:dLbl>
            <c:dLbl>
              <c:idx val="21"/>
              <c:numFmt formatCode="#,##0_);[Red]\(#,##0\)" sourceLinked="0"/>
              <c:spPr>
                <a:noFill/>
                <a:ln w="25400">
                  <a:noFill/>
                </a:ln>
                <a:effectLst/>
              </c:spPr>
              <c:txPr>
                <a:bodyPr rot="0" spcFirstLastPara="1" vertOverflow="ellipsis"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b"/>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39-03E3-4D0B-8787-743CFE974980}"/>
                </c:ext>
              </c:extLst>
            </c:dLbl>
            <c:dLbl>
              <c:idx val="22"/>
              <c:numFmt formatCode="#,##0_);[Red]\(#,##0\)" sourceLinked="0"/>
              <c:spPr>
                <a:noFill/>
                <a:ln w="25400">
                  <a:noFill/>
                </a:ln>
                <a:effectLst/>
              </c:spPr>
              <c:txPr>
                <a:bodyPr rot="0" spcFirstLastPara="1" vertOverflow="ellipsis" vert="horz" wrap="square" lIns="0" tIns="0" rIns="0" bIns="0" anchor="ctr" anchorCtr="1">
                  <a:spAutoFit/>
                </a:bodyPr>
                <a:lstStyle/>
                <a:p>
                  <a:pPr>
                    <a:lnSpc>
                      <a:spcPts val="1200"/>
                    </a:lnSpc>
                    <a:defRPr lang="ja-JP" sz="750" b="0" i="0" u="none" strike="noStrike" kern="1200" spc="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b"/>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3A-03E3-4D0B-8787-743CFE974980}"/>
                </c:ext>
              </c:extLst>
            </c:dLbl>
            <c:dLbl>
              <c:idx val="23"/>
              <c:delete val="1"/>
              <c:extLst>
                <c:ext xmlns:c15="http://schemas.microsoft.com/office/drawing/2012/chart" uri="{CE6537A1-D6FC-4f65-9D91-7224C49458BB}"/>
                <c:ext xmlns:c16="http://schemas.microsoft.com/office/drawing/2014/chart" uri="{C3380CC4-5D6E-409C-BE32-E72D297353CC}">
                  <c16:uniqueId val="{0000003B-03E3-4D0B-8787-743CFE974980}"/>
                </c:ext>
              </c:extLst>
            </c:dLbl>
            <c:dLbl>
              <c:idx val="24"/>
              <c:layout>
                <c:manualLayout>
                  <c:x val="-2.7136752136753131E-3"/>
                  <c:y val="-6.5623379629629636E-2"/>
                </c:manualLayout>
              </c:layout>
              <c:numFmt formatCode="#,##0_);[Red]\(#,##0\)" sourceLinked="0"/>
              <c:spPr>
                <a:solidFill>
                  <a:srgbClr val="FFFFFF"/>
                </a:solidFill>
                <a:ln w="25400">
                  <a:solidFill>
                    <a:srgbClr val="002060"/>
                  </a:solidFill>
                </a:ln>
                <a:effectLst/>
              </c:spPr>
              <c:txPr>
                <a:bodyPr rot="0" spcFirstLastPara="1" vertOverflow="ellipsis" vert="horz" wrap="square" lIns="36000" tIns="72000" rIns="36000" bIns="36000" anchor="ctr" anchorCtr="1">
                  <a:spAutoFit/>
                </a:bodyPr>
                <a:lstStyle/>
                <a:p>
                  <a:pPr>
                    <a:lnSpc>
                      <a:spcPts val="1000"/>
                    </a:lnSpc>
                    <a:defRPr lang="ja-JP" sz="750" b="0" i="0" u="none" strike="noStrike" kern="1200" spc="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dLblPos val="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3C-03E3-4D0B-8787-743CFE974980}"/>
                </c:ext>
              </c:extLst>
            </c:dLbl>
            <c:numFmt formatCode="#,##0_);[Red]\(#,##0\)" sourceLinked="0"/>
            <c:spPr>
              <a:noFill/>
              <a:ln>
                <a:noFill/>
              </a:ln>
              <a:effectLst/>
            </c:spPr>
            <c:txPr>
              <a:bodyPr rot="0" spcFirstLastPara="1" vertOverflow="ellipsis" vert="horz" wrap="square" lIns="0" tIns="0" rIns="0" bIns="0" anchor="ctr" anchorCtr="1">
                <a:spAutoFit/>
              </a:bodyPr>
              <a:lstStyle/>
              <a:p>
                <a:pPr>
                  <a:defRPr lang="ja-JP" sz="750" b="0" i="0" u="none" strike="noStrike" kern="1200" spc="-50" baseline="0">
                    <a:solidFill>
                      <a:srgbClr val="002060"/>
                    </a:solidFill>
                    <a:latin typeface="Meiryo UI" panose="020B0604030504040204" pitchFamily="50" charset="-128"/>
                    <a:ea typeface="Meiryo UI" panose="020B0604030504040204"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累積収益額とインカムゲインとの関連!$E$21:$AK$21</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
1Q</c:v>
                </c:pt>
              </c:strCache>
            </c:strRef>
          </c:cat>
          <c:val>
            <c:numRef>
              <c:f>累積収益額とインカムゲインとの関連!$E$25:$AK$25</c:f>
              <c:numCache>
                <c:formatCode>#,##0_);[Red]\(#,##0\)</c:formatCode>
                <c:ptCount val="24"/>
                <c:pt idx="0">
                  <c:v>5378.20877492</c:v>
                </c:pt>
                <c:pt idx="1">
                  <c:v>11896.21578789</c:v>
                </c:pt>
                <c:pt idx="2">
                  <c:v>20210.588751160001</c:v>
                </c:pt>
                <c:pt idx="3">
                  <c:v>31270.122518690001</c:v>
                </c:pt>
                <c:pt idx="4">
                  <c:v>44748.861401400005</c:v>
                </c:pt>
                <c:pt idx="5">
                  <c:v>61155.382689100006</c:v>
                </c:pt>
                <c:pt idx="6">
                  <c:v>81163.548086780007</c:v>
                </c:pt>
                <c:pt idx="7">
                  <c:v>103157.38812685001</c:v>
                </c:pt>
                <c:pt idx="8">
                  <c:v>125094.10382451001</c:v>
                </c:pt>
                <c:pt idx="9">
                  <c:v>146026.45015151001</c:v>
                </c:pt>
                <c:pt idx="10">
                  <c:v>166367.10345985001</c:v>
                </c:pt>
                <c:pt idx="11">
                  <c:v>186106.50891845001</c:v>
                </c:pt>
                <c:pt idx="12">
                  <c:v>207517.96916394</c:v>
                </c:pt>
                <c:pt idx="13">
                  <c:v>230049.62273017</c:v>
                </c:pt>
                <c:pt idx="14">
                  <c:v>255473.98507768998</c:v>
                </c:pt>
                <c:pt idx="15">
                  <c:v>280808.10065743001</c:v>
                </c:pt>
                <c:pt idx="16">
                  <c:v>308597.12676623004</c:v>
                </c:pt>
                <c:pt idx="17">
                  <c:v>339005.90270445001</c:v>
                </c:pt>
                <c:pt idx="18">
                  <c:v>371412.02204857999</c:v>
                </c:pt>
                <c:pt idx="19">
                  <c:v>401540.35345400003</c:v>
                </c:pt>
                <c:pt idx="20">
                  <c:v>433523.38088120997</c:v>
                </c:pt>
                <c:pt idx="21">
                  <c:v>470526.76215730998</c:v>
                </c:pt>
                <c:pt idx="22">
                  <c:v>511900.76158040005</c:v>
                </c:pt>
                <c:pt idx="23">
                  <c:v>526971.52502440999</c:v>
                </c:pt>
              </c:numCache>
            </c:numRef>
          </c:val>
          <c:smooth val="0"/>
          <c:extLst>
            <c:ext xmlns:c16="http://schemas.microsoft.com/office/drawing/2014/chart" uri="{C3380CC4-5D6E-409C-BE32-E72D297353CC}">
              <c16:uniqueId val="{0000003D-03E3-4D0B-8787-743CFE974980}"/>
            </c:ext>
          </c:extLst>
        </c:ser>
        <c:dLbls>
          <c:showLegendKey val="0"/>
          <c:showVal val="0"/>
          <c:showCatName val="0"/>
          <c:showSerName val="0"/>
          <c:showPercent val="0"/>
          <c:showBubbleSize val="0"/>
        </c:dLbls>
        <c:marker val="1"/>
        <c:smooth val="0"/>
        <c:axId val="82445824"/>
        <c:axId val="60641792"/>
      </c:lineChart>
      <c:catAx>
        <c:axId val="82445824"/>
        <c:scaling>
          <c:orientation val="minMax"/>
        </c:scaling>
        <c:delete val="0"/>
        <c:axPos val="b"/>
        <c:numFmt formatCode="General" sourceLinked="1"/>
        <c:majorTickMark val="cross"/>
        <c:minorTickMark val="none"/>
        <c:tickLblPos val="low"/>
        <c:spPr>
          <a:noFill/>
          <a:ln w="6350" cap="flat" cmpd="sng" algn="ctr">
            <a:solidFill>
              <a:sysClr val="windowText" lastClr="000000">
                <a:lumMod val="65000"/>
                <a:lumOff val="35000"/>
              </a:sysClr>
            </a:solidFill>
            <a:prstDash val="solid"/>
            <a:round/>
          </a:ln>
          <a:effectLst/>
        </c:spPr>
        <c:txPr>
          <a:bodyPr rot="0" spcFirstLastPara="1" vertOverflow="ellipsis" wrap="square" anchor="ctr" anchorCtr="1"/>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メイリオ" panose="020B0604030504040204" pitchFamily="50" charset="-128"/>
              </a:defRPr>
            </a:pPr>
            <a:endParaRPr lang="ja-JP"/>
          </a:p>
        </c:txPr>
        <c:crossAx val="60641792"/>
        <c:crosses val="autoZero"/>
        <c:auto val="0"/>
        <c:lblAlgn val="ctr"/>
        <c:lblOffset val="0"/>
        <c:tickLblSkip val="1"/>
        <c:noMultiLvlLbl val="0"/>
      </c:catAx>
      <c:valAx>
        <c:axId val="60641792"/>
        <c:scaling>
          <c:orientation val="minMax"/>
          <c:min val="-100000"/>
        </c:scaling>
        <c:delete val="0"/>
        <c:axPos val="l"/>
        <c:numFmt formatCode="#,##0" sourceLinked="0"/>
        <c:majorTickMark val="cross"/>
        <c:minorTickMark val="cross"/>
        <c:tickLblPos val="nextTo"/>
        <c:spPr>
          <a:noFill/>
          <a:ln w="6350" cap="flat" cmpd="sng" algn="ctr">
            <a:solidFill>
              <a:sysClr val="windowText" lastClr="000000">
                <a:lumMod val="65000"/>
                <a:lumOff val="35000"/>
              </a:sysClr>
            </a:solidFill>
            <a:prstDash val="solid"/>
            <a:round/>
          </a:ln>
          <a:effectLst/>
        </c:spPr>
        <c:txPr>
          <a:bodyPr rot="0" spcFirstLastPara="1" vertOverflow="ellipsis" wrap="square" anchor="ctr" anchorCtr="1"/>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ＭＳ Ｐゴシック"/>
              </a:defRPr>
            </a:pPr>
            <a:endParaRPr lang="ja-JP"/>
          </a:p>
        </c:txPr>
        <c:crossAx val="82445824"/>
        <c:crosses val="autoZero"/>
        <c:crossBetween val="midCat"/>
        <c:minorUnit val="100000"/>
      </c:valAx>
      <c:spPr>
        <a:noFill/>
        <a:ln w="19050">
          <a:noFill/>
          <a:prstDash val="solid"/>
        </a:ln>
        <a:effectLst/>
      </c:spPr>
    </c:plotArea>
    <c:plotVisOnly val="1"/>
    <c:dispBlanksAs val="gap"/>
    <c:showDLblsOverMax val="0"/>
  </c:chart>
  <c:spPr>
    <a:noFill/>
    <a:ln w="3175" cap="flat" cmpd="sng" algn="ctr">
      <a:noFill/>
      <a:prstDash val="solid"/>
      <a:miter lim="800000"/>
    </a:ln>
    <a:effectLst/>
  </c:spPr>
  <c:txPr>
    <a:bodyPr/>
    <a:lstStyle/>
    <a:p>
      <a:pPr>
        <a:defRPr sz="1400" b="0" i="0" u="none" strike="noStrike" baseline="0">
          <a:solidFill>
            <a:sysClr val="windowText" lastClr="000000"/>
          </a:solidFill>
          <a:latin typeface="ＭＳ ゴシック" panose="020B0609070205080204" pitchFamily="49" charset="-128"/>
          <a:ea typeface="ＭＳ ゴシック" panose="020B0609070205080204" pitchFamily="49" charset="-128"/>
          <a:cs typeface="ＭＳ Ｐゴシック"/>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060"/>
                </a:solidFill>
                <a:latin typeface="Meiryo UI" panose="020B0604030504040204" pitchFamily="50" charset="-128"/>
                <a:ea typeface="Meiryo UI" panose="020B0604030504040204" pitchFamily="50" charset="-128"/>
                <a:cs typeface="+mn-cs"/>
              </a:defRPr>
            </a:pPr>
            <a:r>
              <a:rPr lang="ja-JP" altLang="en-US" dirty="0">
                <a:solidFill>
                  <a:srgbClr val="002060"/>
                </a:solidFill>
                <a:latin typeface="Meiryo UI" panose="020B0604030504040204" pitchFamily="50" charset="-128"/>
                <a:ea typeface="Meiryo UI" panose="020B0604030504040204" pitchFamily="50" charset="-128"/>
              </a:rPr>
              <a:t>公的年金の給付・負担の</a:t>
            </a:r>
            <a:r>
              <a:rPr lang="en-US" altLang="ja-JP" dirty="0">
                <a:solidFill>
                  <a:srgbClr val="002060"/>
                </a:solidFill>
                <a:latin typeface="Meiryo UI" panose="020B0604030504040204" pitchFamily="50" charset="-128"/>
                <a:ea typeface="Meiryo UI" panose="020B0604030504040204" pitchFamily="50" charset="-128"/>
              </a:rPr>
              <a:t>GDP</a:t>
            </a:r>
            <a:r>
              <a:rPr lang="ja-JP" altLang="en-US" dirty="0">
                <a:solidFill>
                  <a:srgbClr val="002060"/>
                </a:solidFill>
                <a:latin typeface="Meiryo UI" panose="020B0604030504040204" pitchFamily="50" charset="-128"/>
                <a:ea typeface="Meiryo UI" panose="020B0604030504040204" pitchFamily="50" charset="-128"/>
              </a:rPr>
              <a:t>比</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06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7142031348785885E-2"/>
          <c:y val="0.14890542745449942"/>
          <c:w val="0.92171807277995532"/>
          <c:h val="0.66870755929873116"/>
        </c:manualLayout>
      </c:layout>
      <c:barChart>
        <c:barDir val="col"/>
        <c:grouping val="stacked"/>
        <c:varyColors val="0"/>
        <c:ser>
          <c:idx val="0"/>
          <c:order val="0"/>
          <c:tx>
            <c:strRef>
              <c:f>Sheet1!$B$1</c:f>
              <c:strCache>
                <c:ptCount val="1"/>
                <c:pt idx="0">
                  <c:v>年金給付のGDP比</c:v>
                </c:pt>
              </c:strCache>
            </c:strRef>
          </c:tx>
          <c:spPr>
            <a:solidFill>
              <a:srgbClr val="B7DB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2024</c:v>
                </c:pt>
                <c:pt idx="1">
                  <c:v>2024</c:v>
                </c:pt>
                <c:pt idx="3">
                  <c:v>2030</c:v>
                </c:pt>
                <c:pt idx="4">
                  <c:v>2030</c:v>
                </c:pt>
                <c:pt idx="6">
                  <c:v>2040</c:v>
                </c:pt>
                <c:pt idx="7">
                  <c:v>2040</c:v>
                </c:pt>
                <c:pt idx="9">
                  <c:v>2050</c:v>
                </c:pt>
                <c:pt idx="10">
                  <c:v>2050</c:v>
                </c:pt>
                <c:pt idx="12">
                  <c:v>2060</c:v>
                </c:pt>
                <c:pt idx="13">
                  <c:v>2060</c:v>
                </c:pt>
              </c:numCache>
            </c:numRef>
          </c:cat>
          <c:val>
            <c:numRef>
              <c:f>Sheet1!$B$2:$B$15</c:f>
              <c:numCache>
                <c:formatCode>General</c:formatCode>
                <c:ptCount val="14"/>
                <c:pt idx="0">
                  <c:v>9.1</c:v>
                </c:pt>
                <c:pt idx="3">
                  <c:v>9.3000000000000007</c:v>
                </c:pt>
                <c:pt idx="6" formatCode="0.0">
                  <c:v>10</c:v>
                </c:pt>
                <c:pt idx="9">
                  <c:v>10.4</c:v>
                </c:pt>
                <c:pt idx="12">
                  <c:v>10.4</c:v>
                </c:pt>
              </c:numCache>
            </c:numRef>
          </c:val>
          <c:extLst>
            <c:ext xmlns:c16="http://schemas.microsoft.com/office/drawing/2014/chart" uri="{C3380CC4-5D6E-409C-BE32-E72D297353CC}">
              <c16:uniqueId val="{00000000-8C6B-4A20-94DD-A7F3F08C0C3D}"/>
            </c:ext>
          </c:extLst>
        </c:ser>
        <c:ser>
          <c:idx val="1"/>
          <c:order val="1"/>
          <c:tx>
            <c:strRef>
              <c:f>Sheet1!$C$1</c:f>
              <c:strCache>
                <c:ptCount val="1"/>
                <c:pt idx="0">
                  <c:v>保険料負担のGDP比</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2024</c:v>
                </c:pt>
                <c:pt idx="1">
                  <c:v>2024</c:v>
                </c:pt>
                <c:pt idx="3">
                  <c:v>2030</c:v>
                </c:pt>
                <c:pt idx="4">
                  <c:v>2030</c:v>
                </c:pt>
                <c:pt idx="6">
                  <c:v>2040</c:v>
                </c:pt>
                <c:pt idx="7">
                  <c:v>2040</c:v>
                </c:pt>
                <c:pt idx="9">
                  <c:v>2050</c:v>
                </c:pt>
                <c:pt idx="10">
                  <c:v>2050</c:v>
                </c:pt>
                <c:pt idx="12">
                  <c:v>2060</c:v>
                </c:pt>
                <c:pt idx="13">
                  <c:v>2060</c:v>
                </c:pt>
              </c:numCache>
            </c:numRef>
          </c:cat>
          <c:val>
            <c:numRef>
              <c:f>Sheet1!$C$2:$C$15</c:f>
              <c:numCache>
                <c:formatCode>0.0</c:formatCode>
                <c:ptCount val="14"/>
                <c:pt idx="1">
                  <c:v>7</c:v>
                </c:pt>
                <c:pt idx="4">
                  <c:v>7</c:v>
                </c:pt>
                <c:pt idx="7" formatCode="General">
                  <c:v>6.8</c:v>
                </c:pt>
                <c:pt idx="10" formatCode="General">
                  <c:v>6.6</c:v>
                </c:pt>
                <c:pt idx="13" formatCode="General">
                  <c:v>6.6</c:v>
                </c:pt>
              </c:numCache>
            </c:numRef>
          </c:val>
          <c:extLst>
            <c:ext xmlns:c16="http://schemas.microsoft.com/office/drawing/2014/chart" uri="{C3380CC4-5D6E-409C-BE32-E72D297353CC}">
              <c16:uniqueId val="{00000001-8C6B-4A20-94DD-A7F3F08C0C3D}"/>
            </c:ext>
          </c:extLst>
        </c:ser>
        <c:ser>
          <c:idx val="2"/>
          <c:order val="2"/>
          <c:tx>
            <c:strRef>
              <c:f>Sheet1!$D$1</c:f>
              <c:strCache>
                <c:ptCount val="1"/>
                <c:pt idx="0">
                  <c:v>国庫負担のGDP比</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2024</c:v>
                </c:pt>
                <c:pt idx="1">
                  <c:v>2024</c:v>
                </c:pt>
                <c:pt idx="3">
                  <c:v>2030</c:v>
                </c:pt>
                <c:pt idx="4">
                  <c:v>2030</c:v>
                </c:pt>
                <c:pt idx="6">
                  <c:v>2040</c:v>
                </c:pt>
                <c:pt idx="7">
                  <c:v>2040</c:v>
                </c:pt>
                <c:pt idx="9">
                  <c:v>2050</c:v>
                </c:pt>
                <c:pt idx="10">
                  <c:v>2050</c:v>
                </c:pt>
                <c:pt idx="12">
                  <c:v>2060</c:v>
                </c:pt>
                <c:pt idx="13">
                  <c:v>2060</c:v>
                </c:pt>
              </c:numCache>
            </c:numRef>
          </c:cat>
          <c:val>
            <c:numRef>
              <c:f>Sheet1!$D$2:$D$15</c:f>
              <c:numCache>
                <c:formatCode>General</c:formatCode>
                <c:ptCount val="14"/>
                <c:pt idx="1">
                  <c:v>2.2000000000000002</c:v>
                </c:pt>
                <c:pt idx="4">
                  <c:v>2.2000000000000002</c:v>
                </c:pt>
                <c:pt idx="7">
                  <c:v>2.2999999999999998</c:v>
                </c:pt>
                <c:pt idx="10">
                  <c:v>2.2000000000000002</c:v>
                </c:pt>
                <c:pt idx="13">
                  <c:v>2.1</c:v>
                </c:pt>
              </c:numCache>
            </c:numRef>
          </c:val>
          <c:extLst>
            <c:ext xmlns:c16="http://schemas.microsoft.com/office/drawing/2014/chart" uri="{C3380CC4-5D6E-409C-BE32-E72D297353CC}">
              <c16:uniqueId val="{00000002-8C6B-4A20-94DD-A7F3F08C0C3D}"/>
            </c:ext>
          </c:extLst>
        </c:ser>
        <c:dLbls>
          <c:dLblPos val="ctr"/>
          <c:showLegendKey val="0"/>
          <c:showVal val="1"/>
          <c:showCatName val="0"/>
          <c:showSerName val="0"/>
          <c:showPercent val="0"/>
          <c:showBubbleSize val="0"/>
        </c:dLbls>
        <c:gapWidth val="22"/>
        <c:overlap val="100"/>
        <c:axId val="1934273216"/>
        <c:axId val="1934276096"/>
      </c:barChart>
      <c:catAx>
        <c:axId val="1934273216"/>
        <c:scaling>
          <c:orientation val="minMax"/>
        </c:scaling>
        <c:delete val="1"/>
        <c:axPos val="b"/>
        <c:numFmt formatCode="General" sourceLinked="1"/>
        <c:majorTickMark val="none"/>
        <c:minorTickMark val="none"/>
        <c:tickLblPos val="nextTo"/>
        <c:crossAx val="1934276096"/>
        <c:crosses val="autoZero"/>
        <c:auto val="1"/>
        <c:lblAlgn val="ctr"/>
        <c:lblOffset val="100"/>
        <c:noMultiLvlLbl val="0"/>
      </c:catAx>
      <c:valAx>
        <c:axId val="193427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34273216"/>
        <c:crosses val="autoZero"/>
        <c:crossBetween val="between"/>
      </c:valAx>
      <c:spPr>
        <a:solidFill>
          <a:schemeClr val="bg1"/>
        </a:solidFill>
        <a:ln>
          <a:solidFill>
            <a:srgbClr val="7F7F7F"/>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4125028631853E-2"/>
          <c:y val="6.3187394725367774E-2"/>
          <c:w val="0.95957174994273631"/>
          <c:h val="0.77191204965977411"/>
        </c:manualLayout>
      </c:layout>
      <c:barChart>
        <c:barDir val="col"/>
        <c:grouping val="stacked"/>
        <c:varyColors val="0"/>
        <c:ser>
          <c:idx val="0"/>
          <c:order val="0"/>
          <c:tx>
            <c:strRef>
              <c:f>Sheet1!$B$1</c:f>
              <c:strCache>
                <c:ptCount val="1"/>
                <c:pt idx="0">
                  <c:v>夫婦</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Sheet1!$B$2:$B$7</c:f>
              <c:numCache>
                <c:formatCode>0.0%</c:formatCode>
                <c:ptCount val="6"/>
                <c:pt idx="0">
                  <c:v>0.36199999999999999</c:v>
                </c:pt>
                <c:pt idx="1">
                  <c:v>0.35299999999999998</c:v>
                </c:pt>
                <c:pt idx="2">
                  <c:v>0.32600000000000001</c:v>
                </c:pt>
                <c:pt idx="3">
                  <c:v>0.32600000000000001</c:v>
                </c:pt>
                <c:pt idx="5">
                  <c:v>0.32600000000000001</c:v>
                </c:pt>
              </c:numCache>
            </c:numRef>
          </c:val>
          <c:extLst>
            <c:ext xmlns:c16="http://schemas.microsoft.com/office/drawing/2014/chart" uri="{C3380CC4-5D6E-409C-BE32-E72D297353CC}">
              <c16:uniqueId val="{00000000-C61F-4249-B219-570A3F7D1CB4}"/>
            </c:ext>
          </c:extLst>
        </c:ser>
        <c:ser>
          <c:idx val="1"/>
          <c:order val="1"/>
          <c:tx>
            <c:strRef>
              <c:f>Sheet1!$C$1</c:f>
              <c:strCache>
                <c:ptCount val="1"/>
                <c:pt idx="0">
                  <c:v>夫</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effectLst/>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Sheet1!$C$2:$C$7</c:f>
              <c:numCache>
                <c:formatCode>0.0%</c:formatCode>
                <c:ptCount val="6"/>
                <c:pt idx="0">
                  <c:v>0.25</c:v>
                </c:pt>
                <c:pt idx="1">
                  <c:v>0.25</c:v>
                </c:pt>
                <c:pt idx="2">
                  <c:v>0.25</c:v>
                </c:pt>
                <c:pt idx="3">
                  <c:v>0.25</c:v>
                </c:pt>
                <c:pt idx="5">
                  <c:v>0.25</c:v>
                </c:pt>
              </c:numCache>
            </c:numRef>
          </c:val>
          <c:extLst>
            <c:ext xmlns:c16="http://schemas.microsoft.com/office/drawing/2014/chart" uri="{C3380CC4-5D6E-409C-BE32-E72D297353CC}">
              <c16:uniqueId val="{00000001-C61F-4249-B219-570A3F7D1CB4}"/>
            </c:ext>
          </c:extLst>
        </c:ser>
        <c:ser>
          <c:idx val="2"/>
          <c:order val="2"/>
          <c:tx>
            <c:strRef>
              <c:f>Sheet1!$D$1</c:f>
              <c:strCache>
                <c:ptCount val="1"/>
                <c:pt idx="0">
                  <c:v>合計</c:v>
                </c:pt>
              </c:strCache>
            </c:strRef>
          </c:tx>
          <c:spPr>
            <a:noFill/>
            <a:ln>
              <a:noFill/>
            </a:ln>
            <a:effectLst/>
          </c:spPr>
          <c:invertIfNegative val="0"/>
          <c:dLbls>
            <c:dLbl>
              <c:idx val="0"/>
              <c:tx>
                <c:rich>
                  <a:bodyPr/>
                  <a:lstStyle/>
                  <a:p>
                    <a:fld id="{0C96A128-6A4C-4766-8E62-678C36E97F88}" type="SERIESNAME">
                      <a:rPr lang="ja-JP" altLang="en-US" smtClean="0"/>
                      <a:pPr/>
                      <a:t>[系列名]</a:t>
                    </a:fld>
                    <a:br>
                      <a:rPr lang="ja-JP" altLang="en-US" baseline="0"/>
                    </a:br>
                    <a:fld id="{C0E53652-B8B6-4304-88D7-DF529620F74A}"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1F-4249-B219-570A3F7D1CB4}"/>
                </c:ext>
              </c:extLst>
            </c:dLbl>
            <c:dLbl>
              <c:idx val="1"/>
              <c:tx>
                <c:rich>
                  <a:bodyPr/>
                  <a:lstStyle/>
                  <a:p>
                    <a:fld id="{DB1CA9D6-A636-4ED1-8D93-B0CE549EBD7C}" type="SERIESNAME">
                      <a:rPr lang="ja-JP" altLang="en-US" smtClean="0"/>
                      <a:pPr/>
                      <a:t>[系列名]</a:t>
                    </a:fld>
                    <a:br>
                      <a:rPr lang="ja-JP" altLang="en-US" baseline="0"/>
                    </a:br>
                    <a:fld id="{3A7E25CD-A4B1-41E1-AB80-52B4F7C95846}"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1F-4249-B219-570A3F7D1CB4}"/>
                </c:ext>
              </c:extLst>
            </c:dLbl>
            <c:dLbl>
              <c:idx val="2"/>
              <c:tx>
                <c:rich>
                  <a:bodyPr/>
                  <a:lstStyle/>
                  <a:p>
                    <a:fld id="{FACE1830-0EB2-404B-98A5-A8E8787550A2}" type="SERIESNAME">
                      <a:rPr lang="ja-JP" altLang="en-US" smtClean="0"/>
                      <a:pPr/>
                      <a:t>[系列名]</a:t>
                    </a:fld>
                    <a:br>
                      <a:rPr lang="ja-JP" altLang="en-US" baseline="0"/>
                    </a:br>
                    <a:fld id="{20C95AD0-0790-4C17-B8B9-3BC177AC34DD}"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61F-4249-B219-570A3F7D1CB4}"/>
                </c:ext>
              </c:extLst>
            </c:dLbl>
            <c:dLbl>
              <c:idx val="3"/>
              <c:tx>
                <c:rich>
                  <a:bodyPr/>
                  <a:lstStyle/>
                  <a:p>
                    <a:fld id="{C399BE8E-9229-4E53-A4C7-01C90E25E991}" type="SERIESNAME">
                      <a:rPr lang="ja-JP" altLang="en-US" smtClean="0"/>
                      <a:pPr/>
                      <a:t>[系列名]</a:t>
                    </a:fld>
                    <a:br>
                      <a:rPr lang="ja-JP" altLang="en-US" baseline="0"/>
                    </a:br>
                    <a:fld id="{A455DDD1-5076-4FFD-B8BE-4F8716A4251C}"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1F-4249-B219-570A3F7D1CB4}"/>
                </c:ext>
              </c:extLst>
            </c:dLbl>
            <c:dLbl>
              <c:idx val="4"/>
              <c:dLblPos val="inBase"/>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C61F-4249-B219-570A3F7D1CB4}"/>
                </c:ext>
              </c:extLst>
            </c:dLbl>
            <c:dLbl>
              <c:idx val="5"/>
              <c:tx>
                <c:rich>
                  <a:bodyPr/>
                  <a:lstStyle/>
                  <a:p>
                    <a:fld id="{90A4E573-CBD5-4454-AED9-E114A9D0601C}" type="SERIESNAME">
                      <a:rPr lang="ja-JP" altLang="en-US" smtClean="0"/>
                      <a:pPr/>
                      <a:t>[系列名]</a:t>
                    </a:fld>
                    <a:br>
                      <a:rPr lang="ja-JP" altLang="en-US" baseline="0"/>
                    </a:br>
                    <a:fld id="{E88418F1-6CA0-47EE-9990-7EBF05DD99BC}" type="VALUE">
                      <a:rPr lang="en-US" altLang="ja-JP" baseline="0" smtClean="0"/>
                      <a:pPr/>
                      <a:t>[値]</a:t>
                    </a:fld>
                    <a:endParaRPr lang="ja-JP" altLang="en-US" baseline="0"/>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61F-4249-B219-570A3F7D1CB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lnSpc>
                    <a:spcPct val="700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2029</c:v>
                </c:pt>
                <c:pt idx="2">
                  <c:v>2037</c:v>
                </c:pt>
                <c:pt idx="3">
                  <c:v>2040</c:v>
                </c:pt>
                <c:pt idx="4">
                  <c:v>2057</c:v>
                </c:pt>
                <c:pt idx="5">
                  <c:v>2060</c:v>
                </c:pt>
              </c:numCache>
            </c:numRef>
          </c:cat>
          <c:val>
            <c:numRef>
              <c:f>Sheet1!$D$2:$D$7</c:f>
              <c:numCache>
                <c:formatCode>0.0%</c:formatCode>
                <c:ptCount val="6"/>
                <c:pt idx="0">
                  <c:v>0.61199999999999999</c:v>
                </c:pt>
                <c:pt idx="1">
                  <c:v>0.60299999999999998</c:v>
                </c:pt>
                <c:pt idx="2">
                  <c:v>0.57599999999999996</c:v>
                </c:pt>
                <c:pt idx="3">
                  <c:v>0.57599999999999996</c:v>
                </c:pt>
                <c:pt idx="5">
                  <c:v>0.57599999999999996</c:v>
                </c:pt>
              </c:numCache>
            </c:numRef>
          </c:val>
          <c:extLst>
            <c:ext xmlns:c16="http://schemas.microsoft.com/office/drawing/2014/chart" uri="{C3380CC4-5D6E-409C-BE32-E72D297353CC}">
              <c16:uniqueId val="{00000007-C61F-4249-B219-570A3F7D1CB4}"/>
            </c:ext>
          </c:extLst>
        </c:ser>
        <c:dLbls>
          <c:showLegendKey val="0"/>
          <c:showVal val="0"/>
          <c:showCatName val="0"/>
          <c:showSerName val="0"/>
          <c:showPercent val="0"/>
          <c:showBubbleSize val="0"/>
        </c:dLbls>
        <c:gapWidth val="50"/>
        <c:overlap val="100"/>
        <c:axId val="1794152799"/>
        <c:axId val="1794136959"/>
      </c:barChart>
      <c:catAx>
        <c:axId val="17941527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ja-JP"/>
          </a:p>
        </c:txPr>
        <c:crossAx val="1794136959"/>
        <c:crosses val="autoZero"/>
        <c:auto val="1"/>
        <c:lblAlgn val="ctr"/>
        <c:lblOffset val="100"/>
        <c:noMultiLvlLbl val="0"/>
      </c:catAx>
      <c:valAx>
        <c:axId val="1794136959"/>
        <c:scaling>
          <c:orientation val="minMax"/>
          <c:max val="1"/>
        </c:scaling>
        <c:delete val="1"/>
        <c:axPos val="l"/>
        <c:numFmt formatCode="0.0%" sourceLinked="1"/>
        <c:majorTickMark val="out"/>
        <c:minorTickMark val="none"/>
        <c:tickLblPos val="nextTo"/>
        <c:crossAx val="179415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7148910900236"/>
          <c:y val="0.11516827050879898"/>
          <c:w val="0.80383166548313745"/>
          <c:h val="0.71505380715739963"/>
        </c:manualLayout>
      </c:layout>
      <c:lineChart>
        <c:grouping val="standard"/>
        <c:varyColors val="0"/>
        <c:ser>
          <c:idx val="0"/>
          <c:order val="0"/>
          <c:tx>
            <c:strRef>
              <c:f>Sheet1!$A$2</c:f>
              <c:strCache>
                <c:ptCount val="1"/>
                <c:pt idx="0">
                  <c:v>1959年度生</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5.9113849721637912E-2</c:v>
                </c:pt>
                <c:pt idx="1">
                  <c:v>5.5092651092264584E-2</c:v>
                </c:pt>
                <c:pt idx="2">
                  <c:v>8.8451504047213761E-2</c:v>
                </c:pt>
                <c:pt idx="3">
                  <c:v>0.21596289496569721</c:v>
                </c:pt>
                <c:pt idx="4">
                  <c:v>0.40645324334569671</c:v>
                </c:pt>
                <c:pt idx="5">
                  <c:v>0.17436095646550762</c:v>
                </c:pt>
                <c:pt idx="6">
                  <c:v>5.6490036198220562E-4</c:v>
                </c:pt>
              </c:numCache>
            </c:numRef>
          </c:val>
          <c:smooth val="0"/>
          <c:extLst>
            <c:ext xmlns:c16="http://schemas.microsoft.com/office/drawing/2014/chart" uri="{C3380CC4-5D6E-409C-BE32-E72D297353CC}">
              <c16:uniqueId val="{00000000-10EA-4188-BD55-BB196E395261}"/>
            </c:ext>
          </c:extLst>
        </c:ser>
        <c:ser>
          <c:idx val="2"/>
          <c:order val="1"/>
          <c:tx>
            <c:strRef>
              <c:f>Sheet1!$A$4</c:f>
              <c:strCache>
                <c:ptCount val="1"/>
                <c:pt idx="0">
                  <c:v>1994年度生</c:v>
                </c:pt>
              </c:strCache>
            </c:strRef>
          </c:tx>
          <c:spPr>
            <a:ln w="19050" cap="rnd">
              <a:solidFill>
                <a:srgbClr val="002060"/>
              </a:solidFill>
              <a:prstDash val="solid"/>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Sheet1!$B$4:$H$4</c:f>
              <c:numCache>
                <c:formatCode>0.0%</c:formatCode>
                <c:ptCount val="7"/>
                <c:pt idx="0">
                  <c:v>6.518733127016528E-3</c:v>
                </c:pt>
                <c:pt idx="1">
                  <c:v>8.2636465398037793E-3</c:v>
                </c:pt>
                <c:pt idx="2">
                  <c:v>3.7367485349311912E-2</c:v>
                </c:pt>
                <c:pt idx="3">
                  <c:v>8.8562586422598261E-2</c:v>
                </c:pt>
                <c:pt idx="4">
                  <c:v>0.20995752946599067</c:v>
                </c:pt>
                <c:pt idx="5">
                  <c:v>0.33948442747086316</c:v>
                </c:pt>
                <c:pt idx="6">
                  <c:v>0.30984559162441566</c:v>
                </c:pt>
              </c:numCache>
            </c:numRef>
          </c:val>
          <c:smooth val="0"/>
          <c:extLst>
            <c:ext xmlns:c16="http://schemas.microsoft.com/office/drawing/2014/chart" uri="{C3380CC4-5D6E-409C-BE32-E72D297353CC}">
              <c16:uniqueId val="{00000001-10EA-4188-BD55-BB196E395261}"/>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7453491140011"/>
          <c:y val="0.1111964895392661"/>
          <c:w val="0.80109740518790251"/>
          <c:h val="0.71902553503033129"/>
        </c:manualLayout>
      </c:layout>
      <c:lineChart>
        <c:grouping val="standard"/>
        <c:varyColors val="0"/>
        <c:ser>
          <c:idx val="0"/>
          <c:order val="0"/>
          <c:tx>
            <c:strRef>
              <c:f>Sheet1!$A$2</c:f>
              <c:strCache>
                <c:ptCount val="1"/>
                <c:pt idx="0">
                  <c:v>1959年度生
&lt;65歳&gt;</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6.8000000000000005E-2</c:v>
                </c:pt>
                <c:pt idx="1">
                  <c:v>0.185</c:v>
                </c:pt>
                <c:pt idx="2">
                  <c:v>0.42</c:v>
                </c:pt>
                <c:pt idx="3">
                  <c:v>0.22900000000000001</c:v>
                </c:pt>
                <c:pt idx="4">
                  <c:v>8.5999999999999993E-2</c:v>
                </c:pt>
                <c:pt idx="5">
                  <c:v>1.0999999999999999E-2</c:v>
                </c:pt>
                <c:pt idx="6">
                  <c:v>0</c:v>
                </c:pt>
              </c:numCache>
            </c:numRef>
          </c:val>
          <c:smooth val="0"/>
          <c:extLst>
            <c:ext xmlns:c16="http://schemas.microsoft.com/office/drawing/2014/chart" uri="{C3380CC4-5D6E-409C-BE32-E72D297353CC}">
              <c16:uniqueId val="{00000000-7A4B-4A4A-A191-136780EAE87C}"/>
            </c:ext>
          </c:extLst>
        </c:ser>
        <c:ser>
          <c:idx val="2"/>
          <c:order val="1"/>
          <c:tx>
            <c:strRef>
              <c:f>Sheet1!$A$4</c:f>
              <c:strCache>
                <c:ptCount val="1"/>
                <c:pt idx="0">
                  <c:v>1994年度生
&lt;30歳&gt;</c:v>
                </c:pt>
              </c:strCache>
            </c:strRef>
          </c:tx>
          <c:spPr>
            <a:ln w="19050" cap="rnd">
              <a:solidFill>
                <a:srgbClr val="002060"/>
              </a:solidFill>
              <a:prstDash val="solid"/>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Sheet1!$B$4:$H$4</c:f>
              <c:numCache>
                <c:formatCode>0.0%</c:formatCode>
                <c:ptCount val="7"/>
                <c:pt idx="0">
                  <c:v>4.0000000000000001E-3</c:v>
                </c:pt>
                <c:pt idx="1">
                  <c:v>1.0999999999999999E-2</c:v>
                </c:pt>
                <c:pt idx="2">
                  <c:v>9.5000000000000001E-2</c:v>
                </c:pt>
                <c:pt idx="3">
                  <c:v>0.28899999999999998</c:v>
                </c:pt>
                <c:pt idx="4">
                  <c:v>0.372</c:v>
                </c:pt>
                <c:pt idx="5">
                  <c:v>0.17</c:v>
                </c:pt>
                <c:pt idx="6">
                  <c:v>5.8000000000000003E-2</c:v>
                </c:pt>
              </c:numCache>
            </c:numRef>
          </c:val>
          <c:smooth val="0"/>
          <c:extLst>
            <c:ext xmlns:c16="http://schemas.microsoft.com/office/drawing/2014/chart" uri="{C3380CC4-5D6E-409C-BE32-E72D297353CC}">
              <c16:uniqueId val="{00000001-7A4B-4A4A-A191-136780EAE87C}"/>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BEEFF"/>
    </a:solid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6995051731894"/>
          <c:y val="0.1111964895392661"/>
          <c:w val="0.82359199280251916"/>
          <c:h val="0.72376913580246927"/>
        </c:manualLayout>
      </c:layout>
      <c:lineChart>
        <c:grouping val="standard"/>
        <c:varyColors val="0"/>
        <c:ser>
          <c:idx val="0"/>
          <c:order val="0"/>
          <c:tx>
            <c:strRef>
              <c:f>Sheet1!$A$2</c:f>
              <c:strCache>
                <c:ptCount val="1"/>
                <c:pt idx="0">
                  <c:v>1959年度生</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5.8999999999999997E-2</c:v>
                </c:pt>
                <c:pt idx="1">
                  <c:v>5.5E-2</c:v>
                </c:pt>
                <c:pt idx="2">
                  <c:v>8.7999999999999995E-2</c:v>
                </c:pt>
                <c:pt idx="3">
                  <c:v>0.216</c:v>
                </c:pt>
                <c:pt idx="4">
                  <c:v>0.40600000000000003</c:v>
                </c:pt>
                <c:pt idx="5">
                  <c:v>0.17399999999999999</c:v>
                </c:pt>
                <c:pt idx="6">
                  <c:v>1E-3</c:v>
                </c:pt>
              </c:numCache>
            </c:numRef>
          </c:val>
          <c:smooth val="0"/>
          <c:extLst>
            <c:ext xmlns:c16="http://schemas.microsoft.com/office/drawing/2014/chart" uri="{C3380CC4-5D6E-409C-BE32-E72D297353CC}">
              <c16:uniqueId val="{00000000-0562-4B9F-8E74-1048FD3D5E28}"/>
            </c:ext>
          </c:extLst>
        </c:ser>
        <c:ser>
          <c:idx val="2"/>
          <c:order val="1"/>
          <c:tx>
            <c:strRef>
              <c:f>Sheet1!$A$4</c:f>
              <c:strCache>
                <c:ptCount val="1"/>
                <c:pt idx="0">
                  <c:v>1994年度生</c:v>
                </c:pt>
              </c:strCache>
            </c:strRef>
          </c:tx>
          <c:spPr>
            <a:ln w="19050" cap="rnd">
              <a:solidFill>
                <a:srgbClr val="002060"/>
              </a:solidFill>
              <a:prstDash val="solid"/>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Sheet1!$B$4:$H$4</c:f>
              <c:numCache>
                <c:formatCode>0.0%</c:formatCode>
                <c:ptCount val="7"/>
                <c:pt idx="0">
                  <c:v>2.5999999999999999E-2</c:v>
                </c:pt>
                <c:pt idx="1">
                  <c:v>4.8000000000000001E-2</c:v>
                </c:pt>
                <c:pt idx="2">
                  <c:v>7.9000000000000001E-2</c:v>
                </c:pt>
                <c:pt idx="3">
                  <c:v>0.33800000000000002</c:v>
                </c:pt>
                <c:pt idx="4">
                  <c:v>0.39500000000000002</c:v>
                </c:pt>
                <c:pt idx="5">
                  <c:v>0.113</c:v>
                </c:pt>
                <c:pt idx="6">
                  <c:v>1E-3</c:v>
                </c:pt>
              </c:numCache>
            </c:numRef>
          </c:val>
          <c:smooth val="0"/>
          <c:extLst>
            <c:ext xmlns:c16="http://schemas.microsoft.com/office/drawing/2014/chart" uri="{C3380CC4-5D6E-409C-BE32-E72D297353CC}">
              <c16:uniqueId val="{00000001-0562-4B9F-8E74-1048FD3D5E28}"/>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6045883940621"/>
          <c:y val="0.1111964895392661"/>
          <c:w val="0.82068848403058925"/>
          <c:h val="0.72376913580246927"/>
        </c:manualLayout>
      </c:layout>
      <c:lineChart>
        <c:grouping val="standard"/>
        <c:varyColors val="0"/>
        <c:ser>
          <c:idx val="0"/>
          <c:order val="0"/>
          <c:tx>
            <c:strRef>
              <c:f>Sheet1!$A$2</c:f>
              <c:strCache>
                <c:ptCount val="1"/>
                <c:pt idx="0">
                  <c:v>1959年度生
&lt;65歳&gt;</c:v>
                </c:pt>
              </c:strCache>
            </c:strRef>
          </c:tx>
          <c:spPr>
            <a:ln w="19050" cap="rnd">
              <a:solidFill>
                <a:schemeClr val="bg1">
                  <a:lumMod val="50000"/>
                </a:schemeClr>
              </a:solidFill>
              <a:prstDash val="sysDot"/>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Sheet1!$B$2:$H$2</c:f>
              <c:numCache>
                <c:formatCode>0.0%</c:formatCode>
                <c:ptCount val="7"/>
                <c:pt idx="0">
                  <c:v>6.8000000000000005E-2</c:v>
                </c:pt>
                <c:pt idx="1">
                  <c:v>0.185</c:v>
                </c:pt>
                <c:pt idx="2">
                  <c:v>0.42</c:v>
                </c:pt>
                <c:pt idx="3">
                  <c:v>0.22900000000000001</c:v>
                </c:pt>
                <c:pt idx="4">
                  <c:v>8.5999999999999993E-2</c:v>
                </c:pt>
                <c:pt idx="5">
                  <c:v>1.0999999999999999E-2</c:v>
                </c:pt>
                <c:pt idx="6">
                  <c:v>0</c:v>
                </c:pt>
              </c:numCache>
            </c:numRef>
          </c:val>
          <c:smooth val="0"/>
          <c:extLst>
            <c:ext xmlns:c16="http://schemas.microsoft.com/office/drawing/2014/chart" uri="{C3380CC4-5D6E-409C-BE32-E72D297353CC}">
              <c16:uniqueId val="{00000000-0A70-4026-A54C-A71D99CF483C}"/>
            </c:ext>
          </c:extLst>
        </c:ser>
        <c:ser>
          <c:idx val="2"/>
          <c:order val="1"/>
          <c:tx>
            <c:strRef>
              <c:f>Sheet1!$A$4</c:f>
              <c:strCache>
                <c:ptCount val="1"/>
                <c:pt idx="0">
                  <c:v>1994年度生
&lt;30歳&gt;</c:v>
                </c:pt>
              </c:strCache>
            </c:strRef>
          </c:tx>
          <c:spPr>
            <a:ln w="19050" cap="rnd">
              <a:solidFill>
                <a:srgbClr val="002060"/>
              </a:solidFill>
              <a:prstDash val="solid"/>
              <a:round/>
            </a:ln>
            <a:effectLst/>
          </c:spPr>
          <c:marker>
            <c:symbol val="none"/>
          </c:marker>
          <c:cat>
            <c:strRef>
              <c:f>Sheet1!$B$1:$H$1</c:f>
              <c:strCache>
                <c:ptCount val="7"/>
                <c:pt idx="0">
                  <c:v>5万円
未満</c:v>
                </c:pt>
                <c:pt idx="1">
                  <c:v>5～7
万円</c:v>
                </c:pt>
                <c:pt idx="2">
                  <c:v>7～10
万円</c:v>
                </c:pt>
                <c:pt idx="3">
                  <c:v>10～15
万円</c:v>
                </c:pt>
                <c:pt idx="4">
                  <c:v>15～20
万円</c:v>
                </c:pt>
                <c:pt idx="5">
                  <c:v>20～25
万円</c:v>
                </c:pt>
                <c:pt idx="6">
                  <c:v>25万円
以上</c:v>
                </c:pt>
              </c:strCache>
            </c:strRef>
          </c:cat>
          <c:val>
            <c:numRef>
              <c:f>Sheet1!$B$4:$H$4</c:f>
              <c:numCache>
                <c:formatCode>0.0%</c:formatCode>
                <c:ptCount val="7"/>
                <c:pt idx="0">
                  <c:v>4.1000000000000002E-2</c:v>
                </c:pt>
                <c:pt idx="1">
                  <c:v>0.152</c:v>
                </c:pt>
                <c:pt idx="2">
                  <c:v>0.254</c:v>
                </c:pt>
                <c:pt idx="3">
                  <c:v>0.42399999999999999</c:v>
                </c:pt>
                <c:pt idx="4">
                  <c:v>0.11799999999999999</c:v>
                </c:pt>
                <c:pt idx="5">
                  <c:v>1.2E-2</c:v>
                </c:pt>
                <c:pt idx="6">
                  <c:v>0</c:v>
                </c:pt>
              </c:numCache>
            </c:numRef>
          </c:val>
          <c:smooth val="0"/>
          <c:extLst>
            <c:ext xmlns:c16="http://schemas.microsoft.com/office/drawing/2014/chart" uri="{C3380CC4-5D6E-409C-BE32-E72D297353CC}">
              <c16:uniqueId val="{00000001-0A70-4026-A54C-A71D99CF483C}"/>
            </c:ext>
          </c:extLst>
        </c:ser>
        <c:dLbls>
          <c:showLegendKey val="0"/>
          <c:showVal val="0"/>
          <c:showCatName val="0"/>
          <c:showSerName val="0"/>
          <c:showPercent val="0"/>
          <c:showBubbleSize val="0"/>
        </c:dLbls>
        <c:smooth val="0"/>
        <c:axId val="1654763888"/>
        <c:axId val="1654772208"/>
      </c:lineChart>
      <c:catAx>
        <c:axId val="165476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72208"/>
        <c:crosses val="autoZero"/>
        <c:auto val="1"/>
        <c:lblAlgn val="ctr"/>
        <c:lblOffset val="100"/>
        <c:tickLblSkip val="1"/>
        <c:noMultiLvlLbl val="0"/>
      </c:catAx>
      <c:valAx>
        <c:axId val="1654772208"/>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endParaRPr lang="ja-JP"/>
          </a:p>
        </c:txPr>
        <c:crossAx val="1654763888"/>
        <c:crosses val="autoZero"/>
        <c:crossBetween val="between"/>
      </c:valAx>
      <c:spPr>
        <a:solidFill>
          <a:schemeClr val="bg1"/>
        </a:solidFill>
        <a:ln>
          <a:solidFill>
            <a:srgbClr val="7F7F7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BEEFF"/>
    </a:solid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38958333333335"/>
          <c:y val="9.535251322751323E-2"/>
          <c:w val="0.62384861111111112"/>
          <c:h val="0.86197817460317461"/>
        </c:manualLayout>
      </c:layout>
      <c:barChart>
        <c:barDir val="col"/>
        <c:grouping val="clustered"/>
        <c:varyColors val="0"/>
        <c:ser>
          <c:idx val="0"/>
          <c:order val="0"/>
          <c:tx>
            <c:strRef>
              <c:f>Sheet1!$B$1</c:f>
              <c:strCache>
                <c:ptCount val="1"/>
                <c:pt idx="0">
                  <c:v>系列 1</c:v>
                </c:pt>
              </c:strCache>
            </c:strRef>
          </c:tx>
          <c:spPr>
            <a:solidFill>
              <a:srgbClr val="00A9CC"/>
            </a:solidFill>
            <a:ln w="19050">
              <a:solidFill>
                <a:srgbClr val="3AABD2"/>
              </a:solidFill>
            </a:ln>
            <a:effectLst/>
          </c:spPr>
          <c:invertIfNegative val="0"/>
          <c:dPt>
            <c:idx val="0"/>
            <c:invertIfNegative val="0"/>
            <c:bubble3D val="0"/>
            <c:spPr>
              <a:solidFill>
                <a:srgbClr val="00A9CC"/>
              </a:solidFill>
              <a:ln w="19050">
                <a:solidFill>
                  <a:srgbClr val="3AABD2"/>
                </a:solidFill>
              </a:ln>
              <a:effectLst/>
            </c:spPr>
            <c:extLst>
              <c:ext xmlns:c16="http://schemas.microsoft.com/office/drawing/2014/chart" uri="{C3380CC4-5D6E-409C-BE32-E72D297353CC}">
                <c16:uniqueId val="{00000003-FA41-472D-AF79-F779F15564ED}"/>
              </c:ext>
            </c:extLst>
          </c:dPt>
          <c:dLbls>
            <c:dLbl>
              <c:idx val="0"/>
              <c:layout>
                <c:manualLayout>
                  <c:x val="3.4722222214137824E-7"/>
                  <c:y val="5.0396825396825398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8574088075630159"/>
                      <c:h val="0.26689423751417585"/>
                    </c:manualLayout>
                  </c15:layout>
                </c:ext>
                <c:ext xmlns:c16="http://schemas.microsoft.com/office/drawing/2014/chart" uri="{C3380CC4-5D6E-409C-BE32-E72D297353CC}">
                  <c16:uniqueId val="{00000003-FA41-472D-AF79-F779F15564ED}"/>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2023</c:v>
                </c:pt>
              </c:numCache>
            </c:numRef>
          </c:cat>
          <c:val>
            <c:numRef>
              <c:f>Sheet1!$B$2</c:f>
              <c:numCache>
                <c:formatCode>General</c:formatCode>
                <c:ptCount val="1"/>
                <c:pt idx="0">
                  <c:v>4683</c:v>
                </c:pt>
              </c:numCache>
            </c:numRef>
          </c:val>
          <c:extLst>
            <c:ext xmlns:c16="http://schemas.microsoft.com/office/drawing/2014/chart" uri="{C3380CC4-5D6E-409C-BE32-E72D297353CC}">
              <c16:uniqueId val="{00000000-FA41-472D-AF79-F779F15564ED}"/>
            </c:ext>
          </c:extLst>
        </c:ser>
        <c:dLbls>
          <c:dLblPos val="outEnd"/>
          <c:showLegendKey val="0"/>
          <c:showVal val="1"/>
          <c:showCatName val="0"/>
          <c:showSerName val="0"/>
          <c:showPercent val="0"/>
          <c:showBubbleSize val="0"/>
        </c:dLbls>
        <c:gapWidth val="232"/>
        <c:overlap val="-27"/>
        <c:axId val="1130184560"/>
        <c:axId val="1130192240"/>
      </c:barChart>
      <c:catAx>
        <c:axId val="1130184560"/>
        <c:scaling>
          <c:orientation val="minMax"/>
        </c:scaling>
        <c:delete val="1"/>
        <c:axPos val="b"/>
        <c:numFmt formatCode="General" sourceLinked="1"/>
        <c:majorTickMark val="out"/>
        <c:minorTickMark val="none"/>
        <c:tickLblPos val="nextTo"/>
        <c:crossAx val="1130192240"/>
        <c:crosses val="autoZero"/>
        <c:auto val="1"/>
        <c:lblAlgn val="ctr"/>
        <c:lblOffset val="100"/>
        <c:noMultiLvlLbl val="0"/>
      </c:catAx>
      <c:valAx>
        <c:axId val="1130192240"/>
        <c:scaling>
          <c:orientation val="minMax"/>
          <c:min val="4300"/>
        </c:scaling>
        <c:delete val="0"/>
        <c:axPos val="l"/>
        <c:majorGridlines>
          <c:spPr>
            <a:ln w="9525" cap="flat" cmpd="sng" algn="ctr">
              <a:solidFill>
                <a:schemeClr val="bg1">
                  <a:lumMod val="75000"/>
                </a:schemeClr>
              </a:solidFill>
              <a:round/>
            </a:ln>
            <a:effectLst/>
          </c:spPr>
        </c:majorGridlines>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30184560"/>
        <c:crosses val="autoZero"/>
        <c:crossBetween val="between"/>
      </c:valAx>
      <c:spPr>
        <a:solidFill>
          <a:schemeClr val="bg1"/>
        </a:solid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0.02098</cdr:x>
      <cdr:y>0.07137</cdr:y>
    </cdr:from>
    <cdr:to>
      <cdr:x>0.18629</cdr:x>
      <cdr:y>0.18018</cdr:y>
    </cdr:to>
    <cdr:sp macro="" textlink="">
      <cdr:nvSpPr>
        <cdr:cNvPr id="2" name="テキスト ボックス 1">
          <a:extLst xmlns:a="http://schemas.openxmlformats.org/drawingml/2006/main">
            <a:ext uri="{FF2B5EF4-FFF2-40B4-BE49-F238E27FC236}">
              <a16:creationId xmlns:a16="http://schemas.microsoft.com/office/drawing/2014/main" id="{06989CC2-DFF2-A92B-143C-61145DB17E3D}"/>
            </a:ext>
          </a:extLst>
        </cdr:cNvPr>
        <cdr:cNvSpPr txBox="1"/>
      </cdr:nvSpPr>
      <cdr:spPr>
        <a:xfrm xmlns:a="http://schemas.openxmlformats.org/drawingml/2006/main">
          <a:off x="91236" y="306887"/>
          <a:ext cx="719020" cy="46787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rtl="0">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en-US" sz="800" kern="1200" dirty="0">
              <a:solidFill>
                <a:prstClr val="black"/>
              </a:solidFill>
              <a:latin typeface="Meiryo UI" panose="020B0604030504040204" pitchFamily="50" charset="-128"/>
              <a:ea typeface="Meiryo UI" panose="020B0604030504040204" pitchFamily="50" charset="-128"/>
            </a:rPr>
            <a:t>（万円）</a:t>
          </a:r>
          <a:endParaRPr lang="en-US" altLang="ja-JP" sz="800" kern="1200" dirty="0">
            <a:solidFill>
              <a:prstClr val="black"/>
            </a:solidFill>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0.02098</cdr:x>
      <cdr:y>0.07137</cdr:y>
    </cdr:from>
    <cdr:to>
      <cdr:x>0.18629</cdr:x>
      <cdr:y>0.18018</cdr:y>
    </cdr:to>
    <cdr:sp macro="" textlink="">
      <cdr:nvSpPr>
        <cdr:cNvPr id="2" name="テキスト ボックス 1">
          <a:extLst xmlns:a="http://schemas.openxmlformats.org/drawingml/2006/main">
            <a:ext uri="{FF2B5EF4-FFF2-40B4-BE49-F238E27FC236}">
              <a16:creationId xmlns:a16="http://schemas.microsoft.com/office/drawing/2014/main" id="{06989CC2-DFF2-A92B-143C-61145DB17E3D}"/>
            </a:ext>
          </a:extLst>
        </cdr:cNvPr>
        <cdr:cNvSpPr txBox="1"/>
      </cdr:nvSpPr>
      <cdr:spPr>
        <a:xfrm xmlns:a="http://schemas.openxmlformats.org/drawingml/2006/main">
          <a:off x="91236" y="306887"/>
          <a:ext cx="719020" cy="46787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rtl="0">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en-US" sz="800" kern="1200" dirty="0">
              <a:solidFill>
                <a:prstClr val="black"/>
              </a:solidFill>
              <a:latin typeface="Meiryo UI" panose="020B0604030504040204" pitchFamily="50" charset="-128"/>
              <a:ea typeface="Meiryo UI" panose="020B0604030504040204" pitchFamily="50" charset="-128"/>
            </a:rPr>
            <a:t>（万円）</a:t>
          </a:r>
          <a:endParaRPr lang="en-US" altLang="ja-JP" sz="800" kern="1200" dirty="0">
            <a:solidFill>
              <a:prstClr val="black"/>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0.02098</cdr:x>
      <cdr:y>0.07137</cdr:y>
    </cdr:from>
    <cdr:to>
      <cdr:x>0.18629</cdr:x>
      <cdr:y>0.18018</cdr:y>
    </cdr:to>
    <cdr:sp macro="" textlink="">
      <cdr:nvSpPr>
        <cdr:cNvPr id="2" name="テキスト ボックス 1">
          <a:extLst xmlns:a="http://schemas.openxmlformats.org/drawingml/2006/main">
            <a:ext uri="{FF2B5EF4-FFF2-40B4-BE49-F238E27FC236}">
              <a16:creationId xmlns:a16="http://schemas.microsoft.com/office/drawing/2014/main" id="{06989CC2-DFF2-A92B-143C-61145DB17E3D}"/>
            </a:ext>
          </a:extLst>
        </cdr:cNvPr>
        <cdr:cNvSpPr txBox="1"/>
      </cdr:nvSpPr>
      <cdr:spPr>
        <a:xfrm xmlns:a="http://schemas.openxmlformats.org/drawingml/2006/main">
          <a:off x="91236" y="306887"/>
          <a:ext cx="719020" cy="46787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rtl="0">
            <a:defRPr lang="en-US" altLang="ja-JP" sz="800" b="0"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en-US" sz="800" kern="1200" dirty="0">
              <a:solidFill>
                <a:prstClr val="black"/>
              </a:solidFill>
              <a:latin typeface="Meiryo UI" panose="020B0604030504040204" pitchFamily="50" charset="-128"/>
              <a:ea typeface="Meiryo UI" panose="020B0604030504040204" pitchFamily="50" charset="-128"/>
            </a:rPr>
            <a:t>（万円）</a:t>
          </a:r>
          <a:endParaRPr lang="en-US" altLang="ja-JP" sz="800" kern="1200" dirty="0">
            <a:solidFill>
              <a:prstClr val="black"/>
            </a:solidFill>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0.58541</cdr:x>
      <cdr:y>0.20887</cdr:y>
    </cdr:from>
    <cdr:to>
      <cdr:x>0.92706</cdr:x>
      <cdr:y>0.35777</cdr:y>
    </cdr:to>
    <cdr:sp macro="" textlink="">
      <cdr:nvSpPr>
        <cdr:cNvPr id="11" name="テキスト ボックス 42">
          <a:extLst xmlns:a="http://schemas.openxmlformats.org/drawingml/2006/main">
            <a:ext uri="{FF2B5EF4-FFF2-40B4-BE49-F238E27FC236}">
              <a16:creationId xmlns:a16="http://schemas.microsoft.com/office/drawing/2014/main" id="{B30099B2-CCEF-0DAD-4D13-DCB1C5FDA691}"/>
            </a:ext>
          </a:extLst>
        </cdr:cNvPr>
        <cdr:cNvSpPr txBox="1"/>
      </cdr:nvSpPr>
      <cdr:spPr>
        <a:xfrm xmlns:a="http://schemas.openxmlformats.org/drawingml/2006/main">
          <a:off x="2601220" y="643001"/>
          <a:ext cx="1518108" cy="4583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Aft>
              <a:spcPts val="600"/>
            </a:spcAft>
            <a:buClr>
              <a:schemeClr val="tx2"/>
            </a:buClr>
          </a:pPr>
          <a:r>
            <a:rPr kumimoji="1" lang="ja-JP" altLang="en-US" sz="1050" b="1" dirty="0">
              <a:solidFill>
                <a:srgbClr val="00A9CC"/>
              </a:solidFill>
              <a:latin typeface="Meiryo UI" panose="020B0604030504040204" pitchFamily="50" charset="-128"/>
              <a:ea typeface="Meiryo UI" panose="020B0604030504040204" pitchFamily="50" charset="-128"/>
            </a:rPr>
            <a:t>基礎年金の給付調整の早期終了</a:t>
          </a:r>
        </a:p>
      </cdr:txBody>
    </cdr:sp>
  </cdr:relSizeAnchor>
  <cdr:relSizeAnchor xmlns:cdr="http://schemas.openxmlformats.org/drawingml/2006/chartDrawing">
    <cdr:from>
      <cdr:x>0.61672</cdr:x>
      <cdr:y>0.49935</cdr:y>
    </cdr:from>
    <cdr:to>
      <cdr:x>0.77875</cdr:x>
      <cdr:y>0.59324</cdr:y>
    </cdr:to>
    <cdr:sp macro="" textlink="">
      <cdr:nvSpPr>
        <cdr:cNvPr id="2" name="テキスト ボックス 42">
          <a:extLst xmlns:a="http://schemas.openxmlformats.org/drawingml/2006/main">
            <a:ext uri="{FF2B5EF4-FFF2-40B4-BE49-F238E27FC236}">
              <a16:creationId xmlns:a16="http://schemas.microsoft.com/office/drawing/2014/main" id="{7157FEA9-BA45-E3D9-BA03-C201446C9C36}"/>
            </a:ext>
          </a:extLst>
        </cdr:cNvPr>
        <cdr:cNvSpPr txBox="1"/>
      </cdr:nvSpPr>
      <cdr:spPr>
        <a:xfrm xmlns:a="http://schemas.openxmlformats.org/drawingml/2006/main">
          <a:off x="2740324" y="1537254"/>
          <a:ext cx="720000" cy="2890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a:lnSpc>
              <a:spcPct val="120000"/>
            </a:lnSpc>
            <a:spcAft>
              <a:spcPts val="600"/>
            </a:spcAft>
            <a:buClr>
              <a:srgbClr val="44546A"/>
            </a:buClr>
          </a:pPr>
          <a:r>
            <a:rPr kumimoji="1" lang="ja-JP" altLang="en-US" sz="1200" b="1" dirty="0">
              <a:solidFill>
                <a:srgbClr val="002060"/>
              </a:solidFill>
              <a:latin typeface="Meiryo UI" panose="020B0604030504040204" pitchFamily="50" charset="-128"/>
              <a:ea typeface="Meiryo UI" panose="020B0604030504040204" pitchFamily="50" charset="-128"/>
            </a:rPr>
            <a:t>現行</a:t>
          </a:r>
        </a:p>
      </cdr:txBody>
    </cdr:sp>
  </cdr:relSizeAnchor>
</c:userShapes>
</file>

<file path=ppt/drawings/drawing5.xml><?xml version="1.0" encoding="utf-8"?>
<c:userShapes xmlns:c="http://schemas.openxmlformats.org/drawingml/2006/chart">
  <cdr:relSizeAnchor xmlns:cdr="http://schemas.openxmlformats.org/drawingml/2006/chartDrawing">
    <cdr:from>
      <cdr:x>0.46376</cdr:x>
      <cdr:y>0.15814</cdr:y>
    </cdr:from>
    <cdr:to>
      <cdr:x>0.80952</cdr:x>
      <cdr:y>0.30723</cdr:y>
    </cdr:to>
    <cdr:sp macro="" textlink="">
      <cdr:nvSpPr>
        <cdr:cNvPr id="12" name="テキスト ボックス 42">
          <a:extLst xmlns:a="http://schemas.openxmlformats.org/drawingml/2006/main">
            <a:ext uri="{FF2B5EF4-FFF2-40B4-BE49-F238E27FC236}">
              <a16:creationId xmlns:a16="http://schemas.microsoft.com/office/drawing/2014/main" id="{6C3F464A-7564-0493-D755-490FF1B77BD0}"/>
            </a:ext>
          </a:extLst>
        </cdr:cNvPr>
        <cdr:cNvSpPr txBox="1"/>
      </cdr:nvSpPr>
      <cdr:spPr>
        <a:xfrm xmlns:a="http://schemas.openxmlformats.org/drawingml/2006/main">
          <a:off x="2040715" y="486201"/>
          <a:ext cx="1521451" cy="4583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Aft>
              <a:spcPts val="600"/>
            </a:spcAft>
            <a:buClr>
              <a:schemeClr val="tx2"/>
            </a:buClr>
          </a:pPr>
          <a:r>
            <a:rPr kumimoji="1" lang="ja-JP" altLang="en-US" sz="1050" b="1" dirty="0">
              <a:solidFill>
                <a:srgbClr val="00A9CC"/>
              </a:solidFill>
              <a:latin typeface="Meiryo UI" panose="020B0604030504040204" pitchFamily="50" charset="-128"/>
              <a:ea typeface="Meiryo UI" panose="020B0604030504040204" pitchFamily="50" charset="-128"/>
            </a:rPr>
            <a:t>基礎年金の給付調整の早期終了</a:t>
          </a:r>
        </a:p>
      </cdr:txBody>
    </cdr:sp>
  </cdr:relSizeAnchor>
  <cdr:relSizeAnchor xmlns:cdr="http://schemas.openxmlformats.org/drawingml/2006/chartDrawing">
    <cdr:from>
      <cdr:x>0.43441</cdr:x>
      <cdr:y>0.49671</cdr:y>
    </cdr:from>
    <cdr:to>
      <cdr:x>0.59803</cdr:x>
      <cdr:y>0.59073</cdr:y>
    </cdr:to>
    <cdr:sp macro="" textlink="">
      <cdr:nvSpPr>
        <cdr:cNvPr id="13" name="テキスト ボックス 36">
          <a:extLst xmlns:a="http://schemas.openxmlformats.org/drawingml/2006/main">
            <a:ext uri="{FF2B5EF4-FFF2-40B4-BE49-F238E27FC236}">
              <a16:creationId xmlns:a16="http://schemas.microsoft.com/office/drawing/2014/main" id="{170A312C-45C3-EE05-41EC-4A69E1F1E0DA}"/>
            </a:ext>
          </a:extLst>
        </cdr:cNvPr>
        <cdr:cNvSpPr txBox="1"/>
      </cdr:nvSpPr>
      <cdr:spPr>
        <a:xfrm xmlns:a="http://schemas.openxmlformats.org/drawingml/2006/main">
          <a:off x="1911559" y="1527152"/>
          <a:ext cx="720000" cy="2890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Aft>
              <a:spcPts val="600"/>
            </a:spcAft>
            <a:buClr>
              <a:schemeClr val="tx2"/>
            </a:buClr>
          </a:pPr>
          <a:r>
            <a:rPr kumimoji="1" lang="ja-JP" altLang="en-US" sz="1200" b="1" dirty="0">
              <a:solidFill>
                <a:srgbClr val="002060"/>
              </a:solidFill>
              <a:latin typeface="Meiryo UI" panose="020B0604030504040204" pitchFamily="50" charset="-128"/>
              <a:ea typeface="Meiryo UI" panose="020B0604030504040204" pitchFamily="50" charset="-128"/>
            </a:rPr>
            <a:t>現行</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1"/>
            <a:ext cx="2949787" cy="498693"/>
          </a:xfrm>
          <a:prstGeom prst="rect">
            <a:avLst/>
          </a:prstGeom>
        </p:spPr>
        <p:txBody>
          <a:bodyPr vert="horz" lIns="91432" tIns="45716" rIns="91432" bIns="45716" rtlCol="0"/>
          <a:lstStyle>
            <a:lvl1pPr algn="r">
              <a:defRPr sz="1200"/>
            </a:lvl1pPr>
          </a:lstStyle>
          <a:p>
            <a:fld id="{BC100692-EAF4-2D4D-8CB7-4A95778DD0E4}" type="datetimeFigureOut">
              <a:rPr kumimoji="1" lang="ja-JP" altLang="en-US" smtClean="0"/>
              <a:t>2024/12/4</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8"/>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8"/>
            <a:ext cx="2949787" cy="498692"/>
          </a:xfrm>
          <a:prstGeom prst="rect">
            <a:avLst/>
          </a:prstGeom>
        </p:spPr>
        <p:txBody>
          <a:bodyPr vert="horz" lIns="91432" tIns="45716" rIns="91432" bIns="45716"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2" tIns="45716" rIns="91432" bIns="45716" rtlCol="0"/>
          <a:lstStyle>
            <a:lvl1pPr algn="r">
              <a:defRPr sz="1200"/>
            </a:lvl1pPr>
          </a:lstStyle>
          <a:p>
            <a:fld id="{B37A305E-D807-3946-A1A4-56C9B77AFB38}" type="datetimeFigureOut">
              <a:rPr kumimoji="1" lang="ja-JP" altLang="en-US" smtClean="0"/>
              <a:t>2024/12/4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8"/>
            <a:ext cx="2949787" cy="498692"/>
          </a:xfrm>
          <a:prstGeom prst="rect">
            <a:avLst/>
          </a:prstGeom>
        </p:spPr>
        <p:txBody>
          <a:bodyPr vert="horz" lIns="91432" tIns="45716" rIns="91432" bIns="45716"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722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9520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754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437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23</a:t>
            </a:fld>
            <a:endParaRPr kumimoji="1" lang="ja-JP" altLang="en-US"/>
          </a:p>
        </p:txBody>
      </p:sp>
    </p:spTree>
    <p:extLst>
      <p:ext uri="{BB962C8B-B14F-4D97-AF65-F5344CB8AC3E}">
        <p14:creationId xmlns:p14="http://schemas.microsoft.com/office/powerpoint/2010/main" val="2340873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480383CA-38C7-4A22-BEC3-47DD58E253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4" r="2105" b="515"/>
          <a:stretch/>
        </p:blipFill>
        <p:spPr>
          <a:xfrm rot="5400000">
            <a:off x="1523151" y="-1523150"/>
            <a:ext cx="6858002" cy="9904304"/>
          </a:xfrm>
          <a:prstGeom prst="rect">
            <a:avLst/>
          </a:prstGeom>
        </p:spPr>
      </p:pic>
    </p:spTree>
    <p:extLst>
      <p:ext uri="{BB962C8B-B14F-4D97-AF65-F5344CB8AC3E}">
        <p14:creationId xmlns:p14="http://schemas.microsoft.com/office/powerpoint/2010/main" val="5704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59847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413262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415953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186528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6049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358402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147236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414941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2760392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409290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239973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E3FA5-5FB0-415C-89F7-5AA5FE1C647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193016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bg>
      <p:bgPr>
        <a:solidFill>
          <a:srgbClr val="FFEFB3"/>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4BE603D-5B11-4EAA-9FEF-DAEFB24D58FC}"/>
              </a:ext>
            </a:extLst>
          </p:cNvPr>
          <p:cNvSpPr/>
          <p:nvPr userDrawn="1"/>
        </p:nvSpPr>
        <p:spPr>
          <a:xfrm>
            <a:off x="208200" y="232200"/>
            <a:ext cx="9489600" cy="6393600"/>
          </a:xfrm>
          <a:prstGeom prst="roundRect">
            <a:avLst>
              <a:gd name="adj" fmla="val 52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lide Number Placeholder 3"/>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22921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99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pattFill prst="dashUpDiag">
            <a:fgClr>
              <a:srgbClr val="B9F3FF"/>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562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白紙">
    <p:bg>
      <p:bgPr>
        <a:solidFill>
          <a:srgbClr val="C3D507"/>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C419D85-AEFC-4E03-AC03-B9B87EDC58AA}"/>
              </a:ext>
            </a:extLst>
          </p:cNvPr>
          <p:cNvSpPr/>
          <p:nvPr userDrawn="1"/>
        </p:nvSpPr>
        <p:spPr>
          <a:xfrm>
            <a:off x="208200" y="232200"/>
            <a:ext cx="9489600" cy="6393600"/>
          </a:xfrm>
          <a:prstGeom prst="roundRect">
            <a:avLst>
              <a:gd name="adj" fmla="val 2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20813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pic>
        <p:nvPicPr>
          <p:cNvPr id="3" name="図 2" descr="シャワー, 布, グリーン, タイル張り が含まれている画像&#10;&#10;自動的に生成された説明">
            <a:extLst>
              <a:ext uri="{FF2B5EF4-FFF2-40B4-BE49-F238E27FC236}">
                <a16:creationId xmlns:a16="http://schemas.microsoft.com/office/drawing/2014/main" id="{B99AD37E-CB6C-4F79-8CF6-00E6026988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906000" cy="6858000"/>
          </a:xfrm>
          <a:prstGeom prst="rect">
            <a:avLst/>
          </a:prstGeom>
        </p:spPr>
      </p:pic>
      <p:sp>
        <p:nvSpPr>
          <p:cNvPr id="5" name="正方形/長方形 4">
            <a:extLst>
              <a:ext uri="{FF2B5EF4-FFF2-40B4-BE49-F238E27FC236}">
                <a16:creationId xmlns:a16="http://schemas.microsoft.com/office/drawing/2014/main" id="{90B10172-2A68-4CF3-81F8-36FDD3178C9A}"/>
              </a:ext>
            </a:extLst>
          </p:cNvPr>
          <p:cNvSpPr/>
          <p:nvPr userDrawn="1"/>
        </p:nvSpPr>
        <p:spPr>
          <a:xfrm>
            <a:off x="219075" y="561975"/>
            <a:ext cx="9467850" cy="60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D1B417A4-EBD9-4A26-B1B8-88560F4B0F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97200" y="352425"/>
            <a:ext cx="3911600" cy="419100"/>
          </a:xfrm>
          <a:prstGeom prst="rect">
            <a:avLst/>
          </a:prstGeom>
        </p:spPr>
      </p:pic>
    </p:spTree>
    <p:extLst>
      <p:ext uri="{BB962C8B-B14F-4D97-AF65-F5344CB8AC3E}">
        <p14:creationId xmlns:p14="http://schemas.microsoft.com/office/powerpoint/2010/main" val="295511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22069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2741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84169476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E3FA5-5FB0-415C-89F7-5AA5FE1C647F}" type="datetimeFigureOut">
              <a:rPr kumimoji="1" lang="ja-JP" altLang="en-US" smtClean="0"/>
              <a:t>2024/12/4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8CB4A-0FE4-41EC-A2A5-444B368F695C}" type="slidenum">
              <a:rPr kumimoji="1" lang="ja-JP" altLang="en-US" smtClean="0"/>
              <a:t>‹#›</a:t>
            </a:fld>
            <a:endParaRPr kumimoji="1" lang="ja-JP" altLang="en-US"/>
          </a:p>
        </p:txBody>
      </p:sp>
    </p:spTree>
    <p:extLst>
      <p:ext uri="{BB962C8B-B14F-4D97-AF65-F5344CB8AC3E}">
        <p14:creationId xmlns:p14="http://schemas.microsoft.com/office/powerpoint/2010/main" val="407927264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7.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10.xml"/><Relationship Id="rId7" Type="http://schemas.openxmlformats.org/officeDocument/2006/relationships/image" Target="../media/image16.svg"/><Relationship Id="rId12" Type="http://schemas.openxmlformats.org/officeDocument/2006/relationships/chart" Target="../charts/chart16.xml"/><Relationship Id="rId2" Type="http://schemas.openxmlformats.org/officeDocument/2006/relationships/chart" Target="../charts/chart9.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chart" Target="../charts/chart15.xml"/><Relationship Id="rId5" Type="http://schemas.openxmlformats.org/officeDocument/2006/relationships/image" Target="../media/image14.png"/><Relationship Id="rId10" Type="http://schemas.openxmlformats.org/officeDocument/2006/relationships/chart" Target="../charts/chart14.xml"/><Relationship Id="rId4" Type="http://schemas.openxmlformats.org/officeDocument/2006/relationships/chart" Target="../charts/chart11.xml"/><Relationship Id="rId9"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47">
            <a:extLst>
              <a:ext uri="{FF2B5EF4-FFF2-40B4-BE49-F238E27FC236}">
                <a16:creationId xmlns:a16="http://schemas.microsoft.com/office/drawing/2014/main" id="{A578BA24-24BD-3A10-E7FC-F5DAF0ED2E88}"/>
              </a:ext>
            </a:extLst>
          </p:cNvPr>
          <p:cNvSpPr/>
          <p:nvPr/>
        </p:nvSpPr>
        <p:spPr>
          <a:xfrm>
            <a:off x="411162" y="3194289"/>
            <a:ext cx="9082087" cy="1403112"/>
          </a:xfrm>
          <a:prstGeom prst="roundRect">
            <a:avLst>
              <a:gd name="adj" fmla="val 0"/>
            </a:avLst>
          </a:prstGeom>
          <a:solidFill>
            <a:schemeClr val="accent1">
              <a:lumMod val="20000"/>
              <a:lumOff val="80000"/>
            </a:schemeClr>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a:extLst>
              <a:ext uri="{FF2B5EF4-FFF2-40B4-BE49-F238E27FC236}">
                <a16:creationId xmlns:a16="http://schemas.microsoft.com/office/drawing/2014/main" id="{057C2F14-C339-54D4-159C-E7F21C6CFFDA}"/>
              </a:ext>
            </a:extLst>
          </p:cNvPr>
          <p:cNvSpPr/>
          <p:nvPr/>
        </p:nvSpPr>
        <p:spPr>
          <a:xfrm>
            <a:off x="411259" y="714375"/>
            <a:ext cx="9081991" cy="180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プレースホルダー 2">
            <a:extLst>
              <a:ext uri="{FF2B5EF4-FFF2-40B4-BE49-F238E27FC236}">
                <a16:creationId xmlns:a16="http://schemas.microsoft.com/office/drawing/2014/main" id="{E44C9738-FD12-977B-0B99-3BAB9E64B6C0}"/>
              </a:ext>
            </a:extLst>
          </p:cNvPr>
          <p:cNvSpPr txBox="1">
            <a:spLocks/>
          </p:cNvSpPr>
          <p:nvPr/>
        </p:nvSpPr>
        <p:spPr>
          <a:xfrm>
            <a:off x="420783" y="754767"/>
            <a:ext cx="9072465" cy="1715981"/>
          </a:xfrm>
          <a:prstGeom prst="rect">
            <a:avLst/>
          </a:prstGeom>
          <a:noFill/>
        </p:spPr>
        <p:txBody>
          <a:bodyPr vert="horz" lIns="18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
                <a:srgbClr val="103185"/>
              </a:buClr>
              <a:buSzTx/>
              <a:buFont typeface="Arial" panose="020B0604020202020204" pitchFamily="34" charset="0"/>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2004</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（平成</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）年年金制度改正における年金財政</a:t>
            </a:r>
            <a:r>
              <a:rPr kumimoji="1" lang="ja-JP" altLang="en-US" sz="14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のフレームワーク</a:t>
            </a:r>
            <a:endPar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上限を固定した上での保険料の引上げ（最終保険料（率）は国民年金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17,000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2004</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年度価格）、厚生年金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b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産前産後期間の保険料免除による保険料の引上げ</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円分含む（国民年金）</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負担の範囲内で給付水準を自動調整する仕組み（マクロ経済スライド）の導入</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積立金の活用　（おおむね</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年間で財政均衡を図る方式とし、財政均衡期間の終了時に給付費１年分程度の積立金を保有することとし、積立金を活用して後世代の給付に充てる）</a:t>
            </a:r>
          </a:p>
          <a:p>
            <a:pPr marL="180975" marR="0" lvl="0" indent="-180975" algn="l" defTabSz="914400" rtl="0" eaLnBrk="1" fontAlgn="auto" latinLnBrk="0" hangingPunct="1">
              <a:lnSpc>
                <a:spcPct val="110000"/>
              </a:lnSpc>
              <a:spcBef>
                <a:spcPts val="0"/>
              </a:spcBef>
              <a:spcAft>
                <a:spcPts val="400"/>
              </a:spcAft>
              <a:buClr>
                <a:srgbClr val="103185"/>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基礎年金国庫負担の２分の１への引上げ</a:t>
            </a:r>
          </a:p>
        </p:txBody>
      </p:sp>
      <p:sp>
        <p:nvSpPr>
          <p:cNvPr id="20" name="Text Box 15">
            <a:extLst>
              <a:ext uri="{FF2B5EF4-FFF2-40B4-BE49-F238E27FC236}">
                <a16:creationId xmlns:a16="http://schemas.microsoft.com/office/drawing/2014/main" id="{A616A652-B237-6ACE-22EB-F26F62F41F78}"/>
              </a:ext>
            </a:extLst>
          </p:cNvPr>
          <p:cNvSpPr txBox="1">
            <a:spLocks noChangeArrowheads="1"/>
          </p:cNvSpPr>
          <p:nvPr/>
        </p:nvSpPr>
        <p:spPr bwMode="auto">
          <a:xfrm>
            <a:off x="2432720" y="4235845"/>
            <a:ext cx="4586490" cy="3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20000"/>
              </a:lnSpc>
              <a:spcBef>
                <a:spcPct val="400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を行い、</a:t>
            </a:r>
            <a:r>
              <a:rPr kumimoji="1" lang="ja-JP" altLang="en-US" sz="14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年金財政の健全性を検証する</a:t>
            </a:r>
            <a:endPar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 name="Text Box 20">
            <a:extLst>
              <a:ext uri="{FF2B5EF4-FFF2-40B4-BE49-F238E27FC236}">
                <a16:creationId xmlns:a16="http://schemas.microsoft.com/office/drawing/2014/main" id="{01ADA539-0A5D-4B83-89C3-019C95EF03B2}"/>
              </a:ext>
            </a:extLst>
          </p:cNvPr>
          <p:cNvSpPr txBox="1">
            <a:spLocks noChangeArrowheads="1"/>
          </p:cNvSpPr>
          <p:nvPr/>
        </p:nvSpPr>
        <p:spPr bwMode="auto">
          <a:xfrm>
            <a:off x="6211167" y="2567407"/>
            <a:ext cx="25030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経済や人口の変化を考慮</a:t>
            </a:r>
          </a:p>
        </p:txBody>
      </p:sp>
      <p:sp>
        <p:nvSpPr>
          <p:cNvPr id="10" name="Text Box 16">
            <a:extLst>
              <a:ext uri="{FF2B5EF4-FFF2-40B4-BE49-F238E27FC236}">
                <a16:creationId xmlns:a16="http://schemas.microsoft.com/office/drawing/2014/main" id="{7EEBD913-3D7F-A597-A523-597BBA164E11}"/>
              </a:ext>
            </a:extLst>
          </p:cNvPr>
          <p:cNvSpPr txBox="1">
            <a:spLocks noChangeArrowheads="1"/>
          </p:cNvSpPr>
          <p:nvPr/>
        </p:nvSpPr>
        <p:spPr bwMode="auto">
          <a:xfrm>
            <a:off x="767291" y="4685807"/>
            <a:ext cx="8371418"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0975" indent="-180975">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0" marR="0" lvl="0" indent="0" algn="l" defTabSz="457200" rtl="0" eaLnBrk="1" fontAlgn="auto" latinLnBrk="0" hangingPunct="1">
              <a:lnSpc>
                <a:spcPct val="120000"/>
              </a:lnSpc>
              <a:spcBef>
                <a:spcPct val="50000"/>
              </a:spcBef>
              <a:spcAft>
                <a:spcPts val="0"/>
              </a:spcAft>
              <a:buClrTx/>
              <a:buSzTx/>
              <a:buFontTx/>
              <a:buNone/>
              <a:tabLst/>
              <a:defRPr/>
            </a:pP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次の財政検証までに所得代替率</a:t>
            </a:r>
            <a:r>
              <a:rPr lang="ja-JP" altLang="en-US" sz="1100" b="1" u="sng" dirty="0">
                <a:solidFill>
                  <a:srgbClr val="002060"/>
                </a:solidFill>
                <a:latin typeface="Meiryo UI" panose="020B0604030504040204" pitchFamily="50" charset="-128"/>
                <a:ea typeface="Meiryo UI" panose="020B0604030504040204" pitchFamily="50" charset="-128"/>
              </a:rPr>
              <a:t>（</a:t>
            </a:r>
            <a:r>
              <a:rPr kumimoji="1" lang="en-US" altLang="ja-JP"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a:t>
            </a:r>
            <a:r>
              <a:rPr kumimoji="1" lang="en-US" altLang="ja-JP"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％を下回ると予想される場合</a:t>
            </a:r>
            <a:r>
              <a:rPr lang="ja-JP" altLang="en-US" sz="1400" dirty="0">
                <a:solidFill>
                  <a:prstClr val="black"/>
                </a:solidFill>
                <a:latin typeface="Meiryo UI" panose="020B0604030504040204" pitchFamily="50" charset="-128"/>
                <a:ea typeface="Meiryo UI" panose="020B0604030504040204" pitchFamily="50" charset="-128"/>
              </a:rPr>
              <a:t>は、年金の給付額の調整を終了します。</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また、他の対策を講じながら、給付と負担のバランスを見直し、必要な措置を取ります。</a:t>
            </a:r>
          </a:p>
        </p:txBody>
      </p:sp>
      <p:sp>
        <p:nvSpPr>
          <p:cNvPr id="13" name="矢印: 右 12">
            <a:extLst>
              <a:ext uri="{FF2B5EF4-FFF2-40B4-BE49-F238E27FC236}">
                <a16:creationId xmlns:a16="http://schemas.microsoft.com/office/drawing/2014/main" id="{D5453D54-FCDE-7C0B-7E28-C22DA4CBB8C8}"/>
              </a:ext>
            </a:extLst>
          </p:cNvPr>
          <p:cNvSpPr/>
          <p:nvPr/>
        </p:nvSpPr>
        <p:spPr>
          <a:xfrm rot="5400000" flipV="1">
            <a:off x="4378627" y="1773093"/>
            <a:ext cx="771434" cy="2070958"/>
          </a:xfrm>
          <a:prstGeom prst="rightArrow">
            <a:avLst>
              <a:gd name="adj1" fmla="val 50000"/>
              <a:gd name="adj2" fmla="val 38758"/>
            </a:avLst>
          </a:prstGeom>
          <a:solidFill>
            <a:srgbClr val="EE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9C6501EB-80CE-FC3F-E5C2-C253789999A1}"/>
              </a:ext>
            </a:extLst>
          </p:cNvPr>
          <p:cNvSpPr txBox="1"/>
          <p:nvPr/>
        </p:nvSpPr>
        <p:spPr>
          <a:xfrm>
            <a:off x="4118047" y="2517730"/>
            <a:ext cx="129259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５年ごとに</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チェック</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19" name="直線矢印コネクタ 18">
            <a:extLst>
              <a:ext uri="{FF2B5EF4-FFF2-40B4-BE49-F238E27FC236}">
                <a16:creationId xmlns:a16="http://schemas.microsoft.com/office/drawing/2014/main" id="{FF87481A-A588-131D-CB6E-16A106403CFB}"/>
              </a:ext>
            </a:extLst>
          </p:cNvPr>
          <p:cNvCxnSpPr/>
          <p:nvPr/>
        </p:nvCxnSpPr>
        <p:spPr>
          <a:xfrm flipH="1">
            <a:off x="5410641" y="2736508"/>
            <a:ext cx="838503" cy="0"/>
          </a:xfrm>
          <a:prstGeom prst="straightConnector1">
            <a:avLst/>
          </a:prstGeom>
          <a:ln w="15875">
            <a:solidFill>
              <a:srgbClr val="00418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1B5CDD12-04CE-4AC4-5EFF-FA50AED80107}"/>
              </a:ext>
            </a:extLst>
          </p:cNvPr>
          <p:cNvSpPr/>
          <p:nvPr/>
        </p:nvSpPr>
        <p:spPr>
          <a:xfrm>
            <a:off x="1662408" y="3290087"/>
            <a:ext cx="6339745" cy="433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6AF78C91-D631-E544-51D2-E37241BAB3BE}"/>
              </a:ext>
            </a:extLst>
          </p:cNvPr>
          <p:cNvSpPr txBox="1"/>
          <p:nvPr/>
        </p:nvSpPr>
        <p:spPr>
          <a:xfrm>
            <a:off x="3954476" y="3337660"/>
            <a:ext cx="1755609"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財政見通しの作成</a:t>
            </a:r>
          </a:p>
        </p:txBody>
      </p:sp>
      <p:sp>
        <p:nvSpPr>
          <p:cNvPr id="25" name="四角形: 角を丸くする 24">
            <a:extLst>
              <a:ext uri="{FF2B5EF4-FFF2-40B4-BE49-F238E27FC236}">
                <a16:creationId xmlns:a16="http://schemas.microsoft.com/office/drawing/2014/main" id="{B7B8E7EA-0F28-3B39-C1B3-F6750891F084}"/>
              </a:ext>
            </a:extLst>
          </p:cNvPr>
          <p:cNvSpPr/>
          <p:nvPr/>
        </p:nvSpPr>
        <p:spPr>
          <a:xfrm>
            <a:off x="1662408" y="3787265"/>
            <a:ext cx="6339745" cy="433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9A849865-C2B4-E72C-3AC0-86187F2EDA7B}"/>
              </a:ext>
            </a:extLst>
          </p:cNvPr>
          <p:cNvSpPr txBox="1"/>
          <p:nvPr/>
        </p:nvSpPr>
        <p:spPr>
          <a:xfrm>
            <a:off x="1820077" y="3850227"/>
            <a:ext cx="6024406" cy="307777"/>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給付水準の自動調整（マクロ経済スライド）の開始・終了年度の見通しの作成</a:t>
            </a:r>
          </a:p>
        </p:txBody>
      </p:sp>
      <p:sp>
        <p:nvSpPr>
          <p:cNvPr id="28" name="正方形/長方形 27">
            <a:extLst>
              <a:ext uri="{FF2B5EF4-FFF2-40B4-BE49-F238E27FC236}">
                <a16:creationId xmlns:a16="http://schemas.microsoft.com/office/drawing/2014/main" id="{F436988F-9B60-B440-FDAE-EAD18416668F}"/>
              </a:ext>
            </a:extLst>
          </p:cNvPr>
          <p:cNvSpPr/>
          <p:nvPr/>
        </p:nvSpPr>
        <p:spPr>
          <a:xfrm>
            <a:off x="411163" y="5418666"/>
            <a:ext cx="9082088" cy="1100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7DCA455F-EB1B-CF0F-E65E-0890F8E8BAB5}"/>
              </a:ext>
            </a:extLst>
          </p:cNvPr>
          <p:cNvSpPr txBox="1"/>
          <p:nvPr/>
        </p:nvSpPr>
        <p:spPr>
          <a:xfrm>
            <a:off x="685546" y="5458672"/>
            <a:ext cx="8855194" cy="349702"/>
          </a:xfrm>
          <a:prstGeom prst="rect">
            <a:avLst/>
          </a:prstGeom>
          <a:noFill/>
          <a:ln w="9525">
            <a:noFill/>
            <a:prstDash val="solid"/>
          </a:ln>
        </p:spPr>
        <p:txBody>
          <a:bodyPr wrap="square" lIns="36000" tIns="36000" rIns="36000" bIns="36000" rtlCol="0" anchor="ctr" anchorCtr="0">
            <a:spAutoFit/>
          </a:bodyPr>
          <a:lstStyle/>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公的年金の給付水準を示す指標。現役男子の平均手取り収入額に対する年金額の割合を示します。</a:t>
            </a:r>
            <a:endPar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439863" marR="0" lvl="0" indent="-1439863"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13">
            <a:extLst>
              <a:ext uri="{FF2B5EF4-FFF2-40B4-BE49-F238E27FC236}">
                <a16:creationId xmlns:a16="http://schemas.microsoft.com/office/drawing/2014/main" id="{A9FBB448-DC56-0A9D-4D08-BC07FA3C3A3C}"/>
              </a:ext>
            </a:extLst>
          </p:cNvPr>
          <p:cNvSpPr txBox="1">
            <a:spLocks noChangeArrowheads="1"/>
          </p:cNvSpPr>
          <p:nvPr/>
        </p:nvSpPr>
        <p:spPr bwMode="auto">
          <a:xfrm>
            <a:off x="1662408" y="5741068"/>
            <a:ext cx="122272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所得代替率</a:t>
            </a:r>
          </a:p>
        </p:txBody>
      </p:sp>
      <p:sp>
        <p:nvSpPr>
          <p:cNvPr id="33" name="次の値と等しい 32">
            <a:extLst>
              <a:ext uri="{FF2B5EF4-FFF2-40B4-BE49-F238E27FC236}">
                <a16:creationId xmlns:a16="http://schemas.microsoft.com/office/drawing/2014/main" id="{F0A775B5-4756-0212-5560-1F7005CCF0BE}"/>
              </a:ext>
            </a:extLst>
          </p:cNvPr>
          <p:cNvSpPr/>
          <p:nvPr/>
        </p:nvSpPr>
        <p:spPr>
          <a:xfrm>
            <a:off x="2986430" y="5808029"/>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34" name="テキスト ボックス 13">
            <a:extLst>
              <a:ext uri="{FF2B5EF4-FFF2-40B4-BE49-F238E27FC236}">
                <a16:creationId xmlns:a16="http://schemas.microsoft.com/office/drawing/2014/main" id="{25119A61-ACE8-7E79-88FA-97301719C153}"/>
              </a:ext>
            </a:extLst>
          </p:cNvPr>
          <p:cNvSpPr txBox="1">
            <a:spLocks noChangeArrowheads="1"/>
          </p:cNvSpPr>
          <p:nvPr/>
        </p:nvSpPr>
        <p:spPr bwMode="auto">
          <a:xfrm>
            <a:off x="3374754" y="5743625"/>
            <a:ext cx="2920489" cy="234027"/>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夫婦２人の基礎年金　＋　夫の報酬比例部分</a:t>
            </a:r>
          </a:p>
        </p:txBody>
      </p:sp>
      <p:sp>
        <p:nvSpPr>
          <p:cNvPr id="35" name="テキスト ボックス 13">
            <a:extLst>
              <a:ext uri="{FF2B5EF4-FFF2-40B4-BE49-F238E27FC236}">
                <a16:creationId xmlns:a16="http://schemas.microsoft.com/office/drawing/2014/main" id="{DBA6C1A6-CC85-9490-F33B-32B505BC56B3}"/>
              </a:ext>
            </a:extLst>
          </p:cNvPr>
          <p:cNvSpPr txBox="1">
            <a:spLocks noChangeArrowheads="1"/>
          </p:cNvSpPr>
          <p:nvPr/>
        </p:nvSpPr>
        <p:spPr bwMode="auto">
          <a:xfrm>
            <a:off x="6777140" y="5738542"/>
            <a:ext cx="2302464" cy="264805"/>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現役男子の平均手取り収入額</a:t>
            </a:r>
          </a:p>
        </p:txBody>
      </p:sp>
      <p:cxnSp>
        <p:nvCxnSpPr>
          <p:cNvPr id="36" name="直線コネクタ 35">
            <a:extLst>
              <a:ext uri="{FF2B5EF4-FFF2-40B4-BE49-F238E27FC236}">
                <a16:creationId xmlns:a16="http://schemas.microsoft.com/office/drawing/2014/main" id="{48E6BEB1-FFAC-8636-BF99-7E87C520E0AF}"/>
              </a:ext>
            </a:extLst>
          </p:cNvPr>
          <p:cNvCxnSpPr>
            <a:cxnSpLocks/>
          </p:cNvCxnSpPr>
          <p:nvPr/>
        </p:nvCxnSpPr>
        <p:spPr>
          <a:xfrm flipH="1">
            <a:off x="6392602" y="5782496"/>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39" name="テキスト ボックス 13">
            <a:extLst>
              <a:ext uri="{FF2B5EF4-FFF2-40B4-BE49-F238E27FC236}">
                <a16:creationId xmlns:a16="http://schemas.microsoft.com/office/drawing/2014/main" id="{9DAF766B-1EC1-5F94-72BC-5E58FF61FFD2}"/>
              </a:ext>
            </a:extLst>
          </p:cNvPr>
          <p:cNvSpPr txBox="1">
            <a:spLocks noChangeArrowheads="1"/>
          </p:cNvSpPr>
          <p:nvPr/>
        </p:nvSpPr>
        <p:spPr bwMode="auto">
          <a:xfrm>
            <a:off x="1662408" y="6088680"/>
            <a:ext cx="122272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６１．</a:t>
            </a:r>
            <a:r>
              <a:rPr kumimoji="1" lang="en-US" altLang="ja-JP" sz="1200" dirty="0">
                <a:solidFill>
                  <a:srgbClr val="002060"/>
                </a:solidFill>
                <a:latin typeface="Meiryo UI" panose="020B0604030504040204" pitchFamily="50" charset="-128"/>
                <a:ea typeface="Meiryo UI" panose="020B0604030504040204" pitchFamily="50" charset="-128"/>
              </a:rPr>
              <a:t>2</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40" name="次の値と等しい 39">
            <a:extLst>
              <a:ext uri="{FF2B5EF4-FFF2-40B4-BE49-F238E27FC236}">
                <a16:creationId xmlns:a16="http://schemas.microsoft.com/office/drawing/2014/main" id="{8B50C3DD-A69A-1EF2-5488-577AB9474EE4}"/>
              </a:ext>
            </a:extLst>
          </p:cNvPr>
          <p:cNvSpPr/>
          <p:nvPr/>
        </p:nvSpPr>
        <p:spPr>
          <a:xfrm>
            <a:off x="2986430" y="6155641"/>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41" name="テキスト ボックス 13">
            <a:extLst>
              <a:ext uri="{FF2B5EF4-FFF2-40B4-BE49-F238E27FC236}">
                <a16:creationId xmlns:a16="http://schemas.microsoft.com/office/drawing/2014/main" id="{C4D8B24B-9927-3034-5644-5FD338C223BB}"/>
              </a:ext>
            </a:extLst>
          </p:cNvPr>
          <p:cNvSpPr txBox="1">
            <a:spLocks noChangeArrowheads="1"/>
          </p:cNvSpPr>
          <p:nvPr/>
        </p:nvSpPr>
        <p:spPr bwMode="auto">
          <a:xfrm>
            <a:off x="3374754" y="6091237"/>
            <a:ext cx="2920489"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１３．</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万円       ＋　 ９．</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万円  　</a:t>
            </a:r>
          </a:p>
        </p:txBody>
      </p:sp>
      <p:sp>
        <p:nvSpPr>
          <p:cNvPr id="42" name="テキスト ボックス 13">
            <a:extLst>
              <a:ext uri="{FF2B5EF4-FFF2-40B4-BE49-F238E27FC236}">
                <a16:creationId xmlns:a16="http://schemas.microsoft.com/office/drawing/2014/main" id="{0164C348-74C2-049C-902B-483473145215}"/>
              </a:ext>
            </a:extLst>
          </p:cNvPr>
          <p:cNvSpPr txBox="1">
            <a:spLocks noChangeArrowheads="1"/>
          </p:cNvSpPr>
          <p:nvPr/>
        </p:nvSpPr>
        <p:spPr bwMode="auto">
          <a:xfrm>
            <a:off x="6777140" y="6086154"/>
            <a:ext cx="2302464" cy="280194"/>
          </a:xfrm>
          <a:prstGeom prst="rect">
            <a:avLst/>
          </a:prstGeom>
          <a:solidFill>
            <a:schemeClr val="bg1"/>
          </a:solidFill>
          <a:ln w="12700">
            <a:solidFill>
              <a:srgbClr val="004180"/>
            </a:solidFill>
            <a:miter lim="800000"/>
            <a:headEnd/>
            <a:tailEnd/>
          </a:ln>
        </p:spPr>
        <p:txBody>
          <a:bodyPr wrap="square" lIns="94604" tIns="47302" rIns="94604" bIns="47302">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３</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7.0</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万円</a:t>
            </a:r>
          </a:p>
        </p:txBody>
      </p:sp>
      <p:cxnSp>
        <p:nvCxnSpPr>
          <p:cNvPr id="43" name="直線コネクタ 42">
            <a:extLst>
              <a:ext uri="{FF2B5EF4-FFF2-40B4-BE49-F238E27FC236}">
                <a16:creationId xmlns:a16="http://schemas.microsoft.com/office/drawing/2014/main" id="{6BD68FC7-B59B-5EA5-9510-2CC9B288A0F8}"/>
              </a:ext>
            </a:extLst>
          </p:cNvPr>
          <p:cNvCxnSpPr>
            <a:cxnSpLocks/>
          </p:cNvCxnSpPr>
          <p:nvPr/>
        </p:nvCxnSpPr>
        <p:spPr>
          <a:xfrm flipH="1">
            <a:off x="6392602" y="6130108"/>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44" name="Text Box 15">
            <a:extLst>
              <a:ext uri="{FF2B5EF4-FFF2-40B4-BE49-F238E27FC236}">
                <a16:creationId xmlns:a16="http://schemas.microsoft.com/office/drawing/2014/main" id="{EF5188FF-448E-2BC6-2300-CF108C1BD5B9}"/>
              </a:ext>
            </a:extLst>
          </p:cNvPr>
          <p:cNvSpPr txBox="1">
            <a:spLocks noChangeArrowheads="1"/>
          </p:cNvSpPr>
          <p:nvPr/>
        </p:nvSpPr>
        <p:spPr bwMode="auto">
          <a:xfrm>
            <a:off x="685546" y="6086154"/>
            <a:ext cx="976862" cy="2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20000"/>
              </a:lnSpc>
              <a:spcBef>
                <a:spcPct val="4000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p>
        </p:txBody>
      </p:sp>
      <p:pic>
        <p:nvPicPr>
          <p:cNvPr id="51" name="図 50">
            <a:extLst>
              <a:ext uri="{FF2B5EF4-FFF2-40B4-BE49-F238E27FC236}">
                <a16:creationId xmlns:a16="http://schemas.microsoft.com/office/drawing/2014/main" id="{BB3A69AF-22FE-8A83-58FF-A71A4C2FAE01}"/>
              </a:ext>
            </a:extLst>
          </p:cNvPr>
          <p:cNvPicPr>
            <a:picLocks noChangeAspect="1"/>
          </p:cNvPicPr>
          <p:nvPr/>
        </p:nvPicPr>
        <p:blipFill rotWithShape="1">
          <a:blip r:embed="rId3"/>
          <a:srcRect b="24722"/>
          <a:stretch/>
        </p:blipFill>
        <p:spPr>
          <a:xfrm>
            <a:off x="3285452" y="5683594"/>
            <a:ext cx="275363" cy="319754"/>
          </a:xfrm>
          <a:prstGeom prst="rect">
            <a:avLst/>
          </a:prstGeom>
        </p:spPr>
      </p:pic>
      <p:pic>
        <p:nvPicPr>
          <p:cNvPr id="52" name="図 51">
            <a:extLst>
              <a:ext uri="{FF2B5EF4-FFF2-40B4-BE49-F238E27FC236}">
                <a16:creationId xmlns:a16="http://schemas.microsoft.com/office/drawing/2014/main" id="{3CE906DE-F257-8B40-D3A3-73B8955ACF44}"/>
              </a:ext>
            </a:extLst>
          </p:cNvPr>
          <p:cNvPicPr>
            <a:picLocks noChangeAspect="1"/>
          </p:cNvPicPr>
          <p:nvPr/>
        </p:nvPicPr>
        <p:blipFill rotWithShape="1">
          <a:blip r:embed="rId4"/>
          <a:srcRect t="1" b="25391"/>
          <a:stretch/>
        </p:blipFill>
        <p:spPr>
          <a:xfrm>
            <a:off x="3446551" y="5725782"/>
            <a:ext cx="237281" cy="277566"/>
          </a:xfrm>
          <a:prstGeom prst="rect">
            <a:avLst/>
          </a:prstGeom>
        </p:spPr>
      </p:pic>
      <p:pic>
        <p:nvPicPr>
          <p:cNvPr id="53" name="図 52">
            <a:extLst>
              <a:ext uri="{FF2B5EF4-FFF2-40B4-BE49-F238E27FC236}">
                <a16:creationId xmlns:a16="http://schemas.microsoft.com/office/drawing/2014/main" id="{0892390D-18D1-875D-93A1-2269F2421559}"/>
              </a:ext>
            </a:extLst>
          </p:cNvPr>
          <p:cNvPicPr>
            <a:picLocks noChangeAspect="1"/>
          </p:cNvPicPr>
          <p:nvPr/>
        </p:nvPicPr>
        <p:blipFill rotWithShape="1">
          <a:blip r:embed="rId3"/>
          <a:srcRect b="24722"/>
          <a:stretch/>
        </p:blipFill>
        <p:spPr>
          <a:xfrm>
            <a:off x="5995581" y="5683594"/>
            <a:ext cx="275363" cy="319754"/>
          </a:xfrm>
          <a:prstGeom prst="rect">
            <a:avLst/>
          </a:prstGeom>
        </p:spPr>
      </p:pic>
      <p:pic>
        <p:nvPicPr>
          <p:cNvPr id="54" name="図 53">
            <a:extLst>
              <a:ext uri="{FF2B5EF4-FFF2-40B4-BE49-F238E27FC236}">
                <a16:creationId xmlns:a16="http://schemas.microsoft.com/office/drawing/2014/main" id="{EDD0DF30-5042-98D4-2F05-63CFDFE8722D}"/>
              </a:ext>
            </a:extLst>
          </p:cNvPr>
          <p:cNvPicPr>
            <a:picLocks noChangeAspect="1"/>
          </p:cNvPicPr>
          <p:nvPr/>
        </p:nvPicPr>
        <p:blipFill rotWithShape="1">
          <a:blip r:embed="rId5"/>
          <a:srcRect b="25704"/>
          <a:stretch/>
        </p:blipFill>
        <p:spPr>
          <a:xfrm>
            <a:off x="8823864" y="5625364"/>
            <a:ext cx="396590" cy="377984"/>
          </a:xfrm>
          <a:prstGeom prst="rect">
            <a:avLst/>
          </a:prstGeom>
        </p:spPr>
      </p:pic>
      <p:pic>
        <p:nvPicPr>
          <p:cNvPr id="55" name="図 54">
            <a:extLst>
              <a:ext uri="{FF2B5EF4-FFF2-40B4-BE49-F238E27FC236}">
                <a16:creationId xmlns:a16="http://schemas.microsoft.com/office/drawing/2014/main" id="{9BFC7BD6-10B6-DE49-2EEB-751CE57D0416}"/>
              </a:ext>
            </a:extLst>
          </p:cNvPr>
          <p:cNvPicPr>
            <a:picLocks noChangeAspect="1"/>
          </p:cNvPicPr>
          <p:nvPr/>
        </p:nvPicPr>
        <p:blipFill>
          <a:blip r:embed="rId6"/>
          <a:stretch>
            <a:fillRect/>
          </a:stretch>
        </p:blipFill>
        <p:spPr>
          <a:xfrm>
            <a:off x="7762760" y="2808571"/>
            <a:ext cx="1548518" cy="1548518"/>
          </a:xfrm>
          <a:prstGeom prst="rect">
            <a:avLst/>
          </a:prstGeom>
        </p:spPr>
      </p:pic>
      <p:grpSp>
        <p:nvGrpSpPr>
          <p:cNvPr id="18" name="グループ化 17">
            <a:extLst>
              <a:ext uri="{FF2B5EF4-FFF2-40B4-BE49-F238E27FC236}">
                <a16:creationId xmlns:a16="http://schemas.microsoft.com/office/drawing/2014/main" id="{93EB0349-9D6F-5664-3ADC-1A37A31251D3}"/>
              </a:ext>
            </a:extLst>
          </p:cNvPr>
          <p:cNvGrpSpPr/>
          <p:nvPr/>
        </p:nvGrpSpPr>
        <p:grpSpPr>
          <a:xfrm>
            <a:off x="3201166" y="6452441"/>
            <a:ext cx="1599433" cy="302400"/>
            <a:chOff x="1224834" y="2463616"/>
            <a:chExt cx="1124686" cy="563052"/>
          </a:xfrm>
        </p:grpSpPr>
        <p:sp>
          <p:nvSpPr>
            <p:cNvPr id="23" name="吹き出し: 四角形 22">
              <a:extLst>
                <a:ext uri="{FF2B5EF4-FFF2-40B4-BE49-F238E27FC236}">
                  <a16:creationId xmlns:a16="http://schemas.microsoft.com/office/drawing/2014/main" id="{0139FAD0-510E-9030-2386-21AE7505B23C}"/>
                </a:ext>
              </a:extLst>
            </p:cNvPr>
            <p:cNvSpPr/>
            <p:nvPr/>
          </p:nvSpPr>
          <p:spPr>
            <a:xfrm>
              <a:off x="1278492" y="2463616"/>
              <a:ext cx="1008519" cy="563052"/>
            </a:xfrm>
            <a:prstGeom prst="wedgeRectCallout">
              <a:avLst>
                <a:gd name="adj1" fmla="val -21533"/>
                <a:gd name="adj2" fmla="val -82350"/>
              </a:avLst>
            </a:pr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B4882B91-D57A-1A1B-DA75-F4F0EAB1765A}"/>
                </a:ext>
              </a:extLst>
            </p:cNvPr>
            <p:cNvSpPr txBox="1"/>
            <p:nvPr/>
          </p:nvSpPr>
          <p:spPr>
            <a:xfrm>
              <a:off x="1224834" y="2522036"/>
              <a:ext cx="1124686" cy="42729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基礎年金の代替率</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:36.2%</a:t>
              </a:r>
              <a:endPar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30" name="グループ化 29">
            <a:extLst>
              <a:ext uri="{FF2B5EF4-FFF2-40B4-BE49-F238E27FC236}">
                <a16:creationId xmlns:a16="http://schemas.microsoft.com/office/drawing/2014/main" id="{46629910-3074-41FB-9866-8D5A431D6C62}"/>
              </a:ext>
            </a:extLst>
          </p:cNvPr>
          <p:cNvGrpSpPr/>
          <p:nvPr/>
        </p:nvGrpSpPr>
        <p:grpSpPr>
          <a:xfrm>
            <a:off x="4916054" y="6452441"/>
            <a:ext cx="1518706" cy="302400"/>
            <a:chOff x="1248791" y="2463616"/>
            <a:chExt cx="1067921" cy="563052"/>
          </a:xfrm>
        </p:grpSpPr>
        <p:sp>
          <p:nvSpPr>
            <p:cNvPr id="37" name="吹き出し: 四角形 36">
              <a:extLst>
                <a:ext uri="{FF2B5EF4-FFF2-40B4-BE49-F238E27FC236}">
                  <a16:creationId xmlns:a16="http://schemas.microsoft.com/office/drawing/2014/main" id="{8DC07468-9858-6AFE-0B64-13566FA22850}"/>
                </a:ext>
              </a:extLst>
            </p:cNvPr>
            <p:cNvSpPr/>
            <p:nvPr/>
          </p:nvSpPr>
          <p:spPr>
            <a:xfrm>
              <a:off x="1278492" y="2463616"/>
              <a:ext cx="1008519" cy="563052"/>
            </a:xfrm>
            <a:prstGeom prst="wedgeRectCallout">
              <a:avLst>
                <a:gd name="adj1" fmla="val -21533"/>
                <a:gd name="adj2" fmla="val -82350"/>
              </a:avLst>
            </a:pr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2C20E640-0721-B8E6-CDD6-7385475F333F}"/>
                </a:ext>
              </a:extLst>
            </p:cNvPr>
            <p:cNvSpPr txBox="1"/>
            <p:nvPr/>
          </p:nvSpPr>
          <p:spPr>
            <a:xfrm>
              <a:off x="1248791" y="2539563"/>
              <a:ext cx="1067921" cy="427290"/>
            </a:xfrm>
            <a:prstGeom prst="rect">
              <a:avLst/>
            </a:prstGeom>
            <a:noFill/>
            <a:ln>
              <a:noFill/>
            </a:ln>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比例年金の代替率</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:25.0%</a:t>
              </a:r>
              <a:endPar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
        <p:nvSpPr>
          <p:cNvPr id="2" name="正方形/長方形 1">
            <a:extLst>
              <a:ext uri="{FF2B5EF4-FFF2-40B4-BE49-F238E27FC236}">
                <a16:creationId xmlns:a16="http://schemas.microsoft.com/office/drawing/2014/main" id="{8C0EC05D-1CBB-4560-D4AA-ECD7693E3564}"/>
              </a:ext>
            </a:extLst>
          </p:cNvPr>
          <p:cNvSpPr/>
          <p:nvPr/>
        </p:nvSpPr>
        <p:spPr>
          <a:xfrm>
            <a:off x="411259" y="0"/>
            <a:ext cx="3149556"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財政検証について</a:t>
            </a:r>
          </a:p>
        </p:txBody>
      </p:sp>
      <p:sp>
        <p:nvSpPr>
          <p:cNvPr id="12" name="スライド番号プレースホルダー 11">
            <a:extLst>
              <a:ext uri="{FF2B5EF4-FFF2-40B4-BE49-F238E27FC236}">
                <a16:creationId xmlns:a16="http://schemas.microsoft.com/office/drawing/2014/main" id="{F4447304-38A2-42FA-A86B-0EB58F5D94F5}"/>
              </a:ext>
            </a:extLst>
          </p:cNvPr>
          <p:cNvSpPr>
            <a:spLocks noGrp="1"/>
          </p:cNvSpPr>
          <p:nvPr>
            <p:ph type="sldNum" sz="quarter" idx="12"/>
          </p:nvPr>
        </p:nvSpPr>
        <p:spPr/>
        <p:txBody>
          <a:bodyPr/>
          <a:lstStyle/>
          <a:p>
            <a:fld id="{C7378CBE-A140-4EEA-9819-9CD0025EC3DF}" type="slidenum">
              <a:rPr kumimoji="1" lang="ja-JP" altLang="en-US" smtClean="0"/>
              <a:pPr/>
              <a:t>1</a:t>
            </a:fld>
            <a:endParaRPr kumimoji="1" lang="ja-JP" altLang="en-US" dirty="0"/>
          </a:p>
        </p:txBody>
      </p:sp>
    </p:spTree>
    <p:extLst>
      <p:ext uri="{BB962C8B-B14F-4D97-AF65-F5344CB8AC3E}">
        <p14:creationId xmlns:p14="http://schemas.microsoft.com/office/powerpoint/2010/main" val="5850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repeatCount="3000" autoRev="1" fill="hold" nodeType="clickEffect">
                                  <p:stCondLst>
                                    <p:cond delay="0"/>
                                  </p:stCondLst>
                                  <p:childTnLst>
                                    <p:animClr clrSpc="rgb" dir="cw">
                                      <p:cBhvr>
                                        <p:cTn id="6" dur="500" fill="hold"/>
                                        <p:tgtEl>
                                          <p:spTgt spid="13"/>
                                        </p:tgtEl>
                                        <p:attrNameLst>
                                          <p:attrName>fillcolor</p:attrName>
                                        </p:attrNameLst>
                                      </p:cBhvr>
                                      <p:to>
                                        <a:srgbClr val="FFDB01"/>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2FB7752E-FD75-E45F-BE57-0654DFC2CB3A}"/>
              </a:ext>
            </a:extLst>
          </p:cNvPr>
          <p:cNvSpPr/>
          <p:nvPr/>
        </p:nvSpPr>
        <p:spPr>
          <a:xfrm>
            <a:off x="8114521" y="3468440"/>
            <a:ext cx="304800" cy="646331"/>
          </a:xfrm>
          <a:prstGeom prst="rect">
            <a:avLst/>
          </a:prstGeom>
          <a:solidFill>
            <a:srgbClr val="7BC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481C2AC-44AD-F95B-5FEB-9917364C1F06}"/>
              </a:ext>
            </a:extLst>
          </p:cNvPr>
          <p:cNvSpPr/>
          <p:nvPr/>
        </p:nvSpPr>
        <p:spPr>
          <a:xfrm>
            <a:off x="417935" y="0"/>
            <a:ext cx="8541469" cy="531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社会保険の加入対象をさらに拡大した場合の給付水準（所得代替率）への影響</a:t>
            </a:r>
          </a:p>
        </p:txBody>
      </p:sp>
      <p:graphicFrame>
        <p:nvGraphicFramePr>
          <p:cNvPr id="28" name="表 27">
            <a:extLst>
              <a:ext uri="{FF2B5EF4-FFF2-40B4-BE49-F238E27FC236}">
                <a16:creationId xmlns:a16="http://schemas.microsoft.com/office/drawing/2014/main" id="{72FFC439-0F4D-4557-12E8-9D017B0E216D}"/>
              </a:ext>
            </a:extLst>
          </p:cNvPr>
          <p:cNvGraphicFramePr>
            <a:graphicFrameLocks noGrp="1"/>
          </p:cNvGraphicFramePr>
          <p:nvPr>
            <p:extLst>
              <p:ext uri="{D42A27DB-BD31-4B8C-83A1-F6EECF244321}">
                <p14:modId xmlns:p14="http://schemas.microsoft.com/office/powerpoint/2010/main" val="679727212"/>
              </p:ext>
            </p:extLst>
          </p:nvPr>
        </p:nvGraphicFramePr>
        <p:xfrm>
          <a:off x="417935" y="1713595"/>
          <a:ext cx="7202064" cy="4608194"/>
        </p:xfrm>
        <a:graphic>
          <a:graphicData uri="http://schemas.openxmlformats.org/drawingml/2006/table">
            <a:tbl>
              <a:tblPr firstRow="1" bandRow="1">
                <a:tableStyleId>{793D81CF-94F2-401A-BA57-92F5A7B2D0C5}</a:tableStyleId>
              </a:tblPr>
              <a:tblGrid>
                <a:gridCol w="4015152">
                  <a:extLst>
                    <a:ext uri="{9D8B030D-6E8A-4147-A177-3AD203B41FA5}">
                      <a16:colId xmlns:a16="http://schemas.microsoft.com/office/drawing/2014/main" val="334886185"/>
                    </a:ext>
                  </a:extLst>
                </a:gridCol>
                <a:gridCol w="910546">
                  <a:extLst>
                    <a:ext uri="{9D8B030D-6E8A-4147-A177-3AD203B41FA5}">
                      <a16:colId xmlns:a16="http://schemas.microsoft.com/office/drawing/2014/main" val="3958696428"/>
                    </a:ext>
                  </a:extLst>
                </a:gridCol>
                <a:gridCol w="1138183">
                  <a:extLst>
                    <a:ext uri="{9D8B030D-6E8A-4147-A177-3AD203B41FA5}">
                      <a16:colId xmlns:a16="http://schemas.microsoft.com/office/drawing/2014/main" val="455088156"/>
                    </a:ext>
                  </a:extLst>
                </a:gridCol>
                <a:gridCol w="1138183">
                  <a:extLst>
                    <a:ext uri="{9D8B030D-6E8A-4147-A177-3AD203B41FA5}">
                      <a16:colId xmlns:a16="http://schemas.microsoft.com/office/drawing/2014/main" val="3653433286"/>
                    </a:ext>
                  </a:extLst>
                </a:gridCol>
              </a:tblGrid>
              <a:tr h="2644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bg1"/>
                          </a:solidFill>
                          <a:latin typeface="Meiryo UI" panose="020B0604030504040204" pitchFamily="50" charset="-128"/>
                          <a:ea typeface="Meiryo UI" panose="020B0604030504040204" pitchFamily="50" charset="-128"/>
                        </a:rPr>
                        <a:t>試算条件</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rowSpan="2">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追加</a:t>
                      </a:r>
                      <a:br>
                        <a:rPr kumimoji="1" lang="en-US" altLang="ja-JP" sz="1600" b="1" dirty="0">
                          <a:solidFill>
                            <a:schemeClr val="bg1"/>
                          </a:solidFill>
                          <a:latin typeface="Meiryo UI" panose="020B0604030504040204" pitchFamily="50" charset="-128"/>
                          <a:ea typeface="Meiryo UI" panose="020B0604030504040204" pitchFamily="50" charset="-128"/>
                        </a:rPr>
                      </a:br>
                      <a:r>
                        <a:rPr kumimoji="1" lang="ja-JP" altLang="en-US" sz="1600" b="1" dirty="0">
                          <a:solidFill>
                            <a:schemeClr val="bg1"/>
                          </a:solidFill>
                          <a:latin typeface="Meiryo UI" panose="020B0604030504040204" pitchFamily="50" charset="-128"/>
                          <a:ea typeface="Meiryo UI" panose="020B0604030504040204" pitchFamily="50" charset="-128"/>
                        </a:rPr>
                        <a:t>加入者</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gridSpan="2">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給付水準（所得代替率）の変化</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hMerge="1">
                  <a:txBody>
                    <a:bodyPr/>
                    <a:lstStyle/>
                    <a:p>
                      <a:pPr algn="ctr"/>
                      <a:endParaRPr kumimoji="1" lang="en-US" altLang="ja-JP"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244706371"/>
                  </a:ext>
                </a:extLst>
              </a:tr>
              <a:tr h="440710">
                <a:tc vMerge="1">
                  <a:txBody>
                    <a:bodyPr/>
                    <a:lstStyle/>
                    <a:p>
                      <a:endParaRPr kumimoji="1" lang="ja-JP" altLang="en-US" sz="1100" b="0" dirty="0">
                        <a:solidFill>
                          <a:schemeClr val="tx1"/>
                        </a:solidFill>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3D3EC"/>
                    </a:solidFill>
                  </a:tcPr>
                </a:tc>
                <a:tc v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成長型経済</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200" dirty="0">
                          <a:solidFill>
                            <a:schemeClr val="bg1"/>
                          </a:solidFill>
                          <a:latin typeface="Meiryo UI" panose="020B0604030504040204" pitchFamily="50" charset="-128"/>
                          <a:ea typeface="Meiryo UI" panose="020B0604030504040204" pitchFamily="50" charset="-128"/>
                        </a:rPr>
                        <a:t>移行・継続</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過去</a:t>
                      </a:r>
                      <a:r>
                        <a:rPr kumimoji="1" lang="en-US" altLang="ja-JP" sz="1200" dirty="0">
                          <a:solidFill>
                            <a:schemeClr val="bg1"/>
                          </a:solidFill>
                          <a:latin typeface="Meiryo UI" panose="020B0604030504040204" pitchFamily="50" charset="-128"/>
                          <a:ea typeface="Meiryo UI" panose="020B0604030504040204" pitchFamily="50" charset="-128"/>
                        </a:rPr>
                        <a:t>30</a:t>
                      </a:r>
                      <a:r>
                        <a:rPr kumimoji="1" lang="ja-JP" altLang="en-US" sz="1200" dirty="0">
                          <a:solidFill>
                            <a:schemeClr val="bg1"/>
                          </a:solidFill>
                          <a:latin typeface="Meiryo UI" panose="020B0604030504040204" pitchFamily="50" charset="-128"/>
                          <a:ea typeface="Meiryo UI" panose="020B0604030504040204" pitchFamily="50" charset="-128"/>
                        </a:rPr>
                        <a:t>年投影</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extLst>
                  <a:ext uri="{0D108BD9-81ED-4DB2-BD59-A6C34878D82A}">
                    <a16:rowId xmlns:a16="http://schemas.microsoft.com/office/drawing/2014/main" val="780443590"/>
                  </a:ext>
                </a:extLst>
              </a:tr>
              <a:tr h="971642">
                <a:tc>
                  <a:txBody>
                    <a:bodyPr/>
                    <a:lstStyle/>
                    <a:p>
                      <a:pPr marL="0" indent="0">
                        <a:buFont typeface="Arial" panose="020B0604020202020204" pitchFamily="34" charset="0"/>
                        <a:buNone/>
                      </a:pPr>
                      <a:r>
                        <a:rPr kumimoji="1" lang="ja-JP" altLang="en-US" sz="1400" b="0" dirty="0">
                          <a:solidFill>
                            <a:schemeClr val="tx1"/>
                          </a:solidFill>
                          <a:latin typeface="Meiryo UI" panose="020B0604030504040204" pitchFamily="50" charset="-128"/>
                          <a:ea typeface="Meiryo UI" panose="020B0604030504040204" pitchFamily="50" charset="-128"/>
                        </a:rPr>
                        <a:t>適用拡大①</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❶従業員数の条件の撤廃</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kumimoji="1" lang="ja-JP" altLang="en-US" sz="1400" b="0" dirty="0">
                          <a:solidFill>
                            <a:schemeClr val="tx1"/>
                          </a:solidFill>
                          <a:latin typeface="Meiryo UI" panose="020B0604030504040204" pitchFamily="50" charset="-128"/>
                          <a:ea typeface="Meiryo UI" panose="020B0604030504040204" pitchFamily="50" charset="-128"/>
                        </a:rPr>
                        <a:t> ５人以上の個人事業所の　㋐業種の条件　を撤廃</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r>
                        <a:rPr kumimoji="1" lang="en-US" altLang="ja-JP" b="0" dirty="0">
                          <a:solidFill>
                            <a:schemeClr val="tx1"/>
                          </a:solidFill>
                          <a:latin typeface="Meiryo UI" panose="020B0604030504040204" pitchFamily="50" charset="-128"/>
                          <a:ea typeface="Meiryo UI" panose="020B0604030504040204" pitchFamily="50" charset="-128"/>
                        </a:rPr>
                        <a:t>90</a:t>
                      </a:r>
                      <a:r>
                        <a:rPr kumimoji="1" lang="ja-JP" altLang="en-US" sz="1200" b="0" dirty="0">
                          <a:solidFill>
                            <a:schemeClr val="tx1"/>
                          </a:solidFill>
                          <a:latin typeface="Meiryo UI" panose="020B0604030504040204" pitchFamily="50" charset="-128"/>
                          <a:ea typeface="Meiryo UI" panose="020B0604030504040204" pitchFamily="50" charset="-128"/>
                        </a:rPr>
                        <a:t>万人</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endParaRPr kumimoji="1" lang="en-US" altLang="ja-JP" sz="1600" b="1" dirty="0">
                        <a:solidFill>
                          <a:srgbClr val="ED7D31"/>
                        </a:solidFill>
                        <a:latin typeface="Meiryo UI" panose="020B0604030504040204" pitchFamily="50" charset="-128"/>
                        <a:ea typeface="Meiryo UI" panose="020B0604030504040204" pitchFamily="50" charset="-128"/>
                      </a:endParaRPr>
                    </a:p>
                    <a:p>
                      <a:pPr algn="ctr"/>
                      <a:r>
                        <a:rPr kumimoji="1" lang="ja-JP" altLang="en-US" b="1" dirty="0">
                          <a:solidFill>
                            <a:srgbClr val="002060"/>
                          </a:solidFill>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1.0</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400" b="1" dirty="0">
                          <a:solidFill>
                            <a:srgbClr val="ED7D31"/>
                          </a:solidFill>
                          <a:latin typeface="Meiryo UI" panose="020B0604030504040204" pitchFamily="50" charset="-128"/>
                          <a:ea typeface="Meiryo UI" panose="020B0604030504040204" pitchFamily="50" charset="-128"/>
                        </a:rPr>
                        <a:t>上昇</a:t>
                      </a:r>
                    </a:p>
                    <a:p>
                      <a:pPr algn="ctr"/>
                      <a:r>
                        <a:rPr kumimoji="1" lang="ja-JP" altLang="en-US" b="1" dirty="0">
                          <a:solidFill>
                            <a:srgbClr val="002060"/>
                          </a:solidFill>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0.9</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914641501"/>
                  </a:ext>
                </a:extLst>
              </a:tr>
              <a:tr h="971642">
                <a:tc>
                  <a:txBody>
                    <a:bodyPr/>
                    <a:lstStyle/>
                    <a:p>
                      <a:pPr marL="0" indent="0" algn="l" defTabSz="914400" rtl="0" eaLnBrk="1" latinLnBrk="0" hangingPunct="1">
                        <a:buFont typeface="Arial" panose="020B0604020202020204" pitchFamily="34" charset="0"/>
                        <a:buNone/>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適用拡大②</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4400" rtl="0" eaLnBrk="1" latinLnBrk="0" hangingPunct="1">
                        <a:buFont typeface="Arial" panose="020B0604020202020204" pitchFamily="34" charset="0"/>
                        <a:buChar cha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適用拡大①に加え、❷賃金の条件を撤廃</a:t>
                      </a:r>
                    </a:p>
                    <a:p>
                      <a:pPr marL="0" algn="l" defTabSz="914400" rtl="0" eaLnBrk="1" latinLnBrk="0" hangingPunct="1">
                        <a:spcAft>
                          <a:spcPts val="600"/>
                        </a:spcAft>
                      </a:pPr>
                      <a:endParaRPr kumimoji="1" lang="ja-JP" altLang="en-US" sz="11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r>
                        <a:rPr kumimoji="1" lang="en-US" altLang="ja-JP" dirty="0">
                          <a:solidFill>
                            <a:schemeClr val="tx1"/>
                          </a:solidFill>
                          <a:latin typeface="Meiryo UI" panose="020B0604030504040204" pitchFamily="50" charset="-128"/>
                          <a:ea typeface="Meiryo UI" panose="020B0604030504040204" pitchFamily="50" charset="-128"/>
                        </a:rPr>
                        <a:t>200</a:t>
                      </a:r>
                      <a:r>
                        <a:rPr kumimoji="1" lang="ja-JP" altLang="en-US" sz="1050" dirty="0">
                          <a:solidFill>
                            <a:schemeClr val="tx1"/>
                          </a:solidFill>
                          <a:latin typeface="Meiryo UI" panose="020B0604030504040204" pitchFamily="50" charset="-128"/>
                          <a:ea typeface="Meiryo UI" panose="020B0604030504040204" pitchFamily="50" charset="-128"/>
                        </a:rPr>
                        <a:t>万人</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endParaRPr kumimoji="1" lang="en-US" altLang="ja-JP" sz="1600" b="1" dirty="0">
                        <a:solidFill>
                          <a:srgbClr val="ED7D31"/>
                        </a:solidFill>
                        <a:latin typeface="Meiryo UI" panose="020B0604030504040204" pitchFamily="50" charset="-128"/>
                        <a:ea typeface="Meiryo UI" panose="020B0604030504040204" pitchFamily="50" charset="-128"/>
                      </a:endParaRPr>
                    </a:p>
                    <a:p>
                      <a:pPr algn="ctr"/>
                      <a:r>
                        <a:rPr kumimoji="1" lang="ja-JP" altLang="en-US" b="1" dirty="0">
                          <a:solidFill>
                            <a:srgbClr val="002060"/>
                          </a:solidFill>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1.7</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p>
                    <a:p>
                      <a:pPr algn="ctr"/>
                      <a:r>
                        <a:rPr kumimoji="1" lang="ja-JP" altLang="en-US" b="1" dirty="0">
                          <a:solidFill>
                            <a:srgbClr val="002060"/>
                          </a:solidFill>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1.4</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534468158"/>
                  </a:ext>
                </a:extLst>
              </a:tr>
              <a:tr h="971642">
                <a:tc>
                  <a:txBody>
                    <a:bodyPr/>
                    <a:lstStyle/>
                    <a:p>
                      <a:pPr marL="0" indent="0" algn="l" defTabSz="914400" rtl="0" eaLnBrk="1" latinLnBrk="0" hangingPunct="1">
                        <a:buFont typeface="Arial" panose="020B0604020202020204" pitchFamily="34" charset="0"/>
                        <a:buNone/>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適用拡大③</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4400" rtl="0" eaLnBrk="1" latinLnBrk="0" hangingPunct="1">
                        <a:buFont typeface="Arial" panose="020B0604020202020204" pitchFamily="34" charset="0"/>
                        <a:buChar cha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適用拡大②に加え、</a:t>
                      </a:r>
                      <a:br>
                        <a:rPr kumimoji="1" lang="en-US" altLang="ja-JP" sz="1400" b="0" kern="1200" dirty="0">
                          <a:solidFill>
                            <a:schemeClr val="tx1"/>
                          </a:solidFill>
                          <a:latin typeface="Meiryo UI" panose="020B0604030504040204" pitchFamily="50" charset="-128"/>
                          <a:ea typeface="Meiryo UI" panose="020B0604030504040204" pitchFamily="50" charset="-128"/>
                          <a:cs typeface="+mn-cs"/>
                        </a:rPr>
                      </a:b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個人事業所の  ㋑５人以上の条件を撤廃</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spcAft>
                          <a:spcPts val="600"/>
                        </a:spcAft>
                      </a:pPr>
                      <a:endParaRPr kumimoji="1" lang="en-US" altLang="ja-JP" sz="11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270</a:t>
                      </a:r>
                      <a:r>
                        <a:rPr kumimoji="1" lang="ja-JP" altLang="en-US" sz="1200" dirty="0">
                          <a:solidFill>
                            <a:schemeClr val="tx1"/>
                          </a:solidFill>
                          <a:latin typeface="Meiryo UI" panose="020B0604030504040204" pitchFamily="50" charset="-128"/>
                          <a:ea typeface="Meiryo UI" panose="020B0604030504040204" pitchFamily="50" charset="-128"/>
                        </a:rPr>
                        <a:t>万人</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endParaRPr kumimoji="1" lang="en-US" altLang="ja-JP" sz="1600" b="1" dirty="0">
                        <a:solidFill>
                          <a:srgbClr val="ED7D31"/>
                        </a:solidFill>
                        <a:latin typeface="Meiryo UI" panose="020B0604030504040204" pitchFamily="50" charset="-128"/>
                        <a:ea typeface="Meiryo UI" panose="020B0604030504040204" pitchFamily="50" charset="-128"/>
                      </a:endParaRPr>
                    </a:p>
                    <a:p>
                      <a:pPr algn="ctr"/>
                      <a:r>
                        <a:rPr kumimoji="1" lang="ja-JP" altLang="en-US" b="1" dirty="0">
                          <a:solidFill>
                            <a:srgbClr val="002060"/>
                          </a:solidFill>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3.1</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endParaRPr kumimoji="1" lang="en-US" altLang="ja-JP" sz="1600" b="1" dirty="0">
                        <a:solidFill>
                          <a:srgbClr val="ED7D31"/>
                        </a:solidFill>
                        <a:latin typeface="Meiryo UI" panose="020B0604030504040204" pitchFamily="50" charset="-128"/>
                        <a:ea typeface="Meiryo UI" panose="020B0604030504040204" pitchFamily="50" charset="-128"/>
                      </a:endParaRPr>
                    </a:p>
                    <a:p>
                      <a:pPr algn="ctr"/>
                      <a:r>
                        <a:rPr kumimoji="1" lang="en-US" altLang="ja-JP" b="1" dirty="0">
                          <a:solidFill>
                            <a:srgbClr val="002060"/>
                          </a:solidFill>
                          <a:latin typeface="Meiryo UI" panose="020B0604030504040204" pitchFamily="50" charset="-128"/>
                          <a:ea typeface="Meiryo UI" panose="020B0604030504040204" pitchFamily="50" charset="-128"/>
                        </a:rPr>
                        <a:t>+2.7</a:t>
                      </a:r>
                      <a:endParaRPr kumimoji="1" lang="ja-JP" altLang="en-US" b="1" dirty="0">
                        <a:solidFill>
                          <a:srgbClr val="002060"/>
                        </a:solidFill>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176433408"/>
                  </a:ext>
                </a:extLst>
              </a:tr>
              <a:tr h="971642">
                <a:tc>
                  <a:txBody>
                    <a:bodyPr/>
                    <a:lstStyle/>
                    <a:p>
                      <a:pPr marL="0" indent="0" algn="l" defTabSz="914400" rtl="0" eaLnBrk="1" latinLnBrk="0" hangingPunct="1">
                        <a:buFont typeface="Arial" panose="020B0604020202020204" pitchFamily="34" charset="0"/>
                        <a:buNone/>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適用拡大④</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4400" rtl="0" eaLnBrk="1" latinLnBrk="0" hangingPunct="1">
                        <a:buFont typeface="Arial" panose="020B0604020202020204" pitchFamily="34" charset="0"/>
                        <a:buChar cha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適用拡大③を緩和し、</a:t>
                      </a:r>
                      <a:br>
                        <a:rPr kumimoji="1" lang="en-US" altLang="ja-JP" sz="1400" b="0" kern="1200" dirty="0">
                          <a:solidFill>
                            <a:schemeClr val="tx1"/>
                          </a:solidFill>
                          <a:latin typeface="Meiryo UI" panose="020B0604030504040204" pitchFamily="50" charset="-128"/>
                          <a:ea typeface="Meiryo UI" panose="020B0604030504040204" pitchFamily="50" charset="-128"/>
                          <a:cs typeface="+mn-cs"/>
                        </a:rPr>
                      </a:b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週</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時間以上で働く全ての従業員が加入</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en-US" altLang="ja-JP" sz="11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860</a:t>
                      </a:r>
                      <a:r>
                        <a:rPr kumimoji="1" lang="ja-JP" altLang="en-US" sz="1050" dirty="0">
                          <a:solidFill>
                            <a:schemeClr val="tx1"/>
                          </a:solidFill>
                          <a:latin typeface="Meiryo UI" panose="020B0604030504040204" pitchFamily="50" charset="-128"/>
                          <a:ea typeface="Meiryo UI" panose="020B0604030504040204" pitchFamily="50" charset="-128"/>
                        </a:rPr>
                        <a:t>万人</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p>
                    <a:p>
                      <a:pPr algn="ctr"/>
                      <a:r>
                        <a:rPr kumimoji="1" lang="ja-JP" altLang="en-US" b="1" dirty="0">
                          <a:solidFill>
                            <a:srgbClr val="002060"/>
                          </a:solidFill>
                          <a:latin typeface="Meiryo UI" panose="020B0604030504040204" pitchFamily="50" charset="-128"/>
                          <a:ea typeface="Meiryo UI" panose="020B0604030504040204" pitchFamily="50" charset="-128"/>
                        </a:rPr>
                        <a:t>＋</a:t>
                      </a:r>
                      <a:r>
                        <a:rPr kumimoji="1" lang="en-US" altLang="ja-JP" b="1" dirty="0">
                          <a:solidFill>
                            <a:srgbClr val="002060"/>
                          </a:solidFill>
                          <a:latin typeface="Meiryo UI" panose="020B0604030504040204" pitchFamily="50" charset="-128"/>
                          <a:ea typeface="Meiryo UI" panose="020B0604030504040204" pitchFamily="50" charset="-128"/>
                        </a:rPr>
                        <a:t>3.6</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b="1" dirty="0">
                          <a:solidFill>
                            <a:srgbClr val="ED7D31"/>
                          </a:solidFill>
                          <a:latin typeface="Meiryo UI" panose="020B0604030504040204" pitchFamily="50" charset="-128"/>
                          <a:ea typeface="Meiryo UI" panose="020B0604030504040204" pitchFamily="50" charset="-128"/>
                        </a:rPr>
                        <a:t>上昇</a:t>
                      </a:r>
                    </a:p>
                    <a:p>
                      <a:pPr algn="ctr"/>
                      <a:r>
                        <a:rPr kumimoji="1" lang="en-US" altLang="ja-JP" b="1" dirty="0">
                          <a:solidFill>
                            <a:srgbClr val="002060"/>
                          </a:solidFill>
                          <a:latin typeface="Meiryo UI" panose="020B0604030504040204" pitchFamily="50" charset="-128"/>
                          <a:ea typeface="Meiryo UI" panose="020B0604030504040204" pitchFamily="50" charset="-128"/>
                        </a:rPr>
                        <a:t>+5.9</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439065982"/>
                  </a:ext>
                </a:extLst>
              </a:tr>
            </a:tbl>
          </a:graphicData>
        </a:graphic>
      </p:graphicFrame>
      <p:sp>
        <p:nvSpPr>
          <p:cNvPr id="9" name="テキスト ボックス 8">
            <a:extLst>
              <a:ext uri="{FF2B5EF4-FFF2-40B4-BE49-F238E27FC236}">
                <a16:creationId xmlns:a16="http://schemas.microsoft.com/office/drawing/2014/main" id="{9CD97184-E831-0CDD-7100-57A3612A51C7}"/>
              </a:ext>
            </a:extLst>
          </p:cNvPr>
          <p:cNvSpPr txBox="1"/>
          <p:nvPr/>
        </p:nvSpPr>
        <p:spPr>
          <a:xfrm>
            <a:off x="304800" y="6343446"/>
            <a:ext cx="2700660" cy="369332"/>
          </a:xfrm>
          <a:prstGeom prst="rect">
            <a:avLst/>
          </a:prstGeom>
          <a:noFill/>
        </p:spPr>
        <p:txBody>
          <a:bodyPr wrap="square" rtlCol="0">
            <a:spAutoFit/>
          </a:bodyPr>
          <a:lstStyle/>
          <a:p>
            <a:pPr marL="0" marR="0" lvl="0" indent="-1884363"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注：試算における人口の前提は、中位推計。</a:t>
            </a:r>
            <a:endPar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84363"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1">
            <a:extLst>
              <a:ext uri="{FF2B5EF4-FFF2-40B4-BE49-F238E27FC236}">
                <a16:creationId xmlns:a16="http://schemas.microsoft.com/office/drawing/2014/main" id="{276F1A83-272D-B8AC-5272-9576F15C5012}"/>
              </a:ext>
            </a:extLst>
          </p:cNvPr>
          <p:cNvSpPr>
            <a:spLocks noGrp="1"/>
          </p:cNvSpPr>
          <p:nvPr>
            <p:ph type="sldNum" sz="quarter" idx="12"/>
          </p:nvPr>
        </p:nvSpPr>
        <p:spPr>
          <a:xfrm>
            <a:off x="9557012" y="6623175"/>
            <a:ext cx="337767" cy="211203"/>
          </a:xfrm>
        </p:spPr>
        <p:txBody>
          <a:bodyPr/>
          <a:lstStyle/>
          <a:p>
            <a:fld id="{F6DBB2F7-2C7C-461D-B70D-217E141D3FEC}" type="slidenum">
              <a:rPr kumimoji="1" lang="ja-JP" altLang="en-US" smtClean="0"/>
              <a:pPr/>
              <a:t>10</a:t>
            </a:fld>
            <a:endParaRPr kumimoji="1" lang="ja-JP" altLang="en-US"/>
          </a:p>
        </p:txBody>
      </p:sp>
      <p:sp>
        <p:nvSpPr>
          <p:cNvPr id="13" name="正方形/長方形 12">
            <a:extLst>
              <a:ext uri="{FF2B5EF4-FFF2-40B4-BE49-F238E27FC236}">
                <a16:creationId xmlns:a16="http://schemas.microsoft.com/office/drawing/2014/main" id="{FF40A9AC-BDBE-7B99-FE6C-27DE4452CE22}"/>
              </a:ext>
            </a:extLst>
          </p:cNvPr>
          <p:cNvSpPr/>
          <p:nvPr/>
        </p:nvSpPr>
        <p:spPr bwMode="gray">
          <a:xfrm>
            <a:off x="420488" y="710697"/>
            <a:ext cx="364415" cy="76378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　状</a:t>
            </a:r>
          </a:p>
        </p:txBody>
      </p:sp>
      <p:sp>
        <p:nvSpPr>
          <p:cNvPr id="15" name="テキスト ボックス 14">
            <a:extLst>
              <a:ext uri="{FF2B5EF4-FFF2-40B4-BE49-F238E27FC236}">
                <a16:creationId xmlns:a16="http://schemas.microsoft.com/office/drawing/2014/main" id="{ECB769A7-9FED-32C1-0F4F-77E4FAA8F522}"/>
              </a:ext>
            </a:extLst>
          </p:cNvPr>
          <p:cNvSpPr txBox="1"/>
          <p:nvPr/>
        </p:nvSpPr>
        <p:spPr>
          <a:xfrm>
            <a:off x="1063206" y="944547"/>
            <a:ext cx="8440485" cy="27270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44546A"/>
              </a:buClr>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❶ の条件</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従業員数５１人以上の企業　　</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❷ の条件</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月収８．８万円以上　　</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❸ の条件</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週２０時間以上</a:t>
            </a:r>
            <a:endPar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1520F3F6-A172-9DC4-2555-D4DEC9562B74}"/>
              </a:ext>
            </a:extLst>
          </p:cNvPr>
          <p:cNvSpPr/>
          <p:nvPr/>
        </p:nvSpPr>
        <p:spPr>
          <a:xfrm>
            <a:off x="4659547" y="881477"/>
            <a:ext cx="3226674"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125D87D5-878B-C32D-BCDF-9DEFAACAEA26}"/>
              </a:ext>
            </a:extLst>
          </p:cNvPr>
          <p:cNvSpPr/>
          <p:nvPr/>
        </p:nvSpPr>
        <p:spPr>
          <a:xfrm>
            <a:off x="1193800" y="1361903"/>
            <a:ext cx="1046001"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326D8B30-8D3A-35A8-666E-9737E95F9A25}"/>
              </a:ext>
            </a:extLst>
          </p:cNvPr>
          <p:cNvSpPr/>
          <p:nvPr/>
        </p:nvSpPr>
        <p:spPr>
          <a:xfrm>
            <a:off x="2514601" y="1354345"/>
            <a:ext cx="2895599"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00C83475-1096-742B-D34A-3787F6FBB0C3}"/>
              </a:ext>
            </a:extLst>
          </p:cNvPr>
          <p:cNvSpPr txBox="1"/>
          <p:nvPr/>
        </p:nvSpPr>
        <p:spPr>
          <a:xfrm>
            <a:off x="867712" y="1166149"/>
            <a:ext cx="8807129" cy="32188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㋐特定の業種の、 ㋑５人以上の従業員がいる個人事業所で正社員として働く場合、社会保険に加入。</a:t>
            </a:r>
          </a:p>
        </p:txBody>
      </p:sp>
      <p:sp>
        <p:nvSpPr>
          <p:cNvPr id="14" name="テキスト ボックス 13">
            <a:extLst>
              <a:ext uri="{FF2B5EF4-FFF2-40B4-BE49-F238E27FC236}">
                <a16:creationId xmlns:a16="http://schemas.microsoft.com/office/drawing/2014/main" id="{29C4A2B8-5430-36CA-A171-0C88BFB8E730}"/>
              </a:ext>
            </a:extLst>
          </p:cNvPr>
          <p:cNvSpPr txBox="1"/>
          <p:nvPr/>
        </p:nvSpPr>
        <p:spPr>
          <a:xfrm>
            <a:off x="867712" y="703316"/>
            <a:ext cx="9006249" cy="32188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●パート・アルバイトが社会保険の加入するためには、❶勤務先の従業員数、❷賃金、❸就労時間を満たす必要。</a:t>
            </a:r>
          </a:p>
        </p:txBody>
      </p:sp>
      <p:sp>
        <p:nvSpPr>
          <p:cNvPr id="25" name="正方形/長方形 24">
            <a:extLst>
              <a:ext uri="{FF2B5EF4-FFF2-40B4-BE49-F238E27FC236}">
                <a16:creationId xmlns:a16="http://schemas.microsoft.com/office/drawing/2014/main" id="{440E9D8E-3F40-B29E-BDFD-4949C9933B8B}"/>
              </a:ext>
            </a:extLst>
          </p:cNvPr>
          <p:cNvSpPr/>
          <p:nvPr/>
        </p:nvSpPr>
        <p:spPr>
          <a:xfrm>
            <a:off x="7745547" y="1730906"/>
            <a:ext cx="1747703" cy="6734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3EA3A81-00B8-3303-241B-BEED5BC97322}"/>
              </a:ext>
            </a:extLst>
          </p:cNvPr>
          <p:cNvSpPr txBox="1"/>
          <p:nvPr/>
        </p:nvSpPr>
        <p:spPr>
          <a:xfrm>
            <a:off x="7749699" y="1811774"/>
            <a:ext cx="1379903" cy="523220"/>
          </a:xfrm>
          <a:prstGeom prst="rect">
            <a:avLst/>
          </a:prstGeom>
          <a:noFill/>
        </p:spPr>
        <p:txBody>
          <a:bodyPr wrap="square" rtlCol="0">
            <a:spAutoFit/>
          </a:bodyPr>
          <a:lstStyle/>
          <a:p>
            <a:r>
              <a:rPr kumimoji="1" lang="ja-JP" altLang="en-US" sz="1400" b="1" dirty="0">
                <a:solidFill>
                  <a:srgbClr val="002060"/>
                </a:solidFill>
                <a:latin typeface="Meiryo UI" panose="020B0604030504040204" pitchFamily="50" charset="-128"/>
                <a:ea typeface="Meiryo UI" panose="020B0604030504040204" pitchFamily="50" charset="-128"/>
              </a:rPr>
              <a:t>年金財政の</a:t>
            </a:r>
            <a:endParaRPr kumimoji="1" lang="en-US" altLang="ja-JP" sz="1400" b="1" dirty="0">
              <a:solidFill>
                <a:srgbClr val="002060"/>
              </a:solidFill>
              <a:latin typeface="Meiryo UI" panose="020B0604030504040204" pitchFamily="50" charset="-128"/>
              <a:ea typeface="Meiryo UI" panose="020B0604030504040204" pitchFamily="50" charset="-128"/>
            </a:endParaRPr>
          </a:p>
          <a:p>
            <a:r>
              <a:rPr kumimoji="1" lang="ja-JP" altLang="en-US" sz="1400" b="1" dirty="0">
                <a:solidFill>
                  <a:srgbClr val="002060"/>
                </a:solidFill>
                <a:latin typeface="Meiryo UI" panose="020B0604030504040204" pitchFamily="50" charset="-128"/>
                <a:ea typeface="Meiryo UI" panose="020B0604030504040204" pitchFamily="50" charset="-128"/>
              </a:rPr>
              <a:t>プラスの効果</a:t>
            </a:r>
          </a:p>
        </p:txBody>
      </p:sp>
      <p:cxnSp>
        <p:nvCxnSpPr>
          <p:cNvPr id="35" name="直線コネクタ 34">
            <a:extLst>
              <a:ext uri="{FF2B5EF4-FFF2-40B4-BE49-F238E27FC236}">
                <a16:creationId xmlns:a16="http://schemas.microsoft.com/office/drawing/2014/main" id="{95370F40-7A91-C93A-2C69-F61326922F44}"/>
              </a:ext>
            </a:extLst>
          </p:cNvPr>
          <p:cNvCxnSpPr>
            <a:cxnSpLocks/>
          </p:cNvCxnSpPr>
          <p:nvPr/>
        </p:nvCxnSpPr>
        <p:spPr>
          <a:xfrm>
            <a:off x="7835732" y="4108476"/>
            <a:ext cx="1647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84C1D7B9-9D92-6583-DAAA-EC902EB7E3ED}"/>
              </a:ext>
            </a:extLst>
          </p:cNvPr>
          <p:cNvSpPr/>
          <p:nvPr/>
        </p:nvSpPr>
        <p:spPr>
          <a:xfrm>
            <a:off x="8908737" y="3120563"/>
            <a:ext cx="304800" cy="992695"/>
          </a:xfrm>
          <a:prstGeom prst="rect">
            <a:avLst/>
          </a:prstGeom>
          <a:solidFill>
            <a:srgbClr val="7BC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a:extLst>
              <a:ext uri="{FF2B5EF4-FFF2-40B4-BE49-F238E27FC236}">
                <a16:creationId xmlns:a16="http://schemas.microsoft.com/office/drawing/2014/main" id="{58F30197-2679-2383-AF0C-532B659A9E2E}"/>
              </a:ext>
            </a:extLst>
          </p:cNvPr>
          <p:cNvCxnSpPr>
            <a:cxnSpLocks/>
          </p:cNvCxnSpPr>
          <p:nvPr/>
        </p:nvCxnSpPr>
        <p:spPr>
          <a:xfrm flipV="1">
            <a:off x="8305800" y="3127957"/>
            <a:ext cx="430470" cy="26160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89D674C8-2E1D-6DD0-CF5C-FEFC86E852E9}"/>
              </a:ext>
            </a:extLst>
          </p:cNvPr>
          <p:cNvGrpSpPr/>
          <p:nvPr/>
        </p:nvGrpSpPr>
        <p:grpSpPr>
          <a:xfrm>
            <a:off x="7770842" y="2579541"/>
            <a:ext cx="1732850" cy="265197"/>
            <a:chOff x="7835732" y="2587193"/>
            <a:chExt cx="1647118" cy="265197"/>
          </a:xfrm>
        </p:grpSpPr>
        <p:sp>
          <p:nvSpPr>
            <p:cNvPr id="43" name="正方形/長方形 42">
              <a:extLst>
                <a:ext uri="{FF2B5EF4-FFF2-40B4-BE49-F238E27FC236}">
                  <a16:creationId xmlns:a16="http://schemas.microsoft.com/office/drawing/2014/main" id="{42DEA220-FC78-7581-3761-A12EBE14526D}"/>
                </a:ext>
              </a:extLst>
            </p:cNvPr>
            <p:cNvSpPr/>
            <p:nvPr/>
          </p:nvSpPr>
          <p:spPr>
            <a:xfrm>
              <a:off x="7835732" y="2590800"/>
              <a:ext cx="1647118" cy="261590"/>
            </a:xfrm>
            <a:prstGeom prst="rect">
              <a:avLst/>
            </a:prstGeom>
            <a:solidFill>
              <a:srgbClr val="07A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9568B6C1-1C24-A27A-B817-9983D6DF855C}"/>
                </a:ext>
              </a:extLst>
            </p:cNvPr>
            <p:cNvSpPr txBox="1"/>
            <p:nvPr/>
          </p:nvSpPr>
          <p:spPr>
            <a:xfrm>
              <a:off x="7835732" y="2587193"/>
              <a:ext cx="1627738" cy="261610"/>
            </a:xfrm>
            <a:prstGeom prst="rect">
              <a:avLst/>
            </a:prstGeom>
            <a:noFill/>
          </p:spPr>
          <p:txBody>
            <a:bodyPr wrap="square" rtlCol="0">
              <a:sp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個人の年金額が増加</a:t>
              </a:r>
            </a:p>
          </p:txBody>
        </p:sp>
      </p:grpSp>
      <p:sp>
        <p:nvSpPr>
          <p:cNvPr id="46" name="テキスト ボックス 45">
            <a:extLst>
              <a:ext uri="{FF2B5EF4-FFF2-40B4-BE49-F238E27FC236}">
                <a16:creationId xmlns:a16="http://schemas.microsoft.com/office/drawing/2014/main" id="{3312EF1D-5D87-0C80-7413-6D5D11D2116F}"/>
              </a:ext>
            </a:extLst>
          </p:cNvPr>
          <p:cNvSpPr txBox="1"/>
          <p:nvPr/>
        </p:nvSpPr>
        <p:spPr>
          <a:xfrm>
            <a:off x="7874552" y="4113258"/>
            <a:ext cx="784739"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国民年金</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に加入</a:t>
            </a:r>
          </a:p>
        </p:txBody>
      </p:sp>
      <p:sp>
        <p:nvSpPr>
          <p:cNvPr id="47" name="テキスト ボックス 46">
            <a:extLst>
              <a:ext uri="{FF2B5EF4-FFF2-40B4-BE49-F238E27FC236}">
                <a16:creationId xmlns:a16="http://schemas.microsoft.com/office/drawing/2014/main" id="{40874E12-DC89-B363-0674-43EBF62FF62A}"/>
              </a:ext>
            </a:extLst>
          </p:cNvPr>
          <p:cNvSpPr txBox="1"/>
          <p:nvPr/>
        </p:nvSpPr>
        <p:spPr>
          <a:xfrm>
            <a:off x="8668768" y="4121647"/>
            <a:ext cx="784739"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厚生年金</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に加入</a:t>
            </a:r>
          </a:p>
        </p:txBody>
      </p:sp>
      <p:grpSp>
        <p:nvGrpSpPr>
          <p:cNvPr id="48" name="グループ化 47">
            <a:extLst>
              <a:ext uri="{FF2B5EF4-FFF2-40B4-BE49-F238E27FC236}">
                <a16:creationId xmlns:a16="http://schemas.microsoft.com/office/drawing/2014/main" id="{8C3570FA-4D2C-E5B2-6084-893159A5FDC5}"/>
              </a:ext>
            </a:extLst>
          </p:cNvPr>
          <p:cNvGrpSpPr/>
          <p:nvPr/>
        </p:nvGrpSpPr>
        <p:grpSpPr>
          <a:xfrm>
            <a:off x="7885038" y="2915955"/>
            <a:ext cx="532283" cy="369332"/>
            <a:chOff x="1201321" y="5270880"/>
            <a:chExt cx="1663330" cy="1062298"/>
          </a:xfrm>
        </p:grpSpPr>
        <p:pic>
          <p:nvPicPr>
            <p:cNvPr id="49" name="図 48" descr="部屋, 賭博場, シーン, カップ が含まれている画像&#10;&#10;自動的に生成された説明">
              <a:extLst>
                <a:ext uri="{FF2B5EF4-FFF2-40B4-BE49-F238E27FC236}">
                  <a16:creationId xmlns:a16="http://schemas.microsoft.com/office/drawing/2014/main" id="{215D2CA8-3B5A-3285-D8CB-2D3848610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114" y="5584432"/>
              <a:ext cx="1589537" cy="748746"/>
            </a:xfrm>
            <a:prstGeom prst="rect">
              <a:avLst/>
            </a:prstGeom>
          </p:spPr>
        </p:pic>
        <p:pic>
          <p:nvPicPr>
            <p:cNvPr id="50" name="グラフィックス 49">
              <a:extLst>
                <a:ext uri="{FF2B5EF4-FFF2-40B4-BE49-F238E27FC236}">
                  <a16:creationId xmlns:a16="http://schemas.microsoft.com/office/drawing/2014/main" id="{B367AA24-F560-7ECE-5884-B5C7D85D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321" y="5270880"/>
              <a:ext cx="1178244" cy="673859"/>
            </a:xfrm>
            <a:prstGeom prst="rect">
              <a:avLst/>
            </a:prstGeom>
          </p:spPr>
        </p:pic>
      </p:grpSp>
      <p:grpSp>
        <p:nvGrpSpPr>
          <p:cNvPr id="52" name="グループ化 51">
            <a:extLst>
              <a:ext uri="{FF2B5EF4-FFF2-40B4-BE49-F238E27FC236}">
                <a16:creationId xmlns:a16="http://schemas.microsoft.com/office/drawing/2014/main" id="{EAA3F804-3151-D090-2336-3441FB1681B7}"/>
              </a:ext>
            </a:extLst>
          </p:cNvPr>
          <p:cNvGrpSpPr/>
          <p:nvPr/>
        </p:nvGrpSpPr>
        <p:grpSpPr>
          <a:xfrm>
            <a:off x="7770842" y="4562196"/>
            <a:ext cx="1732849" cy="265197"/>
            <a:chOff x="7835732" y="2587193"/>
            <a:chExt cx="1647118" cy="265197"/>
          </a:xfrm>
        </p:grpSpPr>
        <p:sp>
          <p:nvSpPr>
            <p:cNvPr id="53" name="正方形/長方形 52">
              <a:extLst>
                <a:ext uri="{FF2B5EF4-FFF2-40B4-BE49-F238E27FC236}">
                  <a16:creationId xmlns:a16="http://schemas.microsoft.com/office/drawing/2014/main" id="{2B5CFE4D-9010-53BF-7BBE-674F97E75699}"/>
                </a:ext>
              </a:extLst>
            </p:cNvPr>
            <p:cNvSpPr/>
            <p:nvPr/>
          </p:nvSpPr>
          <p:spPr>
            <a:xfrm>
              <a:off x="7835732" y="2590800"/>
              <a:ext cx="1647118" cy="261590"/>
            </a:xfrm>
            <a:prstGeom prst="rect">
              <a:avLst/>
            </a:prstGeom>
            <a:solidFill>
              <a:srgbClr val="07A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A159BAB5-C68B-AE60-1F1E-31DFB667E098}"/>
                </a:ext>
              </a:extLst>
            </p:cNvPr>
            <p:cNvSpPr txBox="1"/>
            <p:nvPr/>
          </p:nvSpPr>
          <p:spPr>
            <a:xfrm>
              <a:off x="7835732" y="2587193"/>
              <a:ext cx="1627738" cy="246221"/>
            </a:xfrm>
            <a:prstGeom prst="rect">
              <a:avLst/>
            </a:prstGeom>
            <a:noFill/>
          </p:spPr>
          <p:txBody>
            <a:bodyPr wrap="square" rtlCol="0">
              <a:spAutoFit/>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年金制度の支え手の増加</a:t>
              </a:r>
            </a:p>
          </p:txBody>
        </p:sp>
      </p:grpSp>
      <p:pic>
        <p:nvPicPr>
          <p:cNvPr id="55" name="図 54">
            <a:extLst>
              <a:ext uri="{FF2B5EF4-FFF2-40B4-BE49-F238E27FC236}">
                <a16:creationId xmlns:a16="http://schemas.microsoft.com/office/drawing/2014/main" id="{B4EE2118-EF07-E968-7676-AA0C138F6152}"/>
              </a:ext>
            </a:extLst>
          </p:cNvPr>
          <p:cNvPicPr>
            <a:picLocks noChangeAspect="1"/>
          </p:cNvPicPr>
          <p:nvPr/>
        </p:nvPicPr>
        <p:blipFill>
          <a:blip r:embed="rId5"/>
          <a:srcRect/>
          <a:stretch/>
        </p:blipFill>
        <p:spPr>
          <a:xfrm>
            <a:off x="8738286" y="5603474"/>
            <a:ext cx="668678" cy="718315"/>
          </a:xfrm>
          <a:prstGeom prst="rect">
            <a:avLst/>
          </a:prstGeom>
        </p:spPr>
      </p:pic>
      <p:pic>
        <p:nvPicPr>
          <p:cNvPr id="56" name="図 55">
            <a:extLst>
              <a:ext uri="{FF2B5EF4-FFF2-40B4-BE49-F238E27FC236}">
                <a16:creationId xmlns:a16="http://schemas.microsoft.com/office/drawing/2014/main" id="{344E35D2-BB72-2184-A7B7-0E8455AB1FBD}"/>
              </a:ext>
            </a:extLst>
          </p:cNvPr>
          <p:cNvPicPr>
            <a:picLocks noChangeAspect="1"/>
          </p:cNvPicPr>
          <p:nvPr/>
        </p:nvPicPr>
        <p:blipFill>
          <a:blip r:embed="rId6"/>
          <a:srcRect/>
          <a:stretch/>
        </p:blipFill>
        <p:spPr>
          <a:xfrm>
            <a:off x="7861968" y="5637747"/>
            <a:ext cx="784146" cy="684042"/>
          </a:xfrm>
          <a:prstGeom prst="rect">
            <a:avLst/>
          </a:prstGeom>
        </p:spPr>
      </p:pic>
      <p:sp>
        <p:nvSpPr>
          <p:cNvPr id="57" name="四角形: 角を丸くする 56">
            <a:extLst>
              <a:ext uri="{FF2B5EF4-FFF2-40B4-BE49-F238E27FC236}">
                <a16:creationId xmlns:a16="http://schemas.microsoft.com/office/drawing/2014/main" id="{5DDCFDC8-FB05-E287-4C03-9ABB27D538DA}"/>
              </a:ext>
            </a:extLst>
          </p:cNvPr>
          <p:cNvSpPr/>
          <p:nvPr/>
        </p:nvSpPr>
        <p:spPr>
          <a:xfrm>
            <a:off x="7770841" y="4944699"/>
            <a:ext cx="1721871" cy="1377090"/>
          </a:xfrm>
          <a:prstGeom prst="roundRect">
            <a:avLst>
              <a:gd name="adj" fmla="val 7308"/>
            </a:avLst>
          </a:prstGeom>
          <a:noFill/>
          <a:ln>
            <a:solidFill>
              <a:srgbClr val="07A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96E82C2F-F28B-ECE0-C8CC-9DB70638F871}"/>
              </a:ext>
            </a:extLst>
          </p:cNvPr>
          <p:cNvSpPr/>
          <p:nvPr/>
        </p:nvSpPr>
        <p:spPr>
          <a:xfrm>
            <a:off x="7906352" y="5013684"/>
            <a:ext cx="1450848" cy="236513"/>
          </a:xfrm>
          <a:prstGeom prst="roundRect">
            <a:avLst/>
          </a:prstGeom>
          <a:solidFill>
            <a:srgbClr val="07A18A"/>
          </a:solidFill>
          <a:ln>
            <a:solidFill>
              <a:srgbClr val="07A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F59ABC2D-9EDD-F388-FCED-ECE574791A01}"/>
              </a:ext>
            </a:extLst>
          </p:cNvPr>
          <p:cNvSpPr txBox="1"/>
          <p:nvPr/>
        </p:nvSpPr>
        <p:spPr>
          <a:xfrm>
            <a:off x="7874747" y="4990437"/>
            <a:ext cx="1514059"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社会保険</a:t>
            </a:r>
          </a:p>
        </p:txBody>
      </p:sp>
      <p:sp>
        <p:nvSpPr>
          <p:cNvPr id="60" name="テキスト ボックス 59">
            <a:extLst>
              <a:ext uri="{FF2B5EF4-FFF2-40B4-BE49-F238E27FC236}">
                <a16:creationId xmlns:a16="http://schemas.microsoft.com/office/drawing/2014/main" id="{308CDD9E-F491-24A3-83F9-1A46928C61B2}"/>
              </a:ext>
            </a:extLst>
          </p:cNvPr>
          <p:cNvSpPr txBox="1"/>
          <p:nvPr/>
        </p:nvSpPr>
        <p:spPr>
          <a:xfrm>
            <a:off x="7838636" y="5277998"/>
            <a:ext cx="1586281"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働く人の増加により</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持続可能性が高まる</a:t>
            </a:r>
          </a:p>
        </p:txBody>
      </p:sp>
      <p:grpSp>
        <p:nvGrpSpPr>
          <p:cNvPr id="61" name="グループ化 60">
            <a:extLst>
              <a:ext uri="{FF2B5EF4-FFF2-40B4-BE49-F238E27FC236}">
                <a16:creationId xmlns:a16="http://schemas.microsoft.com/office/drawing/2014/main" id="{504CEA3A-2380-13AB-90C4-7C88ACE4DCDE}"/>
              </a:ext>
            </a:extLst>
          </p:cNvPr>
          <p:cNvGrpSpPr/>
          <p:nvPr/>
        </p:nvGrpSpPr>
        <p:grpSpPr>
          <a:xfrm>
            <a:off x="8897359" y="1840893"/>
            <a:ext cx="513006" cy="413853"/>
            <a:chOff x="1201321" y="5270880"/>
            <a:chExt cx="1663330" cy="1062300"/>
          </a:xfrm>
        </p:grpSpPr>
        <p:pic>
          <p:nvPicPr>
            <p:cNvPr id="62" name="図 61" descr="部屋, 賭博場, シーン, カップ が含まれている画像&#10;&#10;自動的に生成された説明">
              <a:extLst>
                <a:ext uri="{FF2B5EF4-FFF2-40B4-BE49-F238E27FC236}">
                  <a16:creationId xmlns:a16="http://schemas.microsoft.com/office/drawing/2014/main" id="{2D808EF6-5ACA-247B-845E-24CCFA9F25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63" name="グラフィックス 62">
              <a:extLst>
                <a:ext uri="{FF2B5EF4-FFF2-40B4-BE49-F238E27FC236}">
                  <a16:creationId xmlns:a16="http://schemas.microsoft.com/office/drawing/2014/main" id="{650ACFA7-A5AA-D358-4096-B8F0CE1B9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321" y="5270880"/>
              <a:ext cx="1178244" cy="673859"/>
            </a:xfrm>
            <a:prstGeom prst="rect">
              <a:avLst/>
            </a:prstGeom>
          </p:spPr>
        </p:pic>
      </p:grpSp>
    </p:spTree>
    <p:extLst>
      <p:ext uri="{BB962C8B-B14F-4D97-AF65-F5344CB8AC3E}">
        <p14:creationId xmlns:p14="http://schemas.microsoft.com/office/powerpoint/2010/main" val="291686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3D13F1B-0D26-76E0-4F20-6BFC9B5FA7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4BE2747-85AE-476A-B242-46E3AA6A4EE9}" type="slidenum">
              <a:rPr kumimoji="0" lang="en-US" altLang="ja-JP"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C55D0B36-6425-3BCC-3E63-940BF491D548}"/>
              </a:ext>
            </a:extLst>
          </p:cNvPr>
          <p:cNvSpPr/>
          <p:nvPr/>
        </p:nvSpPr>
        <p:spPr>
          <a:xfrm>
            <a:off x="411164" y="0"/>
            <a:ext cx="8768795" cy="5468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社会保険の適用対象をさらに拡大した場合の</a:t>
            </a:r>
            <a:r>
              <a:rPr kumimoji="0" lang="ja-JP" altLang="en-US" sz="19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平均年金額や年金額分布の変化</a:t>
            </a:r>
            <a:endParaRPr kumimoji="0" lang="ja-JP" altLang="en-US" sz="19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901576CF-92E9-42B2-1BE4-449D327BEC4A}"/>
              </a:ext>
            </a:extLst>
          </p:cNvPr>
          <p:cNvSpPr txBox="1"/>
          <p:nvPr/>
        </p:nvSpPr>
        <p:spPr>
          <a:xfrm>
            <a:off x="410629" y="2456842"/>
            <a:ext cx="9082622"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　</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lang="ja-JP" altLang="en-US" b="1" spc="300" dirty="0">
                <a:solidFill>
                  <a:srgbClr val="002060"/>
                </a:solidFill>
              </a:rPr>
              <a:t>生＜</a:t>
            </a:r>
            <a:r>
              <a:rPr lang="en-US" altLang="ja-JP" b="1" spc="300" dirty="0">
                <a:solidFill>
                  <a:srgbClr val="002060"/>
                </a:solidFill>
              </a:rPr>
              <a:t>30</a:t>
            </a:r>
            <a:r>
              <a:rPr lang="ja-JP" altLang="en-US" b="1" spc="300" dirty="0">
                <a:solidFill>
                  <a:srgbClr val="002060"/>
                </a:solidFill>
              </a:rPr>
              <a:t>歳＞（</a:t>
            </a:r>
            <a:r>
              <a:rPr lang="en-US" altLang="ja-JP" b="1" spc="300" dirty="0">
                <a:solidFill>
                  <a:srgbClr val="002060"/>
                </a:solidFill>
              </a:rPr>
              <a:t>2059</a:t>
            </a:r>
            <a:r>
              <a:rPr lang="ja-JP" altLang="en-US" b="1" spc="300" dirty="0">
                <a:solidFill>
                  <a:srgbClr val="002060"/>
                </a:solidFill>
              </a:rPr>
              <a:t>年に</a:t>
            </a:r>
            <a:r>
              <a:rPr lang="en-US" altLang="ja-JP" b="1" spc="300" dirty="0">
                <a:solidFill>
                  <a:srgbClr val="002060"/>
                </a:solidFill>
              </a:rPr>
              <a:t>65</a:t>
            </a:r>
            <a:r>
              <a:rPr lang="ja-JP" altLang="en-US" b="1" spc="300" dirty="0">
                <a:solidFill>
                  <a:srgbClr val="002060"/>
                </a:solidFill>
              </a:rPr>
              <a:t>歳）</a:t>
            </a:r>
            <a:endPar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9242E2C3-8A40-31FA-E0BC-9B137C34F67B}"/>
              </a:ext>
            </a:extLst>
          </p:cNvPr>
          <p:cNvSpPr txBox="1"/>
          <p:nvPr/>
        </p:nvSpPr>
        <p:spPr>
          <a:xfrm>
            <a:off x="1598822" y="1166854"/>
            <a:ext cx="6189949" cy="102566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44546A"/>
              </a:buClr>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適用拡大①　・ 企業規模要件廃止、５人以上個人事業所非適用業種撤廃</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
                <a:srgbClr val="44546A"/>
              </a:buClr>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適用拡大②　・ ①に加え、賃金要件を撤廃</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nSpc>
                <a:spcPct val="120000"/>
              </a:lnSpc>
              <a:buClr>
                <a:srgbClr val="44546A"/>
              </a:buClr>
              <a:defRPr/>
            </a:pPr>
            <a:r>
              <a:rPr kumimoji="1" lang="ja-JP" altLang="en-US" sz="1300" dirty="0">
                <a:solidFill>
                  <a:prstClr val="black"/>
                </a:solidFill>
                <a:latin typeface="Meiryo UI" panose="020B0604030504040204" pitchFamily="50" charset="-128"/>
                <a:ea typeface="Meiryo UI" panose="020B0604030504040204" pitchFamily="50" charset="-128"/>
              </a:rPr>
              <a:t>適用拡大③　・ ②に加え、５人未満個人事業所を追加</a:t>
            </a:r>
          </a:p>
          <a:p>
            <a:pPr lvl="0">
              <a:lnSpc>
                <a:spcPct val="120000"/>
              </a:lnSpc>
              <a:buClr>
                <a:srgbClr val="44546A"/>
              </a:buClr>
              <a:defRPr/>
            </a:pPr>
            <a:r>
              <a:rPr kumimoji="1" lang="ja-JP" altLang="en-US" sz="1300" dirty="0">
                <a:solidFill>
                  <a:prstClr val="black"/>
                </a:solidFill>
                <a:latin typeface="Meiryo UI" panose="020B0604030504040204" pitchFamily="50" charset="-128"/>
                <a:ea typeface="Meiryo UI" panose="020B0604030504040204" pitchFamily="50" charset="-128"/>
              </a:rPr>
              <a:t>適用拡大④　・ 週</a:t>
            </a:r>
            <a:r>
              <a:rPr kumimoji="1" lang="en-US" altLang="ja-JP" sz="1300" dirty="0">
                <a:solidFill>
                  <a:prstClr val="black"/>
                </a:solidFill>
                <a:latin typeface="Meiryo UI" panose="020B0604030504040204" pitchFamily="50" charset="-128"/>
                <a:ea typeface="Meiryo UI" panose="020B0604030504040204" pitchFamily="50" charset="-128"/>
              </a:rPr>
              <a:t>10</a:t>
            </a:r>
            <a:r>
              <a:rPr kumimoji="1" lang="ja-JP" altLang="en-US" sz="1300" dirty="0">
                <a:solidFill>
                  <a:prstClr val="black"/>
                </a:solidFill>
                <a:latin typeface="Meiryo UI" panose="020B0604030504040204" pitchFamily="50" charset="-128"/>
                <a:ea typeface="Meiryo UI" panose="020B0604030504040204" pitchFamily="50" charset="-128"/>
              </a:rPr>
              <a:t>時間以上働く全ての従業員を対象</a:t>
            </a:r>
          </a:p>
        </p:txBody>
      </p:sp>
      <p:graphicFrame>
        <p:nvGraphicFramePr>
          <p:cNvPr id="25" name="グラフ 24">
            <a:extLst>
              <a:ext uri="{FF2B5EF4-FFF2-40B4-BE49-F238E27FC236}">
                <a16:creationId xmlns:a16="http://schemas.microsoft.com/office/drawing/2014/main" id="{F6C9F2B8-7FAF-2A29-DD91-A1ECE76A5425}"/>
              </a:ext>
            </a:extLst>
          </p:cNvPr>
          <p:cNvGraphicFramePr/>
          <p:nvPr>
            <p:extLst>
              <p:ext uri="{D42A27DB-BD31-4B8C-83A1-F6EECF244321}">
                <p14:modId xmlns:p14="http://schemas.microsoft.com/office/powerpoint/2010/main" val="1348151337"/>
              </p:ext>
            </p:extLst>
          </p:nvPr>
        </p:nvGraphicFramePr>
        <p:xfrm>
          <a:off x="5042669" y="2956390"/>
          <a:ext cx="4450581" cy="3105438"/>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a:extLst>
              <a:ext uri="{FF2B5EF4-FFF2-40B4-BE49-F238E27FC236}">
                <a16:creationId xmlns:a16="http://schemas.microsoft.com/office/drawing/2014/main" id="{8B662B66-0F9B-DBA4-1985-20527AB87013}"/>
              </a:ext>
            </a:extLst>
          </p:cNvPr>
          <p:cNvSpPr txBox="1"/>
          <p:nvPr/>
        </p:nvSpPr>
        <p:spPr>
          <a:xfrm>
            <a:off x="6246375" y="3020358"/>
            <a:ext cx="204316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女性</a:t>
            </a:r>
          </a:p>
        </p:txBody>
      </p:sp>
      <p:sp>
        <p:nvSpPr>
          <p:cNvPr id="27" name="テキスト ボックス 1">
            <a:extLst>
              <a:ext uri="{FF2B5EF4-FFF2-40B4-BE49-F238E27FC236}">
                <a16:creationId xmlns:a16="http://schemas.microsoft.com/office/drawing/2014/main" id="{32B48E81-7722-B933-CA2D-C832C84CB811}"/>
              </a:ext>
            </a:extLst>
          </p:cNvPr>
          <p:cNvSpPr txBox="1"/>
          <p:nvPr/>
        </p:nvSpPr>
        <p:spPr>
          <a:xfrm>
            <a:off x="5280865" y="3166241"/>
            <a:ext cx="947330" cy="303399"/>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上矢印 3">
            <a:extLst>
              <a:ext uri="{FF2B5EF4-FFF2-40B4-BE49-F238E27FC236}">
                <a16:creationId xmlns:a16="http://schemas.microsoft.com/office/drawing/2014/main" id="{38081CEF-0129-F875-A5CD-4C37045C79E4}"/>
              </a:ext>
            </a:extLst>
          </p:cNvPr>
          <p:cNvSpPr/>
          <p:nvPr/>
        </p:nvSpPr>
        <p:spPr>
          <a:xfrm rot="5280000">
            <a:off x="7505061" y="2716449"/>
            <a:ext cx="108000" cy="3240000"/>
          </a:xfrm>
          <a:prstGeom prst="upArrow">
            <a:avLst>
              <a:gd name="adj1" fmla="val 50000"/>
              <a:gd name="adj2" fmla="val 21917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29" name="グラフ 28">
            <a:extLst>
              <a:ext uri="{FF2B5EF4-FFF2-40B4-BE49-F238E27FC236}">
                <a16:creationId xmlns:a16="http://schemas.microsoft.com/office/drawing/2014/main" id="{A39DD46D-593F-C940-2F96-7256CD9CE55D}"/>
              </a:ext>
            </a:extLst>
          </p:cNvPr>
          <p:cNvGraphicFramePr/>
          <p:nvPr>
            <p:extLst>
              <p:ext uri="{D42A27DB-BD31-4B8C-83A1-F6EECF244321}">
                <p14:modId xmlns:p14="http://schemas.microsoft.com/office/powerpoint/2010/main" val="2453277584"/>
              </p:ext>
            </p:extLst>
          </p:nvPr>
        </p:nvGraphicFramePr>
        <p:xfrm>
          <a:off x="417332" y="2956390"/>
          <a:ext cx="4446000" cy="3105438"/>
        </p:xfrm>
        <a:graphic>
          <a:graphicData uri="http://schemas.openxmlformats.org/drawingml/2006/chart">
            <c:chart xmlns:c="http://schemas.openxmlformats.org/drawingml/2006/chart" xmlns:r="http://schemas.openxmlformats.org/officeDocument/2006/relationships" r:id="rId3"/>
          </a:graphicData>
        </a:graphic>
      </p:graphicFrame>
      <p:sp>
        <p:nvSpPr>
          <p:cNvPr id="30" name="上矢印 3">
            <a:extLst>
              <a:ext uri="{FF2B5EF4-FFF2-40B4-BE49-F238E27FC236}">
                <a16:creationId xmlns:a16="http://schemas.microsoft.com/office/drawing/2014/main" id="{BE541D72-D1DB-A672-602B-7ED422FDDC68}"/>
              </a:ext>
            </a:extLst>
          </p:cNvPr>
          <p:cNvSpPr/>
          <p:nvPr/>
        </p:nvSpPr>
        <p:spPr>
          <a:xfrm rot="5280000">
            <a:off x="2877273" y="2497768"/>
            <a:ext cx="108000" cy="3240000"/>
          </a:xfrm>
          <a:prstGeom prst="upArrow">
            <a:avLst>
              <a:gd name="adj1" fmla="val 50000"/>
              <a:gd name="adj2" fmla="val 21917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EEA8A80E-9CF1-F364-1009-0951B26B0DA3}"/>
              </a:ext>
            </a:extLst>
          </p:cNvPr>
          <p:cNvSpPr txBox="1"/>
          <p:nvPr/>
        </p:nvSpPr>
        <p:spPr>
          <a:xfrm>
            <a:off x="1618748" y="3020358"/>
            <a:ext cx="204316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男性</a:t>
            </a:r>
          </a:p>
        </p:txBody>
      </p:sp>
      <p:sp>
        <p:nvSpPr>
          <p:cNvPr id="37" name="テキスト ボックス 1">
            <a:extLst>
              <a:ext uri="{FF2B5EF4-FFF2-40B4-BE49-F238E27FC236}">
                <a16:creationId xmlns:a16="http://schemas.microsoft.com/office/drawing/2014/main" id="{5FFE13D0-2057-021F-40C3-58A0B1E07AF7}"/>
              </a:ext>
            </a:extLst>
          </p:cNvPr>
          <p:cNvSpPr txBox="1"/>
          <p:nvPr/>
        </p:nvSpPr>
        <p:spPr>
          <a:xfrm>
            <a:off x="680363" y="3223417"/>
            <a:ext cx="409649" cy="1173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8" name="グループ化 37">
            <a:extLst>
              <a:ext uri="{FF2B5EF4-FFF2-40B4-BE49-F238E27FC236}">
                <a16:creationId xmlns:a16="http://schemas.microsoft.com/office/drawing/2014/main" id="{0F38628D-18CA-ABE6-7CF9-95FE13799FA4}"/>
              </a:ext>
            </a:extLst>
          </p:cNvPr>
          <p:cNvGrpSpPr/>
          <p:nvPr/>
        </p:nvGrpSpPr>
        <p:grpSpPr>
          <a:xfrm>
            <a:off x="3033912" y="3572669"/>
            <a:ext cx="899569" cy="468069"/>
            <a:chOff x="3535309" y="1859685"/>
            <a:chExt cx="899569" cy="468069"/>
          </a:xfrm>
          <a:solidFill>
            <a:srgbClr val="FFFFCC"/>
          </a:solidFill>
        </p:grpSpPr>
        <p:sp>
          <p:nvSpPr>
            <p:cNvPr id="39" name="フリーフォーム: 図形 38">
              <a:extLst>
                <a:ext uri="{FF2B5EF4-FFF2-40B4-BE49-F238E27FC236}">
                  <a16:creationId xmlns:a16="http://schemas.microsoft.com/office/drawing/2014/main" id="{EA9D68F2-0786-5FF2-D3CA-D92A7E8D05AA}"/>
                </a:ext>
              </a:extLst>
            </p:cNvPr>
            <p:cNvSpPr/>
            <p:nvPr/>
          </p:nvSpPr>
          <p:spPr>
            <a:xfrm flipV="1">
              <a:off x="3535309" y="1859685"/>
              <a:ext cx="894564" cy="468069"/>
            </a:xfrm>
            <a:custGeom>
              <a:avLst/>
              <a:gdLst>
                <a:gd name="connsiteX0" fmla="*/ 488132 w 756000"/>
                <a:gd name="connsiteY0" fmla="*/ 0 h 655569"/>
                <a:gd name="connsiteX1" fmla="*/ 344583 w 756000"/>
                <a:gd name="connsiteY1" fmla="*/ 295569 h 655569"/>
                <a:gd name="connsiteX2" fmla="*/ 756000 w 756000"/>
                <a:gd name="connsiteY2" fmla="*/ 295569 h 655569"/>
                <a:gd name="connsiteX3" fmla="*/ 756000 w 756000"/>
                <a:gd name="connsiteY3" fmla="*/ 655569 h 655569"/>
                <a:gd name="connsiteX4" fmla="*/ 0 w 756000"/>
                <a:gd name="connsiteY4" fmla="*/ 655569 h 655569"/>
                <a:gd name="connsiteX5" fmla="*/ 0 w 756000"/>
                <a:gd name="connsiteY5" fmla="*/ 295569 h 655569"/>
                <a:gd name="connsiteX6" fmla="*/ 233578 w 756000"/>
                <a:gd name="connsiteY6" fmla="*/ 295569 h 65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000" h="655569">
                  <a:moveTo>
                    <a:pt x="488132" y="0"/>
                  </a:moveTo>
                  <a:lnTo>
                    <a:pt x="344583" y="295569"/>
                  </a:lnTo>
                  <a:lnTo>
                    <a:pt x="756000" y="295569"/>
                  </a:lnTo>
                  <a:lnTo>
                    <a:pt x="756000" y="655569"/>
                  </a:lnTo>
                  <a:lnTo>
                    <a:pt x="0" y="655569"/>
                  </a:lnTo>
                  <a:lnTo>
                    <a:pt x="0" y="295569"/>
                  </a:lnTo>
                  <a:lnTo>
                    <a:pt x="233578" y="295569"/>
                  </a:lnTo>
                  <a:close/>
                </a:path>
              </a:pathLst>
            </a:custGeom>
            <a:grp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0" name="吹き出し: 四角形 39">
              <a:extLst>
                <a:ext uri="{FF2B5EF4-FFF2-40B4-BE49-F238E27FC236}">
                  <a16:creationId xmlns:a16="http://schemas.microsoft.com/office/drawing/2014/main" id="{4394E075-DA0C-313C-E880-EA49F836524A}"/>
                </a:ext>
              </a:extLst>
            </p:cNvPr>
            <p:cNvSpPr/>
            <p:nvPr/>
          </p:nvSpPr>
          <p:spPr>
            <a:xfrm>
              <a:off x="3535309" y="1859686"/>
              <a:ext cx="899569" cy="256380"/>
            </a:xfrm>
            <a:prstGeom prst="wedgeRectCallout">
              <a:avLst>
                <a:gd name="adj1" fmla="val -19668"/>
                <a:gd name="adj2" fmla="val -355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年金額が増加</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41" name="グループ化 40">
            <a:extLst>
              <a:ext uri="{FF2B5EF4-FFF2-40B4-BE49-F238E27FC236}">
                <a16:creationId xmlns:a16="http://schemas.microsoft.com/office/drawing/2014/main" id="{B393833B-5ECF-0495-556A-C73F34098ACE}"/>
              </a:ext>
            </a:extLst>
          </p:cNvPr>
          <p:cNvGrpSpPr/>
          <p:nvPr/>
        </p:nvGrpSpPr>
        <p:grpSpPr>
          <a:xfrm>
            <a:off x="7690763" y="3696212"/>
            <a:ext cx="1033391" cy="518988"/>
            <a:chOff x="3443507" y="1247379"/>
            <a:chExt cx="1033391" cy="522034"/>
          </a:xfrm>
        </p:grpSpPr>
        <p:sp>
          <p:nvSpPr>
            <p:cNvPr id="42" name="フリーフォーム: 図形 41">
              <a:extLst>
                <a:ext uri="{FF2B5EF4-FFF2-40B4-BE49-F238E27FC236}">
                  <a16:creationId xmlns:a16="http://schemas.microsoft.com/office/drawing/2014/main" id="{C47DE576-D449-CF98-3574-E60FE5A36743}"/>
                </a:ext>
              </a:extLst>
            </p:cNvPr>
            <p:cNvSpPr/>
            <p:nvPr/>
          </p:nvSpPr>
          <p:spPr>
            <a:xfrm flipV="1">
              <a:off x="3443507" y="1290598"/>
              <a:ext cx="1033391" cy="478815"/>
            </a:xfrm>
            <a:custGeom>
              <a:avLst/>
              <a:gdLst>
                <a:gd name="connsiteX0" fmla="*/ 488132 w 756000"/>
                <a:gd name="connsiteY0" fmla="*/ 0 h 655569"/>
                <a:gd name="connsiteX1" fmla="*/ 344583 w 756000"/>
                <a:gd name="connsiteY1" fmla="*/ 295569 h 655569"/>
                <a:gd name="connsiteX2" fmla="*/ 756000 w 756000"/>
                <a:gd name="connsiteY2" fmla="*/ 295569 h 655569"/>
                <a:gd name="connsiteX3" fmla="*/ 756000 w 756000"/>
                <a:gd name="connsiteY3" fmla="*/ 655569 h 655569"/>
                <a:gd name="connsiteX4" fmla="*/ 0 w 756000"/>
                <a:gd name="connsiteY4" fmla="*/ 655569 h 655569"/>
                <a:gd name="connsiteX5" fmla="*/ 0 w 756000"/>
                <a:gd name="connsiteY5" fmla="*/ 295569 h 655569"/>
                <a:gd name="connsiteX6" fmla="*/ 233578 w 756000"/>
                <a:gd name="connsiteY6" fmla="*/ 295569 h 65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000" h="655569">
                  <a:moveTo>
                    <a:pt x="488132" y="0"/>
                  </a:moveTo>
                  <a:lnTo>
                    <a:pt x="344583" y="295569"/>
                  </a:lnTo>
                  <a:lnTo>
                    <a:pt x="756000" y="295569"/>
                  </a:lnTo>
                  <a:lnTo>
                    <a:pt x="756000" y="655569"/>
                  </a:lnTo>
                  <a:lnTo>
                    <a:pt x="0" y="655569"/>
                  </a:lnTo>
                  <a:lnTo>
                    <a:pt x="0" y="295569"/>
                  </a:lnTo>
                  <a:lnTo>
                    <a:pt x="233578" y="295569"/>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4" name="吹き出し: 四角形 43">
              <a:extLst>
                <a:ext uri="{FF2B5EF4-FFF2-40B4-BE49-F238E27FC236}">
                  <a16:creationId xmlns:a16="http://schemas.microsoft.com/office/drawing/2014/main" id="{C7A51B86-DCAD-3229-1D9B-B279C4E0C922}"/>
                </a:ext>
              </a:extLst>
            </p:cNvPr>
            <p:cNvSpPr/>
            <p:nvPr/>
          </p:nvSpPr>
          <p:spPr>
            <a:xfrm>
              <a:off x="3510417" y="1247379"/>
              <a:ext cx="899569" cy="360000"/>
            </a:xfrm>
            <a:prstGeom prst="wedgeRectCallout">
              <a:avLst>
                <a:gd name="adj1" fmla="val -10079"/>
                <a:gd name="adj2" fmla="val -13301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年金額が増加</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
        <p:nvSpPr>
          <p:cNvPr id="97" name="テキスト ボックス 96">
            <a:extLst>
              <a:ext uri="{FF2B5EF4-FFF2-40B4-BE49-F238E27FC236}">
                <a16:creationId xmlns:a16="http://schemas.microsoft.com/office/drawing/2014/main" id="{99C19291-25E1-2257-E19E-AE82FEB60C67}"/>
              </a:ext>
            </a:extLst>
          </p:cNvPr>
          <p:cNvSpPr txBox="1"/>
          <p:nvPr/>
        </p:nvSpPr>
        <p:spPr>
          <a:xfrm>
            <a:off x="327332" y="6334373"/>
            <a:ext cx="9072000" cy="338554"/>
          </a:xfrm>
          <a:prstGeom prst="rect">
            <a:avLst/>
          </a:prstGeom>
          <a:noFill/>
        </p:spPr>
        <p:txBody>
          <a:bodyPr wrap="square" rtlCol="0">
            <a:spAutoFit/>
          </a:bodyPr>
          <a:lstStyle/>
          <a:p>
            <a:pPr marL="0" marR="0" lvl="0" indent="-1884363"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注１：</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試算における人口の前提は、中位推計。経済の前提は、過去</a:t>
            </a:r>
            <a:r>
              <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年投影ケース。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注２：</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&lt; &gt;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年時点の年齢</a:t>
            </a:r>
          </a:p>
          <a:p>
            <a:pPr marL="0" marR="0" lvl="0" indent="-1884363"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443C697A-5613-9571-3298-1FDEC33B8BB1}"/>
              </a:ext>
            </a:extLst>
          </p:cNvPr>
          <p:cNvGrpSpPr/>
          <p:nvPr/>
        </p:nvGrpSpPr>
        <p:grpSpPr>
          <a:xfrm>
            <a:off x="730745" y="1188338"/>
            <a:ext cx="835164" cy="969512"/>
            <a:chOff x="504018" y="1082630"/>
            <a:chExt cx="835164" cy="1072066"/>
          </a:xfrm>
        </p:grpSpPr>
        <p:sp>
          <p:nvSpPr>
            <p:cNvPr id="11" name="テキスト ボックス 10">
              <a:extLst>
                <a:ext uri="{FF2B5EF4-FFF2-40B4-BE49-F238E27FC236}">
                  <a16:creationId xmlns:a16="http://schemas.microsoft.com/office/drawing/2014/main" id="{F38C5479-0403-9B61-7252-DEB1144A82D6}"/>
                </a:ext>
              </a:extLst>
            </p:cNvPr>
            <p:cNvSpPr txBox="1"/>
            <p:nvPr/>
          </p:nvSpPr>
          <p:spPr>
            <a:xfrm>
              <a:off x="504018" y="1474137"/>
              <a:ext cx="835164" cy="289053"/>
            </a:xfrm>
            <a:prstGeom prst="rect">
              <a:avLst/>
            </a:prstGeom>
            <a:noFill/>
          </p:spPr>
          <p:txBody>
            <a:bodyPr vert="horz" wrap="square"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試算条件</a:t>
              </a:r>
            </a:p>
          </p:txBody>
        </p:sp>
        <p:sp>
          <p:nvSpPr>
            <p:cNvPr id="7" name="正方形/長方形 6">
              <a:extLst>
                <a:ext uri="{FF2B5EF4-FFF2-40B4-BE49-F238E27FC236}">
                  <a16:creationId xmlns:a16="http://schemas.microsoft.com/office/drawing/2014/main" id="{287158F0-1F64-6959-EDBC-CE80F1B38A0F}"/>
                </a:ext>
              </a:extLst>
            </p:cNvPr>
            <p:cNvSpPr/>
            <p:nvPr/>
          </p:nvSpPr>
          <p:spPr>
            <a:xfrm>
              <a:off x="504018" y="1082630"/>
              <a:ext cx="835164" cy="1072066"/>
            </a:xfrm>
            <a:prstGeom prst="rect">
              <a:avLst/>
            </a:prstGeom>
            <a:no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A0B7FC54-7FED-4862-C674-4D5D7002C94E}"/>
              </a:ext>
            </a:extLst>
          </p:cNvPr>
          <p:cNvGrpSpPr/>
          <p:nvPr/>
        </p:nvGrpSpPr>
        <p:grpSpPr>
          <a:xfrm>
            <a:off x="7220410" y="945704"/>
            <a:ext cx="1937271" cy="1237255"/>
            <a:chOff x="1201321" y="5270880"/>
            <a:chExt cx="1663330" cy="1062300"/>
          </a:xfrm>
        </p:grpSpPr>
        <p:pic>
          <p:nvPicPr>
            <p:cNvPr id="12" name="図 11" descr="部屋, 賭博場, シーン, カップ が含まれている画像&#10;&#10;自動的に生成された説明">
              <a:extLst>
                <a:ext uri="{FF2B5EF4-FFF2-40B4-BE49-F238E27FC236}">
                  <a16:creationId xmlns:a16="http://schemas.microsoft.com/office/drawing/2014/main" id="{06AEAB86-B08C-C6E2-9A54-AED3BB930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14" name="グラフィックス 13">
              <a:extLst>
                <a:ext uri="{FF2B5EF4-FFF2-40B4-BE49-F238E27FC236}">
                  <a16:creationId xmlns:a16="http://schemas.microsoft.com/office/drawing/2014/main" id="{C4E5595E-3BF3-9B47-B090-484B6F6E01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1321" y="5270880"/>
              <a:ext cx="1178244" cy="673859"/>
            </a:xfrm>
            <a:prstGeom prst="rect">
              <a:avLst/>
            </a:prstGeom>
          </p:spPr>
        </p:pic>
      </p:grpSp>
      <p:sp>
        <p:nvSpPr>
          <p:cNvPr id="8" name="正方形/長方形 7">
            <a:extLst>
              <a:ext uri="{FF2B5EF4-FFF2-40B4-BE49-F238E27FC236}">
                <a16:creationId xmlns:a16="http://schemas.microsoft.com/office/drawing/2014/main" id="{ED84C8E2-234F-CADD-5128-807EEBB90BAD}"/>
              </a:ext>
            </a:extLst>
          </p:cNvPr>
          <p:cNvSpPr/>
          <p:nvPr/>
        </p:nvSpPr>
        <p:spPr>
          <a:xfrm>
            <a:off x="2458307" y="906159"/>
            <a:ext cx="1656493"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C2E706E4-4701-0B8C-4F2A-16C669A1B01B}"/>
              </a:ext>
            </a:extLst>
          </p:cNvPr>
          <p:cNvSpPr/>
          <p:nvPr/>
        </p:nvSpPr>
        <p:spPr>
          <a:xfrm>
            <a:off x="4452618" y="911277"/>
            <a:ext cx="2329182"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C988E43A-0D07-7267-9005-4553922BBFF6}"/>
              </a:ext>
            </a:extLst>
          </p:cNvPr>
          <p:cNvSpPr txBox="1"/>
          <p:nvPr/>
        </p:nvSpPr>
        <p:spPr>
          <a:xfrm>
            <a:off x="314894" y="738620"/>
            <a:ext cx="710162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社会保険適用の拡大により、</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女性の低年金者が減少</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全体的に老後の年金額が増加</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します。</a:t>
            </a:r>
            <a:endPar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574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1427 0.0331 L -2.5641E-6 -2.59259E-6 " pathEditMode="relative" rAng="0" ptsTypes="AA">
                                      <p:cBhvr>
                                        <p:cTn id="10" dur="1000" fill="hold"/>
                                        <p:tgtEl>
                                          <p:spTgt spid="38"/>
                                        </p:tgtEl>
                                        <p:attrNameLst>
                                          <p:attrName>ppt_x</p:attrName>
                                          <p:attrName>ppt_y</p:attrName>
                                        </p:attrNameLst>
                                      </p:cBhvr>
                                      <p:rCtr x="-721" y="-1667"/>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1762 0.04421 L 4.35897E-6 -3.7037E-7 " pathEditMode="relative" rAng="0" ptsTypes="AA">
                                      <p:cBhvr>
                                        <p:cTn id="18" dur="1000" fill="hold"/>
                                        <p:tgtEl>
                                          <p:spTgt spid="41"/>
                                        </p:tgtEl>
                                        <p:attrNameLst>
                                          <p:attrName>ppt_x</p:attrName>
                                          <p:attrName>ppt_y</p:attrName>
                                        </p:attrNameLst>
                                      </p:cBhvr>
                                      <p:rCtr x="-881"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C5478B99-A2DE-07C4-34A4-C0912AC5B4C7}"/>
              </a:ext>
            </a:extLst>
          </p:cNvPr>
          <p:cNvSpPr/>
          <p:nvPr/>
        </p:nvSpPr>
        <p:spPr>
          <a:xfrm>
            <a:off x="5398509" y="651699"/>
            <a:ext cx="4057912" cy="3347257"/>
          </a:xfrm>
          <a:prstGeom prst="roundRect">
            <a:avLst>
              <a:gd name="adj" fmla="val 6645"/>
            </a:avLst>
          </a:prstGeom>
          <a:solidFill>
            <a:schemeClr val="bg1"/>
          </a:solidFill>
          <a:ln w="95250">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37E8D41-8989-3B07-2896-D1929F15A977}"/>
              </a:ext>
            </a:extLst>
          </p:cNvPr>
          <p:cNvSpPr/>
          <p:nvPr/>
        </p:nvSpPr>
        <p:spPr>
          <a:xfrm>
            <a:off x="458190" y="2449443"/>
            <a:ext cx="4766063" cy="1549513"/>
          </a:xfrm>
          <a:prstGeom prst="roundRect">
            <a:avLst>
              <a:gd name="adj" fmla="val 10633"/>
            </a:avLst>
          </a:prstGeom>
          <a:solidFill>
            <a:schemeClr val="bg1"/>
          </a:solidFill>
          <a:ln w="95250">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23C435F8-FD6B-94AB-E666-DDFCA2C2201F}"/>
              </a:ext>
            </a:extLst>
          </p:cNvPr>
          <p:cNvSpPr/>
          <p:nvPr/>
        </p:nvSpPr>
        <p:spPr>
          <a:xfrm>
            <a:off x="458190" y="658743"/>
            <a:ext cx="4766063" cy="1577187"/>
          </a:xfrm>
          <a:prstGeom prst="roundRect">
            <a:avLst>
              <a:gd name="adj" fmla="val 10633"/>
            </a:avLst>
          </a:prstGeom>
          <a:solidFill>
            <a:schemeClr val="bg1"/>
          </a:solidFill>
          <a:ln w="95250">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634F675A-6C4A-069A-E7C3-76581806360D}"/>
              </a:ext>
            </a:extLst>
          </p:cNvPr>
          <p:cNvSpPr txBox="1"/>
          <p:nvPr/>
        </p:nvSpPr>
        <p:spPr>
          <a:xfrm>
            <a:off x="317941" y="6280814"/>
            <a:ext cx="9108000" cy="363176"/>
          </a:xfrm>
          <a:prstGeom prst="rect">
            <a:avLst/>
          </a:prstGeom>
          <a:noFill/>
        </p:spPr>
        <p:txBody>
          <a:bodyPr wrap="square" rtlCol="0">
            <a:spAutoFit/>
          </a:bodyPr>
          <a:lstStyle/>
          <a:p>
            <a:pPr marL="269875" marR="0" lvl="0" indent="-269875" algn="just" defTabSz="4572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 保険料負担（本人負担分）及び老齢厚生年金の額は、</a:t>
            </a: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令和６年度の国民年金保険料（約</a:t>
            </a:r>
            <a:r>
              <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1.7</a:t>
            </a: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万円</a:t>
            </a:r>
            <a:r>
              <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月）や</a:t>
            </a:r>
            <a:r>
              <a:rPr kumimoji="0"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年金額</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をもとに計算したもの</a:t>
            </a: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9875" marR="0" lvl="0" indent="-269875" algn="just" defTabSz="457200" rtl="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（実際には、国民年金保険料や年金額は、毎年度改定される。）</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BCD88506-2150-A316-3D5A-072923D36B86}"/>
              </a:ext>
            </a:extLst>
          </p:cNvPr>
          <p:cNvSpPr txBox="1"/>
          <p:nvPr/>
        </p:nvSpPr>
        <p:spPr>
          <a:xfrm>
            <a:off x="420538" y="4269096"/>
            <a:ext cx="9079339"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社会保険の適用拡大による負担と給付の変化 （標準報酬月額</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8.8</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万円の場合の例）</a:t>
            </a:r>
          </a:p>
        </p:txBody>
      </p:sp>
      <p:graphicFrame>
        <p:nvGraphicFramePr>
          <p:cNvPr id="24" name="表 8">
            <a:extLst>
              <a:ext uri="{FF2B5EF4-FFF2-40B4-BE49-F238E27FC236}">
                <a16:creationId xmlns:a16="http://schemas.microsoft.com/office/drawing/2014/main" id="{AB4D5329-9CF6-5E64-E4EF-DE7122A444CB}"/>
              </a:ext>
            </a:extLst>
          </p:cNvPr>
          <p:cNvGraphicFramePr>
            <a:graphicFrameLocks noGrp="1"/>
          </p:cNvGraphicFramePr>
          <p:nvPr>
            <p:extLst>
              <p:ext uri="{D42A27DB-BD31-4B8C-83A1-F6EECF244321}">
                <p14:modId xmlns:p14="http://schemas.microsoft.com/office/powerpoint/2010/main" val="2007923030"/>
              </p:ext>
            </p:extLst>
          </p:nvPr>
        </p:nvGraphicFramePr>
        <p:xfrm>
          <a:off x="411163" y="4678089"/>
          <a:ext cx="9088714" cy="1564922"/>
        </p:xfrm>
        <a:graphic>
          <a:graphicData uri="http://schemas.openxmlformats.org/drawingml/2006/table">
            <a:tbl>
              <a:tblPr firstRow="1" bandRow="1">
                <a:tableStyleId>{5C22544A-7EE6-4342-B048-85BDC9FD1C3A}</a:tableStyleId>
              </a:tblPr>
              <a:tblGrid>
                <a:gridCol w="841491">
                  <a:extLst>
                    <a:ext uri="{9D8B030D-6E8A-4147-A177-3AD203B41FA5}">
                      <a16:colId xmlns:a16="http://schemas.microsoft.com/office/drawing/2014/main" val="2384543189"/>
                    </a:ext>
                  </a:extLst>
                </a:gridCol>
                <a:gridCol w="2167524">
                  <a:extLst>
                    <a:ext uri="{9D8B030D-6E8A-4147-A177-3AD203B41FA5}">
                      <a16:colId xmlns:a16="http://schemas.microsoft.com/office/drawing/2014/main" val="2359486304"/>
                    </a:ext>
                  </a:extLst>
                </a:gridCol>
                <a:gridCol w="1973186">
                  <a:extLst>
                    <a:ext uri="{9D8B030D-6E8A-4147-A177-3AD203B41FA5}">
                      <a16:colId xmlns:a16="http://schemas.microsoft.com/office/drawing/2014/main" val="2884075762"/>
                    </a:ext>
                  </a:extLst>
                </a:gridCol>
                <a:gridCol w="2170505">
                  <a:extLst>
                    <a:ext uri="{9D8B030D-6E8A-4147-A177-3AD203B41FA5}">
                      <a16:colId xmlns:a16="http://schemas.microsoft.com/office/drawing/2014/main" val="1256677492"/>
                    </a:ext>
                  </a:extLst>
                </a:gridCol>
                <a:gridCol w="1936008">
                  <a:extLst>
                    <a:ext uri="{9D8B030D-6E8A-4147-A177-3AD203B41FA5}">
                      <a16:colId xmlns:a16="http://schemas.microsoft.com/office/drawing/2014/main" val="880763902"/>
                    </a:ext>
                  </a:extLst>
                </a:gridCol>
              </a:tblGrid>
              <a:tr h="324612">
                <a:tc rowSpan="2">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000" b="0" dirty="0">
                          <a:solidFill>
                            <a:schemeClr val="bg1"/>
                          </a:solidFill>
                          <a:latin typeface="Meiryo UI" panose="020B0604030504040204" pitchFamily="50" charset="-128"/>
                          <a:ea typeface="Meiryo UI" panose="020B0604030504040204" pitchFamily="50" charset="-128"/>
                        </a:rPr>
                        <a:t>加入</a:t>
                      </a:r>
                      <a:endParaRPr kumimoji="1" lang="en-US" altLang="ja-JP" sz="1000" b="0"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000" b="0" dirty="0">
                          <a:solidFill>
                            <a:schemeClr val="bg1"/>
                          </a:solidFill>
                          <a:latin typeface="Meiryo UI" panose="020B0604030504040204" pitchFamily="50" charset="-128"/>
                          <a:ea typeface="Meiryo UI" panose="020B0604030504040204" pitchFamily="50" charset="-128"/>
                        </a:rPr>
                        <a:t>期間</a:t>
                      </a:r>
                    </a:p>
                  </a:txBody>
                  <a:tcPr marL="72000" marR="10800" marT="10800" marB="3600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9525" cap="flat" cmpd="sng" algn="ctr">
                      <a:solidFill>
                        <a:schemeClr val="tx1">
                          <a:lumMod val="50000"/>
                          <a:lumOff val="50000"/>
                        </a:schemeClr>
                      </a:solidFill>
                      <a:prstDash val="solid"/>
                      <a:round/>
                      <a:headEnd type="none" w="med" len="med"/>
                      <a:tailEnd type="none" w="med" len="med"/>
                    </a:lnTlToBr>
                    <a:solidFill>
                      <a:srgbClr val="002060"/>
                    </a:solidFill>
                  </a:tcPr>
                </a:tc>
                <a:tc gridSpan="2">
                  <a:txBody>
                    <a:bodyPr/>
                    <a:lstStyle/>
                    <a:p>
                      <a:pPr algn="ctr" fontAlgn="base">
                        <a:lnSpc>
                          <a:spcPct val="110000"/>
                        </a:lnSpc>
                        <a:spcBef>
                          <a:spcPct val="0"/>
                        </a:spcBef>
                        <a:spcAft>
                          <a:spcPct val="0"/>
                        </a:spcAft>
                        <a:defRPr/>
                      </a:pPr>
                      <a:r>
                        <a:rPr lang="ja-JP" altLang="en-US" sz="1000" dirty="0">
                          <a:solidFill>
                            <a:schemeClr val="bg1"/>
                          </a:solidFill>
                          <a:latin typeface="Meiryo UI" panose="020B0604030504040204" pitchFamily="50" charset="-128"/>
                          <a:ea typeface="Meiryo UI" panose="020B0604030504040204" pitchFamily="50" charset="-128"/>
                        </a:rPr>
                        <a:t>　① </a:t>
                      </a:r>
                      <a:r>
                        <a:rPr lang="ja-JP" altLang="en-US" sz="1000" b="1" dirty="0">
                          <a:solidFill>
                            <a:schemeClr val="bg1"/>
                          </a:solidFill>
                          <a:latin typeface="Meiryo UI" panose="020B0604030504040204" pitchFamily="50" charset="-128"/>
                          <a:ea typeface="Meiryo UI" panose="020B0604030504040204" pitchFamily="50" charset="-128"/>
                        </a:rPr>
                        <a:t>第１号→第２号の場合</a:t>
                      </a:r>
                    </a:p>
                  </a:txBody>
                  <a:tcPr marL="10800" marR="10800" marT="360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002060"/>
                    </a:solidFill>
                  </a:tcPr>
                </a:tc>
                <a:tc hMerge="1">
                  <a:txBody>
                    <a:bodyPr/>
                    <a:lstStyle/>
                    <a:p>
                      <a:endParaRPr kumimoji="1" lang="ja-JP" altLang="en-US"/>
                    </a:p>
                  </a:txBody>
                  <a:tcPr/>
                </a:tc>
                <a:tc gridSpan="2">
                  <a:txBody>
                    <a:bodyPr/>
                    <a:lstStyle/>
                    <a:p>
                      <a:pPr algn="ctr">
                        <a:lnSpc>
                          <a:spcPct val="110000"/>
                        </a:lnSpc>
                      </a:pPr>
                      <a:r>
                        <a:rPr lang="ja-JP" altLang="en-US" sz="1000" b="1" dirty="0">
                          <a:solidFill>
                            <a:schemeClr val="bg1"/>
                          </a:solidFill>
                          <a:latin typeface="Meiryo UI" panose="020B0604030504040204" pitchFamily="50" charset="-128"/>
                          <a:ea typeface="Meiryo UI" panose="020B0604030504040204" pitchFamily="50" charset="-128"/>
                        </a:rPr>
                        <a:t>② 第３号　→　第２号の場合</a:t>
                      </a: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L="10800" marR="10800" marT="360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002060"/>
                    </a:solidFill>
                  </a:tcPr>
                </a:tc>
                <a:tc hMerge="1">
                  <a:txBody>
                    <a:bodyPr/>
                    <a:lstStyle/>
                    <a:p>
                      <a:endParaRPr kumimoji="1" lang="ja-JP" altLang="en-US"/>
                    </a:p>
                  </a:txBody>
                  <a:tcPr/>
                </a:tc>
                <a:extLst>
                  <a:ext uri="{0D108BD9-81ED-4DB2-BD59-A6C34878D82A}">
                    <a16:rowId xmlns:a16="http://schemas.microsoft.com/office/drawing/2014/main" val="2943843900"/>
                  </a:ext>
                </a:extLst>
              </a:tr>
              <a:tr h="353898">
                <a:tc vMerge="1">
                  <a:txBody>
                    <a:bodyPr/>
                    <a:lstStyle/>
                    <a:p>
                      <a:r>
                        <a:rPr kumimoji="1" lang="ja-JP" altLang="en-US"/>
                        <a:t>加入期間</a:t>
                      </a:r>
                    </a:p>
                  </a:txBody>
                  <a:tcPr>
                    <a:lnT w="12700" cap="flat" cmpd="sng" algn="ctr">
                      <a:solidFill>
                        <a:schemeClr val="tx1"/>
                      </a:solidFill>
                      <a:prstDash val="solid"/>
                      <a:round/>
                      <a:headEnd type="none" w="med" len="med"/>
                      <a:tailEnd type="none" w="med" len="med"/>
                    </a:lnT>
                  </a:tcPr>
                </a:tc>
                <a:tc>
                  <a:txBody>
                    <a:bodyPr/>
                    <a:lstStyle/>
                    <a:p>
                      <a:pPr algn="ctr">
                        <a:lnSpc>
                          <a:spcPct val="110000"/>
                        </a:lnSpc>
                      </a:pPr>
                      <a:r>
                        <a:rPr kumimoji="1" lang="ja-JP" altLang="en-US" sz="1000" b="0" dirty="0">
                          <a:solidFill>
                            <a:schemeClr val="bg1"/>
                          </a:solidFill>
                          <a:latin typeface="Meiryo UI" panose="020B0604030504040204" pitchFamily="50" charset="-128"/>
                          <a:ea typeface="Meiryo UI" panose="020B0604030504040204" pitchFamily="50" charset="-128"/>
                        </a:rPr>
                        <a:t>保険料負担</a:t>
                      </a:r>
                      <a:r>
                        <a:rPr kumimoji="1" lang="ja-JP" altLang="en-US" sz="900" b="0" dirty="0">
                          <a:solidFill>
                            <a:schemeClr val="bg1"/>
                          </a:solidFill>
                          <a:latin typeface="Meiryo UI" panose="020B0604030504040204" pitchFamily="50" charset="-128"/>
                          <a:ea typeface="Meiryo UI" panose="020B0604030504040204" pitchFamily="50" charset="-128"/>
                        </a:rPr>
                        <a:t>（本人負担分）</a:t>
                      </a: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L="10800" marR="10800" marT="360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lnSpc>
                          <a:spcPct val="110000"/>
                        </a:lnSpc>
                      </a:pPr>
                      <a:r>
                        <a:rPr kumimoji="1" lang="ja-JP" altLang="en-US" sz="1000" b="0" dirty="0">
                          <a:solidFill>
                            <a:schemeClr val="bg1"/>
                          </a:solidFill>
                          <a:latin typeface="Meiryo UI" panose="020B0604030504040204" pitchFamily="50" charset="-128"/>
                          <a:ea typeface="Meiryo UI" panose="020B0604030504040204" pitchFamily="50" charset="-128"/>
                        </a:rPr>
                        <a:t>老齢厚生年金</a:t>
                      </a:r>
                    </a:p>
                  </a:txBody>
                  <a:tcPr marL="10800" marR="10800" marT="360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lnSpc>
                          <a:spcPct val="110000"/>
                        </a:lnSpc>
                      </a:pPr>
                      <a:r>
                        <a:rPr kumimoji="1" lang="ja-JP" altLang="en-US" sz="1000" b="0" dirty="0">
                          <a:solidFill>
                            <a:schemeClr val="bg1"/>
                          </a:solidFill>
                          <a:latin typeface="Meiryo UI" panose="020B0604030504040204" pitchFamily="50" charset="-128"/>
                          <a:ea typeface="Meiryo UI" panose="020B0604030504040204" pitchFamily="50" charset="-128"/>
                        </a:rPr>
                        <a:t>保険料負担</a:t>
                      </a:r>
                      <a:r>
                        <a:rPr kumimoji="1" lang="ja-JP" altLang="en-US" sz="900" b="0" dirty="0">
                          <a:solidFill>
                            <a:schemeClr val="bg1"/>
                          </a:solidFill>
                          <a:latin typeface="Meiryo UI" panose="020B0604030504040204" pitchFamily="50" charset="-128"/>
                          <a:ea typeface="Meiryo UI" panose="020B0604030504040204" pitchFamily="50" charset="-128"/>
                        </a:rPr>
                        <a:t>（本人負担分）</a:t>
                      </a: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L="10800" marR="10800" marT="360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lnSpc>
                          <a:spcPct val="110000"/>
                        </a:lnSpc>
                      </a:pPr>
                      <a:r>
                        <a:rPr kumimoji="1" lang="ja-JP" altLang="en-US" sz="1000" b="0" dirty="0">
                          <a:solidFill>
                            <a:schemeClr val="bg1"/>
                          </a:solidFill>
                          <a:latin typeface="Meiryo UI" panose="020B0604030504040204" pitchFamily="50" charset="-128"/>
                          <a:ea typeface="Meiryo UI" panose="020B0604030504040204" pitchFamily="50" charset="-128"/>
                        </a:rPr>
                        <a:t>老齢厚生年金</a:t>
                      </a:r>
                    </a:p>
                  </a:txBody>
                  <a:tcPr marL="10800" marR="10800" marT="360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624077765"/>
                  </a:ext>
                </a:extLst>
              </a:tr>
              <a:tr h="443206">
                <a:tc>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年</a:t>
                      </a:r>
                    </a:p>
                  </a:txBody>
                  <a:tcPr marL="10800" marR="10800" marT="54000" marB="54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algn="ctr">
                        <a:lnSpc>
                          <a:spcPct val="110000"/>
                        </a:lnSpc>
                      </a:pP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rPr>
                        <a:t>0.9</a:t>
                      </a:r>
                      <a:r>
                        <a:rPr kumimoji="1" lang="ja-JP" altLang="en-US" sz="1000" b="0" dirty="0">
                          <a:solidFill>
                            <a:schemeClr val="tx1"/>
                          </a:solidFill>
                          <a:latin typeface="Meiryo UI" panose="020B0604030504040204" pitchFamily="50" charset="-128"/>
                          <a:ea typeface="Meiryo UI" panose="020B0604030504040204" pitchFamily="50" charset="-128"/>
                        </a:rPr>
                        <a:t>万円</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月減</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10800" marR="10800" marT="54000" marB="54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5.4</a:t>
                      </a:r>
                      <a:r>
                        <a:rPr kumimoji="1" lang="ja-JP" altLang="en-US" sz="1000" b="0" dirty="0">
                          <a:solidFill>
                            <a:schemeClr val="tx1"/>
                          </a:solidFill>
                          <a:latin typeface="Meiryo UI" panose="020B0604030504040204" pitchFamily="50" charset="-128"/>
                          <a:ea typeface="Meiryo UI" panose="020B0604030504040204" pitchFamily="50" charset="-128"/>
                        </a:rPr>
                        <a:t>万円</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年増（終身）</a:t>
                      </a:r>
                    </a:p>
                  </a:txBody>
                  <a:tcPr marL="10800" marR="10800" marT="54000" marB="540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tc rowSpan="2">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0.8</a:t>
                      </a:r>
                      <a:r>
                        <a:rPr kumimoji="1" lang="ja-JP" altLang="en-US" sz="1000" b="0" dirty="0">
                          <a:solidFill>
                            <a:schemeClr val="tx1"/>
                          </a:solidFill>
                          <a:latin typeface="Meiryo UI" panose="020B0604030504040204" pitchFamily="50" charset="-128"/>
                          <a:ea typeface="Meiryo UI" panose="020B0604030504040204" pitchFamily="50" charset="-128"/>
                        </a:rPr>
                        <a:t>万円</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月増</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10800" marR="10800" marT="54000" marB="54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5.4</a:t>
                      </a:r>
                      <a:r>
                        <a:rPr kumimoji="1" lang="ja-JP" altLang="en-US" sz="1000" b="0" dirty="0">
                          <a:solidFill>
                            <a:schemeClr val="tx1"/>
                          </a:solidFill>
                          <a:latin typeface="Meiryo UI" panose="020B0604030504040204" pitchFamily="50" charset="-128"/>
                          <a:ea typeface="Meiryo UI" panose="020B0604030504040204" pitchFamily="50" charset="-128"/>
                        </a:rPr>
                        <a:t>万円</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年増（終身）</a:t>
                      </a:r>
                    </a:p>
                  </a:txBody>
                  <a:tcPr marL="10800" marR="10800" marT="54000" marB="540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109310260"/>
                  </a:ext>
                </a:extLst>
              </a:tr>
              <a:tr h="443206">
                <a:tc>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20</a:t>
                      </a:r>
                      <a:r>
                        <a:rPr kumimoji="1" lang="ja-JP" altLang="en-US" sz="1000" b="0" dirty="0">
                          <a:solidFill>
                            <a:schemeClr val="tx1"/>
                          </a:solidFill>
                          <a:latin typeface="Meiryo UI" panose="020B0604030504040204" pitchFamily="50" charset="-128"/>
                          <a:ea typeface="Meiryo UI" panose="020B0604030504040204" pitchFamily="50" charset="-128"/>
                        </a:rPr>
                        <a:t>年</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10800" marR="10800" marT="54000" marB="54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r>
                        <a:rPr kumimoji="1" lang="ja-JP" altLang="en-US" sz="1200" b="0">
                          <a:solidFill>
                            <a:srgbClr val="FF0000"/>
                          </a:solidFill>
                          <a:latin typeface="ＭＳ Ｐゴシック" panose="020B0600070205080204" pitchFamily="50" charset="-128"/>
                          <a:ea typeface="ＭＳ Ｐゴシック" panose="020B0600070205080204" pitchFamily="50" charset="-128"/>
                        </a:rPr>
                        <a:t>▲</a:t>
                      </a:r>
                      <a:r>
                        <a:rPr kumimoji="1" lang="en-US" altLang="ja-JP" sz="1200" b="0">
                          <a:solidFill>
                            <a:srgbClr val="FF0000"/>
                          </a:solidFill>
                          <a:latin typeface="ＭＳ Ｐゴシック" panose="020B0600070205080204" pitchFamily="50" charset="-128"/>
                          <a:ea typeface="ＭＳ Ｐゴシック" panose="020B0600070205080204" pitchFamily="50" charset="-128"/>
                        </a:rPr>
                        <a:t>0.9</a:t>
                      </a:r>
                      <a:r>
                        <a:rPr kumimoji="1" lang="ja-JP" altLang="en-US" sz="1200" b="0">
                          <a:solidFill>
                            <a:srgbClr val="FF0000"/>
                          </a:solidFill>
                          <a:latin typeface="ＭＳ Ｐゴシック" panose="020B0600070205080204" pitchFamily="50" charset="-128"/>
                          <a:ea typeface="ＭＳ Ｐゴシック" panose="020B0600070205080204" pitchFamily="50" charset="-128"/>
                        </a:rPr>
                        <a:t>万円</a:t>
                      </a:r>
                      <a:r>
                        <a:rPr kumimoji="1" lang="en-US" altLang="ja-JP" sz="1200" b="0">
                          <a:solidFill>
                            <a:srgbClr val="FF0000"/>
                          </a:solidFill>
                          <a:latin typeface="ＭＳ Ｐゴシック" panose="020B0600070205080204" pitchFamily="50" charset="-128"/>
                          <a:ea typeface="ＭＳ Ｐゴシック" panose="020B0600070205080204" pitchFamily="50" charset="-128"/>
                        </a:rPr>
                        <a:t>/</a:t>
                      </a:r>
                      <a:r>
                        <a:rPr kumimoji="1" lang="ja-JP" altLang="en-US" sz="1200" b="0">
                          <a:solidFill>
                            <a:srgbClr val="FF0000"/>
                          </a:solidFill>
                          <a:latin typeface="ＭＳ Ｐゴシック" panose="020B0600070205080204" pitchFamily="50" charset="-128"/>
                          <a:ea typeface="ＭＳ Ｐゴシック" panose="020B0600070205080204" pitchFamily="50" charset="-128"/>
                        </a:rPr>
                        <a:t>月減</a:t>
                      </a:r>
                      <a:endParaRPr kumimoji="1" lang="en-US" altLang="ja-JP" sz="1200" b="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1050" b="0">
                          <a:solidFill>
                            <a:srgbClr val="FF0000"/>
                          </a:solidFill>
                          <a:latin typeface="ＭＳ Ｐゴシック" panose="020B0600070205080204" pitchFamily="50" charset="-128"/>
                          <a:ea typeface="ＭＳ Ｐゴシック" panose="020B0600070205080204" pitchFamily="50" charset="-128"/>
                        </a:rPr>
                        <a:t>（</a:t>
                      </a:r>
                      <a:r>
                        <a:rPr kumimoji="1" lang="en-US" altLang="ja-JP" sz="1050" b="0">
                          <a:solidFill>
                            <a:srgbClr val="FF0000"/>
                          </a:solidFill>
                          <a:latin typeface="ＭＳ Ｐゴシック" panose="020B0600070205080204" pitchFamily="50" charset="-128"/>
                          <a:ea typeface="ＭＳ Ｐゴシック" panose="020B0600070205080204" pitchFamily="50" charset="-128"/>
                        </a:rPr>
                        <a:t>20</a:t>
                      </a:r>
                      <a:r>
                        <a:rPr kumimoji="1" lang="ja-JP" altLang="en-US" sz="1050" b="0">
                          <a:solidFill>
                            <a:srgbClr val="FF0000"/>
                          </a:solidFill>
                          <a:latin typeface="ＭＳ Ｐゴシック" panose="020B0600070205080204" pitchFamily="50" charset="-128"/>
                          <a:ea typeface="ＭＳ Ｐゴシック" panose="020B0600070205080204" pitchFamily="50" charset="-128"/>
                        </a:rPr>
                        <a:t>年間）</a:t>
                      </a:r>
                      <a:endParaRPr kumimoji="1" lang="en-US" altLang="ja-JP" sz="1050" b="0">
                        <a:solidFill>
                          <a:srgbClr val="FF0000"/>
                        </a:solidFill>
                        <a:latin typeface="ＭＳ Ｐゴシック" panose="020B0600070205080204" pitchFamily="50" charset="-128"/>
                        <a:ea typeface="ＭＳ Ｐゴシック" panose="020B060007020508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10.7</a:t>
                      </a:r>
                      <a:r>
                        <a:rPr kumimoji="1" lang="ja-JP" altLang="en-US" sz="1000" b="0" dirty="0">
                          <a:solidFill>
                            <a:schemeClr val="tx1"/>
                          </a:solidFill>
                          <a:latin typeface="Meiryo UI" panose="020B0604030504040204" pitchFamily="50" charset="-128"/>
                          <a:ea typeface="Meiryo UI" panose="020B0604030504040204" pitchFamily="50" charset="-128"/>
                        </a:rPr>
                        <a:t>万円</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年増（終身）</a:t>
                      </a:r>
                    </a:p>
                  </a:txBody>
                  <a:tcPr marL="10800" marR="10800" marT="54000" marB="540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r>
                        <a:rPr kumimoji="1" lang="en-US" altLang="ja-JP" sz="1200" b="0">
                          <a:solidFill>
                            <a:srgbClr val="FF0000"/>
                          </a:solidFill>
                          <a:latin typeface="ＭＳ Ｐゴシック" panose="020B0600070205080204" pitchFamily="50" charset="-128"/>
                          <a:ea typeface="ＭＳ Ｐゴシック" panose="020B0600070205080204" pitchFamily="50" charset="-128"/>
                        </a:rPr>
                        <a:t>0.8</a:t>
                      </a:r>
                      <a:r>
                        <a:rPr kumimoji="1" lang="ja-JP" altLang="en-US" sz="1200" b="0">
                          <a:solidFill>
                            <a:srgbClr val="FF0000"/>
                          </a:solidFill>
                          <a:latin typeface="ＭＳ Ｐゴシック" panose="020B0600070205080204" pitchFamily="50" charset="-128"/>
                          <a:ea typeface="ＭＳ Ｐゴシック" panose="020B0600070205080204" pitchFamily="50" charset="-128"/>
                        </a:rPr>
                        <a:t>万円</a:t>
                      </a:r>
                      <a:r>
                        <a:rPr kumimoji="1" lang="en-US" altLang="ja-JP" sz="1200" b="0">
                          <a:solidFill>
                            <a:srgbClr val="FF0000"/>
                          </a:solidFill>
                          <a:latin typeface="ＭＳ Ｐゴシック" panose="020B0600070205080204" pitchFamily="50" charset="-128"/>
                          <a:ea typeface="ＭＳ Ｐゴシック" panose="020B0600070205080204" pitchFamily="50" charset="-128"/>
                        </a:rPr>
                        <a:t>/</a:t>
                      </a:r>
                      <a:r>
                        <a:rPr kumimoji="1" lang="ja-JP" altLang="en-US" sz="1200" b="0">
                          <a:solidFill>
                            <a:srgbClr val="FF0000"/>
                          </a:solidFill>
                          <a:latin typeface="ＭＳ Ｐゴシック" panose="020B0600070205080204" pitchFamily="50" charset="-128"/>
                          <a:ea typeface="ＭＳ Ｐゴシック" panose="020B0600070205080204" pitchFamily="50" charset="-128"/>
                        </a:rPr>
                        <a:t>月増</a:t>
                      </a:r>
                      <a:endParaRPr kumimoji="1" lang="en-US" altLang="ja-JP" sz="1200" b="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1050" b="0">
                          <a:solidFill>
                            <a:srgbClr val="FF0000"/>
                          </a:solidFill>
                          <a:latin typeface="ＭＳ Ｐゴシック" panose="020B0600070205080204" pitchFamily="50" charset="-128"/>
                          <a:ea typeface="ＭＳ Ｐゴシック" panose="020B0600070205080204" pitchFamily="50" charset="-128"/>
                        </a:rPr>
                        <a:t>（</a:t>
                      </a:r>
                      <a:r>
                        <a:rPr kumimoji="1" lang="en-US" altLang="ja-JP" sz="1050" b="0">
                          <a:solidFill>
                            <a:srgbClr val="FF0000"/>
                          </a:solidFill>
                          <a:latin typeface="ＭＳ Ｐゴシック" panose="020B0600070205080204" pitchFamily="50" charset="-128"/>
                          <a:ea typeface="ＭＳ Ｐゴシック" panose="020B0600070205080204" pitchFamily="50" charset="-128"/>
                        </a:rPr>
                        <a:t>20</a:t>
                      </a:r>
                      <a:r>
                        <a:rPr kumimoji="1" lang="ja-JP" altLang="en-US" sz="1050" b="0">
                          <a:solidFill>
                            <a:srgbClr val="FF0000"/>
                          </a:solidFill>
                          <a:latin typeface="ＭＳ Ｐゴシック" panose="020B0600070205080204" pitchFamily="50" charset="-128"/>
                          <a:ea typeface="ＭＳ Ｐゴシック" panose="020B0600070205080204" pitchFamily="50" charset="-128"/>
                        </a:rPr>
                        <a:t>年間）</a:t>
                      </a:r>
                      <a:endParaRPr kumimoji="1" lang="en-US" altLang="ja-JP" sz="1050" b="0">
                        <a:solidFill>
                          <a:srgbClr val="FF0000"/>
                        </a:solidFill>
                        <a:latin typeface="ＭＳ Ｐゴシック" panose="020B0600070205080204" pitchFamily="50" charset="-128"/>
                        <a:ea typeface="ＭＳ Ｐゴシック" panose="020B060007020508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0000"/>
                        </a:lnSpc>
                      </a:pPr>
                      <a:r>
                        <a:rPr kumimoji="1" lang="en-US" altLang="ja-JP" sz="1000" b="0" dirty="0">
                          <a:solidFill>
                            <a:schemeClr val="tx1"/>
                          </a:solidFill>
                          <a:latin typeface="Meiryo UI" panose="020B0604030504040204" pitchFamily="50" charset="-128"/>
                          <a:ea typeface="Meiryo UI" panose="020B0604030504040204" pitchFamily="50" charset="-128"/>
                        </a:rPr>
                        <a:t>10.7</a:t>
                      </a:r>
                      <a:r>
                        <a:rPr kumimoji="1" lang="ja-JP" altLang="en-US" sz="1000" b="0" dirty="0">
                          <a:solidFill>
                            <a:schemeClr val="tx1"/>
                          </a:solidFill>
                          <a:latin typeface="Meiryo UI" panose="020B0604030504040204" pitchFamily="50" charset="-128"/>
                          <a:ea typeface="Meiryo UI" panose="020B0604030504040204" pitchFamily="50" charset="-128"/>
                        </a:rPr>
                        <a:t>万円</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年増（終身）</a:t>
                      </a:r>
                    </a:p>
                  </a:txBody>
                  <a:tcPr marL="10800" marR="10800" marT="54000" marB="540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5821811"/>
                  </a:ext>
                </a:extLst>
              </a:tr>
            </a:tbl>
          </a:graphicData>
        </a:graphic>
      </p:graphicFrame>
      <p:pic>
        <p:nvPicPr>
          <p:cNvPr id="26" name="図 25">
            <a:extLst>
              <a:ext uri="{FF2B5EF4-FFF2-40B4-BE49-F238E27FC236}">
                <a16:creationId xmlns:a16="http://schemas.microsoft.com/office/drawing/2014/main" id="{D552A13D-867F-DF8C-293B-E8B4314F2205}"/>
              </a:ext>
            </a:extLst>
          </p:cNvPr>
          <p:cNvPicPr>
            <a:picLocks noChangeAspect="1"/>
          </p:cNvPicPr>
          <p:nvPr/>
        </p:nvPicPr>
        <p:blipFill>
          <a:blip r:embed="rId3"/>
          <a:srcRect b="49043"/>
          <a:stretch/>
        </p:blipFill>
        <p:spPr>
          <a:xfrm>
            <a:off x="1590169" y="4469059"/>
            <a:ext cx="511032" cy="529099"/>
          </a:xfrm>
          <a:prstGeom prst="rect">
            <a:avLst/>
          </a:prstGeom>
        </p:spPr>
      </p:pic>
      <p:pic>
        <p:nvPicPr>
          <p:cNvPr id="28" name="図 27">
            <a:extLst>
              <a:ext uri="{FF2B5EF4-FFF2-40B4-BE49-F238E27FC236}">
                <a16:creationId xmlns:a16="http://schemas.microsoft.com/office/drawing/2014/main" id="{7130DB0F-AF00-6EA0-1714-95A9FF587712}"/>
              </a:ext>
            </a:extLst>
          </p:cNvPr>
          <p:cNvPicPr>
            <a:picLocks noChangeAspect="1"/>
          </p:cNvPicPr>
          <p:nvPr/>
        </p:nvPicPr>
        <p:blipFill>
          <a:blip r:embed="rId4"/>
          <a:srcRect b="28028"/>
          <a:stretch/>
        </p:blipFill>
        <p:spPr>
          <a:xfrm>
            <a:off x="5639128" y="4469059"/>
            <a:ext cx="511032" cy="529099"/>
          </a:xfrm>
          <a:prstGeom prst="rect">
            <a:avLst/>
          </a:prstGeom>
        </p:spPr>
      </p:pic>
      <p:pic>
        <p:nvPicPr>
          <p:cNvPr id="89" name="図 88">
            <a:extLst>
              <a:ext uri="{FF2B5EF4-FFF2-40B4-BE49-F238E27FC236}">
                <a16:creationId xmlns:a16="http://schemas.microsoft.com/office/drawing/2014/main" id="{BA04FD24-BB00-95FD-961C-E738C39D4983}"/>
              </a:ext>
            </a:extLst>
          </p:cNvPr>
          <p:cNvPicPr>
            <a:picLocks noChangeAspect="1"/>
          </p:cNvPicPr>
          <p:nvPr/>
        </p:nvPicPr>
        <p:blipFill>
          <a:blip r:embed="rId5"/>
          <a:srcRect/>
          <a:stretch/>
        </p:blipFill>
        <p:spPr>
          <a:xfrm>
            <a:off x="832552" y="1314470"/>
            <a:ext cx="929940" cy="884971"/>
          </a:xfrm>
          <a:prstGeom prst="rect">
            <a:avLst/>
          </a:prstGeom>
        </p:spPr>
      </p:pic>
      <p:sp>
        <p:nvSpPr>
          <p:cNvPr id="92" name="テキスト ボックス 91">
            <a:extLst>
              <a:ext uri="{FF2B5EF4-FFF2-40B4-BE49-F238E27FC236}">
                <a16:creationId xmlns:a16="http://schemas.microsoft.com/office/drawing/2014/main" id="{2453BA38-4F76-3976-4586-1FA0EE9EF5CE}"/>
              </a:ext>
            </a:extLst>
          </p:cNvPr>
          <p:cNvSpPr txBox="1"/>
          <p:nvPr/>
        </p:nvSpPr>
        <p:spPr>
          <a:xfrm>
            <a:off x="486096" y="703412"/>
            <a:ext cx="1744597" cy="307777"/>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Meiryo UI"/>
                <a:ea typeface="Meiryo UI"/>
                <a:cs typeface="+mn-cs"/>
              </a:rPr>
              <a:t>第１号被保険者</a:t>
            </a:r>
          </a:p>
        </p:txBody>
      </p:sp>
      <p:sp>
        <p:nvSpPr>
          <p:cNvPr id="93" name="正方形/長方形 92">
            <a:extLst>
              <a:ext uri="{FF2B5EF4-FFF2-40B4-BE49-F238E27FC236}">
                <a16:creationId xmlns:a16="http://schemas.microsoft.com/office/drawing/2014/main" id="{095D73DA-4A8F-348F-8263-EB0218244669}"/>
              </a:ext>
            </a:extLst>
          </p:cNvPr>
          <p:cNvSpPr/>
          <p:nvPr/>
        </p:nvSpPr>
        <p:spPr>
          <a:xfrm>
            <a:off x="2082774" y="1423203"/>
            <a:ext cx="1229538" cy="485399"/>
          </a:xfrm>
          <a:prstGeom prst="rect">
            <a:avLst/>
          </a:prstGeom>
          <a:solidFill>
            <a:schemeClr val="tx2">
              <a:lumMod val="20000"/>
              <a:lumOff val="80000"/>
            </a:schemeClr>
          </a:solidFill>
          <a:ln w="25400" cap="rnd" cmpd="sng" algn="ctr">
            <a:no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effectLst/>
                <a:uLnTx/>
                <a:uFillTx/>
                <a:latin typeface="Meiryo UI"/>
                <a:ea typeface="Meiryo UI"/>
                <a:cs typeface="+mn-cs"/>
              </a:rPr>
              <a:t>保険料</a:t>
            </a:r>
            <a:endParaRPr kumimoji="1" lang="en-US" altLang="ja-JP" sz="1000" b="1" i="0" u="none" strike="noStrike" kern="0" cap="none" spc="0" normalizeH="0" baseline="0" noProof="0" dirty="0">
              <a:ln>
                <a:noFill/>
              </a:ln>
              <a:effectLst/>
              <a:uLnTx/>
              <a:uFillTx/>
              <a:latin typeface="Meiryo UI"/>
              <a:ea typeface="Meiryo UI"/>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a:ln>
                  <a:noFill/>
                </a:ln>
                <a:effectLst/>
                <a:uLnTx/>
                <a:uFillTx/>
                <a:latin typeface="Meiryo UI"/>
                <a:ea typeface="Meiryo UI"/>
                <a:cs typeface="+mn-cs"/>
              </a:rPr>
              <a:t>16,980</a:t>
            </a:r>
            <a:r>
              <a:rPr kumimoji="1" lang="ja-JP" altLang="en-US" sz="1000" b="1" i="0" u="none" strike="noStrike" kern="0" cap="none" spc="0" normalizeH="0" baseline="0" noProof="0" dirty="0">
                <a:ln>
                  <a:noFill/>
                </a:ln>
                <a:effectLst/>
                <a:uLnTx/>
                <a:uFillTx/>
                <a:latin typeface="Meiryo UI"/>
                <a:ea typeface="Meiryo UI"/>
                <a:cs typeface="+mn-cs"/>
              </a:rPr>
              <a:t>円</a:t>
            </a:r>
            <a:r>
              <a:rPr kumimoji="1" lang="en-US" altLang="ja-JP" sz="1000" b="1" i="0" u="none" strike="noStrike" kern="0" cap="none" spc="0" normalizeH="0" baseline="0" noProof="0" dirty="0">
                <a:ln>
                  <a:noFill/>
                </a:ln>
                <a:effectLst/>
                <a:uLnTx/>
                <a:uFillTx/>
                <a:latin typeface="Meiryo UI"/>
                <a:ea typeface="Meiryo UI"/>
                <a:cs typeface="+mn-cs"/>
              </a:rPr>
              <a:t>/</a:t>
            </a:r>
            <a:r>
              <a:rPr kumimoji="1" lang="ja-JP" altLang="en-US" sz="1000" b="1" i="0" u="none" strike="noStrike" kern="0" cap="none" spc="0" normalizeH="0" baseline="0" noProof="0" dirty="0">
                <a:ln>
                  <a:noFill/>
                </a:ln>
                <a:effectLst/>
                <a:uLnTx/>
                <a:uFillTx/>
                <a:latin typeface="Meiryo UI"/>
                <a:ea typeface="Meiryo UI"/>
                <a:cs typeface="+mn-cs"/>
              </a:rPr>
              <a:t>月</a:t>
            </a:r>
            <a:endParaRPr kumimoji="1" lang="en-US" altLang="ja-JP" sz="1000" b="1" i="0" u="none" strike="noStrike" kern="0" cap="none" spc="0" normalizeH="0" baseline="0" noProof="0" dirty="0">
              <a:ln>
                <a:noFill/>
              </a:ln>
              <a:effectLst/>
              <a:uLnTx/>
              <a:uFillTx/>
              <a:latin typeface="Meiryo UI"/>
              <a:ea typeface="Meiryo UI"/>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800" b="1" kern="0" dirty="0">
                <a:latin typeface="Meiryo UI"/>
                <a:ea typeface="Meiryo UI"/>
              </a:rPr>
              <a:t>(</a:t>
            </a:r>
            <a:r>
              <a:rPr kumimoji="1" lang="ja-JP" altLang="en-US" sz="800" b="1" kern="0" dirty="0">
                <a:latin typeface="Meiryo UI"/>
                <a:ea typeface="Meiryo UI"/>
              </a:rPr>
              <a:t>令和</a:t>
            </a:r>
            <a:r>
              <a:rPr kumimoji="1" lang="en-US" altLang="ja-JP" sz="800" b="1" kern="0" dirty="0">
                <a:latin typeface="Meiryo UI"/>
                <a:ea typeface="Meiryo UI"/>
              </a:rPr>
              <a:t>6</a:t>
            </a:r>
            <a:r>
              <a:rPr kumimoji="1" lang="ja-JP" altLang="en-US" sz="800" b="1" kern="0" dirty="0">
                <a:latin typeface="Meiryo UI"/>
                <a:ea typeface="Meiryo UI"/>
              </a:rPr>
              <a:t>年度</a:t>
            </a:r>
            <a:r>
              <a:rPr kumimoji="1" lang="en-US" altLang="ja-JP" sz="800" b="1" kern="0" dirty="0">
                <a:latin typeface="Meiryo UI"/>
                <a:ea typeface="Meiryo UI"/>
              </a:rPr>
              <a:t>)</a:t>
            </a:r>
            <a:endParaRPr kumimoji="1" lang="ja-JP" altLang="en-US" sz="800" b="1" i="0" u="none" strike="noStrike" kern="0" cap="none" spc="0" normalizeH="0" baseline="0" noProof="0" dirty="0">
              <a:ln>
                <a:noFill/>
              </a:ln>
              <a:effectLst/>
              <a:uLnTx/>
              <a:uFillTx/>
              <a:latin typeface="Meiryo UI"/>
              <a:ea typeface="Meiryo UI"/>
              <a:cs typeface="+mn-cs"/>
            </a:endParaRPr>
          </a:p>
        </p:txBody>
      </p:sp>
      <p:sp>
        <p:nvSpPr>
          <p:cNvPr id="94" name="テキスト ボックス 93">
            <a:extLst>
              <a:ext uri="{FF2B5EF4-FFF2-40B4-BE49-F238E27FC236}">
                <a16:creationId xmlns:a16="http://schemas.microsoft.com/office/drawing/2014/main" id="{D7F79A3B-2EA0-665C-E24E-8D4E2FA1700B}"/>
              </a:ext>
            </a:extLst>
          </p:cNvPr>
          <p:cNvSpPr txBox="1"/>
          <p:nvPr/>
        </p:nvSpPr>
        <p:spPr>
          <a:xfrm>
            <a:off x="2298878" y="1882121"/>
            <a:ext cx="825867"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保険料負担</a:t>
            </a:r>
          </a:p>
        </p:txBody>
      </p:sp>
      <p:sp>
        <p:nvSpPr>
          <p:cNvPr id="95" name="テキスト ボックス 94">
            <a:extLst>
              <a:ext uri="{FF2B5EF4-FFF2-40B4-BE49-F238E27FC236}">
                <a16:creationId xmlns:a16="http://schemas.microsoft.com/office/drawing/2014/main" id="{BAA0C267-B7AF-25B5-56A0-BD687DCC5179}"/>
              </a:ext>
            </a:extLst>
          </p:cNvPr>
          <p:cNvSpPr txBox="1"/>
          <p:nvPr/>
        </p:nvSpPr>
        <p:spPr>
          <a:xfrm>
            <a:off x="3920679" y="1871830"/>
            <a:ext cx="441146"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給付</a:t>
            </a:r>
          </a:p>
        </p:txBody>
      </p:sp>
      <p:sp>
        <p:nvSpPr>
          <p:cNvPr id="97" name="矢印: 五方向 96">
            <a:extLst>
              <a:ext uri="{FF2B5EF4-FFF2-40B4-BE49-F238E27FC236}">
                <a16:creationId xmlns:a16="http://schemas.microsoft.com/office/drawing/2014/main" id="{4CA0E1EF-92C0-F6CE-6637-86F3DF4DE436}"/>
              </a:ext>
            </a:extLst>
          </p:cNvPr>
          <p:cNvSpPr/>
          <p:nvPr/>
        </p:nvSpPr>
        <p:spPr>
          <a:xfrm>
            <a:off x="3445027" y="989244"/>
            <a:ext cx="1651245" cy="919357"/>
          </a:xfrm>
          <a:prstGeom prst="homePlate">
            <a:avLst>
              <a:gd name="adj" fmla="val 26246"/>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4A78CC35-3796-A512-17B3-D4F85944ABE7}"/>
              </a:ext>
            </a:extLst>
          </p:cNvPr>
          <p:cNvSpPr txBox="1"/>
          <p:nvPr/>
        </p:nvSpPr>
        <p:spPr>
          <a:xfrm>
            <a:off x="3545732" y="1123191"/>
            <a:ext cx="1152202" cy="52322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基礎年金</a:t>
            </a:r>
            <a:endPar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68,000</a:t>
            </a: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円</a:t>
            </a:r>
            <a:endPar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BA0EE33-33A4-416F-7171-732BDD73AB73}"/>
              </a:ext>
            </a:extLst>
          </p:cNvPr>
          <p:cNvSpPr txBox="1"/>
          <p:nvPr/>
        </p:nvSpPr>
        <p:spPr>
          <a:xfrm>
            <a:off x="4387621" y="1346112"/>
            <a:ext cx="889477"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（終身）</a:t>
            </a:r>
          </a:p>
        </p:txBody>
      </p:sp>
      <p:sp>
        <p:nvSpPr>
          <p:cNvPr id="8" name="正方形/長方形 7">
            <a:extLst>
              <a:ext uri="{FF2B5EF4-FFF2-40B4-BE49-F238E27FC236}">
                <a16:creationId xmlns:a16="http://schemas.microsoft.com/office/drawing/2014/main" id="{85BEB231-3C87-E797-78B6-BA4EAA267D6E}"/>
              </a:ext>
            </a:extLst>
          </p:cNvPr>
          <p:cNvSpPr/>
          <p:nvPr/>
        </p:nvSpPr>
        <p:spPr>
          <a:xfrm>
            <a:off x="3619282" y="1532108"/>
            <a:ext cx="739929" cy="25651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（令和６年度）</a:t>
            </a:r>
          </a:p>
        </p:txBody>
      </p:sp>
      <p:sp>
        <p:nvSpPr>
          <p:cNvPr id="112" name="テキスト ボックス 111">
            <a:extLst>
              <a:ext uri="{FF2B5EF4-FFF2-40B4-BE49-F238E27FC236}">
                <a16:creationId xmlns:a16="http://schemas.microsoft.com/office/drawing/2014/main" id="{F4972D6D-FDF9-084E-A91C-491ACA38C197}"/>
              </a:ext>
            </a:extLst>
          </p:cNvPr>
          <p:cNvSpPr txBox="1"/>
          <p:nvPr/>
        </p:nvSpPr>
        <p:spPr>
          <a:xfrm>
            <a:off x="555196" y="2538773"/>
            <a:ext cx="3219430" cy="27699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第３号被保険者</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25" name="正方形/長方形 124">
            <a:extLst>
              <a:ext uri="{FF2B5EF4-FFF2-40B4-BE49-F238E27FC236}">
                <a16:creationId xmlns:a16="http://schemas.microsoft.com/office/drawing/2014/main" id="{68EDA863-E53E-5A9E-C1B8-1272E4A7B34A}"/>
              </a:ext>
            </a:extLst>
          </p:cNvPr>
          <p:cNvSpPr/>
          <p:nvPr/>
        </p:nvSpPr>
        <p:spPr>
          <a:xfrm>
            <a:off x="2051173" y="3304357"/>
            <a:ext cx="1229538" cy="368804"/>
          </a:xfrm>
          <a:prstGeom prst="rect">
            <a:avLst/>
          </a:prstGeom>
          <a:solidFill>
            <a:schemeClr val="bg1">
              <a:lumMod val="75000"/>
              <a:alpha val="30000"/>
            </a:schemeClr>
          </a:solidFill>
          <a:ln w="25400" cap="rnd" cmpd="sng" algn="ctr">
            <a:solidFill>
              <a:schemeClr val="bg1">
                <a:lumMod val="75000"/>
              </a:schemeClr>
            </a:solidFill>
            <a:prstDash val="sysDash"/>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本人負担なし</a:t>
            </a:r>
            <a:endParaRPr kumimoji="1" lang="ja-JP" altLang="en-US" sz="1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27" name="テキスト ボックス 126">
            <a:extLst>
              <a:ext uri="{FF2B5EF4-FFF2-40B4-BE49-F238E27FC236}">
                <a16:creationId xmlns:a16="http://schemas.microsoft.com/office/drawing/2014/main" id="{DE9301FB-28A3-AEB8-F6CC-662432C39B21}"/>
              </a:ext>
            </a:extLst>
          </p:cNvPr>
          <p:cNvSpPr txBox="1"/>
          <p:nvPr/>
        </p:nvSpPr>
        <p:spPr>
          <a:xfrm>
            <a:off x="2190213" y="3670116"/>
            <a:ext cx="825867"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保険料負担</a:t>
            </a:r>
          </a:p>
        </p:txBody>
      </p:sp>
      <p:sp>
        <p:nvSpPr>
          <p:cNvPr id="128" name="矢印: 五方向 127">
            <a:extLst>
              <a:ext uri="{FF2B5EF4-FFF2-40B4-BE49-F238E27FC236}">
                <a16:creationId xmlns:a16="http://schemas.microsoft.com/office/drawing/2014/main" id="{407904BD-BBB2-2027-81CC-CE2F32127F47}"/>
              </a:ext>
            </a:extLst>
          </p:cNvPr>
          <p:cNvSpPr/>
          <p:nvPr/>
        </p:nvSpPr>
        <p:spPr>
          <a:xfrm>
            <a:off x="3471067" y="2770790"/>
            <a:ext cx="1651245" cy="919357"/>
          </a:xfrm>
          <a:prstGeom prst="homePlate">
            <a:avLst>
              <a:gd name="adj" fmla="val 26246"/>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44BB085C-2370-0C53-52DB-752DE997E909}"/>
              </a:ext>
            </a:extLst>
          </p:cNvPr>
          <p:cNvSpPr txBox="1"/>
          <p:nvPr/>
        </p:nvSpPr>
        <p:spPr>
          <a:xfrm>
            <a:off x="3557715" y="2968858"/>
            <a:ext cx="1152202" cy="52322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基礎年金</a:t>
            </a:r>
            <a:endPar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68,000</a:t>
            </a: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円</a:t>
            </a:r>
            <a:endPar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0F263895-160A-D43B-4287-0D30B150A008}"/>
              </a:ext>
            </a:extLst>
          </p:cNvPr>
          <p:cNvSpPr txBox="1"/>
          <p:nvPr/>
        </p:nvSpPr>
        <p:spPr>
          <a:xfrm>
            <a:off x="4424926" y="3151640"/>
            <a:ext cx="889477"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（終身）</a:t>
            </a:r>
          </a:p>
        </p:txBody>
      </p:sp>
      <p:sp>
        <p:nvSpPr>
          <p:cNvPr id="131" name="正方形/長方形 130">
            <a:extLst>
              <a:ext uri="{FF2B5EF4-FFF2-40B4-BE49-F238E27FC236}">
                <a16:creationId xmlns:a16="http://schemas.microsoft.com/office/drawing/2014/main" id="{A7D2CB23-4AB2-F80A-A418-E6E32974B10D}"/>
              </a:ext>
            </a:extLst>
          </p:cNvPr>
          <p:cNvSpPr/>
          <p:nvPr/>
        </p:nvSpPr>
        <p:spPr>
          <a:xfrm>
            <a:off x="3750201" y="3365289"/>
            <a:ext cx="739929" cy="25651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（令和６年度）</a:t>
            </a:r>
          </a:p>
        </p:txBody>
      </p:sp>
      <p:pic>
        <p:nvPicPr>
          <p:cNvPr id="135" name="図 134">
            <a:extLst>
              <a:ext uri="{FF2B5EF4-FFF2-40B4-BE49-F238E27FC236}">
                <a16:creationId xmlns:a16="http://schemas.microsoft.com/office/drawing/2014/main" id="{ACD1C7FA-771A-58A3-794E-1E7630A103DF}"/>
              </a:ext>
            </a:extLst>
          </p:cNvPr>
          <p:cNvPicPr>
            <a:picLocks noChangeAspect="1"/>
          </p:cNvPicPr>
          <p:nvPr/>
        </p:nvPicPr>
        <p:blipFill>
          <a:blip r:embed="rId6"/>
          <a:srcRect/>
          <a:stretch/>
        </p:blipFill>
        <p:spPr>
          <a:xfrm>
            <a:off x="5590769" y="2151949"/>
            <a:ext cx="1128748" cy="1212540"/>
          </a:xfrm>
          <a:prstGeom prst="rect">
            <a:avLst/>
          </a:prstGeom>
        </p:spPr>
      </p:pic>
      <p:sp>
        <p:nvSpPr>
          <p:cNvPr id="136" name="テキスト ボックス 135">
            <a:extLst>
              <a:ext uri="{FF2B5EF4-FFF2-40B4-BE49-F238E27FC236}">
                <a16:creationId xmlns:a16="http://schemas.microsoft.com/office/drawing/2014/main" id="{38DB0FB8-479E-A3FD-FEAD-9D2EA8B4DC30}"/>
              </a:ext>
            </a:extLst>
          </p:cNvPr>
          <p:cNvSpPr txBox="1"/>
          <p:nvPr/>
        </p:nvSpPr>
        <p:spPr>
          <a:xfrm>
            <a:off x="6270730" y="1211743"/>
            <a:ext cx="2071842" cy="415498"/>
          </a:xfrm>
          <a:prstGeom prst="rect">
            <a:avLst/>
          </a:prstGeom>
          <a:noFill/>
        </p:spPr>
        <p:txBody>
          <a:bodyPr wrap="square">
            <a:spAutoFit/>
          </a:bodyPr>
          <a:lstStyle/>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従業員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人以上の企業に勤務、</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週労働時間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a:t>
            </a:r>
          </a:p>
        </p:txBody>
      </p:sp>
      <p:sp>
        <p:nvSpPr>
          <p:cNvPr id="137" name="テキスト ボックス 136">
            <a:extLst>
              <a:ext uri="{FF2B5EF4-FFF2-40B4-BE49-F238E27FC236}">
                <a16:creationId xmlns:a16="http://schemas.microsoft.com/office/drawing/2014/main" id="{432E73A8-DDAD-112B-6EF4-E29FCC5AEA29}"/>
              </a:ext>
            </a:extLst>
          </p:cNvPr>
          <p:cNvSpPr txBox="1"/>
          <p:nvPr/>
        </p:nvSpPr>
        <p:spPr>
          <a:xfrm>
            <a:off x="5439649" y="703412"/>
            <a:ext cx="1744597" cy="307777"/>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Meiryo UI"/>
                <a:ea typeface="Meiryo UI"/>
                <a:cs typeface="+mn-cs"/>
              </a:rPr>
              <a:t>第</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２</a:t>
            </a:r>
            <a:r>
              <a:rPr kumimoji="1" lang="zh-CN" altLang="en-US" sz="1400" b="1" i="0" u="none" strike="noStrike" kern="1200" cap="none" spc="0" normalizeH="0" baseline="0" noProof="0" dirty="0">
                <a:ln>
                  <a:noFill/>
                </a:ln>
                <a:solidFill>
                  <a:prstClr val="black"/>
                </a:solidFill>
                <a:effectLst/>
                <a:uLnTx/>
                <a:uFillTx/>
                <a:latin typeface="Meiryo UI"/>
                <a:ea typeface="Meiryo UI"/>
                <a:cs typeface="+mn-cs"/>
              </a:rPr>
              <a:t>号被保険者</a:t>
            </a:r>
          </a:p>
        </p:txBody>
      </p:sp>
      <p:sp>
        <p:nvSpPr>
          <p:cNvPr id="140" name="正方形/長方形 139">
            <a:extLst>
              <a:ext uri="{FF2B5EF4-FFF2-40B4-BE49-F238E27FC236}">
                <a16:creationId xmlns:a16="http://schemas.microsoft.com/office/drawing/2014/main" id="{4ECB9EBF-635C-683E-1371-B63FE94EA883}"/>
              </a:ext>
            </a:extLst>
          </p:cNvPr>
          <p:cNvSpPr/>
          <p:nvPr/>
        </p:nvSpPr>
        <p:spPr>
          <a:xfrm>
            <a:off x="6824855" y="2585424"/>
            <a:ext cx="1056682" cy="370733"/>
          </a:xfrm>
          <a:prstGeom prst="rect">
            <a:avLst/>
          </a:prstGeom>
          <a:solidFill>
            <a:schemeClr val="accent6">
              <a:lumMod val="20000"/>
              <a:lumOff val="80000"/>
            </a:schemeClr>
          </a:solidFill>
          <a:ln w="25400" cap="rnd" cmpd="sng" algn="ctr">
            <a:no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black"/>
                </a:solidFill>
                <a:effectLst/>
                <a:uLnTx/>
                <a:uFillTx/>
                <a:latin typeface="Meiryo UI"/>
                <a:ea typeface="Meiryo UI"/>
                <a:cs typeface="+mn-cs"/>
              </a:rPr>
              <a:t>会社</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b="1" kern="0" dirty="0">
                <a:solidFill>
                  <a:prstClr val="black"/>
                </a:solidFill>
                <a:latin typeface="Meiryo UI"/>
                <a:ea typeface="Meiryo UI"/>
              </a:rPr>
              <a:t>8,050</a:t>
            </a: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円</a:t>
            </a: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月</a:t>
            </a:r>
          </a:p>
        </p:txBody>
      </p:sp>
      <p:sp>
        <p:nvSpPr>
          <p:cNvPr id="141" name="正方形/長方形 140">
            <a:extLst>
              <a:ext uri="{FF2B5EF4-FFF2-40B4-BE49-F238E27FC236}">
                <a16:creationId xmlns:a16="http://schemas.microsoft.com/office/drawing/2014/main" id="{25A03503-FBB6-AA10-14D8-55EAE067F53D}"/>
              </a:ext>
            </a:extLst>
          </p:cNvPr>
          <p:cNvSpPr/>
          <p:nvPr/>
        </p:nvSpPr>
        <p:spPr>
          <a:xfrm>
            <a:off x="6832161" y="2977678"/>
            <a:ext cx="1049376" cy="370733"/>
          </a:xfrm>
          <a:prstGeom prst="rect">
            <a:avLst/>
          </a:prstGeom>
          <a:solidFill>
            <a:schemeClr val="accent6">
              <a:lumMod val="20000"/>
              <a:lumOff val="80000"/>
            </a:schemeClr>
          </a:solidFill>
          <a:ln w="25400" cap="rnd" cmpd="sng" algn="ctr">
            <a:no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effectLst/>
                <a:uLnTx/>
                <a:uFillTx/>
                <a:latin typeface="Meiryo UI"/>
                <a:ea typeface="Meiryo UI"/>
                <a:cs typeface="+mn-cs"/>
              </a:rPr>
              <a:t>本人</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effectLst/>
                <a:uLnTx/>
                <a:uFillTx/>
                <a:latin typeface="Meiryo UI"/>
                <a:ea typeface="Meiryo UI"/>
                <a:cs typeface="+mn-cs"/>
              </a:rPr>
              <a:t>8,050</a:t>
            </a:r>
            <a:r>
              <a:rPr kumimoji="1" lang="ja-JP" altLang="en-US" sz="1200" b="1" i="0" u="none" strike="noStrike" kern="0" cap="none" spc="0" normalizeH="0" baseline="0" noProof="0" dirty="0">
                <a:ln>
                  <a:noFill/>
                </a:ln>
                <a:effectLst/>
                <a:uLnTx/>
                <a:uFillTx/>
                <a:latin typeface="Meiryo UI"/>
                <a:ea typeface="Meiryo UI"/>
                <a:cs typeface="+mn-cs"/>
              </a:rPr>
              <a:t>円</a:t>
            </a:r>
            <a:r>
              <a:rPr kumimoji="1" lang="en-US" altLang="ja-JP" sz="1200" b="1" i="0" u="none" strike="noStrike" kern="0" cap="none" spc="0" normalizeH="0" baseline="0" noProof="0" dirty="0">
                <a:ln>
                  <a:noFill/>
                </a:ln>
                <a:effectLst/>
                <a:uLnTx/>
                <a:uFillTx/>
                <a:latin typeface="Meiryo UI"/>
                <a:ea typeface="Meiryo UI"/>
                <a:cs typeface="+mn-cs"/>
              </a:rPr>
              <a:t>/</a:t>
            </a:r>
            <a:r>
              <a:rPr kumimoji="1" lang="ja-JP" altLang="en-US" sz="1200" b="1" i="0" u="none" strike="noStrike" kern="0" cap="none" spc="0" normalizeH="0" baseline="0" noProof="0" dirty="0">
                <a:ln>
                  <a:noFill/>
                </a:ln>
                <a:effectLst/>
                <a:uLnTx/>
                <a:uFillTx/>
                <a:latin typeface="Meiryo UI"/>
                <a:ea typeface="Meiryo UI"/>
                <a:cs typeface="+mn-cs"/>
              </a:rPr>
              <a:t>月</a:t>
            </a:r>
          </a:p>
        </p:txBody>
      </p:sp>
      <p:sp>
        <p:nvSpPr>
          <p:cNvPr id="142" name="テキスト ボックス 141">
            <a:extLst>
              <a:ext uri="{FF2B5EF4-FFF2-40B4-BE49-F238E27FC236}">
                <a16:creationId xmlns:a16="http://schemas.microsoft.com/office/drawing/2014/main" id="{F1A5E390-6F31-7E81-02FD-65E6BF95770B}"/>
              </a:ext>
            </a:extLst>
          </p:cNvPr>
          <p:cNvSpPr txBox="1"/>
          <p:nvPr/>
        </p:nvSpPr>
        <p:spPr>
          <a:xfrm>
            <a:off x="3905995" y="3654124"/>
            <a:ext cx="441146"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給付</a:t>
            </a:r>
          </a:p>
        </p:txBody>
      </p:sp>
      <p:sp>
        <p:nvSpPr>
          <p:cNvPr id="143" name="テキスト ボックス 142">
            <a:extLst>
              <a:ext uri="{FF2B5EF4-FFF2-40B4-BE49-F238E27FC236}">
                <a16:creationId xmlns:a16="http://schemas.microsoft.com/office/drawing/2014/main" id="{19FA99C9-25DC-457F-6AC7-866055736986}"/>
              </a:ext>
            </a:extLst>
          </p:cNvPr>
          <p:cNvSpPr txBox="1"/>
          <p:nvPr/>
        </p:nvSpPr>
        <p:spPr>
          <a:xfrm>
            <a:off x="8278616" y="3368022"/>
            <a:ext cx="441146"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給付</a:t>
            </a:r>
          </a:p>
        </p:txBody>
      </p:sp>
      <p:sp>
        <p:nvSpPr>
          <p:cNvPr id="144" name="テキスト ボックス 143">
            <a:extLst>
              <a:ext uri="{FF2B5EF4-FFF2-40B4-BE49-F238E27FC236}">
                <a16:creationId xmlns:a16="http://schemas.microsoft.com/office/drawing/2014/main" id="{EBA9E663-429E-0DB3-762D-35C66BB59FBB}"/>
              </a:ext>
            </a:extLst>
          </p:cNvPr>
          <p:cNvSpPr txBox="1"/>
          <p:nvPr/>
        </p:nvSpPr>
        <p:spPr>
          <a:xfrm>
            <a:off x="6940262" y="3368022"/>
            <a:ext cx="825867"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保険料負担</a:t>
            </a:r>
          </a:p>
        </p:txBody>
      </p:sp>
      <p:sp>
        <p:nvSpPr>
          <p:cNvPr id="145" name="矢印: 五方向 144">
            <a:extLst>
              <a:ext uri="{FF2B5EF4-FFF2-40B4-BE49-F238E27FC236}">
                <a16:creationId xmlns:a16="http://schemas.microsoft.com/office/drawing/2014/main" id="{259D8960-8A81-AD98-EFFB-2A0D2BDDC5DE}"/>
              </a:ext>
            </a:extLst>
          </p:cNvPr>
          <p:cNvSpPr/>
          <p:nvPr/>
        </p:nvSpPr>
        <p:spPr>
          <a:xfrm>
            <a:off x="7989389" y="2419007"/>
            <a:ext cx="1378187" cy="919357"/>
          </a:xfrm>
          <a:prstGeom prst="homePlate">
            <a:avLst>
              <a:gd name="adj" fmla="val 38508"/>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0EF0C0C1-3DE3-8F8F-A02B-114B8478BC6F}"/>
              </a:ext>
            </a:extLst>
          </p:cNvPr>
          <p:cNvSpPr txBox="1"/>
          <p:nvPr/>
        </p:nvSpPr>
        <p:spPr>
          <a:xfrm>
            <a:off x="8719762" y="2770790"/>
            <a:ext cx="889477"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（終身）</a:t>
            </a:r>
          </a:p>
        </p:txBody>
      </p:sp>
      <p:sp>
        <p:nvSpPr>
          <p:cNvPr id="147" name="テキスト ボックス 146">
            <a:extLst>
              <a:ext uri="{FF2B5EF4-FFF2-40B4-BE49-F238E27FC236}">
                <a16:creationId xmlns:a16="http://schemas.microsoft.com/office/drawing/2014/main" id="{105DFA0D-229D-EAA9-9576-F24C1AD23762}"/>
              </a:ext>
            </a:extLst>
          </p:cNvPr>
          <p:cNvSpPr txBox="1"/>
          <p:nvPr/>
        </p:nvSpPr>
        <p:spPr>
          <a:xfrm>
            <a:off x="7926994" y="2637177"/>
            <a:ext cx="1152202" cy="52322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基礎年金</a:t>
            </a:r>
            <a:endPar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68,000</a:t>
            </a: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円</a:t>
            </a:r>
            <a:endPar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48" name="矢印: 五方向 147">
            <a:extLst>
              <a:ext uri="{FF2B5EF4-FFF2-40B4-BE49-F238E27FC236}">
                <a16:creationId xmlns:a16="http://schemas.microsoft.com/office/drawing/2014/main" id="{9267BF96-36BC-AFD8-0138-BB6EF180F5FA}"/>
              </a:ext>
            </a:extLst>
          </p:cNvPr>
          <p:cNvSpPr/>
          <p:nvPr/>
        </p:nvSpPr>
        <p:spPr>
          <a:xfrm>
            <a:off x="7991677" y="1946097"/>
            <a:ext cx="1375899" cy="468748"/>
          </a:xfrm>
          <a:prstGeom prst="homePlate">
            <a:avLst>
              <a:gd name="adj" fmla="val 7591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テキスト ボックス 148">
            <a:extLst>
              <a:ext uri="{FF2B5EF4-FFF2-40B4-BE49-F238E27FC236}">
                <a16:creationId xmlns:a16="http://schemas.microsoft.com/office/drawing/2014/main" id="{08BAD3ED-03A0-4ECA-546D-1D9BACCFA27A}"/>
              </a:ext>
            </a:extLst>
          </p:cNvPr>
          <p:cNvSpPr txBox="1"/>
          <p:nvPr/>
        </p:nvSpPr>
        <p:spPr>
          <a:xfrm>
            <a:off x="8694544" y="2082605"/>
            <a:ext cx="889477"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（終身）</a:t>
            </a:r>
          </a:p>
        </p:txBody>
      </p:sp>
      <p:sp>
        <p:nvSpPr>
          <p:cNvPr id="150" name="テキスト ボックス 149">
            <a:extLst>
              <a:ext uri="{FF2B5EF4-FFF2-40B4-BE49-F238E27FC236}">
                <a16:creationId xmlns:a16="http://schemas.microsoft.com/office/drawing/2014/main" id="{8470F9F0-CEE1-7F1E-1D13-01DAA5BC22C3}"/>
              </a:ext>
            </a:extLst>
          </p:cNvPr>
          <p:cNvSpPr txBox="1"/>
          <p:nvPr/>
        </p:nvSpPr>
        <p:spPr>
          <a:xfrm>
            <a:off x="7948257" y="2009729"/>
            <a:ext cx="966690" cy="40011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報酬比例年金</a:t>
            </a:r>
            <a:endParaRPr kumimoji="0" lang="en-US" altLang="ja-JP" sz="1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4,500</a:t>
            </a:r>
            <a:r>
              <a:rPr kumimoji="0" lang="ja-JP" altLang="en-US" sz="1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円</a:t>
            </a:r>
            <a:endParaRPr kumimoji="0" lang="en-US" altLang="ja-JP" sz="1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1" name="正方形/長方形 150">
            <a:extLst>
              <a:ext uri="{FF2B5EF4-FFF2-40B4-BE49-F238E27FC236}">
                <a16:creationId xmlns:a16="http://schemas.microsoft.com/office/drawing/2014/main" id="{EDCFA227-EBCE-C959-7D71-BC774A61C13A}"/>
              </a:ext>
            </a:extLst>
          </p:cNvPr>
          <p:cNvSpPr/>
          <p:nvPr/>
        </p:nvSpPr>
        <p:spPr>
          <a:xfrm>
            <a:off x="8061638" y="3114192"/>
            <a:ext cx="739929" cy="25651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（令和６年度）</a:t>
            </a:r>
          </a:p>
        </p:txBody>
      </p:sp>
      <p:sp>
        <p:nvSpPr>
          <p:cNvPr id="152" name="テキスト ボックス 151">
            <a:extLst>
              <a:ext uri="{FF2B5EF4-FFF2-40B4-BE49-F238E27FC236}">
                <a16:creationId xmlns:a16="http://schemas.microsoft.com/office/drawing/2014/main" id="{6F192B74-1069-4946-FC23-E3AAF02E48A4}"/>
              </a:ext>
            </a:extLst>
          </p:cNvPr>
          <p:cNvSpPr txBox="1"/>
          <p:nvPr/>
        </p:nvSpPr>
        <p:spPr>
          <a:xfrm>
            <a:off x="6719517" y="3728274"/>
            <a:ext cx="2593504" cy="230832"/>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標準報酬月額</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8.8</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年間加入の場合</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53" name="図 152" descr="部屋, 賭博場, シーン, カップ が含まれている画像&#10;&#10;自動的に生成された説明">
            <a:extLst>
              <a:ext uri="{FF2B5EF4-FFF2-40B4-BE49-F238E27FC236}">
                <a16:creationId xmlns:a16="http://schemas.microsoft.com/office/drawing/2014/main" id="{E32A5C07-C767-3CB8-5354-370656A10FD0}"/>
              </a:ext>
            </a:extLst>
          </p:cNvPr>
          <p:cNvPicPr>
            <a:picLocks noChangeAspect="1"/>
          </p:cNvPicPr>
          <p:nvPr/>
        </p:nvPicPr>
        <p:blipFill>
          <a:blip r:embed="rId7" cstate="print">
            <a:extLst>
              <a:ext uri="{28A0092B-C50C-407E-A947-70E740481C1C}">
                <a14:useLocalDpi xmlns:a14="http://schemas.microsoft.com/office/drawing/2010/main" val="0"/>
              </a:ext>
            </a:extLst>
          </a:blip>
          <a:srcRect l="27101"/>
          <a:stretch/>
        </p:blipFill>
        <p:spPr>
          <a:xfrm>
            <a:off x="8374091" y="1521979"/>
            <a:ext cx="640905" cy="414128"/>
          </a:xfrm>
          <a:prstGeom prst="rect">
            <a:avLst/>
          </a:prstGeom>
        </p:spPr>
      </p:pic>
      <p:pic>
        <p:nvPicPr>
          <p:cNvPr id="154" name="グラフィックス 153">
            <a:extLst>
              <a:ext uri="{FF2B5EF4-FFF2-40B4-BE49-F238E27FC236}">
                <a16:creationId xmlns:a16="http://schemas.microsoft.com/office/drawing/2014/main" id="{505E8352-45AC-7AC3-5758-8149E47D50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18349" y="1237226"/>
            <a:ext cx="793845" cy="454014"/>
          </a:xfrm>
          <a:prstGeom prst="rect">
            <a:avLst/>
          </a:prstGeom>
        </p:spPr>
      </p:pic>
      <p:sp>
        <p:nvSpPr>
          <p:cNvPr id="155" name="正方形/長方形 154">
            <a:extLst>
              <a:ext uri="{FF2B5EF4-FFF2-40B4-BE49-F238E27FC236}">
                <a16:creationId xmlns:a16="http://schemas.microsoft.com/office/drawing/2014/main" id="{28447A83-FC71-29F3-DD01-AA102457C8C0}"/>
              </a:ext>
            </a:extLst>
          </p:cNvPr>
          <p:cNvSpPr/>
          <p:nvPr/>
        </p:nvSpPr>
        <p:spPr>
          <a:xfrm>
            <a:off x="411163" y="0"/>
            <a:ext cx="6574584" cy="531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社会保険の加入による保険料負担と給付の変化のイメージ</a:t>
            </a:r>
          </a:p>
        </p:txBody>
      </p:sp>
      <p:sp>
        <p:nvSpPr>
          <p:cNvPr id="5" name="テキスト ボックス 4">
            <a:extLst>
              <a:ext uri="{FF2B5EF4-FFF2-40B4-BE49-F238E27FC236}">
                <a16:creationId xmlns:a16="http://schemas.microsoft.com/office/drawing/2014/main" id="{D90D759E-DFD8-1E88-3FB1-6EA3E5E14048}"/>
              </a:ext>
            </a:extLst>
          </p:cNvPr>
          <p:cNvSpPr txBox="1"/>
          <p:nvPr/>
        </p:nvSpPr>
        <p:spPr>
          <a:xfrm>
            <a:off x="745228" y="1004442"/>
            <a:ext cx="2660083" cy="407804"/>
          </a:xfrm>
          <a:prstGeom prst="rect">
            <a:avLst/>
          </a:prstGeom>
          <a:noFill/>
        </p:spPr>
        <p:txBody>
          <a:bodyPr wrap="square">
            <a:spAutoFit/>
          </a:bodyPr>
          <a:lstStyle/>
          <a:p>
            <a:pPr>
              <a:spcBef>
                <a:spcPts val="1200"/>
              </a:spcBef>
            </a:pPr>
            <a:r>
              <a:rPr kumimoji="1" lang="ja-JP" altLang="en-US" sz="900" dirty="0">
                <a:latin typeface="メイリオ" panose="020B0604030504040204" pitchFamily="50" charset="-128"/>
                <a:ea typeface="メイリオ" panose="020B0604030504040204" pitchFamily="50" charset="-128"/>
              </a:rPr>
              <a:t>対象者：第２号、第３号被保険者以外の人</a:t>
            </a:r>
            <a:endParaRPr kumimoji="1" lang="en-US" altLang="ja-JP" sz="900" dirty="0">
              <a:latin typeface="メイリオ" panose="020B0604030504040204" pitchFamily="50" charset="-128"/>
              <a:ea typeface="メイリオ" panose="020B0604030504040204" pitchFamily="50" charset="-128"/>
            </a:endParaRPr>
          </a:p>
          <a:p>
            <a:pPr>
              <a:spcBef>
                <a:spcPts val="300"/>
              </a:spcBef>
            </a:pPr>
            <a:r>
              <a:rPr kumimoji="1" lang="ja-JP" altLang="en-US" sz="900" dirty="0">
                <a:latin typeface="メイリオ" panose="020B0604030504040204" pitchFamily="50" charset="-128"/>
                <a:ea typeface="メイリオ" panose="020B0604030504040204" pitchFamily="50" charset="-128"/>
              </a:rPr>
              <a:t>     　　 自営業者、フリーランス、無職など</a:t>
            </a:r>
            <a:endParaRPr kumimoji="1" lang="en-US" altLang="ja-JP" sz="9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B980424-5A3C-9D7A-05DD-2A7826E8AF74}"/>
              </a:ext>
            </a:extLst>
          </p:cNvPr>
          <p:cNvSpPr txBox="1"/>
          <p:nvPr/>
        </p:nvSpPr>
        <p:spPr>
          <a:xfrm>
            <a:off x="747594" y="2796888"/>
            <a:ext cx="2705688" cy="415498"/>
          </a:xfrm>
          <a:prstGeom prst="rect">
            <a:avLst/>
          </a:prstGeom>
          <a:noFill/>
        </p:spPr>
        <p:txBody>
          <a:bodyPr wrap="square">
            <a:spAutoFit/>
          </a:bodyPr>
          <a:lstStyle/>
          <a:p>
            <a:r>
              <a:rPr kumimoji="1" lang="ja-JP" altLang="en-US" sz="1000" dirty="0">
                <a:latin typeface="メイリオ" panose="020B0604030504040204" pitchFamily="50" charset="-128"/>
                <a:ea typeface="メイリオ" panose="020B0604030504040204" pitchFamily="50" charset="-128"/>
              </a:rPr>
              <a:t>対象者：第２号被保険者に扶養されている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配偶者</a:t>
            </a:r>
            <a:endParaRPr lang="ja-JP" altLang="en-US" sz="1000" dirty="0"/>
          </a:p>
        </p:txBody>
      </p:sp>
      <p:sp>
        <p:nvSpPr>
          <p:cNvPr id="11" name="テキスト ボックス 10">
            <a:extLst>
              <a:ext uri="{FF2B5EF4-FFF2-40B4-BE49-F238E27FC236}">
                <a16:creationId xmlns:a16="http://schemas.microsoft.com/office/drawing/2014/main" id="{75A7DD64-6F18-05B5-00FA-EF71F74FD1A9}"/>
              </a:ext>
            </a:extLst>
          </p:cNvPr>
          <p:cNvSpPr txBox="1"/>
          <p:nvPr/>
        </p:nvSpPr>
        <p:spPr>
          <a:xfrm>
            <a:off x="5750810" y="1010942"/>
            <a:ext cx="2863836" cy="246221"/>
          </a:xfrm>
          <a:prstGeom prst="rect">
            <a:avLst/>
          </a:prstGeom>
          <a:noFill/>
        </p:spPr>
        <p:txBody>
          <a:bodyPr wrap="square">
            <a:spAutoFit/>
          </a:bodyPr>
          <a:lstStyle/>
          <a:p>
            <a:pPr>
              <a:spcBef>
                <a:spcPts val="900"/>
              </a:spcBef>
            </a:pPr>
            <a:r>
              <a:rPr kumimoji="1" lang="ja-JP" altLang="en-US" sz="1000" dirty="0">
                <a:latin typeface="メイリオ" panose="020B0604030504040204" pitchFamily="50" charset="-128"/>
                <a:ea typeface="メイリオ" panose="020B0604030504040204" pitchFamily="50" charset="-128"/>
              </a:rPr>
              <a:t>対象者：会社員や公務員など（被用者）</a:t>
            </a:r>
            <a:endParaRPr kumimoji="1" lang="en-US" altLang="ja-JP" sz="1000" dirty="0">
              <a:latin typeface="メイリオ" panose="020B0604030504040204" pitchFamily="50" charset="-128"/>
              <a:ea typeface="メイリオ" panose="020B0604030504040204" pitchFamily="50" charset="-128"/>
            </a:endParaRPr>
          </a:p>
        </p:txBody>
      </p:sp>
      <p:sp>
        <p:nvSpPr>
          <p:cNvPr id="4" name="スライド番号プレースホルダー 2">
            <a:extLst>
              <a:ext uri="{FF2B5EF4-FFF2-40B4-BE49-F238E27FC236}">
                <a16:creationId xmlns:a16="http://schemas.microsoft.com/office/drawing/2014/main" id="{B5FE0E17-EE7B-3663-2C6E-518ECB9AE4B5}"/>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4BE2747-85AE-476A-B242-46E3AA6A4EE9}" type="slidenum">
              <a:rPr kumimoji="0" lang="en-US" altLang="ja-JP"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図 12">
            <a:extLst>
              <a:ext uri="{FF2B5EF4-FFF2-40B4-BE49-F238E27FC236}">
                <a16:creationId xmlns:a16="http://schemas.microsoft.com/office/drawing/2014/main" id="{432DD692-CED7-C44D-A170-260A1CFE0F3F}"/>
              </a:ext>
            </a:extLst>
          </p:cNvPr>
          <p:cNvPicPr>
            <a:picLocks noChangeAspect="1"/>
          </p:cNvPicPr>
          <p:nvPr/>
        </p:nvPicPr>
        <p:blipFill>
          <a:blip r:embed="rId10"/>
          <a:stretch>
            <a:fillRect/>
          </a:stretch>
        </p:blipFill>
        <p:spPr>
          <a:xfrm>
            <a:off x="880144" y="3113032"/>
            <a:ext cx="865112" cy="846000"/>
          </a:xfrm>
          <a:prstGeom prst="rect">
            <a:avLst/>
          </a:prstGeom>
        </p:spPr>
      </p:pic>
    </p:spTree>
    <p:extLst>
      <p:ext uri="{BB962C8B-B14F-4D97-AF65-F5344CB8AC3E}">
        <p14:creationId xmlns:p14="http://schemas.microsoft.com/office/powerpoint/2010/main" val="49915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615D20-40E0-E383-7FA4-F5EE8231434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6579B05C-FB4B-5D72-2822-BE7B3EA3CD12}"/>
              </a:ext>
            </a:extLst>
          </p:cNvPr>
          <p:cNvSpPr/>
          <p:nvPr/>
        </p:nvSpPr>
        <p:spPr>
          <a:xfrm>
            <a:off x="411259" y="0"/>
            <a:ext cx="8031714"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基礎年金の拠出期間延長・給付増額を行った場合</a:t>
            </a:r>
          </a:p>
        </p:txBody>
      </p:sp>
      <p:sp>
        <p:nvSpPr>
          <p:cNvPr id="28" name="テキスト ボックス 27">
            <a:extLst>
              <a:ext uri="{FF2B5EF4-FFF2-40B4-BE49-F238E27FC236}">
                <a16:creationId xmlns:a16="http://schemas.microsoft.com/office/drawing/2014/main" id="{A5D95EA2-C44A-1934-E754-BAC1A03C13A9}"/>
              </a:ext>
            </a:extLst>
          </p:cNvPr>
          <p:cNvSpPr txBox="1"/>
          <p:nvPr/>
        </p:nvSpPr>
        <p:spPr>
          <a:xfrm>
            <a:off x="2927597" y="2054908"/>
            <a:ext cx="5937440" cy="338554"/>
          </a:xfrm>
          <a:prstGeom prst="rect">
            <a:avLst/>
          </a:prstGeom>
          <a:solidFill>
            <a:srgbClr val="00206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将来の所得代替率</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9" name="角丸四角形 64">
            <a:extLst>
              <a:ext uri="{FF2B5EF4-FFF2-40B4-BE49-F238E27FC236}">
                <a16:creationId xmlns:a16="http://schemas.microsoft.com/office/drawing/2014/main" id="{3C6908D7-7751-24F9-38DC-36685FC483C4}"/>
              </a:ext>
            </a:extLst>
          </p:cNvPr>
          <p:cNvSpPr/>
          <p:nvPr/>
        </p:nvSpPr>
        <p:spPr>
          <a:xfrm>
            <a:off x="732385" y="2868705"/>
            <a:ext cx="1712529" cy="3276602"/>
          </a:xfrm>
          <a:prstGeom prst="roundRect">
            <a:avLst>
              <a:gd name="adj" fmla="val 17030"/>
            </a:avLst>
          </a:prstGeom>
          <a:solidFill>
            <a:schemeClr val="bg1">
              <a:lumMod val="85000"/>
            </a:schemeClr>
          </a:solid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61</a:t>
            </a: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0CDB1894-F1F7-9ECB-36FA-27FA695C2777}"/>
              </a:ext>
            </a:extLst>
          </p:cNvPr>
          <p:cNvSpPr txBox="1"/>
          <p:nvPr/>
        </p:nvSpPr>
        <p:spPr>
          <a:xfrm>
            <a:off x="731335" y="3535928"/>
            <a:ext cx="17146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足下の所得代替率</a:t>
            </a:r>
            <a:endPar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2" name="大かっこ 35">
            <a:extLst>
              <a:ext uri="{FF2B5EF4-FFF2-40B4-BE49-F238E27FC236}">
                <a16:creationId xmlns:a16="http://schemas.microsoft.com/office/drawing/2014/main" id="{24C98DF0-B09F-67C7-290E-729BED5831CC}"/>
              </a:ext>
            </a:extLst>
          </p:cNvPr>
          <p:cNvSpPr/>
          <p:nvPr/>
        </p:nvSpPr>
        <p:spPr bwMode="auto">
          <a:xfrm>
            <a:off x="916541" y="4989445"/>
            <a:ext cx="123593" cy="497576"/>
          </a:xfrm>
          <a:prstGeom prst="leftBrace">
            <a:avLst>
              <a:gd name="adj1" fmla="val 19894"/>
              <a:gd name="adj2" fmla="val 50000"/>
            </a:avLst>
          </a:prstGeom>
          <a:ln w="12700">
            <a:solidFill>
              <a:srgbClr val="002060"/>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36.2</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3" name="表 23">
            <a:extLst>
              <a:ext uri="{FF2B5EF4-FFF2-40B4-BE49-F238E27FC236}">
                <a16:creationId xmlns:a16="http://schemas.microsoft.com/office/drawing/2014/main" id="{E287B480-9B7B-299A-550E-73953881D4AD}"/>
              </a:ext>
            </a:extLst>
          </p:cNvPr>
          <p:cNvGraphicFramePr>
            <a:graphicFrameLocks noGrp="1"/>
          </p:cNvGraphicFramePr>
          <p:nvPr>
            <p:extLst>
              <p:ext uri="{D42A27DB-BD31-4B8C-83A1-F6EECF244321}">
                <p14:modId xmlns:p14="http://schemas.microsoft.com/office/powerpoint/2010/main" val="1891318827"/>
              </p:ext>
            </p:extLst>
          </p:nvPr>
        </p:nvGraphicFramePr>
        <p:xfrm>
          <a:off x="2590608" y="2868705"/>
          <a:ext cx="6611418" cy="3276602"/>
        </p:xfrm>
        <a:graphic>
          <a:graphicData uri="http://schemas.openxmlformats.org/drawingml/2006/table">
            <a:tbl>
              <a:tblPr firstRow="1" bandRow="1">
                <a:tableStyleId>{5C22544A-7EE6-4342-B048-85BDC9FD1C3A}</a:tableStyleId>
              </a:tblPr>
              <a:tblGrid>
                <a:gridCol w="563418">
                  <a:extLst>
                    <a:ext uri="{9D8B030D-6E8A-4147-A177-3AD203B41FA5}">
                      <a16:colId xmlns:a16="http://schemas.microsoft.com/office/drawing/2014/main" val="3292046730"/>
                    </a:ext>
                  </a:extLst>
                </a:gridCol>
                <a:gridCol w="108000">
                  <a:extLst>
                    <a:ext uri="{9D8B030D-6E8A-4147-A177-3AD203B41FA5}">
                      <a16:colId xmlns:a16="http://schemas.microsoft.com/office/drawing/2014/main" val="2152737260"/>
                    </a:ext>
                  </a:extLst>
                </a:gridCol>
                <a:gridCol w="2448000">
                  <a:extLst>
                    <a:ext uri="{9D8B030D-6E8A-4147-A177-3AD203B41FA5}">
                      <a16:colId xmlns:a16="http://schemas.microsoft.com/office/drawing/2014/main" val="578768034"/>
                    </a:ext>
                  </a:extLst>
                </a:gridCol>
                <a:gridCol w="1044000">
                  <a:extLst>
                    <a:ext uri="{9D8B030D-6E8A-4147-A177-3AD203B41FA5}">
                      <a16:colId xmlns:a16="http://schemas.microsoft.com/office/drawing/2014/main" val="3812479978"/>
                    </a:ext>
                  </a:extLst>
                </a:gridCol>
                <a:gridCol w="2448000">
                  <a:extLst>
                    <a:ext uri="{9D8B030D-6E8A-4147-A177-3AD203B41FA5}">
                      <a16:colId xmlns:a16="http://schemas.microsoft.com/office/drawing/2014/main" val="3053290894"/>
                    </a:ext>
                  </a:extLst>
                </a:gridCol>
              </a:tblGrid>
              <a:tr h="1638301">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成長型経済移行・継続ケース</a:t>
                      </a:r>
                    </a:p>
                  </a:txBody>
                  <a:tcPr vert="eaVert" anchor="ct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kumimoji="1" lang="ja-JP" altLang="en-US" sz="100" dirty="0"/>
                    </a:p>
                  </a:txBody>
                  <a:tcPr marL="0" marR="0" vert="eaVert" anchor="ct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solidFill>
                      <a:srgbClr val="C4EBF4"/>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solidFill>
                      <a:srgbClr val="C4EBF4"/>
                    </a:solidFill>
                  </a:tcPr>
                </a:tc>
                <a:extLst>
                  <a:ext uri="{0D108BD9-81ED-4DB2-BD59-A6C34878D82A}">
                    <a16:rowId xmlns:a16="http://schemas.microsoft.com/office/drawing/2014/main" val="2506607587"/>
                  </a:ext>
                </a:extLst>
              </a:tr>
              <a:tr h="1638301">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過去</a:t>
                      </a:r>
                      <a:r>
                        <a:rPr kumimoji="1" lang="en-US" altLang="ja-JP" sz="1600" b="1" dirty="0">
                          <a:solidFill>
                            <a:schemeClr val="bg1"/>
                          </a:solidFill>
                          <a:latin typeface="Meiryo UI" panose="020B0604030504040204" pitchFamily="50" charset="-128"/>
                          <a:ea typeface="Meiryo UI" panose="020B0604030504040204" pitchFamily="50" charset="-128"/>
                        </a:rPr>
                        <a:t>30</a:t>
                      </a:r>
                      <a:r>
                        <a:rPr kumimoji="1" lang="ja-JP" altLang="en-US" sz="1600" b="1" dirty="0">
                          <a:solidFill>
                            <a:schemeClr val="bg1"/>
                          </a:solidFill>
                          <a:latin typeface="Meiryo UI" panose="020B0604030504040204" pitchFamily="50" charset="-128"/>
                          <a:ea typeface="Meiryo UI" panose="020B0604030504040204" pitchFamily="50" charset="-128"/>
                        </a:rPr>
                        <a:t>年投影</a:t>
                      </a:r>
                    </a:p>
                  </a:txBody>
                  <a:tcPr vert="eaVert" anchor="ct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a:endParaRPr kumimoji="1" lang="ja-JP" altLang="en-US" sz="100" dirty="0"/>
                    </a:p>
                  </a:txBody>
                  <a:tcPr marL="0" marR="0" vert="eaVert" anchor="ct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13437"/>
                  </a:ext>
                </a:extLst>
              </a:tr>
            </a:tbl>
          </a:graphicData>
        </a:graphic>
      </p:graphicFrame>
      <p:sp>
        <p:nvSpPr>
          <p:cNvPr id="34" name="Text Box 44">
            <a:extLst>
              <a:ext uri="{FF2B5EF4-FFF2-40B4-BE49-F238E27FC236}">
                <a16:creationId xmlns:a16="http://schemas.microsoft.com/office/drawing/2014/main" id="{69349035-208C-2D62-9676-0EAF0B4CA9B8}"/>
              </a:ext>
            </a:extLst>
          </p:cNvPr>
          <p:cNvSpPr txBox="1">
            <a:spLocks noChangeArrowheads="1"/>
          </p:cNvSpPr>
          <p:nvPr/>
        </p:nvSpPr>
        <p:spPr bwMode="auto">
          <a:xfrm>
            <a:off x="3373908" y="4932179"/>
            <a:ext cx="2082095"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大かっこ 35">
            <a:extLst>
              <a:ext uri="{FF2B5EF4-FFF2-40B4-BE49-F238E27FC236}">
                <a16:creationId xmlns:a16="http://schemas.microsoft.com/office/drawing/2014/main" id="{872FA1AF-740C-2F38-65AB-AC17C8B67B21}"/>
              </a:ext>
            </a:extLst>
          </p:cNvPr>
          <p:cNvSpPr/>
          <p:nvPr/>
        </p:nvSpPr>
        <p:spPr bwMode="auto">
          <a:xfrm>
            <a:off x="3373908" y="5282056"/>
            <a:ext cx="185046" cy="424115"/>
          </a:xfrm>
          <a:prstGeom prst="leftBrace">
            <a:avLst>
              <a:gd name="adj1" fmla="val 16054"/>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24.9</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25.5</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Text Box 44">
            <a:extLst>
              <a:ext uri="{FF2B5EF4-FFF2-40B4-BE49-F238E27FC236}">
                <a16:creationId xmlns:a16="http://schemas.microsoft.com/office/drawing/2014/main" id="{95C7938A-B9ED-28C4-09E8-67F7D710136E}"/>
              </a:ext>
            </a:extLst>
          </p:cNvPr>
          <p:cNvSpPr txBox="1">
            <a:spLocks noChangeArrowheads="1"/>
          </p:cNvSpPr>
          <p:nvPr/>
        </p:nvSpPr>
        <p:spPr bwMode="auto">
          <a:xfrm>
            <a:off x="3364746" y="3267008"/>
            <a:ext cx="2097782"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57.6</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大かっこ 35">
            <a:extLst>
              <a:ext uri="{FF2B5EF4-FFF2-40B4-BE49-F238E27FC236}">
                <a16:creationId xmlns:a16="http://schemas.microsoft.com/office/drawing/2014/main" id="{39D3091F-8F87-98B7-3CC2-4B3FD931B022}"/>
              </a:ext>
            </a:extLst>
          </p:cNvPr>
          <p:cNvSpPr/>
          <p:nvPr/>
        </p:nvSpPr>
        <p:spPr bwMode="auto">
          <a:xfrm>
            <a:off x="3364746" y="3625291"/>
            <a:ext cx="185046" cy="424115"/>
          </a:xfrm>
          <a:prstGeom prst="leftBrace">
            <a:avLst>
              <a:gd name="adj1" fmla="val 16054"/>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（調整なし）</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2037</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Text Box 44">
            <a:extLst>
              <a:ext uri="{FF2B5EF4-FFF2-40B4-BE49-F238E27FC236}">
                <a16:creationId xmlns:a16="http://schemas.microsoft.com/office/drawing/2014/main" id="{295D2D0A-A66E-9FA1-1C0E-731B417EF770}"/>
              </a:ext>
            </a:extLst>
          </p:cNvPr>
          <p:cNvSpPr txBox="1">
            <a:spLocks noChangeArrowheads="1"/>
          </p:cNvSpPr>
          <p:nvPr/>
        </p:nvSpPr>
        <p:spPr bwMode="auto">
          <a:xfrm>
            <a:off x="6913065" y="4932179"/>
            <a:ext cx="2143106"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大かっこ 35">
            <a:extLst>
              <a:ext uri="{FF2B5EF4-FFF2-40B4-BE49-F238E27FC236}">
                <a16:creationId xmlns:a16="http://schemas.microsoft.com/office/drawing/2014/main" id="{FA7B4E7C-DC1A-1556-141B-EED90E717AD7}"/>
              </a:ext>
            </a:extLst>
          </p:cNvPr>
          <p:cNvSpPr/>
          <p:nvPr/>
        </p:nvSpPr>
        <p:spPr bwMode="auto">
          <a:xfrm>
            <a:off x="6913065" y="5282056"/>
            <a:ext cx="185046" cy="424115"/>
          </a:xfrm>
          <a:prstGeom prst="leftBrace">
            <a:avLst>
              <a:gd name="adj1" fmla="val 16054"/>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27.9</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zh-TW" sz="1200" spc="-41" dirty="0">
                <a:solidFill>
                  <a:prstClr val="black"/>
                </a:solidFill>
                <a:latin typeface="Meiryo UI" panose="020B0604030504040204" pitchFamily="50" charset="-128"/>
                <a:ea typeface="Meiryo UI" panose="020B0604030504040204" pitchFamily="50" charset="-128"/>
              </a:rPr>
              <a:t>2</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9.5</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2055</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0" name="Text Box 44">
            <a:extLst>
              <a:ext uri="{FF2B5EF4-FFF2-40B4-BE49-F238E27FC236}">
                <a16:creationId xmlns:a16="http://schemas.microsoft.com/office/drawing/2014/main" id="{F11311D2-28DB-3783-4B44-1122BAD04572}"/>
              </a:ext>
            </a:extLst>
          </p:cNvPr>
          <p:cNvSpPr txBox="1">
            <a:spLocks noChangeArrowheads="1"/>
          </p:cNvSpPr>
          <p:nvPr/>
        </p:nvSpPr>
        <p:spPr bwMode="auto">
          <a:xfrm>
            <a:off x="6964084" y="3267008"/>
            <a:ext cx="2143106"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2000" b="1" dirty="0">
                <a:solidFill>
                  <a:prstClr val="black"/>
                </a:solidFill>
                <a:latin typeface="Meiryo UI" panose="020B0604030504040204" pitchFamily="50" charset="-128"/>
                <a:ea typeface="Meiryo UI" panose="020B0604030504040204" pitchFamily="50" charset="-128"/>
              </a:rPr>
              <a:t>64</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dirty="0">
                <a:solidFill>
                  <a:prstClr val="black"/>
                </a:solidFill>
                <a:latin typeface="Meiryo UI" panose="020B0604030504040204" pitchFamily="50" charset="-128"/>
                <a:ea typeface="Meiryo UI" panose="020B0604030504040204" pitchFamily="50" charset="-128"/>
              </a:rPr>
              <a:t>2038</a:t>
            </a:r>
            <a:r>
              <a:rPr kumimoji="1" lang="ja-JP" altLang="en-US" sz="1400" dirty="0">
                <a:solidFill>
                  <a:prstClr val="black"/>
                </a:solidFill>
                <a:latin typeface="Meiryo UI" panose="020B0604030504040204" pitchFamily="50" charset="-128"/>
                <a:ea typeface="Meiryo UI" panose="020B0604030504040204" pitchFamily="50" charset="-128"/>
              </a:rPr>
              <a:t>年度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大かっこ 35">
            <a:extLst>
              <a:ext uri="{FF2B5EF4-FFF2-40B4-BE49-F238E27FC236}">
                <a16:creationId xmlns:a16="http://schemas.microsoft.com/office/drawing/2014/main" id="{4DC1250C-408E-FA8A-1D7D-25937130F0C7}"/>
              </a:ext>
            </a:extLst>
          </p:cNvPr>
          <p:cNvSpPr/>
          <p:nvPr/>
        </p:nvSpPr>
        <p:spPr bwMode="auto">
          <a:xfrm>
            <a:off x="6964084" y="3625291"/>
            <a:ext cx="185046" cy="424115"/>
          </a:xfrm>
          <a:prstGeom prst="leftBrace">
            <a:avLst>
              <a:gd name="adj1" fmla="val 18628"/>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28.1</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（調整なし）</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2038</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352D9057-E8A8-51C2-B743-FABB94D5F00E}"/>
              </a:ext>
            </a:extLst>
          </p:cNvPr>
          <p:cNvSpPr txBox="1"/>
          <p:nvPr/>
        </p:nvSpPr>
        <p:spPr>
          <a:xfrm>
            <a:off x="236273" y="1196298"/>
            <a:ext cx="9237826" cy="76918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 試算の便宜上、</a:t>
            </a:r>
            <a:r>
              <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2031</a:t>
            </a: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a:t>
            </a:r>
            <a:r>
              <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60</a:t>
            </a: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歳に達する者から、生年度が２年次あがるごとに１年ずつ拠出期間を延長した場合として試算。</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 延長期間（</a:t>
            </a:r>
            <a:r>
              <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60</a:t>
            </a: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64</a:t>
            </a: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歳）に係る給付にも２分の１の国庫負担がある前提で試算している。</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 マクロ経済スライドの調整率は、現行の仕組みの場合と同じものを用いている。</a:t>
            </a:r>
          </a:p>
        </p:txBody>
      </p:sp>
      <p:sp>
        <p:nvSpPr>
          <p:cNvPr id="43" name="テキスト ボックス 42">
            <a:extLst>
              <a:ext uri="{FF2B5EF4-FFF2-40B4-BE49-F238E27FC236}">
                <a16:creationId xmlns:a16="http://schemas.microsoft.com/office/drawing/2014/main" id="{1BE79024-2EF0-896C-6240-CCA254532899}"/>
              </a:ext>
            </a:extLst>
          </p:cNvPr>
          <p:cNvSpPr txBox="1"/>
          <p:nvPr/>
        </p:nvSpPr>
        <p:spPr>
          <a:xfrm>
            <a:off x="319186" y="686306"/>
            <a:ext cx="9072000" cy="584775"/>
          </a:xfrm>
          <a:prstGeom prst="rect">
            <a:avLst/>
          </a:prstGeom>
          <a:noFill/>
          <a:ln w="9525">
            <a:noFill/>
            <a:prstDash val="sysDash"/>
          </a:ln>
        </p:spPr>
        <p:txBody>
          <a:bodyPr wrap="square" rtlCol="0" anchor="ctr">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基礎年金の保険料拠出期間を現行の</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歳）から</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64</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歳）に延長し、拠出期間が伸びた分に合わせて基礎年金が増額する仕組みとした場合</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矢印: 右 49">
            <a:extLst>
              <a:ext uri="{FF2B5EF4-FFF2-40B4-BE49-F238E27FC236}">
                <a16:creationId xmlns:a16="http://schemas.microsoft.com/office/drawing/2014/main" id="{D6C7F9D8-4AF4-43AD-9A84-C38E5CABEACB}"/>
              </a:ext>
            </a:extLst>
          </p:cNvPr>
          <p:cNvSpPr/>
          <p:nvPr/>
        </p:nvSpPr>
        <p:spPr>
          <a:xfrm>
            <a:off x="5787551" y="3316207"/>
            <a:ext cx="921415" cy="684000"/>
          </a:xfrm>
          <a:prstGeom prst="rightArrow">
            <a:avLst>
              <a:gd name="adj1" fmla="val 58054"/>
              <a:gd name="adj2" fmla="val 50000"/>
            </a:avLst>
          </a:prstGeom>
          <a:solidFill>
            <a:srgbClr val="F3A8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7.1</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1" name="矢印: 右 50">
            <a:extLst>
              <a:ext uri="{FF2B5EF4-FFF2-40B4-BE49-F238E27FC236}">
                <a16:creationId xmlns:a16="http://schemas.microsoft.com/office/drawing/2014/main" id="{B999BA2A-1AF6-4869-96A9-1746AE111A88}"/>
              </a:ext>
            </a:extLst>
          </p:cNvPr>
          <p:cNvSpPr/>
          <p:nvPr/>
        </p:nvSpPr>
        <p:spPr>
          <a:xfrm>
            <a:off x="5787551" y="4977175"/>
            <a:ext cx="921415" cy="684000"/>
          </a:xfrm>
          <a:prstGeom prst="rightArrow">
            <a:avLst>
              <a:gd name="adj1" fmla="val 58054"/>
              <a:gd name="adj2" fmla="val 50000"/>
            </a:avLst>
          </a:prstGeom>
          <a:solidFill>
            <a:srgbClr val="F3A8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1" dirty="0">
                <a:solidFill>
                  <a:srgbClr val="002060"/>
                </a:solidFill>
                <a:latin typeface="Meiryo UI" panose="020B0604030504040204" pitchFamily="50" charset="-128"/>
                <a:ea typeface="Meiryo UI" panose="020B0604030504040204" pitchFamily="50" charset="-128"/>
              </a:rPr>
              <a:t>6</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.9</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5FC2791-B86D-1DF7-3A42-B49EF67FBDA2}"/>
              </a:ext>
            </a:extLst>
          </p:cNvPr>
          <p:cNvSpPr/>
          <p:nvPr/>
        </p:nvSpPr>
        <p:spPr bwMode="gray">
          <a:xfrm>
            <a:off x="546108" y="97584"/>
            <a:ext cx="740866"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algn="ctr"/>
            <a:r>
              <a:rPr lang="ja-JP" altLang="en-US" sz="1800" b="1" spc="300" dirty="0">
                <a:solidFill>
                  <a:schemeClr val="bg1"/>
                </a:solidFill>
                <a:latin typeface="BIZ UDPゴシック" panose="020B0400000000000000" pitchFamily="50" charset="-128"/>
                <a:ea typeface="BIZ UDPゴシック" panose="020B0400000000000000" pitchFamily="50" charset="-128"/>
              </a:rPr>
              <a:t>参考</a:t>
            </a:r>
            <a:endParaRPr kumimoji="1" lang="ja-JP" altLang="en-US" dirty="0"/>
          </a:p>
        </p:txBody>
      </p:sp>
      <p:sp>
        <p:nvSpPr>
          <p:cNvPr id="5" name="テキスト ボックス 4">
            <a:extLst>
              <a:ext uri="{FF2B5EF4-FFF2-40B4-BE49-F238E27FC236}">
                <a16:creationId xmlns:a16="http://schemas.microsoft.com/office/drawing/2014/main" id="{B57FAC57-0BE0-BC9E-7206-2EFF9000D594}"/>
              </a:ext>
            </a:extLst>
          </p:cNvPr>
          <p:cNvSpPr txBox="1"/>
          <p:nvPr/>
        </p:nvSpPr>
        <p:spPr>
          <a:xfrm>
            <a:off x="3373908" y="2354541"/>
            <a:ext cx="2125323" cy="523220"/>
          </a:xfrm>
          <a:prstGeom prst="rect">
            <a:avLst/>
          </a:prstGeom>
          <a:noFill/>
          <a:ln w="1905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現行制度</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rPr>
              <a:t>(40</a:t>
            </a:r>
            <a:r>
              <a:rPr kumimoji="1" lang="ja-JP" altLang="en-US" sz="1400" b="1" dirty="0">
                <a:latin typeface="Meiryo UI" panose="020B0604030504040204" pitchFamily="50" charset="-128"/>
                <a:ea typeface="Meiryo UI" panose="020B0604030504040204" pitchFamily="50" charset="-128"/>
              </a:rPr>
              <a:t>年加入モデル</a:t>
            </a:r>
            <a:r>
              <a:rPr kumimoji="1" lang="en-US" altLang="ja-JP" sz="1400" b="1"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73A488C1-4496-A05A-D751-A94C627996C4}"/>
              </a:ext>
            </a:extLst>
          </p:cNvPr>
          <p:cNvSpPr txBox="1"/>
          <p:nvPr/>
        </p:nvSpPr>
        <p:spPr>
          <a:xfrm>
            <a:off x="6930848" y="2354541"/>
            <a:ext cx="2125323" cy="523220"/>
          </a:xfrm>
          <a:prstGeom prst="rect">
            <a:avLst/>
          </a:prstGeom>
          <a:noFill/>
          <a:ln w="1905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基礎年金４５年化</a:t>
            </a:r>
            <a:endParaRPr kumimoji="1" lang="en-US" altLang="ja-JP" sz="14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４５年加入モデル</a:t>
            </a:r>
            <a:r>
              <a:rPr kumimoji="1" lang="en-US" altLang="ja-JP" sz="1400" b="1" dirty="0">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0FD76242-70FF-53CF-65F1-C7796DC4B36A}"/>
              </a:ext>
            </a:extLst>
          </p:cNvPr>
          <p:cNvSpPr txBox="1"/>
          <p:nvPr/>
        </p:nvSpPr>
        <p:spPr>
          <a:xfrm>
            <a:off x="830974" y="6167907"/>
            <a:ext cx="7234402" cy="461665"/>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注１：給付水準調整終了後の所得代替率であり、（ ）内は給付水準の調整終了年度である。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注２：試算における人口の前提は、中位推計（出生中位、死亡中位、入国超過数</a:t>
            </a:r>
            <a:r>
              <a:rPr lang="en-US" altLang="ja-JP" sz="800" dirty="0">
                <a:latin typeface="Meiryo UI" panose="020B0604030504040204" pitchFamily="50" charset="-128"/>
                <a:ea typeface="Meiryo UI" panose="020B0604030504040204" pitchFamily="50" charset="-128"/>
              </a:rPr>
              <a:t>16.4</a:t>
            </a:r>
            <a:r>
              <a:rPr lang="ja-JP" altLang="en-US" sz="800" dirty="0">
                <a:latin typeface="Meiryo UI" panose="020B0604030504040204" pitchFamily="50" charset="-128"/>
                <a:ea typeface="Meiryo UI" panose="020B0604030504040204" pitchFamily="50" charset="-128"/>
              </a:rPr>
              <a:t>万人）。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注３：現行の仕組みの下で厚生年金に</a:t>
            </a:r>
            <a:r>
              <a:rPr lang="en-US" altLang="ja-JP" sz="800" dirty="0">
                <a:latin typeface="Meiryo UI" panose="020B0604030504040204" pitchFamily="50" charset="-128"/>
                <a:ea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rPr>
              <a:t>歳から</a:t>
            </a:r>
            <a:r>
              <a:rPr lang="en-US" altLang="ja-JP" sz="800" dirty="0">
                <a:latin typeface="Meiryo UI" panose="020B0604030504040204" pitchFamily="50" charset="-128"/>
                <a:ea typeface="Meiryo UI" panose="020B0604030504040204" pitchFamily="50" charset="-128"/>
              </a:rPr>
              <a:t>64</a:t>
            </a:r>
            <a:r>
              <a:rPr lang="ja-JP" altLang="en-US" sz="800" dirty="0">
                <a:latin typeface="Meiryo UI" panose="020B0604030504040204" pitchFamily="50" charset="-128"/>
                <a:ea typeface="Meiryo UI" panose="020B0604030504040204" pitchFamily="50" charset="-128"/>
              </a:rPr>
              <a:t>歳まで</a:t>
            </a:r>
            <a:r>
              <a:rPr lang="en-US" altLang="ja-JP" sz="800" dirty="0">
                <a:latin typeface="Meiryo UI" panose="020B0604030504040204" pitchFamily="50" charset="-128"/>
                <a:ea typeface="Meiryo UI" panose="020B0604030504040204" pitchFamily="50" charset="-128"/>
              </a:rPr>
              <a:t>45</a:t>
            </a:r>
            <a:r>
              <a:rPr lang="ja-JP" altLang="en-US" sz="800" dirty="0">
                <a:latin typeface="Meiryo UI" panose="020B0604030504040204" pitchFamily="50" charset="-128"/>
                <a:ea typeface="Meiryo UI" panose="020B0604030504040204" pitchFamily="50" charset="-128"/>
              </a:rPr>
              <a:t>年加入した場合は、報酬比例部分の給付水準のみ、</a:t>
            </a:r>
            <a:r>
              <a:rPr lang="en-US" altLang="ja-JP" sz="800" dirty="0">
                <a:latin typeface="Meiryo UI" panose="020B0604030504040204" pitchFamily="50" charset="-128"/>
                <a:ea typeface="Meiryo UI" panose="020B0604030504040204" pitchFamily="50" charset="-128"/>
              </a:rPr>
              <a:t>40</a:t>
            </a:r>
            <a:r>
              <a:rPr lang="ja-JP" altLang="en-US" sz="800" dirty="0">
                <a:latin typeface="Meiryo UI" panose="020B0604030504040204" pitchFamily="50" charset="-128"/>
                <a:ea typeface="Meiryo UI" panose="020B0604030504040204" pitchFamily="50" charset="-128"/>
              </a:rPr>
              <a:t>年加入した場合の</a:t>
            </a:r>
            <a:r>
              <a:rPr lang="en-US" altLang="ja-JP" sz="800" dirty="0">
                <a:latin typeface="Meiryo UI" panose="020B0604030504040204" pitchFamily="50" charset="-128"/>
                <a:ea typeface="Meiryo UI" panose="020B0604030504040204" pitchFamily="50" charset="-128"/>
              </a:rPr>
              <a:t>45/40</a:t>
            </a:r>
            <a:r>
              <a:rPr lang="ja-JP" altLang="en-US" sz="800" dirty="0">
                <a:latin typeface="Meiryo UI" panose="020B0604030504040204" pitchFamily="50" charset="-128"/>
                <a:ea typeface="Meiryo UI" panose="020B0604030504040204" pitchFamily="50" charset="-128"/>
              </a:rPr>
              <a:t>倍となる。 </a:t>
            </a:r>
          </a:p>
        </p:txBody>
      </p:sp>
    </p:spTree>
    <p:extLst>
      <p:ext uri="{BB962C8B-B14F-4D97-AF65-F5344CB8AC3E}">
        <p14:creationId xmlns:p14="http://schemas.microsoft.com/office/powerpoint/2010/main" val="327111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正方形/長方形 122">
            <a:extLst>
              <a:ext uri="{FF2B5EF4-FFF2-40B4-BE49-F238E27FC236}">
                <a16:creationId xmlns:a16="http://schemas.microsoft.com/office/drawing/2014/main" id="{BA6825A4-08DE-9B77-60A9-BFB966533A3A}"/>
              </a:ext>
            </a:extLst>
          </p:cNvPr>
          <p:cNvSpPr/>
          <p:nvPr/>
        </p:nvSpPr>
        <p:spPr>
          <a:xfrm>
            <a:off x="2315844" y="859648"/>
            <a:ext cx="2556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81" name="グラフ 80">
            <a:extLst>
              <a:ext uri="{FF2B5EF4-FFF2-40B4-BE49-F238E27FC236}">
                <a16:creationId xmlns:a16="http://schemas.microsoft.com/office/drawing/2014/main" id="{2435DD22-E6DC-0345-D84B-E87E8FCF84CD}"/>
              </a:ext>
            </a:extLst>
          </p:cNvPr>
          <p:cNvGraphicFramePr/>
          <p:nvPr>
            <p:extLst>
              <p:ext uri="{D42A27DB-BD31-4B8C-83A1-F6EECF244321}">
                <p14:modId xmlns:p14="http://schemas.microsoft.com/office/powerpoint/2010/main" val="2043332470"/>
              </p:ext>
            </p:extLst>
          </p:nvPr>
        </p:nvGraphicFramePr>
        <p:xfrm>
          <a:off x="5261482" y="1619508"/>
          <a:ext cx="4233259" cy="4299887"/>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3B039F73-1FB8-02B5-A791-6A93A2DA3ABA}"/>
              </a:ext>
            </a:extLst>
          </p:cNvPr>
          <p:cNvSpPr txBox="1"/>
          <p:nvPr/>
        </p:nvSpPr>
        <p:spPr>
          <a:xfrm>
            <a:off x="392723" y="624822"/>
            <a:ext cx="75713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基礎年金の４５年化は、</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将来の年金水準の改善に効果</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があります。 （特に基礎年金や低年金）</a:t>
            </a:r>
          </a:p>
        </p:txBody>
      </p:sp>
      <p:sp>
        <p:nvSpPr>
          <p:cNvPr id="4" name="スライド番号プレースホルダー 1">
            <a:extLst>
              <a:ext uri="{FF2B5EF4-FFF2-40B4-BE49-F238E27FC236}">
                <a16:creationId xmlns:a16="http://schemas.microsoft.com/office/drawing/2014/main" id="{65972603-CC95-CE15-C23F-086AD4293304}"/>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21BC793B-A608-5801-278F-A09EFEED6922}"/>
              </a:ext>
            </a:extLst>
          </p:cNvPr>
          <p:cNvSpPr/>
          <p:nvPr/>
        </p:nvSpPr>
        <p:spPr>
          <a:xfrm>
            <a:off x="411259" y="-15388"/>
            <a:ext cx="6488022" cy="593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a:t>
            </a:r>
            <a:r>
              <a:rPr kumimoji="0" lang="en-US" altLang="zh-TW"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45</a:t>
            </a:r>
            <a:r>
              <a:rPr kumimoji="0" lang="zh-TW"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年化</a:t>
            </a:r>
            <a:r>
              <a:rPr kumimoji="0" lang="ja-JP"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による将来の年金額への効果</a:t>
            </a:r>
          </a:p>
        </p:txBody>
      </p:sp>
      <p:sp>
        <p:nvSpPr>
          <p:cNvPr id="10" name="テキスト ボックス 9">
            <a:extLst>
              <a:ext uri="{FF2B5EF4-FFF2-40B4-BE49-F238E27FC236}">
                <a16:creationId xmlns:a16="http://schemas.microsoft.com/office/drawing/2014/main" id="{FCB72011-82EA-0CC1-7FA6-22036729D3E9}"/>
              </a:ext>
            </a:extLst>
          </p:cNvPr>
          <p:cNvSpPr txBox="1"/>
          <p:nvPr/>
        </p:nvSpPr>
        <p:spPr>
          <a:xfrm>
            <a:off x="411260" y="1197737"/>
            <a:ext cx="9072000" cy="24120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成長型経済移行・継続ケース　</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p>
        </p:txBody>
      </p:sp>
      <p:graphicFrame>
        <p:nvGraphicFramePr>
          <p:cNvPr id="54" name="グラフ 53">
            <a:extLst>
              <a:ext uri="{FF2B5EF4-FFF2-40B4-BE49-F238E27FC236}">
                <a16:creationId xmlns:a16="http://schemas.microsoft.com/office/drawing/2014/main" id="{2134947E-5C25-676F-EDFD-88E84A4AF7A6}"/>
              </a:ext>
            </a:extLst>
          </p:cNvPr>
          <p:cNvGraphicFramePr/>
          <p:nvPr>
            <p:extLst>
              <p:ext uri="{D42A27DB-BD31-4B8C-83A1-F6EECF244321}">
                <p14:modId xmlns:p14="http://schemas.microsoft.com/office/powerpoint/2010/main" val="1143026651"/>
              </p:ext>
            </p:extLst>
          </p:nvPr>
        </p:nvGraphicFramePr>
        <p:xfrm>
          <a:off x="411259" y="1619508"/>
          <a:ext cx="4221021" cy="4299889"/>
        </p:xfrm>
        <a:graphic>
          <a:graphicData uri="http://schemas.openxmlformats.org/drawingml/2006/chart">
            <c:chart xmlns:c="http://schemas.openxmlformats.org/drawingml/2006/chart" xmlns:r="http://schemas.openxmlformats.org/officeDocument/2006/relationships" r:id="rId3"/>
          </a:graphicData>
        </a:graphic>
      </p:graphicFrame>
      <p:sp>
        <p:nvSpPr>
          <p:cNvPr id="56" name="二等辺三角形 55">
            <a:extLst>
              <a:ext uri="{FF2B5EF4-FFF2-40B4-BE49-F238E27FC236}">
                <a16:creationId xmlns:a16="http://schemas.microsoft.com/office/drawing/2014/main" id="{203059A5-CE65-8112-BB17-FB145164FF67}"/>
              </a:ext>
            </a:extLst>
          </p:cNvPr>
          <p:cNvSpPr/>
          <p:nvPr/>
        </p:nvSpPr>
        <p:spPr>
          <a:xfrm rot="5400000">
            <a:off x="4573023" y="3651851"/>
            <a:ext cx="759954" cy="235202"/>
          </a:xfrm>
          <a:prstGeom prst="triangl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919BD19E-0F32-6C48-52F0-469F86F056B7}"/>
              </a:ext>
            </a:extLst>
          </p:cNvPr>
          <p:cNvSpPr txBox="1"/>
          <p:nvPr/>
        </p:nvSpPr>
        <p:spPr>
          <a:xfrm>
            <a:off x="825371" y="1707099"/>
            <a:ext cx="3394288"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2059</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年に</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p>
        </p:txBody>
      </p:sp>
      <p:sp>
        <p:nvSpPr>
          <p:cNvPr id="82" name="テキスト ボックス 81">
            <a:extLst>
              <a:ext uri="{FF2B5EF4-FFF2-40B4-BE49-F238E27FC236}">
                <a16:creationId xmlns:a16="http://schemas.microsoft.com/office/drawing/2014/main" id="{57CD5969-B6F0-EF6B-1A24-02564D0E7846}"/>
              </a:ext>
            </a:extLst>
          </p:cNvPr>
          <p:cNvSpPr txBox="1"/>
          <p:nvPr/>
        </p:nvSpPr>
        <p:spPr>
          <a:xfrm>
            <a:off x="5629820" y="1707099"/>
            <a:ext cx="3526841"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年金額分布</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2059</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年に</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p>
        </p:txBody>
      </p:sp>
      <p:sp>
        <p:nvSpPr>
          <p:cNvPr id="84" name="テキスト ボックス 83">
            <a:extLst>
              <a:ext uri="{FF2B5EF4-FFF2-40B4-BE49-F238E27FC236}">
                <a16:creationId xmlns:a16="http://schemas.microsoft.com/office/drawing/2014/main" id="{6278E986-990B-E4F7-C64D-88A50FC108B0}"/>
              </a:ext>
            </a:extLst>
          </p:cNvPr>
          <p:cNvSpPr txBox="1"/>
          <p:nvPr/>
        </p:nvSpPr>
        <p:spPr>
          <a:xfrm>
            <a:off x="7481032" y="593247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5" name="直線コネクタ 84">
            <a:extLst>
              <a:ext uri="{FF2B5EF4-FFF2-40B4-BE49-F238E27FC236}">
                <a16:creationId xmlns:a16="http://schemas.microsoft.com/office/drawing/2014/main" id="{9A94C0C1-29D6-55AA-DC45-743542AD7536}"/>
              </a:ext>
            </a:extLst>
          </p:cNvPr>
          <p:cNvCxnSpPr>
            <a:cxnSpLocks/>
          </p:cNvCxnSpPr>
          <p:nvPr/>
        </p:nvCxnSpPr>
        <p:spPr>
          <a:xfrm>
            <a:off x="7478701" y="6039645"/>
            <a:ext cx="36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B258D1A6-DF35-9D5F-4475-6FFF91F9E9ED}"/>
              </a:ext>
            </a:extLst>
          </p:cNvPr>
          <p:cNvSpPr txBox="1"/>
          <p:nvPr/>
        </p:nvSpPr>
        <p:spPr>
          <a:xfrm>
            <a:off x="8471020" y="5932476"/>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年化</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7" name="直線コネクタ 86">
            <a:extLst>
              <a:ext uri="{FF2B5EF4-FFF2-40B4-BE49-F238E27FC236}">
                <a16:creationId xmlns:a16="http://schemas.microsoft.com/office/drawing/2014/main" id="{FE4D9AE2-C0CE-7145-487F-0CCC9AD627D7}"/>
              </a:ext>
            </a:extLst>
          </p:cNvPr>
          <p:cNvCxnSpPr>
            <a:cxnSpLocks/>
          </p:cNvCxnSpPr>
          <p:nvPr/>
        </p:nvCxnSpPr>
        <p:spPr>
          <a:xfrm>
            <a:off x="8394480" y="6039645"/>
            <a:ext cx="360000" cy="0"/>
          </a:xfrm>
          <a:prstGeom prst="line">
            <a:avLst/>
          </a:prstGeom>
          <a:ln w="19050" cap="rnd">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587F6E3F-7E6C-70A3-8524-435229451966}"/>
              </a:ext>
            </a:extLst>
          </p:cNvPr>
          <p:cNvGrpSpPr/>
          <p:nvPr/>
        </p:nvGrpSpPr>
        <p:grpSpPr>
          <a:xfrm>
            <a:off x="5972252" y="3965702"/>
            <a:ext cx="1090450" cy="734418"/>
            <a:chOff x="6297772" y="3835087"/>
            <a:chExt cx="1090450" cy="734418"/>
          </a:xfrm>
        </p:grpSpPr>
        <p:sp>
          <p:nvSpPr>
            <p:cNvPr id="90" name="フリーフォーム: 図形 89">
              <a:extLst>
                <a:ext uri="{FF2B5EF4-FFF2-40B4-BE49-F238E27FC236}">
                  <a16:creationId xmlns:a16="http://schemas.microsoft.com/office/drawing/2014/main" id="{324989B2-8575-3F1B-27EF-7F765FAFA339}"/>
                </a:ext>
              </a:extLst>
            </p:cNvPr>
            <p:cNvSpPr/>
            <p:nvPr/>
          </p:nvSpPr>
          <p:spPr>
            <a:xfrm rot="10800000">
              <a:off x="6365818" y="3837692"/>
              <a:ext cx="948289" cy="731813"/>
            </a:xfrm>
            <a:custGeom>
              <a:avLst/>
              <a:gdLst>
                <a:gd name="connsiteX0" fmla="*/ 899569 w 899569"/>
                <a:gd name="connsiteY0" fmla="*/ 686524 h 686524"/>
                <a:gd name="connsiteX1" fmla="*/ 0 w 899569"/>
                <a:gd name="connsiteY1" fmla="*/ 686524 h 686524"/>
                <a:gd name="connsiteX2" fmla="*/ 0 w 899569"/>
                <a:gd name="connsiteY2" fmla="*/ 334943 h 686524"/>
                <a:gd name="connsiteX3" fmla="*/ 189902 w 899569"/>
                <a:gd name="connsiteY3" fmla="*/ 334943 h 686524"/>
                <a:gd name="connsiteX4" fmla="*/ 32001 w 899569"/>
                <a:gd name="connsiteY4" fmla="*/ 0 h 686524"/>
                <a:gd name="connsiteX5" fmla="*/ 299664 w 899569"/>
                <a:gd name="connsiteY5" fmla="*/ 334943 h 686524"/>
                <a:gd name="connsiteX6" fmla="*/ 899569 w 899569"/>
                <a:gd name="connsiteY6" fmla="*/ 334943 h 6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69" h="686524">
                  <a:moveTo>
                    <a:pt x="899569" y="686524"/>
                  </a:moveTo>
                  <a:lnTo>
                    <a:pt x="0" y="686524"/>
                  </a:lnTo>
                  <a:lnTo>
                    <a:pt x="0" y="334943"/>
                  </a:lnTo>
                  <a:lnTo>
                    <a:pt x="189902" y="334943"/>
                  </a:lnTo>
                  <a:lnTo>
                    <a:pt x="32001" y="0"/>
                  </a:lnTo>
                  <a:lnTo>
                    <a:pt x="299664" y="334943"/>
                  </a:lnTo>
                  <a:lnTo>
                    <a:pt x="899569" y="334943"/>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1" name="吹き出し: 四角形 90">
              <a:extLst>
                <a:ext uri="{FF2B5EF4-FFF2-40B4-BE49-F238E27FC236}">
                  <a16:creationId xmlns:a16="http://schemas.microsoft.com/office/drawing/2014/main" id="{A56D457E-DA93-EA2A-2B1D-EFEB52B36C6B}"/>
                </a:ext>
              </a:extLst>
            </p:cNvPr>
            <p:cNvSpPr/>
            <p:nvPr/>
          </p:nvSpPr>
          <p:spPr>
            <a:xfrm>
              <a:off x="6297772" y="3835087"/>
              <a:ext cx="1090450" cy="360000"/>
            </a:xfrm>
            <a:prstGeom prst="wedgeRectCallout">
              <a:avLst>
                <a:gd name="adj1" fmla="val -14674"/>
                <a:gd name="adj2" fmla="val -28634"/>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低年金者が減少</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
        <p:nvSpPr>
          <p:cNvPr id="92" name="矢印: 右 91">
            <a:extLst>
              <a:ext uri="{FF2B5EF4-FFF2-40B4-BE49-F238E27FC236}">
                <a16:creationId xmlns:a16="http://schemas.microsoft.com/office/drawing/2014/main" id="{D311C513-82B2-E7DA-FEB8-4F8B84CAEFDD}"/>
              </a:ext>
            </a:extLst>
          </p:cNvPr>
          <p:cNvSpPr/>
          <p:nvPr/>
        </p:nvSpPr>
        <p:spPr>
          <a:xfrm rot="5400000" flipV="1">
            <a:off x="6988219" y="4824959"/>
            <a:ext cx="144000" cy="144000"/>
          </a:xfrm>
          <a:prstGeom prst="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6" name="テキスト ボックス 95">
            <a:extLst>
              <a:ext uri="{FF2B5EF4-FFF2-40B4-BE49-F238E27FC236}">
                <a16:creationId xmlns:a16="http://schemas.microsoft.com/office/drawing/2014/main" id="{6257F8FF-101E-039C-9C40-F57909395EFD}"/>
              </a:ext>
            </a:extLst>
          </p:cNvPr>
          <p:cNvSpPr txBox="1"/>
          <p:nvPr/>
        </p:nvSpPr>
        <p:spPr>
          <a:xfrm>
            <a:off x="3505339" y="593247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A025E9B8-A065-92B5-E68A-91F7E3DBB294}"/>
              </a:ext>
            </a:extLst>
          </p:cNvPr>
          <p:cNvSpPr txBox="1"/>
          <p:nvPr/>
        </p:nvSpPr>
        <p:spPr>
          <a:xfrm>
            <a:off x="3940388" y="5932476"/>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正方形/長方形 97">
            <a:extLst>
              <a:ext uri="{FF2B5EF4-FFF2-40B4-BE49-F238E27FC236}">
                <a16:creationId xmlns:a16="http://schemas.microsoft.com/office/drawing/2014/main" id="{6BDF7C56-3A1C-BD83-8D11-6A0AEA3AEE10}"/>
              </a:ext>
            </a:extLst>
          </p:cNvPr>
          <p:cNvSpPr/>
          <p:nvPr/>
        </p:nvSpPr>
        <p:spPr>
          <a:xfrm>
            <a:off x="4308688" y="5997216"/>
            <a:ext cx="94060" cy="94060"/>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E717E16B-173B-1B26-A3ED-7270325BBFCF}"/>
              </a:ext>
            </a:extLst>
          </p:cNvPr>
          <p:cNvSpPr/>
          <p:nvPr/>
        </p:nvSpPr>
        <p:spPr>
          <a:xfrm>
            <a:off x="3875308" y="5997216"/>
            <a:ext cx="94060" cy="94060"/>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4" name="上矢印 3">
            <a:extLst>
              <a:ext uri="{FF2B5EF4-FFF2-40B4-BE49-F238E27FC236}">
                <a16:creationId xmlns:a16="http://schemas.microsoft.com/office/drawing/2014/main" id="{B2D8F3E7-8778-BF2A-5AFF-9CB2D3052221}"/>
              </a:ext>
            </a:extLst>
          </p:cNvPr>
          <p:cNvSpPr/>
          <p:nvPr/>
        </p:nvSpPr>
        <p:spPr>
          <a:xfrm rot="3250654">
            <a:off x="2615605" y="2965264"/>
            <a:ext cx="180000" cy="684000"/>
          </a:xfrm>
          <a:prstGeom prst="upArrow">
            <a:avLst>
              <a:gd name="adj1" fmla="val 50000"/>
              <a:gd name="adj2" fmla="val 7457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B8084C7A-2B7B-5C15-C44E-388CEEE33F91}"/>
              </a:ext>
            </a:extLst>
          </p:cNvPr>
          <p:cNvSpPr txBox="1"/>
          <p:nvPr/>
        </p:nvSpPr>
        <p:spPr>
          <a:xfrm>
            <a:off x="326042" y="6203486"/>
            <a:ext cx="9072000" cy="349648"/>
          </a:xfrm>
          <a:prstGeom prst="rect">
            <a:avLst/>
          </a:prstGeom>
          <a:noFill/>
        </p:spPr>
        <p:txBody>
          <a:bodyPr wrap="square" rtlCol="0">
            <a:spAutoFit/>
          </a:bodyPr>
          <a:lstStyle/>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注１：</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a:t>
            </a:r>
            <a:endPar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注２：</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&lt; &gt;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年時点の年齢。</a:t>
            </a:r>
          </a:p>
        </p:txBody>
      </p:sp>
    </p:spTree>
    <p:extLst>
      <p:ext uri="{BB962C8B-B14F-4D97-AF65-F5344CB8AC3E}">
        <p14:creationId xmlns:p14="http://schemas.microsoft.com/office/powerpoint/2010/main" val="5857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4375 0.04514 L -2.5641E-6 -2.96296E-6 " pathEditMode="relative" rAng="0" ptsTypes="AA">
                                      <p:cBhvr>
                                        <p:cTn id="10" dur="1000" fill="hold"/>
                                        <p:tgtEl>
                                          <p:spTgt spid="3"/>
                                        </p:tgtEl>
                                        <p:attrNameLst>
                                          <p:attrName>ppt_x</p:attrName>
                                          <p:attrName>ppt_y</p:attrName>
                                        </p:attrNameLst>
                                      </p:cBhvr>
                                      <p:rCtr x="-2196"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正方形/長方形 122">
            <a:extLst>
              <a:ext uri="{FF2B5EF4-FFF2-40B4-BE49-F238E27FC236}">
                <a16:creationId xmlns:a16="http://schemas.microsoft.com/office/drawing/2014/main" id="{BA6825A4-08DE-9B77-60A9-BFB966533A3A}"/>
              </a:ext>
            </a:extLst>
          </p:cNvPr>
          <p:cNvSpPr/>
          <p:nvPr/>
        </p:nvSpPr>
        <p:spPr>
          <a:xfrm>
            <a:off x="2315844" y="859648"/>
            <a:ext cx="2556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81" name="グラフ 80">
            <a:extLst>
              <a:ext uri="{FF2B5EF4-FFF2-40B4-BE49-F238E27FC236}">
                <a16:creationId xmlns:a16="http://schemas.microsoft.com/office/drawing/2014/main" id="{2435DD22-E6DC-0345-D84B-E87E8FCF84CD}"/>
              </a:ext>
            </a:extLst>
          </p:cNvPr>
          <p:cNvGraphicFramePr/>
          <p:nvPr>
            <p:extLst>
              <p:ext uri="{D42A27DB-BD31-4B8C-83A1-F6EECF244321}">
                <p14:modId xmlns:p14="http://schemas.microsoft.com/office/powerpoint/2010/main" val="4206254485"/>
              </p:ext>
            </p:extLst>
          </p:nvPr>
        </p:nvGraphicFramePr>
        <p:xfrm>
          <a:off x="5261482" y="1619508"/>
          <a:ext cx="4233259" cy="4299887"/>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3B039F73-1FB8-02B5-A791-6A93A2DA3ABA}"/>
              </a:ext>
            </a:extLst>
          </p:cNvPr>
          <p:cNvSpPr txBox="1"/>
          <p:nvPr/>
        </p:nvSpPr>
        <p:spPr>
          <a:xfrm>
            <a:off x="392723" y="624822"/>
            <a:ext cx="75713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基礎年金の４５年化は、</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将来の年金水準の改善に効果</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があります。 （特に基礎年金や低年金）</a:t>
            </a:r>
          </a:p>
        </p:txBody>
      </p:sp>
      <p:sp>
        <p:nvSpPr>
          <p:cNvPr id="4" name="スライド番号プレースホルダー 1">
            <a:extLst>
              <a:ext uri="{FF2B5EF4-FFF2-40B4-BE49-F238E27FC236}">
                <a16:creationId xmlns:a16="http://schemas.microsoft.com/office/drawing/2014/main" id="{65972603-CC95-CE15-C23F-086AD4293304}"/>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21BC793B-A608-5801-278F-A09EFEED6922}"/>
              </a:ext>
            </a:extLst>
          </p:cNvPr>
          <p:cNvSpPr/>
          <p:nvPr/>
        </p:nvSpPr>
        <p:spPr>
          <a:xfrm>
            <a:off x="411259" y="-15388"/>
            <a:ext cx="6488022" cy="593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a:t>
            </a:r>
            <a:r>
              <a:rPr kumimoji="0" lang="en-US" altLang="zh-TW"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45</a:t>
            </a:r>
            <a:r>
              <a:rPr kumimoji="0" lang="zh-TW"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年化</a:t>
            </a:r>
            <a:r>
              <a:rPr kumimoji="0" lang="ja-JP"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による将来の年金額への効果</a:t>
            </a:r>
          </a:p>
        </p:txBody>
      </p:sp>
      <p:sp>
        <p:nvSpPr>
          <p:cNvPr id="10" name="テキスト ボックス 9">
            <a:extLst>
              <a:ext uri="{FF2B5EF4-FFF2-40B4-BE49-F238E27FC236}">
                <a16:creationId xmlns:a16="http://schemas.microsoft.com/office/drawing/2014/main" id="{FCB72011-82EA-0CC1-7FA6-22036729D3E9}"/>
              </a:ext>
            </a:extLst>
          </p:cNvPr>
          <p:cNvSpPr txBox="1"/>
          <p:nvPr/>
        </p:nvSpPr>
        <p:spPr>
          <a:xfrm>
            <a:off x="411260" y="1197737"/>
            <a:ext cx="9072000" cy="24120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p>
        </p:txBody>
      </p:sp>
      <p:graphicFrame>
        <p:nvGraphicFramePr>
          <p:cNvPr id="54" name="グラフ 53">
            <a:extLst>
              <a:ext uri="{FF2B5EF4-FFF2-40B4-BE49-F238E27FC236}">
                <a16:creationId xmlns:a16="http://schemas.microsoft.com/office/drawing/2014/main" id="{2134947E-5C25-676F-EDFD-88E84A4AF7A6}"/>
              </a:ext>
            </a:extLst>
          </p:cNvPr>
          <p:cNvGraphicFramePr/>
          <p:nvPr>
            <p:extLst>
              <p:ext uri="{D42A27DB-BD31-4B8C-83A1-F6EECF244321}">
                <p14:modId xmlns:p14="http://schemas.microsoft.com/office/powerpoint/2010/main" val="1647026284"/>
              </p:ext>
            </p:extLst>
          </p:nvPr>
        </p:nvGraphicFramePr>
        <p:xfrm>
          <a:off x="411259" y="1619508"/>
          <a:ext cx="4221021" cy="4299889"/>
        </p:xfrm>
        <a:graphic>
          <a:graphicData uri="http://schemas.openxmlformats.org/drawingml/2006/chart">
            <c:chart xmlns:c="http://schemas.openxmlformats.org/drawingml/2006/chart" xmlns:r="http://schemas.openxmlformats.org/officeDocument/2006/relationships" r:id="rId3"/>
          </a:graphicData>
        </a:graphic>
      </p:graphicFrame>
      <p:sp>
        <p:nvSpPr>
          <p:cNvPr id="56" name="二等辺三角形 55">
            <a:extLst>
              <a:ext uri="{FF2B5EF4-FFF2-40B4-BE49-F238E27FC236}">
                <a16:creationId xmlns:a16="http://schemas.microsoft.com/office/drawing/2014/main" id="{203059A5-CE65-8112-BB17-FB145164FF67}"/>
              </a:ext>
            </a:extLst>
          </p:cNvPr>
          <p:cNvSpPr/>
          <p:nvPr/>
        </p:nvSpPr>
        <p:spPr>
          <a:xfrm rot="5400000">
            <a:off x="4573023" y="3651851"/>
            <a:ext cx="759954" cy="235202"/>
          </a:xfrm>
          <a:prstGeom prst="triangl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919BD19E-0F32-6C48-52F0-469F86F056B7}"/>
              </a:ext>
            </a:extLst>
          </p:cNvPr>
          <p:cNvSpPr txBox="1"/>
          <p:nvPr/>
        </p:nvSpPr>
        <p:spPr>
          <a:xfrm>
            <a:off x="825371" y="1707099"/>
            <a:ext cx="3394288"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2059</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年に</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p>
        </p:txBody>
      </p:sp>
      <p:sp>
        <p:nvSpPr>
          <p:cNvPr id="82" name="テキスト ボックス 81">
            <a:extLst>
              <a:ext uri="{FF2B5EF4-FFF2-40B4-BE49-F238E27FC236}">
                <a16:creationId xmlns:a16="http://schemas.microsoft.com/office/drawing/2014/main" id="{57CD5969-B6F0-EF6B-1A24-02564D0E7846}"/>
              </a:ext>
            </a:extLst>
          </p:cNvPr>
          <p:cNvSpPr txBox="1"/>
          <p:nvPr/>
        </p:nvSpPr>
        <p:spPr>
          <a:xfrm>
            <a:off x="5629820" y="1707099"/>
            <a:ext cx="3526841"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年金額分布</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2059</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年に</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p>
        </p:txBody>
      </p:sp>
      <p:sp>
        <p:nvSpPr>
          <p:cNvPr id="84" name="テキスト ボックス 83">
            <a:extLst>
              <a:ext uri="{FF2B5EF4-FFF2-40B4-BE49-F238E27FC236}">
                <a16:creationId xmlns:a16="http://schemas.microsoft.com/office/drawing/2014/main" id="{6278E986-990B-E4F7-C64D-88A50FC108B0}"/>
              </a:ext>
            </a:extLst>
          </p:cNvPr>
          <p:cNvSpPr txBox="1"/>
          <p:nvPr/>
        </p:nvSpPr>
        <p:spPr>
          <a:xfrm>
            <a:off x="7481032" y="593247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5" name="直線コネクタ 84">
            <a:extLst>
              <a:ext uri="{FF2B5EF4-FFF2-40B4-BE49-F238E27FC236}">
                <a16:creationId xmlns:a16="http://schemas.microsoft.com/office/drawing/2014/main" id="{9A94C0C1-29D6-55AA-DC45-743542AD7536}"/>
              </a:ext>
            </a:extLst>
          </p:cNvPr>
          <p:cNvCxnSpPr>
            <a:cxnSpLocks/>
          </p:cNvCxnSpPr>
          <p:nvPr/>
        </p:nvCxnSpPr>
        <p:spPr>
          <a:xfrm>
            <a:off x="7478701" y="6039645"/>
            <a:ext cx="36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B258D1A6-DF35-9D5F-4475-6FFF91F9E9ED}"/>
              </a:ext>
            </a:extLst>
          </p:cNvPr>
          <p:cNvSpPr txBox="1"/>
          <p:nvPr/>
        </p:nvSpPr>
        <p:spPr>
          <a:xfrm>
            <a:off x="8468847" y="5927862"/>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年化</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7" name="直線コネクタ 86">
            <a:extLst>
              <a:ext uri="{FF2B5EF4-FFF2-40B4-BE49-F238E27FC236}">
                <a16:creationId xmlns:a16="http://schemas.microsoft.com/office/drawing/2014/main" id="{FE4D9AE2-C0CE-7145-487F-0CCC9AD627D7}"/>
              </a:ext>
            </a:extLst>
          </p:cNvPr>
          <p:cNvCxnSpPr>
            <a:cxnSpLocks/>
          </p:cNvCxnSpPr>
          <p:nvPr/>
        </p:nvCxnSpPr>
        <p:spPr>
          <a:xfrm>
            <a:off x="8394480" y="6039645"/>
            <a:ext cx="360000" cy="0"/>
          </a:xfrm>
          <a:prstGeom prst="line">
            <a:avLst/>
          </a:prstGeom>
          <a:ln w="19050" cap="rnd">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sp>
        <p:nvSpPr>
          <p:cNvPr id="92" name="矢印: 右 91">
            <a:extLst>
              <a:ext uri="{FF2B5EF4-FFF2-40B4-BE49-F238E27FC236}">
                <a16:creationId xmlns:a16="http://schemas.microsoft.com/office/drawing/2014/main" id="{D311C513-82B2-E7DA-FEB8-4F8B84CAEFDD}"/>
              </a:ext>
            </a:extLst>
          </p:cNvPr>
          <p:cNvSpPr/>
          <p:nvPr/>
        </p:nvSpPr>
        <p:spPr>
          <a:xfrm rot="5400000" flipV="1">
            <a:off x="6547953" y="4602843"/>
            <a:ext cx="108000" cy="144000"/>
          </a:xfrm>
          <a:prstGeom prst="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6" name="テキスト ボックス 95">
            <a:extLst>
              <a:ext uri="{FF2B5EF4-FFF2-40B4-BE49-F238E27FC236}">
                <a16:creationId xmlns:a16="http://schemas.microsoft.com/office/drawing/2014/main" id="{6257F8FF-101E-039C-9C40-F57909395EFD}"/>
              </a:ext>
            </a:extLst>
          </p:cNvPr>
          <p:cNvSpPr txBox="1"/>
          <p:nvPr/>
        </p:nvSpPr>
        <p:spPr>
          <a:xfrm>
            <a:off x="3505339" y="593247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A025E9B8-A065-92B5-E68A-91F7E3DBB294}"/>
              </a:ext>
            </a:extLst>
          </p:cNvPr>
          <p:cNvSpPr txBox="1"/>
          <p:nvPr/>
        </p:nvSpPr>
        <p:spPr>
          <a:xfrm>
            <a:off x="3940388" y="5932476"/>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正方形/長方形 97">
            <a:extLst>
              <a:ext uri="{FF2B5EF4-FFF2-40B4-BE49-F238E27FC236}">
                <a16:creationId xmlns:a16="http://schemas.microsoft.com/office/drawing/2014/main" id="{6BDF7C56-3A1C-BD83-8D11-6A0AEA3AEE10}"/>
              </a:ext>
            </a:extLst>
          </p:cNvPr>
          <p:cNvSpPr/>
          <p:nvPr/>
        </p:nvSpPr>
        <p:spPr>
          <a:xfrm>
            <a:off x="4308688" y="5997216"/>
            <a:ext cx="94060" cy="94060"/>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E717E16B-173B-1B26-A3ED-7270325BBFCF}"/>
              </a:ext>
            </a:extLst>
          </p:cNvPr>
          <p:cNvSpPr/>
          <p:nvPr/>
        </p:nvSpPr>
        <p:spPr>
          <a:xfrm>
            <a:off x="3875308" y="5997216"/>
            <a:ext cx="94060" cy="94060"/>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4" name="上矢印 3">
            <a:extLst>
              <a:ext uri="{FF2B5EF4-FFF2-40B4-BE49-F238E27FC236}">
                <a16:creationId xmlns:a16="http://schemas.microsoft.com/office/drawing/2014/main" id="{B2D8F3E7-8778-BF2A-5AFF-9CB2D3052221}"/>
              </a:ext>
            </a:extLst>
          </p:cNvPr>
          <p:cNvSpPr/>
          <p:nvPr/>
        </p:nvSpPr>
        <p:spPr>
          <a:xfrm rot="4916586">
            <a:off x="2559486" y="3449476"/>
            <a:ext cx="180000" cy="684000"/>
          </a:xfrm>
          <a:prstGeom prst="upArrow">
            <a:avLst>
              <a:gd name="adj1" fmla="val 50000"/>
              <a:gd name="adj2" fmla="val 7457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B8084C7A-2B7B-5C15-C44E-388CEEE33F91}"/>
              </a:ext>
            </a:extLst>
          </p:cNvPr>
          <p:cNvSpPr txBox="1"/>
          <p:nvPr/>
        </p:nvSpPr>
        <p:spPr>
          <a:xfrm>
            <a:off x="326042" y="6203486"/>
            <a:ext cx="9072000" cy="349648"/>
          </a:xfrm>
          <a:prstGeom prst="rect">
            <a:avLst/>
          </a:prstGeom>
          <a:noFill/>
        </p:spPr>
        <p:txBody>
          <a:bodyPr wrap="square" rtlCol="0">
            <a:spAutoFit/>
          </a:bodyPr>
          <a:lstStyle/>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注１：</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a:t>
            </a:r>
            <a:endPar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注２：</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&lt; &gt;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年時点の年齢。</a:t>
            </a:r>
          </a:p>
        </p:txBody>
      </p:sp>
      <p:sp>
        <p:nvSpPr>
          <p:cNvPr id="22" name="フリーフォーム: 図形 21">
            <a:extLst>
              <a:ext uri="{FF2B5EF4-FFF2-40B4-BE49-F238E27FC236}">
                <a16:creationId xmlns:a16="http://schemas.microsoft.com/office/drawing/2014/main" id="{9776973B-02BC-8DF4-085C-118A3FEBF582}"/>
              </a:ext>
            </a:extLst>
          </p:cNvPr>
          <p:cNvSpPr/>
          <p:nvPr/>
        </p:nvSpPr>
        <p:spPr>
          <a:xfrm>
            <a:off x="5963280" y="3962400"/>
            <a:ext cx="864000" cy="592015"/>
          </a:xfrm>
          <a:custGeom>
            <a:avLst/>
            <a:gdLst>
              <a:gd name="connsiteX0" fmla="*/ 0 w 864000"/>
              <a:gd name="connsiteY0" fmla="*/ 0 h 592015"/>
              <a:gd name="connsiteX1" fmla="*/ 864000 w 864000"/>
              <a:gd name="connsiteY1" fmla="*/ 0 h 592015"/>
              <a:gd name="connsiteX2" fmla="*/ 864000 w 864000"/>
              <a:gd name="connsiteY2" fmla="*/ 344325 h 592015"/>
              <a:gd name="connsiteX3" fmla="*/ 553449 w 864000"/>
              <a:gd name="connsiteY3" fmla="*/ 344325 h 592015"/>
              <a:gd name="connsiteX4" fmla="*/ 604493 w 864000"/>
              <a:gd name="connsiteY4" fmla="*/ 592015 h 592015"/>
              <a:gd name="connsiteX5" fmla="*/ 433238 w 864000"/>
              <a:gd name="connsiteY5" fmla="*/ 344325 h 592015"/>
              <a:gd name="connsiteX6" fmla="*/ 0 w 864000"/>
              <a:gd name="connsiteY6" fmla="*/ 344325 h 59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000" h="592015">
                <a:moveTo>
                  <a:pt x="0" y="0"/>
                </a:moveTo>
                <a:lnTo>
                  <a:pt x="864000" y="0"/>
                </a:lnTo>
                <a:lnTo>
                  <a:pt x="864000" y="344325"/>
                </a:lnTo>
                <a:lnTo>
                  <a:pt x="553449" y="344325"/>
                </a:lnTo>
                <a:lnTo>
                  <a:pt x="604493" y="592015"/>
                </a:lnTo>
                <a:lnTo>
                  <a:pt x="433238" y="344325"/>
                </a:lnTo>
                <a:lnTo>
                  <a:pt x="0" y="344325"/>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26252F5-264A-2B9E-6CD0-6B14141D3C71}"/>
              </a:ext>
            </a:extLst>
          </p:cNvPr>
          <p:cNvSpPr txBox="1"/>
          <p:nvPr/>
        </p:nvSpPr>
        <p:spPr>
          <a:xfrm>
            <a:off x="5923350" y="4021927"/>
            <a:ext cx="1039726" cy="507831"/>
          </a:xfrm>
          <a:prstGeom prst="rect">
            <a:avLst/>
          </a:prstGeom>
          <a:noFill/>
        </p:spPr>
        <p:txBody>
          <a:bodyPr wrap="square" rtlCol="0">
            <a:spAutoFit/>
          </a:bodyPr>
          <a:lstStyle/>
          <a:p>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低年金者が減少</a:t>
            </a:r>
            <a:endParaRPr kumimoji="0"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endParaRPr kumimoji="1" lang="ja-JP" altLang="en-US" dirty="0"/>
          </a:p>
        </p:txBody>
      </p:sp>
    </p:spTree>
    <p:extLst>
      <p:ext uri="{BB962C8B-B14F-4D97-AF65-F5344CB8AC3E}">
        <p14:creationId xmlns:p14="http://schemas.microsoft.com/office/powerpoint/2010/main" val="131436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A5B56136-4894-BCD8-8499-95E5EC829B40}"/>
              </a:ext>
            </a:extLst>
          </p:cNvPr>
          <p:cNvSpPr/>
          <p:nvPr/>
        </p:nvSpPr>
        <p:spPr>
          <a:xfrm>
            <a:off x="5141419" y="1613681"/>
            <a:ext cx="4433805" cy="4886772"/>
          </a:xfrm>
          <a:prstGeom prst="rect">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5" name="矢印: 右 144">
            <a:extLst>
              <a:ext uri="{FF2B5EF4-FFF2-40B4-BE49-F238E27FC236}">
                <a16:creationId xmlns:a16="http://schemas.microsoft.com/office/drawing/2014/main" id="{4D096F1A-67E2-0990-459D-8DA82501948B}"/>
              </a:ext>
            </a:extLst>
          </p:cNvPr>
          <p:cNvSpPr/>
          <p:nvPr/>
        </p:nvSpPr>
        <p:spPr>
          <a:xfrm rot="10800000" flipH="1">
            <a:off x="6577967" y="3989786"/>
            <a:ext cx="2894650" cy="155335"/>
          </a:xfrm>
          <a:prstGeom prst="rightArrow">
            <a:avLst>
              <a:gd name="adj1" fmla="val 33913"/>
              <a:gd name="adj2" fmla="val 50000"/>
            </a:avLst>
          </a:prstGeom>
          <a:solidFill>
            <a:srgbClr val="FF535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F72942F3-40AD-F7BB-9CF2-73FC7DA2A750}"/>
              </a:ext>
            </a:extLst>
          </p:cNvPr>
          <p:cNvSpPr/>
          <p:nvPr/>
        </p:nvSpPr>
        <p:spPr>
          <a:xfrm>
            <a:off x="312357" y="1613680"/>
            <a:ext cx="4346457" cy="4891071"/>
          </a:xfrm>
          <a:prstGeom prst="rect">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矢印: 右 4">
            <a:extLst>
              <a:ext uri="{FF2B5EF4-FFF2-40B4-BE49-F238E27FC236}">
                <a16:creationId xmlns:a16="http://schemas.microsoft.com/office/drawing/2014/main" id="{55A17F0A-F2EF-786D-12AD-8554C20526E6}"/>
              </a:ext>
            </a:extLst>
          </p:cNvPr>
          <p:cNvSpPr/>
          <p:nvPr/>
        </p:nvSpPr>
        <p:spPr>
          <a:xfrm rot="10800000" flipH="1">
            <a:off x="676257" y="3985823"/>
            <a:ext cx="2736000" cy="146136"/>
          </a:xfrm>
          <a:prstGeom prst="rightArrow">
            <a:avLst>
              <a:gd name="adj1" fmla="val 33912"/>
              <a:gd name="adj2" fmla="val 50000"/>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a:extLst>
              <a:ext uri="{FF2B5EF4-FFF2-40B4-BE49-F238E27FC236}">
                <a16:creationId xmlns:a16="http://schemas.microsoft.com/office/drawing/2014/main" id="{A47633BF-39B6-9490-D820-D1272D1D4385}"/>
              </a:ext>
            </a:extLst>
          </p:cNvPr>
          <p:cNvCxnSpPr>
            <a:cxnSpLocks/>
            <a:endCxn id="9" idx="0"/>
          </p:cNvCxnSpPr>
          <p:nvPr/>
        </p:nvCxnSpPr>
        <p:spPr>
          <a:xfrm flipH="1">
            <a:off x="1188881" y="2848503"/>
            <a:ext cx="18158" cy="951634"/>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66043E1-C851-CD9A-67E5-6FDF47B0FBB0}"/>
              </a:ext>
            </a:extLst>
          </p:cNvPr>
          <p:cNvCxnSpPr>
            <a:cxnSpLocks/>
          </p:cNvCxnSpPr>
          <p:nvPr/>
        </p:nvCxnSpPr>
        <p:spPr>
          <a:xfrm>
            <a:off x="3447884" y="3371958"/>
            <a:ext cx="0" cy="42496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9EE76A1-523B-C263-8336-95F12D865CE0}"/>
              </a:ext>
            </a:extLst>
          </p:cNvPr>
          <p:cNvSpPr txBox="1"/>
          <p:nvPr/>
        </p:nvSpPr>
        <p:spPr>
          <a:xfrm>
            <a:off x="924910" y="3800137"/>
            <a:ext cx="527941" cy="2398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5A1C0B1D-F428-F9F8-1FED-B552A39769B3}"/>
              </a:ext>
            </a:extLst>
          </p:cNvPr>
          <p:cNvSpPr txBox="1"/>
          <p:nvPr/>
        </p:nvSpPr>
        <p:spPr>
          <a:xfrm>
            <a:off x="3124342" y="3796923"/>
            <a:ext cx="647084" cy="2398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3" name="直線コネクタ 62">
            <a:extLst>
              <a:ext uri="{FF2B5EF4-FFF2-40B4-BE49-F238E27FC236}">
                <a16:creationId xmlns:a16="http://schemas.microsoft.com/office/drawing/2014/main" id="{02D6B92B-C07A-72CA-A9A8-C3C899F722B2}"/>
              </a:ext>
            </a:extLst>
          </p:cNvPr>
          <p:cNvCxnSpPr>
            <a:cxnSpLocks/>
            <a:endCxn id="68" idx="0"/>
          </p:cNvCxnSpPr>
          <p:nvPr/>
        </p:nvCxnSpPr>
        <p:spPr>
          <a:xfrm>
            <a:off x="5841157" y="2824028"/>
            <a:ext cx="1" cy="952354"/>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3DC74FF-0624-743E-8B89-39D773D0F3F8}"/>
              </a:ext>
            </a:extLst>
          </p:cNvPr>
          <p:cNvCxnSpPr>
            <a:cxnSpLocks/>
            <a:endCxn id="69" idx="0"/>
          </p:cNvCxnSpPr>
          <p:nvPr/>
        </p:nvCxnSpPr>
        <p:spPr>
          <a:xfrm>
            <a:off x="6595084" y="3203147"/>
            <a:ext cx="1" cy="58012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80D1A64F-7ADF-030A-A956-D8853E8B26EC}"/>
              </a:ext>
            </a:extLst>
          </p:cNvPr>
          <p:cNvSpPr txBox="1"/>
          <p:nvPr/>
        </p:nvSpPr>
        <p:spPr>
          <a:xfrm>
            <a:off x="5577187" y="3776382"/>
            <a:ext cx="527941" cy="2398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a:extLst>
              <a:ext uri="{FF2B5EF4-FFF2-40B4-BE49-F238E27FC236}">
                <a16:creationId xmlns:a16="http://schemas.microsoft.com/office/drawing/2014/main" id="{4B9CD682-9FD7-98CC-71A8-DA299A47246A}"/>
              </a:ext>
            </a:extLst>
          </p:cNvPr>
          <p:cNvSpPr txBox="1"/>
          <p:nvPr/>
        </p:nvSpPr>
        <p:spPr>
          <a:xfrm>
            <a:off x="6331114" y="3783275"/>
            <a:ext cx="527941" cy="2398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2036</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矢印: 右 76">
            <a:extLst>
              <a:ext uri="{FF2B5EF4-FFF2-40B4-BE49-F238E27FC236}">
                <a16:creationId xmlns:a16="http://schemas.microsoft.com/office/drawing/2014/main" id="{A71D3566-1B4B-C866-457A-4224072392D7}"/>
              </a:ext>
            </a:extLst>
          </p:cNvPr>
          <p:cNvSpPr/>
          <p:nvPr/>
        </p:nvSpPr>
        <p:spPr>
          <a:xfrm rot="16200000">
            <a:off x="9238340" y="3151309"/>
            <a:ext cx="292961" cy="201494"/>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nvGrpSpPr>
          <p:cNvPr id="85" name="グループ化 84">
            <a:extLst>
              <a:ext uri="{FF2B5EF4-FFF2-40B4-BE49-F238E27FC236}">
                <a16:creationId xmlns:a16="http://schemas.microsoft.com/office/drawing/2014/main" id="{FEDF5414-7707-21F5-8BC9-CB532165543A}"/>
              </a:ext>
            </a:extLst>
          </p:cNvPr>
          <p:cNvGrpSpPr/>
          <p:nvPr/>
        </p:nvGrpSpPr>
        <p:grpSpPr>
          <a:xfrm>
            <a:off x="1207978" y="2147135"/>
            <a:ext cx="1047952" cy="676109"/>
            <a:chOff x="1368401" y="3249554"/>
            <a:chExt cx="1047952" cy="409295"/>
          </a:xfrm>
        </p:grpSpPr>
        <p:sp>
          <p:nvSpPr>
            <p:cNvPr id="16" name="テキスト ボックス 15">
              <a:extLst>
                <a:ext uri="{FF2B5EF4-FFF2-40B4-BE49-F238E27FC236}">
                  <a16:creationId xmlns:a16="http://schemas.microsoft.com/office/drawing/2014/main" id="{F67835E9-8801-EEA2-7C4C-DCF8D4DF2707}"/>
                </a:ext>
              </a:extLst>
            </p:cNvPr>
            <p:cNvSpPr txBox="1"/>
            <p:nvPr/>
          </p:nvSpPr>
          <p:spPr>
            <a:xfrm>
              <a:off x="1433392" y="3249554"/>
              <a:ext cx="982961" cy="258584"/>
            </a:xfrm>
            <a:prstGeom prst="rect">
              <a:avLst/>
            </a:prstGeom>
            <a:solidFill>
              <a:srgbClr val="D9D9D9"/>
            </a:solidFill>
          </p:spPr>
          <p:txBody>
            <a:bodyPr wrap="none" tIns="0" bIns="0" rtlCol="0" anchor="ctr">
              <a:noAutofit/>
            </a:bodyPr>
            <a:lstStyle/>
            <a:p>
              <a:pPr marL="0" marR="0" lvl="0" indent="0" algn="ctr" defTabSz="457200" rtl="0" eaLnBrk="1" fontAlgn="auto" latinLnBrk="0" hangingPunct="1">
                <a:lnSpc>
                  <a:spcPts val="1100"/>
                </a:lnSpc>
                <a:spcBef>
                  <a:spcPts val="0"/>
                </a:spcBef>
                <a:spcAft>
                  <a:spcPts val="0"/>
                </a:spcAft>
                <a:buClr>
                  <a:srgbClr val="44546A"/>
                </a:buClr>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比例の調整終了</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
                  <a:srgbClr val="44546A"/>
                </a:buClr>
                <a:buSzTx/>
                <a:buFontTx/>
                <a:buNone/>
                <a:tabLst/>
                <a:defRPr/>
              </a:pPr>
              <a:r>
                <a:rPr kumimoji="1" lang="ja-JP" altLang="en-US" sz="9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所得代替率</a:t>
              </a:r>
              <a:r>
                <a:rPr kumimoji="1" lang="en-US" altLang="ja-JP" sz="9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60.8</a:t>
              </a:r>
              <a:r>
                <a:rPr kumimoji="1" lang="ja-JP" altLang="en-US" sz="9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p>
          </p:txBody>
        </p:sp>
        <p:sp>
          <p:nvSpPr>
            <p:cNvPr id="83" name="二等辺三角形 82">
              <a:extLst>
                <a:ext uri="{FF2B5EF4-FFF2-40B4-BE49-F238E27FC236}">
                  <a16:creationId xmlns:a16="http://schemas.microsoft.com/office/drawing/2014/main" id="{68883A8A-DBEF-D72B-73C3-A26F2DBEE804}"/>
                </a:ext>
              </a:extLst>
            </p:cNvPr>
            <p:cNvSpPr/>
            <p:nvPr/>
          </p:nvSpPr>
          <p:spPr>
            <a:xfrm rot="10800000">
              <a:off x="1368401" y="3494193"/>
              <a:ext cx="187339" cy="164656"/>
            </a:xfrm>
            <a:custGeom>
              <a:avLst/>
              <a:gdLst>
                <a:gd name="connsiteX0" fmla="*/ 0 w 98965"/>
                <a:gd name="connsiteY0" fmla="*/ 228600 h 228600"/>
                <a:gd name="connsiteX1" fmla="*/ 49483 w 98965"/>
                <a:gd name="connsiteY1" fmla="*/ 0 h 228600"/>
                <a:gd name="connsiteX2" fmla="*/ 98965 w 98965"/>
                <a:gd name="connsiteY2" fmla="*/ 228600 h 228600"/>
                <a:gd name="connsiteX3" fmla="*/ 0 w 98965"/>
                <a:gd name="connsiteY3" fmla="*/ 228600 h 228600"/>
                <a:gd name="connsiteX0" fmla="*/ 0 w 158188"/>
                <a:gd name="connsiteY0" fmla="*/ 164656 h 164656"/>
                <a:gd name="connsiteX1" fmla="*/ 158188 w 158188"/>
                <a:gd name="connsiteY1" fmla="*/ 0 h 164656"/>
                <a:gd name="connsiteX2" fmla="*/ 98965 w 158188"/>
                <a:gd name="connsiteY2" fmla="*/ 164656 h 164656"/>
                <a:gd name="connsiteX3" fmla="*/ 0 w 158188"/>
                <a:gd name="connsiteY3" fmla="*/ 164656 h 164656"/>
              </a:gdLst>
              <a:ahLst/>
              <a:cxnLst>
                <a:cxn ang="0">
                  <a:pos x="connsiteX0" y="connsiteY0"/>
                </a:cxn>
                <a:cxn ang="0">
                  <a:pos x="connsiteX1" y="connsiteY1"/>
                </a:cxn>
                <a:cxn ang="0">
                  <a:pos x="connsiteX2" y="connsiteY2"/>
                </a:cxn>
                <a:cxn ang="0">
                  <a:pos x="connsiteX3" y="connsiteY3"/>
                </a:cxn>
              </a:cxnLst>
              <a:rect l="l" t="t" r="r" b="b"/>
              <a:pathLst>
                <a:path w="158188" h="164656">
                  <a:moveTo>
                    <a:pt x="0" y="164656"/>
                  </a:moveTo>
                  <a:lnTo>
                    <a:pt x="158188" y="0"/>
                  </a:lnTo>
                  <a:lnTo>
                    <a:pt x="98965" y="164656"/>
                  </a:lnTo>
                  <a:lnTo>
                    <a:pt x="0" y="164656"/>
                  </a:lnTo>
                  <a:close/>
                </a:path>
              </a:pathLst>
            </a:custGeom>
            <a:solidFill>
              <a:srgbClr val="D9D9D9"/>
            </a:solidFill>
          </p:spPr>
          <p:txBody>
            <a:bodyPr wrap="none" tIns="0" bIns="0" rtlCol="0" anchor="ctr">
              <a:noAutofit/>
            </a:bodyPr>
            <a:lstStyle/>
            <a:p>
              <a:pPr marL="0" marR="0" lvl="0" indent="0" algn="ctr" defTabSz="457200" rtl="0" eaLnBrk="1" fontAlgn="auto" latinLnBrk="0" hangingPunct="1">
                <a:lnSpc>
                  <a:spcPts val="1100"/>
                </a:lnSpc>
                <a:spcBef>
                  <a:spcPts val="0"/>
                </a:spcBef>
                <a:spcAft>
                  <a:spcPts val="0"/>
                </a:spcAft>
                <a:buClr>
                  <a:srgbClr val="44546A"/>
                </a:buClr>
                <a:buSzTx/>
                <a:buFontTx/>
                <a:buNone/>
                <a:tabLst/>
                <a:defRPr/>
              </a:pPr>
              <a:endPar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93" name="グループ化 92">
            <a:extLst>
              <a:ext uri="{FF2B5EF4-FFF2-40B4-BE49-F238E27FC236}">
                <a16:creationId xmlns:a16="http://schemas.microsoft.com/office/drawing/2014/main" id="{335A11CE-D560-24A2-C181-5BFB39F3B7B9}"/>
              </a:ext>
            </a:extLst>
          </p:cNvPr>
          <p:cNvGrpSpPr/>
          <p:nvPr/>
        </p:nvGrpSpPr>
        <p:grpSpPr>
          <a:xfrm>
            <a:off x="3115481" y="2676798"/>
            <a:ext cx="1062832" cy="656776"/>
            <a:chOff x="2389571" y="4112068"/>
            <a:chExt cx="1112934" cy="797702"/>
          </a:xfrm>
        </p:grpSpPr>
        <p:sp>
          <p:nvSpPr>
            <p:cNvPr id="94" name="テキスト ボックス 93">
              <a:extLst>
                <a:ext uri="{FF2B5EF4-FFF2-40B4-BE49-F238E27FC236}">
                  <a16:creationId xmlns:a16="http://schemas.microsoft.com/office/drawing/2014/main" id="{7426DB18-41DF-7BB1-11CD-D9970B6B7291}"/>
                </a:ext>
              </a:extLst>
            </p:cNvPr>
            <p:cNvSpPr txBox="1"/>
            <p:nvPr/>
          </p:nvSpPr>
          <p:spPr>
            <a:xfrm>
              <a:off x="2389571" y="4112068"/>
              <a:ext cx="1112934" cy="469999"/>
            </a:xfrm>
            <a:prstGeom prst="rect">
              <a:avLst/>
            </a:prstGeom>
            <a:solidFill>
              <a:srgbClr val="D9D9D9"/>
            </a:solidFill>
          </p:spPr>
          <p:txBody>
            <a:bodyPr wrap="none" tIns="0" bIns="0" rtlCol="0" anchor="ctr">
              <a:noAutofit/>
            </a:bodyPr>
            <a:lstStyle/>
            <a:p>
              <a:pPr marL="0" marR="0" lvl="0" indent="0" algn="ctr" defTabSz="457200" rtl="0" eaLnBrk="1" fontAlgn="auto" latinLnBrk="0" hangingPunct="1">
                <a:lnSpc>
                  <a:spcPts val="1100"/>
                </a:lnSpc>
                <a:spcBef>
                  <a:spcPts val="0"/>
                </a:spcBef>
                <a:spcAft>
                  <a:spcPts val="0"/>
                </a:spcAft>
                <a:buClr>
                  <a:srgbClr val="44546A"/>
                </a:buClr>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基礎の調整終了</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
                  <a:srgbClr val="44546A"/>
                </a:buClr>
                <a:buSzTx/>
                <a:buFontTx/>
                <a:buNone/>
                <a:tabLst/>
                <a:defRPr/>
              </a:pPr>
              <a:r>
                <a:rPr kumimoji="1" lang="ja-JP" altLang="en-US" sz="9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所得代替率</a:t>
              </a:r>
              <a:r>
                <a:rPr kumimoji="1" lang="en-US" altLang="ja-JP" sz="9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50.4%</a:t>
              </a:r>
              <a:endParaRPr kumimoji="1" lang="ja-JP" altLang="en-US" sz="9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95" name="二等辺三角形 82">
              <a:extLst>
                <a:ext uri="{FF2B5EF4-FFF2-40B4-BE49-F238E27FC236}">
                  <a16:creationId xmlns:a16="http://schemas.microsoft.com/office/drawing/2014/main" id="{2D673F0F-05F4-6B06-BAFB-EF54072D6C25}"/>
                </a:ext>
              </a:extLst>
            </p:cNvPr>
            <p:cNvSpPr/>
            <p:nvPr/>
          </p:nvSpPr>
          <p:spPr>
            <a:xfrm rot="10800000">
              <a:off x="2738771" y="4542763"/>
              <a:ext cx="186629" cy="367007"/>
            </a:xfrm>
            <a:custGeom>
              <a:avLst/>
              <a:gdLst>
                <a:gd name="connsiteX0" fmla="*/ 0 w 98965"/>
                <a:gd name="connsiteY0" fmla="*/ 228600 h 228600"/>
                <a:gd name="connsiteX1" fmla="*/ 49483 w 98965"/>
                <a:gd name="connsiteY1" fmla="*/ 0 h 228600"/>
                <a:gd name="connsiteX2" fmla="*/ 98965 w 98965"/>
                <a:gd name="connsiteY2" fmla="*/ 228600 h 228600"/>
                <a:gd name="connsiteX3" fmla="*/ 0 w 98965"/>
                <a:gd name="connsiteY3" fmla="*/ 228600 h 228600"/>
                <a:gd name="connsiteX0" fmla="*/ 0 w 158188"/>
                <a:gd name="connsiteY0" fmla="*/ 164656 h 164656"/>
                <a:gd name="connsiteX1" fmla="*/ 158188 w 158188"/>
                <a:gd name="connsiteY1" fmla="*/ 0 h 164656"/>
                <a:gd name="connsiteX2" fmla="*/ 98965 w 158188"/>
                <a:gd name="connsiteY2" fmla="*/ 164656 h 164656"/>
                <a:gd name="connsiteX3" fmla="*/ 0 w 158188"/>
                <a:gd name="connsiteY3" fmla="*/ 164656 h 164656"/>
                <a:gd name="connsiteX0" fmla="*/ 0 w 241834"/>
                <a:gd name="connsiteY0" fmla="*/ 156531 h 156531"/>
                <a:gd name="connsiteX1" fmla="*/ 241834 w 241834"/>
                <a:gd name="connsiteY1" fmla="*/ 0 h 156531"/>
                <a:gd name="connsiteX2" fmla="*/ 98965 w 241834"/>
                <a:gd name="connsiteY2" fmla="*/ 156531 h 156531"/>
                <a:gd name="connsiteX3" fmla="*/ 0 w 241834"/>
                <a:gd name="connsiteY3" fmla="*/ 156531 h 156531"/>
                <a:gd name="connsiteX0" fmla="*/ 0 w 137770"/>
                <a:gd name="connsiteY0" fmla="*/ 156531 h 156531"/>
                <a:gd name="connsiteX1" fmla="*/ 137770 w 137770"/>
                <a:gd name="connsiteY1" fmla="*/ 0 h 156531"/>
                <a:gd name="connsiteX2" fmla="*/ 98965 w 137770"/>
                <a:gd name="connsiteY2" fmla="*/ 156531 h 156531"/>
                <a:gd name="connsiteX3" fmla="*/ 0 w 137770"/>
                <a:gd name="connsiteY3" fmla="*/ 156531 h 156531"/>
              </a:gdLst>
              <a:ahLst/>
              <a:cxnLst>
                <a:cxn ang="0">
                  <a:pos x="connsiteX0" y="connsiteY0"/>
                </a:cxn>
                <a:cxn ang="0">
                  <a:pos x="connsiteX1" y="connsiteY1"/>
                </a:cxn>
                <a:cxn ang="0">
                  <a:pos x="connsiteX2" y="connsiteY2"/>
                </a:cxn>
                <a:cxn ang="0">
                  <a:pos x="connsiteX3" y="connsiteY3"/>
                </a:cxn>
              </a:cxnLst>
              <a:rect l="l" t="t" r="r" b="b"/>
              <a:pathLst>
                <a:path w="137770" h="156531">
                  <a:moveTo>
                    <a:pt x="0" y="156531"/>
                  </a:moveTo>
                  <a:lnTo>
                    <a:pt x="137770" y="0"/>
                  </a:lnTo>
                  <a:lnTo>
                    <a:pt x="98965" y="156531"/>
                  </a:lnTo>
                  <a:lnTo>
                    <a:pt x="0" y="156531"/>
                  </a:lnTo>
                  <a:close/>
                </a:path>
              </a:pathLst>
            </a:custGeom>
            <a:solidFill>
              <a:srgbClr val="D9D9D9"/>
            </a:solidFill>
          </p:spPr>
          <p:txBody>
            <a:bodyPr wrap="none" tIns="0" bIns="0" rtlCol="0" anchor="ctr">
              <a:noAutofit/>
            </a:bodyPr>
            <a:lstStyle/>
            <a:p>
              <a:pPr marL="0" marR="0" lvl="0" indent="0" algn="ctr" defTabSz="457200" rtl="0" eaLnBrk="1" fontAlgn="auto" latinLnBrk="0" hangingPunct="1">
                <a:lnSpc>
                  <a:spcPts val="1100"/>
                </a:lnSpc>
                <a:spcBef>
                  <a:spcPts val="0"/>
                </a:spcBef>
                <a:spcAft>
                  <a:spcPts val="0"/>
                </a:spcAft>
                <a:buClr>
                  <a:srgbClr val="44546A"/>
                </a:buClr>
                <a:buSzTx/>
                <a:buFontTx/>
                <a:buNone/>
                <a:tabLst/>
                <a:defRPr/>
              </a:pPr>
              <a:endPar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00" name="楕円 99">
            <a:extLst>
              <a:ext uri="{FF2B5EF4-FFF2-40B4-BE49-F238E27FC236}">
                <a16:creationId xmlns:a16="http://schemas.microsoft.com/office/drawing/2014/main" id="{0FCC4685-4703-5F09-3FEF-788FDA739290}"/>
              </a:ext>
            </a:extLst>
          </p:cNvPr>
          <p:cNvSpPr/>
          <p:nvPr/>
        </p:nvSpPr>
        <p:spPr>
          <a:xfrm>
            <a:off x="8296359" y="2189919"/>
            <a:ext cx="944838" cy="8448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厚生年金</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加入者も含め</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将来の給付水準</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を向上</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1B1E9788-5D52-3351-989A-1E672EF2EC75}"/>
              </a:ext>
            </a:extLst>
          </p:cNvPr>
          <p:cNvSpPr/>
          <p:nvPr/>
        </p:nvSpPr>
        <p:spPr>
          <a:xfrm>
            <a:off x="179462" y="76745"/>
            <a:ext cx="9537121" cy="6740660"/>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7239B8A0-782B-7277-9F87-93C850F02ED4}"/>
              </a:ext>
            </a:extLst>
          </p:cNvPr>
          <p:cNvSpPr/>
          <p:nvPr/>
        </p:nvSpPr>
        <p:spPr>
          <a:xfrm>
            <a:off x="381000" y="0"/>
            <a:ext cx="7109988"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基礎年金のマクロ経済スライドによる給付調整の早期終了</a:t>
            </a:r>
          </a:p>
        </p:txBody>
      </p:sp>
      <p:sp>
        <p:nvSpPr>
          <p:cNvPr id="132" name="二等辺三角形 131">
            <a:extLst>
              <a:ext uri="{FF2B5EF4-FFF2-40B4-BE49-F238E27FC236}">
                <a16:creationId xmlns:a16="http://schemas.microsoft.com/office/drawing/2014/main" id="{A1778348-08EF-77DA-79E3-F1F05E713049}"/>
              </a:ext>
            </a:extLst>
          </p:cNvPr>
          <p:cNvSpPr/>
          <p:nvPr/>
        </p:nvSpPr>
        <p:spPr>
          <a:xfrm rot="5400000">
            <a:off x="4587986" y="3765357"/>
            <a:ext cx="646333" cy="301433"/>
          </a:xfrm>
          <a:prstGeom prst="triangl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34" name="直線コネクタ 133">
            <a:extLst>
              <a:ext uri="{FF2B5EF4-FFF2-40B4-BE49-F238E27FC236}">
                <a16:creationId xmlns:a16="http://schemas.microsoft.com/office/drawing/2014/main" id="{1C79C20B-26B5-5958-8238-25FD4B11877B}"/>
              </a:ext>
            </a:extLst>
          </p:cNvPr>
          <p:cNvCxnSpPr>
            <a:cxnSpLocks/>
            <a:endCxn id="137" idx="0"/>
          </p:cNvCxnSpPr>
          <p:nvPr/>
        </p:nvCxnSpPr>
        <p:spPr>
          <a:xfrm>
            <a:off x="8065643" y="3369860"/>
            <a:ext cx="0" cy="42492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7" name="テキスト ボックス 136">
            <a:extLst>
              <a:ext uri="{FF2B5EF4-FFF2-40B4-BE49-F238E27FC236}">
                <a16:creationId xmlns:a16="http://schemas.microsoft.com/office/drawing/2014/main" id="{097E722F-92C8-8238-3B92-B945320933A3}"/>
              </a:ext>
            </a:extLst>
          </p:cNvPr>
          <p:cNvSpPr txBox="1"/>
          <p:nvPr/>
        </p:nvSpPr>
        <p:spPr>
          <a:xfrm>
            <a:off x="7801672" y="3794789"/>
            <a:ext cx="527941" cy="2398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17" name="グループ化 116">
            <a:extLst>
              <a:ext uri="{FF2B5EF4-FFF2-40B4-BE49-F238E27FC236}">
                <a16:creationId xmlns:a16="http://schemas.microsoft.com/office/drawing/2014/main" id="{A17B21A7-8BCF-70B6-B5AA-B513DBB3E0FD}"/>
              </a:ext>
            </a:extLst>
          </p:cNvPr>
          <p:cNvGrpSpPr/>
          <p:nvPr/>
        </p:nvGrpSpPr>
        <p:grpSpPr>
          <a:xfrm>
            <a:off x="5380784" y="2627346"/>
            <a:ext cx="3898221" cy="722404"/>
            <a:chOff x="5249298" y="4940075"/>
            <a:chExt cx="3932807" cy="704525"/>
          </a:xfrm>
        </p:grpSpPr>
        <p:cxnSp>
          <p:nvCxnSpPr>
            <p:cNvPr id="78" name="直線コネクタ 77">
              <a:extLst>
                <a:ext uri="{FF2B5EF4-FFF2-40B4-BE49-F238E27FC236}">
                  <a16:creationId xmlns:a16="http://schemas.microsoft.com/office/drawing/2014/main" id="{B411E0C5-E478-FBA5-3886-ACA7B658E8E4}"/>
                </a:ext>
              </a:extLst>
            </p:cNvPr>
            <p:cNvCxnSpPr>
              <a:cxnSpLocks/>
            </p:cNvCxnSpPr>
            <p:nvPr/>
          </p:nvCxnSpPr>
          <p:spPr>
            <a:xfrm>
              <a:off x="5249298" y="4940075"/>
              <a:ext cx="471486" cy="196022"/>
            </a:xfrm>
            <a:prstGeom prst="line">
              <a:avLst/>
            </a:prstGeom>
            <a:ln w="53975">
              <a:solidFill>
                <a:schemeClr val="accent1">
                  <a:alpha val="96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8E8A4639-AF3F-AA1D-ACBA-EF90F259CCAF}"/>
                </a:ext>
              </a:extLst>
            </p:cNvPr>
            <p:cNvCxnSpPr>
              <a:cxnSpLocks/>
            </p:cNvCxnSpPr>
            <p:nvPr/>
          </p:nvCxnSpPr>
          <p:spPr>
            <a:xfrm>
              <a:off x="5705438" y="5136097"/>
              <a:ext cx="2255708" cy="508503"/>
            </a:xfrm>
            <a:prstGeom prst="line">
              <a:avLst/>
            </a:prstGeom>
            <a:ln w="53975">
              <a:solidFill>
                <a:schemeClr val="accent1">
                  <a:alpha val="96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833F323-E352-7454-0D38-4A5461CEE0D1}"/>
                </a:ext>
              </a:extLst>
            </p:cNvPr>
            <p:cNvCxnSpPr>
              <a:cxnSpLocks/>
            </p:cNvCxnSpPr>
            <p:nvPr/>
          </p:nvCxnSpPr>
          <p:spPr>
            <a:xfrm>
              <a:off x="7927970" y="5640385"/>
              <a:ext cx="1254135" cy="0"/>
            </a:xfrm>
            <a:prstGeom prst="line">
              <a:avLst/>
            </a:prstGeom>
            <a:ln w="53975">
              <a:solidFill>
                <a:schemeClr val="accent1">
                  <a:alpha val="96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線コネクタ 120">
            <a:extLst>
              <a:ext uri="{FF2B5EF4-FFF2-40B4-BE49-F238E27FC236}">
                <a16:creationId xmlns:a16="http://schemas.microsoft.com/office/drawing/2014/main" id="{FC2831EC-A259-9805-670A-5594EE95A41A}"/>
              </a:ext>
            </a:extLst>
          </p:cNvPr>
          <p:cNvCxnSpPr>
            <a:cxnSpLocks/>
          </p:cNvCxnSpPr>
          <p:nvPr/>
        </p:nvCxnSpPr>
        <p:spPr>
          <a:xfrm>
            <a:off x="5361731" y="2617994"/>
            <a:ext cx="1237817" cy="554224"/>
          </a:xfrm>
          <a:prstGeom prst="line">
            <a:avLst/>
          </a:prstGeom>
          <a:ln w="53975">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8951401-02B0-5E0F-5F18-FB8B0FA79F76}"/>
              </a:ext>
            </a:extLst>
          </p:cNvPr>
          <p:cNvCxnSpPr>
            <a:cxnSpLocks/>
          </p:cNvCxnSpPr>
          <p:nvPr/>
        </p:nvCxnSpPr>
        <p:spPr>
          <a:xfrm flipV="1">
            <a:off x="6573917" y="3158455"/>
            <a:ext cx="2697996" cy="17703"/>
          </a:xfrm>
          <a:prstGeom prst="line">
            <a:avLst/>
          </a:prstGeom>
          <a:ln w="53975">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176" name="グループ化 175">
            <a:extLst>
              <a:ext uri="{FF2B5EF4-FFF2-40B4-BE49-F238E27FC236}">
                <a16:creationId xmlns:a16="http://schemas.microsoft.com/office/drawing/2014/main" id="{F8B8E857-2876-1957-BF4C-015800815953}"/>
              </a:ext>
            </a:extLst>
          </p:cNvPr>
          <p:cNvGrpSpPr/>
          <p:nvPr/>
        </p:nvGrpSpPr>
        <p:grpSpPr>
          <a:xfrm>
            <a:off x="719159" y="2611169"/>
            <a:ext cx="3804453" cy="729876"/>
            <a:chOff x="5249298" y="4940075"/>
            <a:chExt cx="3708721" cy="702893"/>
          </a:xfrm>
        </p:grpSpPr>
        <p:cxnSp>
          <p:nvCxnSpPr>
            <p:cNvPr id="177" name="直線コネクタ 176">
              <a:extLst>
                <a:ext uri="{FF2B5EF4-FFF2-40B4-BE49-F238E27FC236}">
                  <a16:creationId xmlns:a16="http://schemas.microsoft.com/office/drawing/2014/main" id="{F2B1607D-EAFF-624C-8CF6-A841CB308307}"/>
                </a:ext>
              </a:extLst>
            </p:cNvPr>
            <p:cNvCxnSpPr>
              <a:cxnSpLocks/>
            </p:cNvCxnSpPr>
            <p:nvPr/>
          </p:nvCxnSpPr>
          <p:spPr>
            <a:xfrm>
              <a:off x="5249298" y="4940075"/>
              <a:ext cx="477018" cy="196022"/>
            </a:xfrm>
            <a:prstGeom prst="line">
              <a:avLst/>
            </a:prstGeom>
            <a:ln w="53975">
              <a:solidFill>
                <a:schemeClr val="accent1">
                  <a:alpha val="96000"/>
                </a:schemeClr>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3CFB7A3A-583F-94FE-53F3-53FD13B7BFCB}"/>
                </a:ext>
              </a:extLst>
            </p:cNvPr>
            <p:cNvCxnSpPr>
              <a:cxnSpLocks/>
            </p:cNvCxnSpPr>
            <p:nvPr/>
          </p:nvCxnSpPr>
          <p:spPr>
            <a:xfrm>
              <a:off x="5705438" y="5136097"/>
              <a:ext cx="2217263" cy="506871"/>
            </a:xfrm>
            <a:prstGeom prst="line">
              <a:avLst/>
            </a:prstGeom>
            <a:ln w="53975">
              <a:solidFill>
                <a:schemeClr val="accent1">
                  <a:alpha val="96000"/>
                </a:schemeClr>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38EE363B-ECF5-9667-7010-7E237C570520}"/>
                </a:ext>
              </a:extLst>
            </p:cNvPr>
            <p:cNvCxnSpPr>
              <a:cxnSpLocks/>
            </p:cNvCxnSpPr>
            <p:nvPr/>
          </p:nvCxnSpPr>
          <p:spPr>
            <a:xfrm flipV="1">
              <a:off x="7898645" y="5637681"/>
              <a:ext cx="1059374" cy="0"/>
            </a:xfrm>
            <a:prstGeom prst="line">
              <a:avLst/>
            </a:prstGeom>
            <a:ln w="53975">
              <a:solidFill>
                <a:schemeClr val="accent1">
                  <a:alpha val="96000"/>
                </a:schemeClr>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56F5A0A0-2C90-C9CA-D83D-74E30F5C1A31}"/>
              </a:ext>
            </a:extLst>
          </p:cNvPr>
          <p:cNvSpPr txBox="1"/>
          <p:nvPr/>
        </p:nvSpPr>
        <p:spPr>
          <a:xfrm>
            <a:off x="1256646" y="4058445"/>
            <a:ext cx="203153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年金額の</a:t>
            </a:r>
            <a:endPar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伸びを抑える期間</a:t>
            </a:r>
          </a:p>
        </p:txBody>
      </p:sp>
      <p:sp>
        <p:nvSpPr>
          <p:cNvPr id="4" name="角丸四角形 17">
            <a:extLst>
              <a:ext uri="{FF2B5EF4-FFF2-40B4-BE49-F238E27FC236}">
                <a16:creationId xmlns:a16="http://schemas.microsoft.com/office/drawing/2014/main" id="{DDB93617-44A6-B523-9F93-EF3F9B05099C}"/>
              </a:ext>
            </a:extLst>
          </p:cNvPr>
          <p:cNvSpPr/>
          <p:nvPr/>
        </p:nvSpPr>
        <p:spPr>
          <a:xfrm>
            <a:off x="478448" y="1675727"/>
            <a:ext cx="3838856" cy="433860"/>
          </a:xfrm>
          <a:prstGeom prst="roundRect">
            <a:avLst>
              <a:gd name="adj" fmla="val 0"/>
            </a:avLst>
          </a:prstGeom>
          <a:solidFill>
            <a:srgbClr val="002060"/>
          </a:solidFill>
          <a:ln w="12700">
            <a:noFill/>
          </a:ln>
        </p:spPr>
        <p:txBody>
          <a:bodyPr bIns="7200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endParaRPr kumimoji="0" lang="en-US" altLang="ja-JP" sz="1200" b="1" i="0" u="none" strike="noStrike" kern="1200" cap="none" spc="239"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Noto Sans CJK JP DemiLight" charset="-128"/>
            </a:endParaRPr>
          </a:p>
        </p:txBody>
      </p:sp>
      <p:cxnSp>
        <p:nvCxnSpPr>
          <p:cNvPr id="17" name="直線コネクタ 16">
            <a:extLst>
              <a:ext uri="{FF2B5EF4-FFF2-40B4-BE49-F238E27FC236}">
                <a16:creationId xmlns:a16="http://schemas.microsoft.com/office/drawing/2014/main" id="{8E0A5E14-5B69-FA32-B33B-76A780578D49}"/>
              </a:ext>
            </a:extLst>
          </p:cNvPr>
          <p:cNvCxnSpPr>
            <a:cxnSpLocks/>
          </p:cNvCxnSpPr>
          <p:nvPr/>
        </p:nvCxnSpPr>
        <p:spPr>
          <a:xfrm>
            <a:off x="490818" y="4677040"/>
            <a:ext cx="3780000" cy="0"/>
          </a:xfrm>
          <a:prstGeom prst="line">
            <a:avLst/>
          </a:prstGeom>
          <a:ln w="254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42" name="直線コネクタ 41">
            <a:extLst>
              <a:ext uri="{FF2B5EF4-FFF2-40B4-BE49-F238E27FC236}">
                <a16:creationId xmlns:a16="http://schemas.microsoft.com/office/drawing/2014/main" id="{8584C434-8D46-B9F1-B4D5-76F9948B34E4}"/>
              </a:ext>
            </a:extLst>
          </p:cNvPr>
          <p:cNvCxnSpPr>
            <a:cxnSpLocks/>
          </p:cNvCxnSpPr>
          <p:nvPr/>
        </p:nvCxnSpPr>
        <p:spPr>
          <a:xfrm>
            <a:off x="574798" y="6449557"/>
            <a:ext cx="2348728" cy="12650"/>
          </a:xfrm>
          <a:prstGeom prst="line">
            <a:avLst/>
          </a:prstGeom>
        </p:spPr>
        <p:style>
          <a:lnRef idx="1">
            <a:schemeClr val="dk1"/>
          </a:lnRef>
          <a:fillRef idx="0">
            <a:schemeClr val="dk1"/>
          </a:fillRef>
          <a:effectRef idx="0">
            <a:schemeClr val="dk1"/>
          </a:effectRef>
          <a:fontRef idx="minor">
            <a:schemeClr val="tx1"/>
          </a:fontRef>
        </p:style>
      </p:cxnSp>
      <p:cxnSp>
        <p:nvCxnSpPr>
          <p:cNvPr id="43" name="直線矢印コネクタ 42">
            <a:extLst>
              <a:ext uri="{FF2B5EF4-FFF2-40B4-BE49-F238E27FC236}">
                <a16:creationId xmlns:a16="http://schemas.microsoft.com/office/drawing/2014/main" id="{F40F028D-4E20-E1DF-A01C-1C63F1053E73}"/>
              </a:ext>
            </a:extLst>
          </p:cNvPr>
          <p:cNvCxnSpPr>
            <a:cxnSpLocks/>
          </p:cNvCxnSpPr>
          <p:nvPr/>
        </p:nvCxnSpPr>
        <p:spPr>
          <a:xfrm flipV="1">
            <a:off x="677550" y="4952245"/>
            <a:ext cx="919341" cy="1496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矢印: 下 44">
            <a:extLst>
              <a:ext uri="{FF2B5EF4-FFF2-40B4-BE49-F238E27FC236}">
                <a16:creationId xmlns:a16="http://schemas.microsoft.com/office/drawing/2014/main" id="{A6EE906A-8735-5101-78AC-7B7562752A74}"/>
              </a:ext>
            </a:extLst>
          </p:cNvPr>
          <p:cNvSpPr/>
          <p:nvPr/>
        </p:nvSpPr>
        <p:spPr>
          <a:xfrm>
            <a:off x="1534581" y="5030804"/>
            <a:ext cx="272735" cy="389272"/>
          </a:xfrm>
          <a:prstGeom prst="downArrow">
            <a:avLst/>
          </a:prstGeom>
          <a:solidFill>
            <a:srgbClr val="76A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矢印: 下 46">
            <a:extLst>
              <a:ext uri="{FF2B5EF4-FFF2-40B4-BE49-F238E27FC236}">
                <a16:creationId xmlns:a16="http://schemas.microsoft.com/office/drawing/2014/main" id="{CF7B8A12-6CF7-BE1C-CC17-CAF81AE6F803}"/>
              </a:ext>
            </a:extLst>
          </p:cNvPr>
          <p:cNvSpPr/>
          <p:nvPr/>
        </p:nvSpPr>
        <p:spPr>
          <a:xfrm rot="10800000">
            <a:off x="1521234" y="5435729"/>
            <a:ext cx="271235" cy="1016754"/>
          </a:xfrm>
          <a:prstGeom prst="downArrow">
            <a:avLst/>
          </a:prstGeom>
          <a:solidFill>
            <a:srgbClr val="FF5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8" name="直線矢印コネクタ 47">
            <a:extLst>
              <a:ext uri="{FF2B5EF4-FFF2-40B4-BE49-F238E27FC236}">
                <a16:creationId xmlns:a16="http://schemas.microsoft.com/office/drawing/2014/main" id="{4DDCC3B1-CCCC-A442-EF28-C5D46C6C8DA8}"/>
              </a:ext>
            </a:extLst>
          </p:cNvPr>
          <p:cNvCxnSpPr>
            <a:cxnSpLocks/>
          </p:cNvCxnSpPr>
          <p:nvPr/>
        </p:nvCxnSpPr>
        <p:spPr>
          <a:xfrm flipV="1">
            <a:off x="677550" y="5439217"/>
            <a:ext cx="857031" cy="1012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508C8A62-E002-55C6-2C57-95887496F9A1}"/>
              </a:ext>
            </a:extLst>
          </p:cNvPr>
          <p:cNvSpPr txBox="1"/>
          <p:nvPr/>
        </p:nvSpPr>
        <p:spPr>
          <a:xfrm>
            <a:off x="109376" y="5203461"/>
            <a:ext cx="1569763" cy="542317"/>
          </a:xfrm>
          <a:prstGeom prst="rect">
            <a:avLst/>
          </a:prstGeom>
          <a:noFill/>
        </p:spPr>
        <p:txBody>
          <a:bodyPr wrap="square" lIns="94604" tIns="47302" rIns="94604" bIns="47302" rtlCol="0">
            <a:spAutoFit/>
          </a:bodyPr>
          <a:lstStyle/>
          <a:p>
            <a:pPr marL="0" marR="0" lvl="0" indent="0" algn="ctr" defTabSz="914180" rtl="0" eaLnBrk="1" fontAlgn="auto" latinLnBrk="0" hangingPunct="1">
              <a:lnSpc>
                <a:spcPts val="1759"/>
              </a:lnSpc>
              <a:spcBef>
                <a:spcPts val="0"/>
              </a:spcBef>
              <a:spcAft>
                <a:spcPts val="0"/>
              </a:spcAft>
              <a:buClrTx/>
              <a:buSzTx/>
              <a:buFontTx/>
              <a:buNone/>
              <a:tabLst/>
              <a:defRPr/>
            </a:pPr>
            <a:r>
              <a:rPr kumimoji="1" lang="ja-JP" altLang="en-US"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賃金・物価</a:t>
            </a:r>
            <a:endParaRPr kumimoji="1" lang="en-US" altLang="ja-JP"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180" rtl="0" eaLnBrk="1" fontAlgn="auto" latinLnBrk="0" hangingPunct="1">
              <a:lnSpc>
                <a:spcPts val="1759"/>
              </a:lnSpc>
              <a:spcBef>
                <a:spcPts val="0"/>
              </a:spcBef>
              <a:spcAft>
                <a:spcPts val="0"/>
              </a:spcAft>
              <a:buClrTx/>
              <a:buSzTx/>
              <a:buFontTx/>
              <a:buNone/>
              <a:tabLst/>
              <a:defRPr/>
            </a:pPr>
            <a:r>
              <a:rPr kumimoji="1" lang="ja-JP" altLang="en-US"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の上昇</a:t>
            </a:r>
            <a:endParaRPr kumimoji="1" lang="en-US" altLang="ja-JP"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 name="テキスト ボックス 55">
            <a:extLst>
              <a:ext uri="{FF2B5EF4-FFF2-40B4-BE49-F238E27FC236}">
                <a16:creationId xmlns:a16="http://schemas.microsoft.com/office/drawing/2014/main" id="{A6CD1019-D79C-A8D9-24EE-62ECBD5C64F5}"/>
              </a:ext>
            </a:extLst>
          </p:cNvPr>
          <p:cNvSpPr txBox="1"/>
          <p:nvPr/>
        </p:nvSpPr>
        <p:spPr>
          <a:xfrm>
            <a:off x="1848119" y="4977339"/>
            <a:ext cx="1124607"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マクロ経済</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スライドによる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伸びの抑制</a:t>
            </a:r>
          </a:p>
        </p:txBody>
      </p:sp>
      <p:sp>
        <p:nvSpPr>
          <p:cNvPr id="66" name="テキスト ボックス 65">
            <a:extLst>
              <a:ext uri="{FF2B5EF4-FFF2-40B4-BE49-F238E27FC236}">
                <a16:creationId xmlns:a16="http://schemas.microsoft.com/office/drawing/2014/main" id="{A2D563FD-B483-C2FB-E6AE-B4C7F16C517C}"/>
              </a:ext>
            </a:extLst>
          </p:cNvPr>
          <p:cNvSpPr txBox="1"/>
          <p:nvPr/>
        </p:nvSpPr>
        <p:spPr>
          <a:xfrm>
            <a:off x="1905947" y="5719919"/>
            <a:ext cx="101757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実際の年金の</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改定額</a:t>
            </a:r>
          </a:p>
        </p:txBody>
      </p:sp>
      <p:sp>
        <p:nvSpPr>
          <p:cNvPr id="67" name="吹き出し: 四角形 66">
            <a:extLst>
              <a:ext uri="{FF2B5EF4-FFF2-40B4-BE49-F238E27FC236}">
                <a16:creationId xmlns:a16="http://schemas.microsoft.com/office/drawing/2014/main" id="{E36D3F12-D866-D866-BBBE-CB2D85F2C967}"/>
              </a:ext>
            </a:extLst>
          </p:cNvPr>
          <p:cNvSpPr/>
          <p:nvPr/>
        </p:nvSpPr>
        <p:spPr>
          <a:xfrm>
            <a:off x="3209500" y="4966260"/>
            <a:ext cx="1029384" cy="636259"/>
          </a:xfrm>
          <a:prstGeom prst="wedgeRectCallout">
            <a:avLst>
              <a:gd name="adj1" fmla="val -82286"/>
              <a:gd name="adj2" fmla="val -4262"/>
            </a:avLst>
          </a:prstGeom>
          <a:solidFill>
            <a:srgbClr val="FFFF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吹き出し: 四角形 70">
            <a:extLst>
              <a:ext uri="{FF2B5EF4-FFF2-40B4-BE49-F238E27FC236}">
                <a16:creationId xmlns:a16="http://schemas.microsoft.com/office/drawing/2014/main" id="{1A8521A5-ED91-9795-5F78-E99FA9055D85}"/>
              </a:ext>
            </a:extLst>
          </p:cNvPr>
          <p:cNvSpPr/>
          <p:nvPr/>
        </p:nvSpPr>
        <p:spPr>
          <a:xfrm>
            <a:off x="3177332" y="4988723"/>
            <a:ext cx="1139972" cy="633734"/>
          </a:xfrm>
          <a:prstGeom prst="wedgeRectCallout">
            <a:avLst>
              <a:gd name="adj1" fmla="val -10079"/>
              <a:gd name="adj2" fmla="val 15006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報酬比例年金は</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2026</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年で終了</a:t>
            </a:r>
            <a:endPar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基礎年金は</a:t>
            </a:r>
            <a:endPar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2057</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年まで継続</a:t>
            </a:r>
            <a:endPar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2" name="矢印: 下 71">
            <a:extLst>
              <a:ext uri="{FF2B5EF4-FFF2-40B4-BE49-F238E27FC236}">
                <a16:creationId xmlns:a16="http://schemas.microsoft.com/office/drawing/2014/main" id="{845A6F78-1C2A-9D95-AAC7-936889CADE61}"/>
              </a:ext>
            </a:extLst>
          </p:cNvPr>
          <p:cNvSpPr/>
          <p:nvPr/>
        </p:nvSpPr>
        <p:spPr>
          <a:xfrm>
            <a:off x="3603756" y="5654610"/>
            <a:ext cx="197022" cy="223344"/>
          </a:xfrm>
          <a:prstGeom prst="down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テキスト ボックス 72">
            <a:extLst>
              <a:ext uri="{FF2B5EF4-FFF2-40B4-BE49-F238E27FC236}">
                <a16:creationId xmlns:a16="http://schemas.microsoft.com/office/drawing/2014/main" id="{38A2F2AD-2565-7489-ACE1-CA3C4534AB63}"/>
              </a:ext>
            </a:extLst>
          </p:cNvPr>
          <p:cNvSpPr txBox="1"/>
          <p:nvPr/>
        </p:nvSpPr>
        <p:spPr>
          <a:xfrm>
            <a:off x="3035615" y="5854122"/>
            <a:ext cx="13698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厚生年金加入者も含め全国民の</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基礎年金の水準が</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低下し続ける</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6" name="四角形: 角を丸くする 85">
            <a:extLst>
              <a:ext uri="{FF2B5EF4-FFF2-40B4-BE49-F238E27FC236}">
                <a16:creationId xmlns:a16="http://schemas.microsoft.com/office/drawing/2014/main" id="{62E8F59C-E8C3-8081-C244-899503F6F031}"/>
              </a:ext>
            </a:extLst>
          </p:cNvPr>
          <p:cNvSpPr/>
          <p:nvPr/>
        </p:nvSpPr>
        <p:spPr>
          <a:xfrm>
            <a:off x="1919785" y="4978055"/>
            <a:ext cx="1013125" cy="5166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9" name="四角形: 角を丸くする 88">
            <a:extLst>
              <a:ext uri="{FF2B5EF4-FFF2-40B4-BE49-F238E27FC236}">
                <a16:creationId xmlns:a16="http://schemas.microsoft.com/office/drawing/2014/main" id="{3AB822DC-5D89-E00F-D536-E8CBB8BC2C64}"/>
              </a:ext>
            </a:extLst>
          </p:cNvPr>
          <p:cNvSpPr/>
          <p:nvPr/>
        </p:nvSpPr>
        <p:spPr>
          <a:xfrm>
            <a:off x="1915330" y="5649479"/>
            <a:ext cx="1017579" cy="480388"/>
          </a:xfrm>
          <a:prstGeom prst="roundRect">
            <a:avLst/>
          </a:prstGeom>
          <a:noFill/>
          <a:ln>
            <a:solidFill>
              <a:srgbClr val="FB5C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3" name="矢印: 右 102">
            <a:extLst>
              <a:ext uri="{FF2B5EF4-FFF2-40B4-BE49-F238E27FC236}">
                <a16:creationId xmlns:a16="http://schemas.microsoft.com/office/drawing/2014/main" id="{60F96548-44CF-0EC4-B5B9-F4555CB92907}"/>
              </a:ext>
            </a:extLst>
          </p:cNvPr>
          <p:cNvSpPr/>
          <p:nvPr/>
        </p:nvSpPr>
        <p:spPr>
          <a:xfrm rot="10800000" flipH="1">
            <a:off x="3447633" y="3972942"/>
            <a:ext cx="1116000" cy="171007"/>
          </a:xfrm>
          <a:prstGeom prst="rightArrow">
            <a:avLst>
              <a:gd name="adj1" fmla="val 33912"/>
              <a:gd name="adj2" fmla="val 50000"/>
            </a:avLst>
          </a:prstGeom>
          <a:solidFill>
            <a:srgbClr val="FF535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F0E0CFA1-606E-4726-3275-0C3AC18676D0}"/>
              </a:ext>
            </a:extLst>
          </p:cNvPr>
          <p:cNvSpPr txBox="1"/>
          <p:nvPr/>
        </p:nvSpPr>
        <p:spPr>
          <a:xfrm>
            <a:off x="2932269" y="4070495"/>
            <a:ext cx="203153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rPr>
              <a:t>年金額が賃金・物価に</a:t>
            </a:r>
            <a:endParaRPr kumimoji="1" lang="en-US" altLang="ja-JP"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rPr>
              <a:t>連動して上昇する</a:t>
            </a:r>
            <a:endParaRPr kumimoji="1" lang="en-US" altLang="ja-JP"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endParaRPr>
          </a:p>
        </p:txBody>
      </p:sp>
      <p:sp>
        <p:nvSpPr>
          <p:cNvPr id="127" name="テキスト ボックス 126">
            <a:extLst>
              <a:ext uri="{FF2B5EF4-FFF2-40B4-BE49-F238E27FC236}">
                <a16:creationId xmlns:a16="http://schemas.microsoft.com/office/drawing/2014/main" id="{6EA097B2-9D96-BD32-091C-F6352AB3A553}"/>
              </a:ext>
            </a:extLst>
          </p:cNvPr>
          <p:cNvSpPr txBox="1"/>
          <p:nvPr/>
        </p:nvSpPr>
        <p:spPr>
          <a:xfrm>
            <a:off x="263661" y="4677013"/>
            <a:ext cx="4218813" cy="299697"/>
          </a:xfrm>
          <a:prstGeom prst="rect">
            <a:avLst/>
          </a:prstGeom>
          <a:noFill/>
        </p:spPr>
        <p:txBody>
          <a:bodyPr wrap="square">
            <a:spAutoFit/>
          </a:bodyP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1200" cap="none" spc="239"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Noto Sans CJK JP DemiLight" charset="-128"/>
              </a:rPr>
              <a:t>現行の年金額の改定のイメージ</a:t>
            </a:r>
            <a:endParaRPr kumimoji="0" lang="en-US" altLang="ja-JP" sz="1100" b="1" i="0" u="none" strike="noStrike" kern="1200" cap="none" spc="239"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Noto Sans CJK JP DemiLight" charset="-128"/>
            </a:endParaRPr>
          </a:p>
        </p:txBody>
      </p:sp>
      <p:sp>
        <p:nvSpPr>
          <p:cNvPr id="76" name="テキスト ボックス 75">
            <a:extLst>
              <a:ext uri="{FF2B5EF4-FFF2-40B4-BE49-F238E27FC236}">
                <a16:creationId xmlns:a16="http://schemas.microsoft.com/office/drawing/2014/main" id="{BF27923F-F856-6206-3947-BE3AF4E50933}"/>
              </a:ext>
            </a:extLst>
          </p:cNvPr>
          <p:cNvSpPr txBox="1"/>
          <p:nvPr/>
        </p:nvSpPr>
        <p:spPr>
          <a:xfrm>
            <a:off x="719440" y="1718837"/>
            <a:ext cx="339278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将来の年金水準 （現行制度の場合）</a:t>
            </a:r>
          </a:p>
        </p:txBody>
      </p:sp>
      <p:sp>
        <p:nvSpPr>
          <p:cNvPr id="131" name="角丸四角形 17">
            <a:extLst>
              <a:ext uri="{FF2B5EF4-FFF2-40B4-BE49-F238E27FC236}">
                <a16:creationId xmlns:a16="http://schemas.microsoft.com/office/drawing/2014/main" id="{FEF156F0-D4F4-48F0-5BE7-8D89E616FAA1}"/>
              </a:ext>
            </a:extLst>
          </p:cNvPr>
          <p:cNvSpPr/>
          <p:nvPr/>
        </p:nvSpPr>
        <p:spPr>
          <a:xfrm>
            <a:off x="5233523" y="1681464"/>
            <a:ext cx="4239094" cy="427349"/>
          </a:xfrm>
          <a:prstGeom prst="roundRect">
            <a:avLst>
              <a:gd name="adj" fmla="val 0"/>
            </a:avLst>
          </a:prstGeom>
          <a:solidFill>
            <a:srgbClr val="002060"/>
          </a:solidFill>
          <a:ln w="12700">
            <a:noFill/>
          </a:ln>
        </p:spPr>
        <p:txBody>
          <a:bodyPr bIns="7200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endParaRPr kumimoji="0" lang="en-US" altLang="ja-JP" sz="1200" b="1" i="0" u="none" strike="noStrike" kern="1200" cap="none" spc="239"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Noto Sans CJK JP DemiLight" charset="-128"/>
            </a:endParaRPr>
          </a:p>
        </p:txBody>
      </p:sp>
      <p:sp>
        <p:nvSpPr>
          <p:cNvPr id="3" name="テキスト ボックス 2">
            <a:extLst>
              <a:ext uri="{FF2B5EF4-FFF2-40B4-BE49-F238E27FC236}">
                <a16:creationId xmlns:a16="http://schemas.microsoft.com/office/drawing/2014/main" id="{F875C942-2D7C-8352-77F1-CFB6E3C11EB2}"/>
              </a:ext>
            </a:extLst>
          </p:cNvPr>
          <p:cNvSpPr txBox="1"/>
          <p:nvPr/>
        </p:nvSpPr>
        <p:spPr>
          <a:xfrm>
            <a:off x="5233523" y="1656246"/>
            <a:ext cx="423909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将来の年金水準 </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（基礎年金のマクロ経済スライドを早期終了した場合）</a:t>
            </a:r>
          </a:p>
        </p:txBody>
      </p:sp>
      <p:sp>
        <p:nvSpPr>
          <p:cNvPr id="147" name="矢印: 右 146">
            <a:extLst>
              <a:ext uri="{FF2B5EF4-FFF2-40B4-BE49-F238E27FC236}">
                <a16:creationId xmlns:a16="http://schemas.microsoft.com/office/drawing/2014/main" id="{9CB827B2-8F53-7F56-E5F9-84730D43A4F6}"/>
              </a:ext>
            </a:extLst>
          </p:cNvPr>
          <p:cNvSpPr/>
          <p:nvPr/>
        </p:nvSpPr>
        <p:spPr>
          <a:xfrm rot="10800000" flipH="1">
            <a:off x="5241359" y="3990897"/>
            <a:ext cx="1299483" cy="155334"/>
          </a:xfrm>
          <a:prstGeom prst="rightArrow">
            <a:avLst>
              <a:gd name="adj1" fmla="val 33912"/>
              <a:gd name="adj2" fmla="val 50000"/>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57" name="テキスト ボックス 156">
            <a:extLst>
              <a:ext uri="{FF2B5EF4-FFF2-40B4-BE49-F238E27FC236}">
                <a16:creationId xmlns:a16="http://schemas.microsoft.com/office/drawing/2014/main" id="{A37BCD01-CC8D-C3BC-1A25-00EED811F455}"/>
              </a:ext>
            </a:extLst>
          </p:cNvPr>
          <p:cNvSpPr txBox="1"/>
          <p:nvPr/>
        </p:nvSpPr>
        <p:spPr>
          <a:xfrm>
            <a:off x="6599548" y="4082484"/>
            <a:ext cx="203153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rPr>
              <a:t>年金額が賃金・物価に</a:t>
            </a:r>
            <a:endParaRPr kumimoji="1" lang="en-US" altLang="ja-JP"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mn-cs"/>
              </a:rPr>
              <a:t>連動して上昇する</a:t>
            </a:r>
          </a:p>
        </p:txBody>
      </p:sp>
      <p:cxnSp>
        <p:nvCxnSpPr>
          <p:cNvPr id="160" name="直線コネクタ 159">
            <a:extLst>
              <a:ext uri="{FF2B5EF4-FFF2-40B4-BE49-F238E27FC236}">
                <a16:creationId xmlns:a16="http://schemas.microsoft.com/office/drawing/2014/main" id="{D8EB17A6-4795-F64C-2FD4-41D8A2851EE2}"/>
              </a:ext>
            </a:extLst>
          </p:cNvPr>
          <p:cNvCxnSpPr>
            <a:cxnSpLocks/>
          </p:cNvCxnSpPr>
          <p:nvPr/>
        </p:nvCxnSpPr>
        <p:spPr>
          <a:xfrm flipV="1">
            <a:off x="5529064" y="4657977"/>
            <a:ext cx="3759775" cy="16579"/>
          </a:xfrm>
          <a:prstGeom prst="line">
            <a:avLst/>
          </a:prstGeom>
          <a:ln w="25400">
            <a:solidFill>
              <a:srgbClr val="FF5353"/>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a:extLst>
              <a:ext uri="{FF2B5EF4-FFF2-40B4-BE49-F238E27FC236}">
                <a16:creationId xmlns:a16="http://schemas.microsoft.com/office/drawing/2014/main" id="{53DD795D-188A-106A-4C6F-CAACF53919FD}"/>
              </a:ext>
            </a:extLst>
          </p:cNvPr>
          <p:cNvSpPr txBox="1"/>
          <p:nvPr/>
        </p:nvSpPr>
        <p:spPr>
          <a:xfrm>
            <a:off x="488301" y="621190"/>
            <a:ext cx="895101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継続的な賃金や物価の上昇が想定される中、現行の年金制度はマクロ経済スライドによる調整（少子高齢化が進む中でも、持続可能性を確保する仕組み）により、賃金や物価の伸びより年金額の伸びが抑えられています。</a:t>
            </a:r>
            <a:endParaRPr kumimoji="1" lang="en-US" altLang="ja-JP" sz="1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年金制度の持続可能性を確保しつつ、マクロ経済スライドを公的年金全体で早期終了した場合、年金額は賃金・</a:t>
            </a:r>
            <a:endParaRPr kumimoji="1" lang="en-US" altLang="ja-JP" sz="1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物価に連動して上昇するようになります。</a:t>
            </a:r>
          </a:p>
        </p:txBody>
      </p:sp>
      <p:sp>
        <p:nvSpPr>
          <p:cNvPr id="169" name="テキスト ボックス 168">
            <a:extLst>
              <a:ext uri="{FF2B5EF4-FFF2-40B4-BE49-F238E27FC236}">
                <a16:creationId xmlns:a16="http://schemas.microsoft.com/office/drawing/2014/main" id="{B94B8E15-476D-2B3B-F514-9FC77DD0C53E}"/>
              </a:ext>
            </a:extLst>
          </p:cNvPr>
          <p:cNvSpPr txBox="1"/>
          <p:nvPr/>
        </p:nvSpPr>
        <p:spPr>
          <a:xfrm>
            <a:off x="5405276" y="4701490"/>
            <a:ext cx="4104844" cy="261995"/>
          </a:xfrm>
          <a:prstGeom prst="rect">
            <a:avLst/>
          </a:prstGeom>
          <a:noFill/>
        </p:spPr>
        <p:txBody>
          <a:bodyPr wrap="square">
            <a:spAutoFit/>
          </a:bodyP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1200" cap="none" spc="239"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Noto Sans CJK JP DemiLight" charset="-128"/>
              </a:rPr>
              <a:t>マクロ経済スライドの調整終了後のイメージ</a:t>
            </a:r>
            <a:endParaRPr kumimoji="0" lang="en-US" altLang="ja-JP" sz="900" b="1" i="0" u="none" strike="noStrike" kern="1200" cap="none" spc="239" normalizeH="0" baseline="0" noProof="0" dirty="0">
              <a:ln>
                <a:noFill/>
              </a:ln>
              <a:solidFill>
                <a:srgbClr val="FF5353"/>
              </a:solidFill>
              <a:effectLst/>
              <a:uLnTx/>
              <a:uFillTx/>
              <a:latin typeface="メイリオ" panose="020B0604030504040204" pitchFamily="50" charset="-128"/>
              <a:ea typeface="メイリオ" panose="020B0604030504040204" pitchFamily="50" charset="-128"/>
              <a:cs typeface="Noto Sans CJK JP DemiLight" charset="-128"/>
            </a:endParaRPr>
          </a:p>
        </p:txBody>
      </p:sp>
      <p:cxnSp>
        <p:nvCxnSpPr>
          <p:cNvPr id="170" name="直線コネクタ 169">
            <a:extLst>
              <a:ext uri="{FF2B5EF4-FFF2-40B4-BE49-F238E27FC236}">
                <a16:creationId xmlns:a16="http://schemas.microsoft.com/office/drawing/2014/main" id="{F07B4658-A319-B707-7B68-786B05134A41}"/>
              </a:ext>
            </a:extLst>
          </p:cNvPr>
          <p:cNvCxnSpPr>
            <a:cxnSpLocks/>
          </p:cNvCxnSpPr>
          <p:nvPr/>
        </p:nvCxnSpPr>
        <p:spPr>
          <a:xfrm>
            <a:off x="5643579" y="6437238"/>
            <a:ext cx="2731911" cy="1"/>
          </a:xfrm>
          <a:prstGeom prst="line">
            <a:avLst/>
          </a:prstGeom>
        </p:spPr>
        <p:style>
          <a:lnRef idx="1">
            <a:schemeClr val="dk1"/>
          </a:lnRef>
          <a:fillRef idx="0">
            <a:schemeClr val="dk1"/>
          </a:fillRef>
          <a:effectRef idx="0">
            <a:schemeClr val="dk1"/>
          </a:effectRef>
          <a:fontRef idx="minor">
            <a:schemeClr val="tx1"/>
          </a:fontRef>
        </p:style>
      </p:cxnSp>
      <p:cxnSp>
        <p:nvCxnSpPr>
          <p:cNvPr id="171" name="直線矢印コネクタ 170">
            <a:extLst>
              <a:ext uri="{FF2B5EF4-FFF2-40B4-BE49-F238E27FC236}">
                <a16:creationId xmlns:a16="http://schemas.microsoft.com/office/drawing/2014/main" id="{3B3208AD-639D-1505-3351-FD60A208EAC4}"/>
              </a:ext>
            </a:extLst>
          </p:cNvPr>
          <p:cNvCxnSpPr>
            <a:cxnSpLocks/>
          </p:cNvCxnSpPr>
          <p:nvPr/>
        </p:nvCxnSpPr>
        <p:spPr>
          <a:xfrm flipV="1">
            <a:off x="5989904" y="5001419"/>
            <a:ext cx="893352" cy="14358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2" name="矢印: 下 171">
            <a:extLst>
              <a:ext uri="{FF2B5EF4-FFF2-40B4-BE49-F238E27FC236}">
                <a16:creationId xmlns:a16="http://schemas.microsoft.com/office/drawing/2014/main" id="{96B59E26-3762-81BA-92B7-43A08132DC3D}"/>
              </a:ext>
            </a:extLst>
          </p:cNvPr>
          <p:cNvSpPr/>
          <p:nvPr/>
        </p:nvSpPr>
        <p:spPr>
          <a:xfrm rot="10800000">
            <a:off x="6873246" y="5023775"/>
            <a:ext cx="271235" cy="1416645"/>
          </a:xfrm>
          <a:prstGeom prst="downArrow">
            <a:avLst/>
          </a:prstGeom>
          <a:solidFill>
            <a:srgbClr val="FF5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3" name="テキスト ボックス 172">
            <a:extLst>
              <a:ext uri="{FF2B5EF4-FFF2-40B4-BE49-F238E27FC236}">
                <a16:creationId xmlns:a16="http://schemas.microsoft.com/office/drawing/2014/main" id="{5302654B-94E7-1DD8-6EC1-E5DC574395D9}"/>
              </a:ext>
            </a:extLst>
          </p:cNvPr>
          <p:cNvSpPr txBox="1"/>
          <p:nvPr/>
        </p:nvSpPr>
        <p:spPr>
          <a:xfrm>
            <a:off x="5454591" y="5144375"/>
            <a:ext cx="1569763" cy="542317"/>
          </a:xfrm>
          <a:prstGeom prst="rect">
            <a:avLst/>
          </a:prstGeom>
          <a:noFill/>
        </p:spPr>
        <p:txBody>
          <a:bodyPr wrap="square" lIns="94604" tIns="47302" rIns="94604" bIns="47302" rtlCol="0">
            <a:spAutoFit/>
          </a:bodyPr>
          <a:lstStyle/>
          <a:p>
            <a:pPr marL="0" marR="0" lvl="0" indent="0" algn="ctr" defTabSz="914180" rtl="0" eaLnBrk="1" fontAlgn="auto" latinLnBrk="0" hangingPunct="1">
              <a:lnSpc>
                <a:spcPts val="1759"/>
              </a:lnSpc>
              <a:spcBef>
                <a:spcPts val="0"/>
              </a:spcBef>
              <a:spcAft>
                <a:spcPts val="0"/>
              </a:spcAft>
              <a:buClrTx/>
              <a:buSzTx/>
              <a:buFontTx/>
              <a:buNone/>
              <a:tabLst/>
              <a:defRPr/>
            </a:pPr>
            <a:r>
              <a:rPr kumimoji="1" lang="ja-JP" altLang="en-US"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賃金・物価</a:t>
            </a:r>
            <a:endParaRPr kumimoji="1" lang="en-US" altLang="ja-JP"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180" rtl="0" eaLnBrk="1" fontAlgn="auto" latinLnBrk="0" hangingPunct="1">
              <a:lnSpc>
                <a:spcPts val="1759"/>
              </a:lnSpc>
              <a:spcBef>
                <a:spcPts val="0"/>
              </a:spcBef>
              <a:spcAft>
                <a:spcPts val="0"/>
              </a:spcAft>
              <a:buClrTx/>
              <a:buSzTx/>
              <a:buFontTx/>
              <a:buNone/>
              <a:tabLst/>
              <a:defRPr/>
            </a:pPr>
            <a:r>
              <a:rPr kumimoji="1" lang="ja-JP" altLang="en-US"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の上昇</a:t>
            </a:r>
            <a:endParaRPr kumimoji="1" lang="en-US" altLang="ja-JP" sz="11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4" name="楕円 173">
            <a:extLst>
              <a:ext uri="{FF2B5EF4-FFF2-40B4-BE49-F238E27FC236}">
                <a16:creationId xmlns:a16="http://schemas.microsoft.com/office/drawing/2014/main" id="{77BE8375-AC83-E619-3EFD-CF5068DD3E65}"/>
              </a:ext>
            </a:extLst>
          </p:cNvPr>
          <p:cNvSpPr/>
          <p:nvPr/>
        </p:nvSpPr>
        <p:spPr>
          <a:xfrm>
            <a:off x="7191363" y="5076204"/>
            <a:ext cx="832041" cy="748519"/>
          </a:xfrm>
          <a:prstGeom prst="ellipse">
            <a:avLst/>
          </a:prstGeom>
          <a:noFill/>
          <a:ln>
            <a:solidFill>
              <a:srgbClr val="F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テキスト ボックス 174">
            <a:extLst>
              <a:ext uri="{FF2B5EF4-FFF2-40B4-BE49-F238E27FC236}">
                <a16:creationId xmlns:a16="http://schemas.microsoft.com/office/drawing/2014/main" id="{462C9DE0-1F7A-830E-73B5-3F96A303E9D4}"/>
              </a:ext>
            </a:extLst>
          </p:cNvPr>
          <p:cNvSpPr txBox="1"/>
          <p:nvPr/>
        </p:nvSpPr>
        <p:spPr>
          <a:xfrm>
            <a:off x="7183767" y="5178897"/>
            <a:ext cx="8921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実際の年金の改定額</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賃金や物価に連動</a:t>
            </a:r>
          </a:p>
        </p:txBody>
      </p:sp>
      <p:sp>
        <p:nvSpPr>
          <p:cNvPr id="180" name="吹き出し: 四角形 179">
            <a:extLst>
              <a:ext uri="{FF2B5EF4-FFF2-40B4-BE49-F238E27FC236}">
                <a16:creationId xmlns:a16="http://schemas.microsoft.com/office/drawing/2014/main" id="{B5ABF692-7C1A-7D3B-8D88-1E58D40270BF}"/>
              </a:ext>
            </a:extLst>
          </p:cNvPr>
          <p:cNvSpPr/>
          <p:nvPr/>
        </p:nvSpPr>
        <p:spPr>
          <a:xfrm>
            <a:off x="8309234" y="5153134"/>
            <a:ext cx="1086379" cy="646331"/>
          </a:xfrm>
          <a:prstGeom prst="wedgeRectCallout">
            <a:avLst>
              <a:gd name="adj1" fmla="val -71374"/>
              <a:gd name="adj2" fmla="val -18639"/>
            </a:avLst>
          </a:prstGeom>
          <a:solidFill>
            <a:srgbClr val="FFFF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2" name="テキスト ボックス 181">
            <a:extLst>
              <a:ext uri="{FF2B5EF4-FFF2-40B4-BE49-F238E27FC236}">
                <a16:creationId xmlns:a16="http://schemas.microsoft.com/office/drawing/2014/main" id="{7DCC8594-CE3E-0DE8-3AD1-D48DC4D0E0ED}"/>
              </a:ext>
            </a:extLst>
          </p:cNvPr>
          <p:cNvSpPr txBox="1"/>
          <p:nvPr/>
        </p:nvSpPr>
        <p:spPr>
          <a:xfrm>
            <a:off x="7119920" y="5813660"/>
            <a:ext cx="1086379"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賃金・物価</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上昇に負けない</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年金制度にする</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83" name="矢印: 下 182">
            <a:extLst>
              <a:ext uri="{FF2B5EF4-FFF2-40B4-BE49-F238E27FC236}">
                <a16:creationId xmlns:a16="http://schemas.microsoft.com/office/drawing/2014/main" id="{D8945DFC-8543-A43B-A748-1734BD284739}"/>
              </a:ext>
            </a:extLst>
          </p:cNvPr>
          <p:cNvSpPr/>
          <p:nvPr/>
        </p:nvSpPr>
        <p:spPr>
          <a:xfrm rot="5400000">
            <a:off x="7429354" y="2984001"/>
            <a:ext cx="168933" cy="1103644"/>
          </a:xfrm>
          <a:prstGeom prst="down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28" name="グループ化 127">
            <a:extLst>
              <a:ext uri="{FF2B5EF4-FFF2-40B4-BE49-F238E27FC236}">
                <a16:creationId xmlns:a16="http://schemas.microsoft.com/office/drawing/2014/main" id="{9D1A1EF9-0E13-E0CD-9FAF-96CAF3B56329}"/>
              </a:ext>
            </a:extLst>
          </p:cNvPr>
          <p:cNvGrpSpPr/>
          <p:nvPr/>
        </p:nvGrpSpPr>
        <p:grpSpPr>
          <a:xfrm>
            <a:off x="6610514" y="2448241"/>
            <a:ext cx="1116007" cy="689661"/>
            <a:chOff x="6213977" y="3638511"/>
            <a:chExt cx="1168616" cy="837643"/>
          </a:xfrm>
        </p:grpSpPr>
        <p:sp>
          <p:nvSpPr>
            <p:cNvPr id="129" name="テキスト ボックス 128">
              <a:extLst>
                <a:ext uri="{FF2B5EF4-FFF2-40B4-BE49-F238E27FC236}">
                  <a16:creationId xmlns:a16="http://schemas.microsoft.com/office/drawing/2014/main" id="{A4956840-E4E1-19ED-7EA2-E7FAD97FB7F4}"/>
                </a:ext>
              </a:extLst>
            </p:cNvPr>
            <p:cNvSpPr txBox="1"/>
            <p:nvPr/>
          </p:nvSpPr>
          <p:spPr>
            <a:xfrm>
              <a:off x="6269659" y="3638511"/>
              <a:ext cx="1112934" cy="469999"/>
            </a:xfrm>
            <a:prstGeom prst="rect">
              <a:avLst/>
            </a:prstGeom>
            <a:solidFill>
              <a:srgbClr val="D9D9D9"/>
            </a:solidFill>
          </p:spPr>
          <p:txBody>
            <a:bodyPr wrap="none" tIns="0" bIns="0" rtlCol="0" anchor="ctr">
              <a:noAutofit/>
            </a:bodyPr>
            <a:lstStyle/>
            <a:p>
              <a:pPr marL="0" marR="0" lvl="0" indent="0" algn="ctr" defTabSz="457200" rtl="0" eaLnBrk="1" fontAlgn="auto" latinLnBrk="0" hangingPunct="1">
                <a:lnSpc>
                  <a:spcPts val="1100"/>
                </a:lnSpc>
                <a:spcBef>
                  <a:spcPts val="0"/>
                </a:spcBef>
                <a:spcAft>
                  <a:spcPts val="0"/>
                </a:spcAft>
                <a:buClr>
                  <a:srgbClr val="44546A"/>
                </a:buClr>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基礎・比例の調整終了</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
                  <a:srgbClr val="44546A"/>
                </a:buClr>
                <a:buSzTx/>
                <a:buFontTx/>
                <a:buNone/>
                <a:tabLst/>
                <a:defRPr/>
              </a:pPr>
              <a:r>
                <a:rPr kumimoji="1" lang="ja-JP" altLang="en-US" sz="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所得代替率</a:t>
              </a:r>
              <a:r>
                <a:rPr kumimoji="1" lang="en-US" altLang="ja-JP" sz="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56.2%</a:t>
              </a:r>
              <a:endParaRPr kumimoji="1" lang="ja-JP" altLang="en-US" sz="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130" name="二等辺三角形 82">
              <a:extLst>
                <a:ext uri="{FF2B5EF4-FFF2-40B4-BE49-F238E27FC236}">
                  <a16:creationId xmlns:a16="http://schemas.microsoft.com/office/drawing/2014/main" id="{7215B08E-A118-9670-2D85-A72BF6D5AC62}"/>
                </a:ext>
              </a:extLst>
            </p:cNvPr>
            <p:cNvSpPr/>
            <p:nvPr/>
          </p:nvSpPr>
          <p:spPr>
            <a:xfrm rot="10800000">
              <a:off x="6213977" y="4109147"/>
              <a:ext cx="186629" cy="367007"/>
            </a:xfrm>
            <a:custGeom>
              <a:avLst/>
              <a:gdLst>
                <a:gd name="connsiteX0" fmla="*/ 0 w 98965"/>
                <a:gd name="connsiteY0" fmla="*/ 228600 h 228600"/>
                <a:gd name="connsiteX1" fmla="*/ 49483 w 98965"/>
                <a:gd name="connsiteY1" fmla="*/ 0 h 228600"/>
                <a:gd name="connsiteX2" fmla="*/ 98965 w 98965"/>
                <a:gd name="connsiteY2" fmla="*/ 228600 h 228600"/>
                <a:gd name="connsiteX3" fmla="*/ 0 w 98965"/>
                <a:gd name="connsiteY3" fmla="*/ 228600 h 228600"/>
                <a:gd name="connsiteX0" fmla="*/ 0 w 158188"/>
                <a:gd name="connsiteY0" fmla="*/ 164656 h 164656"/>
                <a:gd name="connsiteX1" fmla="*/ 158188 w 158188"/>
                <a:gd name="connsiteY1" fmla="*/ 0 h 164656"/>
                <a:gd name="connsiteX2" fmla="*/ 98965 w 158188"/>
                <a:gd name="connsiteY2" fmla="*/ 164656 h 164656"/>
                <a:gd name="connsiteX3" fmla="*/ 0 w 158188"/>
                <a:gd name="connsiteY3" fmla="*/ 164656 h 164656"/>
                <a:gd name="connsiteX0" fmla="*/ 0 w 241834"/>
                <a:gd name="connsiteY0" fmla="*/ 156531 h 156531"/>
                <a:gd name="connsiteX1" fmla="*/ 241834 w 241834"/>
                <a:gd name="connsiteY1" fmla="*/ 0 h 156531"/>
                <a:gd name="connsiteX2" fmla="*/ 98965 w 241834"/>
                <a:gd name="connsiteY2" fmla="*/ 156531 h 156531"/>
                <a:gd name="connsiteX3" fmla="*/ 0 w 241834"/>
                <a:gd name="connsiteY3" fmla="*/ 156531 h 156531"/>
                <a:gd name="connsiteX0" fmla="*/ 0 w 137770"/>
                <a:gd name="connsiteY0" fmla="*/ 156531 h 156531"/>
                <a:gd name="connsiteX1" fmla="*/ 137770 w 137770"/>
                <a:gd name="connsiteY1" fmla="*/ 0 h 156531"/>
                <a:gd name="connsiteX2" fmla="*/ 98965 w 137770"/>
                <a:gd name="connsiteY2" fmla="*/ 156531 h 156531"/>
                <a:gd name="connsiteX3" fmla="*/ 0 w 137770"/>
                <a:gd name="connsiteY3" fmla="*/ 156531 h 156531"/>
              </a:gdLst>
              <a:ahLst/>
              <a:cxnLst>
                <a:cxn ang="0">
                  <a:pos x="connsiteX0" y="connsiteY0"/>
                </a:cxn>
                <a:cxn ang="0">
                  <a:pos x="connsiteX1" y="connsiteY1"/>
                </a:cxn>
                <a:cxn ang="0">
                  <a:pos x="connsiteX2" y="connsiteY2"/>
                </a:cxn>
                <a:cxn ang="0">
                  <a:pos x="connsiteX3" y="connsiteY3"/>
                </a:cxn>
              </a:cxnLst>
              <a:rect l="l" t="t" r="r" b="b"/>
              <a:pathLst>
                <a:path w="137770" h="156531">
                  <a:moveTo>
                    <a:pt x="0" y="156531"/>
                  </a:moveTo>
                  <a:lnTo>
                    <a:pt x="137770" y="0"/>
                  </a:lnTo>
                  <a:lnTo>
                    <a:pt x="98965" y="156531"/>
                  </a:lnTo>
                  <a:lnTo>
                    <a:pt x="0" y="156531"/>
                  </a:lnTo>
                  <a:close/>
                </a:path>
              </a:pathLst>
            </a:custGeom>
            <a:solidFill>
              <a:srgbClr val="D9D9D9"/>
            </a:solidFill>
          </p:spPr>
          <p:txBody>
            <a:bodyPr wrap="none" tIns="0" bIns="0" rtlCol="0" anchor="ctr">
              <a:noAutofit/>
            </a:bodyPr>
            <a:lstStyle/>
            <a:p>
              <a:pPr marL="0" marR="0" lvl="0" indent="0" algn="ctr" defTabSz="457200" rtl="0" eaLnBrk="1" fontAlgn="auto" latinLnBrk="0" hangingPunct="1">
                <a:lnSpc>
                  <a:spcPts val="1100"/>
                </a:lnSpc>
                <a:spcBef>
                  <a:spcPts val="0"/>
                </a:spcBef>
                <a:spcAft>
                  <a:spcPts val="0"/>
                </a:spcAft>
                <a:buClr>
                  <a:srgbClr val="44546A"/>
                </a:buClr>
                <a:buSzTx/>
                <a:buFontTx/>
                <a:buNone/>
                <a:tabLst/>
                <a:defRPr/>
              </a:pPr>
              <a:endPar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3" name="正方形/長方形 12">
            <a:extLst>
              <a:ext uri="{FF2B5EF4-FFF2-40B4-BE49-F238E27FC236}">
                <a16:creationId xmlns:a16="http://schemas.microsoft.com/office/drawing/2014/main" id="{297147C8-36B3-0C84-DB29-090DB840037D}"/>
              </a:ext>
            </a:extLst>
          </p:cNvPr>
          <p:cNvSpPr/>
          <p:nvPr/>
        </p:nvSpPr>
        <p:spPr>
          <a:xfrm>
            <a:off x="6265579" y="3343810"/>
            <a:ext cx="689874" cy="359775"/>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6DE56AB7-9CAF-51E1-A282-694ADF6C5174}"/>
              </a:ext>
            </a:extLst>
          </p:cNvPr>
          <p:cNvSpPr txBox="1"/>
          <p:nvPr/>
        </p:nvSpPr>
        <p:spPr>
          <a:xfrm>
            <a:off x="6188248" y="3323338"/>
            <a:ext cx="86522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年金額の伸びを</a:t>
            </a:r>
            <a:endParaRPr kumimoji="1" lang="en-US" altLang="ja-JP"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抑える期間を</a:t>
            </a:r>
            <a:endParaRPr kumimoji="1" lang="en-US" altLang="ja-JP"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21</a:t>
            </a:r>
            <a:r>
              <a:rPr kumimoji="1" lang="ja-JP" altLang="en-US"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年間短縮</a:t>
            </a:r>
            <a:endParaRPr kumimoji="1" lang="en-US" altLang="ja-JP" sz="7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8429D835-C6A7-ABED-3468-B5C2BD57E087}"/>
              </a:ext>
            </a:extLst>
          </p:cNvPr>
          <p:cNvSpPr txBox="1"/>
          <p:nvPr/>
        </p:nvSpPr>
        <p:spPr>
          <a:xfrm>
            <a:off x="8246823" y="5194749"/>
            <a:ext cx="1189314" cy="5770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年金額の伸びを</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抑える期間を</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年間短縮</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66CD7F18-8435-53E4-9031-383C5C4ACAB0}"/>
              </a:ext>
            </a:extLst>
          </p:cNvPr>
          <p:cNvSpPr txBox="1"/>
          <p:nvPr/>
        </p:nvSpPr>
        <p:spPr>
          <a:xfrm>
            <a:off x="4851719" y="4079545"/>
            <a:ext cx="203153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年金額の</a:t>
            </a:r>
            <a:endPar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伸びを抑える期間</a:t>
            </a:r>
          </a:p>
        </p:txBody>
      </p:sp>
      <p:sp>
        <p:nvSpPr>
          <p:cNvPr id="20" name="スライド番号プレースホルダー 5">
            <a:extLst>
              <a:ext uri="{FF2B5EF4-FFF2-40B4-BE49-F238E27FC236}">
                <a16:creationId xmlns:a16="http://schemas.microsoft.com/office/drawing/2014/main" id="{47C29A30-4EDA-3421-00D5-7E3D1C2BFA24}"/>
              </a:ext>
            </a:extLst>
          </p:cNvPr>
          <p:cNvSpPr txBox="1">
            <a:spLocks/>
          </p:cNvSpPr>
          <p:nvPr/>
        </p:nvSpPr>
        <p:spPr>
          <a:xfrm>
            <a:off x="9334472" y="6635538"/>
            <a:ext cx="630513" cy="2784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メイリオ"/>
              <a:cs typeface="Arial" panose="020B0604020202020204" pitchFamily="34" charset="0"/>
            </a:endParaRPr>
          </a:p>
        </p:txBody>
      </p:sp>
      <p:cxnSp>
        <p:nvCxnSpPr>
          <p:cNvPr id="27" name="直線矢印コネクタ 26">
            <a:extLst>
              <a:ext uri="{FF2B5EF4-FFF2-40B4-BE49-F238E27FC236}">
                <a16:creationId xmlns:a16="http://schemas.microsoft.com/office/drawing/2014/main" id="{ED34602B-22BC-0642-D9ED-6CEC533D729E}"/>
              </a:ext>
            </a:extLst>
          </p:cNvPr>
          <p:cNvCxnSpPr>
            <a:cxnSpLocks/>
          </p:cNvCxnSpPr>
          <p:nvPr/>
        </p:nvCxnSpPr>
        <p:spPr>
          <a:xfrm flipV="1">
            <a:off x="4304939" y="4326476"/>
            <a:ext cx="1022660" cy="346239"/>
          </a:xfrm>
          <a:prstGeom prst="straightConnector1">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AFE2E3D-5E47-DE08-B613-BD193FD12B22}"/>
              </a:ext>
            </a:extLst>
          </p:cNvPr>
          <p:cNvCxnSpPr>
            <a:cxnSpLocks/>
          </p:cNvCxnSpPr>
          <p:nvPr/>
        </p:nvCxnSpPr>
        <p:spPr>
          <a:xfrm flipV="1">
            <a:off x="2289766" y="4409049"/>
            <a:ext cx="0" cy="241080"/>
          </a:xfrm>
          <a:prstGeom prst="straightConnector1">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A53ACDF-7901-73D8-EE6C-279E1E08ECB3}"/>
              </a:ext>
            </a:extLst>
          </p:cNvPr>
          <p:cNvCxnSpPr>
            <a:cxnSpLocks/>
          </p:cNvCxnSpPr>
          <p:nvPr/>
        </p:nvCxnSpPr>
        <p:spPr>
          <a:xfrm flipV="1">
            <a:off x="7624922" y="4416897"/>
            <a:ext cx="0" cy="241080"/>
          </a:xfrm>
          <a:prstGeom prst="straightConnector1">
            <a:avLst/>
          </a:prstGeom>
          <a:ln w="19050">
            <a:solidFill>
              <a:srgbClr val="FF535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90E70179-6263-3210-0390-8BE18E806C5D}"/>
              </a:ext>
            </a:extLst>
          </p:cNvPr>
          <p:cNvCxnSpPr>
            <a:cxnSpLocks/>
          </p:cNvCxnSpPr>
          <p:nvPr/>
        </p:nvCxnSpPr>
        <p:spPr>
          <a:xfrm flipH="1" flipV="1">
            <a:off x="4497695" y="4330405"/>
            <a:ext cx="1022660" cy="346239"/>
          </a:xfrm>
          <a:prstGeom prst="straightConnector1">
            <a:avLst/>
          </a:prstGeom>
          <a:ln w="19050">
            <a:solidFill>
              <a:srgbClr val="FF535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A17E47E-A07A-8C69-B063-6E6F428F9AF9}"/>
              </a:ext>
            </a:extLst>
          </p:cNvPr>
          <p:cNvSpPr txBox="1"/>
          <p:nvPr/>
        </p:nvSpPr>
        <p:spPr>
          <a:xfrm>
            <a:off x="416496" y="6537396"/>
            <a:ext cx="8661870" cy="256930"/>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出所</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令和６年財政検証（過去</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年投影ケース）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0263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down)">
                                      <p:cBhvr>
                                        <p:cTn id="18" dur="500"/>
                                        <p:tgtEl>
                                          <p:spTgt spid="103"/>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wipe(down)">
                                      <p:cBhvr>
                                        <p:cTn id="22" dur="500"/>
                                        <p:tgtEl>
                                          <p:spTgt spid="145"/>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down)">
                                      <p:cBhvr>
                                        <p:cTn id="2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5" grpId="0" animBg="1"/>
      <p:bldP spid="77" grpId="0" animBg="1"/>
      <p:bldP spid="100" grpId="0" animBg="1"/>
      <p:bldP spid="103" grpId="0" animBg="1"/>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BDD7-A471-3053-B345-C49082B7DCB0}"/>
            </a:ext>
          </a:extLst>
        </p:cNvPr>
        <p:cNvGrpSpPr/>
        <p:nvPr/>
      </p:nvGrpSpPr>
      <p:grpSpPr>
        <a:xfrm>
          <a:off x="0" y="0"/>
          <a:ext cx="0" cy="0"/>
          <a:chOff x="0" y="0"/>
          <a:chExt cx="0" cy="0"/>
        </a:xfrm>
      </p:grpSpPr>
      <p:sp>
        <p:nvSpPr>
          <p:cNvPr id="186" name="四角形: 角を丸くする 185">
            <a:extLst>
              <a:ext uri="{FF2B5EF4-FFF2-40B4-BE49-F238E27FC236}">
                <a16:creationId xmlns:a16="http://schemas.microsoft.com/office/drawing/2014/main" id="{CA8D326F-FF5C-F5BD-AA02-A68903AA1EAF}"/>
              </a:ext>
            </a:extLst>
          </p:cNvPr>
          <p:cNvSpPr/>
          <p:nvPr/>
        </p:nvSpPr>
        <p:spPr>
          <a:xfrm>
            <a:off x="2496506" y="1990310"/>
            <a:ext cx="6996743" cy="2033511"/>
          </a:xfrm>
          <a:prstGeom prst="roundRect">
            <a:avLst>
              <a:gd name="adj" fmla="val 5905"/>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60" name="直線コネクタ 59">
            <a:extLst>
              <a:ext uri="{FF2B5EF4-FFF2-40B4-BE49-F238E27FC236}">
                <a16:creationId xmlns:a16="http://schemas.microsoft.com/office/drawing/2014/main" id="{51C94743-C7E5-BC98-DC07-EA5F7401E26C}"/>
              </a:ext>
            </a:extLst>
          </p:cNvPr>
          <p:cNvCxnSpPr>
            <a:cxnSpLocks/>
          </p:cNvCxnSpPr>
          <p:nvPr/>
        </p:nvCxnSpPr>
        <p:spPr>
          <a:xfrm>
            <a:off x="2312070" y="3698867"/>
            <a:ext cx="7147068" cy="33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701DC5A-BF45-56F9-316F-A0A56ABE25C2}"/>
              </a:ext>
            </a:extLst>
          </p:cNvPr>
          <p:cNvSpPr/>
          <p:nvPr/>
        </p:nvSpPr>
        <p:spPr>
          <a:xfrm>
            <a:off x="422849" y="0"/>
            <a:ext cx="6308485"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基礎年金のマクロ経済スライド</a:t>
            </a:r>
            <a:r>
              <a:rPr kumimoji="0" lang="ja-JP" altLang="en-US" sz="2000" b="1" spc="100" dirty="0">
                <a:solidFill>
                  <a:prstClr val="white"/>
                </a:solidFill>
                <a:latin typeface="BIZ UDPゴシック" panose="020B0400000000000000" pitchFamily="50" charset="-128"/>
                <a:ea typeface="BIZ UDPゴシック" panose="020B0400000000000000" pitchFamily="50" charset="-128"/>
              </a:rPr>
              <a:t>の早期終了</a:t>
            </a: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について</a:t>
            </a:r>
            <a:endPar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4" name="グループ化 63">
            <a:extLst>
              <a:ext uri="{FF2B5EF4-FFF2-40B4-BE49-F238E27FC236}">
                <a16:creationId xmlns:a16="http://schemas.microsoft.com/office/drawing/2014/main" id="{D1C155DC-A958-5218-949C-B10CA394F0E2}"/>
              </a:ext>
            </a:extLst>
          </p:cNvPr>
          <p:cNvGrpSpPr/>
          <p:nvPr/>
        </p:nvGrpSpPr>
        <p:grpSpPr>
          <a:xfrm>
            <a:off x="1071069" y="2505104"/>
            <a:ext cx="1260000" cy="1354026"/>
            <a:chOff x="1071069" y="2505104"/>
            <a:chExt cx="1260000" cy="1354026"/>
          </a:xfrm>
        </p:grpSpPr>
        <p:sp>
          <p:nvSpPr>
            <p:cNvPr id="305" name="テキスト ボックス 304">
              <a:extLst>
                <a:ext uri="{FF2B5EF4-FFF2-40B4-BE49-F238E27FC236}">
                  <a16:creationId xmlns:a16="http://schemas.microsoft.com/office/drawing/2014/main" id="{D795B27F-C3E2-9CB4-EEFC-34DA2FD58162}"/>
                </a:ext>
              </a:extLst>
            </p:cNvPr>
            <p:cNvSpPr txBox="1"/>
            <p:nvPr/>
          </p:nvSpPr>
          <p:spPr>
            <a:xfrm rot="5400000">
              <a:off x="1545544" y="2731133"/>
              <a:ext cx="311051" cy="32188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306" name="テキスト ボックス 305">
              <a:extLst>
                <a:ext uri="{FF2B5EF4-FFF2-40B4-BE49-F238E27FC236}">
                  <a16:creationId xmlns:a16="http://schemas.microsoft.com/office/drawing/2014/main" id="{48410305-521C-FC4D-480D-9D2627967FA1}"/>
                </a:ext>
              </a:extLst>
            </p:cNvPr>
            <p:cNvSpPr txBox="1"/>
            <p:nvPr/>
          </p:nvSpPr>
          <p:spPr>
            <a:xfrm rot="5400000">
              <a:off x="1545544" y="3268058"/>
              <a:ext cx="311051" cy="32188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307" name="正方形/長方形 306">
              <a:extLst>
                <a:ext uri="{FF2B5EF4-FFF2-40B4-BE49-F238E27FC236}">
                  <a16:creationId xmlns:a16="http://schemas.microsoft.com/office/drawing/2014/main" id="{487A2EEC-F03D-1F41-B324-02C8C976FB0D}"/>
                </a:ext>
              </a:extLst>
            </p:cNvPr>
            <p:cNvSpPr/>
            <p:nvPr/>
          </p:nvSpPr>
          <p:spPr>
            <a:xfrm>
              <a:off x="1071069" y="2505104"/>
              <a:ext cx="1260000" cy="288000"/>
            </a:xfrm>
            <a:prstGeom prst="rect">
              <a:avLst/>
            </a:prstGeom>
            <a:solidFill>
              <a:srgbClr val="EDF1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p>
          </p:txBody>
        </p:sp>
        <p:sp>
          <p:nvSpPr>
            <p:cNvPr id="308" name="正方形/長方形 307">
              <a:extLst>
                <a:ext uri="{FF2B5EF4-FFF2-40B4-BE49-F238E27FC236}">
                  <a16:creationId xmlns:a16="http://schemas.microsoft.com/office/drawing/2014/main" id="{D20119C1-4E3A-2A2A-139F-8DE4A75D72F3}"/>
                </a:ext>
              </a:extLst>
            </p:cNvPr>
            <p:cNvSpPr/>
            <p:nvPr/>
          </p:nvSpPr>
          <p:spPr>
            <a:xfrm>
              <a:off x="1071069" y="3571130"/>
              <a:ext cx="1260000" cy="288000"/>
            </a:xfrm>
            <a:prstGeom prst="rect">
              <a:avLst/>
            </a:prstGeom>
            <a:solidFill>
              <a:srgbClr val="EBEE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endParaRPr kumimoji="1" lang="en-US" altLang="zh-TW"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altLang="zh-TW"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zh-TW" altLang="en-US"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人分</a:t>
              </a:r>
              <a:r>
                <a:rPr kumimoji="1" lang="en-US" altLang="zh-TW"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309" name="正方形/長方形 308">
              <a:extLst>
                <a:ext uri="{FF2B5EF4-FFF2-40B4-BE49-F238E27FC236}">
                  <a16:creationId xmlns:a16="http://schemas.microsoft.com/office/drawing/2014/main" id="{447DD7CF-53A5-26CE-93CE-95B0F52C5FA2}"/>
                </a:ext>
              </a:extLst>
            </p:cNvPr>
            <p:cNvSpPr/>
            <p:nvPr/>
          </p:nvSpPr>
          <p:spPr>
            <a:xfrm>
              <a:off x="1071069" y="3050306"/>
              <a:ext cx="1260000" cy="288000"/>
            </a:xfrm>
            <a:prstGeom prst="rect">
              <a:avLst/>
            </a:prstGeom>
            <a:solidFill>
              <a:srgbClr val="EDF1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報酬比例部分</a:t>
              </a:r>
              <a:r>
                <a:rPr kumimoji="1" lang="zh-TW" altLang="en-US"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（報酬比例部分）</a:t>
              </a:r>
            </a:p>
          </p:txBody>
        </p:sp>
      </p:grpSp>
      <p:sp>
        <p:nvSpPr>
          <p:cNvPr id="159" name="テキスト ボックス 158">
            <a:extLst>
              <a:ext uri="{FF2B5EF4-FFF2-40B4-BE49-F238E27FC236}">
                <a16:creationId xmlns:a16="http://schemas.microsoft.com/office/drawing/2014/main" id="{0CC223ED-379E-D9D9-4B31-466ED89D2E18}"/>
              </a:ext>
            </a:extLst>
          </p:cNvPr>
          <p:cNvSpPr txBox="1"/>
          <p:nvPr/>
        </p:nvSpPr>
        <p:spPr>
          <a:xfrm>
            <a:off x="324779" y="1975296"/>
            <a:ext cx="421249" cy="206278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令</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和</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６</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財</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政</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検</a:t>
            </a:r>
            <a:endParaRPr kumimoji="0" lang="en-US" altLang="zh-TW"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証</a:t>
            </a:r>
            <a:r>
              <a:rPr kumimoji="0" lang="en-US" altLang="zh-TW" sz="1400"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 </a:t>
            </a:r>
            <a:endParaRPr kumimoji="0" lang="ja-JP" altLang="en-US" b="1"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AC20B56-1C06-A5E8-681D-C8B77062D389}"/>
              </a:ext>
            </a:extLst>
          </p:cNvPr>
          <p:cNvSpPr txBox="1"/>
          <p:nvPr/>
        </p:nvSpPr>
        <p:spPr>
          <a:xfrm>
            <a:off x="324058" y="713365"/>
            <a:ext cx="913508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基礎年金（１階）と報酬比例部分（２階）に係るマクロ経済スライドの調整期間を一致させて、基礎年金のマクロ経済スライドを早期終了した場合</a:t>
            </a:r>
          </a:p>
        </p:txBody>
      </p:sp>
      <p:sp>
        <p:nvSpPr>
          <p:cNvPr id="10" name="テキスト ボックス 9">
            <a:extLst>
              <a:ext uri="{FF2B5EF4-FFF2-40B4-BE49-F238E27FC236}">
                <a16:creationId xmlns:a16="http://schemas.microsoft.com/office/drawing/2014/main" id="{587EADA1-EE98-9707-1D62-CF54D90E62B8}"/>
              </a:ext>
            </a:extLst>
          </p:cNvPr>
          <p:cNvSpPr txBox="1"/>
          <p:nvPr/>
        </p:nvSpPr>
        <p:spPr>
          <a:xfrm>
            <a:off x="324779" y="1198347"/>
            <a:ext cx="9360000" cy="732252"/>
          </a:xfrm>
          <a:prstGeom prst="rect">
            <a:avLst/>
          </a:prstGeom>
          <a:noFill/>
        </p:spPr>
        <p:txBody>
          <a:bodyPr wrap="square" rtlCol="0">
            <a:spAutoFit/>
          </a:bodyPr>
          <a:lstStyle/>
          <a:p>
            <a:pPr marL="171450" marR="0" lvl="0" indent="-1714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マクロ経済スライドの調整終了年度の決定方法（２段階方式）を見直し、公的年金全体の財政均衡で決定する方法に変更。</a:t>
            </a:r>
            <a:b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なお、基礎・比例のマクロ経済スライドの調整期間を一致させるために必要となる基礎年金拠出金の仕組みの見直しについては、</a:t>
            </a:r>
            <a:b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具体的な前提をおいていないが、どのように見直した場合でもマクロ経済スライドの調整期間を一致させた場合の給付と負担への影響は同じ。</a:t>
            </a:r>
          </a:p>
        </p:txBody>
      </p:sp>
      <p:sp>
        <p:nvSpPr>
          <p:cNvPr id="4" name="テキスト ボックス 3">
            <a:extLst>
              <a:ext uri="{FF2B5EF4-FFF2-40B4-BE49-F238E27FC236}">
                <a16:creationId xmlns:a16="http://schemas.microsoft.com/office/drawing/2014/main" id="{B9C0F66B-36FE-FB4C-B9EF-D83433C7658D}"/>
              </a:ext>
            </a:extLst>
          </p:cNvPr>
          <p:cNvSpPr txBox="1"/>
          <p:nvPr/>
        </p:nvSpPr>
        <p:spPr>
          <a:xfrm>
            <a:off x="320910" y="6405815"/>
            <a:ext cx="4251090"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注：試算における人口の前提は、中位推計。経済の前提は、過去</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年投影ケース。　</a:t>
            </a:r>
            <a:endParaRPr lang="ja-JP" altLang="en-US" sz="8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934A38E0-B7F9-6F9F-1F1A-863B9F9DC2AE}"/>
              </a:ext>
            </a:extLst>
          </p:cNvPr>
          <p:cNvSpPr txBox="1"/>
          <p:nvPr/>
        </p:nvSpPr>
        <p:spPr>
          <a:xfrm>
            <a:off x="2728619" y="2165461"/>
            <a:ext cx="1396982" cy="272703"/>
          </a:xfrm>
          <a:prstGeom prst="rect">
            <a:avLst/>
          </a:prstGeom>
          <a:solidFill>
            <a:srgbClr val="8FAADC"/>
          </a:solid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2024</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7CED7860-B156-F657-0FC0-85974E818FC1}"/>
              </a:ext>
            </a:extLst>
          </p:cNvPr>
          <p:cNvSpPr txBox="1"/>
          <p:nvPr/>
        </p:nvSpPr>
        <p:spPr>
          <a:xfrm>
            <a:off x="733641" y="1935000"/>
            <a:ext cx="338554" cy="2123658"/>
          </a:xfrm>
          <a:prstGeom prst="rect">
            <a:avLst/>
          </a:prstGeom>
          <a:noFill/>
        </p:spPr>
        <p:txBody>
          <a:bodyPr wrap="none" rtlCol="0">
            <a:spAutoFit/>
          </a:bodyPr>
          <a:lstStyle/>
          <a:p>
            <a:pPr algn="ctr"/>
            <a:r>
              <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去</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a:t>
            </a:r>
            <a:br>
              <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0</a:t>
            </a: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投</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影</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ケ</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algn="ctr"/>
            <a:r>
              <a:rPr kumimoji="0" lang="ja-JP" altLang="en-US" sz="1200" b="1" i="0" u="none" strike="noStrike" kern="1200" cap="none"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ス</a:t>
            </a:r>
            <a:endParaRPr kumimoji="1" lang="ja-JP" altLang="en-US" sz="1200" dirty="0"/>
          </a:p>
        </p:txBody>
      </p:sp>
      <p:sp>
        <p:nvSpPr>
          <p:cNvPr id="43" name="テキスト ボックス 42">
            <a:extLst>
              <a:ext uri="{FF2B5EF4-FFF2-40B4-BE49-F238E27FC236}">
                <a16:creationId xmlns:a16="http://schemas.microsoft.com/office/drawing/2014/main" id="{E8A09282-F1ED-8B1F-4E39-DD0BFC91D6FD}"/>
              </a:ext>
            </a:extLst>
          </p:cNvPr>
          <p:cNvSpPr txBox="1"/>
          <p:nvPr/>
        </p:nvSpPr>
        <p:spPr>
          <a:xfrm>
            <a:off x="324779" y="4246988"/>
            <a:ext cx="423815" cy="2033511"/>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spc="100" dirty="0">
                <a:solidFill>
                  <a:prstClr val="white"/>
                </a:solidFill>
              </a:rPr>
              <a:t>基礎年金のマクロ経済スライドの早期終了</a:t>
            </a:r>
            <a:endParaRPr kumimoji="0" lang="ja-JP" altLang="en-US" b="1" i="0" u="none" strike="noStrike" kern="1200" cap="none" spc="300" normalizeH="0" baseline="0" noProof="0" dirty="0">
              <a:ln>
                <a:noFill/>
              </a:ln>
              <a:solidFill>
                <a:schemeClr val="bg1"/>
              </a:solidFill>
              <a:effectLst/>
              <a:uLnTx/>
              <a:uFillTx/>
            </a:endParaRPr>
          </a:p>
        </p:txBody>
      </p:sp>
      <p:cxnSp>
        <p:nvCxnSpPr>
          <p:cNvPr id="45" name="直線コネクタ 44">
            <a:extLst>
              <a:ext uri="{FF2B5EF4-FFF2-40B4-BE49-F238E27FC236}">
                <a16:creationId xmlns:a16="http://schemas.microsoft.com/office/drawing/2014/main" id="{418679AB-0D72-9878-36C6-A5B0B40A220F}"/>
              </a:ext>
            </a:extLst>
          </p:cNvPr>
          <p:cNvCxnSpPr>
            <a:cxnSpLocks/>
          </p:cNvCxnSpPr>
          <p:nvPr/>
        </p:nvCxnSpPr>
        <p:spPr>
          <a:xfrm>
            <a:off x="2312070" y="2647424"/>
            <a:ext cx="7147068" cy="33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角丸四角形 15">
            <a:extLst>
              <a:ext uri="{FF2B5EF4-FFF2-40B4-BE49-F238E27FC236}">
                <a16:creationId xmlns:a16="http://schemas.microsoft.com/office/drawing/2014/main" id="{0EE8F3AF-CC04-72EB-2DF8-236ABD263C99}"/>
              </a:ext>
            </a:extLst>
          </p:cNvPr>
          <p:cNvSpPr/>
          <p:nvPr/>
        </p:nvSpPr>
        <p:spPr>
          <a:xfrm>
            <a:off x="3052214" y="2523104"/>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61.2%</a:t>
            </a:r>
          </a:p>
        </p:txBody>
      </p:sp>
      <p:sp>
        <p:nvSpPr>
          <p:cNvPr id="15" name="角丸四角形 22">
            <a:extLst>
              <a:ext uri="{FF2B5EF4-FFF2-40B4-BE49-F238E27FC236}">
                <a16:creationId xmlns:a16="http://schemas.microsoft.com/office/drawing/2014/main" id="{7B18E68F-BF33-9DC6-A107-7F4C95B5098A}"/>
              </a:ext>
            </a:extLst>
          </p:cNvPr>
          <p:cNvSpPr/>
          <p:nvPr/>
        </p:nvSpPr>
        <p:spPr>
          <a:xfrm>
            <a:off x="8141376" y="2523104"/>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50.4%</a:t>
            </a:r>
            <a:endPar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46" name="直線コネクタ 45">
            <a:extLst>
              <a:ext uri="{FF2B5EF4-FFF2-40B4-BE49-F238E27FC236}">
                <a16:creationId xmlns:a16="http://schemas.microsoft.com/office/drawing/2014/main" id="{768198AA-1396-E54E-C6B4-42B94F739A08}"/>
              </a:ext>
            </a:extLst>
          </p:cNvPr>
          <p:cNvCxnSpPr>
            <a:cxnSpLocks/>
          </p:cNvCxnSpPr>
          <p:nvPr/>
        </p:nvCxnSpPr>
        <p:spPr>
          <a:xfrm>
            <a:off x="2312070" y="3188327"/>
            <a:ext cx="7147068" cy="33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8" name="正方形/長方形 187">
            <a:extLst>
              <a:ext uri="{FF2B5EF4-FFF2-40B4-BE49-F238E27FC236}">
                <a16:creationId xmlns:a16="http://schemas.microsoft.com/office/drawing/2014/main" id="{B10A20D2-7714-3862-681B-C90322F06D10}"/>
              </a:ext>
            </a:extLst>
          </p:cNvPr>
          <p:cNvSpPr/>
          <p:nvPr/>
        </p:nvSpPr>
        <p:spPr>
          <a:xfrm>
            <a:off x="2728619" y="3406140"/>
            <a:ext cx="1147058" cy="484619"/>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189" name="直角三角形 188">
            <a:extLst>
              <a:ext uri="{FF2B5EF4-FFF2-40B4-BE49-F238E27FC236}">
                <a16:creationId xmlns:a16="http://schemas.microsoft.com/office/drawing/2014/main" id="{F96F9A9E-B7AE-91D9-3A04-6EC5790E1887}"/>
              </a:ext>
            </a:extLst>
          </p:cNvPr>
          <p:cNvSpPr/>
          <p:nvPr/>
        </p:nvSpPr>
        <p:spPr>
          <a:xfrm flipH="1">
            <a:off x="2728618" y="2852990"/>
            <a:ext cx="1144114" cy="553976"/>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90" name="テキスト ボックス 189">
            <a:extLst>
              <a:ext uri="{FF2B5EF4-FFF2-40B4-BE49-F238E27FC236}">
                <a16:creationId xmlns:a16="http://schemas.microsoft.com/office/drawing/2014/main" id="{EB46FB56-E681-6FD9-9D75-3457F0B19C9B}"/>
              </a:ext>
            </a:extLst>
          </p:cNvPr>
          <p:cNvSpPr txBox="1"/>
          <p:nvPr/>
        </p:nvSpPr>
        <p:spPr>
          <a:xfrm>
            <a:off x="2970238" y="3170350"/>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191" name="正方形/長方形 190">
            <a:extLst>
              <a:ext uri="{FF2B5EF4-FFF2-40B4-BE49-F238E27FC236}">
                <a16:creationId xmlns:a16="http://schemas.microsoft.com/office/drawing/2014/main" id="{5830083B-1823-CA40-23A0-4AECF405B574}"/>
              </a:ext>
            </a:extLst>
          </p:cNvPr>
          <p:cNvSpPr/>
          <p:nvPr/>
        </p:nvSpPr>
        <p:spPr>
          <a:xfrm>
            <a:off x="2766059" y="3631526"/>
            <a:ext cx="1084235" cy="2289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11" name="角丸四角形 17">
            <a:extLst>
              <a:ext uri="{FF2B5EF4-FFF2-40B4-BE49-F238E27FC236}">
                <a16:creationId xmlns:a16="http://schemas.microsoft.com/office/drawing/2014/main" id="{0CBF8FA6-574D-9E0F-23C0-FE67DAB510EB}"/>
              </a:ext>
            </a:extLst>
          </p:cNvPr>
          <p:cNvSpPr/>
          <p:nvPr/>
        </p:nvSpPr>
        <p:spPr>
          <a:xfrm>
            <a:off x="3657600" y="3591518"/>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36.2%</a:t>
            </a:r>
            <a:endPar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角丸四角形 11">
            <a:extLst>
              <a:ext uri="{FF2B5EF4-FFF2-40B4-BE49-F238E27FC236}">
                <a16:creationId xmlns:a16="http://schemas.microsoft.com/office/drawing/2014/main" id="{BB412AF4-F145-3B8A-F42E-588BAD3622E3}"/>
              </a:ext>
            </a:extLst>
          </p:cNvPr>
          <p:cNvSpPr/>
          <p:nvPr/>
        </p:nvSpPr>
        <p:spPr>
          <a:xfrm>
            <a:off x="3657600" y="3054536"/>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25.0%</a:t>
            </a:r>
          </a:p>
        </p:txBody>
      </p:sp>
      <p:sp>
        <p:nvSpPr>
          <p:cNvPr id="47" name="テキスト ボックス 46">
            <a:extLst>
              <a:ext uri="{FF2B5EF4-FFF2-40B4-BE49-F238E27FC236}">
                <a16:creationId xmlns:a16="http://schemas.microsoft.com/office/drawing/2014/main" id="{3BDA5678-3B57-9C83-7227-667BB35FF0F5}"/>
              </a:ext>
            </a:extLst>
          </p:cNvPr>
          <p:cNvSpPr txBox="1"/>
          <p:nvPr/>
        </p:nvSpPr>
        <p:spPr>
          <a:xfrm>
            <a:off x="7793479" y="2165461"/>
            <a:ext cx="1396800" cy="272703"/>
          </a:xfrm>
          <a:prstGeom prst="rect">
            <a:avLst/>
          </a:prstGeom>
          <a:solidFill>
            <a:srgbClr val="8FAADC"/>
          </a:solid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2057</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48" name="直線矢印コネクタ 47">
            <a:extLst>
              <a:ext uri="{FF2B5EF4-FFF2-40B4-BE49-F238E27FC236}">
                <a16:creationId xmlns:a16="http://schemas.microsoft.com/office/drawing/2014/main" id="{F5A49E30-FEC7-0C18-2875-FE8467693AF3}"/>
              </a:ext>
            </a:extLst>
          </p:cNvPr>
          <p:cNvCxnSpPr>
            <a:cxnSpLocks/>
          </p:cNvCxnSpPr>
          <p:nvPr/>
        </p:nvCxnSpPr>
        <p:spPr>
          <a:xfrm>
            <a:off x="3765871" y="2301813"/>
            <a:ext cx="4392000"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745F6257-CA3D-6B13-B34F-5C3EC25A463B}"/>
              </a:ext>
            </a:extLst>
          </p:cNvPr>
          <p:cNvSpPr txBox="1"/>
          <p:nvPr/>
        </p:nvSpPr>
        <p:spPr>
          <a:xfrm>
            <a:off x="5477646" y="2281802"/>
            <a:ext cx="996731" cy="25628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33</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cxnSp>
        <p:nvCxnSpPr>
          <p:cNvPr id="53" name="直線矢印コネクタ 52">
            <a:extLst>
              <a:ext uri="{FF2B5EF4-FFF2-40B4-BE49-F238E27FC236}">
                <a16:creationId xmlns:a16="http://schemas.microsoft.com/office/drawing/2014/main" id="{A38B88F2-3BF3-AA51-ECE9-15EAADB239DB}"/>
              </a:ext>
            </a:extLst>
          </p:cNvPr>
          <p:cNvCxnSpPr>
            <a:cxnSpLocks/>
          </p:cNvCxnSpPr>
          <p:nvPr/>
        </p:nvCxnSpPr>
        <p:spPr>
          <a:xfrm>
            <a:off x="4116438" y="3182830"/>
            <a:ext cx="309197"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2585E46D-D234-D269-EF71-3256E97B8611}"/>
              </a:ext>
            </a:extLst>
          </p:cNvPr>
          <p:cNvSpPr txBox="1"/>
          <p:nvPr/>
        </p:nvSpPr>
        <p:spPr>
          <a:xfrm>
            <a:off x="3756660" y="3231020"/>
            <a:ext cx="996731" cy="239874"/>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sp>
        <p:nvSpPr>
          <p:cNvPr id="56" name="正方形/長方形 55">
            <a:extLst>
              <a:ext uri="{FF2B5EF4-FFF2-40B4-BE49-F238E27FC236}">
                <a16:creationId xmlns:a16="http://schemas.microsoft.com/office/drawing/2014/main" id="{5F01A07F-1956-9306-AA47-7323EF986F73}"/>
              </a:ext>
            </a:extLst>
          </p:cNvPr>
          <p:cNvSpPr/>
          <p:nvPr/>
        </p:nvSpPr>
        <p:spPr>
          <a:xfrm>
            <a:off x="7809096" y="3520440"/>
            <a:ext cx="1147058" cy="370319"/>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tIns="18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57" name="直角三角形 56">
            <a:extLst>
              <a:ext uri="{FF2B5EF4-FFF2-40B4-BE49-F238E27FC236}">
                <a16:creationId xmlns:a16="http://schemas.microsoft.com/office/drawing/2014/main" id="{BF0B28D9-1CBE-C69D-36D1-254F9B323FD0}"/>
              </a:ext>
            </a:extLst>
          </p:cNvPr>
          <p:cNvSpPr/>
          <p:nvPr/>
        </p:nvSpPr>
        <p:spPr>
          <a:xfrm flipH="1">
            <a:off x="7809094" y="2971800"/>
            <a:ext cx="1144114" cy="541846"/>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a:extLst>
              <a:ext uri="{FF2B5EF4-FFF2-40B4-BE49-F238E27FC236}">
                <a16:creationId xmlns:a16="http://schemas.microsoft.com/office/drawing/2014/main" id="{1E16E373-5625-6F1B-5FFE-45F5A5252D80}"/>
              </a:ext>
            </a:extLst>
          </p:cNvPr>
          <p:cNvSpPr txBox="1"/>
          <p:nvPr/>
        </p:nvSpPr>
        <p:spPr>
          <a:xfrm>
            <a:off x="8104152" y="3277030"/>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59" name="正方形/長方形 58">
            <a:extLst>
              <a:ext uri="{FF2B5EF4-FFF2-40B4-BE49-F238E27FC236}">
                <a16:creationId xmlns:a16="http://schemas.microsoft.com/office/drawing/2014/main" id="{39885C0E-6439-60F9-BB61-EF0B46204D3F}"/>
              </a:ext>
            </a:extLst>
          </p:cNvPr>
          <p:cNvSpPr/>
          <p:nvPr/>
        </p:nvSpPr>
        <p:spPr>
          <a:xfrm>
            <a:off x="7838787" y="3695312"/>
            <a:ext cx="1084235" cy="18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6" name="角丸四角形 18">
            <a:extLst>
              <a:ext uri="{FF2B5EF4-FFF2-40B4-BE49-F238E27FC236}">
                <a16:creationId xmlns:a16="http://schemas.microsoft.com/office/drawing/2014/main" id="{611C752D-E0CC-C191-41E8-8450E3DB0969}"/>
              </a:ext>
            </a:extLst>
          </p:cNvPr>
          <p:cNvSpPr/>
          <p:nvPr/>
        </p:nvSpPr>
        <p:spPr>
          <a:xfrm>
            <a:off x="8742771" y="3595408"/>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25.5%</a:t>
            </a:r>
            <a:endPar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2" name="角丸四角形 19">
            <a:extLst>
              <a:ext uri="{FF2B5EF4-FFF2-40B4-BE49-F238E27FC236}">
                <a16:creationId xmlns:a16="http://schemas.microsoft.com/office/drawing/2014/main" id="{AA48AF11-BE63-E78D-5C3C-6621FEEE9EA0}"/>
              </a:ext>
            </a:extLst>
          </p:cNvPr>
          <p:cNvSpPr/>
          <p:nvPr/>
        </p:nvSpPr>
        <p:spPr>
          <a:xfrm>
            <a:off x="8742771" y="3108959"/>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24.9%</a:t>
            </a:r>
          </a:p>
        </p:txBody>
      </p:sp>
      <p:sp>
        <p:nvSpPr>
          <p:cNvPr id="63" name="スライド番号プレースホルダー 62">
            <a:extLst>
              <a:ext uri="{FF2B5EF4-FFF2-40B4-BE49-F238E27FC236}">
                <a16:creationId xmlns:a16="http://schemas.microsoft.com/office/drawing/2014/main" id="{78C5DBBD-5418-B858-F740-10980FF3C8C1}"/>
              </a:ext>
            </a:extLst>
          </p:cNvPr>
          <p:cNvSpPr>
            <a:spLocks noGrp="1"/>
          </p:cNvSpPr>
          <p:nvPr>
            <p:ph type="sldNum" sz="quarter" idx="12"/>
          </p:nvPr>
        </p:nvSpPr>
        <p:spPr/>
        <p:txBody>
          <a:bodyPr/>
          <a:lstStyle/>
          <a:p>
            <a:fld id="{C7378CBE-A140-4EEA-9819-9CD0025EC3DF}" type="slidenum">
              <a:rPr kumimoji="1" lang="ja-JP" altLang="en-US" smtClean="0"/>
              <a:pPr/>
              <a:t>17</a:t>
            </a:fld>
            <a:endParaRPr kumimoji="1" lang="ja-JP" altLang="en-US"/>
          </a:p>
        </p:txBody>
      </p:sp>
      <p:sp>
        <p:nvSpPr>
          <p:cNvPr id="71" name="四角形: 角を丸くする 70">
            <a:extLst>
              <a:ext uri="{FF2B5EF4-FFF2-40B4-BE49-F238E27FC236}">
                <a16:creationId xmlns:a16="http://schemas.microsoft.com/office/drawing/2014/main" id="{FDF54281-B31C-5FD2-71FA-FD1948881602}"/>
              </a:ext>
            </a:extLst>
          </p:cNvPr>
          <p:cNvSpPr/>
          <p:nvPr/>
        </p:nvSpPr>
        <p:spPr>
          <a:xfrm>
            <a:off x="2496506" y="4246989"/>
            <a:ext cx="6996743" cy="2033511"/>
          </a:xfrm>
          <a:prstGeom prst="roundRect">
            <a:avLst>
              <a:gd name="adj" fmla="val 5905"/>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72" name="直線コネクタ 71">
            <a:extLst>
              <a:ext uri="{FF2B5EF4-FFF2-40B4-BE49-F238E27FC236}">
                <a16:creationId xmlns:a16="http://schemas.microsoft.com/office/drawing/2014/main" id="{2B06E9F9-C955-4470-CCF1-42B1178AE091}"/>
              </a:ext>
            </a:extLst>
          </p:cNvPr>
          <p:cNvCxnSpPr>
            <a:cxnSpLocks/>
          </p:cNvCxnSpPr>
          <p:nvPr/>
        </p:nvCxnSpPr>
        <p:spPr>
          <a:xfrm>
            <a:off x="2312070" y="5955546"/>
            <a:ext cx="7147068" cy="33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3" name="グループ化 72">
            <a:extLst>
              <a:ext uri="{FF2B5EF4-FFF2-40B4-BE49-F238E27FC236}">
                <a16:creationId xmlns:a16="http://schemas.microsoft.com/office/drawing/2014/main" id="{76BF4570-CB54-3B4D-A634-2BA4504D6E59}"/>
              </a:ext>
            </a:extLst>
          </p:cNvPr>
          <p:cNvGrpSpPr/>
          <p:nvPr/>
        </p:nvGrpSpPr>
        <p:grpSpPr>
          <a:xfrm>
            <a:off x="1071069" y="4761783"/>
            <a:ext cx="1260000" cy="1354026"/>
            <a:chOff x="1071069" y="2505104"/>
            <a:chExt cx="1260000" cy="1354026"/>
          </a:xfrm>
        </p:grpSpPr>
        <p:sp>
          <p:nvSpPr>
            <p:cNvPr id="74" name="テキスト ボックス 73">
              <a:extLst>
                <a:ext uri="{FF2B5EF4-FFF2-40B4-BE49-F238E27FC236}">
                  <a16:creationId xmlns:a16="http://schemas.microsoft.com/office/drawing/2014/main" id="{E880B85A-5C6B-8CFD-C5DE-636B2397E88E}"/>
                </a:ext>
              </a:extLst>
            </p:cNvPr>
            <p:cNvSpPr txBox="1"/>
            <p:nvPr/>
          </p:nvSpPr>
          <p:spPr>
            <a:xfrm rot="5400000">
              <a:off x="1545544" y="2731133"/>
              <a:ext cx="311051" cy="32188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75" name="テキスト ボックス 74">
              <a:extLst>
                <a:ext uri="{FF2B5EF4-FFF2-40B4-BE49-F238E27FC236}">
                  <a16:creationId xmlns:a16="http://schemas.microsoft.com/office/drawing/2014/main" id="{F87DA976-5C28-A724-7CCD-97B9F7BF23B3}"/>
                </a:ext>
              </a:extLst>
            </p:cNvPr>
            <p:cNvSpPr txBox="1"/>
            <p:nvPr/>
          </p:nvSpPr>
          <p:spPr>
            <a:xfrm rot="5400000">
              <a:off x="1545544" y="3268058"/>
              <a:ext cx="311051" cy="32188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76" name="正方形/長方形 75">
              <a:extLst>
                <a:ext uri="{FF2B5EF4-FFF2-40B4-BE49-F238E27FC236}">
                  <a16:creationId xmlns:a16="http://schemas.microsoft.com/office/drawing/2014/main" id="{97CC6DFB-6BFD-D173-2C96-9D68C5543052}"/>
                </a:ext>
              </a:extLst>
            </p:cNvPr>
            <p:cNvSpPr/>
            <p:nvPr/>
          </p:nvSpPr>
          <p:spPr>
            <a:xfrm>
              <a:off x="1071069" y="2505104"/>
              <a:ext cx="1260000" cy="288000"/>
            </a:xfrm>
            <a:prstGeom prst="rect">
              <a:avLst/>
            </a:prstGeom>
            <a:solidFill>
              <a:srgbClr val="EDF1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p>
          </p:txBody>
        </p:sp>
        <p:sp>
          <p:nvSpPr>
            <p:cNvPr id="77" name="正方形/長方形 76">
              <a:extLst>
                <a:ext uri="{FF2B5EF4-FFF2-40B4-BE49-F238E27FC236}">
                  <a16:creationId xmlns:a16="http://schemas.microsoft.com/office/drawing/2014/main" id="{29A42254-FB55-514F-7A12-0261421EC424}"/>
                </a:ext>
              </a:extLst>
            </p:cNvPr>
            <p:cNvSpPr/>
            <p:nvPr/>
          </p:nvSpPr>
          <p:spPr>
            <a:xfrm>
              <a:off x="1071069" y="3571130"/>
              <a:ext cx="1260000" cy="288000"/>
            </a:xfrm>
            <a:prstGeom prst="rect">
              <a:avLst/>
            </a:prstGeom>
            <a:solidFill>
              <a:srgbClr val="EBEE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zh-TW" altLang="en-US"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endParaRPr kumimoji="1" lang="en-US" altLang="zh-TW"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altLang="zh-TW"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zh-TW" altLang="en-US"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人分</a:t>
              </a:r>
              <a:r>
                <a:rPr kumimoji="1" lang="en-US" altLang="zh-TW"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78" name="正方形/長方形 77">
              <a:extLst>
                <a:ext uri="{FF2B5EF4-FFF2-40B4-BE49-F238E27FC236}">
                  <a16:creationId xmlns:a16="http://schemas.microsoft.com/office/drawing/2014/main" id="{04A5E631-EEC5-EE81-EAE5-ECF6775F6C74}"/>
                </a:ext>
              </a:extLst>
            </p:cNvPr>
            <p:cNvSpPr/>
            <p:nvPr/>
          </p:nvSpPr>
          <p:spPr>
            <a:xfrm>
              <a:off x="1071069" y="3050306"/>
              <a:ext cx="1260000" cy="288000"/>
            </a:xfrm>
            <a:prstGeom prst="rect">
              <a:avLst/>
            </a:prstGeom>
            <a:solidFill>
              <a:srgbClr val="EDF1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報酬比例部分</a:t>
              </a:r>
              <a:r>
                <a:rPr kumimoji="1" lang="zh-TW" altLang="en-US" sz="800" b="0" i="0" u="none" strike="noStrike" kern="1200" cap="none" spc="1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（報酬比例部分）</a:t>
              </a:r>
            </a:p>
          </p:txBody>
        </p:sp>
      </p:grpSp>
      <p:sp>
        <p:nvSpPr>
          <p:cNvPr id="79" name="テキスト ボックス 78">
            <a:extLst>
              <a:ext uri="{FF2B5EF4-FFF2-40B4-BE49-F238E27FC236}">
                <a16:creationId xmlns:a16="http://schemas.microsoft.com/office/drawing/2014/main" id="{A0C13F9F-FFB2-E85C-CCD0-74401264AB37}"/>
              </a:ext>
            </a:extLst>
          </p:cNvPr>
          <p:cNvSpPr txBox="1"/>
          <p:nvPr/>
        </p:nvSpPr>
        <p:spPr>
          <a:xfrm>
            <a:off x="2728619" y="4422140"/>
            <a:ext cx="1396982" cy="272703"/>
          </a:xfrm>
          <a:prstGeom prst="rect">
            <a:avLst/>
          </a:prstGeom>
          <a:solidFill>
            <a:srgbClr val="8FAADC"/>
          </a:solid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2024</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80" name="直線コネクタ 79">
            <a:extLst>
              <a:ext uri="{FF2B5EF4-FFF2-40B4-BE49-F238E27FC236}">
                <a16:creationId xmlns:a16="http://schemas.microsoft.com/office/drawing/2014/main" id="{92A84CB6-991D-D98C-EBEA-1FE50CF09D56}"/>
              </a:ext>
            </a:extLst>
          </p:cNvPr>
          <p:cNvCxnSpPr>
            <a:cxnSpLocks/>
          </p:cNvCxnSpPr>
          <p:nvPr/>
        </p:nvCxnSpPr>
        <p:spPr>
          <a:xfrm>
            <a:off x="2312070" y="4904103"/>
            <a:ext cx="7147068" cy="33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43466BCE-7CF9-4A94-D758-043CF5DA7C48}"/>
              </a:ext>
            </a:extLst>
          </p:cNvPr>
          <p:cNvCxnSpPr>
            <a:cxnSpLocks/>
          </p:cNvCxnSpPr>
          <p:nvPr/>
        </p:nvCxnSpPr>
        <p:spPr>
          <a:xfrm>
            <a:off x="2312070" y="5445006"/>
            <a:ext cx="7147068" cy="33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71AA48BF-3641-8EDE-EC4D-445AD2056D86}"/>
              </a:ext>
            </a:extLst>
          </p:cNvPr>
          <p:cNvSpPr txBox="1"/>
          <p:nvPr/>
        </p:nvSpPr>
        <p:spPr>
          <a:xfrm>
            <a:off x="5147698" y="4422140"/>
            <a:ext cx="1396800" cy="272703"/>
          </a:xfrm>
          <a:prstGeom prst="rect">
            <a:avLst/>
          </a:prstGeom>
          <a:solidFill>
            <a:srgbClr val="8FAADC"/>
          </a:solid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2036</a:t>
            </a:r>
          </a:p>
        </p:txBody>
      </p:sp>
      <p:sp>
        <p:nvSpPr>
          <p:cNvPr id="36" name="矢印: 右 35">
            <a:extLst>
              <a:ext uri="{FF2B5EF4-FFF2-40B4-BE49-F238E27FC236}">
                <a16:creationId xmlns:a16="http://schemas.microsoft.com/office/drawing/2014/main" id="{36E4B999-4195-DD54-30CE-01AEBE4484D0}"/>
              </a:ext>
            </a:extLst>
          </p:cNvPr>
          <p:cNvSpPr/>
          <p:nvPr/>
        </p:nvSpPr>
        <p:spPr>
          <a:xfrm rot="5400000">
            <a:off x="5822375" y="3820576"/>
            <a:ext cx="370318" cy="608251"/>
          </a:xfrm>
          <a:prstGeom prst="rightArrow">
            <a:avLst>
              <a:gd name="adj1" fmla="val 40896"/>
              <a:gd name="adj2"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テキスト ボックス 86">
            <a:extLst>
              <a:ext uri="{FF2B5EF4-FFF2-40B4-BE49-F238E27FC236}">
                <a16:creationId xmlns:a16="http://schemas.microsoft.com/office/drawing/2014/main" id="{5BC3D37B-7E7C-68F1-7DF7-38739292F993}"/>
              </a:ext>
            </a:extLst>
          </p:cNvPr>
          <p:cNvSpPr txBox="1"/>
          <p:nvPr/>
        </p:nvSpPr>
        <p:spPr>
          <a:xfrm>
            <a:off x="7834686" y="4422140"/>
            <a:ext cx="1396800" cy="272703"/>
          </a:xfrm>
          <a:prstGeom prst="rect">
            <a:avLst/>
          </a:prstGeom>
          <a:solidFill>
            <a:schemeClr val="bg1">
              <a:lumMod val="85000"/>
            </a:schemeClr>
          </a:solid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2057</a:t>
            </a:r>
            <a:endPar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p:txBody>
      </p:sp>
      <p:sp>
        <p:nvSpPr>
          <p:cNvPr id="89" name="角丸四角形 15">
            <a:extLst>
              <a:ext uri="{FF2B5EF4-FFF2-40B4-BE49-F238E27FC236}">
                <a16:creationId xmlns:a16="http://schemas.microsoft.com/office/drawing/2014/main" id="{18A5D5F2-2F93-E2BD-C770-1E95D5BA2537}"/>
              </a:ext>
            </a:extLst>
          </p:cNvPr>
          <p:cNvSpPr/>
          <p:nvPr/>
        </p:nvSpPr>
        <p:spPr>
          <a:xfrm>
            <a:off x="3052214" y="4771004"/>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61.2%</a:t>
            </a:r>
          </a:p>
        </p:txBody>
      </p:sp>
      <p:sp>
        <p:nvSpPr>
          <p:cNvPr id="90" name="正方形/長方形 89">
            <a:extLst>
              <a:ext uri="{FF2B5EF4-FFF2-40B4-BE49-F238E27FC236}">
                <a16:creationId xmlns:a16="http://schemas.microsoft.com/office/drawing/2014/main" id="{FF03197E-F1D5-D90E-2858-99337DD18C20}"/>
              </a:ext>
            </a:extLst>
          </p:cNvPr>
          <p:cNvSpPr/>
          <p:nvPr/>
        </p:nvSpPr>
        <p:spPr>
          <a:xfrm>
            <a:off x="2728619" y="5654040"/>
            <a:ext cx="1147058" cy="484619"/>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91" name="直角三角形 90">
            <a:extLst>
              <a:ext uri="{FF2B5EF4-FFF2-40B4-BE49-F238E27FC236}">
                <a16:creationId xmlns:a16="http://schemas.microsoft.com/office/drawing/2014/main" id="{62C2BD6A-CF44-B226-0DB0-91F6B694B385}"/>
              </a:ext>
            </a:extLst>
          </p:cNvPr>
          <p:cNvSpPr/>
          <p:nvPr/>
        </p:nvSpPr>
        <p:spPr>
          <a:xfrm flipH="1">
            <a:off x="2728618" y="5100890"/>
            <a:ext cx="1144114" cy="553976"/>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91">
            <a:extLst>
              <a:ext uri="{FF2B5EF4-FFF2-40B4-BE49-F238E27FC236}">
                <a16:creationId xmlns:a16="http://schemas.microsoft.com/office/drawing/2014/main" id="{D7E1C341-B65F-6826-AAA2-2FEB00F8CEBC}"/>
              </a:ext>
            </a:extLst>
          </p:cNvPr>
          <p:cNvSpPr txBox="1"/>
          <p:nvPr/>
        </p:nvSpPr>
        <p:spPr>
          <a:xfrm>
            <a:off x="2970238" y="5418250"/>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93" name="正方形/長方形 92">
            <a:extLst>
              <a:ext uri="{FF2B5EF4-FFF2-40B4-BE49-F238E27FC236}">
                <a16:creationId xmlns:a16="http://schemas.microsoft.com/office/drawing/2014/main" id="{683E4871-6AC6-0F73-F65D-3EAC8BFD7C6E}"/>
              </a:ext>
            </a:extLst>
          </p:cNvPr>
          <p:cNvSpPr/>
          <p:nvPr/>
        </p:nvSpPr>
        <p:spPr>
          <a:xfrm>
            <a:off x="2766059" y="5879426"/>
            <a:ext cx="1084235" cy="2289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94" name="角丸四角形 17">
            <a:extLst>
              <a:ext uri="{FF2B5EF4-FFF2-40B4-BE49-F238E27FC236}">
                <a16:creationId xmlns:a16="http://schemas.microsoft.com/office/drawing/2014/main" id="{AA797344-E2EB-E121-635C-2F5E2E0A45B3}"/>
              </a:ext>
            </a:extLst>
          </p:cNvPr>
          <p:cNvSpPr/>
          <p:nvPr/>
        </p:nvSpPr>
        <p:spPr>
          <a:xfrm>
            <a:off x="3657600" y="5846586"/>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36.2%</a:t>
            </a:r>
            <a:endPar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5" name="角丸四角形 11">
            <a:extLst>
              <a:ext uri="{FF2B5EF4-FFF2-40B4-BE49-F238E27FC236}">
                <a16:creationId xmlns:a16="http://schemas.microsoft.com/office/drawing/2014/main" id="{5015F192-CCBC-BB13-F0B3-BFB5D04038F6}"/>
              </a:ext>
            </a:extLst>
          </p:cNvPr>
          <p:cNvSpPr/>
          <p:nvPr/>
        </p:nvSpPr>
        <p:spPr>
          <a:xfrm>
            <a:off x="3657600" y="5341488"/>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25.0%</a:t>
            </a:r>
          </a:p>
        </p:txBody>
      </p:sp>
      <p:sp>
        <p:nvSpPr>
          <p:cNvPr id="96" name="角丸四角形 15">
            <a:extLst>
              <a:ext uri="{FF2B5EF4-FFF2-40B4-BE49-F238E27FC236}">
                <a16:creationId xmlns:a16="http://schemas.microsoft.com/office/drawing/2014/main" id="{E12818C6-EFE6-E9E5-0D86-DBD1BDD365DC}"/>
              </a:ext>
            </a:extLst>
          </p:cNvPr>
          <p:cNvSpPr/>
          <p:nvPr/>
        </p:nvSpPr>
        <p:spPr>
          <a:xfrm>
            <a:off x="5471202" y="4771004"/>
            <a:ext cx="749792" cy="252000"/>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56.2%</a:t>
            </a:r>
          </a:p>
        </p:txBody>
      </p:sp>
      <p:sp>
        <p:nvSpPr>
          <p:cNvPr id="97" name="正方形/長方形 96">
            <a:extLst>
              <a:ext uri="{FF2B5EF4-FFF2-40B4-BE49-F238E27FC236}">
                <a16:creationId xmlns:a16="http://schemas.microsoft.com/office/drawing/2014/main" id="{287F7577-EAAE-9210-1119-90B303C004A0}"/>
              </a:ext>
            </a:extLst>
          </p:cNvPr>
          <p:cNvSpPr/>
          <p:nvPr/>
        </p:nvSpPr>
        <p:spPr>
          <a:xfrm>
            <a:off x="5151779" y="5654040"/>
            <a:ext cx="1147058" cy="484619"/>
          </a:xfrm>
          <a:prstGeom prst="rect">
            <a:avLst/>
          </a:prstGeom>
          <a:solidFill>
            <a:schemeClr val="bg1"/>
          </a:solidFill>
          <a:ln w="19050">
            <a:solidFill>
              <a:srgbClr val="002060"/>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a:t>
            </a:r>
          </a:p>
        </p:txBody>
      </p:sp>
      <p:sp>
        <p:nvSpPr>
          <p:cNvPr id="98" name="直角三角形 97">
            <a:extLst>
              <a:ext uri="{FF2B5EF4-FFF2-40B4-BE49-F238E27FC236}">
                <a16:creationId xmlns:a16="http://schemas.microsoft.com/office/drawing/2014/main" id="{187082F2-82F6-7F71-A7E8-BEB9D7803178}"/>
              </a:ext>
            </a:extLst>
          </p:cNvPr>
          <p:cNvSpPr/>
          <p:nvPr/>
        </p:nvSpPr>
        <p:spPr>
          <a:xfrm flipH="1">
            <a:off x="5151778" y="5100890"/>
            <a:ext cx="1144114" cy="553976"/>
          </a:xfrm>
          <a:prstGeom prst="rtTriangl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8">
            <a:extLst>
              <a:ext uri="{FF2B5EF4-FFF2-40B4-BE49-F238E27FC236}">
                <a16:creationId xmlns:a16="http://schemas.microsoft.com/office/drawing/2014/main" id="{94E7CCD0-E868-9874-B47A-3203A95F3E3B}"/>
              </a:ext>
            </a:extLst>
          </p:cNvPr>
          <p:cNvSpPr txBox="1"/>
          <p:nvPr/>
        </p:nvSpPr>
        <p:spPr>
          <a:xfrm>
            <a:off x="5446835" y="5418250"/>
            <a:ext cx="74892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a:t>
            </a:r>
          </a:p>
        </p:txBody>
      </p:sp>
      <p:sp>
        <p:nvSpPr>
          <p:cNvPr id="100" name="正方形/長方形 99">
            <a:extLst>
              <a:ext uri="{FF2B5EF4-FFF2-40B4-BE49-F238E27FC236}">
                <a16:creationId xmlns:a16="http://schemas.microsoft.com/office/drawing/2014/main" id="{48910359-ED0E-1E0E-5507-BC2CE64E12F7}"/>
              </a:ext>
            </a:extLst>
          </p:cNvPr>
          <p:cNvSpPr/>
          <p:nvPr/>
        </p:nvSpPr>
        <p:spPr>
          <a:xfrm>
            <a:off x="5189219" y="5879426"/>
            <a:ext cx="1084235" cy="2289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国庫負担</a:t>
            </a:r>
          </a:p>
        </p:txBody>
      </p:sp>
      <p:sp>
        <p:nvSpPr>
          <p:cNvPr id="101" name="角丸四角形 17">
            <a:extLst>
              <a:ext uri="{FF2B5EF4-FFF2-40B4-BE49-F238E27FC236}">
                <a16:creationId xmlns:a16="http://schemas.microsoft.com/office/drawing/2014/main" id="{52AE92FD-4438-84E7-5B2E-72E2792882D3}"/>
              </a:ext>
            </a:extLst>
          </p:cNvPr>
          <p:cNvSpPr/>
          <p:nvPr/>
        </p:nvSpPr>
        <p:spPr>
          <a:xfrm>
            <a:off x="6196729" y="5846586"/>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33.2%</a:t>
            </a:r>
          </a:p>
        </p:txBody>
      </p:sp>
      <p:sp>
        <p:nvSpPr>
          <p:cNvPr id="102" name="角丸四角形 11">
            <a:extLst>
              <a:ext uri="{FF2B5EF4-FFF2-40B4-BE49-F238E27FC236}">
                <a16:creationId xmlns:a16="http://schemas.microsoft.com/office/drawing/2014/main" id="{367A77C7-4FFB-6049-38BD-D6DDA01DFC5B}"/>
              </a:ext>
            </a:extLst>
          </p:cNvPr>
          <p:cNvSpPr/>
          <p:nvPr/>
        </p:nvSpPr>
        <p:spPr>
          <a:xfrm>
            <a:off x="6181489" y="5258518"/>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22.9%</a:t>
            </a:r>
          </a:p>
        </p:txBody>
      </p:sp>
      <p:cxnSp>
        <p:nvCxnSpPr>
          <p:cNvPr id="104" name="直線矢印コネクタ 103">
            <a:extLst>
              <a:ext uri="{FF2B5EF4-FFF2-40B4-BE49-F238E27FC236}">
                <a16:creationId xmlns:a16="http://schemas.microsoft.com/office/drawing/2014/main" id="{45E71657-A7FA-D0AF-0EDD-F483A3F57BC9}"/>
              </a:ext>
            </a:extLst>
          </p:cNvPr>
          <p:cNvCxnSpPr>
            <a:cxnSpLocks/>
          </p:cNvCxnSpPr>
          <p:nvPr/>
        </p:nvCxnSpPr>
        <p:spPr>
          <a:xfrm>
            <a:off x="4433886" y="5445006"/>
            <a:ext cx="1080000" cy="0"/>
          </a:xfrm>
          <a:prstGeom prst="straightConnector1">
            <a:avLst/>
          </a:prstGeom>
          <a:ln w="34925">
            <a:solidFill>
              <a:srgbClr val="ED7D31"/>
            </a:solidFill>
            <a:tailEnd type="triangle"/>
          </a:ln>
        </p:spPr>
        <p:style>
          <a:lnRef idx="1">
            <a:schemeClr val="dk1"/>
          </a:lnRef>
          <a:fillRef idx="0">
            <a:schemeClr val="dk1"/>
          </a:fillRef>
          <a:effectRef idx="0">
            <a:schemeClr val="dk1"/>
          </a:effectRef>
          <a:fontRef idx="minor">
            <a:schemeClr val="tx1"/>
          </a:fontRef>
        </p:style>
      </p:cxnSp>
      <p:cxnSp>
        <p:nvCxnSpPr>
          <p:cNvPr id="107" name="直線矢印コネクタ 106">
            <a:extLst>
              <a:ext uri="{FF2B5EF4-FFF2-40B4-BE49-F238E27FC236}">
                <a16:creationId xmlns:a16="http://schemas.microsoft.com/office/drawing/2014/main" id="{A02F7A0D-84E8-522A-D43F-E24FE8433462}"/>
              </a:ext>
            </a:extLst>
          </p:cNvPr>
          <p:cNvCxnSpPr>
            <a:cxnSpLocks/>
            <a:endCxn id="101" idx="3"/>
          </p:cNvCxnSpPr>
          <p:nvPr/>
        </p:nvCxnSpPr>
        <p:spPr>
          <a:xfrm flipH="1">
            <a:off x="6664729" y="5954207"/>
            <a:ext cx="1851543" cy="0"/>
          </a:xfrm>
          <a:prstGeom prst="straightConnector1">
            <a:avLst/>
          </a:prstGeom>
          <a:ln w="34925">
            <a:solidFill>
              <a:srgbClr val="ED7D31"/>
            </a:solidFill>
            <a:tailEnd type="triangle"/>
          </a:ln>
        </p:spPr>
        <p:style>
          <a:lnRef idx="1">
            <a:schemeClr val="dk1"/>
          </a:lnRef>
          <a:fillRef idx="0">
            <a:schemeClr val="dk1"/>
          </a:fillRef>
          <a:effectRef idx="0">
            <a:schemeClr val="dk1"/>
          </a:effectRef>
          <a:fontRef idx="minor">
            <a:schemeClr val="tx1"/>
          </a:fontRef>
        </p:style>
      </p:cxnSp>
      <p:cxnSp>
        <p:nvCxnSpPr>
          <p:cNvPr id="109" name="コネクタ: カギ線 108">
            <a:extLst>
              <a:ext uri="{FF2B5EF4-FFF2-40B4-BE49-F238E27FC236}">
                <a16:creationId xmlns:a16="http://schemas.microsoft.com/office/drawing/2014/main" id="{5C27C659-9DAB-A477-0F0B-8B54D640C08B}"/>
              </a:ext>
            </a:extLst>
          </p:cNvPr>
          <p:cNvCxnSpPr>
            <a:cxnSpLocks/>
          </p:cNvCxnSpPr>
          <p:nvPr/>
        </p:nvCxnSpPr>
        <p:spPr>
          <a:xfrm flipH="1">
            <a:off x="6017741" y="5522569"/>
            <a:ext cx="130474" cy="265420"/>
          </a:xfrm>
          <a:prstGeom prst="bentConnector4">
            <a:avLst>
              <a:gd name="adj1" fmla="val -175207"/>
              <a:gd name="adj2" fmla="val 99502"/>
            </a:avLst>
          </a:prstGeom>
          <a:noFill/>
          <a:ln w="38100" cap="flat" cmpd="sng" algn="ctr">
            <a:solidFill>
              <a:srgbClr val="ED7D31"/>
            </a:solidFill>
            <a:prstDash val="solid"/>
            <a:miter lim="800000"/>
            <a:tailEnd type="triangle"/>
          </a:ln>
          <a:effectLst/>
        </p:spPr>
      </p:cxnSp>
      <p:sp>
        <p:nvSpPr>
          <p:cNvPr id="111" name="角丸四角形 11">
            <a:extLst>
              <a:ext uri="{FF2B5EF4-FFF2-40B4-BE49-F238E27FC236}">
                <a16:creationId xmlns:a16="http://schemas.microsoft.com/office/drawing/2014/main" id="{AF0C2484-FB88-7E62-2A5F-4EC7351FE71F}"/>
              </a:ext>
            </a:extLst>
          </p:cNvPr>
          <p:cNvSpPr/>
          <p:nvPr/>
        </p:nvSpPr>
        <p:spPr>
          <a:xfrm>
            <a:off x="4426876" y="3084104"/>
            <a:ext cx="468000" cy="215241"/>
          </a:xfrm>
          <a:prstGeom prst="round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24.9%</a:t>
            </a:r>
          </a:p>
        </p:txBody>
      </p:sp>
      <p:cxnSp>
        <p:nvCxnSpPr>
          <p:cNvPr id="113" name="直線コネクタ 112">
            <a:extLst>
              <a:ext uri="{FF2B5EF4-FFF2-40B4-BE49-F238E27FC236}">
                <a16:creationId xmlns:a16="http://schemas.microsoft.com/office/drawing/2014/main" id="{A9B4B7B7-0437-1CA1-1339-C5F43B1A6509}"/>
              </a:ext>
            </a:extLst>
          </p:cNvPr>
          <p:cNvCxnSpPr>
            <a:cxnSpLocks/>
          </p:cNvCxnSpPr>
          <p:nvPr/>
        </p:nvCxnSpPr>
        <p:spPr>
          <a:xfrm>
            <a:off x="4425635" y="2971800"/>
            <a:ext cx="0" cy="270806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B2803C1-F978-7EF4-60C6-8398BE7FC6B7}"/>
              </a:ext>
            </a:extLst>
          </p:cNvPr>
          <p:cNvCxnSpPr>
            <a:cxnSpLocks/>
          </p:cNvCxnSpPr>
          <p:nvPr/>
        </p:nvCxnSpPr>
        <p:spPr>
          <a:xfrm>
            <a:off x="4116438" y="5445006"/>
            <a:ext cx="316817"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18" name="直線コネクタ 117">
            <a:extLst>
              <a:ext uri="{FF2B5EF4-FFF2-40B4-BE49-F238E27FC236}">
                <a16:creationId xmlns:a16="http://schemas.microsoft.com/office/drawing/2014/main" id="{494092A8-3A29-6848-0378-F3FFC65C5DB9}"/>
              </a:ext>
            </a:extLst>
          </p:cNvPr>
          <p:cNvCxnSpPr>
            <a:cxnSpLocks/>
          </p:cNvCxnSpPr>
          <p:nvPr/>
        </p:nvCxnSpPr>
        <p:spPr>
          <a:xfrm>
            <a:off x="8533086" y="4707801"/>
            <a:ext cx="0" cy="1354026"/>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E0D021F7-992F-2E7C-2B88-02BACB967D4C}"/>
              </a:ext>
            </a:extLst>
          </p:cNvPr>
          <p:cNvCxnSpPr>
            <a:cxnSpLocks/>
          </p:cNvCxnSpPr>
          <p:nvPr/>
        </p:nvCxnSpPr>
        <p:spPr>
          <a:xfrm>
            <a:off x="3786959" y="4558492"/>
            <a:ext cx="1692000"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A866D1F5-28B7-3DF2-F809-59DA381CE0A1}"/>
              </a:ext>
            </a:extLst>
          </p:cNvPr>
          <p:cNvSpPr txBox="1"/>
          <p:nvPr/>
        </p:nvSpPr>
        <p:spPr>
          <a:xfrm>
            <a:off x="4308736" y="4564313"/>
            <a:ext cx="996731" cy="25628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000" b="1" dirty="0">
                <a:solidFill>
                  <a:srgbClr val="002060"/>
                </a:solidFill>
                <a:latin typeface="Meiryo UI" panose="020B0604030504040204" pitchFamily="50" charset="-128"/>
                <a:ea typeface="Meiryo UI" panose="020B0604030504040204" pitchFamily="50" charset="-128"/>
              </a:rPr>
              <a:t>12</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年間</a:t>
            </a:r>
          </a:p>
        </p:txBody>
      </p:sp>
      <p:cxnSp>
        <p:nvCxnSpPr>
          <p:cNvPr id="122" name="直線矢印コネクタ 121">
            <a:extLst>
              <a:ext uri="{FF2B5EF4-FFF2-40B4-BE49-F238E27FC236}">
                <a16:creationId xmlns:a16="http://schemas.microsoft.com/office/drawing/2014/main" id="{A209BFBB-178A-01DF-FE42-D969C5AB7822}"/>
              </a:ext>
            </a:extLst>
          </p:cNvPr>
          <p:cNvCxnSpPr>
            <a:cxnSpLocks/>
          </p:cNvCxnSpPr>
          <p:nvPr/>
        </p:nvCxnSpPr>
        <p:spPr>
          <a:xfrm>
            <a:off x="4125600" y="3698867"/>
            <a:ext cx="3667879"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24" name="直線矢印コネクタ 123">
            <a:extLst>
              <a:ext uri="{FF2B5EF4-FFF2-40B4-BE49-F238E27FC236}">
                <a16:creationId xmlns:a16="http://schemas.microsoft.com/office/drawing/2014/main" id="{0DC1DD06-6B42-F072-B1C7-56FCE0219444}"/>
              </a:ext>
            </a:extLst>
          </p:cNvPr>
          <p:cNvCxnSpPr>
            <a:cxnSpLocks/>
          </p:cNvCxnSpPr>
          <p:nvPr/>
        </p:nvCxnSpPr>
        <p:spPr>
          <a:xfrm>
            <a:off x="4116437" y="5955546"/>
            <a:ext cx="1008000"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31" name="直線矢印コネクタ 130">
            <a:extLst>
              <a:ext uri="{FF2B5EF4-FFF2-40B4-BE49-F238E27FC236}">
                <a16:creationId xmlns:a16="http://schemas.microsoft.com/office/drawing/2014/main" id="{DE82FD1D-DA99-BFA3-3389-609A375F1DFC}"/>
              </a:ext>
            </a:extLst>
          </p:cNvPr>
          <p:cNvCxnSpPr>
            <a:cxnSpLocks/>
          </p:cNvCxnSpPr>
          <p:nvPr/>
        </p:nvCxnSpPr>
        <p:spPr>
          <a:xfrm>
            <a:off x="3811717" y="4904103"/>
            <a:ext cx="1665929"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41CFD886-D907-503F-EFE1-B13BB9BAA402}"/>
              </a:ext>
            </a:extLst>
          </p:cNvPr>
          <p:cNvCxnSpPr>
            <a:cxnSpLocks/>
          </p:cNvCxnSpPr>
          <p:nvPr/>
        </p:nvCxnSpPr>
        <p:spPr>
          <a:xfrm>
            <a:off x="3765871" y="2651063"/>
            <a:ext cx="4375505" cy="0"/>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26" name="吹き出し: 四角形 25">
            <a:extLst>
              <a:ext uri="{FF2B5EF4-FFF2-40B4-BE49-F238E27FC236}">
                <a16:creationId xmlns:a16="http://schemas.microsoft.com/office/drawing/2014/main" id="{F79D81EE-961F-D38B-DC44-45F5410F2E35}"/>
              </a:ext>
            </a:extLst>
          </p:cNvPr>
          <p:cNvSpPr/>
          <p:nvPr/>
        </p:nvSpPr>
        <p:spPr>
          <a:xfrm>
            <a:off x="6751589" y="5278967"/>
            <a:ext cx="942570" cy="461263"/>
          </a:xfrm>
          <a:prstGeom prst="wedgeRectCallout">
            <a:avLst>
              <a:gd name="adj1" fmla="val -71342"/>
              <a:gd name="adj2" fmla="val 17311"/>
            </a:avLst>
          </a:prstGeom>
          <a:solidFill>
            <a:srgbClr val="FFFF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rgbClr val="002060"/>
                </a:solidFill>
                <a:latin typeface="Meiryo UI" panose="020B0604030504040204" pitchFamily="50" charset="-128"/>
                <a:ea typeface="Meiryo UI" panose="020B0604030504040204" pitchFamily="50" charset="-128"/>
              </a:rPr>
              <a:t>バランスの</a:t>
            </a:r>
            <a:br>
              <a:rPr kumimoji="1" lang="en-US" altLang="ja-JP" b="1" dirty="0">
                <a:solidFill>
                  <a:srgbClr val="002060"/>
                </a:solidFill>
                <a:latin typeface="Meiryo UI" panose="020B0604030504040204" pitchFamily="50" charset="-128"/>
                <a:ea typeface="Meiryo UI" panose="020B0604030504040204" pitchFamily="50" charset="-128"/>
              </a:rPr>
            </a:br>
            <a:r>
              <a:rPr kumimoji="1" lang="ja-JP" altLang="en-US" b="1" dirty="0">
                <a:solidFill>
                  <a:srgbClr val="002060"/>
                </a:solidFill>
                <a:latin typeface="Meiryo UI" panose="020B0604030504040204" pitchFamily="50" charset="-128"/>
                <a:ea typeface="Meiryo UI" panose="020B0604030504040204" pitchFamily="50" charset="-128"/>
              </a:rPr>
              <a:t>維持</a:t>
            </a:r>
          </a:p>
        </p:txBody>
      </p:sp>
      <p:sp>
        <p:nvSpPr>
          <p:cNvPr id="27" name="吹き出し: 四角形 26">
            <a:extLst>
              <a:ext uri="{FF2B5EF4-FFF2-40B4-BE49-F238E27FC236}">
                <a16:creationId xmlns:a16="http://schemas.microsoft.com/office/drawing/2014/main" id="{C27ADF63-F5D1-158B-5312-20E7157B9E71}"/>
              </a:ext>
            </a:extLst>
          </p:cNvPr>
          <p:cNvSpPr/>
          <p:nvPr/>
        </p:nvSpPr>
        <p:spPr>
          <a:xfrm>
            <a:off x="6896263" y="2775104"/>
            <a:ext cx="837734" cy="798887"/>
          </a:xfrm>
          <a:prstGeom prst="wedgeRectCallout">
            <a:avLst>
              <a:gd name="adj1" fmla="val 72172"/>
              <a:gd name="adj2" fmla="val 18127"/>
            </a:avLst>
          </a:prstGeom>
          <a:solidFill>
            <a:srgbClr val="FFFFB7"/>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rgbClr val="002060"/>
                </a:solidFill>
                <a:latin typeface="Meiryo UI" panose="020B0604030504040204" pitchFamily="50" charset="-128"/>
                <a:ea typeface="Meiryo UI" panose="020B0604030504040204" pitchFamily="50" charset="-128"/>
              </a:rPr>
              <a:t>バランスの</a:t>
            </a:r>
            <a:br>
              <a:rPr kumimoji="1" lang="en-US" altLang="ja-JP" b="1" dirty="0">
                <a:solidFill>
                  <a:srgbClr val="002060"/>
                </a:solidFill>
                <a:latin typeface="Meiryo UI" panose="020B0604030504040204" pitchFamily="50" charset="-128"/>
                <a:ea typeface="Meiryo UI" panose="020B0604030504040204" pitchFamily="50" charset="-128"/>
              </a:rPr>
            </a:br>
            <a:r>
              <a:rPr kumimoji="1" lang="ja-JP" altLang="en-US" b="1" dirty="0">
                <a:solidFill>
                  <a:srgbClr val="002060"/>
                </a:solidFill>
                <a:latin typeface="Meiryo UI" panose="020B0604030504040204" pitchFamily="50" charset="-128"/>
                <a:ea typeface="Meiryo UI" panose="020B0604030504040204" pitchFamily="50" charset="-128"/>
              </a:rPr>
              <a:t>偏り</a:t>
            </a:r>
          </a:p>
          <a:p>
            <a:pPr algn="ctr"/>
            <a:r>
              <a:rPr kumimoji="1" lang="ja-JP" altLang="en-US" sz="900" dirty="0">
                <a:solidFill>
                  <a:srgbClr val="002060"/>
                </a:solidFill>
                <a:latin typeface="Meiryo UI" panose="020B0604030504040204" pitchFamily="50" charset="-128"/>
                <a:ea typeface="Meiryo UI" panose="020B0604030504040204" pitchFamily="50" charset="-128"/>
              </a:rPr>
              <a:t>（基礎年金の</a:t>
            </a:r>
            <a:br>
              <a:rPr kumimoji="1" lang="en-US" altLang="ja-JP" sz="900" dirty="0">
                <a:solidFill>
                  <a:srgbClr val="002060"/>
                </a:solidFill>
                <a:latin typeface="Meiryo UI" panose="020B0604030504040204" pitchFamily="50" charset="-128"/>
                <a:ea typeface="Meiryo UI" panose="020B0604030504040204" pitchFamily="50" charset="-128"/>
              </a:rPr>
            </a:br>
            <a:r>
              <a:rPr kumimoji="1" lang="ja-JP" altLang="en-US" sz="900" dirty="0">
                <a:solidFill>
                  <a:srgbClr val="002060"/>
                </a:solidFill>
                <a:latin typeface="Meiryo UI" panose="020B0604030504040204" pitchFamily="50" charset="-128"/>
                <a:ea typeface="Meiryo UI" panose="020B0604030504040204" pitchFamily="50" charset="-128"/>
              </a:rPr>
              <a:t>割合の低下</a:t>
            </a:r>
            <a:r>
              <a:rPr kumimoji="1" lang="en-US" altLang="ja-JP" sz="900" dirty="0">
                <a:solidFill>
                  <a:srgbClr val="00206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3305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childTnLst>
                                </p:cTn>
                              </p:par>
                              <p:par>
                                <p:cTn id="9" presetID="35" presetClass="path" presetSubtype="0" fill="hold" grpId="1" nodeType="withEffect">
                                  <p:stCondLst>
                                    <p:cond delay="0"/>
                                  </p:stCondLst>
                                  <p:childTnLst>
                                    <p:animMotion origin="layout" path="M 0.05898 0.02153 L -1.53846E-6 -1.48148E-6 " pathEditMode="relative" rAng="0" ptsTypes="AA">
                                      <p:cBhvr>
                                        <p:cTn id="10" dur="1000" fill="hold"/>
                                        <p:tgtEl>
                                          <p:spTgt spid="27"/>
                                        </p:tgtEl>
                                        <p:attrNameLst>
                                          <p:attrName>ppt_x</p:attrName>
                                          <p:attrName>ppt_y</p:attrName>
                                        </p:attrNameLst>
                                      </p:cBhvr>
                                      <p:rCtr x="-2949" y="-1088"/>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childTnLst>
                                </p:cTn>
                              </p:par>
                              <p:par>
                                <p:cTn id="17" presetID="35" presetClass="path" presetSubtype="0" fill="hold" grpId="1" nodeType="withEffect">
                                  <p:stCondLst>
                                    <p:cond delay="0"/>
                                  </p:stCondLst>
                                  <p:childTnLst>
                                    <p:animMotion origin="layout" path="M -0.02789 0.00208 L 3.33333E-6 -7.40741E-7 " pathEditMode="relative" rAng="0" ptsTypes="AA">
                                      <p:cBhvr>
                                        <p:cTn id="18" dur="1000" fill="hold"/>
                                        <p:tgtEl>
                                          <p:spTgt spid="26"/>
                                        </p:tgtEl>
                                        <p:attrNameLst>
                                          <p:attrName>ppt_x</p:attrName>
                                          <p:attrName>ppt_y</p:attrName>
                                        </p:attrNameLst>
                                      </p:cBhvr>
                                      <p:rCtr x="1394"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正方形/長方形 122">
            <a:extLst>
              <a:ext uri="{FF2B5EF4-FFF2-40B4-BE49-F238E27FC236}">
                <a16:creationId xmlns:a16="http://schemas.microsoft.com/office/drawing/2014/main" id="{BA6825A4-08DE-9B77-60A9-BFB966533A3A}"/>
              </a:ext>
            </a:extLst>
          </p:cNvPr>
          <p:cNvSpPr/>
          <p:nvPr/>
        </p:nvSpPr>
        <p:spPr>
          <a:xfrm>
            <a:off x="3715360" y="871564"/>
            <a:ext cx="2556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81" name="グラフ 80">
            <a:extLst>
              <a:ext uri="{FF2B5EF4-FFF2-40B4-BE49-F238E27FC236}">
                <a16:creationId xmlns:a16="http://schemas.microsoft.com/office/drawing/2014/main" id="{2435DD22-E6DC-0345-D84B-E87E8FCF84CD}"/>
              </a:ext>
            </a:extLst>
          </p:cNvPr>
          <p:cNvGraphicFramePr/>
          <p:nvPr>
            <p:extLst>
              <p:ext uri="{D42A27DB-BD31-4B8C-83A1-F6EECF244321}">
                <p14:modId xmlns:p14="http://schemas.microsoft.com/office/powerpoint/2010/main" val="3155602979"/>
              </p:ext>
            </p:extLst>
          </p:nvPr>
        </p:nvGraphicFramePr>
        <p:xfrm>
          <a:off x="5261482" y="1619508"/>
          <a:ext cx="4233259" cy="4299887"/>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3B039F73-1FB8-02B5-A791-6A93A2DA3ABA}"/>
              </a:ext>
            </a:extLst>
          </p:cNvPr>
          <p:cNvSpPr txBox="1"/>
          <p:nvPr/>
        </p:nvSpPr>
        <p:spPr>
          <a:xfrm>
            <a:off x="383079" y="678612"/>
            <a:ext cx="900278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基礎年金のマクロ経済スライドの早期終了は、</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将来の年金水準の改善に効果</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があります。 （特に基礎年金や低年金）</a:t>
            </a:r>
          </a:p>
        </p:txBody>
      </p:sp>
      <p:sp>
        <p:nvSpPr>
          <p:cNvPr id="4" name="スライド番号プレースホルダー 1">
            <a:extLst>
              <a:ext uri="{FF2B5EF4-FFF2-40B4-BE49-F238E27FC236}">
                <a16:creationId xmlns:a16="http://schemas.microsoft.com/office/drawing/2014/main" id="{65972603-CC95-CE15-C23F-086AD4293304}"/>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21BC793B-A608-5801-278F-A09EFEED6922}"/>
              </a:ext>
            </a:extLst>
          </p:cNvPr>
          <p:cNvSpPr/>
          <p:nvPr/>
        </p:nvSpPr>
        <p:spPr>
          <a:xfrm>
            <a:off x="411259" y="1"/>
            <a:ext cx="8725814"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基礎年金のマクロ経済スライドの早期終了による将来の年金額への効果</a:t>
            </a:r>
          </a:p>
        </p:txBody>
      </p:sp>
      <p:sp>
        <p:nvSpPr>
          <p:cNvPr id="10" name="テキスト ボックス 9">
            <a:extLst>
              <a:ext uri="{FF2B5EF4-FFF2-40B4-BE49-F238E27FC236}">
                <a16:creationId xmlns:a16="http://schemas.microsoft.com/office/drawing/2014/main" id="{FCB72011-82EA-0CC1-7FA6-22036729D3E9}"/>
              </a:ext>
            </a:extLst>
          </p:cNvPr>
          <p:cNvSpPr txBox="1"/>
          <p:nvPr/>
        </p:nvSpPr>
        <p:spPr>
          <a:xfrm>
            <a:off x="411260" y="1197737"/>
            <a:ext cx="9072000" cy="24120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成長型経済移行・継続ケース　</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p>
        </p:txBody>
      </p:sp>
      <p:graphicFrame>
        <p:nvGraphicFramePr>
          <p:cNvPr id="54" name="グラフ 53">
            <a:extLst>
              <a:ext uri="{FF2B5EF4-FFF2-40B4-BE49-F238E27FC236}">
                <a16:creationId xmlns:a16="http://schemas.microsoft.com/office/drawing/2014/main" id="{2134947E-5C25-676F-EDFD-88E84A4AF7A6}"/>
              </a:ext>
            </a:extLst>
          </p:cNvPr>
          <p:cNvGraphicFramePr/>
          <p:nvPr>
            <p:extLst>
              <p:ext uri="{D42A27DB-BD31-4B8C-83A1-F6EECF244321}">
                <p14:modId xmlns:p14="http://schemas.microsoft.com/office/powerpoint/2010/main" val="2759781363"/>
              </p:ext>
            </p:extLst>
          </p:nvPr>
        </p:nvGraphicFramePr>
        <p:xfrm>
          <a:off x="411259" y="1619508"/>
          <a:ext cx="4221021" cy="4299889"/>
        </p:xfrm>
        <a:graphic>
          <a:graphicData uri="http://schemas.openxmlformats.org/drawingml/2006/chart">
            <c:chart xmlns:c="http://schemas.openxmlformats.org/drawingml/2006/chart" xmlns:r="http://schemas.openxmlformats.org/officeDocument/2006/relationships" r:id="rId3"/>
          </a:graphicData>
        </a:graphic>
      </p:graphicFrame>
      <p:sp>
        <p:nvSpPr>
          <p:cNvPr id="56" name="二等辺三角形 55">
            <a:extLst>
              <a:ext uri="{FF2B5EF4-FFF2-40B4-BE49-F238E27FC236}">
                <a16:creationId xmlns:a16="http://schemas.microsoft.com/office/drawing/2014/main" id="{203059A5-CE65-8112-BB17-FB145164FF67}"/>
              </a:ext>
            </a:extLst>
          </p:cNvPr>
          <p:cNvSpPr/>
          <p:nvPr/>
        </p:nvSpPr>
        <p:spPr>
          <a:xfrm rot="5400000">
            <a:off x="4573023" y="3651851"/>
            <a:ext cx="759954" cy="235202"/>
          </a:xfrm>
          <a:prstGeom prst="triangl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919BD19E-0F32-6C48-52F0-469F86F056B7}"/>
              </a:ext>
            </a:extLst>
          </p:cNvPr>
          <p:cNvSpPr txBox="1"/>
          <p:nvPr/>
        </p:nvSpPr>
        <p:spPr>
          <a:xfrm>
            <a:off x="825371" y="1707099"/>
            <a:ext cx="3394288"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2059</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年に</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p>
        </p:txBody>
      </p:sp>
      <p:sp>
        <p:nvSpPr>
          <p:cNvPr id="82" name="テキスト ボックス 81">
            <a:extLst>
              <a:ext uri="{FF2B5EF4-FFF2-40B4-BE49-F238E27FC236}">
                <a16:creationId xmlns:a16="http://schemas.microsoft.com/office/drawing/2014/main" id="{57CD5969-B6F0-EF6B-1A24-02564D0E7846}"/>
              </a:ext>
            </a:extLst>
          </p:cNvPr>
          <p:cNvSpPr txBox="1"/>
          <p:nvPr/>
        </p:nvSpPr>
        <p:spPr>
          <a:xfrm>
            <a:off x="5629820" y="1707099"/>
            <a:ext cx="3526841"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年金額分布</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2059</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年に</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p>
        </p:txBody>
      </p:sp>
      <p:sp>
        <p:nvSpPr>
          <p:cNvPr id="84" name="テキスト ボックス 83">
            <a:extLst>
              <a:ext uri="{FF2B5EF4-FFF2-40B4-BE49-F238E27FC236}">
                <a16:creationId xmlns:a16="http://schemas.microsoft.com/office/drawing/2014/main" id="{6278E986-990B-E4F7-C64D-88A50FC108B0}"/>
              </a:ext>
            </a:extLst>
          </p:cNvPr>
          <p:cNvSpPr txBox="1"/>
          <p:nvPr/>
        </p:nvSpPr>
        <p:spPr>
          <a:xfrm>
            <a:off x="7481032" y="593247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5" name="直線コネクタ 84">
            <a:extLst>
              <a:ext uri="{FF2B5EF4-FFF2-40B4-BE49-F238E27FC236}">
                <a16:creationId xmlns:a16="http://schemas.microsoft.com/office/drawing/2014/main" id="{9A94C0C1-29D6-55AA-DC45-743542AD7536}"/>
              </a:ext>
            </a:extLst>
          </p:cNvPr>
          <p:cNvCxnSpPr>
            <a:cxnSpLocks/>
          </p:cNvCxnSpPr>
          <p:nvPr/>
        </p:nvCxnSpPr>
        <p:spPr>
          <a:xfrm>
            <a:off x="7478701" y="6039645"/>
            <a:ext cx="36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B258D1A6-DF35-9D5F-4475-6FFF91F9E9ED}"/>
              </a:ext>
            </a:extLst>
          </p:cNvPr>
          <p:cNvSpPr txBox="1"/>
          <p:nvPr/>
        </p:nvSpPr>
        <p:spPr>
          <a:xfrm>
            <a:off x="8434998" y="5932476"/>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早期終了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7" name="直線コネクタ 86">
            <a:extLst>
              <a:ext uri="{FF2B5EF4-FFF2-40B4-BE49-F238E27FC236}">
                <a16:creationId xmlns:a16="http://schemas.microsoft.com/office/drawing/2014/main" id="{FE4D9AE2-C0CE-7145-487F-0CCC9AD627D7}"/>
              </a:ext>
            </a:extLst>
          </p:cNvPr>
          <p:cNvCxnSpPr>
            <a:cxnSpLocks/>
          </p:cNvCxnSpPr>
          <p:nvPr/>
        </p:nvCxnSpPr>
        <p:spPr>
          <a:xfrm>
            <a:off x="8394480" y="6039645"/>
            <a:ext cx="360000" cy="0"/>
          </a:xfrm>
          <a:prstGeom prst="line">
            <a:avLst/>
          </a:prstGeom>
          <a:ln w="19050" cap="rnd">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587F6E3F-7E6C-70A3-8524-435229451966}"/>
              </a:ext>
            </a:extLst>
          </p:cNvPr>
          <p:cNvGrpSpPr/>
          <p:nvPr/>
        </p:nvGrpSpPr>
        <p:grpSpPr>
          <a:xfrm>
            <a:off x="5987750" y="3965702"/>
            <a:ext cx="1090450" cy="734418"/>
            <a:chOff x="6313270" y="3835087"/>
            <a:chExt cx="1090450" cy="734418"/>
          </a:xfrm>
        </p:grpSpPr>
        <p:sp>
          <p:nvSpPr>
            <p:cNvPr id="90" name="フリーフォーム: 図形 89">
              <a:extLst>
                <a:ext uri="{FF2B5EF4-FFF2-40B4-BE49-F238E27FC236}">
                  <a16:creationId xmlns:a16="http://schemas.microsoft.com/office/drawing/2014/main" id="{324989B2-8575-3F1B-27EF-7F765FAFA339}"/>
                </a:ext>
              </a:extLst>
            </p:cNvPr>
            <p:cNvSpPr/>
            <p:nvPr/>
          </p:nvSpPr>
          <p:spPr>
            <a:xfrm rot="10800000">
              <a:off x="6365818" y="3837692"/>
              <a:ext cx="948289" cy="731813"/>
            </a:xfrm>
            <a:custGeom>
              <a:avLst/>
              <a:gdLst>
                <a:gd name="connsiteX0" fmla="*/ 899569 w 899569"/>
                <a:gd name="connsiteY0" fmla="*/ 686524 h 686524"/>
                <a:gd name="connsiteX1" fmla="*/ 0 w 899569"/>
                <a:gd name="connsiteY1" fmla="*/ 686524 h 686524"/>
                <a:gd name="connsiteX2" fmla="*/ 0 w 899569"/>
                <a:gd name="connsiteY2" fmla="*/ 334943 h 686524"/>
                <a:gd name="connsiteX3" fmla="*/ 189902 w 899569"/>
                <a:gd name="connsiteY3" fmla="*/ 334943 h 686524"/>
                <a:gd name="connsiteX4" fmla="*/ 32001 w 899569"/>
                <a:gd name="connsiteY4" fmla="*/ 0 h 686524"/>
                <a:gd name="connsiteX5" fmla="*/ 299664 w 899569"/>
                <a:gd name="connsiteY5" fmla="*/ 334943 h 686524"/>
                <a:gd name="connsiteX6" fmla="*/ 899569 w 899569"/>
                <a:gd name="connsiteY6" fmla="*/ 334943 h 6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69" h="686524">
                  <a:moveTo>
                    <a:pt x="899569" y="686524"/>
                  </a:moveTo>
                  <a:lnTo>
                    <a:pt x="0" y="686524"/>
                  </a:lnTo>
                  <a:lnTo>
                    <a:pt x="0" y="334943"/>
                  </a:lnTo>
                  <a:lnTo>
                    <a:pt x="189902" y="334943"/>
                  </a:lnTo>
                  <a:lnTo>
                    <a:pt x="32001" y="0"/>
                  </a:lnTo>
                  <a:lnTo>
                    <a:pt x="299664" y="334943"/>
                  </a:lnTo>
                  <a:lnTo>
                    <a:pt x="899569" y="334943"/>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1" name="吹き出し: 四角形 90">
              <a:extLst>
                <a:ext uri="{FF2B5EF4-FFF2-40B4-BE49-F238E27FC236}">
                  <a16:creationId xmlns:a16="http://schemas.microsoft.com/office/drawing/2014/main" id="{A56D457E-DA93-EA2A-2B1D-EFEB52B36C6B}"/>
                </a:ext>
              </a:extLst>
            </p:cNvPr>
            <p:cNvSpPr/>
            <p:nvPr/>
          </p:nvSpPr>
          <p:spPr>
            <a:xfrm>
              <a:off x="6313270" y="3835087"/>
              <a:ext cx="1090450" cy="360000"/>
            </a:xfrm>
            <a:prstGeom prst="wedgeRectCallout">
              <a:avLst>
                <a:gd name="adj1" fmla="val -14674"/>
                <a:gd name="adj2" fmla="val -28634"/>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低年金者が減少</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
        <p:nvSpPr>
          <p:cNvPr id="92" name="矢印: 右 91">
            <a:extLst>
              <a:ext uri="{FF2B5EF4-FFF2-40B4-BE49-F238E27FC236}">
                <a16:creationId xmlns:a16="http://schemas.microsoft.com/office/drawing/2014/main" id="{D311C513-82B2-E7DA-FEB8-4F8B84CAEFDD}"/>
              </a:ext>
            </a:extLst>
          </p:cNvPr>
          <p:cNvSpPr/>
          <p:nvPr/>
        </p:nvSpPr>
        <p:spPr>
          <a:xfrm rot="5400000" flipV="1">
            <a:off x="6968065" y="4844395"/>
            <a:ext cx="180000" cy="144000"/>
          </a:xfrm>
          <a:prstGeom prst="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4" name="矢印: 右 93">
            <a:extLst>
              <a:ext uri="{FF2B5EF4-FFF2-40B4-BE49-F238E27FC236}">
                <a16:creationId xmlns:a16="http://schemas.microsoft.com/office/drawing/2014/main" id="{60E5D8D8-1F44-88F1-700D-31A01D64AA3F}"/>
              </a:ext>
            </a:extLst>
          </p:cNvPr>
          <p:cNvSpPr/>
          <p:nvPr/>
        </p:nvSpPr>
        <p:spPr>
          <a:xfrm flipV="1">
            <a:off x="8085411" y="2641712"/>
            <a:ext cx="489069" cy="182684"/>
          </a:xfrm>
          <a:prstGeom prst="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6" name="テキスト ボックス 95">
            <a:extLst>
              <a:ext uri="{FF2B5EF4-FFF2-40B4-BE49-F238E27FC236}">
                <a16:creationId xmlns:a16="http://schemas.microsoft.com/office/drawing/2014/main" id="{6257F8FF-101E-039C-9C40-F57909395EFD}"/>
              </a:ext>
            </a:extLst>
          </p:cNvPr>
          <p:cNvSpPr txBox="1"/>
          <p:nvPr/>
        </p:nvSpPr>
        <p:spPr>
          <a:xfrm>
            <a:off x="3505339" y="593247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A025E9B8-A065-92B5-E68A-91F7E3DBB294}"/>
              </a:ext>
            </a:extLst>
          </p:cNvPr>
          <p:cNvSpPr txBox="1"/>
          <p:nvPr/>
        </p:nvSpPr>
        <p:spPr>
          <a:xfrm>
            <a:off x="3940388" y="5932476"/>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正方形/長方形 97">
            <a:extLst>
              <a:ext uri="{FF2B5EF4-FFF2-40B4-BE49-F238E27FC236}">
                <a16:creationId xmlns:a16="http://schemas.microsoft.com/office/drawing/2014/main" id="{6BDF7C56-3A1C-BD83-8D11-6A0AEA3AEE10}"/>
              </a:ext>
            </a:extLst>
          </p:cNvPr>
          <p:cNvSpPr/>
          <p:nvPr/>
        </p:nvSpPr>
        <p:spPr>
          <a:xfrm>
            <a:off x="4308688" y="5997216"/>
            <a:ext cx="94060" cy="94060"/>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E717E16B-173B-1B26-A3ED-7270325BBFCF}"/>
              </a:ext>
            </a:extLst>
          </p:cNvPr>
          <p:cNvSpPr/>
          <p:nvPr/>
        </p:nvSpPr>
        <p:spPr>
          <a:xfrm>
            <a:off x="3875308" y="5997216"/>
            <a:ext cx="94060" cy="94060"/>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4" name="上矢印 3">
            <a:extLst>
              <a:ext uri="{FF2B5EF4-FFF2-40B4-BE49-F238E27FC236}">
                <a16:creationId xmlns:a16="http://schemas.microsoft.com/office/drawing/2014/main" id="{B2D8F3E7-8778-BF2A-5AFF-9CB2D3052221}"/>
              </a:ext>
            </a:extLst>
          </p:cNvPr>
          <p:cNvSpPr/>
          <p:nvPr/>
        </p:nvSpPr>
        <p:spPr>
          <a:xfrm rot="3250654">
            <a:off x="2615605" y="2965264"/>
            <a:ext cx="180000" cy="684000"/>
          </a:xfrm>
          <a:prstGeom prst="upArrow">
            <a:avLst>
              <a:gd name="adj1" fmla="val 50000"/>
              <a:gd name="adj2" fmla="val 7457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B8084C7A-2B7B-5C15-C44E-388CEEE33F91}"/>
              </a:ext>
            </a:extLst>
          </p:cNvPr>
          <p:cNvSpPr txBox="1"/>
          <p:nvPr/>
        </p:nvSpPr>
        <p:spPr>
          <a:xfrm>
            <a:off x="326042" y="6203486"/>
            <a:ext cx="9072000" cy="349648"/>
          </a:xfrm>
          <a:prstGeom prst="rect">
            <a:avLst/>
          </a:prstGeom>
          <a:noFill/>
        </p:spPr>
        <p:txBody>
          <a:bodyPr wrap="square" rtlCol="0">
            <a:spAutoFit/>
          </a:bodyPr>
          <a:lstStyle/>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注１：</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a:t>
            </a:r>
            <a:endPar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注２：</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&lt; &gt;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年時点の年齢。</a:t>
            </a:r>
          </a:p>
        </p:txBody>
      </p:sp>
      <p:grpSp>
        <p:nvGrpSpPr>
          <p:cNvPr id="6" name="グループ化 5">
            <a:extLst>
              <a:ext uri="{FF2B5EF4-FFF2-40B4-BE49-F238E27FC236}">
                <a16:creationId xmlns:a16="http://schemas.microsoft.com/office/drawing/2014/main" id="{E93E43B4-DC2B-9CB2-9B3D-DFA1390CF5C0}"/>
              </a:ext>
            </a:extLst>
          </p:cNvPr>
          <p:cNvGrpSpPr/>
          <p:nvPr/>
        </p:nvGrpSpPr>
        <p:grpSpPr>
          <a:xfrm>
            <a:off x="7390308" y="2159439"/>
            <a:ext cx="1027292" cy="492438"/>
            <a:chOff x="6148756" y="3780840"/>
            <a:chExt cx="1027292" cy="492438"/>
          </a:xfrm>
        </p:grpSpPr>
        <p:sp>
          <p:nvSpPr>
            <p:cNvPr id="11" name="フリーフォーム: 図形 10">
              <a:extLst>
                <a:ext uri="{FF2B5EF4-FFF2-40B4-BE49-F238E27FC236}">
                  <a16:creationId xmlns:a16="http://schemas.microsoft.com/office/drawing/2014/main" id="{F902B76F-357A-F25C-D7EB-00933DC3FEDE}"/>
                </a:ext>
              </a:extLst>
            </p:cNvPr>
            <p:cNvSpPr/>
            <p:nvPr/>
          </p:nvSpPr>
          <p:spPr>
            <a:xfrm rot="10800000">
              <a:off x="6237148" y="3860317"/>
              <a:ext cx="850508" cy="412961"/>
            </a:xfrm>
            <a:custGeom>
              <a:avLst/>
              <a:gdLst>
                <a:gd name="connsiteX0" fmla="*/ 899569 w 899569"/>
                <a:gd name="connsiteY0" fmla="*/ 686524 h 686524"/>
                <a:gd name="connsiteX1" fmla="*/ 0 w 899569"/>
                <a:gd name="connsiteY1" fmla="*/ 686524 h 686524"/>
                <a:gd name="connsiteX2" fmla="*/ 0 w 899569"/>
                <a:gd name="connsiteY2" fmla="*/ 334943 h 686524"/>
                <a:gd name="connsiteX3" fmla="*/ 189902 w 899569"/>
                <a:gd name="connsiteY3" fmla="*/ 334943 h 686524"/>
                <a:gd name="connsiteX4" fmla="*/ 32001 w 899569"/>
                <a:gd name="connsiteY4" fmla="*/ 0 h 686524"/>
                <a:gd name="connsiteX5" fmla="*/ 299664 w 899569"/>
                <a:gd name="connsiteY5" fmla="*/ 334943 h 686524"/>
                <a:gd name="connsiteX6" fmla="*/ 899569 w 899569"/>
                <a:gd name="connsiteY6" fmla="*/ 334943 h 6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69" h="686524">
                  <a:moveTo>
                    <a:pt x="899569" y="686524"/>
                  </a:moveTo>
                  <a:lnTo>
                    <a:pt x="0" y="686524"/>
                  </a:lnTo>
                  <a:lnTo>
                    <a:pt x="0" y="334943"/>
                  </a:lnTo>
                  <a:lnTo>
                    <a:pt x="189902" y="334943"/>
                  </a:lnTo>
                  <a:lnTo>
                    <a:pt x="32001" y="0"/>
                  </a:lnTo>
                  <a:lnTo>
                    <a:pt x="299664" y="334943"/>
                  </a:lnTo>
                  <a:lnTo>
                    <a:pt x="899569" y="334943"/>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6" name="吹き出し: 四角形 15">
              <a:extLst>
                <a:ext uri="{FF2B5EF4-FFF2-40B4-BE49-F238E27FC236}">
                  <a16:creationId xmlns:a16="http://schemas.microsoft.com/office/drawing/2014/main" id="{473F9185-2A72-548D-62B5-B3A620F9EE04}"/>
                </a:ext>
              </a:extLst>
            </p:cNvPr>
            <p:cNvSpPr/>
            <p:nvPr/>
          </p:nvSpPr>
          <p:spPr>
            <a:xfrm>
              <a:off x="6148756" y="3780840"/>
              <a:ext cx="1027292" cy="360000"/>
            </a:xfrm>
            <a:prstGeom prst="wedgeRectCallout">
              <a:avLst>
                <a:gd name="adj1" fmla="val -14674"/>
                <a:gd name="adj2" fmla="val -28634"/>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年金額の増額</a:t>
              </a:r>
            </a:p>
          </p:txBody>
        </p:sp>
      </p:grpSp>
    </p:spTree>
    <p:extLst>
      <p:ext uri="{BB962C8B-B14F-4D97-AF65-F5344CB8AC3E}">
        <p14:creationId xmlns:p14="http://schemas.microsoft.com/office/powerpoint/2010/main" val="25199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4375 0.04514 L 4.87179E-6 -2.96296E-6 " pathEditMode="relative" rAng="0" ptsTypes="AA">
                                      <p:cBhvr>
                                        <p:cTn id="10" dur="1000" fill="hold"/>
                                        <p:tgtEl>
                                          <p:spTgt spid="3"/>
                                        </p:tgtEl>
                                        <p:attrNameLst>
                                          <p:attrName>ppt_x</p:attrName>
                                          <p:attrName>ppt_y</p:attrName>
                                        </p:attrNameLst>
                                      </p:cBhvr>
                                      <p:rCtr x="-2196" y="-2269"/>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4375 0.04514 L 3.58974E-6 -4.44444E-6 " pathEditMode="relative" rAng="0" ptsTypes="AA">
                                      <p:cBhvr>
                                        <p:cTn id="18" dur="1000" fill="hold"/>
                                        <p:tgtEl>
                                          <p:spTgt spid="6"/>
                                        </p:tgtEl>
                                        <p:attrNameLst>
                                          <p:attrName>ppt_x</p:attrName>
                                          <p:attrName>ppt_y</p:attrName>
                                        </p:attrNameLst>
                                      </p:cBhvr>
                                      <p:rCtr x="-2196"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3F1614C0-3F24-4755-B23E-3A5DA8E8C6AD}"/>
              </a:ext>
            </a:extLst>
          </p:cNvPr>
          <p:cNvGraphicFramePr/>
          <p:nvPr>
            <p:extLst>
              <p:ext uri="{D42A27DB-BD31-4B8C-83A1-F6EECF244321}">
                <p14:modId xmlns:p14="http://schemas.microsoft.com/office/powerpoint/2010/main" val="1973074168"/>
              </p:ext>
            </p:extLst>
          </p:nvPr>
        </p:nvGraphicFramePr>
        <p:xfrm>
          <a:off x="411259" y="1696263"/>
          <a:ext cx="4190770" cy="4299887"/>
        </p:xfrm>
        <a:graphic>
          <a:graphicData uri="http://schemas.openxmlformats.org/drawingml/2006/chart">
            <c:chart xmlns:c="http://schemas.openxmlformats.org/drawingml/2006/chart" xmlns:r="http://schemas.openxmlformats.org/officeDocument/2006/relationships" r:id="rId2"/>
          </a:graphicData>
        </a:graphic>
      </p:graphicFrame>
      <p:sp>
        <p:nvSpPr>
          <p:cNvPr id="123" name="正方形/長方形 122">
            <a:extLst>
              <a:ext uri="{FF2B5EF4-FFF2-40B4-BE49-F238E27FC236}">
                <a16:creationId xmlns:a16="http://schemas.microsoft.com/office/drawing/2014/main" id="{BA6825A4-08DE-9B77-60A9-BFB966533A3A}"/>
              </a:ext>
            </a:extLst>
          </p:cNvPr>
          <p:cNvSpPr/>
          <p:nvPr/>
        </p:nvSpPr>
        <p:spPr>
          <a:xfrm>
            <a:off x="3715366" y="890614"/>
            <a:ext cx="2572003"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81" name="グラフ 80">
            <a:extLst>
              <a:ext uri="{FF2B5EF4-FFF2-40B4-BE49-F238E27FC236}">
                <a16:creationId xmlns:a16="http://schemas.microsoft.com/office/drawing/2014/main" id="{2435DD22-E6DC-0345-D84B-E87E8FCF84CD}"/>
              </a:ext>
            </a:extLst>
          </p:cNvPr>
          <p:cNvGraphicFramePr/>
          <p:nvPr>
            <p:extLst>
              <p:ext uri="{D42A27DB-BD31-4B8C-83A1-F6EECF244321}">
                <p14:modId xmlns:p14="http://schemas.microsoft.com/office/powerpoint/2010/main" val="767512678"/>
              </p:ext>
            </p:extLst>
          </p:nvPr>
        </p:nvGraphicFramePr>
        <p:xfrm>
          <a:off x="5261483" y="1696261"/>
          <a:ext cx="4231768" cy="4299887"/>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3B039F73-1FB8-02B5-A791-6A93A2DA3ABA}"/>
              </a:ext>
            </a:extLst>
          </p:cNvPr>
          <p:cNvSpPr txBox="1"/>
          <p:nvPr/>
        </p:nvSpPr>
        <p:spPr>
          <a:xfrm>
            <a:off x="352935" y="705374"/>
            <a:ext cx="900278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基礎年金のマクロ経済スライドの早期終了は、</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将来の年金水準の改善に効果</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があります。 （特に基礎年金や低年金）</a:t>
            </a:r>
          </a:p>
        </p:txBody>
      </p:sp>
      <p:sp>
        <p:nvSpPr>
          <p:cNvPr id="4" name="スライド番号プレースホルダー 1">
            <a:extLst>
              <a:ext uri="{FF2B5EF4-FFF2-40B4-BE49-F238E27FC236}">
                <a16:creationId xmlns:a16="http://schemas.microsoft.com/office/drawing/2014/main" id="{65972603-CC95-CE15-C23F-086AD4293304}"/>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21BC793B-A608-5801-278F-A09EFEED6922}"/>
              </a:ext>
            </a:extLst>
          </p:cNvPr>
          <p:cNvSpPr/>
          <p:nvPr/>
        </p:nvSpPr>
        <p:spPr>
          <a:xfrm>
            <a:off x="318271" y="1"/>
            <a:ext cx="8725814"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基礎年金のマクロ経済スライドの早期終了による将来の年金額への効果</a:t>
            </a:r>
          </a:p>
        </p:txBody>
      </p:sp>
      <p:sp>
        <p:nvSpPr>
          <p:cNvPr id="10" name="テキスト ボックス 9">
            <a:extLst>
              <a:ext uri="{FF2B5EF4-FFF2-40B4-BE49-F238E27FC236}">
                <a16:creationId xmlns:a16="http://schemas.microsoft.com/office/drawing/2014/main" id="{FCB72011-82EA-0CC1-7FA6-22036729D3E9}"/>
              </a:ext>
            </a:extLst>
          </p:cNvPr>
          <p:cNvSpPr txBox="1"/>
          <p:nvPr/>
        </p:nvSpPr>
        <p:spPr>
          <a:xfrm>
            <a:off x="402915" y="1197737"/>
            <a:ext cx="9090335" cy="24120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 </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endParaRPr kumimoji="0" lang="ja-JP" altLang="en-US" sz="14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6" name="二等辺三角形 55">
            <a:extLst>
              <a:ext uri="{FF2B5EF4-FFF2-40B4-BE49-F238E27FC236}">
                <a16:creationId xmlns:a16="http://schemas.microsoft.com/office/drawing/2014/main" id="{203059A5-CE65-8112-BB17-FB145164FF67}"/>
              </a:ext>
            </a:extLst>
          </p:cNvPr>
          <p:cNvSpPr/>
          <p:nvPr/>
        </p:nvSpPr>
        <p:spPr>
          <a:xfrm rot="5400000">
            <a:off x="4573023" y="3728604"/>
            <a:ext cx="759954" cy="235202"/>
          </a:xfrm>
          <a:prstGeom prst="triangl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919BD19E-0F32-6C48-52F0-469F86F056B7}"/>
              </a:ext>
            </a:extLst>
          </p:cNvPr>
          <p:cNvSpPr txBox="1"/>
          <p:nvPr/>
        </p:nvSpPr>
        <p:spPr>
          <a:xfrm>
            <a:off x="805328" y="1783852"/>
            <a:ext cx="3394288"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lvl="0" algn="ctr">
              <a:lnSpc>
                <a:spcPct val="120000"/>
              </a:lnSpc>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ja-JP" altLang="en-US" sz="1100" dirty="0">
                <a:solidFill>
                  <a:srgbClr val="002060"/>
                </a:solidFill>
                <a:latin typeface="Meiryo UI" panose="020B0604030504040204" pitchFamily="50" charset="-128"/>
                <a:ea typeface="Meiryo UI" panose="020B0604030504040204" pitchFamily="50" charset="-128"/>
              </a:rPr>
              <a:t>＞（</a:t>
            </a:r>
            <a:r>
              <a:rPr kumimoji="1" lang="en-US" altLang="ja-JP" sz="1100" dirty="0">
                <a:solidFill>
                  <a:srgbClr val="002060"/>
                </a:solidFill>
                <a:latin typeface="Meiryo UI" panose="020B0604030504040204" pitchFamily="50" charset="-128"/>
                <a:ea typeface="Meiryo UI" panose="020B0604030504040204" pitchFamily="50" charset="-128"/>
              </a:rPr>
              <a:t>2059</a:t>
            </a:r>
            <a:r>
              <a:rPr kumimoji="1" lang="ja-JP" altLang="en-US" sz="1100" dirty="0">
                <a:solidFill>
                  <a:srgbClr val="002060"/>
                </a:solidFill>
                <a:latin typeface="Meiryo UI" panose="020B0604030504040204" pitchFamily="50" charset="-128"/>
                <a:ea typeface="Meiryo UI" panose="020B0604030504040204" pitchFamily="50" charset="-128"/>
              </a:rPr>
              <a:t>年に</a:t>
            </a:r>
            <a:r>
              <a:rPr kumimoji="1" lang="en-US" altLang="ja-JP" sz="1100" dirty="0">
                <a:solidFill>
                  <a:srgbClr val="002060"/>
                </a:solidFill>
                <a:latin typeface="Meiryo UI" panose="020B0604030504040204" pitchFamily="50" charset="-128"/>
                <a:ea typeface="Meiryo UI" panose="020B0604030504040204" pitchFamily="50" charset="-128"/>
              </a:rPr>
              <a:t>65</a:t>
            </a:r>
            <a:r>
              <a:rPr kumimoji="1" lang="ja-JP" altLang="en-US" sz="1100" dirty="0">
                <a:solidFill>
                  <a:srgbClr val="002060"/>
                </a:solidFill>
                <a:latin typeface="Meiryo UI" panose="020B0604030504040204" pitchFamily="50" charset="-128"/>
                <a:ea typeface="Meiryo UI" panose="020B0604030504040204" pitchFamily="50" charset="-128"/>
              </a:rPr>
              <a:t>歳）</a:t>
            </a:r>
            <a:endPar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82" name="テキスト ボックス 81">
            <a:extLst>
              <a:ext uri="{FF2B5EF4-FFF2-40B4-BE49-F238E27FC236}">
                <a16:creationId xmlns:a16="http://schemas.microsoft.com/office/drawing/2014/main" id="{57CD5969-B6F0-EF6B-1A24-02564D0E7846}"/>
              </a:ext>
            </a:extLst>
          </p:cNvPr>
          <p:cNvSpPr txBox="1"/>
          <p:nvPr/>
        </p:nvSpPr>
        <p:spPr>
          <a:xfrm>
            <a:off x="5657700" y="1783852"/>
            <a:ext cx="3471081" cy="4943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年金額分布</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lvl="0" algn="ctr">
              <a:lnSpc>
                <a:spcPct val="120000"/>
              </a:lnSpc>
              <a:defRPr/>
            </a:pP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1994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生＜</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a:t>
            </a:r>
            <a:r>
              <a:rPr kumimoji="1" lang="ja-JP" altLang="en-US" sz="1100" dirty="0">
                <a:solidFill>
                  <a:srgbClr val="002060"/>
                </a:solidFill>
                <a:latin typeface="Meiryo UI" panose="020B0604030504040204" pitchFamily="50" charset="-128"/>
                <a:ea typeface="Meiryo UI" panose="020B0604030504040204" pitchFamily="50" charset="-128"/>
              </a:rPr>
              <a:t>＞（</a:t>
            </a:r>
            <a:r>
              <a:rPr kumimoji="1" lang="en-US" altLang="ja-JP" sz="1100" dirty="0">
                <a:solidFill>
                  <a:srgbClr val="002060"/>
                </a:solidFill>
                <a:latin typeface="Meiryo UI" panose="020B0604030504040204" pitchFamily="50" charset="-128"/>
                <a:ea typeface="Meiryo UI" panose="020B0604030504040204" pitchFamily="50" charset="-128"/>
              </a:rPr>
              <a:t>2059</a:t>
            </a:r>
            <a:r>
              <a:rPr kumimoji="1" lang="ja-JP" altLang="en-US" sz="1100" dirty="0">
                <a:solidFill>
                  <a:srgbClr val="002060"/>
                </a:solidFill>
                <a:latin typeface="Meiryo UI" panose="020B0604030504040204" pitchFamily="50" charset="-128"/>
                <a:ea typeface="Meiryo UI" panose="020B0604030504040204" pitchFamily="50" charset="-128"/>
              </a:rPr>
              <a:t>年に</a:t>
            </a:r>
            <a:r>
              <a:rPr kumimoji="1" lang="en-US" altLang="ja-JP" sz="1100" dirty="0">
                <a:solidFill>
                  <a:srgbClr val="002060"/>
                </a:solidFill>
                <a:latin typeface="Meiryo UI" panose="020B0604030504040204" pitchFamily="50" charset="-128"/>
                <a:ea typeface="Meiryo UI" panose="020B0604030504040204" pitchFamily="50" charset="-128"/>
              </a:rPr>
              <a:t>65</a:t>
            </a:r>
            <a:r>
              <a:rPr kumimoji="1" lang="ja-JP" altLang="en-US" sz="1100" dirty="0">
                <a:solidFill>
                  <a:srgbClr val="002060"/>
                </a:solidFill>
                <a:latin typeface="Meiryo UI" panose="020B0604030504040204" pitchFamily="50" charset="-128"/>
                <a:ea typeface="Meiryo UI" panose="020B0604030504040204" pitchFamily="50" charset="-128"/>
              </a:rPr>
              <a:t>歳）</a:t>
            </a:r>
            <a:endPar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4" name="矢印: 右 93">
            <a:extLst>
              <a:ext uri="{FF2B5EF4-FFF2-40B4-BE49-F238E27FC236}">
                <a16:creationId xmlns:a16="http://schemas.microsoft.com/office/drawing/2014/main" id="{60E5D8D8-1F44-88F1-700D-31A01D64AA3F}"/>
              </a:ext>
            </a:extLst>
          </p:cNvPr>
          <p:cNvSpPr/>
          <p:nvPr/>
        </p:nvSpPr>
        <p:spPr>
          <a:xfrm>
            <a:off x="7908509" y="3368622"/>
            <a:ext cx="152400" cy="143676"/>
          </a:xfrm>
          <a:prstGeom prst="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6" name="テキスト ボックス 95">
            <a:extLst>
              <a:ext uri="{FF2B5EF4-FFF2-40B4-BE49-F238E27FC236}">
                <a16:creationId xmlns:a16="http://schemas.microsoft.com/office/drawing/2014/main" id="{6257F8FF-101E-039C-9C40-F57909395EFD}"/>
              </a:ext>
            </a:extLst>
          </p:cNvPr>
          <p:cNvSpPr txBox="1"/>
          <p:nvPr/>
        </p:nvSpPr>
        <p:spPr>
          <a:xfrm>
            <a:off x="3475195" y="6009229"/>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A025E9B8-A065-92B5-E68A-91F7E3DBB294}"/>
              </a:ext>
            </a:extLst>
          </p:cNvPr>
          <p:cNvSpPr txBox="1"/>
          <p:nvPr/>
        </p:nvSpPr>
        <p:spPr>
          <a:xfrm>
            <a:off x="3910244" y="6009229"/>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正方形/長方形 97">
            <a:extLst>
              <a:ext uri="{FF2B5EF4-FFF2-40B4-BE49-F238E27FC236}">
                <a16:creationId xmlns:a16="http://schemas.microsoft.com/office/drawing/2014/main" id="{6BDF7C56-3A1C-BD83-8D11-6A0AEA3AEE10}"/>
              </a:ext>
            </a:extLst>
          </p:cNvPr>
          <p:cNvSpPr/>
          <p:nvPr/>
        </p:nvSpPr>
        <p:spPr>
          <a:xfrm>
            <a:off x="4278544" y="6073969"/>
            <a:ext cx="94060" cy="94060"/>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E717E16B-173B-1B26-A3ED-7270325BBFCF}"/>
              </a:ext>
            </a:extLst>
          </p:cNvPr>
          <p:cNvSpPr/>
          <p:nvPr/>
        </p:nvSpPr>
        <p:spPr>
          <a:xfrm>
            <a:off x="3845164" y="6073969"/>
            <a:ext cx="94060" cy="94060"/>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4" name="上矢印 3">
            <a:extLst>
              <a:ext uri="{FF2B5EF4-FFF2-40B4-BE49-F238E27FC236}">
                <a16:creationId xmlns:a16="http://schemas.microsoft.com/office/drawing/2014/main" id="{B2D8F3E7-8778-BF2A-5AFF-9CB2D3052221}"/>
              </a:ext>
            </a:extLst>
          </p:cNvPr>
          <p:cNvSpPr/>
          <p:nvPr/>
        </p:nvSpPr>
        <p:spPr>
          <a:xfrm rot="2579962">
            <a:off x="2566034" y="3042063"/>
            <a:ext cx="180000" cy="716937"/>
          </a:xfrm>
          <a:prstGeom prst="upArrow">
            <a:avLst>
              <a:gd name="adj1" fmla="val 50000"/>
              <a:gd name="adj2" fmla="val 7457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2" name="矢印: 右 91">
            <a:extLst>
              <a:ext uri="{FF2B5EF4-FFF2-40B4-BE49-F238E27FC236}">
                <a16:creationId xmlns:a16="http://schemas.microsoft.com/office/drawing/2014/main" id="{D311C513-82B2-E7DA-FEB8-4F8B84CAEFDD}"/>
              </a:ext>
            </a:extLst>
          </p:cNvPr>
          <p:cNvSpPr/>
          <p:nvPr/>
        </p:nvSpPr>
        <p:spPr>
          <a:xfrm rot="5400000" flipV="1">
            <a:off x="6421173" y="4957077"/>
            <a:ext cx="287999" cy="143977"/>
          </a:xfrm>
          <a:prstGeom prst="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a:extLst>
              <a:ext uri="{FF2B5EF4-FFF2-40B4-BE49-F238E27FC236}">
                <a16:creationId xmlns:a16="http://schemas.microsoft.com/office/drawing/2014/main" id="{40436D95-B936-85A8-1ABA-260CC2B38210}"/>
              </a:ext>
            </a:extLst>
          </p:cNvPr>
          <p:cNvGrpSpPr/>
          <p:nvPr/>
        </p:nvGrpSpPr>
        <p:grpSpPr>
          <a:xfrm>
            <a:off x="5923160" y="3737519"/>
            <a:ext cx="984917" cy="1007011"/>
            <a:chOff x="6330282" y="3460082"/>
            <a:chExt cx="984917" cy="1007011"/>
          </a:xfrm>
        </p:grpSpPr>
        <p:sp>
          <p:nvSpPr>
            <p:cNvPr id="15" name="フリーフォーム: 図形 14">
              <a:extLst>
                <a:ext uri="{FF2B5EF4-FFF2-40B4-BE49-F238E27FC236}">
                  <a16:creationId xmlns:a16="http://schemas.microsoft.com/office/drawing/2014/main" id="{2DCA8A68-6019-0204-4BA3-F8A1EAE04B39}"/>
                </a:ext>
              </a:extLst>
            </p:cNvPr>
            <p:cNvSpPr/>
            <p:nvPr/>
          </p:nvSpPr>
          <p:spPr>
            <a:xfrm>
              <a:off x="6372958" y="3460082"/>
              <a:ext cx="899563" cy="1007011"/>
            </a:xfrm>
            <a:custGeom>
              <a:avLst/>
              <a:gdLst>
                <a:gd name="connsiteX0" fmla="*/ 0 w 899563"/>
                <a:gd name="connsiteY0" fmla="*/ 0 h 1007011"/>
                <a:gd name="connsiteX1" fmla="*/ 899563 w 899563"/>
                <a:gd name="connsiteY1" fmla="*/ 0 h 1007011"/>
                <a:gd name="connsiteX2" fmla="*/ 899563 w 899563"/>
                <a:gd name="connsiteY2" fmla="*/ 345164 h 1007011"/>
                <a:gd name="connsiteX3" fmla="*/ 476904 w 899563"/>
                <a:gd name="connsiteY3" fmla="*/ 345164 h 1007011"/>
                <a:gd name="connsiteX4" fmla="*/ 548556 w 899563"/>
                <a:gd name="connsiteY4" fmla="*/ 1007011 h 1007011"/>
                <a:gd name="connsiteX5" fmla="*/ 382587 w 899563"/>
                <a:gd name="connsiteY5" fmla="*/ 345164 h 1007011"/>
                <a:gd name="connsiteX6" fmla="*/ 0 w 899563"/>
                <a:gd name="connsiteY6" fmla="*/ 345164 h 100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63" h="1007011">
                  <a:moveTo>
                    <a:pt x="0" y="0"/>
                  </a:moveTo>
                  <a:lnTo>
                    <a:pt x="899563" y="0"/>
                  </a:lnTo>
                  <a:lnTo>
                    <a:pt x="899563" y="345164"/>
                  </a:lnTo>
                  <a:lnTo>
                    <a:pt x="476904" y="345164"/>
                  </a:lnTo>
                  <a:lnTo>
                    <a:pt x="548556" y="1007011"/>
                  </a:lnTo>
                  <a:lnTo>
                    <a:pt x="382587" y="345164"/>
                  </a:lnTo>
                  <a:lnTo>
                    <a:pt x="0" y="345164"/>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1" name="吹き出し: 四角形 90">
              <a:extLst>
                <a:ext uri="{FF2B5EF4-FFF2-40B4-BE49-F238E27FC236}">
                  <a16:creationId xmlns:a16="http://schemas.microsoft.com/office/drawing/2014/main" id="{A56D457E-DA93-EA2A-2B1D-EFEB52B36C6B}"/>
                </a:ext>
              </a:extLst>
            </p:cNvPr>
            <p:cNvSpPr/>
            <p:nvPr/>
          </p:nvSpPr>
          <p:spPr>
            <a:xfrm>
              <a:off x="6330282" y="3460082"/>
              <a:ext cx="984917" cy="360000"/>
            </a:xfrm>
            <a:prstGeom prst="wedgeRectCallout">
              <a:avLst>
                <a:gd name="adj1" fmla="val -10079"/>
                <a:gd name="adj2" fmla="val -13301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低年金者が減少</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6AB58723-75D9-867D-C80A-CA43CFE0C737}"/>
              </a:ext>
            </a:extLst>
          </p:cNvPr>
          <p:cNvSpPr txBox="1"/>
          <p:nvPr/>
        </p:nvSpPr>
        <p:spPr>
          <a:xfrm>
            <a:off x="7393731" y="5956756"/>
            <a:ext cx="11995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D29FBD70-5BBC-2AC9-F46F-52A5098094DD}"/>
              </a:ext>
            </a:extLst>
          </p:cNvPr>
          <p:cNvCxnSpPr>
            <a:cxnSpLocks/>
          </p:cNvCxnSpPr>
          <p:nvPr/>
        </p:nvCxnSpPr>
        <p:spPr>
          <a:xfrm>
            <a:off x="7391400" y="6063925"/>
            <a:ext cx="36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595E98C4-9057-8CB3-4AB0-52A6674DE82D}"/>
              </a:ext>
            </a:extLst>
          </p:cNvPr>
          <p:cNvSpPr txBox="1"/>
          <p:nvPr/>
        </p:nvSpPr>
        <p:spPr>
          <a:xfrm>
            <a:off x="8386442" y="5956756"/>
            <a:ext cx="1199597" cy="21544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早期終了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5" name="直線コネクタ 24">
            <a:extLst>
              <a:ext uri="{FF2B5EF4-FFF2-40B4-BE49-F238E27FC236}">
                <a16:creationId xmlns:a16="http://schemas.microsoft.com/office/drawing/2014/main" id="{835CC6D7-A945-D4FE-38A7-1E03DA801EA1}"/>
              </a:ext>
            </a:extLst>
          </p:cNvPr>
          <p:cNvCxnSpPr>
            <a:cxnSpLocks/>
          </p:cNvCxnSpPr>
          <p:nvPr/>
        </p:nvCxnSpPr>
        <p:spPr>
          <a:xfrm>
            <a:off x="8307179" y="6063925"/>
            <a:ext cx="360000" cy="0"/>
          </a:xfrm>
          <a:prstGeom prst="line">
            <a:avLst/>
          </a:prstGeom>
          <a:ln w="19050" cap="rnd">
            <a:solidFill>
              <a:srgbClr val="213D75"/>
            </a:solidFill>
            <a:prstDash val="solid"/>
            <a:round/>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DB6982BB-F0F5-A4E0-FB97-9B7BE7E9E454}"/>
              </a:ext>
            </a:extLst>
          </p:cNvPr>
          <p:cNvGrpSpPr/>
          <p:nvPr/>
        </p:nvGrpSpPr>
        <p:grpSpPr>
          <a:xfrm>
            <a:off x="7812965" y="2866802"/>
            <a:ext cx="1202989" cy="462266"/>
            <a:chOff x="6496198" y="4404563"/>
            <a:chExt cx="1315967" cy="564184"/>
          </a:xfrm>
        </p:grpSpPr>
        <p:sp>
          <p:nvSpPr>
            <p:cNvPr id="3" name="フリーフォーム: 図形 2">
              <a:extLst>
                <a:ext uri="{FF2B5EF4-FFF2-40B4-BE49-F238E27FC236}">
                  <a16:creationId xmlns:a16="http://schemas.microsoft.com/office/drawing/2014/main" id="{AEC1A279-0556-7CA3-B4BA-103958807F41}"/>
                </a:ext>
              </a:extLst>
            </p:cNvPr>
            <p:cNvSpPr/>
            <p:nvPr/>
          </p:nvSpPr>
          <p:spPr>
            <a:xfrm rot="10800000" flipH="1">
              <a:off x="6743858" y="4458512"/>
              <a:ext cx="874953" cy="510235"/>
            </a:xfrm>
            <a:custGeom>
              <a:avLst/>
              <a:gdLst>
                <a:gd name="connsiteX0" fmla="*/ 899569 w 899569"/>
                <a:gd name="connsiteY0" fmla="*/ 686524 h 686524"/>
                <a:gd name="connsiteX1" fmla="*/ 0 w 899569"/>
                <a:gd name="connsiteY1" fmla="*/ 686524 h 686524"/>
                <a:gd name="connsiteX2" fmla="*/ 0 w 899569"/>
                <a:gd name="connsiteY2" fmla="*/ 334943 h 686524"/>
                <a:gd name="connsiteX3" fmla="*/ 189902 w 899569"/>
                <a:gd name="connsiteY3" fmla="*/ 334943 h 686524"/>
                <a:gd name="connsiteX4" fmla="*/ 32001 w 899569"/>
                <a:gd name="connsiteY4" fmla="*/ 0 h 686524"/>
                <a:gd name="connsiteX5" fmla="*/ 299664 w 899569"/>
                <a:gd name="connsiteY5" fmla="*/ 334943 h 686524"/>
                <a:gd name="connsiteX6" fmla="*/ 899569 w 899569"/>
                <a:gd name="connsiteY6" fmla="*/ 334943 h 68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69" h="686524">
                  <a:moveTo>
                    <a:pt x="899569" y="686524"/>
                  </a:moveTo>
                  <a:lnTo>
                    <a:pt x="0" y="686524"/>
                  </a:lnTo>
                  <a:lnTo>
                    <a:pt x="0" y="334943"/>
                  </a:lnTo>
                  <a:lnTo>
                    <a:pt x="189902" y="334943"/>
                  </a:lnTo>
                  <a:lnTo>
                    <a:pt x="32001" y="0"/>
                  </a:lnTo>
                  <a:lnTo>
                    <a:pt x="299664" y="334943"/>
                  </a:lnTo>
                  <a:lnTo>
                    <a:pt x="899569" y="334943"/>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6" name="吹き出し: 四角形 5">
              <a:extLst>
                <a:ext uri="{FF2B5EF4-FFF2-40B4-BE49-F238E27FC236}">
                  <a16:creationId xmlns:a16="http://schemas.microsoft.com/office/drawing/2014/main" id="{1D87420C-DCCE-68D6-57C0-4EACDA1449B0}"/>
                </a:ext>
              </a:extLst>
            </p:cNvPr>
            <p:cNvSpPr/>
            <p:nvPr/>
          </p:nvSpPr>
          <p:spPr>
            <a:xfrm>
              <a:off x="6496198" y="4404563"/>
              <a:ext cx="1315967" cy="360000"/>
            </a:xfrm>
            <a:prstGeom prst="wedgeRectCallout">
              <a:avLst>
                <a:gd name="adj1" fmla="val -14674"/>
                <a:gd name="adj2" fmla="val -28634"/>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年金額が増加</a:t>
              </a:r>
            </a:p>
          </p:txBody>
        </p:sp>
      </p:grpSp>
      <p:sp>
        <p:nvSpPr>
          <p:cNvPr id="7" name="テキスト ボックス 6">
            <a:extLst>
              <a:ext uri="{FF2B5EF4-FFF2-40B4-BE49-F238E27FC236}">
                <a16:creationId xmlns:a16="http://schemas.microsoft.com/office/drawing/2014/main" id="{E8851EF9-41FE-EE2B-6D88-2DA056EDF8DA}"/>
              </a:ext>
            </a:extLst>
          </p:cNvPr>
          <p:cNvSpPr txBox="1"/>
          <p:nvPr/>
        </p:nvSpPr>
        <p:spPr>
          <a:xfrm>
            <a:off x="326042" y="6203486"/>
            <a:ext cx="9072000" cy="349648"/>
          </a:xfrm>
          <a:prstGeom prst="rect">
            <a:avLst/>
          </a:prstGeom>
          <a:noFill/>
        </p:spPr>
        <p:txBody>
          <a:bodyPr wrap="square" rtlCol="0">
            <a:spAutoFit/>
          </a:bodyPr>
          <a:lstStyle/>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注１：</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a:t>
            </a:r>
            <a:endPar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84363" algn="just" defTabSz="914400" rtl="0" eaLnBrk="1" fontAlgn="auto" latinLnBrk="0" hangingPunct="1">
              <a:lnSpc>
                <a:spcPct val="11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注２：</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&lt; &gt;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年時点の年齢。</a:t>
            </a:r>
          </a:p>
        </p:txBody>
      </p:sp>
    </p:spTree>
    <p:extLst>
      <p:ext uri="{BB962C8B-B14F-4D97-AF65-F5344CB8AC3E}">
        <p14:creationId xmlns:p14="http://schemas.microsoft.com/office/powerpoint/2010/main" val="14442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1025 0.06713 L 3.84615E-6 2.96296E-6 " pathEditMode="relative" rAng="0" ptsTypes="AA">
                                      <p:cBhvr>
                                        <p:cTn id="10" dur="1000" fill="hold"/>
                                        <p:tgtEl>
                                          <p:spTgt spid="13"/>
                                        </p:tgtEl>
                                        <p:attrNameLst>
                                          <p:attrName>ppt_x</p:attrName>
                                          <p:attrName>ppt_y</p:attrName>
                                        </p:attrNameLst>
                                      </p:cBhvr>
                                      <p:rCtr x="-513" y="-3356"/>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3558 0.0338 L 1.02564E-6 -3.7037E-7 " pathEditMode="relative" rAng="0" ptsTypes="AA">
                                      <p:cBhvr>
                                        <p:cTn id="18" dur="1000" fill="hold"/>
                                        <p:tgtEl>
                                          <p:spTgt spid="2"/>
                                        </p:tgtEl>
                                        <p:attrNameLst>
                                          <p:attrName>ppt_x</p:attrName>
                                          <p:attrName>ppt_y</p:attrName>
                                        </p:attrNameLst>
                                      </p:cBhvr>
                                      <p:rCtr x="1779"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角丸四角形 47">
            <a:extLst>
              <a:ext uri="{FF2B5EF4-FFF2-40B4-BE49-F238E27FC236}">
                <a16:creationId xmlns:a16="http://schemas.microsoft.com/office/drawing/2014/main" id="{C0648084-0B0A-C37C-A5B5-CA37982BFD84}"/>
              </a:ext>
            </a:extLst>
          </p:cNvPr>
          <p:cNvSpPr/>
          <p:nvPr/>
        </p:nvSpPr>
        <p:spPr>
          <a:xfrm>
            <a:off x="411163" y="2123238"/>
            <a:ext cx="9082087" cy="3872893"/>
          </a:xfrm>
          <a:prstGeom prst="roundRect">
            <a:avLst>
              <a:gd name="adj" fmla="val 0"/>
            </a:avLst>
          </a:prstGeom>
          <a:solidFill>
            <a:schemeClr val="accent1">
              <a:lumMod val="20000"/>
              <a:lumOff val="80000"/>
            </a:schemeClr>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3C7BA4A0-A039-C07A-955C-BF0B11082FB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A5FA1A5A-9052-71FE-5A4D-902FD7F049AB}"/>
              </a:ext>
            </a:extLst>
          </p:cNvPr>
          <p:cNvSpPr/>
          <p:nvPr/>
        </p:nvSpPr>
        <p:spPr>
          <a:xfrm>
            <a:off x="411164" y="0"/>
            <a:ext cx="8849044" cy="7627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t">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給付水準の調整終了年度と最終的な所得代替率の見通し </a:t>
            </a:r>
            <a:r>
              <a:rPr kumimoji="0" lang="zh-TW"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（令和６</a:t>
            </a:r>
            <a:r>
              <a:rPr kumimoji="0" lang="en-US" altLang="zh-TW"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0" lang="zh-TW"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年財政検証）</a:t>
            </a: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　幅広い複数ケースの経済前提における見通し　　－</a:t>
            </a:r>
            <a:endPar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正方形/長方形 75">
            <a:extLst>
              <a:ext uri="{FF2B5EF4-FFF2-40B4-BE49-F238E27FC236}">
                <a16:creationId xmlns:a16="http://schemas.microsoft.com/office/drawing/2014/main" id="{0EB302AF-B1D4-1131-E5EA-69564927FC89}"/>
              </a:ext>
            </a:extLst>
          </p:cNvPr>
          <p:cNvSpPr/>
          <p:nvPr/>
        </p:nvSpPr>
        <p:spPr>
          <a:xfrm>
            <a:off x="403750" y="885265"/>
            <a:ext cx="9098501" cy="1002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テキスト ボックス 13">
            <a:extLst>
              <a:ext uri="{FF2B5EF4-FFF2-40B4-BE49-F238E27FC236}">
                <a16:creationId xmlns:a16="http://schemas.microsoft.com/office/drawing/2014/main" id="{569A4115-1D14-81EB-A660-564C791FD075}"/>
              </a:ext>
            </a:extLst>
          </p:cNvPr>
          <p:cNvSpPr txBox="1">
            <a:spLocks noChangeArrowheads="1"/>
          </p:cNvSpPr>
          <p:nvPr/>
        </p:nvSpPr>
        <p:spPr bwMode="auto">
          <a:xfrm>
            <a:off x="1837529" y="946192"/>
            <a:ext cx="1922932" cy="255600"/>
          </a:xfrm>
          <a:prstGeom prst="rect">
            <a:avLst/>
          </a:prstGeom>
          <a:solidFill>
            <a:schemeClr val="bg1"/>
          </a:solidFill>
          <a:ln w="12700">
            <a:solidFill>
              <a:schemeClr val="bg1">
                <a:lumMod val="75000"/>
              </a:schemeClr>
            </a:solidFill>
            <a:miter lim="800000"/>
            <a:headEnd/>
            <a:tailEnd/>
          </a:ln>
        </p:spPr>
        <p:txBody>
          <a:bodyPr wrap="square" lIns="94604" tIns="47302" rIns="94604" bIns="47302" anchor="ctr">
            <a:sp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所得代替率</a:t>
            </a:r>
          </a:p>
        </p:txBody>
      </p:sp>
      <p:sp>
        <p:nvSpPr>
          <p:cNvPr id="78" name="次の値と等しい 77">
            <a:extLst>
              <a:ext uri="{FF2B5EF4-FFF2-40B4-BE49-F238E27FC236}">
                <a16:creationId xmlns:a16="http://schemas.microsoft.com/office/drawing/2014/main" id="{F26C767B-ECB2-EEE5-464C-32CE770567F5}"/>
              </a:ext>
            </a:extLst>
          </p:cNvPr>
          <p:cNvSpPr/>
          <p:nvPr/>
        </p:nvSpPr>
        <p:spPr>
          <a:xfrm>
            <a:off x="3760460" y="975527"/>
            <a:ext cx="275670" cy="177050"/>
          </a:xfrm>
          <a:prstGeom prst="mathEqual">
            <a:avLst>
              <a:gd name="adj1" fmla="val 1276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79" name="テキスト ボックス 13">
            <a:extLst>
              <a:ext uri="{FF2B5EF4-FFF2-40B4-BE49-F238E27FC236}">
                <a16:creationId xmlns:a16="http://schemas.microsoft.com/office/drawing/2014/main" id="{A01CB778-5BAA-2920-8F0B-E15D35C0A5C8}"/>
              </a:ext>
            </a:extLst>
          </p:cNvPr>
          <p:cNvSpPr txBox="1">
            <a:spLocks noChangeArrowheads="1"/>
          </p:cNvSpPr>
          <p:nvPr/>
        </p:nvSpPr>
        <p:spPr bwMode="auto">
          <a:xfrm>
            <a:off x="4268359" y="946192"/>
            <a:ext cx="2412024" cy="255600"/>
          </a:xfrm>
          <a:prstGeom prst="rect">
            <a:avLst/>
          </a:prstGeom>
          <a:solidFill>
            <a:schemeClr val="bg1"/>
          </a:solidFill>
          <a:ln w="12700">
            <a:solidFill>
              <a:schemeClr val="bg1">
                <a:lumMod val="75000"/>
              </a:schemeClr>
            </a:solidFill>
            <a:miter lim="800000"/>
            <a:headEnd/>
            <a:tailEnd/>
          </a:ln>
        </p:spPr>
        <p:txBody>
          <a:bodyPr wrap="square" lIns="94604" tIns="47302" rIns="94604" bIns="47302" anchor="ctr">
            <a:no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夫婦２人の基礎年金　＋　夫の厚生年金</a:t>
            </a:r>
          </a:p>
        </p:txBody>
      </p:sp>
      <p:sp>
        <p:nvSpPr>
          <p:cNvPr id="80" name="テキスト ボックス 13">
            <a:extLst>
              <a:ext uri="{FF2B5EF4-FFF2-40B4-BE49-F238E27FC236}">
                <a16:creationId xmlns:a16="http://schemas.microsoft.com/office/drawing/2014/main" id="{515ECDE4-64B3-9831-4A70-715DC0BF3328}"/>
              </a:ext>
            </a:extLst>
          </p:cNvPr>
          <p:cNvSpPr txBox="1">
            <a:spLocks noChangeArrowheads="1"/>
          </p:cNvSpPr>
          <p:nvPr/>
        </p:nvSpPr>
        <p:spPr bwMode="auto">
          <a:xfrm>
            <a:off x="7141137" y="946192"/>
            <a:ext cx="1920776" cy="255600"/>
          </a:xfrm>
          <a:prstGeom prst="rect">
            <a:avLst/>
          </a:prstGeom>
          <a:solidFill>
            <a:schemeClr val="bg1"/>
          </a:solidFill>
          <a:ln w="12700">
            <a:solidFill>
              <a:schemeClr val="bg1">
                <a:lumMod val="75000"/>
              </a:schemeClr>
            </a:solidFill>
            <a:miter lim="800000"/>
            <a:headEnd/>
            <a:tailEnd/>
          </a:ln>
        </p:spPr>
        <p:txBody>
          <a:bodyPr wrap="square" lIns="94604" tIns="47302" rIns="94604" bIns="47302" anchor="ctr">
            <a:spAutoFit/>
          </a:bodyPr>
          <a:lstStyle/>
          <a:p>
            <a:pPr marL="183952" marR="0" lvl="0" indent="-183952"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現役男子の平均手取り収入額</a:t>
            </a:r>
          </a:p>
        </p:txBody>
      </p:sp>
      <p:cxnSp>
        <p:nvCxnSpPr>
          <p:cNvPr id="81" name="直線コネクタ 80">
            <a:extLst>
              <a:ext uri="{FF2B5EF4-FFF2-40B4-BE49-F238E27FC236}">
                <a16:creationId xmlns:a16="http://schemas.microsoft.com/office/drawing/2014/main" id="{5B14DB9B-D5E0-4696-C46C-4ABB8036F9FE}"/>
              </a:ext>
            </a:extLst>
          </p:cNvPr>
          <p:cNvCxnSpPr>
            <a:cxnSpLocks/>
          </p:cNvCxnSpPr>
          <p:nvPr/>
        </p:nvCxnSpPr>
        <p:spPr>
          <a:xfrm flipH="1">
            <a:off x="6812863" y="983822"/>
            <a:ext cx="262880" cy="194493"/>
          </a:xfrm>
          <a:prstGeom prst="line">
            <a:avLst/>
          </a:prstGeom>
          <a:ln w="19050" cap="rnd">
            <a:solidFill>
              <a:srgbClr val="004180"/>
            </a:solidFill>
          </a:ln>
        </p:spPr>
        <p:style>
          <a:lnRef idx="2">
            <a:schemeClr val="dk1"/>
          </a:lnRef>
          <a:fillRef idx="0">
            <a:schemeClr val="dk1"/>
          </a:fillRef>
          <a:effectRef idx="1">
            <a:schemeClr val="dk1"/>
          </a:effectRef>
          <a:fontRef idx="minor">
            <a:schemeClr val="tx1"/>
          </a:fontRef>
        </p:style>
      </p:cxnSp>
      <p:sp>
        <p:nvSpPr>
          <p:cNvPr id="82" name="テキスト ボックス 13">
            <a:extLst>
              <a:ext uri="{FF2B5EF4-FFF2-40B4-BE49-F238E27FC236}">
                <a16:creationId xmlns:a16="http://schemas.microsoft.com/office/drawing/2014/main" id="{1B08481B-72A8-47D7-1B38-B981E2255BB3}"/>
              </a:ext>
            </a:extLst>
          </p:cNvPr>
          <p:cNvSpPr txBox="1">
            <a:spLocks noChangeArrowheads="1"/>
          </p:cNvSpPr>
          <p:nvPr/>
        </p:nvSpPr>
        <p:spPr bwMode="auto">
          <a:xfrm>
            <a:off x="1841272" y="1269039"/>
            <a:ext cx="1919188" cy="395032"/>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６１．２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3" name="次の値と等しい 82">
            <a:extLst>
              <a:ext uri="{FF2B5EF4-FFF2-40B4-BE49-F238E27FC236}">
                <a16:creationId xmlns:a16="http://schemas.microsoft.com/office/drawing/2014/main" id="{F65F8B60-7C5A-7045-BC94-0E5ED5F62C19}"/>
              </a:ext>
            </a:extLst>
          </p:cNvPr>
          <p:cNvSpPr/>
          <p:nvPr/>
        </p:nvSpPr>
        <p:spPr>
          <a:xfrm>
            <a:off x="3780962" y="1390283"/>
            <a:ext cx="275670" cy="177050"/>
          </a:xfrm>
          <a:prstGeom prst="mathEqual">
            <a:avLst>
              <a:gd name="adj1" fmla="val 23520"/>
              <a:gd name="adj2" fmla="val 26625"/>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84" name="テキスト ボックス 13">
            <a:extLst>
              <a:ext uri="{FF2B5EF4-FFF2-40B4-BE49-F238E27FC236}">
                <a16:creationId xmlns:a16="http://schemas.microsoft.com/office/drawing/2014/main" id="{663AFF33-4A88-8F76-A80E-7FA4EC1BF644}"/>
              </a:ext>
            </a:extLst>
          </p:cNvPr>
          <p:cNvSpPr txBox="1">
            <a:spLocks noChangeArrowheads="1"/>
          </p:cNvSpPr>
          <p:nvPr/>
        </p:nvSpPr>
        <p:spPr bwMode="auto">
          <a:xfrm>
            <a:off x="4107661" y="1269039"/>
            <a:ext cx="2638116" cy="396000"/>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１３．４万円  ＋　９．２万円  　</a:t>
            </a:r>
          </a:p>
        </p:txBody>
      </p:sp>
      <p:sp>
        <p:nvSpPr>
          <p:cNvPr id="85" name="テキスト ボックス 13">
            <a:extLst>
              <a:ext uri="{FF2B5EF4-FFF2-40B4-BE49-F238E27FC236}">
                <a16:creationId xmlns:a16="http://schemas.microsoft.com/office/drawing/2014/main" id="{C248DBB2-859F-C269-F1AF-F1400C26F6AF}"/>
              </a:ext>
            </a:extLst>
          </p:cNvPr>
          <p:cNvSpPr txBox="1">
            <a:spLocks noChangeArrowheads="1"/>
          </p:cNvSpPr>
          <p:nvPr/>
        </p:nvSpPr>
        <p:spPr bwMode="auto">
          <a:xfrm>
            <a:off x="7141137" y="1269039"/>
            <a:ext cx="1920776" cy="396000"/>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３７．０万円</a:t>
            </a:r>
          </a:p>
        </p:txBody>
      </p:sp>
      <p:cxnSp>
        <p:nvCxnSpPr>
          <p:cNvPr id="86" name="直線コネクタ 85">
            <a:extLst>
              <a:ext uri="{FF2B5EF4-FFF2-40B4-BE49-F238E27FC236}">
                <a16:creationId xmlns:a16="http://schemas.microsoft.com/office/drawing/2014/main" id="{68A5588E-22BD-9B06-4279-5B0D53AEFAE7}"/>
              </a:ext>
            </a:extLst>
          </p:cNvPr>
          <p:cNvCxnSpPr>
            <a:cxnSpLocks/>
          </p:cNvCxnSpPr>
          <p:nvPr/>
        </p:nvCxnSpPr>
        <p:spPr>
          <a:xfrm flipH="1">
            <a:off x="6812863" y="1342230"/>
            <a:ext cx="262880" cy="194493"/>
          </a:xfrm>
          <a:prstGeom prst="line">
            <a:avLst/>
          </a:prstGeom>
          <a:ln w="41275" cap="rnd">
            <a:solidFill>
              <a:srgbClr val="004180"/>
            </a:solidFill>
          </a:ln>
        </p:spPr>
        <p:style>
          <a:lnRef idx="2">
            <a:schemeClr val="dk1"/>
          </a:lnRef>
          <a:fillRef idx="0">
            <a:schemeClr val="dk1"/>
          </a:fillRef>
          <a:effectRef idx="1">
            <a:schemeClr val="dk1"/>
          </a:effectRef>
          <a:fontRef idx="minor">
            <a:schemeClr val="tx1"/>
          </a:fontRef>
        </p:style>
      </p:cxnSp>
      <p:sp>
        <p:nvSpPr>
          <p:cNvPr id="87" name="Text Box 15">
            <a:extLst>
              <a:ext uri="{FF2B5EF4-FFF2-40B4-BE49-F238E27FC236}">
                <a16:creationId xmlns:a16="http://schemas.microsoft.com/office/drawing/2014/main" id="{355D1B9C-91D4-EDB4-7656-17B33CF5C3CE}"/>
              </a:ext>
            </a:extLst>
          </p:cNvPr>
          <p:cNvSpPr txBox="1">
            <a:spLocks noChangeArrowheads="1"/>
          </p:cNvSpPr>
          <p:nvPr/>
        </p:nvSpPr>
        <p:spPr bwMode="auto">
          <a:xfrm>
            <a:off x="707001" y="1378408"/>
            <a:ext cx="1254014" cy="2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541338">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20000"/>
              </a:lnSpc>
              <a:spcBef>
                <a:spcPct val="4000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p>
        </p:txBody>
      </p:sp>
      <p:grpSp>
        <p:nvGrpSpPr>
          <p:cNvPr id="88" name="グループ化 87">
            <a:extLst>
              <a:ext uri="{FF2B5EF4-FFF2-40B4-BE49-F238E27FC236}">
                <a16:creationId xmlns:a16="http://schemas.microsoft.com/office/drawing/2014/main" id="{6522C7A6-A1FF-4570-E978-19B86AFADDAA}"/>
              </a:ext>
            </a:extLst>
          </p:cNvPr>
          <p:cNvGrpSpPr/>
          <p:nvPr/>
        </p:nvGrpSpPr>
        <p:grpSpPr>
          <a:xfrm>
            <a:off x="4086244" y="884922"/>
            <a:ext cx="398380" cy="319754"/>
            <a:chOff x="3163532" y="1681020"/>
            <a:chExt cx="398380" cy="319754"/>
          </a:xfrm>
        </p:grpSpPr>
        <p:pic>
          <p:nvPicPr>
            <p:cNvPr id="89" name="図 88">
              <a:extLst>
                <a:ext uri="{FF2B5EF4-FFF2-40B4-BE49-F238E27FC236}">
                  <a16:creationId xmlns:a16="http://schemas.microsoft.com/office/drawing/2014/main" id="{1AE3DD2C-0584-D0B8-083C-5765D3A11E4C}"/>
                </a:ext>
              </a:extLst>
            </p:cNvPr>
            <p:cNvPicPr>
              <a:picLocks noChangeAspect="1"/>
            </p:cNvPicPr>
            <p:nvPr/>
          </p:nvPicPr>
          <p:blipFill rotWithShape="1">
            <a:blip r:embed="rId2"/>
            <a:srcRect b="24722"/>
            <a:stretch/>
          </p:blipFill>
          <p:spPr>
            <a:xfrm>
              <a:off x="3163532" y="1681020"/>
              <a:ext cx="275363" cy="319754"/>
            </a:xfrm>
            <a:prstGeom prst="rect">
              <a:avLst/>
            </a:prstGeom>
          </p:spPr>
        </p:pic>
        <p:pic>
          <p:nvPicPr>
            <p:cNvPr id="90" name="図 89">
              <a:extLst>
                <a:ext uri="{FF2B5EF4-FFF2-40B4-BE49-F238E27FC236}">
                  <a16:creationId xmlns:a16="http://schemas.microsoft.com/office/drawing/2014/main" id="{C690224D-D4B3-22A8-E2D4-0EB59D7F636F}"/>
                </a:ext>
              </a:extLst>
            </p:cNvPr>
            <p:cNvPicPr>
              <a:picLocks noChangeAspect="1"/>
            </p:cNvPicPr>
            <p:nvPr/>
          </p:nvPicPr>
          <p:blipFill rotWithShape="1">
            <a:blip r:embed="rId3"/>
            <a:srcRect t="1" b="25391"/>
            <a:stretch/>
          </p:blipFill>
          <p:spPr>
            <a:xfrm>
              <a:off x="3324631" y="1723208"/>
              <a:ext cx="237281" cy="277566"/>
            </a:xfrm>
            <a:prstGeom prst="rect">
              <a:avLst/>
            </a:prstGeom>
          </p:spPr>
        </p:pic>
      </p:grpSp>
      <p:pic>
        <p:nvPicPr>
          <p:cNvPr id="91" name="図 90">
            <a:extLst>
              <a:ext uri="{FF2B5EF4-FFF2-40B4-BE49-F238E27FC236}">
                <a16:creationId xmlns:a16="http://schemas.microsoft.com/office/drawing/2014/main" id="{5C22E0D1-44A0-0B6F-DE18-047BDCA6EDF0}"/>
              </a:ext>
            </a:extLst>
          </p:cNvPr>
          <p:cNvPicPr>
            <a:picLocks noChangeAspect="1"/>
          </p:cNvPicPr>
          <p:nvPr/>
        </p:nvPicPr>
        <p:blipFill rotWithShape="1">
          <a:blip r:embed="rId2"/>
          <a:srcRect b="24722"/>
          <a:stretch/>
        </p:blipFill>
        <p:spPr>
          <a:xfrm>
            <a:off x="6470414" y="884922"/>
            <a:ext cx="275363" cy="319754"/>
          </a:xfrm>
          <a:prstGeom prst="rect">
            <a:avLst/>
          </a:prstGeom>
        </p:spPr>
      </p:pic>
      <p:pic>
        <p:nvPicPr>
          <p:cNvPr id="92" name="図 91">
            <a:extLst>
              <a:ext uri="{FF2B5EF4-FFF2-40B4-BE49-F238E27FC236}">
                <a16:creationId xmlns:a16="http://schemas.microsoft.com/office/drawing/2014/main" id="{12371AE8-6CF2-15F0-C910-2666D38DCFDD}"/>
              </a:ext>
            </a:extLst>
          </p:cNvPr>
          <p:cNvPicPr>
            <a:picLocks noChangeAspect="1"/>
          </p:cNvPicPr>
          <p:nvPr/>
        </p:nvPicPr>
        <p:blipFill rotWithShape="1">
          <a:blip r:embed="rId4"/>
          <a:srcRect b="25704"/>
          <a:stretch/>
        </p:blipFill>
        <p:spPr>
          <a:xfrm>
            <a:off x="8863617" y="861869"/>
            <a:ext cx="396590" cy="377984"/>
          </a:xfrm>
          <a:prstGeom prst="rect">
            <a:avLst/>
          </a:prstGeom>
        </p:spPr>
      </p:pic>
      <p:sp>
        <p:nvSpPr>
          <p:cNvPr id="93" name="テキスト ボックス 92">
            <a:extLst>
              <a:ext uri="{FF2B5EF4-FFF2-40B4-BE49-F238E27FC236}">
                <a16:creationId xmlns:a16="http://schemas.microsoft.com/office/drawing/2014/main" id="{489D3A08-02ED-325C-0F05-41CF85AD1765}"/>
              </a:ext>
            </a:extLst>
          </p:cNvPr>
          <p:cNvSpPr txBox="1"/>
          <p:nvPr/>
        </p:nvSpPr>
        <p:spPr>
          <a:xfrm>
            <a:off x="533400" y="919906"/>
            <a:ext cx="1254014" cy="565146"/>
          </a:xfrm>
          <a:prstGeom prst="rect">
            <a:avLst/>
          </a:prstGeom>
          <a:noFill/>
          <a:ln w="9525">
            <a:noFill/>
            <a:prstDash val="solid"/>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足下の</a:t>
            </a:r>
            <a:b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0" lang="en-US" altLang="ja-JP" sz="1600" b="1" i="0" u="none" strike="noStrike" kern="1200" cap="none" spc="0" normalizeH="0" baseline="3000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4" name="テキスト ボックス 93">
            <a:extLst>
              <a:ext uri="{FF2B5EF4-FFF2-40B4-BE49-F238E27FC236}">
                <a16:creationId xmlns:a16="http://schemas.microsoft.com/office/drawing/2014/main" id="{5F292EB8-E447-B8F1-4C04-B790594A545A}"/>
              </a:ext>
            </a:extLst>
          </p:cNvPr>
          <p:cNvSpPr txBox="1"/>
          <p:nvPr/>
        </p:nvSpPr>
        <p:spPr>
          <a:xfrm>
            <a:off x="1787414" y="1670339"/>
            <a:ext cx="6657999" cy="295841"/>
          </a:xfrm>
          <a:prstGeom prst="rect">
            <a:avLst/>
          </a:prstGeom>
          <a:noFill/>
          <a:ln w="9525">
            <a:noFill/>
            <a:prstDash val="solid"/>
          </a:ln>
        </p:spPr>
        <p:txBody>
          <a:bodyPr wrap="square" lIns="36000" tIns="36000" rIns="36000" bIns="36000" rtlCol="0" anchor="ctr" anchorCtr="0">
            <a:spAutoFit/>
          </a:bodyPr>
          <a:lstStyle/>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公的年金の給付水準を示す指標。現役男子の平均手取り収入額に対する年金額の割合を示します。</a:t>
            </a:r>
            <a:endParaRPr kumimoji="0" lang="en-US" altLang="ja-JP"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439863" marR="0" lvl="0" indent="-1439863" algn="l" defTabSz="457200" rtl="0" eaLnBrk="1" fontAlgn="auto" latinLnBrk="0" hangingPunct="1">
              <a:lnSpc>
                <a:spcPct val="100000"/>
              </a:lnSpc>
              <a:spcBef>
                <a:spcPts val="0"/>
              </a:spcBef>
              <a:spcAft>
                <a:spcPts val="0"/>
              </a:spcAft>
              <a:buClrTx/>
              <a:buSzTx/>
              <a:buFontTx/>
              <a:buNone/>
              <a:tabLst/>
              <a:defRPr/>
            </a:pPr>
            <a:endParaRPr kumimoji="0" lang="en-US" altLang="ja-JP" sz="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5" name="大かっこ 35">
            <a:extLst>
              <a:ext uri="{FF2B5EF4-FFF2-40B4-BE49-F238E27FC236}">
                <a16:creationId xmlns:a16="http://schemas.microsoft.com/office/drawing/2014/main" id="{A5D6C51F-64D6-75B7-03D4-5AD190982B6D}"/>
              </a:ext>
            </a:extLst>
          </p:cNvPr>
          <p:cNvSpPr/>
          <p:nvPr/>
        </p:nvSpPr>
        <p:spPr bwMode="auto">
          <a:xfrm>
            <a:off x="2774249" y="1319035"/>
            <a:ext cx="110763" cy="295291"/>
          </a:xfrm>
          <a:prstGeom prst="leftBrace">
            <a:avLst>
              <a:gd name="adj1" fmla="val 28886"/>
              <a:gd name="adj2" fmla="val 50000"/>
            </a:avLst>
          </a:prstGeom>
          <a:ln w="12700">
            <a:solidFill>
              <a:schemeClr val="bg1">
                <a:lumMod val="50000"/>
              </a:schemeClr>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a:t>
            </a:r>
            <a:r>
              <a:rPr kumimoji="1" lang="ja-JP" altLang="en-US" sz="9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36.2</a:t>
            </a:r>
            <a:r>
              <a:rPr kumimoji="1" lang="ja-JP" altLang="en-US" sz="9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テキスト ボックス 97">
            <a:extLst>
              <a:ext uri="{FF2B5EF4-FFF2-40B4-BE49-F238E27FC236}">
                <a16:creationId xmlns:a16="http://schemas.microsoft.com/office/drawing/2014/main" id="{2E5CA244-2707-CE0E-3009-DFE3EC77C578}"/>
              </a:ext>
            </a:extLst>
          </p:cNvPr>
          <p:cNvSpPr txBox="1"/>
          <p:nvPr/>
        </p:nvSpPr>
        <p:spPr>
          <a:xfrm>
            <a:off x="302702" y="6030120"/>
            <a:ext cx="9322822" cy="400110"/>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高成長実現ケースの実質経済成長率や実質賃金上昇率は成長型経済移行・継続ケースより高いものの、賃金を上回る実質的な運用利回り（スプレッド）が低いため、</a:t>
            </a: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所得代替率は成長型経済移行・継続ケースより低くなっている。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8">
            <a:extLst>
              <a:ext uri="{FF2B5EF4-FFF2-40B4-BE49-F238E27FC236}">
                <a16:creationId xmlns:a16="http://schemas.microsoft.com/office/drawing/2014/main" id="{4314D46D-7799-E23B-5337-98BC53CC2EA2}"/>
              </a:ext>
            </a:extLst>
          </p:cNvPr>
          <p:cNvSpPr txBox="1"/>
          <p:nvPr/>
        </p:nvSpPr>
        <p:spPr>
          <a:xfrm>
            <a:off x="533400" y="1995029"/>
            <a:ext cx="1828800" cy="324156"/>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将来の所得代替率</a:t>
            </a:r>
          </a:p>
        </p:txBody>
      </p:sp>
      <p:sp>
        <p:nvSpPr>
          <p:cNvPr id="100" name="テキスト ボックス 99">
            <a:extLst>
              <a:ext uri="{FF2B5EF4-FFF2-40B4-BE49-F238E27FC236}">
                <a16:creationId xmlns:a16="http://schemas.microsoft.com/office/drawing/2014/main" id="{2301783B-662F-4907-BD44-CC5F6FBE0BDF}"/>
              </a:ext>
            </a:extLst>
          </p:cNvPr>
          <p:cNvSpPr txBox="1"/>
          <p:nvPr/>
        </p:nvSpPr>
        <p:spPr>
          <a:xfrm>
            <a:off x="2376967" y="2120190"/>
            <a:ext cx="497627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給付水準調整終了後の所得代替率であり、（　）内は給付水準の調整終了年度です。</a:t>
            </a:r>
          </a:p>
        </p:txBody>
      </p:sp>
      <p:sp>
        <p:nvSpPr>
          <p:cNvPr id="116" name="テキスト ボックス 115">
            <a:extLst>
              <a:ext uri="{FF2B5EF4-FFF2-40B4-BE49-F238E27FC236}">
                <a16:creationId xmlns:a16="http://schemas.microsoft.com/office/drawing/2014/main" id="{8F41F3BE-B484-6123-E948-5AF234347B3F}"/>
              </a:ext>
            </a:extLst>
          </p:cNvPr>
          <p:cNvSpPr txBox="1"/>
          <p:nvPr/>
        </p:nvSpPr>
        <p:spPr>
          <a:xfrm>
            <a:off x="856206" y="2426742"/>
            <a:ext cx="11520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労働力の前提 </a:t>
            </a:r>
          </a:p>
        </p:txBody>
      </p:sp>
      <p:sp>
        <p:nvSpPr>
          <p:cNvPr id="126" name="正方形/長方形 125">
            <a:extLst>
              <a:ext uri="{FF2B5EF4-FFF2-40B4-BE49-F238E27FC236}">
                <a16:creationId xmlns:a16="http://schemas.microsoft.com/office/drawing/2014/main" id="{B9D81343-14BB-4E2E-F468-D9C672B07370}"/>
              </a:ext>
            </a:extLst>
          </p:cNvPr>
          <p:cNvSpPr/>
          <p:nvPr/>
        </p:nvSpPr>
        <p:spPr>
          <a:xfrm>
            <a:off x="7292706" y="2991206"/>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２．０</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27" name="正方形/長方形 126">
            <a:extLst>
              <a:ext uri="{FF2B5EF4-FFF2-40B4-BE49-F238E27FC236}">
                <a16:creationId xmlns:a16="http://schemas.microsoft.com/office/drawing/2014/main" id="{BD3AB672-DA4D-C7EE-AD95-EFD1C9E1C686}"/>
              </a:ext>
            </a:extLst>
          </p:cNvPr>
          <p:cNvSpPr/>
          <p:nvPr/>
        </p:nvSpPr>
        <p:spPr>
          <a:xfrm>
            <a:off x="7292706" y="3823157"/>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１．５</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1" name="正方形/長方形 130">
            <a:extLst>
              <a:ext uri="{FF2B5EF4-FFF2-40B4-BE49-F238E27FC236}">
                <a16:creationId xmlns:a16="http://schemas.microsoft.com/office/drawing/2014/main" id="{2425DAEC-A4B8-8E11-C58F-DFD3CAD7E609}"/>
              </a:ext>
            </a:extLst>
          </p:cNvPr>
          <p:cNvSpPr/>
          <p:nvPr/>
        </p:nvSpPr>
        <p:spPr>
          <a:xfrm>
            <a:off x="8511043" y="2729538"/>
            <a:ext cx="1149323" cy="140396"/>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2034</a:t>
            </a:r>
            <a:r>
              <a:rPr kumimoji="1"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年度以降</a:t>
            </a:r>
            <a:br>
              <a:rPr kumimoji="1" lang="en-US" altLang="ja-JP"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en-US" altLang="ja-JP"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年平均</a:t>
            </a:r>
            <a:endParaRPr kumimoji="1" lang="en-US" altLang="ja-JP"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2" name="正方形/長方形 131">
            <a:extLst>
              <a:ext uri="{FF2B5EF4-FFF2-40B4-BE49-F238E27FC236}">
                <a16:creationId xmlns:a16="http://schemas.microsoft.com/office/drawing/2014/main" id="{23FA7632-BC7B-1350-F7CE-8991F64870D0}"/>
              </a:ext>
            </a:extLst>
          </p:cNvPr>
          <p:cNvSpPr/>
          <p:nvPr/>
        </p:nvSpPr>
        <p:spPr>
          <a:xfrm>
            <a:off x="7292706" y="5303967"/>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０．１</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9" name="テキスト ボックス 138">
            <a:extLst>
              <a:ext uri="{FF2B5EF4-FFF2-40B4-BE49-F238E27FC236}">
                <a16:creationId xmlns:a16="http://schemas.microsoft.com/office/drawing/2014/main" id="{81AC450E-DAA6-0F43-EE9C-A6F1D37DF125}"/>
              </a:ext>
            </a:extLst>
          </p:cNvPr>
          <p:cNvSpPr txBox="1"/>
          <p:nvPr/>
        </p:nvSpPr>
        <p:spPr>
          <a:xfrm>
            <a:off x="7141659" y="2299989"/>
            <a:ext cx="988608" cy="369332"/>
          </a:xfrm>
          <a:prstGeom prst="rect">
            <a:avLst/>
          </a:prstGeom>
          <a:noFill/>
        </p:spPr>
        <p:txBody>
          <a:bodyPr wrap="square">
            <a:spAutoFit/>
          </a:bodyPr>
          <a:lstStyle>
            <a:defPPr>
              <a:defRPr lang="en-US"/>
            </a:defPPr>
            <a:lvl1pPr marR="0" lvl="0" indent="0" algn="ctr" defTabSz="914400" fontAlgn="auto">
              <a:lnSpc>
                <a:spcPct val="100000"/>
              </a:lnSpc>
              <a:spcBef>
                <a:spcPts val="0"/>
              </a:spcBef>
              <a:spcAft>
                <a:spcPts val="0"/>
              </a:spcAft>
              <a:buClrTx/>
              <a:buSzTx/>
              <a:buFontTx/>
              <a:buNone/>
              <a:tabLst/>
              <a:defRPr kumimoji="1" sz="12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実質賃金</a:t>
            </a:r>
            <a:br>
              <a:rPr kumimoji="1" lang="en-US" altLang="zh-TW"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zh-TW"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上昇率</a:t>
            </a:r>
          </a:p>
        </p:txBody>
      </p:sp>
      <p:sp>
        <p:nvSpPr>
          <p:cNvPr id="140" name="テキスト ボックス 139">
            <a:extLst>
              <a:ext uri="{FF2B5EF4-FFF2-40B4-BE49-F238E27FC236}">
                <a16:creationId xmlns:a16="http://schemas.microsoft.com/office/drawing/2014/main" id="{56664C75-C55F-54BA-41E0-0B419709332D}"/>
              </a:ext>
            </a:extLst>
          </p:cNvPr>
          <p:cNvSpPr txBox="1"/>
          <p:nvPr/>
        </p:nvSpPr>
        <p:spPr>
          <a:xfrm>
            <a:off x="8559128" y="2285061"/>
            <a:ext cx="988608" cy="369332"/>
          </a:xfrm>
          <a:prstGeom prst="rect">
            <a:avLst/>
          </a:prstGeom>
          <a:noFill/>
        </p:spPr>
        <p:txBody>
          <a:bodyPr wrap="square">
            <a:spAutoFit/>
          </a:bodyPr>
          <a:lstStyle>
            <a:defPPr>
              <a:defRPr lang="en-US"/>
            </a:defPPr>
            <a:lvl1pPr marR="0" lvl="0" indent="0" algn="ctr" defTabSz="914400" fontAlgn="auto">
              <a:lnSpc>
                <a:spcPct val="100000"/>
              </a:lnSpc>
              <a:spcBef>
                <a:spcPts val="0"/>
              </a:spcBef>
              <a:spcAft>
                <a:spcPts val="0"/>
              </a:spcAft>
              <a:buClrTx/>
              <a:buSzTx/>
              <a:buFontTx/>
              <a:buNone/>
              <a:tabLst/>
              <a:defRPr kumimoji="1" sz="12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実質経済</a:t>
            </a:r>
            <a:br>
              <a:rPr kumimoji="1" lang="en-US" altLang="zh-TW"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zh-TW"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成長率</a:t>
            </a:r>
          </a:p>
        </p:txBody>
      </p:sp>
      <p:sp>
        <p:nvSpPr>
          <p:cNvPr id="150" name="テキスト ボックス 149">
            <a:extLst>
              <a:ext uri="{FF2B5EF4-FFF2-40B4-BE49-F238E27FC236}">
                <a16:creationId xmlns:a16="http://schemas.microsoft.com/office/drawing/2014/main" id="{C6A944AF-A748-BAA2-6114-C576D4FA7B1A}"/>
              </a:ext>
            </a:extLst>
          </p:cNvPr>
          <p:cNvSpPr txBox="1"/>
          <p:nvPr/>
        </p:nvSpPr>
        <p:spPr>
          <a:xfrm>
            <a:off x="8562112" y="5257800"/>
            <a:ext cx="877163" cy="261610"/>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▲０．７</a:t>
            </a:r>
            <a:r>
              <a:rPr kumimoji="1" lang="ja-JP" altLang="en-US" sz="10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2" name="テキスト ボックス 151">
            <a:extLst>
              <a:ext uri="{FF2B5EF4-FFF2-40B4-BE49-F238E27FC236}">
                <a16:creationId xmlns:a16="http://schemas.microsoft.com/office/drawing/2014/main" id="{BC9C15BA-8251-1671-8C6E-3141334340CE}"/>
              </a:ext>
            </a:extLst>
          </p:cNvPr>
          <p:cNvSpPr txBox="1"/>
          <p:nvPr/>
        </p:nvSpPr>
        <p:spPr>
          <a:xfrm>
            <a:off x="8610202" y="3776990"/>
            <a:ext cx="829073" cy="261610"/>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１．１</a:t>
            </a:r>
            <a:r>
              <a:rPr kumimoji="1" lang="ja-JP" altLang="en-US" sz="10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3" name="テキスト ボックス 152">
            <a:extLst>
              <a:ext uri="{FF2B5EF4-FFF2-40B4-BE49-F238E27FC236}">
                <a16:creationId xmlns:a16="http://schemas.microsoft.com/office/drawing/2014/main" id="{588789D0-FDB6-68C6-33E9-D13AD4B4429A}"/>
              </a:ext>
            </a:extLst>
          </p:cNvPr>
          <p:cNvSpPr txBox="1"/>
          <p:nvPr/>
        </p:nvSpPr>
        <p:spPr>
          <a:xfrm>
            <a:off x="8610202" y="2945039"/>
            <a:ext cx="829073" cy="261610"/>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１．６</a:t>
            </a:r>
            <a:r>
              <a:rPr kumimoji="1" lang="ja-JP" altLang="en-US" sz="10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cxnSp>
        <p:nvCxnSpPr>
          <p:cNvPr id="110" name="直線コネクタ 109">
            <a:extLst>
              <a:ext uri="{FF2B5EF4-FFF2-40B4-BE49-F238E27FC236}">
                <a16:creationId xmlns:a16="http://schemas.microsoft.com/office/drawing/2014/main" id="{D6024111-FA6B-8493-C61D-B87FFD11F67D}"/>
              </a:ext>
            </a:extLst>
          </p:cNvPr>
          <p:cNvCxnSpPr>
            <a:cxnSpLocks/>
          </p:cNvCxnSpPr>
          <p:nvPr/>
        </p:nvCxnSpPr>
        <p:spPr>
          <a:xfrm>
            <a:off x="477055" y="4724400"/>
            <a:ext cx="9047945" cy="0"/>
          </a:xfrm>
          <a:prstGeom prst="line">
            <a:avLst/>
          </a:prstGeom>
          <a:ln w="12700">
            <a:solidFill>
              <a:srgbClr val="002060">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8" name="正方形/長方形 127">
            <a:extLst>
              <a:ext uri="{FF2B5EF4-FFF2-40B4-BE49-F238E27FC236}">
                <a16:creationId xmlns:a16="http://schemas.microsoft.com/office/drawing/2014/main" id="{EFD3FB0B-C874-83E9-8542-B272AB9BF360}"/>
              </a:ext>
            </a:extLst>
          </p:cNvPr>
          <p:cNvSpPr/>
          <p:nvPr/>
        </p:nvSpPr>
        <p:spPr>
          <a:xfrm>
            <a:off x="7292706" y="4501493"/>
            <a:ext cx="551433" cy="169277"/>
          </a:xfrm>
          <a:prstGeom prst="rect">
            <a:avLst/>
          </a:prstGeom>
          <a:solidFill>
            <a:schemeClr val="accent1">
              <a:lumMod val="20000"/>
              <a:lumOff val="8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０．５</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09" name="四角形: 角を丸くする 108">
            <a:extLst>
              <a:ext uri="{FF2B5EF4-FFF2-40B4-BE49-F238E27FC236}">
                <a16:creationId xmlns:a16="http://schemas.microsoft.com/office/drawing/2014/main" id="{3B7666EC-2550-A09E-4E42-2F17A46196D2}"/>
              </a:ext>
            </a:extLst>
          </p:cNvPr>
          <p:cNvSpPr/>
          <p:nvPr/>
        </p:nvSpPr>
        <p:spPr>
          <a:xfrm>
            <a:off x="556950" y="2711126"/>
            <a:ext cx="2432099" cy="1509125"/>
          </a:xfrm>
          <a:prstGeom prst="roundRect">
            <a:avLst>
              <a:gd name="adj" fmla="val 6656"/>
            </a:avLst>
          </a:prstGeom>
          <a:noFill/>
          <a:ln w="127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4" name="四角形: 角を丸くする 143">
            <a:extLst>
              <a:ext uri="{FF2B5EF4-FFF2-40B4-BE49-F238E27FC236}">
                <a16:creationId xmlns:a16="http://schemas.microsoft.com/office/drawing/2014/main" id="{0B27E0CF-F1ED-98EE-E941-F1AE3DEE75AB}"/>
              </a:ext>
            </a:extLst>
          </p:cNvPr>
          <p:cNvSpPr/>
          <p:nvPr/>
        </p:nvSpPr>
        <p:spPr>
          <a:xfrm>
            <a:off x="556950" y="4279668"/>
            <a:ext cx="2310363" cy="730800"/>
          </a:xfrm>
          <a:prstGeom prst="roundRect">
            <a:avLst>
              <a:gd name="adj" fmla="val 11289"/>
            </a:avLst>
          </a:prstGeom>
          <a:noFill/>
          <a:ln w="127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82" name="グループ化 181">
            <a:extLst>
              <a:ext uri="{FF2B5EF4-FFF2-40B4-BE49-F238E27FC236}">
                <a16:creationId xmlns:a16="http://schemas.microsoft.com/office/drawing/2014/main" id="{EFD0C42D-FED6-14EC-7689-08053777A33C}"/>
              </a:ext>
            </a:extLst>
          </p:cNvPr>
          <p:cNvGrpSpPr/>
          <p:nvPr/>
        </p:nvGrpSpPr>
        <p:grpSpPr>
          <a:xfrm>
            <a:off x="1674418" y="3413702"/>
            <a:ext cx="953659" cy="681064"/>
            <a:chOff x="2299031" y="1322649"/>
            <a:chExt cx="6535744" cy="4212701"/>
          </a:xfrm>
        </p:grpSpPr>
        <p:pic>
          <p:nvPicPr>
            <p:cNvPr id="183" name="図 182" descr="挿絵 が含まれている画像&#10;&#10;自動的に生成された説明">
              <a:extLst>
                <a:ext uri="{FF2B5EF4-FFF2-40B4-BE49-F238E27FC236}">
                  <a16:creationId xmlns:a16="http://schemas.microsoft.com/office/drawing/2014/main" id="{17363735-F813-7FF1-C729-4DED7BD5BE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9031" y="1767695"/>
              <a:ext cx="3042168" cy="3767655"/>
            </a:xfrm>
            <a:prstGeom prst="rect">
              <a:avLst/>
            </a:prstGeom>
          </p:spPr>
        </p:pic>
        <p:pic>
          <p:nvPicPr>
            <p:cNvPr id="184" name="図 183" descr="らくがき, 挿絵 が含まれている画像&#10;&#10;自動的に生成された説明">
              <a:extLst>
                <a:ext uri="{FF2B5EF4-FFF2-40B4-BE49-F238E27FC236}">
                  <a16:creationId xmlns:a16="http://schemas.microsoft.com/office/drawing/2014/main" id="{E9B989CA-B4AA-B5CC-1284-278D1E0F4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2651" y="1322649"/>
              <a:ext cx="3292124" cy="4212701"/>
            </a:xfrm>
            <a:prstGeom prst="rect">
              <a:avLst/>
            </a:prstGeom>
          </p:spPr>
        </p:pic>
      </p:grpSp>
      <p:sp>
        <p:nvSpPr>
          <p:cNvPr id="185" name="四角形: 角を丸くする 184">
            <a:extLst>
              <a:ext uri="{FF2B5EF4-FFF2-40B4-BE49-F238E27FC236}">
                <a16:creationId xmlns:a16="http://schemas.microsoft.com/office/drawing/2014/main" id="{D51998D0-F91D-2199-885B-EFBBDBCA2806}"/>
              </a:ext>
            </a:extLst>
          </p:cNvPr>
          <p:cNvSpPr/>
          <p:nvPr/>
        </p:nvSpPr>
        <p:spPr>
          <a:xfrm>
            <a:off x="786276" y="2876968"/>
            <a:ext cx="1307123" cy="575220"/>
          </a:xfrm>
          <a:prstGeom prst="roundRect">
            <a:avLst>
              <a:gd name="adj" fmla="val 2556"/>
            </a:avLst>
          </a:prstGeom>
          <a:noFill/>
          <a:ln w="12700">
            <a:no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成長実現・</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労働参加進展</a:t>
            </a:r>
          </a:p>
        </p:txBody>
      </p:sp>
      <p:sp>
        <p:nvSpPr>
          <p:cNvPr id="186" name="四角形: 角を丸くする 185">
            <a:extLst>
              <a:ext uri="{FF2B5EF4-FFF2-40B4-BE49-F238E27FC236}">
                <a16:creationId xmlns:a16="http://schemas.microsoft.com/office/drawing/2014/main" id="{F1C177C4-1D39-F645-95C3-862CD6389C36}"/>
              </a:ext>
            </a:extLst>
          </p:cNvPr>
          <p:cNvSpPr/>
          <p:nvPr/>
        </p:nvSpPr>
        <p:spPr>
          <a:xfrm>
            <a:off x="772011" y="4335886"/>
            <a:ext cx="1140421" cy="609079"/>
          </a:xfrm>
          <a:prstGeom prst="roundRect">
            <a:avLst>
              <a:gd name="adj" fmla="val 2556"/>
            </a:avLst>
          </a:prstGeom>
          <a:noFill/>
          <a:ln w="12700">
            <a:no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成長率</a:t>
            </a:r>
            <a:b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ベースライン・</a:t>
            </a:r>
            <a:b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労働参加漸進</a:t>
            </a:r>
          </a:p>
        </p:txBody>
      </p:sp>
      <p:sp>
        <p:nvSpPr>
          <p:cNvPr id="187" name="四角形: 角を丸くする 186">
            <a:extLst>
              <a:ext uri="{FF2B5EF4-FFF2-40B4-BE49-F238E27FC236}">
                <a16:creationId xmlns:a16="http://schemas.microsoft.com/office/drawing/2014/main" id="{065CA69D-6F7E-80D1-7DA9-60D5F0BDE134}"/>
              </a:ext>
            </a:extLst>
          </p:cNvPr>
          <p:cNvSpPr/>
          <p:nvPr/>
        </p:nvSpPr>
        <p:spPr>
          <a:xfrm>
            <a:off x="556950" y="5069885"/>
            <a:ext cx="2310363" cy="730800"/>
          </a:xfrm>
          <a:prstGeom prst="roundRect">
            <a:avLst>
              <a:gd name="adj" fmla="val 11289"/>
            </a:avLst>
          </a:prstGeom>
          <a:noFill/>
          <a:ln w="127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8" name="四角形: 角を丸くする 187">
            <a:extLst>
              <a:ext uri="{FF2B5EF4-FFF2-40B4-BE49-F238E27FC236}">
                <a16:creationId xmlns:a16="http://schemas.microsoft.com/office/drawing/2014/main" id="{5930E1AD-3D69-41AF-ECEA-1FF942120D18}"/>
              </a:ext>
            </a:extLst>
          </p:cNvPr>
          <p:cNvSpPr/>
          <p:nvPr/>
        </p:nvSpPr>
        <p:spPr>
          <a:xfrm>
            <a:off x="772011" y="5119657"/>
            <a:ext cx="1140421" cy="609079"/>
          </a:xfrm>
          <a:prstGeom prst="roundRect">
            <a:avLst>
              <a:gd name="adj" fmla="val 2556"/>
            </a:avLst>
          </a:prstGeom>
          <a:noFill/>
          <a:ln w="12700">
            <a:no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一人当たり</a:t>
            </a:r>
            <a:b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ゼロ成長・労働</a:t>
            </a:r>
            <a:b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参加現状</a:t>
            </a:r>
          </a:p>
        </p:txBody>
      </p:sp>
      <p:sp>
        <p:nvSpPr>
          <p:cNvPr id="101" name="上矢印 3">
            <a:extLst>
              <a:ext uri="{FF2B5EF4-FFF2-40B4-BE49-F238E27FC236}">
                <a16:creationId xmlns:a16="http://schemas.microsoft.com/office/drawing/2014/main" id="{2FB0A811-7257-E7A3-1142-37C5EAC508A4}"/>
              </a:ext>
            </a:extLst>
          </p:cNvPr>
          <p:cNvSpPr/>
          <p:nvPr/>
        </p:nvSpPr>
        <p:spPr>
          <a:xfrm>
            <a:off x="2523326" y="2378990"/>
            <a:ext cx="898849" cy="3432239"/>
          </a:xfrm>
          <a:prstGeom prst="upArrow">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2" name="テキスト ボックス 101">
            <a:extLst>
              <a:ext uri="{FF2B5EF4-FFF2-40B4-BE49-F238E27FC236}">
                <a16:creationId xmlns:a16="http://schemas.microsoft.com/office/drawing/2014/main" id="{492AD151-3B8C-622A-ADF5-DD5819DDA17B}"/>
              </a:ext>
            </a:extLst>
          </p:cNvPr>
          <p:cNvSpPr txBox="1"/>
          <p:nvPr/>
        </p:nvSpPr>
        <p:spPr>
          <a:xfrm>
            <a:off x="2600222" y="2465606"/>
            <a:ext cx="7450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a:t>
            </a:r>
          </a:p>
        </p:txBody>
      </p:sp>
      <p:sp>
        <p:nvSpPr>
          <p:cNvPr id="103" name="テキスト ボックス 102">
            <a:extLst>
              <a:ext uri="{FF2B5EF4-FFF2-40B4-BE49-F238E27FC236}">
                <a16:creationId xmlns:a16="http://schemas.microsoft.com/office/drawing/2014/main" id="{619352A2-6C53-799B-6E16-0A48C760A770}"/>
              </a:ext>
            </a:extLst>
          </p:cNvPr>
          <p:cNvSpPr txBox="1"/>
          <p:nvPr/>
        </p:nvSpPr>
        <p:spPr>
          <a:xfrm>
            <a:off x="2636226" y="5441863"/>
            <a:ext cx="6730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a:t>
            </a:r>
          </a:p>
        </p:txBody>
      </p:sp>
      <p:sp>
        <p:nvSpPr>
          <p:cNvPr id="133" name="テキスト ボックス 132">
            <a:extLst>
              <a:ext uri="{FF2B5EF4-FFF2-40B4-BE49-F238E27FC236}">
                <a16:creationId xmlns:a16="http://schemas.microsoft.com/office/drawing/2014/main" id="{F069EC46-5562-2B9D-8DC9-6B0F51BE7351}"/>
              </a:ext>
            </a:extLst>
          </p:cNvPr>
          <p:cNvSpPr txBox="1"/>
          <p:nvPr/>
        </p:nvSpPr>
        <p:spPr>
          <a:xfrm>
            <a:off x="2600222" y="4558780"/>
            <a:ext cx="7450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1"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4" name="テキスト ボックス 133">
            <a:extLst>
              <a:ext uri="{FF2B5EF4-FFF2-40B4-BE49-F238E27FC236}">
                <a16:creationId xmlns:a16="http://schemas.microsoft.com/office/drawing/2014/main" id="{1F470A04-8C66-08E5-BB4F-9D3BA3283870}"/>
              </a:ext>
            </a:extLst>
          </p:cNvPr>
          <p:cNvSpPr txBox="1"/>
          <p:nvPr/>
        </p:nvSpPr>
        <p:spPr>
          <a:xfrm>
            <a:off x="2600222" y="3426435"/>
            <a:ext cx="7450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55</a:t>
            </a:r>
            <a:r>
              <a:rPr kumimoji="1"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41" name="楕円 140">
            <a:extLst>
              <a:ext uri="{FF2B5EF4-FFF2-40B4-BE49-F238E27FC236}">
                <a16:creationId xmlns:a16="http://schemas.microsoft.com/office/drawing/2014/main" id="{F78E5D36-8D71-22C8-A452-DEA42E1ACDF0}"/>
              </a:ext>
            </a:extLst>
          </p:cNvPr>
          <p:cNvSpPr/>
          <p:nvPr/>
        </p:nvSpPr>
        <p:spPr>
          <a:xfrm>
            <a:off x="2908870" y="2943523"/>
            <a:ext cx="127760" cy="12776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楕円 141">
            <a:extLst>
              <a:ext uri="{FF2B5EF4-FFF2-40B4-BE49-F238E27FC236}">
                <a16:creationId xmlns:a16="http://schemas.microsoft.com/office/drawing/2014/main" id="{98328C9E-9E36-B76D-DECD-25326B9C2AE6}"/>
              </a:ext>
            </a:extLst>
          </p:cNvPr>
          <p:cNvSpPr/>
          <p:nvPr/>
        </p:nvSpPr>
        <p:spPr>
          <a:xfrm>
            <a:off x="2908870" y="4472649"/>
            <a:ext cx="127760" cy="12776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楕円 142">
            <a:extLst>
              <a:ext uri="{FF2B5EF4-FFF2-40B4-BE49-F238E27FC236}">
                <a16:creationId xmlns:a16="http://schemas.microsoft.com/office/drawing/2014/main" id="{F6830BAF-BB2A-B0D7-9860-065E4E760D2A}"/>
              </a:ext>
            </a:extLst>
          </p:cNvPr>
          <p:cNvSpPr/>
          <p:nvPr/>
        </p:nvSpPr>
        <p:spPr>
          <a:xfrm>
            <a:off x="2908870" y="3207400"/>
            <a:ext cx="127760" cy="12776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54" name="直線矢印コネクタ 153">
            <a:extLst>
              <a:ext uri="{FF2B5EF4-FFF2-40B4-BE49-F238E27FC236}">
                <a16:creationId xmlns:a16="http://schemas.microsoft.com/office/drawing/2014/main" id="{313F1CE6-16B3-4686-2D58-BCC2BFFF9A45}"/>
              </a:ext>
            </a:extLst>
          </p:cNvPr>
          <p:cNvCxnSpPr>
            <a:cxnSpLocks/>
            <a:stCxn id="159" idx="1"/>
          </p:cNvCxnSpPr>
          <p:nvPr/>
        </p:nvCxnSpPr>
        <p:spPr>
          <a:xfrm flipH="1" flipV="1">
            <a:off x="3006790" y="3017368"/>
            <a:ext cx="490026" cy="848699"/>
          </a:xfrm>
          <a:prstGeom prst="straightConnector1">
            <a:avLst/>
          </a:prstGeom>
          <a:noFill/>
          <a:ln w="34925" cap="flat" cmpd="sng" algn="ctr">
            <a:solidFill>
              <a:srgbClr val="ED7D31"/>
            </a:solidFill>
            <a:prstDash val="solid"/>
            <a:tailEnd type="triangle"/>
          </a:ln>
          <a:effectLst/>
        </p:spPr>
      </p:cxnSp>
      <p:cxnSp>
        <p:nvCxnSpPr>
          <p:cNvPr id="163" name="直線矢印コネクタ 162">
            <a:extLst>
              <a:ext uri="{FF2B5EF4-FFF2-40B4-BE49-F238E27FC236}">
                <a16:creationId xmlns:a16="http://schemas.microsoft.com/office/drawing/2014/main" id="{4F62049C-5A58-E68B-456A-80DA3A37D3D1}"/>
              </a:ext>
            </a:extLst>
          </p:cNvPr>
          <p:cNvCxnSpPr>
            <a:cxnSpLocks/>
            <a:stCxn id="157" idx="1"/>
          </p:cNvCxnSpPr>
          <p:nvPr/>
        </p:nvCxnSpPr>
        <p:spPr>
          <a:xfrm flipH="1">
            <a:off x="2966225" y="3075845"/>
            <a:ext cx="530591" cy="202505"/>
          </a:xfrm>
          <a:prstGeom prst="straightConnector1">
            <a:avLst/>
          </a:prstGeom>
          <a:noFill/>
          <a:ln w="34925" cap="flat" cmpd="sng" algn="ctr">
            <a:solidFill>
              <a:srgbClr val="ED7D31"/>
            </a:solidFill>
            <a:prstDash val="solid"/>
            <a:tailEnd type="triangle"/>
          </a:ln>
          <a:effectLst/>
        </p:spPr>
      </p:cxnSp>
      <p:cxnSp>
        <p:nvCxnSpPr>
          <p:cNvPr id="166" name="直線矢印コネクタ 165">
            <a:extLst>
              <a:ext uri="{FF2B5EF4-FFF2-40B4-BE49-F238E27FC236}">
                <a16:creationId xmlns:a16="http://schemas.microsoft.com/office/drawing/2014/main" id="{1FD639C4-5B97-1DF6-43D9-DF6BEF00862D}"/>
              </a:ext>
            </a:extLst>
          </p:cNvPr>
          <p:cNvCxnSpPr>
            <a:cxnSpLocks/>
          </p:cNvCxnSpPr>
          <p:nvPr/>
        </p:nvCxnSpPr>
        <p:spPr>
          <a:xfrm flipH="1" flipV="1">
            <a:off x="3000645" y="4520778"/>
            <a:ext cx="637675" cy="1852"/>
          </a:xfrm>
          <a:prstGeom prst="straightConnector1">
            <a:avLst/>
          </a:prstGeom>
          <a:noFill/>
          <a:ln w="34925" cap="flat" cmpd="sng" algn="ctr">
            <a:solidFill>
              <a:srgbClr val="ED7D31"/>
            </a:solidFill>
            <a:prstDash val="solid"/>
            <a:tailEnd type="triangle"/>
          </a:ln>
          <a:effectLst/>
        </p:spPr>
      </p:cxnSp>
      <p:grpSp>
        <p:nvGrpSpPr>
          <p:cNvPr id="2052" name="グループ化 2051">
            <a:extLst>
              <a:ext uri="{FF2B5EF4-FFF2-40B4-BE49-F238E27FC236}">
                <a16:creationId xmlns:a16="http://schemas.microsoft.com/office/drawing/2014/main" id="{CE7A166A-102F-15D2-D5C8-299C672D75CB}"/>
              </a:ext>
            </a:extLst>
          </p:cNvPr>
          <p:cNvGrpSpPr/>
          <p:nvPr/>
        </p:nvGrpSpPr>
        <p:grpSpPr>
          <a:xfrm>
            <a:off x="1785484" y="5341166"/>
            <a:ext cx="728972" cy="258655"/>
            <a:chOff x="1873213" y="4706916"/>
            <a:chExt cx="728972" cy="258655"/>
          </a:xfrm>
          <a:solidFill>
            <a:schemeClr val="accent6">
              <a:lumMod val="60000"/>
              <a:lumOff val="40000"/>
            </a:schemeClr>
          </a:solidFill>
        </p:grpSpPr>
        <p:sp>
          <p:nvSpPr>
            <p:cNvPr id="189" name="矢印: 山形 188">
              <a:extLst>
                <a:ext uri="{FF2B5EF4-FFF2-40B4-BE49-F238E27FC236}">
                  <a16:creationId xmlns:a16="http://schemas.microsoft.com/office/drawing/2014/main" id="{1A34489C-7F01-C13E-DD20-8F759967DFEE}"/>
                </a:ext>
              </a:extLst>
            </p:cNvPr>
            <p:cNvSpPr/>
            <p:nvPr/>
          </p:nvSpPr>
          <p:spPr>
            <a:xfrm>
              <a:off x="1873213" y="4715007"/>
              <a:ext cx="282085" cy="250564"/>
            </a:xfrm>
            <a:prstGeom prst="chevron">
              <a:avLst/>
            </a:prstGeom>
            <a:grp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0" name="矢印: 山形 189">
              <a:extLst>
                <a:ext uri="{FF2B5EF4-FFF2-40B4-BE49-F238E27FC236}">
                  <a16:creationId xmlns:a16="http://schemas.microsoft.com/office/drawing/2014/main" id="{D9C22BD2-76D3-23D2-00DB-2D4A188A0D35}"/>
                </a:ext>
              </a:extLst>
            </p:cNvPr>
            <p:cNvSpPr/>
            <p:nvPr/>
          </p:nvSpPr>
          <p:spPr>
            <a:xfrm>
              <a:off x="2098595" y="4706916"/>
              <a:ext cx="282085" cy="250564"/>
            </a:xfrm>
            <a:prstGeom prst="chevron">
              <a:avLst/>
            </a:prstGeom>
            <a:grp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1" name="矢印: 山形 190">
              <a:extLst>
                <a:ext uri="{FF2B5EF4-FFF2-40B4-BE49-F238E27FC236}">
                  <a16:creationId xmlns:a16="http://schemas.microsoft.com/office/drawing/2014/main" id="{02526EBD-FF4C-970A-D2B5-5C7787945864}"/>
                </a:ext>
              </a:extLst>
            </p:cNvPr>
            <p:cNvSpPr/>
            <p:nvPr/>
          </p:nvSpPr>
          <p:spPr>
            <a:xfrm>
              <a:off x="2320100" y="4715007"/>
              <a:ext cx="282085" cy="250564"/>
            </a:xfrm>
            <a:prstGeom prst="chevron">
              <a:avLst/>
            </a:prstGeom>
            <a:grp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58" name="テキスト ボックス 13">
            <a:extLst>
              <a:ext uri="{FF2B5EF4-FFF2-40B4-BE49-F238E27FC236}">
                <a16:creationId xmlns:a16="http://schemas.microsoft.com/office/drawing/2014/main" id="{072FFEC7-456F-CDCA-2413-0EBB23755441}"/>
              </a:ext>
            </a:extLst>
          </p:cNvPr>
          <p:cNvSpPr txBox="1">
            <a:spLocks noChangeArrowheads="1"/>
          </p:cNvSpPr>
          <p:nvPr/>
        </p:nvSpPr>
        <p:spPr bwMode="auto">
          <a:xfrm>
            <a:off x="3496816" y="5081793"/>
            <a:ext cx="3683567" cy="729437"/>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9" name="テキスト ボックス 13">
            <a:extLst>
              <a:ext uri="{FF2B5EF4-FFF2-40B4-BE49-F238E27FC236}">
                <a16:creationId xmlns:a16="http://schemas.microsoft.com/office/drawing/2014/main" id="{28488793-39E0-7E97-CC6C-4AF07A3E88CC}"/>
              </a:ext>
            </a:extLst>
          </p:cNvPr>
          <p:cNvSpPr txBox="1">
            <a:spLocks noChangeArrowheads="1"/>
          </p:cNvSpPr>
          <p:nvPr/>
        </p:nvSpPr>
        <p:spPr bwMode="auto">
          <a:xfrm>
            <a:off x="3496816" y="3501348"/>
            <a:ext cx="3683567" cy="729437"/>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5" name="テキスト ボックス 104">
            <a:extLst>
              <a:ext uri="{FF2B5EF4-FFF2-40B4-BE49-F238E27FC236}">
                <a16:creationId xmlns:a16="http://schemas.microsoft.com/office/drawing/2014/main" id="{1517724A-AF31-FA03-748C-AC86CEB25AD1}"/>
              </a:ext>
            </a:extLst>
          </p:cNvPr>
          <p:cNvSpPr txBox="1"/>
          <p:nvPr/>
        </p:nvSpPr>
        <p:spPr>
          <a:xfrm>
            <a:off x="3514556" y="3496653"/>
            <a:ext cx="15555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成長型経済移行・継続ケース</a:t>
            </a:r>
            <a:br>
              <a:rPr kumimoji="1" lang="en-US" altLang="ja-JP"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2037</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21870D65-71D6-04EF-FDE4-0BA20EE31944}"/>
              </a:ext>
            </a:extLst>
          </p:cNvPr>
          <p:cNvSpPr txBox="1"/>
          <p:nvPr/>
        </p:nvSpPr>
        <p:spPr>
          <a:xfrm>
            <a:off x="3501307" y="5082606"/>
            <a:ext cx="31826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１人あたりゼロ成長ケース</a:t>
            </a: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24" name="大かっこ 35">
            <a:extLst>
              <a:ext uri="{FF2B5EF4-FFF2-40B4-BE49-F238E27FC236}">
                <a16:creationId xmlns:a16="http://schemas.microsoft.com/office/drawing/2014/main" id="{5058C73F-1D9D-4880-FAA4-7A98EB78D0F8}"/>
              </a:ext>
            </a:extLst>
          </p:cNvPr>
          <p:cNvSpPr/>
          <p:nvPr/>
        </p:nvSpPr>
        <p:spPr bwMode="auto">
          <a:xfrm>
            <a:off x="5144724" y="3812437"/>
            <a:ext cx="114899" cy="341628"/>
          </a:xfrm>
          <a:prstGeom prst="leftBrace">
            <a:avLst/>
          </a:prstGeom>
          <a:ln w="9525">
            <a:solidFill>
              <a:srgbClr val="002060"/>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比例：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25.0</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（調整なし）</a:t>
            </a:r>
            <a:endPar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32.6</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2037</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7" name="テキスト ボックス 136">
            <a:extLst>
              <a:ext uri="{FF2B5EF4-FFF2-40B4-BE49-F238E27FC236}">
                <a16:creationId xmlns:a16="http://schemas.microsoft.com/office/drawing/2014/main" id="{8D656F6E-7AA1-5A20-B893-5D1616E027D3}"/>
              </a:ext>
            </a:extLst>
          </p:cNvPr>
          <p:cNvSpPr txBox="1"/>
          <p:nvPr/>
        </p:nvSpPr>
        <p:spPr>
          <a:xfrm>
            <a:off x="4917300" y="3480656"/>
            <a:ext cx="14141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５７．６</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157" name="テキスト ボックス 13">
            <a:extLst>
              <a:ext uri="{FF2B5EF4-FFF2-40B4-BE49-F238E27FC236}">
                <a16:creationId xmlns:a16="http://schemas.microsoft.com/office/drawing/2014/main" id="{23650F84-6F59-1241-0EB1-FD94D6EBF8E5}"/>
              </a:ext>
            </a:extLst>
          </p:cNvPr>
          <p:cNvSpPr txBox="1">
            <a:spLocks noChangeArrowheads="1"/>
          </p:cNvSpPr>
          <p:nvPr/>
        </p:nvSpPr>
        <p:spPr bwMode="auto">
          <a:xfrm>
            <a:off x="3496816" y="2711126"/>
            <a:ext cx="3683567" cy="729437"/>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 name="テキスト ボックス 103">
            <a:extLst>
              <a:ext uri="{FF2B5EF4-FFF2-40B4-BE49-F238E27FC236}">
                <a16:creationId xmlns:a16="http://schemas.microsoft.com/office/drawing/2014/main" id="{5658066C-A359-4780-6D8F-D07C54F82914}"/>
              </a:ext>
            </a:extLst>
          </p:cNvPr>
          <p:cNvSpPr txBox="1"/>
          <p:nvPr/>
        </p:nvSpPr>
        <p:spPr>
          <a:xfrm>
            <a:off x="3507962" y="2727078"/>
            <a:ext cx="185825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高成長実現ケース</a:t>
            </a:r>
            <a:br>
              <a:rPr kumimoji="1" lang="en-US" altLang="ja-JP"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2039</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endPar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23" name="大かっこ 35">
            <a:extLst>
              <a:ext uri="{FF2B5EF4-FFF2-40B4-BE49-F238E27FC236}">
                <a16:creationId xmlns:a16="http://schemas.microsoft.com/office/drawing/2014/main" id="{E1244A12-A3DB-BB56-74D1-DD594DACB378}"/>
              </a:ext>
            </a:extLst>
          </p:cNvPr>
          <p:cNvSpPr/>
          <p:nvPr/>
        </p:nvSpPr>
        <p:spPr bwMode="auto">
          <a:xfrm>
            <a:off x="5144724" y="3039862"/>
            <a:ext cx="114899" cy="341628"/>
          </a:xfrm>
          <a:prstGeom prst="leftBrace">
            <a:avLst/>
          </a:prstGeom>
          <a:ln w="9525">
            <a:solidFill>
              <a:srgbClr val="002060"/>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比例：　</a:t>
            </a:r>
            <a:r>
              <a:rPr kumimoji="1" lang="en-US" altLang="ja-JP"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25.0</a:t>
            </a:r>
            <a:r>
              <a:rPr kumimoji="1" lang="ja-JP" altLang="en-US"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（調整なし）</a:t>
            </a:r>
            <a:endParaRPr kumimoji="1" lang="en-US" altLang="ja-JP"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　</a:t>
            </a:r>
            <a:r>
              <a:rPr kumimoji="1" lang="en-US" altLang="ja-JP"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31.9</a:t>
            </a:r>
            <a:r>
              <a:rPr kumimoji="1" lang="ja-JP" altLang="en-US"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2039</a:t>
            </a:r>
            <a:r>
              <a:rPr kumimoji="1" lang="ja-JP" altLang="en-US"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5" name="テキスト ボックス 134">
            <a:extLst>
              <a:ext uri="{FF2B5EF4-FFF2-40B4-BE49-F238E27FC236}">
                <a16:creationId xmlns:a16="http://schemas.microsoft.com/office/drawing/2014/main" id="{9D1FDEEA-85F2-57A2-032C-D14D9485D645}"/>
              </a:ext>
            </a:extLst>
          </p:cNvPr>
          <p:cNvSpPr txBox="1"/>
          <p:nvPr/>
        </p:nvSpPr>
        <p:spPr>
          <a:xfrm>
            <a:off x="4921562" y="2716194"/>
            <a:ext cx="14141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５６．９</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170" name="テキスト ボックス 169">
            <a:extLst>
              <a:ext uri="{FF2B5EF4-FFF2-40B4-BE49-F238E27FC236}">
                <a16:creationId xmlns:a16="http://schemas.microsoft.com/office/drawing/2014/main" id="{E3A8A8BB-BA86-1A96-6709-C9CC8626556B}"/>
              </a:ext>
            </a:extLst>
          </p:cNvPr>
          <p:cNvSpPr txBox="1"/>
          <p:nvPr/>
        </p:nvSpPr>
        <p:spPr>
          <a:xfrm>
            <a:off x="3514556" y="5335342"/>
            <a:ext cx="358828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給付水準の調整を続けると、国民年金は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年度に積立金がなくなり、完全な賦課方式へ移行。保険料と国庫負担で賄える給付水準は所得代替率約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％となります（</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年度時点では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0" name="テキスト ボックス 13">
            <a:extLst>
              <a:ext uri="{FF2B5EF4-FFF2-40B4-BE49-F238E27FC236}">
                <a16:creationId xmlns:a16="http://schemas.microsoft.com/office/drawing/2014/main" id="{DF0934B9-7362-46EA-8F22-4C84B99BD3AF}"/>
              </a:ext>
            </a:extLst>
          </p:cNvPr>
          <p:cNvSpPr txBox="1">
            <a:spLocks noChangeArrowheads="1"/>
          </p:cNvSpPr>
          <p:nvPr/>
        </p:nvSpPr>
        <p:spPr bwMode="auto">
          <a:xfrm>
            <a:off x="3496816" y="4291570"/>
            <a:ext cx="3683567" cy="729437"/>
          </a:xfrm>
          <a:prstGeom prst="rect">
            <a:avLst/>
          </a:prstGeom>
          <a:solidFill>
            <a:schemeClr val="bg1"/>
          </a:solidFill>
          <a:ln w="12700">
            <a:solidFill>
              <a:srgbClr val="004180"/>
            </a:solidFill>
            <a:miter lim="800000"/>
            <a:headEnd/>
            <a:tailEnd/>
          </a:ln>
        </p:spPr>
        <p:txBody>
          <a:bodyPr wrap="square" lIns="94604" tIns="47302" rIns="94604" bIns="47302" anchor="ctr">
            <a:noAutofit/>
          </a:bodyPr>
          <a:lstStyle/>
          <a:p>
            <a:pPr marL="183952" marR="0" lvl="0" indent="-183952"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5" name="大かっこ 35">
            <a:extLst>
              <a:ext uri="{FF2B5EF4-FFF2-40B4-BE49-F238E27FC236}">
                <a16:creationId xmlns:a16="http://schemas.microsoft.com/office/drawing/2014/main" id="{8C146077-13D6-B292-784A-9C06D024BF2D}"/>
              </a:ext>
            </a:extLst>
          </p:cNvPr>
          <p:cNvSpPr/>
          <p:nvPr/>
        </p:nvSpPr>
        <p:spPr bwMode="auto">
          <a:xfrm>
            <a:off x="5144724" y="4593976"/>
            <a:ext cx="114899" cy="341628"/>
          </a:xfrm>
          <a:prstGeom prst="leftBrace">
            <a:avLst/>
          </a:prstGeom>
          <a:ln w="9525">
            <a:solidFill>
              <a:srgbClr val="002060"/>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比例：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24.9</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2026</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25.5</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2057</a:t>
            </a:r>
            <a:r>
              <a:rPr kumimoji="1" lang="ja-JP" altLang="en-US"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8" name="テキスト ボックス 137">
            <a:extLst>
              <a:ext uri="{FF2B5EF4-FFF2-40B4-BE49-F238E27FC236}">
                <a16:creationId xmlns:a16="http://schemas.microsoft.com/office/drawing/2014/main" id="{51B16619-8366-5365-145B-72977A1E9D6A}"/>
              </a:ext>
            </a:extLst>
          </p:cNvPr>
          <p:cNvSpPr txBox="1"/>
          <p:nvPr/>
        </p:nvSpPr>
        <p:spPr>
          <a:xfrm>
            <a:off x="4872016" y="4260205"/>
            <a:ext cx="14141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５０．４</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106" name="テキスト ボックス 105">
            <a:extLst>
              <a:ext uri="{FF2B5EF4-FFF2-40B4-BE49-F238E27FC236}">
                <a16:creationId xmlns:a16="http://schemas.microsoft.com/office/drawing/2014/main" id="{36C52516-B2AF-BA4C-0065-B98A5FC908A7}"/>
              </a:ext>
            </a:extLst>
          </p:cNvPr>
          <p:cNvSpPr txBox="1"/>
          <p:nvPr/>
        </p:nvSpPr>
        <p:spPr>
          <a:xfrm>
            <a:off x="3514556" y="4279103"/>
            <a:ext cx="2059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1" lang="en-US" altLang="ja-JP"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a:t>
            </a:r>
            <a:br>
              <a:rPr kumimoji="1" lang="en-US" altLang="ja-JP"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ケース</a:t>
            </a:r>
            <a:br>
              <a:rPr kumimoji="1" lang="en-US" altLang="ja-JP" sz="14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2057</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sp>
        <p:nvSpPr>
          <p:cNvPr id="8" name="テキスト ボックス 7">
            <a:extLst>
              <a:ext uri="{FF2B5EF4-FFF2-40B4-BE49-F238E27FC236}">
                <a16:creationId xmlns:a16="http://schemas.microsoft.com/office/drawing/2014/main" id="{82F7F226-A818-6E57-32A9-4E4AD1274D9A}"/>
              </a:ext>
            </a:extLst>
          </p:cNvPr>
          <p:cNvSpPr txBox="1"/>
          <p:nvPr/>
        </p:nvSpPr>
        <p:spPr>
          <a:xfrm>
            <a:off x="306739" y="6413639"/>
            <a:ext cx="5754846"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a:t>
            </a:r>
            <a:endParaRPr lang="ja-JP" altLang="en-US" sz="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849A152-F001-E868-B324-BB839B90DCAB}"/>
              </a:ext>
            </a:extLst>
          </p:cNvPr>
          <p:cNvSpPr txBox="1"/>
          <p:nvPr/>
        </p:nvSpPr>
        <p:spPr>
          <a:xfrm>
            <a:off x="7780431" y="2235284"/>
            <a:ext cx="1075669" cy="646331"/>
          </a:xfrm>
          <a:prstGeom prst="rect">
            <a:avLst/>
          </a:prstGeom>
          <a:noFill/>
        </p:spPr>
        <p:txBody>
          <a:bodyPr wrap="square">
            <a:spAutoFit/>
          </a:bodyPr>
          <a:lstStyle>
            <a:defPPr>
              <a:defRPr lang="en-US"/>
            </a:defPPr>
            <a:lvl1pPr marR="0" lvl="0" indent="0" algn="ctr" defTabSz="914400" fontAlgn="auto">
              <a:lnSpc>
                <a:spcPct val="100000"/>
              </a:lnSpc>
              <a:spcBef>
                <a:spcPts val="0"/>
              </a:spcBef>
              <a:spcAft>
                <a:spcPts val="0"/>
              </a:spcAft>
              <a:buClrTx/>
              <a:buSzTx/>
              <a:buFontTx/>
              <a:buNone/>
              <a:tabLst/>
              <a:defRPr kumimoji="1" sz="1200" b="1" i="0" u="none" strike="noStrike" cap="none" spc="0" normalizeH="0" baseline="0">
                <a:ln>
                  <a:noFill/>
                </a:ln>
                <a:solidFill>
                  <a:srgbClr val="002060"/>
                </a:solidFill>
                <a:effectLst/>
                <a:uLnTx/>
                <a:uFillTx/>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実質</a:t>
            </a: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的な</a:t>
            </a:r>
            <a:endPar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運用利回り</a:t>
            </a:r>
            <a:endPar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＜スプレッド＞</a:t>
            </a:r>
            <a:br>
              <a:rPr kumimoji="1" lang="en-US" altLang="zh-TW"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endParaRPr kumimoji="1" lang="zh-TW"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7DD80836-4451-7EBB-6679-B0AEBB5510B7}"/>
              </a:ext>
            </a:extLst>
          </p:cNvPr>
          <p:cNvSpPr/>
          <p:nvPr/>
        </p:nvSpPr>
        <p:spPr>
          <a:xfrm>
            <a:off x="7991475" y="2991206"/>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02060"/>
                </a:solidFill>
                <a:latin typeface="Meiryo UI" panose="020B0604030504040204" pitchFamily="50" charset="-128"/>
                <a:ea typeface="Meiryo UI" panose="020B0604030504040204" pitchFamily="50" charset="-128"/>
              </a:rPr>
              <a:t>1</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dirty="0">
                <a:solidFill>
                  <a:srgbClr val="002060"/>
                </a:solidFill>
                <a:latin typeface="Meiryo UI" panose="020B0604030504040204" pitchFamily="50" charset="-128"/>
                <a:ea typeface="Meiryo UI" panose="020B0604030504040204" pitchFamily="50" charset="-128"/>
              </a:rPr>
              <a:t>4</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50FA3334-FD8D-C172-9732-676FEA03093C}"/>
              </a:ext>
            </a:extLst>
          </p:cNvPr>
          <p:cNvSpPr/>
          <p:nvPr/>
        </p:nvSpPr>
        <p:spPr>
          <a:xfrm>
            <a:off x="7991475" y="3823157"/>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02060"/>
                </a:solidFill>
                <a:latin typeface="Meiryo UI" panose="020B0604030504040204" pitchFamily="50" charset="-128"/>
                <a:ea typeface="Meiryo UI" panose="020B0604030504040204" pitchFamily="50" charset="-128"/>
              </a:rPr>
              <a:t>1</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dirty="0">
                <a:solidFill>
                  <a:srgbClr val="002060"/>
                </a:solidFill>
                <a:latin typeface="Meiryo UI" panose="020B0604030504040204" pitchFamily="50" charset="-128"/>
                <a:ea typeface="Meiryo UI" panose="020B0604030504040204" pitchFamily="50" charset="-128"/>
              </a:rPr>
              <a:t>7</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F7878B78-ECD2-597C-073F-059E36469FD1}"/>
              </a:ext>
            </a:extLst>
          </p:cNvPr>
          <p:cNvSpPr/>
          <p:nvPr/>
        </p:nvSpPr>
        <p:spPr>
          <a:xfrm>
            <a:off x="7991475" y="4501493"/>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02060"/>
                </a:solidFill>
                <a:latin typeface="Meiryo UI" panose="020B0604030504040204" pitchFamily="50" charset="-128"/>
                <a:ea typeface="Meiryo UI" panose="020B0604030504040204" pitchFamily="50" charset="-128"/>
              </a:rPr>
              <a:t>1</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dirty="0">
                <a:solidFill>
                  <a:srgbClr val="002060"/>
                </a:solidFill>
                <a:latin typeface="Meiryo UI" panose="020B0604030504040204" pitchFamily="50" charset="-128"/>
                <a:ea typeface="Meiryo UI" panose="020B0604030504040204" pitchFamily="50" charset="-128"/>
              </a:rPr>
              <a:t>7</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6056536A-6995-16BB-B798-836B2BF6C58C}"/>
              </a:ext>
            </a:extLst>
          </p:cNvPr>
          <p:cNvSpPr/>
          <p:nvPr/>
        </p:nvSpPr>
        <p:spPr>
          <a:xfrm>
            <a:off x="7991475" y="5303967"/>
            <a:ext cx="551433" cy="16927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rgbClr val="002060"/>
                </a:solidFill>
                <a:latin typeface="Meiryo UI" panose="020B0604030504040204" pitchFamily="50" charset="-128"/>
                <a:ea typeface="Meiryo UI" panose="020B0604030504040204" pitchFamily="50" charset="-128"/>
              </a:rPr>
              <a:t>1</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dirty="0">
                <a:solidFill>
                  <a:srgbClr val="002060"/>
                </a:solidFill>
                <a:latin typeface="Meiryo UI" panose="020B0604030504040204" pitchFamily="50" charset="-128"/>
                <a:ea typeface="Meiryo UI" panose="020B0604030504040204" pitchFamily="50" charset="-128"/>
              </a:rPr>
              <a:t>3</a:t>
            </a: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nvGrpSpPr>
          <p:cNvPr id="14" name="グループ化 13">
            <a:extLst>
              <a:ext uri="{FF2B5EF4-FFF2-40B4-BE49-F238E27FC236}">
                <a16:creationId xmlns:a16="http://schemas.microsoft.com/office/drawing/2014/main" id="{6BF6107B-2AB2-8A3D-C230-693EB186FEFA}"/>
              </a:ext>
            </a:extLst>
          </p:cNvPr>
          <p:cNvGrpSpPr/>
          <p:nvPr/>
        </p:nvGrpSpPr>
        <p:grpSpPr>
          <a:xfrm>
            <a:off x="1844257" y="4443056"/>
            <a:ext cx="691527" cy="464556"/>
            <a:chOff x="2299031" y="1322649"/>
            <a:chExt cx="6535744" cy="4212701"/>
          </a:xfrm>
        </p:grpSpPr>
        <p:pic>
          <p:nvPicPr>
            <p:cNvPr id="15" name="図 14" descr="挿絵 が含まれている画像&#10;&#10;自動的に生成された説明">
              <a:extLst>
                <a:ext uri="{FF2B5EF4-FFF2-40B4-BE49-F238E27FC236}">
                  <a16:creationId xmlns:a16="http://schemas.microsoft.com/office/drawing/2014/main" id="{5529D166-2777-B474-1EA3-0878CA583A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031" y="1767695"/>
              <a:ext cx="3042168" cy="3767655"/>
            </a:xfrm>
            <a:prstGeom prst="rect">
              <a:avLst/>
            </a:prstGeom>
          </p:spPr>
        </p:pic>
        <p:pic>
          <p:nvPicPr>
            <p:cNvPr id="16" name="図 15" descr="らくがき, 挿絵 が含まれている画像&#10;&#10;自動的に生成された説明">
              <a:extLst>
                <a:ext uri="{FF2B5EF4-FFF2-40B4-BE49-F238E27FC236}">
                  <a16:creationId xmlns:a16="http://schemas.microsoft.com/office/drawing/2014/main" id="{35667397-3E05-64DD-BF0B-A4296D6F7C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2651" y="1322649"/>
              <a:ext cx="3292124" cy="4212701"/>
            </a:xfrm>
            <a:prstGeom prst="rect">
              <a:avLst/>
            </a:prstGeom>
          </p:spPr>
        </p:pic>
      </p:grpSp>
      <p:grpSp>
        <p:nvGrpSpPr>
          <p:cNvPr id="17" name="グループ化 16">
            <a:extLst>
              <a:ext uri="{FF2B5EF4-FFF2-40B4-BE49-F238E27FC236}">
                <a16:creationId xmlns:a16="http://schemas.microsoft.com/office/drawing/2014/main" id="{6DFEEECD-9B79-5143-F196-8F278EC13241}"/>
              </a:ext>
            </a:extLst>
          </p:cNvPr>
          <p:cNvGrpSpPr/>
          <p:nvPr/>
        </p:nvGrpSpPr>
        <p:grpSpPr>
          <a:xfrm>
            <a:off x="704964" y="3464509"/>
            <a:ext cx="896594" cy="630257"/>
            <a:chOff x="2299031" y="1322649"/>
            <a:chExt cx="6535744" cy="4212701"/>
          </a:xfrm>
        </p:grpSpPr>
        <p:pic>
          <p:nvPicPr>
            <p:cNvPr id="18" name="図 17" descr="挿絵 が含まれている画像&#10;&#10;自動的に生成された説明">
              <a:extLst>
                <a:ext uri="{FF2B5EF4-FFF2-40B4-BE49-F238E27FC236}">
                  <a16:creationId xmlns:a16="http://schemas.microsoft.com/office/drawing/2014/main" id="{0A985878-1076-65C5-5C3E-8B34864AF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9031" y="1767695"/>
              <a:ext cx="3042168" cy="3767655"/>
            </a:xfrm>
            <a:prstGeom prst="rect">
              <a:avLst/>
            </a:prstGeom>
          </p:spPr>
        </p:pic>
        <p:pic>
          <p:nvPicPr>
            <p:cNvPr id="19" name="図 18" descr="らくがき, 挿絵 が含まれている画像&#10;&#10;自動的に生成された説明">
              <a:extLst>
                <a:ext uri="{FF2B5EF4-FFF2-40B4-BE49-F238E27FC236}">
                  <a16:creationId xmlns:a16="http://schemas.microsoft.com/office/drawing/2014/main" id="{A5BCCA79-39AA-3097-E4B5-DAAB0A1AD4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2651" y="1322649"/>
              <a:ext cx="3292124" cy="4212701"/>
            </a:xfrm>
            <a:prstGeom prst="rect">
              <a:avLst/>
            </a:prstGeom>
          </p:spPr>
        </p:pic>
      </p:grpSp>
      <p:sp>
        <p:nvSpPr>
          <p:cNvPr id="151" name="テキスト ボックス 150">
            <a:extLst>
              <a:ext uri="{FF2B5EF4-FFF2-40B4-BE49-F238E27FC236}">
                <a16:creationId xmlns:a16="http://schemas.microsoft.com/office/drawing/2014/main" id="{9416DEF9-96D2-6E8B-3BC0-C15B3F2AC24D}"/>
              </a:ext>
            </a:extLst>
          </p:cNvPr>
          <p:cNvSpPr txBox="1"/>
          <p:nvPr/>
        </p:nvSpPr>
        <p:spPr>
          <a:xfrm>
            <a:off x="8610202" y="4462790"/>
            <a:ext cx="829073" cy="246682"/>
          </a:xfrm>
          <a:prstGeom prst="rect">
            <a:avLst/>
          </a:prstGeom>
          <a:solidFill>
            <a:schemeClr val="accent1">
              <a:lumMod val="20000"/>
              <a:lumOff val="80000"/>
            </a:schemeClr>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▲０．１</a:t>
            </a:r>
            <a:r>
              <a:rPr kumimoji="1" lang="ja-JP" altLang="en-US" sz="10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743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48213AA4-B02C-036C-E4FB-3E6BFD898109}"/>
              </a:ext>
            </a:extLst>
          </p:cNvPr>
          <p:cNvSpPr/>
          <p:nvPr/>
        </p:nvSpPr>
        <p:spPr>
          <a:xfrm>
            <a:off x="411163" y="1828800"/>
            <a:ext cx="9113837" cy="4160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65972603-CC95-CE15-C23F-086AD4293304}"/>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21BC793B-A608-5801-278F-A09EFEED6922}"/>
              </a:ext>
            </a:extLst>
          </p:cNvPr>
          <p:cNvSpPr/>
          <p:nvPr/>
        </p:nvSpPr>
        <p:spPr>
          <a:xfrm>
            <a:off x="411163" y="30777"/>
            <a:ext cx="9140992" cy="531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賃金水準別に見た基礎年金のマクロ経済スライドの早期終了による年金額への影響</a:t>
            </a:r>
          </a:p>
        </p:txBody>
      </p:sp>
      <p:sp>
        <p:nvSpPr>
          <p:cNvPr id="10" name="テキスト ボックス 9">
            <a:extLst>
              <a:ext uri="{FF2B5EF4-FFF2-40B4-BE49-F238E27FC236}">
                <a16:creationId xmlns:a16="http://schemas.microsoft.com/office/drawing/2014/main" id="{FCB72011-82EA-0CC1-7FA6-22036729D3E9}"/>
              </a:ext>
            </a:extLst>
          </p:cNvPr>
          <p:cNvSpPr txBox="1"/>
          <p:nvPr/>
        </p:nvSpPr>
        <p:spPr>
          <a:xfrm>
            <a:off x="415777" y="1447800"/>
            <a:ext cx="9109223" cy="241200"/>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 ： </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2057</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　</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1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endParaRPr kumimoji="0" lang="ja-JP" altLang="en-US" sz="14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2F9C7AF7-D863-B1C9-ED37-4414FFFE3B3A}"/>
              </a:ext>
            </a:extLst>
          </p:cNvPr>
          <p:cNvSpPr txBox="1"/>
          <p:nvPr/>
        </p:nvSpPr>
        <p:spPr>
          <a:xfrm>
            <a:off x="333147" y="6038400"/>
            <a:ext cx="8277453"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注１： マクロ経済スライドによる給付水準調整終了後の新規裁定者の年金月額（物価で</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2024</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年度に割り戻した実質額）であり、厚生年金に</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年加入した場合のもの。</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32400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注２： 厚生年金の加入期間が</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年を超える場合、より低い年収でも年金額が低下する場合がある。ただし、年金額が低下するのは、</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32400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生涯年収（標準報酬ベース）約</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4.3</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億円（＝</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1080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万円</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年）を超える者であり、その割合は厚生年金受給者の</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0.1</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％未満。</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32400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2022</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年度末の厚生年金（共済分除く）の受給権者に基づく試算）</a:t>
            </a:r>
          </a:p>
        </p:txBody>
      </p:sp>
      <p:sp>
        <p:nvSpPr>
          <p:cNvPr id="3" name="正方形/長方形 2">
            <a:extLst>
              <a:ext uri="{FF2B5EF4-FFF2-40B4-BE49-F238E27FC236}">
                <a16:creationId xmlns:a16="http://schemas.microsoft.com/office/drawing/2014/main" id="{8E90F943-4F2C-7DC6-93D3-A298A912E06B}"/>
              </a:ext>
            </a:extLst>
          </p:cNvPr>
          <p:cNvSpPr/>
          <p:nvPr/>
        </p:nvSpPr>
        <p:spPr>
          <a:xfrm>
            <a:off x="5533336" y="1189013"/>
            <a:ext cx="2700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3" name="正方形/長方形 122">
            <a:extLst>
              <a:ext uri="{FF2B5EF4-FFF2-40B4-BE49-F238E27FC236}">
                <a16:creationId xmlns:a16="http://schemas.microsoft.com/office/drawing/2014/main" id="{BA6825A4-08DE-9B77-60A9-BFB966533A3A}"/>
              </a:ext>
            </a:extLst>
          </p:cNvPr>
          <p:cNvSpPr/>
          <p:nvPr/>
        </p:nvSpPr>
        <p:spPr>
          <a:xfrm>
            <a:off x="2842259" y="935692"/>
            <a:ext cx="3744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3B039F73-1FB8-02B5-A791-6A93A2DA3ABA}"/>
              </a:ext>
            </a:extLst>
          </p:cNvPr>
          <p:cNvSpPr txBox="1"/>
          <p:nvPr/>
        </p:nvSpPr>
        <p:spPr>
          <a:xfrm>
            <a:off x="309097" y="768181"/>
            <a:ext cx="8468985" cy="800219"/>
          </a:xfrm>
          <a:prstGeom prst="rect">
            <a:avLst/>
          </a:prstGeom>
          <a:noFill/>
        </p:spPr>
        <p:txBody>
          <a:bodyPr wrap="none" rtlCol="0">
            <a:spAutoFit/>
          </a:bodyPr>
          <a:lstStyle/>
          <a:p>
            <a:pPr>
              <a:defRPr/>
            </a:pPr>
            <a:r>
              <a:rPr kumimoji="0" lang="ja-JP" altLang="en-US" sz="14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rPr>
              <a:t>過去３０年投影ケースの場合、</a:t>
            </a:r>
            <a:r>
              <a:rPr kumimoji="0" lang="ja-JP" altLang="en-US" sz="16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rPr>
              <a:t>将来、ほぼ全ての受給者で年金額が上昇</a:t>
            </a:r>
            <a:r>
              <a:rPr kumimoji="0" lang="ja-JP" altLang="en-US" sz="14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rPr>
              <a:t>します。</a:t>
            </a:r>
            <a:endParaRPr kumimoji="0" lang="en-US" altLang="ja-JP" sz="14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endParaRPr>
          </a:p>
          <a:p>
            <a:pPr>
              <a:defRPr/>
            </a:pPr>
            <a:r>
              <a:rPr kumimoji="1" lang="ja-JP" altLang="en-US" sz="1400" dirty="0">
                <a:solidFill>
                  <a:srgbClr val="002060"/>
                </a:solidFill>
                <a:latin typeface="メイリオ" panose="020B0604030504040204" pitchFamily="50" charset="-128"/>
                <a:ea typeface="メイリオ" panose="020B0604030504040204" pitchFamily="50" charset="-128"/>
              </a:rPr>
              <a:t>成長型経済移行・継続ケースの場合、報酬比例の低下がないため</a:t>
            </a:r>
            <a:r>
              <a:rPr kumimoji="1" lang="ja-JP" altLang="en-US" sz="1600" b="1" dirty="0">
                <a:solidFill>
                  <a:srgbClr val="002060"/>
                </a:solidFill>
                <a:latin typeface="メイリオ" panose="020B0604030504040204" pitchFamily="50" charset="-128"/>
                <a:ea typeface="メイリオ" panose="020B0604030504040204" pitchFamily="50" charset="-128"/>
              </a:rPr>
              <a:t>全ての受給者で年金額が上昇。</a:t>
            </a:r>
            <a:endParaRPr kumimoji="1" lang="en-US" altLang="ja-JP" sz="1600" b="1" dirty="0">
              <a:solidFill>
                <a:srgbClr val="002060"/>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338DEFDF-8D3D-581A-072C-9C6503519945}"/>
              </a:ext>
            </a:extLst>
          </p:cNvPr>
          <p:cNvSpPr/>
          <p:nvPr/>
        </p:nvSpPr>
        <p:spPr>
          <a:xfrm>
            <a:off x="2802991" y="5648124"/>
            <a:ext cx="2930528" cy="26793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賃金水準（</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1</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人分の年収、</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2024</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水準）</a:t>
            </a:r>
          </a:p>
        </p:txBody>
      </p:sp>
      <p:sp>
        <p:nvSpPr>
          <p:cNvPr id="15" name="正方形/長方形 14">
            <a:extLst>
              <a:ext uri="{FF2B5EF4-FFF2-40B4-BE49-F238E27FC236}">
                <a16:creationId xmlns:a16="http://schemas.microsoft.com/office/drawing/2014/main" id="{8053CE45-3206-F9C1-DD85-9B8A3AA3CD22}"/>
              </a:ext>
            </a:extLst>
          </p:cNvPr>
          <p:cNvSpPr/>
          <p:nvPr/>
        </p:nvSpPr>
        <p:spPr>
          <a:xfrm>
            <a:off x="610848" y="3063427"/>
            <a:ext cx="284396" cy="146920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年金月額（１人分）</a:t>
            </a:r>
          </a:p>
        </p:txBody>
      </p:sp>
      <p:graphicFrame>
        <p:nvGraphicFramePr>
          <p:cNvPr id="22" name="グラフ 21">
            <a:extLst>
              <a:ext uri="{FF2B5EF4-FFF2-40B4-BE49-F238E27FC236}">
                <a16:creationId xmlns:a16="http://schemas.microsoft.com/office/drawing/2014/main" id="{B3D213A9-1506-86DE-C39D-B8FEBD39CA06}"/>
              </a:ext>
            </a:extLst>
          </p:cNvPr>
          <p:cNvGraphicFramePr/>
          <p:nvPr>
            <p:extLst>
              <p:ext uri="{D42A27DB-BD31-4B8C-83A1-F6EECF244321}">
                <p14:modId xmlns:p14="http://schemas.microsoft.com/office/powerpoint/2010/main" val="828798813"/>
              </p:ext>
            </p:extLst>
          </p:nvPr>
        </p:nvGraphicFramePr>
        <p:xfrm>
          <a:off x="885081" y="2062951"/>
          <a:ext cx="6604000" cy="3588798"/>
        </p:xfrm>
        <a:graphic>
          <a:graphicData uri="http://schemas.openxmlformats.org/drawingml/2006/chart">
            <c:chart xmlns:c="http://schemas.openxmlformats.org/drawingml/2006/chart" xmlns:r="http://schemas.openxmlformats.org/officeDocument/2006/relationships" r:id="rId2"/>
          </a:graphicData>
        </a:graphic>
      </p:graphicFrame>
      <p:sp>
        <p:nvSpPr>
          <p:cNvPr id="24" name="正方形/長方形 23">
            <a:extLst>
              <a:ext uri="{FF2B5EF4-FFF2-40B4-BE49-F238E27FC236}">
                <a16:creationId xmlns:a16="http://schemas.microsoft.com/office/drawing/2014/main" id="{0F4F9F49-1F75-4D9C-9AC8-15CAAA4F1DFF}"/>
              </a:ext>
            </a:extLst>
          </p:cNvPr>
          <p:cNvSpPr/>
          <p:nvPr/>
        </p:nvSpPr>
        <p:spPr>
          <a:xfrm>
            <a:off x="1032215" y="5354089"/>
            <a:ext cx="631903" cy="2308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100</a:t>
            </a: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sp>
        <p:nvSpPr>
          <p:cNvPr id="25" name="正方形/長方形 24">
            <a:extLst>
              <a:ext uri="{FF2B5EF4-FFF2-40B4-BE49-F238E27FC236}">
                <a16:creationId xmlns:a16="http://schemas.microsoft.com/office/drawing/2014/main" id="{AF014CDA-7519-0BC2-5B23-A927061A94CD}"/>
              </a:ext>
            </a:extLst>
          </p:cNvPr>
          <p:cNvSpPr/>
          <p:nvPr/>
        </p:nvSpPr>
        <p:spPr>
          <a:xfrm>
            <a:off x="2067468" y="5354089"/>
            <a:ext cx="631903" cy="2308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300</a:t>
            </a: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sp>
        <p:nvSpPr>
          <p:cNvPr id="27" name="正方形/長方形 26">
            <a:extLst>
              <a:ext uri="{FF2B5EF4-FFF2-40B4-BE49-F238E27FC236}">
                <a16:creationId xmlns:a16="http://schemas.microsoft.com/office/drawing/2014/main" id="{245A8EFF-E25E-E0C0-31DA-E7F2F2CCD37F}"/>
              </a:ext>
            </a:extLst>
          </p:cNvPr>
          <p:cNvSpPr/>
          <p:nvPr/>
        </p:nvSpPr>
        <p:spPr>
          <a:xfrm>
            <a:off x="3143817" y="5354089"/>
            <a:ext cx="631903" cy="2308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ysClr val="windowText" lastClr="000000"/>
                </a:solidFill>
                <a:latin typeface="メイリオ" panose="020B0604030504040204" pitchFamily="50" charset="-128"/>
                <a:ea typeface="メイリオ" panose="020B0604030504040204" pitchFamily="50" charset="-128"/>
              </a:rPr>
              <a:t>5</a:t>
            </a:r>
            <a:r>
              <a:rPr kumimoji="1" lang="en-US" altLang="ja-JP"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00</a:t>
            </a: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sp>
        <p:nvSpPr>
          <p:cNvPr id="28" name="正方形/長方形 27">
            <a:extLst>
              <a:ext uri="{FF2B5EF4-FFF2-40B4-BE49-F238E27FC236}">
                <a16:creationId xmlns:a16="http://schemas.microsoft.com/office/drawing/2014/main" id="{AA42B4DF-C258-290D-7D1F-EA5AE1ACFBCC}"/>
              </a:ext>
            </a:extLst>
          </p:cNvPr>
          <p:cNvSpPr/>
          <p:nvPr/>
        </p:nvSpPr>
        <p:spPr>
          <a:xfrm>
            <a:off x="4268255" y="5354089"/>
            <a:ext cx="631903" cy="2308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700</a:t>
            </a: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sp>
        <p:nvSpPr>
          <p:cNvPr id="29" name="正方形/長方形 28">
            <a:extLst>
              <a:ext uri="{FF2B5EF4-FFF2-40B4-BE49-F238E27FC236}">
                <a16:creationId xmlns:a16="http://schemas.microsoft.com/office/drawing/2014/main" id="{7B054A4B-6B8F-7E45-AA3F-295DAFB7344F}"/>
              </a:ext>
            </a:extLst>
          </p:cNvPr>
          <p:cNvSpPr/>
          <p:nvPr/>
        </p:nvSpPr>
        <p:spPr>
          <a:xfrm>
            <a:off x="5388525" y="5354089"/>
            <a:ext cx="631903" cy="2308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900</a:t>
            </a: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sp>
        <p:nvSpPr>
          <p:cNvPr id="30" name="正方形/長方形 29">
            <a:extLst>
              <a:ext uri="{FF2B5EF4-FFF2-40B4-BE49-F238E27FC236}">
                <a16:creationId xmlns:a16="http://schemas.microsoft.com/office/drawing/2014/main" id="{00071AAD-2200-0987-3C49-18FB195DAB9B}"/>
              </a:ext>
            </a:extLst>
          </p:cNvPr>
          <p:cNvSpPr/>
          <p:nvPr/>
        </p:nvSpPr>
        <p:spPr>
          <a:xfrm>
            <a:off x="6452691" y="5354089"/>
            <a:ext cx="744113" cy="2308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ysClr val="windowText" lastClr="000000"/>
                </a:solidFill>
                <a:latin typeface="メイリオ" panose="020B0604030504040204" pitchFamily="50" charset="-128"/>
                <a:ea typeface="メイリオ" panose="020B0604030504040204" pitchFamily="50" charset="-128"/>
              </a:rPr>
              <a:t>1,1</a:t>
            </a:r>
            <a:r>
              <a:rPr kumimoji="1" lang="en-US" altLang="ja-JP"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00</a:t>
            </a: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cxnSp>
        <p:nvCxnSpPr>
          <p:cNvPr id="33" name="直線コネクタ 32">
            <a:extLst>
              <a:ext uri="{FF2B5EF4-FFF2-40B4-BE49-F238E27FC236}">
                <a16:creationId xmlns:a16="http://schemas.microsoft.com/office/drawing/2014/main" id="{FDDB26C1-6B4A-F750-BE87-E11118234D36}"/>
              </a:ext>
            </a:extLst>
          </p:cNvPr>
          <p:cNvCxnSpPr/>
          <p:nvPr/>
        </p:nvCxnSpPr>
        <p:spPr>
          <a:xfrm>
            <a:off x="6787951" y="2206800"/>
            <a:ext cx="0" cy="3076575"/>
          </a:xfrm>
          <a:prstGeom prst="line">
            <a:avLst/>
          </a:prstGeom>
          <a:ln w="25400">
            <a:solidFill>
              <a:srgbClr val="00A9CC"/>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46258C09-876F-413C-1F88-7B14EEEA7179}"/>
              </a:ext>
            </a:extLst>
          </p:cNvPr>
          <p:cNvCxnSpPr>
            <a:cxnSpLocks/>
          </p:cNvCxnSpPr>
          <p:nvPr/>
        </p:nvCxnSpPr>
        <p:spPr>
          <a:xfrm flipV="1">
            <a:off x="1219200" y="2578275"/>
            <a:ext cx="5756672" cy="1948005"/>
          </a:xfrm>
          <a:prstGeom prst="line">
            <a:avLst/>
          </a:prstGeom>
          <a:ln w="19050">
            <a:solidFill>
              <a:srgbClr val="FF5353"/>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2E4B5A23-0844-DC73-E163-3985D264CA63}"/>
              </a:ext>
            </a:extLst>
          </p:cNvPr>
          <p:cNvCxnSpPr>
            <a:cxnSpLocks/>
          </p:cNvCxnSpPr>
          <p:nvPr/>
        </p:nvCxnSpPr>
        <p:spPr>
          <a:xfrm flipV="1">
            <a:off x="1226820" y="2608755"/>
            <a:ext cx="5667363" cy="1765125"/>
          </a:xfrm>
          <a:prstGeom prst="line">
            <a:avLst/>
          </a:prstGeom>
          <a:ln w="19050">
            <a:solidFill>
              <a:srgbClr val="FF5353"/>
            </a:solidFill>
            <a:prstDash val="dash"/>
          </a:ln>
        </p:spPr>
        <p:style>
          <a:lnRef idx="1">
            <a:schemeClr val="accent1"/>
          </a:lnRef>
          <a:fillRef idx="0">
            <a:schemeClr val="accent1"/>
          </a:fillRef>
          <a:effectRef idx="0">
            <a:schemeClr val="accent1"/>
          </a:effectRef>
          <a:fontRef idx="minor">
            <a:schemeClr val="tx1"/>
          </a:fontRef>
        </p:style>
      </p:cxnSp>
      <p:sp>
        <p:nvSpPr>
          <p:cNvPr id="53" name="四角形: 角を丸くする 52">
            <a:extLst>
              <a:ext uri="{FF2B5EF4-FFF2-40B4-BE49-F238E27FC236}">
                <a16:creationId xmlns:a16="http://schemas.microsoft.com/office/drawing/2014/main" id="{72064D53-F657-4505-DF40-022882621318}"/>
              </a:ext>
            </a:extLst>
          </p:cNvPr>
          <p:cNvSpPr/>
          <p:nvPr/>
        </p:nvSpPr>
        <p:spPr>
          <a:xfrm>
            <a:off x="3276600" y="2296288"/>
            <a:ext cx="2346188" cy="476187"/>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基礎年金のマクロ経済スライドを早期終了した場合</a:t>
            </a:r>
          </a:p>
        </p:txBody>
      </p:sp>
      <p:sp>
        <p:nvSpPr>
          <p:cNvPr id="54" name="四角形: 角を丸くする 53">
            <a:extLst>
              <a:ext uri="{FF2B5EF4-FFF2-40B4-BE49-F238E27FC236}">
                <a16:creationId xmlns:a16="http://schemas.microsoft.com/office/drawing/2014/main" id="{D25D9279-B9BC-600D-6B1B-2CAF8E7F305F}"/>
              </a:ext>
            </a:extLst>
          </p:cNvPr>
          <p:cNvSpPr/>
          <p:nvPr/>
        </p:nvSpPr>
        <p:spPr>
          <a:xfrm>
            <a:off x="3170347" y="4156200"/>
            <a:ext cx="1619007" cy="34403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現行制度のままの場合</a:t>
            </a:r>
          </a:p>
        </p:txBody>
      </p:sp>
      <p:pic>
        <p:nvPicPr>
          <p:cNvPr id="55" name="グラフィックス 1110">
            <a:extLst>
              <a:ext uri="{FF2B5EF4-FFF2-40B4-BE49-F238E27FC236}">
                <a16:creationId xmlns:a16="http://schemas.microsoft.com/office/drawing/2014/main" id="{A738344A-6B71-D70D-1B79-B09DEBEAFD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916019" flipH="1" flipV="1">
            <a:off x="4013160" y="2883765"/>
            <a:ext cx="516558" cy="381097"/>
          </a:xfrm>
          <a:prstGeom prst="rect">
            <a:avLst/>
          </a:prstGeom>
        </p:spPr>
      </p:pic>
      <p:pic>
        <p:nvPicPr>
          <p:cNvPr id="57" name="グラフィックス 1110">
            <a:extLst>
              <a:ext uri="{FF2B5EF4-FFF2-40B4-BE49-F238E27FC236}">
                <a16:creationId xmlns:a16="http://schemas.microsoft.com/office/drawing/2014/main" id="{3D911F98-9B20-0B2C-D263-65CF6B3772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134086" flipH="1" flipV="1">
            <a:off x="3528199" y="3792821"/>
            <a:ext cx="518761" cy="339190"/>
          </a:xfrm>
          <a:prstGeom prst="rect">
            <a:avLst/>
          </a:prstGeom>
        </p:spPr>
      </p:pic>
      <p:sp>
        <p:nvSpPr>
          <p:cNvPr id="60" name="矢印: 右 59">
            <a:extLst>
              <a:ext uri="{FF2B5EF4-FFF2-40B4-BE49-F238E27FC236}">
                <a16:creationId xmlns:a16="http://schemas.microsoft.com/office/drawing/2014/main" id="{63BF267C-884E-6CA6-CB22-E0F6F8CDD982}"/>
              </a:ext>
            </a:extLst>
          </p:cNvPr>
          <p:cNvSpPr/>
          <p:nvPr/>
        </p:nvSpPr>
        <p:spPr>
          <a:xfrm rot="16200000">
            <a:off x="1514323" y="4278726"/>
            <a:ext cx="131234" cy="126611"/>
          </a:xfrm>
          <a:prstGeom prst="rightArrow">
            <a:avLst>
              <a:gd name="adj1" fmla="val 50000"/>
              <a:gd name="adj2" fmla="val 54081"/>
            </a:avLst>
          </a:prstGeom>
          <a:solidFill>
            <a:srgbClr val="B80000"/>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cxnSp>
        <p:nvCxnSpPr>
          <p:cNvPr id="61" name="直線矢印コネクタ 60">
            <a:extLst>
              <a:ext uri="{FF2B5EF4-FFF2-40B4-BE49-F238E27FC236}">
                <a16:creationId xmlns:a16="http://schemas.microsoft.com/office/drawing/2014/main" id="{EC23EDC0-2D38-15C1-6D62-1DD377001EE1}"/>
              </a:ext>
            </a:extLst>
          </p:cNvPr>
          <p:cNvCxnSpPr>
            <a:cxnSpLocks/>
          </p:cNvCxnSpPr>
          <p:nvPr/>
        </p:nvCxnSpPr>
        <p:spPr>
          <a:xfrm>
            <a:off x="6466335" y="2468734"/>
            <a:ext cx="293193" cy="140242"/>
          </a:xfrm>
          <a:prstGeom prst="straightConnector1">
            <a:avLst/>
          </a:prstGeom>
          <a:ln w="22225">
            <a:solidFill>
              <a:srgbClr val="00206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968A7BC3-3235-D4FC-7E83-5EFC4E2490C9}"/>
              </a:ext>
            </a:extLst>
          </p:cNvPr>
          <p:cNvSpPr txBox="1"/>
          <p:nvPr/>
        </p:nvSpPr>
        <p:spPr>
          <a:xfrm>
            <a:off x="5704477" y="2317660"/>
            <a:ext cx="817629" cy="261610"/>
          </a:xfrm>
          <a:prstGeom prst="rect">
            <a:avLst/>
          </a:prstGeom>
          <a:noFill/>
          <a:ln w="9525">
            <a:no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25.9 </a:t>
            </a:r>
            <a:r>
              <a:rPr kumimoji="1" lang="ja-JP" altLang="en-US" sz="9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万円</a:t>
            </a:r>
            <a:endParaRPr kumimoji="1" lang="en-US" altLang="ja-JP" sz="11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3A73599B-47FC-B7F8-0B90-52B080CE8EE2}"/>
              </a:ext>
            </a:extLst>
          </p:cNvPr>
          <p:cNvGrpSpPr/>
          <p:nvPr/>
        </p:nvGrpSpPr>
        <p:grpSpPr>
          <a:xfrm flipH="1">
            <a:off x="1417344" y="3519796"/>
            <a:ext cx="1090450" cy="711558"/>
            <a:chOff x="6313270" y="3835087"/>
            <a:chExt cx="1090450" cy="711558"/>
          </a:xfrm>
        </p:grpSpPr>
        <p:sp>
          <p:nvSpPr>
            <p:cNvPr id="65" name="フリーフォーム: 図形 64">
              <a:extLst>
                <a:ext uri="{FF2B5EF4-FFF2-40B4-BE49-F238E27FC236}">
                  <a16:creationId xmlns:a16="http://schemas.microsoft.com/office/drawing/2014/main" id="{51CA5B49-FD83-0369-A45A-16B40323BBD2}"/>
                </a:ext>
              </a:extLst>
            </p:cNvPr>
            <p:cNvSpPr/>
            <p:nvPr/>
          </p:nvSpPr>
          <p:spPr>
            <a:xfrm rot="10800000">
              <a:off x="6365818" y="3837692"/>
              <a:ext cx="948289" cy="708953"/>
            </a:xfrm>
            <a:custGeom>
              <a:avLst/>
              <a:gdLst>
                <a:gd name="connsiteX0" fmla="*/ 899569 w 899569"/>
                <a:gd name="connsiteY0" fmla="*/ 686524 h 686524"/>
                <a:gd name="connsiteX1" fmla="*/ 0 w 899569"/>
                <a:gd name="connsiteY1" fmla="*/ 686524 h 686524"/>
                <a:gd name="connsiteX2" fmla="*/ 0 w 899569"/>
                <a:gd name="connsiteY2" fmla="*/ 334943 h 686524"/>
                <a:gd name="connsiteX3" fmla="*/ 189902 w 899569"/>
                <a:gd name="connsiteY3" fmla="*/ 334943 h 686524"/>
                <a:gd name="connsiteX4" fmla="*/ 32001 w 899569"/>
                <a:gd name="connsiteY4" fmla="*/ 0 h 686524"/>
                <a:gd name="connsiteX5" fmla="*/ 299664 w 899569"/>
                <a:gd name="connsiteY5" fmla="*/ 334943 h 686524"/>
                <a:gd name="connsiteX6" fmla="*/ 899569 w 899569"/>
                <a:gd name="connsiteY6" fmla="*/ 334943 h 686524"/>
                <a:gd name="connsiteX0" fmla="*/ 899569 w 899569"/>
                <a:gd name="connsiteY0" fmla="*/ 665079 h 665079"/>
                <a:gd name="connsiteX1" fmla="*/ 0 w 899569"/>
                <a:gd name="connsiteY1" fmla="*/ 665079 h 665079"/>
                <a:gd name="connsiteX2" fmla="*/ 0 w 899569"/>
                <a:gd name="connsiteY2" fmla="*/ 313498 h 665079"/>
                <a:gd name="connsiteX3" fmla="*/ 189902 w 899569"/>
                <a:gd name="connsiteY3" fmla="*/ 313498 h 665079"/>
                <a:gd name="connsiteX4" fmla="*/ 104286 w 899569"/>
                <a:gd name="connsiteY4" fmla="*/ 0 h 665079"/>
                <a:gd name="connsiteX5" fmla="*/ 299664 w 899569"/>
                <a:gd name="connsiteY5" fmla="*/ 313498 h 665079"/>
                <a:gd name="connsiteX6" fmla="*/ 899569 w 899569"/>
                <a:gd name="connsiteY6" fmla="*/ 313498 h 665079"/>
                <a:gd name="connsiteX7" fmla="*/ 899569 w 899569"/>
                <a:gd name="connsiteY7" fmla="*/ 665079 h 6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569" h="665079">
                  <a:moveTo>
                    <a:pt x="899569" y="665079"/>
                  </a:moveTo>
                  <a:lnTo>
                    <a:pt x="0" y="665079"/>
                  </a:lnTo>
                  <a:lnTo>
                    <a:pt x="0" y="313498"/>
                  </a:lnTo>
                  <a:lnTo>
                    <a:pt x="189902" y="313498"/>
                  </a:lnTo>
                  <a:lnTo>
                    <a:pt x="104286" y="0"/>
                  </a:lnTo>
                  <a:lnTo>
                    <a:pt x="299664" y="313498"/>
                  </a:lnTo>
                  <a:lnTo>
                    <a:pt x="899569" y="313498"/>
                  </a:lnTo>
                  <a:lnTo>
                    <a:pt x="899569" y="665079"/>
                  </a:lnTo>
                  <a:close/>
                </a:path>
              </a:pathLst>
            </a:custGeom>
            <a:solidFill>
              <a:srgbClr val="FFFF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66" name="吹き出し: 四角形 65">
              <a:extLst>
                <a:ext uri="{FF2B5EF4-FFF2-40B4-BE49-F238E27FC236}">
                  <a16:creationId xmlns:a16="http://schemas.microsoft.com/office/drawing/2014/main" id="{DC0AA716-5788-8DA8-E833-8645F46E1F80}"/>
                </a:ext>
              </a:extLst>
            </p:cNvPr>
            <p:cNvSpPr/>
            <p:nvPr/>
          </p:nvSpPr>
          <p:spPr>
            <a:xfrm>
              <a:off x="6313270" y="3835087"/>
              <a:ext cx="1090450" cy="360000"/>
            </a:xfrm>
            <a:prstGeom prst="wedgeRectCallout">
              <a:avLst>
                <a:gd name="adj1" fmla="val -14674"/>
                <a:gd name="adj2" fmla="val -28634"/>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低年金額が</a:t>
              </a:r>
              <a:r>
                <a:rPr kumimoji="1" lang="ja-JP" altLang="en-US" sz="900" b="1" dirty="0">
                  <a:solidFill>
                    <a:srgbClr val="002060"/>
                  </a:solidFill>
                  <a:latin typeface="Meiryo UI" panose="020B0604030504040204" pitchFamily="50" charset="-128"/>
                  <a:ea typeface="Meiryo UI" panose="020B0604030504040204" pitchFamily="50" charset="-128"/>
                </a:rPr>
                <a:t>上昇</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grpSp>
        <p:nvGrpSpPr>
          <p:cNvPr id="6" name="グループ化 5">
            <a:extLst>
              <a:ext uri="{FF2B5EF4-FFF2-40B4-BE49-F238E27FC236}">
                <a16:creationId xmlns:a16="http://schemas.microsoft.com/office/drawing/2014/main" id="{BD534152-C3AC-F1A5-E29C-FC60DD43C090}"/>
              </a:ext>
            </a:extLst>
          </p:cNvPr>
          <p:cNvGrpSpPr/>
          <p:nvPr/>
        </p:nvGrpSpPr>
        <p:grpSpPr>
          <a:xfrm>
            <a:off x="7473183" y="2280900"/>
            <a:ext cx="1712217" cy="682348"/>
            <a:chOff x="7473183" y="2280900"/>
            <a:chExt cx="1712217" cy="682348"/>
          </a:xfrm>
        </p:grpSpPr>
        <p:sp>
          <p:nvSpPr>
            <p:cNvPr id="67" name="吹き出し: 四角形 66">
              <a:extLst>
                <a:ext uri="{FF2B5EF4-FFF2-40B4-BE49-F238E27FC236}">
                  <a16:creationId xmlns:a16="http://schemas.microsoft.com/office/drawing/2014/main" id="{9E6C148D-E7C8-A13E-8C3C-55630B13E9C7}"/>
                </a:ext>
              </a:extLst>
            </p:cNvPr>
            <p:cNvSpPr/>
            <p:nvPr/>
          </p:nvSpPr>
          <p:spPr>
            <a:xfrm>
              <a:off x="7556774" y="2280900"/>
              <a:ext cx="1552368" cy="682348"/>
            </a:xfrm>
            <a:prstGeom prst="wedgeRectCallout">
              <a:avLst>
                <a:gd name="adj1" fmla="val -97104"/>
                <a:gd name="adj2" fmla="val -2748"/>
              </a:avLst>
            </a:prstGeom>
            <a:solidFill>
              <a:srgbClr val="FFFFCC"/>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83D5E0D0-61B2-C60B-8212-69D1773C3910}"/>
                </a:ext>
              </a:extLst>
            </p:cNvPr>
            <p:cNvSpPr/>
            <p:nvPr/>
          </p:nvSpPr>
          <p:spPr>
            <a:xfrm>
              <a:off x="7473183" y="2286448"/>
              <a:ext cx="1712217" cy="659085"/>
            </a:xfrm>
            <a:prstGeom prst="rect">
              <a:avLst/>
            </a:prstGeom>
            <a:noFill/>
            <a:ln w="381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rtl="0" eaLnBrk="1" fontAlgn="auto" latinLnBrk="0" hangingPunct="1">
                <a:lnSpc>
                  <a:spcPts val="17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　年収 </a:t>
              </a:r>
              <a: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1,080</a:t>
              </a:r>
              <a:r>
                <a:rPr kumimoji="0" lang="en-US" altLang="ja-JP"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 </a:t>
              </a:r>
              <a:r>
                <a:rPr kumimoji="0" lang="ja-JP" altLang="en-US"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 </a:t>
              </a:r>
              <a:endParaRPr kumimoji="0" lang="en-US" altLang="ja-JP"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7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　（月額   </a:t>
              </a:r>
              <a: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90</a:t>
              </a:r>
              <a:r>
                <a:rPr kumimoji="0" lang="en-US" altLang="ja-JP"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 </a:t>
              </a:r>
              <a:r>
                <a:rPr kumimoji="0" lang="ja-JP" altLang="en-US" sz="1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p>
          </p:txBody>
        </p:sp>
      </p:grpSp>
      <p:grpSp>
        <p:nvGrpSpPr>
          <p:cNvPr id="7" name="グループ化 6">
            <a:extLst>
              <a:ext uri="{FF2B5EF4-FFF2-40B4-BE49-F238E27FC236}">
                <a16:creationId xmlns:a16="http://schemas.microsoft.com/office/drawing/2014/main" id="{DA8546C2-17C5-BBF2-8D02-176C47671F10}"/>
              </a:ext>
            </a:extLst>
          </p:cNvPr>
          <p:cNvGrpSpPr/>
          <p:nvPr/>
        </p:nvGrpSpPr>
        <p:grpSpPr>
          <a:xfrm>
            <a:off x="7473183" y="2993887"/>
            <a:ext cx="1691184" cy="1653775"/>
            <a:chOff x="7473183" y="2993887"/>
            <a:chExt cx="1691184" cy="1653775"/>
          </a:xfrm>
        </p:grpSpPr>
        <p:sp>
          <p:nvSpPr>
            <p:cNvPr id="72" name="フリーフォーム: 図形 71">
              <a:extLst>
                <a:ext uri="{FF2B5EF4-FFF2-40B4-BE49-F238E27FC236}">
                  <a16:creationId xmlns:a16="http://schemas.microsoft.com/office/drawing/2014/main" id="{043B8D67-B75E-F49A-2028-DD71286F8417}"/>
                </a:ext>
              </a:extLst>
            </p:cNvPr>
            <p:cNvSpPr/>
            <p:nvPr/>
          </p:nvSpPr>
          <p:spPr>
            <a:xfrm>
              <a:off x="7473183" y="2993887"/>
              <a:ext cx="1691184" cy="1653775"/>
            </a:xfrm>
            <a:custGeom>
              <a:avLst/>
              <a:gdLst>
                <a:gd name="connsiteX0" fmla="*/ 784513 w 1550588"/>
                <a:gd name="connsiteY0" fmla="*/ 0 h 1653775"/>
                <a:gd name="connsiteX1" fmla="*/ 900321 w 1550588"/>
                <a:gd name="connsiteY1" fmla="*/ 199669 h 1653775"/>
                <a:gd name="connsiteX2" fmla="*/ 1550588 w 1550588"/>
                <a:gd name="connsiteY2" fmla="*/ 199669 h 1653775"/>
                <a:gd name="connsiteX3" fmla="*/ 1550588 w 1550588"/>
                <a:gd name="connsiteY3" fmla="*/ 1653775 h 1653775"/>
                <a:gd name="connsiteX4" fmla="*/ 0 w 1550588"/>
                <a:gd name="connsiteY4" fmla="*/ 1653775 h 1653775"/>
                <a:gd name="connsiteX5" fmla="*/ 0 w 1550588"/>
                <a:gd name="connsiteY5" fmla="*/ 199669 h 1653775"/>
                <a:gd name="connsiteX6" fmla="*/ 668705 w 1550588"/>
                <a:gd name="connsiteY6" fmla="*/ 199669 h 165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8" h="1653775">
                  <a:moveTo>
                    <a:pt x="784513" y="0"/>
                  </a:moveTo>
                  <a:lnTo>
                    <a:pt x="900321" y="199669"/>
                  </a:lnTo>
                  <a:lnTo>
                    <a:pt x="1550588" y="199669"/>
                  </a:lnTo>
                  <a:lnTo>
                    <a:pt x="1550588" y="1653775"/>
                  </a:lnTo>
                  <a:lnTo>
                    <a:pt x="0" y="1653775"/>
                  </a:lnTo>
                  <a:lnTo>
                    <a:pt x="0" y="199669"/>
                  </a:lnTo>
                  <a:lnTo>
                    <a:pt x="668705" y="199669"/>
                  </a:lnTo>
                  <a:close/>
                </a:path>
              </a:pathLst>
            </a:cu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9" name="テキスト ボックス 68">
              <a:extLst>
                <a:ext uri="{FF2B5EF4-FFF2-40B4-BE49-F238E27FC236}">
                  <a16:creationId xmlns:a16="http://schemas.microsoft.com/office/drawing/2014/main" id="{15728744-D874-DBD3-8C6D-1FD71D877D08}"/>
                </a:ext>
              </a:extLst>
            </p:cNvPr>
            <p:cNvSpPr txBox="1"/>
            <p:nvPr/>
          </p:nvSpPr>
          <p:spPr>
            <a:xfrm>
              <a:off x="7516711" y="3361757"/>
              <a:ext cx="1604129" cy="1123384"/>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標準報酬の上限</a:t>
              </a:r>
              <a:r>
                <a:rPr kumimoji="0" lang="ja-JP" altLang="en-US" sz="10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（賞与２回を含む）</a:t>
              </a:r>
              <a:r>
                <a:rPr kumimoji="0" lang="ja-JP" altLang="en-US" sz="11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に相当する年収は</a:t>
              </a:r>
              <a:r>
                <a:rPr kumimoji="0" lang="en-US" altLang="ja-JP" sz="11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1,080</a:t>
              </a:r>
              <a:r>
                <a:rPr kumimoji="0" lang="ja-JP" altLang="en-US" sz="10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万円</a:t>
              </a:r>
              <a:endParaRPr kumimoji="0" lang="en-US" altLang="ja-JP" sz="10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将来、ほぼ全ての</a:t>
              </a:r>
              <a:b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br>
              <a:r>
                <a:rPr kumimoji="0" lang="ja-JP" altLang="en-US"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受給者で年金額上昇</a:t>
              </a:r>
            </a:p>
          </p:txBody>
        </p:sp>
      </p:grpSp>
    </p:spTree>
    <p:extLst>
      <p:ext uri="{BB962C8B-B14F-4D97-AF65-F5344CB8AC3E}">
        <p14:creationId xmlns:p14="http://schemas.microsoft.com/office/powerpoint/2010/main" val="24922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2564 0.02384 L 3.07692E-6 3.7037E-6 " pathEditMode="relative" rAng="0" ptsTypes="AA">
                                      <p:cBhvr>
                                        <p:cTn id="10" dur="1000" fill="hold"/>
                                        <p:tgtEl>
                                          <p:spTgt spid="64"/>
                                        </p:tgtEl>
                                        <p:attrNameLst>
                                          <p:attrName>ppt_x</p:attrName>
                                          <p:attrName>ppt_y</p:attrName>
                                        </p:attrNameLst>
                                      </p:cBhvr>
                                      <p:rCtr x="1282" y="-1204"/>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14408 -0.00047 L 4.61538E-6 2.59259E-6 " pathEditMode="relative" rAng="0" ptsTypes="AA">
                                      <p:cBhvr>
                                        <p:cTn id="18" dur="1000" fill="hold"/>
                                        <p:tgtEl>
                                          <p:spTgt spid="6"/>
                                        </p:tgtEl>
                                        <p:attrNameLst>
                                          <p:attrName>ppt_x</p:attrName>
                                          <p:attrName>ppt_y</p:attrName>
                                        </p:attrNameLst>
                                      </p:cBhvr>
                                      <p:rCtr x="7196" y="23"/>
                                    </p:animMotion>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615D20-40E0-E383-7FA4-F5EE8231434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6579B05C-FB4B-5D72-2822-BE7B3EA3CD12}"/>
              </a:ext>
            </a:extLst>
          </p:cNvPr>
          <p:cNvSpPr/>
          <p:nvPr/>
        </p:nvSpPr>
        <p:spPr>
          <a:xfrm>
            <a:off x="411259" y="0"/>
            <a:ext cx="8251325" cy="593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基礎年金のマクロ経済スライドの早期終了を行った場合</a:t>
            </a:r>
          </a:p>
        </p:txBody>
      </p:sp>
      <p:sp>
        <p:nvSpPr>
          <p:cNvPr id="27" name="テキスト ボックス 26">
            <a:extLst>
              <a:ext uri="{FF2B5EF4-FFF2-40B4-BE49-F238E27FC236}">
                <a16:creationId xmlns:a16="http://schemas.microsoft.com/office/drawing/2014/main" id="{91AEF909-8F24-A6BF-081A-D956DDD954D6}"/>
              </a:ext>
            </a:extLst>
          </p:cNvPr>
          <p:cNvSpPr txBox="1"/>
          <p:nvPr/>
        </p:nvSpPr>
        <p:spPr>
          <a:xfrm>
            <a:off x="319186" y="6189662"/>
            <a:ext cx="9072000" cy="338554"/>
          </a:xfrm>
          <a:prstGeom prst="rect">
            <a:avLst/>
          </a:prstGeom>
          <a:noFill/>
        </p:spPr>
        <p:txBody>
          <a:bodyPr wrap="square" rtlCol="0">
            <a:spAutoFit/>
          </a:bodyPr>
          <a:lstStyle/>
          <a:p>
            <a:pPr marL="0" marR="0" lvl="0" indent="-1884363"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注１：給付水準調整終了後の所得代替率であり、（　）内は給付水準の調整終了年度である。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84363"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注２：</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A5D95EA2-C44A-1934-E754-BAC1A03C13A9}"/>
              </a:ext>
            </a:extLst>
          </p:cNvPr>
          <p:cNvSpPr txBox="1"/>
          <p:nvPr/>
        </p:nvSpPr>
        <p:spPr>
          <a:xfrm>
            <a:off x="2927597" y="2054908"/>
            <a:ext cx="5937440" cy="338554"/>
          </a:xfrm>
          <a:prstGeom prst="rect">
            <a:avLst/>
          </a:prstGeom>
          <a:solidFill>
            <a:srgbClr val="00206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将来の所得代替率</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9" name="角丸四角形 64">
            <a:extLst>
              <a:ext uri="{FF2B5EF4-FFF2-40B4-BE49-F238E27FC236}">
                <a16:creationId xmlns:a16="http://schemas.microsoft.com/office/drawing/2014/main" id="{3C6908D7-7751-24F9-38DC-36685FC483C4}"/>
              </a:ext>
            </a:extLst>
          </p:cNvPr>
          <p:cNvSpPr/>
          <p:nvPr/>
        </p:nvSpPr>
        <p:spPr>
          <a:xfrm>
            <a:off x="732385" y="2792505"/>
            <a:ext cx="1712529" cy="3276602"/>
          </a:xfrm>
          <a:prstGeom prst="roundRect">
            <a:avLst>
              <a:gd name="adj" fmla="val 17030"/>
            </a:avLst>
          </a:prstGeom>
          <a:solidFill>
            <a:schemeClr val="bg1">
              <a:lumMod val="85000"/>
            </a:schemeClr>
          </a:solid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61</a:t>
            </a: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0CDB1894-F1F7-9ECB-36FA-27FA695C2777}"/>
              </a:ext>
            </a:extLst>
          </p:cNvPr>
          <p:cNvSpPr txBox="1"/>
          <p:nvPr/>
        </p:nvSpPr>
        <p:spPr>
          <a:xfrm>
            <a:off x="731335" y="3459728"/>
            <a:ext cx="17146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足下の所得代替率</a:t>
            </a:r>
            <a:endPar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1"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2" name="大かっこ 35">
            <a:extLst>
              <a:ext uri="{FF2B5EF4-FFF2-40B4-BE49-F238E27FC236}">
                <a16:creationId xmlns:a16="http://schemas.microsoft.com/office/drawing/2014/main" id="{24C98DF0-B09F-67C7-290E-729BED5831CC}"/>
              </a:ext>
            </a:extLst>
          </p:cNvPr>
          <p:cNvSpPr/>
          <p:nvPr/>
        </p:nvSpPr>
        <p:spPr bwMode="auto">
          <a:xfrm>
            <a:off x="916541" y="4913245"/>
            <a:ext cx="123593" cy="497576"/>
          </a:xfrm>
          <a:prstGeom prst="leftBrace">
            <a:avLst>
              <a:gd name="adj1" fmla="val 19894"/>
              <a:gd name="adj2" fmla="val 50000"/>
            </a:avLst>
          </a:prstGeom>
          <a:ln w="12700">
            <a:solidFill>
              <a:srgbClr val="002060"/>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36.2</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3" name="表 23">
            <a:extLst>
              <a:ext uri="{FF2B5EF4-FFF2-40B4-BE49-F238E27FC236}">
                <a16:creationId xmlns:a16="http://schemas.microsoft.com/office/drawing/2014/main" id="{E287B480-9B7B-299A-550E-73953881D4AD}"/>
              </a:ext>
            </a:extLst>
          </p:cNvPr>
          <p:cNvGraphicFramePr>
            <a:graphicFrameLocks noGrp="1"/>
          </p:cNvGraphicFramePr>
          <p:nvPr>
            <p:extLst>
              <p:ext uri="{D42A27DB-BD31-4B8C-83A1-F6EECF244321}">
                <p14:modId xmlns:p14="http://schemas.microsoft.com/office/powerpoint/2010/main" val="2175017655"/>
              </p:ext>
            </p:extLst>
          </p:nvPr>
        </p:nvGraphicFramePr>
        <p:xfrm>
          <a:off x="2590608" y="2792505"/>
          <a:ext cx="6611418" cy="3276602"/>
        </p:xfrm>
        <a:graphic>
          <a:graphicData uri="http://schemas.openxmlformats.org/drawingml/2006/table">
            <a:tbl>
              <a:tblPr firstRow="1" bandRow="1">
                <a:tableStyleId>{5C22544A-7EE6-4342-B048-85BDC9FD1C3A}</a:tableStyleId>
              </a:tblPr>
              <a:tblGrid>
                <a:gridCol w="563418">
                  <a:extLst>
                    <a:ext uri="{9D8B030D-6E8A-4147-A177-3AD203B41FA5}">
                      <a16:colId xmlns:a16="http://schemas.microsoft.com/office/drawing/2014/main" val="3292046730"/>
                    </a:ext>
                  </a:extLst>
                </a:gridCol>
                <a:gridCol w="108000">
                  <a:extLst>
                    <a:ext uri="{9D8B030D-6E8A-4147-A177-3AD203B41FA5}">
                      <a16:colId xmlns:a16="http://schemas.microsoft.com/office/drawing/2014/main" val="2152737260"/>
                    </a:ext>
                  </a:extLst>
                </a:gridCol>
                <a:gridCol w="2448000">
                  <a:extLst>
                    <a:ext uri="{9D8B030D-6E8A-4147-A177-3AD203B41FA5}">
                      <a16:colId xmlns:a16="http://schemas.microsoft.com/office/drawing/2014/main" val="578768034"/>
                    </a:ext>
                  </a:extLst>
                </a:gridCol>
                <a:gridCol w="1044000">
                  <a:extLst>
                    <a:ext uri="{9D8B030D-6E8A-4147-A177-3AD203B41FA5}">
                      <a16:colId xmlns:a16="http://schemas.microsoft.com/office/drawing/2014/main" val="3812479978"/>
                    </a:ext>
                  </a:extLst>
                </a:gridCol>
                <a:gridCol w="2448000">
                  <a:extLst>
                    <a:ext uri="{9D8B030D-6E8A-4147-A177-3AD203B41FA5}">
                      <a16:colId xmlns:a16="http://schemas.microsoft.com/office/drawing/2014/main" val="3053290894"/>
                    </a:ext>
                  </a:extLst>
                </a:gridCol>
              </a:tblGrid>
              <a:tr h="1638301">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成長型経済移行・継続ケース</a:t>
                      </a:r>
                    </a:p>
                  </a:txBody>
                  <a:tcPr vert="eaVert" anchor="ct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kumimoji="1" lang="ja-JP" altLang="en-US" sz="100" dirty="0"/>
                    </a:p>
                  </a:txBody>
                  <a:tcPr marL="0" marR="0" vert="eaVert" anchor="ct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solidFill>
                      <a:srgbClr val="C4EBF4"/>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76200" cap="flat" cmpd="sng" algn="ctr">
                      <a:solidFill>
                        <a:srgbClr val="00A9CC"/>
                      </a:solidFill>
                      <a:prstDash val="solid"/>
                      <a:round/>
                      <a:headEnd type="none" w="med" len="med"/>
                      <a:tailEnd type="none" w="med" len="med"/>
                    </a:lnB>
                    <a:lnTlToBr w="12700" cmpd="sng">
                      <a:noFill/>
                      <a:prstDash val="solid"/>
                    </a:lnTlToBr>
                    <a:lnBlToTr w="12700" cmpd="sng">
                      <a:noFill/>
                      <a:prstDash val="solid"/>
                    </a:lnBlToTr>
                    <a:solidFill>
                      <a:srgbClr val="C4EBF4"/>
                    </a:solidFill>
                  </a:tcPr>
                </a:tc>
                <a:extLst>
                  <a:ext uri="{0D108BD9-81ED-4DB2-BD59-A6C34878D82A}">
                    <a16:rowId xmlns:a16="http://schemas.microsoft.com/office/drawing/2014/main" val="2506607587"/>
                  </a:ext>
                </a:extLst>
              </a:tr>
              <a:tr h="1638301">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過去</a:t>
                      </a:r>
                      <a:r>
                        <a:rPr kumimoji="1" lang="en-US" altLang="ja-JP" sz="1600" b="1" dirty="0">
                          <a:solidFill>
                            <a:schemeClr val="bg1"/>
                          </a:solidFill>
                          <a:latin typeface="Meiryo UI" panose="020B0604030504040204" pitchFamily="50" charset="-128"/>
                          <a:ea typeface="Meiryo UI" panose="020B0604030504040204" pitchFamily="50" charset="-128"/>
                        </a:rPr>
                        <a:t>30</a:t>
                      </a:r>
                      <a:r>
                        <a:rPr kumimoji="1" lang="ja-JP" altLang="en-US" sz="1600" b="1" dirty="0">
                          <a:solidFill>
                            <a:schemeClr val="bg1"/>
                          </a:solidFill>
                          <a:latin typeface="Meiryo UI" panose="020B0604030504040204" pitchFamily="50" charset="-128"/>
                          <a:ea typeface="Meiryo UI" panose="020B0604030504040204" pitchFamily="50" charset="-128"/>
                        </a:rPr>
                        <a:t>年投影</a:t>
                      </a:r>
                    </a:p>
                  </a:txBody>
                  <a:tcPr vert="eaVert" anchor="ct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a:endParaRPr kumimoji="1" lang="ja-JP" altLang="en-US" sz="100" dirty="0"/>
                    </a:p>
                  </a:txBody>
                  <a:tcPr marL="0" marR="0" vert="eaVert" anchor="ct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R w="12700" cmpd="sng">
                      <a:noFill/>
                    </a:lnR>
                    <a:lnT w="76200" cap="flat" cmpd="sng" algn="ctr">
                      <a:solidFill>
                        <a:srgbClr val="00A9C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13437"/>
                  </a:ext>
                </a:extLst>
              </a:tr>
            </a:tbl>
          </a:graphicData>
        </a:graphic>
      </p:graphicFrame>
      <p:sp>
        <p:nvSpPr>
          <p:cNvPr id="34" name="Text Box 44">
            <a:extLst>
              <a:ext uri="{FF2B5EF4-FFF2-40B4-BE49-F238E27FC236}">
                <a16:creationId xmlns:a16="http://schemas.microsoft.com/office/drawing/2014/main" id="{69349035-208C-2D62-9676-0EAF0B4CA9B8}"/>
              </a:ext>
            </a:extLst>
          </p:cNvPr>
          <p:cNvSpPr txBox="1">
            <a:spLocks noChangeArrowheads="1"/>
          </p:cNvSpPr>
          <p:nvPr/>
        </p:nvSpPr>
        <p:spPr bwMode="auto">
          <a:xfrm>
            <a:off x="3373908" y="4855979"/>
            <a:ext cx="2082095"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大かっこ 35">
            <a:extLst>
              <a:ext uri="{FF2B5EF4-FFF2-40B4-BE49-F238E27FC236}">
                <a16:creationId xmlns:a16="http://schemas.microsoft.com/office/drawing/2014/main" id="{872FA1AF-740C-2F38-65AB-AC17C8B67B21}"/>
              </a:ext>
            </a:extLst>
          </p:cNvPr>
          <p:cNvSpPr/>
          <p:nvPr/>
        </p:nvSpPr>
        <p:spPr bwMode="auto">
          <a:xfrm>
            <a:off x="3373908" y="5205856"/>
            <a:ext cx="185046" cy="424115"/>
          </a:xfrm>
          <a:prstGeom prst="leftBrace">
            <a:avLst>
              <a:gd name="adj1" fmla="val 16054"/>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24.9</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25.5</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Text Box 44">
            <a:extLst>
              <a:ext uri="{FF2B5EF4-FFF2-40B4-BE49-F238E27FC236}">
                <a16:creationId xmlns:a16="http://schemas.microsoft.com/office/drawing/2014/main" id="{95C7938A-B9ED-28C4-09E8-67F7D710136E}"/>
              </a:ext>
            </a:extLst>
          </p:cNvPr>
          <p:cNvSpPr txBox="1">
            <a:spLocks noChangeArrowheads="1"/>
          </p:cNvSpPr>
          <p:nvPr/>
        </p:nvSpPr>
        <p:spPr bwMode="auto">
          <a:xfrm>
            <a:off x="3364746" y="3190808"/>
            <a:ext cx="2097782"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57.6</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大かっこ 35">
            <a:extLst>
              <a:ext uri="{FF2B5EF4-FFF2-40B4-BE49-F238E27FC236}">
                <a16:creationId xmlns:a16="http://schemas.microsoft.com/office/drawing/2014/main" id="{39D3091F-8F87-98B7-3CC2-4B3FD931B022}"/>
              </a:ext>
            </a:extLst>
          </p:cNvPr>
          <p:cNvSpPr/>
          <p:nvPr/>
        </p:nvSpPr>
        <p:spPr bwMode="auto">
          <a:xfrm>
            <a:off x="3364746" y="3549091"/>
            <a:ext cx="185046" cy="424115"/>
          </a:xfrm>
          <a:prstGeom prst="leftBrace">
            <a:avLst>
              <a:gd name="adj1" fmla="val 16054"/>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（調整なし）</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2037</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Text Box 44">
            <a:extLst>
              <a:ext uri="{FF2B5EF4-FFF2-40B4-BE49-F238E27FC236}">
                <a16:creationId xmlns:a16="http://schemas.microsoft.com/office/drawing/2014/main" id="{295D2D0A-A66E-9FA1-1C0E-731B417EF770}"/>
              </a:ext>
            </a:extLst>
          </p:cNvPr>
          <p:cNvSpPr txBox="1">
            <a:spLocks noChangeArrowheads="1"/>
          </p:cNvSpPr>
          <p:nvPr/>
        </p:nvSpPr>
        <p:spPr bwMode="auto">
          <a:xfrm>
            <a:off x="6913065" y="4855979"/>
            <a:ext cx="2143106"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56.2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大かっこ 35">
            <a:extLst>
              <a:ext uri="{FF2B5EF4-FFF2-40B4-BE49-F238E27FC236}">
                <a16:creationId xmlns:a16="http://schemas.microsoft.com/office/drawing/2014/main" id="{FA7B4E7C-DC1A-1556-141B-EED90E717AD7}"/>
              </a:ext>
            </a:extLst>
          </p:cNvPr>
          <p:cNvSpPr/>
          <p:nvPr/>
        </p:nvSpPr>
        <p:spPr bwMode="auto">
          <a:xfrm>
            <a:off x="6913065" y="5205856"/>
            <a:ext cx="185046" cy="424115"/>
          </a:xfrm>
          <a:prstGeom prst="leftBrace">
            <a:avLst>
              <a:gd name="adj1" fmla="val 16054"/>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22.9</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33.2</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TW"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2036</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zh-TW"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0" name="Text Box 44">
            <a:extLst>
              <a:ext uri="{FF2B5EF4-FFF2-40B4-BE49-F238E27FC236}">
                <a16:creationId xmlns:a16="http://schemas.microsoft.com/office/drawing/2014/main" id="{F11311D2-28DB-3783-4B44-1122BAD04572}"/>
              </a:ext>
            </a:extLst>
          </p:cNvPr>
          <p:cNvSpPr txBox="1">
            <a:spLocks noChangeArrowheads="1"/>
          </p:cNvSpPr>
          <p:nvPr/>
        </p:nvSpPr>
        <p:spPr bwMode="auto">
          <a:xfrm>
            <a:off x="6964084" y="3190808"/>
            <a:ext cx="2041069" cy="300712"/>
          </a:xfrm>
          <a:prstGeom prst="rect">
            <a:avLst/>
          </a:prstGeom>
          <a:noFill/>
          <a:ln w="9525">
            <a:noFill/>
            <a:miter lim="800000"/>
            <a:headEnd/>
            <a:tailEnd/>
          </a:ln>
        </p:spPr>
        <p:txBody>
          <a:bodyPr wrap="square" lIns="94604" tIns="47302" rIns="94604" bIns="47302">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（調整なし）</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大かっこ 35">
            <a:extLst>
              <a:ext uri="{FF2B5EF4-FFF2-40B4-BE49-F238E27FC236}">
                <a16:creationId xmlns:a16="http://schemas.microsoft.com/office/drawing/2014/main" id="{4DC1250C-408E-FA8A-1D7D-25937130F0C7}"/>
              </a:ext>
            </a:extLst>
          </p:cNvPr>
          <p:cNvSpPr/>
          <p:nvPr/>
        </p:nvSpPr>
        <p:spPr bwMode="auto">
          <a:xfrm>
            <a:off x="6964084" y="3549091"/>
            <a:ext cx="185046" cy="424115"/>
          </a:xfrm>
          <a:prstGeom prst="leftBrace">
            <a:avLst>
              <a:gd name="adj1" fmla="val 18628"/>
              <a:gd name="adj2" fmla="val 50000"/>
            </a:avLst>
          </a:prstGeom>
          <a:ln w="12700">
            <a:solidFill>
              <a:schemeClr val="tx1"/>
            </a:solidFill>
          </a:ln>
        </p:spPr>
        <p:style>
          <a:lnRef idx="1">
            <a:schemeClr val="dk1"/>
          </a:lnRef>
          <a:fillRef idx="0">
            <a:schemeClr val="dk1"/>
          </a:fillRef>
          <a:effectRef idx="0">
            <a:schemeClr val="dk1"/>
          </a:effectRef>
          <a:fontRef idx="minor">
            <a:schemeClr val="tx1"/>
          </a:fontRef>
        </p:style>
        <p:txBody>
          <a:bodyPr wrap="none"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比例：</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（調整なし）</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a:t>
            </a:r>
            <a:r>
              <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36.2</a:t>
            </a:r>
            <a:r>
              <a:rPr kumimoji="1" lang="ja-JP" altLang="en-US"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（調整なし）</a:t>
            </a:r>
            <a:endParaRPr kumimoji="1" lang="en-US" altLang="ja-JP" sz="1200" b="0" i="0" u="none" strike="noStrike" kern="1200" cap="none" spc="-4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1BE79024-2EF0-896C-6240-CCA254532899}"/>
              </a:ext>
            </a:extLst>
          </p:cNvPr>
          <p:cNvSpPr txBox="1"/>
          <p:nvPr/>
        </p:nvSpPr>
        <p:spPr>
          <a:xfrm>
            <a:off x="319186" y="667697"/>
            <a:ext cx="9175555" cy="830997"/>
          </a:xfrm>
          <a:prstGeom prst="rect">
            <a:avLst/>
          </a:prstGeom>
          <a:noFill/>
          <a:ln w="9525">
            <a:noFill/>
            <a:prstDash val="sysDash"/>
          </a:ln>
        </p:spPr>
        <p:txBody>
          <a:bodyPr wrap="square" rtlCol="0" anchor="ctr">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基礎年金（１階）と報酬比例部分（２階）に係るマクロ経済スライドの調整期間を一致させて、基礎年金のマクロ経済スライドを早期終了した場合</a:t>
            </a:r>
          </a:p>
          <a:p>
            <a:pPr marL="357188" marR="0" lvl="0" indent="-357188" algn="l" defTabSz="914400" rtl="0" eaLnBrk="1" fontAlgn="auto" latinLnBrk="0" hangingPunct="1">
              <a:lnSpc>
                <a:spcPct val="100000"/>
              </a:lnSpc>
              <a:spcBef>
                <a:spcPts val="60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B57FAC57-0BE0-BC9E-7206-2EFF9000D594}"/>
              </a:ext>
            </a:extLst>
          </p:cNvPr>
          <p:cNvSpPr txBox="1"/>
          <p:nvPr/>
        </p:nvSpPr>
        <p:spPr>
          <a:xfrm>
            <a:off x="3350976" y="2445779"/>
            <a:ext cx="2125323" cy="338554"/>
          </a:xfrm>
          <a:prstGeom prst="rect">
            <a:avLst/>
          </a:prstGeom>
          <a:noFill/>
          <a:ln w="1905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現行制度</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246868A5-8D5F-52F0-4894-001B73F2744D}"/>
              </a:ext>
            </a:extLst>
          </p:cNvPr>
          <p:cNvSpPr txBox="1"/>
          <p:nvPr/>
        </p:nvSpPr>
        <p:spPr>
          <a:xfrm>
            <a:off x="7016835" y="2455189"/>
            <a:ext cx="1935566" cy="338554"/>
          </a:xfrm>
          <a:prstGeom prst="rect">
            <a:avLst/>
          </a:prstGeom>
          <a:noFill/>
          <a:ln w="19050">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早期終了</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0" name="矢印: 右 49">
            <a:extLst>
              <a:ext uri="{FF2B5EF4-FFF2-40B4-BE49-F238E27FC236}">
                <a16:creationId xmlns:a16="http://schemas.microsoft.com/office/drawing/2014/main" id="{D6C7F9D8-4AF4-43AD-9A84-C38E5CABEACB}"/>
              </a:ext>
            </a:extLst>
          </p:cNvPr>
          <p:cNvSpPr/>
          <p:nvPr/>
        </p:nvSpPr>
        <p:spPr>
          <a:xfrm>
            <a:off x="5787551" y="3240007"/>
            <a:ext cx="921415" cy="684000"/>
          </a:xfrm>
          <a:prstGeom prst="rightArrow">
            <a:avLst>
              <a:gd name="adj1" fmla="val 58054"/>
              <a:gd name="adj2" fmla="val 50000"/>
            </a:avLst>
          </a:prstGeom>
          <a:solidFill>
            <a:srgbClr val="F3A8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＋3</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1" name="矢印: 右 50">
            <a:extLst>
              <a:ext uri="{FF2B5EF4-FFF2-40B4-BE49-F238E27FC236}">
                <a16:creationId xmlns:a16="http://schemas.microsoft.com/office/drawing/2014/main" id="{B999BA2A-1AF6-4869-96A9-1746AE111A88}"/>
              </a:ext>
            </a:extLst>
          </p:cNvPr>
          <p:cNvSpPr/>
          <p:nvPr/>
        </p:nvSpPr>
        <p:spPr>
          <a:xfrm>
            <a:off x="5787551" y="4900975"/>
            <a:ext cx="921415" cy="684000"/>
          </a:xfrm>
          <a:prstGeom prst="rightArrow">
            <a:avLst>
              <a:gd name="adj1" fmla="val 58054"/>
              <a:gd name="adj2" fmla="val 50000"/>
            </a:avLst>
          </a:prstGeom>
          <a:solidFill>
            <a:srgbClr val="F3A8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5.8</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5FC2791-B86D-1DF7-3A42-B49EF67FBDA2}"/>
              </a:ext>
            </a:extLst>
          </p:cNvPr>
          <p:cNvSpPr/>
          <p:nvPr/>
        </p:nvSpPr>
        <p:spPr bwMode="gray">
          <a:xfrm>
            <a:off x="546108" y="97584"/>
            <a:ext cx="740866"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algn="ctr"/>
            <a:r>
              <a:rPr lang="ja-JP" altLang="en-US" sz="1800" b="1" spc="300" dirty="0">
                <a:solidFill>
                  <a:schemeClr val="bg1"/>
                </a:solidFill>
                <a:latin typeface="BIZ UDPゴシック" panose="020B0400000000000000" pitchFamily="50" charset="-128"/>
                <a:ea typeface="BIZ UDPゴシック" panose="020B0400000000000000" pitchFamily="50" charset="-128"/>
              </a:rPr>
              <a:t>参考</a:t>
            </a:r>
            <a:endParaRPr kumimoji="1" lang="ja-JP" altLang="en-US" dirty="0"/>
          </a:p>
        </p:txBody>
      </p:sp>
      <p:sp>
        <p:nvSpPr>
          <p:cNvPr id="5" name="テキスト ボックス 4">
            <a:extLst>
              <a:ext uri="{FF2B5EF4-FFF2-40B4-BE49-F238E27FC236}">
                <a16:creationId xmlns:a16="http://schemas.microsoft.com/office/drawing/2014/main" id="{2DF4DAD4-5252-D490-5891-7C9310D7745B}"/>
              </a:ext>
            </a:extLst>
          </p:cNvPr>
          <p:cNvSpPr txBox="1"/>
          <p:nvPr/>
        </p:nvSpPr>
        <p:spPr>
          <a:xfrm>
            <a:off x="327895" y="1202101"/>
            <a:ext cx="9360000" cy="732252"/>
          </a:xfrm>
          <a:prstGeom prst="rect">
            <a:avLst/>
          </a:prstGeom>
          <a:noFill/>
        </p:spPr>
        <p:txBody>
          <a:bodyPr wrap="square" rtlCol="0">
            <a:spAutoFit/>
          </a:bodyPr>
          <a:lstStyle/>
          <a:p>
            <a:pPr marL="171450" marR="0" lvl="0" indent="-1714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マクロ経済スライドの調整終了年度の決定方法（２段階方式）を見直し、公的年金全体の財政均衡で決定する方法に変更。</a:t>
            </a:r>
            <a:b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なお、基礎・比例のマクロ経済スライドの調整期間を一致させるために必要となる基礎年金拠出金の仕組みの見直しについては、</a:t>
            </a:r>
            <a:b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具体的な前提をおいていないが、どのように見直した場合でもマクロ経済スライドの調整期間を一致させた場合の給付と負担への影響は同じ。</a:t>
            </a:r>
          </a:p>
        </p:txBody>
      </p:sp>
    </p:spTree>
    <p:extLst>
      <p:ext uri="{BB962C8B-B14F-4D97-AF65-F5344CB8AC3E}">
        <p14:creationId xmlns:p14="http://schemas.microsoft.com/office/powerpoint/2010/main" val="90534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9F4B487-BA74-8238-E424-143B92C14787}"/>
              </a:ext>
            </a:extLst>
          </p:cNvPr>
          <p:cNvSpPr/>
          <p:nvPr/>
        </p:nvSpPr>
        <p:spPr>
          <a:xfrm>
            <a:off x="411259" y="0"/>
            <a:ext cx="8231722" cy="5006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1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基礎年金の給付調整の早期終了による国庫負担の見通しの変化 （現行制度との比較）</a:t>
            </a:r>
          </a:p>
        </p:txBody>
      </p:sp>
      <p:sp>
        <p:nvSpPr>
          <p:cNvPr id="4" name="正方形/長方形 3">
            <a:extLst>
              <a:ext uri="{FF2B5EF4-FFF2-40B4-BE49-F238E27FC236}">
                <a16:creationId xmlns:a16="http://schemas.microsoft.com/office/drawing/2014/main" id="{FC26BF45-6C88-5469-747A-313BD846BE08}"/>
              </a:ext>
            </a:extLst>
          </p:cNvPr>
          <p:cNvSpPr/>
          <p:nvPr/>
        </p:nvSpPr>
        <p:spPr bwMode="gray">
          <a:xfrm>
            <a:off x="459787" y="35280"/>
            <a:ext cx="779092" cy="4353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3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600" b="0" i="0" u="none" strike="noStrike" kern="1200" cap="none" spc="0" normalizeH="0" baseline="0" noProof="0" dirty="0">
              <a:ln>
                <a:noFill/>
              </a:ln>
              <a:solidFill>
                <a:srgbClr val="FFFFFF"/>
              </a:solidFill>
              <a:effectLst/>
              <a:uLnTx/>
              <a:uFillTx/>
              <a:latin typeface="Segoe UI"/>
              <a:ea typeface="メイリオ"/>
              <a:cs typeface="+mn-cs"/>
            </a:endParaRPr>
          </a:p>
        </p:txBody>
      </p:sp>
      <p:graphicFrame>
        <p:nvGraphicFramePr>
          <p:cNvPr id="7" name="表 6">
            <a:extLst>
              <a:ext uri="{FF2B5EF4-FFF2-40B4-BE49-F238E27FC236}">
                <a16:creationId xmlns:a16="http://schemas.microsoft.com/office/drawing/2014/main" id="{45F9E32B-0E0C-C2F6-33D3-63E42A78FACF}"/>
              </a:ext>
            </a:extLst>
          </p:cNvPr>
          <p:cNvGraphicFramePr>
            <a:graphicFrameLocks noGrp="1"/>
          </p:cNvGraphicFramePr>
          <p:nvPr>
            <p:extLst>
              <p:ext uri="{D42A27DB-BD31-4B8C-83A1-F6EECF244321}">
                <p14:modId xmlns:p14="http://schemas.microsoft.com/office/powerpoint/2010/main" val="3309357269"/>
              </p:ext>
            </p:extLst>
          </p:nvPr>
        </p:nvGraphicFramePr>
        <p:xfrm>
          <a:off x="420687" y="4173361"/>
          <a:ext cx="3600000" cy="1909440"/>
        </p:xfrm>
        <a:graphic>
          <a:graphicData uri="http://schemas.openxmlformats.org/drawingml/2006/table">
            <a:tbl>
              <a:tblPr/>
              <a:tblGrid>
                <a:gridCol w="371702">
                  <a:extLst>
                    <a:ext uri="{9D8B030D-6E8A-4147-A177-3AD203B41FA5}">
                      <a16:colId xmlns:a16="http://schemas.microsoft.com/office/drawing/2014/main" val="1507241083"/>
                    </a:ext>
                  </a:extLst>
                </a:gridCol>
                <a:gridCol w="645316">
                  <a:extLst>
                    <a:ext uri="{9D8B030D-6E8A-4147-A177-3AD203B41FA5}">
                      <a16:colId xmlns:a16="http://schemas.microsoft.com/office/drawing/2014/main" val="3820837282"/>
                    </a:ext>
                  </a:extLst>
                </a:gridCol>
                <a:gridCol w="645316">
                  <a:extLst>
                    <a:ext uri="{9D8B030D-6E8A-4147-A177-3AD203B41FA5}">
                      <a16:colId xmlns:a16="http://schemas.microsoft.com/office/drawing/2014/main" val="2149651618"/>
                    </a:ext>
                  </a:extLst>
                </a:gridCol>
                <a:gridCol w="645316">
                  <a:extLst>
                    <a:ext uri="{9D8B030D-6E8A-4147-A177-3AD203B41FA5}">
                      <a16:colId xmlns:a16="http://schemas.microsoft.com/office/drawing/2014/main" val="2336037888"/>
                    </a:ext>
                  </a:extLst>
                </a:gridCol>
                <a:gridCol w="645316">
                  <a:extLst>
                    <a:ext uri="{9D8B030D-6E8A-4147-A177-3AD203B41FA5}">
                      <a16:colId xmlns:a16="http://schemas.microsoft.com/office/drawing/2014/main" val="1997851980"/>
                    </a:ext>
                  </a:extLst>
                </a:gridCol>
                <a:gridCol w="647034">
                  <a:extLst>
                    <a:ext uri="{9D8B030D-6E8A-4147-A177-3AD203B41FA5}">
                      <a16:colId xmlns:a16="http://schemas.microsoft.com/office/drawing/2014/main" val="2332145952"/>
                    </a:ext>
                  </a:extLst>
                </a:gridCol>
              </a:tblGrid>
              <a:tr h="0">
                <a:tc rowSpan="2">
                  <a:txBody>
                    <a:bodyPr/>
                    <a:lstStyle/>
                    <a:p>
                      <a:pPr algn="l"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　</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現行</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tc grid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基礎年金の給付調整</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の早期終了</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a:p>
                  </a:txBody>
                  <a:tcPr/>
                </a:tc>
                <a:tc row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基礎年金の給付調整の早期終了による</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影響</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17130065"/>
                  </a:ext>
                </a:extLst>
              </a:tr>
              <a:tr h="161410">
                <a:tc vMerge="1">
                  <a:txBody>
                    <a:bodyPr/>
                    <a:lstStyle/>
                    <a:p>
                      <a:endParaRPr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rPr>
                        <a:t>2024</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年度</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価格</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800" b="0" i="0" u="none" strike="noStrike" dirty="0">
                          <a:solidFill>
                            <a:schemeClr val="bg1"/>
                          </a:solidFill>
                          <a:effectLst/>
                          <a:latin typeface="Meiryo UI" panose="020B0604030504040204" pitchFamily="50" charset="-128"/>
                          <a:ea typeface="Meiryo UI" panose="020B0604030504040204" pitchFamily="50" charset="-128"/>
                        </a:rPr>
                        <a:t>（GDP</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比）</a:t>
                      </a:r>
                    </a:p>
                  </a:txBody>
                  <a:tcPr marL="10800" marR="10800" marT="10800" marB="108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rPr>
                        <a:t>2024</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年度</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価格</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800" b="0" i="0" u="none" strike="noStrike" dirty="0">
                          <a:solidFill>
                            <a:schemeClr val="bg1"/>
                          </a:solidFill>
                          <a:effectLst/>
                          <a:latin typeface="Meiryo UI" panose="020B0604030504040204" pitchFamily="50" charset="-128"/>
                          <a:ea typeface="Meiryo UI" panose="020B0604030504040204" pitchFamily="50" charset="-128"/>
                        </a:rPr>
                        <a:t>（GDP</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比）</a:t>
                      </a:r>
                    </a:p>
                  </a:txBody>
                  <a:tcPr marL="10800" marR="10800" marT="10800" marB="108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endParaRPr kumimoji="1" lang="ja-JP" altLang="en-US"/>
                    </a:p>
                  </a:txBody>
                  <a:tcPr/>
                </a:tc>
                <a:extLst>
                  <a:ext uri="{0D108BD9-81ED-4DB2-BD59-A6C34878D82A}">
                    <a16:rowId xmlns:a16="http://schemas.microsoft.com/office/drawing/2014/main" val="314827141"/>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2024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13.5</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13.5</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3D3EC"/>
                    </a:solidFill>
                  </a:tcPr>
                </a:tc>
                <a:extLst>
                  <a:ext uri="{0D108BD9-81ED-4DB2-BD59-A6C34878D82A}">
                    <a16:rowId xmlns:a16="http://schemas.microsoft.com/office/drawing/2014/main" val="806884243"/>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2025</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13.5</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800658"/>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2030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13.3</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13.7</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2353662"/>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2037</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12.7</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2264231"/>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2040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12.8</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14.2</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766436"/>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2050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13.8</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(2.4%)</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775256"/>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2060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11.8</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(2.4%)</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472186"/>
                  </a:ext>
                </a:extLst>
              </a:tr>
              <a:tr h="0">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2070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11.0</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12.2</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(2.5%)</a:t>
                      </a:r>
                    </a:p>
                  </a:txBody>
                  <a:tcPr marL="8848" marR="8848"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a:t>
                      </a:r>
                    </a:p>
                  </a:txBody>
                  <a:tcPr marL="8848" marR="8848"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0604144"/>
                  </a:ext>
                </a:extLst>
              </a:tr>
            </a:tbl>
          </a:graphicData>
        </a:graphic>
      </p:graphicFrame>
      <p:graphicFrame>
        <p:nvGraphicFramePr>
          <p:cNvPr id="10" name="表 9">
            <a:extLst>
              <a:ext uri="{FF2B5EF4-FFF2-40B4-BE49-F238E27FC236}">
                <a16:creationId xmlns:a16="http://schemas.microsoft.com/office/drawing/2014/main" id="{95823137-1DB9-E06F-3DE0-82DBFABB1359}"/>
              </a:ext>
            </a:extLst>
          </p:cNvPr>
          <p:cNvGraphicFramePr>
            <a:graphicFrameLocks noGrp="1"/>
          </p:cNvGraphicFramePr>
          <p:nvPr>
            <p:extLst>
              <p:ext uri="{D42A27DB-BD31-4B8C-83A1-F6EECF244321}">
                <p14:modId xmlns:p14="http://schemas.microsoft.com/office/powerpoint/2010/main" val="1044325417"/>
              </p:ext>
            </p:extLst>
          </p:nvPr>
        </p:nvGraphicFramePr>
        <p:xfrm>
          <a:off x="5048434" y="4173361"/>
          <a:ext cx="3599999" cy="2081760"/>
        </p:xfrm>
        <a:graphic>
          <a:graphicData uri="http://schemas.openxmlformats.org/drawingml/2006/table">
            <a:tbl>
              <a:tblPr/>
              <a:tblGrid>
                <a:gridCol w="371702">
                  <a:extLst>
                    <a:ext uri="{9D8B030D-6E8A-4147-A177-3AD203B41FA5}">
                      <a16:colId xmlns:a16="http://schemas.microsoft.com/office/drawing/2014/main" val="1507241083"/>
                    </a:ext>
                  </a:extLst>
                </a:gridCol>
                <a:gridCol w="645315">
                  <a:extLst>
                    <a:ext uri="{9D8B030D-6E8A-4147-A177-3AD203B41FA5}">
                      <a16:colId xmlns:a16="http://schemas.microsoft.com/office/drawing/2014/main" val="3820837282"/>
                    </a:ext>
                  </a:extLst>
                </a:gridCol>
                <a:gridCol w="645315">
                  <a:extLst>
                    <a:ext uri="{9D8B030D-6E8A-4147-A177-3AD203B41FA5}">
                      <a16:colId xmlns:a16="http://schemas.microsoft.com/office/drawing/2014/main" val="2149651618"/>
                    </a:ext>
                  </a:extLst>
                </a:gridCol>
                <a:gridCol w="645315">
                  <a:extLst>
                    <a:ext uri="{9D8B030D-6E8A-4147-A177-3AD203B41FA5}">
                      <a16:colId xmlns:a16="http://schemas.microsoft.com/office/drawing/2014/main" val="2336037888"/>
                    </a:ext>
                  </a:extLst>
                </a:gridCol>
                <a:gridCol w="645315">
                  <a:extLst>
                    <a:ext uri="{9D8B030D-6E8A-4147-A177-3AD203B41FA5}">
                      <a16:colId xmlns:a16="http://schemas.microsoft.com/office/drawing/2014/main" val="1997851980"/>
                    </a:ext>
                  </a:extLst>
                </a:gridCol>
                <a:gridCol w="647037">
                  <a:extLst>
                    <a:ext uri="{9D8B030D-6E8A-4147-A177-3AD203B41FA5}">
                      <a16:colId xmlns:a16="http://schemas.microsoft.com/office/drawing/2014/main" val="2332145952"/>
                    </a:ext>
                  </a:extLst>
                </a:gridCol>
              </a:tblGrid>
              <a:tr h="110337">
                <a:tc rowSpan="2">
                  <a:txBody>
                    <a:bodyPr/>
                    <a:lstStyle/>
                    <a:p>
                      <a:pPr algn="l" fontAlgn="ct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grid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現行</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solidFill>
                      <a:srgbClr val="002060"/>
                    </a:solidFill>
                  </a:tcPr>
                </a:tc>
                <a:tc hMerge="1">
                  <a:txBody>
                    <a:bodyPr/>
                    <a:lstStyle/>
                    <a:p>
                      <a:endParaRPr kumimoji="1" lang="ja-JP" altLang="en-US"/>
                    </a:p>
                  </a:txBody>
                  <a:tcPr/>
                </a:tc>
                <a:tc grid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基礎年金の給付調整</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の早期終了</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solidFill>
                      <a:srgbClr val="002060"/>
                    </a:solidFill>
                  </a:tcPr>
                </a:tc>
                <a:tc hMerge="1">
                  <a:txBody>
                    <a:bodyPr/>
                    <a:lstStyle/>
                    <a:p>
                      <a:endParaRPr kumimoji="1" lang="ja-JP" altLang="en-US"/>
                    </a:p>
                  </a:txBody>
                  <a:tcPr/>
                </a:tc>
                <a:tc row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基礎年金の給付調整の早期終了による</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影響</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617130065"/>
                  </a:ext>
                </a:extLst>
              </a:tr>
              <a:tr h="204069">
                <a:tc vMerge="1">
                  <a:txBody>
                    <a:bodyPr/>
                    <a:lstStyle/>
                    <a:p>
                      <a:endParaRPr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rPr>
                        <a:t>2024</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年度</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価格</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fontAlgn="ctr"/>
                      <a:r>
                        <a:rPr lang="en-US" sz="800" b="0" i="0" u="none" strike="noStrike" dirty="0">
                          <a:solidFill>
                            <a:schemeClr val="bg1"/>
                          </a:solidFill>
                          <a:effectLst/>
                          <a:latin typeface="Meiryo UI" panose="020B0604030504040204" pitchFamily="50" charset="-128"/>
                          <a:ea typeface="Meiryo UI" panose="020B0604030504040204" pitchFamily="50" charset="-128"/>
                        </a:rPr>
                        <a:t>（GDP</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比）</a:t>
                      </a:r>
                    </a:p>
                  </a:txBody>
                  <a:tcPr marL="10800" marR="10800" marT="10800" marB="108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rPr>
                        <a:t>2024</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年度</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価格</a:t>
                      </a:r>
                    </a:p>
                  </a:txBody>
                  <a:tcPr marL="10800" marR="10800" marT="10800" marB="108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fontAlgn="ctr"/>
                      <a:r>
                        <a:rPr lang="en-US" sz="800" b="0" i="0" u="none" strike="noStrike" dirty="0">
                          <a:solidFill>
                            <a:schemeClr val="bg1"/>
                          </a:solidFill>
                          <a:effectLst/>
                          <a:latin typeface="Meiryo UI" panose="020B0604030504040204" pitchFamily="50" charset="-128"/>
                          <a:ea typeface="Meiryo UI" panose="020B0604030504040204" pitchFamily="50" charset="-128"/>
                        </a:rPr>
                        <a:t>（GDP</a:t>
                      </a:r>
                      <a:r>
                        <a:rPr lang="ja-JP" altLang="en-US" sz="800" b="0" i="0" u="none" strike="noStrike" dirty="0">
                          <a:solidFill>
                            <a:schemeClr val="bg1"/>
                          </a:solidFill>
                          <a:effectLst/>
                          <a:latin typeface="Meiryo UI" panose="020B0604030504040204" pitchFamily="50" charset="-128"/>
                          <a:ea typeface="Meiryo UI" panose="020B0604030504040204" pitchFamily="50" charset="-128"/>
                        </a:rPr>
                        <a:t>比）</a:t>
                      </a:r>
                    </a:p>
                  </a:txBody>
                  <a:tcPr marL="10800" marR="10800" marT="10800" marB="108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002060"/>
                    </a:solidFill>
                  </a:tcPr>
                </a:tc>
                <a:tc vMerge="1">
                  <a:txBody>
                    <a:bodyPr/>
                    <a:lstStyle/>
                    <a:p>
                      <a:endParaRPr kumimoji="1" lang="ja-JP" altLang="en-US"/>
                    </a:p>
                  </a:txBody>
                  <a:tcPr/>
                </a:tc>
                <a:extLst>
                  <a:ext uri="{0D108BD9-81ED-4DB2-BD59-A6C34878D82A}">
                    <a16:rowId xmlns:a16="http://schemas.microsoft.com/office/drawing/2014/main" val="314827141"/>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2024</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3D3EC"/>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3D3EC"/>
                    </a:solidFill>
                  </a:tcPr>
                </a:tc>
                <a:extLst>
                  <a:ext uri="{0D108BD9-81ED-4DB2-BD59-A6C34878D82A}">
                    <a16:rowId xmlns:a16="http://schemas.microsoft.com/office/drawing/2014/main" val="806884243"/>
                  </a:ext>
                </a:extLst>
              </a:tr>
              <a:tr h="1324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2025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13.4</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13.4</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6800658"/>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2030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13.3</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13.3</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2353662"/>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2036</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13.2</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13.2</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64231"/>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2040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13.1</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(2.3%)</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13.6</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(2.4%)</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9766436"/>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2050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11.8</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(2.2%)</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(2.6%)</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1.8】</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5775256"/>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2057</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(2.6%)</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2472186"/>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2060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10.2</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12.8</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(2.7%)</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2.5】</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6233710"/>
                  </a:ext>
                </a:extLst>
              </a:tr>
              <a:tr h="132479">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2070</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9.3</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11.9</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(2.7%)</a:t>
                      </a:r>
                    </a:p>
                  </a:txBody>
                  <a:tcPr marL="10800" marR="9525" marT="25200" marB="2520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2.6】</a:t>
                      </a:r>
                    </a:p>
                  </a:txBody>
                  <a:tcPr marL="10800" marR="9525" marT="25200" marB="252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7205901"/>
                  </a:ext>
                </a:extLst>
              </a:tr>
            </a:tbl>
          </a:graphicData>
        </a:graphic>
      </p:graphicFrame>
      <p:sp>
        <p:nvSpPr>
          <p:cNvPr id="13" name="テキスト ボックス 12">
            <a:extLst>
              <a:ext uri="{FF2B5EF4-FFF2-40B4-BE49-F238E27FC236}">
                <a16:creationId xmlns:a16="http://schemas.microsoft.com/office/drawing/2014/main" id="{33BECB74-6467-3F60-ACBB-D78DC4A40129}"/>
              </a:ext>
            </a:extLst>
          </p:cNvPr>
          <p:cNvSpPr txBox="1"/>
          <p:nvPr/>
        </p:nvSpPr>
        <p:spPr>
          <a:xfrm>
            <a:off x="4031604" y="4133296"/>
            <a:ext cx="1129067" cy="22345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単位</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288C6ED3-A509-D29D-817F-82CDF29B6C29}"/>
              </a:ext>
            </a:extLst>
          </p:cNvPr>
          <p:cNvSpPr txBox="1"/>
          <p:nvPr/>
        </p:nvSpPr>
        <p:spPr>
          <a:xfrm>
            <a:off x="8642981" y="4133296"/>
            <a:ext cx="1129067" cy="22345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単位</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1D7D32B5-0887-A5F2-D710-25D926013159}"/>
              </a:ext>
            </a:extLst>
          </p:cNvPr>
          <p:cNvSpPr txBox="1"/>
          <p:nvPr/>
        </p:nvSpPr>
        <p:spPr>
          <a:xfrm>
            <a:off x="315158" y="6243836"/>
            <a:ext cx="4541090" cy="307777"/>
          </a:xfrm>
          <a:prstGeom prst="rect">
            <a:avLst/>
          </a:prstGeom>
          <a:noFill/>
        </p:spPr>
        <p:txBody>
          <a:bodyPr wrap="square" rtlCol="0">
            <a:spAutoFit/>
          </a:bodyPr>
          <a:lstStyle/>
          <a:p>
            <a:pPr marL="0" marR="0" lvl="0" indent="0" algn="l" defTabSz="447675" rtl="0" eaLnBrk="1" fontAlgn="auto" latinLnBrk="0" hangingPunct="1">
              <a:lnSpc>
                <a:spcPct val="100000"/>
              </a:lnSpc>
              <a:spcBef>
                <a:spcPts val="0"/>
              </a:spcBef>
              <a:spcAft>
                <a:spcPts val="0"/>
              </a:spcAft>
              <a:buClrTx/>
              <a:buSzTx/>
              <a:buFontTx/>
              <a:buNone/>
              <a:tabLst>
                <a:tab pos="87313" algn="l"/>
              </a:tabLst>
              <a:defRPr/>
            </a:pP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｢2024</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年度価格</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とは、賃金上昇率（国民年金の保険料改定率）により、</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年度の価格に換算したものである。</a:t>
            </a:r>
            <a:endPar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所得代替率</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は基礎年金２人分である。</a:t>
            </a:r>
            <a:endPar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グラフ 15">
            <a:extLst>
              <a:ext uri="{FF2B5EF4-FFF2-40B4-BE49-F238E27FC236}">
                <a16:creationId xmlns:a16="http://schemas.microsoft.com/office/drawing/2014/main" id="{0067A02D-02E0-76BF-2E40-0D47B4BD0072}"/>
              </a:ext>
            </a:extLst>
          </p:cNvPr>
          <p:cNvGraphicFramePr>
            <a:graphicFrameLocks/>
          </p:cNvGraphicFramePr>
          <p:nvPr>
            <p:extLst>
              <p:ext uri="{D42A27DB-BD31-4B8C-83A1-F6EECF244321}">
                <p14:modId xmlns:p14="http://schemas.microsoft.com/office/powerpoint/2010/main" val="2445249073"/>
              </p:ext>
            </p:extLst>
          </p:nvPr>
        </p:nvGraphicFramePr>
        <p:xfrm>
          <a:off x="420687" y="839292"/>
          <a:ext cx="4443409" cy="3078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82EDD568-712D-3CA3-3D6B-791E4BE17127}"/>
              </a:ext>
            </a:extLst>
          </p:cNvPr>
          <p:cNvGraphicFramePr>
            <a:graphicFrameLocks/>
          </p:cNvGraphicFramePr>
          <p:nvPr>
            <p:extLst>
              <p:ext uri="{D42A27DB-BD31-4B8C-83A1-F6EECF244321}">
                <p14:modId xmlns:p14="http://schemas.microsoft.com/office/powerpoint/2010/main" val="1246009524"/>
              </p:ext>
            </p:extLst>
          </p:nvPr>
        </p:nvGraphicFramePr>
        <p:xfrm>
          <a:off x="5048434" y="839292"/>
          <a:ext cx="4400366" cy="3074509"/>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
            <a:extLst>
              <a:ext uri="{FF2B5EF4-FFF2-40B4-BE49-F238E27FC236}">
                <a16:creationId xmlns:a16="http://schemas.microsoft.com/office/drawing/2014/main" id="{5E497D2F-EF1B-376A-D654-E582482ED949}"/>
              </a:ext>
            </a:extLst>
          </p:cNvPr>
          <p:cNvSpPr txBox="1"/>
          <p:nvPr/>
        </p:nvSpPr>
        <p:spPr>
          <a:xfrm>
            <a:off x="1691996" y="1503622"/>
            <a:ext cx="571104"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(2.2%)</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21" name="テキスト ボックス 1">
            <a:extLst>
              <a:ext uri="{FF2B5EF4-FFF2-40B4-BE49-F238E27FC236}">
                <a16:creationId xmlns:a16="http://schemas.microsoft.com/office/drawing/2014/main" id="{13C5282C-741C-1387-9E1B-C5182889AEAA}"/>
              </a:ext>
            </a:extLst>
          </p:cNvPr>
          <p:cNvSpPr txBox="1"/>
          <p:nvPr/>
        </p:nvSpPr>
        <p:spPr>
          <a:xfrm>
            <a:off x="1698870" y="2279854"/>
            <a:ext cx="571104"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(2.0%)</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22" name="テキスト ボックス 1">
            <a:extLst>
              <a:ext uri="{FF2B5EF4-FFF2-40B4-BE49-F238E27FC236}">
                <a16:creationId xmlns:a16="http://schemas.microsoft.com/office/drawing/2014/main" id="{D1A640C6-BE82-3BE4-3567-776416439131}"/>
              </a:ext>
            </a:extLst>
          </p:cNvPr>
          <p:cNvSpPr txBox="1"/>
          <p:nvPr/>
        </p:nvSpPr>
        <p:spPr>
          <a:xfrm>
            <a:off x="4219457" y="2744120"/>
            <a:ext cx="555276"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(2.2%)</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23" name="テキスト ボックス 1">
            <a:extLst>
              <a:ext uri="{FF2B5EF4-FFF2-40B4-BE49-F238E27FC236}">
                <a16:creationId xmlns:a16="http://schemas.microsoft.com/office/drawing/2014/main" id="{45827117-14F8-7957-39BA-1DE6D5A9955F}"/>
              </a:ext>
            </a:extLst>
          </p:cNvPr>
          <p:cNvSpPr txBox="1"/>
          <p:nvPr/>
        </p:nvSpPr>
        <p:spPr>
          <a:xfrm>
            <a:off x="4236348" y="1954943"/>
            <a:ext cx="555276"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(2.5%)</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24" name="テキスト ボックス 23">
            <a:extLst>
              <a:ext uri="{FF2B5EF4-FFF2-40B4-BE49-F238E27FC236}">
                <a16:creationId xmlns:a16="http://schemas.microsoft.com/office/drawing/2014/main" id="{D88D16A6-D552-19BC-625E-87566F3DAD60}"/>
              </a:ext>
            </a:extLst>
          </p:cNvPr>
          <p:cNvSpPr txBox="1"/>
          <p:nvPr/>
        </p:nvSpPr>
        <p:spPr>
          <a:xfrm>
            <a:off x="774614" y="2341380"/>
            <a:ext cx="518404"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GDP</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比</a:t>
            </a:r>
          </a:p>
        </p:txBody>
      </p:sp>
      <p:sp>
        <p:nvSpPr>
          <p:cNvPr id="25" name="テキスト ボックス 5">
            <a:extLst>
              <a:ext uri="{FF2B5EF4-FFF2-40B4-BE49-F238E27FC236}">
                <a16:creationId xmlns:a16="http://schemas.microsoft.com/office/drawing/2014/main" id="{C268DF28-6CEC-4BB9-269D-BD77ED3A80AB}"/>
              </a:ext>
            </a:extLst>
          </p:cNvPr>
          <p:cNvSpPr txBox="1"/>
          <p:nvPr/>
        </p:nvSpPr>
        <p:spPr>
          <a:xfrm>
            <a:off x="748264" y="2181510"/>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(2.2%)</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28" name="テキスト ボックス 5">
            <a:extLst>
              <a:ext uri="{FF2B5EF4-FFF2-40B4-BE49-F238E27FC236}">
                <a16:creationId xmlns:a16="http://schemas.microsoft.com/office/drawing/2014/main" id="{067811EA-35EA-DAC3-2F8B-0013E4C8D7E9}"/>
              </a:ext>
            </a:extLst>
          </p:cNvPr>
          <p:cNvSpPr txBox="1"/>
          <p:nvPr/>
        </p:nvSpPr>
        <p:spPr>
          <a:xfrm>
            <a:off x="8822842" y="2036363"/>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(2.7%)</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30" name="テキスト ボックス 5">
            <a:extLst>
              <a:ext uri="{FF2B5EF4-FFF2-40B4-BE49-F238E27FC236}">
                <a16:creationId xmlns:a16="http://schemas.microsoft.com/office/drawing/2014/main" id="{4C1832A9-3309-A645-8E64-8D11CB568830}"/>
              </a:ext>
            </a:extLst>
          </p:cNvPr>
          <p:cNvSpPr txBox="1"/>
          <p:nvPr/>
        </p:nvSpPr>
        <p:spPr>
          <a:xfrm>
            <a:off x="7947430" y="2901869"/>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(2.1%)</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31" name="テキスト ボックス 5">
            <a:extLst>
              <a:ext uri="{FF2B5EF4-FFF2-40B4-BE49-F238E27FC236}">
                <a16:creationId xmlns:a16="http://schemas.microsoft.com/office/drawing/2014/main" id="{3051927E-0531-E83B-6179-5A3D5F280A6D}"/>
              </a:ext>
            </a:extLst>
          </p:cNvPr>
          <p:cNvSpPr txBox="1"/>
          <p:nvPr/>
        </p:nvSpPr>
        <p:spPr>
          <a:xfrm>
            <a:off x="7932816" y="1787948"/>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(2.6%)</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33" name="テキスト ボックス 5">
            <a:extLst>
              <a:ext uri="{FF2B5EF4-FFF2-40B4-BE49-F238E27FC236}">
                <a16:creationId xmlns:a16="http://schemas.microsoft.com/office/drawing/2014/main" id="{686BF729-AADB-667B-5EB7-0135A82BF5D9}"/>
              </a:ext>
            </a:extLst>
          </p:cNvPr>
          <p:cNvSpPr txBox="1"/>
          <p:nvPr/>
        </p:nvSpPr>
        <p:spPr>
          <a:xfrm>
            <a:off x="6233093" y="2133420"/>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(2.2%)</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34" name="テキスト ボックス 5">
            <a:extLst>
              <a:ext uri="{FF2B5EF4-FFF2-40B4-BE49-F238E27FC236}">
                <a16:creationId xmlns:a16="http://schemas.microsoft.com/office/drawing/2014/main" id="{4F41C6C4-7364-004E-D1CB-E7059BAF4000}"/>
              </a:ext>
            </a:extLst>
          </p:cNvPr>
          <p:cNvSpPr txBox="1"/>
          <p:nvPr/>
        </p:nvSpPr>
        <p:spPr>
          <a:xfrm>
            <a:off x="5383282" y="2094618"/>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(2.2%)</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35" name="テキスト ボックス 23">
            <a:extLst>
              <a:ext uri="{FF2B5EF4-FFF2-40B4-BE49-F238E27FC236}">
                <a16:creationId xmlns:a16="http://schemas.microsoft.com/office/drawing/2014/main" id="{C7D59803-BD70-58CB-B11F-10EB35EE4CF6}"/>
              </a:ext>
            </a:extLst>
          </p:cNvPr>
          <p:cNvSpPr txBox="1"/>
          <p:nvPr/>
        </p:nvSpPr>
        <p:spPr>
          <a:xfrm>
            <a:off x="5409632" y="2245678"/>
            <a:ext cx="518404"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GDP</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比</a:t>
            </a:r>
          </a:p>
        </p:txBody>
      </p:sp>
      <p:sp>
        <p:nvSpPr>
          <p:cNvPr id="39" name="テキスト ボックス 38">
            <a:extLst>
              <a:ext uri="{FF2B5EF4-FFF2-40B4-BE49-F238E27FC236}">
                <a16:creationId xmlns:a16="http://schemas.microsoft.com/office/drawing/2014/main" id="{0296E2F1-5D41-4DE4-CD19-E4B05F9DF25E}"/>
              </a:ext>
            </a:extLst>
          </p:cNvPr>
          <p:cNvSpPr txBox="1"/>
          <p:nvPr/>
        </p:nvSpPr>
        <p:spPr>
          <a:xfrm>
            <a:off x="1706371" y="883274"/>
            <a:ext cx="1872040" cy="276999"/>
          </a:xfrm>
          <a:prstGeom prst="rect">
            <a:avLst/>
          </a:prstGeom>
          <a:noFill/>
          <a:ln>
            <a:noFill/>
          </a:ln>
        </p:spPr>
        <p:txBody>
          <a:bodyPr wrap="square" rtlCol="0" anchor="ctr">
            <a:spAutoFit/>
          </a:bodyPr>
          <a:lstStyle/>
          <a:p>
            <a:pPr marL="0" marR="0" lvl="0" indent="0" algn="ctr" defTabSz="457200" rtl="0" eaLnBrk="1" fontAlgn="auto" latinLnBrk="0" hangingPunct="1">
              <a:lnSpc>
                <a:spcPct val="10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成長型経済移行・継続</a:t>
            </a:r>
          </a:p>
        </p:txBody>
      </p:sp>
      <p:sp>
        <p:nvSpPr>
          <p:cNvPr id="41" name="テキスト ボックス 40">
            <a:extLst>
              <a:ext uri="{FF2B5EF4-FFF2-40B4-BE49-F238E27FC236}">
                <a16:creationId xmlns:a16="http://schemas.microsoft.com/office/drawing/2014/main" id="{5BDB89A0-E5AE-D0CB-C65F-D9C7A824F6AB}"/>
              </a:ext>
            </a:extLst>
          </p:cNvPr>
          <p:cNvSpPr txBox="1"/>
          <p:nvPr/>
        </p:nvSpPr>
        <p:spPr>
          <a:xfrm>
            <a:off x="6312597" y="883274"/>
            <a:ext cx="1872040" cy="276999"/>
          </a:xfrm>
          <a:prstGeom prst="rect">
            <a:avLst/>
          </a:prstGeom>
          <a:noFill/>
          <a:ln>
            <a:noFill/>
          </a:ln>
        </p:spPr>
        <p:txBody>
          <a:bodyPr wrap="square" rtlCol="0" anchor="ctr">
            <a:spAutoFit/>
          </a:bodyPr>
          <a:lstStyle/>
          <a:p>
            <a:pPr marL="0" marR="0" lvl="0" indent="0" algn="ctr" defTabSz="457200" rtl="0" eaLnBrk="1" fontAlgn="auto" latinLnBrk="0" hangingPunct="1">
              <a:lnSpc>
                <a:spcPct val="10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a:t>
            </a:r>
          </a:p>
        </p:txBody>
      </p:sp>
      <p:sp>
        <p:nvSpPr>
          <p:cNvPr id="63" name="テキスト ボックス 5">
            <a:extLst>
              <a:ext uri="{FF2B5EF4-FFF2-40B4-BE49-F238E27FC236}">
                <a16:creationId xmlns:a16="http://schemas.microsoft.com/office/drawing/2014/main" id="{AA2C5158-F939-4488-424E-8B6AC577F7CC}"/>
              </a:ext>
            </a:extLst>
          </p:cNvPr>
          <p:cNvSpPr txBox="1"/>
          <p:nvPr/>
        </p:nvSpPr>
        <p:spPr>
          <a:xfrm>
            <a:off x="8827302" y="3212744"/>
            <a:ext cx="571105" cy="2234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rPr>
              <a:t>(2.1%)</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panose="020F0502020204030204" pitchFamily="34" charset="0"/>
            </a:endParaRPr>
          </a:p>
        </p:txBody>
      </p:sp>
      <p:sp>
        <p:nvSpPr>
          <p:cNvPr id="38" name="テキスト ボックス 37">
            <a:extLst>
              <a:ext uri="{FF2B5EF4-FFF2-40B4-BE49-F238E27FC236}">
                <a16:creationId xmlns:a16="http://schemas.microsoft.com/office/drawing/2014/main" id="{1768C061-2828-D635-63AB-EE401ACA0CAB}"/>
              </a:ext>
            </a:extLst>
          </p:cNvPr>
          <p:cNvSpPr txBox="1"/>
          <p:nvPr/>
        </p:nvSpPr>
        <p:spPr>
          <a:xfrm>
            <a:off x="4918622" y="6243836"/>
            <a:ext cx="860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国庫負担額には、地方公務員共済組合の基礎年金拠出金に係る地方負担分等を含む。</a:t>
            </a:r>
            <a:endPar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内は、</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年財政検証における</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GDP</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の見通しを分母として算出した</a:t>
            </a:r>
            <a:r>
              <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GDP</a:t>
            </a:r>
            <a:r>
              <a:rPr kumimoji="0"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比の見通しである。</a:t>
            </a:r>
            <a:endParaRPr kumimoji="0"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9C7D4BF-8BF1-15A0-4BA9-CC7D45A464B5}"/>
              </a:ext>
            </a:extLst>
          </p:cNvPr>
          <p:cNvSpPr txBox="1"/>
          <p:nvPr/>
        </p:nvSpPr>
        <p:spPr>
          <a:xfrm>
            <a:off x="386983" y="843322"/>
            <a:ext cx="604757" cy="225640"/>
          </a:xfrm>
          <a:prstGeom prst="rect">
            <a:avLst/>
          </a:prstGeom>
          <a:noFill/>
        </p:spPr>
        <p:txBody>
          <a:bodyPr wrap="square" lIns="90000" tIns="46800" rIns="90000" bIns="46800"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42D5EF05-D732-CFE2-A845-138DCF00DB7A}"/>
              </a:ext>
            </a:extLst>
          </p:cNvPr>
          <p:cNvSpPr txBox="1"/>
          <p:nvPr/>
        </p:nvSpPr>
        <p:spPr>
          <a:xfrm>
            <a:off x="5041904" y="843322"/>
            <a:ext cx="604757" cy="225640"/>
          </a:xfrm>
          <a:prstGeom prst="rect">
            <a:avLst/>
          </a:prstGeom>
          <a:noFill/>
        </p:spPr>
        <p:txBody>
          <a:bodyPr wrap="square" lIns="90000" tIns="46800" rIns="90000" bIns="46800"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兆円</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66" name="フリーフォーム: 図形 365">
            <a:extLst>
              <a:ext uri="{FF2B5EF4-FFF2-40B4-BE49-F238E27FC236}">
                <a16:creationId xmlns:a16="http://schemas.microsoft.com/office/drawing/2014/main" id="{2665D4F9-FBF5-1CFD-3114-ED0FCDAB8769}"/>
              </a:ext>
            </a:extLst>
          </p:cNvPr>
          <p:cNvSpPr/>
          <p:nvPr/>
        </p:nvSpPr>
        <p:spPr>
          <a:xfrm>
            <a:off x="1998772" y="2159527"/>
            <a:ext cx="2259808" cy="1040130"/>
          </a:xfrm>
          <a:custGeom>
            <a:avLst/>
            <a:gdLst>
              <a:gd name="connsiteX0" fmla="*/ 0 w 2259808"/>
              <a:gd name="connsiteY0" fmla="*/ 0 h 1040130"/>
              <a:gd name="connsiteX1" fmla="*/ 1333135 w 2259808"/>
              <a:gd name="connsiteY1" fmla="*/ 500130 h 1040130"/>
              <a:gd name="connsiteX2" fmla="*/ 2259808 w 2259808"/>
              <a:gd name="connsiteY2" fmla="*/ 500130 h 1040130"/>
              <a:gd name="connsiteX3" fmla="*/ 2259808 w 2259808"/>
              <a:gd name="connsiteY3" fmla="*/ 1040130 h 1040130"/>
              <a:gd name="connsiteX4" fmla="*/ 891808 w 2259808"/>
              <a:gd name="connsiteY4" fmla="*/ 1040130 h 1040130"/>
              <a:gd name="connsiteX5" fmla="*/ 891808 w 2259808"/>
              <a:gd name="connsiteY5" fmla="*/ 500130 h 1040130"/>
              <a:gd name="connsiteX6" fmla="*/ 1095366 w 2259808"/>
              <a:gd name="connsiteY6" fmla="*/ 500130 h 10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08" h="1040130">
                <a:moveTo>
                  <a:pt x="0" y="0"/>
                </a:moveTo>
                <a:lnTo>
                  <a:pt x="1333135" y="500130"/>
                </a:lnTo>
                <a:lnTo>
                  <a:pt x="2259808" y="500130"/>
                </a:lnTo>
                <a:lnTo>
                  <a:pt x="2259808" y="1040130"/>
                </a:lnTo>
                <a:lnTo>
                  <a:pt x="891808" y="1040130"/>
                </a:lnTo>
                <a:lnTo>
                  <a:pt x="891808" y="500130"/>
                </a:lnTo>
                <a:lnTo>
                  <a:pt x="1095366" y="500130"/>
                </a:lnTo>
                <a:close/>
              </a:path>
            </a:pathLst>
          </a:custGeom>
          <a:solidFill>
            <a:schemeClr val="bg1">
              <a:lumMod val="95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nvGrpSpPr>
          <p:cNvPr id="338" name="グループ化 337">
            <a:extLst>
              <a:ext uri="{FF2B5EF4-FFF2-40B4-BE49-F238E27FC236}">
                <a16:creationId xmlns:a16="http://schemas.microsoft.com/office/drawing/2014/main" id="{AAB1A9CD-93D2-E019-1162-6B595B79B891}"/>
              </a:ext>
            </a:extLst>
          </p:cNvPr>
          <p:cNvGrpSpPr/>
          <p:nvPr/>
        </p:nvGrpSpPr>
        <p:grpSpPr>
          <a:xfrm>
            <a:off x="6183191" y="2792540"/>
            <a:ext cx="1933929" cy="449526"/>
            <a:chOff x="2490024" y="5063715"/>
            <a:chExt cx="1987930" cy="540001"/>
          </a:xfrm>
        </p:grpSpPr>
        <p:sp>
          <p:nvSpPr>
            <p:cNvPr id="337" name="フリーフォーム: 図形 336">
              <a:extLst>
                <a:ext uri="{FF2B5EF4-FFF2-40B4-BE49-F238E27FC236}">
                  <a16:creationId xmlns:a16="http://schemas.microsoft.com/office/drawing/2014/main" id="{28DF431D-FDF5-4E6A-797E-214FE55D4330}"/>
                </a:ext>
              </a:extLst>
            </p:cNvPr>
            <p:cNvSpPr/>
            <p:nvPr/>
          </p:nvSpPr>
          <p:spPr>
            <a:xfrm>
              <a:off x="2490024" y="5063716"/>
              <a:ext cx="1987930" cy="540000"/>
            </a:xfrm>
            <a:custGeom>
              <a:avLst/>
              <a:gdLst>
                <a:gd name="connsiteX0" fmla="*/ 0 w 1987930"/>
                <a:gd name="connsiteY0" fmla="*/ 0 h 540000"/>
                <a:gd name="connsiteX1" fmla="*/ 1584000 w 1987930"/>
                <a:gd name="connsiteY1" fmla="*/ 0 h 540000"/>
                <a:gd name="connsiteX2" fmla="*/ 1584000 w 1987930"/>
                <a:gd name="connsiteY2" fmla="*/ 112175 h 540000"/>
                <a:gd name="connsiteX3" fmla="*/ 1987930 w 1987930"/>
                <a:gd name="connsiteY3" fmla="*/ 3765 h 540000"/>
                <a:gd name="connsiteX4" fmla="*/ 1584000 w 1987930"/>
                <a:gd name="connsiteY4" fmla="*/ 181275 h 540000"/>
                <a:gd name="connsiteX5" fmla="*/ 1584000 w 1987930"/>
                <a:gd name="connsiteY5" fmla="*/ 540000 h 540000"/>
                <a:gd name="connsiteX6" fmla="*/ 0 w 1987930"/>
                <a:gd name="connsiteY6"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930" h="540000">
                  <a:moveTo>
                    <a:pt x="0" y="0"/>
                  </a:moveTo>
                  <a:lnTo>
                    <a:pt x="1584000" y="0"/>
                  </a:lnTo>
                  <a:lnTo>
                    <a:pt x="1584000" y="112175"/>
                  </a:lnTo>
                  <a:lnTo>
                    <a:pt x="1987930" y="3765"/>
                  </a:lnTo>
                  <a:lnTo>
                    <a:pt x="1584000" y="181275"/>
                  </a:lnTo>
                  <a:lnTo>
                    <a:pt x="1584000" y="540000"/>
                  </a:lnTo>
                  <a:lnTo>
                    <a:pt x="0" y="540000"/>
                  </a:lnTo>
                  <a:close/>
                </a:path>
              </a:pathLst>
            </a:custGeom>
            <a:solidFill>
              <a:schemeClr val="bg1">
                <a:lumMod val="95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endParaRPr kumimoji="1" lang="ja-JP" altLang="en-US" sz="10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35" name="正方形/長方形 334">
              <a:extLst>
                <a:ext uri="{FF2B5EF4-FFF2-40B4-BE49-F238E27FC236}">
                  <a16:creationId xmlns:a16="http://schemas.microsoft.com/office/drawing/2014/main" id="{16673BD7-FA5E-4D73-3520-FF56C2AD7E06}"/>
                </a:ext>
              </a:extLst>
            </p:cNvPr>
            <p:cNvSpPr/>
            <p:nvPr/>
          </p:nvSpPr>
          <p:spPr>
            <a:xfrm>
              <a:off x="2508797" y="5063715"/>
              <a:ext cx="1584001" cy="54000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2057 </a:t>
              </a:r>
              <a:r>
                <a:rPr kumimoji="1" lang="ja-JP" altLang="en-US"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年度</a:t>
              </a: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現行制度で調整終了</a:t>
              </a: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8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1" lang="en-US" altLang="ja-JP" sz="8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25.5%</a:t>
              </a:r>
              <a:r>
                <a:rPr kumimoji="1" lang="ja-JP" altLang="en-US" sz="8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a:t>
              </a:r>
            </a:p>
          </p:txBody>
        </p:sp>
      </p:grpSp>
      <p:grpSp>
        <p:nvGrpSpPr>
          <p:cNvPr id="343" name="グループ化 342">
            <a:extLst>
              <a:ext uri="{FF2B5EF4-FFF2-40B4-BE49-F238E27FC236}">
                <a16:creationId xmlns:a16="http://schemas.microsoft.com/office/drawing/2014/main" id="{E2AD12A7-A407-A362-854C-0F62DFFDA23B}"/>
              </a:ext>
            </a:extLst>
          </p:cNvPr>
          <p:cNvGrpSpPr/>
          <p:nvPr/>
        </p:nvGrpSpPr>
        <p:grpSpPr>
          <a:xfrm>
            <a:off x="3923473" y="5084536"/>
            <a:ext cx="959856" cy="789067"/>
            <a:chOff x="3975806" y="4947305"/>
            <a:chExt cx="959856" cy="789067"/>
          </a:xfrm>
        </p:grpSpPr>
        <p:sp>
          <p:nvSpPr>
            <p:cNvPr id="342" name="フリーフォーム: 図形 341">
              <a:extLst>
                <a:ext uri="{FF2B5EF4-FFF2-40B4-BE49-F238E27FC236}">
                  <a16:creationId xmlns:a16="http://schemas.microsoft.com/office/drawing/2014/main" id="{196A3EEA-E7C9-61A0-1661-7763E757E382}"/>
                </a:ext>
              </a:extLst>
            </p:cNvPr>
            <p:cNvSpPr/>
            <p:nvPr/>
          </p:nvSpPr>
          <p:spPr>
            <a:xfrm rot="18196170">
              <a:off x="4061200" y="4861911"/>
              <a:ext cx="789067" cy="959856"/>
            </a:xfrm>
            <a:custGeom>
              <a:avLst/>
              <a:gdLst>
                <a:gd name="connsiteX0" fmla="*/ 381601 w 789067"/>
                <a:gd name="connsiteY0" fmla="*/ 88455 h 959856"/>
                <a:gd name="connsiteX1" fmla="*/ 789067 w 789067"/>
                <a:gd name="connsiteY1" fmla="*/ 709482 h 959856"/>
                <a:gd name="connsiteX2" fmla="*/ 407466 w 789067"/>
                <a:gd name="connsiteY2" fmla="*/ 959856 h 959856"/>
                <a:gd name="connsiteX3" fmla="*/ 0 w 789067"/>
                <a:gd name="connsiteY3" fmla="*/ 338829 h 959856"/>
                <a:gd name="connsiteX4" fmla="*/ 235273 w 789067"/>
                <a:gd name="connsiteY4" fmla="*/ 184463 h 959856"/>
                <a:gd name="connsiteX5" fmla="*/ 260427 w 789067"/>
                <a:gd name="connsiteY5" fmla="*/ 0 h 959856"/>
                <a:gd name="connsiteX6" fmla="*/ 281449 w 789067"/>
                <a:gd name="connsiteY6" fmla="*/ 154166 h 9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067" h="959856">
                  <a:moveTo>
                    <a:pt x="381601" y="88455"/>
                  </a:moveTo>
                  <a:lnTo>
                    <a:pt x="789067" y="709482"/>
                  </a:lnTo>
                  <a:lnTo>
                    <a:pt x="407466" y="959856"/>
                  </a:lnTo>
                  <a:lnTo>
                    <a:pt x="0" y="338829"/>
                  </a:lnTo>
                  <a:lnTo>
                    <a:pt x="235273" y="184463"/>
                  </a:lnTo>
                  <a:lnTo>
                    <a:pt x="260427" y="0"/>
                  </a:lnTo>
                  <a:lnTo>
                    <a:pt x="281449" y="154166"/>
                  </a:lnTo>
                  <a:close/>
                </a:path>
              </a:pathLst>
            </a:custGeom>
            <a:solidFill>
              <a:schemeClr val="bg1">
                <a:lumMod val="95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40" name="正方形/長方形 339">
              <a:extLst>
                <a:ext uri="{FF2B5EF4-FFF2-40B4-BE49-F238E27FC236}">
                  <a16:creationId xmlns:a16="http://schemas.microsoft.com/office/drawing/2014/main" id="{C95CF4A5-0ECB-AB8F-C832-4F38EAF19059}"/>
                </a:ext>
              </a:extLst>
            </p:cNvPr>
            <p:cNvSpPr/>
            <p:nvPr/>
          </p:nvSpPr>
          <p:spPr>
            <a:xfrm>
              <a:off x="4121329" y="5137899"/>
              <a:ext cx="742767" cy="456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現行制度で</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調整終了</a:t>
              </a:r>
            </a:p>
          </p:txBody>
        </p:sp>
      </p:grpSp>
      <p:grpSp>
        <p:nvGrpSpPr>
          <p:cNvPr id="344" name="グループ化 343">
            <a:extLst>
              <a:ext uri="{FF2B5EF4-FFF2-40B4-BE49-F238E27FC236}">
                <a16:creationId xmlns:a16="http://schemas.microsoft.com/office/drawing/2014/main" id="{FA6B2970-A424-20EF-410F-B4C3B172F91C}"/>
              </a:ext>
            </a:extLst>
          </p:cNvPr>
          <p:cNvGrpSpPr/>
          <p:nvPr/>
        </p:nvGrpSpPr>
        <p:grpSpPr>
          <a:xfrm>
            <a:off x="8571044" y="5577871"/>
            <a:ext cx="959856" cy="789067"/>
            <a:chOff x="3975806" y="4947305"/>
            <a:chExt cx="959856" cy="789067"/>
          </a:xfrm>
        </p:grpSpPr>
        <p:sp>
          <p:nvSpPr>
            <p:cNvPr id="345" name="フリーフォーム: 図形 344">
              <a:extLst>
                <a:ext uri="{FF2B5EF4-FFF2-40B4-BE49-F238E27FC236}">
                  <a16:creationId xmlns:a16="http://schemas.microsoft.com/office/drawing/2014/main" id="{1A806C5C-C69F-5F20-7C77-CEADBC3529D9}"/>
                </a:ext>
              </a:extLst>
            </p:cNvPr>
            <p:cNvSpPr/>
            <p:nvPr/>
          </p:nvSpPr>
          <p:spPr>
            <a:xfrm rot="18196170">
              <a:off x="4061200" y="4861911"/>
              <a:ext cx="789067" cy="959856"/>
            </a:xfrm>
            <a:custGeom>
              <a:avLst/>
              <a:gdLst>
                <a:gd name="connsiteX0" fmla="*/ 381601 w 789067"/>
                <a:gd name="connsiteY0" fmla="*/ 88455 h 959856"/>
                <a:gd name="connsiteX1" fmla="*/ 789067 w 789067"/>
                <a:gd name="connsiteY1" fmla="*/ 709482 h 959856"/>
                <a:gd name="connsiteX2" fmla="*/ 407466 w 789067"/>
                <a:gd name="connsiteY2" fmla="*/ 959856 h 959856"/>
                <a:gd name="connsiteX3" fmla="*/ 0 w 789067"/>
                <a:gd name="connsiteY3" fmla="*/ 338829 h 959856"/>
                <a:gd name="connsiteX4" fmla="*/ 235273 w 789067"/>
                <a:gd name="connsiteY4" fmla="*/ 184463 h 959856"/>
                <a:gd name="connsiteX5" fmla="*/ 260427 w 789067"/>
                <a:gd name="connsiteY5" fmla="*/ 0 h 959856"/>
                <a:gd name="connsiteX6" fmla="*/ 281449 w 789067"/>
                <a:gd name="connsiteY6" fmla="*/ 154166 h 9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067" h="959856">
                  <a:moveTo>
                    <a:pt x="381601" y="88455"/>
                  </a:moveTo>
                  <a:lnTo>
                    <a:pt x="789067" y="709482"/>
                  </a:lnTo>
                  <a:lnTo>
                    <a:pt x="407466" y="959856"/>
                  </a:lnTo>
                  <a:lnTo>
                    <a:pt x="0" y="338829"/>
                  </a:lnTo>
                  <a:lnTo>
                    <a:pt x="235273" y="184463"/>
                  </a:lnTo>
                  <a:lnTo>
                    <a:pt x="260427" y="0"/>
                  </a:lnTo>
                  <a:lnTo>
                    <a:pt x="281449" y="154166"/>
                  </a:lnTo>
                  <a:close/>
                </a:path>
              </a:pathLst>
            </a:custGeom>
            <a:solidFill>
              <a:schemeClr val="bg1">
                <a:lumMod val="95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46" name="正方形/長方形 345">
              <a:extLst>
                <a:ext uri="{FF2B5EF4-FFF2-40B4-BE49-F238E27FC236}">
                  <a16:creationId xmlns:a16="http://schemas.microsoft.com/office/drawing/2014/main" id="{945E05BF-2308-8348-9360-CF9126353668}"/>
                </a:ext>
              </a:extLst>
            </p:cNvPr>
            <p:cNvSpPr/>
            <p:nvPr/>
          </p:nvSpPr>
          <p:spPr>
            <a:xfrm>
              <a:off x="4121329" y="5137899"/>
              <a:ext cx="742767" cy="456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現行制度で</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調整終了</a:t>
              </a:r>
            </a:p>
          </p:txBody>
        </p:sp>
      </p:grpSp>
      <p:sp>
        <p:nvSpPr>
          <p:cNvPr id="363" name="正方形/長方形 362">
            <a:extLst>
              <a:ext uri="{FF2B5EF4-FFF2-40B4-BE49-F238E27FC236}">
                <a16:creationId xmlns:a16="http://schemas.microsoft.com/office/drawing/2014/main" id="{1261CC6A-3EB3-48C2-09D3-FBF8746CA361}"/>
              </a:ext>
            </a:extLst>
          </p:cNvPr>
          <p:cNvSpPr/>
          <p:nvPr/>
        </p:nvSpPr>
        <p:spPr>
          <a:xfrm>
            <a:off x="2890580" y="2659657"/>
            <a:ext cx="1368000" cy="54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2037 </a:t>
            </a: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現行制度で調整終了</a:t>
            </a:r>
            <a:endPar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1" lang="en-US" altLang="ja-JP"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32.6%</a:t>
            </a:r>
            <a:r>
              <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1">
            <a:extLst>
              <a:ext uri="{FF2B5EF4-FFF2-40B4-BE49-F238E27FC236}">
                <a16:creationId xmlns:a16="http://schemas.microsoft.com/office/drawing/2014/main" id="{CDAA02AB-79B0-1CE8-A9E4-2FF65C28D17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フリーフォーム: 図形 45">
            <a:extLst>
              <a:ext uri="{FF2B5EF4-FFF2-40B4-BE49-F238E27FC236}">
                <a16:creationId xmlns:a16="http://schemas.microsoft.com/office/drawing/2014/main" id="{4753790D-35A2-36E5-4846-D1F4BFEF81AD}"/>
              </a:ext>
            </a:extLst>
          </p:cNvPr>
          <p:cNvSpPr/>
          <p:nvPr/>
        </p:nvSpPr>
        <p:spPr>
          <a:xfrm>
            <a:off x="907152" y="1951904"/>
            <a:ext cx="1713431" cy="1130913"/>
          </a:xfrm>
          <a:custGeom>
            <a:avLst/>
            <a:gdLst>
              <a:gd name="connsiteX0" fmla="*/ 0 w 1847686"/>
              <a:gd name="connsiteY0" fmla="*/ 0 h 1135236"/>
              <a:gd name="connsiteX1" fmla="*/ 767364 w 1847686"/>
              <a:gd name="connsiteY1" fmla="*/ 561555 h 1135236"/>
              <a:gd name="connsiteX2" fmla="*/ 1847686 w 1847686"/>
              <a:gd name="connsiteY2" fmla="*/ 561555 h 1135236"/>
              <a:gd name="connsiteX3" fmla="*/ 1847686 w 1847686"/>
              <a:gd name="connsiteY3" fmla="*/ 1135236 h 1135236"/>
              <a:gd name="connsiteX4" fmla="*/ 311808 w 1847686"/>
              <a:gd name="connsiteY4" fmla="*/ 1135236 h 1135236"/>
              <a:gd name="connsiteX5" fmla="*/ 311808 w 1847686"/>
              <a:gd name="connsiteY5" fmla="*/ 561555 h 1135236"/>
              <a:gd name="connsiteX6" fmla="*/ 678169 w 1847686"/>
              <a:gd name="connsiteY6" fmla="*/ 561555 h 11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686" h="1135236">
                <a:moveTo>
                  <a:pt x="0" y="0"/>
                </a:moveTo>
                <a:lnTo>
                  <a:pt x="767364" y="561555"/>
                </a:lnTo>
                <a:lnTo>
                  <a:pt x="1847686" y="561555"/>
                </a:lnTo>
                <a:lnTo>
                  <a:pt x="1847686" y="1135236"/>
                </a:lnTo>
                <a:lnTo>
                  <a:pt x="311808" y="1135236"/>
                </a:lnTo>
                <a:lnTo>
                  <a:pt x="311808" y="561555"/>
                </a:lnTo>
                <a:lnTo>
                  <a:pt x="678169" y="561555"/>
                </a:lnTo>
                <a:close/>
              </a:path>
            </a:pathLst>
          </a:cu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8" name="正方形/長方形 357">
            <a:extLst>
              <a:ext uri="{FF2B5EF4-FFF2-40B4-BE49-F238E27FC236}">
                <a16:creationId xmlns:a16="http://schemas.microsoft.com/office/drawing/2014/main" id="{95A0B9F9-E821-A4EB-B37F-6855A3BEDF17}"/>
              </a:ext>
            </a:extLst>
          </p:cNvPr>
          <p:cNvSpPr/>
          <p:nvPr/>
        </p:nvSpPr>
        <p:spPr>
          <a:xfrm>
            <a:off x="1110831" y="2485229"/>
            <a:ext cx="1535879" cy="6324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 </a:t>
            </a: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基礎年金の給付調整の</a:t>
            </a: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早期終了で調整終了</a:t>
            </a:r>
            <a:endParaRPr kumimoji="1" lang="en-US" altLang="ja-JP"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1" lang="en-US" altLang="ja-JP"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36.2%</a:t>
            </a:r>
            <a:r>
              <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5" name="フリーフォーム: 図形 54">
            <a:extLst>
              <a:ext uri="{FF2B5EF4-FFF2-40B4-BE49-F238E27FC236}">
                <a16:creationId xmlns:a16="http://schemas.microsoft.com/office/drawing/2014/main" id="{C267B0C7-7D08-E4D4-9344-5914B0807B57}"/>
              </a:ext>
            </a:extLst>
          </p:cNvPr>
          <p:cNvSpPr/>
          <p:nvPr/>
        </p:nvSpPr>
        <p:spPr>
          <a:xfrm rot="8681817">
            <a:off x="5446422" y="875081"/>
            <a:ext cx="1460909" cy="1274965"/>
          </a:xfrm>
          <a:custGeom>
            <a:avLst/>
            <a:gdLst>
              <a:gd name="connsiteX0" fmla="*/ 1119372 w 1460909"/>
              <a:gd name="connsiteY0" fmla="*/ 1274965 h 1274965"/>
              <a:gd name="connsiteX1" fmla="*/ 0 w 1460909"/>
              <a:gd name="connsiteY1" fmla="*/ 482316 h 1274965"/>
              <a:gd name="connsiteX2" fmla="*/ 341537 w 1460909"/>
              <a:gd name="connsiteY2" fmla="*/ 0 h 1274965"/>
              <a:gd name="connsiteX3" fmla="*/ 740450 w 1460909"/>
              <a:gd name="connsiteY3" fmla="*/ 282478 h 1274965"/>
              <a:gd name="connsiteX4" fmla="*/ 777821 w 1460909"/>
              <a:gd name="connsiteY4" fmla="*/ 127109 h 1274965"/>
              <a:gd name="connsiteX5" fmla="*/ 830536 w 1460909"/>
              <a:gd name="connsiteY5" fmla="*/ 346270 h 1274965"/>
              <a:gd name="connsiteX6" fmla="*/ 1460909 w 1460909"/>
              <a:gd name="connsiteY6" fmla="*/ 792649 h 127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909" h="1274965">
                <a:moveTo>
                  <a:pt x="1119372" y="1274965"/>
                </a:moveTo>
                <a:lnTo>
                  <a:pt x="0" y="482316"/>
                </a:lnTo>
                <a:lnTo>
                  <a:pt x="341537" y="0"/>
                </a:lnTo>
                <a:lnTo>
                  <a:pt x="740450" y="282478"/>
                </a:lnTo>
                <a:lnTo>
                  <a:pt x="777821" y="127109"/>
                </a:lnTo>
                <a:lnTo>
                  <a:pt x="830536" y="346270"/>
                </a:lnTo>
                <a:lnTo>
                  <a:pt x="1460909" y="792649"/>
                </a:lnTo>
                <a:close/>
              </a:path>
            </a:pathLst>
          </a:custGeom>
          <a:solidFill>
            <a:srgbClr val="FFFFCC"/>
          </a:solidFill>
          <a:ln w="1905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 name="テキスト ボックス 50">
            <a:extLst>
              <a:ext uri="{FF2B5EF4-FFF2-40B4-BE49-F238E27FC236}">
                <a16:creationId xmlns:a16="http://schemas.microsoft.com/office/drawing/2014/main" id="{CFD65E5A-1290-3BFF-1A3D-1B5AE909B778}"/>
              </a:ext>
            </a:extLst>
          </p:cNvPr>
          <p:cNvSpPr txBox="1"/>
          <p:nvPr/>
        </p:nvSpPr>
        <p:spPr>
          <a:xfrm>
            <a:off x="5357155" y="1202424"/>
            <a:ext cx="1687930" cy="933589"/>
          </a:xfrm>
          <a:prstGeom prst="rect">
            <a:avLst/>
          </a:prstGeom>
          <a:noFill/>
        </p:spPr>
        <p:txBody>
          <a:bodyPr wrap="square" rtlCol="0">
            <a:sp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en-US" altLang="ja-JP"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2036 </a:t>
            </a:r>
            <a:r>
              <a:rPr kumimoji="1" lang="ja-JP" altLang="en-US"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1" lang="en-US" altLang="ja-JP"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基礎年金の給付調整の</a:t>
            </a: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早期終了で調整終了</a:t>
            </a: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8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（所得代替率：</a:t>
            </a:r>
            <a:r>
              <a:rPr kumimoji="1" lang="en-US" altLang="ja-JP" sz="8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33.2%</a:t>
            </a:r>
            <a:r>
              <a:rPr kumimoji="1" lang="ja-JP" altLang="en-US" sz="800" b="1"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ja-JP" altLang="en-US" sz="800" b="0" i="0" u="none" strike="noStrike" kern="1200" cap="none" spc="0" normalizeH="0" baseline="0" noProof="0" dirty="0">
              <a:ln w="19050">
                <a:noFill/>
              </a:ln>
              <a:solidFill>
                <a:srgbClr val="002060"/>
              </a:solidFill>
              <a:effectLst/>
              <a:uLnTx/>
              <a:uFillTx/>
              <a:latin typeface="Meiryo UI" panose="020B0604030504040204" pitchFamily="50" charset="-128"/>
              <a:ea typeface="Meiryo UI" panose="020B0604030504040204" pitchFamily="50" charset="-128"/>
              <a:cs typeface="+mn-cs"/>
            </a:endParaRPr>
          </a:p>
          <a:p>
            <a:endParaRPr kumimoji="1" lang="ja-JP" altLang="en-US" dirty="0"/>
          </a:p>
        </p:txBody>
      </p:sp>
      <p:sp>
        <p:nvSpPr>
          <p:cNvPr id="58" name="フリーフォーム: 図形 57">
            <a:extLst>
              <a:ext uri="{FF2B5EF4-FFF2-40B4-BE49-F238E27FC236}">
                <a16:creationId xmlns:a16="http://schemas.microsoft.com/office/drawing/2014/main" id="{2B1FEB1D-DA41-8B4B-2CEC-1468924BC226}"/>
              </a:ext>
            </a:extLst>
          </p:cNvPr>
          <p:cNvSpPr/>
          <p:nvPr/>
        </p:nvSpPr>
        <p:spPr>
          <a:xfrm>
            <a:off x="3858552" y="4675633"/>
            <a:ext cx="1161183" cy="532271"/>
          </a:xfrm>
          <a:custGeom>
            <a:avLst/>
            <a:gdLst>
              <a:gd name="connsiteX0" fmla="*/ 197901 w 1051137"/>
              <a:gd name="connsiteY0" fmla="*/ 0 h 457943"/>
              <a:gd name="connsiteX1" fmla="*/ 1051137 w 1051137"/>
              <a:gd name="connsiteY1" fmla="*/ 0 h 457943"/>
              <a:gd name="connsiteX2" fmla="*/ 1051137 w 1051137"/>
              <a:gd name="connsiteY2" fmla="*/ 457943 h 457943"/>
              <a:gd name="connsiteX3" fmla="*/ 197901 w 1051137"/>
              <a:gd name="connsiteY3" fmla="*/ 457943 h 457943"/>
              <a:gd name="connsiteX4" fmla="*/ 197901 w 1051137"/>
              <a:gd name="connsiteY4" fmla="*/ 201939 h 457943"/>
              <a:gd name="connsiteX5" fmla="*/ 0 w 1051137"/>
              <a:gd name="connsiteY5" fmla="*/ 62693 h 457943"/>
              <a:gd name="connsiteX6" fmla="*/ 197901 w 1051137"/>
              <a:gd name="connsiteY6" fmla="*/ 146245 h 4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137" h="457943">
                <a:moveTo>
                  <a:pt x="197901" y="0"/>
                </a:moveTo>
                <a:lnTo>
                  <a:pt x="1051137" y="0"/>
                </a:lnTo>
                <a:lnTo>
                  <a:pt x="1051137" y="457943"/>
                </a:lnTo>
                <a:lnTo>
                  <a:pt x="197901" y="457943"/>
                </a:lnTo>
                <a:lnTo>
                  <a:pt x="197901" y="201939"/>
                </a:lnTo>
                <a:lnTo>
                  <a:pt x="0" y="62693"/>
                </a:lnTo>
                <a:lnTo>
                  <a:pt x="197901" y="146245"/>
                </a:lnTo>
                <a:close/>
              </a:path>
            </a:pathLst>
          </a:cu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テキスト ボックス 11">
            <a:extLst>
              <a:ext uri="{FF2B5EF4-FFF2-40B4-BE49-F238E27FC236}">
                <a16:creationId xmlns:a16="http://schemas.microsoft.com/office/drawing/2014/main" id="{F14C0ECA-D56E-49DF-F16B-40EF5C4D61C5}"/>
              </a:ext>
            </a:extLst>
          </p:cNvPr>
          <p:cNvSpPr txBox="1"/>
          <p:nvPr/>
        </p:nvSpPr>
        <p:spPr>
          <a:xfrm>
            <a:off x="4073198" y="4671602"/>
            <a:ext cx="1019483" cy="784830"/>
          </a:xfrm>
          <a:prstGeom prst="rect">
            <a:avLst/>
          </a:prstGeom>
          <a:noFill/>
        </p:spPr>
        <p:txBody>
          <a:bodyPr wrap="square" rtlCol="0">
            <a:spAutoFit/>
          </a:bodyPr>
          <a:lstStyle/>
          <a:p>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基礎年金の給付調整の早期終了で調整終了</a:t>
            </a:r>
          </a:p>
          <a:p>
            <a:endParaRPr kumimoji="1" lang="ja-JP" altLang="en-US" dirty="0"/>
          </a:p>
        </p:txBody>
      </p:sp>
      <p:sp>
        <p:nvSpPr>
          <p:cNvPr id="61" name="フリーフォーム: 図形 60">
            <a:extLst>
              <a:ext uri="{FF2B5EF4-FFF2-40B4-BE49-F238E27FC236}">
                <a16:creationId xmlns:a16="http://schemas.microsoft.com/office/drawing/2014/main" id="{246DE24E-DB06-AFB6-8650-1534E0F5E401}"/>
              </a:ext>
            </a:extLst>
          </p:cNvPr>
          <p:cNvSpPr/>
          <p:nvPr/>
        </p:nvSpPr>
        <p:spPr>
          <a:xfrm>
            <a:off x="8542344" y="5044437"/>
            <a:ext cx="1040795" cy="532271"/>
          </a:xfrm>
          <a:custGeom>
            <a:avLst/>
            <a:gdLst>
              <a:gd name="connsiteX0" fmla="*/ 197901 w 1051137"/>
              <a:gd name="connsiteY0" fmla="*/ 0 h 457943"/>
              <a:gd name="connsiteX1" fmla="*/ 1051137 w 1051137"/>
              <a:gd name="connsiteY1" fmla="*/ 0 h 457943"/>
              <a:gd name="connsiteX2" fmla="*/ 1051137 w 1051137"/>
              <a:gd name="connsiteY2" fmla="*/ 457943 h 457943"/>
              <a:gd name="connsiteX3" fmla="*/ 197901 w 1051137"/>
              <a:gd name="connsiteY3" fmla="*/ 457943 h 457943"/>
              <a:gd name="connsiteX4" fmla="*/ 197901 w 1051137"/>
              <a:gd name="connsiteY4" fmla="*/ 201939 h 457943"/>
              <a:gd name="connsiteX5" fmla="*/ 0 w 1051137"/>
              <a:gd name="connsiteY5" fmla="*/ 62693 h 457943"/>
              <a:gd name="connsiteX6" fmla="*/ 197901 w 1051137"/>
              <a:gd name="connsiteY6" fmla="*/ 146245 h 4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137" h="457943">
                <a:moveTo>
                  <a:pt x="197901" y="0"/>
                </a:moveTo>
                <a:lnTo>
                  <a:pt x="1051137" y="0"/>
                </a:lnTo>
                <a:lnTo>
                  <a:pt x="1051137" y="457943"/>
                </a:lnTo>
                <a:lnTo>
                  <a:pt x="197901" y="457943"/>
                </a:lnTo>
                <a:lnTo>
                  <a:pt x="197901" y="201939"/>
                </a:lnTo>
                <a:lnTo>
                  <a:pt x="0" y="62693"/>
                </a:lnTo>
                <a:lnTo>
                  <a:pt x="197901" y="146245"/>
                </a:lnTo>
                <a:close/>
              </a:path>
            </a:pathLst>
          </a:cu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9" name="テキスト ボックス 58">
            <a:extLst>
              <a:ext uri="{FF2B5EF4-FFF2-40B4-BE49-F238E27FC236}">
                <a16:creationId xmlns:a16="http://schemas.microsoft.com/office/drawing/2014/main" id="{625E1A16-43A4-1434-3102-4BC844CFB60B}"/>
              </a:ext>
            </a:extLst>
          </p:cNvPr>
          <p:cNvSpPr txBox="1"/>
          <p:nvPr/>
        </p:nvSpPr>
        <p:spPr>
          <a:xfrm>
            <a:off x="8674537" y="5064017"/>
            <a:ext cx="1019483" cy="784830"/>
          </a:xfrm>
          <a:prstGeom prst="rect">
            <a:avLst/>
          </a:prstGeom>
          <a:noFill/>
        </p:spPr>
        <p:txBody>
          <a:bodyPr wrap="square" rtlCol="0">
            <a:spAutoFit/>
          </a:bodyPr>
          <a:lstStyle/>
          <a:p>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基礎年金の給付調整の早期終了で調整終了</a:t>
            </a:r>
          </a:p>
          <a:p>
            <a:endParaRPr kumimoji="1" lang="ja-JP" altLang="en-US" dirty="0"/>
          </a:p>
        </p:txBody>
      </p:sp>
    </p:spTree>
    <p:extLst>
      <p:ext uri="{BB962C8B-B14F-4D97-AF65-F5344CB8AC3E}">
        <p14:creationId xmlns:p14="http://schemas.microsoft.com/office/powerpoint/2010/main" val="88515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5438533-DB62-29BA-3384-DC4C54DDC415}"/>
              </a:ext>
            </a:extLst>
          </p:cNvPr>
          <p:cNvPicPr>
            <a:picLocks noChangeAspect="1"/>
          </p:cNvPicPr>
          <p:nvPr/>
        </p:nvPicPr>
        <p:blipFill>
          <a:blip r:embed="rId3"/>
          <a:srcRect t="-1" b="31352"/>
          <a:stretch/>
        </p:blipFill>
        <p:spPr>
          <a:xfrm>
            <a:off x="7491097" y="5869465"/>
            <a:ext cx="1892425" cy="753710"/>
          </a:xfrm>
          <a:prstGeom prst="rect">
            <a:avLst/>
          </a:prstGeom>
        </p:spPr>
      </p:pic>
      <p:sp>
        <p:nvSpPr>
          <p:cNvPr id="2" name="スライド番号プレースホルダー 1">
            <a:extLst>
              <a:ext uri="{FF2B5EF4-FFF2-40B4-BE49-F238E27FC236}">
                <a16:creationId xmlns:a16="http://schemas.microsoft.com/office/drawing/2014/main" id="{DC16516F-BBF5-7C0D-71B5-EFF50B348F9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33B98F02-82CF-2DCD-C5E0-6CA5EA3E2F73}"/>
              </a:ext>
            </a:extLst>
          </p:cNvPr>
          <p:cNvSpPr/>
          <p:nvPr/>
        </p:nvSpPr>
        <p:spPr>
          <a:xfrm>
            <a:off x="411259" y="0"/>
            <a:ext cx="7477075"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65</a:t>
            </a:r>
            <a:r>
              <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歳以上の在職老齢年金の仕組みを撤廃した場合</a:t>
            </a:r>
          </a:p>
        </p:txBody>
      </p:sp>
      <p:sp>
        <p:nvSpPr>
          <p:cNvPr id="31" name="四角形: 角を丸くする 30">
            <a:extLst>
              <a:ext uri="{FF2B5EF4-FFF2-40B4-BE49-F238E27FC236}">
                <a16:creationId xmlns:a16="http://schemas.microsoft.com/office/drawing/2014/main" id="{B5EC536B-6160-B483-0759-80382BCD4A88}"/>
              </a:ext>
            </a:extLst>
          </p:cNvPr>
          <p:cNvSpPr/>
          <p:nvPr/>
        </p:nvSpPr>
        <p:spPr>
          <a:xfrm>
            <a:off x="758926" y="2639001"/>
            <a:ext cx="2771074" cy="3248881"/>
          </a:xfrm>
          <a:prstGeom prst="roundRect">
            <a:avLst>
              <a:gd name="adj" fmla="val 0"/>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0EB462EF-1F58-B69F-7701-00F8BC31BEF9}"/>
              </a:ext>
            </a:extLst>
          </p:cNvPr>
          <p:cNvSpPr txBox="1"/>
          <p:nvPr/>
        </p:nvSpPr>
        <p:spPr>
          <a:xfrm>
            <a:off x="784605" y="2231647"/>
            <a:ext cx="2771074" cy="338554"/>
          </a:xfrm>
          <a:prstGeom prst="rect">
            <a:avLst/>
          </a:prstGeom>
          <a:solidFill>
            <a:schemeClr val="bg1"/>
          </a:solidFill>
          <a:ln w="28575">
            <a:solidFill>
              <a:srgbClr val="002060"/>
            </a:solidFill>
            <a:prstDash val="soli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高在老の撤廃</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2B4F524B-14B1-48E8-83A5-6A41B129F641}"/>
              </a:ext>
            </a:extLst>
          </p:cNvPr>
          <p:cNvSpPr txBox="1"/>
          <p:nvPr/>
        </p:nvSpPr>
        <p:spPr>
          <a:xfrm>
            <a:off x="967625" y="4534757"/>
            <a:ext cx="2449710" cy="838371"/>
          </a:xfrm>
          <a:prstGeom prst="rect">
            <a:avLst/>
          </a:prstGeom>
          <a:noFill/>
          <a:ln>
            <a:noFill/>
            <a:prstDash val="sysDash"/>
          </a:ln>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2030</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 ： </a:t>
            </a: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5,200</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億円</a:t>
            </a:r>
            <a:endPar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2040</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 ： </a:t>
            </a: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6,400</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億円</a:t>
            </a:r>
            <a:endPar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2060</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 ： </a:t>
            </a: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4,900</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億円</a:t>
            </a:r>
          </a:p>
        </p:txBody>
      </p:sp>
      <p:sp>
        <p:nvSpPr>
          <p:cNvPr id="35" name="大かっこ 34">
            <a:extLst>
              <a:ext uri="{FF2B5EF4-FFF2-40B4-BE49-F238E27FC236}">
                <a16:creationId xmlns:a16="http://schemas.microsoft.com/office/drawing/2014/main" id="{DECA25C8-6089-5FFF-7708-9CCE2F75156B}"/>
              </a:ext>
            </a:extLst>
          </p:cNvPr>
          <p:cNvSpPr/>
          <p:nvPr/>
        </p:nvSpPr>
        <p:spPr>
          <a:xfrm>
            <a:off x="909580" y="4526397"/>
            <a:ext cx="2565800" cy="828000"/>
          </a:xfrm>
          <a:prstGeom prst="bracketPair">
            <a:avLst>
              <a:gd name="adj" fmla="val 97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CE9C1F0F-4562-8780-B379-234D1E4B9B8B}"/>
              </a:ext>
            </a:extLst>
          </p:cNvPr>
          <p:cNvSpPr txBox="1"/>
          <p:nvPr/>
        </p:nvSpPr>
        <p:spPr>
          <a:xfrm>
            <a:off x="887242" y="4015712"/>
            <a:ext cx="25658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参考</a:t>
            </a:r>
            <a:r>
              <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高在老の撤廃による給付増</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（報酬比例部分）</a:t>
            </a:r>
          </a:p>
        </p:txBody>
      </p:sp>
      <p:sp>
        <p:nvSpPr>
          <p:cNvPr id="37" name="テキスト ボックス 36">
            <a:extLst>
              <a:ext uri="{FF2B5EF4-FFF2-40B4-BE49-F238E27FC236}">
                <a16:creationId xmlns:a16="http://schemas.microsoft.com/office/drawing/2014/main" id="{1F117F22-5C84-A9FD-AB3D-8BA11DCDBB0E}"/>
              </a:ext>
            </a:extLst>
          </p:cNvPr>
          <p:cNvSpPr txBox="1"/>
          <p:nvPr/>
        </p:nvSpPr>
        <p:spPr>
          <a:xfrm>
            <a:off x="967625" y="5350543"/>
            <a:ext cx="256580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賃金上昇率により</a:t>
            </a:r>
            <a:r>
              <a:rPr kumimoji="1" lang="en-US" altLang="ja-JP"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年度の価格に換算したもの</a:t>
            </a:r>
          </a:p>
        </p:txBody>
      </p:sp>
      <p:sp>
        <p:nvSpPr>
          <p:cNvPr id="38" name="正方形/長方形 37">
            <a:extLst>
              <a:ext uri="{FF2B5EF4-FFF2-40B4-BE49-F238E27FC236}">
                <a16:creationId xmlns:a16="http://schemas.microsoft.com/office/drawing/2014/main" id="{5B5A4D32-AD69-B6FE-C16E-F4955D6070CC}"/>
              </a:ext>
            </a:extLst>
          </p:cNvPr>
          <p:cNvSpPr/>
          <p:nvPr/>
        </p:nvSpPr>
        <p:spPr>
          <a:xfrm>
            <a:off x="1002237" y="3049512"/>
            <a:ext cx="2284453" cy="840756"/>
          </a:xfrm>
          <a:prstGeom prst="rect">
            <a:avLst/>
          </a:prstGeom>
          <a:noFill/>
          <a:ln w="19050">
            <a:no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91E036C8-57A9-82BA-C11B-89CEA9DE71B2}"/>
              </a:ext>
            </a:extLst>
          </p:cNvPr>
          <p:cNvSpPr txBox="1"/>
          <p:nvPr/>
        </p:nvSpPr>
        <p:spPr>
          <a:xfrm>
            <a:off x="4021250" y="2294775"/>
            <a:ext cx="5472000" cy="43088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参考</a:t>
            </a:r>
            <a: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0" lang="en-US" altLang="ja-JP" sz="11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0" lang="ja-JP" altLang="en-US" sz="11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歳以上の在職老齢年金の支給停止基準額を変更した場合の影響</a:t>
            </a:r>
            <a:endParaRPr kumimoji="0" lang="en-US" altLang="ja-JP" sz="11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en-US" altLang="ja-JP"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2022</a:t>
            </a:r>
            <a:r>
              <a:rPr kumimoji="1" lang="ja-JP" altLang="en-US" sz="11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年度末データ</a:t>
            </a: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aphicFrame>
        <p:nvGraphicFramePr>
          <p:cNvPr id="42" name="表 3">
            <a:extLst>
              <a:ext uri="{FF2B5EF4-FFF2-40B4-BE49-F238E27FC236}">
                <a16:creationId xmlns:a16="http://schemas.microsoft.com/office/drawing/2014/main" id="{50E8F027-CEA7-3666-870A-063FA52E4057}"/>
              </a:ext>
            </a:extLst>
          </p:cNvPr>
          <p:cNvGraphicFramePr>
            <a:graphicFrameLocks noGrp="1"/>
          </p:cNvGraphicFramePr>
          <p:nvPr>
            <p:extLst>
              <p:ext uri="{D42A27DB-BD31-4B8C-83A1-F6EECF244321}">
                <p14:modId xmlns:p14="http://schemas.microsoft.com/office/powerpoint/2010/main" val="748302455"/>
              </p:ext>
            </p:extLst>
          </p:nvPr>
        </p:nvGraphicFramePr>
        <p:xfrm>
          <a:off x="4182845" y="2740349"/>
          <a:ext cx="5148810" cy="3081450"/>
        </p:xfrm>
        <a:graphic>
          <a:graphicData uri="http://schemas.openxmlformats.org/drawingml/2006/table">
            <a:tbl>
              <a:tblPr firstRow="1" bandRow="1">
                <a:tableStyleId>{5C22544A-7EE6-4342-B048-85BDC9FD1C3A}</a:tableStyleId>
              </a:tblPr>
              <a:tblGrid>
                <a:gridCol w="1550686">
                  <a:extLst>
                    <a:ext uri="{9D8B030D-6E8A-4147-A177-3AD203B41FA5}">
                      <a16:colId xmlns:a16="http://schemas.microsoft.com/office/drawing/2014/main" val="3143794089"/>
                    </a:ext>
                  </a:extLst>
                </a:gridCol>
                <a:gridCol w="1146160">
                  <a:extLst>
                    <a:ext uri="{9D8B030D-6E8A-4147-A177-3AD203B41FA5}">
                      <a16:colId xmlns:a16="http://schemas.microsoft.com/office/drawing/2014/main" val="2936307785"/>
                    </a:ext>
                  </a:extLst>
                </a:gridCol>
                <a:gridCol w="1225982">
                  <a:extLst>
                    <a:ext uri="{9D8B030D-6E8A-4147-A177-3AD203B41FA5}">
                      <a16:colId xmlns:a16="http://schemas.microsoft.com/office/drawing/2014/main" val="4257161514"/>
                    </a:ext>
                  </a:extLst>
                </a:gridCol>
                <a:gridCol w="1225982">
                  <a:extLst>
                    <a:ext uri="{9D8B030D-6E8A-4147-A177-3AD203B41FA5}">
                      <a16:colId xmlns:a16="http://schemas.microsoft.com/office/drawing/2014/main" val="3528571061"/>
                    </a:ext>
                  </a:extLst>
                </a:gridCol>
              </a:tblGrid>
              <a:tr h="26157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支給停止基準額</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支給停止者数</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支給停止額</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700" b="1" dirty="0">
                          <a:solidFill>
                            <a:schemeClr val="bg1"/>
                          </a:solidFill>
                          <a:latin typeface="Meiryo UI" panose="020B0604030504040204" pitchFamily="50" charset="-128"/>
                          <a:ea typeface="Meiryo UI" panose="020B0604030504040204" pitchFamily="50" charset="-128"/>
                        </a:rPr>
                        <a:t>支給停止基準額</a:t>
                      </a:r>
                      <a:endParaRPr kumimoji="1" lang="en-US" altLang="ja-JP" sz="700" b="1" dirty="0">
                        <a:solidFill>
                          <a:schemeClr val="bg1"/>
                        </a:solidFill>
                        <a:latin typeface="Meiryo UI" panose="020B0604030504040204" pitchFamily="50" charset="-128"/>
                        <a:ea typeface="Meiryo UI" panose="020B0604030504040204" pitchFamily="50" charset="-128"/>
                      </a:endParaRPr>
                    </a:p>
                    <a:p>
                      <a:pPr algn="ctr"/>
                      <a:r>
                        <a:rPr kumimoji="1" lang="ja-JP" altLang="en-US" sz="700" b="1" dirty="0">
                          <a:solidFill>
                            <a:schemeClr val="bg1"/>
                          </a:solidFill>
                          <a:latin typeface="Meiryo UI" panose="020B0604030504040204" pitchFamily="50" charset="-128"/>
                          <a:ea typeface="Meiryo UI" panose="020B0604030504040204" pitchFamily="50" charset="-128"/>
                        </a:rPr>
                        <a:t>見直しによる給付増</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95418369"/>
                  </a:ext>
                </a:extLst>
              </a:tr>
              <a:tr h="353944">
                <a:tc>
                  <a:txBody>
                    <a:bodyPr/>
                    <a:lstStyle/>
                    <a:p>
                      <a:pPr algn="ctr">
                        <a:lnSpc>
                          <a:spcPts val="1300"/>
                        </a:lnSpc>
                      </a:pPr>
                      <a:r>
                        <a:rPr kumimoji="1" lang="ja-JP" altLang="en-US" sz="1000" dirty="0">
                          <a:solidFill>
                            <a:schemeClr val="tx1"/>
                          </a:solidFill>
                          <a:latin typeface="Meiryo UI" panose="020B0604030504040204" pitchFamily="50" charset="-128"/>
                          <a:ea typeface="Meiryo UI" panose="020B0604030504040204" pitchFamily="50" charset="-128"/>
                        </a:rPr>
                        <a:t>現行</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en-US" altLang="ja-JP" sz="1000" dirty="0">
                          <a:solidFill>
                            <a:schemeClr val="tx1"/>
                          </a:solidFill>
                          <a:latin typeface="Meiryo UI" panose="020B0604030504040204" pitchFamily="50" charset="-128"/>
                          <a:ea typeface="Meiryo UI" panose="020B0604030504040204" pitchFamily="50" charset="-128"/>
                        </a:rPr>
                        <a:t>[2022</a:t>
                      </a:r>
                      <a:r>
                        <a:rPr kumimoji="1" lang="ja-JP" altLang="en-US" sz="1000" dirty="0">
                          <a:solidFill>
                            <a:schemeClr val="tx1"/>
                          </a:solidFill>
                          <a:latin typeface="Meiryo UI" panose="020B0604030504040204" pitchFamily="50" charset="-128"/>
                          <a:ea typeface="Meiryo UI" panose="020B0604030504040204" pitchFamily="50" charset="-128"/>
                        </a:rPr>
                        <a:t>年度 ４７万円</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7701" marR="77701" marT="36000" marB="3600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en-US" altLang="ja-JP" sz="1000" dirty="0">
                          <a:solidFill>
                            <a:schemeClr val="tx1"/>
                          </a:solidFill>
                          <a:latin typeface="Meiryo UI" panose="020B0604030504040204" pitchFamily="50" charset="-128"/>
                          <a:ea typeface="Meiryo UI" panose="020B0604030504040204" pitchFamily="50" charset="-128"/>
                        </a:rPr>
                        <a:t>50</a:t>
                      </a:r>
                      <a:r>
                        <a:rPr kumimoji="1" lang="ja-JP" altLang="en-US" sz="1000" dirty="0">
                          <a:solidFill>
                            <a:schemeClr val="tx1"/>
                          </a:solidFill>
                          <a:latin typeface="Meiryo UI" panose="020B0604030504040204" pitchFamily="50" charset="-128"/>
                          <a:ea typeface="Meiryo UI" panose="020B0604030504040204" pitchFamily="50" charset="-128"/>
                        </a:rPr>
                        <a:t>万人</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dirty="0">
                          <a:solidFill>
                            <a:schemeClr val="tx1"/>
                          </a:solidFill>
                          <a:latin typeface="Meiryo UI" panose="020B0604030504040204" pitchFamily="50" charset="-128"/>
                          <a:ea typeface="Meiryo UI" panose="020B0604030504040204" pitchFamily="50" charset="-128"/>
                        </a:rPr>
                        <a:t>（１６％）</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４</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５００億円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89891680"/>
                  </a:ext>
                </a:extLst>
              </a:tr>
              <a:tr h="35394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５３万円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300"/>
                        </a:lnSpc>
                      </a:pPr>
                      <a:r>
                        <a:rPr kumimoji="1" lang="ja-JP" altLang="en-US" sz="1000" dirty="0">
                          <a:solidFill>
                            <a:schemeClr val="tx1"/>
                          </a:solidFill>
                          <a:latin typeface="Meiryo UI" panose="020B0604030504040204" pitchFamily="50" charset="-128"/>
                          <a:ea typeface="Meiryo UI" panose="020B0604030504040204" pitchFamily="50" charset="-128"/>
                        </a:rPr>
                        <a:t>３７万人</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dirty="0">
                          <a:solidFill>
                            <a:schemeClr val="tx1"/>
                          </a:solidFill>
                          <a:latin typeface="Meiryo UI" panose="020B0604030504040204" pitchFamily="50" charset="-128"/>
                          <a:ea typeface="Meiryo UI" panose="020B0604030504040204" pitchFamily="50" charset="-128"/>
                        </a:rPr>
                        <a:t>（１２％）</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３</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６００億円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100" b="1">
                          <a:solidFill>
                            <a:schemeClr val="tx1"/>
                          </a:solidFill>
                          <a:latin typeface="Meiryo UI" panose="020B0604030504040204" pitchFamily="50" charset="-128"/>
                          <a:ea typeface="Meiryo UI" panose="020B0604030504040204" pitchFamily="50" charset="-128"/>
                        </a:rPr>
                        <a:t>９００億円</a:t>
                      </a: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5422948"/>
                  </a:ext>
                </a:extLst>
              </a:tr>
              <a:tr h="35394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５６万円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a:solidFill>
                            <a:schemeClr val="tx1"/>
                          </a:solidFill>
                          <a:latin typeface="Meiryo UI" panose="020B0604030504040204" pitchFamily="50" charset="-128"/>
                          <a:ea typeface="Meiryo UI" panose="020B0604030504040204" pitchFamily="50" charset="-128"/>
                        </a:rPr>
                        <a:t>３３万人</a:t>
                      </a:r>
                      <a:endParaRPr kumimoji="1" lang="en-US" altLang="ja-JP" sz="100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a:solidFill>
                            <a:schemeClr val="tx1"/>
                          </a:solidFill>
                          <a:latin typeface="Meiryo UI" panose="020B0604030504040204" pitchFamily="50" charset="-128"/>
                          <a:ea typeface="Meiryo UI" panose="020B0604030504040204" pitchFamily="50" charset="-128"/>
                        </a:rPr>
                        <a:t>（１１％）</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３</a:t>
                      </a:r>
                      <a:r>
                        <a:rPr kumimoji="1" lang="en-US" altLang="ja-JP" sz="1000">
                          <a:solidFill>
                            <a:schemeClr val="tx1"/>
                          </a:solidFill>
                          <a:latin typeface="Meiryo UI" panose="020B0604030504040204" pitchFamily="50" charset="-128"/>
                          <a:ea typeface="Meiryo UI" panose="020B0604030504040204" pitchFamily="50" charset="-128"/>
                        </a:rPr>
                        <a:t>,</a:t>
                      </a:r>
                      <a:r>
                        <a:rPr kumimoji="1" lang="ja-JP" altLang="en-US" sz="1000">
                          <a:solidFill>
                            <a:schemeClr val="tx1"/>
                          </a:solidFill>
                          <a:latin typeface="Meiryo UI" panose="020B0604030504040204" pitchFamily="50" charset="-128"/>
                          <a:ea typeface="Meiryo UI" panose="020B0604030504040204" pitchFamily="50" charset="-128"/>
                        </a:rPr>
                        <a:t>２００億円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100" b="1" dirty="0">
                          <a:solidFill>
                            <a:schemeClr val="tx1"/>
                          </a:solidFill>
                          <a:latin typeface="Meiryo UI" panose="020B0604030504040204" pitchFamily="50" charset="-128"/>
                          <a:ea typeface="Meiryo UI" panose="020B0604030504040204" pitchFamily="50" charset="-128"/>
                        </a:rPr>
                        <a:t>１</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３００億円</a:t>
                      </a: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6744237"/>
                  </a:ext>
                </a:extLst>
              </a:tr>
              <a:tr h="353944">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５９万円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２９万人</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（１０％）</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２</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７００億円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100" b="1" dirty="0">
                          <a:solidFill>
                            <a:schemeClr val="tx1"/>
                          </a:solidFill>
                          <a:latin typeface="Meiryo UI" panose="020B0604030504040204" pitchFamily="50" charset="-128"/>
                          <a:ea typeface="Meiryo UI" panose="020B0604030504040204" pitchFamily="50" charset="-128"/>
                        </a:rPr>
                        <a:t>１</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８００億円</a:t>
                      </a: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063881"/>
                  </a:ext>
                </a:extLst>
              </a:tr>
              <a:tr h="353944">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６２万円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a:solidFill>
                            <a:schemeClr val="tx1"/>
                          </a:solidFill>
                          <a:latin typeface="Meiryo UI" panose="020B0604030504040204" pitchFamily="50" charset="-128"/>
                          <a:ea typeface="Meiryo UI" panose="020B0604030504040204" pitchFamily="50" charset="-128"/>
                        </a:rPr>
                        <a:t>２７万人</a:t>
                      </a:r>
                      <a:endParaRPr kumimoji="1" lang="en-US" altLang="ja-JP" sz="100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a:solidFill>
                            <a:schemeClr val="tx1"/>
                          </a:solidFill>
                          <a:latin typeface="Meiryo UI" panose="020B0604030504040204" pitchFamily="50" charset="-128"/>
                          <a:ea typeface="Meiryo UI" panose="020B0604030504040204" pitchFamily="50" charset="-128"/>
                        </a:rPr>
                        <a:t>（９％）</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２</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３００億円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100" b="1" dirty="0">
                          <a:solidFill>
                            <a:schemeClr val="tx1"/>
                          </a:solidFill>
                          <a:latin typeface="Meiryo UI" panose="020B0604030504040204" pitchFamily="50" charset="-128"/>
                          <a:ea typeface="Meiryo UI" panose="020B0604030504040204" pitchFamily="50" charset="-128"/>
                        </a:rPr>
                        <a:t>２</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２００億円</a:t>
                      </a: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6778726"/>
                  </a:ext>
                </a:extLst>
              </a:tr>
              <a:tr h="353944">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６５万円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a:solidFill>
                            <a:schemeClr val="tx1"/>
                          </a:solidFill>
                          <a:latin typeface="Meiryo UI" panose="020B0604030504040204" pitchFamily="50" charset="-128"/>
                          <a:ea typeface="Meiryo UI" panose="020B0604030504040204" pitchFamily="50" charset="-128"/>
                        </a:rPr>
                        <a:t>２５万人</a:t>
                      </a:r>
                      <a:endParaRPr kumimoji="1" lang="en-US" altLang="ja-JP" sz="100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a:solidFill>
                            <a:schemeClr val="tx1"/>
                          </a:solidFill>
                          <a:latin typeface="Meiryo UI" panose="020B0604030504040204" pitchFamily="50" charset="-128"/>
                          <a:ea typeface="Meiryo UI" panose="020B0604030504040204" pitchFamily="50" charset="-128"/>
                        </a:rPr>
                        <a:t>（８％）</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１</a:t>
                      </a:r>
                      <a:r>
                        <a:rPr kumimoji="1" lang="en-US" altLang="ja-JP" sz="1000">
                          <a:solidFill>
                            <a:schemeClr val="tx1"/>
                          </a:solidFill>
                          <a:latin typeface="Meiryo UI" panose="020B0604030504040204" pitchFamily="50" charset="-128"/>
                          <a:ea typeface="Meiryo UI" panose="020B0604030504040204" pitchFamily="50" charset="-128"/>
                        </a:rPr>
                        <a:t>,</a:t>
                      </a:r>
                      <a:r>
                        <a:rPr kumimoji="1" lang="ja-JP" altLang="en-US" sz="1000">
                          <a:solidFill>
                            <a:schemeClr val="tx1"/>
                          </a:solidFill>
                          <a:latin typeface="Meiryo UI" panose="020B0604030504040204" pitchFamily="50" charset="-128"/>
                          <a:ea typeface="Meiryo UI" panose="020B0604030504040204" pitchFamily="50" charset="-128"/>
                        </a:rPr>
                        <a:t>９００億円</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1100" b="1" dirty="0">
                          <a:solidFill>
                            <a:schemeClr val="tx1"/>
                          </a:solidFill>
                          <a:latin typeface="Meiryo UI" panose="020B0604030504040204" pitchFamily="50" charset="-128"/>
                          <a:ea typeface="Meiryo UI" panose="020B0604030504040204" pitchFamily="50" charset="-128"/>
                        </a:rPr>
                        <a:t>２</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６００億円</a:t>
                      </a: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8913551"/>
                  </a:ext>
                </a:extLst>
              </a:tr>
              <a:tr h="21966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6194748"/>
                  </a:ext>
                </a:extLst>
              </a:tr>
              <a:tr h="219662">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撤廃</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77701" marR="77701" marT="36000" marB="3600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a:t>
                      </a:r>
                    </a:p>
                  </a:txBody>
                  <a:tcPr marL="77701" marR="77701"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kumimoji="1" lang="ja-JP" altLang="en-US" sz="1100" b="1" dirty="0">
                          <a:solidFill>
                            <a:schemeClr val="tx1"/>
                          </a:solidFill>
                          <a:latin typeface="Meiryo UI" panose="020B0604030504040204" pitchFamily="50" charset="-128"/>
                          <a:ea typeface="Meiryo UI" panose="020B0604030504040204" pitchFamily="50" charset="-128"/>
                        </a:rPr>
                        <a:t>４</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５００億円</a:t>
                      </a:r>
                    </a:p>
                  </a:txBody>
                  <a:tcPr marL="77701" marR="183545"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07478415"/>
                  </a:ext>
                </a:extLst>
              </a:tr>
            </a:tbl>
          </a:graphicData>
        </a:graphic>
      </p:graphicFrame>
      <p:cxnSp>
        <p:nvCxnSpPr>
          <p:cNvPr id="47" name="直線コネクタ 46">
            <a:extLst>
              <a:ext uri="{FF2B5EF4-FFF2-40B4-BE49-F238E27FC236}">
                <a16:creationId xmlns:a16="http://schemas.microsoft.com/office/drawing/2014/main" id="{21963F1A-B4AC-2B7F-805B-F72E374E53E6}"/>
              </a:ext>
            </a:extLst>
          </p:cNvPr>
          <p:cNvCxnSpPr>
            <a:cxnSpLocks/>
          </p:cNvCxnSpPr>
          <p:nvPr/>
        </p:nvCxnSpPr>
        <p:spPr>
          <a:xfrm>
            <a:off x="3804562" y="3188680"/>
            <a:ext cx="0" cy="2521582"/>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81ED3FD-52FE-9B06-71E2-2F46DF1B2EF0}"/>
              </a:ext>
            </a:extLst>
          </p:cNvPr>
          <p:cNvCxnSpPr>
            <a:cxnSpLocks/>
          </p:cNvCxnSpPr>
          <p:nvPr/>
        </p:nvCxnSpPr>
        <p:spPr>
          <a:xfrm>
            <a:off x="3391478" y="3326591"/>
            <a:ext cx="355377"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6232F99-7642-7CA1-1928-D662167CDD11}"/>
              </a:ext>
            </a:extLst>
          </p:cNvPr>
          <p:cNvCxnSpPr>
            <a:cxnSpLocks/>
          </p:cNvCxnSpPr>
          <p:nvPr/>
        </p:nvCxnSpPr>
        <p:spPr>
          <a:xfrm>
            <a:off x="3786845" y="3200400"/>
            <a:ext cx="39600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1E3B64FD-FA55-D4AD-BF25-B66B1F555334}"/>
              </a:ext>
            </a:extLst>
          </p:cNvPr>
          <p:cNvCxnSpPr>
            <a:cxnSpLocks/>
          </p:cNvCxnSpPr>
          <p:nvPr/>
        </p:nvCxnSpPr>
        <p:spPr>
          <a:xfrm>
            <a:off x="3786845" y="5693278"/>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BD2AEC99-C28A-AA78-4485-869EE3C23ABD}"/>
              </a:ext>
            </a:extLst>
          </p:cNvPr>
          <p:cNvSpPr txBox="1"/>
          <p:nvPr/>
        </p:nvSpPr>
        <p:spPr>
          <a:xfrm>
            <a:off x="319186" y="715482"/>
            <a:ext cx="5578508"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0" lang="ja-JP" altLang="en-US" sz="13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歳以上で働いていて、一定の賃金を得ている老齢厚生年金の受給者に対して、</a:t>
            </a:r>
            <a:br>
              <a:rPr kumimoji="0" lang="en-US" altLang="ja-JP" sz="13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3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年金の一部または全部を止める仕組み（在職老齢年金制度）をなくした場合</a:t>
            </a:r>
          </a:p>
        </p:txBody>
      </p:sp>
      <p:sp>
        <p:nvSpPr>
          <p:cNvPr id="55" name="下矢印 100">
            <a:extLst>
              <a:ext uri="{FF2B5EF4-FFF2-40B4-BE49-F238E27FC236}">
                <a16:creationId xmlns:a16="http://schemas.microsoft.com/office/drawing/2014/main" id="{8EC46A72-0A7F-7B48-94C6-83ABFE0E1931}"/>
              </a:ext>
            </a:extLst>
          </p:cNvPr>
          <p:cNvSpPr/>
          <p:nvPr/>
        </p:nvSpPr>
        <p:spPr>
          <a:xfrm rot="16200000">
            <a:off x="384647" y="1274236"/>
            <a:ext cx="284871" cy="23164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3A03C17B-0D5D-22FF-018B-ADB2219706DE}"/>
              </a:ext>
            </a:extLst>
          </p:cNvPr>
          <p:cNvSpPr txBox="1"/>
          <p:nvPr/>
        </p:nvSpPr>
        <p:spPr>
          <a:xfrm>
            <a:off x="627881" y="1223262"/>
            <a:ext cx="50114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年金を受給しながら働く高齢者の年金額が増加するため、</a:t>
            </a:r>
            <a:b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年金給付が増加する一方で、将来の年金給付水準が低下します。</a:t>
            </a:r>
          </a:p>
        </p:txBody>
      </p:sp>
      <p:sp>
        <p:nvSpPr>
          <p:cNvPr id="57" name="テキスト ボックス 56">
            <a:extLst>
              <a:ext uri="{FF2B5EF4-FFF2-40B4-BE49-F238E27FC236}">
                <a16:creationId xmlns:a16="http://schemas.microsoft.com/office/drawing/2014/main" id="{8FFFB20B-B5B6-283E-935D-0F60A1CB2445}"/>
              </a:ext>
            </a:extLst>
          </p:cNvPr>
          <p:cNvSpPr txBox="1"/>
          <p:nvPr/>
        </p:nvSpPr>
        <p:spPr>
          <a:xfrm>
            <a:off x="319186" y="5700464"/>
            <a:ext cx="7257115" cy="846194"/>
          </a:xfrm>
          <a:prstGeom prst="rect">
            <a:avLst/>
          </a:prstGeom>
          <a:noFill/>
        </p:spPr>
        <p:txBody>
          <a:bodyPr wrap="none" rtlCol="0">
            <a:spAutoFit/>
          </a:bodyPr>
          <a:lstStyle/>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所得代替率への影響は、過去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年投影ケースにおける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給付水準調整終了後の所得代替率への影響を示している（人口の前提は、出生低位・死亡中位・入国超過数</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試算の便宜上、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年度より見直しをした場合として試算。また、在職老齢年金の見直しによる就労の変化は見込んでいません。</a:t>
            </a: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厚生年金の給付の増加により報酬比例部分の所得代替率が低下（基礎年金への影響はない）。</a:t>
            </a:r>
          </a:p>
        </p:txBody>
      </p:sp>
      <p:sp>
        <p:nvSpPr>
          <p:cNvPr id="5" name="正方形/長方形 4">
            <a:extLst>
              <a:ext uri="{FF2B5EF4-FFF2-40B4-BE49-F238E27FC236}">
                <a16:creationId xmlns:a16="http://schemas.microsoft.com/office/drawing/2014/main" id="{7FB541D3-397A-A4D0-6C7B-D3EEAF11AEA9}"/>
              </a:ext>
            </a:extLst>
          </p:cNvPr>
          <p:cNvSpPr/>
          <p:nvPr/>
        </p:nvSpPr>
        <p:spPr>
          <a:xfrm>
            <a:off x="952430" y="2689011"/>
            <a:ext cx="2435424" cy="127516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BD7EDF8E-56A7-D00A-8684-3355A1BAC3F1}"/>
              </a:ext>
            </a:extLst>
          </p:cNvPr>
          <p:cNvSpPr txBox="1"/>
          <p:nvPr/>
        </p:nvSpPr>
        <p:spPr>
          <a:xfrm>
            <a:off x="1082344" y="2822801"/>
            <a:ext cx="217559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所得代替率への影響</a:t>
            </a:r>
          </a:p>
        </p:txBody>
      </p:sp>
      <p:sp>
        <p:nvSpPr>
          <p:cNvPr id="40" name="テキスト ボックス 39">
            <a:extLst>
              <a:ext uri="{FF2B5EF4-FFF2-40B4-BE49-F238E27FC236}">
                <a16:creationId xmlns:a16="http://schemas.microsoft.com/office/drawing/2014/main" id="{865A9D40-005F-7C40-98C0-38BB861C45D8}"/>
              </a:ext>
            </a:extLst>
          </p:cNvPr>
          <p:cNvSpPr txBox="1"/>
          <p:nvPr/>
        </p:nvSpPr>
        <p:spPr>
          <a:xfrm>
            <a:off x="1072142" y="3141925"/>
            <a:ext cx="21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比例 ：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０</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５</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CAD27053-4E5F-9380-6D3A-B0A29AC743A0}"/>
              </a:ext>
            </a:extLst>
          </p:cNvPr>
          <p:cNvSpPr/>
          <p:nvPr/>
        </p:nvSpPr>
        <p:spPr>
          <a:xfrm>
            <a:off x="1204393" y="3482446"/>
            <a:ext cx="1880139" cy="360000"/>
          </a:xfrm>
          <a:prstGeom prst="rect">
            <a:avLst/>
          </a:prstGeom>
          <a:noFill/>
          <a:ln w="28575">
            <a:noFill/>
            <a:prstDash val="sysDash"/>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基礎は影響なし</a:t>
            </a:r>
            <a:endParaRPr kumimoji="1"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7D29B0B4-8E4F-4A6C-61A5-8E82663D5047}"/>
              </a:ext>
            </a:extLst>
          </p:cNvPr>
          <p:cNvPicPr>
            <a:picLocks noChangeAspect="1"/>
          </p:cNvPicPr>
          <p:nvPr/>
        </p:nvPicPr>
        <p:blipFill>
          <a:blip r:embed="rId4"/>
          <a:stretch>
            <a:fillRect/>
          </a:stretch>
        </p:blipFill>
        <p:spPr>
          <a:xfrm>
            <a:off x="6102027" y="823625"/>
            <a:ext cx="3391223" cy="1476291"/>
          </a:xfrm>
          <a:prstGeom prst="rect">
            <a:avLst/>
          </a:prstGeom>
        </p:spPr>
      </p:pic>
      <p:pic>
        <p:nvPicPr>
          <p:cNvPr id="6" name="グラフィックス 1110">
            <a:extLst>
              <a:ext uri="{FF2B5EF4-FFF2-40B4-BE49-F238E27FC236}">
                <a16:creationId xmlns:a16="http://schemas.microsoft.com/office/drawing/2014/main" id="{B8F31D40-2310-E1F6-E790-DE50D30EA1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647868" flipH="1" flipV="1">
            <a:off x="5725572" y="1132884"/>
            <a:ext cx="290256" cy="189783"/>
          </a:xfrm>
          <a:prstGeom prst="rect">
            <a:avLst/>
          </a:prstGeom>
        </p:spPr>
      </p:pic>
      <p:grpSp>
        <p:nvGrpSpPr>
          <p:cNvPr id="16" name="グループ化 15">
            <a:extLst>
              <a:ext uri="{FF2B5EF4-FFF2-40B4-BE49-F238E27FC236}">
                <a16:creationId xmlns:a16="http://schemas.microsoft.com/office/drawing/2014/main" id="{43FC10A0-C772-D3DC-47C3-72710220A8D3}"/>
              </a:ext>
            </a:extLst>
          </p:cNvPr>
          <p:cNvGrpSpPr/>
          <p:nvPr/>
        </p:nvGrpSpPr>
        <p:grpSpPr>
          <a:xfrm>
            <a:off x="6102027" y="666798"/>
            <a:ext cx="2174868" cy="246221"/>
            <a:chOff x="6102027" y="758962"/>
            <a:chExt cx="2174868" cy="246221"/>
          </a:xfrm>
        </p:grpSpPr>
        <p:sp>
          <p:nvSpPr>
            <p:cNvPr id="9" name="テキスト ボックス 8">
              <a:extLst>
                <a:ext uri="{FF2B5EF4-FFF2-40B4-BE49-F238E27FC236}">
                  <a16:creationId xmlns:a16="http://schemas.microsoft.com/office/drawing/2014/main" id="{9BFA4A46-E287-8ACF-EE21-B41F8339CA02}"/>
                </a:ext>
              </a:extLst>
            </p:cNvPr>
            <p:cNvSpPr txBox="1"/>
            <p:nvPr/>
          </p:nvSpPr>
          <p:spPr>
            <a:xfrm>
              <a:off x="6746210" y="758962"/>
              <a:ext cx="153068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在職老齢年金制度とは</a:t>
              </a:r>
            </a:p>
          </p:txBody>
        </p:sp>
        <p:sp>
          <p:nvSpPr>
            <p:cNvPr id="15" name="四角形: 角を丸くする 14">
              <a:extLst>
                <a:ext uri="{FF2B5EF4-FFF2-40B4-BE49-F238E27FC236}">
                  <a16:creationId xmlns:a16="http://schemas.microsoft.com/office/drawing/2014/main" id="{FC8BD831-42A5-0548-8DBF-93B3986CF0D5}"/>
                </a:ext>
              </a:extLst>
            </p:cNvPr>
            <p:cNvSpPr/>
            <p:nvPr/>
          </p:nvSpPr>
          <p:spPr>
            <a:xfrm>
              <a:off x="6102027" y="785881"/>
              <a:ext cx="644183" cy="192382"/>
            </a:xfrm>
            <a:prstGeom prst="round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キーワード</a:t>
              </a:r>
              <a:endParaRPr kumimoji="1" lang="ja-JP" altLang="en-US" sz="900" b="1"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52762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図 89">
            <a:extLst>
              <a:ext uri="{FF2B5EF4-FFF2-40B4-BE49-F238E27FC236}">
                <a16:creationId xmlns:a16="http://schemas.microsoft.com/office/drawing/2014/main" id="{AB0CA093-2A09-6E2A-AAC3-F4F4A139EFDB}"/>
              </a:ext>
            </a:extLst>
          </p:cNvPr>
          <p:cNvPicPr>
            <a:picLocks noChangeAspect="1"/>
          </p:cNvPicPr>
          <p:nvPr/>
        </p:nvPicPr>
        <p:blipFill>
          <a:blip r:embed="rId2"/>
          <a:stretch>
            <a:fillRect/>
          </a:stretch>
        </p:blipFill>
        <p:spPr>
          <a:xfrm>
            <a:off x="7974657" y="381000"/>
            <a:ext cx="1405771" cy="2198892"/>
          </a:xfrm>
          <a:prstGeom prst="rect">
            <a:avLst/>
          </a:prstGeom>
        </p:spPr>
      </p:pic>
      <p:sp>
        <p:nvSpPr>
          <p:cNvPr id="2" name="スライド番号プレースホルダー 1">
            <a:extLst>
              <a:ext uri="{FF2B5EF4-FFF2-40B4-BE49-F238E27FC236}">
                <a16:creationId xmlns:a16="http://schemas.microsoft.com/office/drawing/2014/main" id="{8342A687-0DA3-5E53-DA98-009C210DD75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77D8D8E0-20E1-6A94-C8E0-917074FCB9C1}"/>
              </a:ext>
            </a:extLst>
          </p:cNvPr>
          <p:cNvSpPr/>
          <p:nvPr/>
        </p:nvSpPr>
        <p:spPr>
          <a:xfrm>
            <a:off x="411259" y="0"/>
            <a:ext cx="6311692"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標準報酬月額の上限の見直しを行った場合</a:t>
            </a:r>
          </a:p>
        </p:txBody>
      </p:sp>
      <p:sp>
        <p:nvSpPr>
          <p:cNvPr id="22" name="テキスト ボックス 21">
            <a:extLst>
              <a:ext uri="{FF2B5EF4-FFF2-40B4-BE49-F238E27FC236}">
                <a16:creationId xmlns:a16="http://schemas.microsoft.com/office/drawing/2014/main" id="{F1477559-17AF-0899-AEDA-AF7E027E4CAC}"/>
              </a:ext>
            </a:extLst>
          </p:cNvPr>
          <p:cNvSpPr txBox="1"/>
          <p:nvPr/>
        </p:nvSpPr>
        <p:spPr>
          <a:xfrm>
            <a:off x="319186" y="715482"/>
            <a:ext cx="7872668" cy="617348"/>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厚生年金の標準報酬月額の上限（現行</a:t>
            </a:r>
            <a:r>
              <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万円）について、以下のとおり見直した場合</a:t>
            </a:r>
            <a:endPar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❶</a:t>
            </a:r>
            <a:r>
              <a:rPr kumimoji="0"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0" lang="zh-CN"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0"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（上限該当者４％相当）、</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❷</a:t>
            </a:r>
            <a:r>
              <a:rPr kumimoji="0"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a:t>
            </a:r>
            <a:r>
              <a:rPr kumimoji="0" lang="zh-CN"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0"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（上限該当者３％相当）、</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❸</a:t>
            </a:r>
            <a:r>
              <a:rPr kumimoji="0" lang="en-US" altLang="zh-CN"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98</a:t>
            </a:r>
            <a:r>
              <a:rPr kumimoji="0" lang="zh-CN"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0"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（上限該当者２％相当）</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AD73D0EF-265C-EE30-33A0-25FC5BE1426B}"/>
              </a:ext>
            </a:extLst>
          </p:cNvPr>
          <p:cNvSpPr txBox="1"/>
          <p:nvPr/>
        </p:nvSpPr>
        <p:spPr>
          <a:xfrm>
            <a:off x="645286" y="1424518"/>
            <a:ext cx="7594819" cy="650114"/>
          </a:xfrm>
          <a:prstGeom prst="rect">
            <a:avLst/>
          </a:prstGeom>
          <a:noFill/>
          <a:ln w="9525">
            <a:noFill/>
            <a:prstDash val="sysDash"/>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上限に該当する人や企業の保険料負担は増えますが、</a:t>
            </a:r>
            <a:b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その分、該当者の老齢厚生年金が増え、将来の年金受給者の給付水準も上がります。</a:t>
            </a:r>
            <a:endPar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aphicFrame>
        <p:nvGraphicFramePr>
          <p:cNvPr id="24" name="表 25">
            <a:extLst>
              <a:ext uri="{FF2B5EF4-FFF2-40B4-BE49-F238E27FC236}">
                <a16:creationId xmlns:a16="http://schemas.microsoft.com/office/drawing/2014/main" id="{7947E08C-739C-58F8-3375-E3023FE9E6B8}"/>
              </a:ext>
            </a:extLst>
          </p:cNvPr>
          <p:cNvGraphicFramePr>
            <a:graphicFrameLocks noGrp="1"/>
          </p:cNvGraphicFramePr>
          <p:nvPr>
            <p:extLst>
              <p:ext uri="{D42A27DB-BD31-4B8C-83A1-F6EECF244321}">
                <p14:modId xmlns:p14="http://schemas.microsoft.com/office/powerpoint/2010/main" val="1298620936"/>
              </p:ext>
            </p:extLst>
          </p:nvPr>
        </p:nvGraphicFramePr>
        <p:xfrm>
          <a:off x="525572" y="2448887"/>
          <a:ext cx="6943669" cy="2916538"/>
        </p:xfrm>
        <a:graphic>
          <a:graphicData uri="http://schemas.openxmlformats.org/drawingml/2006/table">
            <a:tbl>
              <a:tblPr firstRow="1" bandRow="1">
                <a:tableStyleId>{5C22544A-7EE6-4342-B048-85BDC9FD1C3A}</a:tableStyleId>
              </a:tblPr>
              <a:tblGrid>
                <a:gridCol w="1372325">
                  <a:extLst>
                    <a:ext uri="{9D8B030D-6E8A-4147-A177-3AD203B41FA5}">
                      <a16:colId xmlns:a16="http://schemas.microsoft.com/office/drawing/2014/main" val="3643077863"/>
                    </a:ext>
                  </a:extLst>
                </a:gridCol>
                <a:gridCol w="1716315">
                  <a:extLst>
                    <a:ext uri="{9D8B030D-6E8A-4147-A177-3AD203B41FA5}">
                      <a16:colId xmlns:a16="http://schemas.microsoft.com/office/drawing/2014/main" val="3540153411"/>
                    </a:ext>
                  </a:extLst>
                </a:gridCol>
                <a:gridCol w="1847503">
                  <a:extLst>
                    <a:ext uri="{9D8B030D-6E8A-4147-A177-3AD203B41FA5}">
                      <a16:colId xmlns:a16="http://schemas.microsoft.com/office/drawing/2014/main" val="2792565596"/>
                    </a:ext>
                  </a:extLst>
                </a:gridCol>
                <a:gridCol w="2007526">
                  <a:extLst>
                    <a:ext uri="{9D8B030D-6E8A-4147-A177-3AD203B41FA5}">
                      <a16:colId xmlns:a16="http://schemas.microsoft.com/office/drawing/2014/main" val="2324620243"/>
                    </a:ext>
                  </a:extLst>
                </a:gridCol>
              </a:tblGrid>
              <a:tr h="466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rPr>
                        <a:t>標準報酬</a:t>
                      </a:r>
                      <a:br>
                        <a:rPr kumimoji="1" lang="en-US" altLang="ja-JP" sz="1200" b="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月額上限</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rPr>
                        <a:t>上限該当者数</a:t>
                      </a:r>
                      <a:endParaRPr kumimoji="1" lang="en-US" altLang="ja-JP" sz="1200" b="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900" b="0" dirty="0">
                          <a:solidFill>
                            <a:schemeClr val="bg1"/>
                          </a:solidFill>
                          <a:latin typeface="Meiryo UI" panose="020B0604030504040204" pitchFamily="50" charset="-128"/>
                          <a:ea typeface="Meiryo UI" panose="020B0604030504040204" pitchFamily="50" charset="-128"/>
                        </a:rPr>
                        <a:t>※</a:t>
                      </a:r>
                      <a:r>
                        <a:rPr kumimoji="1" lang="ja-JP" altLang="en-US" sz="900" b="0" dirty="0">
                          <a:solidFill>
                            <a:schemeClr val="bg1"/>
                          </a:solidFill>
                          <a:latin typeface="Meiryo UI" panose="020B0604030504040204" pitchFamily="50" charset="-128"/>
                          <a:ea typeface="Meiryo UI" panose="020B0604030504040204" pitchFamily="50" charset="-128"/>
                        </a:rPr>
                        <a:t>（　）内は上限該当者の割合</a:t>
                      </a: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rPr>
                        <a:t>　保険料収入の増加額</a:t>
                      </a:r>
                      <a:endParaRPr kumimoji="1" lang="en-US" altLang="ja-JP" sz="1200" b="0"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000" b="0" dirty="0">
                          <a:solidFill>
                            <a:schemeClr val="bg1"/>
                          </a:solidFill>
                          <a:latin typeface="Meiryo UI" panose="020B0604030504040204" pitchFamily="50" charset="-128"/>
                          <a:ea typeface="Meiryo UI" panose="020B0604030504040204" pitchFamily="50" charset="-128"/>
                        </a:rPr>
                        <a:t>　 </a:t>
                      </a:r>
                      <a:r>
                        <a:rPr kumimoji="1" lang="en-US" altLang="ja-JP" sz="1000" b="0" dirty="0">
                          <a:solidFill>
                            <a:schemeClr val="bg1"/>
                          </a:solidFill>
                          <a:latin typeface="Meiryo UI" panose="020B0604030504040204" pitchFamily="50" charset="-128"/>
                          <a:ea typeface="Meiryo UI" panose="020B0604030504040204" pitchFamily="50" charset="-128"/>
                        </a:rPr>
                        <a:t>※</a:t>
                      </a:r>
                      <a:r>
                        <a:rPr kumimoji="1" lang="ja-JP" altLang="en-US" sz="1000" b="0" dirty="0">
                          <a:solidFill>
                            <a:schemeClr val="bg1"/>
                          </a:solidFill>
                          <a:latin typeface="Meiryo UI" panose="020B0604030504040204" pitchFamily="50" charset="-128"/>
                          <a:ea typeface="Meiryo UI" panose="020B0604030504040204" pitchFamily="50" charset="-128"/>
                        </a:rPr>
                        <a:t>（　）内は事業主負担分</a:t>
                      </a: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rPr>
                        <a:t>所得代替率への影響</a:t>
                      </a:r>
                      <a:endParaRPr kumimoji="1" lang="en-US" altLang="ja-JP" sz="12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extLst>
                  <a:ext uri="{0D108BD9-81ED-4DB2-BD59-A6C34878D82A}">
                    <a16:rowId xmlns:a16="http://schemas.microsoft.com/office/drawing/2014/main" val="2288316198"/>
                  </a:ext>
                </a:extLst>
              </a:tr>
              <a:tr h="620425">
                <a:tc>
                  <a:txBody>
                    <a:bodyPr/>
                    <a:lstStyle/>
                    <a:p>
                      <a:pPr algn="ctr">
                        <a:spcAft>
                          <a:spcPts val="300"/>
                        </a:spcAft>
                      </a:pPr>
                      <a:r>
                        <a:rPr kumimoji="1" lang="ja-JP" altLang="en-US" sz="1200" dirty="0">
                          <a:latin typeface="Meiryo UI" panose="020B0604030504040204" pitchFamily="50" charset="-128"/>
                          <a:ea typeface="Meiryo UI" panose="020B0604030504040204" pitchFamily="50" charset="-128"/>
                        </a:rPr>
                        <a:t>現行</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rPr>
                        <a:t>65</a:t>
                      </a:r>
                      <a:r>
                        <a:rPr kumimoji="1" lang="ja-JP" altLang="en-US" sz="1400" b="1" dirty="0">
                          <a:latin typeface="Meiryo UI" panose="020B0604030504040204" pitchFamily="50" charset="-128"/>
                          <a:ea typeface="Meiryo UI" panose="020B0604030504040204" pitchFamily="50" charset="-128"/>
                        </a:rPr>
                        <a:t>万円</a:t>
                      </a:r>
                      <a:endParaRPr kumimoji="1" lang="en-US" altLang="ja-JP" sz="1400" b="1" dirty="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２５９万人</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rPr>
                        <a:t>（６．２％）</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300" dirty="0">
                          <a:latin typeface="Meiryo UI" panose="020B0604030504040204" pitchFamily="50" charset="-128"/>
                          <a:ea typeface="Meiryo UI" panose="020B0604030504040204" pitchFamily="50" charset="-128"/>
                        </a:rPr>
                        <a:t>－</a:t>
                      </a:r>
                      <a:endParaRPr kumimoji="1" lang="en-US" altLang="ja-JP" sz="1300" dirty="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600" dirty="0">
                          <a:latin typeface="Meiryo UI" panose="020B0604030504040204" pitchFamily="50" charset="-128"/>
                          <a:ea typeface="Meiryo UI" panose="020B0604030504040204" pitchFamily="50" charset="-128"/>
                        </a:rPr>
                        <a:t>－</a:t>
                      </a:r>
                      <a:endParaRPr kumimoji="1" lang="en-US" altLang="ja-JP" sz="1800" dirty="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429788846"/>
                  </a:ext>
                </a:extLst>
              </a:tr>
              <a:tr h="212824">
                <a:tc gridSpan="4">
                  <a:txBody>
                    <a:bodyPr/>
                    <a:lstStyle/>
                    <a:p>
                      <a:pPr algn="ctr"/>
                      <a:endParaRPr kumimoji="1" lang="en-US" altLang="ja-JP" sz="8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4169925"/>
                  </a:ext>
                </a:extLst>
              </a:tr>
              <a:tr h="538643">
                <a:tc>
                  <a:txBody>
                    <a:bodyPr/>
                    <a:lstStyle/>
                    <a:p>
                      <a:pPr algn="ctr">
                        <a:spcAft>
                          <a:spcPts val="300"/>
                        </a:spcAft>
                      </a:pPr>
                      <a:r>
                        <a:rPr kumimoji="1" lang="ja-JP" altLang="en-US" sz="1200" dirty="0">
                          <a:latin typeface="Meiryo UI" panose="020B0604030504040204" pitchFamily="50" charset="-128"/>
                          <a:ea typeface="Meiryo UI" panose="020B0604030504040204" pitchFamily="50" charset="-128"/>
                        </a:rPr>
                        <a:t>上限の見直し❶</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400" b="1" u="heavy" baseline="0" dirty="0">
                          <a:latin typeface="Meiryo UI" panose="020B0604030504040204" pitchFamily="50" charset="-128"/>
                          <a:ea typeface="Meiryo UI" panose="020B0604030504040204" pitchFamily="50" charset="-128"/>
                        </a:rPr>
                        <a:t>75</a:t>
                      </a:r>
                      <a:r>
                        <a:rPr kumimoji="1" lang="ja-JP" altLang="en-US" sz="1400" b="1" u="heavy" baseline="0" dirty="0">
                          <a:latin typeface="Meiryo UI" panose="020B0604030504040204" pitchFamily="50" charset="-128"/>
                          <a:ea typeface="Meiryo UI" panose="020B0604030504040204" pitchFamily="50" charset="-128"/>
                        </a:rPr>
                        <a:t>万円</a:t>
                      </a:r>
                      <a:endParaRPr kumimoji="1" lang="en-US" altLang="ja-JP" sz="1400" b="1" dirty="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300">
                          <a:latin typeface="Meiryo UI" panose="020B0604030504040204" pitchFamily="50" charset="-128"/>
                          <a:ea typeface="Meiryo UI" panose="020B0604030504040204" pitchFamily="50" charset="-128"/>
                        </a:rPr>
                        <a:t>１６８万人</a:t>
                      </a:r>
                      <a:endParaRPr kumimoji="1" lang="en-US" altLang="ja-JP" sz="1300">
                        <a:latin typeface="Meiryo UI" panose="020B0604030504040204" pitchFamily="50" charset="-128"/>
                        <a:ea typeface="Meiryo UI" panose="020B0604030504040204" pitchFamily="50" charset="-128"/>
                      </a:endParaRPr>
                    </a:p>
                    <a:p>
                      <a:pPr algn="ctr"/>
                      <a:r>
                        <a:rPr kumimoji="1" lang="ja-JP" altLang="en-US" sz="1300">
                          <a:latin typeface="Meiryo UI" panose="020B0604030504040204" pitchFamily="50" charset="-128"/>
                          <a:ea typeface="Meiryo UI" panose="020B0604030504040204" pitchFamily="50" charset="-128"/>
                        </a:rPr>
                        <a:t>（４．０％）</a:t>
                      </a:r>
                      <a:endParaRPr kumimoji="1" lang="en-US" altLang="ja-JP" sz="140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a:latin typeface="Meiryo UI" panose="020B0604030504040204" pitchFamily="50" charset="-128"/>
                          <a:ea typeface="Meiryo UI" panose="020B0604030504040204" pitchFamily="50" charset="-128"/>
                        </a:rPr>
                        <a:t>４</a:t>
                      </a:r>
                      <a:r>
                        <a:rPr kumimoji="1" lang="en-US" altLang="ja-JP" sz="1300">
                          <a:latin typeface="Meiryo UI" panose="020B0604030504040204" pitchFamily="50" charset="-128"/>
                          <a:ea typeface="Meiryo UI" panose="020B0604030504040204" pitchFamily="50" charset="-128"/>
                        </a:rPr>
                        <a:t>,</a:t>
                      </a:r>
                      <a:r>
                        <a:rPr kumimoji="1" lang="ja-JP" altLang="en-US" sz="1300">
                          <a:latin typeface="Meiryo UI" panose="020B0604030504040204" pitchFamily="50" charset="-128"/>
                          <a:ea typeface="Meiryo UI" panose="020B0604030504040204" pitchFamily="50" charset="-128"/>
                        </a:rPr>
                        <a:t>３００億円</a:t>
                      </a:r>
                      <a:endParaRPr kumimoji="1" lang="en-US" altLang="ja-JP" sz="13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a:latin typeface="Meiryo UI" panose="020B0604030504040204" pitchFamily="50" charset="-128"/>
                          <a:ea typeface="Meiryo UI" panose="020B0604030504040204" pitchFamily="50" charset="-128"/>
                        </a:rPr>
                        <a:t>（２</a:t>
                      </a:r>
                      <a:r>
                        <a:rPr kumimoji="1" lang="en-US" altLang="ja-JP" sz="1300">
                          <a:latin typeface="Meiryo UI" panose="020B0604030504040204" pitchFamily="50" charset="-128"/>
                          <a:ea typeface="Meiryo UI" panose="020B0604030504040204" pitchFamily="50" charset="-128"/>
                        </a:rPr>
                        <a:t>,</a:t>
                      </a:r>
                      <a:r>
                        <a:rPr kumimoji="1" lang="ja-JP" altLang="en-US" sz="1300">
                          <a:latin typeface="Meiryo UI" panose="020B0604030504040204" pitchFamily="50" charset="-128"/>
                          <a:ea typeface="Meiryo UI" panose="020B0604030504040204" pitchFamily="50" charset="-128"/>
                        </a:rPr>
                        <a:t>１５０億円）</a:t>
                      </a:r>
                      <a:endParaRPr kumimoji="1" lang="en-US" altLang="ja-JP" sz="1300">
                        <a:latin typeface="Meiryo UI" panose="020B0604030504040204" pitchFamily="50" charset="-128"/>
                        <a:ea typeface="Meiryo UI" panose="020B0604030504040204" pitchFamily="50" charset="-128"/>
                      </a:endParaRPr>
                    </a:p>
                  </a:txBody>
                  <a:tcPr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ts val="1700"/>
                        </a:lnSpc>
                      </a:pPr>
                      <a:r>
                        <a:rPr kumimoji="1" lang="ja-JP" altLang="en-US" sz="1600" b="1" dirty="0">
                          <a:latin typeface="Meiryo UI" panose="020B0604030504040204" pitchFamily="50" charset="-128"/>
                          <a:ea typeface="Meiryo UI" panose="020B0604030504040204" pitchFamily="50" charset="-128"/>
                        </a:rPr>
                        <a:t>比例：＋０．２％</a:t>
                      </a:r>
                      <a:endParaRPr kumimoji="1" lang="en-US" altLang="ja-JP" sz="1600" b="1" dirty="0">
                        <a:latin typeface="Meiryo UI" panose="020B0604030504040204" pitchFamily="50" charset="-128"/>
                        <a:ea typeface="Meiryo UI" panose="020B0604030504040204" pitchFamily="50" charset="-128"/>
                      </a:endParaRPr>
                    </a:p>
                    <a:p>
                      <a:pPr algn="ctr">
                        <a:lnSpc>
                          <a:spcPts val="1700"/>
                        </a:lnSpc>
                      </a:pPr>
                      <a:r>
                        <a:rPr kumimoji="1" lang="ja-JP" altLang="en-US" sz="1200" b="0" dirty="0">
                          <a:latin typeface="Meiryo UI" panose="020B0604030504040204" pitchFamily="50" charset="-128"/>
                          <a:ea typeface="Meiryo UI" panose="020B0604030504040204" pitchFamily="50" charset="-128"/>
                        </a:rPr>
                        <a:t>　  </a:t>
                      </a:r>
                      <a:r>
                        <a:rPr kumimoji="1" lang="en-US" altLang="ja-JP" sz="1100" b="0" dirty="0">
                          <a:latin typeface="Meiryo UI" panose="020B0604030504040204" pitchFamily="50" charset="-128"/>
                          <a:ea typeface="Meiryo UI" panose="020B0604030504040204" pitchFamily="50" charset="-128"/>
                        </a:rPr>
                        <a:t>※ </a:t>
                      </a:r>
                      <a:r>
                        <a:rPr kumimoji="1" lang="ja-JP" altLang="en-US" sz="1100" b="0" dirty="0">
                          <a:latin typeface="Meiryo UI" panose="020B0604030504040204" pitchFamily="50" charset="-128"/>
                          <a:ea typeface="Meiryo UI" panose="020B0604030504040204" pitchFamily="50" charset="-128"/>
                        </a:rPr>
                        <a:t>基礎は影響なし</a:t>
                      </a:r>
                      <a:endParaRPr kumimoji="1" lang="en-US" altLang="ja-JP" sz="1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0697778"/>
                  </a:ext>
                </a:extLst>
              </a:tr>
              <a:tr h="538643">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上限の見直し❷</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400" b="1" i="0" u="heavy"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a:t>
                      </a:r>
                      <a:r>
                        <a:rPr kumimoji="1" lang="ja-JP" altLang="en-US" sz="1400" b="1" i="0" u="heavy"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１２３万人</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rPr>
                        <a:t>（３．０％）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６</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６００億円</a:t>
                      </a:r>
                      <a:endParaRPr kumimoji="1" lang="en-US" altLang="ja-JP" sz="13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（３</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３００億円）</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ts val="1700"/>
                        </a:lnSpc>
                      </a:pPr>
                      <a:r>
                        <a:rPr kumimoji="1" lang="ja-JP" altLang="en-US" sz="1600" b="1" dirty="0">
                          <a:latin typeface="Meiryo UI" panose="020B0604030504040204" pitchFamily="50" charset="-128"/>
                          <a:ea typeface="Meiryo UI" panose="020B0604030504040204" pitchFamily="50" charset="-128"/>
                        </a:rPr>
                        <a:t>比例：＋０．４％</a:t>
                      </a:r>
                      <a:endParaRPr kumimoji="1" lang="en-US" altLang="ja-JP" sz="1600" b="1" dirty="0">
                        <a:latin typeface="Meiryo UI" panose="020B0604030504040204" pitchFamily="50" charset="-128"/>
                        <a:ea typeface="Meiryo UI" panose="020B0604030504040204" pitchFamily="50" charset="-128"/>
                      </a:endParaRPr>
                    </a:p>
                    <a:p>
                      <a:pPr algn="ctr">
                        <a:lnSpc>
                          <a:spcPts val="1700"/>
                        </a:lnSpc>
                      </a:pPr>
                      <a:r>
                        <a:rPr kumimoji="1" lang="ja-JP" altLang="en-US" sz="1200" b="0" dirty="0">
                          <a:latin typeface="Meiryo UI" panose="020B0604030504040204" pitchFamily="50" charset="-128"/>
                          <a:ea typeface="Meiryo UI" panose="020B0604030504040204" pitchFamily="50" charset="-128"/>
                        </a:rPr>
                        <a:t>　  </a:t>
                      </a:r>
                      <a:r>
                        <a:rPr kumimoji="1" lang="en-US" altLang="ja-JP" sz="1100" b="0" dirty="0">
                          <a:latin typeface="Meiryo UI" panose="020B0604030504040204" pitchFamily="50" charset="-128"/>
                          <a:ea typeface="Meiryo UI" panose="020B0604030504040204" pitchFamily="50" charset="-128"/>
                        </a:rPr>
                        <a:t>※ </a:t>
                      </a:r>
                      <a:r>
                        <a:rPr kumimoji="1" lang="ja-JP" altLang="en-US" sz="1100" b="0" dirty="0">
                          <a:latin typeface="Meiryo UI" panose="020B0604030504040204" pitchFamily="50" charset="-128"/>
                          <a:ea typeface="Meiryo UI" panose="020B0604030504040204" pitchFamily="50" charset="-128"/>
                        </a:rPr>
                        <a:t>基礎は影響なし</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38262848"/>
                  </a:ext>
                </a:extLst>
              </a:tr>
              <a:tr h="538643">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上限の見直し❸</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heavy"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98</a:t>
                      </a:r>
                      <a:r>
                        <a:rPr kumimoji="1" lang="ja-JP" altLang="en-US" sz="1400" b="1" i="0" u="heavy"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８３万人</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rPr>
                        <a:t>（２．０％）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９</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７００億円</a:t>
                      </a:r>
                      <a:endParaRPr kumimoji="1" lang="en-US" altLang="ja-JP" sz="13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（４</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８５０億円）</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lnSpc>
                          <a:spcPts val="1700"/>
                        </a:lnSpc>
                      </a:pPr>
                      <a:r>
                        <a:rPr kumimoji="1" lang="ja-JP" altLang="en-US" sz="1600" b="1" dirty="0">
                          <a:latin typeface="Meiryo UI" panose="020B0604030504040204" pitchFamily="50" charset="-128"/>
                          <a:ea typeface="Meiryo UI" panose="020B0604030504040204" pitchFamily="50" charset="-128"/>
                        </a:rPr>
                        <a:t>比例：＋０．５％</a:t>
                      </a:r>
                      <a:endParaRPr kumimoji="1" lang="en-US" altLang="ja-JP" sz="1600" b="1" dirty="0">
                        <a:latin typeface="Meiryo UI" panose="020B0604030504040204" pitchFamily="50" charset="-128"/>
                        <a:ea typeface="Meiryo UI" panose="020B0604030504040204" pitchFamily="50" charset="-128"/>
                      </a:endParaRPr>
                    </a:p>
                    <a:p>
                      <a:pPr algn="ctr">
                        <a:lnSpc>
                          <a:spcPts val="1700"/>
                        </a:lnSpc>
                      </a:pPr>
                      <a:r>
                        <a:rPr kumimoji="1" lang="ja-JP" altLang="en-US" sz="1200" b="0" dirty="0">
                          <a:latin typeface="Meiryo UI" panose="020B0604030504040204" pitchFamily="50" charset="-128"/>
                          <a:ea typeface="Meiryo UI" panose="020B0604030504040204" pitchFamily="50" charset="-128"/>
                        </a:rPr>
                        <a:t>　  </a:t>
                      </a:r>
                      <a:r>
                        <a:rPr kumimoji="1" lang="en-US" altLang="ja-JP" sz="1100" b="0" dirty="0">
                          <a:latin typeface="Meiryo UI" panose="020B0604030504040204" pitchFamily="50" charset="-128"/>
                          <a:ea typeface="Meiryo UI" panose="020B0604030504040204" pitchFamily="50" charset="-128"/>
                        </a:rPr>
                        <a:t>※ </a:t>
                      </a:r>
                      <a:r>
                        <a:rPr kumimoji="1" lang="ja-JP" altLang="en-US" sz="1100" b="0" dirty="0">
                          <a:latin typeface="Meiryo UI" panose="020B0604030504040204" pitchFamily="50" charset="-128"/>
                          <a:ea typeface="Meiryo UI" panose="020B0604030504040204" pitchFamily="50" charset="-128"/>
                        </a:rPr>
                        <a:t>基礎は影響なし</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9376588"/>
                  </a:ext>
                </a:extLst>
              </a:tr>
            </a:tbl>
          </a:graphicData>
        </a:graphic>
      </p:graphicFrame>
      <p:graphicFrame>
        <p:nvGraphicFramePr>
          <p:cNvPr id="25" name="表 25">
            <a:extLst>
              <a:ext uri="{FF2B5EF4-FFF2-40B4-BE49-F238E27FC236}">
                <a16:creationId xmlns:a16="http://schemas.microsoft.com/office/drawing/2014/main" id="{713C043B-83F9-AEED-BC7B-B6EB3FB099FB}"/>
              </a:ext>
            </a:extLst>
          </p:cNvPr>
          <p:cNvGraphicFramePr>
            <a:graphicFrameLocks noGrp="1"/>
          </p:cNvGraphicFramePr>
          <p:nvPr>
            <p:extLst>
              <p:ext uri="{D42A27DB-BD31-4B8C-83A1-F6EECF244321}">
                <p14:modId xmlns:p14="http://schemas.microsoft.com/office/powerpoint/2010/main" val="943579678"/>
              </p:ext>
            </p:extLst>
          </p:nvPr>
        </p:nvGraphicFramePr>
        <p:xfrm>
          <a:off x="7663213" y="2449425"/>
          <a:ext cx="1717215" cy="2916000"/>
        </p:xfrm>
        <a:graphic>
          <a:graphicData uri="http://schemas.openxmlformats.org/drawingml/2006/table">
            <a:tbl>
              <a:tblPr firstRow="1" bandRow="1">
                <a:tableStyleId>{5C22544A-7EE6-4342-B048-85BDC9FD1C3A}</a:tableStyleId>
              </a:tblPr>
              <a:tblGrid>
                <a:gridCol w="1717215">
                  <a:extLst>
                    <a:ext uri="{9D8B030D-6E8A-4147-A177-3AD203B41FA5}">
                      <a16:colId xmlns:a16="http://schemas.microsoft.com/office/drawing/2014/main" val="3643077863"/>
                    </a:ext>
                  </a:extLst>
                </a:gridCol>
              </a:tblGrid>
              <a:tr h="12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＜参考＞</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上限該当者に係る</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老齢厚生年金の給付増</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000" b="0" dirty="0">
                          <a:solidFill>
                            <a:schemeClr val="bg1"/>
                          </a:solidFill>
                          <a:latin typeface="Meiryo UI" panose="020B0604030504040204" pitchFamily="50" charset="-128"/>
                          <a:ea typeface="Meiryo UI" panose="020B0604030504040204" pitchFamily="50" charset="-128"/>
                        </a:rPr>
                        <a:t>※10</a:t>
                      </a:r>
                      <a:r>
                        <a:rPr kumimoji="1" lang="ja-JP" altLang="en-US" sz="1000" b="0" dirty="0">
                          <a:solidFill>
                            <a:schemeClr val="bg1"/>
                          </a:solidFill>
                          <a:latin typeface="Meiryo UI" panose="020B0604030504040204" pitchFamily="50" charset="-128"/>
                          <a:ea typeface="Meiryo UI" panose="020B0604030504040204" pitchFamily="50" charset="-128"/>
                        </a:rPr>
                        <a:t>年間、見直し後の</a:t>
                      </a:r>
                      <a:endParaRPr kumimoji="1" lang="en-US" altLang="ja-JP" sz="1000" b="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bg1"/>
                          </a:solidFill>
                          <a:latin typeface="Meiryo UI" panose="020B0604030504040204" pitchFamily="50" charset="-128"/>
                          <a:ea typeface="Meiryo UI" panose="020B0604030504040204" pitchFamily="50" charset="-128"/>
                        </a:rPr>
                        <a:t>標準報酬上限に</a:t>
                      </a:r>
                      <a:endParaRPr kumimoji="1" lang="en-US" altLang="ja-JP" sz="1000" b="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bg1"/>
                          </a:solidFill>
                          <a:latin typeface="Meiryo UI" panose="020B0604030504040204" pitchFamily="50" charset="-128"/>
                          <a:ea typeface="Meiryo UI" panose="020B0604030504040204" pitchFamily="50" charset="-128"/>
                        </a:rPr>
                        <a:t>該当した場合の例</a:t>
                      </a:r>
                    </a:p>
                  </a:txBody>
                  <a:tcPr marL="94211" marR="94211"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extLst>
                  <a:ext uri="{0D108BD9-81ED-4DB2-BD59-A6C34878D82A}">
                    <a16:rowId xmlns:a16="http://schemas.microsoft.com/office/drawing/2014/main" val="2288316198"/>
                  </a:ext>
                </a:extLst>
              </a:tr>
              <a:tr h="540000">
                <a:tc>
                  <a:txBody>
                    <a:bodyPr/>
                    <a:lstStyle/>
                    <a:p>
                      <a:pPr algn="ctr">
                        <a:lnSpc>
                          <a:spcPts val="1400"/>
                        </a:lnSpc>
                        <a:spcAft>
                          <a:spcPts val="0"/>
                        </a:spcAft>
                      </a:pPr>
                      <a:r>
                        <a:rPr kumimoji="1" lang="en-US" altLang="ja-JP" sz="1200" dirty="0">
                          <a:solidFill>
                            <a:schemeClr val="tx1"/>
                          </a:solidFill>
                          <a:latin typeface="Meiryo UI" panose="020B0604030504040204" pitchFamily="50" charset="-128"/>
                          <a:ea typeface="Meiryo UI" panose="020B0604030504040204" pitchFamily="50" charset="-128"/>
                        </a:rPr>
                        <a:t>6.1</a:t>
                      </a:r>
                      <a:r>
                        <a:rPr kumimoji="1" lang="ja-JP" altLang="en-US" sz="1200" dirty="0">
                          <a:solidFill>
                            <a:schemeClr val="tx1"/>
                          </a:solidFill>
                          <a:latin typeface="Meiryo UI" panose="020B0604030504040204" pitchFamily="50" charset="-128"/>
                          <a:ea typeface="Meiryo UI" panose="020B0604030504040204" pitchFamily="50" charset="-128"/>
                        </a:rPr>
                        <a:t>万円</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年</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400"/>
                        </a:lnSpc>
                        <a:spcAft>
                          <a:spcPts val="0"/>
                        </a:spcAft>
                      </a:pPr>
                      <a:r>
                        <a:rPr kumimoji="1" lang="ja-JP" altLang="en-US" sz="1200" dirty="0">
                          <a:solidFill>
                            <a:schemeClr val="tx1"/>
                          </a:solidFill>
                          <a:latin typeface="Meiryo UI" panose="020B0604030504040204" pitchFamily="50" charset="-128"/>
                          <a:ea typeface="Meiryo UI" panose="020B0604030504040204" pitchFamily="50" charset="-128"/>
                        </a:rPr>
                        <a:t>（終身）</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4211" marR="94211"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4290697778"/>
                  </a:ext>
                </a:extLst>
              </a:tr>
              <a:tr h="540000">
                <a:tc>
                  <a:txBody>
                    <a:bodyPr/>
                    <a:lstStyle/>
                    <a:p>
                      <a:pPr algn="ctr">
                        <a:lnSpc>
                          <a:spcPts val="1400"/>
                        </a:lnSpc>
                        <a:spcAft>
                          <a:spcPts val="0"/>
                        </a:spcAft>
                      </a:pPr>
                      <a:r>
                        <a:rPr kumimoji="1" lang="en-US" altLang="ja-JP" sz="1200" dirty="0">
                          <a:solidFill>
                            <a:schemeClr val="tx1"/>
                          </a:solidFill>
                          <a:latin typeface="Meiryo UI" panose="020B0604030504040204" pitchFamily="50" charset="-128"/>
                          <a:ea typeface="Meiryo UI" panose="020B0604030504040204" pitchFamily="50" charset="-128"/>
                        </a:rPr>
                        <a:t>11.0</a:t>
                      </a:r>
                      <a:r>
                        <a:rPr kumimoji="1" lang="ja-JP" altLang="en-US" sz="1200" dirty="0">
                          <a:solidFill>
                            <a:schemeClr val="tx1"/>
                          </a:solidFill>
                          <a:latin typeface="Meiryo UI" panose="020B0604030504040204" pitchFamily="50" charset="-128"/>
                          <a:ea typeface="Meiryo UI" panose="020B0604030504040204" pitchFamily="50" charset="-128"/>
                        </a:rPr>
                        <a:t>万円</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年</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400"/>
                        </a:lnSpc>
                        <a:spcAft>
                          <a:spcPts val="0"/>
                        </a:spcAft>
                      </a:pPr>
                      <a:r>
                        <a:rPr kumimoji="1" lang="ja-JP" altLang="en-US" sz="1200" dirty="0">
                          <a:solidFill>
                            <a:schemeClr val="tx1"/>
                          </a:solidFill>
                          <a:latin typeface="Meiryo UI" panose="020B0604030504040204" pitchFamily="50" charset="-128"/>
                          <a:ea typeface="Meiryo UI" panose="020B0604030504040204" pitchFamily="50" charset="-128"/>
                        </a:rPr>
                        <a:t>（終身）</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4211" marR="94211"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238262848"/>
                  </a:ext>
                </a:extLst>
              </a:tr>
              <a:tr h="540000">
                <a:tc>
                  <a:txBody>
                    <a:bodyPr/>
                    <a:lstStyle/>
                    <a:p>
                      <a:pPr algn="ctr">
                        <a:lnSpc>
                          <a:spcPts val="1400"/>
                        </a:lnSpc>
                        <a:spcAft>
                          <a:spcPts val="0"/>
                        </a:spcAft>
                      </a:pPr>
                      <a:r>
                        <a:rPr kumimoji="1" lang="en-US" altLang="ja-JP" sz="1200" dirty="0">
                          <a:solidFill>
                            <a:schemeClr val="tx1"/>
                          </a:solidFill>
                          <a:latin typeface="Meiryo UI" panose="020B0604030504040204" pitchFamily="50" charset="-128"/>
                          <a:ea typeface="Meiryo UI" panose="020B0604030504040204" pitchFamily="50" charset="-128"/>
                        </a:rPr>
                        <a:t>20.1</a:t>
                      </a:r>
                      <a:r>
                        <a:rPr kumimoji="1" lang="ja-JP" altLang="en-US" sz="1200" dirty="0">
                          <a:solidFill>
                            <a:schemeClr val="tx1"/>
                          </a:solidFill>
                          <a:latin typeface="Meiryo UI" panose="020B0604030504040204" pitchFamily="50" charset="-128"/>
                          <a:ea typeface="Meiryo UI" panose="020B0604030504040204" pitchFamily="50" charset="-128"/>
                        </a:rPr>
                        <a:t>万円</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年</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400"/>
                        </a:lnSpc>
                        <a:spcAft>
                          <a:spcPts val="0"/>
                        </a:spcAft>
                      </a:pPr>
                      <a:r>
                        <a:rPr kumimoji="1" lang="ja-JP" altLang="en-US" sz="1200" dirty="0">
                          <a:solidFill>
                            <a:schemeClr val="tx1"/>
                          </a:solidFill>
                          <a:latin typeface="Meiryo UI" panose="020B0604030504040204" pitchFamily="50" charset="-128"/>
                          <a:ea typeface="Meiryo UI" panose="020B0604030504040204" pitchFamily="50" charset="-128"/>
                        </a:rPr>
                        <a:t>（終身）</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4211" marR="94211"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199376588"/>
                  </a:ext>
                </a:extLst>
              </a:tr>
            </a:tbl>
          </a:graphicData>
        </a:graphic>
      </p:graphicFrame>
      <p:sp>
        <p:nvSpPr>
          <p:cNvPr id="30" name="テキスト ボックス 29">
            <a:extLst>
              <a:ext uri="{FF2B5EF4-FFF2-40B4-BE49-F238E27FC236}">
                <a16:creationId xmlns:a16="http://schemas.microsoft.com/office/drawing/2014/main" id="{57A58B8C-A666-96C6-BA3D-4F5A8934150A}"/>
              </a:ext>
            </a:extLst>
          </p:cNvPr>
          <p:cNvSpPr txBox="1"/>
          <p:nvPr/>
        </p:nvSpPr>
        <p:spPr>
          <a:xfrm>
            <a:off x="305898" y="5504506"/>
            <a:ext cx="7872668" cy="1040093"/>
          </a:xfrm>
          <a:prstGeom prst="rect">
            <a:avLst/>
          </a:prstGeom>
          <a:noFill/>
        </p:spPr>
        <p:txBody>
          <a:bodyPr wrap="none" rtlCol="0">
            <a:spAutoFit/>
          </a:bodyPr>
          <a:lstStyle/>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所得代替率への影響は、過去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年投影ケースにおける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給付水準調整終了後の所得代替率への影響を示している（人口の前提は、出生低位・死亡中位・入国超過数</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試算の便宜上、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年度より見直しをした場合として試算。　・ 標準賞与の上限は、上限該当者の賞与の水準を踏まえ現行と同じと仮定。</a:t>
            </a: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厚生年金の保険料収入の増加により報酬比例部分の所得代替率が上昇（基礎年金への影響はない）。</a:t>
            </a: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健康保険は上限が</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139</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万円であるため、上記のような厚生年金の標準報酬月額の上限の見直しの影響はない。</a:t>
            </a:r>
          </a:p>
        </p:txBody>
      </p:sp>
      <p:sp>
        <p:nvSpPr>
          <p:cNvPr id="6" name="下矢印 100">
            <a:extLst>
              <a:ext uri="{FF2B5EF4-FFF2-40B4-BE49-F238E27FC236}">
                <a16:creationId xmlns:a16="http://schemas.microsoft.com/office/drawing/2014/main" id="{E407CDFD-1051-C1C8-4011-863471674026}"/>
              </a:ext>
            </a:extLst>
          </p:cNvPr>
          <p:cNvSpPr/>
          <p:nvPr/>
        </p:nvSpPr>
        <p:spPr>
          <a:xfrm rot="16200000">
            <a:off x="387028" y="1511546"/>
            <a:ext cx="284871" cy="23164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25649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E2F60BC6-CA53-E01F-2B6F-D15FD4644ADC}"/>
              </a:ext>
            </a:extLst>
          </p:cNvPr>
          <p:cNvSpPr/>
          <p:nvPr/>
        </p:nvSpPr>
        <p:spPr>
          <a:xfrm>
            <a:off x="411163" y="1584960"/>
            <a:ext cx="9113837" cy="47929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83D3402-0A4A-801B-618E-114205BB2411}"/>
              </a:ext>
            </a:extLst>
          </p:cNvPr>
          <p:cNvSpPr/>
          <p:nvPr/>
        </p:nvSpPr>
        <p:spPr>
          <a:xfrm>
            <a:off x="411259" y="0"/>
            <a:ext cx="4939521"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a:defRPr/>
            </a:pPr>
            <a:r>
              <a:rPr lang="ja-JP" altLang="en-US" sz="2400" b="1" i="0" strike="noStrike" spc="100" dirty="0">
                <a:solidFill>
                  <a:schemeClr val="bg1"/>
                </a:solidFill>
                <a:effectLst/>
                <a:latin typeface="BIZ UDPゴシック" panose="020B0400000000000000" pitchFamily="50" charset="-128"/>
                <a:ea typeface="BIZ UDPゴシック" panose="020B0400000000000000" pitchFamily="50" charset="-128"/>
              </a:rPr>
              <a:t>就業者数と</a:t>
            </a:r>
            <a:r>
              <a:rPr lang="en-US" altLang="ja-JP" sz="2400" b="1" i="0" strike="noStrike" spc="100" dirty="0">
                <a:solidFill>
                  <a:schemeClr val="bg1"/>
                </a:solidFill>
                <a:effectLst/>
                <a:latin typeface="BIZ UDPゴシック" panose="020B0400000000000000" pitchFamily="50" charset="-128"/>
                <a:ea typeface="BIZ UDPゴシック" panose="020B0400000000000000" pitchFamily="50" charset="-128"/>
              </a:rPr>
              <a:t>65</a:t>
            </a:r>
            <a:r>
              <a:rPr lang="ja-JP" altLang="en-US" sz="2400" b="1" i="0" strike="noStrike" spc="100" dirty="0">
                <a:solidFill>
                  <a:schemeClr val="bg1"/>
                </a:solidFill>
                <a:effectLst/>
                <a:latin typeface="BIZ UDPゴシック" panose="020B0400000000000000" pitchFamily="50" charset="-128"/>
                <a:ea typeface="BIZ UDPゴシック" panose="020B0400000000000000" pitchFamily="50" charset="-128"/>
              </a:rPr>
              <a:t>歳以上人口の推移</a:t>
            </a:r>
          </a:p>
        </p:txBody>
      </p:sp>
      <p:sp>
        <p:nvSpPr>
          <p:cNvPr id="9" name="スライド番号プレースホルダー 1">
            <a:extLst>
              <a:ext uri="{FF2B5EF4-FFF2-40B4-BE49-F238E27FC236}">
                <a16:creationId xmlns:a16="http://schemas.microsoft.com/office/drawing/2014/main" id="{5424E99E-B0AB-908B-A701-64B220806B79}"/>
              </a:ext>
            </a:extLst>
          </p:cNvPr>
          <p:cNvSpPr>
            <a:spLocks noGrp="1"/>
          </p:cNvSpPr>
          <p:nvPr>
            <p:ph type="sldNum" sz="quarter" idx="12"/>
          </p:nvPr>
        </p:nvSpPr>
        <p:spPr>
          <a:xfrm>
            <a:off x="9557012" y="6623175"/>
            <a:ext cx="337767" cy="211203"/>
          </a:xfrm>
        </p:spPr>
        <p:txBody>
          <a:bodyPr/>
          <a:lstStyle/>
          <a:p>
            <a:fld id="{F6DBB2F7-2C7C-461D-B70D-217E141D3FEC}" type="slidenum">
              <a:rPr kumimoji="1" lang="ja-JP" altLang="en-US" smtClean="0"/>
              <a:pPr/>
              <a:t>25</a:t>
            </a:fld>
            <a:endParaRPr kumimoji="1" lang="ja-JP" altLang="en-US"/>
          </a:p>
        </p:txBody>
      </p:sp>
      <p:sp>
        <p:nvSpPr>
          <p:cNvPr id="10" name="テキスト ボックス 9">
            <a:extLst>
              <a:ext uri="{FF2B5EF4-FFF2-40B4-BE49-F238E27FC236}">
                <a16:creationId xmlns:a16="http://schemas.microsoft.com/office/drawing/2014/main" id="{9B10C6D7-CEF3-1179-E96C-435FFA1BFBFA}"/>
              </a:ext>
            </a:extLst>
          </p:cNvPr>
          <p:cNvSpPr txBox="1"/>
          <p:nvPr/>
        </p:nvSpPr>
        <p:spPr>
          <a:xfrm>
            <a:off x="304800" y="656306"/>
            <a:ext cx="9372600" cy="1241045"/>
          </a:xfrm>
          <a:prstGeom prst="rect">
            <a:avLst/>
          </a:prstGeom>
          <a:noFill/>
        </p:spPr>
        <p:txBody>
          <a:bodyPr wrap="square" rtlCol="0">
            <a:spAutoFit/>
          </a:bodyPr>
          <a:lstStyle/>
          <a:p>
            <a:pPr>
              <a:lnSpc>
                <a:spcPct val="120000"/>
              </a:lnSpc>
            </a:pPr>
            <a:r>
              <a:rPr lang="ja-JP" altLang="en-US" sz="1600" dirty="0">
                <a:solidFill>
                  <a:srgbClr val="002060"/>
                </a:solidFill>
                <a:latin typeface="Meiryo UI" panose="020B0604030504040204" pitchFamily="50" charset="-128"/>
                <a:ea typeface="Meiryo UI" panose="020B0604030504040204" pitchFamily="50" charset="-128"/>
              </a:rPr>
              <a:t>前回検証において最も労働参加が進むと仮定したケースにも増して就業者数が増加中。このまま労働参加がさらに進めば、</a:t>
            </a:r>
            <a:r>
              <a:rPr lang="en-US" altLang="ja-JP" sz="1600" dirty="0">
                <a:solidFill>
                  <a:srgbClr val="002060"/>
                </a:solidFill>
                <a:latin typeface="Meiryo UI" panose="020B0604030504040204" pitchFamily="50" charset="-128"/>
                <a:ea typeface="Meiryo UI" panose="020B0604030504040204" pitchFamily="50" charset="-128"/>
              </a:rPr>
              <a:t>2040</a:t>
            </a:r>
            <a:r>
              <a:rPr lang="ja-JP" altLang="en-US" sz="1600" dirty="0">
                <a:solidFill>
                  <a:srgbClr val="002060"/>
                </a:solidFill>
                <a:latin typeface="Meiryo UI" panose="020B0604030504040204" pitchFamily="50" charset="-128"/>
                <a:ea typeface="Meiryo UI" panose="020B0604030504040204" pitchFamily="50" charset="-128"/>
              </a:rPr>
              <a:t>年頃まで就業者数は横ばい。</a:t>
            </a:r>
            <a:r>
              <a:rPr lang="ja-JP" altLang="en-US" sz="1600" b="1" dirty="0">
                <a:solidFill>
                  <a:srgbClr val="002060"/>
                </a:solidFill>
                <a:latin typeface="Meiryo UI" panose="020B0604030504040204" pitchFamily="50" charset="-128"/>
                <a:ea typeface="Meiryo UI" panose="020B0604030504040204" pitchFamily="50" charset="-128"/>
              </a:rPr>
              <a:t>現役世代の人口が減ったとしても、働く人が増えれば、就業者数は同じようには減らないので、年金制度の持続可能性が高まります。</a:t>
            </a:r>
          </a:p>
          <a:p>
            <a:pPr>
              <a:lnSpc>
                <a:spcPct val="120000"/>
              </a:lnSpc>
            </a:pPr>
            <a:endParaRPr lang="ja-JP" altLang="en-US" sz="1600" dirty="0">
              <a:solidFill>
                <a:srgbClr val="002060"/>
              </a:solidFill>
              <a:latin typeface="Meiryo UI" panose="020B0604030504040204" pitchFamily="50" charset="-128"/>
              <a:ea typeface="Meiryo UI" panose="020B0604030504040204" pitchFamily="50" charset="-128"/>
            </a:endParaRPr>
          </a:p>
        </p:txBody>
      </p:sp>
      <p:sp>
        <p:nvSpPr>
          <p:cNvPr id="12" name="テキスト ボックス 117">
            <a:extLst>
              <a:ext uri="{FF2B5EF4-FFF2-40B4-BE49-F238E27FC236}">
                <a16:creationId xmlns:a16="http://schemas.microsoft.com/office/drawing/2014/main" id="{DCDE3A5A-9579-4FAD-FA7A-387088BDA181}"/>
              </a:ext>
            </a:extLst>
          </p:cNvPr>
          <p:cNvSpPr txBox="1"/>
          <p:nvPr/>
        </p:nvSpPr>
        <p:spPr>
          <a:xfrm>
            <a:off x="266700" y="6386834"/>
            <a:ext cx="8947312" cy="21544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84363" marR="0" lvl="0" indent="-1884363"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（出所）「労働力調査」（総務省）、「労働力需給の推計」（ＪＩＬＰＴ）、「日本の将来推計人口（令和５年推計）」（国立社会保障・人口問題研究所）</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5" name="グラフ 14">
            <a:extLst>
              <a:ext uri="{FF2B5EF4-FFF2-40B4-BE49-F238E27FC236}">
                <a16:creationId xmlns:a16="http://schemas.microsoft.com/office/drawing/2014/main" id="{EF447657-81FD-3D42-718C-A0A4FBF2045F}"/>
              </a:ext>
            </a:extLst>
          </p:cNvPr>
          <p:cNvGraphicFramePr/>
          <p:nvPr>
            <p:extLst>
              <p:ext uri="{D42A27DB-BD31-4B8C-83A1-F6EECF244321}">
                <p14:modId xmlns:p14="http://schemas.microsoft.com/office/powerpoint/2010/main" val="2450351934"/>
              </p:ext>
            </p:extLst>
          </p:nvPr>
        </p:nvGraphicFramePr>
        <p:xfrm>
          <a:off x="411259" y="1733717"/>
          <a:ext cx="9067800" cy="4742622"/>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61E9C502-903C-4357-C547-1432EBEC6A7B}"/>
              </a:ext>
            </a:extLst>
          </p:cNvPr>
          <p:cNvSpPr txBox="1"/>
          <p:nvPr/>
        </p:nvSpPr>
        <p:spPr>
          <a:xfrm>
            <a:off x="481591" y="1582451"/>
            <a:ext cx="723275" cy="25391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p>
        </p:txBody>
      </p:sp>
      <p:sp>
        <p:nvSpPr>
          <p:cNvPr id="17" name="テキスト ボックス 2">
            <a:extLst>
              <a:ext uri="{FF2B5EF4-FFF2-40B4-BE49-F238E27FC236}">
                <a16:creationId xmlns:a16="http://schemas.microsoft.com/office/drawing/2014/main" id="{93CD19D9-9145-2209-F73F-E7491642A22B}"/>
              </a:ext>
            </a:extLst>
          </p:cNvPr>
          <p:cNvSpPr txBox="1"/>
          <p:nvPr/>
        </p:nvSpPr>
        <p:spPr>
          <a:xfrm>
            <a:off x="2008850" y="2088737"/>
            <a:ext cx="1331443" cy="3077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6,747</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万人</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2" name="四角形: 角を丸くする 51">
            <a:extLst>
              <a:ext uri="{FF2B5EF4-FFF2-40B4-BE49-F238E27FC236}">
                <a16:creationId xmlns:a16="http://schemas.microsoft.com/office/drawing/2014/main" id="{C41B9044-97AF-6516-2916-593CC6E52DFD}"/>
              </a:ext>
            </a:extLst>
          </p:cNvPr>
          <p:cNvSpPr/>
          <p:nvPr/>
        </p:nvSpPr>
        <p:spPr>
          <a:xfrm>
            <a:off x="1537127" y="4461510"/>
            <a:ext cx="4159914" cy="1390650"/>
          </a:xfrm>
          <a:prstGeom prst="roundRect">
            <a:avLst>
              <a:gd name="adj" fmla="val 9818"/>
            </a:avLst>
          </a:prstGeom>
          <a:solidFill>
            <a:schemeClr val="bg1">
              <a:lumMod val="8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0" name="テキスト ボックス 2">
            <a:extLst>
              <a:ext uri="{FF2B5EF4-FFF2-40B4-BE49-F238E27FC236}">
                <a16:creationId xmlns:a16="http://schemas.microsoft.com/office/drawing/2014/main" id="{3058AA74-3CFF-D72F-1F92-CEB203BFC7C8}"/>
              </a:ext>
            </a:extLst>
          </p:cNvPr>
          <p:cNvSpPr txBox="1"/>
          <p:nvPr/>
        </p:nvSpPr>
        <p:spPr>
          <a:xfrm>
            <a:off x="2961410" y="4539462"/>
            <a:ext cx="1184478" cy="2755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2023</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a:t>
            </a:r>
            <a:endPar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41" name="テキスト ボックス 2">
            <a:extLst>
              <a:ext uri="{FF2B5EF4-FFF2-40B4-BE49-F238E27FC236}">
                <a16:creationId xmlns:a16="http://schemas.microsoft.com/office/drawing/2014/main" id="{BB8E1D93-1868-6369-03AC-96FB0037002F}"/>
              </a:ext>
            </a:extLst>
          </p:cNvPr>
          <p:cNvSpPr txBox="1"/>
          <p:nvPr/>
        </p:nvSpPr>
        <p:spPr>
          <a:xfrm>
            <a:off x="4267194" y="4530591"/>
            <a:ext cx="1290939" cy="2755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2060</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50" name="テキスト ボックス 117">
            <a:extLst>
              <a:ext uri="{FF2B5EF4-FFF2-40B4-BE49-F238E27FC236}">
                <a16:creationId xmlns:a16="http://schemas.microsoft.com/office/drawing/2014/main" id="{878C9CCE-4F87-B640-976E-1AA86AC8F898}"/>
              </a:ext>
            </a:extLst>
          </p:cNvPr>
          <p:cNvSpPr txBox="1"/>
          <p:nvPr/>
        </p:nvSpPr>
        <p:spPr>
          <a:xfrm>
            <a:off x="3278167" y="5545590"/>
            <a:ext cx="2288754"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84363" marR="0" lvl="0" indent="-1884363"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*2060</a:t>
            </a:r>
            <a:r>
              <a:rPr kumimoji="1" lang="ja-JP" altLang="en-US"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年は労働参加進展シナリオ</a:t>
            </a:r>
            <a:endParaRPr kumimoji="1" lang="en-US" altLang="ja-JP"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51" name="矢印: 右 50">
            <a:extLst>
              <a:ext uri="{FF2B5EF4-FFF2-40B4-BE49-F238E27FC236}">
                <a16:creationId xmlns:a16="http://schemas.microsoft.com/office/drawing/2014/main" id="{24FC5DCB-8A48-BA0B-CE43-123C60F195F1}"/>
              </a:ext>
            </a:extLst>
          </p:cNvPr>
          <p:cNvSpPr/>
          <p:nvPr/>
        </p:nvSpPr>
        <p:spPr>
          <a:xfrm>
            <a:off x="4065767" y="5001020"/>
            <a:ext cx="302801" cy="3379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D63C856A-ADFA-B3DF-1399-03962FA3C0F4}"/>
              </a:ext>
            </a:extLst>
          </p:cNvPr>
          <p:cNvSpPr txBox="1"/>
          <p:nvPr/>
        </p:nvSpPr>
        <p:spPr>
          <a:xfrm>
            <a:off x="2008850" y="1888462"/>
            <a:ext cx="1478524" cy="307777"/>
          </a:xfrm>
          <a:prstGeom prst="rect">
            <a:avLst/>
          </a:prstGeom>
          <a:noFill/>
          <a:ln w="12700">
            <a:noFill/>
            <a:prstDash val="soli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2023</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（実績）</a:t>
            </a:r>
            <a:endPar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58C385D1-1D21-0BEC-B407-444E30D32199}"/>
              </a:ext>
            </a:extLst>
          </p:cNvPr>
          <p:cNvSpPr txBox="1"/>
          <p:nvPr/>
        </p:nvSpPr>
        <p:spPr>
          <a:xfrm>
            <a:off x="4155413" y="1891294"/>
            <a:ext cx="927746" cy="307777"/>
          </a:xfrm>
          <a:prstGeom prst="rect">
            <a:avLst/>
          </a:prstGeom>
          <a:noFill/>
          <a:ln w="12700">
            <a:noFill/>
            <a:prstDash val="soli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2040</a:t>
            </a:r>
          </a:p>
        </p:txBody>
      </p:sp>
      <p:cxnSp>
        <p:nvCxnSpPr>
          <p:cNvPr id="58" name="直線矢印コネクタ 57">
            <a:extLst>
              <a:ext uri="{FF2B5EF4-FFF2-40B4-BE49-F238E27FC236}">
                <a16:creationId xmlns:a16="http://schemas.microsoft.com/office/drawing/2014/main" id="{0B8D449F-401B-D09A-B7AF-257BD7E77A6E}"/>
              </a:ext>
            </a:extLst>
          </p:cNvPr>
          <p:cNvCxnSpPr>
            <a:cxnSpLocks/>
          </p:cNvCxnSpPr>
          <p:nvPr/>
        </p:nvCxnSpPr>
        <p:spPr>
          <a:xfrm flipH="1" flipV="1">
            <a:off x="2598420" y="2339340"/>
            <a:ext cx="49853" cy="165925"/>
          </a:xfrm>
          <a:prstGeom prst="straightConnector1">
            <a:avLst/>
          </a:prstGeom>
          <a:ln w="15875">
            <a:solidFill>
              <a:srgbClr val="002060"/>
            </a:solidFill>
            <a:tailEnd type="none"/>
          </a:ln>
        </p:spPr>
        <p:style>
          <a:lnRef idx="1">
            <a:schemeClr val="dk1"/>
          </a:lnRef>
          <a:fillRef idx="0">
            <a:schemeClr val="dk1"/>
          </a:fillRef>
          <a:effectRef idx="0">
            <a:schemeClr val="dk1"/>
          </a:effectRef>
          <a:fontRef idx="minor">
            <a:schemeClr val="tx1"/>
          </a:fontRef>
        </p:style>
      </p:cxnSp>
      <p:grpSp>
        <p:nvGrpSpPr>
          <p:cNvPr id="62" name="グループ化 61">
            <a:extLst>
              <a:ext uri="{FF2B5EF4-FFF2-40B4-BE49-F238E27FC236}">
                <a16:creationId xmlns:a16="http://schemas.microsoft.com/office/drawing/2014/main" id="{D3F6034A-09F0-9295-E98C-FE539C1BB94B}"/>
              </a:ext>
            </a:extLst>
          </p:cNvPr>
          <p:cNvGrpSpPr/>
          <p:nvPr/>
        </p:nvGrpSpPr>
        <p:grpSpPr>
          <a:xfrm>
            <a:off x="1711536" y="4826294"/>
            <a:ext cx="1241803" cy="687416"/>
            <a:chOff x="1711536" y="4654671"/>
            <a:chExt cx="1241803" cy="687416"/>
          </a:xfrm>
        </p:grpSpPr>
        <p:sp>
          <p:nvSpPr>
            <p:cNvPr id="60" name="正方形/長方形 59">
              <a:extLst>
                <a:ext uri="{FF2B5EF4-FFF2-40B4-BE49-F238E27FC236}">
                  <a16:creationId xmlns:a16="http://schemas.microsoft.com/office/drawing/2014/main" id="{E18E8D1D-3E4B-0A6D-14E5-2D81E1CF7344}"/>
                </a:ext>
              </a:extLst>
            </p:cNvPr>
            <p:cNvSpPr/>
            <p:nvPr/>
          </p:nvSpPr>
          <p:spPr>
            <a:xfrm>
              <a:off x="1754733" y="4654671"/>
              <a:ext cx="1155408" cy="687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2060"/>
                </a:solidFill>
              </a:endParaRPr>
            </a:p>
          </p:txBody>
        </p:sp>
        <p:sp>
          <p:nvSpPr>
            <p:cNvPr id="29" name="テキスト ボックス 28">
              <a:extLst>
                <a:ext uri="{FF2B5EF4-FFF2-40B4-BE49-F238E27FC236}">
                  <a16:creationId xmlns:a16="http://schemas.microsoft.com/office/drawing/2014/main" id="{A95F61B8-C25F-51E1-0ACA-9B172069E719}"/>
                </a:ext>
              </a:extLst>
            </p:cNvPr>
            <p:cNvSpPr txBox="1"/>
            <p:nvPr/>
          </p:nvSpPr>
          <p:spPr>
            <a:xfrm>
              <a:off x="1711536" y="4673721"/>
              <a:ext cx="1241803" cy="607602"/>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65</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歳以上人口</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就業者数</a:t>
              </a:r>
            </a:p>
          </p:txBody>
        </p:sp>
        <p:cxnSp>
          <p:nvCxnSpPr>
            <p:cNvPr id="30" name="直線コネクタ 29">
              <a:extLst>
                <a:ext uri="{FF2B5EF4-FFF2-40B4-BE49-F238E27FC236}">
                  <a16:creationId xmlns:a16="http://schemas.microsoft.com/office/drawing/2014/main" id="{76E1BAF7-1E24-E064-BEB7-A5B548F43D80}"/>
                </a:ext>
              </a:extLst>
            </p:cNvPr>
            <p:cNvCxnSpPr>
              <a:cxnSpLocks/>
            </p:cNvCxnSpPr>
            <p:nvPr/>
          </p:nvCxnSpPr>
          <p:spPr>
            <a:xfrm>
              <a:off x="1828437" y="4989590"/>
              <a:ext cx="1008000"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09AF25DE-CD4E-8892-2F96-3F89DBC424B0}"/>
              </a:ext>
            </a:extLst>
          </p:cNvPr>
          <p:cNvGrpSpPr/>
          <p:nvPr/>
        </p:nvGrpSpPr>
        <p:grpSpPr>
          <a:xfrm>
            <a:off x="3063529" y="4826294"/>
            <a:ext cx="980240" cy="687416"/>
            <a:chOff x="1711536" y="4654671"/>
            <a:chExt cx="1241803" cy="687416"/>
          </a:xfrm>
        </p:grpSpPr>
        <p:sp>
          <p:nvSpPr>
            <p:cNvPr id="68" name="正方形/長方形 67">
              <a:extLst>
                <a:ext uri="{FF2B5EF4-FFF2-40B4-BE49-F238E27FC236}">
                  <a16:creationId xmlns:a16="http://schemas.microsoft.com/office/drawing/2014/main" id="{F20C8427-1B53-E8AA-882D-62ED96366B61}"/>
                </a:ext>
              </a:extLst>
            </p:cNvPr>
            <p:cNvSpPr/>
            <p:nvPr/>
          </p:nvSpPr>
          <p:spPr>
            <a:xfrm>
              <a:off x="1754734" y="4654671"/>
              <a:ext cx="1155409" cy="687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2060"/>
                </a:solidFill>
              </a:endParaRPr>
            </a:p>
          </p:txBody>
        </p:sp>
        <p:sp>
          <p:nvSpPr>
            <p:cNvPr id="69" name="テキスト ボックス 68">
              <a:extLst>
                <a:ext uri="{FF2B5EF4-FFF2-40B4-BE49-F238E27FC236}">
                  <a16:creationId xmlns:a16="http://schemas.microsoft.com/office/drawing/2014/main" id="{14C0CA74-683A-08DF-8CA3-EF1E9E5D9CDF}"/>
                </a:ext>
              </a:extLst>
            </p:cNvPr>
            <p:cNvSpPr txBox="1"/>
            <p:nvPr/>
          </p:nvSpPr>
          <p:spPr>
            <a:xfrm>
              <a:off x="1711536" y="4673721"/>
              <a:ext cx="1241803" cy="607602"/>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１</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約１．９</a:t>
              </a:r>
            </a:p>
          </p:txBody>
        </p:sp>
        <p:cxnSp>
          <p:nvCxnSpPr>
            <p:cNvPr id="70" name="直線コネクタ 69">
              <a:extLst>
                <a:ext uri="{FF2B5EF4-FFF2-40B4-BE49-F238E27FC236}">
                  <a16:creationId xmlns:a16="http://schemas.microsoft.com/office/drawing/2014/main" id="{18516783-8C4A-2BFA-DEF8-AA95B4C78A53}"/>
                </a:ext>
              </a:extLst>
            </p:cNvPr>
            <p:cNvCxnSpPr>
              <a:cxnSpLocks/>
            </p:cNvCxnSpPr>
            <p:nvPr/>
          </p:nvCxnSpPr>
          <p:spPr>
            <a:xfrm>
              <a:off x="1876377" y="4989590"/>
              <a:ext cx="91212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grpSp>
      <p:grpSp>
        <p:nvGrpSpPr>
          <p:cNvPr id="71" name="グループ化 70">
            <a:extLst>
              <a:ext uri="{FF2B5EF4-FFF2-40B4-BE49-F238E27FC236}">
                <a16:creationId xmlns:a16="http://schemas.microsoft.com/office/drawing/2014/main" id="{DB8BAE15-9D23-15D0-7C72-3E0A4178805E}"/>
              </a:ext>
            </a:extLst>
          </p:cNvPr>
          <p:cNvGrpSpPr/>
          <p:nvPr/>
        </p:nvGrpSpPr>
        <p:grpSpPr>
          <a:xfrm>
            <a:off x="4422544" y="4826294"/>
            <a:ext cx="980240" cy="687416"/>
            <a:chOff x="1711536" y="4654671"/>
            <a:chExt cx="1241803" cy="687416"/>
          </a:xfrm>
        </p:grpSpPr>
        <p:sp>
          <p:nvSpPr>
            <p:cNvPr id="72" name="正方形/長方形 71">
              <a:extLst>
                <a:ext uri="{FF2B5EF4-FFF2-40B4-BE49-F238E27FC236}">
                  <a16:creationId xmlns:a16="http://schemas.microsoft.com/office/drawing/2014/main" id="{8E1B98F0-BDB3-E3C4-161F-EFAD3123455B}"/>
                </a:ext>
              </a:extLst>
            </p:cNvPr>
            <p:cNvSpPr/>
            <p:nvPr/>
          </p:nvSpPr>
          <p:spPr>
            <a:xfrm>
              <a:off x="1754734" y="4654671"/>
              <a:ext cx="1155409" cy="687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2060"/>
                </a:solidFill>
              </a:endParaRPr>
            </a:p>
          </p:txBody>
        </p:sp>
        <p:sp>
          <p:nvSpPr>
            <p:cNvPr id="73" name="テキスト ボックス 72">
              <a:extLst>
                <a:ext uri="{FF2B5EF4-FFF2-40B4-BE49-F238E27FC236}">
                  <a16:creationId xmlns:a16="http://schemas.microsoft.com/office/drawing/2014/main" id="{71AF138E-D02C-BC39-EDED-762D4B249336}"/>
                </a:ext>
              </a:extLst>
            </p:cNvPr>
            <p:cNvSpPr txBox="1"/>
            <p:nvPr/>
          </p:nvSpPr>
          <p:spPr>
            <a:xfrm>
              <a:off x="1711536" y="4673721"/>
              <a:ext cx="1241803" cy="607602"/>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１</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約１．５</a:t>
              </a:r>
            </a:p>
          </p:txBody>
        </p:sp>
        <p:cxnSp>
          <p:nvCxnSpPr>
            <p:cNvPr id="74" name="直線コネクタ 73">
              <a:extLst>
                <a:ext uri="{FF2B5EF4-FFF2-40B4-BE49-F238E27FC236}">
                  <a16:creationId xmlns:a16="http://schemas.microsoft.com/office/drawing/2014/main" id="{1D5B3B58-02F8-8162-1508-27B3C8BB9309}"/>
                </a:ext>
              </a:extLst>
            </p:cNvPr>
            <p:cNvCxnSpPr>
              <a:cxnSpLocks/>
            </p:cNvCxnSpPr>
            <p:nvPr/>
          </p:nvCxnSpPr>
          <p:spPr>
            <a:xfrm>
              <a:off x="1876377" y="4989590"/>
              <a:ext cx="91212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grpSp>
      <p:sp>
        <p:nvSpPr>
          <p:cNvPr id="75" name="テキスト ボックス 2">
            <a:extLst>
              <a:ext uri="{FF2B5EF4-FFF2-40B4-BE49-F238E27FC236}">
                <a16:creationId xmlns:a16="http://schemas.microsoft.com/office/drawing/2014/main" id="{81B850A2-F916-94BE-9A64-AEF257EE7535}"/>
              </a:ext>
            </a:extLst>
          </p:cNvPr>
          <p:cNvSpPr txBox="1"/>
          <p:nvPr/>
        </p:nvSpPr>
        <p:spPr>
          <a:xfrm>
            <a:off x="2803511" y="4956437"/>
            <a:ext cx="374029" cy="3825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p>
        </p:txBody>
      </p:sp>
      <p:sp>
        <p:nvSpPr>
          <p:cNvPr id="5" name="テキスト ボックス 4">
            <a:extLst>
              <a:ext uri="{FF2B5EF4-FFF2-40B4-BE49-F238E27FC236}">
                <a16:creationId xmlns:a16="http://schemas.microsoft.com/office/drawing/2014/main" id="{24A3D6DC-A3B6-4711-22CC-F2F3975BEEC1}"/>
              </a:ext>
            </a:extLst>
          </p:cNvPr>
          <p:cNvSpPr txBox="1"/>
          <p:nvPr/>
        </p:nvSpPr>
        <p:spPr>
          <a:xfrm>
            <a:off x="4778456" y="2205437"/>
            <a:ext cx="9420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万人</a:t>
            </a:r>
          </a:p>
        </p:txBody>
      </p:sp>
      <p:sp>
        <p:nvSpPr>
          <p:cNvPr id="6" name="テキスト ボックス 5">
            <a:extLst>
              <a:ext uri="{FF2B5EF4-FFF2-40B4-BE49-F238E27FC236}">
                <a16:creationId xmlns:a16="http://schemas.microsoft.com/office/drawing/2014/main" id="{84B92D2B-800E-8C46-8FB1-9020B4F96C43}"/>
              </a:ext>
            </a:extLst>
          </p:cNvPr>
          <p:cNvSpPr txBox="1"/>
          <p:nvPr/>
        </p:nvSpPr>
        <p:spPr>
          <a:xfrm>
            <a:off x="7054995" y="2861310"/>
            <a:ext cx="9420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万人</a:t>
            </a:r>
          </a:p>
        </p:txBody>
      </p:sp>
      <p:sp>
        <p:nvSpPr>
          <p:cNvPr id="7" name="テキスト ボックス 6">
            <a:extLst>
              <a:ext uri="{FF2B5EF4-FFF2-40B4-BE49-F238E27FC236}">
                <a16:creationId xmlns:a16="http://schemas.microsoft.com/office/drawing/2014/main" id="{5D48D71F-6489-1661-C8E3-F3A48FE9C2EF}"/>
              </a:ext>
            </a:extLst>
          </p:cNvPr>
          <p:cNvSpPr txBox="1"/>
          <p:nvPr/>
        </p:nvSpPr>
        <p:spPr>
          <a:xfrm>
            <a:off x="2849253" y="3859670"/>
            <a:ext cx="942050" cy="246221"/>
          </a:xfrm>
          <a:prstGeom prst="rect">
            <a:avLst/>
          </a:prstGeom>
          <a:noFill/>
        </p:spPr>
        <p:txBody>
          <a:bodyPr wrap="square" rtlCol="0">
            <a:spAutoFit/>
          </a:bodyPr>
          <a:lstStyle/>
          <a:p>
            <a:r>
              <a:rPr kumimoji="1" lang="ja-JP" altLang="en-US" sz="1000" dirty="0">
                <a:solidFill>
                  <a:schemeClr val="bg1">
                    <a:lumMod val="50000"/>
                  </a:schemeClr>
                </a:solidFill>
                <a:latin typeface="メイリオ" panose="020B0604030504040204" pitchFamily="50" charset="-128"/>
                <a:ea typeface="メイリオ" panose="020B0604030504040204" pitchFamily="50" charset="-128"/>
              </a:rPr>
              <a:t>万人</a:t>
            </a:r>
          </a:p>
        </p:txBody>
      </p:sp>
      <p:sp>
        <p:nvSpPr>
          <p:cNvPr id="8" name="テキスト ボックス 7">
            <a:extLst>
              <a:ext uri="{FF2B5EF4-FFF2-40B4-BE49-F238E27FC236}">
                <a16:creationId xmlns:a16="http://schemas.microsoft.com/office/drawing/2014/main" id="{96D9CF7A-087E-829E-C373-350A31A1AA9A}"/>
              </a:ext>
            </a:extLst>
          </p:cNvPr>
          <p:cNvSpPr txBox="1"/>
          <p:nvPr/>
        </p:nvSpPr>
        <p:spPr>
          <a:xfrm>
            <a:off x="4775345" y="3705431"/>
            <a:ext cx="942050" cy="246221"/>
          </a:xfrm>
          <a:prstGeom prst="rect">
            <a:avLst/>
          </a:prstGeom>
          <a:noFill/>
        </p:spPr>
        <p:txBody>
          <a:bodyPr wrap="square" rtlCol="0">
            <a:spAutoFit/>
          </a:bodyPr>
          <a:lstStyle/>
          <a:p>
            <a:r>
              <a:rPr kumimoji="1" lang="ja-JP" altLang="en-US" sz="1000" dirty="0">
                <a:solidFill>
                  <a:schemeClr val="bg1">
                    <a:lumMod val="50000"/>
                  </a:schemeClr>
                </a:solidFill>
                <a:latin typeface="メイリオ" panose="020B0604030504040204" pitchFamily="50" charset="-128"/>
                <a:ea typeface="メイリオ" panose="020B0604030504040204" pitchFamily="50" charset="-128"/>
              </a:rPr>
              <a:t>万人</a:t>
            </a:r>
          </a:p>
        </p:txBody>
      </p:sp>
      <p:sp>
        <p:nvSpPr>
          <p:cNvPr id="13" name="テキスト ボックス 12">
            <a:extLst>
              <a:ext uri="{FF2B5EF4-FFF2-40B4-BE49-F238E27FC236}">
                <a16:creationId xmlns:a16="http://schemas.microsoft.com/office/drawing/2014/main" id="{6BCF38F9-835E-1225-B12A-66061390C21D}"/>
              </a:ext>
            </a:extLst>
          </p:cNvPr>
          <p:cNvSpPr txBox="1"/>
          <p:nvPr/>
        </p:nvSpPr>
        <p:spPr>
          <a:xfrm>
            <a:off x="7074045" y="3850145"/>
            <a:ext cx="942050" cy="246221"/>
          </a:xfrm>
          <a:prstGeom prst="rect">
            <a:avLst/>
          </a:prstGeom>
          <a:noFill/>
        </p:spPr>
        <p:txBody>
          <a:bodyPr wrap="square" rtlCol="0">
            <a:spAutoFit/>
          </a:bodyPr>
          <a:lstStyle/>
          <a:p>
            <a:r>
              <a:rPr kumimoji="1" lang="ja-JP" altLang="en-US" sz="1000" dirty="0">
                <a:solidFill>
                  <a:schemeClr val="bg1">
                    <a:lumMod val="50000"/>
                  </a:schemeClr>
                </a:solidFill>
                <a:latin typeface="メイリオ" panose="020B0604030504040204" pitchFamily="50" charset="-128"/>
                <a:ea typeface="メイリオ" panose="020B0604030504040204" pitchFamily="50" charset="-128"/>
              </a:rPr>
              <a:t>万人</a:t>
            </a:r>
          </a:p>
        </p:txBody>
      </p:sp>
      <p:sp>
        <p:nvSpPr>
          <p:cNvPr id="11" name="吹き出し: 四角形 10">
            <a:extLst>
              <a:ext uri="{FF2B5EF4-FFF2-40B4-BE49-F238E27FC236}">
                <a16:creationId xmlns:a16="http://schemas.microsoft.com/office/drawing/2014/main" id="{B87A4442-5ABD-A87B-CC81-641C1B269A22}"/>
              </a:ext>
            </a:extLst>
          </p:cNvPr>
          <p:cNvSpPr/>
          <p:nvPr/>
        </p:nvSpPr>
        <p:spPr>
          <a:xfrm>
            <a:off x="5383482" y="5447562"/>
            <a:ext cx="1062330" cy="505928"/>
          </a:xfrm>
          <a:prstGeom prst="wedgeRectCallout">
            <a:avLst>
              <a:gd name="adj1" fmla="val -59086"/>
              <a:gd name="adj2" fmla="val -70818"/>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defRPr/>
            </a:pPr>
            <a:r>
              <a:rPr kumimoji="1" lang="ja-JP" altLang="en-US" sz="1050" b="1" dirty="0">
                <a:solidFill>
                  <a:srgbClr val="002060"/>
                </a:solidFill>
                <a:latin typeface="Meiryo UI" panose="020B0604030504040204" pitchFamily="50" charset="-128"/>
                <a:ea typeface="Meiryo UI" panose="020B0604030504040204" pitchFamily="50" charset="-128"/>
              </a:rPr>
              <a:t>少子高齢化の</a:t>
            </a:r>
            <a:br>
              <a:rPr kumimoji="1" lang="en-US" altLang="ja-JP" sz="1050" b="1" dirty="0">
                <a:solidFill>
                  <a:srgbClr val="002060"/>
                </a:solidFill>
                <a:latin typeface="Meiryo UI" panose="020B0604030504040204" pitchFamily="50" charset="-128"/>
                <a:ea typeface="Meiryo UI" panose="020B0604030504040204" pitchFamily="50" charset="-128"/>
              </a:rPr>
            </a:br>
            <a:r>
              <a:rPr kumimoji="1" lang="ja-JP" altLang="en-US" sz="1050" b="1" dirty="0">
                <a:solidFill>
                  <a:srgbClr val="002060"/>
                </a:solidFill>
                <a:latin typeface="Meiryo UI" panose="020B0604030504040204" pitchFamily="50" charset="-128"/>
                <a:ea typeface="Meiryo UI" panose="020B0604030504040204" pitchFamily="50" charset="-128"/>
              </a:rPr>
              <a:t>影響が緩和</a:t>
            </a:r>
          </a:p>
        </p:txBody>
      </p:sp>
      <p:sp>
        <p:nvSpPr>
          <p:cNvPr id="14" name="吹き出し: 四角形 13">
            <a:extLst>
              <a:ext uri="{FF2B5EF4-FFF2-40B4-BE49-F238E27FC236}">
                <a16:creationId xmlns:a16="http://schemas.microsoft.com/office/drawing/2014/main" id="{0EB4F033-2347-E606-9F5A-141861DC62A2}"/>
              </a:ext>
            </a:extLst>
          </p:cNvPr>
          <p:cNvSpPr/>
          <p:nvPr/>
        </p:nvSpPr>
        <p:spPr>
          <a:xfrm>
            <a:off x="2220450" y="5526829"/>
            <a:ext cx="1062330" cy="458207"/>
          </a:xfrm>
          <a:prstGeom prst="wedgeRectCallout">
            <a:avLst>
              <a:gd name="adj1" fmla="val 41606"/>
              <a:gd name="adj2" fmla="val -72070"/>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defRPr/>
            </a:pPr>
            <a:r>
              <a:rPr kumimoji="1" lang="ja-JP" altLang="en-US" sz="1050" b="1" dirty="0">
                <a:solidFill>
                  <a:srgbClr val="002060"/>
                </a:solidFill>
                <a:latin typeface="Meiryo UI" panose="020B0604030504040204" pitchFamily="50" charset="-128"/>
                <a:ea typeface="Meiryo UI" panose="020B0604030504040204" pitchFamily="50" charset="-128"/>
              </a:rPr>
              <a:t>少子高齢化の</a:t>
            </a:r>
            <a:br>
              <a:rPr kumimoji="1" lang="en-US" altLang="ja-JP" sz="1050" b="1" dirty="0">
                <a:solidFill>
                  <a:srgbClr val="002060"/>
                </a:solidFill>
                <a:latin typeface="Meiryo UI" panose="020B0604030504040204" pitchFamily="50" charset="-128"/>
                <a:ea typeface="Meiryo UI" panose="020B0604030504040204" pitchFamily="50" charset="-128"/>
              </a:rPr>
            </a:br>
            <a:r>
              <a:rPr kumimoji="1" lang="ja-JP" altLang="en-US" sz="1050" b="1" dirty="0">
                <a:solidFill>
                  <a:srgbClr val="002060"/>
                </a:solidFill>
                <a:latin typeface="Meiryo UI" panose="020B0604030504040204" pitchFamily="50" charset="-128"/>
                <a:ea typeface="Meiryo UI" panose="020B0604030504040204" pitchFamily="50" charset="-128"/>
              </a:rPr>
              <a:t>影響が緩和</a:t>
            </a:r>
          </a:p>
        </p:txBody>
      </p:sp>
      <p:sp>
        <p:nvSpPr>
          <p:cNvPr id="3" name="テキスト ボックス 2">
            <a:extLst>
              <a:ext uri="{FF2B5EF4-FFF2-40B4-BE49-F238E27FC236}">
                <a16:creationId xmlns:a16="http://schemas.microsoft.com/office/drawing/2014/main" id="{F31466AD-2745-0D26-5023-9EA1794ED408}"/>
              </a:ext>
            </a:extLst>
          </p:cNvPr>
          <p:cNvSpPr txBox="1"/>
          <p:nvPr/>
        </p:nvSpPr>
        <p:spPr>
          <a:xfrm>
            <a:off x="6537893" y="2580975"/>
            <a:ext cx="927746" cy="307777"/>
          </a:xfrm>
          <a:prstGeom prst="rect">
            <a:avLst/>
          </a:prstGeom>
          <a:noFill/>
          <a:ln w="12700">
            <a:noFill/>
            <a:prstDash val="soli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2060</a:t>
            </a:r>
          </a:p>
        </p:txBody>
      </p:sp>
      <p:sp>
        <p:nvSpPr>
          <p:cNvPr id="54" name="吹き出し: 四角形 53">
            <a:extLst>
              <a:ext uri="{FF2B5EF4-FFF2-40B4-BE49-F238E27FC236}">
                <a16:creationId xmlns:a16="http://schemas.microsoft.com/office/drawing/2014/main" id="{B3E8A79F-BCCD-85E1-15B2-32B7A17104C9}"/>
              </a:ext>
            </a:extLst>
          </p:cNvPr>
          <p:cNvSpPr/>
          <p:nvPr/>
        </p:nvSpPr>
        <p:spPr>
          <a:xfrm>
            <a:off x="5665901" y="1942417"/>
            <a:ext cx="2473732" cy="671243"/>
          </a:xfrm>
          <a:prstGeom prst="wedgeRectCallout">
            <a:avLst>
              <a:gd name="adj1" fmla="val -92827"/>
              <a:gd name="adj2" fmla="val 23548"/>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defRPr/>
            </a:pPr>
            <a:r>
              <a:rPr kumimoji="1" lang="ja-JP" altLang="en-US" sz="1400" b="1" dirty="0">
                <a:solidFill>
                  <a:srgbClr val="002060"/>
                </a:solidFill>
                <a:latin typeface="Meiryo UI" panose="020B0604030504040204" pitchFamily="50" charset="-128"/>
                <a:ea typeface="Meiryo UI" panose="020B0604030504040204" pitchFamily="50" charset="-128"/>
              </a:rPr>
              <a:t>前回検証において、最も労働参加が進むと仮定したケースにも増して就業者数が増加</a:t>
            </a:r>
          </a:p>
        </p:txBody>
      </p:sp>
    </p:spTree>
    <p:extLst>
      <p:ext uri="{BB962C8B-B14F-4D97-AF65-F5344CB8AC3E}">
        <p14:creationId xmlns:p14="http://schemas.microsoft.com/office/powerpoint/2010/main" val="1834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childTnLst>
                                </p:cTn>
                              </p:par>
                              <p:par>
                                <p:cTn id="9" presetID="35" presetClass="path" presetSubtype="0" fill="hold" grpId="1" nodeType="withEffect">
                                  <p:stCondLst>
                                    <p:cond delay="0"/>
                                  </p:stCondLst>
                                  <p:childTnLst>
                                    <p:animMotion origin="layout" path="M -0.15657 0.01875 L -4.87179E-6 4.07407E-6 " pathEditMode="relative" rAng="0" ptsTypes="AA">
                                      <p:cBhvr>
                                        <p:cTn id="10" dur="1000" fill="hold"/>
                                        <p:tgtEl>
                                          <p:spTgt spid="54"/>
                                        </p:tgtEl>
                                        <p:attrNameLst>
                                          <p:attrName>ppt_x</p:attrName>
                                          <p:attrName>ppt_y</p:attrName>
                                        </p:attrNameLst>
                                      </p:cBhvr>
                                      <p:rCtr x="7821" y="-949"/>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35" presetClass="path" presetSubtype="0" fill="hold" grpId="1" nodeType="withEffect">
                                  <p:stCondLst>
                                    <p:cond delay="0"/>
                                  </p:stCondLst>
                                  <p:childTnLst>
                                    <p:animMotion origin="layout" path="M 0.04311 -0.04792 L -4.35897E-6 -3.7037E-7 " pathEditMode="relative" rAng="0" ptsTypes="AA">
                                      <p:cBhvr>
                                        <p:cTn id="18" dur="1000" fill="hold"/>
                                        <p:tgtEl>
                                          <p:spTgt spid="14"/>
                                        </p:tgtEl>
                                        <p:attrNameLst>
                                          <p:attrName>ppt_x</p:attrName>
                                          <p:attrName>ppt_y</p:attrName>
                                        </p:attrNameLst>
                                      </p:cBhvr>
                                      <p:rCtr x="-2163" y="2384"/>
                                    </p:animMotion>
                                  </p:childTnLst>
                                </p:cTn>
                              </p:par>
                              <p:par>
                                <p:cTn id="19" presetID="2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childTnLst>
                                </p:cTn>
                              </p:par>
                              <p:par>
                                <p:cTn id="23" presetID="35" presetClass="path" presetSubtype="0" fill="hold" grpId="1" nodeType="withEffect">
                                  <p:stCondLst>
                                    <p:cond delay="0"/>
                                  </p:stCondLst>
                                  <p:childTnLst>
                                    <p:animMotion origin="layout" path="M -0.05818 -0.04861 L 4.87179E-6 0 " pathEditMode="relative" rAng="0" ptsTypes="AA">
                                      <p:cBhvr>
                                        <p:cTn id="24" dur="1000" fill="hold"/>
                                        <p:tgtEl>
                                          <p:spTgt spid="11"/>
                                        </p:tgtEl>
                                        <p:attrNameLst>
                                          <p:attrName>ppt_x</p:attrName>
                                          <p:attrName>ppt_y</p:attrName>
                                        </p:attrNameLst>
                                      </p:cBhvr>
                                      <p:rCtr x="2901" y="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54" grpId="0" animBg="1"/>
      <p:bldP spid="5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EA72-EC85-1AD2-EE90-AAD7AFC2856D}"/>
            </a:ext>
          </a:extLst>
        </p:cNvPr>
        <p:cNvGrpSpPr/>
        <p:nvPr/>
      </p:nvGrpSpPr>
      <p:grpSpPr>
        <a:xfrm>
          <a:off x="0" y="0"/>
          <a:ext cx="0" cy="0"/>
          <a:chOff x="0" y="0"/>
          <a:chExt cx="0" cy="0"/>
        </a:xfrm>
      </p:grpSpPr>
      <p:sp>
        <p:nvSpPr>
          <p:cNvPr id="26" name="角丸四角形 47">
            <a:extLst>
              <a:ext uri="{FF2B5EF4-FFF2-40B4-BE49-F238E27FC236}">
                <a16:creationId xmlns:a16="http://schemas.microsoft.com/office/drawing/2014/main" id="{A0F2DE13-E14D-7259-8E16-9613A2BF5D86}"/>
              </a:ext>
            </a:extLst>
          </p:cNvPr>
          <p:cNvSpPr/>
          <p:nvPr/>
        </p:nvSpPr>
        <p:spPr>
          <a:xfrm>
            <a:off x="417953" y="1648376"/>
            <a:ext cx="4349637" cy="4043967"/>
          </a:xfrm>
          <a:prstGeom prst="roundRect">
            <a:avLst>
              <a:gd name="adj" fmla="val 0"/>
            </a:avLst>
          </a:prstGeom>
          <a:solidFill>
            <a:schemeClr val="accent6">
              <a:lumMod val="20000"/>
              <a:lumOff val="80000"/>
            </a:schemeClr>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60F797-D67E-81D8-5EF6-C9771EEA53D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4D402B5-32A6-6DE0-A95B-74882345F5A6}"/>
              </a:ext>
            </a:extLst>
          </p:cNvPr>
          <p:cNvSpPr/>
          <p:nvPr/>
        </p:nvSpPr>
        <p:spPr>
          <a:xfrm>
            <a:off x="411259" y="-5896"/>
            <a:ext cx="7775234"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性別・年齢階級別にみた就業率の変化と今後の見通し</a:t>
            </a:r>
          </a:p>
        </p:txBody>
      </p:sp>
      <p:sp>
        <p:nvSpPr>
          <p:cNvPr id="16" name="テキスト ボックス 15">
            <a:extLst>
              <a:ext uri="{FF2B5EF4-FFF2-40B4-BE49-F238E27FC236}">
                <a16:creationId xmlns:a16="http://schemas.microsoft.com/office/drawing/2014/main" id="{998562CC-8767-633B-0F40-19F32E44E88A}"/>
              </a:ext>
            </a:extLst>
          </p:cNvPr>
          <p:cNvSpPr txBox="1"/>
          <p:nvPr/>
        </p:nvSpPr>
        <p:spPr>
          <a:xfrm>
            <a:off x="325412" y="652076"/>
            <a:ext cx="9067800" cy="33823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近年、女性や高齢者で働く人が増えており、今後もさらに多くの人が働くと見込まれています。</a:t>
            </a:r>
            <a:endPar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下矢印 100">
            <a:extLst>
              <a:ext uri="{FF2B5EF4-FFF2-40B4-BE49-F238E27FC236}">
                <a16:creationId xmlns:a16="http://schemas.microsoft.com/office/drawing/2014/main" id="{0095F2F0-72D2-4864-E44C-C8F9F6AE2466}"/>
              </a:ext>
            </a:extLst>
          </p:cNvPr>
          <p:cNvSpPr/>
          <p:nvPr/>
        </p:nvSpPr>
        <p:spPr>
          <a:xfrm rot="16200000">
            <a:off x="378238" y="1045371"/>
            <a:ext cx="284871" cy="23164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0">
            <a:extLst>
              <a:ext uri="{FF2B5EF4-FFF2-40B4-BE49-F238E27FC236}">
                <a16:creationId xmlns:a16="http://schemas.microsoft.com/office/drawing/2014/main" id="{FD27FFEF-19D9-35F3-62E1-BCD707894390}"/>
              </a:ext>
            </a:extLst>
          </p:cNvPr>
          <p:cNvGraphicFramePr>
            <a:graphicFrameLocks noGrp="1"/>
          </p:cNvGraphicFramePr>
          <p:nvPr>
            <p:extLst>
              <p:ext uri="{D42A27DB-BD31-4B8C-83A1-F6EECF244321}">
                <p14:modId xmlns:p14="http://schemas.microsoft.com/office/powerpoint/2010/main" val="1563706183"/>
              </p:ext>
            </p:extLst>
          </p:nvPr>
        </p:nvGraphicFramePr>
        <p:xfrm>
          <a:off x="404850" y="5753878"/>
          <a:ext cx="9120148" cy="822960"/>
        </p:xfrm>
        <a:graphic>
          <a:graphicData uri="http://schemas.openxmlformats.org/drawingml/2006/table">
            <a:tbl>
              <a:tblPr firstRow="1" bandRow="1">
                <a:tableStyleId>{5C22544A-7EE6-4342-B048-85BDC9FD1C3A}</a:tableStyleId>
              </a:tblPr>
              <a:tblGrid>
                <a:gridCol w="3313740">
                  <a:extLst>
                    <a:ext uri="{9D8B030D-6E8A-4147-A177-3AD203B41FA5}">
                      <a16:colId xmlns:a16="http://schemas.microsoft.com/office/drawing/2014/main" val="2039769760"/>
                    </a:ext>
                  </a:extLst>
                </a:gridCol>
                <a:gridCol w="1722147">
                  <a:extLst>
                    <a:ext uri="{9D8B030D-6E8A-4147-A177-3AD203B41FA5}">
                      <a16:colId xmlns:a16="http://schemas.microsoft.com/office/drawing/2014/main" val="1248690978"/>
                    </a:ext>
                  </a:extLst>
                </a:gridCol>
                <a:gridCol w="490111">
                  <a:extLst>
                    <a:ext uri="{9D8B030D-6E8A-4147-A177-3AD203B41FA5}">
                      <a16:colId xmlns:a16="http://schemas.microsoft.com/office/drawing/2014/main" val="409544890"/>
                    </a:ext>
                  </a:extLst>
                </a:gridCol>
                <a:gridCol w="2142548">
                  <a:extLst>
                    <a:ext uri="{9D8B030D-6E8A-4147-A177-3AD203B41FA5}">
                      <a16:colId xmlns:a16="http://schemas.microsoft.com/office/drawing/2014/main" val="1369112062"/>
                    </a:ext>
                  </a:extLst>
                </a:gridCol>
                <a:gridCol w="1451602">
                  <a:extLst>
                    <a:ext uri="{9D8B030D-6E8A-4147-A177-3AD203B41FA5}">
                      <a16:colId xmlns:a16="http://schemas.microsoft.com/office/drawing/2014/main" val="2231818114"/>
                    </a:ext>
                  </a:extLst>
                </a:gridCol>
              </a:tblGrid>
              <a:tr h="204487">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2060"/>
                    </a:solidFill>
                  </a:tcPr>
                </a:tc>
                <a:tc>
                  <a:txBody>
                    <a:bodyPr/>
                    <a:lstStyle/>
                    <a:p>
                      <a:pPr algn="ctr"/>
                      <a:r>
                        <a:rPr kumimoji="1" lang="en-US" altLang="ja-JP" sz="1200" b="0" dirty="0">
                          <a:solidFill>
                            <a:schemeClr val="bg1"/>
                          </a:solidFill>
                          <a:latin typeface="Meiryo UI" panose="020B0604030504040204" pitchFamily="50" charset="-128"/>
                          <a:ea typeface="Meiryo UI" panose="020B0604030504040204" pitchFamily="50" charset="-128"/>
                        </a:rPr>
                        <a:t>2023</a:t>
                      </a:r>
                      <a:r>
                        <a:rPr kumimoji="1" lang="ja-JP" altLang="en-US" sz="1200" b="0" dirty="0">
                          <a:solidFill>
                            <a:schemeClr val="bg1"/>
                          </a:solidFill>
                          <a:latin typeface="Meiryo UI" panose="020B0604030504040204" pitchFamily="50" charset="-128"/>
                          <a:ea typeface="Meiryo UI" panose="020B0604030504040204" pitchFamily="50" charset="-128"/>
                        </a:rPr>
                        <a:t>年現在</a:t>
                      </a:r>
                    </a:p>
                  </a:txBody>
                  <a:tcPr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200" b="0" dirty="0">
                          <a:solidFill>
                            <a:schemeClr val="bg1"/>
                          </a:solidFill>
                          <a:latin typeface="Meiryo UI" panose="020B0604030504040204" pitchFamily="50" charset="-128"/>
                          <a:ea typeface="Meiryo UI" panose="020B0604030504040204"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en-US" altLang="ja-JP" sz="1200" b="0" dirty="0">
                          <a:solidFill>
                            <a:schemeClr val="bg1"/>
                          </a:solidFill>
                          <a:latin typeface="Meiryo UI" panose="020B0604030504040204" pitchFamily="50" charset="-128"/>
                          <a:ea typeface="Meiryo UI" panose="020B0604030504040204" pitchFamily="50" charset="-128"/>
                        </a:rPr>
                        <a:t>2040</a:t>
                      </a:r>
                      <a:r>
                        <a:rPr kumimoji="1" lang="ja-JP" altLang="en-US" sz="1200" b="0" dirty="0">
                          <a:solidFill>
                            <a:schemeClr val="bg1"/>
                          </a:solidFill>
                          <a:latin typeface="Meiryo UI" panose="020B0604030504040204" pitchFamily="50" charset="-128"/>
                          <a:ea typeface="Meiryo UI" panose="020B0604030504040204" pitchFamily="50" charset="-128"/>
                        </a:rPr>
                        <a:t>年（</a:t>
                      </a:r>
                      <a:r>
                        <a:rPr kumimoji="1" lang="en-US" altLang="ja-JP" sz="1200" b="0" dirty="0">
                          <a:solidFill>
                            <a:schemeClr val="bg1"/>
                          </a:solidFill>
                          <a:latin typeface="Meiryo UI" panose="020B0604030504040204" pitchFamily="50" charset="-128"/>
                          <a:ea typeface="Meiryo UI" panose="020B0604030504040204" pitchFamily="50" charset="-128"/>
                        </a:rPr>
                        <a:t>2024</a:t>
                      </a:r>
                      <a:r>
                        <a:rPr kumimoji="1" lang="ja-JP" altLang="en-US" sz="1200" b="0" dirty="0">
                          <a:solidFill>
                            <a:schemeClr val="bg1"/>
                          </a:solidFill>
                          <a:latin typeface="Meiryo UI" panose="020B0604030504040204" pitchFamily="50" charset="-128"/>
                          <a:ea typeface="Meiryo UI" panose="020B0604030504040204" pitchFamily="50" charset="-128"/>
                        </a:rPr>
                        <a:t>年推計）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en-US" altLang="ja-JP" sz="1200" b="0" dirty="0">
                          <a:solidFill>
                            <a:schemeClr val="bg1"/>
                          </a:solidFill>
                          <a:latin typeface="Meiryo UI" panose="020B0604030504040204" pitchFamily="50" charset="-128"/>
                          <a:ea typeface="Meiryo UI" panose="020B0604030504040204" pitchFamily="50" charset="-128"/>
                        </a:rPr>
                        <a:t>[</a:t>
                      </a:r>
                      <a:r>
                        <a:rPr kumimoji="1" lang="ja-JP" altLang="en-US" sz="1200" b="0" dirty="0">
                          <a:solidFill>
                            <a:schemeClr val="bg1"/>
                          </a:solidFill>
                          <a:latin typeface="Meiryo UI" panose="020B0604030504040204" pitchFamily="50" charset="-128"/>
                          <a:ea typeface="Meiryo UI" panose="020B0604030504040204" pitchFamily="50" charset="-128"/>
                        </a:rPr>
                        <a:t>前回推計</a:t>
                      </a:r>
                      <a:r>
                        <a:rPr kumimoji="1" lang="en-US" altLang="ja-JP" sz="1200" b="0" dirty="0">
                          <a:solidFill>
                            <a:schemeClr val="bg1"/>
                          </a:solidFill>
                          <a:latin typeface="Meiryo UI" panose="020B0604030504040204" pitchFamily="50" charset="-128"/>
                          <a:ea typeface="Meiryo UI" panose="020B0604030504040204" pitchFamily="50" charset="-128"/>
                        </a:rPr>
                        <a:t>]</a:t>
                      </a: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45300956"/>
                  </a:ext>
                </a:extLst>
              </a:tr>
              <a:tr h="204487">
                <a:tc>
                  <a:txBody>
                    <a:bodyPr/>
                    <a:lstStyle/>
                    <a:p>
                      <a:r>
                        <a:rPr kumimoji="1" lang="ja-JP" altLang="en-US" sz="1200" dirty="0">
                          <a:latin typeface="Meiryo UI" panose="020B0604030504040204" pitchFamily="50" charset="-128"/>
                          <a:ea typeface="Meiryo UI" panose="020B0604030504040204" pitchFamily="50" charset="-128"/>
                        </a:rPr>
                        <a:t>　就業者総数</a:t>
                      </a: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r>
                        <a:rPr kumimoji="1" lang="en-US" altLang="ja-JP" sz="1200" dirty="0">
                          <a:latin typeface="Meiryo UI" panose="020B0604030504040204" pitchFamily="50" charset="-128"/>
                          <a:ea typeface="Meiryo UI" panose="020B0604030504040204" pitchFamily="50" charset="-128"/>
                        </a:rPr>
                        <a:t>6,747</a:t>
                      </a:r>
                      <a:r>
                        <a:rPr kumimoji="1" lang="ja-JP" altLang="en-US" sz="1200" dirty="0">
                          <a:latin typeface="Meiryo UI" panose="020B0604030504040204" pitchFamily="50" charset="-128"/>
                          <a:ea typeface="Meiryo UI" panose="020B0604030504040204" pitchFamily="50" charset="-128"/>
                        </a:rPr>
                        <a:t>万人</a:t>
                      </a:r>
                    </a:p>
                  </a:txBody>
                  <a:tcPr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6,734</a:t>
                      </a:r>
                      <a:r>
                        <a:rPr kumimoji="1" lang="ja-JP" altLang="en-US" sz="1200" dirty="0">
                          <a:latin typeface="Meiryo UI" panose="020B0604030504040204" pitchFamily="50" charset="-128"/>
                          <a:ea typeface="Meiryo UI" panose="020B0604030504040204" pitchFamily="50" charset="-128"/>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dirty="0">
                          <a:latin typeface="Meiryo UI" panose="020B0604030504040204" pitchFamily="50" charset="-128"/>
                          <a:ea typeface="Meiryo UI" panose="020B0604030504040204" pitchFamily="50" charset="-128"/>
                        </a:rPr>
                        <a:t>[6,024</a:t>
                      </a:r>
                      <a:r>
                        <a:rPr kumimoji="1" lang="ja-JP" altLang="en-US" sz="1200" dirty="0">
                          <a:latin typeface="Meiryo UI" panose="020B0604030504040204" pitchFamily="50" charset="-128"/>
                          <a:ea typeface="Meiryo UI" panose="020B0604030504040204" pitchFamily="50" charset="-128"/>
                        </a:rPr>
                        <a:t>万人</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459960"/>
                  </a:ext>
                </a:extLst>
              </a:tr>
              <a:tr h="204487">
                <a:tc>
                  <a:txBody>
                    <a:bodyPr/>
                    <a:lstStyle/>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歳以上人口に占める就業者の割合</a:t>
                      </a: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r>
                        <a:rPr kumimoji="1" lang="en-US" altLang="ja-JP" sz="1200" dirty="0">
                          <a:latin typeface="Meiryo UI" panose="020B0604030504040204" pitchFamily="50" charset="-128"/>
                          <a:ea typeface="Meiryo UI" panose="020B0604030504040204" pitchFamily="50" charset="-128"/>
                        </a:rPr>
                        <a:t>61.2</a:t>
                      </a:r>
                      <a:r>
                        <a:rPr kumimoji="1" lang="ja-JP" altLang="en-US" sz="1200" dirty="0">
                          <a:latin typeface="Meiryo UI" panose="020B0604030504040204" pitchFamily="50" charset="-128"/>
                          <a:ea typeface="Meiryo UI" panose="020B0604030504040204" pitchFamily="50" charset="-128"/>
                        </a:rPr>
                        <a:t>％　　　　</a:t>
                      </a:r>
                      <a:r>
                        <a:rPr kumimoji="1" lang="ja-JP" altLang="en-US" sz="1200" baseline="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p>
                  </a:txBody>
                  <a:tcPr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dirty="0">
                          <a:latin typeface="Meiryo UI" panose="020B0604030504040204" pitchFamily="50" charset="-128"/>
                          <a:ea typeface="Meiryo UI" panose="020B0604030504040204" pitchFamily="50" charset="-128"/>
                        </a:rPr>
                        <a:t>66.4</a:t>
                      </a:r>
                      <a:r>
                        <a:rPr kumimoji="1" lang="ja-JP" altLang="en-US" sz="1200" dirty="0">
                          <a:latin typeface="Meiryo UI" panose="020B0604030504040204" pitchFamily="50" charset="-128"/>
                          <a:ea typeface="Meiryo UI" panose="020B0604030504040204"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dirty="0">
                          <a:latin typeface="Meiryo UI" panose="020B0604030504040204" pitchFamily="50" charset="-128"/>
                          <a:ea typeface="Meiryo UI" panose="020B0604030504040204" pitchFamily="50" charset="-128"/>
                        </a:rPr>
                        <a:t>[60.9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0208732"/>
                  </a:ext>
                </a:extLst>
              </a:tr>
            </a:tbl>
          </a:graphicData>
        </a:graphic>
      </p:graphicFrame>
      <p:grpSp>
        <p:nvGrpSpPr>
          <p:cNvPr id="22" name="グループ化 21">
            <a:extLst>
              <a:ext uri="{FF2B5EF4-FFF2-40B4-BE49-F238E27FC236}">
                <a16:creationId xmlns:a16="http://schemas.microsoft.com/office/drawing/2014/main" id="{C7272E7C-A47C-8CA4-6CA3-A81CF650D3B9}"/>
              </a:ext>
            </a:extLst>
          </p:cNvPr>
          <p:cNvGrpSpPr/>
          <p:nvPr/>
        </p:nvGrpSpPr>
        <p:grpSpPr>
          <a:xfrm>
            <a:off x="454077" y="1658459"/>
            <a:ext cx="4178040" cy="4056793"/>
            <a:chOff x="441092" y="995792"/>
            <a:chExt cx="4325037" cy="4436509"/>
          </a:xfrm>
        </p:grpSpPr>
        <p:graphicFrame>
          <p:nvGraphicFramePr>
            <p:cNvPr id="23" name="グラフ 22">
              <a:extLst>
                <a:ext uri="{FF2B5EF4-FFF2-40B4-BE49-F238E27FC236}">
                  <a16:creationId xmlns:a16="http://schemas.microsoft.com/office/drawing/2014/main" id="{1F479ABC-A9B2-6C23-B013-9024052E5F8B}"/>
                </a:ext>
              </a:extLst>
            </p:cNvPr>
            <p:cNvGraphicFramePr/>
            <p:nvPr>
              <p:extLst>
                <p:ext uri="{D42A27DB-BD31-4B8C-83A1-F6EECF244321}">
                  <p14:modId xmlns:p14="http://schemas.microsoft.com/office/powerpoint/2010/main" val="186229782"/>
                </p:ext>
              </p:extLst>
            </p:nvPr>
          </p:nvGraphicFramePr>
          <p:xfrm>
            <a:off x="441092" y="995792"/>
            <a:ext cx="4325037" cy="4436509"/>
          </p:xfrm>
          <a:graphic>
            <a:graphicData uri="http://schemas.openxmlformats.org/drawingml/2006/chart">
              <c:chart xmlns:c="http://schemas.openxmlformats.org/drawingml/2006/chart" xmlns:r="http://schemas.openxmlformats.org/officeDocument/2006/relationships" r:id="rId2"/>
            </a:graphicData>
          </a:graphic>
        </p:graphicFrame>
        <p:sp>
          <p:nvSpPr>
            <p:cNvPr id="24" name="楕円 23">
              <a:extLst>
                <a:ext uri="{FF2B5EF4-FFF2-40B4-BE49-F238E27FC236}">
                  <a16:creationId xmlns:a16="http://schemas.microsoft.com/office/drawing/2014/main" id="{C979DA13-1A79-3D89-91E9-9363AB8F2888}"/>
                </a:ext>
              </a:extLst>
            </p:cNvPr>
            <p:cNvSpPr/>
            <p:nvPr/>
          </p:nvSpPr>
          <p:spPr>
            <a:xfrm rot="4436646">
              <a:off x="2993914" y="2207392"/>
              <a:ext cx="1719270" cy="729440"/>
            </a:xfrm>
            <a:prstGeom prst="ellipse">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A2AF558A-9087-662F-D22C-3A5AC12804D0}"/>
                </a:ext>
              </a:extLst>
            </p:cNvPr>
            <p:cNvSpPr txBox="1"/>
            <p:nvPr/>
          </p:nvSpPr>
          <p:spPr>
            <a:xfrm>
              <a:off x="3424101" y="3326831"/>
              <a:ext cx="641110" cy="2323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歳台</a:t>
              </a:r>
            </a:p>
          </p:txBody>
        </p:sp>
      </p:grpSp>
      <p:sp>
        <p:nvSpPr>
          <p:cNvPr id="27" name="角丸四角形 47">
            <a:extLst>
              <a:ext uri="{FF2B5EF4-FFF2-40B4-BE49-F238E27FC236}">
                <a16:creationId xmlns:a16="http://schemas.microsoft.com/office/drawing/2014/main" id="{D1420F9B-1F68-6923-E9D6-542F493B3F8B}"/>
              </a:ext>
            </a:extLst>
          </p:cNvPr>
          <p:cNvSpPr/>
          <p:nvPr/>
        </p:nvSpPr>
        <p:spPr>
          <a:xfrm>
            <a:off x="5006340" y="1655439"/>
            <a:ext cx="4348685" cy="4036904"/>
          </a:xfrm>
          <a:prstGeom prst="roundRect">
            <a:avLst>
              <a:gd name="adj" fmla="val 0"/>
            </a:avLst>
          </a:prstGeom>
          <a:solidFill>
            <a:srgbClr val="E5EBF7"/>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18E9BD3A-1A79-939F-A4CF-A6DED78732BD}"/>
              </a:ext>
            </a:extLst>
          </p:cNvPr>
          <p:cNvSpPr txBox="1"/>
          <p:nvPr/>
        </p:nvSpPr>
        <p:spPr>
          <a:xfrm>
            <a:off x="1571187" y="1648673"/>
            <a:ext cx="204316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男　性</a:t>
            </a:r>
          </a:p>
        </p:txBody>
      </p:sp>
      <p:graphicFrame>
        <p:nvGraphicFramePr>
          <p:cNvPr id="30" name="グラフ 29">
            <a:extLst>
              <a:ext uri="{FF2B5EF4-FFF2-40B4-BE49-F238E27FC236}">
                <a16:creationId xmlns:a16="http://schemas.microsoft.com/office/drawing/2014/main" id="{6823A79E-8665-8BBF-331C-DDB7C1C343BD}"/>
              </a:ext>
            </a:extLst>
          </p:cNvPr>
          <p:cNvGraphicFramePr/>
          <p:nvPr>
            <p:extLst>
              <p:ext uri="{D42A27DB-BD31-4B8C-83A1-F6EECF244321}">
                <p14:modId xmlns:p14="http://schemas.microsoft.com/office/powerpoint/2010/main" val="1094849532"/>
              </p:ext>
            </p:extLst>
          </p:nvPr>
        </p:nvGraphicFramePr>
        <p:xfrm>
          <a:off x="4995141" y="1597161"/>
          <a:ext cx="4132333" cy="4232342"/>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A714BD87-5407-DD91-79DF-7155D0A5C999}"/>
              </a:ext>
            </a:extLst>
          </p:cNvPr>
          <p:cNvSpPr txBox="1"/>
          <p:nvPr/>
        </p:nvSpPr>
        <p:spPr>
          <a:xfrm>
            <a:off x="6159098" y="1648673"/>
            <a:ext cx="204316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女　性</a:t>
            </a:r>
          </a:p>
        </p:txBody>
      </p:sp>
      <p:sp>
        <p:nvSpPr>
          <p:cNvPr id="31" name="吹き出し: 四角形 30">
            <a:extLst>
              <a:ext uri="{FF2B5EF4-FFF2-40B4-BE49-F238E27FC236}">
                <a16:creationId xmlns:a16="http://schemas.microsoft.com/office/drawing/2014/main" id="{055EAF10-91CC-AAE2-7F5C-DE87963140CA}"/>
              </a:ext>
            </a:extLst>
          </p:cNvPr>
          <p:cNvSpPr/>
          <p:nvPr/>
        </p:nvSpPr>
        <p:spPr>
          <a:xfrm>
            <a:off x="8609871" y="2644451"/>
            <a:ext cx="915130" cy="593095"/>
          </a:xfrm>
          <a:prstGeom prst="wedgeRectCallout">
            <a:avLst>
              <a:gd name="adj1" fmla="val -71522"/>
              <a:gd name="adj2" fmla="val -5710"/>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少子高齢化の</a:t>
            </a:r>
            <a:br>
              <a:rPr kumimoji="1"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影響が緩和</a:t>
            </a:r>
          </a:p>
        </p:txBody>
      </p:sp>
      <p:sp>
        <p:nvSpPr>
          <p:cNvPr id="32" name="吹き出し: 四角形 31">
            <a:extLst>
              <a:ext uri="{FF2B5EF4-FFF2-40B4-BE49-F238E27FC236}">
                <a16:creationId xmlns:a16="http://schemas.microsoft.com/office/drawing/2014/main" id="{0B930F6C-FC4A-EB3D-9355-3F6C98B41E28}"/>
              </a:ext>
            </a:extLst>
          </p:cNvPr>
          <p:cNvSpPr/>
          <p:nvPr/>
        </p:nvSpPr>
        <p:spPr>
          <a:xfrm>
            <a:off x="2287062" y="3135764"/>
            <a:ext cx="1012772" cy="593095"/>
          </a:xfrm>
          <a:prstGeom prst="wedgeRectCallout">
            <a:avLst>
              <a:gd name="adj1" fmla="val 66375"/>
              <a:gd name="adj2" fmla="val -39531"/>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少子高齢化の</a:t>
            </a:r>
            <a:br>
              <a:rPr kumimoji="1" lang="en-US" altLang="ja-JP"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影響が緩和</a:t>
            </a:r>
          </a:p>
        </p:txBody>
      </p:sp>
      <p:sp>
        <p:nvSpPr>
          <p:cNvPr id="2" name="下矢印 100">
            <a:extLst>
              <a:ext uri="{FF2B5EF4-FFF2-40B4-BE49-F238E27FC236}">
                <a16:creationId xmlns:a16="http://schemas.microsoft.com/office/drawing/2014/main" id="{833CC46B-BC47-4B8F-79A8-8EF24F24CCD1}"/>
              </a:ext>
            </a:extLst>
          </p:cNvPr>
          <p:cNvSpPr/>
          <p:nvPr/>
        </p:nvSpPr>
        <p:spPr>
          <a:xfrm rot="10800000">
            <a:off x="3988269" y="2488452"/>
            <a:ext cx="383684" cy="311997"/>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下矢印 100">
            <a:extLst>
              <a:ext uri="{FF2B5EF4-FFF2-40B4-BE49-F238E27FC236}">
                <a16:creationId xmlns:a16="http://schemas.microsoft.com/office/drawing/2014/main" id="{58EFD382-DCDB-C253-D997-F8E31EF6CFCB}"/>
              </a:ext>
            </a:extLst>
          </p:cNvPr>
          <p:cNvSpPr/>
          <p:nvPr/>
        </p:nvSpPr>
        <p:spPr>
          <a:xfrm rot="10800000">
            <a:off x="8180532" y="2448061"/>
            <a:ext cx="383684" cy="31199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B1938053-F9EB-5192-2BDB-A7AC347B6D47}"/>
              </a:ext>
            </a:extLst>
          </p:cNvPr>
          <p:cNvPicPr>
            <a:picLocks noChangeAspect="1"/>
          </p:cNvPicPr>
          <p:nvPr/>
        </p:nvPicPr>
        <p:blipFill>
          <a:blip r:embed="rId4"/>
          <a:srcRect b="24230"/>
          <a:stretch/>
        </p:blipFill>
        <p:spPr>
          <a:xfrm>
            <a:off x="7300111" y="669757"/>
            <a:ext cx="2043170" cy="982372"/>
          </a:xfrm>
          <a:prstGeom prst="rect">
            <a:avLst/>
          </a:prstGeom>
        </p:spPr>
      </p:pic>
      <p:sp>
        <p:nvSpPr>
          <p:cNvPr id="9" name="正方形/長方形 8">
            <a:extLst>
              <a:ext uri="{FF2B5EF4-FFF2-40B4-BE49-F238E27FC236}">
                <a16:creationId xmlns:a16="http://schemas.microsoft.com/office/drawing/2014/main" id="{2901FB39-22A2-CE90-D444-20C80A8E02B1}"/>
              </a:ext>
            </a:extLst>
          </p:cNvPr>
          <p:cNvSpPr/>
          <p:nvPr/>
        </p:nvSpPr>
        <p:spPr>
          <a:xfrm>
            <a:off x="691822" y="1167659"/>
            <a:ext cx="5652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1E982A78-969F-6922-FA20-1BDFF6F94C3C}"/>
              </a:ext>
            </a:extLst>
          </p:cNvPr>
          <p:cNvSpPr/>
          <p:nvPr/>
        </p:nvSpPr>
        <p:spPr>
          <a:xfrm>
            <a:off x="682297" y="1435219"/>
            <a:ext cx="5652000" cy="10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3360C29C-23ED-858D-0A42-DFA70276C31E}"/>
              </a:ext>
            </a:extLst>
          </p:cNvPr>
          <p:cNvSpPr txBox="1"/>
          <p:nvPr/>
        </p:nvSpPr>
        <p:spPr>
          <a:xfrm>
            <a:off x="671780" y="961550"/>
            <a:ext cx="6882716" cy="665823"/>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現役世代の人口が減ったとしても、働く人が増えれば、就業者数は</a:t>
            </a:r>
            <a:endPar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同じようには減らないので、年金制度の持続可能性が高まります。</a:t>
            </a:r>
          </a:p>
        </p:txBody>
      </p:sp>
    </p:spTree>
    <p:extLst>
      <p:ext uri="{BB962C8B-B14F-4D97-AF65-F5344CB8AC3E}">
        <p14:creationId xmlns:p14="http://schemas.microsoft.com/office/powerpoint/2010/main" val="72632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childTnLst>
                                </p:cTn>
                              </p:par>
                              <p:par>
                                <p:cTn id="9" presetID="35" presetClass="path" presetSubtype="0" fill="hold" grpId="1" nodeType="withEffect">
                                  <p:stCondLst>
                                    <p:cond delay="0"/>
                                  </p:stCondLst>
                                  <p:childTnLst>
                                    <p:animMotion origin="layout" path="M -0.08397 0.00463 L -4.61538E-6 -3.7037E-6 " pathEditMode="relative" rAng="0" ptsTypes="AA">
                                      <p:cBhvr>
                                        <p:cTn id="10" dur="1000" fill="hold"/>
                                        <p:tgtEl>
                                          <p:spTgt spid="31"/>
                                        </p:tgtEl>
                                        <p:attrNameLst>
                                          <p:attrName>ppt_x</p:attrName>
                                          <p:attrName>ppt_y</p:attrName>
                                        </p:attrNameLst>
                                      </p:cBhvr>
                                      <p:rCtr x="4199" y="-231"/>
                                    </p:animMotion>
                                  </p:childTnLst>
                                </p:cTn>
                              </p:par>
                              <p:par>
                                <p:cTn id="11" presetID="23" presetClass="entr" presetSubtype="16"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childTnLst>
                                </p:cTn>
                              </p:par>
                              <p:par>
                                <p:cTn id="15" presetID="35" presetClass="path" presetSubtype="0" fill="hold" grpId="1" nodeType="withEffect">
                                  <p:stCondLst>
                                    <p:cond delay="0"/>
                                  </p:stCondLst>
                                  <p:childTnLst>
                                    <p:animMotion origin="layout" path="M 0.07404 -0.04352 L -1.28205E-6 -2.96296E-6 " pathEditMode="relative" rAng="0" ptsTypes="AA">
                                      <p:cBhvr>
                                        <p:cTn id="16" dur="1000" fill="hold"/>
                                        <p:tgtEl>
                                          <p:spTgt spid="32"/>
                                        </p:tgtEl>
                                        <p:attrNameLst>
                                          <p:attrName>ppt_x</p:attrName>
                                          <p:attrName>ppt_y</p:attrName>
                                        </p:attrNameLst>
                                      </p:cBhvr>
                                      <p:rCtr x="-3702"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2261FE6F-3284-CF0B-414D-2FD578F70982}"/>
              </a:ext>
            </a:extLst>
          </p:cNvPr>
          <p:cNvSpPr>
            <a:spLocks noGrp="1"/>
          </p:cNvSpPr>
          <p:nvPr>
            <p:ph type="sldNum" sz="quarter" idx="12"/>
          </p:nvPr>
        </p:nvSpPr>
        <p:spPr/>
        <p:txBody>
          <a:bodyPr/>
          <a:lstStyle/>
          <a:p>
            <a:fld id="{C7378CBE-A140-4EEA-9819-9CD0025EC3DF}" type="slidenum">
              <a:rPr kumimoji="1" lang="ja-JP" altLang="en-US" smtClean="0"/>
              <a:pPr/>
              <a:t>27</a:t>
            </a:fld>
            <a:endParaRPr kumimoji="1" lang="ja-JP" altLang="en-US"/>
          </a:p>
        </p:txBody>
      </p:sp>
      <p:sp>
        <p:nvSpPr>
          <p:cNvPr id="8" name="正方形/長方形 7">
            <a:extLst>
              <a:ext uri="{FF2B5EF4-FFF2-40B4-BE49-F238E27FC236}">
                <a16:creationId xmlns:a16="http://schemas.microsoft.com/office/drawing/2014/main" id="{949BC259-4C16-3D76-F27D-860308C822F9}"/>
              </a:ext>
            </a:extLst>
          </p:cNvPr>
          <p:cNvSpPr/>
          <p:nvPr/>
        </p:nvSpPr>
        <p:spPr>
          <a:xfrm>
            <a:off x="411134" y="0"/>
            <a:ext cx="3727651"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地域経済を支える役割</a:t>
            </a:r>
          </a:p>
        </p:txBody>
      </p:sp>
      <p:sp>
        <p:nvSpPr>
          <p:cNvPr id="2" name="角丸四角形 47">
            <a:extLst>
              <a:ext uri="{FF2B5EF4-FFF2-40B4-BE49-F238E27FC236}">
                <a16:creationId xmlns:a16="http://schemas.microsoft.com/office/drawing/2014/main" id="{EF98D840-ED89-6748-68F4-F0433086674A}"/>
              </a:ext>
            </a:extLst>
          </p:cNvPr>
          <p:cNvSpPr/>
          <p:nvPr/>
        </p:nvSpPr>
        <p:spPr>
          <a:xfrm>
            <a:off x="411163" y="1276866"/>
            <a:ext cx="9082087" cy="5025080"/>
          </a:xfrm>
          <a:prstGeom prst="roundRect">
            <a:avLst>
              <a:gd name="adj" fmla="val 0"/>
            </a:avLst>
          </a:prstGeom>
          <a:solidFill>
            <a:srgbClr val="DAE3F3"/>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4">
            <a:extLst>
              <a:ext uri="{FF2B5EF4-FFF2-40B4-BE49-F238E27FC236}">
                <a16:creationId xmlns:a16="http://schemas.microsoft.com/office/drawing/2014/main" id="{BC15061D-E251-D0EC-67A4-89121881478E}"/>
              </a:ext>
            </a:extLst>
          </p:cNvPr>
          <p:cNvSpPr txBox="1">
            <a:spLocks/>
          </p:cNvSpPr>
          <p:nvPr/>
        </p:nvSpPr>
        <p:spPr>
          <a:xfrm>
            <a:off x="2651040" y="1386730"/>
            <a:ext cx="4603920" cy="571595"/>
          </a:xfrm>
          <a:prstGeom prst="rect">
            <a:avLst/>
          </a:prstGeom>
          <a:noFill/>
          <a:ln w="12700" cap="flat" cmpd="sng" algn="ctr">
            <a:noFill/>
            <a:prstDash val="solid"/>
            <a:miter lim="800000"/>
          </a:ln>
          <a:effectLst/>
        </p:spPr>
        <p:txBody>
          <a:bodyPr vert="horz" wrap="square" lIns="360000" tIns="144000" rIns="360000" bIns="144000" rtlCol="0" anchor="t">
            <a:no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1000"/>
              </a:spcBef>
              <a:spcAft>
                <a:spcPts val="800"/>
              </a:spcAft>
              <a:buClr>
                <a:srgbClr val="103185"/>
              </a:buClr>
              <a:buSzTx/>
              <a:buFont typeface="Arial" panose="020B0604020202020204" pitchFamily="34" charset="0"/>
              <a:buNone/>
              <a:tabLst/>
              <a:defRPr/>
            </a:pPr>
            <a:r>
              <a:rPr kumimoji="1" lang="zh-TW" altLang="en-US" sz="1800" b="1" i="0" u="none" strike="noStrike" kern="9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対家計最終消費支出比上位７県</a:t>
            </a:r>
            <a:endParaRPr kumimoji="1" lang="zh-TW" altLang="en-US" sz="1600" b="0" i="0" u="none" strike="noStrike" kern="9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6F0AB21-AF1B-9AC7-2535-1D5C1DC4DF0D}"/>
              </a:ext>
            </a:extLst>
          </p:cNvPr>
          <p:cNvSpPr txBox="1"/>
          <p:nvPr/>
        </p:nvSpPr>
        <p:spPr>
          <a:xfrm>
            <a:off x="888374" y="5384220"/>
            <a:ext cx="8145727" cy="686535"/>
          </a:xfrm>
          <a:prstGeom prst="rect">
            <a:avLst/>
          </a:prstGeom>
          <a:noFill/>
        </p:spPr>
        <p:txBody>
          <a:bodyPr wrap="square" rtlCol="0">
            <a:spAutoFit/>
          </a:bodyPr>
          <a:lstStyle/>
          <a:p>
            <a:pPr marR="0" lvl="0" algn="l" defTabSz="457200" rtl="0" eaLnBrk="1" fontAlgn="auto" latinLnBrk="0" hangingPunct="1">
              <a:lnSpc>
                <a:spcPct val="11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高齢化率：</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総務省「人口推計」（令和５年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月１日現在）</a:t>
            </a:r>
            <a:b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都道府県別年金総額：</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厚生労働省年金局「厚生年金保険・国民年金　事業年報」（令和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年度）をもとに作成</a:t>
            </a:r>
            <a:b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（厚生年金保険、国民年金及び福祉年金の受給者の年金総額）</a:t>
            </a:r>
            <a:b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県民所得・家計最終消費支出：</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内閣府「県民経済計算」（令和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graphicFrame>
        <p:nvGraphicFramePr>
          <p:cNvPr id="9" name="コンテンツ プレースホルダー 5">
            <a:extLst>
              <a:ext uri="{FF2B5EF4-FFF2-40B4-BE49-F238E27FC236}">
                <a16:creationId xmlns:a16="http://schemas.microsoft.com/office/drawing/2014/main" id="{0478D643-4118-947B-3215-9F77EB809738}"/>
              </a:ext>
            </a:extLst>
          </p:cNvPr>
          <p:cNvGraphicFramePr>
            <a:graphicFrameLocks/>
          </p:cNvGraphicFramePr>
          <p:nvPr>
            <p:extLst>
              <p:ext uri="{D42A27DB-BD31-4B8C-83A1-F6EECF244321}">
                <p14:modId xmlns:p14="http://schemas.microsoft.com/office/powerpoint/2010/main" val="4248778924"/>
              </p:ext>
            </p:extLst>
          </p:nvPr>
        </p:nvGraphicFramePr>
        <p:xfrm>
          <a:off x="990600" y="2127239"/>
          <a:ext cx="7924800" cy="3201714"/>
        </p:xfrm>
        <a:graphic>
          <a:graphicData uri="http://schemas.openxmlformats.org/drawingml/2006/table">
            <a:tbl>
              <a:tblPr firstRow="1" bandRow="1">
                <a:tableStyleId>{5C22544A-7EE6-4342-B048-85BDC9FD1C3A}</a:tableStyleId>
              </a:tblPr>
              <a:tblGrid>
                <a:gridCol w="2619768">
                  <a:extLst>
                    <a:ext uri="{9D8B030D-6E8A-4147-A177-3AD203B41FA5}">
                      <a16:colId xmlns:a16="http://schemas.microsoft.com/office/drawing/2014/main" val="78732491"/>
                    </a:ext>
                  </a:extLst>
                </a:gridCol>
                <a:gridCol w="2652516">
                  <a:extLst>
                    <a:ext uri="{9D8B030D-6E8A-4147-A177-3AD203B41FA5}">
                      <a16:colId xmlns:a16="http://schemas.microsoft.com/office/drawing/2014/main" val="1316897428"/>
                    </a:ext>
                  </a:extLst>
                </a:gridCol>
                <a:gridCol w="2652516">
                  <a:extLst>
                    <a:ext uri="{9D8B030D-6E8A-4147-A177-3AD203B41FA5}">
                      <a16:colId xmlns:a16="http://schemas.microsoft.com/office/drawing/2014/main" val="2416171956"/>
                    </a:ext>
                  </a:extLst>
                </a:gridCol>
              </a:tblGrid>
              <a:tr h="711492">
                <a:tc>
                  <a:txBody>
                    <a:bodyPr/>
                    <a:lstStyle/>
                    <a:p>
                      <a:pPr algn="ctr" rtl="0" fontAlgn="ctr"/>
                      <a:r>
                        <a:rPr lang="ja-JP" altLang="en-US" sz="1600" b="1" i="0" u="none" strike="noStrike" dirty="0">
                          <a:solidFill>
                            <a:schemeClr val="bg1"/>
                          </a:solidFill>
                          <a:effectLst/>
                          <a:latin typeface="Meiryo UI" panose="020B0604030504040204" pitchFamily="50" charset="-128"/>
                          <a:ea typeface="Meiryo UI" panose="020B0604030504040204" pitchFamily="50" charset="-128"/>
                        </a:rPr>
                        <a:t>都道府県名（高齢化率）</a:t>
                      </a:r>
                      <a:endParaRPr lang="en-US" altLang="ja-JP" sz="16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2060"/>
                    </a:solidFill>
                  </a:tcPr>
                </a:tc>
                <a:tc>
                  <a:txBody>
                    <a:bodyPr/>
                    <a:lstStyle/>
                    <a:p>
                      <a:pPr algn="ctr" rtl="0" fontAlgn="ctr"/>
                      <a:r>
                        <a:rPr lang="ja-JP" altLang="en-US" sz="1600" b="1" i="0" u="none" strike="noStrike" dirty="0">
                          <a:solidFill>
                            <a:schemeClr val="bg1"/>
                          </a:solidFill>
                          <a:effectLst/>
                          <a:latin typeface="Meiryo UI" panose="020B0604030504040204" pitchFamily="50" charset="-128"/>
                          <a:ea typeface="Meiryo UI" panose="020B0604030504040204" pitchFamily="50" charset="-128"/>
                        </a:rPr>
                        <a:t>対家計最終消費支出比</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2060"/>
                    </a:solidFill>
                  </a:tcPr>
                </a:tc>
                <a:tc>
                  <a:txBody>
                    <a:bodyPr/>
                    <a:lstStyle/>
                    <a:p>
                      <a:pPr algn="ctr" rtl="0" fontAlgn="ctr"/>
                      <a:r>
                        <a:rPr lang="ja-JP" altLang="en-US" sz="1600" b="1" i="0" u="none" strike="noStrike" dirty="0">
                          <a:solidFill>
                            <a:schemeClr val="bg1"/>
                          </a:solidFill>
                          <a:effectLst/>
                          <a:latin typeface="Meiryo UI" panose="020B0604030504040204" pitchFamily="50" charset="-128"/>
                          <a:ea typeface="Meiryo UI" panose="020B0604030504040204" pitchFamily="50" charset="-128"/>
                        </a:rPr>
                        <a:t>対県民所得比</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180334935"/>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山口県（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24.6%</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17.1%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948998911"/>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鳥取県（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33.3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22.3%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61101386"/>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福井県（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31.5</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14.4%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24818633"/>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島根県（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35.0</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17.2%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48886730"/>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新潟県（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33.8</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21.9%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16.6%</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062407970"/>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岐阜県（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31.2</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21.9%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05600075"/>
                  </a:ext>
                </a:extLst>
              </a:tr>
              <a:tr h="355746">
                <a:tc>
                  <a:txBody>
                    <a:bodyPr/>
                    <a:lstStyle/>
                    <a:p>
                      <a:pPr algn="ctr"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長野県（</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32.7</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21.8%</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ctr"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16.8%</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933863806"/>
                  </a:ext>
                </a:extLst>
              </a:tr>
            </a:tbl>
          </a:graphicData>
        </a:graphic>
      </p:graphicFrame>
      <p:pic>
        <p:nvPicPr>
          <p:cNvPr id="10" name="図 9">
            <a:extLst>
              <a:ext uri="{FF2B5EF4-FFF2-40B4-BE49-F238E27FC236}">
                <a16:creationId xmlns:a16="http://schemas.microsoft.com/office/drawing/2014/main" id="{34D64581-3047-C5C3-B435-CE12DBD7893D}"/>
              </a:ext>
            </a:extLst>
          </p:cNvPr>
          <p:cNvPicPr>
            <a:picLocks noChangeAspect="1"/>
          </p:cNvPicPr>
          <p:nvPr/>
        </p:nvPicPr>
        <p:blipFill>
          <a:blip r:embed="rId2"/>
          <a:stretch>
            <a:fillRect/>
          </a:stretch>
        </p:blipFill>
        <p:spPr>
          <a:xfrm>
            <a:off x="8004651" y="88217"/>
            <a:ext cx="1367949" cy="1769571"/>
          </a:xfrm>
          <a:prstGeom prst="rect">
            <a:avLst/>
          </a:prstGeom>
        </p:spPr>
      </p:pic>
    </p:spTree>
    <p:extLst>
      <p:ext uri="{BB962C8B-B14F-4D97-AF65-F5344CB8AC3E}">
        <p14:creationId xmlns:p14="http://schemas.microsoft.com/office/powerpoint/2010/main" val="2638437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B56CCB51-CAC5-67FD-8EE6-19110CA011FD}"/>
              </a:ext>
            </a:extLst>
          </p:cNvPr>
          <p:cNvSpPr/>
          <p:nvPr/>
        </p:nvSpPr>
        <p:spPr>
          <a:xfrm>
            <a:off x="411256" y="717158"/>
            <a:ext cx="9081993" cy="963327"/>
          </a:xfrm>
          <a:prstGeom prst="rect">
            <a:avLst/>
          </a:prstGeom>
          <a:solidFill>
            <a:srgbClr val="F2F2F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02A40339-B65B-8B1F-AFFB-085D2CB6669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7FACEDB-F540-FE12-0D21-45089D78EB0B}"/>
              </a:ext>
            </a:extLst>
          </p:cNvPr>
          <p:cNvSpPr/>
          <p:nvPr/>
        </p:nvSpPr>
        <p:spPr>
          <a:xfrm>
            <a:off x="411257" y="-30777"/>
            <a:ext cx="8885143"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ＧＰＩＦ </a:t>
            </a:r>
            <a:r>
              <a:rPr kumimoji="1" lang="en-US" altLang="zh-TW"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zh-TW"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（令和６）年度　第１四半期運用結果</a:t>
            </a:r>
          </a:p>
        </p:txBody>
      </p:sp>
      <p:sp>
        <p:nvSpPr>
          <p:cNvPr id="6" name="テキスト プレースホルダー 5">
            <a:extLst>
              <a:ext uri="{FF2B5EF4-FFF2-40B4-BE49-F238E27FC236}">
                <a16:creationId xmlns:a16="http://schemas.microsoft.com/office/drawing/2014/main" id="{D24AA70F-0D44-1402-50D0-4FE4E38CC490}"/>
              </a:ext>
            </a:extLst>
          </p:cNvPr>
          <p:cNvSpPr txBox="1">
            <a:spLocks/>
          </p:cNvSpPr>
          <p:nvPr/>
        </p:nvSpPr>
        <p:spPr>
          <a:xfrm>
            <a:off x="589770" y="748925"/>
            <a:ext cx="8194746" cy="826756"/>
          </a:xfrm>
          <a:prstGeom prst="rect">
            <a:avLst/>
          </a:prstGeom>
        </p:spPr>
        <p:txBody>
          <a:bodyPr lIns="72000" tIns="36000" rIns="72000" bIns="3600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just" defTabSz="914400" rtl="0" eaLnBrk="1" fontAlgn="auto" latinLnBrk="0" hangingPunct="1">
              <a:lnSpc>
                <a:spcPct val="120000"/>
              </a:lnSpc>
              <a:spcBef>
                <a:spcPts val="0"/>
              </a:spcBef>
              <a:spcAft>
                <a:spcPts val="0"/>
              </a:spcAft>
              <a:buClr>
                <a:srgbClr val="002060"/>
              </a:buClr>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収益率：</a:t>
            </a:r>
            <a:r>
              <a:rPr kumimoji="1" lang="en-US" altLang="ja-JP"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a:t>
            </a:r>
            <a:r>
              <a:rPr kumimoji="1" lang="ja-JP"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６</a:t>
            </a:r>
            <a:r>
              <a:rPr kumimoji="1" lang="en-US" altLang="ja-JP"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a:t>
            </a:r>
            <a:r>
              <a:rPr kumimoji="1" lang="ja-JP"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zh-TW"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収益額：</a:t>
            </a:r>
            <a:r>
              <a:rPr kumimoji="1" lang="en-US" altLang="zh-TW"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9.0</a:t>
            </a:r>
            <a:r>
              <a:rPr kumimoji="1" lang="zh-TW"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兆円</a:t>
            </a:r>
            <a:endParaRPr kumimoji="1" lang="en-US" altLang="ja-JP" sz="10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228600" marR="0" lvl="0" indent="-228600" algn="l" defTabSz="914400" rtl="0" eaLnBrk="1" fontAlgn="auto" latinLnBrk="0" hangingPunct="1">
              <a:lnSpc>
                <a:spcPct val="120000"/>
              </a:lnSpc>
              <a:spcBef>
                <a:spcPts val="0"/>
              </a:spcBef>
              <a:spcAft>
                <a:spcPts val="0"/>
              </a:spcAft>
              <a:buClr>
                <a:srgbClr val="002060"/>
              </a:buClr>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自主運用開始以降の収益率：</a:t>
            </a:r>
            <a:r>
              <a:rPr kumimoji="1" lang="ja-JP"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＋４</a:t>
            </a:r>
            <a:r>
              <a:rPr kumimoji="1" lang="en-US" altLang="ja-JP"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.47</a:t>
            </a:r>
            <a:r>
              <a:rPr kumimoji="1" lang="ja-JP"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（年率）、累積運用収益：</a:t>
            </a:r>
            <a:r>
              <a:rPr kumimoji="1" lang="ja-JP"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約</a:t>
            </a:r>
            <a:r>
              <a:rPr kumimoji="1" lang="en-US" altLang="ja-JP"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162.</a:t>
            </a:r>
            <a:r>
              <a:rPr kumimoji="1" lang="ja-JP" altLang="en-US"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８兆円</a:t>
            </a:r>
            <a:endParaRPr kumimoji="1" lang="en-US" altLang="ja-JP" sz="1200" b="1" i="0" u="sng"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266700" algn="l" defTabSz="914400" rtl="0" eaLnBrk="1" fontAlgn="auto" latinLnBrk="0" hangingPunct="1">
              <a:lnSpc>
                <a:spcPct val="120000"/>
              </a:lnSpc>
              <a:spcBef>
                <a:spcPts val="0"/>
              </a:spcBef>
              <a:spcAft>
                <a:spcPts val="0"/>
              </a:spcAft>
              <a:buClr>
                <a:srgbClr val="002060"/>
              </a:buClr>
              <a:buSzTx/>
              <a:buFont typeface="Arial" panose="020B0604020202020204" pitchFamily="34" charset="0"/>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ＧＰＩＦのような長期運用を行う投資家は、複数資産に分散して長期保有することで、世界の経済成長の果実を着実に獲得することが可能。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266700" algn="l" defTabSz="914400" rtl="0" eaLnBrk="1" fontAlgn="auto" latinLnBrk="0" hangingPunct="1">
              <a:lnSpc>
                <a:spcPct val="120000"/>
              </a:lnSpc>
              <a:spcBef>
                <a:spcPts val="0"/>
              </a:spcBef>
              <a:spcAft>
                <a:spcPts val="0"/>
              </a:spcAft>
              <a:buClr>
                <a:srgbClr val="002060"/>
              </a:buClr>
              <a:buSzTx/>
              <a:buFont typeface="Arial" panose="020B0604020202020204" pitchFamily="34" charset="0"/>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利子・配当収入は、株価下落時等でも収益として入り、複利効果を得るため再投資。</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6" name="Chart 2">
            <a:extLst>
              <a:ext uri="{FF2B5EF4-FFF2-40B4-BE49-F238E27FC236}">
                <a16:creationId xmlns:a16="http://schemas.microsoft.com/office/drawing/2014/main" id="{8148A542-D649-89FE-4E4D-B8376E0E82C9}"/>
              </a:ext>
            </a:extLst>
          </p:cNvPr>
          <p:cNvGraphicFramePr>
            <a:graphicFrameLocks/>
          </p:cNvGraphicFramePr>
          <p:nvPr>
            <p:extLst>
              <p:ext uri="{D42A27DB-BD31-4B8C-83A1-F6EECF244321}">
                <p14:modId xmlns:p14="http://schemas.microsoft.com/office/powerpoint/2010/main" val="4194640924"/>
              </p:ext>
            </p:extLst>
          </p:nvPr>
        </p:nvGraphicFramePr>
        <p:xfrm>
          <a:off x="411258" y="2103823"/>
          <a:ext cx="8778321" cy="4273576"/>
        </p:xfrm>
        <a:graphic>
          <a:graphicData uri="http://schemas.openxmlformats.org/drawingml/2006/chart">
            <c:chart xmlns:c="http://schemas.openxmlformats.org/drawingml/2006/chart" xmlns:r="http://schemas.openxmlformats.org/officeDocument/2006/relationships" r:id="rId2"/>
          </a:graphicData>
        </a:graphic>
      </p:graphicFrame>
      <p:sp>
        <p:nvSpPr>
          <p:cNvPr id="41" name="上下矢印 17">
            <a:extLst>
              <a:ext uri="{FF2B5EF4-FFF2-40B4-BE49-F238E27FC236}">
                <a16:creationId xmlns:a16="http://schemas.microsoft.com/office/drawing/2014/main" id="{E63E467E-2889-15C4-CD7A-80B0C7F63EAA}"/>
              </a:ext>
            </a:extLst>
          </p:cNvPr>
          <p:cNvSpPr/>
          <p:nvPr/>
        </p:nvSpPr>
        <p:spPr>
          <a:xfrm>
            <a:off x="8911797" y="2815153"/>
            <a:ext cx="129844" cy="2052000"/>
          </a:xfrm>
          <a:prstGeom prst="up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a:ea typeface="ＭＳ Ｐゴシック"/>
              <a:cs typeface="+mn-cs"/>
            </a:endParaRPr>
          </a:p>
        </p:txBody>
      </p:sp>
      <p:sp>
        <p:nvSpPr>
          <p:cNvPr id="42" name="上下矢印 18">
            <a:extLst>
              <a:ext uri="{FF2B5EF4-FFF2-40B4-BE49-F238E27FC236}">
                <a16:creationId xmlns:a16="http://schemas.microsoft.com/office/drawing/2014/main" id="{5BA6F473-69CA-9EC4-A6C6-05FDA391AC54}"/>
              </a:ext>
            </a:extLst>
          </p:cNvPr>
          <p:cNvSpPr/>
          <p:nvPr/>
        </p:nvSpPr>
        <p:spPr>
          <a:xfrm>
            <a:off x="8911796" y="4859090"/>
            <a:ext cx="129843" cy="1067045"/>
          </a:xfrm>
          <a:prstGeom prst="up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a:ea typeface="ＭＳ Ｐゴシック"/>
              <a:cs typeface="+mn-cs"/>
            </a:endParaRPr>
          </a:p>
        </p:txBody>
      </p:sp>
      <p:sp>
        <p:nvSpPr>
          <p:cNvPr id="43" name="テキスト ボックス 42">
            <a:extLst>
              <a:ext uri="{FF2B5EF4-FFF2-40B4-BE49-F238E27FC236}">
                <a16:creationId xmlns:a16="http://schemas.microsoft.com/office/drawing/2014/main" id="{E60263B8-80F4-D2F9-06E8-2927D12A329F}"/>
              </a:ext>
            </a:extLst>
          </p:cNvPr>
          <p:cNvSpPr txBox="1"/>
          <p:nvPr/>
        </p:nvSpPr>
        <p:spPr>
          <a:xfrm>
            <a:off x="9109235" y="4757823"/>
            <a:ext cx="338554" cy="1269578"/>
          </a:xfrm>
          <a:prstGeom prst="rect">
            <a:avLst/>
          </a:prstGeom>
          <a:noFill/>
        </p:spPr>
        <p:txBody>
          <a:bodyPr vert="eaVert"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（利子・配当収入）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インカムゲイン</a:t>
            </a:r>
          </a:p>
        </p:txBody>
      </p:sp>
      <p:sp>
        <p:nvSpPr>
          <p:cNvPr id="44" name="テキスト ボックス 43">
            <a:extLst>
              <a:ext uri="{FF2B5EF4-FFF2-40B4-BE49-F238E27FC236}">
                <a16:creationId xmlns:a16="http://schemas.microsoft.com/office/drawing/2014/main" id="{638E57EE-11CF-6DAA-83AB-ECF75F003E79}"/>
              </a:ext>
            </a:extLst>
          </p:cNvPr>
          <p:cNvSpPr txBox="1"/>
          <p:nvPr/>
        </p:nvSpPr>
        <p:spPr>
          <a:xfrm>
            <a:off x="9109235" y="2990065"/>
            <a:ext cx="338554" cy="1692771"/>
          </a:xfrm>
          <a:prstGeom prst="rect">
            <a:avLst/>
          </a:prstGeom>
          <a:noFill/>
        </p:spPr>
        <p:txBody>
          <a:bodyPr vert="eaVert"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（評価損益・売買損益等）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キャピタルゲイン</a:t>
            </a:r>
            <a:endParaRPr kumimoji="1" lang="en-US" altLang="ja-JP" sz="11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F8F323C5-2443-D8BC-03A6-07A0129E391C}"/>
              </a:ext>
            </a:extLst>
          </p:cNvPr>
          <p:cNvSpPr txBox="1"/>
          <p:nvPr/>
        </p:nvSpPr>
        <p:spPr>
          <a:xfrm>
            <a:off x="664374" y="1769012"/>
            <a:ext cx="6680034"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2023</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（令和５）年度から</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2024</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（令和６）年度第１四半期までの収益の内訳＞</a:t>
            </a:r>
          </a:p>
        </p:txBody>
      </p:sp>
      <p:sp>
        <p:nvSpPr>
          <p:cNvPr id="47" name="テキスト ボックス 46">
            <a:extLst>
              <a:ext uri="{FF2B5EF4-FFF2-40B4-BE49-F238E27FC236}">
                <a16:creationId xmlns:a16="http://schemas.microsoft.com/office/drawing/2014/main" id="{A7CB4970-98F5-F8F8-446D-5616C96A101E}"/>
              </a:ext>
            </a:extLst>
          </p:cNvPr>
          <p:cNvSpPr txBox="1"/>
          <p:nvPr/>
        </p:nvSpPr>
        <p:spPr>
          <a:xfrm>
            <a:off x="459190" y="2103823"/>
            <a:ext cx="410369" cy="123111"/>
          </a:xfrm>
          <a:prstGeom prst="rect">
            <a:avLst/>
          </a:prstGeom>
          <a:noFill/>
          <a:ln>
            <a:noFill/>
          </a:ln>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メイリオ" panose="020B0604030504040204" pitchFamily="50" charset="-128"/>
              </a:rPr>
              <a:t>（億円）</a:t>
            </a:r>
          </a:p>
        </p:txBody>
      </p:sp>
      <p:sp>
        <p:nvSpPr>
          <p:cNvPr id="53" name="吹き出し: 四角形 52">
            <a:extLst>
              <a:ext uri="{FF2B5EF4-FFF2-40B4-BE49-F238E27FC236}">
                <a16:creationId xmlns:a16="http://schemas.microsoft.com/office/drawing/2014/main" id="{703DF2A4-C44D-D1F4-62CD-97C98501E46D}"/>
              </a:ext>
            </a:extLst>
          </p:cNvPr>
          <p:cNvSpPr/>
          <p:nvPr/>
        </p:nvSpPr>
        <p:spPr>
          <a:xfrm>
            <a:off x="6279874" y="2107917"/>
            <a:ext cx="1665070" cy="746772"/>
          </a:xfrm>
          <a:prstGeom prst="wedgeRectCallout">
            <a:avLst>
              <a:gd name="adj1" fmla="val 89150"/>
              <a:gd name="adj2" fmla="val 41077"/>
            </a:avLst>
          </a:pr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累積運用収益</a:t>
            </a:r>
            <a:br>
              <a:rPr kumimoji="0"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162</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兆</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7,708</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億円</a:t>
            </a:r>
            <a:b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に達しました</a:t>
            </a:r>
            <a:endPar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4" name="吹き出し: 四角形 53">
            <a:extLst>
              <a:ext uri="{FF2B5EF4-FFF2-40B4-BE49-F238E27FC236}">
                <a16:creationId xmlns:a16="http://schemas.microsoft.com/office/drawing/2014/main" id="{B051DE81-5F94-EDC3-D9A4-44DA93CE94AC}"/>
              </a:ext>
            </a:extLst>
          </p:cNvPr>
          <p:cNvSpPr/>
          <p:nvPr/>
        </p:nvSpPr>
        <p:spPr>
          <a:xfrm>
            <a:off x="7397988" y="4103098"/>
            <a:ext cx="1513807" cy="579738"/>
          </a:xfrm>
          <a:prstGeom prst="wedgeRectCallout">
            <a:avLst>
              <a:gd name="adj1" fmla="val 34542"/>
              <a:gd name="adj2" fmla="val 74000"/>
            </a:avLst>
          </a:pr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インカムゲインの累積</a:t>
            </a:r>
            <a:br>
              <a:rPr kumimoji="0" lang="en-US" altLang="ja-JP"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52</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兆</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9,972</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億円</a:t>
            </a:r>
            <a:br>
              <a:rPr kumimoji="0" lang="en-US" altLang="ja-JP"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に達しました</a:t>
            </a:r>
            <a:endPar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65FF760E-594F-2C60-0D3A-84767A458D56}"/>
              </a:ext>
            </a:extLst>
          </p:cNvPr>
          <p:cNvSpPr/>
          <p:nvPr/>
        </p:nvSpPr>
        <p:spPr bwMode="gray">
          <a:xfrm>
            <a:off x="539294" y="98888"/>
            <a:ext cx="740866"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4" name="テキスト ボックス 3">
            <a:extLst>
              <a:ext uri="{FF2B5EF4-FFF2-40B4-BE49-F238E27FC236}">
                <a16:creationId xmlns:a16="http://schemas.microsoft.com/office/drawing/2014/main" id="{B96A3DDC-0857-71AB-FCF5-69E53B948E03}"/>
              </a:ext>
            </a:extLst>
          </p:cNvPr>
          <p:cNvSpPr txBox="1"/>
          <p:nvPr/>
        </p:nvSpPr>
        <p:spPr>
          <a:xfrm>
            <a:off x="381000" y="6209402"/>
            <a:ext cx="49244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運用</a:t>
            </a:r>
            <a:endParaRPr kumimoji="1" lang="en-US" altLang="ja-JP" sz="8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資産額</a:t>
            </a:r>
          </a:p>
        </p:txBody>
      </p:sp>
      <p:sp>
        <p:nvSpPr>
          <p:cNvPr id="8" name="テキスト ボックス 7">
            <a:extLst>
              <a:ext uri="{FF2B5EF4-FFF2-40B4-BE49-F238E27FC236}">
                <a16:creationId xmlns:a16="http://schemas.microsoft.com/office/drawing/2014/main" id="{6B3E06B4-2500-9A57-E1C8-064A1599DCCB}"/>
              </a:ext>
            </a:extLst>
          </p:cNvPr>
          <p:cNvSpPr txBox="1"/>
          <p:nvPr/>
        </p:nvSpPr>
        <p:spPr>
          <a:xfrm>
            <a:off x="8651077" y="6163965"/>
            <a:ext cx="325410" cy="157342"/>
          </a:xfrm>
          <a:prstGeom prst="rect">
            <a:avLst/>
          </a:prstGeom>
          <a:solidFill>
            <a:schemeClr val="bg1"/>
          </a:solidFill>
        </p:spPr>
        <p:txBody>
          <a:bodyPr wrap="none" lIns="0" tIns="36000" rIns="0" bIns="36000"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第</a:t>
            </a:r>
            <a:r>
              <a:rPr kumimoji="1" lang="en-US" altLang="ja-JP" sz="5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1</a:t>
            </a:r>
            <a:r>
              <a:rPr kumimoji="1" lang="ja-JP" altLang="en-US" sz="5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rPr>
              <a:t>四半期</a:t>
            </a:r>
          </a:p>
        </p:txBody>
      </p:sp>
      <p:graphicFrame>
        <p:nvGraphicFramePr>
          <p:cNvPr id="7" name="表 6">
            <a:extLst>
              <a:ext uri="{FF2B5EF4-FFF2-40B4-BE49-F238E27FC236}">
                <a16:creationId xmlns:a16="http://schemas.microsoft.com/office/drawing/2014/main" id="{BCA205EA-5AA5-8B24-0AB4-C441AAA569ED}"/>
              </a:ext>
            </a:extLst>
          </p:cNvPr>
          <p:cNvGraphicFramePr>
            <a:graphicFrameLocks noGrp="1"/>
          </p:cNvGraphicFramePr>
          <p:nvPr>
            <p:extLst>
              <p:ext uri="{D42A27DB-BD31-4B8C-83A1-F6EECF244321}">
                <p14:modId xmlns:p14="http://schemas.microsoft.com/office/powerpoint/2010/main" val="3588736194"/>
              </p:ext>
            </p:extLst>
          </p:nvPr>
        </p:nvGraphicFramePr>
        <p:xfrm>
          <a:off x="847904" y="6296635"/>
          <a:ext cx="8128584" cy="198120"/>
        </p:xfrm>
        <a:graphic>
          <a:graphicData uri="http://schemas.openxmlformats.org/drawingml/2006/table">
            <a:tbl>
              <a:tblPr firstRow="1" bandRow="1">
                <a:tableStyleId>{5C22544A-7EE6-4342-B048-85BDC9FD1C3A}</a:tableStyleId>
              </a:tblPr>
              <a:tblGrid>
                <a:gridCol w="338691">
                  <a:extLst>
                    <a:ext uri="{9D8B030D-6E8A-4147-A177-3AD203B41FA5}">
                      <a16:colId xmlns:a16="http://schemas.microsoft.com/office/drawing/2014/main" val="2825166179"/>
                    </a:ext>
                  </a:extLst>
                </a:gridCol>
                <a:gridCol w="338691">
                  <a:extLst>
                    <a:ext uri="{9D8B030D-6E8A-4147-A177-3AD203B41FA5}">
                      <a16:colId xmlns:a16="http://schemas.microsoft.com/office/drawing/2014/main" val="120401857"/>
                    </a:ext>
                  </a:extLst>
                </a:gridCol>
                <a:gridCol w="338691">
                  <a:extLst>
                    <a:ext uri="{9D8B030D-6E8A-4147-A177-3AD203B41FA5}">
                      <a16:colId xmlns:a16="http://schemas.microsoft.com/office/drawing/2014/main" val="1619514080"/>
                    </a:ext>
                  </a:extLst>
                </a:gridCol>
                <a:gridCol w="338691">
                  <a:extLst>
                    <a:ext uri="{9D8B030D-6E8A-4147-A177-3AD203B41FA5}">
                      <a16:colId xmlns:a16="http://schemas.microsoft.com/office/drawing/2014/main" val="1339853423"/>
                    </a:ext>
                  </a:extLst>
                </a:gridCol>
                <a:gridCol w="338691">
                  <a:extLst>
                    <a:ext uri="{9D8B030D-6E8A-4147-A177-3AD203B41FA5}">
                      <a16:colId xmlns:a16="http://schemas.microsoft.com/office/drawing/2014/main" val="370637178"/>
                    </a:ext>
                  </a:extLst>
                </a:gridCol>
                <a:gridCol w="338691">
                  <a:extLst>
                    <a:ext uri="{9D8B030D-6E8A-4147-A177-3AD203B41FA5}">
                      <a16:colId xmlns:a16="http://schemas.microsoft.com/office/drawing/2014/main" val="770440720"/>
                    </a:ext>
                  </a:extLst>
                </a:gridCol>
                <a:gridCol w="338691">
                  <a:extLst>
                    <a:ext uri="{9D8B030D-6E8A-4147-A177-3AD203B41FA5}">
                      <a16:colId xmlns:a16="http://schemas.microsoft.com/office/drawing/2014/main" val="1908481244"/>
                    </a:ext>
                  </a:extLst>
                </a:gridCol>
                <a:gridCol w="338691">
                  <a:extLst>
                    <a:ext uri="{9D8B030D-6E8A-4147-A177-3AD203B41FA5}">
                      <a16:colId xmlns:a16="http://schemas.microsoft.com/office/drawing/2014/main" val="1935850323"/>
                    </a:ext>
                  </a:extLst>
                </a:gridCol>
                <a:gridCol w="338691">
                  <a:extLst>
                    <a:ext uri="{9D8B030D-6E8A-4147-A177-3AD203B41FA5}">
                      <a16:colId xmlns:a16="http://schemas.microsoft.com/office/drawing/2014/main" val="346032864"/>
                    </a:ext>
                  </a:extLst>
                </a:gridCol>
                <a:gridCol w="338691">
                  <a:extLst>
                    <a:ext uri="{9D8B030D-6E8A-4147-A177-3AD203B41FA5}">
                      <a16:colId xmlns:a16="http://schemas.microsoft.com/office/drawing/2014/main" val="2721179158"/>
                    </a:ext>
                  </a:extLst>
                </a:gridCol>
                <a:gridCol w="338691">
                  <a:extLst>
                    <a:ext uri="{9D8B030D-6E8A-4147-A177-3AD203B41FA5}">
                      <a16:colId xmlns:a16="http://schemas.microsoft.com/office/drawing/2014/main" val="3028463609"/>
                    </a:ext>
                  </a:extLst>
                </a:gridCol>
                <a:gridCol w="338691">
                  <a:extLst>
                    <a:ext uri="{9D8B030D-6E8A-4147-A177-3AD203B41FA5}">
                      <a16:colId xmlns:a16="http://schemas.microsoft.com/office/drawing/2014/main" val="2899174101"/>
                    </a:ext>
                  </a:extLst>
                </a:gridCol>
                <a:gridCol w="338691">
                  <a:extLst>
                    <a:ext uri="{9D8B030D-6E8A-4147-A177-3AD203B41FA5}">
                      <a16:colId xmlns:a16="http://schemas.microsoft.com/office/drawing/2014/main" val="1975605158"/>
                    </a:ext>
                  </a:extLst>
                </a:gridCol>
                <a:gridCol w="338691">
                  <a:extLst>
                    <a:ext uri="{9D8B030D-6E8A-4147-A177-3AD203B41FA5}">
                      <a16:colId xmlns:a16="http://schemas.microsoft.com/office/drawing/2014/main" val="1423560884"/>
                    </a:ext>
                  </a:extLst>
                </a:gridCol>
                <a:gridCol w="338691">
                  <a:extLst>
                    <a:ext uri="{9D8B030D-6E8A-4147-A177-3AD203B41FA5}">
                      <a16:colId xmlns:a16="http://schemas.microsoft.com/office/drawing/2014/main" val="1761830838"/>
                    </a:ext>
                  </a:extLst>
                </a:gridCol>
                <a:gridCol w="338691">
                  <a:extLst>
                    <a:ext uri="{9D8B030D-6E8A-4147-A177-3AD203B41FA5}">
                      <a16:colId xmlns:a16="http://schemas.microsoft.com/office/drawing/2014/main" val="1462120496"/>
                    </a:ext>
                  </a:extLst>
                </a:gridCol>
                <a:gridCol w="338691">
                  <a:extLst>
                    <a:ext uri="{9D8B030D-6E8A-4147-A177-3AD203B41FA5}">
                      <a16:colId xmlns:a16="http://schemas.microsoft.com/office/drawing/2014/main" val="2308689274"/>
                    </a:ext>
                  </a:extLst>
                </a:gridCol>
                <a:gridCol w="338691">
                  <a:extLst>
                    <a:ext uri="{9D8B030D-6E8A-4147-A177-3AD203B41FA5}">
                      <a16:colId xmlns:a16="http://schemas.microsoft.com/office/drawing/2014/main" val="1484632671"/>
                    </a:ext>
                  </a:extLst>
                </a:gridCol>
                <a:gridCol w="338691">
                  <a:extLst>
                    <a:ext uri="{9D8B030D-6E8A-4147-A177-3AD203B41FA5}">
                      <a16:colId xmlns:a16="http://schemas.microsoft.com/office/drawing/2014/main" val="213829842"/>
                    </a:ext>
                  </a:extLst>
                </a:gridCol>
                <a:gridCol w="338691">
                  <a:extLst>
                    <a:ext uri="{9D8B030D-6E8A-4147-A177-3AD203B41FA5}">
                      <a16:colId xmlns:a16="http://schemas.microsoft.com/office/drawing/2014/main" val="3898593681"/>
                    </a:ext>
                  </a:extLst>
                </a:gridCol>
                <a:gridCol w="338691">
                  <a:extLst>
                    <a:ext uri="{9D8B030D-6E8A-4147-A177-3AD203B41FA5}">
                      <a16:colId xmlns:a16="http://schemas.microsoft.com/office/drawing/2014/main" val="3270237850"/>
                    </a:ext>
                  </a:extLst>
                </a:gridCol>
                <a:gridCol w="338691">
                  <a:extLst>
                    <a:ext uri="{9D8B030D-6E8A-4147-A177-3AD203B41FA5}">
                      <a16:colId xmlns:a16="http://schemas.microsoft.com/office/drawing/2014/main" val="3956894689"/>
                    </a:ext>
                  </a:extLst>
                </a:gridCol>
                <a:gridCol w="338691">
                  <a:extLst>
                    <a:ext uri="{9D8B030D-6E8A-4147-A177-3AD203B41FA5}">
                      <a16:colId xmlns:a16="http://schemas.microsoft.com/office/drawing/2014/main" val="2977904553"/>
                    </a:ext>
                  </a:extLst>
                </a:gridCol>
                <a:gridCol w="338691">
                  <a:extLst>
                    <a:ext uri="{9D8B030D-6E8A-4147-A177-3AD203B41FA5}">
                      <a16:colId xmlns:a16="http://schemas.microsoft.com/office/drawing/2014/main" val="2191949237"/>
                    </a:ext>
                  </a:extLst>
                </a:gridCol>
              </a:tblGrid>
              <a:tr h="146757">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38.6</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50.2</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70.3</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87.2</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102.9</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114.5</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119.9</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117.6</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122.8</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116.3</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113.6</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120.5</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12.6</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137.5</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134.7</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144.9</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156.4</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159.2</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150.6</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186.2</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196.6</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200.1</a:t>
                      </a: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246.0</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700" b="0" dirty="0">
                          <a:solidFill>
                            <a:schemeClr val="tx1">
                              <a:lumMod val="75000"/>
                              <a:lumOff val="25000"/>
                            </a:schemeClr>
                          </a:solidFill>
                          <a:latin typeface="Meiryo UI" panose="020B0604030504040204" pitchFamily="50" charset="-128"/>
                          <a:ea typeface="Meiryo UI" panose="020B0604030504040204" pitchFamily="50" charset="-128"/>
                        </a:rPr>
                        <a:t>254.7</a:t>
                      </a:r>
                      <a:endParaRPr kumimoji="1" lang="ja-JP" altLang="en-US" sz="7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36000" marR="36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544286"/>
                  </a:ext>
                </a:extLst>
              </a:tr>
            </a:tbl>
          </a:graphicData>
        </a:graphic>
      </p:graphicFrame>
      <p:sp>
        <p:nvSpPr>
          <p:cNvPr id="9" name="テキスト ボックス 8">
            <a:extLst>
              <a:ext uri="{FF2B5EF4-FFF2-40B4-BE49-F238E27FC236}">
                <a16:creationId xmlns:a16="http://schemas.microsoft.com/office/drawing/2014/main" id="{761059C8-F4AA-2398-6BFE-1CA7C7ACA6DB}"/>
              </a:ext>
            </a:extLst>
          </p:cNvPr>
          <p:cNvSpPr txBox="1"/>
          <p:nvPr/>
        </p:nvSpPr>
        <p:spPr>
          <a:xfrm>
            <a:off x="8966913" y="6052550"/>
            <a:ext cx="410369" cy="123111"/>
          </a:xfrm>
          <a:prstGeom prst="rect">
            <a:avLst/>
          </a:prstGeom>
          <a:noFill/>
          <a:ln>
            <a:noFill/>
          </a:ln>
        </p:spPr>
        <p:txBody>
          <a:bodyPr wrap="none" lIns="0" tIns="0" rIns="0" bIns="0" rtlCol="0" anchor="ctr" anchorCtr="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a:t>
            </a:r>
          </a:p>
        </p:txBody>
      </p:sp>
      <p:sp>
        <p:nvSpPr>
          <p:cNvPr id="10" name="テキスト ボックス 9">
            <a:extLst>
              <a:ext uri="{FF2B5EF4-FFF2-40B4-BE49-F238E27FC236}">
                <a16:creationId xmlns:a16="http://schemas.microsoft.com/office/drawing/2014/main" id="{7A6AC57C-3163-43E9-E7E9-C35AE886AF73}"/>
              </a:ext>
            </a:extLst>
          </p:cNvPr>
          <p:cNvSpPr txBox="1"/>
          <p:nvPr/>
        </p:nvSpPr>
        <p:spPr>
          <a:xfrm>
            <a:off x="8976487" y="6329275"/>
            <a:ext cx="410369" cy="123111"/>
          </a:xfrm>
          <a:prstGeom prst="rect">
            <a:avLst/>
          </a:prstGeom>
          <a:noFill/>
          <a:ln>
            <a:noFill/>
          </a:ln>
        </p:spPr>
        <p:txBody>
          <a:bodyPr wrap="none" lIns="0" tIns="0" rIns="0" bIns="0" rtlCol="0" anchor="ctr" anchorCtr="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メイリオ" panose="020B0604030504040204" pitchFamily="50" charset="-128"/>
              </a:rPr>
              <a:t>（兆円）</a:t>
            </a:r>
          </a:p>
        </p:txBody>
      </p:sp>
    </p:spTree>
    <p:extLst>
      <p:ext uri="{BB962C8B-B14F-4D97-AF65-F5344CB8AC3E}">
        <p14:creationId xmlns:p14="http://schemas.microsoft.com/office/powerpoint/2010/main" val="131367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graphicEl>
                                              <a:chart seriesIdx="-3" categoryIdx="-3" bldStep="gridLegend"/>
                                            </p:graphicEl>
                                          </p:spTgt>
                                        </p:tgtEl>
                                        <p:attrNameLst>
                                          <p:attrName>style.visibility</p:attrName>
                                        </p:attrNameLst>
                                      </p:cBhvr>
                                      <p:to>
                                        <p:strVal val="visible"/>
                                      </p:to>
                                    </p:set>
                                    <p:animEffect transition="in" filter="fade">
                                      <p:cBhvr>
                                        <p:cTn id="7" dur="500"/>
                                        <p:tgtEl>
                                          <p:spTgt spid="36">
                                            <p:graphicEl>
                                              <a:chart seriesIdx="-3" categoryIdx="-3" bldStep="gridLegend"/>
                                            </p:graphicEl>
                                          </p:spTgt>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36">
                                            <p:graphicEl>
                                              <a:chart seriesIdx="0" categoryIdx="-4" bldStep="series"/>
                                            </p:graphicEl>
                                          </p:spTgt>
                                        </p:tgtEl>
                                        <p:attrNameLst>
                                          <p:attrName>style.visibility</p:attrName>
                                        </p:attrNameLst>
                                      </p:cBhvr>
                                      <p:to>
                                        <p:strVal val="visible"/>
                                      </p:to>
                                    </p:set>
                                    <p:animEffect transition="in" filter="wipe(left)">
                                      <p:cBhvr>
                                        <p:cTn id="10" dur="1000"/>
                                        <p:tgtEl>
                                          <p:spTgt spid="36">
                                            <p:graphicEl>
                                              <a:chart seriesIdx="0" categoryIdx="-4" bldStep="series"/>
                                            </p:graphicEl>
                                          </p:spTgt>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6">
                                            <p:graphicEl>
                                              <a:chart seriesIdx="1" categoryIdx="-4" bldStep="series"/>
                                            </p:graphicEl>
                                          </p:spTgt>
                                        </p:tgtEl>
                                        <p:attrNameLst>
                                          <p:attrName>style.visibility</p:attrName>
                                        </p:attrNameLst>
                                      </p:cBhvr>
                                      <p:to>
                                        <p:strVal val="visible"/>
                                      </p:to>
                                    </p:set>
                                    <p:animEffect transition="in" filter="wipe(left)">
                                      <p:cBhvr>
                                        <p:cTn id="13" dur="1000"/>
                                        <p:tgtEl>
                                          <p:spTgt spid="36">
                                            <p:graphicEl>
                                              <a:chart seriesIdx="1" categoryIdx="-4" bldStep="series"/>
                                            </p:graphicEl>
                                          </p:spTgt>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36">
                                            <p:graphicEl>
                                              <a:chart seriesIdx="2" categoryIdx="-4" bldStep="series"/>
                                            </p:graphicEl>
                                          </p:spTgt>
                                        </p:tgtEl>
                                        <p:attrNameLst>
                                          <p:attrName>style.visibility</p:attrName>
                                        </p:attrNameLst>
                                      </p:cBhvr>
                                      <p:to>
                                        <p:strVal val="visible"/>
                                      </p:to>
                                    </p:set>
                                    <p:animEffect transition="in" filter="wipe(left)">
                                      <p:cBhvr>
                                        <p:cTn id="16" dur="1000"/>
                                        <p:tgtEl>
                                          <p:spTgt spid="36">
                                            <p:graphicEl>
                                              <a:chart seriesIdx="2"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graphicEl>
                                              <a:chart seriesIdx="3" categoryIdx="-4" bldStep="series"/>
                                            </p:graphicEl>
                                          </p:spTgt>
                                        </p:tgtEl>
                                        <p:attrNameLst>
                                          <p:attrName>style.visibility</p:attrName>
                                        </p:attrNameLst>
                                      </p:cBhvr>
                                      <p:to>
                                        <p:strVal val="visible"/>
                                      </p:to>
                                    </p:set>
                                    <p:animEffect transition="in" filter="fade">
                                      <p:cBhvr>
                                        <p:cTn id="21" dur="500"/>
                                        <p:tgtEl>
                                          <p:spTgt spid="36">
                                            <p:graphicEl>
                                              <a:chart seriesIdx="3" categoryIdx="-4" bldStep="series"/>
                                            </p:graphicEl>
                                          </p:spTgt>
                                        </p:tgtEl>
                                      </p:cBhvr>
                                    </p:animEffect>
                                  </p:child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1000" fill="hold"/>
                                        <p:tgtEl>
                                          <p:spTgt spid="53"/>
                                        </p:tgtEl>
                                        <p:attrNameLst>
                                          <p:attrName>ppt_w</p:attrName>
                                        </p:attrNameLst>
                                      </p:cBhvr>
                                      <p:tavLst>
                                        <p:tav tm="0">
                                          <p:val>
                                            <p:fltVal val="0"/>
                                          </p:val>
                                        </p:tav>
                                        <p:tav tm="100000">
                                          <p:val>
                                            <p:strVal val="#ppt_w"/>
                                          </p:val>
                                        </p:tav>
                                      </p:tavLst>
                                    </p:anim>
                                    <p:anim calcmode="lin" valueType="num">
                                      <p:cBhvr>
                                        <p:cTn id="26" dur="1000" fill="hold"/>
                                        <p:tgtEl>
                                          <p:spTgt spid="53"/>
                                        </p:tgtEl>
                                        <p:attrNameLst>
                                          <p:attrName>ppt_h</p:attrName>
                                        </p:attrNameLst>
                                      </p:cBhvr>
                                      <p:tavLst>
                                        <p:tav tm="0">
                                          <p:val>
                                            <p:fltVal val="0"/>
                                          </p:val>
                                        </p:tav>
                                        <p:tav tm="100000">
                                          <p:val>
                                            <p:strVal val="#ppt_h"/>
                                          </p:val>
                                        </p:tav>
                                      </p:tavLst>
                                    </p:anim>
                                  </p:childTnLst>
                                </p:cTn>
                              </p:par>
                              <p:par>
                                <p:cTn id="27" presetID="35" presetClass="path" presetSubtype="0" fill="hold" grpId="1" nodeType="withEffect">
                                  <p:stCondLst>
                                    <p:cond delay="0"/>
                                  </p:stCondLst>
                                  <p:childTnLst>
                                    <p:animMotion origin="layout" path="M 0.15272 0.04305 L 1.28205E-6 4.44444E-6 " pathEditMode="relative" rAng="0" ptsTypes="AA">
                                      <p:cBhvr>
                                        <p:cTn id="28" dur="1000" fill="hold"/>
                                        <p:tgtEl>
                                          <p:spTgt spid="53"/>
                                        </p:tgtEl>
                                        <p:attrNameLst>
                                          <p:attrName>ppt_x</p:attrName>
                                          <p:attrName>ppt_y</p:attrName>
                                        </p:attrNameLst>
                                      </p:cBhvr>
                                      <p:rCtr x="-7644" y="-2153"/>
                                    </p:animMotion>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fltVal val="0"/>
                                          </p:val>
                                        </p:tav>
                                        <p:tav tm="100000">
                                          <p:val>
                                            <p:strVal val="#ppt_w"/>
                                          </p:val>
                                        </p:tav>
                                      </p:tavLst>
                                    </p:anim>
                                    <p:anim calcmode="lin" valueType="num">
                                      <p:cBhvr>
                                        <p:cTn id="33" dur="1000" fill="hold"/>
                                        <p:tgtEl>
                                          <p:spTgt spid="54"/>
                                        </p:tgtEl>
                                        <p:attrNameLst>
                                          <p:attrName>ppt_h</p:attrName>
                                        </p:attrNameLst>
                                      </p:cBhvr>
                                      <p:tavLst>
                                        <p:tav tm="0">
                                          <p:val>
                                            <p:fltVal val="0"/>
                                          </p:val>
                                        </p:tav>
                                        <p:tav tm="100000">
                                          <p:val>
                                            <p:strVal val="#ppt_h"/>
                                          </p:val>
                                        </p:tav>
                                      </p:tavLst>
                                    </p:anim>
                                  </p:childTnLst>
                                </p:cTn>
                              </p:par>
                              <p:par>
                                <p:cTn id="34" presetID="35" presetClass="path" presetSubtype="0" fill="hold" grpId="1" nodeType="withEffect">
                                  <p:stCondLst>
                                    <p:cond delay="0"/>
                                  </p:stCondLst>
                                  <p:childTnLst>
                                    <p:animMotion origin="layout" path="M 0.0508 0.05741 L 2.82051E-6 7.40741E-7 " pathEditMode="relative" rAng="0" ptsTypes="AA">
                                      <p:cBhvr>
                                        <p:cTn id="35" dur="1000" fill="hold"/>
                                        <p:tgtEl>
                                          <p:spTgt spid="54"/>
                                        </p:tgtEl>
                                        <p:attrNameLst>
                                          <p:attrName>ppt_x</p:attrName>
                                          <p:attrName>ppt_y</p:attrName>
                                        </p:attrNameLst>
                                      </p:cBhvr>
                                      <p:rCtr x="-2548"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uiExpand="1">
        <p:bldSub>
          <a:bldChart bld="series"/>
        </p:bldSub>
      </p:bldGraphic>
      <p:bldP spid="53" grpId="0" animBg="1"/>
      <p:bldP spid="53" grpId="1" animBg="1"/>
      <p:bldP spid="54" grpId="0" animBg="1"/>
      <p:bldP spid="5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47">
            <a:extLst>
              <a:ext uri="{FF2B5EF4-FFF2-40B4-BE49-F238E27FC236}">
                <a16:creationId xmlns:a16="http://schemas.microsoft.com/office/drawing/2014/main" id="{9DA2DE5D-5623-CB46-ED6E-59D08AD22600}"/>
              </a:ext>
            </a:extLst>
          </p:cNvPr>
          <p:cNvSpPr/>
          <p:nvPr/>
        </p:nvSpPr>
        <p:spPr>
          <a:xfrm>
            <a:off x="411163" y="1685190"/>
            <a:ext cx="7187441" cy="4616756"/>
          </a:xfrm>
          <a:prstGeom prst="roundRect">
            <a:avLst>
              <a:gd name="adj" fmla="val 0"/>
            </a:avLst>
          </a:prstGeom>
          <a:solidFill>
            <a:srgbClr val="F9F9F9"/>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4E99BB3B-DCE2-687E-EE9F-F30C5BCC5CF4}"/>
              </a:ext>
            </a:extLst>
          </p:cNvPr>
          <p:cNvSpPr/>
          <p:nvPr/>
        </p:nvSpPr>
        <p:spPr>
          <a:xfrm>
            <a:off x="3307990" y="1220451"/>
            <a:ext cx="2088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E3D13F1B-0D26-76E0-4F20-6BFC9B5FA7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4BE2747-85AE-476A-B242-46E3AA6A4EE9}" type="slidenum">
              <a:rPr kumimoji="0" lang="en-US" altLang="ja-JP"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 name="図 10">
            <a:extLst>
              <a:ext uri="{FF2B5EF4-FFF2-40B4-BE49-F238E27FC236}">
                <a16:creationId xmlns:a16="http://schemas.microsoft.com/office/drawing/2014/main" id="{C3E51E0A-2DE8-7F81-6068-6EB9A624ADA3}"/>
              </a:ext>
            </a:extLst>
          </p:cNvPr>
          <p:cNvPicPr>
            <a:picLocks noChangeAspect="1"/>
          </p:cNvPicPr>
          <p:nvPr/>
        </p:nvPicPr>
        <p:blipFill>
          <a:blip r:embed="rId2"/>
          <a:stretch>
            <a:fillRect/>
          </a:stretch>
        </p:blipFill>
        <p:spPr>
          <a:xfrm>
            <a:off x="7643060" y="3511804"/>
            <a:ext cx="1837672" cy="1834895"/>
          </a:xfrm>
          <a:prstGeom prst="rect">
            <a:avLst/>
          </a:prstGeom>
        </p:spPr>
      </p:pic>
      <p:graphicFrame>
        <p:nvGraphicFramePr>
          <p:cNvPr id="8" name="グラフ 7">
            <a:extLst>
              <a:ext uri="{FF2B5EF4-FFF2-40B4-BE49-F238E27FC236}">
                <a16:creationId xmlns:a16="http://schemas.microsoft.com/office/drawing/2014/main" id="{3D2DA4BC-5690-8EFE-FE5A-34692B1561FC}"/>
              </a:ext>
            </a:extLst>
          </p:cNvPr>
          <p:cNvGraphicFramePr/>
          <p:nvPr>
            <p:extLst>
              <p:ext uri="{D42A27DB-BD31-4B8C-83A1-F6EECF244321}">
                <p14:modId xmlns:p14="http://schemas.microsoft.com/office/powerpoint/2010/main" val="747414668"/>
              </p:ext>
            </p:extLst>
          </p:nvPr>
        </p:nvGraphicFramePr>
        <p:xfrm>
          <a:off x="576017" y="1712564"/>
          <a:ext cx="6608358" cy="443972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3A8E6A47-61C7-3A4B-480D-1364AE147B0B}"/>
              </a:ext>
            </a:extLst>
          </p:cNvPr>
          <p:cNvSpPr txBox="1"/>
          <p:nvPr/>
        </p:nvSpPr>
        <p:spPr>
          <a:xfrm>
            <a:off x="327660" y="6341601"/>
            <a:ext cx="591803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試算における人口の前提は、中位推計。経済の前提は、過去</a:t>
            </a:r>
            <a:r>
              <a:rPr kumimoji="1" lang="en-US" altLang="ja-JP"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800" b="0" i="0" u="none" strike="noStrike" kern="1200" cap="none" spc="-2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年投影ケース。　</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FC5BCEF5-FFFB-0E7A-BFB4-05F02F0F7652}"/>
              </a:ext>
            </a:extLst>
          </p:cNvPr>
          <p:cNvSpPr/>
          <p:nvPr/>
        </p:nvSpPr>
        <p:spPr>
          <a:xfrm>
            <a:off x="1011995" y="5403264"/>
            <a:ext cx="862121"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2024</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796ED7B-88AF-F3B5-00C9-12C9403E3037}"/>
              </a:ext>
            </a:extLst>
          </p:cNvPr>
          <p:cNvSpPr/>
          <p:nvPr/>
        </p:nvSpPr>
        <p:spPr>
          <a:xfrm>
            <a:off x="2307396" y="5403264"/>
            <a:ext cx="862121"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2030</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F9FEB29-8CE6-72B0-9002-76B9111A2D50}"/>
              </a:ext>
            </a:extLst>
          </p:cNvPr>
          <p:cNvSpPr/>
          <p:nvPr/>
        </p:nvSpPr>
        <p:spPr>
          <a:xfrm>
            <a:off x="3628202" y="5403264"/>
            <a:ext cx="862121"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2040</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7751AFC2-0331-69C1-93EC-19DC52E19ED1}"/>
              </a:ext>
            </a:extLst>
          </p:cNvPr>
          <p:cNvSpPr/>
          <p:nvPr/>
        </p:nvSpPr>
        <p:spPr>
          <a:xfrm>
            <a:off x="6197237" y="5391174"/>
            <a:ext cx="862121"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2060</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8D0DA9E6-1172-4110-8DE5-ADDC04B0CDFD}"/>
              </a:ext>
            </a:extLst>
          </p:cNvPr>
          <p:cNvSpPr/>
          <p:nvPr/>
        </p:nvSpPr>
        <p:spPr>
          <a:xfrm>
            <a:off x="4949008" y="5402907"/>
            <a:ext cx="862121"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2050</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DF1A892-1EE1-EB1D-50D0-9B6A31B9ADF7}"/>
              </a:ext>
            </a:extLst>
          </p:cNvPr>
          <p:cNvSpPr txBox="1"/>
          <p:nvPr/>
        </p:nvSpPr>
        <p:spPr>
          <a:xfrm>
            <a:off x="304800" y="705712"/>
            <a:ext cx="9188450" cy="6501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年金制度は財源を固定していることから、少子化が進む中でも現役世代の保険料量が増えないようになっており、</a:t>
            </a:r>
            <a:endParaRPr kumimoji="0"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給付や負担の対ＧＤＰ比で見ると、</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概ね横ばいとなる見通し</a:t>
            </a:r>
            <a:r>
              <a:rPr kumimoji="0"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です</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ja-JP" altLang="en-US" sz="1600" b="1"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endParaRPr>
          </a:p>
        </p:txBody>
      </p:sp>
      <p:sp>
        <p:nvSpPr>
          <p:cNvPr id="43" name="吹き出し: 四角形 42">
            <a:extLst>
              <a:ext uri="{FF2B5EF4-FFF2-40B4-BE49-F238E27FC236}">
                <a16:creationId xmlns:a16="http://schemas.microsoft.com/office/drawing/2014/main" id="{DDA1BF8C-4827-8978-0061-F9E76555B061}"/>
              </a:ext>
            </a:extLst>
          </p:cNvPr>
          <p:cNvSpPr/>
          <p:nvPr/>
        </p:nvSpPr>
        <p:spPr>
          <a:xfrm>
            <a:off x="7318874" y="1969062"/>
            <a:ext cx="1736402" cy="1038189"/>
          </a:xfrm>
          <a:prstGeom prst="wedgeRectCallout">
            <a:avLst>
              <a:gd name="adj1" fmla="val -71227"/>
              <a:gd name="adj2" fmla="val 19237"/>
            </a:avLst>
          </a:pr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給付や負担の</a:t>
            </a:r>
            <a:endPar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対</a:t>
            </a:r>
            <a:r>
              <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GDP</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比は概ね</a:t>
            </a:r>
            <a:endPar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横ばい</a:t>
            </a:r>
          </a:p>
        </p:txBody>
      </p:sp>
      <p:cxnSp>
        <p:nvCxnSpPr>
          <p:cNvPr id="36" name="直線矢印コネクタ 35">
            <a:extLst>
              <a:ext uri="{FF2B5EF4-FFF2-40B4-BE49-F238E27FC236}">
                <a16:creationId xmlns:a16="http://schemas.microsoft.com/office/drawing/2014/main" id="{44C2C0FA-478C-26C4-54CC-D6504A4896C7}"/>
              </a:ext>
            </a:extLst>
          </p:cNvPr>
          <p:cNvCxnSpPr>
            <a:cxnSpLocks/>
          </p:cNvCxnSpPr>
          <p:nvPr/>
        </p:nvCxnSpPr>
        <p:spPr>
          <a:xfrm>
            <a:off x="1641294" y="2646572"/>
            <a:ext cx="5201466" cy="43288"/>
          </a:xfrm>
          <a:prstGeom prst="straightConnector1">
            <a:avLst/>
          </a:prstGeom>
          <a:noFill/>
          <a:ln w="28575" cap="flat" cmpd="sng" algn="ctr">
            <a:solidFill>
              <a:srgbClr val="002060"/>
            </a:solidFill>
            <a:prstDash val="sysDash"/>
            <a:tailEnd type="triangle" w="lg" len="med"/>
          </a:ln>
          <a:effectLst/>
        </p:spPr>
      </p:cxnSp>
      <p:sp>
        <p:nvSpPr>
          <p:cNvPr id="22" name="正方形/長方形 21">
            <a:extLst>
              <a:ext uri="{FF2B5EF4-FFF2-40B4-BE49-F238E27FC236}">
                <a16:creationId xmlns:a16="http://schemas.microsoft.com/office/drawing/2014/main" id="{2DAF9671-B1B4-E3DB-F1EF-8C856BCF24AA}"/>
              </a:ext>
            </a:extLst>
          </p:cNvPr>
          <p:cNvSpPr/>
          <p:nvPr/>
        </p:nvSpPr>
        <p:spPr>
          <a:xfrm>
            <a:off x="1323437" y="2781286"/>
            <a:ext cx="559514"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9.2</a:t>
            </a:r>
            <a:endPar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E6E1EC84-E043-8C74-94AA-54155B85D6E8}"/>
              </a:ext>
            </a:extLst>
          </p:cNvPr>
          <p:cNvSpPr/>
          <p:nvPr/>
        </p:nvSpPr>
        <p:spPr>
          <a:xfrm>
            <a:off x="3936231" y="2864346"/>
            <a:ext cx="559514"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9.1</a:t>
            </a:r>
            <a:endPar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23EB4027-E5A2-95BE-B29F-C97647A6E9C7}"/>
              </a:ext>
            </a:extLst>
          </p:cNvPr>
          <p:cNvSpPr/>
          <p:nvPr/>
        </p:nvSpPr>
        <p:spPr>
          <a:xfrm>
            <a:off x="5249635" y="2929365"/>
            <a:ext cx="559514"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8.9</a:t>
            </a:r>
            <a:endPar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941826F8-B3C9-9881-822E-9417EA376821}"/>
              </a:ext>
            </a:extLst>
          </p:cNvPr>
          <p:cNvSpPr/>
          <p:nvPr/>
        </p:nvSpPr>
        <p:spPr>
          <a:xfrm>
            <a:off x="6532098" y="2924317"/>
            <a:ext cx="559514"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8.7</a:t>
            </a:r>
            <a:endPar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55F9CCFC-3D0B-4B48-52D1-563732387A41}"/>
              </a:ext>
            </a:extLst>
          </p:cNvPr>
          <p:cNvSpPr/>
          <p:nvPr/>
        </p:nvSpPr>
        <p:spPr>
          <a:xfrm>
            <a:off x="2650470" y="2831794"/>
            <a:ext cx="559514"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9.3</a:t>
            </a:r>
            <a:endPar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7AA56770-5D4F-8A15-B3EB-375A021B5EEE}"/>
              </a:ext>
            </a:extLst>
          </p:cNvPr>
          <p:cNvSpPr/>
          <p:nvPr/>
        </p:nvSpPr>
        <p:spPr>
          <a:xfrm>
            <a:off x="411257" y="0"/>
            <a:ext cx="8885143"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公的年金の給付と負担の</a:t>
            </a:r>
            <a:r>
              <a:rPr kumimoji="1" lang="en-US" altLang="ja-JP" sz="20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20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比</a:t>
            </a:r>
            <a:r>
              <a:rPr kumimoji="1" lang="ja-JP" altLang="en-US" sz="16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（令和６</a:t>
            </a:r>
            <a:r>
              <a:rPr kumimoji="1" lang="en-US" altLang="ja-JP" sz="16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6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年財政検証）</a:t>
            </a:r>
            <a:endParaRPr kumimoji="1" lang="zh-TW" altLang="en-US" sz="20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正方形/長方形 25">
            <a:extLst>
              <a:ext uri="{FF2B5EF4-FFF2-40B4-BE49-F238E27FC236}">
                <a16:creationId xmlns:a16="http://schemas.microsoft.com/office/drawing/2014/main" id="{17069123-6EB3-956B-8382-038D1B056773}"/>
              </a:ext>
            </a:extLst>
          </p:cNvPr>
          <p:cNvSpPr/>
          <p:nvPr/>
        </p:nvSpPr>
        <p:spPr bwMode="gray">
          <a:xfrm>
            <a:off x="539294" y="66807"/>
            <a:ext cx="740866" cy="428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bIns="1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参考</a:t>
            </a: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35" name="テキスト ボックス 34">
            <a:extLst>
              <a:ext uri="{FF2B5EF4-FFF2-40B4-BE49-F238E27FC236}">
                <a16:creationId xmlns:a16="http://schemas.microsoft.com/office/drawing/2014/main" id="{A8AB8A23-3442-DA7E-9B60-569E6386C5D4}"/>
              </a:ext>
            </a:extLst>
          </p:cNvPr>
          <p:cNvSpPr txBox="1"/>
          <p:nvPr/>
        </p:nvSpPr>
        <p:spPr>
          <a:xfrm>
            <a:off x="539294" y="1992414"/>
            <a:ext cx="429926" cy="246221"/>
          </a:xfrm>
          <a:prstGeom prst="rect">
            <a:avLst/>
          </a:prstGeom>
          <a:noFill/>
        </p:spPr>
        <p:txBody>
          <a:bodyPr wrap="none" rtlCol="0">
            <a:spAutoFit/>
          </a:bodyPr>
          <a:lstStyle/>
          <a:p>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88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childTnLst>
                                </p:cTn>
                              </p:par>
                              <p:par>
                                <p:cTn id="9" presetID="35" presetClass="path" presetSubtype="0" fill="hold" grpId="1" nodeType="withEffect">
                                  <p:stCondLst>
                                    <p:cond delay="0"/>
                                  </p:stCondLst>
                                  <p:childTnLst>
                                    <p:animMotion origin="layout" path="M -0.11955 0.02847 L -2.30769E-6 -1.48148E-6 " pathEditMode="relative" rAng="0" ptsTypes="AA">
                                      <p:cBhvr>
                                        <p:cTn id="10" dur="1000" fill="hold"/>
                                        <p:tgtEl>
                                          <p:spTgt spid="43"/>
                                        </p:tgtEl>
                                        <p:attrNameLst>
                                          <p:attrName>ppt_x</p:attrName>
                                          <p:attrName>ppt_y</p:attrName>
                                        </p:attrNameLst>
                                      </p:cBhvr>
                                      <p:rCtr x="5978"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47">
            <a:extLst>
              <a:ext uri="{FF2B5EF4-FFF2-40B4-BE49-F238E27FC236}">
                <a16:creationId xmlns:a16="http://schemas.microsoft.com/office/drawing/2014/main" id="{91632754-9155-4C53-E4E9-4C1185E2CD24}"/>
              </a:ext>
            </a:extLst>
          </p:cNvPr>
          <p:cNvSpPr/>
          <p:nvPr/>
        </p:nvSpPr>
        <p:spPr>
          <a:xfrm>
            <a:off x="428253" y="2819400"/>
            <a:ext cx="9068001" cy="3586014"/>
          </a:xfrm>
          <a:prstGeom prst="roundRect">
            <a:avLst>
              <a:gd name="adj" fmla="val 0"/>
            </a:avLst>
          </a:prstGeom>
          <a:solidFill>
            <a:schemeClr val="accent1">
              <a:lumMod val="40000"/>
              <a:lumOff val="60000"/>
            </a:schemeClr>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四角形: 角を丸くする 7">
            <a:extLst>
              <a:ext uri="{FF2B5EF4-FFF2-40B4-BE49-F238E27FC236}">
                <a16:creationId xmlns:a16="http://schemas.microsoft.com/office/drawing/2014/main" id="{B7D8A199-B9E8-8229-B391-9CE379193825}"/>
              </a:ext>
            </a:extLst>
          </p:cNvPr>
          <p:cNvSpPr/>
          <p:nvPr/>
        </p:nvSpPr>
        <p:spPr>
          <a:xfrm>
            <a:off x="2938428" y="3319464"/>
            <a:ext cx="6296900" cy="6508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E007BFFA-361B-D3B2-5E76-B89DB2972B0B}"/>
              </a:ext>
            </a:extLst>
          </p:cNvPr>
          <p:cNvSpPr/>
          <p:nvPr/>
        </p:nvSpPr>
        <p:spPr>
          <a:xfrm>
            <a:off x="2938428" y="4087701"/>
            <a:ext cx="6296900" cy="6508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E6D21725-0F06-8D88-94FF-CF2B1D95F23C}"/>
              </a:ext>
            </a:extLst>
          </p:cNvPr>
          <p:cNvSpPr/>
          <p:nvPr/>
        </p:nvSpPr>
        <p:spPr>
          <a:xfrm>
            <a:off x="2938428" y="4849055"/>
            <a:ext cx="6296900" cy="6508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四角形: 角を丸くする 26">
            <a:extLst>
              <a:ext uri="{FF2B5EF4-FFF2-40B4-BE49-F238E27FC236}">
                <a16:creationId xmlns:a16="http://schemas.microsoft.com/office/drawing/2014/main" id="{F5E7FF8D-4804-DF44-7266-0C0A4B494433}"/>
              </a:ext>
            </a:extLst>
          </p:cNvPr>
          <p:cNvSpPr/>
          <p:nvPr/>
        </p:nvSpPr>
        <p:spPr>
          <a:xfrm>
            <a:off x="2938428" y="5613849"/>
            <a:ext cx="6296900" cy="6508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51A8F428-1E4D-3E23-2441-CC24ABC8E643}"/>
              </a:ext>
            </a:extLst>
          </p:cNvPr>
          <p:cNvSpPr txBox="1"/>
          <p:nvPr/>
        </p:nvSpPr>
        <p:spPr>
          <a:xfrm>
            <a:off x="420220" y="2827203"/>
            <a:ext cx="435469" cy="3578211"/>
          </a:xfrm>
          <a:prstGeom prst="rect">
            <a:avLst/>
          </a:prstGeom>
          <a:solidFill>
            <a:srgbClr val="002060"/>
          </a:solidFill>
        </p:spPr>
        <p:txBody>
          <a:bodyPr vert="eaVert" wrap="square" lIns="36000" rIns="0" rtlCol="0" anchor="ctr">
            <a:no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所得代替率</a:t>
            </a:r>
          </a:p>
        </p:txBody>
      </p:sp>
      <p:sp>
        <p:nvSpPr>
          <p:cNvPr id="4" name="スライド番号プレースホルダー 3">
            <a:extLst>
              <a:ext uri="{FF2B5EF4-FFF2-40B4-BE49-F238E27FC236}">
                <a16:creationId xmlns:a16="http://schemas.microsoft.com/office/drawing/2014/main" id="{7C20C2A6-C9B9-4D1D-0423-F32FA22FDF3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24CFFBD2-2BD3-31CE-9F42-7AC12C5C78F0}"/>
              </a:ext>
            </a:extLst>
          </p:cNvPr>
          <p:cNvSpPr/>
          <p:nvPr/>
        </p:nvSpPr>
        <p:spPr>
          <a:xfrm>
            <a:off x="412750" y="0"/>
            <a:ext cx="6226110" cy="864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t">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令和６</a:t>
            </a:r>
            <a:r>
              <a:rPr kumimoji="0" lang="en-US" altLang="ja-JP"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年財政検証結果の概略</a:t>
            </a:r>
            <a:endParaRPr kumimoji="0" lang="en-US" altLang="ja-JP"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５年後（</a:t>
            </a:r>
            <a:r>
              <a:rPr kumimoji="0" lang="en-US" altLang="ja-JP" sz="1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2029</a:t>
            </a:r>
            <a:r>
              <a:rPr kumimoji="0" lang="ja-JP" altLang="en-US" sz="1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年度）及び調整終了後の所得代替率　－</a:t>
            </a:r>
            <a:endPar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2AB3099-3550-13CB-D72D-C90989F48EE2}"/>
              </a:ext>
            </a:extLst>
          </p:cNvPr>
          <p:cNvSpPr txBox="1"/>
          <p:nvPr/>
        </p:nvSpPr>
        <p:spPr>
          <a:xfrm>
            <a:off x="1146409" y="2923560"/>
            <a:ext cx="126829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p>
        </p:txBody>
      </p:sp>
      <p:sp>
        <p:nvSpPr>
          <p:cNvPr id="7" name="テキスト ボックス 6">
            <a:extLst>
              <a:ext uri="{FF2B5EF4-FFF2-40B4-BE49-F238E27FC236}">
                <a16:creationId xmlns:a16="http://schemas.microsoft.com/office/drawing/2014/main" id="{38A4C942-E679-7F4D-532D-F8C29BA4B497}"/>
              </a:ext>
            </a:extLst>
          </p:cNvPr>
          <p:cNvSpPr txBox="1"/>
          <p:nvPr/>
        </p:nvSpPr>
        <p:spPr>
          <a:xfrm>
            <a:off x="4648200" y="2923560"/>
            <a:ext cx="126829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2029</a:t>
            </a: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p>
        </p:txBody>
      </p:sp>
      <p:sp>
        <p:nvSpPr>
          <p:cNvPr id="9" name="角丸四角形 64">
            <a:extLst>
              <a:ext uri="{FF2B5EF4-FFF2-40B4-BE49-F238E27FC236}">
                <a16:creationId xmlns:a16="http://schemas.microsoft.com/office/drawing/2014/main" id="{9DDAAF3C-22A1-58DA-EB66-E9CEB2F85DDF}"/>
              </a:ext>
            </a:extLst>
          </p:cNvPr>
          <p:cNvSpPr/>
          <p:nvPr/>
        </p:nvSpPr>
        <p:spPr>
          <a:xfrm>
            <a:off x="1050908" y="3282887"/>
            <a:ext cx="1507640" cy="2981785"/>
          </a:xfrm>
          <a:prstGeom prst="roundRect">
            <a:avLst>
              <a:gd name="adj" fmla="val 19622"/>
            </a:avLst>
          </a:prstGeom>
          <a:solidFill>
            <a:schemeClr val="bg1"/>
          </a:solid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61</a:t>
            </a:r>
            <a:r>
              <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a:t>
            </a: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2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B46A75E8-769E-70D7-52BE-73C19D512876}"/>
              </a:ext>
            </a:extLst>
          </p:cNvPr>
          <p:cNvSpPr txBox="1"/>
          <p:nvPr/>
        </p:nvSpPr>
        <p:spPr>
          <a:xfrm>
            <a:off x="6441548" y="2923560"/>
            <a:ext cx="1338828" cy="369332"/>
          </a:xfrm>
          <a:prstGeom prst="rect">
            <a:avLst/>
          </a:prstGeom>
          <a:noFill/>
        </p:spPr>
        <p:txBody>
          <a:bodyPr wrap="none" rtlCol="0">
            <a:spAutoFit/>
          </a:bodyPr>
          <a:lstStyle>
            <a:defPPr>
              <a:defRPr lang="en-US"/>
            </a:defPPr>
            <a:lvl1pPr fontAlgn="auto">
              <a:spcBef>
                <a:spcPts val="0"/>
              </a:spcBef>
              <a:spcAft>
                <a:spcPts val="0"/>
              </a:spcAft>
              <a:defRPr sz="2400" b="1">
                <a:solidFill>
                  <a:srgbClr val="002060"/>
                </a:solidFill>
                <a:latin typeface="Meiryo UI" panose="020B0604030504040204" pitchFamily="50" charset="-128"/>
                <a:ea typeface="Meiryo UI"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調整終了時</a:t>
            </a:r>
          </a:p>
        </p:txBody>
      </p:sp>
      <p:sp>
        <p:nvSpPr>
          <p:cNvPr id="12" name="角丸四角形 69">
            <a:extLst>
              <a:ext uri="{FF2B5EF4-FFF2-40B4-BE49-F238E27FC236}">
                <a16:creationId xmlns:a16="http://schemas.microsoft.com/office/drawing/2014/main" id="{7028AED7-5366-0659-2450-D8F66500347B}"/>
              </a:ext>
            </a:extLst>
          </p:cNvPr>
          <p:cNvSpPr/>
          <p:nvPr/>
        </p:nvSpPr>
        <p:spPr>
          <a:xfrm>
            <a:off x="6517643" y="5613849"/>
            <a:ext cx="2717685" cy="650822"/>
          </a:xfrm>
          <a:prstGeom prst="roundRect">
            <a:avLst>
              <a:gd name="adj" fmla="val 0"/>
            </a:avLst>
          </a:prstGeom>
          <a:noFill/>
          <a:ln w="31750">
            <a:noFill/>
          </a:ln>
        </p:spPr>
        <p:style>
          <a:lnRef idx="1">
            <a:schemeClr val="accent6"/>
          </a:lnRef>
          <a:fillRef idx="2">
            <a:schemeClr val="accent6"/>
          </a:fillRef>
          <a:effectRef idx="1">
            <a:schemeClr val="accent6"/>
          </a:effectRef>
          <a:fontRef idx="minor">
            <a:schemeClr val="dk1"/>
          </a:fontRef>
        </p:style>
        <p:txBody>
          <a:bodyPr vert="horz" lIns="36000" tIns="0" rIns="0" bIns="0" rtlCol="0" anchor="ct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機械的に給付水準調整を続けると、国民年金は</a:t>
            </a:r>
            <a:b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2059</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年度に積立金がなくなり完全な賦課方式に移行。</a:t>
            </a:r>
            <a:b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2059</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年度の所得代替率は</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50.1</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右矢印 5">
            <a:extLst>
              <a:ext uri="{FF2B5EF4-FFF2-40B4-BE49-F238E27FC236}">
                <a16:creationId xmlns:a16="http://schemas.microsoft.com/office/drawing/2014/main" id="{3168A901-038F-83CD-1E56-2E75D420BD2F}"/>
              </a:ext>
            </a:extLst>
          </p:cNvPr>
          <p:cNvSpPr/>
          <p:nvPr/>
        </p:nvSpPr>
        <p:spPr>
          <a:xfrm>
            <a:off x="2614012" y="4485747"/>
            <a:ext cx="349640" cy="57606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CC27C1FA-5970-8199-7F27-568FD0731DAF}"/>
              </a:ext>
            </a:extLst>
          </p:cNvPr>
          <p:cNvSpPr txBox="1"/>
          <p:nvPr/>
        </p:nvSpPr>
        <p:spPr>
          <a:xfrm>
            <a:off x="7714904" y="2922156"/>
            <a:ext cx="1175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）内は</a:t>
            </a:r>
            <a:br>
              <a:rPr kumimoji="0"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調整終了年度</a:t>
            </a:r>
          </a:p>
        </p:txBody>
      </p:sp>
      <p:sp>
        <p:nvSpPr>
          <p:cNvPr id="19" name="角丸四角形 65">
            <a:extLst>
              <a:ext uri="{FF2B5EF4-FFF2-40B4-BE49-F238E27FC236}">
                <a16:creationId xmlns:a16="http://schemas.microsoft.com/office/drawing/2014/main" id="{00AB0253-135D-50D3-DDFF-E91C9F36AE87}"/>
              </a:ext>
            </a:extLst>
          </p:cNvPr>
          <p:cNvSpPr/>
          <p:nvPr/>
        </p:nvSpPr>
        <p:spPr>
          <a:xfrm>
            <a:off x="4825369" y="3452267"/>
            <a:ext cx="802169" cy="385216"/>
          </a:xfrm>
          <a:prstGeom prst="roundRect">
            <a:avLst>
              <a:gd name="adj" fmla="val 13987"/>
            </a:avLst>
          </a:prstGeom>
          <a:noFill/>
          <a:ln w="31750">
            <a:noFill/>
          </a:ln>
        </p:spPr>
        <p:style>
          <a:lnRef idx="1">
            <a:schemeClr val="accent6"/>
          </a:lnRef>
          <a:fillRef idx="2">
            <a:schemeClr val="accent6"/>
          </a:fillRef>
          <a:effectRef idx="1">
            <a:schemeClr val="accent6"/>
          </a:effectRef>
          <a:fontRef idx="minor">
            <a:schemeClr val="dk1"/>
          </a:fontRef>
        </p:style>
        <p:txBody>
          <a:bodyPr vert="horz" wrap="none"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60.3</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0" name="角丸四角形 65">
            <a:extLst>
              <a:ext uri="{FF2B5EF4-FFF2-40B4-BE49-F238E27FC236}">
                <a16:creationId xmlns:a16="http://schemas.microsoft.com/office/drawing/2014/main" id="{649D8E47-D66C-005A-EE5B-9F29B9EA6760}"/>
              </a:ext>
            </a:extLst>
          </p:cNvPr>
          <p:cNvSpPr/>
          <p:nvPr/>
        </p:nvSpPr>
        <p:spPr>
          <a:xfrm>
            <a:off x="4825369" y="4217062"/>
            <a:ext cx="802169" cy="385216"/>
          </a:xfrm>
          <a:prstGeom prst="roundRect">
            <a:avLst>
              <a:gd name="adj" fmla="val 13987"/>
            </a:avLst>
          </a:prstGeom>
          <a:noFill/>
          <a:ln w="31750">
            <a:noFill/>
          </a:ln>
        </p:spPr>
        <p:style>
          <a:lnRef idx="1">
            <a:schemeClr val="accent6"/>
          </a:lnRef>
          <a:fillRef idx="2">
            <a:schemeClr val="accent6"/>
          </a:fillRef>
          <a:effectRef idx="1">
            <a:schemeClr val="accent6"/>
          </a:effectRef>
          <a:fontRef idx="minor">
            <a:schemeClr val="dk1"/>
          </a:fontRef>
        </p:style>
        <p:txBody>
          <a:bodyPr vert="horz" wrap="none"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60.3</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1" name="角丸四角形 65">
            <a:extLst>
              <a:ext uri="{FF2B5EF4-FFF2-40B4-BE49-F238E27FC236}">
                <a16:creationId xmlns:a16="http://schemas.microsoft.com/office/drawing/2014/main" id="{0435D456-43A3-65B2-642F-9C50CDD93BDF}"/>
              </a:ext>
            </a:extLst>
          </p:cNvPr>
          <p:cNvSpPr/>
          <p:nvPr/>
        </p:nvSpPr>
        <p:spPr>
          <a:xfrm>
            <a:off x="4825369" y="4981857"/>
            <a:ext cx="802169" cy="385216"/>
          </a:xfrm>
          <a:prstGeom prst="roundRect">
            <a:avLst>
              <a:gd name="adj" fmla="val 13987"/>
            </a:avLst>
          </a:prstGeom>
          <a:noFill/>
          <a:ln w="31750">
            <a:noFill/>
          </a:ln>
        </p:spPr>
        <p:style>
          <a:lnRef idx="1">
            <a:schemeClr val="accent6"/>
          </a:lnRef>
          <a:fillRef idx="2">
            <a:schemeClr val="accent6"/>
          </a:fillRef>
          <a:effectRef idx="1">
            <a:schemeClr val="accent6"/>
          </a:effectRef>
          <a:fontRef idx="minor">
            <a:schemeClr val="dk1"/>
          </a:fontRef>
        </p:style>
        <p:txBody>
          <a:bodyPr vert="horz" wrap="none"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60.1</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2" name="角丸四角形 65">
            <a:extLst>
              <a:ext uri="{FF2B5EF4-FFF2-40B4-BE49-F238E27FC236}">
                <a16:creationId xmlns:a16="http://schemas.microsoft.com/office/drawing/2014/main" id="{EA5E9271-19BC-8A48-0B87-DE4665529146}"/>
              </a:ext>
            </a:extLst>
          </p:cNvPr>
          <p:cNvSpPr/>
          <p:nvPr/>
        </p:nvSpPr>
        <p:spPr>
          <a:xfrm>
            <a:off x="4825369" y="5746652"/>
            <a:ext cx="802169" cy="385216"/>
          </a:xfrm>
          <a:prstGeom prst="roundRect">
            <a:avLst>
              <a:gd name="adj" fmla="val 13987"/>
            </a:avLst>
          </a:prstGeom>
          <a:noFill/>
          <a:ln w="31750">
            <a:noFill/>
          </a:ln>
        </p:spPr>
        <p:style>
          <a:lnRef idx="1">
            <a:schemeClr val="accent6"/>
          </a:lnRef>
          <a:fillRef idx="2">
            <a:schemeClr val="accent6"/>
          </a:fillRef>
          <a:effectRef idx="1">
            <a:schemeClr val="accent6"/>
          </a:effectRef>
          <a:fontRef idx="minor">
            <a:schemeClr val="dk1"/>
          </a:fontRef>
        </p:style>
        <p:txBody>
          <a:bodyPr vert="horz" wrap="none"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59.4</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3" name="角丸四角形 65">
            <a:extLst>
              <a:ext uri="{FF2B5EF4-FFF2-40B4-BE49-F238E27FC236}">
                <a16:creationId xmlns:a16="http://schemas.microsoft.com/office/drawing/2014/main" id="{F832168C-24D6-CAF0-6159-5B7DA4BA2BFC}"/>
              </a:ext>
            </a:extLst>
          </p:cNvPr>
          <p:cNvSpPr/>
          <p:nvPr/>
        </p:nvSpPr>
        <p:spPr>
          <a:xfrm>
            <a:off x="6449343" y="3452267"/>
            <a:ext cx="1727199" cy="385216"/>
          </a:xfrm>
          <a:prstGeom prst="rect">
            <a:avLst/>
          </a:prstGeom>
          <a:no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56.9</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2039</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角丸四角形 65">
            <a:extLst>
              <a:ext uri="{FF2B5EF4-FFF2-40B4-BE49-F238E27FC236}">
                <a16:creationId xmlns:a16="http://schemas.microsoft.com/office/drawing/2014/main" id="{68C0654E-C6DF-8926-3FA5-ECEA1D1D6231}"/>
              </a:ext>
            </a:extLst>
          </p:cNvPr>
          <p:cNvSpPr/>
          <p:nvPr/>
        </p:nvSpPr>
        <p:spPr>
          <a:xfrm>
            <a:off x="6449343" y="4176900"/>
            <a:ext cx="1727199" cy="425378"/>
          </a:xfrm>
          <a:prstGeom prst="rect">
            <a:avLst/>
          </a:prstGeom>
          <a:no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57.6</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2037</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5" name="角丸四角形 65">
            <a:extLst>
              <a:ext uri="{FF2B5EF4-FFF2-40B4-BE49-F238E27FC236}">
                <a16:creationId xmlns:a16="http://schemas.microsoft.com/office/drawing/2014/main" id="{D6155F91-4B5F-5955-E9D0-B53170D0A6C1}"/>
              </a:ext>
            </a:extLst>
          </p:cNvPr>
          <p:cNvSpPr/>
          <p:nvPr/>
        </p:nvSpPr>
        <p:spPr>
          <a:xfrm>
            <a:off x="6449343" y="4981857"/>
            <a:ext cx="1727199" cy="385216"/>
          </a:xfrm>
          <a:prstGeom prst="rect">
            <a:avLst/>
          </a:prstGeom>
          <a:no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92075" marR="0" lvl="0" indent="0" algn="l" defTabSz="457200" rtl="0" eaLnBrk="1" fontAlgn="auto" latinLnBrk="0" hangingPunct="1">
              <a:lnSpc>
                <a:spcPct val="100000"/>
              </a:lnSpc>
              <a:spcBef>
                <a:spcPts val="0"/>
              </a:spcBef>
              <a:spcAft>
                <a:spcPts val="120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50.4</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2057</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08A9FF55-CA65-ECDA-1CDD-4FA5855BC7AD}"/>
              </a:ext>
            </a:extLst>
          </p:cNvPr>
          <p:cNvSpPr txBox="1"/>
          <p:nvPr/>
        </p:nvSpPr>
        <p:spPr>
          <a:xfrm>
            <a:off x="406725" y="2313121"/>
            <a:ext cx="44045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所得代替率：</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年金を受け取り始める時点（</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歳）における年金額が、</a:t>
            </a:r>
            <a:b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現役世代の手取り収入額（ボーナス込み）と比較してどのくらいの割合かを示すもの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四角形: 角を丸くする 15">
            <a:extLst>
              <a:ext uri="{FF2B5EF4-FFF2-40B4-BE49-F238E27FC236}">
                <a16:creationId xmlns:a16="http://schemas.microsoft.com/office/drawing/2014/main" id="{6E52B743-05E8-7227-6CB4-97CD97188023}"/>
              </a:ext>
            </a:extLst>
          </p:cNvPr>
          <p:cNvSpPr/>
          <p:nvPr/>
        </p:nvSpPr>
        <p:spPr>
          <a:xfrm>
            <a:off x="406725" y="2093300"/>
            <a:ext cx="644183" cy="192382"/>
          </a:xfrm>
          <a:prstGeom prst="round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キーワード</a:t>
            </a:r>
            <a:endParaRPr kumimoji="1" lang="ja-JP" altLang="en-US" sz="900" b="1"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grpSp>
        <p:nvGrpSpPr>
          <p:cNvPr id="34" name="グループ化 33">
            <a:extLst>
              <a:ext uri="{FF2B5EF4-FFF2-40B4-BE49-F238E27FC236}">
                <a16:creationId xmlns:a16="http://schemas.microsoft.com/office/drawing/2014/main" id="{AB2F8CE5-3D5B-6FF7-2C8A-967DD4B1BE7F}"/>
              </a:ext>
            </a:extLst>
          </p:cNvPr>
          <p:cNvGrpSpPr/>
          <p:nvPr/>
        </p:nvGrpSpPr>
        <p:grpSpPr>
          <a:xfrm>
            <a:off x="5029200" y="1971675"/>
            <a:ext cx="1320730" cy="977762"/>
            <a:chOff x="5537213" y="2292223"/>
            <a:chExt cx="1320730" cy="977762"/>
          </a:xfrm>
          <a:solidFill>
            <a:srgbClr val="FFFFB7"/>
          </a:solidFill>
        </p:grpSpPr>
        <p:sp>
          <p:nvSpPr>
            <p:cNvPr id="33" name="フリーフォーム: 図形 32">
              <a:extLst>
                <a:ext uri="{FF2B5EF4-FFF2-40B4-BE49-F238E27FC236}">
                  <a16:creationId xmlns:a16="http://schemas.microsoft.com/office/drawing/2014/main" id="{0773EB74-7E3C-3446-160D-F23A9FBCA5A4}"/>
                </a:ext>
              </a:extLst>
            </p:cNvPr>
            <p:cNvSpPr/>
            <p:nvPr/>
          </p:nvSpPr>
          <p:spPr>
            <a:xfrm rot="10800000">
              <a:off x="5537213" y="2292223"/>
              <a:ext cx="1320730" cy="977762"/>
            </a:xfrm>
            <a:custGeom>
              <a:avLst/>
              <a:gdLst>
                <a:gd name="connsiteX0" fmla="*/ 1320730 w 1320730"/>
                <a:gd name="connsiteY0" fmla="*/ 995174 h 995174"/>
                <a:gd name="connsiteX1" fmla="*/ 0 w 1320730"/>
                <a:gd name="connsiteY1" fmla="*/ 995174 h 995174"/>
                <a:gd name="connsiteX2" fmla="*/ 0 w 1320730"/>
                <a:gd name="connsiteY2" fmla="*/ 217194 h 995174"/>
                <a:gd name="connsiteX3" fmla="*/ 304679 w 1320730"/>
                <a:gd name="connsiteY3" fmla="*/ 217194 h 995174"/>
                <a:gd name="connsiteX4" fmla="*/ 402289 w 1320730"/>
                <a:gd name="connsiteY4" fmla="*/ 0 h 995174"/>
                <a:gd name="connsiteX5" fmla="*/ 499899 w 1320730"/>
                <a:gd name="connsiteY5" fmla="*/ 217194 h 995174"/>
                <a:gd name="connsiteX6" fmla="*/ 1320730 w 1320730"/>
                <a:gd name="connsiteY6" fmla="*/ 217194 h 995174"/>
                <a:gd name="connsiteX0" fmla="*/ 1320730 w 1320730"/>
                <a:gd name="connsiteY0" fmla="*/ 1105787 h 1105787"/>
                <a:gd name="connsiteX1" fmla="*/ 0 w 1320730"/>
                <a:gd name="connsiteY1" fmla="*/ 1105787 h 1105787"/>
                <a:gd name="connsiteX2" fmla="*/ 0 w 1320730"/>
                <a:gd name="connsiteY2" fmla="*/ 327807 h 1105787"/>
                <a:gd name="connsiteX3" fmla="*/ 304679 w 1320730"/>
                <a:gd name="connsiteY3" fmla="*/ 327807 h 1105787"/>
                <a:gd name="connsiteX4" fmla="*/ 535025 w 1320730"/>
                <a:gd name="connsiteY4" fmla="*/ 0 h 1105787"/>
                <a:gd name="connsiteX5" fmla="*/ 499899 w 1320730"/>
                <a:gd name="connsiteY5" fmla="*/ 327807 h 1105787"/>
                <a:gd name="connsiteX6" fmla="*/ 1320730 w 1320730"/>
                <a:gd name="connsiteY6" fmla="*/ 327807 h 1105787"/>
                <a:gd name="connsiteX7" fmla="*/ 1320730 w 1320730"/>
                <a:gd name="connsiteY7" fmla="*/ 1105787 h 1105787"/>
                <a:gd name="connsiteX0" fmla="*/ 1320730 w 1320730"/>
                <a:gd name="connsiteY0" fmla="*/ 1026274 h 1026274"/>
                <a:gd name="connsiteX1" fmla="*/ 0 w 1320730"/>
                <a:gd name="connsiteY1" fmla="*/ 1026274 h 1026274"/>
                <a:gd name="connsiteX2" fmla="*/ 0 w 1320730"/>
                <a:gd name="connsiteY2" fmla="*/ 248294 h 1026274"/>
                <a:gd name="connsiteX3" fmla="*/ 304679 w 1320730"/>
                <a:gd name="connsiteY3" fmla="*/ 248294 h 1026274"/>
                <a:gd name="connsiteX4" fmla="*/ 535025 w 1320730"/>
                <a:gd name="connsiteY4" fmla="*/ 0 h 1026274"/>
                <a:gd name="connsiteX5" fmla="*/ 499899 w 1320730"/>
                <a:gd name="connsiteY5" fmla="*/ 248294 h 1026274"/>
                <a:gd name="connsiteX6" fmla="*/ 1320730 w 1320730"/>
                <a:gd name="connsiteY6" fmla="*/ 248294 h 1026274"/>
                <a:gd name="connsiteX7" fmla="*/ 1320730 w 1320730"/>
                <a:gd name="connsiteY7" fmla="*/ 1026274 h 10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730" h="1026274">
                  <a:moveTo>
                    <a:pt x="1320730" y="1026274"/>
                  </a:moveTo>
                  <a:lnTo>
                    <a:pt x="0" y="1026274"/>
                  </a:lnTo>
                  <a:lnTo>
                    <a:pt x="0" y="248294"/>
                  </a:lnTo>
                  <a:lnTo>
                    <a:pt x="304679" y="248294"/>
                  </a:lnTo>
                  <a:lnTo>
                    <a:pt x="535025" y="0"/>
                  </a:lnTo>
                  <a:lnTo>
                    <a:pt x="499899" y="248294"/>
                  </a:lnTo>
                  <a:lnTo>
                    <a:pt x="1320730" y="248294"/>
                  </a:lnTo>
                  <a:lnTo>
                    <a:pt x="1320730" y="1026274"/>
                  </a:lnTo>
                  <a:close/>
                </a:path>
              </a:pathLst>
            </a:custGeom>
            <a:grp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155B8F33-DF13-3146-7372-65ECBF1DE5D8}"/>
                </a:ext>
              </a:extLst>
            </p:cNvPr>
            <p:cNvSpPr txBox="1"/>
            <p:nvPr/>
          </p:nvSpPr>
          <p:spPr>
            <a:xfrm>
              <a:off x="5616329" y="2328586"/>
              <a:ext cx="1162498" cy="646331"/>
            </a:xfrm>
            <a:prstGeom prst="rect">
              <a:avLst/>
            </a:prstGeom>
            <a:grp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いずれも</a:t>
              </a:r>
              <a:endParaRPr kumimoji="0" lang="en-US" altLang="ja-JP" sz="1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以上</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0E7E0217-1EBC-E7F3-9C3E-854775E25A4E}"/>
              </a:ext>
            </a:extLst>
          </p:cNvPr>
          <p:cNvGrpSpPr/>
          <p:nvPr/>
        </p:nvGrpSpPr>
        <p:grpSpPr>
          <a:xfrm>
            <a:off x="7059857" y="1110027"/>
            <a:ext cx="1937271" cy="1237255"/>
            <a:chOff x="1201321" y="5270880"/>
            <a:chExt cx="1663330" cy="1062300"/>
          </a:xfrm>
        </p:grpSpPr>
        <p:pic>
          <p:nvPicPr>
            <p:cNvPr id="37" name="図 36" descr="部屋, 賭博場, シーン, カップ が含まれている画像&#10;&#10;自動的に生成された説明">
              <a:extLst>
                <a:ext uri="{FF2B5EF4-FFF2-40B4-BE49-F238E27FC236}">
                  <a16:creationId xmlns:a16="http://schemas.microsoft.com/office/drawing/2014/main" id="{EBDEFF06-D955-BAF4-8282-243E90DC1A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38" name="グラフィックス 37">
              <a:extLst>
                <a:ext uri="{FF2B5EF4-FFF2-40B4-BE49-F238E27FC236}">
                  <a16:creationId xmlns:a16="http://schemas.microsoft.com/office/drawing/2014/main" id="{163C30CD-EE37-82A3-720A-7194A4551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321" y="5270880"/>
              <a:ext cx="1178244" cy="673859"/>
            </a:xfrm>
            <a:prstGeom prst="rect">
              <a:avLst/>
            </a:prstGeom>
          </p:spPr>
        </p:pic>
      </p:grpSp>
      <p:sp>
        <p:nvSpPr>
          <p:cNvPr id="32" name="テキスト ボックス 31">
            <a:extLst>
              <a:ext uri="{FF2B5EF4-FFF2-40B4-BE49-F238E27FC236}">
                <a16:creationId xmlns:a16="http://schemas.microsoft.com/office/drawing/2014/main" id="{080E2E3C-6D93-8148-DAB7-36E685407A6E}"/>
              </a:ext>
            </a:extLst>
          </p:cNvPr>
          <p:cNvSpPr txBox="1"/>
          <p:nvPr/>
        </p:nvSpPr>
        <p:spPr>
          <a:xfrm>
            <a:off x="3448653" y="3460209"/>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高成長実現</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92106EB2-40A2-3B8C-0B96-19FE12AA896B}"/>
              </a:ext>
            </a:extLst>
          </p:cNvPr>
          <p:cNvSpPr txBox="1"/>
          <p:nvPr/>
        </p:nvSpPr>
        <p:spPr>
          <a:xfrm>
            <a:off x="3448653" y="4070747"/>
            <a:ext cx="1338828"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成長型経済</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移行・継続</a:t>
            </a:r>
          </a:p>
        </p:txBody>
      </p:sp>
      <p:sp>
        <p:nvSpPr>
          <p:cNvPr id="39" name="テキスト ボックス 38">
            <a:extLst>
              <a:ext uri="{FF2B5EF4-FFF2-40B4-BE49-F238E27FC236}">
                <a16:creationId xmlns:a16="http://schemas.microsoft.com/office/drawing/2014/main" id="{99E5403E-2C45-3EAD-D565-616FB77408BA}"/>
              </a:ext>
            </a:extLst>
          </p:cNvPr>
          <p:cNvSpPr txBox="1"/>
          <p:nvPr/>
        </p:nvSpPr>
        <p:spPr>
          <a:xfrm>
            <a:off x="3448653" y="4856679"/>
            <a:ext cx="118814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投影</a:t>
            </a:r>
          </a:p>
        </p:txBody>
      </p:sp>
      <p:sp>
        <p:nvSpPr>
          <p:cNvPr id="40" name="テキスト ボックス 39">
            <a:extLst>
              <a:ext uri="{FF2B5EF4-FFF2-40B4-BE49-F238E27FC236}">
                <a16:creationId xmlns:a16="http://schemas.microsoft.com/office/drawing/2014/main" id="{B3057748-A5E8-AEE1-7E78-BDEFF79FEEE4}"/>
              </a:ext>
            </a:extLst>
          </p:cNvPr>
          <p:cNvSpPr txBox="1"/>
          <p:nvPr/>
        </p:nvSpPr>
        <p:spPr>
          <a:xfrm>
            <a:off x="3431253" y="5631816"/>
            <a:ext cx="120417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１人あたり</a:t>
            </a:r>
            <a:endParaRPr kumimoji="0"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ゼロ成長</a:t>
            </a:r>
          </a:p>
        </p:txBody>
      </p:sp>
      <p:sp>
        <p:nvSpPr>
          <p:cNvPr id="41" name="正方形/長方形 40">
            <a:extLst>
              <a:ext uri="{FF2B5EF4-FFF2-40B4-BE49-F238E27FC236}">
                <a16:creationId xmlns:a16="http://schemas.microsoft.com/office/drawing/2014/main" id="{4903EEF3-43BA-600D-13AE-0031810CFC8E}"/>
              </a:ext>
            </a:extLst>
          </p:cNvPr>
          <p:cNvSpPr/>
          <p:nvPr/>
        </p:nvSpPr>
        <p:spPr>
          <a:xfrm>
            <a:off x="412750" y="1902405"/>
            <a:ext cx="2412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0F4C1C0-2AD5-60ED-9B44-D32C5D13650B}"/>
              </a:ext>
            </a:extLst>
          </p:cNvPr>
          <p:cNvSpPr/>
          <p:nvPr/>
        </p:nvSpPr>
        <p:spPr>
          <a:xfrm>
            <a:off x="412750" y="1380035"/>
            <a:ext cx="1872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8E7880C2-55C0-6845-B498-D579E3CCDBA9}"/>
              </a:ext>
            </a:extLst>
          </p:cNvPr>
          <p:cNvSpPr/>
          <p:nvPr/>
        </p:nvSpPr>
        <p:spPr>
          <a:xfrm>
            <a:off x="2618223" y="1131917"/>
            <a:ext cx="3780000" cy="864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5FB8E2D0-BA42-4566-AEB3-35AD1DD6F202}"/>
              </a:ext>
            </a:extLst>
          </p:cNvPr>
          <p:cNvSpPr txBox="1"/>
          <p:nvPr/>
        </p:nvSpPr>
        <p:spPr>
          <a:xfrm>
            <a:off x="348619" y="935910"/>
            <a:ext cx="8953499" cy="1097480"/>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法律では、次の財政検証までに</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所得代替率が</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を下回ると見込まれる場合には、</a:t>
            </a:r>
            <a:b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改善に必要な対応を行う</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ことになっています。</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年後の</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2029</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年度の所得代替率は４つの経済前提のケースで</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59.4%</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から</a:t>
            </a:r>
            <a: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60.3%</a:t>
            </a:r>
            <a:r>
              <a:rPr kumimoji="0" lang="ja-JP" altLang="en-US"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となり、</a:t>
            </a:r>
            <a:br>
              <a:rPr kumimoji="0" lang="en-US" altLang="ja-JP" sz="14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いずれも</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50%</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を上回っています。</a:t>
            </a:r>
          </a:p>
        </p:txBody>
      </p:sp>
      <p:sp>
        <p:nvSpPr>
          <p:cNvPr id="18" name="テキスト ボックス 17">
            <a:extLst>
              <a:ext uri="{FF2B5EF4-FFF2-40B4-BE49-F238E27FC236}">
                <a16:creationId xmlns:a16="http://schemas.microsoft.com/office/drawing/2014/main" id="{3E1E0A8C-E298-14A7-A2B9-14FCCAFC4510}"/>
              </a:ext>
            </a:extLst>
          </p:cNvPr>
          <p:cNvSpPr txBox="1"/>
          <p:nvPr/>
        </p:nvSpPr>
        <p:spPr>
          <a:xfrm>
            <a:off x="382694" y="6416893"/>
            <a:ext cx="3046306"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a:t>
            </a:r>
            <a:endParaRPr lang="ja-JP" altLang="en-US" sz="800" dirty="0">
              <a:latin typeface="メイリオ" panose="020B0604030504040204" pitchFamily="50" charset="-128"/>
              <a:ea typeface="メイリオ" panose="020B0604030504040204" pitchFamily="50" charset="-128"/>
            </a:endParaRPr>
          </a:p>
        </p:txBody>
      </p:sp>
      <p:sp>
        <p:nvSpPr>
          <p:cNvPr id="10" name="矢印: 右 9">
            <a:extLst>
              <a:ext uri="{FF2B5EF4-FFF2-40B4-BE49-F238E27FC236}">
                <a16:creationId xmlns:a16="http://schemas.microsoft.com/office/drawing/2014/main" id="{8954A221-6CAB-8906-9A29-103246D0851F}"/>
              </a:ext>
            </a:extLst>
          </p:cNvPr>
          <p:cNvSpPr/>
          <p:nvPr/>
        </p:nvSpPr>
        <p:spPr>
          <a:xfrm>
            <a:off x="8315410" y="3611843"/>
            <a:ext cx="765062" cy="260641"/>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矢印: 右 29">
            <a:extLst>
              <a:ext uri="{FF2B5EF4-FFF2-40B4-BE49-F238E27FC236}">
                <a16:creationId xmlns:a16="http://schemas.microsoft.com/office/drawing/2014/main" id="{DC217B2E-99CA-EA13-FE43-97C49B64E0FC}"/>
              </a:ext>
            </a:extLst>
          </p:cNvPr>
          <p:cNvSpPr/>
          <p:nvPr/>
        </p:nvSpPr>
        <p:spPr>
          <a:xfrm>
            <a:off x="8315410" y="5133814"/>
            <a:ext cx="765062" cy="260641"/>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矢印: 右 44">
            <a:extLst>
              <a:ext uri="{FF2B5EF4-FFF2-40B4-BE49-F238E27FC236}">
                <a16:creationId xmlns:a16="http://schemas.microsoft.com/office/drawing/2014/main" id="{4A9D4675-6EDD-E4A1-6822-6731D6D55A22}"/>
              </a:ext>
            </a:extLst>
          </p:cNvPr>
          <p:cNvSpPr/>
          <p:nvPr/>
        </p:nvSpPr>
        <p:spPr>
          <a:xfrm>
            <a:off x="8315410" y="4370165"/>
            <a:ext cx="765062" cy="260641"/>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角丸四角形 65">
            <a:extLst>
              <a:ext uri="{FF2B5EF4-FFF2-40B4-BE49-F238E27FC236}">
                <a16:creationId xmlns:a16="http://schemas.microsoft.com/office/drawing/2014/main" id="{E70B6658-353A-9564-C725-44630AA0202E}"/>
              </a:ext>
            </a:extLst>
          </p:cNvPr>
          <p:cNvSpPr/>
          <p:nvPr/>
        </p:nvSpPr>
        <p:spPr>
          <a:xfrm>
            <a:off x="7696471" y="3348072"/>
            <a:ext cx="1727199" cy="385216"/>
          </a:xfrm>
          <a:prstGeom prst="rect">
            <a:avLst/>
          </a:prstGeom>
          <a:no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92075" marR="0" lvl="0" indent="0" algn="ctr" defTabSz="457200" rtl="0" eaLnBrk="1" fontAlgn="auto" latinLnBrk="0" hangingPunct="1">
              <a:lnSpc>
                <a:spcPts val="600"/>
              </a:lnSpc>
              <a:spcBef>
                <a:spcPts val="0"/>
              </a:spcBef>
              <a:spcAft>
                <a:spcPts val="600"/>
              </a:spcAft>
              <a:buClrTx/>
              <a:buSzTx/>
              <a:buFontTx/>
              <a:buNone/>
              <a:tabLst/>
              <a:defRPr/>
            </a:pPr>
            <a:r>
              <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2039</a:t>
            </a: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92075" marR="0" lvl="0" indent="0" algn="ctr" defTabSz="457200" rtl="0" eaLnBrk="1" fontAlgn="auto" latinLnBrk="0" hangingPunct="1">
              <a:lnSpc>
                <a:spcPts val="600"/>
              </a:lnSpc>
              <a:spcBef>
                <a:spcPts val="0"/>
              </a:spcBef>
              <a:spcAft>
                <a:spcPts val="60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以降横ばい</a:t>
            </a:r>
            <a:endPar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7" name="角丸四角形 65">
            <a:extLst>
              <a:ext uri="{FF2B5EF4-FFF2-40B4-BE49-F238E27FC236}">
                <a16:creationId xmlns:a16="http://schemas.microsoft.com/office/drawing/2014/main" id="{AA72C51F-6FEE-799E-7153-73E1D06C9C97}"/>
              </a:ext>
            </a:extLst>
          </p:cNvPr>
          <p:cNvSpPr/>
          <p:nvPr/>
        </p:nvSpPr>
        <p:spPr>
          <a:xfrm>
            <a:off x="7721430" y="4111156"/>
            <a:ext cx="1727199" cy="385216"/>
          </a:xfrm>
          <a:prstGeom prst="rect">
            <a:avLst/>
          </a:prstGeom>
          <a:no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92075" marR="0" lvl="0" indent="0" algn="ctr" defTabSz="457200" rtl="0" eaLnBrk="1" fontAlgn="auto" latinLnBrk="0" hangingPunct="1">
              <a:lnSpc>
                <a:spcPts val="600"/>
              </a:lnSpc>
              <a:spcBef>
                <a:spcPts val="0"/>
              </a:spcBef>
              <a:spcAft>
                <a:spcPts val="600"/>
              </a:spcAft>
              <a:buClrTx/>
              <a:buSzTx/>
              <a:buFontTx/>
              <a:buNone/>
              <a:tabLst/>
              <a:defRPr/>
            </a:pPr>
            <a:r>
              <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2037</a:t>
            </a: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92075" marR="0" lvl="0" indent="0" algn="ctr" defTabSz="457200" rtl="0" eaLnBrk="1" fontAlgn="auto" latinLnBrk="0" hangingPunct="1">
              <a:lnSpc>
                <a:spcPts val="600"/>
              </a:lnSpc>
              <a:spcBef>
                <a:spcPts val="0"/>
              </a:spcBef>
              <a:spcAft>
                <a:spcPts val="60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以降横ばい</a:t>
            </a:r>
            <a:endPar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8" name="角丸四角形 65">
            <a:extLst>
              <a:ext uri="{FF2B5EF4-FFF2-40B4-BE49-F238E27FC236}">
                <a16:creationId xmlns:a16="http://schemas.microsoft.com/office/drawing/2014/main" id="{333F6B5E-122A-99D8-9376-D9A427900D4F}"/>
              </a:ext>
            </a:extLst>
          </p:cNvPr>
          <p:cNvSpPr/>
          <p:nvPr/>
        </p:nvSpPr>
        <p:spPr>
          <a:xfrm>
            <a:off x="7702923" y="4875787"/>
            <a:ext cx="1727199" cy="385216"/>
          </a:xfrm>
          <a:prstGeom prst="rect">
            <a:avLst/>
          </a:prstGeom>
          <a:noFill/>
          <a:ln w="31750">
            <a:noFill/>
          </a:ln>
        </p:spPr>
        <p:style>
          <a:lnRef idx="1">
            <a:schemeClr val="accent6"/>
          </a:lnRef>
          <a:fillRef idx="2">
            <a:schemeClr val="accent6"/>
          </a:fillRef>
          <a:effectRef idx="1">
            <a:schemeClr val="accent6"/>
          </a:effectRef>
          <a:fontRef idx="minor">
            <a:schemeClr val="dk1"/>
          </a:fontRef>
        </p:style>
        <p:txBody>
          <a:bodyPr vert="horz" lIns="0" tIns="0" rIns="0" bIns="0" rtlCol="0" anchor="ctr"/>
          <a:lstStyle/>
          <a:p>
            <a:pPr marL="92075" marR="0" lvl="0" indent="0" algn="ctr" defTabSz="457200" rtl="0" eaLnBrk="1" fontAlgn="auto" latinLnBrk="0" hangingPunct="1">
              <a:lnSpc>
                <a:spcPts val="600"/>
              </a:lnSpc>
              <a:spcBef>
                <a:spcPts val="0"/>
              </a:spcBef>
              <a:spcAft>
                <a:spcPts val="600"/>
              </a:spcAft>
              <a:buClrTx/>
              <a:buSzTx/>
              <a:buFontTx/>
              <a:buNone/>
              <a:tabLst/>
              <a:defRPr/>
            </a:pPr>
            <a:r>
              <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2057</a:t>
            </a: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a:t>
            </a:r>
            <a:endPar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92075" marR="0" lvl="0" indent="0" algn="ctr" defTabSz="457200" rtl="0" eaLnBrk="1" fontAlgn="auto" latinLnBrk="0" hangingPunct="1">
              <a:lnSpc>
                <a:spcPts val="600"/>
              </a:lnSpc>
              <a:spcBef>
                <a:spcPts val="0"/>
              </a:spcBef>
              <a:spcAft>
                <a:spcPts val="600"/>
              </a:spcAft>
              <a:buClrTx/>
              <a:buSzTx/>
              <a:buFontTx/>
              <a:buNone/>
              <a:tabLst/>
              <a:defRPr/>
            </a:pPr>
            <a:r>
              <a:rPr kumimoji="0"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以降横ばい</a:t>
            </a:r>
            <a:endParaRPr kumimoji="0" lang="en-US" altLang="ja-JP"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4633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1234 0.07986 L 1.02564E-6 3.7037E-6 " pathEditMode="relative" rAng="0" ptsTypes="AA">
                                      <p:cBhvr>
                                        <p:cTn id="10" dur="1000" fill="hold"/>
                                        <p:tgtEl>
                                          <p:spTgt spid="34"/>
                                        </p:tgtEl>
                                        <p:attrNameLst>
                                          <p:attrName>ppt_x</p:attrName>
                                          <p:attrName>ppt_y</p:attrName>
                                        </p:attrNameLst>
                                      </p:cBhvr>
                                      <p:rCtr x="-625" y="-4005"/>
                                    </p:animMotion>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0CCC2A4A-AE47-D78B-AD3E-11D56DFD0332}"/>
              </a:ext>
            </a:extLst>
          </p:cNvPr>
          <p:cNvSpPr/>
          <p:nvPr/>
        </p:nvSpPr>
        <p:spPr>
          <a:xfrm>
            <a:off x="904351" y="4487633"/>
            <a:ext cx="8587312" cy="1962469"/>
          </a:xfrm>
          <a:prstGeom prst="rect">
            <a:avLst/>
          </a:prstGeom>
          <a:solidFill>
            <a:schemeClr val="bg1">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41854A70-947E-2836-9720-00030118B047}"/>
              </a:ext>
            </a:extLst>
          </p:cNvPr>
          <p:cNvSpPr/>
          <p:nvPr/>
        </p:nvSpPr>
        <p:spPr>
          <a:xfrm>
            <a:off x="904351" y="2381219"/>
            <a:ext cx="8587312" cy="1962469"/>
          </a:xfrm>
          <a:prstGeom prst="rect">
            <a:avLst/>
          </a:prstGeom>
          <a:solidFill>
            <a:schemeClr val="bg1">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81429C79-75C8-F536-35CF-605E05E9AD6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46F65BE0-7180-A8D0-405D-FE481A0E25D1}"/>
              </a:ext>
            </a:extLst>
          </p:cNvPr>
          <p:cNvSpPr/>
          <p:nvPr/>
        </p:nvSpPr>
        <p:spPr>
          <a:xfrm>
            <a:off x="411259" y="0"/>
            <a:ext cx="4899446"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将来の年金額の見通し</a:t>
            </a:r>
            <a:r>
              <a:rPr kumimoji="0" lang="ja-JP" altLang="en-US" sz="1200" b="1"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（モデル年金）</a:t>
            </a:r>
          </a:p>
        </p:txBody>
      </p:sp>
      <p:graphicFrame>
        <p:nvGraphicFramePr>
          <p:cNvPr id="14" name="グラフ 13">
            <a:extLst>
              <a:ext uri="{FF2B5EF4-FFF2-40B4-BE49-F238E27FC236}">
                <a16:creationId xmlns:a16="http://schemas.microsoft.com/office/drawing/2014/main" id="{8920A80C-1396-A188-8C5F-685FF1BA539D}"/>
              </a:ext>
            </a:extLst>
          </p:cNvPr>
          <p:cNvGraphicFramePr/>
          <p:nvPr>
            <p:extLst>
              <p:ext uri="{D42A27DB-BD31-4B8C-83A1-F6EECF244321}">
                <p14:modId xmlns:p14="http://schemas.microsoft.com/office/powerpoint/2010/main" val="1371558218"/>
              </p:ext>
            </p:extLst>
          </p:nvPr>
        </p:nvGraphicFramePr>
        <p:xfrm>
          <a:off x="1394790" y="2360196"/>
          <a:ext cx="6911009" cy="2210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2C3CD5ED-6DE5-A2FD-AAAB-2F87B2793709}"/>
              </a:ext>
            </a:extLst>
          </p:cNvPr>
          <p:cNvGraphicFramePr/>
          <p:nvPr>
            <p:extLst>
              <p:ext uri="{D42A27DB-BD31-4B8C-83A1-F6EECF244321}">
                <p14:modId xmlns:p14="http://schemas.microsoft.com/office/powerpoint/2010/main" val="2849272189"/>
              </p:ext>
            </p:extLst>
          </p:nvPr>
        </p:nvGraphicFramePr>
        <p:xfrm>
          <a:off x="1394790" y="4466610"/>
          <a:ext cx="6911009" cy="221088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67A65607-22AF-C825-BEB6-CE8EF5FA9593}"/>
              </a:ext>
            </a:extLst>
          </p:cNvPr>
          <p:cNvSpPr txBox="1"/>
          <p:nvPr/>
        </p:nvSpPr>
        <p:spPr>
          <a:xfrm>
            <a:off x="420739" y="2381219"/>
            <a:ext cx="435469" cy="1962469"/>
          </a:xfrm>
          <a:prstGeom prst="rect">
            <a:avLst/>
          </a:prstGeom>
          <a:solidFill>
            <a:srgbClr val="002060"/>
          </a:solidFill>
        </p:spPr>
        <p:txBody>
          <a:bodyPr vert="eaVert" wrap="square" lIns="36000" rIns="0" rtlCol="0" anchor="ctr">
            <a:no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成長型経済移行・継続ケース</a:t>
            </a:r>
          </a:p>
        </p:txBody>
      </p:sp>
      <p:sp>
        <p:nvSpPr>
          <p:cNvPr id="17" name="テキスト ボックス 16">
            <a:extLst>
              <a:ext uri="{FF2B5EF4-FFF2-40B4-BE49-F238E27FC236}">
                <a16:creationId xmlns:a16="http://schemas.microsoft.com/office/drawing/2014/main" id="{6870B9E0-1462-38A5-0A8E-111E2963608B}"/>
              </a:ext>
            </a:extLst>
          </p:cNvPr>
          <p:cNvSpPr txBox="1"/>
          <p:nvPr/>
        </p:nvSpPr>
        <p:spPr>
          <a:xfrm>
            <a:off x="420739" y="4487633"/>
            <a:ext cx="435469" cy="1962469"/>
          </a:xfrm>
          <a:prstGeom prst="rect">
            <a:avLst/>
          </a:prstGeom>
          <a:solidFill>
            <a:srgbClr val="002060"/>
          </a:solidFill>
        </p:spPr>
        <p:txBody>
          <a:bodyPr vert="eaVert" wrap="square" lIns="36000" rIns="0" rtlCol="0" anchor="ctr">
            <a:no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過去</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年投影ケース</a:t>
            </a:r>
          </a:p>
        </p:txBody>
      </p:sp>
      <p:sp>
        <p:nvSpPr>
          <p:cNvPr id="43" name="右中かっこ 42">
            <a:extLst>
              <a:ext uri="{FF2B5EF4-FFF2-40B4-BE49-F238E27FC236}">
                <a16:creationId xmlns:a16="http://schemas.microsoft.com/office/drawing/2014/main" id="{C531DCEB-DF47-39EA-E6BB-30224F3CED95}"/>
              </a:ext>
            </a:extLst>
          </p:cNvPr>
          <p:cNvSpPr/>
          <p:nvPr/>
        </p:nvSpPr>
        <p:spPr>
          <a:xfrm flipH="1">
            <a:off x="1572675" y="3437040"/>
            <a:ext cx="104262" cy="307462"/>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7806AE85-B9CF-BDF0-F3DE-0171B65CE6F6}"/>
              </a:ext>
            </a:extLst>
          </p:cNvPr>
          <p:cNvSpPr txBox="1"/>
          <p:nvPr/>
        </p:nvSpPr>
        <p:spPr>
          <a:xfrm>
            <a:off x="894196" y="3472366"/>
            <a:ext cx="747086"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夫：比例</a:t>
            </a:r>
          </a:p>
        </p:txBody>
      </p:sp>
      <p:sp>
        <p:nvSpPr>
          <p:cNvPr id="46" name="右中かっこ 45">
            <a:extLst>
              <a:ext uri="{FF2B5EF4-FFF2-40B4-BE49-F238E27FC236}">
                <a16:creationId xmlns:a16="http://schemas.microsoft.com/office/drawing/2014/main" id="{E9BF3EDB-A4D6-78B3-36D0-1E08C69ADABF}"/>
              </a:ext>
            </a:extLst>
          </p:cNvPr>
          <p:cNvSpPr/>
          <p:nvPr/>
        </p:nvSpPr>
        <p:spPr>
          <a:xfrm flipH="1">
            <a:off x="1572675" y="3758282"/>
            <a:ext cx="104262" cy="436180"/>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a:extLst>
              <a:ext uri="{FF2B5EF4-FFF2-40B4-BE49-F238E27FC236}">
                <a16:creationId xmlns:a16="http://schemas.microsoft.com/office/drawing/2014/main" id="{0B6EDA69-729F-5FBC-E732-8D8BC8E4536C}"/>
              </a:ext>
            </a:extLst>
          </p:cNvPr>
          <p:cNvSpPr txBox="1"/>
          <p:nvPr/>
        </p:nvSpPr>
        <p:spPr>
          <a:xfrm>
            <a:off x="864159" y="3859660"/>
            <a:ext cx="777123"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夫婦：基礎</a:t>
            </a:r>
          </a:p>
        </p:txBody>
      </p:sp>
      <p:sp>
        <p:nvSpPr>
          <p:cNvPr id="49" name="右中かっこ 48">
            <a:extLst>
              <a:ext uri="{FF2B5EF4-FFF2-40B4-BE49-F238E27FC236}">
                <a16:creationId xmlns:a16="http://schemas.microsoft.com/office/drawing/2014/main" id="{B877B4B5-EFD1-5724-C840-138CD212FF43}"/>
              </a:ext>
            </a:extLst>
          </p:cNvPr>
          <p:cNvSpPr/>
          <p:nvPr/>
        </p:nvSpPr>
        <p:spPr>
          <a:xfrm flipH="1">
            <a:off x="1572675" y="5545371"/>
            <a:ext cx="104262" cy="307462"/>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618DF73D-D41E-ECD3-B508-E114ED4687CB}"/>
              </a:ext>
            </a:extLst>
          </p:cNvPr>
          <p:cNvSpPr txBox="1"/>
          <p:nvPr/>
        </p:nvSpPr>
        <p:spPr>
          <a:xfrm>
            <a:off x="894196" y="5580697"/>
            <a:ext cx="747086"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夫：比例</a:t>
            </a:r>
          </a:p>
        </p:txBody>
      </p:sp>
      <p:sp>
        <p:nvSpPr>
          <p:cNvPr id="63" name="右中かっこ 62">
            <a:extLst>
              <a:ext uri="{FF2B5EF4-FFF2-40B4-BE49-F238E27FC236}">
                <a16:creationId xmlns:a16="http://schemas.microsoft.com/office/drawing/2014/main" id="{FCA3140A-5DE8-09AD-CE94-2928B6A70D5D}"/>
              </a:ext>
            </a:extLst>
          </p:cNvPr>
          <p:cNvSpPr/>
          <p:nvPr/>
        </p:nvSpPr>
        <p:spPr>
          <a:xfrm flipH="1">
            <a:off x="1572675" y="5866613"/>
            <a:ext cx="104262" cy="436180"/>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C62272A4-140E-3B19-B8F1-466CFCD91047}"/>
              </a:ext>
            </a:extLst>
          </p:cNvPr>
          <p:cNvSpPr txBox="1"/>
          <p:nvPr/>
        </p:nvSpPr>
        <p:spPr>
          <a:xfrm>
            <a:off x="864159" y="5967991"/>
            <a:ext cx="777123"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夫婦：基礎</a:t>
            </a:r>
          </a:p>
        </p:txBody>
      </p:sp>
      <p:sp>
        <p:nvSpPr>
          <p:cNvPr id="65" name="テキスト ボックス 64">
            <a:extLst>
              <a:ext uri="{FF2B5EF4-FFF2-40B4-BE49-F238E27FC236}">
                <a16:creationId xmlns:a16="http://schemas.microsoft.com/office/drawing/2014/main" id="{BD4F2A76-1C13-BB6E-5402-9244B5ADF299}"/>
              </a:ext>
            </a:extLst>
          </p:cNvPr>
          <p:cNvSpPr txBox="1"/>
          <p:nvPr/>
        </p:nvSpPr>
        <p:spPr>
          <a:xfrm>
            <a:off x="1639654"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6" name="テキスト ボックス 65">
            <a:extLst>
              <a:ext uri="{FF2B5EF4-FFF2-40B4-BE49-F238E27FC236}">
                <a16:creationId xmlns:a16="http://schemas.microsoft.com/office/drawing/2014/main" id="{9AE02413-A972-0834-1BA7-7060FB2D21B8}"/>
              </a:ext>
            </a:extLst>
          </p:cNvPr>
          <p:cNvSpPr txBox="1"/>
          <p:nvPr/>
        </p:nvSpPr>
        <p:spPr>
          <a:xfrm>
            <a:off x="2744300"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2029</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7" name="テキスト ボックス 66">
            <a:extLst>
              <a:ext uri="{FF2B5EF4-FFF2-40B4-BE49-F238E27FC236}">
                <a16:creationId xmlns:a16="http://schemas.microsoft.com/office/drawing/2014/main" id="{2A58F154-ACEE-05E2-7D1D-7731A7D9406E}"/>
              </a:ext>
            </a:extLst>
          </p:cNvPr>
          <p:cNvSpPr txBox="1"/>
          <p:nvPr/>
        </p:nvSpPr>
        <p:spPr>
          <a:xfrm>
            <a:off x="3848946"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2037</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8" name="テキスト ボックス 67">
            <a:extLst>
              <a:ext uri="{FF2B5EF4-FFF2-40B4-BE49-F238E27FC236}">
                <a16:creationId xmlns:a16="http://schemas.microsoft.com/office/drawing/2014/main" id="{AFE11F66-7BB7-503E-A39D-33D67DD22439}"/>
              </a:ext>
            </a:extLst>
          </p:cNvPr>
          <p:cNvSpPr txBox="1"/>
          <p:nvPr/>
        </p:nvSpPr>
        <p:spPr>
          <a:xfrm>
            <a:off x="4953592"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9" name="テキスト ボックス 68">
            <a:extLst>
              <a:ext uri="{FF2B5EF4-FFF2-40B4-BE49-F238E27FC236}">
                <a16:creationId xmlns:a16="http://schemas.microsoft.com/office/drawing/2014/main" id="{59AE2063-D386-4F0B-BEEB-47A31614094C}"/>
              </a:ext>
            </a:extLst>
          </p:cNvPr>
          <p:cNvSpPr txBox="1"/>
          <p:nvPr/>
        </p:nvSpPr>
        <p:spPr>
          <a:xfrm>
            <a:off x="7162882"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2060</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grpSp>
        <p:nvGrpSpPr>
          <p:cNvPr id="38" name="グループ化 37">
            <a:extLst>
              <a:ext uri="{FF2B5EF4-FFF2-40B4-BE49-F238E27FC236}">
                <a16:creationId xmlns:a16="http://schemas.microsoft.com/office/drawing/2014/main" id="{A7062545-6F5B-AA05-4C47-350150340F32}"/>
              </a:ext>
            </a:extLst>
          </p:cNvPr>
          <p:cNvGrpSpPr/>
          <p:nvPr/>
        </p:nvGrpSpPr>
        <p:grpSpPr>
          <a:xfrm>
            <a:off x="1752599" y="2417782"/>
            <a:ext cx="1744393" cy="716742"/>
            <a:chOff x="2071034" y="2408410"/>
            <a:chExt cx="1059028" cy="716742"/>
          </a:xfrm>
        </p:grpSpPr>
        <p:sp>
          <p:nvSpPr>
            <p:cNvPr id="37" name="フリーフォーム: 図形 36">
              <a:extLst>
                <a:ext uri="{FF2B5EF4-FFF2-40B4-BE49-F238E27FC236}">
                  <a16:creationId xmlns:a16="http://schemas.microsoft.com/office/drawing/2014/main" id="{D0F84017-CC62-CDB1-13DC-B90222A72715}"/>
                </a:ext>
              </a:extLst>
            </p:cNvPr>
            <p:cNvSpPr/>
            <p:nvPr/>
          </p:nvSpPr>
          <p:spPr>
            <a:xfrm>
              <a:off x="2071034" y="2408410"/>
              <a:ext cx="1059028" cy="716742"/>
            </a:xfrm>
            <a:custGeom>
              <a:avLst/>
              <a:gdLst>
                <a:gd name="connsiteX0" fmla="*/ 0 w 1059028"/>
                <a:gd name="connsiteY0" fmla="*/ 0 h 716742"/>
                <a:gd name="connsiteX1" fmla="*/ 1059028 w 1059028"/>
                <a:gd name="connsiteY1" fmla="*/ 0 h 716742"/>
                <a:gd name="connsiteX2" fmla="*/ 1059028 w 1059028"/>
                <a:gd name="connsiteY2" fmla="*/ 584458 h 716742"/>
                <a:gd name="connsiteX3" fmla="*/ 593294 w 1059028"/>
                <a:gd name="connsiteY3" fmla="*/ 584458 h 716742"/>
                <a:gd name="connsiteX4" fmla="*/ 529514 w 1059028"/>
                <a:gd name="connsiteY4" fmla="*/ 716742 h 716742"/>
                <a:gd name="connsiteX5" fmla="*/ 465735 w 1059028"/>
                <a:gd name="connsiteY5" fmla="*/ 584458 h 716742"/>
                <a:gd name="connsiteX6" fmla="*/ 0 w 1059028"/>
                <a:gd name="connsiteY6" fmla="*/ 584458 h 7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28" h="716742">
                  <a:moveTo>
                    <a:pt x="0" y="0"/>
                  </a:moveTo>
                  <a:lnTo>
                    <a:pt x="1059028" y="0"/>
                  </a:lnTo>
                  <a:lnTo>
                    <a:pt x="1059028" y="584458"/>
                  </a:lnTo>
                  <a:lnTo>
                    <a:pt x="593294" y="584458"/>
                  </a:lnTo>
                  <a:lnTo>
                    <a:pt x="529514" y="716742"/>
                  </a:lnTo>
                  <a:lnTo>
                    <a:pt x="465735" y="584458"/>
                  </a:lnTo>
                  <a:lnTo>
                    <a:pt x="0" y="584458"/>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0860EEEA-5FF8-8B19-45EE-B2A551E2D51B}"/>
                </a:ext>
              </a:extLst>
            </p:cNvPr>
            <p:cNvSpPr txBox="1"/>
            <p:nvPr/>
          </p:nvSpPr>
          <p:spPr>
            <a:xfrm>
              <a:off x="2071035" y="2415749"/>
              <a:ext cx="1043955"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報酬比例は</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2025</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年度以降</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年金額の伸びの抑制は不要</a:t>
              </a:r>
            </a:p>
          </p:txBody>
        </p:sp>
      </p:grpSp>
      <p:grpSp>
        <p:nvGrpSpPr>
          <p:cNvPr id="40" name="グループ化 39">
            <a:extLst>
              <a:ext uri="{FF2B5EF4-FFF2-40B4-BE49-F238E27FC236}">
                <a16:creationId xmlns:a16="http://schemas.microsoft.com/office/drawing/2014/main" id="{3FA619BD-B90B-8D13-4856-3DD6AE2743AA}"/>
              </a:ext>
            </a:extLst>
          </p:cNvPr>
          <p:cNvGrpSpPr/>
          <p:nvPr/>
        </p:nvGrpSpPr>
        <p:grpSpPr>
          <a:xfrm>
            <a:off x="3587700" y="2431979"/>
            <a:ext cx="1572097" cy="563411"/>
            <a:chOff x="3712160" y="2408410"/>
            <a:chExt cx="1059028" cy="563411"/>
          </a:xfrm>
        </p:grpSpPr>
        <p:sp>
          <p:nvSpPr>
            <p:cNvPr id="39" name="フリーフォーム: 図形 38">
              <a:extLst>
                <a:ext uri="{FF2B5EF4-FFF2-40B4-BE49-F238E27FC236}">
                  <a16:creationId xmlns:a16="http://schemas.microsoft.com/office/drawing/2014/main" id="{E2BEF3AF-FE80-38DD-08BE-EFB9A907831F}"/>
                </a:ext>
              </a:extLst>
            </p:cNvPr>
            <p:cNvSpPr/>
            <p:nvPr/>
          </p:nvSpPr>
          <p:spPr>
            <a:xfrm>
              <a:off x="3712160" y="2408410"/>
              <a:ext cx="1059028" cy="563411"/>
            </a:xfrm>
            <a:custGeom>
              <a:avLst/>
              <a:gdLst>
                <a:gd name="connsiteX0" fmla="*/ 0 w 1059028"/>
                <a:gd name="connsiteY0" fmla="*/ 0 h 563411"/>
                <a:gd name="connsiteX1" fmla="*/ 1059028 w 1059028"/>
                <a:gd name="connsiteY1" fmla="*/ 0 h 563411"/>
                <a:gd name="connsiteX2" fmla="*/ 1059028 w 1059028"/>
                <a:gd name="connsiteY2" fmla="*/ 427208 h 563411"/>
                <a:gd name="connsiteX3" fmla="*/ 595183 w 1059028"/>
                <a:gd name="connsiteY3" fmla="*/ 427208 h 563411"/>
                <a:gd name="connsiteX4" fmla="*/ 529514 w 1059028"/>
                <a:gd name="connsiteY4" fmla="*/ 563411 h 563411"/>
                <a:gd name="connsiteX5" fmla="*/ 463845 w 1059028"/>
                <a:gd name="connsiteY5" fmla="*/ 427208 h 563411"/>
                <a:gd name="connsiteX6" fmla="*/ 0 w 1059028"/>
                <a:gd name="connsiteY6" fmla="*/ 427208 h 56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28" h="563411">
                  <a:moveTo>
                    <a:pt x="0" y="0"/>
                  </a:moveTo>
                  <a:lnTo>
                    <a:pt x="1059028" y="0"/>
                  </a:lnTo>
                  <a:lnTo>
                    <a:pt x="1059028" y="427208"/>
                  </a:lnTo>
                  <a:lnTo>
                    <a:pt x="595183" y="427208"/>
                  </a:lnTo>
                  <a:lnTo>
                    <a:pt x="529514" y="563411"/>
                  </a:lnTo>
                  <a:lnTo>
                    <a:pt x="463845" y="427208"/>
                  </a:lnTo>
                  <a:lnTo>
                    <a:pt x="0" y="427208"/>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CA8EB74-A9C7-814E-9252-9027DCA1334E}"/>
                </a:ext>
              </a:extLst>
            </p:cNvPr>
            <p:cNvSpPr txBox="1"/>
            <p:nvPr/>
          </p:nvSpPr>
          <p:spPr>
            <a:xfrm>
              <a:off x="3727669" y="2416613"/>
              <a:ext cx="102888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基礎年金の年金額の</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伸びの抑制終了</a:t>
              </a:r>
            </a:p>
          </p:txBody>
        </p:sp>
      </p:grpSp>
      <p:grpSp>
        <p:nvGrpSpPr>
          <p:cNvPr id="44" name="グループ化 43">
            <a:extLst>
              <a:ext uri="{FF2B5EF4-FFF2-40B4-BE49-F238E27FC236}">
                <a16:creationId xmlns:a16="http://schemas.microsoft.com/office/drawing/2014/main" id="{3708022C-8836-D346-1FC8-3EFBD421D172}"/>
              </a:ext>
            </a:extLst>
          </p:cNvPr>
          <p:cNvGrpSpPr/>
          <p:nvPr/>
        </p:nvGrpSpPr>
        <p:grpSpPr>
          <a:xfrm>
            <a:off x="1845905" y="4500703"/>
            <a:ext cx="1588177" cy="725914"/>
            <a:chOff x="1702340" y="4625889"/>
            <a:chExt cx="1588177" cy="610557"/>
          </a:xfrm>
        </p:grpSpPr>
        <p:sp>
          <p:nvSpPr>
            <p:cNvPr id="41" name="フリーフォーム: 図形 40">
              <a:extLst>
                <a:ext uri="{FF2B5EF4-FFF2-40B4-BE49-F238E27FC236}">
                  <a16:creationId xmlns:a16="http://schemas.microsoft.com/office/drawing/2014/main" id="{2DBC5D61-0108-DB5A-0A5C-6FD72BC0FC44}"/>
                </a:ext>
              </a:extLst>
            </p:cNvPr>
            <p:cNvSpPr/>
            <p:nvPr/>
          </p:nvSpPr>
          <p:spPr>
            <a:xfrm>
              <a:off x="1772529" y="4625889"/>
              <a:ext cx="1447800" cy="610557"/>
            </a:xfrm>
            <a:custGeom>
              <a:avLst/>
              <a:gdLst>
                <a:gd name="connsiteX0" fmla="*/ 0 w 1059028"/>
                <a:gd name="connsiteY0" fmla="*/ 0 h 716742"/>
                <a:gd name="connsiteX1" fmla="*/ 1059028 w 1059028"/>
                <a:gd name="connsiteY1" fmla="*/ 0 h 716742"/>
                <a:gd name="connsiteX2" fmla="*/ 1059028 w 1059028"/>
                <a:gd name="connsiteY2" fmla="*/ 584458 h 716742"/>
                <a:gd name="connsiteX3" fmla="*/ 593294 w 1059028"/>
                <a:gd name="connsiteY3" fmla="*/ 584458 h 716742"/>
                <a:gd name="connsiteX4" fmla="*/ 529514 w 1059028"/>
                <a:gd name="connsiteY4" fmla="*/ 716742 h 716742"/>
                <a:gd name="connsiteX5" fmla="*/ 465735 w 1059028"/>
                <a:gd name="connsiteY5" fmla="*/ 584458 h 716742"/>
                <a:gd name="connsiteX6" fmla="*/ 0 w 1059028"/>
                <a:gd name="connsiteY6" fmla="*/ 584458 h 7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28" h="716742">
                  <a:moveTo>
                    <a:pt x="0" y="0"/>
                  </a:moveTo>
                  <a:lnTo>
                    <a:pt x="1059028" y="0"/>
                  </a:lnTo>
                  <a:lnTo>
                    <a:pt x="1059028" y="584458"/>
                  </a:lnTo>
                  <a:lnTo>
                    <a:pt x="593294" y="584458"/>
                  </a:lnTo>
                  <a:lnTo>
                    <a:pt x="529514" y="716742"/>
                  </a:lnTo>
                  <a:lnTo>
                    <a:pt x="465735" y="584458"/>
                  </a:lnTo>
                  <a:lnTo>
                    <a:pt x="0" y="584458"/>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16D43F67-1E30-B728-9AD9-29EA6DF5824B}"/>
                </a:ext>
              </a:extLst>
            </p:cNvPr>
            <p:cNvSpPr txBox="1"/>
            <p:nvPr/>
          </p:nvSpPr>
          <p:spPr>
            <a:xfrm>
              <a:off x="1702340" y="4663270"/>
              <a:ext cx="1588177" cy="4065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報酬比例は</a:t>
              </a: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2026</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a:t>
              </a: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年金額の伸びの抑制終了</a:t>
              </a:r>
            </a:p>
          </p:txBody>
        </p:sp>
      </p:grpSp>
      <p:sp>
        <p:nvSpPr>
          <p:cNvPr id="23" name="テキスト ボックス 22">
            <a:extLst>
              <a:ext uri="{FF2B5EF4-FFF2-40B4-BE49-F238E27FC236}">
                <a16:creationId xmlns:a16="http://schemas.microsoft.com/office/drawing/2014/main" id="{F40A4D5F-A282-F98D-9201-82885563C02A}"/>
              </a:ext>
            </a:extLst>
          </p:cNvPr>
          <p:cNvSpPr txBox="1"/>
          <p:nvPr/>
        </p:nvSpPr>
        <p:spPr>
          <a:xfrm>
            <a:off x="6058238"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grpSp>
        <p:nvGrpSpPr>
          <p:cNvPr id="52" name="グループ化 51">
            <a:extLst>
              <a:ext uri="{FF2B5EF4-FFF2-40B4-BE49-F238E27FC236}">
                <a16:creationId xmlns:a16="http://schemas.microsoft.com/office/drawing/2014/main" id="{678998BB-8CB8-5444-6F3C-A333C566249A}"/>
              </a:ext>
            </a:extLst>
          </p:cNvPr>
          <p:cNvGrpSpPr/>
          <p:nvPr/>
        </p:nvGrpSpPr>
        <p:grpSpPr>
          <a:xfrm>
            <a:off x="5713003" y="4579254"/>
            <a:ext cx="1588176" cy="574471"/>
            <a:chOff x="5607495" y="4579254"/>
            <a:chExt cx="1588176" cy="574471"/>
          </a:xfrm>
        </p:grpSpPr>
        <p:sp>
          <p:nvSpPr>
            <p:cNvPr id="51" name="フリーフォーム: 図形 50">
              <a:extLst>
                <a:ext uri="{FF2B5EF4-FFF2-40B4-BE49-F238E27FC236}">
                  <a16:creationId xmlns:a16="http://schemas.microsoft.com/office/drawing/2014/main" id="{E7DA4F8E-2B0E-B4C1-9848-948F996BFC73}"/>
                </a:ext>
              </a:extLst>
            </p:cNvPr>
            <p:cNvSpPr/>
            <p:nvPr/>
          </p:nvSpPr>
          <p:spPr>
            <a:xfrm rot="10800000">
              <a:off x="5607495" y="4579254"/>
              <a:ext cx="1588176" cy="574471"/>
            </a:xfrm>
            <a:custGeom>
              <a:avLst/>
              <a:gdLst>
                <a:gd name="connsiteX0" fmla="*/ 1588176 w 1588176"/>
                <a:gd name="connsiteY0" fmla="*/ 574471 h 574471"/>
                <a:gd name="connsiteX1" fmla="*/ 0 w 1588176"/>
                <a:gd name="connsiteY1" fmla="*/ 574471 h 574471"/>
                <a:gd name="connsiteX2" fmla="*/ 0 w 1588176"/>
                <a:gd name="connsiteY2" fmla="*/ 146071 h 574471"/>
                <a:gd name="connsiteX3" fmla="*/ 723661 w 1588176"/>
                <a:gd name="connsiteY3" fmla="*/ 146071 h 574471"/>
                <a:gd name="connsiteX4" fmla="*/ 794088 w 1588176"/>
                <a:gd name="connsiteY4" fmla="*/ 0 h 574471"/>
                <a:gd name="connsiteX5" fmla="*/ 864515 w 1588176"/>
                <a:gd name="connsiteY5" fmla="*/ 146071 h 574471"/>
                <a:gd name="connsiteX6" fmla="*/ 1588176 w 1588176"/>
                <a:gd name="connsiteY6" fmla="*/ 146071 h 5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176" h="574471">
                  <a:moveTo>
                    <a:pt x="1588176" y="574471"/>
                  </a:moveTo>
                  <a:lnTo>
                    <a:pt x="0" y="574471"/>
                  </a:lnTo>
                  <a:lnTo>
                    <a:pt x="0" y="146071"/>
                  </a:lnTo>
                  <a:lnTo>
                    <a:pt x="723661" y="146071"/>
                  </a:lnTo>
                  <a:lnTo>
                    <a:pt x="794088" y="0"/>
                  </a:lnTo>
                  <a:lnTo>
                    <a:pt x="864515" y="146071"/>
                  </a:lnTo>
                  <a:lnTo>
                    <a:pt x="1588176" y="146071"/>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1700DB89-391B-6CA5-9C71-631EB1C1AE44}"/>
                </a:ext>
              </a:extLst>
            </p:cNvPr>
            <p:cNvSpPr txBox="1"/>
            <p:nvPr/>
          </p:nvSpPr>
          <p:spPr>
            <a:xfrm>
              <a:off x="5631401" y="4592334"/>
              <a:ext cx="156427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基礎年金の年金額の</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伸びの抑制終了</a:t>
              </a:r>
            </a:p>
          </p:txBody>
        </p:sp>
      </p:grpSp>
      <p:sp>
        <p:nvSpPr>
          <p:cNvPr id="27" name="テキスト ボックス 26">
            <a:extLst>
              <a:ext uri="{FF2B5EF4-FFF2-40B4-BE49-F238E27FC236}">
                <a16:creationId xmlns:a16="http://schemas.microsoft.com/office/drawing/2014/main" id="{7F4E57AA-E52B-F694-858B-634DB799D6DD}"/>
              </a:ext>
            </a:extLst>
          </p:cNvPr>
          <p:cNvSpPr txBox="1"/>
          <p:nvPr/>
        </p:nvSpPr>
        <p:spPr>
          <a:xfrm>
            <a:off x="8396507" y="2460883"/>
            <a:ext cx="875240" cy="875240"/>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報酬比例は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上昇</a:t>
            </a:r>
          </a:p>
        </p:txBody>
      </p:sp>
      <p:sp>
        <p:nvSpPr>
          <p:cNvPr id="31" name="テキスト ボックス 30">
            <a:extLst>
              <a:ext uri="{FF2B5EF4-FFF2-40B4-BE49-F238E27FC236}">
                <a16:creationId xmlns:a16="http://schemas.microsoft.com/office/drawing/2014/main" id="{F7091E83-4ABD-B335-0FA2-D83F155DB5AE}"/>
              </a:ext>
            </a:extLst>
          </p:cNvPr>
          <p:cNvSpPr txBox="1"/>
          <p:nvPr/>
        </p:nvSpPr>
        <p:spPr>
          <a:xfrm>
            <a:off x="8396507" y="3384466"/>
            <a:ext cx="875240" cy="875240"/>
          </a:xfrm>
          <a:prstGeom prst="ellipse">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基礎年金も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上昇</a:t>
            </a:r>
          </a:p>
        </p:txBody>
      </p:sp>
      <p:sp>
        <p:nvSpPr>
          <p:cNvPr id="53" name="矢印: 右 52">
            <a:extLst>
              <a:ext uri="{FF2B5EF4-FFF2-40B4-BE49-F238E27FC236}">
                <a16:creationId xmlns:a16="http://schemas.microsoft.com/office/drawing/2014/main" id="{2279BCB4-7F24-7542-09C3-C07AA26F014A}"/>
              </a:ext>
            </a:extLst>
          </p:cNvPr>
          <p:cNvSpPr/>
          <p:nvPr/>
        </p:nvSpPr>
        <p:spPr>
          <a:xfrm rot="18900000">
            <a:off x="8676964" y="2968435"/>
            <a:ext cx="314326" cy="30692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矢印: 右 53">
            <a:extLst>
              <a:ext uri="{FF2B5EF4-FFF2-40B4-BE49-F238E27FC236}">
                <a16:creationId xmlns:a16="http://schemas.microsoft.com/office/drawing/2014/main" id="{9951F395-2F62-7DE7-4C75-D450E50BBA65}"/>
              </a:ext>
            </a:extLst>
          </p:cNvPr>
          <p:cNvSpPr/>
          <p:nvPr/>
        </p:nvSpPr>
        <p:spPr>
          <a:xfrm rot="18900000">
            <a:off x="8676964" y="3887706"/>
            <a:ext cx="314326" cy="30692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8" name="直線コネクタ 57">
            <a:extLst>
              <a:ext uri="{FF2B5EF4-FFF2-40B4-BE49-F238E27FC236}">
                <a16:creationId xmlns:a16="http://schemas.microsoft.com/office/drawing/2014/main" id="{E24D5491-4E73-1221-D840-3240960D8A3D}"/>
              </a:ext>
            </a:extLst>
          </p:cNvPr>
          <p:cNvCxnSpPr>
            <a:cxnSpLocks/>
          </p:cNvCxnSpPr>
          <p:nvPr/>
        </p:nvCxnSpPr>
        <p:spPr>
          <a:xfrm flipV="1">
            <a:off x="2459261" y="3423205"/>
            <a:ext cx="361467" cy="13835"/>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4B927BD7-2482-7029-A00D-9508AD597D4E}"/>
              </a:ext>
            </a:extLst>
          </p:cNvPr>
          <p:cNvCxnSpPr>
            <a:cxnSpLocks/>
          </p:cNvCxnSpPr>
          <p:nvPr/>
        </p:nvCxnSpPr>
        <p:spPr>
          <a:xfrm flipV="1">
            <a:off x="3568406" y="3387144"/>
            <a:ext cx="362226" cy="39593"/>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4333FBDA-FAAE-4BDC-7F77-A0F89676205B}"/>
              </a:ext>
            </a:extLst>
          </p:cNvPr>
          <p:cNvCxnSpPr>
            <a:cxnSpLocks/>
          </p:cNvCxnSpPr>
          <p:nvPr/>
        </p:nvCxnSpPr>
        <p:spPr>
          <a:xfrm flipV="1">
            <a:off x="4671919" y="3345931"/>
            <a:ext cx="361145" cy="39593"/>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473C750-2022-0ED9-6190-FB01FD0E8304}"/>
              </a:ext>
            </a:extLst>
          </p:cNvPr>
          <p:cNvCxnSpPr>
            <a:cxnSpLocks/>
          </p:cNvCxnSpPr>
          <p:nvPr/>
        </p:nvCxnSpPr>
        <p:spPr>
          <a:xfrm flipV="1">
            <a:off x="5776995" y="3054869"/>
            <a:ext cx="1468659" cy="292019"/>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B34E78F-AE71-1DBF-6E12-B20B5F81CFE4}"/>
              </a:ext>
            </a:extLst>
          </p:cNvPr>
          <p:cNvCxnSpPr>
            <a:cxnSpLocks/>
          </p:cNvCxnSpPr>
          <p:nvPr/>
        </p:nvCxnSpPr>
        <p:spPr>
          <a:xfrm>
            <a:off x="3568406" y="3740982"/>
            <a:ext cx="359650" cy="1619"/>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1533D380-675B-783E-9DD1-C0B2632242A7}"/>
              </a:ext>
            </a:extLst>
          </p:cNvPr>
          <p:cNvCxnSpPr>
            <a:cxnSpLocks/>
          </p:cNvCxnSpPr>
          <p:nvPr/>
        </p:nvCxnSpPr>
        <p:spPr>
          <a:xfrm flipV="1">
            <a:off x="4671919" y="3721994"/>
            <a:ext cx="361145" cy="21563"/>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2F09ECCD-2199-D4A5-35F6-62B035F50B31}"/>
              </a:ext>
            </a:extLst>
          </p:cNvPr>
          <p:cNvCxnSpPr>
            <a:cxnSpLocks/>
          </p:cNvCxnSpPr>
          <p:nvPr/>
        </p:nvCxnSpPr>
        <p:spPr>
          <a:xfrm flipV="1">
            <a:off x="5776995" y="3554569"/>
            <a:ext cx="1466083" cy="163231"/>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0B7EDAD-CE5D-2740-F50C-52B4C6108E55}"/>
              </a:ext>
            </a:extLst>
          </p:cNvPr>
          <p:cNvCxnSpPr>
            <a:cxnSpLocks/>
          </p:cNvCxnSpPr>
          <p:nvPr/>
        </p:nvCxnSpPr>
        <p:spPr>
          <a:xfrm>
            <a:off x="2466635" y="5546325"/>
            <a:ext cx="351503" cy="8901"/>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CCB7AE8-8001-CC35-CE72-86572CEEA17D}"/>
              </a:ext>
            </a:extLst>
          </p:cNvPr>
          <p:cNvCxnSpPr>
            <a:cxnSpLocks/>
          </p:cNvCxnSpPr>
          <p:nvPr/>
        </p:nvCxnSpPr>
        <p:spPr>
          <a:xfrm>
            <a:off x="3568412" y="5552308"/>
            <a:ext cx="1464652" cy="19093"/>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510C39C1-DF0A-739C-197F-D1424EE3C861}"/>
              </a:ext>
            </a:extLst>
          </p:cNvPr>
          <p:cNvCxnSpPr>
            <a:cxnSpLocks/>
          </p:cNvCxnSpPr>
          <p:nvPr/>
        </p:nvCxnSpPr>
        <p:spPr>
          <a:xfrm>
            <a:off x="5775302" y="5574890"/>
            <a:ext cx="362769" cy="17117"/>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CA51F669-C0F3-996B-095B-90E4C0F26265}"/>
              </a:ext>
            </a:extLst>
          </p:cNvPr>
          <p:cNvCxnSpPr>
            <a:cxnSpLocks/>
          </p:cNvCxnSpPr>
          <p:nvPr/>
        </p:nvCxnSpPr>
        <p:spPr>
          <a:xfrm flipV="1">
            <a:off x="6883121" y="5581704"/>
            <a:ext cx="362533" cy="10393"/>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3FDED90C-1478-6786-268B-6CECBCC1E07B}"/>
              </a:ext>
            </a:extLst>
          </p:cNvPr>
          <p:cNvCxnSpPr>
            <a:cxnSpLocks/>
          </p:cNvCxnSpPr>
          <p:nvPr/>
        </p:nvCxnSpPr>
        <p:spPr>
          <a:xfrm>
            <a:off x="2469093" y="5857310"/>
            <a:ext cx="351503" cy="7632"/>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DC45096E-A9FF-8454-51F1-D4338DD9544D}"/>
              </a:ext>
            </a:extLst>
          </p:cNvPr>
          <p:cNvCxnSpPr>
            <a:cxnSpLocks/>
          </p:cNvCxnSpPr>
          <p:nvPr/>
        </p:nvCxnSpPr>
        <p:spPr>
          <a:xfrm>
            <a:off x="3568412" y="5869247"/>
            <a:ext cx="1467227" cy="29277"/>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D8C8364-7DE6-642E-4161-D50435A309E1}"/>
              </a:ext>
            </a:extLst>
          </p:cNvPr>
          <p:cNvCxnSpPr>
            <a:cxnSpLocks/>
          </p:cNvCxnSpPr>
          <p:nvPr/>
        </p:nvCxnSpPr>
        <p:spPr>
          <a:xfrm>
            <a:off x="5781126" y="5901438"/>
            <a:ext cx="354369" cy="48601"/>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905C94ED-C0B4-58F2-DFD7-9F527C8F0310}"/>
              </a:ext>
            </a:extLst>
          </p:cNvPr>
          <p:cNvCxnSpPr>
            <a:cxnSpLocks/>
          </p:cNvCxnSpPr>
          <p:nvPr/>
        </p:nvCxnSpPr>
        <p:spPr>
          <a:xfrm>
            <a:off x="6883121" y="5946058"/>
            <a:ext cx="365109" cy="3981"/>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293CFFFB-BD0A-0CDC-4FE9-2010B4035B82}"/>
              </a:ext>
            </a:extLst>
          </p:cNvPr>
          <p:cNvSpPr txBox="1"/>
          <p:nvPr/>
        </p:nvSpPr>
        <p:spPr>
          <a:xfrm>
            <a:off x="8396507" y="4558624"/>
            <a:ext cx="875240" cy="875240"/>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報酬比例は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上昇</a:t>
            </a:r>
          </a:p>
        </p:txBody>
      </p:sp>
      <p:sp>
        <p:nvSpPr>
          <p:cNvPr id="123" name="テキスト ボックス 122">
            <a:extLst>
              <a:ext uri="{FF2B5EF4-FFF2-40B4-BE49-F238E27FC236}">
                <a16:creationId xmlns:a16="http://schemas.microsoft.com/office/drawing/2014/main" id="{9A230F0F-26DC-6EB0-798C-911E24EADE17}"/>
              </a:ext>
            </a:extLst>
          </p:cNvPr>
          <p:cNvSpPr txBox="1"/>
          <p:nvPr/>
        </p:nvSpPr>
        <p:spPr>
          <a:xfrm>
            <a:off x="8396507" y="5482207"/>
            <a:ext cx="875240" cy="875240"/>
          </a:xfrm>
          <a:prstGeom prst="ellipse">
            <a:avLst/>
          </a:prstGeom>
          <a:solidFill>
            <a:srgbClr val="8F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基礎年金は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低下</a:t>
            </a:r>
          </a:p>
        </p:txBody>
      </p:sp>
      <p:sp>
        <p:nvSpPr>
          <p:cNvPr id="124" name="矢印: 右 123">
            <a:extLst>
              <a:ext uri="{FF2B5EF4-FFF2-40B4-BE49-F238E27FC236}">
                <a16:creationId xmlns:a16="http://schemas.microsoft.com/office/drawing/2014/main" id="{55B09985-3CEA-80F1-653D-83C29247FB70}"/>
              </a:ext>
            </a:extLst>
          </p:cNvPr>
          <p:cNvSpPr/>
          <p:nvPr/>
        </p:nvSpPr>
        <p:spPr>
          <a:xfrm rot="18900000">
            <a:off x="8676964" y="5066176"/>
            <a:ext cx="314326" cy="30692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矢印: 右 124">
            <a:extLst>
              <a:ext uri="{FF2B5EF4-FFF2-40B4-BE49-F238E27FC236}">
                <a16:creationId xmlns:a16="http://schemas.microsoft.com/office/drawing/2014/main" id="{9D474FDD-0D9D-4A46-6C67-74E92D6522B0}"/>
              </a:ext>
            </a:extLst>
          </p:cNvPr>
          <p:cNvSpPr/>
          <p:nvPr/>
        </p:nvSpPr>
        <p:spPr>
          <a:xfrm rot="2700000">
            <a:off x="8676964" y="5985447"/>
            <a:ext cx="314326" cy="30692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5" name="図 24">
            <a:extLst>
              <a:ext uri="{FF2B5EF4-FFF2-40B4-BE49-F238E27FC236}">
                <a16:creationId xmlns:a16="http://schemas.microsoft.com/office/drawing/2014/main" id="{A171AB2C-E0CD-7E22-19E9-60567C702D63}"/>
              </a:ext>
            </a:extLst>
          </p:cNvPr>
          <p:cNvPicPr>
            <a:picLocks noChangeAspect="1"/>
          </p:cNvPicPr>
          <p:nvPr/>
        </p:nvPicPr>
        <p:blipFill>
          <a:blip r:embed="rId4"/>
          <a:stretch>
            <a:fillRect/>
          </a:stretch>
        </p:blipFill>
        <p:spPr>
          <a:xfrm flipH="1">
            <a:off x="8266346" y="859766"/>
            <a:ext cx="1296082" cy="1468363"/>
          </a:xfrm>
          <a:prstGeom prst="rect">
            <a:avLst/>
          </a:prstGeom>
        </p:spPr>
      </p:pic>
      <p:sp>
        <p:nvSpPr>
          <p:cNvPr id="3" name="正方形/長方形 2">
            <a:extLst>
              <a:ext uri="{FF2B5EF4-FFF2-40B4-BE49-F238E27FC236}">
                <a16:creationId xmlns:a16="http://schemas.microsoft.com/office/drawing/2014/main" id="{EA2956B3-8F00-DCC1-F7FE-D39E7C6D6B8A}"/>
              </a:ext>
            </a:extLst>
          </p:cNvPr>
          <p:cNvSpPr/>
          <p:nvPr/>
        </p:nvSpPr>
        <p:spPr>
          <a:xfrm>
            <a:off x="1711530" y="1158973"/>
            <a:ext cx="4781372"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FF70C5A6-77CD-0DC5-B2E1-88EB0759C165}"/>
              </a:ext>
            </a:extLst>
          </p:cNvPr>
          <p:cNvSpPr/>
          <p:nvPr/>
        </p:nvSpPr>
        <p:spPr>
          <a:xfrm>
            <a:off x="5141967" y="1775056"/>
            <a:ext cx="2936817"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BB6607FB-7669-30B8-E0C3-59AA20CA1160}"/>
              </a:ext>
            </a:extLst>
          </p:cNvPr>
          <p:cNvSpPr/>
          <p:nvPr/>
        </p:nvSpPr>
        <p:spPr>
          <a:xfrm>
            <a:off x="2538216" y="1455476"/>
            <a:ext cx="3315376"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テキスト プレースホルダー 2">
            <a:extLst>
              <a:ext uri="{FF2B5EF4-FFF2-40B4-BE49-F238E27FC236}">
                <a16:creationId xmlns:a16="http://schemas.microsoft.com/office/drawing/2014/main" id="{186A13FC-9567-D86D-327D-651A28EC363B}"/>
              </a:ext>
            </a:extLst>
          </p:cNvPr>
          <p:cNvSpPr txBox="1">
            <a:spLocks/>
          </p:cNvSpPr>
          <p:nvPr/>
        </p:nvSpPr>
        <p:spPr>
          <a:xfrm>
            <a:off x="319309" y="742727"/>
            <a:ext cx="7877109" cy="1227064"/>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年の時点での商品やサービスをどの程度買うことができるかという</a:t>
            </a:r>
            <a:r>
              <a:rPr lang="ja-JP" altLang="en-US" dirty="0">
                <a:solidFill>
                  <a:srgbClr val="000000"/>
                </a:solidFill>
                <a:latin typeface="Meiryo UI" panose="020B0604030504040204" pitchFamily="50" charset="-128"/>
                <a:ea typeface="Meiryo UI" panose="020B0604030504040204" pitchFamily="50" charset="-128"/>
              </a:rPr>
              <a:t>視点</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（購買力）から見た将来の実質的な年金額は、</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成長型経済移行・継続ケースでは報酬比例・基礎年金ともに上昇</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します。</a:t>
            </a: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過去</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年投影ケースでは、</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報酬比例は上昇</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するものの、</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基礎年金が低下</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します。</a:t>
            </a:r>
            <a:endPar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基礎年金だけで暮らしている世帯や基礎年金の占める割合が高い</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低所得層にとっては影響が大きくなります</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2" name="テキスト ボックス 1">
            <a:extLst>
              <a:ext uri="{FF2B5EF4-FFF2-40B4-BE49-F238E27FC236}">
                <a16:creationId xmlns:a16="http://schemas.microsoft.com/office/drawing/2014/main" id="{FDE1B289-2F0F-6F00-5439-B0E09D29CB83}"/>
              </a:ext>
            </a:extLst>
          </p:cNvPr>
          <p:cNvSpPr txBox="1"/>
          <p:nvPr/>
        </p:nvSpPr>
        <p:spPr>
          <a:xfrm>
            <a:off x="838200" y="6413956"/>
            <a:ext cx="2118107"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19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fltVal val="0"/>
                                          </p:val>
                                        </p:tav>
                                        <p:tav tm="100000">
                                          <p:val>
                                            <p:strVal val="#ppt_w"/>
                                          </p:val>
                                        </p:tav>
                                      </p:tavLst>
                                    </p:anim>
                                    <p:anim calcmode="lin" valueType="num">
                                      <p:cBhvr>
                                        <p:cTn id="8" dur="750" fill="hold"/>
                                        <p:tgtEl>
                                          <p:spTgt spid="38"/>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0128 0.0463 L -3.84615E-6 -1.11111E-6 " pathEditMode="relative" rAng="0" ptsTypes="AA">
                                      <p:cBhvr>
                                        <p:cTn id="10" dur="750" fill="hold"/>
                                        <p:tgtEl>
                                          <p:spTgt spid="38"/>
                                        </p:tgtEl>
                                        <p:attrNameLst>
                                          <p:attrName>ppt_x</p:attrName>
                                          <p:attrName>ppt_y</p:attrName>
                                        </p:attrNameLst>
                                      </p:cBhvr>
                                      <p:rCtr x="64" y="-2315"/>
                                    </p:animMotion>
                                  </p:childTnLst>
                                </p:cTn>
                              </p:par>
                              <p:par>
                                <p:cTn id="11" presetID="23" presetClass="entr" presetSubtype="16"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750" fill="hold"/>
                                        <p:tgtEl>
                                          <p:spTgt spid="40"/>
                                        </p:tgtEl>
                                        <p:attrNameLst>
                                          <p:attrName>ppt_w</p:attrName>
                                        </p:attrNameLst>
                                      </p:cBhvr>
                                      <p:tavLst>
                                        <p:tav tm="0">
                                          <p:val>
                                            <p:fltVal val="0"/>
                                          </p:val>
                                        </p:tav>
                                        <p:tav tm="100000">
                                          <p:val>
                                            <p:strVal val="#ppt_w"/>
                                          </p:val>
                                        </p:tav>
                                      </p:tavLst>
                                    </p:anim>
                                    <p:anim calcmode="lin" valueType="num">
                                      <p:cBhvr>
                                        <p:cTn id="14" dur="750" fill="hold"/>
                                        <p:tgtEl>
                                          <p:spTgt spid="40"/>
                                        </p:tgtEl>
                                        <p:attrNameLst>
                                          <p:attrName>ppt_h</p:attrName>
                                        </p:attrNameLst>
                                      </p:cBhvr>
                                      <p:tavLst>
                                        <p:tav tm="0">
                                          <p:val>
                                            <p:fltVal val="0"/>
                                          </p:val>
                                        </p:tav>
                                        <p:tav tm="100000">
                                          <p:val>
                                            <p:strVal val="#ppt_h"/>
                                          </p:val>
                                        </p:tav>
                                      </p:tavLst>
                                    </p:anim>
                                  </p:childTnLst>
                                </p:cTn>
                              </p:par>
                              <p:par>
                                <p:cTn id="15" presetID="35" presetClass="path" presetSubtype="0" fill="hold" nodeType="withEffect">
                                  <p:stCondLst>
                                    <p:cond delay="0"/>
                                  </p:stCondLst>
                                  <p:childTnLst>
                                    <p:animMotion origin="layout" path="M -0.00129 0.0463 L 3.58974E-6 -1.85185E-6 " pathEditMode="relative" rAng="0" ptsTypes="AA">
                                      <p:cBhvr>
                                        <p:cTn id="16" dur="750" fill="hold"/>
                                        <p:tgtEl>
                                          <p:spTgt spid="40"/>
                                        </p:tgtEl>
                                        <p:attrNameLst>
                                          <p:attrName>ppt_x</p:attrName>
                                          <p:attrName>ppt_y</p:attrName>
                                        </p:attrNameLst>
                                      </p:cBhvr>
                                      <p:rCtr x="64" y="-2315"/>
                                    </p:animMotion>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250"/>
                            </p:stCondLst>
                            <p:childTnLst>
                              <p:par>
                                <p:cTn id="25" presetID="22" presetClass="entr" presetSubtype="4"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down)">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750" fill="hold"/>
                                        <p:tgtEl>
                                          <p:spTgt spid="44"/>
                                        </p:tgtEl>
                                        <p:attrNameLst>
                                          <p:attrName>ppt_w</p:attrName>
                                        </p:attrNameLst>
                                      </p:cBhvr>
                                      <p:tavLst>
                                        <p:tav tm="0">
                                          <p:val>
                                            <p:fltVal val="0"/>
                                          </p:val>
                                        </p:tav>
                                        <p:tav tm="100000">
                                          <p:val>
                                            <p:strVal val="#ppt_w"/>
                                          </p:val>
                                        </p:tav>
                                      </p:tavLst>
                                    </p:anim>
                                    <p:anim calcmode="lin" valueType="num">
                                      <p:cBhvr>
                                        <p:cTn id="36" dur="750" fill="hold"/>
                                        <p:tgtEl>
                                          <p:spTgt spid="44"/>
                                        </p:tgtEl>
                                        <p:attrNameLst>
                                          <p:attrName>ppt_h</p:attrName>
                                        </p:attrNameLst>
                                      </p:cBhvr>
                                      <p:tavLst>
                                        <p:tav tm="0">
                                          <p:val>
                                            <p:fltVal val="0"/>
                                          </p:val>
                                        </p:tav>
                                        <p:tav tm="100000">
                                          <p:val>
                                            <p:strVal val="#ppt_h"/>
                                          </p:val>
                                        </p:tav>
                                      </p:tavLst>
                                    </p:anim>
                                  </p:childTnLst>
                                </p:cTn>
                              </p:par>
                              <p:par>
                                <p:cTn id="37" presetID="35" presetClass="path" presetSubtype="0" fill="hold" nodeType="withEffect">
                                  <p:stCondLst>
                                    <p:cond delay="0"/>
                                  </p:stCondLst>
                                  <p:childTnLst>
                                    <p:animMotion origin="layout" path="M -0.00129 0.04629 L 3.58974E-6 2.22222E-6 " pathEditMode="relative" rAng="0" ptsTypes="AA">
                                      <p:cBhvr>
                                        <p:cTn id="38" dur="750" fill="hold"/>
                                        <p:tgtEl>
                                          <p:spTgt spid="44"/>
                                        </p:tgtEl>
                                        <p:attrNameLst>
                                          <p:attrName>ppt_x</p:attrName>
                                          <p:attrName>ppt_y</p:attrName>
                                        </p:attrNameLst>
                                      </p:cBhvr>
                                      <p:rCtr x="64" y="-2315"/>
                                    </p:animMotion>
                                  </p:childTnLst>
                                </p:cTn>
                              </p:par>
                              <p:par>
                                <p:cTn id="39" presetID="23" presetClass="entr" presetSubtype="16"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750" fill="hold"/>
                                        <p:tgtEl>
                                          <p:spTgt spid="52"/>
                                        </p:tgtEl>
                                        <p:attrNameLst>
                                          <p:attrName>ppt_w</p:attrName>
                                        </p:attrNameLst>
                                      </p:cBhvr>
                                      <p:tavLst>
                                        <p:tav tm="0">
                                          <p:val>
                                            <p:fltVal val="0"/>
                                          </p:val>
                                        </p:tav>
                                        <p:tav tm="100000">
                                          <p:val>
                                            <p:strVal val="#ppt_w"/>
                                          </p:val>
                                        </p:tav>
                                      </p:tavLst>
                                    </p:anim>
                                    <p:anim calcmode="lin" valueType="num">
                                      <p:cBhvr>
                                        <p:cTn id="42" dur="750" fill="hold"/>
                                        <p:tgtEl>
                                          <p:spTgt spid="52"/>
                                        </p:tgtEl>
                                        <p:attrNameLst>
                                          <p:attrName>ppt_h</p:attrName>
                                        </p:attrNameLst>
                                      </p:cBhvr>
                                      <p:tavLst>
                                        <p:tav tm="0">
                                          <p:val>
                                            <p:fltVal val="0"/>
                                          </p:val>
                                        </p:tav>
                                        <p:tav tm="100000">
                                          <p:val>
                                            <p:strVal val="#ppt_h"/>
                                          </p:val>
                                        </p:tav>
                                      </p:tavLst>
                                    </p:anim>
                                  </p:childTnLst>
                                </p:cTn>
                              </p:par>
                              <p:par>
                                <p:cTn id="43" presetID="35" presetClass="path" presetSubtype="0" fill="hold" nodeType="withEffect">
                                  <p:stCondLst>
                                    <p:cond delay="0"/>
                                  </p:stCondLst>
                                  <p:childTnLst>
                                    <p:animMotion origin="layout" path="M -0.00128 0.0463 L -1.02564E-6 -7.40741E-7 " pathEditMode="relative" rAng="0" ptsTypes="AA">
                                      <p:cBhvr>
                                        <p:cTn id="44" dur="750" fill="hold"/>
                                        <p:tgtEl>
                                          <p:spTgt spid="52"/>
                                        </p:tgtEl>
                                        <p:attrNameLst>
                                          <p:attrName>ppt_x</p:attrName>
                                          <p:attrName>ppt_y</p:attrName>
                                        </p:attrNameLst>
                                      </p:cBhvr>
                                      <p:rCtr x="64" y="-2315"/>
                                    </p:animMotion>
                                  </p:childTnLst>
                                </p:cTn>
                              </p:par>
                            </p:childTnLst>
                          </p:cTn>
                        </p:par>
                        <p:par>
                          <p:cTn id="45" fill="hold">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500"/>
                                        <p:tgtEl>
                                          <p:spTgt spid="1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500"/>
                                        <p:tgtEl>
                                          <p:spTgt spid="1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wipe(down)">
                                      <p:cBhvr>
                                        <p:cTn id="54" dur="500"/>
                                        <p:tgtEl>
                                          <p:spTgt spid="1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wipe(up)">
                                      <p:cBhvr>
                                        <p:cTn id="5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53" grpId="0" animBg="1"/>
      <p:bldP spid="54" grpId="0" animBg="1"/>
      <p:bldP spid="122" grpId="0" animBg="1"/>
      <p:bldP spid="123" grpId="0" animBg="1"/>
      <p:bldP spid="124" grpId="0" animBg="1"/>
      <p:bldP spid="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429C79-75C8-F536-35CF-605E05E9AD6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E4EC9BE5-DACB-6309-3501-B66D519162B9}"/>
              </a:ext>
            </a:extLst>
          </p:cNvPr>
          <p:cNvSpPr/>
          <p:nvPr/>
        </p:nvSpPr>
        <p:spPr>
          <a:xfrm>
            <a:off x="411259" y="0"/>
            <a:ext cx="4848150"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年金水準（所得代替率）の見通し</a:t>
            </a:r>
          </a:p>
        </p:txBody>
      </p:sp>
      <p:sp>
        <p:nvSpPr>
          <p:cNvPr id="38" name="テキスト ボックス 37">
            <a:extLst>
              <a:ext uri="{FF2B5EF4-FFF2-40B4-BE49-F238E27FC236}">
                <a16:creationId xmlns:a16="http://schemas.microsoft.com/office/drawing/2014/main" id="{CCADFA43-06FC-5AED-9AC8-2338E93EAD23}"/>
              </a:ext>
            </a:extLst>
          </p:cNvPr>
          <p:cNvSpPr txBox="1"/>
          <p:nvPr/>
        </p:nvSpPr>
        <p:spPr>
          <a:xfrm>
            <a:off x="420739" y="2381219"/>
            <a:ext cx="435469" cy="1962469"/>
          </a:xfrm>
          <a:prstGeom prst="rect">
            <a:avLst/>
          </a:prstGeom>
          <a:solidFill>
            <a:srgbClr val="002060"/>
          </a:solidFill>
        </p:spPr>
        <p:txBody>
          <a:bodyPr vert="eaVert" wrap="square" lIns="36000" rIns="0" rtlCol="0" anchor="ctr">
            <a:no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成長型経済移行・継続ケース</a:t>
            </a:r>
          </a:p>
        </p:txBody>
      </p:sp>
      <p:sp>
        <p:nvSpPr>
          <p:cNvPr id="40" name="テキスト ボックス 39">
            <a:extLst>
              <a:ext uri="{FF2B5EF4-FFF2-40B4-BE49-F238E27FC236}">
                <a16:creationId xmlns:a16="http://schemas.microsoft.com/office/drawing/2014/main" id="{D2C8E69E-84E3-61F7-F7B0-422E2C6D8665}"/>
              </a:ext>
            </a:extLst>
          </p:cNvPr>
          <p:cNvSpPr txBox="1"/>
          <p:nvPr/>
        </p:nvSpPr>
        <p:spPr>
          <a:xfrm>
            <a:off x="420739" y="4487633"/>
            <a:ext cx="435469" cy="1962469"/>
          </a:xfrm>
          <a:prstGeom prst="rect">
            <a:avLst/>
          </a:prstGeom>
          <a:solidFill>
            <a:srgbClr val="002060"/>
          </a:solidFill>
        </p:spPr>
        <p:txBody>
          <a:bodyPr vert="eaVert" wrap="square" lIns="36000" rIns="0" rtlCol="0" anchor="ctr">
            <a:no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過去</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年投影ケース</a:t>
            </a:r>
          </a:p>
        </p:txBody>
      </p:sp>
      <p:sp>
        <p:nvSpPr>
          <p:cNvPr id="41" name="正方形/長方形 40">
            <a:extLst>
              <a:ext uri="{FF2B5EF4-FFF2-40B4-BE49-F238E27FC236}">
                <a16:creationId xmlns:a16="http://schemas.microsoft.com/office/drawing/2014/main" id="{DF0B4B53-75D3-AD17-5377-1F1D4562FCA9}"/>
              </a:ext>
            </a:extLst>
          </p:cNvPr>
          <p:cNvSpPr/>
          <p:nvPr/>
        </p:nvSpPr>
        <p:spPr>
          <a:xfrm>
            <a:off x="904351" y="4487633"/>
            <a:ext cx="8587312" cy="1962469"/>
          </a:xfrm>
          <a:prstGeom prst="rect">
            <a:avLst/>
          </a:prstGeom>
          <a:solidFill>
            <a:schemeClr val="bg1">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AF0B9C04-1615-0BD0-AB4D-51283D5E91E2}"/>
              </a:ext>
            </a:extLst>
          </p:cNvPr>
          <p:cNvSpPr/>
          <p:nvPr/>
        </p:nvSpPr>
        <p:spPr>
          <a:xfrm>
            <a:off x="904351" y="2381219"/>
            <a:ext cx="8587312" cy="1962469"/>
          </a:xfrm>
          <a:prstGeom prst="rect">
            <a:avLst/>
          </a:prstGeom>
          <a:solidFill>
            <a:schemeClr val="bg1">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67" name="グラフ 66">
            <a:extLst>
              <a:ext uri="{FF2B5EF4-FFF2-40B4-BE49-F238E27FC236}">
                <a16:creationId xmlns:a16="http://schemas.microsoft.com/office/drawing/2014/main" id="{5A486BCB-3106-6A75-D32C-DE75873565EA}"/>
              </a:ext>
            </a:extLst>
          </p:cNvPr>
          <p:cNvGraphicFramePr/>
          <p:nvPr>
            <p:extLst>
              <p:ext uri="{D42A27DB-BD31-4B8C-83A1-F6EECF244321}">
                <p14:modId xmlns:p14="http://schemas.microsoft.com/office/powerpoint/2010/main" val="1829350359"/>
              </p:ext>
            </p:extLst>
          </p:nvPr>
        </p:nvGraphicFramePr>
        <p:xfrm>
          <a:off x="1394790" y="4484876"/>
          <a:ext cx="6911009" cy="2210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3" name="グラフ 82">
            <a:extLst>
              <a:ext uri="{FF2B5EF4-FFF2-40B4-BE49-F238E27FC236}">
                <a16:creationId xmlns:a16="http://schemas.microsoft.com/office/drawing/2014/main" id="{FC617748-2EDD-14B9-861C-78DCB0764B59}"/>
              </a:ext>
            </a:extLst>
          </p:cNvPr>
          <p:cNvGraphicFramePr/>
          <p:nvPr>
            <p:extLst>
              <p:ext uri="{D42A27DB-BD31-4B8C-83A1-F6EECF244321}">
                <p14:modId xmlns:p14="http://schemas.microsoft.com/office/powerpoint/2010/main" val="2347428243"/>
              </p:ext>
            </p:extLst>
          </p:nvPr>
        </p:nvGraphicFramePr>
        <p:xfrm>
          <a:off x="1394790" y="2353388"/>
          <a:ext cx="6911009" cy="2210884"/>
        </p:xfrm>
        <a:graphic>
          <a:graphicData uri="http://schemas.openxmlformats.org/drawingml/2006/chart">
            <c:chart xmlns:c="http://schemas.openxmlformats.org/drawingml/2006/chart" xmlns:r="http://schemas.openxmlformats.org/officeDocument/2006/relationships" r:id="rId3"/>
          </a:graphicData>
        </a:graphic>
      </p:graphicFrame>
      <p:cxnSp>
        <p:nvCxnSpPr>
          <p:cNvPr id="84" name="直線コネクタ 83">
            <a:extLst>
              <a:ext uri="{FF2B5EF4-FFF2-40B4-BE49-F238E27FC236}">
                <a16:creationId xmlns:a16="http://schemas.microsoft.com/office/drawing/2014/main" id="{EEE300A6-5824-09EA-7FD6-1687A90896F3}"/>
              </a:ext>
            </a:extLst>
          </p:cNvPr>
          <p:cNvCxnSpPr>
            <a:cxnSpLocks/>
          </p:cNvCxnSpPr>
          <p:nvPr/>
        </p:nvCxnSpPr>
        <p:spPr>
          <a:xfrm>
            <a:off x="4667240" y="3219450"/>
            <a:ext cx="2600335" cy="0"/>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037C681-6F6B-07A6-5E49-0AA193D27CFE}"/>
              </a:ext>
            </a:extLst>
          </p:cNvPr>
          <p:cNvCxnSpPr>
            <a:cxnSpLocks/>
          </p:cNvCxnSpPr>
          <p:nvPr/>
        </p:nvCxnSpPr>
        <p:spPr>
          <a:xfrm>
            <a:off x="6880860" y="5476875"/>
            <a:ext cx="386715" cy="0"/>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120" name="右中かっこ 119">
            <a:extLst>
              <a:ext uri="{FF2B5EF4-FFF2-40B4-BE49-F238E27FC236}">
                <a16:creationId xmlns:a16="http://schemas.microsoft.com/office/drawing/2014/main" id="{5D1A7AD1-1839-D663-677A-EC03D3FE9FC0}"/>
              </a:ext>
            </a:extLst>
          </p:cNvPr>
          <p:cNvSpPr/>
          <p:nvPr/>
        </p:nvSpPr>
        <p:spPr>
          <a:xfrm flipH="1">
            <a:off x="1572675" y="3153799"/>
            <a:ext cx="104262" cy="436177"/>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1" name="テキスト ボックス 120">
            <a:extLst>
              <a:ext uri="{FF2B5EF4-FFF2-40B4-BE49-F238E27FC236}">
                <a16:creationId xmlns:a16="http://schemas.microsoft.com/office/drawing/2014/main" id="{89D197D2-FE64-295C-4C57-9EF81C0AC40E}"/>
              </a:ext>
            </a:extLst>
          </p:cNvPr>
          <p:cNvSpPr txBox="1"/>
          <p:nvPr/>
        </p:nvSpPr>
        <p:spPr>
          <a:xfrm>
            <a:off x="894196" y="3252597"/>
            <a:ext cx="747086"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夫：比例</a:t>
            </a:r>
          </a:p>
        </p:txBody>
      </p:sp>
      <p:sp>
        <p:nvSpPr>
          <p:cNvPr id="123" name="右中かっこ 122">
            <a:extLst>
              <a:ext uri="{FF2B5EF4-FFF2-40B4-BE49-F238E27FC236}">
                <a16:creationId xmlns:a16="http://schemas.microsoft.com/office/drawing/2014/main" id="{E6EA68D5-5562-6402-0956-C61512A376CD}"/>
              </a:ext>
            </a:extLst>
          </p:cNvPr>
          <p:cNvSpPr/>
          <p:nvPr/>
        </p:nvSpPr>
        <p:spPr>
          <a:xfrm flipH="1">
            <a:off x="1572675" y="3589976"/>
            <a:ext cx="104262" cy="604486"/>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テキスト ボックス 123">
            <a:extLst>
              <a:ext uri="{FF2B5EF4-FFF2-40B4-BE49-F238E27FC236}">
                <a16:creationId xmlns:a16="http://schemas.microsoft.com/office/drawing/2014/main" id="{70A161A4-A3C9-E2AC-F9EA-03433ADEAB80}"/>
              </a:ext>
            </a:extLst>
          </p:cNvPr>
          <p:cNvSpPr txBox="1"/>
          <p:nvPr/>
        </p:nvSpPr>
        <p:spPr>
          <a:xfrm>
            <a:off x="864159" y="3774317"/>
            <a:ext cx="777123"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夫婦：基礎</a:t>
            </a:r>
          </a:p>
        </p:txBody>
      </p:sp>
      <p:sp>
        <p:nvSpPr>
          <p:cNvPr id="126" name="右中かっこ 125">
            <a:extLst>
              <a:ext uri="{FF2B5EF4-FFF2-40B4-BE49-F238E27FC236}">
                <a16:creationId xmlns:a16="http://schemas.microsoft.com/office/drawing/2014/main" id="{B20B5D82-BDEA-38CA-7BB4-9C20F5560C3E}"/>
              </a:ext>
            </a:extLst>
          </p:cNvPr>
          <p:cNvSpPr/>
          <p:nvPr/>
        </p:nvSpPr>
        <p:spPr>
          <a:xfrm flipH="1">
            <a:off x="1572675" y="5287208"/>
            <a:ext cx="104262" cy="436177"/>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7" name="テキスト ボックス 126">
            <a:extLst>
              <a:ext uri="{FF2B5EF4-FFF2-40B4-BE49-F238E27FC236}">
                <a16:creationId xmlns:a16="http://schemas.microsoft.com/office/drawing/2014/main" id="{15301057-03A1-92CE-EA80-FF24D49C725C}"/>
              </a:ext>
            </a:extLst>
          </p:cNvPr>
          <p:cNvSpPr txBox="1"/>
          <p:nvPr/>
        </p:nvSpPr>
        <p:spPr>
          <a:xfrm>
            <a:off x="894196" y="5386006"/>
            <a:ext cx="747086"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夫：比例</a:t>
            </a:r>
          </a:p>
        </p:txBody>
      </p:sp>
      <p:sp>
        <p:nvSpPr>
          <p:cNvPr id="129" name="右中かっこ 128">
            <a:extLst>
              <a:ext uri="{FF2B5EF4-FFF2-40B4-BE49-F238E27FC236}">
                <a16:creationId xmlns:a16="http://schemas.microsoft.com/office/drawing/2014/main" id="{0FE06D39-9535-293C-CA84-A7C323CB7BEB}"/>
              </a:ext>
            </a:extLst>
          </p:cNvPr>
          <p:cNvSpPr/>
          <p:nvPr/>
        </p:nvSpPr>
        <p:spPr>
          <a:xfrm flipH="1">
            <a:off x="1572675" y="5723385"/>
            <a:ext cx="104262" cy="604486"/>
          </a:xfrm>
          <a:prstGeom prst="rightBrace">
            <a:avLst>
              <a:gd name="adj1" fmla="val 381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テキスト ボックス 129">
            <a:extLst>
              <a:ext uri="{FF2B5EF4-FFF2-40B4-BE49-F238E27FC236}">
                <a16:creationId xmlns:a16="http://schemas.microsoft.com/office/drawing/2014/main" id="{9329B922-2BD2-7EED-CE6B-31BB1DB093DA}"/>
              </a:ext>
            </a:extLst>
          </p:cNvPr>
          <p:cNvSpPr txBox="1"/>
          <p:nvPr/>
        </p:nvSpPr>
        <p:spPr>
          <a:xfrm>
            <a:off x="864159" y="5907726"/>
            <a:ext cx="777123" cy="23987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夫婦：基礎</a:t>
            </a:r>
          </a:p>
        </p:txBody>
      </p:sp>
      <p:cxnSp>
        <p:nvCxnSpPr>
          <p:cNvPr id="132" name="直線コネクタ 131">
            <a:extLst>
              <a:ext uri="{FF2B5EF4-FFF2-40B4-BE49-F238E27FC236}">
                <a16:creationId xmlns:a16="http://schemas.microsoft.com/office/drawing/2014/main" id="{68E3BB30-4097-FA01-681B-BC60FD0E467B}"/>
              </a:ext>
            </a:extLst>
          </p:cNvPr>
          <p:cNvCxnSpPr>
            <a:cxnSpLocks/>
          </p:cNvCxnSpPr>
          <p:nvPr/>
        </p:nvCxnSpPr>
        <p:spPr>
          <a:xfrm>
            <a:off x="2462213" y="3159919"/>
            <a:ext cx="371475" cy="14287"/>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2049CA5-3C5C-7590-1514-CC873C858391}"/>
              </a:ext>
            </a:extLst>
          </p:cNvPr>
          <p:cNvCxnSpPr>
            <a:cxnSpLocks/>
          </p:cNvCxnSpPr>
          <p:nvPr/>
        </p:nvCxnSpPr>
        <p:spPr>
          <a:xfrm>
            <a:off x="3571875" y="3178969"/>
            <a:ext cx="359569" cy="40481"/>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564EFD7-9869-4BB6-DD79-78942C563E5F}"/>
              </a:ext>
            </a:extLst>
          </p:cNvPr>
          <p:cNvCxnSpPr>
            <a:cxnSpLocks/>
          </p:cNvCxnSpPr>
          <p:nvPr/>
        </p:nvCxnSpPr>
        <p:spPr>
          <a:xfrm>
            <a:off x="5791200" y="5386006"/>
            <a:ext cx="366236" cy="90392"/>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326F315B-0996-CE29-06A8-C2164C95AEF2}"/>
              </a:ext>
            </a:extLst>
          </p:cNvPr>
          <p:cNvCxnSpPr>
            <a:cxnSpLocks/>
          </p:cNvCxnSpPr>
          <p:nvPr/>
        </p:nvCxnSpPr>
        <p:spPr>
          <a:xfrm>
            <a:off x="5791200" y="5793026"/>
            <a:ext cx="359092" cy="102472"/>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72EC05AD-B689-CE4A-C5BE-A312362DDB57}"/>
              </a:ext>
            </a:extLst>
          </p:cNvPr>
          <p:cNvCxnSpPr>
            <a:cxnSpLocks/>
          </p:cNvCxnSpPr>
          <p:nvPr/>
        </p:nvCxnSpPr>
        <p:spPr>
          <a:xfrm>
            <a:off x="2462213" y="5293519"/>
            <a:ext cx="371475" cy="14287"/>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D507E49-83B0-4359-7680-6389D7B433A3}"/>
              </a:ext>
            </a:extLst>
          </p:cNvPr>
          <p:cNvCxnSpPr>
            <a:cxnSpLocks/>
          </p:cNvCxnSpPr>
          <p:nvPr/>
        </p:nvCxnSpPr>
        <p:spPr>
          <a:xfrm>
            <a:off x="2462213" y="5715000"/>
            <a:ext cx="371475" cy="14287"/>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456DAD4B-ABE5-0F3A-429A-28D70F93F445}"/>
              </a:ext>
            </a:extLst>
          </p:cNvPr>
          <p:cNvCxnSpPr>
            <a:cxnSpLocks/>
          </p:cNvCxnSpPr>
          <p:nvPr/>
        </p:nvCxnSpPr>
        <p:spPr>
          <a:xfrm>
            <a:off x="3569494" y="5312569"/>
            <a:ext cx="1459706" cy="73437"/>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1C47E895-A635-D61B-B932-3920E3B33CDA}"/>
              </a:ext>
            </a:extLst>
          </p:cNvPr>
          <p:cNvCxnSpPr>
            <a:cxnSpLocks/>
          </p:cNvCxnSpPr>
          <p:nvPr/>
        </p:nvCxnSpPr>
        <p:spPr>
          <a:xfrm>
            <a:off x="3569494" y="5733495"/>
            <a:ext cx="1459706" cy="59531"/>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09143227-016D-FD44-422C-967424A8306B}"/>
              </a:ext>
            </a:extLst>
          </p:cNvPr>
          <p:cNvCxnSpPr>
            <a:cxnSpLocks/>
          </p:cNvCxnSpPr>
          <p:nvPr/>
        </p:nvCxnSpPr>
        <p:spPr>
          <a:xfrm>
            <a:off x="6880860" y="5902325"/>
            <a:ext cx="386715" cy="0"/>
          </a:xfrm>
          <a:prstGeom prst="line">
            <a:avLst/>
          </a:prstGeom>
          <a:ln w="19050" cap="sq">
            <a:solidFill>
              <a:srgbClr val="ED7D3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156" name="グループ化 155">
            <a:extLst>
              <a:ext uri="{FF2B5EF4-FFF2-40B4-BE49-F238E27FC236}">
                <a16:creationId xmlns:a16="http://schemas.microsoft.com/office/drawing/2014/main" id="{AA91E3C4-C8A6-F2CF-6D1B-8AAD11411EE6}"/>
              </a:ext>
            </a:extLst>
          </p:cNvPr>
          <p:cNvGrpSpPr/>
          <p:nvPr/>
        </p:nvGrpSpPr>
        <p:grpSpPr>
          <a:xfrm>
            <a:off x="5703841" y="4472534"/>
            <a:ext cx="1597338" cy="577228"/>
            <a:chOff x="5598333" y="4576497"/>
            <a:chExt cx="1597338" cy="577228"/>
          </a:xfrm>
        </p:grpSpPr>
        <p:sp>
          <p:nvSpPr>
            <p:cNvPr id="157" name="フリーフォーム: 図形 156">
              <a:extLst>
                <a:ext uri="{FF2B5EF4-FFF2-40B4-BE49-F238E27FC236}">
                  <a16:creationId xmlns:a16="http://schemas.microsoft.com/office/drawing/2014/main" id="{FBA5BAD1-4FA9-4C57-3698-15E4F1491852}"/>
                </a:ext>
              </a:extLst>
            </p:cNvPr>
            <p:cNvSpPr/>
            <p:nvPr/>
          </p:nvSpPr>
          <p:spPr>
            <a:xfrm rot="10800000">
              <a:off x="5607495" y="4579254"/>
              <a:ext cx="1588176" cy="574471"/>
            </a:xfrm>
            <a:custGeom>
              <a:avLst/>
              <a:gdLst>
                <a:gd name="connsiteX0" fmla="*/ 1588176 w 1588176"/>
                <a:gd name="connsiteY0" fmla="*/ 574471 h 574471"/>
                <a:gd name="connsiteX1" fmla="*/ 0 w 1588176"/>
                <a:gd name="connsiteY1" fmla="*/ 574471 h 574471"/>
                <a:gd name="connsiteX2" fmla="*/ 0 w 1588176"/>
                <a:gd name="connsiteY2" fmla="*/ 146071 h 574471"/>
                <a:gd name="connsiteX3" fmla="*/ 723661 w 1588176"/>
                <a:gd name="connsiteY3" fmla="*/ 146071 h 574471"/>
                <a:gd name="connsiteX4" fmla="*/ 794088 w 1588176"/>
                <a:gd name="connsiteY4" fmla="*/ 0 h 574471"/>
                <a:gd name="connsiteX5" fmla="*/ 864515 w 1588176"/>
                <a:gd name="connsiteY5" fmla="*/ 146071 h 574471"/>
                <a:gd name="connsiteX6" fmla="*/ 1588176 w 1588176"/>
                <a:gd name="connsiteY6" fmla="*/ 146071 h 5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176" h="574471">
                  <a:moveTo>
                    <a:pt x="1588176" y="574471"/>
                  </a:moveTo>
                  <a:lnTo>
                    <a:pt x="0" y="574471"/>
                  </a:lnTo>
                  <a:lnTo>
                    <a:pt x="0" y="146071"/>
                  </a:lnTo>
                  <a:lnTo>
                    <a:pt x="723661" y="146071"/>
                  </a:lnTo>
                  <a:lnTo>
                    <a:pt x="794088" y="0"/>
                  </a:lnTo>
                  <a:lnTo>
                    <a:pt x="864515" y="146071"/>
                  </a:lnTo>
                  <a:lnTo>
                    <a:pt x="1588176" y="146071"/>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8" name="テキスト ボックス 157">
              <a:extLst>
                <a:ext uri="{FF2B5EF4-FFF2-40B4-BE49-F238E27FC236}">
                  <a16:creationId xmlns:a16="http://schemas.microsoft.com/office/drawing/2014/main" id="{13494ABE-1CDD-0BDB-CBAE-0157EB5C6A09}"/>
                </a:ext>
              </a:extLst>
            </p:cNvPr>
            <p:cNvSpPr txBox="1"/>
            <p:nvPr/>
          </p:nvSpPr>
          <p:spPr>
            <a:xfrm>
              <a:off x="5598333" y="4576497"/>
              <a:ext cx="156427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a:t>
              </a:r>
              <a:endPar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年金額の伸びの抑制終了</a:t>
              </a:r>
            </a:p>
          </p:txBody>
        </p:sp>
      </p:grpSp>
      <p:grpSp>
        <p:nvGrpSpPr>
          <p:cNvPr id="159" name="グループ化 158">
            <a:extLst>
              <a:ext uri="{FF2B5EF4-FFF2-40B4-BE49-F238E27FC236}">
                <a16:creationId xmlns:a16="http://schemas.microsoft.com/office/drawing/2014/main" id="{EC4712C9-6080-994C-FDCD-1560D364FD5E}"/>
              </a:ext>
            </a:extLst>
          </p:cNvPr>
          <p:cNvGrpSpPr/>
          <p:nvPr/>
        </p:nvGrpSpPr>
        <p:grpSpPr>
          <a:xfrm>
            <a:off x="1851733" y="4427020"/>
            <a:ext cx="1702163" cy="574471"/>
            <a:chOff x="5546699" y="4579254"/>
            <a:chExt cx="1702163" cy="574471"/>
          </a:xfrm>
        </p:grpSpPr>
        <p:sp>
          <p:nvSpPr>
            <p:cNvPr id="160" name="フリーフォーム: 図形 159">
              <a:extLst>
                <a:ext uri="{FF2B5EF4-FFF2-40B4-BE49-F238E27FC236}">
                  <a16:creationId xmlns:a16="http://schemas.microsoft.com/office/drawing/2014/main" id="{A3368CC6-2D06-FEF3-CF34-9994BE11176C}"/>
                </a:ext>
              </a:extLst>
            </p:cNvPr>
            <p:cNvSpPr/>
            <p:nvPr/>
          </p:nvSpPr>
          <p:spPr>
            <a:xfrm rot="10800000">
              <a:off x="5607495" y="4579254"/>
              <a:ext cx="1588176" cy="574471"/>
            </a:xfrm>
            <a:custGeom>
              <a:avLst/>
              <a:gdLst>
                <a:gd name="connsiteX0" fmla="*/ 1588176 w 1588176"/>
                <a:gd name="connsiteY0" fmla="*/ 574471 h 574471"/>
                <a:gd name="connsiteX1" fmla="*/ 0 w 1588176"/>
                <a:gd name="connsiteY1" fmla="*/ 574471 h 574471"/>
                <a:gd name="connsiteX2" fmla="*/ 0 w 1588176"/>
                <a:gd name="connsiteY2" fmla="*/ 146071 h 574471"/>
                <a:gd name="connsiteX3" fmla="*/ 723661 w 1588176"/>
                <a:gd name="connsiteY3" fmla="*/ 146071 h 574471"/>
                <a:gd name="connsiteX4" fmla="*/ 794088 w 1588176"/>
                <a:gd name="connsiteY4" fmla="*/ 0 h 574471"/>
                <a:gd name="connsiteX5" fmla="*/ 864515 w 1588176"/>
                <a:gd name="connsiteY5" fmla="*/ 146071 h 574471"/>
                <a:gd name="connsiteX6" fmla="*/ 1588176 w 1588176"/>
                <a:gd name="connsiteY6" fmla="*/ 146071 h 5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176" h="574471">
                  <a:moveTo>
                    <a:pt x="1588176" y="574471"/>
                  </a:moveTo>
                  <a:lnTo>
                    <a:pt x="0" y="574471"/>
                  </a:lnTo>
                  <a:lnTo>
                    <a:pt x="0" y="146071"/>
                  </a:lnTo>
                  <a:lnTo>
                    <a:pt x="723661" y="146071"/>
                  </a:lnTo>
                  <a:lnTo>
                    <a:pt x="794088" y="0"/>
                  </a:lnTo>
                  <a:lnTo>
                    <a:pt x="864515" y="146071"/>
                  </a:lnTo>
                  <a:lnTo>
                    <a:pt x="1588176" y="146071"/>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61" name="テキスト ボックス 160">
              <a:extLst>
                <a:ext uri="{FF2B5EF4-FFF2-40B4-BE49-F238E27FC236}">
                  <a16:creationId xmlns:a16="http://schemas.microsoft.com/office/drawing/2014/main" id="{FE55C470-3CA7-551B-694D-8ADC40CFC8CC}"/>
                </a:ext>
              </a:extLst>
            </p:cNvPr>
            <p:cNvSpPr txBox="1"/>
            <p:nvPr/>
          </p:nvSpPr>
          <p:spPr>
            <a:xfrm>
              <a:off x="5546699" y="4603007"/>
              <a:ext cx="170216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報酬比例は</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2026</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a:t>
              </a:r>
              <a:b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年金額の伸びの抑制終了</a:t>
              </a:r>
            </a:p>
          </p:txBody>
        </p:sp>
      </p:grpSp>
      <p:grpSp>
        <p:nvGrpSpPr>
          <p:cNvPr id="162" name="グループ化 161">
            <a:extLst>
              <a:ext uri="{FF2B5EF4-FFF2-40B4-BE49-F238E27FC236}">
                <a16:creationId xmlns:a16="http://schemas.microsoft.com/office/drawing/2014/main" id="{EE71E3EA-6F2B-7F19-5797-DD23A556A990}"/>
              </a:ext>
            </a:extLst>
          </p:cNvPr>
          <p:cNvGrpSpPr/>
          <p:nvPr/>
        </p:nvGrpSpPr>
        <p:grpSpPr>
          <a:xfrm>
            <a:off x="1533225" y="2332065"/>
            <a:ext cx="1702163" cy="574471"/>
            <a:chOff x="5538472" y="4579254"/>
            <a:chExt cx="1702163" cy="574471"/>
          </a:xfrm>
        </p:grpSpPr>
        <p:sp>
          <p:nvSpPr>
            <p:cNvPr id="163" name="フリーフォーム: 図形 162">
              <a:extLst>
                <a:ext uri="{FF2B5EF4-FFF2-40B4-BE49-F238E27FC236}">
                  <a16:creationId xmlns:a16="http://schemas.microsoft.com/office/drawing/2014/main" id="{BE4DE796-064E-C17F-8D02-4E732BF506D5}"/>
                </a:ext>
              </a:extLst>
            </p:cNvPr>
            <p:cNvSpPr/>
            <p:nvPr/>
          </p:nvSpPr>
          <p:spPr>
            <a:xfrm rot="10800000">
              <a:off x="5607495" y="4579254"/>
              <a:ext cx="1588176" cy="574471"/>
            </a:xfrm>
            <a:custGeom>
              <a:avLst/>
              <a:gdLst>
                <a:gd name="connsiteX0" fmla="*/ 1588176 w 1588176"/>
                <a:gd name="connsiteY0" fmla="*/ 574471 h 574471"/>
                <a:gd name="connsiteX1" fmla="*/ 0 w 1588176"/>
                <a:gd name="connsiteY1" fmla="*/ 574471 h 574471"/>
                <a:gd name="connsiteX2" fmla="*/ 0 w 1588176"/>
                <a:gd name="connsiteY2" fmla="*/ 146071 h 574471"/>
                <a:gd name="connsiteX3" fmla="*/ 723661 w 1588176"/>
                <a:gd name="connsiteY3" fmla="*/ 146071 h 574471"/>
                <a:gd name="connsiteX4" fmla="*/ 794088 w 1588176"/>
                <a:gd name="connsiteY4" fmla="*/ 0 h 574471"/>
                <a:gd name="connsiteX5" fmla="*/ 864515 w 1588176"/>
                <a:gd name="connsiteY5" fmla="*/ 146071 h 574471"/>
                <a:gd name="connsiteX6" fmla="*/ 1588176 w 1588176"/>
                <a:gd name="connsiteY6" fmla="*/ 146071 h 5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176" h="574471">
                  <a:moveTo>
                    <a:pt x="1588176" y="574471"/>
                  </a:moveTo>
                  <a:lnTo>
                    <a:pt x="0" y="574471"/>
                  </a:lnTo>
                  <a:lnTo>
                    <a:pt x="0" y="146071"/>
                  </a:lnTo>
                  <a:lnTo>
                    <a:pt x="723661" y="146071"/>
                  </a:lnTo>
                  <a:lnTo>
                    <a:pt x="794088" y="0"/>
                  </a:lnTo>
                  <a:lnTo>
                    <a:pt x="864515" y="146071"/>
                  </a:lnTo>
                  <a:lnTo>
                    <a:pt x="1588176" y="146071"/>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64" name="テキスト ボックス 163">
              <a:extLst>
                <a:ext uri="{FF2B5EF4-FFF2-40B4-BE49-F238E27FC236}">
                  <a16:creationId xmlns:a16="http://schemas.microsoft.com/office/drawing/2014/main" id="{FF2DC540-8D9D-D945-6303-474B814401BE}"/>
                </a:ext>
              </a:extLst>
            </p:cNvPr>
            <p:cNvSpPr txBox="1"/>
            <p:nvPr/>
          </p:nvSpPr>
          <p:spPr>
            <a:xfrm>
              <a:off x="5538472" y="4594249"/>
              <a:ext cx="170216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報酬比例は</a:t>
              </a:r>
              <a: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2025</a:t>
              </a: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年度以降</a:t>
              </a:r>
              <a:br>
                <a:rPr kumimoji="1" lang="en-US" altLang="ja-JP"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年金額の伸びの抑制は不要</a:t>
              </a:r>
            </a:p>
          </p:txBody>
        </p:sp>
      </p:grpSp>
      <p:grpSp>
        <p:nvGrpSpPr>
          <p:cNvPr id="166" name="グループ化 165">
            <a:extLst>
              <a:ext uri="{FF2B5EF4-FFF2-40B4-BE49-F238E27FC236}">
                <a16:creationId xmlns:a16="http://schemas.microsoft.com/office/drawing/2014/main" id="{9A6E75F1-5466-A91C-7071-01D0179BD4EC}"/>
              </a:ext>
            </a:extLst>
          </p:cNvPr>
          <p:cNvGrpSpPr/>
          <p:nvPr/>
        </p:nvGrpSpPr>
        <p:grpSpPr>
          <a:xfrm>
            <a:off x="3474599" y="2287053"/>
            <a:ext cx="1690340" cy="563411"/>
            <a:chOff x="3694752" y="2408410"/>
            <a:chExt cx="1127152" cy="563411"/>
          </a:xfrm>
        </p:grpSpPr>
        <p:sp>
          <p:nvSpPr>
            <p:cNvPr id="167" name="フリーフォーム: 図形 166">
              <a:extLst>
                <a:ext uri="{FF2B5EF4-FFF2-40B4-BE49-F238E27FC236}">
                  <a16:creationId xmlns:a16="http://schemas.microsoft.com/office/drawing/2014/main" id="{6FC0D694-D539-0775-E547-2219BB2DD82C}"/>
                </a:ext>
              </a:extLst>
            </p:cNvPr>
            <p:cNvSpPr/>
            <p:nvPr/>
          </p:nvSpPr>
          <p:spPr>
            <a:xfrm>
              <a:off x="3712160" y="2408410"/>
              <a:ext cx="1059028" cy="563411"/>
            </a:xfrm>
            <a:custGeom>
              <a:avLst/>
              <a:gdLst>
                <a:gd name="connsiteX0" fmla="*/ 0 w 1059028"/>
                <a:gd name="connsiteY0" fmla="*/ 0 h 563411"/>
                <a:gd name="connsiteX1" fmla="*/ 1059028 w 1059028"/>
                <a:gd name="connsiteY1" fmla="*/ 0 h 563411"/>
                <a:gd name="connsiteX2" fmla="*/ 1059028 w 1059028"/>
                <a:gd name="connsiteY2" fmla="*/ 427208 h 563411"/>
                <a:gd name="connsiteX3" fmla="*/ 595183 w 1059028"/>
                <a:gd name="connsiteY3" fmla="*/ 427208 h 563411"/>
                <a:gd name="connsiteX4" fmla="*/ 529514 w 1059028"/>
                <a:gd name="connsiteY4" fmla="*/ 563411 h 563411"/>
                <a:gd name="connsiteX5" fmla="*/ 463845 w 1059028"/>
                <a:gd name="connsiteY5" fmla="*/ 427208 h 563411"/>
                <a:gd name="connsiteX6" fmla="*/ 0 w 1059028"/>
                <a:gd name="connsiteY6" fmla="*/ 427208 h 56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28" h="563411">
                  <a:moveTo>
                    <a:pt x="0" y="0"/>
                  </a:moveTo>
                  <a:lnTo>
                    <a:pt x="1059028" y="0"/>
                  </a:lnTo>
                  <a:lnTo>
                    <a:pt x="1059028" y="427208"/>
                  </a:lnTo>
                  <a:lnTo>
                    <a:pt x="595183" y="427208"/>
                  </a:lnTo>
                  <a:lnTo>
                    <a:pt x="529514" y="563411"/>
                  </a:lnTo>
                  <a:lnTo>
                    <a:pt x="463845" y="427208"/>
                  </a:lnTo>
                  <a:lnTo>
                    <a:pt x="0" y="427208"/>
                  </a:lnTo>
                  <a:close/>
                </a:path>
              </a:pathLst>
            </a:custGeom>
            <a:solidFill>
              <a:srgbClr val="FFFFB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68" name="テキスト ボックス 167">
              <a:extLst>
                <a:ext uri="{FF2B5EF4-FFF2-40B4-BE49-F238E27FC236}">
                  <a16:creationId xmlns:a16="http://schemas.microsoft.com/office/drawing/2014/main" id="{C40E095A-44D9-8506-5CE5-146BBC6E4CF0}"/>
                </a:ext>
              </a:extLst>
            </p:cNvPr>
            <p:cNvSpPr txBox="1"/>
            <p:nvPr/>
          </p:nvSpPr>
          <p:spPr>
            <a:xfrm>
              <a:off x="3694752" y="2427243"/>
              <a:ext cx="11271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基礎年金の</a:t>
              </a:r>
            </a:p>
            <a:p>
              <a:pPr marL="0" marR="0" lvl="0" indent="0" algn="ctr" defTabSz="457200" rtl="0" eaLnBrk="1" fontAlgn="auto" latinLnBrk="0" hangingPunct="1">
                <a:lnSpc>
                  <a:spcPct val="100000"/>
                </a:lnSpc>
                <a:spcBef>
                  <a:spcPts val="0"/>
                </a:spcBef>
                <a:spcAft>
                  <a:spcPts val="0"/>
                </a:spcAft>
                <a:buClr>
                  <a:srgbClr val="44546A"/>
                </a:buClr>
                <a:buSzTx/>
                <a:buFontTx/>
                <a:buNone/>
                <a:tabLst/>
                <a:defRPr/>
              </a:pPr>
              <a:r>
                <a:rPr kumimoji="1" lang="ja-JP" altLang="en-US" sz="1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年金額の伸びの抑制終了</a:t>
              </a:r>
            </a:p>
          </p:txBody>
        </p:sp>
      </p:grpSp>
      <p:sp>
        <p:nvSpPr>
          <p:cNvPr id="169" name="テキスト ボックス 168">
            <a:extLst>
              <a:ext uri="{FF2B5EF4-FFF2-40B4-BE49-F238E27FC236}">
                <a16:creationId xmlns:a16="http://schemas.microsoft.com/office/drawing/2014/main" id="{25E8758B-38FE-01D4-1097-49465A0A2B03}"/>
              </a:ext>
            </a:extLst>
          </p:cNvPr>
          <p:cNvSpPr txBox="1"/>
          <p:nvPr/>
        </p:nvSpPr>
        <p:spPr>
          <a:xfrm>
            <a:off x="8407961" y="2473787"/>
            <a:ext cx="875240" cy="875240"/>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報酬比例は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2024</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一定</a:t>
            </a:r>
          </a:p>
        </p:txBody>
      </p:sp>
      <p:sp>
        <p:nvSpPr>
          <p:cNvPr id="170" name="テキスト ボックス 169">
            <a:extLst>
              <a:ext uri="{FF2B5EF4-FFF2-40B4-BE49-F238E27FC236}">
                <a16:creationId xmlns:a16="http://schemas.microsoft.com/office/drawing/2014/main" id="{66D153EB-4A1E-FFF7-06AB-AC3EC30D2D06}"/>
              </a:ext>
            </a:extLst>
          </p:cNvPr>
          <p:cNvSpPr txBox="1"/>
          <p:nvPr/>
        </p:nvSpPr>
        <p:spPr>
          <a:xfrm>
            <a:off x="8396507" y="3396790"/>
            <a:ext cx="875240" cy="875240"/>
          </a:xfrm>
          <a:prstGeom prst="ellipse">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基礎年金は</a:t>
            </a:r>
            <a:b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2037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年まで</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低下し、</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その後一定</a:t>
            </a:r>
          </a:p>
        </p:txBody>
      </p:sp>
      <p:sp>
        <p:nvSpPr>
          <p:cNvPr id="173" name="テキスト ボックス 172">
            <a:extLst>
              <a:ext uri="{FF2B5EF4-FFF2-40B4-BE49-F238E27FC236}">
                <a16:creationId xmlns:a16="http://schemas.microsoft.com/office/drawing/2014/main" id="{3D27C689-3528-3533-25C2-BEB708554951}"/>
              </a:ext>
            </a:extLst>
          </p:cNvPr>
          <p:cNvSpPr txBox="1"/>
          <p:nvPr/>
        </p:nvSpPr>
        <p:spPr>
          <a:xfrm>
            <a:off x="8387023" y="4539946"/>
            <a:ext cx="875240" cy="875240"/>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報酬比例は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2026</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年以降</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一定</a:t>
            </a:r>
          </a:p>
        </p:txBody>
      </p:sp>
      <p:sp>
        <p:nvSpPr>
          <p:cNvPr id="177" name="テキスト ボックス 176">
            <a:extLst>
              <a:ext uri="{FF2B5EF4-FFF2-40B4-BE49-F238E27FC236}">
                <a16:creationId xmlns:a16="http://schemas.microsoft.com/office/drawing/2014/main" id="{CF8F5DC5-29A7-CDA3-A5B7-3D1ABB5DF406}"/>
              </a:ext>
            </a:extLst>
          </p:cNvPr>
          <p:cNvSpPr txBox="1"/>
          <p:nvPr/>
        </p:nvSpPr>
        <p:spPr>
          <a:xfrm>
            <a:off x="8396507" y="5482207"/>
            <a:ext cx="875240" cy="875240"/>
          </a:xfrm>
          <a:prstGeom prst="ellipse">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oAutofit/>
          </a:bodyPr>
          <a:lstStyle>
            <a:defPPr>
              <a:defRPr lang="en-US"/>
            </a:defPPr>
            <a:lvl1pPr algn="ctr">
              <a:defRPr kumimoji="1" sz="1200">
                <a:solidFill>
                  <a:srgbClr val="002060"/>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基礎年金は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2057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年まで</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低下し</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その後一定</a:t>
            </a:r>
          </a:p>
        </p:txBody>
      </p:sp>
      <p:sp>
        <p:nvSpPr>
          <p:cNvPr id="15" name="正方形/長方形 14">
            <a:extLst>
              <a:ext uri="{FF2B5EF4-FFF2-40B4-BE49-F238E27FC236}">
                <a16:creationId xmlns:a16="http://schemas.microsoft.com/office/drawing/2014/main" id="{0DF0FFD1-F741-8192-ED5E-FEB01D5C2B76}"/>
              </a:ext>
            </a:extLst>
          </p:cNvPr>
          <p:cNvSpPr/>
          <p:nvPr/>
        </p:nvSpPr>
        <p:spPr>
          <a:xfrm>
            <a:off x="563887" y="1179933"/>
            <a:ext cx="4846313"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a:extLst>
              <a:ext uri="{FF2B5EF4-FFF2-40B4-BE49-F238E27FC236}">
                <a16:creationId xmlns:a16="http://schemas.microsoft.com/office/drawing/2014/main" id="{3F0510BB-C6EF-224D-1D7D-EC57F962B65A}"/>
              </a:ext>
            </a:extLst>
          </p:cNvPr>
          <p:cNvSpPr/>
          <p:nvPr/>
        </p:nvSpPr>
        <p:spPr>
          <a:xfrm>
            <a:off x="4021421" y="1810297"/>
            <a:ext cx="2936817"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テキスト プレースホルダー 2">
            <a:extLst>
              <a:ext uri="{FF2B5EF4-FFF2-40B4-BE49-F238E27FC236}">
                <a16:creationId xmlns:a16="http://schemas.microsoft.com/office/drawing/2014/main" id="{A3AB6A62-2718-A13B-BAD2-69118E67EEF4}"/>
              </a:ext>
            </a:extLst>
          </p:cNvPr>
          <p:cNvSpPr txBox="1">
            <a:spLocks/>
          </p:cNvSpPr>
          <p:nvPr/>
        </p:nvSpPr>
        <p:spPr>
          <a:xfrm>
            <a:off x="316482" y="706806"/>
            <a:ext cx="6806645" cy="1013242"/>
          </a:xfrm>
          <a:prstGeom prst="rect">
            <a:avLst/>
          </a:prstGeom>
          <a:noFill/>
        </p:spPr>
        <p:txBody>
          <a:bodyPr vert="horz" lIns="90000" tIns="45720" rIns="91440" bIns="45720" rtlCol="0" anchor="t">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現役世代の賃金との対比の視点から見た将来の年金水準（所得代替率）は、</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年金額の伸びを抑制している間は低下</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抑制</a:t>
            </a:r>
            <a:r>
              <a:rPr lang="ja-JP" altLang="en-US" b="1" dirty="0">
                <a:solidFill>
                  <a:srgbClr val="003399"/>
                </a:solidFill>
                <a:latin typeface="Meiryo UI" panose="020B0604030504040204" pitchFamily="50" charset="-128"/>
                <a:ea typeface="Meiryo UI" panose="020B0604030504040204" pitchFamily="50" charset="-128"/>
              </a:rPr>
              <a:t>が終了した後</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は一定</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となります。</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0"/>
              </a:spcBef>
              <a:spcAft>
                <a:spcPts val="600"/>
              </a:spcAft>
              <a:buClr>
                <a:srgbClr val="103185"/>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報酬比例よりも基礎年金の方が、所得代替率の低下が大きく、基礎年金だけで</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0"/>
              </a:spcBef>
              <a:spcAft>
                <a:spcPts val="600"/>
              </a:spcAft>
              <a:buClr>
                <a:srgbClr val="103185"/>
              </a:buClr>
              <a:buSz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暮らしている世帯や基礎年金の占める割合が高い</a:t>
            </a:r>
            <a:r>
              <a:rPr kumimoji="1" lang="ja-JP" altLang="en-US" sz="1400" b="1"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n-cs"/>
              </a:rPr>
              <a:t>低所得層にとっては影響が大きくなります</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pic>
        <p:nvPicPr>
          <p:cNvPr id="3" name="グラフィックス 1110">
            <a:extLst>
              <a:ext uri="{FF2B5EF4-FFF2-40B4-BE49-F238E27FC236}">
                <a16:creationId xmlns:a16="http://schemas.microsoft.com/office/drawing/2014/main" id="{79D974AF-FAE4-15DD-829E-6B71E70D87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876477" flipH="1">
            <a:off x="6511069" y="1045010"/>
            <a:ext cx="585388" cy="315323"/>
          </a:xfrm>
          <a:prstGeom prst="rect">
            <a:avLst/>
          </a:prstGeom>
        </p:spPr>
      </p:pic>
      <p:sp>
        <p:nvSpPr>
          <p:cNvPr id="13" name="テキスト ボックス 12">
            <a:extLst>
              <a:ext uri="{FF2B5EF4-FFF2-40B4-BE49-F238E27FC236}">
                <a16:creationId xmlns:a16="http://schemas.microsoft.com/office/drawing/2014/main" id="{A695EB37-318A-567E-01DE-A05460B74913}"/>
              </a:ext>
            </a:extLst>
          </p:cNvPr>
          <p:cNvSpPr txBox="1"/>
          <p:nvPr/>
        </p:nvSpPr>
        <p:spPr>
          <a:xfrm>
            <a:off x="838200" y="6413956"/>
            <a:ext cx="2118107"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a:t>
            </a:r>
            <a:endParaRPr lang="ja-JP" altLang="en-US" sz="800" dirty="0">
              <a:latin typeface="メイリオ" panose="020B0604030504040204" pitchFamily="50" charset="-128"/>
              <a:ea typeface="メイリオ" panose="020B0604030504040204" pitchFamily="50" charset="-128"/>
            </a:endParaRPr>
          </a:p>
        </p:txBody>
      </p:sp>
      <p:grpSp>
        <p:nvGrpSpPr>
          <p:cNvPr id="30" name="グループ化 29">
            <a:extLst>
              <a:ext uri="{FF2B5EF4-FFF2-40B4-BE49-F238E27FC236}">
                <a16:creationId xmlns:a16="http://schemas.microsoft.com/office/drawing/2014/main" id="{55DA8136-F554-0663-A0B6-900E951F1885}"/>
              </a:ext>
            </a:extLst>
          </p:cNvPr>
          <p:cNvGrpSpPr/>
          <p:nvPr/>
        </p:nvGrpSpPr>
        <p:grpSpPr>
          <a:xfrm>
            <a:off x="7057484" y="419100"/>
            <a:ext cx="2458625" cy="1411862"/>
            <a:chOff x="6900753" y="293645"/>
            <a:chExt cx="2637568" cy="1514620"/>
          </a:xfrm>
        </p:grpSpPr>
        <p:cxnSp>
          <p:nvCxnSpPr>
            <p:cNvPr id="31" name="直線コネクタ 30">
              <a:extLst>
                <a:ext uri="{FF2B5EF4-FFF2-40B4-BE49-F238E27FC236}">
                  <a16:creationId xmlns:a16="http://schemas.microsoft.com/office/drawing/2014/main" id="{869734F8-57E8-6C77-DF38-533192CF09CD}"/>
                </a:ext>
              </a:extLst>
            </p:cNvPr>
            <p:cNvCxnSpPr>
              <a:cxnSpLocks/>
            </p:cNvCxnSpPr>
            <p:nvPr/>
          </p:nvCxnSpPr>
          <p:spPr>
            <a:xfrm>
              <a:off x="7172750" y="1800052"/>
              <a:ext cx="2365571" cy="8213"/>
            </a:xfrm>
            <a:prstGeom prst="line">
              <a:avLst/>
            </a:prstGeom>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B1CFD249-6A32-DB9D-6DD1-147A39B99317}"/>
                </a:ext>
              </a:extLst>
            </p:cNvPr>
            <p:cNvCxnSpPr>
              <a:cxnSpLocks/>
            </p:cNvCxnSpPr>
            <p:nvPr/>
          </p:nvCxnSpPr>
          <p:spPr>
            <a:xfrm flipV="1">
              <a:off x="7430991" y="441968"/>
              <a:ext cx="883343" cy="1359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矢印: 下 32">
              <a:extLst>
                <a:ext uri="{FF2B5EF4-FFF2-40B4-BE49-F238E27FC236}">
                  <a16:creationId xmlns:a16="http://schemas.microsoft.com/office/drawing/2014/main" id="{2BEEC95F-5623-9322-E292-9913AE09FA1A}"/>
                </a:ext>
              </a:extLst>
            </p:cNvPr>
            <p:cNvSpPr/>
            <p:nvPr/>
          </p:nvSpPr>
          <p:spPr>
            <a:xfrm>
              <a:off x="8317132" y="396514"/>
              <a:ext cx="272735" cy="309707"/>
            </a:xfrm>
            <a:prstGeom prst="downArrow">
              <a:avLst/>
            </a:prstGeom>
            <a:solidFill>
              <a:srgbClr val="76A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55574CCB-B543-B15C-8694-9524BB31764B}"/>
                </a:ext>
              </a:extLst>
            </p:cNvPr>
            <p:cNvSpPr/>
            <p:nvPr/>
          </p:nvSpPr>
          <p:spPr>
            <a:xfrm rot="10800000">
              <a:off x="8317883" y="715260"/>
              <a:ext cx="271235" cy="1089212"/>
            </a:xfrm>
            <a:prstGeom prst="downArrow">
              <a:avLst/>
            </a:prstGeom>
            <a:solidFill>
              <a:srgbClr val="FF5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矢印コネクタ 35">
              <a:extLst>
                <a:ext uri="{FF2B5EF4-FFF2-40B4-BE49-F238E27FC236}">
                  <a16:creationId xmlns:a16="http://schemas.microsoft.com/office/drawing/2014/main" id="{C3E95680-8B4F-615D-EEE2-721FFEEC87EE}"/>
                </a:ext>
              </a:extLst>
            </p:cNvPr>
            <p:cNvCxnSpPr>
              <a:cxnSpLocks/>
            </p:cNvCxnSpPr>
            <p:nvPr/>
          </p:nvCxnSpPr>
          <p:spPr>
            <a:xfrm flipV="1">
              <a:off x="7430991" y="843171"/>
              <a:ext cx="883343" cy="947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E947AB66-DC50-B1FF-1D42-00E00C882604}"/>
                </a:ext>
              </a:extLst>
            </p:cNvPr>
            <p:cNvSpPr txBox="1"/>
            <p:nvPr/>
          </p:nvSpPr>
          <p:spPr>
            <a:xfrm>
              <a:off x="6900753" y="305018"/>
              <a:ext cx="1413582" cy="766032"/>
            </a:xfrm>
            <a:prstGeom prst="rect">
              <a:avLst/>
            </a:prstGeom>
            <a:noFill/>
          </p:spPr>
          <p:txBody>
            <a:bodyPr wrap="square" lIns="94604" tIns="47302" rIns="94604" bIns="47302" rtlCol="0">
              <a:spAutoFit/>
            </a:bodyPr>
            <a:lstStyle/>
            <a:p>
              <a:pPr marL="0" marR="0" lvl="0" indent="0" algn="ctr" defTabSz="914180" rtl="0" eaLnBrk="1" fontAlgn="auto" latinLnBrk="0" hangingPunct="1">
                <a:lnSpc>
                  <a:spcPts val="1759"/>
                </a:lnSpc>
                <a:spcBef>
                  <a:spcPts val="0"/>
                </a:spcBef>
                <a:spcAft>
                  <a:spcPts val="0"/>
                </a:spcAft>
                <a:buClrTx/>
                <a:buSzTx/>
                <a:buFontTx/>
                <a:buNone/>
                <a:tabLst/>
                <a:defRPr/>
              </a:pPr>
              <a:r>
                <a:rPr kumimoji="1" lang="ja-JP" altLang="en-US" sz="10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賃金・物価の上昇</a:t>
              </a:r>
              <a:endParaRPr kumimoji="1" lang="en-US" altLang="ja-JP" sz="10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180" rtl="0" eaLnBrk="1" fontAlgn="auto" latinLnBrk="0" hangingPunct="1">
                <a:lnSpc>
                  <a:spcPts val="1759"/>
                </a:lnSpc>
                <a:spcBef>
                  <a:spcPts val="0"/>
                </a:spcBef>
                <a:spcAft>
                  <a:spcPts val="0"/>
                </a:spcAft>
                <a:buClrTx/>
                <a:buSzTx/>
                <a:buFontTx/>
                <a:buNone/>
                <a:tabLst/>
                <a:defRPr/>
              </a:pPr>
              <a:r>
                <a:rPr kumimoji="1" lang="en-US" altLang="ja-JP" sz="1000" b="1" spc="-100" dirty="0">
                  <a:solidFill>
                    <a:prstClr val="black"/>
                  </a:solidFill>
                  <a:latin typeface="Meiryo UI" panose="020B0604030504040204" pitchFamily="50" charset="-128"/>
                  <a:ea typeface="Meiryo UI" panose="020B0604030504040204" pitchFamily="50" charset="-128"/>
                </a:rPr>
                <a:t>【</a:t>
              </a:r>
              <a:r>
                <a:rPr kumimoji="1" lang="ja-JP" altLang="en-US" sz="1000" b="1" spc="-100" dirty="0">
                  <a:solidFill>
                    <a:prstClr val="black"/>
                  </a:solidFill>
                  <a:latin typeface="Meiryo UI" panose="020B0604030504040204" pitchFamily="50" charset="-128"/>
                  <a:ea typeface="Meiryo UI" panose="020B0604030504040204" pitchFamily="50" charset="-128"/>
                </a:rPr>
                <a:t>令和６年度</a:t>
              </a:r>
              <a:r>
                <a:rPr kumimoji="1" lang="en-US" altLang="ja-JP" sz="1000" b="1" spc="-100" dirty="0">
                  <a:solidFill>
                    <a:prstClr val="black"/>
                  </a:solidFill>
                  <a:latin typeface="Meiryo UI" panose="020B0604030504040204" pitchFamily="50" charset="-128"/>
                  <a:ea typeface="Meiryo UI" panose="020B0604030504040204" pitchFamily="50" charset="-128"/>
                </a:rPr>
                <a:t>】</a:t>
              </a:r>
              <a:r>
                <a:rPr kumimoji="1" lang="ja-JP" altLang="en-US" sz="1000" b="1" spc="-100" dirty="0">
                  <a:solidFill>
                    <a:prstClr val="black"/>
                  </a:solidFill>
                  <a:latin typeface="Meiryo UI" panose="020B0604030504040204" pitchFamily="50" charset="-128"/>
                  <a:ea typeface="Meiryo UI" panose="020B0604030504040204" pitchFamily="50" charset="-128"/>
                </a:rPr>
                <a:t> </a:t>
              </a:r>
              <a:endParaRPr kumimoji="1" lang="en-US" altLang="ja-JP" sz="1000" b="1" spc="-100" dirty="0">
                <a:solidFill>
                  <a:prstClr val="black"/>
                </a:solidFill>
                <a:latin typeface="Meiryo UI" panose="020B0604030504040204" pitchFamily="50" charset="-128"/>
                <a:ea typeface="Meiryo UI" panose="020B0604030504040204" pitchFamily="50" charset="-128"/>
              </a:endParaRPr>
            </a:p>
            <a:p>
              <a:pPr marL="0" marR="0" lvl="0" indent="0" algn="ctr" defTabSz="914180" rtl="0" eaLnBrk="1" fontAlgn="auto" latinLnBrk="0" hangingPunct="1">
                <a:lnSpc>
                  <a:spcPts val="1759"/>
                </a:lnSpc>
                <a:spcBef>
                  <a:spcPts val="0"/>
                </a:spcBef>
                <a:spcAft>
                  <a:spcPts val="0"/>
                </a:spcAft>
                <a:buClrTx/>
                <a:buSzTx/>
                <a:buFontTx/>
                <a:buNone/>
                <a:tabLst/>
                <a:defRPr/>
              </a:pPr>
              <a:r>
                <a:rPr kumimoji="1" lang="en-US" altLang="ja-JP" sz="1000" b="1" spc="-100" dirty="0">
                  <a:solidFill>
                    <a:prstClr val="black"/>
                  </a:solidFill>
                  <a:latin typeface="Meiryo UI" panose="020B0604030504040204" pitchFamily="50" charset="-128"/>
                  <a:ea typeface="Meiryo UI" panose="020B0604030504040204" pitchFamily="50" charset="-128"/>
                </a:rPr>
                <a:t>+3.1</a:t>
              </a:r>
              <a:r>
                <a:rPr kumimoji="1" lang="ja-JP" altLang="en-US" sz="1000" b="1" spc="-100" dirty="0">
                  <a:solidFill>
                    <a:prstClr val="black"/>
                  </a:solidFill>
                  <a:latin typeface="Meiryo UI" panose="020B0604030504040204" pitchFamily="50" charset="-128"/>
                  <a:ea typeface="Meiryo UI" panose="020B0604030504040204" pitchFamily="50" charset="-128"/>
                </a:rPr>
                <a:t> </a:t>
              </a:r>
              <a:r>
                <a:rPr kumimoji="1" lang="en-US" altLang="ja-JP" sz="1000" b="1" spc="-100" dirty="0">
                  <a:solidFill>
                    <a:prstClr val="black"/>
                  </a:solidFill>
                  <a:latin typeface="Meiryo UI" panose="020B0604030504040204" pitchFamily="50" charset="-128"/>
                  <a:ea typeface="Meiryo UI" panose="020B0604030504040204" pitchFamily="50" charset="-128"/>
                </a:rPr>
                <a:t>%</a:t>
              </a:r>
            </a:p>
          </p:txBody>
        </p:sp>
        <p:sp>
          <p:nvSpPr>
            <p:cNvPr id="42" name="楕円 41">
              <a:extLst>
                <a:ext uri="{FF2B5EF4-FFF2-40B4-BE49-F238E27FC236}">
                  <a16:creationId xmlns:a16="http://schemas.microsoft.com/office/drawing/2014/main" id="{63446034-5CA2-1A60-7549-30929B5BEA43}"/>
                </a:ext>
              </a:extLst>
            </p:cNvPr>
            <p:cNvSpPr/>
            <p:nvPr/>
          </p:nvSpPr>
          <p:spPr>
            <a:xfrm>
              <a:off x="8700008" y="293645"/>
              <a:ext cx="772018" cy="72675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07667B12-5EBC-1338-DE5E-91922C4E477A}"/>
                </a:ext>
              </a:extLst>
            </p:cNvPr>
            <p:cNvSpPr txBox="1"/>
            <p:nvPr/>
          </p:nvSpPr>
          <p:spPr>
            <a:xfrm>
              <a:off x="8669995" y="371221"/>
              <a:ext cx="832042" cy="600164"/>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マクロ経済スライドによる伸びの</a:t>
              </a: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600" dirty="0">
                  <a:latin typeface="Meiryo UI" panose="020B0604030504040204" pitchFamily="50" charset="-128"/>
                  <a:ea typeface="Meiryo UI" panose="020B0604030504040204" pitchFamily="50" charset="-128"/>
                </a:rPr>
                <a:t>抑制</a:t>
              </a:r>
              <a:endParaRPr kumimoji="1" lang="en-US" altLang="ja-JP" sz="6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令和６年度</a:t>
              </a:r>
              <a:r>
                <a:rPr kumimoji="1" lang="en-US" altLang="ja-JP" sz="700" dirty="0">
                  <a:latin typeface="Meiryo UI" panose="020B0604030504040204" pitchFamily="50" charset="-128"/>
                  <a:ea typeface="Meiryo UI" panose="020B0604030504040204" pitchFamily="50" charset="-128"/>
                </a:rPr>
                <a:t>】</a:t>
              </a:r>
            </a:p>
            <a:p>
              <a:pPr algn="ctr"/>
              <a:r>
                <a:rPr kumimoji="1" lang="en-US" altLang="ja-JP" sz="800" dirty="0">
                  <a:latin typeface="Meiryo UI" panose="020B0604030504040204" pitchFamily="50" charset="-128"/>
                  <a:ea typeface="Meiryo UI" panose="020B0604030504040204" pitchFamily="50" charset="-128"/>
                </a:rPr>
                <a:t>-0.4%</a:t>
              </a:r>
              <a:endParaRPr kumimoji="1" lang="ja-JP" altLang="en-US" sz="800" dirty="0">
                <a:latin typeface="Meiryo UI" panose="020B0604030504040204" pitchFamily="50" charset="-128"/>
                <a:ea typeface="Meiryo UI" panose="020B0604030504040204" pitchFamily="50" charset="-128"/>
              </a:endParaRPr>
            </a:p>
          </p:txBody>
        </p:sp>
        <p:sp>
          <p:nvSpPr>
            <p:cNvPr id="45" name="楕円 44">
              <a:extLst>
                <a:ext uri="{FF2B5EF4-FFF2-40B4-BE49-F238E27FC236}">
                  <a16:creationId xmlns:a16="http://schemas.microsoft.com/office/drawing/2014/main" id="{BFCF30F1-D3BB-1168-C808-85445ABD48FA}"/>
                </a:ext>
              </a:extLst>
            </p:cNvPr>
            <p:cNvSpPr/>
            <p:nvPr/>
          </p:nvSpPr>
          <p:spPr>
            <a:xfrm>
              <a:off x="8752465" y="1065168"/>
              <a:ext cx="709938" cy="662719"/>
            </a:xfrm>
            <a:prstGeom prst="ellipse">
              <a:avLst/>
            </a:prstGeom>
            <a:noFill/>
            <a:ln>
              <a:solidFill>
                <a:srgbClr val="F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6DC053D-1AF7-0164-3F33-548ED3170081}"/>
                </a:ext>
              </a:extLst>
            </p:cNvPr>
            <p:cNvSpPr txBox="1"/>
            <p:nvPr/>
          </p:nvSpPr>
          <p:spPr>
            <a:xfrm>
              <a:off x="8691413" y="1145785"/>
              <a:ext cx="832042" cy="492443"/>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実際の年金の</a:t>
              </a: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600" dirty="0">
                  <a:latin typeface="Meiryo UI" panose="020B0604030504040204" pitchFamily="50" charset="-128"/>
                  <a:ea typeface="Meiryo UI" panose="020B0604030504040204" pitchFamily="50" charset="-128"/>
                </a:rPr>
                <a:t>改定額</a:t>
              </a:r>
              <a:endParaRPr kumimoji="1" lang="en-US" altLang="ja-JP" sz="600" dirty="0">
                <a:latin typeface="Meiryo UI" panose="020B0604030504040204" pitchFamily="50" charset="-128"/>
                <a:ea typeface="Meiryo UI" panose="020B0604030504040204" pitchFamily="50" charset="-128"/>
              </a:endParaRPr>
            </a:p>
            <a:p>
              <a:pPr algn="ct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令和６年度</a:t>
              </a:r>
              <a:r>
                <a:rPr kumimoji="1" lang="en-US" altLang="ja-JP" sz="600" dirty="0">
                  <a:latin typeface="Meiryo UI" panose="020B0604030504040204" pitchFamily="50" charset="-128"/>
                  <a:ea typeface="Meiryo UI" panose="020B0604030504040204" pitchFamily="50" charset="-128"/>
                </a:rPr>
                <a:t>】</a:t>
              </a:r>
            </a:p>
            <a:p>
              <a:pPr algn="ctr"/>
              <a:r>
                <a:rPr kumimoji="1" lang="en-US" altLang="ja-JP" sz="800" dirty="0">
                  <a:latin typeface="Meiryo UI" panose="020B0604030504040204" pitchFamily="50" charset="-128"/>
                  <a:ea typeface="Meiryo UI" panose="020B0604030504040204" pitchFamily="50" charset="-128"/>
                </a:rPr>
                <a:t>+2.7%</a:t>
              </a:r>
            </a:p>
          </p:txBody>
        </p:sp>
      </p:grpSp>
      <p:sp>
        <p:nvSpPr>
          <p:cNvPr id="2" name="テキスト ボックス 1">
            <a:extLst>
              <a:ext uri="{FF2B5EF4-FFF2-40B4-BE49-F238E27FC236}">
                <a16:creationId xmlns:a16="http://schemas.microsoft.com/office/drawing/2014/main" id="{7CE67205-9880-A550-53D9-A95A554E590E}"/>
              </a:ext>
            </a:extLst>
          </p:cNvPr>
          <p:cNvSpPr txBox="1"/>
          <p:nvPr/>
        </p:nvSpPr>
        <p:spPr>
          <a:xfrm>
            <a:off x="1639654"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5" name="テキスト ボックス 4">
            <a:extLst>
              <a:ext uri="{FF2B5EF4-FFF2-40B4-BE49-F238E27FC236}">
                <a16:creationId xmlns:a16="http://schemas.microsoft.com/office/drawing/2014/main" id="{B7786FF3-97D1-41CA-5554-61ECC3FE0659}"/>
              </a:ext>
            </a:extLst>
          </p:cNvPr>
          <p:cNvSpPr txBox="1"/>
          <p:nvPr/>
        </p:nvSpPr>
        <p:spPr>
          <a:xfrm>
            <a:off x="2744300"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2029</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 name="テキスト ボックス 5">
            <a:extLst>
              <a:ext uri="{FF2B5EF4-FFF2-40B4-BE49-F238E27FC236}">
                <a16:creationId xmlns:a16="http://schemas.microsoft.com/office/drawing/2014/main" id="{0DC8E71C-7DF9-8711-97B7-18E1C6D6D807}"/>
              </a:ext>
            </a:extLst>
          </p:cNvPr>
          <p:cNvSpPr txBox="1"/>
          <p:nvPr/>
        </p:nvSpPr>
        <p:spPr>
          <a:xfrm>
            <a:off x="3848946"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2037</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8" name="テキスト ボックス 7">
            <a:extLst>
              <a:ext uri="{FF2B5EF4-FFF2-40B4-BE49-F238E27FC236}">
                <a16:creationId xmlns:a16="http://schemas.microsoft.com/office/drawing/2014/main" id="{650937AC-22BF-8717-C326-2D62C28ABC28}"/>
              </a:ext>
            </a:extLst>
          </p:cNvPr>
          <p:cNvSpPr txBox="1"/>
          <p:nvPr/>
        </p:nvSpPr>
        <p:spPr>
          <a:xfrm>
            <a:off x="4953592"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9" name="テキスト ボックス 8">
            <a:extLst>
              <a:ext uri="{FF2B5EF4-FFF2-40B4-BE49-F238E27FC236}">
                <a16:creationId xmlns:a16="http://schemas.microsoft.com/office/drawing/2014/main" id="{5B84FBA8-D565-826F-07AB-45F417E2EB08}"/>
              </a:ext>
            </a:extLst>
          </p:cNvPr>
          <p:cNvSpPr txBox="1"/>
          <p:nvPr/>
        </p:nvSpPr>
        <p:spPr>
          <a:xfrm>
            <a:off x="7162882"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2060</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0" name="テキスト ボックス 9">
            <a:extLst>
              <a:ext uri="{FF2B5EF4-FFF2-40B4-BE49-F238E27FC236}">
                <a16:creationId xmlns:a16="http://schemas.microsoft.com/office/drawing/2014/main" id="{A9B831FD-60BA-4EF5-0441-280363C3F7BC}"/>
              </a:ext>
            </a:extLst>
          </p:cNvPr>
          <p:cNvSpPr txBox="1"/>
          <p:nvPr/>
        </p:nvSpPr>
        <p:spPr>
          <a:xfrm>
            <a:off x="6058238" y="2009775"/>
            <a:ext cx="900000" cy="242094"/>
          </a:xfrm>
          <a:prstGeom prst="roundRect">
            <a:avLst>
              <a:gd name="adj" fmla="val 50000"/>
            </a:avLst>
          </a:prstGeom>
          <a:solidFill>
            <a:schemeClr val="bg1">
              <a:lumMod val="85000"/>
            </a:schemeClr>
          </a:solidFill>
        </p:spPr>
        <p:txBody>
          <a:bodyPr wrap="square" lIns="0" tIns="0" rIns="0" bIns="0" rtlCol="0" anchor="ctr">
            <a:spAutoFit/>
          </a:bodyPr>
          <a:lstStyle/>
          <a:p>
            <a:pPr marL="0" marR="0" lvl="0" indent="0" algn="ctr" defTabSz="457200" rtl="0" eaLnBrk="1" fontAlgn="auto" latinLnBrk="0" hangingPunct="1">
              <a:lnSpc>
                <a:spcPct val="120000"/>
              </a:lnSpc>
              <a:spcBef>
                <a:spcPts val="0"/>
              </a:spcBef>
              <a:spcAft>
                <a:spcPts val="600"/>
              </a:spcAft>
              <a:buClr>
                <a:srgbClr val="44546A"/>
              </a:buClr>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2057</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Tree>
    <p:extLst>
      <p:ext uri="{BB962C8B-B14F-4D97-AF65-F5344CB8AC3E}">
        <p14:creationId xmlns:p14="http://schemas.microsoft.com/office/powerpoint/2010/main" val="33556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p:cTn id="7" dur="750" fill="hold"/>
                                        <p:tgtEl>
                                          <p:spTgt spid="162"/>
                                        </p:tgtEl>
                                        <p:attrNameLst>
                                          <p:attrName>ppt_w</p:attrName>
                                        </p:attrNameLst>
                                      </p:cBhvr>
                                      <p:tavLst>
                                        <p:tav tm="0">
                                          <p:val>
                                            <p:fltVal val="0"/>
                                          </p:val>
                                        </p:tav>
                                        <p:tav tm="100000">
                                          <p:val>
                                            <p:strVal val="#ppt_w"/>
                                          </p:val>
                                        </p:tav>
                                      </p:tavLst>
                                    </p:anim>
                                    <p:anim calcmode="lin" valueType="num">
                                      <p:cBhvr>
                                        <p:cTn id="8" dur="750" fill="hold"/>
                                        <p:tgtEl>
                                          <p:spTgt spid="162"/>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0129 0.0463 L 4.87179E-6 -4.44444E-6 " pathEditMode="relative" rAng="0" ptsTypes="AA">
                                      <p:cBhvr>
                                        <p:cTn id="10" dur="750" fill="hold"/>
                                        <p:tgtEl>
                                          <p:spTgt spid="162"/>
                                        </p:tgtEl>
                                        <p:attrNameLst>
                                          <p:attrName>ppt_x</p:attrName>
                                          <p:attrName>ppt_y</p:attrName>
                                        </p:attrNameLst>
                                      </p:cBhvr>
                                      <p:rCtr x="64" y="-2315"/>
                                    </p:animMotion>
                                  </p:childTnLst>
                                </p:cTn>
                              </p:par>
                              <p:par>
                                <p:cTn id="11" presetID="23" presetClass="entr" presetSubtype="16"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 calcmode="lin" valueType="num">
                                      <p:cBhvr>
                                        <p:cTn id="13" dur="750" fill="hold"/>
                                        <p:tgtEl>
                                          <p:spTgt spid="166"/>
                                        </p:tgtEl>
                                        <p:attrNameLst>
                                          <p:attrName>ppt_w</p:attrName>
                                        </p:attrNameLst>
                                      </p:cBhvr>
                                      <p:tavLst>
                                        <p:tav tm="0">
                                          <p:val>
                                            <p:fltVal val="0"/>
                                          </p:val>
                                        </p:tav>
                                        <p:tav tm="100000">
                                          <p:val>
                                            <p:strVal val="#ppt_w"/>
                                          </p:val>
                                        </p:tav>
                                      </p:tavLst>
                                    </p:anim>
                                    <p:anim calcmode="lin" valueType="num">
                                      <p:cBhvr>
                                        <p:cTn id="14" dur="750" fill="hold"/>
                                        <p:tgtEl>
                                          <p:spTgt spid="166"/>
                                        </p:tgtEl>
                                        <p:attrNameLst>
                                          <p:attrName>ppt_h</p:attrName>
                                        </p:attrNameLst>
                                      </p:cBhvr>
                                      <p:tavLst>
                                        <p:tav tm="0">
                                          <p:val>
                                            <p:fltVal val="0"/>
                                          </p:val>
                                        </p:tav>
                                        <p:tav tm="100000">
                                          <p:val>
                                            <p:strVal val="#ppt_h"/>
                                          </p:val>
                                        </p:tav>
                                      </p:tavLst>
                                    </p:anim>
                                  </p:childTnLst>
                                </p:cTn>
                              </p:par>
                              <p:par>
                                <p:cTn id="15" presetID="35" presetClass="path" presetSubtype="0" fill="hold" nodeType="withEffect">
                                  <p:stCondLst>
                                    <p:cond delay="0"/>
                                  </p:stCondLst>
                                  <p:childTnLst>
                                    <p:animMotion origin="layout" path="M -0.00128 0.04629 L 2.30769E-6 2.96296E-6 " pathEditMode="relative" rAng="0" ptsTypes="AA">
                                      <p:cBhvr>
                                        <p:cTn id="16" dur="750" fill="hold"/>
                                        <p:tgtEl>
                                          <p:spTgt spid="166"/>
                                        </p:tgtEl>
                                        <p:attrNameLst>
                                          <p:attrName>ppt_x</p:attrName>
                                          <p:attrName>ppt_y</p:attrName>
                                        </p:attrNameLst>
                                      </p:cBhvr>
                                      <p:rCtr x="64" y="-2315"/>
                                    </p:animMotion>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500"/>
                                        <p:tgtEl>
                                          <p:spTgt spid="16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fade">
                                      <p:cBhvr>
                                        <p:cTn id="23" dur="500"/>
                                        <p:tgtEl>
                                          <p:spTgt spid="170"/>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59"/>
                                        </p:tgtEl>
                                        <p:attrNameLst>
                                          <p:attrName>style.visibility</p:attrName>
                                        </p:attrNameLst>
                                      </p:cBhvr>
                                      <p:to>
                                        <p:strVal val="visible"/>
                                      </p:to>
                                    </p:set>
                                    <p:anim calcmode="lin" valueType="num">
                                      <p:cBhvr>
                                        <p:cTn id="28" dur="750" fill="hold"/>
                                        <p:tgtEl>
                                          <p:spTgt spid="159"/>
                                        </p:tgtEl>
                                        <p:attrNameLst>
                                          <p:attrName>ppt_w</p:attrName>
                                        </p:attrNameLst>
                                      </p:cBhvr>
                                      <p:tavLst>
                                        <p:tav tm="0">
                                          <p:val>
                                            <p:fltVal val="0"/>
                                          </p:val>
                                        </p:tav>
                                        <p:tav tm="100000">
                                          <p:val>
                                            <p:strVal val="#ppt_w"/>
                                          </p:val>
                                        </p:tav>
                                      </p:tavLst>
                                    </p:anim>
                                    <p:anim calcmode="lin" valueType="num">
                                      <p:cBhvr>
                                        <p:cTn id="29" dur="750" fill="hold"/>
                                        <p:tgtEl>
                                          <p:spTgt spid="159"/>
                                        </p:tgtEl>
                                        <p:attrNameLst>
                                          <p:attrName>ppt_h</p:attrName>
                                        </p:attrNameLst>
                                      </p:cBhvr>
                                      <p:tavLst>
                                        <p:tav tm="0">
                                          <p:val>
                                            <p:fltVal val="0"/>
                                          </p:val>
                                        </p:tav>
                                        <p:tav tm="100000">
                                          <p:val>
                                            <p:strVal val="#ppt_h"/>
                                          </p:val>
                                        </p:tav>
                                      </p:tavLst>
                                    </p:anim>
                                  </p:childTnLst>
                                </p:cTn>
                              </p:par>
                              <p:par>
                                <p:cTn id="30" presetID="35" presetClass="path" presetSubtype="0" fill="hold" nodeType="withEffect">
                                  <p:stCondLst>
                                    <p:cond delay="0"/>
                                  </p:stCondLst>
                                  <p:childTnLst>
                                    <p:animMotion origin="layout" path="M -0.00129 0.0463 L 3.58974E-6 1.11022E-16 " pathEditMode="relative" rAng="0" ptsTypes="AA">
                                      <p:cBhvr>
                                        <p:cTn id="31" dur="750" fill="hold"/>
                                        <p:tgtEl>
                                          <p:spTgt spid="159"/>
                                        </p:tgtEl>
                                        <p:attrNameLst>
                                          <p:attrName>ppt_x</p:attrName>
                                          <p:attrName>ppt_y</p:attrName>
                                        </p:attrNameLst>
                                      </p:cBhvr>
                                      <p:rCtr x="64" y="-2315"/>
                                    </p:animMotion>
                                  </p:childTnLst>
                                </p:cTn>
                              </p:par>
                              <p:par>
                                <p:cTn id="32" presetID="23" presetClass="entr" presetSubtype="16" fill="hold" nodeType="withEffect">
                                  <p:stCondLst>
                                    <p:cond delay="0"/>
                                  </p:stCondLst>
                                  <p:childTnLst>
                                    <p:set>
                                      <p:cBhvr>
                                        <p:cTn id="33" dur="1" fill="hold">
                                          <p:stCondLst>
                                            <p:cond delay="0"/>
                                          </p:stCondLst>
                                        </p:cTn>
                                        <p:tgtEl>
                                          <p:spTgt spid="156"/>
                                        </p:tgtEl>
                                        <p:attrNameLst>
                                          <p:attrName>style.visibility</p:attrName>
                                        </p:attrNameLst>
                                      </p:cBhvr>
                                      <p:to>
                                        <p:strVal val="visible"/>
                                      </p:to>
                                    </p:set>
                                    <p:anim calcmode="lin" valueType="num">
                                      <p:cBhvr>
                                        <p:cTn id="34" dur="750" fill="hold"/>
                                        <p:tgtEl>
                                          <p:spTgt spid="156"/>
                                        </p:tgtEl>
                                        <p:attrNameLst>
                                          <p:attrName>ppt_w</p:attrName>
                                        </p:attrNameLst>
                                      </p:cBhvr>
                                      <p:tavLst>
                                        <p:tav tm="0">
                                          <p:val>
                                            <p:fltVal val="0"/>
                                          </p:val>
                                        </p:tav>
                                        <p:tav tm="100000">
                                          <p:val>
                                            <p:strVal val="#ppt_w"/>
                                          </p:val>
                                        </p:tav>
                                      </p:tavLst>
                                    </p:anim>
                                    <p:anim calcmode="lin" valueType="num">
                                      <p:cBhvr>
                                        <p:cTn id="35" dur="750" fill="hold"/>
                                        <p:tgtEl>
                                          <p:spTgt spid="156"/>
                                        </p:tgtEl>
                                        <p:attrNameLst>
                                          <p:attrName>ppt_h</p:attrName>
                                        </p:attrNameLst>
                                      </p:cBhvr>
                                      <p:tavLst>
                                        <p:tav tm="0">
                                          <p:val>
                                            <p:fltVal val="0"/>
                                          </p:val>
                                        </p:tav>
                                        <p:tav tm="100000">
                                          <p:val>
                                            <p:strVal val="#ppt_h"/>
                                          </p:val>
                                        </p:tav>
                                      </p:tavLst>
                                    </p:anim>
                                  </p:childTnLst>
                                </p:cTn>
                              </p:par>
                              <p:par>
                                <p:cTn id="36" presetID="35" presetClass="path" presetSubtype="0" fill="hold" nodeType="withEffect">
                                  <p:stCondLst>
                                    <p:cond delay="0"/>
                                  </p:stCondLst>
                                  <p:childTnLst>
                                    <p:animMotion origin="layout" path="M -0.00128 0.0463 L -2.5641E-7 -2.96296E-6 " pathEditMode="relative" rAng="0" ptsTypes="AA">
                                      <p:cBhvr>
                                        <p:cTn id="37" dur="750" fill="hold"/>
                                        <p:tgtEl>
                                          <p:spTgt spid="156"/>
                                        </p:tgtEl>
                                        <p:attrNameLst>
                                          <p:attrName>ppt_x</p:attrName>
                                          <p:attrName>ppt_y</p:attrName>
                                        </p:attrNameLst>
                                      </p:cBhvr>
                                      <p:rCtr x="64" y="-2315"/>
                                    </p:animMotion>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173"/>
                                        </p:tgtEl>
                                        <p:attrNameLst>
                                          <p:attrName>style.visibility</p:attrName>
                                        </p:attrNameLst>
                                      </p:cBhvr>
                                      <p:to>
                                        <p:strVal val="visible"/>
                                      </p:to>
                                    </p:set>
                                    <p:animEffect transition="in" filter="fade">
                                      <p:cBhvr>
                                        <p:cTn id="41" dur="500"/>
                                        <p:tgtEl>
                                          <p:spTgt spid="1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7"/>
                                        </p:tgtEl>
                                        <p:attrNameLst>
                                          <p:attrName>style.visibility</p:attrName>
                                        </p:attrNameLst>
                                      </p:cBhvr>
                                      <p:to>
                                        <p:strVal val="visible"/>
                                      </p:to>
                                    </p:set>
                                    <p:animEffect transition="in" filter="fade">
                                      <p:cBhvr>
                                        <p:cTn id="44"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73" grpId="0" animBg="1"/>
      <p:bldP spid="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表 63">
            <a:extLst>
              <a:ext uri="{FF2B5EF4-FFF2-40B4-BE49-F238E27FC236}">
                <a16:creationId xmlns:a16="http://schemas.microsoft.com/office/drawing/2014/main" id="{FADC9E1E-EED1-6568-4D45-9D05251299AD}"/>
              </a:ext>
            </a:extLst>
          </p:cNvPr>
          <p:cNvGraphicFramePr>
            <a:graphicFrameLocks noGrp="1"/>
          </p:cNvGraphicFramePr>
          <p:nvPr/>
        </p:nvGraphicFramePr>
        <p:xfrm>
          <a:off x="7327933" y="743147"/>
          <a:ext cx="2160000" cy="640080"/>
        </p:xfrm>
        <a:graphic>
          <a:graphicData uri="http://schemas.openxmlformats.org/drawingml/2006/table">
            <a:tbl>
              <a:tblPr firstRow="1" bandRow="1">
                <a:tableStyleId>{5C22544A-7EE6-4342-B048-85BDC9FD1C3A}</a:tableStyleId>
              </a:tblPr>
              <a:tblGrid>
                <a:gridCol w="1241500">
                  <a:extLst>
                    <a:ext uri="{9D8B030D-6E8A-4147-A177-3AD203B41FA5}">
                      <a16:colId xmlns:a16="http://schemas.microsoft.com/office/drawing/2014/main" val="1834227299"/>
                    </a:ext>
                  </a:extLst>
                </a:gridCol>
                <a:gridCol w="918500">
                  <a:extLst>
                    <a:ext uri="{9D8B030D-6E8A-4147-A177-3AD203B41FA5}">
                      <a16:colId xmlns:a16="http://schemas.microsoft.com/office/drawing/2014/main" val="1126356886"/>
                    </a:ext>
                  </a:extLst>
                </a:gridCol>
              </a:tblGrid>
              <a:tr h="198609">
                <a:tc>
                  <a:txBody>
                    <a:bodyPr/>
                    <a:lstStyle/>
                    <a:p>
                      <a:endParaRPr kumimoji="1" lang="ja-JP" altLang="en-US" sz="8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平均年金月額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42847521"/>
                  </a:ext>
                </a:extLst>
              </a:tr>
              <a:tr h="198609">
                <a:tc>
                  <a:txBody>
                    <a:bodyPr/>
                    <a:lstStyle/>
                    <a:p>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1959</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65</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14.9</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24005079"/>
                  </a:ext>
                </a:extLst>
              </a:tr>
              <a:tr h="198609">
                <a:tc>
                  <a:txBody>
                    <a:bodyPr/>
                    <a:lstStyle/>
                    <a:p>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1994</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30</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21.6</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541869"/>
                  </a:ext>
                </a:extLst>
              </a:tr>
            </a:tbl>
          </a:graphicData>
        </a:graphic>
      </p:graphicFrame>
      <p:sp>
        <p:nvSpPr>
          <p:cNvPr id="38" name="正方形/長方形 37">
            <a:extLst>
              <a:ext uri="{FF2B5EF4-FFF2-40B4-BE49-F238E27FC236}">
                <a16:creationId xmlns:a16="http://schemas.microsoft.com/office/drawing/2014/main" id="{B6484A4B-084D-B87A-CA34-9A3BB29257F3}"/>
              </a:ext>
            </a:extLst>
          </p:cNvPr>
          <p:cNvSpPr/>
          <p:nvPr/>
        </p:nvSpPr>
        <p:spPr>
          <a:xfrm>
            <a:off x="1149123" y="1980817"/>
            <a:ext cx="1836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9D837B6D-416B-6213-A740-C00B3D38094B}"/>
              </a:ext>
            </a:extLst>
          </p:cNvPr>
          <p:cNvSpPr/>
          <p:nvPr/>
        </p:nvSpPr>
        <p:spPr>
          <a:xfrm>
            <a:off x="418067" y="1689093"/>
            <a:ext cx="4930545" cy="107037"/>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1924A0A8-D102-6A0E-63B0-88282B28C89E}"/>
              </a:ext>
            </a:extLst>
          </p:cNvPr>
          <p:cNvSpPr/>
          <p:nvPr/>
        </p:nvSpPr>
        <p:spPr>
          <a:xfrm>
            <a:off x="411259" y="0"/>
            <a:ext cx="6478404"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世代別にみた将来の平均年金額や年金額分布の変化</a:t>
            </a:r>
          </a:p>
        </p:txBody>
      </p:sp>
      <p:sp>
        <p:nvSpPr>
          <p:cNvPr id="11" name="スライド番号プレースホルダー 3">
            <a:extLst>
              <a:ext uri="{FF2B5EF4-FFF2-40B4-BE49-F238E27FC236}">
                <a16:creationId xmlns:a16="http://schemas.microsoft.com/office/drawing/2014/main" id="{25F026AF-AD6E-4023-398F-F47F52F1B84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1B4BDB6A-76F1-B2CB-A32F-AB36AC5C8FB6}"/>
              </a:ext>
            </a:extLst>
          </p:cNvPr>
          <p:cNvSpPr txBox="1"/>
          <p:nvPr/>
        </p:nvSpPr>
        <p:spPr>
          <a:xfrm>
            <a:off x="411259" y="2386509"/>
            <a:ext cx="842262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実質賃金</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：賃金所得が全て消費に充てられたとしたらどれほどの物を購入する力を有することになるかを計算しようとするものです。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2" name="グラフ 51">
            <a:extLst>
              <a:ext uri="{FF2B5EF4-FFF2-40B4-BE49-F238E27FC236}">
                <a16:creationId xmlns:a16="http://schemas.microsoft.com/office/drawing/2014/main" id="{85433312-6170-C95A-44EE-BBD514D370BA}"/>
              </a:ext>
            </a:extLst>
          </p:cNvPr>
          <p:cNvGraphicFramePr/>
          <p:nvPr/>
        </p:nvGraphicFramePr>
        <p:xfrm>
          <a:off x="414216" y="3089508"/>
          <a:ext cx="4445743"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59" name="右矢印 48">
            <a:extLst>
              <a:ext uri="{FF2B5EF4-FFF2-40B4-BE49-F238E27FC236}">
                <a16:creationId xmlns:a16="http://schemas.microsoft.com/office/drawing/2014/main" id="{6667B525-9DD2-5C7F-D862-A335B7DE4CCC}"/>
              </a:ext>
            </a:extLst>
          </p:cNvPr>
          <p:cNvSpPr/>
          <p:nvPr/>
        </p:nvSpPr>
        <p:spPr>
          <a:xfrm>
            <a:off x="3026839" y="4278684"/>
            <a:ext cx="478239" cy="206935"/>
          </a:xfrm>
          <a:prstGeom prst="rightArrow">
            <a:avLst>
              <a:gd name="adj1" fmla="val 44622"/>
              <a:gd name="adj2" fmla="val 52191"/>
            </a:avLst>
          </a:prstGeom>
          <a:solidFill>
            <a:schemeClr val="accent2">
              <a:lumMod val="60000"/>
              <a:lumOff val="40000"/>
            </a:schemeClr>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86612FA7-461B-0BEB-F3AE-8CF890B5CD15}"/>
              </a:ext>
            </a:extLst>
          </p:cNvPr>
          <p:cNvSpPr txBox="1"/>
          <p:nvPr/>
        </p:nvSpPr>
        <p:spPr>
          <a:xfrm>
            <a:off x="411260" y="2726976"/>
            <a:ext cx="9080404"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成長型経済移行・継続ケース </a:t>
            </a:r>
            <a:r>
              <a:rPr kumimoji="0" lang="en-US" altLang="ja-JP"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endParaRPr kumimoji="0" lang="ja-JP" altLang="en-US" sz="14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aphicFrame>
        <p:nvGraphicFramePr>
          <p:cNvPr id="13" name="グラフ 12">
            <a:extLst>
              <a:ext uri="{FF2B5EF4-FFF2-40B4-BE49-F238E27FC236}">
                <a16:creationId xmlns:a16="http://schemas.microsoft.com/office/drawing/2014/main" id="{6DEBB897-83FD-EE7A-D221-40D506238A90}"/>
              </a:ext>
            </a:extLst>
          </p:cNvPr>
          <p:cNvGraphicFramePr/>
          <p:nvPr/>
        </p:nvGraphicFramePr>
        <p:xfrm>
          <a:off x="5050277" y="3089508"/>
          <a:ext cx="4445743"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右矢印 48">
            <a:extLst>
              <a:ext uri="{FF2B5EF4-FFF2-40B4-BE49-F238E27FC236}">
                <a16:creationId xmlns:a16="http://schemas.microsoft.com/office/drawing/2014/main" id="{DE5AA886-2AB0-D49A-6DB7-6E9E7F1CE261}"/>
              </a:ext>
            </a:extLst>
          </p:cNvPr>
          <p:cNvSpPr/>
          <p:nvPr/>
        </p:nvSpPr>
        <p:spPr>
          <a:xfrm>
            <a:off x="6831472" y="4020846"/>
            <a:ext cx="760249" cy="206935"/>
          </a:xfrm>
          <a:prstGeom prst="rightArrow">
            <a:avLst>
              <a:gd name="adj1" fmla="val 44622"/>
              <a:gd name="adj2" fmla="val 52191"/>
            </a:avLst>
          </a:prstGeom>
          <a:solidFill>
            <a:schemeClr val="accent2">
              <a:lumMod val="60000"/>
              <a:lumOff val="40000"/>
            </a:schemeClr>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E7FF0F07-7622-A2F6-99EA-4359EF5A0E79}"/>
              </a:ext>
            </a:extLst>
          </p:cNvPr>
          <p:cNvSpPr txBox="1"/>
          <p:nvPr/>
        </p:nvSpPr>
        <p:spPr>
          <a:xfrm>
            <a:off x="1828117" y="3117591"/>
            <a:ext cx="16002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p>
        </p:txBody>
      </p:sp>
      <p:sp>
        <p:nvSpPr>
          <p:cNvPr id="6" name="テキスト ボックス 5">
            <a:extLst>
              <a:ext uri="{FF2B5EF4-FFF2-40B4-BE49-F238E27FC236}">
                <a16:creationId xmlns:a16="http://schemas.microsoft.com/office/drawing/2014/main" id="{1576C2D5-1BA4-5C0A-D536-8E5EE1FE27E2}"/>
              </a:ext>
            </a:extLst>
          </p:cNvPr>
          <p:cNvSpPr txBox="1"/>
          <p:nvPr/>
        </p:nvSpPr>
        <p:spPr>
          <a:xfrm>
            <a:off x="6481920" y="3117591"/>
            <a:ext cx="16002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p>
        </p:txBody>
      </p:sp>
      <p:sp>
        <p:nvSpPr>
          <p:cNvPr id="8" name="テキスト ボックス 7">
            <a:extLst>
              <a:ext uri="{FF2B5EF4-FFF2-40B4-BE49-F238E27FC236}">
                <a16:creationId xmlns:a16="http://schemas.microsoft.com/office/drawing/2014/main" id="{76A4D912-A63A-96D6-2235-036A00EB68F9}"/>
              </a:ext>
            </a:extLst>
          </p:cNvPr>
          <p:cNvSpPr txBox="1"/>
          <p:nvPr/>
        </p:nvSpPr>
        <p:spPr>
          <a:xfrm>
            <a:off x="6907043" y="6345745"/>
            <a:ext cx="1199597" cy="215444"/>
          </a:xfrm>
          <a:prstGeom prst="rect">
            <a:avLst/>
          </a:prstGeom>
          <a:noFill/>
        </p:spPr>
        <p:txBody>
          <a:bodyPr wrap="square" rtlCol="0">
            <a:spAutoFit/>
          </a:bodyPr>
          <a:lstStyle/>
          <a:p>
            <a:pPr algn="ctr" defTabSz="914400">
              <a:defRPr/>
            </a:pPr>
            <a:r>
              <a:rPr lang="en-US" altLang="ja-JP" sz="800" dirty="0">
                <a:solidFill>
                  <a:prstClr val="black"/>
                </a:solidFill>
                <a:latin typeface="Meiryo UI" panose="020B0604030504040204" pitchFamily="50" charset="-128"/>
                <a:ea typeface="Meiryo UI" panose="020B0604030504040204" pitchFamily="50" charset="-128"/>
              </a:rPr>
              <a:t>1959</a:t>
            </a:r>
            <a:r>
              <a:rPr lang="ja-JP" altLang="en-US" sz="800" dirty="0">
                <a:solidFill>
                  <a:prstClr val="black"/>
                </a:solidFill>
                <a:latin typeface="Meiryo UI" panose="020B0604030504040204" pitchFamily="50" charset="-128"/>
                <a:ea typeface="Meiryo UI" panose="020B0604030504040204" pitchFamily="50" charset="-128"/>
              </a:rPr>
              <a:t>年度生</a:t>
            </a:r>
            <a:r>
              <a:rPr lang="en-US" altLang="ja-JP" sz="800" dirty="0">
                <a:solidFill>
                  <a:prstClr val="black"/>
                </a:solidFill>
                <a:latin typeface="Meiryo UI" panose="020B0604030504040204" pitchFamily="50" charset="-128"/>
                <a:ea typeface="Meiryo UI" panose="020B0604030504040204" pitchFamily="50" charset="-128"/>
              </a:rPr>
              <a:t>&lt;65</a:t>
            </a:r>
            <a:r>
              <a:rPr lang="ja-JP" altLang="en-US" sz="800" dirty="0">
                <a:solidFill>
                  <a:prstClr val="black"/>
                </a:solidFill>
                <a:latin typeface="Meiryo UI" panose="020B0604030504040204" pitchFamily="50" charset="-128"/>
                <a:ea typeface="Meiryo UI" panose="020B0604030504040204" pitchFamily="50" charset="-128"/>
              </a:rPr>
              <a:t>歳</a:t>
            </a:r>
            <a:r>
              <a:rPr lang="en-US" altLang="ja-JP" sz="800" dirty="0">
                <a:solidFill>
                  <a:prstClr val="black"/>
                </a:solidFill>
                <a:latin typeface="Meiryo UI" panose="020B0604030504040204" pitchFamily="50" charset="-128"/>
                <a:ea typeface="Meiryo UI" panose="020B0604030504040204" pitchFamily="50" charset="-128"/>
              </a:rPr>
              <a:t>&gt;</a:t>
            </a:r>
          </a:p>
        </p:txBody>
      </p:sp>
      <p:cxnSp>
        <p:nvCxnSpPr>
          <p:cNvPr id="19" name="直線コネクタ 18">
            <a:extLst>
              <a:ext uri="{FF2B5EF4-FFF2-40B4-BE49-F238E27FC236}">
                <a16:creationId xmlns:a16="http://schemas.microsoft.com/office/drawing/2014/main" id="{32D12654-09AA-AFDA-8F8D-99007A61D002}"/>
              </a:ext>
            </a:extLst>
          </p:cNvPr>
          <p:cNvCxnSpPr>
            <a:cxnSpLocks/>
          </p:cNvCxnSpPr>
          <p:nvPr/>
        </p:nvCxnSpPr>
        <p:spPr>
          <a:xfrm>
            <a:off x="6625996" y="6453467"/>
            <a:ext cx="36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BA49A31-2076-423F-443F-73475C92ADFE}"/>
              </a:ext>
            </a:extLst>
          </p:cNvPr>
          <p:cNvSpPr txBox="1"/>
          <p:nvPr/>
        </p:nvSpPr>
        <p:spPr>
          <a:xfrm>
            <a:off x="8414708" y="6345745"/>
            <a:ext cx="1199597" cy="215444"/>
          </a:xfrm>
          <a:prstGeom prst="rect">
            <a:avLst/>
          </a:prstGeom>
          <a:noFill/>
        </p:spPr>
        <p:txBody>
          <a:bodyPr wrap="square" rtlCol="0">
            <a:spAutoFit/>
          </a:bodyPr>
          <a:lstStyle/>
          <a:p>
            <a:pPr algn="ctr" defTabSz="914400">
              <a:defRPr/>
            </a:pPr>
            <a:r>
              <a:rPr lang="en-US" altLang="ja-JP" sz="800" dirty="0">
                <a:solidFill>
                  <a:prstClr val="black"/>
                </a:solidFill>
                <a:latin typeface="Meiryo UI" panose="020B0604030504040204" pitchFamily="50" charset="-128"/>
                <a:ea typeface="Meiryo UI" panose="020B0604030504040204" pitchFamily="50" charset="-128"/>
              </a:rPr>
              <a:t>1994</a:t>
            </a:r>
            <a:r>
              <a:rPr lang="ja-JP" altLang="en-US" sz="800" dirty="0">
                <a:solidFill>
                  <a:prstClr val="black"/>
                </a:solidFill>
                <a:latin typeface="Meiryo UI" panose="020B0604030504040204" pitchFamily="50" charset="-128"/>
                <a:ea typeface="Meiryo UI" panose="020B0604030504040204" pitchFamily="50" charset="-128"/>
              </a:rPr>
              <a:t>年度生</a:t>
            </a:r>
            <a:r>
              <a:rPr lang="en-US" altLang="ja-JP" sz="800" dirty="0">
                <a:solidFill>
                  <a:prstClr val="black"/>
                </a:solidFill>
                <a:latin typeface="Meiryo UI" panose="020B0604030504040204" pitchFamily="50" charset="-128"/>
                <a:ea typeface="Meiryo UI" panose="020B0604030504040204" pitchFamily="50" charset="-128"/>
              </a:rPr>
              <a:t>&lt;30</a:t>
            </a:r>
            <a:r>
              <a:rPr lang="ja-JP" altLang="en-US" sz="800" dirty="0">
                <a:solidFill>
                  <a:prstClr val="black"/>
                </a:solidFill>
                <a:latin typeface="Meiryo UI" panose="020B0604030504040204" pitchFamily="50" charset="-128"/>
                <a:ea typeface="Meiryo UI" panose="020B0604030504040204" pitchFamily="50" charset="-128"/>
              </a:rPr>
              <a:t>歳</a:t>
            </a:r>
            <a:r>
              <a:rPr lang="en-US" altLang="ja-JP" sz="800" dirty="0">
                <a:solidFill>
                  <a:prstClr val="black"/>
                </a:solidFill>
                <a:latin typeface="Meiryo UI" panose="020B0604030504040204" pitchFamily="50" charset="-128"/>
                <a:ea typeface="Meiryo UI" panose="020B0604030504040204" pitchFamily="50" charset="-128"/>
              </a:rPr>
              <a:t>&gt;</a:t>
            </a:r>
          </a:p>
        </p:txBody>
      </p:sp>
      <p:cxnSp>
        <p:nvCxnSpPr>
          <p:cNvPr id="21" name="直線コネクタ 20">
            <a:extLst>
              <a:ext uri="{FF2B5EF4-FFF2-40B4-BE49-F238E27FC236}">
                <a16:creationId xmlns:a16="http://schemas.microsoft.com/office/drawing/2014/main" id="{6934E0A7-074B-E89D-6B4D-324DA386A0C6}"/>
              </a:ext>
            </a:extLst>
          </p:cNvPr>
          <p:cNvCxnSpPr>
            <a:cxnSpLocks/>
          </p:cNvCxnSpPr>
          <p:nvPr/>
        </p:nvCxnSpPr>
        <p:spPr>
          <a:xfrm>
            <a:off x="8106640" y="6453467"/>
            <a:ext cx="360000" cy="0"/>
          </a:xfrm>
          <a:prstGeom prst="line">
            <a:avLst/>
          </a:prstGeom>
          <a:ln w="19050" cap="rnd">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aphicFrame>
        <p:nvGraphicFramePr>
          <p:cNvPr id="24" name="表 23">
            <a:extLst>
              <a:ext uri="{FF2B5EF4-FFF2-40B4-BE49-F238E27FC236}">
                <a16:creationId xmlns:a16="http://schemas.microsoft.com/office/drawing/2014/main" id="{EC5131E1-81FA-BA2D-FFA6-D62A332E1232}"/>
              </a:ext>
            </a:extLst>
          </p:cNvPr>
          <p:cNvGraphicFramePr>
            <a:graphicFrameLocks noGrp="1"/>
          </p:cNvGraphicFramePr>
          <p:nvPr/>
        </p:nvGraphicFramePr>
        <p:xfrm>
          <a:off x="7327933" y="1731662"/>
          <a:ext cx="2160000" cy="640080"/>
        </p:xfrm>
        <a:graphic>
          <a:graphicData uri="http://schemas.openxmlformats.org/drawingml/2006/table">
            <a:tbl>
              <a:tblPr firstRow="1" bandRow="1">
                <a:tableStyleId>{5C22544A-7EE6-4342-B048-85BDC9FD1C3A}</a:tableStyleId>
              </a:tblPr>
              <a:tblGrid>
                <a:gridCol w="1241499">
                  <a:extLst>
                    <a:ext uri="{9D8B030D-6E8A-4147-A177-3AD203B41FA5}">
                      <a16:colId xmlns:a16="http://schemas.microsoft.com/office/drawing/2014/main" val="1834227299"/>
                    </a:ext>
                  </a:extLst>
                </a:gridCol>
                <a:gridCol w="918501">
                  <a:extLst>
                    <a:ext uri="{9D8B030D-6E8A-4147-A177-3AD203B41FA5}">
                      <a16:colId xmlns:a16="http://schemas.microsoft.com/office/drawing/2014/main" val="1126356886"/>
                    </a:ext>
                  </a:extLst>
                </a:gridCol>
              </a:tblGrid>
              <a:tr h="0">
                <a:tc>
                  <a:txBody>
                    <a:bodyPr/>
                    <a:lstStyle/>
                    <a:p>
                      <a:pPr algn="ctr"/>
                      <a:endParaRPr kumimoji="1" lang="ja-JP" altLang="en-US" sz="8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tc>
                  <a:txBody>
                    <a:bodyPr/>
                    <a:lstStyle/>
                    <a:p>
                      <a:pPr algn="ct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平均年金月額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extLst>
                  <a:ext uri="{0D108BD9-81ED-4DB2-BD59-A6C34878D82A}">
                    <a16:rowId xmlns:a16="http://schemas.microsoft.com/office/drawing/2014/main" val="3842847521"/>
                  </a:ext>
                </a:extLst>
              </a:tr>
              <a:tr h="0">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1959</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65</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9.3</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extLst>
                  <a:ext uri="{0D108BD9-81ED-4DB2-BD59-A6C34878D82A}">
                    <a16:rowId xmlns:a16="http://schemas.microsoft.com/office/drawing/2014/main" val="3124005079"/>
                  </a:ext>
                </a:extLst>
              </a:tr>
              <a:tr h="173450">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1994</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30</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16.4</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extLst>
                  <a:ext uri="{0D108BD9-81ED-4DB2-BD59-A6C34878D82A}">
                    <a16:rowId xmlns:a16="http://schemas.microsoft.com/office/drawing/2014/main" val="52541869"/>
                  </a:ext>
                </a:extLst>
              </a:tr>
            </a:tbl>
          </a:graphicData>
        </a:graphic>
      </p:graphicFrame>
      <p:sp>
        <p:nvSpPr>
          <p:cNvPr id="5" name="テキスト ボックス 4">
            <a:extLst>
              <a:ext uri="{FF2B5EF4-FFF2-40B4-BE49-F238E27FC236}">
                <a16:creationId xmlns:a16="http://schemas.microsoft.com/office/drawing/2014/main" id="{A2CE88C3-EB56-AB4B-CEDB-1545B79426A7}"/>
              </a:ext>
            </a:extLst>
          </p:cNvPr>
          <p:cNvSpPr txBox="1"/>
          <p:nvPr/>
        </p:nvSpPr>
        <p:spPr>
          <a:xfrm>
            <a:off x="7607833" y="480216"/>
            <a:ext cx="16002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＜男性の平均年金額＞</a:t>
            </a:r>
          </a:p>
        </p:txBody>
      </p:sp>
      <p:sp>
        <p:nvSpPr>
          <p:cNvPr id="10" name="テキスト ボックス 9">
            <a:extLst>
              <a:ext uri="{FF2B5EF4-FFF2-40B4-BE49-F238E27FC236}">
                <a16:creationId xmlns:a16="http://schemas.microsoft.com/office/drawing/2014/main" id="{545E84C3-C0CF-6417-A9FF-B2D20E3CB499}"/>
              </a:ext>
            </a:extLst>
          </p:cNvPr>
          <p:cNvSpPr txBox="1"/>
          <p:nvPr/>
        </p:nvSpPr>
        <p:spPr>
          <a:xfrm>
            <a:off x="7607833" y="1464526"/>
            <a:ext cx="16002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＜女性の平均年金額＞</a:t>
            </a:r>
          </a:p>
        </p:txBody>
      </p:sp>
      <p:pic>
        <p:nvPicPr>
          <p:cNvPr id="31" name="グラフィックス 1110">
            <a:extLst>
              <a:ext uri="{FF2B5EF4-FFF2-40B4-BE49-F238E27FC236}">
                <a16:creationId xmlns:a16="http://schemas.microsoft.com/office/drawing/2014/main" id="{08B7829F-730D-212C-6FC5-8C2FBA2EB1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0" flipH="1" flipV="1">
            <a:off x="6919421" y="1925904"/>
            <a:ext cx="360000" cy="254849"/>
          </a:xfrm>
          <a:prstGeom prst="rect">
            <a:avLst/>
          </a:prstGeom>
        </p:spPr>
      </p:pic>
      <p:sp>
        <p:nvSpPr>
          <p:cNvPr id="33" name="テキスト ボックス 32">
            <a:extLst>
              <a:ext uri="{FF2B5EF4-FFF2-40B4-BE49-F238E27FC236}">
                <a16:creationId xmlns:a16="http://schemas.microsoft.com/office/drawing/2014/main" id="{D8B06667-707A-0ED6-ACD8-4DA48DDBCDB4}"/>
              </a:ext>
            </a:extLst>
          </p:cNvPr>
          <p:cNvSpPr txBox="1"/>
          <p:nvPr/>
        </p:nvSpPr>
        <p:spPr>
          <a:xfrm>
            <a:off x="335240" y="6345745"/>
            <a:ext cx="2118107"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a:t>
            </a:r>
            <a:endParaRPr lang="ja-JP" altLang="en-US" sz="800" dirty="0">
              <a:latin typeface="メイリオ" panose="020B0604030504040204" pitchFamily="50" charset="-128"/>
              <a:ea typeface="メイリオ" panose="020B0604030504040204" pitchFamily="50" charset="-128"/>
            </a:endParaRPr>
          </a:p>
        </p:txBody>
      </p:sp>
      <p:sp>
        <p:nvSpPr>
          <p:cNvPr id="25" name="四角形: 角を丸くする 24">
            <a:extLst>
              <a:ext uri="{FF2B5EF4-FFF2-40B4-BE49-F238E27FC236}">
                <a16:creationId xmlns:a16="http://schemas.microsoft.com/office/drawing/2014/main" id="{06415044-B6AB-1E9B-63A7-119A8F12DE39}"/>
              </a:ext>
            </a:extLst>
          </p:cNvPr>
          <p:cNvSpPr/>
          <p:nvPr/>
        </p:nvSpPr>
        <p:spPr>
          <a:xfrm>
            <a:off x="411259" y="2196809"/>
            <a:ext cx="644183" cy="192382"/>
          </a:xfrm>
          <a:prstGeom prst="round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キーワード</a:t>
            </a:r>
            <a:endParaRPr kumimoji="1" lang="ja-JP" altLang="en-US" sz="900" b="1"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pic>
        <p:nvPicPr>
          <p:cNvPr id="43" name="グラフィックス 1110">
            <a:extLst>
              <a:ext uri="{FF2B5EF4-FFF2-40B4-BE49-F238E27FC236}">
                <a16:creationId xmlns:a16="http://schemas.microsoft.com/office/drawing/2014/main" id="{C483C05E-F65C-5744-20BE-2E24161CB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00" flipH="1">
            <a:off x="6919421" y="1121252"/>
            <a:ext cx="360000" cy="254849"/>
          </a:xfrm>
          <a:prstGeom prst="rect">
            <a:avLst/>
          </a:prstGeom>
        </p:spPr>
      </p:pic>
      <p:grpSp>
        <p:nvGrpSpPr>
          <p:cNvPr id="55" name="グループ化 54">
            <a:extLst>
              <a:ext uri="{FF2B5EF4-FFF2-40B4-BE49-F238E27FC236}">
                <a16:creationId xmlns:a16="http://schemas.microsoft.com/office/drawing/2014/main" id="{5B5E8A98-203A-7710-142F-2DA0E3128026}"/>
              </a:ext>
            </a:extLst>
          </p:cNvPr>
          <p:cNvGrpSpPr/>
          <p:nvPr/>
        </p:nvGrpSpPr>
        <p:grpSpPr>
          <a:xfrm>
            <a:off x="1980223" y="3679932"/>
            <a:ext cx="1323306" cy="605868"/>
            <a:chOff x="5537213" y="2355252"/>
            <a:chExt cx="1323306" cy="886192"/>
          </a:xfrm>
          <a:solidFill>
            <a:srgbClr val="FFFFB7"/>
          </a:solidFill>
        </p:grpSpPr>
        <p:sp>
          <p:nvSpPr>
            <p:cNvPr id="56" name="吹き出し: 四角形 55">
              <a:extLst>
                <a:ext uri="{FF2B5EF4-FFF2-40B4-BE49-F238E27FC236}">
                  <a16:creationId xmlns:a16="http://schemas.microsoft.com/office/drawing/2014/main" id="{82FCFD57-C2AD-C113-724A-DE4EBFFAF578}"/>
                </a:ext>
              </a:extLst>
            </p:cNvPr>
            <p:cNvSpPr/>
            <p:nvPr/>
          </p:nvSpPr>
          <p:spPr>
            <a:xfrm rot="10800000">
              <a:off x="5537213" y="2355252"/>
              <a:ext cx="1323306" cy="886192"/>
            </a:xfrm>
            <a:custGeom>
              <a:avLst/>
              <a:gdLst>
                <a:gd name="connsiteX0" fmla="*/ 0 w 1323306"/>
                <a:gd name="connsiteY0" fmla="*/ 0 h 468000"/>
                <a:gd name="connsiteX1" fmla="*/ 220551 w 1323306"/>
                <a:gd name="connsiteY1" fmla="*/ 0 h 468000"/>
                <a:gd name="connsiteX2" fmla="*/ 95463 w 1323306"/>
                <a:gd name="connsiteY2" fmla="*/ -137868 h 468000"/>
                <a:gd name="connsiteX3" fmla="*/ 551378 w 1323306"/>
                <a:gd name="connsiteY3" fmla="*/ 0 h 468000"/>
                <a:gd name="connsiteX4" fmla="*/ 1323306 w 1323306"/>
                <a:gd name="connsiteY4" fmla="*/ 0 h 468000"/>
                <a:gd name="connsiteX5" fmla="*/ 1323306 w 1323306"/>
                <a:gd name="connsiteY5" fmla="*/ 78000 h 468000"/>
                <a:gd name="connsiteX6" fmla="*/ 1323306 w 1323306"/>
                <a:gd name="connsiteY6" fmla="*/ 78000 h 468000"/>
                <a:gd name="connsiteX7" fmla="*/ 1323306 w 1323306"/>
                <a:gd name="connsiteY7" fmla="*/ 195000 h 468000"/>
                <a:gd name="connsiteX8" fmla="*/ 1323306 w 1323306"/>
                <a:gd name="connsiteY8" fmla="*/ 468000 h 468000"/>
                <a:gd name="connsiteX9" fmla="*/ 551378 w 1323306"/>
                <a:gd name="connsiteY9" fmla="*/ 468000 h 468000"/>
                <a:gd name="connsiteX10" fmla="*/ 220551 w 1323306"/>
                <a:gd name="connsiteY10" fmla="*/ 468000 h 468000"/>
                <a:gd name="connsiteX11" fmla="*/ 220551 w 1323306"/>
                <a:gd name="connsiteY11" fmla="*/ 468000 h 468000"/>
                <a:gd name="connsiteX12" fmla="*/ 0 w 1323306"/>
                <a:gd name="connsiteY12" fmla="*/ 468000 h 468000"/>
                <a:gd name="connsiteX13" fmla="*/ 0 w 1323306"/>
                <a:gd name="connsiteY13" fmla="*/ 195000 h 468000"/>
                <a:gd name="connsiteX14" fmla="*/ 0 w 1323306"/>
                <a:gd name="connsiteY14" fmla="*/ 78000 h 468000"/>
                <a:gd name="connsiteX15" fmla="*/ 0 w 1323306"/>
                <a:gd name="connsiteY15" fmla="*/ 78000 h 468000"/>
                <a:gd name="connsiteX16" fmla="*/ 0 w 1323306"/>
                <a:gd name="connsiteY16" fmla="*/ 0 h 468000"/>
                <a:gd name="connsiteX0" fmla="*/ 0 w 1323306"/>
                <a:gd name="connsiteY0" fmla="*/ 137868 h 605868"/>
                <a:gd name="connsiteX1" fmla="*/ 220551 w 1323306"/>
                <a:gd name="connsiteY1" fmla="*/ 137868 h 605868"/>
                <a:gd name="connsiteX2" fmla="*/ 95463 w 1323306"/>
                <a:gd name="connsiteY2" fmla="*/ 0 h 605868"/>
                <a:gd name="connsiteX3" fmla="*/ 356116 w 1323306"/>
                <a:gd name="connsiteY3" fmla="*/ 137868 h 605868"/>
                <a:gd name="connsiteX4" fmla="*/ 1323306 w 1323306"/>
                <a:gd name="connsiteY4" fmla="*/ 137868 h 605868"/>
                <a:gd name="connsiteX5" fmla="*/ 1323306 w 1323306"/>
                <a:gd name="connsiteY5" fmla="*/ 215868 h 605868"/>
                <a:gd name="connsiteX6" fmla="*/ 1323306 w 1323306"/>
                <a:gd name="connsiteY6" fmla="*/ 215868 h 605868"/>
                <a:gd name="connsiteX7" fmla="*/ 1323306 w 1323306"/>
                <a:gd name="connsiteY7" fmla="*/ 332868 h 605868"/>
                <a:gd name="connsiteX8" fmla="*/ 1323306 w 1323306"/>
                <a:gd name="connsiteY8" fmla="*/ 605868 h 605868"/>
                <a:gd name="connsiteX9" fmla="*/ 551378 w 1323306"/>
                <a:gd name="connsiteY9" fmla="*/ 605868 h 605868"/>
                <a:gd name="connsiteX10" fmla="*/ 220551 w 1323306"/>
                <a:gd name="connsiteY10" fmla="*/ 605868 h 605868"/>
                <a:gd name="connsiteX11" fmla="*/ 220551 w 1323306"/>
                <a:gd name="connsiteY11" fmla="*/ 605868 h 605868"/>
                <a:gd name="connsiteX12" fmla="*/ 0 w 1323306"/>
                <a:gd name="connsiteY12" fmla="*/ 605868 h 605868"/>
                <a:gd name="connsiteX13" fmla="*/ 0 w 1323306"/>
                <a:gd name="connsiteY13" fmla="*/ 332868 h 605868"/>
                <a:gd name="connsiteX14" fmla="*/ 0 w 1323306"/>
                <a:gd name="connsiteY14" fmla="*/ 215868 h 605868"/>
                <a:gd name="connsiteX15" fmla="*/ 0 w 1323306"/>
                <a:gd name="connsiteY15" fmla="*/ 215868 h 605868"/>
                <a:gd name="connsiteX16" fmla="*/ 0 w 1323306"/>
                <a:gd name="connsiteY16" fmla="*/ 137868 h 6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306" h="605868">
                  <a:moveTo>
                    <a:pt x="0" y="137868"/>
                  </a:moveTo>
                  <a:lnTo>
                    <a:pt x="220551" y="137868"/>
                  </a:lnTo>
                  <a:lnTo>
                    <a:pt x="95463" y="0"/>
                  </a:lnTo>
                  <a:lnTo>
                    <a:pt x="356116" y="137868"/>
                  </a:lnTo>
                  <a:lnTo>
                    <a:pt x="1323306" y="137868"/>
                  </a:lnTo>
                  <a:lnTo>
                    <a:pt x="1323306" y="215868"/>
                  </a:lnTo>
                  <a:lnTo>
                    <a:pt x="1323306" y="215868"/>
                  </a:lnTo>
                  <a:lnTo>
                    <a:pt x="1323306" y="332868"/>
                  </a:lnTo>
                  <a:lnTo>
                    <a:pt x="1323306" y="605868"/>
                  </a:lnTo>
                  <a:lnTo>
                    <a:pt x="551378" y="605868"/>
                  </a:lnTo>
                  <a:lnTo>
                    <a:pt x="220551" y="605868"/>
                  </a:lnTo>
                  <a:lnTo>
                    <a:pt x="220551" y="605868"/>
                  </a:lnTo>
                  <a:lnTo>
                    <a:pt x="0" y="605868"/>
                  </a:lnTo>
                  <a:lnTo>
                    <a:pt x="0" y="332868"/>
                  </a:lnTo>
                  <a:lnTo>
                    <a:pt x="0" y="215868"/>
                  </a:lnTo>
                  <a:lnTo>
                    <a:pt x="0" y="215868"/>
                  </a:lnTo>
                  <a:lnTo>
                    <a:pt x="0" y="137868"/>
                  </a:lnTo>
                  <a:close/>
                </a:path>
              </a:pathLst>
            </a:custGeom>
            <a:gr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FD8F49E0-5B8E-DB2A-0D2C-642CED4AB065}"/>
                </a:ext>
              </a:extLst>
            </p:cNvPr>
            <p:cNvSpPr txBox="1"/>
            <p:nvPr/>
          </p:nvSpPr>
          <p:spPr>
            <a:xfrm>
              <a:off x="5614689" y="2396536"/>
              <a:ext cx="1186542" cy="605585"/>
            </a:xfrm>
            <a:prstGeom prst="rect">
              <a:avLst/>
            </a:prstGeom>
            <a:grpFill/>
          </p:spPr>
          <p:txBody>
            <a:bodyPr wrap="non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働く人の増加により</a:t>
              </a:r>
              <a:endParaRPr kumimoji="0"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年金額が増加</a:t>
              </a:r>
            </a:p>
          </p:txBody>
        </p:sp>
      </p:grpSp>
      <p:grpSp>
        <p:nvGrpSpPr>
          <p:cNvPr id="61" name="グループ化 60">
            <a:extLst>
              <a:ext uri="{FF2B5EF4-FFF2-40B4-BE49-F238E27FC236}">
                <a16:creationId xmlns:a16="http://schemas.microsoft.com/office/drawing/2014/main" id="{39537BEE-5DE3-50F1-4C34-43AC8203D509}"/>
              </a:ext>
            </a:extLst>
          </p:cNvPr>
          <p:cNvGrpSpPr/>
          <p:nvPr/>
        </p:nvGrpSpPr>
        <p:grpSpPr>
          <a:xfrm>
            <a:off x="5845103" y="3537266"/>
            <a:ext cx="1342319" cy="468001"/>
            <a:chOff x="5463425" y="2355248"/>
            <a:chExt cx="1342319" cy="684535"/>
          </a:xfrm>
          <a:solidFill>
            <a:srgbClr val="FFFFB7"/>
          </a:solidFill>
        </p:grpSpPr>
        <p:sp>
          <p:nvSpPr>
            <p:cNvPr id="62" name="吹き出し: 四角形 55">
              <a:extLst>
                <a:ext uri="{FF2B5EF4-FFF2-40B4-BE49-F238E27FC236}">
                  <a16:creationId xmlns:a16="http://schemas.microsoft.com/office/drawing/2014/main" id="{D9E406BB-2488-2246-9F3C-A4AE9B419D02}"/>
                </a:ext>
              </a:extLst>
            </p:cNvPr>
            <p:cNvSpPr/>
            <p:nvPr/>
          </p:nvSpPr>
          <p:spPr>
            <a:xfrm rot="10800000">
              <a:off x="5473832" y="2355248"/>
              <a:ext cx="1331912" cy="684535"/>
            </a:xfrm>
            <a:custGeom>
              <a:avLst/>
              <a:gdLst>
                <a:gd name="connsiteX0" fmla="*/ 0 w 1323306"/>
                <a:gd name="connsiteY0" fmla="*/ 0 h 468000"/>
                <a:gd name="connsiteX1" fmla="*/ 220551 w 1323306"/>
                <a:gd name="connsiteY1" fmla="*/ 0 h 468000"/>
                <a:gd name="connsiteX2" fmla="*/ 95463 w 1323306"/>
                <a:gd name="connsiteY2" fmla="*/ -137868 h 468000"/>
                <a:gd name="connsiteX3" fmla="*/ 551378 w 1323306"/>
                <a:gd name="connsiteY3" fmla="*/ 0 h 468000"/>
                <a:gd name="connsiteX4" fmla="*/ 1323306 w 1323306"/>
                <a:gd name="connsiteY4" fmla="*/ 0 h 468000"/>
                <a:gd name="connsiteX5" fmla="*/ 1323306 w 1323306"/>
                <a:gd name="connsiteY5" fmla="*/ 78000 h 468000"/>
                <a:gd name="connsiteX6" fmla="*/ 1323306 w 1323306"/>
                <a:gd name="connsiteY6" fmla="*/ 78000 h 468000"/>
                <a:gd name="connsiteX7" fmla="*/ 1323306 w 1323306"/>
                <a:gd name="connsiteY7" fmla="*/ 195000 h 468000"/>
                <a:gd name="connsiteX8" fmla="*/ 1323306 w 1323306"/>
                <a:gd name="connsiteY8" fmla="*/ 468000 h 468000"/>
                <a:gd name="connsiteX9" fmla="*/ 551378 w 1323306"/>
                <a:gd name="connsiteY9" fmla="*/ 468000 h 468000"/>
                <a:gd name="connsiteX10" fmla="*/ 220551 w 1323306"/>
                <a:gd name="connsiteY10" fmla="*/ 468000 h 468000"/>
                <a:gd name="connsiteX11" fmla="*/ 220551 w 1323306"/>
                <a:gd name="connsiteY11" fmla="*/ 468000 h 468000"/>
                <a:gd name="connsiteX12" fmla="*/ 0 w 1323306"/>
                <a:gd name="connsiteY12" fmla="*/ 468000 h 468000"/>
                <a:gd name="connsiteX13" fmla="*/ 0 w 1323306"/>
                <a:gd name="connsiteY13" fmla="*/ 195000 h 468000"/>
                <a:gd name="connsiteX14" fmla="*/ 0 w 1323306"/>
                <a:gd name="connsiteY14" fmla="*/ 78000 h 468000"/>
                <a:gd name="connsiteX15" fmla="*/ 0 w 1323306"/>
                <a:gd name="connsiteY15" fmla="*/ 78000 h 468000"/>
                <a:gd name="connsiteX16" fmla="*/ 0 w 1323306"/>
                <a:gd name="connsiteY16" fmla="*/ 0 h 468000"/>
                <a:gd name="connsiteX0" fmla="*/ 0 w 1323306"/>
                <a:gd name="connsiteY0" fmla="*/ 137868 h 605868"/>
                <a:gd name="connsiteX1" fmla="*/ 220551 w 1323306"/>
                <a:gd name="connsiteY1" fmla="*/ 137868 h 605868"/>
                <a:gd name="connsiteX2" fmla="*/ 95463 w 1323306"/>
                <a:gd name="connsiteY2" fmla="*/ 0 h 605868"/>
                <a:gd name="connsiteX3" fmla="*/ 356116 w 1323306"/>
                <a:gd name="connsiteY3" fmla="*/ 137868 h 605868"/>
                <a:gd name="connsiteX4" fmla="*/ 1323306 w 1323306"/>
                <a:gd name="connsiteY4" fmla="*/ 137868 h 605868"/>
                <a:gd name="connsiteX5" fmla="*/ 1323306 w 1323306"/>
                <a:gd name="connsiteY5" fmla="*/ 215868 h 605868"/>
                <a:gd name="connsiteX6" fmla="*/ 1323306 w 1323306"/>
                <a:gd name="connsiteY6" fmla="*/ 215868 h 605868"/>
                <a:gd name="connsiteX7" fmla="*/ 1323306 w 1323306"/>
                <a:gd name="connsiteY7" fmla="*/ 332868 h 605868"/>
                <a:gd name="connsiteX8" fmla="*/ 1323306 w 1323306"/>
                <a:gd name="connsiteY8" fmla="*/ 605868 h 605868"/>
                <a:gd name="connsiteX9" fmla="*/ 551378 w 1323306"/>
                <a:gd name="connsiteY9" fmla="*/ 605868 h 605868"/>
                <a:gd name="connsiteX10" fmla="*/ 220551 w 1323306"/>
                <a:gd name="connsiteY10" fmla="*/ 605868 h 605868"/>
                <a:gd name="connsiteX11" fmla="*/ 220551 w 1323306"/>
                <a:gd name="connsiteY11" fmla="*/ 605868 h 605868"/>
                <a:gd name="connsiteX12" fmla="*/ 0 w 1323306"/>
                <a:gd name="connsiteY12" fmla="*/ 605868 h 605868"/>
                <a:gd name="connsiteX13" fmla="*/ 0 w 1323306"/>
                <a:gd name="connsiteY13" fmla="*/ 332868 h 605868"/>
                <a:gd name="connsiteX14" fmla="*/ 0 w 1323306"/>
                <a:gd name="connsiteY14" fmla="*/ 215868 h 605868"/>
                <a:gd name="connsiteX15" fmla="*/ 0 w 1323306"/>
                <a:gd name="connsiteY15" fmla="*/ 215868 h 605868"/>
                <a:gd name="connsiteX16" fmla="*/ 0 w 1323306"/>
                <a:gd name="connsiteY16" fmla="*/ 137868 h 605868"/>
                <a:gd name="connsiteX0" fmla="*/ 29228 w 1352534"/>
                <a:gd name="connsiteY0" fmla="*/ 61135 h 529135"/>
                <a:gd name="connsiteX1" fmla="*/ 249779 w 1352534"/>
                <a:gd name="connsiteY1" fmla="*/ 61135 h 529135"/>
                <a:gd name="connsiteX2" fmla="*/ 0 w 1352534"/>
                <a:gd name="connsiteY2" fmla="*/ 0 h 529135"/>
                <a:gd name="connsiteX3" fmla="*/ 385344 w 1352534"/>
                <a:gd name="connsiteY3" fmla="*/ 61135 h 529135"/>
                <a:gd name="connsiteX4" fmla="*/ 1352534 w 1352534"/>
                <a:gd name="connsiteY4" fmla="*/ 61135 h 529135"/>
                <a:gd name="connsiteX5" fmla="*/ 1352534 w 1352534"/>
                <a:gd name="connsiteY5" fmla="*/ 139135 h 529135"/>
                <a:gd name="connsiteX6" fmla="*/ 1352534 w 1352534"/>
                <a:gd name="connsiteY6" fmla="*/ 139135 h 529135"/>
                <a:gd name="connsiteX7" fmla="*/ 1352534 w 1352534"/>
                <a:gd name="connsiteY7" fmla="*/ 256135 h 529135"/>
                <a:gd name="connsiteX8" fmla="*/ 1352534 w 1352534"/>
                <a:gd name="connsiteY8" fmla="*/ 529135 h 529135"/>
                <a:gd name="connsiteX9" fmla="*/ 580606 w 1352534"/>
                <a:gd name="connsiteY9" fmla="*/ 529135 h 529135"/>
                <a:gd name="connsiteX10" fmla="*/ 249779 w 1352534"/>
                <a:gd name="connsiteY10" fmla="*/ 529135 h 529135"/>
                <a:gd name="connsiteX11" fmla="*/ 249779 w 1352534"/>
                <a:gd name="connsiteY11" fmla="*/ 529135 h 529135"/>
                <a:gd name="connsiteX12" fmla="*/ 29228 w 1352534"/>
                <a:gd name="connsiteY12" fmla="*/ 529135 h 529135"/>
                <a:gd name="connsiteX13" fmla="*/ 29228 w 1352534"/>
                <a:gd name="connsiteY13" fmla="*/ 256135 h 529135"/>
                <a:gd name="connsiteX14" fmla="*/ 29228 w 1352534"/>
                <a:gd name="connsiteY14" fmla="*/ 139135 h 529135"/>
                <a:gd name="connsiteX15" fmla="*/ 29228 w 1352534"/>
                <a:gd name="connsiteY15" fmla="*/ 139135 h 529135"/>
                <a:gd name="connsiteX16" fmla="*/ 29228 w 1352534"/>
                <a:gd name="connsiteY16" fmla="*/ 61135 h 529135"/>
                <a:gd name="connsiteX0" fmla="*/ 29228 w 1352534"/>
                <a:gd name="connsiteY0" fmla="*/ 61135 h 529135"/>
                <a:gd name="connsiteX1" fmla="*/ 249779 w 1352534"/>
                <a:gd name="connsiteY1" fmla="*/ 61135 h 529135"/>
                <a:gd name="connsiteX2" fmla="*/ 0 w 1352534"/>
                <a:gd name="connsiteY2" fmla="*/ 0 h 529135"/>
                <a:gd name="connsiteX3" fmla="*/ 385344 w 1352534"/>
                <a:gd name="connsiteY3" fmla="*/ 61135 h 529135"/>
                <a:gd name="connsiteX4" fmla="*/ 1352534 w 1352534"/>
                <a:gd name="connsiteY4" fmla="*/ 61135 h 529135"/>
                <a:gd name="connsiteX5" fmla="*/ 1352534 w 1352534"/>
                <a:gd name="connsiteY5" fmla="*/ 139135 h 529135"/>
                <a:gd name="connsiteX6" fmla="*/ 1352534 w 1352534"/>
                <a:gd name="connsiteY6" fmla="*/ 139135 h 529135"/>
                <a:gd name="connsiteX7" fmla="*/ 1352534 w 1352534"/>
                <a:gd name="connsiteY7" fmla="*/ 256135 h 529135"/>
                <a:gd name="connsiteX8" fmla="*/ 1352534 w 1352534"/>
                <a:gd name="connsiteY8" fmla="*/ 529135 h 529135"/>
                <a:gd name="connsiteX9" fmla="*/ 580606 w 1352534"/>
                <a:gd name="connsiteY9" fmla="*/ 529135 h 529135"/>
                <a:gd name="connsiteX10" fmla="*/ 249779 w 1352534"/>
                <a:gd name="connsiteY10" fmla="*/ 529135 h 529135"/>
                <a:gd name="connsiteX11" fmla="*/ 249779 w 1352534"/>
                <a:gd name="connsiteY11" fmla="*/ 529135 h 529135"/>
                <a:gd name="connsiteX12" fmla="*/ 29228 w 1352534"/>
                <a:gd name="connsiteY12" fmla="*/ 529135 h 529135"/>
                <a:gd name="connsiteX13" fmla="*/ 29228 w 1352534"/>
                <a:gd name="connsiteY13" fmla="*/ 391866 h 529135"/>
                <a:gd name="connsiteX14" fmla="*/ 29228 w 1352534"/>
                <a:gd name="connsiteY14" fmla="*/ 139135 h 529135"/>
                <a:gd name="connsiteX15" fmla="*/ 29228 w 1352534"/>
                <a:gd name="connsiteY15" fmla="*/ 139135 h 529135"/>
                <a:gd name="connsiteX16" fmla="*/ 29228 w 1352534"/>
                <a:gd name="connsiteY16" fmla="*/ 61135 h 529135"/>
                <a:gd name="connsiteX0" fmla="*/ 428625 w 1751931"/>
                <a:gd name="connsiteY0" fmla="*/ 61135 h 529135"/>
                <a:gd name="connsiteX1" fmla="*/ 649176 w 1751931"/>
                <a:gd name="connsiteY1" fmla="*/ 61135 h 529135"/>
                <a:gd name="connsiteX2" fmla="*/ 399397 w 1751931"/>
                <a:gd name="connsiteY2" fmla="*/ 0 h 529135"/>
                <a:gd name="connsiteX3" fmla="*/ 784741 w 1751931"/>
                <a:gd name="connsiteY3" fmla="*/ 61135 h 529135"/>
                <a:gd name="connsiteX4" fmla="*/ 1751931 w 1751931"/>
                <a:gd name="connsiteY4" fmla="*/ 61135 h 529135"/>
                <a:gd name="connsiteX5" fmla="*/ 1751931 w 1751931"/>
                <a:gd name="connsiteY5" fmla="*/ 139135 h 529135"/>
                <a:gd name="connsiteX6" fmla="*/ 1751931 w 1751931"/>
                <a:gd name="connsiteY6" fmla="*/ 139135 h 529135"/>
                <a:gd name="connsiteX7" fmla="*/ 1751931 w 1751931"/>
                <a:gd name="connsiteY7" fmla="*/ 256135 h 529135"/>
                <a:gd name="connsiteX8" fmla="*/ 1751931 w 1751931"/>
                <a:gd name="connsiteY8" fmla="*/ 529135 h 529135"/>
                <a:gd name="connsiteX9" fmla="*/ 980003 w 1751931"/>
                <a:gd name="connsiteY9" fmla="*/ 529135 h 529135"/>
                <a:gd name="connsiteX10" fmla="*/ 649176 w 1751931"/>
                <a:gd name="connsiteY10" fmla="*/ 529135 h 529135"/>
                <a:gd name="connsiteX11" fmla="*/ 649176 w 1751931"/>
                <a:gd name="connsiteY11" fmla="*/ 529135 h 529135"/>
                <a:gd name="connsiteX12" fmla="*/ 428625 w 1751931"/>
                <a:gd name="connsiteY12" fmla="*/ 529135 h 529135"/>
                <a:gd name="connsiteX13" fmla="*/ 428625 w 1751931"/>
                <a:gd name="connsiteY13" fmla="*/ 391866 h 529135"/>
                <a:gd name="connsiteX14" fmla="*/ 428625 w 1751931"/>
                <a:gd name="connsiteY14" fmla="*/ 139135 h 529135"/>
                <a:gd name="connsiteX15" fmla="*/ 0 w 1751931"/>
                <a:gd name="connsiteY15" fmla="*/ 267722 h 529135"/>
                <a:gd name="connsiteX16" fmla="*/ 428625 w 1751931"/>
                <a:gd name="connsiteY16" fmla="*/ 61135 h 529135"/>
                <a:gd name="connsiteX0" fmla="*/ 29228 w 1352534"/>
                <a:gd name="connsiteY0" fmla="*/ 61135 h 529135"/>
                <a:gd name="connsiteX1" fmla="*/ 249779 w 1352534"/>
                <a:gd name="connsiteY1" fmla="*/ 61135 h 529135"/>
                <a:gd name="connsiteX2" fmla="*/ 0 w 1352534"/>
                <a:gd name="connsiteY2" fmla="*/ 0 h 529135"/>
                <a:gd name="connsiteX3" fmla="*/ 385344 w 1352534"/>
                <a:gd name="connsiteY3" fmla="*/ 61135 h 529135"/>
                <a:gd name="connsiteX4" fmla="*/ 1352534 w 1352534"/>
                <a:gd name="connsiteY4" fmla="*/ 61135 h 529135"/>
                <a:gd name="connsiteX5" fmla="*/ 1352534 w 1352534"/>
                <a:gd name="connsiteY5" fmla="*/ 139135 h 529135"/>
                <a:gd name="connsiteX6" fmla="*/ 1352534 w 1352534"/>
                <a:gd name="connsiteY6" fmla="*/ 139135 h 529135"/>
                <a:gd name="connsiteX7" fmla="*/ 1352534 w 1352534"/>
                <a:gd name="connsiteY7" fmla="*/ 256135 h 529135"/>
                <a:gd name="connsiteX8" fmla="*/ 1352534 w 1352534"/>
                <a:gd name="connsiteY8" fmla="*/ 529135 h 529135"/>
                <a:gd name="connsiteX9" fmla="*/ 580606 w 1352534"/>
                <a:gd name="connsiteY9" fmla="*/ 529135 h 529135"/>
                <a:gd name="connsiteX10" fmla="*/ 249779 w 1352534"/>
                <a:gd name="connsiteY10" fmla="*/ 529135 h 529135"/>
                <a:gd name="connsiteX11" fmla="*/ 249779 w 1352534"/>
                <a:gd name="connsiteY11" fmla="*/ 529135 h 529135"/>
                <a:gd name="connsiteX12" fmla="*/ 29228 w 1352534"/>
                <a:gd name="connsiteY12" fmla="*/ 529135 h 529135"/>
                <a:gd name="connsiteX13" fmla="*/ 29228 w 1352534"/>
                <a:gd name="connsiteY13" fmla="*/ 391866 h 529135"/>
                <a:gd name="connsiteX14" fmla="*/ 29228 w 1352534"/>
                <a:gd name="connsiteY14" fmla="*/ 139135 h 529135"/>
                <a:gd name="connsiteX15" fmla="*/ 29228 w 1352534"/>
                <a:gd name="connsiteY15" fmla="*/ 61135 h 529135"/>
                <a:gd name="connsiteX0" fmla="*/ 29228 w 1352534"/>
                <a:gd name="connsiteY0" fmla="*/ 61135 h 529135"/>
                <a:gd name="connsiteX1" fmla="*/ 249779 w 1352534"/>
                <a:gd name="connsiteY1" fmla="*/ 61135 h 529135"/>
                <a:gd name="connsiteX2" fmla="*/ 0 w 1352534"/>
                <a:gd name="connsiteY2" fmla="*/ 0 h 529135"/>
                <a:gd name="connsiteX3" fmla="*/ 385344 w 1352534"/>
                <a:gd name="connsiteY3" fmla="*/ 61135 h 529135"/>
                <a:gd name="connsiteX4" fmla="*/ 1352534 w 1352534"/>
                <a:gd name="connsiteY4" fmla="*/ 61135 h 529135"/>
                <a:gd name="connsiteX5" fmla="*/ 1352534 w 1352534"/>
                <a:gd name="connsiteY5" fmla="*/ 139135 h 529135"/>
                <a:gd name="connsiteX6" fmla="*/ 1352534 w 1352534"/>
                <a:gd name="connsiteY6" fmla="*/ 139135 h 529135"/>
                <a:gd name="connsiteX7" fmla="*/ 1352534 w 1352534"/>
                <a:gd name="connsiteY7" fmla="*/ 256135 h 529135"/>
                <a:gd name="connsiteX8" fmla="*/ 1352534 w 1352534"/>
                <a:gd name="connsiteY8" fmla="*/ 529135 h 529135"/>
                <a:gd name="connsiteX9" fmla="*/ 580606 w 1352534"/>
                <a:gd name="connsiteY9" fmla="*/ 529135 h 529135"/>
                <a:gd name="connsiteX10" fmla="*/ 249779 w 1352534"/>
                <a:gd name="connsiteY10" fmla="*/ 529135 h 529135"/>
                <a:gd name="connsiteX11" fmla="*/ 249779 w 1352534"/>
                <a:gd name="connsiteY11" fmla="*/ 529135 h 529135"/>
                <a:gd name="connsiteX12" fmla="*/ 29228 w 1352534"/>
                <a:gd name="connsiteY12" fmla="*/ 529135 h 529135"/>
                <a:gd name="connsiteX13" fmla="*/ 29228 w 1352534"/>
                <a:gd name="connsiteY13" fmla="*/ 391866 h 529135"/>
                <a:gd name="connsiteX14" fmla="*/ 29228 w 1352534"/>
                <a:gd name="connsiteY14" fmla="*/ 61135 h 529135"/>
                <a:gd name="connsiteX0" fmla="*/ 29228 w 1352534"/>
                <a:gd name="connsiteY0" fmla="*/ 61135 h 529135"/>
                <a:gd name="connsiteX1" fmla="*/ 0 w 1352534"/>
                <a:gd name="connsiteY1" fmla="*/ 0 h 529135"/>
                <a:gd name="connsiteX2" fmla="*/ 385344 w 1352534"/>
                <a:gd name="connsiteY2" fmla="*/ 61135 h 529135"/>
                <a:gd name="connsiteX3" fmla="*/ 1352534 w 1352534"/>
                <a:gd name="connsiteY3" fmla="*/ 61135 h 529135"/>
                <a:gd name="connsiteX4" fmla="*/ 1352534 w 1352534"/>
                <a:gd name="connsiteY4" fmla="*/ 139135 h 529135"/>
                <a:gd name="connsiteX5" fmla="*/ 1352534 w 1352534"/>
                <a:gd name="connsiteY5" fmla="*/ 139135 h 529135"/>
                <a:gd name="connsiteX6" fmla="*/ 1352534 w 1352534"/>
                <a:gd name="connsiteY6" fmla="*/ 256135 h 529135"/>
                <a:gd name="connsiteX7" fmla="*/ 1352534 w 1352534"/>
                <a:gd name="connsiteY7" fmla="*/ 529135 h 529135"/>
                <a:gd name="connsiteX8" fmla="*/ 580606 w 1352534"/>
                <a:gd name="connsiteY8" fmla="*/ 529135 h 529135"/>
                <a:gd name="connsiteX9" fmla="*/ 249779 w 1352534"/>
                <a:gd name="connsiteY9" fmla="*/ 529135 h 529135"/>
                <a:gd name="connsiteX10" fmla="*/ 249779 w 1352534"/>
                <a:gd name="connsiteY10" fmla="*/ 529135 h 529135"/>
                <a:gd name="connsiteX11" fmla="*/ 29228 w 1352534"/>
                <a:gd name="connsiteY11" fmla="*/ 529135 h 529135"/>
                <a:gd name="connsiteX12" fmla="*/ 29228 w 1352534"/>
                <a:gd name="connsiteY12" fmla="*/ 391866 h 529135"/>
                <a:gd name="connsiteX13" fmla="*/ 29228 w 1352534"/>
                <a:gd name="connsiteY13" fmla="*/ 61135 h 529135"/>
                <a:gd name="connsiteX0" fmla="*/ 0 w 1323306"/>
                <a:gd name="connsiteY0" fmla="*/ 0 h 468000"/>
                <a:gd name="connsiteX1" fmla="*/ 356116 w 1323306"/>
                <a:gd name="connsiteY1" fmla="*/ 0 h 468000"/>
                <a:gd name="connsiteX2" fmla="*/ 1323306 w 1323306"/>
                <a:gd name="connsiteY2" fmla="*/ 0 h 468000"/>
                <a:gd name="connsiteX3" fmla="*/ 1323306 w 1323306"/>
                <a:gd name="connsiteY3" fmla="*/ 78000 h 468000"/>
                <a:gd name="connsiteX4" fmla="*/ 1323306 w 1323306"/>
                <a:gd name="connsiteY4" fmla="*/ 78000 h 468000"/>
                <a:gd name="connsiteX5" fmla="*/ 1323306 w 1323306"/>
                <a:gd name="connsiteY5" fmla="*/ 195000 h 468000"/>
                <a:gd name="connsiteX6" fmla="*/ 1323306 w 1323306"/>
                <a:gd name="connsiteY6" fmla="*/ 468000 h 468000"/>
                <a:gd name="connsiteX7" fmla="*/ 551378 w 1323306"/>
                <a:gd name="connsiteY7" fmla="*/ 468000 h 468000"/>
                <a:gd name="connsiteX8" fmla="*/ 220551 w 1323306"/>
                <a:gd name="connsiteY8" fmla="*/ 468000 h 468000"/>
                <a:gd name="connsiteX9" fmla="*/ 220551 w 1323306"/>
                <a:gd name="connsiteY9" fmla="*/ 468000 h 468000"/>
                <a:gd name="connsiteX10" fmla="*/ 0 w 1323306"/>
                <a:gd name="connsiteY10" fmla="*/ 468000 h 468000"/>
                <a:gd name="connsiteX11" fmla="*/ 0 w 1323306"/>
                <a:gd name="connsiteY11" fmla="*/ 330731 h 468000"/>
                <a:gd name="connsiteX12" fmla="*/ 0 w 1323306"/>
                <a:gd name="connsiteY12" fmla="*/ 0 h 468000"/>
                <a:gd name="connsiteX0" fmla="*/ 0 w 1323306"/>
                <a:gd name="connsiteY0" fmla="*/ 0 h 468000"/>
                <a:gd name="connsiteX1" fmla="*/ 1323306 w 1323306"/>
                <a:gd name="connsiteY1" fmla="*/ 0 h 468000"/>
                <a:gd name="connsiteX2" fmla="*/ 1323306 w 1323306"/>
                <a:gd name="connsiteY2" fmla="*/ 78000 h 468000"/>
                <a:gd name="connsiteX3" fmla="*/ 1323306 w 1323306"/>
                <a:gd name="connsiteY3" fmla="*/ 78000 h 468000"/>
                <a:gd name="connsiteX4" fmla="*/ 1323306 w 1323306"/>
                <a:gd name="connsiteY4" fmla="*/ 195000 h 468000"/>
                <a:gd name="connsiteX5" fmla="*/ 1323306 w 1323306"/>
                <a:gd name="connsiteY5" fmla="*/ 468000 h 468000"/>
                <a:gd name="connsiteX6" fmla="*/ 551378 w 1323306"/>
                <a:gd name="connsiteY6" fmla="*/ 468000 h 468000"/>
                <a:gd name="connsiteX7" fmla="*/ 220551 w 1323306"/>
                <a:gd name="connsiteY7" fmla="*/ 468000 h 468000"/>
                <a:gd name="connsiteX8" fmla="*/ 220551 w 1323306"/>
                <a:gd name="connsiteY8" fmla="*/ 468000 h 468000"/>
                <a:gd name="connsiteX9" fmla="*/ 0 w 1323306"/>
                <a:gd name="connsiteY9" fmla="*/ 468000 h 468000"/>
                <a:gd name="connsiteX10" fmla="*/ 0 w 1323306"/>
                <a:gd name="connsiteY10" fmla="*/ 330731 h 468000"/>
                <a:gd name="connsiteX11" fmla="*/ 0 w 1323306"/>
                <a:gd name="connsiteY11" fmla="*/ 0 h 468000"/>
                <a:gd name="connsiteX0" fmla="*/ 0 w 1323306"/>
                <a:gd name="connsiteY0" fmla="*/ 0 h 468000"/>
                <a:gd name="connsiteX1" fmla="*/ 1323306 w 1323306"/>
                <a:gd name="connsiteY1" fmla="*/ 0 h 468000"/>
                <a:gd name="connsiteX2" fmla="*/ 1323306 w 1323306"/>
                <a:gd name="connsiteY2" fmla="*/ 78000 h 468000"/>
                <a:gd name="connsiteX3" fmla="*/ 1323306 w 1323306"/>
                <a:gd name="connsiteY3" fmla="*/ 78000 h 468000"/>
                <a:gd name="connsiteX4" fmla="*/ 1323306 w 1323306"/>
                <a:gd name="connsiteY4" fmla="*/ 195000 h 468000"/>
                <a:gd name="connsiteX5" fmla="*/ 1323306 w 1323306"/>
                <a:gd name="connsiteY5" fmla="*/ 468000 h 468000"/>
                <a:gd name="connsiteX6" fmla="*/ 551378 w 1323306"/>
                <a:gd name="connsiteY6" fmla="*/ 468000 h 468000"/>
                <a:gd name="connsiteX7" fmla="*/ 220551 w 1323306"/>
                <a:gd name="connsiteY7" fmla="*/ 468000 h 468000"/>
                <a:gd name="connsiteX8" fmla="*/ 220551 w 1323306"/>
                <a:gd name="connsiteY8" fmla="*/ 468000 h 468000"/>
                <a:gd name="connsiteX9" fmla="*/ 0 w 1323306"/>
                <a:gd name="connsiteY9" fmla="*/ 468000 h 468000"/>
                <a:gd name="connsiteX10" fmla="*/ 0 w 1323306"/>
                <a:gd name="connsiteY10" fmla="*/ 330731 h 468000"/>
                <a:gd name="connsiteX11" fmla="*/ 918 w 1323306"/>
                <a:gd name="connsiteY11" fmla="*/ 292896 h 468000"/>
                <a:gd name="connsiteX12" fmla="*/ 0 w 1323306"/>
                <a:gd name="connsiteY12" fmla="*/ 0 h 468000"/>
                <a:gd name="connsiteX0" fmla="*/ 0 w 1323306"/>
                <a:gd name="connsiteY0" fmla="*/ 0 h 468000"/>
                <a:gd name="connsiteX1" fmla="*/ 1323306 w 1323306"/>
                <a:gd name="connsiteY1" fmla="*/ 0 h 468000"/>
                <a:gd name="connsiteX2" fmla="*/ 1323306 w 1323306"/>
                <a:gd name="connsiteY2" fmla="*/ 78000 h 468000"/>
                <a:gd name="connsiteX3" fmla="*/ 1323306 w 1323306"/>
                <a:gd name="connsiteY3" fmla="*/ 78000 h 468000"/>
                <a:gd name="connsiteX4" fmla="*/ 1323306 w 1323306"/>
                <a:gd name="connsiteY4" fmla="*/ 195000 h 468000"/>
                <a:gd name="connsiteX5" fmla="*/ 1323306 w 1323306"/>
                <a:gd name="connsiteY5" fmla="*/ 468000 h 468000"/>
                <a:gd name="connsiteX6" fmla="*/ 551378 w 1323306"/>
                <a:gd name="connsiteY6" fmla="*/ 468000 h 468000"/>
                <a:gd name="connsiteX7" fmla="*/ 220551 w 1323306"/>
                <a:gd name="connsiteY7" fmla="*/ 468000 h 468000"/>
                <a:gd name="connsiteX8" fmla="*/ 220551 w 1323306"/>
                <a:gd name="connsiteY8" fmla="*/ 468000 h 468000"/>
                <a:gd name="connsiteX9" fmla="*/ 0 w 1323306"/>
                <a:gd name="connsiteY9" fmla="*/ 468000 h 468000"/>
                <a:gd name="connsiteX10" fmla="*/ 0 w 1323306"/>
                <a:gd name="connsiteY10" fmla="*/ 330731 h 468000"/>
                <a:gd name="connsiteX11" fmla="*/ 918 w 1323306"/>
                <a:gd name="connsiteY11" fmla="*/ 111921 h 468000"/>
                <a:gd name="connsiteX12" fmla="*/ 0 w 1323306"/>
                <a:gd name="connsiteY12" fmla="*/ 0 h 468000"/>
                <a:gd name="connsiteX0" fmla="*/ 0 w 1323306"/>
                <a:gd name="connsiteY0" fmla="*/ 0 h 468000"/>
                <a:gd name="connsiteX1" fmla="*/ 1323306 w 1323306"/>
                <a:gd name="connsiteY1" fmla="*/ 0 h 468000"/>
                <a:gd name="connsiteX2" fmla="*/ 1323306 w 1323306"/>
                <a:gd name="connsiteY2" fmla="*/ 78000 h 468000"/>
                <a:gd name="connsiteX3" fmla="*/ 1323306 w 1323306"/>
                <a:gd name="connsiteY3" fmla="*/ 78000 h 468000"/>
                <a:gd name="connsiteX4" fmla="*/ 1323306 w 1323306"/>
                <a:gd name="connsiteY4" fmla="*/ 195000 h 468000"/>
                <a:gd name="connsiteX5" fmla="*/ 1323306 w 1323306"/>
                <a:gd name="connsiteY5" fmla="*/ 468000 h 468000"/>
                <a:gd name="connsiteX6" fmla="*/ 551378 w 1323306"/>
                <a:gd name="connsiteY6" fmla="*/ 468000 h 468000"/>
                <a:gd name="connsiteX7" fmla="*/ 220551 w 1323306"/>
                <a:gd name="connsiteY7" fmla="*/ 468000 h 468000"/>
                <a:gd name="connsiteX8" fmla="*/ 220551 w 1323306"/>
                <a:gd name="connsiteY8" fmla="*/ 468000 h 468000"/>
                <a:gd name="connsiteX9" fmla="*/ 0 w 1323306"/>
                <a:gd name="connsiteY9" fmla="*/ 468000 h 468000"/>
                <a:gd name="connsiteX10" fmla="*/ 0 w 1323306"/>
                <a:gd name="connsiteY10" fmla="*/ 330731 h 468000"/>
                <a:gd name="connsiteX11" fmla="*/ 918 w 1323306"/>
                <a:gd name="connsiteY11" fmla="*/ 266702 h 468000"/>
                <a:gd name="connsiteX12" fmla="*/ 918 w 1323306"/>
                <a:gd name="connsiteY12" fmla="*/ 111921 h 468000"/>
                <a:gd name="connsiteX13" fmla="*/ 0 w 1323306"/>
                <a:gd name="connsiteY13" fmla="*/ 0 h 468000"/>
                <a:gd name="connsiteX0" fmla="*/ 196726 w 1520032"/>
                <a:gd name="connsiteY0" fmla="*/ 47623 h 515623"/>
                <a:gd name="connsiteX1" fmla="*/ 1520032 w 1520032"/>
                <a:gd name="connsiteY1" fmla="*/ 47623 h 515623"/>
                <a:gd name="connsiteX2" fmla="*/ 1520032 w 1520032"/>
                <a:gd name="connsiteY2" fmla="*/ 125623 h 515623"/>
                <a:gd name="connsiteX3" fmla="*/ 1520032 w 1520032"/>
                <a:gd name="connsiteY3" fmla="*/ 125623 h 515623"/>
                <a:gd name="connsiteX4" fmla="*/ 1520032 w 1520032"/>
                <a:gd name="connsiteY4" fmla="*/ 242623 h 515623"/>
                <a:gd name="connsiteX5" fmla="*/ 1520032 w 1520032"/>
                <a:gd name="connsiteY5" fmla="*/ 515623 h 515623"/>
                <a:gd name="connsiteX6" fmla="*/ 748104 w 1520032"/>
                <a:gd name="connsiteY6" fmla="*/ 515623 h 515623"/>
                <a:gd name="connsiteX7" fmla="*/ 417277 w 1520032"/>
                <a:gd name="connsiteY7" fmla="*/ 515623 h 515623"/>
                <a:gd name="connsiteX8" fmla="*/ 417277 w 1520032"/>
                <a:gd name="connsiteY8" fmla="*/ 515623 h 515623"/>
                <a:gd name="connsiteX9" fmla="*/ 196726 w 1520032"/>
                <a:gd name="connsiteY9" fmla="*/ 515623 h 515623"/>
                <a:gd name="connsiteX10" fmla="*/ 196726 w 1520032"/>
                <a:gd name="connsiteY10" fmla="*/ 378354 h 515623"/>
                <a:gd name="connsiteX11" fmla="*/ 0 w 1520032"/>
                <a:gd name="connsiteY11" fmla="*/ 0 h 515623"/>
                <a:gd name="connsiteX12" fmla="*/ 197644 w 1520032"/>
                <a:gd name="connsiteY12" fmla="*/ 159544 h 515623"/>
                <a:gd name="connsiteX13" fmla="*/ 196726 w 1520032"/>
                <a:gd name="connsiteY13" fmla="*/ 47623 h 515623"/>
                <a:gd name="connsiteX0" fmla="*/ 196726 w 1520032"/>
                <a:gd name="connsiteY0" fmla="*/ 47623 h 515623"/>
                <a:gd name="connsiteX1" fmla="*/ 1520032 w 1520032"/>
                <a:gd name="connsiteY1" fmla="*/ 47623 h 515623"/>
                <a:gd name="connsiteX2" fmla="*/ 1520032 w 1520032"/>
                <a:gd name="connsiteY2" fmla="*/ 125623 h 515623"/>
                <a:gd name="connsiteX3" fmla="*/ 1520032 w 1520032"/>
                <a:gd name="connsiteY3" fmla="*/ 125623 h 515623"/>
                <a:gd name="connsiteX4" fmla="*/ 1520032 w 1520032"/>
                <a:gd name="connsiteY4" fmla="*/ 242623 h 515623"/>
                <a:gd name="connsiteX5" fmla="*/ 1520032 w 1520032"/>
                <a:gd name="connsiteY5" fmla="*/ 515623 h 515623"/>
                <a:gd name="connsiteX6" fmla="*/ 748104 w 1520032"/>
                <a:gd name="connsiteY6" fmla="*/ 515623 h 515623"/>
                <a:gd name="connsiteX7" fmla="*/ 417277 w 1520032"/>
                <a:gd name="connsiteY7" fmla="*/ 515623 h 515623"/>
                <a:gd name="connsiteX8" fmla="*/ 417277 w 1520032"/>
                <a:gd name="connsiteY8" fmla="*/ 515623 h 515623"/>
                <a:gd name="connsiteX9" fmla="*/ 196726 w 1520032"/>
                <a:gd name="connsiteY9" fmla="*/ 515623 h 515623"/>
                <a:gd name="connsiteX10" fmla="*/ 194344 w 1520032"/>
                <a:gd name="connsiteY10" fmla="*/ 302154 h 515623"/>
                <a:gd name="connsiteX11" fmla="*/ 0 w 1520032"/>
                <a:gd name="connsiteY11" fmla="*/ 0 h 515623"/>
                <a:gd name="connsiteX12" fmla="*/ 197644 w 1520032"/>
                <a:gd name="connsiteY12" fmla="*/ 159544 h 515623"/>
                <a:gd name="connsiteX13" fmla="*/ 196726 w 1520032"/>
                <a:gd name="connsiteY13" fmla="*/ 47623 h 515623"/>
                <a:gd name="connsiteX0" fmla="*/ 311273 w 1634579"/>
                <a:gd name="connsiteY0" fmla="*/ 52385 h 520385"/>
                <a:gd name="connsiteX1" fmla="*/ 1634579 w 1634579"/>
                <a:gd name="connsiteY1" fmla="*/ 52385 h 520385"/>
                <a:gd name="connsiteX2" fmla="*/ 1634579 w 1634579"/>
                <a:gd name="connsiteY2" fmla="*/ 130385 h 520385"/>
                <a:gd name="connsiteX3" fmla="*/ 1634579 w 1634579"/>
                <a:gd name="connsiteY3" fmla="*/ 130385 h 520385"/>
                <a:gd name="connsiteX4" fmla="*/ 1634579 w 1634579"/>
                <a:gd name="connsiteY4" fmla="*/ 247385 h 520385"/>
                <a:gd name="connsiteX5" fmla="*/ 1634579 w 1634579"/>
                <a:gd name="connsiteY5" fmla="*/ 520385 h 520385"/>
                <a:gd name="connsiteX6" fmla="*/ 862651 w 1634579"/>
                <a:gd name="connsiteY6" fmla="*/ 520385 h 520385"/>
                <a:gd name="connsiteX7" fmla="*/ 531824 w 1634579"/>
                <a:gd name="connsiteY7" fmla="*/ 520385 h 520385"/>
                <a:gd name="connsiteX8" fmla="*/ 531824 w 1634579"/>
                <a:gd name="connsiteY8" fmla="*/ 520385 h 520385"/>
                <a:gd name="connsiteX9" fmla="*/ 311273 w 1634579"/>
                <a:gd name="connsiteY9" fmla="*/ 520385 h 520385"/>
                <a:gd name="connsiteX10" fmla="*/ 308891 w 1634579"/>
                <a:gd name="connsiteY10" fmla="*/ 306916 h 520385"/>
                <a:gd name="connsiteX11" fmla="*/ 0 w 1634579"/>
                <a:gd name="connsiteY11" fmla="*/ 0 h 520385"/>
                <a:gd name="connsiteX12" fmla="*/ 312191 w 1634579"/>
                <a:gd name="connsiteY12" fmla="*/ 164306 h 520385"/>
                <a:gd name="connsiteX13" fmla="*/ 311273 w 1634579"/>
                <a:gd name="connsiteY13" fmla="*/ 52385 h 520385"/>
                <a:gd name="connsiteX0" fmla="*/ 311273 w 1634579"/>
                <a:gd name="connsiteY0" fmla="*/ 23810 h 491810"/>
                <a:gd name="connsiteX1" fmla="*/ 1634579 w 1634579"/>
                <a:gd name="connsiteY1" fmla="*/ 23810 h 491810"/>
                <a:gd name="connsiteX2" fmla="*/ 1634579 w 1634579"/>
                <a:gd name="connsiteY2" fmla="*/ 101810 h 491810"/>
                <a:gd name="connsiteX3" fmla="*/ 1634579 w 1634579"/>
                <a:gd name="connsiteY3" fmla="*/ 101810 h 491810"/>
                <a:gd name="connsiteX4" fmla="*/ 1634579 w 1634579"/>
                <a:gd name="connsiteY4" fmla="*/ 218810 h 491810"/>
                <a:gd name="connsiteX5" fmla="*/ 1634579 w 1634579"/>
                <a:gd name="connsiteY5" fmla="*/ 491810 h 491810"/>
                <a:gd name="connsiteX6" fmla="*/ 862651 w 1634579"/>
                <a:gd name="connsiteY6" fmla="*/ 491810 h 491810"/>
                <a:gd name="connsiteX7" fmla="*/ 531824 w 1634579"/>
                <a:gd name="connsiteY7" fmla="*/ 491810 h 491810"/>
                <a:gd name="connsiteX8" fmla="*/ 531824 w 1634579"/>
                <a:gd name="connsiteY8" fmla="*/ 491810 h 491810"/>
                <a:gd name="connsiteX9" fmla="*/ 311273 w 1634579"/>
                <a:gd name="connsiteY9" fmla="*/ 491810 h 491810"/>
                <a:gd name="connsiteX10" fmla="*/ 308891 w 1634579"/>
                <a:gd name="connsiteY10" fmla="*/ 278341 h 491810"/>
                <a:gd name="connsiteX11" fmla="*/ 0 w 1634579"/>
                <a:gd name="connsiteY11" fmla="*/ 0 h 491810"/>
                <a:gd name="connsiteX12" fmla="*/ 312191 w 1634579"/>
                <a:gd name="connsiteY12" fmla="*/ 135731 h 491810"/>
                <a:gd name="connsiteX13" fmla="*/ 311273 w 1634579"/>
                <a:gd name="connsiteY13" fmla="*/ 23810 h 491810"/>
                <a:gd name="connsiteX0" fmla="*/ 300364 w 1623670"/>
                <a:gd name="connsiteY0" fmla="*/ 16666 h 484666"/>
                <a:gd name="connsiteX1" fmla="*/ 1623670 w 1623670"/>
                <a:gd name="connsiteY1" fmla="*/ 16666 h 484666"/>
                <a:gd name="connsiteX2" fmla="*/ 1623670 w 1623670"/>
                <a:gd name="connsiteY2" fmla="*/ 94666 h 484666"/>
                <a:gd name="connsiteX3" fmla="*/ 1623670 w 1623670"/>
                <a:gd name="connsiteY3" fmla="*/ 94666 h 484666"/>
                <a:gd name="connsiteX4" fmla="*/ 1623670 w 1623670"/>
                <a:gd name="connsiteY4" fmla="*/ 211666 h 484666"/>
                <a:gd name="connsiteX5" fmla="*/ 1623670 w 1623670"/>
                <a:gd name="connsiteY5" fmla="*/ 484666 h 484666"/>
                <a:gd name="connsiteX6" fmla="*/ 851742 w 1623670"/>
                <a:gd name="connsiteY6" fmla="*/ 484666 h 484666"/>
                <a:gd name="connsiteX7" fmla="*/ 520915 w 1623670"/>
                <a:gd name="connsiteY7" fmla="*/ 484666 h 484666"/>
                <a:gd name="connsiteX8" fmla="*/ 520915 w 1623670"/>
                <a:gd name="connsiteY8" fmla="*/ 484666 h 484666"/>
                <a:gd name="connsiteX9" fmla="*/ 300364 w 1623670"/>
                <a:gd name="connsiteY9" fmla="*/ 484666 h 484666"/>
                <a:gd name="connsiteX10" fmla="*/ 297982 w 1623670"/>
                <a:gd name="connsiteY10" fmla="*/ 271197 h 484666"/>
                <a:gd name="connsiteX11" fmla="*/ 0 w 1623670"/>
                <a:gd name="connsiteY11" fmla="*/ 0 h 484666"/>
                <a:gd name="connsiteX12" fmla="*/ 301282 w 1623670"/>
                <a:gd name="connsiteY12" fmla="*/ 128587 h 484666"/>
                <a:gd name="connsiteX13" fmla="*/ 300364 w 1623670"/>
                <a:gd name="connsiteY13" fmla="*/ 16666 h 484666"/>
                <a:gd name="connsiteX0" fmla="*/ 218545 w 1541851"/>
                <a:gd name="connsiteY0" fmla="*/ 45241 h 513241"/>
                <a:gd name="connsiteX1" fmla="*/ 1541851 w 1541851"/>
                <a:gd name="connsiteY1" fmla="*/ 45241 h 513241"/>
                <a:gd name="connsiteX2" fmla="*/ 1541851 w 1541851"/>
                <a:gd name="connsiteY2" fmla="*/ 123241 h 513241"/>
                <a:gd name="connsiteX3" fmla="*/ 1541851 w 1541851"/>
                <a:gd name="connsiteY3" fmla="*/ 123241 h 513241"/>
                <a:gd name="connsiteX4" fmla="*/ 1541851 w 1541851"/>
                <a:gd name="connsiteY4" fmla="*/ 240241 h 513241"/>
                <a:gd name="connsiteX5" fmla="*/ 1541851 w 1541851"/>
                <a:gd name="connsiteY5" fmla="*/ 513241 h 513241"/>
                <a:gd name="connsiteX6" fmla="*/ 769923 w 1541851"/>
                <a:gd name="connsiteY6" fmla="*/ 513241 h 513241"/>
                <a:gd name="connsiteX7" fmla="*/ 439096 w 1541851"/>
                <a:gd name="connsiteY7" fmla="*/ 513241 h 513241"/>
                <a:gd name="connsiteX8" fmla="*/ 439096 w 1541851"/>
                <a:gd name="connsiteY8" fmla="*/ 513241 h 513241"/>
                <a:gd name="connsiteX9" fmla="*/ 218545 w 1541851"/>
                <a:gd name="connsiteY9" fmla="*/ 513241 h 513241"/>
                <a:gd name="connsiteX10" fmla="*/ 216163 w 1541851"/>
                <a:gd name="connsiteY10" fmla="*/ 299772 h 513241"/>
                <a:gd name="connsiteX11" fmla="*/ 0 w 1541851"/>
                <a:gd name="connsiteY11" fmla="*/ 0 h 513241"/>
                <a:gd name="connsiteX12" fmla="*/ 219463 w 1541851"/>
                <a:gd name="connsiteY12" fmla="*/ 157162 h 513241"/>
                <a:gd name="connsiteX13" fmla="*/ 218545 w 1541851"/>
                <a:gd name="connsiteY13" fmla="*/ 45241 h 513241"/>
                <a:gd name="connsiteX0" fmla="*/ 213090 w 1536396"/>
                <a:gd name="connsiteY0" fmla="*/ 23810 h 491810"/>
                <a:gd name="connsiteX1" fmla="*/ 1536396 w 1536396"/>
                <a:gd name="connsiteY1" fmla="*/ 23810 h 491810"/>
                <a:gd name="connsiteX2" fmla="*/ 1536396 w 1536396"/>
                <a:gd name="connsiteY2" fmla="*/ 101810 h 491810"/>
                <a:gd name="connsiteX3" fmla="*/ 1536396 w 1536396"/>
                <a:gd name="connsiteY3" fmla="*/ 101810 h 491810"/>
                <a:gd name="connsiteX4" fmla="*/ 1536396 w 1536396"/>
                <a:gd name="connsiteY4" fmla="*/ 218810 h 491810"/>
                <a:gd name="connsiteX5" fmla="*/ 1536396 w 1536396"/>
                <a:gd name="connsiteY5" fmla="*/ 491810 h 491810"/>
                <a:gd name="connsiteX6" fmla="*/ 764468 w 1536396"/>
                <a:gd name="connsiteY6" fmla="*/ 491810 h 491810"/>
                <a:gd name="connsiteX7" fmla="*/ 433641 w 1536396"/>
                <a:gd name="connsiteY7" fmla="*/ 491810 h 491810"/>
                <a:gd name="connsiteX8" fmla="*/ 433641 w 1536396"/>
                <a:gd name="connsiteY8" fmla="*/ 491810 h 491810"/>
                <a:gd name="connsiteX9" fmla="*/ 213090 w 1536396"/>
                <a:gd name="connsiteY9" fmla="*/ 491810 h 491810"/>
                <a:gd name="connsiteX10" fmla="*/ 210708 w 1536396"/>
                <a:gd name="connsiteY10" fmla="*/ 278341 h 491810"/>
                <a:gd name="connsiteX11" fmla="*/ 0 w 1536396"/>
                <a:gd name="connsiteY11" fmla="*/ 0 h 491810"/>
                <a:gd name="connsiteX12" fmla="*/ 214008 w 1536396"/>
                <a:gd name="connsiteY12" fmla="*/ 135731 h 491810"/>
                <a:gd name="connsiteX13" fmla="*/ 213090 w 1536396"/>
                <a:gd name="connsiteY13" fmla="*/ 23810 h 491810"/>
                <a:gd name="connsiteX0" fmla="*/ 202181 w 1525487"/>
                <a:gd name="connsiteY0" fmla="*/ 0 h 468000"/>
                <a:gd name="connsiteX1" fmla="*/ 1525487 w 1525487"/>
                <a:gd name="connsiteY1" fmla="*/ 0 h 468000"/>
                <a:gd name="connsiteX2" fmla="*/ 1525487 w 1525487"/>
                <a:gd name="connsiteY2" fmla="*/ 78000 h 468000"/>
                <a:gd name="connsiteX3" fmla="*/ 1525487 w 1525487"/>
                <a:gd name="connsiteY3" fmla="*/ 78000 h 468000"/>
                <a:gd name="connsiteX4" fmla="*/ 1525487 w 1525487"/>
                <a:gd name="connsiteY4" fmla="*/ 195000 h 468000"/>
                <a:gd name="connsiteX5" fmla="*/ 1525487 w 1525487"/>
                <a:gd name="connsiteY5" fmla="*/ 468000 h 468000"/>
                <a:gd name="connsiteX6" fmla="*/ 753559 w 1525487"/>
                <a:gd name="connsiteY6" fmla="*/ 468000 h 468000"/>
                <a:gd name="connsiteX7" fmla="*/ 422732 w 1525487"/>
                <a:gd name="connsiteY7" fmla="*/ 468000 h 468000"/>
                <a:gd name="connsiteX8" fmla="*/ 422732 w 1525487"/>
                <a:gd name="connsiteY8" fmla="*/ 468000 h 468000"/>
                <a:gd name="connsiteX9" fmla="*/ 202181 w 1525487"/>
                <a:gd name="connsiteY9" fmla="*/ 468000 h 468000"/>
                <a:gd name="connsiteX10" fmla="*/ 199799 w 1525487"/>
                <a:gd name="connsiteY10" fmla="*/ 254531 h 468000"/>
                <a:gd name="connsiteX11" fmla="*/ 0 w 1525487"/>
                <a:gd name="connsiteY11" fmla="*/ 3 h 468000"/>
                <a:gd name="connsiteX12" fmla="*/ 203099 w 1525487"/>
                <a:gd name="connsiteY12" fmla="*/ 111921 h 468000"/>
                <a:gd name="connsiteX13" fmla="*/ 202181 w 1525487"/>
                <a:gd name="connsiteY13"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5487" h="468000">
                  <a:moveTo>
                    <a:pt x="202181" y="0"/>
                  </a:moveTo>
                  <a:lnTo>
                    <a:pt x="1525487" y="0"/>
                  </a:lnTo>
                  <a:lnTo>
                    <a:pt x="1525487" y="78000"/>
                  </a:lnTo>
                  <a:lnTo>
                    <a:pt x="1525487" y="78000"/>
                  </a:lnTo>
                  <a:lnTo>
                    <a:pt x="1525487" y="195000"/>
                  </a:lnTo>
                  <a:lnTo>
                    <a:pt x="1525487" y="468000"/>
                  </a:lnTo>
                  <a:lnTo>
                    <a:pt x="753559" y="468000"/>
                  </a:lnTo>
                  <a:lnTo>
                    <a:pt x="422732" y="468000"/>
                  </a:lnTo>
                  <a:lnTo>
                    <a:pt x="422732" y="468000"/>
                  </a:lnTo>
                  <a:lnTo>
                    <a:pt x="202181" y="468000"/>
                  </a:lnTo>
                  <a:lnTo>
                    <a:pt x="199799" y="254531"/>
                  </a:lnTo>
                  <a:lnTo>
                    <a:pt x="0" y="3"/>
                  </a:lnTo>
                  <a:lnTo>
                    <a:pt x="203099" y="111921"/>
                  </a:lnTo>
                  <a:lnTo>
                    <a:pt x="202181" y="0"/>
                  </a:lnTo>
                  <a:close/>
                </a:path>
              </a:pathLst>
            </a:custGeom>
            <a:gr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63" name="テキスト ボックス 62">
              <a:extLst>
                <a:ext uri="{FF2B5EF4-FFF2-40B4-BE49-F238E27FC236}">
                  <a16:creationId xmlns:a16="http://schemas.microsoft.com/office/drawing/2014/main" id="{053D2903-FB18-0DBF-329A-3D70A0E693CF}"/>
                </a:ext>
              </a:extLst>
            </p:cNvPr>
            <p:cNvSpPr txBox="1"/>
            <p:nvPr/>
          </p:nvSpPr>
          <p:spPr>
            <a:xfrm>
              <a:off x="5463425" y="2425469"/>
              <a:ext cx="1188000" cy="547716"/>
            </a:xfrm>
            <a:prstGeom prst="rect">
              <a:avLst/>
            </a:prstGeom>
            <a:noFill/>
            <a:ln>
              <a:noFill/>
            </a:ln>
          </p:spPr>
          <p:txBody>
            <a:bodyPr wrap="square" rtlCol="0">
              <a:sp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働く人の増加により</a:t>
              </a:r>
              <a:endParaRPr kumimoji="0"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年金額が増加</a:t>
              </a:r>
            </a:p>
          </p:txBody>
        </p:sp>
      </p:grpSp>
      <p:sp>
        <p:nvSpPr>
          <p:cNvPr id="3" name="正方形/長方形 2">
            <a:extLst>
              <a:ext uri="{FF2B5EF4-FFF2-40B4-BE49-F238E27FC236}">
                <a16:creationId xmlns:a16="http://schemas.microsoft.com/office/drawing/2014/main" id="{69782AEF-4D7B-BA20-1FB2-AE7F79EFF0EC}"/>
              </a:ext>
            </a:extLst>
          </p:cNvPr>
          <p:cNvSpPr/>
          <p:nvPr/>
        </p:nvSpPr>
        <p:spPr>
          <a:xfrm>
            <a:off x="3042444" y="1445393"/>
            <a:ext cx="3789027" cy="96173"/>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3747734C-9C6E-754F-D23A-D22739592C62}"/>
              </a:ext>
            </a:extLst>
          </p:cNvPr>
          <p:cNvSpPr txBox="1"/>
          <p:nvPr/>
        </p:nvSpPr>
        <p:spPr>
          <a:xfrm>
            <a:off x="325395" y="610617"/>
            <a:ext cx="6614357" cy="1536511"/>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現在</a:t>
            </a:r>
            <a:r>
              <a:rPr kumimoji="0" lang="en-US" altLang="ja-JP"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0" lang="ja-JP" altLang="en-US"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歳の人の受け取る年金額と、現在</a:t>
            </a:r>
            <a:r>
              <a:rPr kumimoji="0" lang="en-US" altLang="ja-JP"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歳の人が将来受け取る年金額を比較すると、成長型経済移行・継続ケースでは、</a:t>
            </a:r>
            <a:endParaRPr kumimoji="0" lang="en-US" altLang="ja-JP"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実質賃金上昇率が高いことや、</a:t>
            </a:r>
            <a:r>
              <a:rPr kumimoji="0" lang="ja-JP" altLang="en-US" sz="16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働く人の増加を背景に厚生年金の加入期間が伸びることで</a:t>
            </a:r>
            <a:r>
              <a:rPr kumimoji="0" lang="ja-JP" altLang="en-US"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平均年金額は物価の伸びを上回って上昇</a:t>
            </a:r>
            <a:r>
              <a:rPr kumimoji="0" lang="ja-JP" altLang="en-US" sz="16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します。年金額の分布も、</a:t>
            </a:r>
            <a:r>
              <a:rPr kumimoji="0" lang="ja-JP" altLang="en-US" sz="16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低年金者が減少する</a:t>
            </a:r>
            <a:r>
              <a:rPr kumimoji="0" lang="ja-JP" altLang="en-US" sz="16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見通しです。</a:t>
            </a:r>
            <a:endParaRPr kumimoji="0" lang="ja-JP" altLang="en-US" sz="16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4052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5977 0.04791 L 3.33333E-6 2.96296E-6 " pathEditMode="relative" rAng="0" ptsTypes="AA">
                                      <p:cBhvr>
                                        <p:cTn id="10" dur="1000" fill="hold"/>
                                        <p:tgtEl>
                                          <p:spTgt spid="55"/>
                                        </p:tgtEl>
                                        <p:attrNameLst>
                                          <p:attrName>ppt_x</p:attrName>
                                          <p:attrName>ppt_y</p:attrName>
                                        </p:attrNameLst>
                                      </p:cBhvr>
                                      <p:rCtr x="-2997" y="-2407"/>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1000" fill="hold"/>
                                        <p:tgtEl>
                                          <p:spTgt spid="61"/>
                                        </p:tgtEl>
                                        <p:attrNameLst>
                                          <p:attrName>ppt_w</p:attrName>
                                        </p:attrNameLst>
                                      </p:cBhvr>
                                      <p:tavLst>
                                        <p:tav tm="0">
                                          <p:val>
                                            <p:fltVal val="0"/>
                                          </p:val>
                                        </p:tav>
                                        <p:tav tm="100000">
                                          <p:val>
                                            <p:strVal val="#ppt_w"/>
                                          </p:val>
                                        </p:tav>
                                      </p:tavLst>
                                    </p:anim>
                                    <p:anim calcmode="lin" valueType="num">
                                      <p:cBhvr>
                                        <p:cTn id="16" dur="1000" fill="hold"/>
                                        <p:tgtEl>
                                          <p:spTgt spid="61"/>
                                        </p:tgtEl>
                                        <p:attrNameLst>
                                          <p:attrName>ppt_h</p:attrName>
                                        </p:attrNameLst>
                                      </p:cBhvr>
                                      <p:tavLst>
                                        <p:tav tm="0">
                                          <p:val>
                                            <p:fltVal val="0"/>
                                          </p:val>
                                        </p:tav>
                                        <p:tav tm="100000">
                                          <p:val>
                                            <p:strVal val="#ppt_h"/>
                                          </p:val>
                                        </p:tav>
                                      </p:tavLst>
                                    </p:anim>
                                  </p:childTnLst>
                                </p:cTn>
                              </p:par>
                              <p:par>
                                <p:cTn id="17" presetID="35" presetClass="path" presetSubtype="0" fill="hold" nodeType="withEffect">
                                  <p:stCondLst>
                                    <p:cond delay="0"/>
                                  </p:stCondLst>
                                  <p:childTnLst>
                                    <p:animMotion origin="layout" path="M 0.06779 0.03426 L -2.5641E-6 1.48148E-6 " pathEditMode="relative" rAng="0" ptsTypes="AA">
                                      <p:cBhvr>
                                        <p:cTn id="18" dur="1000" fill="hold"/>
                                        <p:tgtEl>
                                          <p:spTgt spid="61"/>
                                        </p:tgtEl>
                                        <p:attrNameLst>
                                          <p:attrName>ppt_x</p:attrName>
                                          <p:attrName>ppt_y</p:attrName>
                                        </p:attrNameLst>
                                      </p:cBhvr>
                                      <p:rCtr x="-3397"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6C7537A-D32B-E245-05B7-DEC6A28907A6}"/>
              </a:ext>
            </a:extLst>
          </p:cNvPr>
          <p:cNvSpPr>
            <a:spLocks/>
          </p:cNvSpPr>
          <p:nvPr/>
        </p:nvSpPr>
        <p:spPr>
          <a:xfrm>
            <a:off x="5050020" y="3089508"/>
            <a:ext cx="4446000" cy="3240000"/>
          </a:xfrm>
          <a:prstGeom prst="rect">
            <a:avLst/>
          </a:prstGeom>
          <a:solidFill>
            <a:srgbClr val="EB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40FB510-26E0-2868-5B89-245CF8287A49}"/>
              </a:ext>
            </a:extLst>
          </p:cNvPr>
          <p:cNvSpPr>
            <a:spLocks/>
          </p:cNvSpPr>
          <p:nvPr/>
        </p:nvSpPr>
        <p:spPr>
          <a:xfrm>
            <a:off x="443122" y="3085935"/>
            <a:ext cx="4446000" cy="3240000"/>
          </a:xfrm>
          <a:prstGeom prst="rect">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44F3E8B6-3733-D563-941C-BA34032706C0}"/>
              </a:ext>
            </a:extLst>
          </p:cNvPr>
          <p:cNvSpPr txBox="1"/>
          <p:nvPr/>
        </p:nvSpPr>
        <p:spPr>
          <a:xfrm>
            <a:off x="7613127" y="480216"/>
            <a:ext cx="16002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＜男性の平均年金額＞</a:t>
            </a:r>
          </a:p>
        </p:txBody>
      </p:sp>
      <p:sp>
        <p:nvSpPr>
          <p:cNvPr id="49" name="テキスト ボックス 48">
            <a:extLst>
              <a:ext uri="{FF2B5EF4-FFF2-40B4-BE49-F238E27FC236}">
                <a16:creationId xmlns:a16="http://schemas.microsoft.com/office/drawing/2014/main" id="{1EE2C144-020C-1A43-C7A8-3E6B60F5B3FC}"/>
              </a:ext>
            </a:extLst>
          </p:cNvPr>
          <p:cNvSpPr txBox="1"/>
          <p:nvPr/>
        </p:nvSpPr>
        <p:spPr>
          <a:xfrm>
            <a:off x="7613127" y="1464526"/>
            <a:ext cx="160020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＜女性の平均年金額＞</a:t>
            </a:r>
          </a:p>
        </p:txBody>
      </p:sp>
      <p:sp>
        <p:nvSpPr>
          <p:cNvPr id="28" name="正方形/長方形 27">
            <a:extLst>
              <a:ext uri="{FF2B5EF4-FFF2-40B4-BE49-F238E27FC236}">
                <a16:creationId xmlns:a16="http://schemas.microsoft.com/office/drawing/2014/main" id="{0A95BB4D-0745-9B10-1213-A23AD2425E3E}"/>
              </a:ext>
            </a:extLst>
          </p:cNvPr>
          <p:cNvSpPr/>
          <p:nvPr/>
        </p:nvSpPr>
        <p:spPr>
          <a:xfrm>
            <a:off x="4250383" y="2096003"/>
            <a:ext cx="324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90B3AD4F-9B3F-9CD7-8D20-7A005EEAB7A5}"/>
              </a:ext>
            </a:extLst>
          </p:cNvPr>
          <p:cNvSpPr/>
          <p:nvPr/>
        </p:nvSpPr>
        <p:spPr>
          <a:xfrm>
            <a:off x="633829" y="2338455"/>
            <a:ext cx="1620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E64E6B3B-35DE-133D-9F6B-31C714527393}"/>
              </a:ext>
            </a:extLst>
          </p:cNvPr>
          <p:cNvSpPr/>
          <p:nvPr/>
        </p:nvSpPr>
        <p:spPr>
          <a:xfrm>
            <a:off x="2872504" y="1817377"/>
            <a:ext cx="3960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1924A0A8-D102-6A0E-63B0-88282B28C89E}"/>
              </a:ext>
            </a:extLst>
          </p:cNvPr>
          <p:cNvSpPr/>
          <p:nvPr/>
        </p:nvSpPr>
        <p:spPr>
          <a:xfrm>
            <a:off x="412773" y="0"/>
            <a:ext cx="6478404" cy="562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世代別にみた将来の平均年金額や年金額分布の変化</a:t>
            </a:r>
          </a:p>
        </p:txBody>
      </p:sp>
      <p:sp>
        <p:nvSpPr>
          <p:cNvPr id="11" name="スライド番号プレースホルダー 3">
            <a:extLst>
              <a:ext uri="{FF2B5EF4-FFF2-40B4-BE49-F238E27FC236}">
                <a16:creationId xmlns:a16="http://schemas.microsoft.com/office/drawing/2014/main" id="{25F026AF-AD6E-4023-398F-F47F52F1B846}"/>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86612FA7-461B-0BEB-F3AE-8CF890B5CD15}"/>
              </a:ext>
            </a:extLst>
          </p:cNvPr>
          <p:cNvSpPr txBox="1"/>
          <p:nvPr/>
        </p:nvSpPr>
        <p:spPr>
          <a:xfrm>
            <a:off x="415778" y="2726976"/>
            <a:ext cx="9075886" cy="241233"/>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defPPr>
              <a:defRPr lang="en-US"/>
            </a:defPPr>
            <a:lvl1pPr lvl="0" algn="ctr">
              <a:defRPr kumimoji="0" sz="1400" b="0"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400" b="1"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 </a:t>
            </a:r>
            <a:r>
              <a:rPr kumimoji="0" lang="en-US" altLang="ja-JP"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年金額は物価上昇率で</a:t>
            </a:r>
            <a:r>
              <a:rPr kumimoji="0" lang="en-US" altLang="ja-JP"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2024</a:t>
            </a:r>
            <a:r>
              <a:rPr kumimoji="0" lang="ja-JP" altLang="en-US" sz="12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年度に割り戻した実質額。</a:t>
            </a:r>
            <a:endParaRPr kumimoji="0" lang="ja-JP" altLang="en-US" sz="1400" b="0" i="0" u="none" strike="noStrike" kern="1200" cap="none" spc="30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aphicFrame>
        <p:nvGraphicFramePr>
          <p:cNvPr id="31" name="グラフ 30">
            <a:extLst>
              <a:ext uri="{FF2B5EF4-FFF2-40B4-BE49-F238E27FC236}">
                <a16:creationId xmlns:a16="http://schemas.microsoft.com/office/drawing/2014/main" id="{4249B538-BEAC-08D5-5A2C-8170E185F7B2}"/>
              </a:ext>
            </a:extLst>
          </p:cNvPr>
          <p:cNvGraphicFramePr/>
          <p:nvPr/>
        </p:nvGraphicFramePr>
        <p:xfrm>
          <a:off x="412773" y="3089508"/>
          <a:ext cx="4446000" cy="32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グラフ 49">
            <a:extLst>
              <a:ext uri="{FF2B5EF4-FFF2-40B4-BE49-F238E27FC236}">
                <a16:creationId xmlns:a16="http://schemas.microsoft.com/office/drawing/2014/main" id="{19DAAAD3-03E8-5A25-CD40-EF5051E406CB}"/>
              </a:ext>
            </a:extLst>
          </p:cNvPr>
          <p:cNvGraphicFramePr/>
          <p:nvPr/>
        </p:nvGraphicFramePr>
        <p:xfrm>
          <a:off x="5047229" y="3089508"/>
          <a:ext cx="4446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53" name="右矢印 48">
            <a:extLst>
              <a:ext uri="{FF2B5EF4-FFF2-40B4-BE49-F238E27FC236}">
                <a16:creationId xmlns:a16="http://schemas.microsoft.com/office/drawing/2014/main" id="{FFFB0D88-41D8-CCB1-1000-771A3CDE662D}"/>
              </a:ext>
            </a:extLst>
          </p:cNvPr>
          <p:cNvSpPr/>
          <p:nvPr/>
        </p:nvSpPr>
        <p:spPr>
          <a:xfrm>
            <a:off x="6789434" y="4067224"/>
            <a:ext cx="360000" cy="206935"/>
          </a:xfrm>
          <a:prstGeom prst="rightArrow">
            <a:avLst>
              <a:gd name="adj1" fmla="val 44622"/>
              <a:gd name="adj2" fmla="val 52191"/>
            </a:avLst>
          </a:prstGeom>
          <a:solidFill>
            <a:schemeClr val="accent2">
              <a:lumMod val="60000"/>
              <a:lumOff val="40000"/>
            </a:schemeClr>
          </a:solidFill>
          <a:ln w="25400" cap="flat" cmpd="sng" algn="ctr">
            <a:noFill/>
            <a:prstDash val="solid"/>
          </a:ln>
          <a:effectLst/>
        </p:spPr>
        <p:txBody>
          <a:bodyPr wrap="none" lIns="108000" rIns="72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10" name="表 9">
            <a:extLst>
              <a:ext uri="{FF2B5EF4-FFF2-40B4-BE49-F238E27FC236}">
                <a16:creationId xmlns:a16="http://schemas.microsoft.com/office/drawing/2014/main" id="{3EEDFE29-F989-6B3B-9810-E96BA29345FE}"/>
              </a:ext>
            </a:extLst>
          </p:cNvPr>
          <p:cNvGraphicFramePr>
            <a:graphicFrameLocks noGrp="1"/>
          </p:cNvGraphicFramePr>
          <p:nvPr/>
        </p:nvGraphicFramePr>
        <p:xfrm>
          <a:off x="7333227" y="743147"/>
          <a:ext cx="2160000" cy="640080"/>
        </p:xfrm>
        <a:graphic>
          <a:graphicData uri="http://schemas.openxmlformats.org/drawingml/2006/table">
            <a:tbl>
              <a:tblPr firstRow="1" bandRow="1">
                <a:tableStyleId>{5C22544A-7EE6-4342-B048-85BDC9FD1C3A}</a:tableStyleId>
              </a:tblPr>
              <a:tblGrid>
                <a:gridCol w="1241500">
                  <a:extLst>
                    <a:ext uri="{9D8B030D-6E8A-4147-A177-3AD203B41FA5}">
                      <a16:colId xmlns:a16="http://schemas.microsoft.com/office/drawing/2014/main" val="1834227299"/>
                    </a:ext>
                  </a:extLst>
                </a:gridCol>
                <a:gridCol w="918500">
                  <a:extLst>
                    <a:ext uri="{9D8B030D-6E8A-4147-A177-3AD203B41FA5}">
                      <a16:colId xmlns:a16="http://schemas.microsoft.com/office/drawing/2014/main" val="1126356886"/>
                    </a:ext>
                  </a:extLst>
                </a:gridCol>
              </a:tblGrid>
              <a:tr h="198609">
                <a:tc>
                  <a:txBody>
                    <a:bodyPr/>
                    <a:lstStyle/>
                    <a:p>
                      <a:endParaRPr kumimoji="1" lang="ja-JP" altLang="en-US" sz="8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平均年金月額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42847521"/>
                  </a:ext>
                </a:extLst>
              </a:tr>
              <a:tr h="198609">
                <a:tc>
                  <a:txBody>
                    <a:bodyPr/>
                    <a:lstStyle/>
                    <a:p>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1959</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65</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14.9</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24005079"/>
                  </a:ext>
                </a:extLst>
              </a:tr>
              <a:tr h="198609">
                <a:tc>
                  <a:txBody>
                    <a:bodyPr/>
                    <a:lstStyle/>
                    <a:p>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1994</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30</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14.7</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541869"/>
                  </a:ext>
                </a:extLst>
              </a:tr>
            </a:tbl>
          </a:graphicData>
        </a:graphic>
      </p:graphicFrame>
      <p:graphicFrame>
        <p:nvGraphicFramePr>
          <p:cNvPr id="12" name="表 11">
            <a:extLst>
              <a:ext uri="{FF2B5EF4-FFF2-40B4-BE49-F238E27FC236}">
                <a16:creationId xmlns:a16="http://schemas.microsoft.com/office/drawing/2014/main" id="{6C5750E2-4F7C-0762-3E04-6A88256A7D80}"/>
              </a:ext>
            </a:extLst>
          </p:cNvPr>
          <p:cNvGraphicFramePr>
            <a:graphicFrameLocks noGrp="1"/>
          </p:cNvGraphicFramePr>
          <p:nvPr/>
        </p:nvGraphicFramePr>
        <p:xfrm>
          <a:off x="7333227" y="1731662"/>
          <a:ext cx="2160000" cy="640080"/>
        </p:xfrm>
        <a:graphic>
          <a:graphicData uri="http://schemas.openxmlformats.org/drawingml/2006/table">
            <a:tbl>
              <a:tblPr firstRow="1" bandRow="1">
                <a:tableStyleId>{5C22544A-7EE6-4342-B048-85BDC9FD1C3A}</a:tableStyleId>
              </a:tblPr>
              <a:tblGrid>
                <a:gridCol w="1241499">
                  <a:extLst>
                    <a:ext uri="{9D8B030D-6E8A-4147-A177-3AD203B41FA5}">
                      <a16:colId xmlns:a16="http://schemas.microsoft.com/office/drawing/2014/main" val="1834227299"/>
                    </a:ext>
                  </a:extLst>
                </a:gridCol>
                <a:gridCol w="918501">
                  <a:extLst>
                    <a:ext uri="{9D8B030D-6E8A-4147-A177-3AD203B41FA5}">
                      <a16:colId xmlns:a16="http://schemas.microsoft.com/office/drawing/2014/main" val="1126356886"/>
                    </a:ext>
                  </a:extLst>
                </a:gridCol>
              </a:tblGrid>
              <a:tr h="0">
                <a:tc>
                  <a:txBody>
                    <a:bodyPr/>
                    <a:lstStyle/>
                    <a:p>
                      <a:endParaRPr kumimoji="1" lang="ja-JP" altLang="en-US" sz="8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tc>
                  <a:txBody>
                    <a:bodyPr/>
                    <a:lstStyle/>
                    <a:p>
                      <a:pPr algn="ct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平均年金月額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extLst>
                  <a:ext uri="{0D108BD9-81ED-4DB2-BD59-A6C34878D82A}">
                    <a16:rowId xmlns:a16="http://schemas.microsoft.com/office/drawing/2014/main" val="3842847521"/>
                  </a:ext>
                </a:extLst>
              </a:tr>
              <a:tr h="0">
                <a:tc>
                  <a:txBody>
                    <a:bodyPr/>
                    <a:lstStyle/>
                    <a:p>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1959</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65</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9.3</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extLst>
                  <a:ext uri="{0D108BD9-81ED-4DB2-BD59-A6C34878D82A}">
                    <a16:rowId xmlns:a16="http://schemas.microsoft.com/office/drawing/2014/main" val="3124005079"/>
                  </a:ext>
                </a:extLst>
              </a:tr>
              <a:tr h="173450">
                <a:tc>
                  <a:txBody>
                    <a:bodyPr/>
                    <a:lstStyle/>
                    <a:p>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1994</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年度生＜</a:t>
                      </a: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30</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tc>
                  <a:txBody>
                    <a:bodyPr/>
                    <a:lstStyle/>
                    <a:p>
                      <a:pPr algn="ctr"/>
                      <a:r>
                        <a:rPr kumimoji="1" lang="en-US" altLang="ja-JP" sz="800" b="0" kern="1200" dirty="0">
                          <a:solidFill>
                            <a:schemeClr val="tx1"/>
                          </a:solidFill>
                          <a:latin typeface="メイリオ" panose="020B0604030504040204" pitchFamily="50" charset="-128"/>
                          <a:ea typeface="メイリオ" panose="020B0604030504040204" pitchFamily="50" charset="-128"/>
                          <a:cs typeface="+mn-cs"/>
                        </a:rPr>
                        <a:t>10.7</a:t>
                      </a:r>
                      <a:r>
                        <a:rPr kumimoji="1" lang="ja-JP" altLang="en-US" sz="800" b="0" kern="1200" dirty="0">
                          <a:solidFill>
                            <a:schemeClr val="tx1"/>
                          </a:solidFill>
                          <a:latin typeface="メイリオ" panose="020B0604030504040204" pitchFamily="50" charset="-128"/>
                          <a:ea typeface="メイリオ" panose="020B0604030504040204" pitchFamily="50"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EFF"/>
                    </a:solidFill>
                  </a:tcPr>
                </a:tc>
                <a:extLst>
                  <a:ext uri="{0D108BD9-81ED-4DB2-BD59-A6C34878D82A}">
                    <a16:rowId xmlns:a16="http://schemas.microsoft.com/office/drawing/2014/main" val="52541869"/>
                  </a:ext>
                </a:extLst>
              </a:tr>
            </a:tbl>
          </a:graphicData>
        </a:graphic>
      </p:graphicFrame>
      <p:sp>
        <p:nvSpPr>
          <p:cNvPr id="51" name="テキスト ボックス 50">
            <a:extLst>
              <a:ext uri="{FF2B5EF4-FFF2-40B4-BE49-F238E27FC236}">
                <a16:creationId xmlns:a16="http://schemas.microsoft.com/office/drawing/2014/main" id="{3747734C-9C6E-754F-D23A-D22739592C62}"/>
              </a:ext>
            </a:extLst>
          </p:cNvPr>
          <p:cNvSpPr txBox="1"/>
          <p:nvPr/>
        </p:nvSpPr>
        <p:spPr>
          <a:xfrm>
            <a:off x="313101" y="612782"/>
            <a:ext cx="7640555" cy="189154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現在</a:t>
            </a:r>
            <a:r>
              <a:rPr kumimoji="0" lang="en-US" altLang="ja-JP"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65</a:t>
            </a:r>
            <a:r>
              <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歳の人の受け取る年金額と、現在</a:t>
            </a:r>
            <a:r>
              <a:rPr kumimoji="0" lang="en-US" altLang="ja-JP"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歳の人が将来受け取る年金額を比較すると、</a:t>
            </a:r>
            <a:endParaRPr kumimoji="0" lang="en-US" altLang="ja-JP"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過去</a:t>
            </a:r>
            <a:r>
              <a:rPr kumimoji="0" lang="en-US" altLang="ja-JP"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30</a:t>
            </a:r>
            <a:r>
              <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年投影ケースでは、</a:t>
            </a:r>
            <a:endParaRPr kumimoji="0" lang="en-US" altLang="ja-JP"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altLang="ja-JP" sz="7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20000"/>
              </a:lnSpc>
              <a:spcBef>
                <a:spcPts val="0"/>
              </a:spcBef>
              <a:spcAft>
                <a:spcPts val="0"/>
              </a:spcAft>
              <a:buClrTx/>
              <a:buSzTx/>
              <a:tabLst/>
              <a:defRPr/>
            </a:pPr>
            <a:r>
              <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■男性は、平均年金額は概ね横ばいです。</a:t>
            </a:r>
            <a:endParaRPr lang="en-US" altLang="ja-JP" sz="1400" spc="50" dirty="0">
              <a:solidFill>
                <a:srgbClr val="002060"/>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20000"/>
              </a:lnSpc>
              <a:spcBef>
                <a:spcPts val="0"/>
              </a:spcBef>
              <a:spcAft>
                <a:spcPts val="0"/>
              </a:spcAft>
              <a:buClrTx/>
              <a:buSzTx/>
              <a:tabLst/>
              <a:defRPr/>
            </a:pPr>
            <a:endParaRPr kumimoji="0" lang="en-US" altLang="ja-JP" sz="7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20000"/>
              </a:lnSpc>
              <a:spcBef>
                <a:spcPts val="0"/>
              </a:spcBef>
              <a:spcAft>
                <a:spcPts val="0"/>
              </a:spcAft>
              <a:buClrTx/>
              <a:buSzTx/>
              <a:tabLst/>
              <a:defRPr/>
            </a:pPr>
            <a:r>
              <a:rPr kumimoji="0" lang="ja-JP" altLang="en-US"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4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女性は、働く人の増加を背景に</a:t>
            </a:r>
            <a:r>
              <a:rPr kumimoji="0" lang="ja-JP" altLang="en-US"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厚生年金の加入期間が伸びる</a:t>
            </a:r>
            <a:r>
              <a:rPr kumimoji="0" lang="ja-JP" altLang="en-US" sz="14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ことで、</a:t>
            </a:r>
            <a:r>
              <a:rPr kumimoji="0" lang="ja-JP" altLang="en-US"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平均年金額は</a:t>
            </a:r>
            <a:endParaRPr kumimoji="0" lang="en-US" altLang="ja-JP"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20000"/>
              </a:lnSpc>
              <a:spcBef>
                <a:spcPts val="0"/>
              </a:spcBef>
              <a:spcAft>
                <a:spcPts val="0"/>
              </a:spcAft>
              <a:buClrTx/>
              <a:buSzTx/>
              <a:tabLst/>
              <a:defRPr/>
            </a:pPr>
            <a:r>
              <a:rPr kumimoji="0" lang="ja-JP" altLang="en-US" sz="14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物価の伸びを上回って賃金と同じくらいのペースで</a:t>
            </a:r>
            <a:r>
              <a:rPr kumimoji="0" lang="ja-JP" altLang="en-US"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上昇</a:t>
            </a:r>
            <a:r>
              <a:rPr kumimoji="0" lang="ja-JP" altLang="en-US" sz="14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し、年金額の分布も、</a:t>
            </a:r>
            <a:endParaRPr kumimoji="0" lang="en-US" altLang="ja-JP" sz="14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20000"/>
              </a:lnSpc>
              <a:spcBef>
                <a:spcPts val="0"/>
              </a:spcBef>
              <a:spcAft>
                <a:spcPts val="0"/>
              </a:spcAft>
              <a:buClrTx/>
              <a:buSzTx/>
              <a:tabLst/>
              <a:defRPr/>
            </a:pPr>
            <a:r>
              <a:rPr kumimoji="0" lang="ja-JP" altLang="en-US"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低年金者が減少する</a:t>
            </a:r>
            <a:r>
              <a:rPr kumimoji="0" lang="ja-JP" altLang="en-US" sz="140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見通しです。</a:t>
            </a:r>
            <a:r>
              <a:rPr kumimoji="0" lang="ja-JP" altLang="en-US" sz="1400" b="1"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endParaRPr kumimoji="0" lang="ja-JP" altLang="en-US" sz="140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2C7C3D7E-A260-D06C-4892-297139376F1F}"/>
              </a:ext>
            </a:extLst>
          </p:cNvPr>
          <p:cNvGrpSpPr/>
          <p:nvPr/>
        </p:nvGrpSpPr>
        <p:grpSpPr>
          <a:xfrm>
            <a:off x="5779879" y="3506824"/>
            <a:ext cx="1188000" cy="588930"/>
            <a:chOff x="5779879" y="3506824"/>
            <a:chExt cx="1188000" cy="588930"/>
          </a:xfrm>
        </p:grpSpPr>
        <p:sp>
          <p:nvSpPr>
            <p:cNvPr id="18" name="吹き出し: 四角形 17">
              <a:extLst>
                <a:ext uri="{FF2B5EF4-FFF2-40B4-BE49-F238E27FC236}">
                  <a16:creationId xmlns:a16="http://schemas.microsoft.com/office/drawing/2014/main" id="{49DD45AF-8D0E-10CE-DAA3-354E241C7B85}"/>
                </a:ext>
              </a:extLst>
            </p:cNvPr>
            <p:cNvSpPr/>
            <p:nvPr/>
          </p:nvSpPr>
          <p:spPr>
            <a:xfrm>
              <a:off x="5791202" y="3506824"/>
              <a:ext cx="1165354" cy="588930"/>
            </a:xfrm>
            <a:custGeom>
              <a:avLst/>
              <a:gdLst>
                <a:gd name="connsiteX0" fmla="*/ 0 w 1165354"/>
                <a:gd name="connsiteY0" fmla="*/ 0 h 468000"/>
                <a:gd name="connsiteX1" fmla="*/ 679790 w 1165354"/>
                <a:gd name="connsiteY1" fmla="*/ 0 h 468000"/>
                <a:gd name="connsiteX2" fmla="*/ 679790 w 1165354"/>
                <a:gd name="connsiteY2" fmla="*/ 0 h 468000"/>
                <a:gd name="connsiteX3" fmla="*/ 971128 w 1165354"/>
                <a:gd name="connsiteY3" fmla="*/ 0 h 468000"/>
                <a:gd name="connsiteX4" fmla="*/ 1165354 w 1165354"/>
                <a:gd name="connsiteY4" fmla="*/ 0 h 468000"/>
                <a:gd name="connsiteX5" fmla="*/ 1165354 w 1165354"/>
                <a:gd name="connsiteY5" fmla="*/ 273000 h 468000"/>
                <a:gd name="connsiteX6" fmla="*/ 1165354 w 1165354"/>
                <a:gd name="connsiteY6" fmla="*/ 273000 h 468000"/>
                <a:gd name="connsiteX7" fmla="*/ 1165354 w 1165354"/>
                <a:gd name="connsiteY7" fmla="*/ 390000 h 468000"/>
                <a:gd name="connsiteX8" fmla="*/ 1165354 w 1165354"/>
                <a:gd name="connsiteY8" fmla="*/ 468000 h 468000"/>
                <a:gd name="connsiteX9" fmla="*/ 971128 w 1165354"/>
                <a:gd name="connsiteY9" fmla="*/ 468000 h 468000"/>
                <a:gd name="connsiteX10" fmla="*/ 1134169 w 1165354"/>
                <a:gd name="connsiteY10" fmla="*/ 584335 h 468000"/>
                <a:gd name="connsiteX11" fmla="*/ 679790 w 1165354"/>
                <a:gd name="connsiteY11" fmla="*/ 468000 h 468000"/>
                <a:gd name="connsiteX12" fmla="*/ 0 w 1165354"/>
                <a:gd name="connsiteY12" fmla="*/ 468000 h 468000"/>
                <a:gd name="connsiteX13" fmla="*/ 0 w 1165354"/>
                <a:gd name="connsiteY13" fmla="*/ 390000 h 468000"/>
                <a:gd name="connsiteX14" fmla="*/ 0 w 1165354"/>
                <a:gd name="connsiteY14" fmla="*/ 273000 h 468000"/>
                <a:gd name="connsiteX15" fmla="*/ 0 w 1165354"/>
                <a:gd name="connsiteY15" fmla="*/ 273000 h 468000"/>
                <a:gd name="connsiteX16" fmla="*/ 0 w 1165354"/>
                <a:gd name="connsiteY16" fmla="*/ 0 h 468000"/>
                <a:gd name="connsiteX0" fmla="*/ 0 w 1165354"/>
                <a:gd name="connsiteY0" fmla="*/ 0 h 584335"/>
                <a:gd name="connsiteX1" fmla="*/ 679790 w 1165354"/>
                <a:gd name="connsiteY1" fmla="*/ 0 h 584335"/>
                <a:gd name="connsiteX2" fmla="*/ 679790 w 1165354"/>
                <a:gd name="connsiteY2" fmla="*/ 0 h 584335"/>
                <a:gd name="connsiteX3" fmla="*/ 971128 w 1165354"/>
                <a:gd name="connsiteY3" fmla="*/ 0 h 584335"/>
                <a:gd name="connsiteX4" fmla="*/ 1165354 w 1165354"/>
                <a:gd name="connsiteY4" fmla="*/ 0 h 584335"/>
                <a:gd name="connsiteX5" fmla="*/ 1165354 w 1165354"/>
                <a:gd name="connsiteY5" fmla="*/ 273000 h 584335"/>
                <a:gd name="connsiteX6" fmla="*/ 1165354 w 1165354"/>
                <a:gd name="connsiteY6" fmla="*/ 273000 h 584335"/>
                <a:gd name="connsiteX7" fmla="*/ 1165354 w 1165354"/>
                <a:gd name="connsiteY7" fmla="*/ 390000 h 584335"/>
                <a:gd name="connsiteX8" fmla="*/ 1165354 w 1165354"/>
                <a:gd name="connsiteY8" fmla="*/ 468000 h 584335"/>
                <a:gd name="connsiteX9" fmla="*/ 971128 w 1165354"/>
                <a:gd name="connsiteY9" fmla="*/ 468000 h 584335"/>
                <a:gd name="connsiteX10" fmla="*/ 1134169 w 1165354"/>
                <a:gd name="connsiteY10" fmla="*/ 584335 h 584335"/>
                <a:gd name="connsiteX11" fmla="*/ 803854 w 1165354"/>
                <a:gd name="connsiteY11" fmla="*/ 477190 h 584335"/>
                <a:gd name="connsiteX12" fmla="*/ 0 w 1165354"/>
                <a:gd name="connsiteY12" fmla="*/ 468000 h 584335"/>
                <a:gd name="connsiteX13" fmla="*/ 0 w 1165354"/>
                <a:gd name="connsiteY13" fmla="*/ 390000 h 584335"/>
                <a:gd name="connsiteX14" fmla="*/ 0 w 1165354"/>
                <a:gd name="connsiteY14" fmla="*/ 273000 h 584335"/>
                <a:gd name="connsiteX15" fmla="*/ 0 w 1165354"/>
                <a:gd name="connsiteY15" fmla="*/ 273000 h 584335"/>
                <a:gd name="connsiteX16" fmla="*/ 0 w 1165354"/>
                <a:gd name="connsiteY16" fmla="*/ 0 h 584335"/>
                <a:gd name="connsiteX0" fmla="*/ 0 w 1165354"/>
                <a:gd name="connsiteY0" fmla="*/ 0 h 584335"/>
                <a:gd name="connsiteX1" fmla="*/ 679790 w 1165354"/>
                <a:gd name="connsiteY1" fmla="*/ 0 h 584335"/>
                <a:gd name="connsiteX2" fmla="*/ 679790 w 1165354"/>
                <a:gd name="connsiteY2" fmla="*/ 0 h 584335"/>
                <a:gd name="connsiteX3" fmla="*/ 971128 w 1165354"/>
                <a:gd name="connsiteY3" fmla="*/ 0 h 584335"/>
                <a:gd name="connsiteX4" fmla="*/ 1165354 w 1165354"/>
                <a:gd name="connsiteY4" fmla="*/ 0 h 584335"/>
                <a:gd name="connsiteX5" fmla="*/ 1165354 w 1165354"/>
                <a:gd name="connsiteY5" fmla="*/ 273000 h 584335"/>
                <a:gd name="connsiteX6" fmla="*/ 1165354 w 1165354"/>
                <a:gd name="connsiteY6" fmla="*/ 273000 h 584335"/>
                <a:gd name="connsiteX7" fmla="*/ 1165354 w 1165354"/>
                <a:gd name="connsiteY7" fmla="*/ 390000 h 584335"/>
                <a:gd name="connsiteX8" fmla="*/ 1165354 w 1165354"/>
                <a:gd name="connsiteY8" fmla="*/ 468000 h 584335"/>
                <a:gd name="connsiteX9" fmla="*/ 971128 w 1165354"/>
                <a:gd name="connsiteY9" fmla="*/ 468000 h 584335"/>
                <a:gd name="connsiteX10" fmla="*/ 1083624 w 1165354"/>
                <a:gd name="connsiteY10" fmla="*/ 584335 h 584335"/>
                <a:gd name="connsiteX11" fmla="*/ 803854 w 1165354"/>
                <a:gd name="connsiteY11" fmla="*/ 477190 h 584335"/>
                <a:gd name="connsiteX12" fmla="*/ 0 w 1165354"/>
                <a:gd name="connsiteY12" fmla="*/ 468000 h 584335"/>
                <a:gd name="connsiteX13" fmla="*/ 0 w 1165354"/>
                <a:gd name="connsiteY13" fmla="*/ 390000 h 584335"/>
                <a:gd name="connsiteX14" fmla="*/ 0 w 1165354"/>
                <a:gd name="connsiteY14" fmla="*/ 273000 h 584335"/>
                <a:gd name="connsiteX15" fmla="*/ 0 w 1165354"/>
                <a:gd name="connsiteY15" fmla="*/ 273000 h 584335"/>
                <a:gd name="connsiteX16" fmla="*/ 0 w 1165354"/>
                <a:gd name="connsiteY16" fmla="*/ 0 h 584335"/>
                <a:gd name="connsiteX0" fmla="*/ 0 w 1165354"/>
                <a:gd name="connsiteY0" fmla="*/ 0 h 575145"/>
                <a:gd name="connsiteX1" fmla="*/ 679790 w 1165354"/>
                <a:gd name="connsiteY1" fmla="*/ 0 h 575145"/>
                <a:gd name="connsiteX2" fmla="*/ 679790 w 1165354"/>
                <a:gd name="connsiteY2" fmla="*/ 0 h 575145"/>
                <a:gd name="connsiteX3" fmla="*/ 971128 w 1165354"/>
                <a:gd name="connsiteY3" fmla="*/ 0 h 575145"/>
                <a:gd name="connsiteX4" fmla="*/ 1165354 w 1165354"/>
                <a:gd name="connsiteY4" fmla="*/ 0 h 575145"/>
                <a:gd name="connsiteX5" fmla="*/ 1165354 w 1165354"/>
                <a:gd name="connsiteY5" fmla="*/ 273000 h 575145"/>
                <a:gd name="connsiteX6" fmla="*/ 1165354 w 1165354"/>
                <a:gd name="connsiteY6" fmla="*/ 273000 h 575145"/>
                <a:gd name="connsiteX7" fmla="*/ 1165354 w 1165354"/>
                <a:gd name="connsiteY7" fmla="*/ 390000 h 575145"/>
                <a:gd name="connsiteX8" fmla="*/ 1165354 w 1165354"/>
                <a:gd name="connsiteY8" fmla="*/ 468000 h 575145"/>
                <a:gd name="connsiteX9" fmla="*/ 971128 w 1165354"/>
                <a:gd name="connsiteY9" fmla="*/ 468000 h 575145"/>
                <a:gd name="connsiteX10" fmla="*/ 1115789 w 1165354"/>
                <a:gd name="connsiteY10" fmla="*/ 575145 h 575145"/>
                <a:gd name="connsiteX11" fmla="*/ 803854 w 1165354"/>
                <a:gd name="connsiteY11" fmla="*/ 477190 h 575145"/>
                <a:gd name="connsiteX12" fmla="*/ 0 w 1165354"/>
                <a:gd name="connsiteY12" fmla="*/ 468000 h 575145"/>
                <a:gd name="connsiteX13" fmla="*/ 0 w 1165354"/>
                <a:gd name="connsiteY13" fmla="*/ 390000 h 575145"/>
                <a:gd name="connsiteX14" fmla="*/ 0 w 1165354"/>
                <a:gd name="connsiteY14" fmla="*/ 273000 h 575145"/>
                <a:gd name="connsiteX15" fmla="*/ 0 w 1165354"/>
                <a:gd name="connsiteY15" fmla="*/ 273000 h 575145"/>
                <a:gd name="connsiteX16" fmla="*/ 0 w 1165354"/>
                <a:gd name="connsiteY16" fmla="*/ 0 h 575145"/>
                <a:gd name="connsiteX0" fmla="*/ 0 w 1165354"/>
                <a:gd name="connsiteY0" fmla="*/ 0 h 598120"/>
                <a:gd name="connsiteX1" fmla="*/ 679790 w 1165354"/>
                <a:gd name="connsiteY1" fmla="*/ 0 h 598120"/>
                <a:gd name="connsiteX2" fmla="*/ 679790 w 1165354"/>
                <a:gd name="connsiteY2" fmla="*/ 0 h 598120"/>
                <a:gd name="connsiteX3" fmla="*/ 971128 w 1165354"/>
                <a:gd name="connsiteY3" fmla="*/ 0 h 598120"/>
                <a:gd name="connsiteX4" fmla="*/ 1165354 w 1165354"/>
                <a:gd name="connsiteY4" fmla="*/ 0 h 598120"/>
                <a:gd name="connsiteX5" fmla="*/ 1165354 w 1165354"/>
                <a:gd name="connsiteY5" fmla="*/ 273000 h 598120"/>
                <a:gd name="connsiteX6" fmla="*/ 1165354 w 1165354"/>
                <a:gd name="connsiteY6" fmla="*/ 273000 h 598120"/>
                <a:gd name="connsiteX7" fmla="*/ 1165354 w 1165354"/>
                <a:gd name="connsiteY7" fmla="*/ 390000 h 598120"/>
                <a:gd name="connsiteX8" fmla="*/ 1165354 w 1165354"/>
                <a:gd name="connsiteY8" fmla="*/ 468000 h 598120"/>
                <a:gd name="connsiteX9" fmla="*/ 971128 w 1165354"/>
                <a:gd name="connsiteY9" fmla="*/ 468000 h 598120"/>
                <a:gd name="connsiteX10" fmla="*/ 1129574 w 1165354"/>
                <a:gd name="connsiteY10" fmla="*/ 598120 h 598120"/>
                <a:gd name="connsiteX11" fmla="*/ 803854 w 1165354"/>
                <a:gd name="connsiteY11" fmla="*/ 477190 h 598120"/>
                <a:gd name="connsiteX12" fmla="*/ 0 w 1165354"/>
                <a:gd name="connsiteY12" fmla="*/ 468000 h 598120"/>
                <a:gd name="connsiteX13" fmla="*/ 0 w 1165354"/>
                <a:gd name="connsiteY13" fmla="*/ 390000 h 598120"/>
                <a:gd name="connsiteX14" fmla="*/ 0 w 1165354"/>
                <a:gd name="connsiteY14" fmla="*/ 273000 h 598120"/>
                <a:gd name="connsiteX15" fmla="*/ 0 w 1165354"/>
                <a:gd name="connsiteY15" fmla="*/ 273000 h 598120"/>
                <a:gd name="connsiteX16" fmla="*/ 0 w 1165354"/>
                <a:gd name="connsiteY16" fmla="*/ 0 h 598120"/>
                <a:gd name="connsiteX0" fmla="*/ 0 w 1165354"/>
                <a:gd name="connsiteY0" fmla="*/ 0 h 593525"/>
                <a:gd name="connsiteX1" fmla="*/ 679790 w 1165354"/>
                <a:gd name="connsiteY1" fmla="*/ 0 h 593525"/>
                <a:gd name="connsiteX2" fmla="*/ 679790 w 1165354"/>
                <a:gd name="connsiteY2" fmla="*/ 0 h 593525"/>
                <a:gd name="connsiteX3" fmla="*/ 971128 w 1165354"/>
                <a:gd name="connsiteY3" fmla="*/ 0 h 593525"/>
                <a:gd name="connsiteX4" fmla="*/ 1165354 w 1165354"/>
                <a:gd name="connsiteY4" fmla="*/ 0 h 593525"/>
                <a:gd name="connsiteX5" fmla="*/ 1165354 w 1165354"/>
                <a:gd name="connsiteY5" fmla="*/ 273000 h 593525"/>
                <a:gd name="connsiteX6" fmla="*/ 1165354 w 1165354"/>
                <a:gd name="connsiteY6" fmla="*/ 273000 h 593525"/>
                <a:gd name="connsiteX7" fmla="*/ 1165354 w 1165354"/>
                <a:gd name="connsiteY7" fmla="*/ 390000 h 593525"/>
                <a:gd name="connsiteX8" fmla="*/ 1165354 w 1165354"/>
                <a:gd name="connsiteY8" fmla="*/ 468000 h 593525"/>
                <a:gd name="connsiteX9" fmla="*/ 971128 w 1165354"/>
                <a:gd name="connsiteY9" fmla="*/ 468000 h 593525"/>
                <a:gd name="connsiteX10" fmla="*/ 1147954 w 1165354"/>
                <a:gd name="connsiteY10" fmla="*/ 593525 h 593525"/>
                <a:gd name="connsiteX11" fmla="*/ 803854 w 1165354"/>
                <a:gd name="connsiteY11" fmla="*/ 477190 h 593525"/>
                <a:gd name="connsiteX12" fmla="*/ 0 w 1165354"/>
                <a:gd name="connsiteY12" fmla="*/ 468000 h 593525"/>
                <a:gd name="connsiteX13" fmla="*/ 0 w 1165354"/>
                <a:gd name="connsiteY13" fmla="*/ 390000 h 593525"/>
                <a:gd name="connsiteX14" fmla="*/ 0 w 1165354"/>
                <a:gd name="connsiteY14" fmla="*/ 273000 h 593525"/>
                <a:gd name="connsiteX15" fmla="*/ 0 w 1165354"/>
                <a:gd name="connsiteY15" fmla="*/ 273000 h 593525"/>
                <a:gd name="connsiteX16" fmla="*/ 0 w 1165354"/>
                <a:gd name="connsiteY16" fmla="*/ 0 h 593525"/>
                <a:gd name="connsiteX0" fmla="*/ 0 w 1165354"/>
                <a:gd name="connsiteY0" fmla="*/ 0 h 588930"/>
                <a:gd name="connsiteX1" fmla="*/ 679790 w 1165354"/>
                <a:gd name="connsiteY1" fmla="*/ 0 h 588930"/>
                <a:gd name="connsiteX2" fmla="*/ 679790 w 1165354"/>
                <a:gd name="connsiteY2" fmla="*/ 0 h 588930"/>
                <a:gd name="connsiteX3" fmla="*/ 971128 w 1165354"/>
                <a:gd name="connsiteY3" fmla="*/ 0 h 588930"/>
                <a:gd name="connsiteX4" fmla="*/ 1165354 w 1165354"/>
                <a:gd name="connsiteY4" fmla="*/ 0 h 588930"/>
                <a:gd name="connsiteX5" fmla="*/ 1165354 w 1165354"/>
                <a:gd name="connsiteY5" fmla="*/ 273000 h 588930"/>
                <a:gd name="connsiteX6" fmla="*/ 1165354 w 1165354"/>
                <a:gd name="connsiteY6" fmla="*/ 273000 h 588930"/>
                <a:gd name="connsiteX7" fmla="*/ 1165354 w 1165354"/>
                <a:gd name="connsiteY7" fmla="*/ 390000 h 588930"/>
                <a:gd name="connsiteX8" fmla="*/ 1165354 w 1165354"/>
                <a:gd name="connsiteY8" fmla="*/ 468000 h 588930"/>
                <a:gd name="connsiteX9" fmla="*/ 971128 w 1165354"/>
                <a:gd name="connsiteY9" fmla="*/ 468000 h 588930"/>
                <a:gd name="connsiteX10" fmla="*/ 1129574 w 1165354"/>
                <a:gd name="connsiteY10" fmla="*/ 588930 h 588930"/>
                <a:gd name="connsiteX11" fmla="*/ 803854 w 1165354"/>
                <a:gd name="connsiteY11" fmla="*/ 477190 h 588930"/>
                <a:gd name="connsiteX12" fmla="*/ 0 w 1165354"/>
                <a:gd name="connsiteY12" fmla="*/ 468000 h 588930"/>
                <a:gd name="connsiteX13" fmla="*/ 0 w 1165354"/>
                <a:gd name="connsiteY13" fmla="*/ 390000 h 588930"/>
                <a:gd name="connsiteX14" fmla="*/ 0 w 1165354"/>
                <a:gd name="connsiteY14" fmla="*/ 273000 h 588930"/>
                <a:gd name="connsiteX15" fmla="*/ 0 w 1165354"/>
                <a:gd name="connsiteY15" fmla="*/ 273000 h 588930"/>
                <a:gd name="connsiteX16" fmla="*/ 0 w 1165354"/>
                <a:gd name="connsiteY16" fmla="*/ 0 h 58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5354" h="588930">
                  <a:moveTo>
                    <a:pt x="0" y="0"/>
                  </a:moveTo>
                  <a:lnTo>
                    <a:pt x="679790" y="0"/>
                  </a:lnTo>
                  <a:lnTo>
                    <a:pt x="679790" y="0"/>
                  </a:lnTo>
                  <a:lnTo>
                    <a:pt x="971128" y="0"/>
                  </a:lnTo>
                  <a:lnTo>
                    <a:pt x="1165354" y="0"/>
                  </a:lnTo>
                  <a:lnTo>
                    <a:pt x="1165354" y="273000"/>
                  </a:lnTo>
                  <a:lnTo>
                    <a:pt x="1165354" y="273000"/>
                  </a:lnTo>
                  <a:lnTo>
                    <a:pt x="1165354" y="390000"/>
                  </a:lnTo>
                  <a:lnTo>
                    <a:pt x="1165354" y="468000"/>
                  </a:lnTo>
                  <a:lnTo>
                    <a:pt x="971128" y="468000"/>
                  </a:lnTo>
                  <a:lnTo>
                    <a:pt x="1129574" y="588930"/>
                  </a:lnTo>
                  <a:lnTo>
                    <a:pt x="803854" y="477190"/>
                  </a:lnTo>
                  <a:lnTo>
                    <a:pt x="0" y="468000"/>
                  </a:lnTo>
                  <a:lnTo>
                    <a:pt x="0" y="390000"/>
                  </a:lnTo>
                  <a:lnTo>
                    <a:pt x="0" y="273000"/>
                  </a:lnTo>
                  <a:lnTo>
                    <a:pt x="0" y="273000"/>
                  </a:lnTo>
                  <a:lnTo>
                    <a:pt x="0" y="0"/>
                  </a:lnTo>
                  <a:close/>
                </a:path>
              </a:pathLst>
            </a:cu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吹き出し: 四角形 22">
              <a:extLst>
                <a:ext uri="{FF2B5EF4-FFF2-40B4-BE49-F238E27FC236}">
                  <a16:creationId xmlns:a16="http://schemas.microsoft.com/office/drawing/2014/main" id="{5CFC2C04-ED5C-7E0E-772B-06854FE6A4A7}"/>
                </a:ext>
              </a:extLst>
            </p:cNvPr>
            <p:cNvSpPr/>
            <p:nvPr/>
          </p:nvSpPr>
          <p:spPr>
            <a:xfrm>
              <a:off x="5779879" y="3561901"/>
              <a:ext cx="1188000" cy="360000"/>
            </a:xfrm>
            <a:prstGeom prst="wedgeRectCallout">
              <a:avLst>
                <a:gd name="adj1" fmla="val -12567"/>
                <a:gd name="adj2" fmla="val -4196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働く人の増加により</a:t>
              </a:r>
              <a:endParaRPr kumimoji="0"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年金額が増加</a:t>
              </a:r>
            </a:p>
          </p:txBody>
        </p:sp>
      </p:grpSp>
      <p:sp>
        <p:nvSpPr>
          <p:cNvPr id="54" name="テキスト ボックス 53">
            <a:extLst>
              <a:ext uri="{FF2B5EF4-FFF2-40B4-BE49-F238E27FC236}">
                <a16:creationId xmlns:a16="http://schemas.microsoft.com/office/drawing/2014/main" id="{9D9FA0CF-8DB4-2AB8-2EF9-823EE3547CA4}"/>
              </a:ext>
            </a:extLst>
          </p:cNvPr>
          <p:cNvSpPr txBox="1"/>
          <p:nvPr/>
        </p:nvSpPr>
        <p:spPr>
          <a:xfrm>
            <a:off x="6919945" y="6345745"/>
            <a:ext cx="1199597" cy="215444"/>
          </a:xfrm>
          <a:prstGeom prst="rect">
            <a:avLst/>
          </a:prstGeom>
          <a:noFill/>
        </p:spPr>
        <p:txBody>
          <a:bodyPr wrap="square" rtlCol="0">
            <a:spAutoFit/>
          </a:bodyPr>
          <a:lstStyle/>
          <a:p>
            <a:pPr algn="ctr" defTabSz="914400">
              <a:defRPr/>
            </a:pPr>
            <a:r>
              <a:rPr lang="en-US" altLang="ja-JP" sz="800" dirty="0">
                <a:solidFill>
                  <a:prstClr val="black"/>
                </a:solidFill>
                <a:latin typeface="Meiryo UI" panose="020B0604030504040204" pitchFamily="50" charset="-128"/>
                <a:ea typeface="Meiryo UI" panose="020B0604030504040204" pitchFamily="50" charset="-128"/>
              </a:rPr>
              <a:t>1959</a:t>
            </a:r>
            <a:r>
              <a:rPr lang="ja-JP" altLang="en-US" sz="800" dirty="0">
                <a:solidFill>
                  <a:prstClr val="black"/>
                </a:solidFill>
                <a:latin typeface="Meiryo UI" panose="020B0604030504040204" pitchFamily="50" charset="-128"/>
                <a:ea typeface="Meiryo UI" panose="020B0604030504040204" pitchFamily="50" charset="-128"/>
              </a:rPr>
              <a:t>年度生</a:t>
            </a:r>
            <a:r>
              <a:rPr lang="en-US" altLang="ja-JP" sz="800" dirty="0">
                <a:solidFill>
                  <a:prstClr val="black"/>
                </a:solidFill>
                <a:latin typeface="Meiryo UI" panose="020B0604030504040204" pitchFamily="50" charset="-128"/>
                <a:ea typeface="Meiryo UI" panose="020B0604030504040204" pitchFamily="50" charset="-128"/>
              </a:rPr>
              <a:t>&lt;65</a:t>
            </a:r>
            <a:r>
              <a:rPr lang="ja-JP" altLang="en-US" sz="800" dirty="0">
                <a:solidFill>
                  <a:prstClr val="black"/>
                </a:solidFill>
                <a:latin typeface="Meiryo UI" panose="020B0604030504040204" pitchFamily="50" charset="-128"/>
                <a:ea typeface="Meiryo UI" panose="020B0604030504040204" pitchFamily="50" charset="-128"/>
              </a:rPr>
              <a:t>歳</a:t>
            </a:r>
            <a:r>
              <a:rPr lang="en-US" altLang="ja-JP" sz="800" dirty="0">
                <a:solidFill>
                  <a:prstClr val="black"/>
                </a:solidFill>
                <a:latin typeface="Meiryo UI" panose="020B0604030504040204" pitchFamily="50" charset="-128"/>
                <a:ea typeface="Meiryo UI" panose="020B0604030504040204" pitchFamily="50" charset="-128"/>
              </a:rPr>
              <a:t>&gt;</a:t>
            </a:r>
          </a:p>
        </p:txBody>
      </p:sp>
      <p:cxnSp>
        <p:nvCxnSpPr>
          <p:cNvPr id="55" name="直線コネクタ 54">
            <a:extLst>
              <a:ext uri="{FF2B5EF4-FFF2-40B4-BE49-F238E27FC236}">
                <a16:creationId xmlns:a16="http://schemas.microsoft.com/office/drawing/2014/main" id="{C61CBEC7-4268-69CD-3B0D-474E27BDCECB}"/>
              </a:ext>
            </a:extLst>
          </p:cNvPr>
          <p:cNvCxnSpPr>
            <a:cxnSpLocks/>
          </p:cNvCxnSpPr>
          <p:nvPr/>
        </p:nvCxnSpPr>
        <p:spPr>
          <a:xfrm>
            <a:off x="6638898" y="6453467"/>
            <a:ext cx="36000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E72C8F9C-6E13-57E4-5A5E-7476AA298F79}"/>
              </a:ext>
            </a:extLst>
          </p:cNvPr>
          <p:cNvSpPr txBox="1"/>
          <p:nvPr/>
        </p:nvSpPr>
        <p:spPr>
          <a:xfrm>
            <a:off x="8427610" y="6345745"/>
            <a:ext cx="1199597" cy="215444"/>
          </a:xfrm>
          <a:prstGeom prst="rect">
            <a:avLst/>
          </a:prstGeom>
          <a:noFill/>
        </p:spPr>
        <p:txBody>
          <a:bodyPr wrap="square" rtlCol="0">
            <a:spAutoFit/>
          </a:bodyPr>
          <a:lstStyle/>
          <a:p>
            <a:pPr algn="ctr" defTabSz="914400">
              <a:defRPr/>
            </a:pPr>
            <a:r>
              <a:rPr lang="en-US" altLang="ja-JP" sz="800" dirty="0">
                <a:solidFill>
                  <a:prstClr val="black"/>
                </a:solidFill>
                <a:latin typeface="Meiryo UI" panose="020B0604030504040204" pitchFamily="50" charset="-128"/>
                <a:ea typeface="Meiryo UI" panose="020B0604030504040204" pitchFamily="50" charset="-128"/>
              </a:rPr>
              <a:t>1994</a:t>
            </a:r>
            <a:r>
              <a:rPr lang="ja-JP" altLang="en-US" sz="800" dirty="0">
                <a:solidFill>
                  <a:prstClr val="black"/>
                </a:solidFill>
                <a:latin typeface="Meiryo UI" panose="020B0604030504040204" pitchFamily="50" charset="-128"/>
                <a:ea typeface="Meiryo UI" panose="020B0604030504040204" pitchFamily="50" charset="-128"/>
              </a:rPr>
              <a:t>年度生</a:t>
            </a:r>
            <a:r>
              <a:rPr lang="en-US" altLang="ja-JP" sz="800" dirty="0">
                <a:solidFill>
                  <a:prstClr val="black"/>
                </a:solidFill>
                <a:latin typeface="Meiryo UI" panose="020B0604030504040204" pitchFamily="50" charset="-128"/>
                <a:ea typeface="Meiryo UI" panose="020B0604030504040204" pitchFamily="50" charset="-128"/>
              </a:rPr>
              <a:t>&lt;30</a:t>
            </a:r>
            <a:r>
              <a:rPr lang="ja-JP" altLang="en-US" sz="800" dirty="0">
                <a:solidFill>
                  <a:prstClr val="black"/>
                </a:solidFill>
                <a:latin typeface="Meiryo UI" panose="020B0604030504040204" pitchFamily="50" charset="-128"/>
                <a:ea typeface="Meiryo UI" panose="020B0604030504040204" pitchFamily="50" charset="-128"/>
              </a:rPr>
              <a:t>歳</a:t>
            </a:r>
            <a:r>
              <a:rPr lang="en-US" altLang="ja-JP" sz="800" dirty="0">
                <a:solidFill>
                  <a:prstClr val="black"/>
                </a:solidFill>
                <a:latin typeface="Meiryo UI" panose="020B0604030504040204" pitchFamily="50" charset="-128"/>
                <a:ea typeface="Meiryo UI" panose="020B0604030504040204" pitchFamily="50" charset="-128"/>
              </a:rPr>
              <a:t>&gt;</a:t>
            </a:r>
          </a:p>
        </p:txBody>
      </p:sp>
      <p:cxnSp>
        <p:nvCxnSpPr>
          <p:cNvPr id="57" name="直線コネクタ 56">
            <a:extLst>
              <a:ext uri="{FF2B5EF4-FFF2-40B4-BE49-F238E27FC236}">
                <a16:creationId xmlns:a16="http://schemas.microsoft.com/office/drawing/2014/main" id="{CE80F54E-E825-3740-545C-FB13E98AFD81}"/>
              </a:ext>
            </a:extLst>
          </p:cNvPr>
          <p:cNvCxnSpPr>
            <a:cxnSpLocks/>
          </p:cNvCxnSpPr>
          <p:nvPr/>
        </p:nvCxnSpPr>
        <p:spPr>
          <a:xfrm>
            <a:off x="8119542" y="6453467"/>
            <a:ext cx="360000" cy="0"/>
          </a:xfrm>
          <a:prstGeom prst="line">
            <a:avLst/>
          </a:prstGeom>
          <a:ln w="19050" cap="rnd">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3265A170-173C-2E85-FC6F-440FBA376764}"/>
              </a:ext>
            </a:extLst>
          </p:cNvPr>
          <p:cNvSpPr txBox="1"/>
          <p:nvPr/>
        </p:nvSpPr>
        <p:spPr>
          <a:xfrm>
            <a:off x="313101" y="6345745"/>
            <a:ext cx="2118107" cy="215444"/>
          </a:xfrm>
          <a:prstGeom prst="rect">
            <a:avLst/>
          </a:prstGeom>
          <a:noFill/>
        </p:spPr>
        <p:txBody>
          <a:bodyPr wrap="square">
            <a:spAutoFit/>
          </a:bodyPr>
          <a:lstStyle/>
          <a:p>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注：試算における人口の前提は、中位推計。</a:t>
            </a:r>
            <a:endParaRPr lang="ja-JP" altLang="en-US" sz="8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E7FF0F07-7622-A2F6-99EA-4359EF5A0E79}"/>
              </a:ext>
            </a:extLst>
          </p:cNvPr>
          <p:cNvSpPr txBox="1"/>
          <p:nvPr/>
        </p:nvSpPr>
        <p:spPr>
          <a:xfrm>
            <a:off x="1866022" y="3117591"/>
            <a:ext cx="16002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p>
        </p:txBody>
      </p:sp>
      <p:sp>
        <p:nvSpPr>
          <p:cNvPr id="63" name="テキスト ボックス 62">
            <a:extLst>
              <a:ext uri="{FF2B5EF4-FFF2-40B4-BE49-F238E27FC236}">
                <a16:creationId xmlns:a16="http://schemas.microsoft.com/office/drawing/2014/main" id="{1576C2D5-1BA4-5C0A-D536-8E5EE1FE27E2}"/>
              </a:ext>
            </a:extLst>
          </p:cNvPr>
          <p:cNvSpPr txBox="1"/>
          <p:nvPr/>
        </p:nvSpPr>
        <p:spPr>
          <a:xfrm>
            <a:off x="6472920" y="3117591"/>
            <a:ext cx="16002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p>
        </p:txBody>
      </p:sp>
      <p:pic>
        <p:nvPicPr>
          <p:cNvPr id="65" name="グラフィックス 1110">
            <a:extLst>
              <a:ext uri="{FF2B5EF4-FFF2-40B4-BE49-F238E27FC236}">
                <a16:creationId xmlns:a16="http://schemas.microsoft.com/office/drawing/2014/main" id="{2ECDF053-0F17-CFC9-1382-C09404A171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0" flipH="1" flipV="1">
            <a:off x="6919421" y="1961074"/>
            <a:ext cx="360000" cy="254849"/>
          </a:xfrm>
          <a:prstGeom prst="rect">
            <a:avLst/>
          </a:prstGeom>
        </p:spPr>
      </p:pic>
      <p:pic>
        <p:nvPicPr>
          <p:cNvPr id="66" name="グラフィックス 1110">
            <a:extLst>
              <a:ext uri="{FF2B5EF4-FFF2-40B4-BE49-F238E27FC236}">
                <a16:creationId xmlns:a16="http://schemas.microsoft.com/office/drawing/2014/main" id="{AB257A98-CFEF-36FF-97D6-D5C0EAA06F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00" flipH="1">
            <a:off x="6919421" y="1121252"/>
            <a:ext cx="360000" cy="254849"/>
          </a:xfrm>
          <a:prstGeom prst="rect">
            <a:avLst/>
          </a:prstGeom>
        </p:spPr>
      </p:pic>
    </p:spTree>
    <p:extLst>
      <p:ext uri="{BB962C8B-B14F-4D97-AF65-F5344CB8AC3E}">
        <p14:creationId xmlns:p14="http://schemas.microsoft.com/office/powerpoint/2010/main" val="24421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35" presetClass="path" presetSubtype="0" fill="hold" nodeType="withEffect">
                                  <p:stCondLst>
                                    <p:cond delay="0"/>
                                  </p:stCondLst>
                                  <p:childTnLst>
                                    <p:animMotion origin="layout" path="M 0.05513 0.04305 L 5.12821E-7 3.33333E-6 " pathEditMode="relative" rAng="0" ptsTypes="AA">
                                      <p:cBhvr>
                                        <p:cTn id="10" dur="1000" fill="hold"/>
                                        <p:tgtEl>
                                          <p:spTgt spid="2"/>
                                        </p:tgtEl>
                                        <p:attrNameLst>
                                          <p:attrName>ppt_x</p:attrName>
                                          <p:attrName>ppt_y</p:attrName>
                                        </p:attrNameLst>
                                      </p:cBhvr>
                                      <p:rCtr x="-2756"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E4F7E4D-0381-6013-7F24-DFFD55151DC7}"/>
              </a:ext>
            </a:extLst>
          </p:cNvPr>
          <p:cNvSpPr/>
          <p:nvPr/>
        </p:nvSpPr>
        <p:spPr>
          <a:xfrm>
            <a:off x="414365" y="2061465"/>
            <a:ext cx="9077271" cy="4247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CD75D26-A805-F183-C540-ECA62CE7EDB0}"/>
              </a:ext>
            </a:extLst>
          </p:cNvPr>
          <p:cNvSpPr txBox="1"/>
          <p:nvPr/>
        </p:nvSpPr>
        <p:spPr>
          <a:xfrm>
            <a:off x="331085" y="709209"/>
            <a:ext cx="684076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足下（</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2023</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年度）の財政状況</a:t>
            </a:r>
          </a:p>
        </p:txBody>
      </p:sp>
      <p:sp>
        <p:nvSpPr>
          <p:cNvPr id="10" name="正方形/長方形 9">
            <a:extLst>
              <a:ext uri="{FF2B5EF4-FFF2-40B4-BE49-F238E27FC236}">
                <a16:creationId xmlns:a16="http://schemas.microsoft.com/office/drawing/2014/main" id="{16A8C91C-0D8C-FA72-DBCC-6019772902EA}"/>
              </a:ext>
            </a:extLst>
          </p:cNvPr>
          <p:cNvSpPr/>
          <p:nvPr/>
        </p:nvSpPr>
        <p:spPr>
          <a:xfrm>
            <a:off x="414392" y="0"/>
            <a:ext cx="8620016" cy="6237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社会経済状況の変化 </a:t>
            </a:r>
            <a:r>
              <a:rPr kumimoji="0" lang="zh-TW" altLang="en-US" sz="16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（令和元</a:t>
            </a:r>
            <a:r>
              <a:rPr kumimoji="0" lang="en-US" altLang="zh-TW" sz="16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(2019)</a:t>
            </a:r>
            <a:r>
              <a:rPr kumimoji="0" lang="zh-TW" altLang="en-US" sz="16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年財政検証 ⇒ </a:t>
            </a:r>
            <a:r>
              <a:rPr kumimoji="0" lang="en-US" altLang="ja-JP" sz="16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16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年度の実績</a:t>
            </a:r>
            <a:r>
              <a:rPr kumimoji="0" lang="zh-TW" altLang="en-US" sz="16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スライド番号プレースホルダー 1">
            <a:extLst>
              <a:ext uri="{FF2B5EF4-FFF2-40B4-BE49-F238E27FC236}">
                <a16:creationId xmlns:a16="http://schemas.microsoft.com/office/drawing/2014/main" id="{B6C44FB1-D3B7-759F-8A3C-CD35942A8AFF}"/>
              </a:ext>
            </a:extLst>
          </p:cNvPr>
          <p:cNvSpPr>
            <a:spLocks noGrp="1"/>
          </p:cNvSpPr>
          <p:nvPr>
            <p:ph type="sldNum" sz="quarter" idx="12"/>
          </p:nvPr>
        </p:nvSpPr>
        <p:spPr>
          <a:xfrm>
            <a:off x="9557012" y="6623175"/>
            <a:ext cx="337767" cy="2112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7" name="グラフ 36">
            <a:extLst>
              <a:ext uri="{FF2B5EF4-FFF2-40B4-BE49-F238E27FC236}">
                <a16:creationId xmlns:a16="http://schemas.microsoft.com/office/drawing/2014/main" id="{90024861-EB99-1AB1-CF35-A9A263B64176}"/>
              </a:ext>
            </a:extLst>
          </p:cNvPr>
          <p:cNvGraphicFramePr/>
          <p:nvPr/>
        </p:nvGraphicFramePr>
        <p:xfrm>
          <a:off x="2303650" y="2664764"/>
          <a:ext cx="1440000" cy="1512000"/>
        </p:xfrm>
        <a:graphic>
          <a:graphicData uri="http://schemas.openxmlformats.org/drawingml/2006/chart">
            <c:chart xmlns:c="http://schemas.openxmlformats.org/drawingml/2006/chart" xmlns:r="http://schemas.openxmlformats.org/officeDocument/2006/relationships" r:id="rId2"/>
          </a:graphicData>
        </a:graphic>
      </p:graphicFrame>
      <p:sp>
        <p:nvSpPr>
          <p:cNvPr id="41" name="正方形/長方形 40">
            <a:extLst>
              <a:ext uri="{FF2B5EF4-FFF2-40B4-BE49-F238E27FC236}">
                <a16:creationId xmlns:a16="http://schemas.microsoft.com/office/drawing/2014/main" id="{50DBBE74-2655-01A1-FA18-9A8B4ECF530C}"/>
              </a:ext>
            </a:extLst>
          </p:cNvPr>
          <p:cNvSpPr/>
          <p:nvPr/>
        </p:nvSpPr>
        <p:spPr>
          <a:xfrm>
            <a:off x="537518" y="2128271"/>
            <a:ext cx="4280293" cy="3100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厚生年金被保険者</a:t>
            </a:r>
          </a:p>
        </p:txBody>
      </p:sp>
      <p:graphicFrame>
        <p:nvGraphicFramePr>
          <p:cNvPr id="46" name="グラフ 45">
            <a:extLst>
              <a:ext uri="{FF2B5EF4-FFF2-40B4-BE49-F238E27FC236}">
                <a16:creationId xmlns:a16="http://schemas.microsoft.com/office/drawing/2014/main" id="{6635942C-1C04-F3D2-CF49-19F64692908E}"/>
              </a:ext>
            </a:extLst>
          </p:cNvPr>
          <p:cNvGraphicFramePr/>
          <p:nvPr>
            <p:extLst>
              <p:ext uri="{D42A27DB-BD31-4B8C-83A1-F6EECF244321}">
                <p14:modId xmlns:p14="http://schemas.microsoft.com/office/powerpoint/2010/main" val="1369867065"/>
              </p:ext>
            </p:extLst>
          </p:nvPr>
        </p:nvGraphicFramePr>
        <p:xfrm>
          <a:off x="599637" y="4806708"/>
          <a:ext cx="1440000"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47" name="正方形/長方形 46">
            <a:extLst>
              <a:ext uri="{FF2B5EF4-FFF2-40B4-BE49-F238E27FC236}">
                <a16:creationId xmlns:a16="http://schemas.microsoft.com/office/drawing/2014/main" id="{EDDCCF2A-73F5-A62F-0DD5-1081AE70AAED}"/>
              </a:ext>
            </a:extLst>
          </p:cNvPr>
          <p:cNvSpPr/>
          <p:nvPr/>
        </p:nvSpPr>
        <p:spPr>
          <a:xfrm>
            <a:off x="531737" y="4225684"/>
            <a:ext cx="4279662" cy="3100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収支差引残（運用収入除く）</a:t>
            </a:r>
          </a:p>
        </p:txBody>
      </p:sp>
      <p:graphicFrame>
        <p:nvGraphicFramePr>
          <p:cNvPr id="48" name="グラフ 47">
            <a:extLst>
              <a:ext uri="{FF2B5EF4-FFF2-40B4-BE49-F238E27FC236}">
                <a16:creationId xmlns:a16="http://schemas.microsoft.com/office/drawing/2014/main" id="{7338D999-CF89-E029-FC48-C18369DF5AAC}"/>
              </a:ext>
            </a:extLst>
          </p:cNvPr>
          <p:cNvGraphicFramePr/>
          <p:nvPr/>
        </p:nvGraphicFramePr>
        <p:xfrm>
          <a:off x="6943685" y="2643331"/>
          <a:ext cx="1379686" cy="1533433"/>
        </p:xfrm>
        <a:graphic>
          <a:graphicData uri="http://schemas.openxmlformats.org/drawingml/2006/chart">
            <c:chart xmlns:c="http://schemas.openxmlformats.org/drawingml/2006/chart" xmlns:r="http://schemas.openxmlformats.org/officeDocument/2006/relationships" r:id="rId4"/>
          </a:graphicData>
        </a:graphic>
      </p:graphicFrame>
      <p:sp>
        <p:nvSpPr>
          <p:cNvPr id="49" name="正方形/長方形 48">
            <a:extLst>
              <a:ext uri="{FF2B5EF4-FFF2-40B4-BE49-F238E27FC236}">
                <a16:creationId xmlns:a16="http://schemas.microsoft.com/office/drawing/2014/main" id="{019E8933-AA20-093A-9D3D-529D2BD082D8}"/>
              </a:ext>
            </a:extLst>
          </p:cNvPr>
          <p:cNvSpPr/>
          <p:nvPr/>
        </p:nvSpPr>
        <p:spPr>
          <a:xfrm>
            <a:off x="5088189" y="2128271"/>
            <a:ext cx="4280400" cy="3100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第３号被保険者</a:t>
            </a:r>
          </a:p>
        </p:txBody>
      </p:sp>
      <p:sp>
        <p:nvSpPr>
          <p:cNvPr id="51" name="正方形/長方形 50">
            <a:extLst>
              <a:ext uri="{FF2B5EF4-FFF2-40B4-BE49-F238E27FC236}">
                <a16:creationId xmlns:a16="http://schemas.microsoft.com/office/drawing/2014/main" id="{6075316F-180D-FC89-7073-843AA5A5F7CA}"/>
              </a:ext>
            </a:extLst>
          </p:cNvPr>
          <p:cNvSpPr/>
          <p:nvPr/>
        </p:nvSpPr>
        <p:spPr>
          <a:xfrm>
            <a:off x="5102070" y="4225684"/>
            <a:ext cx="4280400" cy="3100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積立金残高（年度末）</a:t>
            </a:r>
          </a:p>
        </p:txBody>
      </p:sp>
      <p:sp>
        <p:nvSpPr>
          <p:cNvPr id="63" name="テキスト ボックス 62">
            <a:extLst>
              <a:ext uri="{FF2B5EF4-FFF2-40B4-BE49-F238E27FC236}">
                <a16:creationId xmlns:a16="http://schemas.microsoft.com/office/drawing/2014/main" id="{0E77B9B8-AFD2-6E4B-B9D3-E25637B4EB39}"/>
              </a:ext>
            </a:extLst>
          </p:cNvPr>
          <p:cNvSpPr txBox="1"/>
          <p:nvPr/>
        </p:nvSpPr>
        <p:spPr>
          <a:xfrm>
            <a:off x="506780" y="2496524"/>
            <a:ext cx="59503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64" name="テキスト ボックス 63">
            <a:extLst>
              <a:ext uri="{FF2B5EF4-FFF2-40B4-BE49-F238E27FC236}">
                <a16:creationId xmlns:a16="http://schemas.microsoft.com/office/drawing/2014/main" id="{AD668141-783D-5196-0D92-10AD2D13B174}"/>
              </a:ext>
            </a:extLst>
          </p:cNvPr>
          <p:cNvSpPr txBox="1"/>
          <p:nvPr/>
        </p:nvSpPr>
        <p:spPr>
          <a:xfrm>
            <a:off x="5105542" y="2496524"/>
            <a:ext cx="595035" cy="21544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67" name="テキスト ボックス 66">
            <a:extLst>
              <a:ext uri="{FF2B5EF4-FFF2-40B4-BE49-F238E27FC236}">
                <a16:creationId xmlns:a16="http://schemas.microsoft.com/office/drawing/2014/main" id="{89B9BB75-32FF-E292-D05C-777FDAD004FB}"/>
              </a:ext>
            </a:extLst>
          </p:cNvPr>
          <p:cNvSpPr txBox="1"/>
          <p:nvPr/>
        </p:nvSpPr>
        <p:spPr>
          <a:xfrm>
            <a:off x="3801737" y="2485435"/>
            <a:ext cx="971114" cy="994952"/>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厚生年金被保険者は見通しを上回り、年期財政にプラスの効果があります。</a:t>
            </a:r>
          </a:p>
        </p:txBody>
      </p:sp>
      <p:sp>
        <p:nvSpPr>
          <p:cNvPr id="68" name="テキスト ボックス 67">
            <a:extLst>
              <a:ext uri="{FF2B5EF4-FFF2-40B4-BE49-F238E27FC236}">
                <a16:creationId xmlns:a16="http://schemas.microsoft.com/office/drawing/2014/main" id="{71E58840-4E4E-1D15-6CC4-F4CE063412E3}"/>
              </a:ext>
            </a:extLst>
          </p:cNvPr>
          <p:cNvSpPr txBox="1"/>
          <p:nvPr/>
        </p:nvSpPr>
        <p:spPr>
          <a:xfrm>
            <a:off x="8208563" y="2703925"/>
            <a:ext cx="1125173" cy="810286"/>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３号被保険者は見通しを下回り、年金財政にプラスの効果があります。</a:t>
            </a:r>
          </a:p>
        </p:txBody>
      </p:sp>
      <p:sp>
        <p:nvSpPr>
          <p:cNvPr id="69" name="テキスト ボックス 68">
            <a:extLst>
              <a:ext uri="{FF2B5EF4-FFF2-40B4-BE49-F238E27FC236}">
                <a16:creationId xmlns:a16="http://schemas.microsoft.com/office/drawing/2014/main" id="{D7E78217-2AB5-D1E9-50E0-A07D284F0A98}"/>
              </a:ext>
            </a:extLst>
          </p:cNvPr>
          <p:cNvSpPr txBox="1"/>
          <p:nvPr/>
        </p:nvSpPr>
        <p:spPr>
          <a:xfrm>
            <a:off x="3797215" y="4709523"/>
            <a:ext cx="975635" cy="994952"/>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積立金を活用しなくても年金を支払える状況に変わりました。</a:t>
            </a:r>
          </a:p>
        </p:txBody>
      </p:sp>
      <p:grpSp>
        <p:nvGrpSpPr>
          <p:cNvPr id="77" name="グループ化 76">
            <a:extLst>
              <a:ext uri="{FF2B5EF4-FFF2-40B4-BE49-F238E27FC236}">
                <a16:creationId xmlns:a16="http://schemas.microsoft.com/office/drawing/2014/main" id="{C131409B-D8BD-4546-AF35-EDD56D57C537}"/>
              </a:ext>
            </a:extLst>
          </p:cNvPr>
          <p:cNvGrpSpPr/>
          <p:nvPr/>
        </p:nvGrpSpPr>
        <p:grpSpPr>
          <a:xfrm>
            <a:off x="3797327" y="3514749"/>
            <a:ext cx="986161" cy="629820"/>
            <a:chOff x="1201321" y="5270880"/>
            <a:chExt cx="1663330" cy="1062300"/>
          </a:xfrm>
        </p:grpSpPr>
        <p:pic>
          <p:nvPicPr>
            <p:cNvPr id="75" name="図 74" descr="部屋, 賭博場, シーン, カップ が含まれている画像&#10;&#10;自動的に生成された説明">
              <a:extLst>
                <a:ext uri="{FF2B5EF4-FFF2-40B4-BE49-F238E27FC236}">
                  <a16:creationId xmlns:a16="http://schemas.microsoft.com/office/drawing/2014/main" id="{D17A4D01-87BA-39A3-0827-0A6B624DD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76" name="グラフィックス 75">
              <a:extLst>
                <a:ext uri="{FF2B5EF4-FFF2-40B4-BE49-F238E27FC236}">
                  <a16:creationId xmlns:a16="http://schemas.microsoft.com/office/drawing/2014/main" id="{AD9C66F1-1266-DD8E-ACA6-4B908D63E2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1321" y="5270880"/>
              <a:ext cx="1178244" cy="673859"/>
            </a:xfrm>
            <a:prstGeom prst="rect">
              <a:avLst/>
            </a:prstGeom>
          </p:spPr>
        </p:pic>
      </p:grpSp>
      <p:sp>
        <p:nvSpPr>
          <p:cNvPr id="7" name="テキスト ボックス 6">
            <a:extLst>
              <a:ext uri="{FF2B5EF4-FFF2-40B4-BE49-F238E27FC236}">
                <a16:creationId xmlns:a16="http://schemas.microsoft.com/office/drawing/2014/main" id="{216AEC64-61F8-B9DA-976D-52B1C42DA463}"/>
              </a:ext>
            </a:extLst>
          </p:cNvPr>
          <p:cNvSpPr txBox="1"/>
          <p:nvPr/>
        </p:nvSpPr>
        <p:spPr>
          <a:xfrm>
            <a:off x="313101" y="6357851"/>
            <a:ext cx="826157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注： 「</a:t>
            </a: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年度実績」とは、</a:t>
            </a:r>
            <a:r>
              <a:rPr kumimoji="1" lang="en-US" altLang="ja-JP" sz="800" dirty="0">
                <a:latin typeface="Meiryo UI" panose="020B0604030504040204" pitchFamily="50" charset="-128"/>
                <a:ea typeface="Meiryo UI" panose="020B0604030504040204" pitchFamily="50" charset="-128"/>
              </a:rPr>
              <a:t>2022</a:t>
            </a:r>
            <a:r>
              <a:rPr kumimoji="1" lang="ja-JP" altLang="en-US" sz="800" dirty="0">
                <a:latin typeface="Meiryo UI" panose="020B0604030504040204" pitchFamily="50" charset="-128"/>
                <a:ea typeface="Meiryo UI" panose="020B0604030504040204" pitchFamily="50" charset="-128"/>
              </a:rPr>
              <a:t>年度までの実績等をもとにした</a:t>
            </a: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年度実績の見込み値のことを指します。</a:t>
            </a:r>
          </a:p>
        </p:txBody>
      </p:sp>
      <p:graphicFrame>
        <p:nvGraphicFramePr>
          <p:cNvPr id="11" name="グラフ 10">
            <a:extLst>
              <a:ext uri="{FF2B5EF4-FFF2-40B4-BE49-F238E27FC236}">
                <a16:creationId xmlns:a16="http://schemas.microsoft.com/office/drawing/2014/main" id="{5CDBF73A-A92B-64A2-FF9B-3887C037B537}"/>
              </a:ext>
            </a:extLst>
          </p:cNvPr>
          <p:cNvGraphicFramePr/>
          <p:nvPr/>
        </p:nvGraphicFramePr>
        <p:xfrm>
          <a:off x="589771" y="2640806"/>
          <a:ext cx="1440000" cy="153595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グラフ 16">
            <a:extLst>
              <a:ext uri="{FF2B5EF4-FFF2-40B4-BE49-F238E27FC236}">
                <a16:creationId xmlns:a16="http://schemas.microsoft.com/office/drawing/2014/main" id="{F9F12C18-5176-7217-31BC-E5CBE240D0DB}"/>
              </a:ext>
            </a:extLst>
          </p:cNvPr>
          <p:cNvGraphicFramePr/>
          <p:nvPr/>
        </p:nvGraphicFramePr>
        <p:xfrm>
          <a:off x="2289478" y="4820876"/>
          <a:ext cx="1440000" cy="14978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グラフ 19">
            <a:extLst>
              <a:ext uri="{FF2B5EF4-FFF2-40B4-BE49-F238E27FC236}">
                <a16:creationId xmlns:a16="http://schemas.microsoft.com/office/drawing/2014/main" id="{6B866B08-1AAE-EB1B-A650-C4B19A2AD152}"/>
              </a:ext>
            </a:extLst>
          </p:cNvPr>
          <p:cNvGraphicFramePr/>
          <p:nvPr/>
        </p:nvGraphicFramePr>
        <p:xfrm>
          <a:off x="6943685" y="4806708"/>
          <a:ext cx="1440000" cy="1512000"/>
        </p:xfrm>
        <a:graphic>
          <a:graphicData uri="http://schemas.openxmlformats.org/drawingml/2006/chart">
            <c:chart xmlns:c="http://schemas.openxmlformats.org/drawingml/2006/chart" xmlns:r="http://schemas.openxmlformats.org/officeDocument/2006/relationships" r:id="rId10"/>
          </a:graphicData>
        </a:graphic>
      </p:graphicFrame>
      <p:sp>
        <p:nvSpPr>
          <p:cNvPr id="22" name="矢印: 右 21">
            <a:extLst>
              <a:ext uri="{FF2B5EF4-FFF2-40B4-BE49-F238E27FC236}">
                <a16:creationId xmlns:a16="http://schemas.microsoft.com/office/drawing/2014/main" id="{1A989276-26DB-D51D-EF7E-A9B448EBE117}"/>
              </a:ext>
            </a:extLst>
          </p:cNvPr>
          <p:cNvSpPr/>
          <p:nvPr/>
        </p:nvSpPr>
        <p:spPr>
          <a:xfrm>
            <a:off x="6640597" y="5430129"/>
            <a:ext cx="303088" cy="432900"/>
          </a:xfrm>
          <a:prstGeom prst="right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B6A9D53-16F0-A60C-BC33-825FAE2CA976}"/>
              </a:ext>
            </a:extLst>
          </p:cNvPr>
          <p:cNvSpPr txBox="1"/>
          <p:nvPr/>
        </p:nvSpPr>
        <p:spPr>
          <a:xfrm>
            <a:off x="1026635" y="2430955"/>
            <a:ext cx="936000" cy="40011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2019</a:t>
            </a:r>
            <a:r>
              <a:rPr kumimoji="1" lang="ja-JP" altLang="en-US" sz="1000" b="1" dirty="0">
                <a:latin typeface="Meiryo UI" panose="020B0604030504040204" pitchFamily="50" charset="-128"/>
                <a:ea typeface="Meiryo UI" panose="020B0604030504040204" pitchFamily="50" charset="-128"/>
              </a:rPr>
              <a:t>年検証</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見通し</a:t>
            </a:r>
            <a:endParaRPr kumimoji="1" lang="en-US" altLang="ja-JP" sz="10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CD8EC6A-5D11-B07E-C497-46D371F77010}"/>
              </a:ext>
            </a:extLst>
          </p:cNvPr>
          <p:cNvSpPr txBox="1"/>
          <p:nvPr/>
        </p:nvSpPr>
        <p:spPr>
          <a:xfrm>
            <a:off x="2840344" y="2443037"/>
            <a:ext cx="828000" cy="36000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2023</a:t>
            </a:r>
            <a:r>
              <a:rPr kumimoji="1" lang="ja-JP" altLang="en-US" sz="1000" b="1" dirty="0">
                <a:latin typeface="Meiryo UI" panose="020B0604030504040204" pitchFamily="50" charset="-128"/>
                <a:ea typeface="Meiryo UI" panose="020B0604030504040204" pitchFamily="50" charset="-128"/>
              </a:rPr>
              <a:t>年度</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実績</a:t>
            </a:r>
            <a:r>
              <a:rPr kumimoji="1" lang="ja-JP" altLang="en-US" sz="800" b="1" dirty="0">
                <a:latin typeface="Meiryo UI" panose="020B0604030504040204" pitchFamily="50" charset="-128"/>
                <a:ea typeface="Meiryo UI" panose="020B0604030504040204" pitchFamily="50" charset="-128"/>
              </a:rPr>
              <a:t>（注）</a:t>
            </a:r>
            <a:endParaRPr kumimoji="1" lang="ja-JP" altLang="en-US" sz="10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D84AD6D-44E5-D3BA-BB97-99EEA910C7A6}"/>
              </a:ext>
            </a:extLst>
          </p:cNvPr>
          <p:cNvSpPr txBox="1"/>
          <p:nvPr/>
        </p:nvSpPr>
        <p:spPr>
          <a:xfrm>
            <a:off x="7367722" y="2427224"/>
            <a:ext cx="828000" cy="40011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2023</a:t>
            </a:r>
            <a:r>
              <a:rPr kumimoji="1" lang="ja-JP" altLang="en-US" sz="1000" b="1" dirty="0">
                <a:latin typeface="Meiryo UI" panose="020B0604030504040204" pitchFamily="50" charset="-128"/>
                <a:ea typeface="Meiryo UI" panose="020B0604030504040204" pitchFamily="50" charset="-128"/>
              </a:rPr>
              <a:t>年度</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実績</a:t>
            </a:r>
            <a:r>
              <a:rPr kumimoji="1" lang="ja-JP" altLang="en-US" sz="800" b="1" dirty="0">
                <a:latin typeface="Meiryo UI" panose="020B0604030504040204" pitchFamily="50" charset="-128"/>
                <a:ea typeface="Meiryo UI" panose="020B0604030504040204" pitchFamily="50" charset="-128"/>
              </a:rPr>
              <a:t>（注）</a:t>
            </a:r>
            <a:endParaRPr kumimoji="1" lang="ja-JP" altLang="en-US" sz="100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8E544BBE-93B7-2576-7D76-251C61C0E5E6}"/>
              </a:ext>
            </a:extLst>
          </p:cNvPr>
          <p:cNvSpPr txBox="1"/>
          <p:nvPr/>
        </p:nvSpPr>
        <p:spPr>
          <a:xfrm>
            <a:off x="7380563" y="4537318"/>
            <a:ext cx="828000" cy="40011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2023</a:t>
            </a:r>
            <a:r>
              <a:rPr kumimoji="1" lang="ja-JP" altLang="en-US" sz="1000" b="1" dirty="0">
                <a:latin typeface="Meiryo UI" panose="020B0604030504040204" pitchFamily="50" charset="-128"/>
                <a:ea typeface="Meiryo UI" panose="020B0604030504040204" pitchFamily="50" charset="-128"/>
              </a:rPr>
              <a:t>年度</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実績</a:t>
            </a:r>
            <a:r>
              <a:rPr kumimoji="1" lang="ja-JP" altLang="en-US" sz="800" b="1" dirty="0">
                <a:latin typeface="Meiryo UI" panose="020B0604030504040204" pitchFamily="50" charset="-128"/>
                <a:ea typeface="Meiryo UI" panose="020B0604030504040204" pitchFamily="50" charset="-128"/>
              </a:rPr>
              <a:t>（注）</a:t>
            </a:r>
            <a:endParaRPr kumimoji="1" lang="ja-JP" altLang="en-US" sz="1000" b="1"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7DE143AE-DD2C-6731-20E2-D94D9797A0F0}"/>
              </a:ext>
            </a:extLst>
          </p:cNvPr>
          <p:cNvSpPr txBox="1"/>
          <p:nvPr/>
        </p:nvSpPr>
        <p:spPr>
          <a:xfrm>
            <a:off x="8252647" y="4903643"/>
            <a:ext cx="1081089" cy="625620"/>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600"/>
              </a:spcAft>
              <a:buClr>
                <a:srgbClr val="44546A"/>
              </a:buClr>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積立金残高は見通しを約</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兆円上回っています。</a:t>
            </a:r>
          </a:p>
        </p:txBody>
      </p:sp>
      <p:sp>
        <p:nvSpPr>
          <p:cNvPr id="32" name="正方形/長方形 31">
            <a:extLst>
              <a:ext uri="{FF2B5EF4-FFF2-40B4-BE49-F238E27FC236}">
                <a16:creationId xmlns:a16="http://schemas.microsoft.com/office/drawing/2014/main" id="{9524D330-D9FF-B6A1-FAFF-4299C7A1693A}"/>
              </a:ext>
            </a:extLst>
          </p:cNvPr>
          <p:cNvSpPr/>
          <p:nvPr/>
        </p:nvSpPr>
        <p:spPr>
          <a:xfrm>
            <a:off x="423557" y="1213174"/>
            <a:ext cx="5184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1C4322E1-C17F-5B98-C0C2-A182724F5A30}"/>
              </a:ext>
            </a:extLst>
          </p:cNvPr>
          <p:cNvSpPr/>
          <p:nvPr/>
        </p:nvSpPr>
        <p:spPr>
          <a:xfrm>
            <a:off x="6018245" y="1204151"/>
            <a:ext cx="2013098"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a:extLst>
              <a:ext uri="{FF2B5EF4-FFF2-40B4-BE49-F238E27FC236}">
                <a16:creationId xmlns:a16="http://schemas.microsoft.com/office/drawing/2014/main" id="{56EDDBBF-F27E-064D-897F-77097090F8F4}"/>
              </a:ext>
            </a:extLst>
          </p:cNvPr>
          <p:cNvSpPr/>
          <p:nvPr/>
        </p:nvSpPr>
        <p:spPr>
          <a:xfrm>
            <a:off x="5198650" y="1485913"/>
            <a:ext cx="3096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08279373-6B78-FAC1-0236-5BD980BC3BA4}"/>
              </a:ext>
            </a:extLst>
          </p:cNvPr>
          <p:cNvSpPr/>
          <p:nvPr/>
        </p:nvSpPr>
        <p:spPr>
          <a:xfrm>
            <a:off x="1297016" y="1738430"/>
            <a:ext cx="1476000" cy="108000"/>
          </a:xfrm>
          <a:prstGeom prst="rect">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602A7426-426F-FA02-3249-EC45E71D40E4}"/>
              </a:ext>
            </a:extLst>
          </p:cNvPr>
          <p:cNvSpPr txBox="1"/>
          <p:nvPr/>
        </p:nvSpPr>
        <p:spPr>
          <a:xfrm>
            <a:off x="313101" y="1048757"/>
            <a:ext cx="9288099" cy="866048"/>
          </a:xfrm>
          <a:prstGeom prst="rect">
            <a:avLst/>
          </a:prstGeom>
          <a:noFill/>
        </p:spPr>
        <p:txBody>
          <a:bodyPr wrap="square" rtlCol="0">
            <a:spAutoFit/>
          </a:bodyPr>
          <a:lstStyle/>
          <a:p>
            <a:pPr lvl="0">
              <a:lnSpc>
                <a:spcPct val="120000"/>
              </a:lnSpc>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厚生年金被保険者数は見通しを上回り</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第３号被保険者数は下回った</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dirty="0">
                <a:solidFill>
                  <a:srgbClr val="002060"/>
                </a:solidFill>
                <a:latin typeface="Meiryo UI" panose="020B0604030504040204" pitchFamily="50" charset="-128"/>
                <a:ea typeface="Meiryo UI" panose="020B0604030504040204" pitchFamily="50" charset="-128"/>
              </a:rPr>
              <a:t>収支状況は見通しより改善</a:t>
            </a:r>
            <a:r>
              <a:rPr lang="ja-JP" altLang="en-US" sz="1400" dirty="0">
                <a:solidFill>
                  <a:prstClr val="black"/>
                </a:solidFill>
                <a:latin typeface="Meiryo UI" panose="020B0604030504040204" pitchFamily="50" charset="-128"/>
                <a:ea typeface="Meiryo UI" panose="020B0604030504040204" pitchFamily="50" charset="-128"/>
              </a:rPr>
              <a:t>し、年</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金額の上昇に影響を与えています。</a:t>
            </a:r>
            <a:r>
              <a:rPr lang="ja-JP" altLang="en-US" sz="1400" dirty="0">
                <a:solidFill>
                  <a:prstClr val="black"/>
                </a:solidFill>
                <a:latin typeface="Meiryo UI" panose="020B0604030504040204" pitchFamily="50" charset="-128"/>
                <a:ea typeface="Meiryo UI" panose="020B0604030504040204" pitchFamily="50" charset="-128"/>
              </a:rPr>
              <a:t>好調な運用状況を背景に、</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年度末の</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積立金残高は、見通しを約</a:t>
            </a:r>
            <a:r>
              <a:rPr kumimoji="0"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70</a:t>
            </a: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兆円上回る</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見込みで、</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nSpc>
                <a:spcPct val="120000"/>
              </a:lnSpc>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年金財政の改善にプラスの効果</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があります。</a:t>
            </a:r>
          </a:p>
        </p:txBody>
      </p:sp>
      <p:sp>
        <p:nvSpPr>
          <p:cNvPr id="36" name="矢印: 右 35">
            <a:extLst>
              <a:ext uri="{FF2B5EF4-FFF2-40B4-BE49-F238E27FC236}">
                <a16:creationId xmlns:a16="http://schemas.microsoft.com/office/drawing/2014/main" id="{812FC4AB-C010-6808-D50D-B4726F6D3569}"/>
              </a:ext>
            </a:extLst>
          </p:cNvPr>
          <p:cNvSpPr/>
          <p:nvPr/>
        </p:nvSpPr>
        <p:spPr>
          <a:xfrm>
            <a:off x="6556469" y="3186914"/>
            <a:ext cx="303088" cy="432900"/>
          </a:xfrm>
          <a:prstGeom prst="right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A8AA83E9-FCBF-49B6-5D54-9B26B3A5F514}"/>
              </a:ext>
            </a:extLst>
          </p:cNvPr>
          <p:cNvSpPr/>
          <p:nvPr/>
        </p:nvSpPr>
        <p:spPr>
          <a:xfrm>
            <a:off x="1978684" y="3203548"/>
            <a:ext cx="303088" cy="432900"/>
          </a:xfrm>
          <a:prstGeom prst="right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55D4605A-B697-B801-612B-8A2056E26F2F}"/>
              </a:ext>
            </a:extLst>
          </p:cNvPr>
          <p:cNvSpPr/>
          <p:nvPr/>
        </p:nvSpPr>
        <p:spPr>
          <a:xfrm>
            <a:off x="1978684" y="5313672"/>
            <a:ext cx="303088" cy="432900"/>
          </a:xfrm>
          <a:prstGeom prst="right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2FB6E06-3817-9299-638F-3AC97B2FBA39}"/>
              </a:ext>
            </a:extLst>
          </p:cNvPr>
          <p:cNvSpPr txBox="1"/>
          <p:nvPr/>
        </p:nvSpPr>
        <p:spPr>
          <a:xfrm>
            <a:off x="5558491" y="2443087"/>
            <a:ext cx="936000" cy="553998"/>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2019</a:t>
            </a:r>
            <a:r>
              <a:rPr kumimoji="1" lang="ja-JP" altLang="en-US" sz="1000" b="1" dirty="0">
                <a:latin typeface="Meiryo UI" panose="020B0604030504040204" pitchFamily="50" charset="-128"/>
                <a:ea typeface="Meiryo UI" panose="020B0604030504040204" pitchFamily="50" charset="-128"/>
              </a:rPr>
              <a:t>年検証</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見通し</a:t>
            </a:r>
          </a:p>
        </p:txBody>
      </p:sp>
      <p:sp>
        <p:nvSpPr>
          <p:cNvPr id="53" name="テキスト ボックス 52">
            <a:extLst>
              <a:ext uri="{FF2B5EF4-FFF2-40B4-BE49-F238E27FC236}">
                <a16:creationId xmlns:a16="http://schemas.microsoft.com/office/drawing/2014/main" id="{DCC542DE-7A20-AD57-D4BD-F2F0E8EE95EB}"/>
              </a:ext>
            </a:extLst>
          </p:cNvPr>
          <p:cNvSpPr txBox="1"/>
          <p:nvPr/>
        </p:nvSpPr>
        <p:spPr>
          <a:xfrm>
            <a:off x="8291175" y="1728190"/>
            <a:ext cx="140622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年度実績（</a:t>
            </a:r>
            <a:r>
              <a:rPr kumimoji="1" lang="ja-JP" altLang="en-US" sz="1000" dirty="0">
                <a:solidFill>
                  <a:prstClr val="black"/>
                </a:solidFill>
                <a:latin typeface="Meiryo UI" panose="020B0604030504040204" pitchFamily="50" charset="-128"/>
                <a:ea typeface="Meiryo UI" panose="020B0604030504040204" pitchFamily="50" charset="-128"/>
              </a:rPr>
              <a:t>注）</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8EE13775-ACAB-3C6B-6D0D-26F6212F63CE}"/>
              </a:ext>
            </a:extLst>
          </p:cNvPr>
          <p:cNvSpPr/>
          <p:nvPr/>
        </p:nvSpPr>
        <p:spPr>
          <a:xfrm>
            <a:off x="4751951" y="1780716"/>
            <a:ext cx="151200" cy="152400"/>
          </a:xfrm>
          <a:prstGeom prst="rect">
            <a:avLst/>
          </a:prstGeom>
          <a:pattFill prst="wdUpDiag">
            <a:fgClr>
              <a:srgbClr val="3AABD2"/>
            </a:fgClr>
            <a:bgClr>
              <a:schemeClr val="bg1"/>
            </a:bgClr>
          </a:pattFill>
          <a:ln w="19050">
            <a:solidFill>
              <a:srgbClr val="3AAB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B43147E0-B9E6-4AAD-CFD6-F292D44637BA}"/>
              </a:ext>
            </a:extLst>
          </p:cNvPr>
          <p:cNvSpPr txBox="1"/>
          <p:nvPr/>
        </p:nvSpPr>
        <p:spPr>
          <a:xfrm>
            <a:off x="4890607" y="1728190"/>
            <a:ext cx="324479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令和元</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年財政検証における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年度の推計結果</a:t>
            </a:r>
          </a:p>
        </p:txBody>
      </p:sp>
      <p:sp>
        <p:nvSpPr>
          <p:cNvPr id="59" name="正方形/長方形 58">
            <a:extLst>
              <a:ext uri="{FF2B5EF4-FFF2-40B4-BE49-F238E27FC236}">
                <a16:creationId xmlns:a16="http://schemas.microsoft.com/office/drawing/2014/main" id="{B1E512FC-B375-C4FB-DD47-7508649980ED}"/>
              </a:ext>
            </a:extLst>
          </p:cNvPr>
          <p:cNvSpPr/>
          <p:nvPr/>
        </p:nvSpPr>
        <p:spPr>
          <a:xfrm>
            <a:off x="8138774" y="1780716"/>
            <a:ext cx="152400" cy="152400"/>
          </a:xfrm>
          <a:prstGeom prst="rect">
            <a:avLst/>
          </a:prstGeom>
          <a:solidFill>
            <a:srgbClr val="3AABD2"/>
          </a:solidFill>
          <a:ln w="19050">
            <a:solidFill>
              <a:srgbClr val="3AAB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19FF92EF-29A0-B1FD-0670-C9A55F2772D1}"/>
              </a:ext>
            </a:extLst>
          </p:cNvPr>
          <p:cNvSpPr txBox="1"/>
          <p:nvPr/>
        </p:nvSpPr>
        <p:spPr>
          <a:xfrm>
            <a:off x="5670266" y="4537318"/>
            <a:ext cx="936000" cy="40011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2019</a:t>
            </a:r>
            <a:r>
              <a:rPr kumimoji="1" lang="ja-JP" altLang="en-US" sz="1000" b="1" dirty="0">
                <a:latin typeface="Meiryo UI" panose="020B0604030504040204" pitchFamily="50" charset="-128"/>
                <a:ea typeface="Meiryo UI" panose="020B0604030504040204" pitchFamily="50" charset="-128"/>
              </a:rPr>
              <a:t>年検証</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見通し</a:t>
            </a:r>
          </a:p>
        </p:txBody>
      </p:sp>
      <p:grpSp>
        <p:nvGrpSpPr>
          <p:cNvPr id="73" name="グループ化 72">
            <a:extLst>
              <a:ext uri="{FF2B5EF4-FFF2-40B4-BE49-F238E27FC236}">
                <a16:creationId xmlns:a16="http://schemas.microsoft.com/office/drawing/2014/main" id="{0FEACC4C-0EB2-556B-7495-B09C9CEEE3FE}"/>
              </a:ext>
            </a:extLst>
          </p:cNvPr>
          <p:cNvGrpSpPr/>
          <p:nvPr/>
        </p:nvGrpSpPr>
        <p:grpSpPr>
          <a:xfrm>
            <a:off x="8320202" y="3514749"/>
            <a:ext cx="986161" cy="629820"/>
            <a:chOff x="1201321" y="5270880"/>
            <a:chExt cx="1663330" cy="1062300"/>
          </a:xfrm>
        </p:grpSpPr>
        <p:pic>
          <p:nvPicPr>
            <p:cNvPr id="74" name="図 73" descr="部屋, 賭博場, シーン, カップ が含まれている画像&#10;&#10;自動的に生成された説明">
              <a:extLst>
                <a:ext uri="{FF2B5EF4-FFF2-40B4-BE49-F238E27FC236}">
                  <a16:creationId xmlns:a16="http://schemas.microsoft.com/office/drawing/2014/main" id="{412EC326-AC7D-387C-2FA5-F6A744C67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87" name="グラフィックス 86">
              <a:extLst>
                <a:ext uri="{FF2B5EF4-FFF2-40B4-BE49-F238E27FC236}">
                  <a16:creationId xmlns:a16="http://schemas.microsoft.com/office/drawing/2014/main" id="{97EC8A0F-872D-5939-767F-D04758060E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1321" y="5270880"/>
              <a:ext cx="1178244" cy="673859"/>
            </a:xfrm>
            <a:prstGeom prst="rect">
              <a:avLst/>
            </a:prstGeom>
          </p:spPr>
        </p:pic>
      </p:grpSp>
      <p:grpSp>
        <p:nvGrpSpPr>
          <p:cNvPr id="88" name="グループ化 87">
            <a:extLst>
              <a:ext uri="{FF2B5EF4-FFF2-40B4-BE49-F238E27FC236}">
                <a16:creationId xmlns:a16="http://schemas.microsoft.com/office/drawing/2014/main" id="{A382A440-1D6A-B34A-8CF5-DE3BCFABB017}"/>
              </a:ext>
            </a:extLst>
          </p:cNvPr>
          <p:cNvGrpSpPr/>
          <p:nvPr/>
        </p:nvGrpSpPr>
        <p:grpSpPr>
          <a:xfrm>
            <a:off x="3773231" y="5593437"/>
            <a:ext cx="986161" cy="629820"/>
            <a:chOff x="1201321" y="5270880"/>
            <a:chExt cx="1663330" cy="1062300"/>
          </a:xfrm>
        </p:grpSpPr>
        <p:pic>
          <p:nvPicPr>
            <p:cNvPr id="89" name="図 88" descr="部屋, 賭博場, シーン, カップ が含まれている画像&#10;&#10;自動的に生成された説明">
              <a:extLst>
                <a:ext uri="{FF2B5EF4-FFF2-40B4-BE49-F238E27FC236}">
                  <a16:creationId xmlns:a16="http://schemas.microsoft.com/office/drawing/2014/main" id="{B6017F83-05DF-5C51-E8DA-D06E15AEA0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90" name="グラフィックス 89">
              <a:extLst>
                <a:ext uri="{FF2B5EF4-FFF2-40B4-BE49-F238E27FC236}">
                  <a16:creationId xmlns:a16="http://schemas.microsoft.com/office/drawing/2014/main" id="{6908DC08-6B40-B26B-D0EE-AEAEBBBF53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1321" y="5270880"/>
              <a:ext cx="1178244" cy="673859"/>
            </a:xfrm>
            <a:prstGeom prst="rect">
              <a:avLst/>
            </a:prstGeom>
          </p:spPr>
        </p:pic>
      </p:grpSp>
      <p:grpSp>
        <p:nvGrpSpPr>
          <p:cNvPr id="91" name="グループ化 90">
            <a:extLst>
              <a:ext uri="{FF2B5EF4-FFF2-40B4-BE49-F238E27FC236}">
                <a16:creationId xmlns:a16="http://schemas.microsoft.com/office/drawing/2014/main" id="{12D848BE-A3C8-E7E5-588D-36D4C3077770}"/>
              </a:ext>
            </a:extLst>
          </p:cNvPr>
          <p:cNvGrpSpPr/>
          <p:nvPr/>
        </p:nvGrpSpPr>
        <p:grpSpPr>
          <a:xfrm>
            <a:off x="8320202" y="5593437"/>
            <a:ext cx="986161" cy="629820"/>
            <a:chOff x="1201321" y="5270880"/>
            <a:chExt cx="1663330" cy="1062300"/>
          </a:xfrm>
        </p:grpSpPr>
        <p:pic>
          <p:nvPicPr>
            <p:cNvPr id="92" name="図 91" descr="部屋, 賭博場, シーン, カップ が含まれている画像&#10;&#10;自動的に生成された説明">
              <a:extLst>
                <a:ext uri="{FF2B5EF4-FFF2-40B4-BE49-F238E27FC236}">
                  <a16:creationId xmlns:a16="http://schemas.microsoft.com/office/drawing/2014/main" id="{CCF7DBD5-5212-609A-0F65-E77A3D32D8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115" y="5584434"/>
              <a:ext cx="1589536" cy="748746"/>
            </a:xfrm>
            <a:prstGeom prst="rect">
              <a:avLst/>
            </a:prstGeom>
          </p:spPr>
        </p:pic>
        <p:pic>
          <p:nvPicPr>
            <p:cNvPr id="93" name="グラフィックス 92">
              <a:extLst>
                <a:ext uri="{FF2B5EF4-FFF2-40B4-BE49-F238E27FC236}">
                  <a16:creationId xmlns:a16="http://schemas.microsoft.com/office/drawing/2014/main" id="{CED91C19-28FC-C90A-83AB-D45156EF0B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1321" y="5270880"/>
              <a:ext cx="1178244" cy="673859"/>
            </a:xfrm>
            <a:prstGeom prst="rect">
              <a:avLst/>
            </a:prstGeom>
          </p:spPr>
        </p:pic>
      </p:grpSp>
      <p:sp>
        <p:nvSpPr>
          <p:cNvPr id="97" name="テキスト ボックス 96">
            <a:extLst>
              <a:ext uri="{FF2B5EF4-FFF2-40B4-BE49-F238E27FC236}">
                <a16:creationId xmlns:a16="http://schemas.microsoft.com/office/drawing/2014/main" id="{2A524089-20D1-691A-21D4-413192D6DDBA}"/>
              </a:ext>
            </a:extLst>
          </p:cNvPr>
          <p:cNvSpPr txBox="1"/>
          <p:nvPr/>
        </p:nvSpPr>
        <p:spPr>
          <a:xfrm>
            <a:off x="531738" y="4650152"/>
            <a:ext cx="59503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a:t>
            </a:r>
          </a:p>
        </p:txBody>
      </p:sp>
      <p:sp>
        <p:nvSpPr>
          <p:cNvPr id="109" name="テキスト ボックス 108">
            <a:extLst>
              <a:ext uri="{FF2B5EF4-FFF2-40B4-BE49-F238E27FC236}">
                <a16:creationId xmlns:a16="http://schemas.microsoft.com/office/drawing/2014/main" id="{EB4077BC-7265-88A8-78E4-8B0CDB617F65}"/>
              </a:ext>
            </a:extLst>
          </p:cNvPr>
          <p:cNvSpPr txBox="1"/>
          <p:nvPr/>
        </p:nvSpPr>
        <p:spPr>
          <a:xfrm>
            <a:off x="1026635" y="4537318"/>
            <a:ext cx="936000" cy="40011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2019</a:t>
            </a:r>
            <a:r>
              <a:rPr kumimoji="1" lang="ja-JP" altLang="en-US" sz="1000" b="1" dirty="0">
                <a:latin typeface="Meiryo UI" panose="020B0604030504040204" pitchFamily="50" charset="-128"/>
                <a:ea typeface="Meiryo UI" panose="020B0604030504040204" pitchFamily="50" charset="-128"/>
              </a:rPr>
              <a:t>年検証</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見通し</a:t>
            </a:r>
            <a:endParaRPr kumimoji="1" lang="en-US" altLang="ja-JP" sz="1000" b="1" dirty="0">
              <a:latin typeface="Meiryo UI" panose="020B0604030504040204" pitchFamily="50" charset="-128"/>
              <a:ea typeface="Meiryo UI" panose="020B0604030504040204" pitchFamily="50" charset="-128"/>
            </a:endParaRPr>
          </a:p>
        </p:txBody>
      </p:sp>
      <p:sp>
        <p:nvSpPr>
          <p:cNvPr id="110" name="テキスト ボックス 109">
            <a:extLst>
              <a:ext uri="{FF2B5EF4-FFF2-40B4-BE49-F238E27FC236}">
                <a16:creationId xmlns:a16="http://schemas.microsoft.com/office/drawing/2014/main" id="{B09BFE69-F1DC-F6B0-7CDA-87F6814479CD}"/>
              </a:ext>
            </a:extLst>
          </p:cNvPr>
          <p:cNvSpPr txBox="1"/>
          <p:nvPr/>
        </p:nvSpPr>
        <p:spPr>
          <a:xfrm>
            <a:off x="2808202" y="4537318"/>
            <a:ext cx="828000" cy="360000"/>
          </a:xfrm>
          <a:prstGeom prst="rect">
            <a:avLst/>
          </a:prstGeom>
          <a:noFill/>
        </p:spPr>
        <p:txBody>
          <a:bodyPr wrap="square" rtlCol="0">
            <a:spAutoFit/>
          </a:bodyPr>
          <a:lstStyle/>
          <a:p>
            <a:pPr algn="ctr"/>
            <a:r>
              <a:rPr kumimoji="1" lang="en-US" altLang="ja-JP" sz="1000" b="1" dirty="0">
                <a:latin typeface="Meiryo UI" panose="020B0604030504040204" pitchFamily="50" charset="-128"/>
                <a:ea typeface="Meiryo UI" panose="020B0604030504040204" pitchFamily="50" charset="-128"/>
              </a:rPr>
              <a:t>2023</a:t>
            </a:r>
            <a:r>
              <a:rPr kumimoji="1" lang="ja-JP" altLang="en-US" sz="1000" b="1" dirty="0">
                <a:latin typeface="Meiryo UI" panose="020B0604030504040204" pitchFamily="50" charset="-128"/>
                <a:ea typeface="Meiryo UI" panose="020B0604030504040204" pitchFamily="50" charset="-128"/>
              </a:rPr>
              <a:t>年度</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実績</a:t>
            </a:r>
            <a:r>
              <a:rPr kumimoji="1" lang="ja-JP" altLang="en-US" sz="800" b="1" dirty="0">
                <a:latin typeface="Meiryo UI" panose="020B0604030504040204" pitchFamily="50" charset="-128"/>
                <a:ea typeface="Meiryo UI" panose="020B0604030504040204" pitchFamily="50" charset="-128"/>
              </a:rPr>
              <a:t>（注）</a:t>
            </a:r>
            <a:endParaRPr kumimoji="1" lang="ja-JP" altLang="en-US" sz="1000" b="1" dirty="0">
              <a:latin typeface="Meiryo UI" panose="020B0604030504040204" pitchFamily="50" charset="-128"/>
              <a:ea typeface="Meiryo UI" panose="020B0604030504040204" pitchFamily="50" charset="-128"/>
            </a:endParaRPr>
          </a:p>
        </p:txBody>
      </p:sp>
      <p:sp>
        <p:nvSpPr>
          <p:cNvPr id="112" name="テキスト ボックス 111">
            <a:extLst>
              <a:ext uri="{FF2B5EF4-FFF2-40B4-BE49-F238E27FC236}">
                <a16:creationId xmlns:a16="http://schemas.microsoft.com/office/drawing/2014/main" id="{FD2F014A-D64F-3AA5-EBFA-C2EA41057176}"/>
              </a:ext>
            </a:extLst>
          </p:cNvPr>
          <p:cNvSpPr txBox="1"/>
          <p:nvPr/>
        </p:nvSpPr>
        <p:spPr>
          <a:xfrm>
            <a:off x="5147882" y="4650152"/>
            <a:ext cx="595035" cy="21544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a:t>
            </a:r>
          </a:p>
        </p:txBody>
      </p:sp>
      <p:graphicFrame>
        <p:nvGraphicFramePr>
          <p:cNvPr id="14" name="グラフ 13">
            <a:extLst>
              <a:ext uri="{FF2B5EF4-FFF2-40B4-BE49-F238E27FC236}">
                <a16:creationId xmlns:a16="http://schemas.microsoft.com/office/drawing/2014/main" id="{73282217-FF9B-C9AF-5305-0FC7A9F25CBE}"/>
              </a:ext>
            </a:extLst>
          </p:cNvPr>
          <p:cNvGraphicFramePr/>
          <p:nvPr/>
        </p:nvGraphicFramePr>
        <p:xfrm>
          <a:off x="5210135" y="2643331"/>
          <a:ext cx="1379686" cy="15334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グラフ 15">
            <a:extLst>
              <a:ext uri="{FF2B5EF4-FFF2-40B4-BE49-F238E27FC236}">
                <a16:creationId xmlns:a16="http://schemas.microsoft.com/office/drawing/2014/main" id="{97185F2F-4AE8-CC34-6910-FE95F16FE726}"/>
              </a:ext>
            </a:extLst>
          </p:cNvPr>
          <p:cNvGraphicFramePr/>
          <p:nvPr/>
        </p:nvGraphicFramePr>
        <p:xfrm>
          <a:off x="5268013" y="4806708"/>
          <a:ext cx="1440000" cy="1512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65483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ACFA-C15E-8B9B-D3FF-B5DF6A4DF04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ABDC72-B870-AC55-EDE6-56434C96B9D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6DBB2F7-2C7C-461D-B70D-217E141D3FE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C2D1F7B9-6B7D-9EA7-395B-157F395459E6}"/>
              </a:ext>
            </a:extLst>
          </p:cNvPr>
          <p:cNvSpPr/>
          <p:nvPr/>
        </p:nvSpPr>
        <p:spPr>
          <a:xfrm>
            <a:off x="418733" y="0"/>
            <a:ext cx="7125067" cy="531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08000" bIns="1440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社会経済状況の変化 </a:t>
            </a:r>
            <a:r>
              <a:rPr kumimoji="0" lang="zh-TW" altLang="en-US" sz="1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（令和元</a:t>
            </a:r>
            <a:r>
              <a:rPr kumimoji="0" lang="en-US" altLang="zh-TW" sz="1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(2019)</a:t>
            </a:r>
            <a:r>
              <a:rPr kumimoji="0" lang="zh-TW" altLang="en-US" sz="1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年財政検証 ⇒ 令和６</a:t>
            </a:r>
            <a:r>
              <a:rPr kumimoji="0" lang="en-US" altLang="zh-TW" sz="1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0" lang="zh-TW" altLang="en-US" sz="1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年財政検証）</a:t>
            </a:r>
            <a:endParaRPr kumimoji="0" lang="ja-JP" altLang="en-US" sz="1200" b="1" i="0" u="none" strike="noStrike" kern="1200" cap="none" spc="1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 name="表 8">
            <a:extLst>
              <a:ext uri="{FF2B5EF4-FFF2-40B4-BE49-F238E27FC236}">
                <a16:creationId xmlns:a16="http://schemas.microsoft.com/office/drawing/2014/main" id="{1CAA653D-A3F1-FCF9-17A9-E9919A8853BF}"/>
              </a:ext>
            </a:extLst>
          </p:cNvPr>
          <p:cNvGraphicFramePr>
            <a:graphicFrameLocks noGrp="1"/>
          </p:cNvGraphicFramePr>
          <p:nvPr>
            <p:extLst>
              <p:ext uri="{D42A27DB-BD31-4B8C-83A1-F6EECF244321}">
                <p14:modId xmlns:p14="http://schemas.microsoft.com/office/powerpoint/2010/main" val="827817669"/>
              </p:ext>
            </p:extLst>
          </p:nvPr>
        </p:nvGraphicFramePr>
        <p:xfrm>
          <a:off x="406387" y="2501444"/>
          <a:ext cx="9119160" cy="3996479"/>
        </p:xfrm>
        <a:graphic>
          <a:graphicData uri="http://schemas.openxmlformats.org/drawingml/2006/table">
            <a:tbl>
              <a:tblPr firstRow="1" bandRow="1">
                <a:tableStyleId>{5C22544A-7EE6-4342-B048-85BDC9FD1C3A}</a:tableStyleId>
              </a:tblPr>
              <a:tblGrid>
                <a:gridCol w="1135362">
                  <a:extLst>
                    <a:ext uri="{9D8B030D-6E8A-4147-A177-3AD203B41FA5}">
                      <a16:colId xmlns:a16="http://schemas.microsoft.com/office/drawing/2014/main" val="2515837474"/>
                    </a:ext>
                  </a:extLst>
                </a:gridCol>
                <a:gridCol w="987614">
                  <a:extLst>
                    <a:ext uri="{9D8B030D-6E8A-4147-A177-3AD203B41FA5}">
                      <a16:colId xmlns:a16="http://schemas.microsoft.com/office/drawing/2014/main" val="3672773657"/>
                    </a:ext>
                  </a:extLst>
                </a:gridCol>
                <a:gridCol w="790304">
                  <a:extLst>
                    <a:ext uri="{9D8B030D-6E8A-4147-A177-3AD203B41FA5}">
                      <a16:colId xmlns:a16="http://schemas.microsoft.com/office/drawing/2014/main" val="3072526214"/>
                    </a:ext>
                  </a:extLst>
                </a:gridCol>
                <a:gridCol w="484809">
                  <a:extLst>
                    <a:ext uri="{9D8B030D-6E8A-4147-A177-3AD203B41FA5}">
                      <a16:colId xmlns:a16="http://schemas.microsoft.com/office/drawing/2014/main" val="2965259542"/>
                    </a:ext>
                  </a:extLst>
                </a:gridCol>
                <a:gridCol w="484809">
                  <a:extLst>
                    <a:ext uri="{9D8B030D-6E8A-4147-A177-3AD203B41FA5}">
                      <a16:colId xmlns:a16="http://schemas.microsoft.com/office/drawing/2014/main" val="2615080212"/>
                    </a:ext>
                  </a:extLst>
                </a:gridCol>
                <a:gridCol w="673675">
                  <a:extLst>
                    <a:ext uri="{9D8B030D-6E8A-4147-A177-3AD203B41FA5}">
                      <a16:colId xmlns:a16="http://schemas.microsoft.com/office/drawing/2014/main" val="2759407019"/>
                    </a:ext>
                  </a:extLst>
                </a:gridCol>
                <a:gridCol w="295944">
                  <a:extLst>
                    <a:ext uri="{9D8B030D-6E8A-4147-A177-3AD203B41FA5}">
                      <a16:colId xmlns:a16="http://schemas.microsoft.com/office/drawing/2014/main" val="925867851"/>
                    </a:ext>
                  </a:extLst>
                </a:gridCol>
                <a:gridCol w="787636">
                  <a:extLst>
                    <a:ext uri="{9D8B030D-6E8A-4147-A177-3AD203B41FA5}">
                      <a16:colId xmlns:a16="http://schemas.microsoft.com/office/drawing/2014/main" val="1114723693"/>
                    </a:ext>
                  </a:extLst>
                </a:gridCol>
                <a:gridCol w="294768">
                  <a:extLst>
                    <a:ext uri="{9D8B030D-6E8A-4147-A177-3AD203B41FA5}">
                      <a16:colId xmlns:a16="http://schemas.microsoft.com/office/drawing/2014/main" val="1247877620"/>
                    </a:ext>
                  </a:extLst>
                </a:gridCol>
                <a:gridCol w="230337">
                  <a:extLst>
                    <a:ext uri="{9D8B030D-6E8A-4147-A177-3AD203B41FA5}">
                      <a16:colId xmlns:a16="http://schemas.microsoft.com/office/drawing/2014/main" val="2043694066"/>
                    </a:ext>
                  </a:extLst>
                </a:gridCol>
                <a:gridCol w="420784">
                  <a:extLst>
                    <a:ext uri="{9D8B030D-6E8A-4147-A177-3AD203B41FA5}">
                      <a16:colId xmlns:a16="http://schemas.microsoft.com/office/drawing/2014/main" val="2216759474"/>
                    </a:ext>
                  </a:extLst>
                </a:gridCol>
                <a:gridCol w="968623">
                  <a:extLst>
                    <a:ext uri="{9D8B030D-6E8A-4147-A177-3AD203B41FA5}">
                      <a16:colId xmlns:a16="http://schemas.microsoft.com/office/drawing/2014/main" val="1446291136"/>
                    </a:ext>
                  </a:extLst>
                </a:gridCol>
                <a:gridCol w="805506">
                  <a:extLst>
                    <a:ext uri="{9D8B030D-6E8A-4147-A177-3AD203B41FA5}">
                      <a16:colId xmlns:a16="http://schemas.microsoft.com/office/drawing/2014/main" val="738578090"/>
                    </a:ext>
                  </a:extLst>
                </a:gridCol>
                <a:gridCol w="758989">
                  <a:extLst>
                    <a:ext uri="{9D8B030D-6E8A-4147-A177-3AD203B41FA5}">
                      <a16:colId xmlns:a16="http://schemas.microsoft.com/office/drawing/2014/main" val="2189408271"/>
                    </a:ext>
                  </a:extLst>
                </a:gridCol>
              </a:tblGrid>
              <a:tr h="275312">
                <a:tc gridSpan="2">
                  <a:txBody>
                    <a:bodyPr/>
                    <a:lstStyle/>
                    <a:p>
                      <a:pPr algn="ctr"/>
                      <a:r>
                        <a:rPr lang="ja-JP" altLang="en-US" sz="14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将来の仮定</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pPr algn="just"/>
                      <a:endParaRPr lang="ja-JP" sz="1600" kern="100">
                        <a:effectLst/>
                        <a:latin typeface="+mn-ea"/>
                        <a:ea typeface="+mn-ea"/>
                        <a:cs typeface="Times New Roman" panose="02020603050405020304" pitchFamily="18" charset="0"/>
                      </a:endParaRPr>
                    </a:p>
                  </a:txBody>
                  <a:tcPr marL="68580" marR="68580" marT="0" marB="0" anchor="ctr"/>
                </a:tc>
                <a:tc gridSpan="10">
                  <a:txBody>
                    <a:bodyPr/>
                    <a:lstStyle/>
                    <a:p>
                      <a:pPr algn="ctr"/>
                      <a:r>
                        <a:rPr lang="ja-JP" altLang="en-US" sz="12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社会経済の変化</a:t>
                      </a:r>
                      <a:endParaRPr lang="ja-JP" sz="12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2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年金財政への影響</a:t>
                      </a:r>
                      <a:endParaRPr lang="en-US" altLang="ja-JP" sz="12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3224270437"/>
                  </a:ext>
                </a:extLst>
              </a:tr>
              <a:tr h="756000">
                <a:tc gridSpan="2">
                  <a:txBody>
                    <a:bodyPr/>
                    <a:lstStyle/>
                    <a:p>
                      <a:pPr algn="ctr">
                        <a:spcAft>
                          <a:spcPts val="600"/>
                        </a:spcAft>
                      </a:pPr>
                      <a:r>
                        <a:rPr lang="ja-JP" altLang="en-US" sz="16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人口</a:t>
                      </a:r>
                      <a:r>
                        <a:rPr lang="ja-JP" altLang="en-US" sz="12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（中位推計）</a:t>
                      </a:r>
                      <a:endParaRPr lang="en-US" altLang="ja-JP" sz="14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en-US" altLang="ja-JP"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 日本の将来推計人口</a:t>
                      </a:r>
                      <a:br>
                        <a:rPr lang="en-US" altLang="ja-JP"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（Ｒ</a:t>
                      </a:r>
                      <a:r>
                        <a:rPr lang="en-US" altLang="ja-JP"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5.4 </a:t>
                      </a:r>
                      <a:r>
                        <a:rPr lang="ja-JP" altLang="en-US"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国立社会保障人口問題研究所）</a:t>
                      </a:r>
                      <a:endParaRPr lang="ja-JP"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hMerge="1">
                  <a:txBody>
                    <a:bodyPr/>
                    <a:lstStyle/>
                    <a:p>
                      <a:pPr algn="just"/>
                      <a:endParaRPr lang="ja-JP" sz="1600" kern="100">
                        <a:effectLst/>
                        <a:latin typeface="+mn-ea"/>
                        <a:ea typeface="+mn-ea"/>
                        <a:cs typeface="Times New Roman" panose="02020603050405020304" pitchFamily="18" charset="0"/>
                      </a:endParaRPr>
                    </a:p>
                  </a:txBody>
                  <a:tcPr marL="68580" marR="68580" marT="0" marB="0" anchor="ctr"/>
                </a:tc>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tab pos="3054350" algn="l"/>
                        </a:tabLst>
                        <a:defRPr/>
                      </a:pP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tab pos="3054350" algn="l"/>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合計特殊出生率の仮定</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2070</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外国人の入国超過数の仮定</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高齢化率の見通し</a:t>
                      </a:r>
                      <a:endParaRPr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gridSpan="3">
                  <a:txBody>
                    <a:bodyPr/>
                    <a:lstStyle/>
                    <a:p>
                      <a:pPr algn="l"/>
                      <a:r>
                        <a:rPr lang="ja-JP" altLang="en-US"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前　回</a:t>
                      </a:r>
                      <a:endParaRPr lang="en-US"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１．４４</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７万人</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３８．４％</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(2065)</a:t>
                      </a:r>
                      <a:endParaRPr kumimoji="1" lang="ja-JP" altLang="en-US" sz="9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tab pos="3054350" algn="l"/>
                        </a:tabLst>
                        <a:defRPr/>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今　回</a:t>
                      </a:r>
                      <a:endPar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742950" rtl="0" eaLnBrk="1" fontAlgn="auto" latinLnBrk="0" hangingPunct="1">
                        <a:lnSpc>
                          <a:spcPct val="100000"/>
                        </a:lnSpc>
                        <a:spcBef>
                          <a:spcPts val="0"/>
                        </a:spcBef>
                        <a:spcAft>
                          <a:spcPts val="0"/>
                        </a:spcAft>
                        <a:buClrTx/>
                        <a:buSzTx/>
                        <a:buFontTx/>
                        <a:buNone/>
                        <a:tabLst>
                          <a:tab pos="3054350" algn="l"/>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１．３６</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１６万人（</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年）</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３８．７</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br>
                        <a:rPr lang="en-US" alt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(2070)</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742950" rtl="0" eaLnBrk="1" fontAlgn="auto" latinLnBrk="0" hangingPunct="1">
                        <a:lnSpc>
                          <a:spcPct val="100000"/>
                        </a:lnSpc>
                        <a:spcBef>
                          <a:spcPts val="0"/>
                        </a:spcBef>
                        <a:spcAft>
                          <a:spcPts val="0"/>
                        </a:spcAft>
                        <a:buClrTx/>
                        <a:buSzTx/>
                        <a:buFontTx/>
                        <a:buNone/>
                        <a:tabLst>
                          <a:tab pos="3054350" algn="l"/>
                        </a:tabLst>
                        <a:defRPr/>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　今　回</a:t>
                      </a:r>
                      <a:endPar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742950" rtl="0" eaLnBrk="1" fontAlgn="auto" latinLnBrk="0" hangingPunct="1">
                        <a:lnSpc>
                          <a:spcPct val="100000"/>
                        </a:lnSpc>
                        <a:spcBef>
                          <a:spcPts val="0"/>
                        </a:spcBef>
                        <a:spcAft>
                          <a:spcPts val="0"/>
                        </a:spcAft>
                        <a:buClrTx/>
                        <a:buSzTx/>
                        <a:buFontTx/>
                        <a:buNone/>
                        <a:tabLst>
                          <a:tab pos="3054350" algn="l"/>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１．３６</a:t>
                      </a:r>
                      <a:r>
                        <a:rPr lang="ja-JP" altLang="en-US"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ああああ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１６万人（</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年）　　　　　　　　　　　　　　　　　　　　　</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３８．７％</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(2070)</a:t>
                      </a:r>
                      <a:endParaRPr kumimoji="1" lang="ja-JP" altLang="en-US" sz="900" dirty="0"/>
                    </a:p>
                  </a:txBody>
                  <a:tcPr marL="68580" marR="68580" marT="0" marB="0"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mpd="sng">
                      <a:noFill/>
                    </a:lnL>
                  </a:tcPr>
                </a:tc>
                <a:tc hMerge="1">
                  <a:txBody>
                    <a:bodyPr/>
                    <a:lstStyle/>
                    <a:p>
                      <a:endParaRPr kumimoji="1" lang="ja-JP" altLang="en-US"/>
                    </a:p>
                  </a:txBody>
                  <a:tcPr/>
                </a:tc>
                <a:tc gridSpan="2">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限定的</a:t>
                      </a: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665263078"/>
                  </a:ext>
                </a:extLst>
              </a:tr>
              <a:tr h="229803">
                <a:tc rowSpan="2" gridSpan="2">
                  <a:txBody>
                    <a:bodyPr/>
                    <a:lstStyle/>
                    <a:p>
                      <a:pPr marL="0" marR="0" lvl="0" indent="0" algn="ctr" defTabSz="742950" rtl="0" eaLnBrk="1" fontAlgn="auto" latinLnBrk="0" hangingPunct="1">
                        <a:lnSpc>
                          <a:spcPct val="100000"/>
                        </a:lnSpc>
                        <a:spcBef>
                          <a:spcPts val="600"/>
                        </a:spcBef>
                        <a:spcAft>
                          <a:spcPts val="0"/>
                        </a:spcAft>
                        <a:buClrTx/>
                        <a:buSzTx/>
                        <a:buFontTx/>
                        <a:buNone/>
                        <a:tabLst/>
                        <a:defRPr/>
                      </a:pPr>
                      <a:r>
                        <a:rPr lang="ja-JP" altLang="en-US" sz="16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労働力</a:t>
                      </a:r>
                      <a:endParaRPr lang="en-US" altLang="ja-JP" sz="12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82563" marR="0" lvl="0" indent="-182563" algn="ctr" defTabSz="742950" rtl="0" eaLnBrk="1" fontAlgn="auto" latinLnBrk="0" hangingPunct="1">
                        <a:lnSpc>
                          <a:spcPct val="100000"/>
                        </a:lnSpc>
                        <a:spcBef>
                          <a:spcPts val="600"/>
                        </a:spcBef>
                        <a:spcAft>
                          <a:spcPts val="0"/>
                        </a:spcAft>
                        <a:buClrTx/>
                        <a:buSzTx/>
                        <a:buFontTx/>
                        <a:buNone/>
                        <a:tabLst>
                          <a:tab pos="182563" algn="l"/>
                        </a:tabLst>
                        <a:defRPr/>
                      </a:pPr>
                      <a:r>
                        <a:rPr lang="en-US" altLang="ja-JP"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労働力需給の推計</a:t>
                      </a:r>
                      <a:br>
                        <a:rPr lang="en-US" altLang="ja-JP" sz="1050" kern="100" baseline="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800" kern="100" baseline="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baseline="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R6.3(</a:t>
                      </a:r>
                      <a:r>
                        <a:rPr lang="ja-JP" altLang="en-US" sz="800" kern="100" baseline="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独</a:t>
                      </a:r>
                      <a:r>
                        <a:rPr lang="en-US" altLang="ja-JP" sz="800" kern="100" baseline="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baseline="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労働政策研究・研修機構）</a:t>
                      </a:r>
                    </a:p>
                  </a:txBody>
                  <a:tcPr marL="68580" marR="68580" marT="0" marB="0" anchor="ctr">
                    <a:lnL w="12700" cap="flat" cmpd="sng" algn="ctr">
                      <a:solidFill>
                        <a:srgbClr val="7F7F7F"/>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rowSpan="2" hMerge="1">
                  <a:txBody>
                    <a:bodyPr/>
                    <a:lstStyle/>
                    <a:p>
                      <a:endParaRPr kumimoji="1" lang="ja-JP" altLang="en-US"/>
                    </a:p>
                  </a:txBody>
                  <a:tcPr/>
                </a:tc>
                <a:tc gridSpan="5">
                  <a:txBody>
                    <a:bodyPr/>
                    <a:lstStyle/>
                    <a:p>
                      <a:pPr marL="0" marR="0" lvl="0" indent="0" algn="ctr" defTabSz="990570" rtl="0" eaLnBrk="1" fontAlgn="auto" latinLnBrk="0" hangingPunct="1">
                        <a:lnSpc>
                          <a:spcPct val="100000"/>
                        </a:lnSpc>
                        <a:spcBef>
                          <a:spcPts val="0"/>
                        </a:spcBef>
                        <a:spcAft>
                          <a:spcPts val="0"/>
                        </a:spcAft>
                        <a:buClrTx/>
                        <a:buSzTx/>
                        <a:buFontTx/>
                        <a:buNone/>
                        <a:tabLst>
                          <a:tab pos="3054350" algn="l"/>
                        </a:tabLst>
                        <a:defRPr/>
                      </a:pPr>
                      <a:r>
                        <a:rPr lang="ja-JP" altLang="en-US" sz="11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労働参加進展シナリオ</a:t>
                      </a:r>
                    </a:p>
                  </a:txBody>
                  <a:tcPr marL="68580" marR="6858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hMerge="1">
                  <a:txBody>
                    <a:bodyPr/>
                    <a:lstStyle/>
                    <a:p>
                      <a:pPr marL="0" marR="0" lvl="0" indent="0" algn="ctr" defTabSz="990570" rtl="0" eaLnBrk="1" fontAlgn="auto" latinLnBrk="0" hangingPunct="1">
                        <a:lnSpc>
                          <a:spcPct val="100000"/>
                        </a:lnSpc>
                        <a:spcBef>
                          <a:spcPts val="0"/>
                        </a:spcBef>
                        <a:spcAft>
                          <a:spcPts val="0"/>
                        </a:spcAft>
                        <a:buClrTx/>
                        <a:buSzTx/>
                        <a:buFontTx/>
                        <a:buNone/>
                        <a:tabLst>
                          <a:tab pos="3054350" algn="l"/>
                        </a:tabLst>
                        <a:defRPr/>
                      </a:pPr>
                      <a:endParaRPr lang="ja-JP" altLang="en-US" sz="11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A9CC"/>
                    </a:solidFill>
                  </a:tcPr>
                </a:tc>
                <a:tc gridSpan="5">
                  <a:txBody>
                    <a:bodyPr/>
                    <a:lstStyle/>
                    <a:p>
                      <a:pPr algn="ctr"/>
                      <a:r>
                        <a:rPr lang="ja-JP" altLang="en-US" sz="11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労働参加漸進シナリオ</a:t>
                      </a:r>
                      <a:endParaRPr lang="en-US" altLang="ja-JP" sz="11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lnT w="12700" cap="flat" cmpd="sng" algn="ctr">
                      <a:solidFill>
                        <a:srgbClr val="7F7F7F"/>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rowSpan="2" gridSpan="2">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プラス</a:t>
                      </a:r>
                      <a:b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br>
                      <a:b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b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rowSpan="2" hMerge="1">
                  <a:txBody>
                    <a:bodyPr/>
                    <a:lstStyle/>
                    <a:p>
                      <a:endParaRPr kumimoji="1" lang="ja-JP" altLang="en-US"/>
                    </a:p>
                  </a:txBody>
                  <a:tcPr/>
                </a:tc>
                <a:extLst>
                  <a:ext uri="{0D108BD9-81ED-4DB2-BD59-A6C34878D82A}">
                    <a16:rowId xmlns:a16="http://schemas.microsoft.com/office/drawing/2014/main" val="922880831"/>
                  </a:ext>
                </a:extLst>
              </a:tr>
              <a:tr h="972000">
                <a:tc gridSpan="2" vMerge="1">
                  <a:txBody>
                    <a:bodyPr/>
                    <a:lstStyle/>
                    <a:p>
                      <a:endParaRPr kumimoji="1" lang="ja-JP" altLang="en-US"/>
                    </a:p>
                  </a:txBody>
                  <a:tcPr/>
                </a:tc>
                <a:tc hMerge="1" vMerge="1">
                  <a:txBody>
                    <a:bodyPr/>
                    <a:lstStyle/>
                    <a:p>
                      <a:endParaRPr kumimoji="1" lang="ja-JP" altLang="en-US"/>
                    </a:p>
                  </a:txBody>
                  <a:tcPr/>
                </a:tc>
                <a:tc>
                  <a:txBody>
                    <a:bodyPr/>
                    <a:lstStyle/>
                    <a:p>
                      <a:pPr algn="l"/>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就業者数</a:t>
                      </a:r>
                      <a:b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zh-TW"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就業率（</a:t>
                      </a:r>
                      <a:r>
                        <a:rPr lang="en-US" altLang="zh-TW"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zh-TW"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歳～）</a:t>
                      </a: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前　回</a:t>
                      </a:r>
                      <a:b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(2040)</a:t>
                      </a:r>
                    </a:p>
                    <a:p>
                      <a:pPr algn="ct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6,024</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60.9</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b="0"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gridSpan="2">
                  <a:txBody>
                    <a:bodyPr/>
                    <a:lstStyle/>
                    <a:p>
                      <a:pPr algn="ct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今　回</a:t>
                      </a:r>
                      <a:b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6,734</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66.4</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b="0"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Bef>
                          <a:spcPts val="0"/>
                        </a:spcBef>
                        <a:tabLst>
                          <a:tab pos="3054350" algn="l"/>
                        </a:tabLst>
                      </a:pP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l"/>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就業者数</a:t>
                      </a:r>
                      <a:b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zh-TW"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就業率</a:t>
                      </a:r>
                      <a:endParaRPr lang="en-US" altLang="zh-TW"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zh-TW"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zh-TW"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zh-TW"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歳～）</a:t>
                      </a:r>
                      <a:endPar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前　回</a:t>
                      </a:r>
                      <a:b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(2040)</a:t>
                      </a:r>
                    </a:p>
                    <a:p>
                      <a:pPr algn="ct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5,644</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57.0</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dirty="0">
                        <a:solidFill>
                          <a:srgbClr val="ED7D31"/>
                        </a:solidFill>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dirty="0"/>
                    </a:p>
                  </a:txBody>
                  <a:tcPr>
                    <a:lnL w="12700" cap="flat" cmpd="sng" algn="ctr">
                      <a:solidFill>
                        <a:srgbClr val="7F7F7F"/>
                      </a:solidFill>
                      <a:prstDash val="solid"/>
                      <a:round/>
                      <a:headEnd type="none" w="med" len="med"/>
                      <a:tailEnd type="none" w="med" len="med"/>
                    </a:lnL>
                  </a:tcPr>
                </a:tc>
                <a:tc>
                  <a:txBody>
                    <a:bodyPr/>
                    <a:lstStyle/>
                    <a:p>
                      <a:pPr algn="ct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今　回</a:t>
                      </a:r>
                      <a:b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6,375</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62.9</a:t>
                      </a:r>
                      <a:r>
                        <a:rPr lang="ja-JP" altLang="en-US" sz="11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b="0"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vMerge="1">
                  <a:txBody>
                    <a:bodyPr/>
                    <a:lstStyle/>
                    <a:p>
                      <a:endParaRPr kumimoji="1" lang="ja-JP" altLang="en-US" dirty="0"/>
                    </a:p>
                  </a:txBody>
                  <a:tcPr/>
                </a:tc>
                <a:tc hMerge="1" vMerge="1">
                  <a:txBody>
                    <a:bodyPr/>
                    <a:lstStyle/>
                    <a:p>
                      <a:endParaRPr kumimoji="1" lang="ja-JP" altLang="en-US"/>
                    </a:p>
                  </a:txBody>
                  <a:tcPr/>
                </a:tc>
                <a:extLst>
                  <a:ext uri="{0D108BD9-81ED-4DB2-BD59-A6C34878D82A}">
                    <a16:rowId xmlns:a16="http://schemas.microsoft.com/office/drawing/2014/main" val="1413681253"/>
                  </a:ext>
                </a:extLst>
              </a:tr>
              <a:tr h="507476">
                <a:tc rowSpan="3">
                  <a:txBody>
                    <a:bodyPr/>
                    <a:lstStyle/>
                    <a:p>
                      <a:pPr marL="0" marR="0" lvl="0" indent="0" algn="ctr" defTabSz="990570" rtl="0" eaLnBrk="1" fontAlgn="auto" latinLnBrk="0" hangingPunct="1">
                        <a:lnSpc>
                          <a:spcPct val="100000"/>
                        </a:lnSpc>
                        <a:spcBef>
                          <a:spcPts val="600"/>
                        </a:spcBef>
                        <a:spcAft>
                          <a:spcPts val="0"/>
                        </a:spcAft>
                        <a:buClrTx/>
                        <a:buSzTx/>
                        <a:buFontTx/>
                        <a:buNone/>
                        <a:tabLst/>
                        <a:defRPr/>
                      </a:pPr>
                      <a:r>
                        <a:rPr lang="ja-JP" altLang="en-US" sz="16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経済</a:t>
                      </a:r>
                      <a:endParaRPr lang="en-US" altLang="ja-JP" sz="12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90570" rtl="0" eaLnBrk="1" fontAlgn="auto" latinLnBrk="0" hangingPunct="1">
                        <a:lnSpc>
                          <a:spcPct val="100000"/>
                        </a:lnSpc>
                        <a:spcBef>
                          <a:spcPts val="600"/>
                        </a:spcBef>
                        <a:spcAft>
                          <a:spcPts val="0"/>
                        </a:spcAft>
                        <a:buClrTx/>
                        <a:buSzTx/>
                        <a:buFontTx/>
                        <a:buNone/>
                        <a:tabLst/>
                        <a:defRPr/>
                      </a:pPr>
                      <a:r>
                        <a:rPr lang="en-US" altLang="ja-JP"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年金財政における経済前提に関する専門委員会</a:t>
                      </a:r>
                      <a:br>
                        <a:rPr lang="en-US" altLang="ja-JP" sz="105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R6.4</a:t>
                      </a:r>
                      <a:r>
                        <a:rPr lang="ja-JP" altLang="en-US"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検討結果の報告）</a:t>
                      </a:r>
                      <a:endParaRPr lang="en-US" altLang="ja-JP"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ケース名</a:t>
                      </a:r>
                      <a:endParaRPr lang="ja-JP" altLang="ja-JP" sz="16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200" b="1" dirty="0">
                          <a:solidFill>
                            <a:srgbClr val="002060"/>
                          </a:solidFill>
                          <a:latin typeface="Meiryo UI" panose="020B0604030504040204" pitchFamily="50" charset="-128"/>
                          <a:ea typeface="Meiryo UI" panose="020B0604030504040204" pitchFamily="50" charset="-128"/>
                        </a:rPr>
                        <a:t>前回</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900" dirty="0">
                          <a:solidFill>
                            <a:srgbClr val="002060"/>
                          </a:solidFill>
                          <a:latin typeface="Meiryo UI" panose="020B0604030504040204" pitchFamily="50" charset="-128"/>
                          <a:ea typeface="Meiryo UI" panose="020B0604030504040204" pitchFamily="50" charset="-128"/>
                        </a:rPr>
                        <a:t>（ケース</a:t>
                      </a:r>
                      <a:r>
                        <a:rPr kumimoji="1" lang="en-US" altLang="ja-JP" sz="900" dirty="0">
                          <a:solidFill>
                            <a:srgbClr val="002060"/>
                          </a:solidFill>
                          <a:latin typeface="Meiryo UI" panose="020B0604030504040204" pitchFamily="50" charset="-128"/>
                          <a:ea typeface="Meiryo UI" panose="020B0604030504040204" pitchFamily="50" charset="-128"/>
                        </a:rPr>
                        <a:t>Ⅲ</a:t>
                      </a:r>
                      <a:r>
                        <a:rPr kumimoji="1" lang="ja-JP" altLang="en-US" sz="900" dirty="0">
                          <a:solidFill>
                            <a:srgbClr val="002060"/>
                          </a:solidFill>
                          <a:latin typeface="Meiryo UI" panose="020B0604030504040204" pitchFamily="50" charset="-128"/>
                          <a:ea typeface="Meiryo UI" panose="020B0604030504040204" pitchFamily="50" charset="-128"/>
                        </a:rPr>
                        <a:t>）　</a:t>
                      </a:r>
                      <a:endParaRPr kumimoji="1" lang="ja-JP" altLang="en-US" sz="1000" b="0" dirty="0">
                        <a:solidFill>
                          <a:srgbClr val="002060"/>
                        </a:solidFill>
                        <a:latin typeface="Meiryo UI" panose="020B0604030504040204" pitchFamily="50" charset="-128"/>
                        <a:ea typeface="Meiryo UI" panose="020B0604030504040204" pitchFamily="50" charset="-128"/>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gridSpan="3">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今回</a:t>
                      </a:r>
                      <a:endParaRPr kumimoji="1" lang="en-US" altLang="ja-JP" sz="120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（成長型経済移行・継続ケース）</a:t>
                      </a:r>
                      <a:endParaRPr kumimoji="1" lang="ja-JP" altLang="en-US" sz="700" b="0" dirty="0">
                        <a:solidFill>
                          <a:srgbClr val="002060"/>
                        </a:solidFill>
                        <a:latin typeface="Meiryo UI" panose="020B0604030504040204" pitchFamily="50" charset="-128"/>
                        <a:ea typeface="Meiryo UI" panose="020B0604030504040204" pitchFamily="50" charset="-128"/>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A9CC"/>
                    </a:solidFill>
                  </a:tcPr>
                </a:tc>
                <a:tc gridSpan="3">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200" b="1" dirty="0">
                          <a:solidFill>
                            <a:srgbClr val="002060"/>
                          </a:solidFill>
                          <a:latin typeface="Meiryo UI" panose="020B0604030504040204" pitchFamily="50" charset="-128"/>
                          <a:ea typeface="Meiryo UI" panose="020B0604030504040204" pitchFamily="50" charset="-128"/>
                        </a:rPr>
                        <a:t>前回</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900" dirty="0">
                          <a:solidFill>
                            <a:srgbClr val="002060"/>
                          </a:solidFill>
                          <a:latin typeface="Meiryo UI" panose="020B0604030504040204" pitchFamily="50" charset="-128"/>
                          <a:ea typeface="Meiryo UI" panose="020B0604030504040204" pitchFamily="50" charset="-128"/>
                        </a:rPr>
                        <a:t>（ケース</a:t>
                      </a:r>
                      <a:r>
                        <a:rPr kumimoji="1" lang="en-US" altLang="ja-JP" sz="900" dirty="0">
                          <a:solidFill>
                            <a:srgbClr val="002060"/>
                          </a:solidFill>
                          <a:latin typeface="Meiryo UI" panose="020B0604030504040204" pitchFamily="50" charset="-128"/>
                          <a:ea typeface="Meiryo UI" panose="020B0604030504040204" pitchFamily="50" charset="-128"/>
                        </a:rPr>
                        <a:t>Ⅲ</a:t>
                      </a:r>
                      <a:r>
                        <a:rPr kumimoji="1" lang="ja-JP" altLang="en-US" sz="900" dirty="0">
                          <a:solidFill>
                            <a:srgbClr val="002060"/>
                          </a:solidFill>
                          <a:latin typeface="Meiryo UI" panose="020B0604030504040204" pitchFamily="50" charset="-128"/>
                          <a:ea typeface="Meiryo UI" panose="020B0604030504040204" pitchFamily="50" charset="-128"/>
                        </a:rPr>
                        <a:t>）　　　</a:t>
                      </a:r>
                      <a:endParaRPr kumimoji="1" lang="ja-JP" altLang="en-US" sz="1000" b="0" dirty="0">
                        <a:solidFill>
                          <a:srgbClr val="002060"/>
                        </a:solidFill>
                        <a:latin typeface="Meiryo UI" panose="020B0604030504040204" pitchFamily="50" charset="-128"/>
                        <a:ea typeface="Meiryo UI" panose="020B0604030504040204" pitchFamily="50" charset="-128"/>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1" lang="ja-JP" altLang="en-US" sz="1000" b="0" dirty="0">
                        <a:solidFill>
                          <a:srgbClr val="002060"/>
                        </a:solidFill>
                        <a:latin typeface="Meiryo UI" panose="020B0604030504040204" pitchFamily="50" charset="-128"/>
                        <a:ea typeface="Meiryo UI" panose="020B0604030504040204" pitchFamily="50" charset="-128"/>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gridSpan="2">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今回</a:t>
                      </a:r>
                      <a:endParaRPr kumimoji="1" lang="en-US" altLang="ja-JP" sz="120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（過去</a:t>
                      </a:r>
                      <a:r>
                        <a:rPr kumimoji="1" lang="en-US" altLang="ja-JP" sz="9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1" lang="ja-JP" altLang="en-US" sz="9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年投影ケース）</a:t>
                      </a:r>
                      <a:endParaRPr kumimoji="1" lang="ja-JP" altLang="en-US" sz="1000" b="0" dirty="0">
                        <a:solidFill>
                          <a:srgbClr val="002060"/>
                        </a:solidFill>
                        <a:latin typeface="Meiryo UI" panose="020B0604030504040204" pitchFamily="50" charset="-128"/>
                        <a:ea typeface="Meiryo UI" panose="020B0604030504040204" pitchFamily="50" charset="-128"/>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tab pos="3054350" algn="l"/>
                        </a:tabLst>
                        <a:defRPr/>
                      </a:pPr>
                      <a:r>
                        <a:rPr lang="ja-JP" altLang="en-US"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成長型経済移行継続ケース</a:t>
                      </a:r>
                      <a:endParaRPr lang="en-US" altLang="ja-JP" sz="8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tab pos="2603500" algn="l"/>
                          <a:tab pos="3051175" algn="l"/>
                        </a:tabLst>
                        <a:defRPr/>
                      </a:pPr>
                      <a:r>
                        <a:rPr lang="ja-JP" altLang="en-US" sz="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過去</a:t>
                      </a:r>
                      <a:r>
                        <a:rPr lang="en-US" altLang="ja-JP" sz="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年</a:t>
                      </a:r>
                      <a:br>
                        <a:rPr lang="en-US" altLang="ja-JP" sz="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投影ケース</a:t>
                      </a:r>
                      <a:endParaRPr lang="en-US" altLang="ja-JP" sz="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1348119"/>
                  </a:ext>
                </a:extLst>
              </a:tr>
              <a:tr h="626771">
                <a:tc vMerge="1">
                  <a:txBody>
                    <a:bodyPr/>
                    <a:lstStyle/>
                    <a:p>
                      <a:endParaRPr kumimoji="1" lang="ja-JP" altLang="en-US"/>
                    </a:p>
                  </a:txBody>
                  <a:tcPr/>
                </a:tc>
                <a:tc>
                  <a:txBody>
                    <a:bodyPr/>
                    <a:lstStyle/>
                    <a:p>
                      <a:pPr algn="ctr"/>
                      <a:r>
                        <a:rPr lang="ja-JP" altLang="en-US"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実質賃金</a:t>
                      </a:r>
                      <a:br>
                        <a:rPr lang="en-US" altLang="ja-JP"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上昇率</a:t>
                      </a:r>
                      <a:endParaRPr lang="en-US" altLang="ja-JP"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90570" rtl="0" eaLnBrk="1" fontAlgn="auto" latinLnBrk="0" hangingPunct="1">
                        <a:lnSpc>
                          <a:spcPct val="100000"/>
                        </a:lnSpc>
                        <a:spcBef>
                          <a:spcPts val="0"/>
                        </a:spcBef>
                        <a:spcAft>
                          <a:spcPts val="0"/>
                        </a:spcAft>
                        <a:buClrTx/>
                        <a:buSzTx/>
                        <a:buFontTx/>
                        <a:buNone/>
                        <a:tabLst/>
                        <a:defRPr/>
                      </a:pPr>
                      <a:r>
                        <a:rPr lang="ja-JP" altLang="en-US"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長期の前提</a:t>
                      </a:r>
                      <a:r>
                        <a:rPr lang="en-US" altLang="ja-JP"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900" dirty="0">
                        <a:solidFill>
                          <a:srgbClr val="002060"/>
                        </a:solidFill>
                        <a:latin typeface="Meiryo UI" panose="020B0604030504040204" pitchFamily="50" charset="-128"/>
                        <a:ea typeface="Meiryo UI" panose="020B0604030504040204" pitchFamily="50" charset="-128"/>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gridSpan="5">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ja-JP" altLang="en-US" sz="14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１．１</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１．５</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lnT w="12700" cap="flat" cmpd="sng" algn="ctr">
                      <a:solidFill>
                        <a:srgbClr val="7F7F7F"/>
                      </a:solidFill>
                      <a:prstDash val="solid"/>
                      <a:round/>
                      <a:headEnd type="none" w="med" len="med"/>
                      <a:tailEnd type="none" w="med" len="med"/>
                    </a:lnT>
                  </a:tcPr>
                </a:tc>
                <a:tc hMerge="1">
                  <a:txBody>
                    <a:bodyPr/>
                    <a:lstStyle/>
                    <a:p>
                      <a:endParaRPr kumimoji="1" lang="ja-JP" altLang="en-US"/>
                    </a:p>
                  </a:txBody>
                  <a:tcPr/>
                </a:tc>
                <a:tc hMerge="1">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lang="ja-JP" altLang="en-US" sz="12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gridSpan="5">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ja-JP" altLang="en-US" sz="14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１．１</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０．５</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lnT w="12700" cap="flat" cmpd="sng" algn="ctr">
                      <a:solidFill>
                        <a:srgbClr val="7F7F7F"/>
                      </a:solidFill>
                      <a:prstDash val="solid"/>
                      <a:round/>
                      <a:headEnd type="none" w="med" len="med"/>
                      <a:tailEnd type="none" w="med" len="med"/>
                    </a:lnT>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プラス</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マイナス</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4075873119"/>
                  </a:ext>
                </a:extLst>
              </a:tr>
              <a:tr h="619280">
                <a:tc vMerge="1">
                  <a:txBody>
                    <a:bodyPr/>
                    <a:lstStyle/>
                    <a:p>
                      <a:endParaRPr kumimoji="1" lang="ja-JP" altLang="en-US"/>
                    </a:p>
                  </a:txBody>
                  <a:tcPr/>
                </a:tc>
                <a:tc>
                  <a:txBody>
                    <a:bodyPr/>
                    <a:lstStyle/>
                    <a:p>
                      <a:pPr algn="ctr"/>
                      <a:r>
                        <a:rPr lang="ja-JP" altLang="en-US"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実質的な</a:t>
                      </a:r>
                      <a:endParaRPr lang="en-US" altLang="ja-JP"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運用利回り</a:t>
                      </a:r>
                      <a:endParaRPr lang="en-US" altLang="ja-JP" sz="900" b="1"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（対賃金）</a:t>
                      </a:r>
                      <a:endParaRPr lang="en-US" altLang="ja-JP"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90570" rtl="0" eaLnBrk="1" fontAlgn="auto" latinLnBrk="0" hangingPunct="1">
                        <a:lnSpc>
                          <a:spcPct val="100000"/>
                        </a:lnSpc>
                        <a:spcBef>
                          <a:spcPts val="0"/>
                        </a:spcBef>
                        <a:spcAft>
                          <a:spcPts val="0"/>
                        </a:spcAft>
                        <a:buClrTx/>
                        <a:buSzTx/>
                        <a:buFontTx/>
                        <a:buNone/>
                        <a:tabLst/>
                        <a:defRPr/>
                      </a:pPr>
                      <a:r>
                        <a:rPr lang="ja-JP" altLang="en-US"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長期の前提</a:t>
                      </a:r>
                      <a:r>
                        <a:rPr lang="en-US" altLang="ja-JP" sz="9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gridSpan="5">
                  <a:txBody>
                    <a:bodyPr/>
                    <a:lstStyle/>
                    <a:p>
                      <a:pPr algn="ctr">
                        <a:spcBef>
                          <a:spcPts val="0"/>
                        </a:spcBef>
                        <a:tabLst>
                          <a:tab pos="3054350" algn="l"/>
                        </a:tabLst>
                      </a:pPr>
                      <a:r>
                        <a:rPr lang="ja-JP" altLang="en-US" sz="14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１．７</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hMerge="1">
                  <a:txBody>
                    <a:bodyPr/>
                    <a:lstStyle/>
                    <a:p>
                      <a:pPr algn="ctr">
                        <a:spcBef>
                          <a:spcPts val="0"/>
                        </a:spcBef>
                        <a:tabLst>
                          <a:tab pos="3054350" algn="l"/>
                        </a:tabLst>
                      </a:pPr>
                      <a:endParaRPr lang="ja-JP" altLang="en-US" sz="12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gridSpan="5">
                  <a:txBody>
                    <a:bodyPr/>
                    <a:lstStyle/>
                    <a:p>
                      <a:pPr algn="ctr">
                        <a:spcBef>
                          <a:spcPts val="0"/>
                        </a:spcBef>
                        <a:tabLst>
                          <a:tab pos="3054350" algn="l"/>
                        </a:tabLst>
                      </a:pPr>
                      <a:r>
                        <a:rPr lang="ja-JP" altLang="en-US" sz="14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１．７</a:t>
                      </a:r>
                      <a:r>
                        <a:rPr lang="ja-JP" altLang="en-US" sz="1200" b="1" kern="100" dirty="0">
                          <a:solidFill>
                            <a:srgbClr val="ED7D3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36000" marB="360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ー</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ー</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684883596"/>
                  </a:ext>
                </a:extLst>
              </a:tr>
            </a:tbl>
          </a:graphicData>
        </a:graphic>
      </p:graphicFrame>
      <p:cxnSp>
        <p:nvCxnSpPr>
          <p:cNvPr id="13" name="直線矢印コネクタ 12">
            <a:extLst>
              <a:ext uri="{FF2B5EF4-FFF2-40B4-BE49-F238E27FC236}">
                <a16:creationId xmlns:a16="http://schemas.microsoft.com/office/drawing/2014/main" id="{99872B33-876F-77A2-1BB3-18EEC0BD6A01}"/>
              </a:ext>
            </a:extLst>
          </p:cNvPr>
          <p:cNvCxnSpPr>
            <a:cxnSpLocks/>
          </p:cNvCxnSpPr>
          <p:nvPr/>
        </p:nvCxnSpPr>
        <p:spPr>
          <a:xfrm>
            <a:off x="6234193" y="3067499"/>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9BDCA5D-75E7-0DCE-E8D5-10AC6D0C4895}"/>
              </a:ext>
            </a:extLst>
          </p:cNvPr>
          <p:cNvCxnSpPr>
            <a:cxnSpLocks/>
          </p:cNvCxnSpPr>
          <p:nvPr/>
        </p:nvCxnSpPr>
        <p:spPr>
          <a:xfrm>
            <a:off x="6234193" y="3263444"/>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4010F1F-1BDA-053C-E90A-7E32F1879A55}"/>
              </a:ext>
            </a:extLst>
          </p:cNvPr>
          <p:cNvCxnSpPr>
            <a:cxnSpLocks/>
          </p:cNvCxnSpPr>
          <p:nvPr/>
        </p:nvCxnSpPr>
        <p:spPr>
          <a:xfrm>
            <a:off x="6234193" y="3433262"/>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3529DAF-1E60-E1B0-F0E3-BBFDA6C2457C}"/>
              </a:ext>
            </a:extLst>
          </p:cNvPr>
          <p:cNvCxnSpPr/>
          <p:nvPr/>
        </p:nvCxnSpPr>
        <p:spPr>
          <a:xfrm>
            <a:off x="4215315" y="4222867"/>
            <a:ext cx="180000" cy="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5893F362-F2C2-C8EC-66D3-BE4E6AF9DFE9}"/>
              </a:ext>
            </a:extLst>
          </p:cNvPr>
          <p:cNvCxnSpPr/>
          <p:nvPr/>
        </p:nvCxnSpPr>
        <p:spPr>
          <a:xfrm>
            <a:off x="4215315" y="4364436"/>
            <a:ext cx="1800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1F28D21-B8B8-42D2-0BEF-033E5F3F3492}"/>
              </a:ext>
            </a:extLst>
          </p:cNvPr>
          <p:cNvCxnSpPr/>
          <p:nvPr/>
        </p:nvCxnSpPr>
        <p:spPr>
          <a:xfrm>
            <a:off x="6948559" y="4168595"/>
            <a:ext cx="180000" cy="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B129E9E3-2B11-566C-59C2-90C37422C44C}"/>
              </a:ext>
            </a:extLst>
          </p:cNvPr>
          <p:cNvCxnSpPr/>
          <p:nvPr/>
        </p:nvCxnSpPr>
        <p:spPr>
          <a:xfrm>
            <a:off x="6931141" y="4366612"/>
            <a:ext cx="180000"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1090E922-8227-0393-5F72-6D2F536F331C}"/>
              </a:ext>
            </a:extLst>
          </p:cNvPr>
          <p:cNvCxnSpPr/>
          <p:nvPr/>
        </p:nvCxnSpPr>
        <p:spPr>
          <a:xfrm>
            <a:off x="3695175" y="5656531"/>
            <a:ext cx="468000"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964BE86-569B-482A-8ACB-215C3D711937}"/>
              </a:ext>
            </a:extLst>
          </p:cNvPr>
          <p:cNvCxnSpPr/>
          <p:nvPr/>
        </p:nvCxnSpPr>
        <p:spPr>
          <a:xfrm>
            <a:off x="6414345" y="5664768"/>
            <a:ext cx="468000"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0A6CFC7F-9629-D07F-808B-834C793B69DD}"/>
              </a:ext>
            </a:extLst>
          </p:cNvPr>
          <p:cNvGrpSpPr/>
          <p:nvPr/>
        </p:nvGrpSpPr>
        <p:grpSpPr>
          <a:xfrm>
            <a:off x="8338462" y="4154898"/>
            <a:ext cx="733160" cy="486041"/>
            <a:chOff x="8275907" y="3748087"/>
            <a:chExt cx="944826" cy="598256"/>
          </a:xfrm>
        </p:grpSpPr>
        <p:pic>
          <p:nvPicPr>
            <p:cNvPr id="12" name="図 11">
              <a:extLst>
                <a:ext uri="{FF2B5EF4-FFF2-40B4-BE49-F238E27FC236}">
                  <a16:creationId xmlns:a16="http://schemas.microsoft.com/office/drawing/2014/main" id="{86D3997B-DFB5-A9BE-B496-4CBEB1A311DF}"/>
                </a:ext>
              </a:extLst>
            </p:cNvPr>
            <p:cNvPicPr>
              <a:picLocks noChangeAspect="1"/>
            </p:cNvPicPr>
            <p:nvPr/>
          </p:nvPicPr>
          <p:blipFill>
            <a:blip r:embed="rId2"/>
            <a:stretch>
              <a:fillRect/>
            </a:stretch>
          </p:blipFill>
          <p:spPr>
            <a:xfrm>
              <a:off x="8534400" y="3803240"/>
              <a:ext cx="521805" cy="543103"/>
            </a:xfrm>
            <a:prstGeom prst="rect">
              <a:avLst/>
            </a:prstGeom>
          </p:spPr>
        </p:pic>
        <p:pic>
          <p:nvPicPr>
            <p:cNvPr id="32" name="図 31">
              <a:extLst>
                <a:ext uri="{FF2B5EF4-FFF2-40B4-BE49-F238E27FC236}">
                  <a16:creationId xmlns:a16="http://schemas.microsoft.com/office/drawing/2014/main" id="{7447B1E2-F50B-7F2C-98BF-78FC55E2AC3A}"/>
                </a:ext>
              </a:extLst>
            </p:cNvPr>
            <p:cNvPicPr>
              <a:picLocks noChangeAspect="1"/>
            </p:cNvPicPr>
            <p:nvPr/>
          </p:nvPicPr>
          <p:blipFill>
            <a:blip r:embed="rId3"/>
            <a:stretch>
              <a:fillRect/>
            </a:stretch>
          </p:blipFill>
          <p:spPr>
            <a:xfrm>
              <a:off x="8427646" y="3748087"/>
              <a:ext cx="213507" cy="241056"/>
            </a:xfrm>
            <a:prstGeom prst="rect">
              <a:avLst/>
            </a:prstGeom>
          </p:spPr>
        </p:pic>
        <p:pic>
          <p:nvPicPr>
            <p:cNvPr id="33" name="図 32">
              <a:extLst>
                <a:ext uri="{FF2B5EF4-FFF2-40B4-BE49-F238E27FC236}">
                  <a16:creationId xmlns:a16="http://schemas.microsoft.com/office/drawing/2014/main" id="{26305554-2387-9589-188E-BFD8350D0BB5}"/>
                </a:ext>
              </a:extLst>
            </p:cNvPr>
            <p:cNvPicPr>
              <a:picLocks noChangeAspect="1"/>
            </p:cNvPicPr>
            <p:nvPr/>
          </p:nvPicPr>
          <p:blipFill>
            <a:blip r:embed="rId3"/>
            <a:stretch>
              <a:fillRect/>
            </a:stretch>
          </p:blipFill>
          <p:spPr>
            <a:xfrm>
              <a:off x="9007226" y="3764946"/>
              <a:ext cx="213507" cy="241056"/>
            </a:xfrm>
            <a:prstGeom prst="rect">
              <a:avLst/>
            </a:prstGeom>
          </p:spPr>
        </p:pic>
        <p:pic>
          <p:nvPicPr>
            <p:cNvPr id="34" name="図 33">
              <a:extLst>
                <a:ext uri="{FF2B5EF4-FFF2-40B4-BE49-F238E27FC236}">
                  <a16:creationId xmlns:a16="http://schemas.microsoft.com/office/drawing/2014/main" id="{1D1D9297-D161-D1B3-C50D-6A4F029042EA}"/>
                </a:ext>
              </a:extLst>
            </p:cNvPr>
            <p:cNvPicPr>
              <a:picLocks noChangeAspect="1"/>
            </p:cNvPicPr>
            <p:nvPr/>
          </p:nvPicPr>
          <p:blipFill>
            <a:blip r:embed="rId3"/>
            <a:stretch>
              <a:fillRect/>
            </a:stretch>
          </p:blipFill>
          <p:spPr>
            <a:xfrm>
              <a:off x="8275907" y="3860883"/>
              <a:ext cx="213507" cy="241056"/>
            </a:xfrm>
            <a:prstGeom prst="rect">
              <a:avLst/>
            </a:prstGeom>
          </p:spPr>
        </p:pic>
      </p:grpSp>
      <p:grpSp>
        <p:nvGrpSpPr>
          <p:cNvPr id="40" name="グループ化 39">
            <a:extLst>
              <a:ext uri="{FF2B5EF4-FFF2-40B4-BE49-F238E27FC236}">
                <a16:creationId xmlns:a16="http://schemas.microsoft.com/office/drawing/2014/main" id="{0A8ED950-0253-6355-4703-4CF67C3F9F4B}"/>
              </a:ext>
            </a:extLst>
          </p:cNvPr>
          <p:cNvGrpSpPr/>
          <p:nvPr/>
        </p:nvGrpSpPr>
        <p:grpSpPr>
          <a:xfrm>
            <a:off x="8163832" y="5574226"/>
            <a:ext cx="416884" cy="271874"/>
            <a:chOff x="8275907" y="3748087"/>
            <a:chExt cx="944826" cy="598256"/>
          </a:xfrm>
        </p:grpSpPr>
        <p:pic>
          <p:nvPicPr>
            <p:cNvPr id="41" name="図 40">
              <a:extLst>
                <a:ext uri="{FF2B5EF4-FFF2-40B4-BE49-F238E27FC236}">
                  <a16:creationId xmlns:a16="http://schemas.microsoft.com/office/drawing/2014/main" id="{AEF709C2-2F9B-0975-23B3-49B04B9234A9}"/>
                </a:ext>
              </a:extLst>
            </p:cNvPr>
            <p:cNvPicPr>
              <a:picLocks noChangeAspect="1"/>
            </p:cNvPicPr>
            <p:nvPr/>
          </p:nvPicPr>
          <p:blipFill>
            <a:blip r:embed="rId2"/>
            <a:stretch>
              <a:fillRect/>
            </a:stretch>
          </p:blipFill>
          <p:spPr>
            <a:xfrm>
              <a:off x="8534400" y="3803240"/>
              <a:ext cx="521805" cy="543103"/>
            </a:xfrm>
            <a:prstGeom prst="rect">
              <a:avLst/>
            </a:prstGeom>
          </p:spPr>
        </p:pic>
        <p:pic>
          <p:nvPicPr>
            <p:cNvPr id="42" name="図 41">
              <a:extLst>
                <a:ext uri="{FF2B5EF4-FFF2-40B4-BE49-F238E27FC236}">
                  <a16:creationId xmlns:a16="http://schemas.microsoft.com/office/drawing/2014/main" id="{8FE71A8E-102C-A3E2-99B1-1DA5B1A89CFC}"/>
                </a:ext>
              </a:extLst>
            </p:cNvPr>
            <p:cNvPicPr>
              <a:picLocks noChangeAspect="1"/>
            </p:cNvPicPr>
            <p:nvPr/>
          </p:nvPicPr>
          <p:blipFill>
            <a:blip r:embed="rId3"/>
            <a:stretch>
              <a:fillRect/>
            </a:stretch>
          </p:blipFill>
          <p:spPr>
            <a:xfrm>
              <a:off x="8427646" y="3748087"/>
              <a:ext cx="213507" cy="241056"/>
            </a:xfrm>
            <a:prstGeom prst="rect">
              <a:avLst/>
            </a:prstGeom>
          </p:spPr>
        </p:pic>
        <p:pic>
          <p:nvPicPr>
            <p:cNvPr id="43" name="図 42">
              <a:extLst>
                <a:ext uri="{FF2B5EF4-FFF2-40B4-BE49-F238E27FC236}">
                  <a16:creationId xmlns:a16="http://schemas.microsoft.com/office/drawing/2014/main" id="{612C4173-E434-1217-3B4E-1550FFE38856}"/>
                </a:ext>
              </a:extLst>
            </p:cNvPr>
            <p:cNvPicPr>
              <a:picLocks noChangeAspect="1"/>
            </p:cNvPicPr>
            <p:nvPr/>
          </p:nvPicPr>
          <p:blipFill>
            <a:blip r:embed="rId3"/>
            <a:stretch>
              <a:fillRect/>
            </a:stretch>
          </p:blipFill>
          <p:spPr>
            <a:xfrm>
              <a:off x="9007226" y="3764946"/>
              <a:ext cx="213507" cy="241056"/>
            </a:xfrm>
            <a:prstGeom prst="rect">
              <a:avLst/>
            </a:prstGeom>
          </p:spPr>
        </p:pic>
        <p:pic>
          <p:nvPicPr>
            <p:cNvPr id="44" name="図 43">
              <a:extLst>
                <a:ext uri="{FF2B5EF4-FFF2-40B4-BE49-F238E27FC236}">
                  <a16:creationId xmlns:a16="http://schemas.microsoft.com/office/drawing/2014/main" id="{DD13B212-DFB6-E15C-C32F-A3D8D45863E6}"/>
                </a:ext>
              </a:extLst>
            </p:cNvPr>
            <p:cNvPicPr>
              <a:picLocks noChangeAspect="1"/>
            </p:cNvPicPr>
            <p:nvPr/>
          </p:nvPicPr>
          <p:blipFill>
            <a:blip r:embed="rId3"/>
            <a:stretch>
              <a:fillRect/>
            </a:stretch>
          </p:blipFill>
          <p:spPr>
            <a:xfrm>
              <a:off x="8275907" y="3860883"/>
              <a:ext cx="213507" cy="241056"/>
            </a:xfrm>
            <a:prstGeom prst="rect">
              <a:avLst/>
            </a:prstGeom>
          </p:spPr>
        </p:pic>
      </p:grpSp>
      <p:pic>
        <p:nvPicPr>
          <p:cNvPr id="48" name="図 47">
            <a:extLst>
              <a:ext uri="{FF2B5EF4-FFF2-40B4-BE49-F238E27FC236}">
                <a16:creationId xmlns:a16="http://schemas.microsoft.com/office/drawing/2014/main" id="{5E964272-5DFF-AE75-9E0D-456FE261D27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997422" y="5574190"/>
            <a:ext cx="314956" cy="271910"/>
          </a:xfrm>
          <a:prstGeom prst="rect">
            <a:avLst/>
          </a:prstGeom>
        </p:spPr>
      </p:pic>
      <p:graphicFrame>
        <p:nvGraphicFramePr>
          <p:cNvPr id="4" name="表 3">
            <a:extLst>
              <a:ext uri="{FF2B5EF4-FFF2-40B4-BE49-F238E27FC236}">
                <a16:creationId xmlns:a16="http://schemas.microsoft.com/office/drawing/2014/main" id="{CD092E13-D45D-710D-32C7-4C27233FFCC0}"/>
              </a:ext>
            </a:extLst>
          </p:cNvPr>
          <p:cNvGraphicFramePr>
            <a:graphicFrameLocks noGrp="1"/>
          </p:cNvGraphicFramePr>
          <p:nvPr>
            <p:extLst>
              <p:ext uri="{D42A27DB-BD31-4B8C-83A1-F6EECF244321}">
                <p14:modId xmlns:p14="http://schemas.microsoft.com/office/powerpoint/2010/main" val="2222473111"/>
              </p:ext>
            </p:extLst>
          </p:nvPr>
        </p:nvGraphicFramePr>
        <p:xfrm>
          <a:off x="407988" y="582024"/>
          <a:ext cx="9132255" cy="1661160"/>
        </p:xfrm>
        <a:graphic>
          <a:graphicData uri="http://schemas.openxmlformats.org/drawingml/2006/table">
            <a:tbl>
              <a:tblPr firstRow="1" bandRow="1">
                <a:tableStyleId>{5C22544A-7EE6-4342-B048-85BDC9FD1C3A}</a:tableStyleId>
              </a:tblPr>
              <a:tblGrid>
                <a:gridCol w="2458404">
                  <a:extLst>
                    <a:ext uri="{9D8B030D-6E8A-4147-A177-3AD203B41FA5}">
                      <a16:colId xmlns:a16="http://schemas.microsoft.com/office/drawing/2014/main" val="1557066680"/>
                    </a:ext>
                  </a:extLst>
                </a:gridCol>
                <a:gridCol w="5257800">
                  <a:extLst>
                    <a:ext uri="{9D8B030D-6E8A-4147-A177-3AD203B41FA5}">
                      <a16:colId xmlns:a16="http://schemas.microsoft.com/office/drawing/2014/main" val="432315930"/>
                    </a:ext>
                  </a:extLst>
                </a:gridCol>
                <a:gridCol w="1416051">
                  <a:extLst>
                    <a:ext uri="{9D8B030D-6E8A-4147-A177-3AD203B41FA5}">
                      <a16:colId xmlns:a16="http://schemas.microsoft.com/office/drawing/2014/main" val="2769401969"/>
                    </a:ext>
                  </a:extLst>
                </a:gridCol>
              </a:tblGrid>
              <a:tr h="370840">
                <a:tc>
                  <a:txBody>
                    <a:bodyPr/>
                    <a:lstStyle/>
                    <a:p>
                      <a:r>
                        <a:rPr lang="ja-JP" altLang="en-US" sz="1400" b="1" dirty="0">
                          <a:solidFill>
                            <a:srgbClr val="002060"/>
                          </a:solidFill>
                          <a:latin typeface="メイリオ" panose="020B0604030504040204" pitchFamily="50" charset="-128"/>
                          <a:ea typeface="メイリオ" panose="020B0604030504040204" pitchFamily="50" charset="-128"/>
                        </a:rPr>
                        <a:t>足下</a:t>
                      </a:r>
                      <a:r>
                        <a:rPr lang="ja-JP" altLang="en-US" sz="1200" b="1" dirty="0">
                          <a:solidFill>
                            <a:srgbClr val="002060"/>
                          </a:solidFill>
                          <a:latin typeface="メイリオ" panose="020B0604030504040204" pitchFamily="50" charset="-128"/>
                          <a:ea typeface="メイリオ" panose="020B0604030504040204" pitchFamily="50" charset="-128"/>
                        </a:rPr>
                        <a:t>（</a:t>
                      </a:r>
                      <a:r>
                        <a:rPr lang="en-US" altLang="ja-JP" sz="1200" b="1" dirty="0">
                          <a:solidFill>
                            <a:srgbClr val="002060"/>
                          </a:solidFill>
                          <a:latin typeface="メイリオ" panose="020B0604030504040204" pitchFamily="50" charset="-128"/>
                          <a:ea typeface="メイリオ" panose="020B0604030504040204" pitchFamily="50" charset="-128"/>
                        </a:rPr>
                        <a:t>2023</a:t>
                      </a:r>
                      <a:r>
                        <a:rPr lang="ja-JP" altLang="en-US" sz="1200" b="1" dirty="0">
                          <a:solidFill>
                            <a:srgbClr val="002060"/>
                          </a:solidFill>
                          <a:latin typeface="メイリオ" panose="020B0604030504040204" pitchFamily="50" charset="-128"/>
                          <a:ea typeface="メイリオ" panose="020B0604030504040204" pitchFamily="50" charset="-128"/>
                        </a:rPr>
                        <a:t>年度）</a:t>
                      </a:r>
                      <a:r>
                        <a:rPr lang="ja-JP" altLang="en-US" sz="1400" b="1" dirty="0">
                          <a:solidFill>
                            <a:srgbClr val="002060"/>
                          </a:solidFill>
                          <a:latin typeface="メイリオ" panose="020B0604030504040204" pitchFamily="50" charset="-128"/>
                          <a:ea typeface="メイリオ" panose="020B0604030504040204" pitchFamily="50" charset="-128"/>
                        </a:rPr>
                        <a:t>の財政状況</a:t>
                      </a:r>
                      <a:endParaRPr kumimoji="1" lang="ja-JP" altLang="en-US" sz="1400" b="1"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2060"/>
                          </a:solidFill>
                          <a:latin typeface="メイリオ" panose="020B0604030504040204" pitchFamily="50" charset="-128"/>
                          <a:ea typeface="メイリオ" panose="020B0604030504040204" pitchFamily="50" charset="-128"/>
                        </a:rPr>
                        <a:t>社会経済の変化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r>
                        <a:rPr kumimoji="1" lang="ja-JP" altLang="en-US" sz="1200" dirty="0">
                          <a:solidFill>
                            <a:srgbClr val="002060"/>
                          </a:solidFill>
                          <a:latin typeface="メイリオ" panose="020B0604030504040204" pitchFamily="50" charset="-128"/>
                          <a:ea typeface="メイリオ" panose="020B0604030504040204" pitchFamily="50" charset="-128"/>
                        </a:rPr>
                        <a:t>年金財政への影響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62446657"/>
                  </a:ext>
                </a:extLst>
              </a:tr>
              <a:tr h="370840">
                <a:tc>
                  <a:txBody>
                    <a:bodyPr/>
                    <a:lstStyle/>
                    <a:p>
                      <a:r>
                        <a:rPr kumimoji="1" lang="ja-JP" altLang="en-US" sz="1400" b="1" dirty="0">
                          <a:solidFill>
                            <a:srgbClr val="002060"/>
                          </a:solidFill>
                          <a:latin typeface="メイリオ" panose="020B0604030504040204" pitchFamily="50" charset="-128"/>
                          <a:ea typeface="メイリオ" panose="020B0604030504040204" pitchFamily="50" charset="-128"/>
                        </a:rPr>
                        <a:t>被保険者数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000" dirty="0"/>
                        <a:t>　　　　　　　　　　　</a:t>
                      </a:r>
                      <a:r>
                        <a:rPr lang="ja-JP" altLang="en-US" sz="1000" b="1" dirty="0"/>
                        <a:t>前回検証の見通し 　　実績見込み </a:t>
                      </a:r>
                      <a:endParaRPr lang="en-US" altLang="ja-JP" sz="1000" b="1" dirty="0"/>
                    </a:p>
                    <a:p>
                      <a:r>
                        <a:rPr lang="ja-JP" altLang="en-US" sz="1000" dirty="0"/>
                        <a:t>厚生年金被保険者 　　      </a:t>
                      </a:r>
                      <a:r>
                        <a:rPr lang="ja-JP" altLang="en-US" sz="1000" b="1" dirty="0">
                          <a:solidFill>
                            <a:srgbClr val="ED7D31"/>
                          </a:solidFill>
                        </a:rPr>
                        <a:t>４</a:t>
                      </a:r>
                      <a:r>
                        <a:rPr lang="en-US" altLang="ja-JP" sz="1000" b="1" dirty="0">
                          <a:solidFill>
                            <a:srgbClr val="ED7D31"/>
                          </a:solidFill>
                        </a:rPr>
                        <a:t>,</a:t>
                      </a:r>
                      <a:r>
                        <a:rPr lang="ja-JP" altLang="en-US" sz="1000" b="1" dirty="0">
                          <a:solidFill>
                            <a:srgbClr val="ED7D31"/>
                          </a:solidFill>
                        </a:rPr>
                        <a:t>４２５</a:t>
                      </a:r>
                      <a:r>
                        <a:rPr lang="ja-JP" altLang="en-US" sz="1000" dirty="0"/>
                        <a:t>万人              </a:t>
                      </a:r>
                      <a:r>
                        <a:rPr lang="ja-JP" altLang="en-US" sz="1000" b="1" dirty="0">
                          <a:solidFill>
                            <a:srgbClr val="ED7D31"/>
                          </a:solidFill>
                        </a:rPr>
                        <a:t>４</a:t>
                      </a:r>
                      <a:r>
                        <a:rPr lang="en-US" altLang="ja-JP" sz="1000" b="1" dirty="0">
                          <a:solidFill>
                            <a:srgbClr val="ED7D31"/>
                          </a:solidFill>
                        </a:rPr>
                        <a:t>,</a:t>
                      </a:r>
                      <a:r>
                        <a:rPr lang="ja-JP" altLang="en-US" sz="1000" b="1" dirty="0">
                          <a:solidFill>
                            <a:srgbClr val="ED7D31"/>
                          </a:solidFill>
                        </a:rPr>
                        <a:t>６８３</a:t>
                      </a:r>
                      <a:r>
                        <a:rPr lang="ja-JP" altLang="en-US" sz="1000" dirty="0"/>
                        <a:t>万人 　　</a:t>
                      </a:r>
                      <a:r>
                        <a:rPr lang="en-US" altLang="ja-JP" sz="1000" dirty="0"/>
                        <a:t>※</a:t>
                      </a:r>
                      <a:r>
                        <a:rPr lang="ja-JP" altLang="en-US" sz="1000" dirty="0"/>
                        <a:t>支え手の増加 </a:t>
                      </a:r>
                      <a:endParaRPr lang="en-US" altLang="ja-JP" sz="1000" dirty="0"/>
                    </a:p>
                    <a:p>
                      <a:r>
                        <a:rPr lang="ja-JP" altLang="en-US" sz="1000" dirty="0"/>
                        <a:t>第３号被保険者 　　     　  　</a:t>
                      </a:r>
                      <a:r>
                        <a:rPr lang="ja-JP" altLang="en-US" sz="1000" b="1" dirty="0">
                          <a:solidFill>
                            <a:srgbClr val="ED7D31"/>
                          </a:solidFill>
                        </a:rPr>
                        <a:t>７６２</a:t>
                      </a:r>
                      <a:r>
                        <a:rPr lang="ja-JP" altLang="en-US" sz="1000" dirty="0"/>
                        <a:t>万人                   </a:t>
                      </a:r>
                      <a:r>
                        <a:rPr lang="ja-JP" altLang="en-US" sz="1000" b="1" dirty="0">
                          <a:solidFill>
                            <a:srgbClr val="ED7D31"/>
                          </a:solidFill>
                        </a:rPr>
                        <a:t>７０１</a:t>
                      </a:r>
                      <a:r>
                        <a:rPr lang="ja-JP" altLang="en-US" sz="1000" dirty="0"/>
                        <a:t>万人　　  </a:t>
                      </a:r>
                      <a:r>
                        <a:rPr lang="en-US" altLang="ja-JP" sz="1000" dirty="0"/>
                        <a:t>※</a:t>
                      </a:r>
                      <a:r>
                        <a:rPr lang="ja-JP" altLang="en-US" sz="1000" dirty="0"/>
                        <a:t>被扶養者の減少</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メイリオ" panose="020B0604030504040204" pitchFamily="50" charset="-128"/>
                          <a:ea typeface="メイリオ" panose="020B0604030504040204" pitchFamily="50" charset="-128"/>
                        </a:rPr>
                        <a:t>プラス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3802227"/>
                  </a:ext>
                </a:extLst>
              </a:tr>
              <a:tr h="370840">
                <a:tc>
                  <a:txBody>
                    <a:bodyPr/>
                    <a:lstStyle/>
                    <a:p>
                      <a:r>
                        <a:rPr kumimoji="1" lang="ja-JP" altLang="en-US" sz="1400" b="1" dirty="0">
                          <a:solidFill>
                            <a:srgbClr val="002060"/>
                          </a:solidFill>
                          <a:latin typeface="メイリオ" panose="020B0604030504040204" pitchFamily="50" charset="-128"/>
                          <a:ea typeface="メイリオ" panose="020B0604030504040204" pitchFamily="50" charset="-128"/>
                        </a:rPr>
                        <a:t>収支差引残</a:t>
                      </a:r>
                      <a:r>
                        <a:rPr kumimoji="1" lang="ja-JP" altLang="en-US" sz="1200" b="1" dirty="0">
                          <a:solidFill>
                            <a:srgbClr val="002060"/>
                          </a:solidFill>
                          <a:latin typeface="メイリオ" panose="020B0604030504040204" pitchFamily="50" charset="-128"/>
                          <a:ea typeface="メイリオ" panose="020B0604030504040204" pitchFamily="50" charset="-128"/>
                        </a:rPr>
                        <a:t>（運用収入を除く）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dirty="0">
                          <a:latin typeface="メイリオ" panose="020B0604030504040204" pitchFamily="50" charset="-128"/>
                          <a:ea typeface="メイリオ" panose="020B0604030504040204" pitchFamily="50" charset="-128"/>
                        </a:rPr>
                        <a:t>厚生年金＋国民年金：</a:t>
                      </a:r>
                      <a:r>
                        <a:rPr lang="zh-CN" altLang="en-US" sz="1050" dirty="0">
                          <a:solidFill>
                            <a:srgbClr val="ED7D31"/>
                          </a:solidFill>
                          <a:latin typeface="メイリオ" panose="020B0604030504040204" pitchFamily="50" charset="-128"/>
                          <a:ea typeface="メイリオ" panose="020B0604030504040204" pitchFamily="50" charset="-128"/>
                        </a:rPr>
                        <a:t> ▲</a:t>
                      </a:r>
                      <a:r>
                        <a:rPr lang="zh-CN" altLang="en-US" sz="1050" b="1" dirty="0">
                          <a:solidFill>
                            <a:srgbClr val="ED7D31"/>
                          </a:solidFill>
                          <a:latin typeface="メイリオ" panose="020B0604030504040204" pitchFamily="50" charset="-128"/>
                          <a:ea typeface="メイリオ" panose="020B0604030504040204" pitchFamily="50" charset="-128"/>
                        </a:rPr>
                        <a:t>１．５</a:t>
                      </a:r>
                      <a:r>
                        <a:rPr lang="zh-CN" altLang="en-US" sz="1050" dirty="0">
                          <a:latin typeface="メイリオ" panose="020B0604030504040204" pitchFamily="50" charset="-128"/>
                          <a:ea typeface="メイリオ" panose="020B0604030504040204" pitchFamily="50" charset="-128"/>
                        </a:rPr>
                        <a:t>兆円          </a:t>
                      </a:r>
                      <a:r>
                        <a:rPr lang="zh-CN" altLang="en-US" sz="1050" b="1" dirty="0">
                          <a:solidFill>
                            <a:srgbClr val="ED7D31"/>
                          </a:solidFill>
                          <a:latin typeface="メイリオ" panose="020B0604030504040204" pitchFamily="50" charset="-128"/>
                          <a:ea typeface="メイリオ" panose="020B0604030504040204" pitchFamily="50" charset="-128"/>
                        </a:rPr>
                        <a:t>０．３</a:t>
                      </a:r>
                      <a:r>
                        <a:rPr lang="zh-CN" altLang="en-US" sz="1050" dirty="0">
                          <a:latin typeface="メイリオ" panose="020B0604030504040204" pitchFamily="50" charset="-128"/>
                          <a:ea typeface="メイリオ" panose="020B0604030504040204" pitchFamily="50" charset="-128"/>
                        </a:rPr>
                        <a:t>兆円          </a:t>
                      </a:r>
                      <a:r>
                        <a:rPr lang="en-US" altLang="zh-CN" sz="1050" dirty="0">
                          <a:latin typeface="メイリオ" panose="020B0604030504040204" pitchFamily="50" charset="-128"/>
                          <a:ea typeface="メイリオ" panose="020B0604030504040204" pitchFamily="50" charset="-128"/>
                        </a:rPr>
                        <a:t>※</a:t>
                      </a:r>
                      <a:r>
                        <a:rPr lang="zh-CN" altLang="en-US" sz="1050" dirty="0">
                          <a:latin typeface="メイリオ" panose="020B0604030504040204" pitchFamily="50" charset="-128"/>
                          <a:ea typeface="メイリオ" panose="020B0604030504040204" pitchFamily="50" charset="-128"/>
                        </a:rPr>
                        <a:t>赤字脱却</a:t>
                      </a:r>
                      <a:endParaRPr kumimoji="1" lang="ja-JP" altLang="en-US" sz="105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メイリオ" panose="020B0604030504040204" pitchFamily="50" charset="-128"/>
                          <a:ea typeface="メイリオ" panose="020B0604030504040204" pitchFamily="50" charset="-128"/>
                        </a:rPr>
                        <a:t>プラス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5719676"/>
                  </a:ext>
                </a:extLst>
              </a:tr>
              <a:tr h="370840">
                <a:tc>
                  <a:txBody>
                    <a:bodyPr/>
                    <a:lstStyle/>
                    <a:p>
                      <a:r>
                        <a:rPr kumimoji="1" lang="ja-JP" altLang="en-US" sz="1400" b="1" dirty="0">
                          <a:solidFill>
                            <a:srgbClr val="002060"/>
                          </a:solidFill>
                          <a:latin typeface="メイリオ" panose="020B0604030504040204" pitchFamily="50" charset="-128"/>
                          <a:ea typeface="メイリオ" panose="020B0604030504040204" pitchFamily="50" charset="-128"/>
                        </a:rPr>
                        <a:t>積立金残高</a:t>
                      </a:r>
                      <a:r>
                        <a:rPr kumimoji="1" lang="ja-JP" altLang="en-US" sz="1200" b="1" dirty="0">
                          <a:solidFill>
                            <a:srgbClr val="002060"/>
                          </a:solidFill>
                          <a:latin typeface="メイリオ" panose="020B0604030504040204" pitchFamily="50" charset="-128"/>
                          <a:ea typeface="メイリオ" panose="020B0604030504040204" pitchFamily="50" charset="-128"/>
                        </a:rPr>
                        <a:t>（年度末）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latin typeface="メイリオ" panose="020B0604030504040204" pitchFamily="50" charset="-128"/>
                          <a:ea typeface="メイリオ" panose="020B0604030504040204" pitchFamily="50" charset="-128"/>
                        </a:rPr>
                        <a:t>厚生年金＋国民年金：    </a:t>
                      </a:r>
                      <a:r>
                        <a:rPr kumimoji="1" lang="ja-JP" altLang="en-US" sz="1050" b="1" dirty="0">
                          <a:solidFill>
                            <a:srgbClr val="ED7D31"/>
                          </a:solidFill>
                          <a:latin typeface="メイリオ" panose="020B0604030504040204" pitchFamily="50" charset="-128"/>
                          <a:ea typeface="メイリオ" panose="020B0604030504040204" pitchFamily="50" charset="-128"/>
                        </a:rPr>
                        <a:t>２２１</a:t>
                      </a:r>
                      <a:r>
                        <a:rPr kumimoji="1" lang="ja-JP" altLang="en-US" sz="1050" dirty="0">
                          <a:latin typeface="メイリオ" panose="020B0604030504040204" pitchFamily="50" charset="-128"/>
                          <a:ea typeface="メイリオ" panose="020B0604030504040204" pitchFamily="50" charset="-128"/>
                        </a:rPr>
                        <a:t>兆円          </a:t>
                      </a:r>
                      <a:r>
                        <a:rPr kumimoji="1" lang="ja-JP" altLang="en-US" sz="1050" b="1" dirty="0">
                          <a:solidFill>
                            <a:srgbClr val="ED7D31"/>
                          </a:solidFill>
                          <a:latin typeface="メイリオ" panose="020B0604030504040204" pitchFamily="50" charset="-128"/>
                          <a:ea typeface="メイリオ" panose="020B0604030504040204" pitchFamily="50" charset="-128"/>
                        </a:rPr>
                        <a:t>２９１</a:t>
                      </a:r>
                      <a:r>
                        <a:rPr kumimoji="1" lang="ja-JP" altLang="en-US" sz="1050" dirty="0">
                          <a:latin typeface="メイリオ" panose="020B0604030504040204" pitchFamily="50" charset="-128"/>
                          <a:ea typeface="メイリオ" panose="020B0604030504040204" pitchFamily="50" charset="-128"/>
                        </a:rPr>
                        <a:t>兆円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約７０兆円増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メイリオ" panose="020B0604030504040204" pitchFamily="50" charset="-128"/>
                          <a:ea typeface="メイリオ" panose="020B0604030504040204" pitchFamily="50" charset="-128"/>
                        </a:rPr>
                        <a:t>プラス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422801"/>
                  </a:ext>
                </a:extLst>
              </a:tr>
            </a:tbl>
          </a:graphicData>
        </a:graphic>
      </p:graphicFrame>
      <p:cxnSp>
        <p:nvCxnSpPr>
          <p:cNvPr id="5" name="直線矢印コネクタ 4">
            <a:extLst>
              <a:ext uri="{FF2B5EF4-FFF2-40B4-BE49-F238E27FC236}">
                <a16:creationId xmlns:a16="http://schemas.microsoft.com/office/drawing/2014/main" id="{AADAE72A-4699-1437-08C5-789D7C3BE7E5}"/>
              </a:ext>
            </a:extLst>
          </p:cNvPr>
          <p:cNvCxnSpPr>
            <a:cxnSpLocks/>
          </p:cNvCxnSpPr>
          <p:nvPr/>
        </p:nvCxnSpPr>
        <p:spPr>
          <a:xfrm>
            <a:off x="5181600" y="1676400"/>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47E70F30-CDF0-7839-8C92-367C0175EE39}"/>
              </a:ext>
            </a:extLst>
          </p:cNvPr>
          <p:cNvCxnSpPr>
            <a:cxnSpLocks/>
          </p:cNvCxnSpPr>
          <p:nvPr/>
        </p:nvCxnSpPr>
        <p:spPr>
          <a:xfrm>
            <a:off x="5181600" y="2031273"/>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84EFE68F-63AB-7F08-01D1-521B3AED75D5}"/>
              </a:ext>
            </a:extLst>
          </p:cNvPr>
          <p:cNvCxnSpPr>
            <a:cxnSpLocks/>
          </p:cNvCxnSpPr>
          <p:nvPr/>
        </p:nvCxnSpPr>
        <p:spPr>
          <a:xfrm>
            <a:off x="5216436" y="1219200"/>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CECF7C14-9E71-AE56-C28C-0EC494A9AC16}"/>
              </a:ext>
            </a:extLst>
          </p:cNvPr>
          <p:cNvCxnSpPr>
            <a:cxnSpLocks/>
          </p:cNvCxnSpPr>
          <p:nvPr/>
        </p:nvCxnSpPr>
        <p:spPr>
          <a:xfrm>
            <a:off x="5199018" y="1389018"/>
            <a:ext cx="325467" cy="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1960A626-F73D-3D25-C8C6-CFFAF0E51695}"/>
              </a:ext>
            </a:extLst>
          </p:cNvPr>
          <p:cNvGrpSpPr/>
          <p:nvPr/>
        </p:nvGrpSpPr>
        <p:grpSpPr>
          <a:xfrm>
            <a:off x="8832221" y="1083263"/>
            <a:ext cx="416884" cy="271874"/>
            <a:chOff x="8275907" y="3748087"/>
            <a:chExt cx="944826" cy="598256"/>
          </a:xfrm>
        </p:grpSpPr>
        <p:pic>
          <p:nvPicPr>
            <p:cNvPr id="11" name="図 10">
              <a:extLst>
                <a:ext uri="{FF2B5EF4-FFF2-40B4-BE49-F238E27FC236}">
                  <a16:creationId xmlns:a16="http://schemas.microsoft.com/office/drawing/2014/main" id="{81BFEF9E-A264-753D-B5A9-F7E6A3408DB1}"/>
                </a:ext>
              </a:extLst>
            </p:cNvPr>
            <p:cNvPicPr>
              <a:picLocks noChangeAspect="1"/>
            </p:cNvPicPr>
            <p:nvPr/>
          </p:nvPicPr>
          <p:blipFill>
            <a:blip r:embed="rId2"/>
            <a:stretch>
              <a:fillRect/>
            </a:stretch>
          </p:blipFill>
          <p:spPr>
            <a:xfrm>
              <a:off x="8534400" y="3803240"/>
              <a:ext cx="521805" cy="543103"/>
            </a:xfrm>
            <a:prstGeom prst="rect">
              <a:avLst/>
            </a:prstGeom>
          </p:spPr>
        </p:pic>
        <p:pic>
          <p:nvPicPr>
            <p:cNvPr id="15" name="図 14">
              <a:extLst>
                <a:ext uri="{FF2B5EF4-FFF2-40B4-BE49-F238E27FC236}">
                  <a16:creationId xmlns:a16="http://schemas.microsoft.com/office/drawing/2014/main" id="{61AFA3E6-7214-1393-7B64-4B7777FF4F8E}"/>
                </a:ext>
              </a:extLst>
            </p:cNvPr>
            <p:cNvPicPr>
              <a:picLocks noChangeAspect="1"/>
            </p:cNvPicPr>
            <p:nvPr/>
          </p:nvPicPr>
          <p:blipFill>
            <a:blip r:embed="rId3"/>
            <a:stretch>
              <a:fillRect/>
            </a:stretch>
          </p:blipFill>
          <p:spPr>
            <a:xfrm>
              <a:off x="8427646" y="3748087"/>
              <a:ext cx="213507" cy="241056"/>
            </a:xfrm>
            <a:prstGeom prst="rect">
              <a:avLst/>
            </a:prstGeom>
          </p:spPr>
        </p:pic>
        <p:pic>
          <p:nvPicPr>
            <p:cNvPr id="17" name="図 16">
              <a:extLst>
                <a:ext uri="{FF2B5EF4-FFF2-40B4-BE49-F238E27FC236}">
                  <a16:creationId xmlns:a16="http://schemas.microsoft.com/office/drawing/2014/main" id="{530354AD-DA6E-8801-4F21-4E9AF3FF1E61}"/>
                </a:ext>
              </a:extLst>
            </p:cNvPr>
            <p:cNvPicPr>
              <a:picLocks noChangeAspect="1"/>
            </p:cNvPicPr>
            <p:nvPr/>
          </p:nvPicPr>
          <p:blipFill>
            <a:blip r:embed="rId3"/>
            <a:stretch>
              <a:fillRect/>
            </a:stretch>
          </p:blipFill>
          <p:spPr>
            <a:xfrm>
              <a:off x="9007226" y="3764946"/>
              <a:ext cx="213507" cy="241056"/>
            </a:xfrm>
            <a:prstGeom prst="rect">
              <a:avLst/>
            </a:prstGeom>
          </p:spPr>
        </p:pic>
        <p:pic>
          <p:nvPicPr>
            <p:cNvPr id="23" name="図 22">
              <a:extLst>
                <a:ext uri="{FF2B5EF4-FFF2-40B4-BE49-F238E27FC236}">
                  <a16:creationId xmlns:a16="http://schemas.microsoft.com/office/drawing/2014/main" id="{D81D3328-B26E-60E8-3C3F-3B6DD2271C51}"/>
                </a:ext>
              </a:extLst>
            </p:cNvPr>
            <p:cNvPicPr>
              <a:picLocks noChangeAspect="1"/>
            </p:cNvPicPr>
            <p:nvPr/>
          </p:nvPicPr>
          <p:blipFill>
            <a:blip r:embed="rId3"/>
            <a:stretch>
              <a:fillRect/>
            </a:stretch>
          </p:blipFill>
          <p:spPr>
            <a:xfrm>
              <a:off x="8275907" y="3860883"/>
              <a:ext cx="213507" cy="241056"/>
            </a:xfrm>
            <a:prstGeom prst="rect">
              <a:avLst/>
            </a:prstGeom>
          </p:spPr>
        </p:pic>
      </p:grpSp>
      <p:grpSp>
        <p:nvGrpSpPr>
          <p:cNvPr id="25" name="グループ化 24">
            <a:extLst>
              <a:ext uri="{FF2B5EF4-FFF2-40B4-BE49-F238E27FC236}">
                <a16:creationId xmlns:a16="http://schemas.microsoft.com/office/drawing/2014/main" id="{FE95671B-8715-F238-8CB9-0E3DF18603C9}"/>
              </a:ext>
            </a:extLst>
          </p:cNvPr>
          <p:cNvGrpSpPr/>
          <p:nvPr/>
        </p:nvGrpSpPr>
        <p:grpSpPr>
          <a:xfrm>
            <a:off x="8832221" y="1549495"/>
            <a:ext cx="416884" cy="271874"/>
            <a:chOff x="8275907" y="3748087"/>
            <a:chExt cx="944826" cy="598256"/>
          </a:xfrm>
        </p:grpSpPr>
        <p:pic>
          <p:nvPicPr>
            <p:cNvPr id="26" name="図 25">
              <a:extLst>
                <a:ext uri="{FF2B5EF4-FFF2-40B4-BE49-F238E27FC236}">
                  <a16:creationId xmlns:a16="http://schemas.microsoft.com/office/drawing/2014/main" id="{0879B7C1-84B3-C1CE-7527-C34796579D70}"/>
                </a:ext>
              </a:extLst>
            </p:cNvPr>
            <p:cNvPicPr>
              <a:picLocks noChangeAspect="1"/>
            </p:cNvPicPr>
            <p:nvPr/>
          </p:nvPicPr>
          <p:blipFill>
            <a:blip r:embed="rId2"/>
            <a:stretch>
              <a:fillRect/>
            </a:stretch>
          </p:blipFill>
          <p:spPr>
            <a:xfrm>
              <a:off x="8534400" y="3803240"/>
              <a:ext cx="521805" cy="543103"/>
            </a:xfrm>
            <a:prstGeom prst="rect">
              <a:avLst/>
            </a:prstGeom>
          </p:spPr>
        </p:pic>
        <p:pic>
          <p:nvPicPr>
            <p:cNvPr id="27" name="図 26">
              <a:extLst>
                <a:ext uri="{FF2B5EF4-FFF2-40B4-BE49-F238E27FC236}">
                  <a16:creationId xmlns:a16="http://schemas.microsoft.com/office/drawing/2014/main" id="{733DD811-A89E-2BD8-5B81-5E971A23E697}"/>
                </a:ext>
              </a:extLst>
            </p:cNvPr>
            <p:cNvPicPr>
              <a:picLocks noChangeAspect="1"/>
            </p:cNvPicPr>
            <p:nvPr/>
          </p:nvPicPr>
          <p:blipFill>
            <a:blip r:embed="rId3"/>
            <a:stretch>
              <a:fillRect/>
            </a:stretch>
          </p:blipFill>
          <p:spPr>
            <a:xfrm>
              <a:off x="8427646" y="3748087"/>
              <a:ext cx="213507" cy="241056"/>
            </a:xfrm>
            <a:prstGeom prst="rect">
              <a:avLst/>
            </a:prstGeom>
          </p:spPr>
        </p:pic>
        <p:pic>
          <p:nvPicPr>
            <p:cNvPr id="28" name="図 27">
              <a:extLst>
                <a:ext uri="{FF2B5EF4-FFF2-40B4-BE49-F238E27FC236}">
                  <a16:creationId xmlns:a16="http://schemas.microsoft.com/office/drawing/2014/main" id="{7C856299-1393-FF6C-7331-FAF5776D8F34}"/>
                </a:ext>
              </a:extLst>
            </p:cNvPr>
            <p:cNvPicPr>
              <a:picLocks noChangeAspect="1"/>
            </p:cNvPicPr>
            <p:nvPr/>
          </p:nvPicPr>
          <p:blipFill>
            <a:blip r:embed="rId3"/>
            <a:stretch>
              <a:fillRect/>
            </a:stretch>
          </p:blipFill>
          <p:spPr>
            <a:xfrm>
              <a:off x="9007226" y="3764946"/>
              <a:ext cx="213507" cy="241056"/>
            </a:xfrm>
            <a:prstGeom prst="rect">
              <a:avLst/>
            </a:prstGeom>
          </p:spPr>
        </p:pic>
        <p:pic>
          <p:nvPicPr>
            <p:cNvPr id="29" name="図 28">
              <a:extLst>
                <a:ext uri="{FF2B5EF4-FFF2-40B4-BE49-F238E27FC236}">
                  <a16:creationId xmlns:a16="http://schemas.microsoft.com/office/drawing/2014/main" id="{A961134A-1714-47A5-C8B3-8C19BEF86466}"/>
                </a:ext>
              </a:extLst>
            </p:cNvPr>
            <p:cNvPicPr>
              <a:picLocks noChangeAspect="1"/>
            </p:cNvPicPr>
            <p:nvPr/>
          </p:nvPicPr>
          <p:blipFill>
            <a:blip r:embed="rId3"/>
            <a:stretch>
              <a:fillRect/>
            </a:stretch>
          </p:blipFill>
          <p:spPr>
            <a:xfrm>
              <a:off x="8275907" y="3860883"/>
              <a:ext cx="213507" cy="241056"/>
            </a:xfrm>
            <a:prstGeom prst="rect">
              <a:avLst/>
            </a:prstGeom>
          </p:spPr>
        </p:pic>
      </p:grpSp>
      <p:grpSp>
        <p:nvGrpSpPr>
          <p:cNvPr id="30" name="グループ化 29">
            <a:extLst>
              <a:ext uri="{FF2B5EF4-FFF2-40B4-BE49-F238E27FC236}">
                <a16:creationId xmlns:a16="http://schemas.microsoft.com/office/drawing/2014/main" id="{F51D069E-4054-1562-222A-0F4BFBF3B8DD}"/>
              </a:ext>
            </a:extLst>
          </p:cNvPr>
          <p:cNvGrpSpPr/>
          <p:nvPr/>
        </p:nvGrpSpPr>
        <p:grpSpPr>
          <a:xfrm>
            <a:off x="8832221" y="1931049"/>
            <a:ext cx="416884" cy="271874"/>
            <a:chOff x="8275907" y="3748087"/>
            <a:chExt cx="944826" cy="598256"/>
          </a:xfrm>
        </p:grpSpPr>
        <p:pic>
          <p:nvPicPr>
            <p:cNvPr id="31" name="図 30">
              <a:extLst>
                <a:ext uri="{FF2B5EF4-FFF2-40B4-BE49-F238E27FC236}">
                  <a16:creationId xmlns:a16="http://schemas.microsoft.com/office/drawing/2014/main" id="{BD3BDC0C-C3EA-FE65-1461-7C0CC25B70BF}"/>
                </a:ext>
              </a:extLst>
            </p:cNvPr>
            <p:cNvPicPr>
              <a:picLocks noChangeAspect="1"/>
            </p:cNvPicPr>
            <p:nvPr/>
          </p:nvPicPr>
          <p:blipFill>
            <a:blip r:embed="rId2"/>
            <a:stretch>
              <a:fillRect/>
            </a:stretch>
          </p:blipFill>
          <p:spPr>
            <a:xfrm>
              <a:off x="8534400" y="3803240"/>
              <a:ext cx="521805" cy="543103"/>
            </a:xfrm>
            <a:prstGeom prst="rect">
              <a:avLst/>
            </a:prstGeom>
          </p:spPr>
        </p:pic>
        <p:pic>
          <p:nvPicPr>
            <p:cNvPr id="36" name="図 35">
              <a:extLst>
                <a:ext uri="{FF2B5EF4-FFF2-40B4-BE49-F238E27FC236}">
                  <a16:creationId xmlns:a16="http://schemas.microsoft.com/office/drawing/2014/main" id="{1E643AA0-96A6-46BD-105F-A9C7704036BA}"/>
                </a:ext>
              </a:extLst>
            </p:cNvPr>
            <p:cNvPicPr>
              <a:picLocks noChangeAspect="1"/>
            </p:cNvPicPr>
            <p:nvPr/>
          </p:nvPicPr>
          <p:blipFill>
            <a:blip r:embed="rId3"/>
            <a:stretch>
              <a:fillRect/>
            </a:stretch>
          </p:blipFill>
          <p:spPr>
            <a:xfrm>
              <a:off x="8427646" y="3748087"/>
              <a:ext cx="213507" cy="241056"/>
            </a:xfrm>
            <a:prstGeom prst="rect">
              <a:avLst/>
            </a:prstGeom>
          </p:spPr>
        </p:pic>
        <p:pic>
          <p:nvPicPr>
            <p:cNvPr id="37" name="図 36">
              <a:extLst>
                <a:ext uri="{FF2B5EF4-FFF2-40B4-BE49-F238E27FC236}">
                  <a16:creationId xmlns:a16="http://schemas.microsoft.com/office/drawing/2014/main" id="{49AEFBBD-91A0-1876-1385-37BCC540E752}"/>
                </a:ext>
              </a:extLst>
            </p:cNvPr>
            <p:cNvPicPr>
              <a:picLocks noChangeAspect="1"/>
            </p:cNvPicPr>
            <p:nvPr/>
          </p:nvPicPr>
          <p:blipFill>
            <a:blip r:embed="rId3"/>
            <a:stretch>
              <a:fillRect/>
            </a:stretch>
          </p:blipFill>
          <p:spPr>
            <a:xfrm>
              <a:off x="9007226" y="3764946"/>
              <a:ext cx="213507" cy="241056"/>
            </a:xfrm>
            <a:prstGeom prst="rect">
              <a:avLst/>
            </a:prstGeom>
          </p:spPr>
        </p:pic>
        <p:pic>
          <p:nvPicPr>
            <p:cNvPr id="38" name="図 37">
              <a:extLst>
                <a:ext uri="{FF2B5EF4-FFF2-40B4-BE49-F238E27FC236}">
                  <a16:creationId xmlns:a16="http://schemas.microsoft.com/office/drawing/2014/main" id="{AE574496-A554-8289-55B7-F4224C9EF8CE}"/>
                </a:ext>
              </a:extLst>
            </p:cNvPr>
            <p:cNvPicPr>
              <a:picLocks noChangeAspect="1"/>
            </p:cNvPicPr>
            <p:nvPr/>
          </p:nvPicPr>
          <p:blipFill>
            <a:blip r:embed="rId3"/>
            <a:stretch>
              <a:fillRect/>
            </a:stretch>
          </p:blipFill>
          <p:spPr>
            <a:xfrm>
              <a:off x="8275907" y="3860883"/>
              <a:ext cx="213507" cy="241056"/>
            </a:xfrm>
            <a:prstGeom prst="rect">
              <a:avLst/>
            </a:prstGeom>
          </p:spPr>
        </p:pic>
      </p:grpSp>
      <p:sp>
        <p:nvSpPr>
          <p:cNvPr id="45" name="テキスト ボックス 44">
            <a:extLst>
              <a:ext uri="{FF2B5EF4-FFF2-40B4-BE49-F238E27FC236}">
                <a16:creationId xmlns:a16="http://schemas.microsoft.com/office/drawing/2014/main" id="{69D21BB1-D037-4622-AE1D-A64F0DECBD07}"/>
              </a:ext>
            </a:extLst>
          </p:cNvPr>
          <p:cNvSpPr txBox="1"/>
          <p:nvPr/>
        </p:nvSpPr>
        <p:spPr>
          <a:xfrm>
            <a:off x="345287" y="2241417"/>
            <a:ext cx="4955176" cy="215444"/>
          </a:xfrm>
          <a:prstGeom prst="rect">
            <a:avLst/>
          </a:prstGeom>
          <a:noFill/>
        </p:spPr>
        <p:txBody>
          <a:bodyPr wrap="square">
            <a:spAutoFit/>
          </a:bodyPr>
          <a:lstStyle/>
          <a:p>
            <a:r>
              <a:rPr lang="ja-JP" altLang="en-US" sz="800" dirty="0">
                <a:latin typeface="メイリオ" panose="020B0604030504040204" pitchFamily="50" charset="-128"/>
                <a:ea typeface="メイリオ" panose="020B0604030504040204" pitchFamily="50" charset="-128"/>
              </a:rPr>
              <a:t>（注） 積立金残高は、短期的な時価の変動を平滑化したもの。</a:t>
            </a:r>
          </a:p>
        </p:txBody>
      </p:sp>
    </p:spTree>
    <p:extLst>
      <p:ext uri="{BB962C8B-B14F-4D97-AF65-F5344CB8AC3E}">
        <p14:creationId xmlns:p14="http://schemas.microsoft.com/office/powerpoint/2010/main" val="370883741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EF1F3-83CB-4ED3-A3F4-8761232B3425}">
  <ds:schemaRefs>
    <ds:schemaRef ds:uri="http://schemas.microsoft.com/office/2006/metadata/properties"/>
    <ds:schemaRef ds:uri="9e542ebf-0f02-4a5b-a3c6-60cb080530a7"/>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28071</TotalTime>
  <Words>7955</Words>
  <PresentationFormat>A4 210 x 297 mm</PresentationFormat>
  <Paragraphs>1271</Paragraphs>
  <Slides>29</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29</vt:i4>
      </vt:variant>
    </vt:vector>
  </HeadingPairs>
  <TitlesOfParts>
    <vt:vector size="42" baseType="lpstr">
      <vt:lpstr>BIZ UDPゴシック</vt:lpstr>
      <vt:lpstr>Meiryo UI</vt:lpstr>
      <vt:lpstr>メイリオ</vt:lpstr>
      <vt:lpstr>游ゴシック</vt:lpstr>
      <vt:lpstr>游ゴシック Light</vt:lpstr>
      <vt:lpstr>Arial</vt:lpstr>
      <vt:lpstr>Calibri</vt:lpstr>
      <vt:lpstr>Calibri Light</vt:lpstr>
      <vt:lpstr>Century Gothic</vt:lpstr>
      <vt:lpstr>Segoe UI</vt:lpstr>
      <vt:lpstr>Wingdings</vt:lpstr>
      <vt:lpstr>1_Office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2024-11-21T02:55:00Z</cp:lastPrinted>
  <dcterms:created xsi:type="dcterms:W3CDTF">2021-01-07T10:15:48Z</dcterms:created>
  <dcterms:modified xsi:type="dcterms:W3CDTF">2024-12-04T05:10:01Z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