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3"/>
    <p:sldMasterId id="2147483699" r:id="rId4"/>
  </p:sldMasterIdLst>
  <p:notesMasterIdLst>
    <p:notesMasterId r:id="rId13"/>
  </p:notesMasterIdLst>
  <p:handoutMasterIdLst>
    <p:handoutMasterId r:id="rId14"/>
  </p:handoutMasterIdLst>
  <p:sldIdLst>
    <p:sldId id="466" r:id="rId5"/>
    <p:sldId id="450" r:id="rId6"/>
    <p:sldId id="452" r:id="rId7"/>
    <p:sldId id="468" r:id="rId8"/>
    <p:sldId id="463" r:id="rId9"/>
    <p:sldId id="473" r:id="rId10"/>
    <p:sldId id="460" r:id="rId11"/>
    <p:sldId id="461" r:id="rId1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6" userDrawn="1">
          <p15:clr>
            <a:srgbClr val="A4A3A4"/>
          </p15:clr>
        </p15:guide>
        <p15:guide id="2" pos="5887" userDrawn="1">
          <p15:clr>
            <a:srgbClr val="A4A3A4"/>
          </p15:clr>
        </p15:guide>
        <p15:guide id="3" orient="horz" pos="2568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334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57F059-8A0E-1A38-01AF-8F950FEFF064}" name="中村 夕夏(nakamura-yuuka.lb5)" initials="中村" userId="S::NYHEL@lansys.mhlw.go.jp::3876b221-5734-4af9-84a6-796b991542ab" providerId="AD"/>
  <p188:author id="{139FB0FB-3B8A-615E-55D3-D1CAE70CE6D0}" name="新藤 壮一郎(shindou-souichirou.wt8)" initials="新藤" userId="S::SSYWU@lansys.mhlw.go.jp::643d0169-19f2-42fb-9620-c6b110bf63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496D"/>
    <a:srgbClr val="CE6180"/>
    <a:srgbClr val="ECECEC"/>
    <a:srgbClr val="ED8137"/>
    <a:srgbClr val="F2F2F2"/>
    <a:srgbClr val="6FB77B"/>
    <a:srgbClr val="FCD17D"/>
    <a:srgbClr val="D9D9D9"/>
    <a:srgbClr val="00A9CC"/>
    <a:srgbClr val="F6C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5E5DD4-0D5D-4408-8BE3-ED8031EC8499}" v="1" dt="2024-10-08T08:52:07.103"/>
    <p1510:client id="{C1C7355E-2B3A-445D-A294-647082C6B41D}" v="858" dt="2024-10-08T08:49:27.5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84" autoAdjust="0"/>
  </p:normalViewPr>
  <p:slideViewPr>
    <p:cSldViewPr snapToGrid="0">
      <p:cViewPr>
        <p:scale>
          <a:sx n="110" d="100"/>
          <a:sy n="110" d="100"/>
        </p:scale>
        <p:origin x="1380" y="96"/>
      </p:cViewPr>
      <p:guideLst>
        <p:guide pos="376"/>
        <p:guide pos="5887"/>
        <p:guide orient="horz" pos="2568"/>
        <p:guide orient="horz" pos="3974"/>
        <p:guide pos="33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hlwlan-my.sharepoint.com/personal/nyhel_lansys_mhlw_go_jp/Documents/PassageDrive/PCfolder/Desktop/0507_2%20&#32113;&#35336;&#34920;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203865690541"/>
          <c:y val="6.482023391429613E-2"/>
          <c:w val="0.82353617535331192"/>
          <c:h val="0.755407873380831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6FB77B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CD1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77-46A9-84C4-4AC44CEBE1FB}"/>
              </c:ext>
            </c:extLst>
          </c:dPt>
          <c:dPt>
            <c:idx val="5"/>
            <c:invertIfNegative val="0"/>
            <c:bubble3D val="0"/>
            <c:spPr>
              <a:solidFill>
                <a:srgbClr val="FCD1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77-46A9-84C4-4AC44CEBE1FB}"/>
              </c:ext>
            </c:extLst>
          </c:dPt>
          <c:cat>
            <c:strRef>
              <c:f>Sheet1!$A$2:$A$8</c:f>
              <c:strCache>
                <c:ptCount val="5"/>
                <c:pt idx="1">
                  <c:v>A</c:v>
                </c:pt>
                <c:pt idx="2">
                  <c:v>B</c:v>
                </c:pt>
                <c:pt idx="4">
                  <c:v>B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1">
                  <c:v>20130</c:v>
                </c:pt>
                <c:pt idx="2">
                  <c:v>68000</c:v>
                </c:pt>
                <c:pt idx="4">
                  <c:v>40260</c:v>
                </c:pt>
                <c:pt idx="5">
                  <c:v>68000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77-46A9-84C4-4AC44CEBE1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D8137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5"/>
                <c:pt idx="1">
                  <c:v>A</c:v>
                </c:pt>
                <c:pt idx="2">
                  <c:v>B</c:v>
                </c:pt>
                <c:pt idx="4">
                  <c:v>B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2">
                  <c:v>48233</c:v>
                </c:pt>
                <c:pt idx="5">
                  <c:v>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77-46A9-84C4-4AC44CEBE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73093440"/>
        <c:axId val="2106003440"/>
      </c:barChart>
      <c:catAx>
        <c:axId val="1173093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6003440"/>
        <c:crosses val="autoZero"/>
        <c:auto val="1"/>
        <c:lblAlgn val="ctr"/>
        <c:lblOffset val="100"/>
        <c:noMultiLvlLbl val="0"/>
      </c:catAx>
      <c:valAx>
        <c:axId val="2106003440"/>
        <c:scaling>
          <c:orientation val="minMax"/>
          <c:max val="250000"/>
          <c:min val="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17309344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92006130974217E-2"/>
          <c:y val="1.5043763743753288E-2"/>
          <c:w val="0.87041598773805162"/>
          <c:h val="0.924405742167002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'[0507_2 統計表02.xlsx]0403'!$B$3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31"/>
            <c:invertIfNegative val="0"/>
            <c:bubble3D val="0"/>
            <c:spPr>
              <a:solidFill>
                <a:schemeClr val="accent1">
                  <a:alpha val="7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EC-4A16-B994-C7D6F2B91884}"/>
              </c:ext>
            </c:extLst>
          </c:dPt>
          <c:cat>
            <c:numRef>
              <c:f>'[0507_2 統計表02.xlsx]0403'!$A$4:$A$35</c:f>
              <c:numCache>
                <c:formatCode>0.0</c:formatCode>
                <c:ptCount val="32"/>
                <c:pt idx="0">
                  <c:v>8.8000000000000007</c:v>
                </c:pt>
                <c:pt idx="1">
                  <c:v>9.8000000000000007</c:v>
                </c:pt>
                <c:pt idx="2">
                  <c:v>10.4</c:v>
                </c:pt>
                <c:pt idx="3">
                  <c:v>11</c:v>
                </c:pt>
                <c:pt idx="4">
                  <c:v>11.8</c:v>
                </c:pt>
                <c:pt idx="5">
                  <c:v>12.6</c:v>
                </c:pt>
                <c:pt idx="6">
                  <c:v>13.4</c:v>
                </c:pt>
                <c:pt idx="7">
                  <c:v>14.2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24</c:v>
                </c:pt>
                <c:pt idx="16">
                  <c:v>26</c:v>
                </c:pt>
                <c:pt idx="17">
                  <c:v>28</c:v>
                </c:pt>
                <c:pt idx="18">
                  <c:v>30</c:v>
                </c:pt>
                <c:pt idx="19">
                  <c:v>32</c:v>
                </c:pt>
                <c:pt idx="20">
                  <c:v>34</c:v>
                </c:pt>
                <c:pt idx="21">
                  <c:v>36</c:v>
                </c:pt>
                <c:pt idx="22">
                  <c:v>38</c:v>
                </c:pt>
                <c:pt idx="23">
                  <c:v>41</c:v>
                </c:pt>
                <c:pt idx="24">
                  <c:v>44</c:v>
                </c:pt>
                <c:pt idx="25">
                  <c:v>47</c:v>
                </c:pt>
                <c:pt idx="26">
                  <c:v>50</c:v>
                </c:pt>
                <c:pt idx="27">
                  <c:v>53</c:v>
                </c:pt>
                <c:pt idx="28">
                  <c:v>56</c:v>
                </c:pt>
                <c:pt idx="29">
                  <c:v>59</c:v>
                </c:pt>
                <c:pt idx="30">
                  <c:v>62</c:v>
                </c:pt>
                <c:pt idx="31">
                  <c:v>65</c:v>
                </c:pt>
              </c:numCache>
            </c:numRef>
          </c:cat>
          <c:val>
            <c:numRef>
              <c:f>'[0507_2 統計表02.xlsx]0403'!$B$4:$B$35</c:f>
              <c:numCache>
                <c:formatCode>#,##0_ </c:formatCode>
                <c:ptCount val="32"/>
                <c:pt idx="0">
                  <c:v>-148629</c:v>
                </c:pt>
                <c:pt idx="1">
                  <c:v>-119516</c:v>
                </c:pt>
                <c:pt idx="2">
                  <c:v>-21998</c:v>
                </c:pt>
                <c:pt idx="3">
                  <c:v>-38308</c:v>
                </c:pt>
                <c:pt idx="4">
                  <c:v>-67167</c:v>
                </c:pt>
                <c:pt idx="5">
                  <c:v>-64570</c:v>
                </c:pt>
                <c:pt idx="6">
                  <c:v>-90875</c:v>
                </c:pt>
                <c:pt idx="7">
                  <c:v>-113556</c:v>
                </c:pt>
                <c:pt idx="8">
                  <c:v>-243739</c:v>
                </c:pt>
                <c:pt idx="9">
                  <c:v>-250296</c:v>
                </c:pt>
                <c:pt idx="10">
                  <c:v>-309087</c:v>
                </c:pt>
                <c:pt idx="11">
                  <c:v>-406392</c:v>
                </c:pt>
                <c:pt idx="12">
                  <c:v>-424144</c:v>
                </c:pt>
                <c:pt idx="13">
                  <c:v>-922127</c:v>
                </c:pt>
                <c:pt idx="14">
                  <c:v>-1247737</c:v>
                </c:pt>
                <c:pt idx="15">
                  <c:v>-1415382</c:v>
                </c:pt>
                <c:pt idx="16">
                  <c:v>-1636565</c:v>
                </c:pt>
                <c:pt idx="17">
                  <c:v>-1551394</c:v>
                </c:pt>
                <c:pt idx="18">
                  <c:v>-1646235</c:v>
                </c:pt>
                <c:pt idx="19">
                  <c:v>-1419589</c:v>
                </c:pt>
                <c:pt idx="20">
                  <c:v>-1299287</c:v>
                </c:pt>
                <c:pt idx="21">
                  <c:v>-1281788</c:v>
                </c:pt>
                <c:pt idx="22">
                  <c:v>-1346569</c:v>
                </c:pt>
                <c:pt idx="23">
                  <c:v>-1481030</c:v>
                </c:pt>
                <c:pt idx="24">
                  <c:v>-1172570</c:v>
                </c:pt>
                <c:pt idx="25">
                  <c:v>-930310</c:v>
                </c:pt>
                <c:pt idx="26">
                  <c:v>-877522</c:v>
                </c:pt>
                <c:pt idx="27">
                  <c:v>-628060</c:v>
                </c:pt>
                <c:pt idx="28">
                  <c:v>-530150</c:v>
                </c:pt>
                <c:pt idx="29">
                  <c:v>-474724</c:v>
                </c:pt>
                <c:pt idx="30">
                  <c:v>-361555</c:v>
                </c:pt>
                <c:pt idx="31">
                  <c:v>-2172409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EC-4A16-B994-C7D6F2B91884}"/>
            </c:ext>
          </c:extLst>
        </c:ser>
        <c:ser>
          <c:idx val="1"/>
          <c:order val="1"/>
          <c:tx>
            <c:strRef>
              <c:f>'[0507_2 統計表02.xlsx]0403'!$C$3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'[0507_2 統計表02.xlsx]0403'!$A$4:$A$35</c:f>
              <c:numCache>
                <c:formatCode>0.0</c:formatCode>
                <c:ptCount val="32"/>
                <c:pt idx="0">
                  <c:v>8.8000000000000007</c:v>
                </c:pt>
                <c:pt idx="1">
                  <c:v>9.8000000000000007</c:v>
                </c:pt>
                <c:pt idx="2">
                  <c:v>10.4</c:v>
                </c:pt>
                <c:pt idx="3">
                  <c:v>11</c:v>
                </c:pt>
                <c:pt idx="4">
                  <c:v>11.8</c:v>
                </c:pt>
                <c:pt idx="5">
                  <c:v>12.6</c:v>
                </c:pt>
                <c:pt idx="6">
                  <c:v>13.4</c:v>
                </c:pt>
                <c:pt idx="7">
                  <c:v>14.2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24</c:v>
                </c:pt>
                <c:pt idx="16">
                  <c:v>26</c:v>
                </c:pt>
                <c:pt idx="17">
                  <c:v>28</c:v>
                </c:pt>
                <c:pt idx="18">
                  <c:v>30</c:v>
                </c:pt>
                <c:pt idx="19">
                  <c:v>32</c:v>
                </c:pt>
                <c:pt idx="20">
                  <c:v>34</c:v>
                </c:pt>
                <c:pt idx="21">
                  <c:v>36</c:v>
                </c:pt>
                <c:pt idx="22">
                  <c:v>38</c:v>
                </c:pt>
                <c:pt idx="23">
                  <c:v>41</c:v>
                </c:pt>
                <c:pt idx="24">
                  <c:v>44</c:v>
                </c:pt>
                <c:pt idx="25">
                  <c:v>47</c:v>
                </c:pt>
                <c:pt idx="26">
                  <c:v>50</c:v>
                </c:pt>
                <c:pt idx="27">
                  <c:v>53</c:v>
                </c:pt>
                <c:pt idx="28">
                  <c:v>56</c:v>
                </c:pt>
                <c:pt idx="29">
                  <c:v>59</c:v>
                </c:pt>
                <c:pt idx="30">
                  <c:v>62</c:v>
                </c:pt>
                <c:pt idx="31">
                  <c:v>65</c:v>
                </c:pt>
              </c:numCache>
            </c:numRef>
          </c:cat>
          <c:val>
            <c:numRef>
              <c:f>'[0507_2 統計表02.xlsx]0403'!$C$4:$C$35</c:f>
              <c:numCache>
                <c:formatCode>#,##0;"△ "#,##0</c:formatCode>
                <c:ptCount val="32"/>
                <c:pt idx="0">
                  <c:v>118613</c:v>
                </c:pt>
                <c:pt idx="1">
                  <c:v>106327</c:v>
                </c:pt>
                <c:pt idx="2">
                  <c:v>59262</c:v>
                </c:pt>
                <c:pt idx="3">
                  <c:v>103453</c:v>
                </c:pt>
                <c:pt idx="4">
                  <c:v>172571</c:v>
                </c:pt>
                <c:pt idx="5">
                  <c:v>210116</c:v>
                </c:pt>
                <c:pt idx="6">
                  <c:v>282268</c:v>
                </c:pt>
                <c:pt idx="7">
                  <c:v>364853</c:v>
                </c:pt>
                <c:pt idx="8">
                  <c:v>564253</c:v>
                </c:pt>
                <c:pt idx="9">
                  <c:v>682181</c:v>
                </c:pt>
                <c:pt idx="10">
                  <c:v>749225</c:v>
                </c:pt>
                <c:pt idx="11">
                  <c:v>825686</c:v>
                </c:pt>
                <c:pt idx="12">
                  <c:v>831110</c:v>
                </c:pt>
                <c:pt idx="13">
                  <c:v>1363459</c:v>
                </c:pt>
                <c:pt idx="14">
                  <c:v>1626355</c:v>
                </c:pt>
                <c:pt idx="15">
                  <c:v>1453059</c:v>
                </c:pt>
                <c:pt idx="16">
                  <c:v>1291440</c:v>
                </c:pt>
                <c:pt idx="17">
                  <c:v>997349</c:v>
                </c:pt>
                <c:pt idx="18">
                  <c:v>848504</c:v>
                </c:pt>
                <c:pt idx="19">
                  <c:v>605409</c:v>
                </c:pt>
                <c:pt idx="20">
                  <c:v>470019</c:v>
                </c:pt>
                <c:pt idx="21">
                  <c:v>400017</c:v>
                </c:pt>
                <c:pt idx="22">
                  <c:v>359410</c:v>
                </c:pt>
                <c:pt idx="23">
                  <c:v>346457</c:v>
                </c:pt>
                <c:pt idx="24">
                  <c:v>228397</c:v>
                </c:pt>
                <c:pt idx="25">
                  <c:v>157148</c:v>
                </c:pt>
                <c:pt idx="26">
                  <c:v>151244</c:v>
                </c:pt>
                <c:pt idx="27">
                  <c:v>83614</c:v>
                </c:pt>
                <c:pt idx="28">
                  <c:v>66670</c:v>
                </c:pt>
                <c:pt idx="29">
                  <c:v>64176</c:v>
                </c:pt>
                <c:pt idx="30">
                  <c:v>42275</c:v>
                </c:pt>
                <c:pt idx="31">
                  <c:v>276140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EC-4A16-B994-C7D6F2B91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649008"/>
        <c:axId val="154647568"/>
      </c:barChart>
      <c:catAx>
        <c:axId val="154649008"/>
        <c:scaling>
          <c:orientation val="minMax"/>
        </c:scaling>
        <c:delete val="0"/>
        <c:axPos val="l"/>
        <c:numFmt formatCode="0.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464756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54647568"/>
        <c:scaling>
          <c:orientation val="minMax"/>
          <c:max val="2500000"/>
          <c:min val="-25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#,##0" sourceLinked="0"/>
        <c:majorTickMark val="none"/>
        <c:minorTickMark val="none"/>
        <c:tickLblPos val="low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4649008"/>
        <c:crosses val="autoZero"/>
        <c:crossBetween val="between"/>
        <c:dispUnits>
          <c:builtInUnit val="tenThousands"/>
          <c:dispUnitsLbl>
            <c:layout>
              <c:manualLayout>
                <c:xMode val="edge"/>
                <c:yMode val="edge"/>
                <c:x val="0.95034223689561137"/>
                <c:y val="0.94911749563573655"/>
              </c:manualLayout>
            </c:layout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ja-JP" altLang="en-US" sz="800"/>
                    <a:t>万人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657176595375607"/>
          <c:y val="2.9939971759267159E-2"/>
          <c:w val="0.19325290722403593"/>
          <c:h val="4.3588070624739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203865690541"/>
          <c:y val="6.482023391429613E-2"/>
          <c:w val="0.82353617535331192"/>
          <c:h val="0.81996664187117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rgbClr val="4F9C83">
                <a:alpha val="70000"/>
              </a:srgb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FB77B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62-4A1A-9699-C5594115AC09}"/>
              </c:ext>
            </c:extLst>
          </c:dPt>
          <c:dPt>
            <c:idx val="1"/>
            <c:invertIfNegative val="0"/>
            <c:bubble3D val="0"/>
            <c:spPr>
              <a:solidFill>
                <a:srgbClr val="6FB77B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62-4A1A-9699-C5594115AC0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62-4A1A-9699-C5594115AC0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62-4A1A-9699-C5594115AC0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62-4A1A-9699-C5594115AC0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062-4A1A-9699-C5594115AC09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4">
                  <c:v>6.8</c:v>
                </c:pt>
                <c:pt idx="5">
                  <c:v>6.8</c:v>
                </c:pt>
                <c:pt idx="6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062-4A1A-9699-C5594115AC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ED8137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753-4FED-BBDD-5F9BAAB6537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753-4FED-BBDD-5F9BAAB65375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5">
                  <c:v>4.8</c:v>
                </c:pt>
                <c:pt idx="6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062-4A1A-9699-C5594115A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173093440"/>
        <c:axId val="2106003440"/>
      </c:barChart>
      <c:catAx>
        <c:axId val="117309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06003440"/>
        <c:crosses val="autoZero"/>
        <c:auto val="1"/>
        <c:lblAlgn val="ctr"/>
        <c:lblOffset val="100"/>
        <c:noMultiLvlLbl val="0"/>
      </c:catAx>
      <c:valAx>
        <c:axId val="2106003440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17309344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0.08945</cdr:x>
      <cdr:y>0.8828</cdr:y>
    </cdr:from>
    <cdr:to>
      <cdr:x>0.24492</cdr:x>
      <cdr:y>0.94956</cdr:y>
    </cdr:to>
    <cdr:sp macro="" textlink="">
      <cdr:nvSpPr>
        <cdr:cNvPr id="4" name="テキスト ボックス 3">
          <a:extLst xmlns:a="http://schemas.openxmlformats.org/drawingml/2006/main">
            <a:ext uri="{FF2B5EF4-FFF2-40B4-BE49-F238E27FC236}">
              <a16:creationId xmlns:a16="http://schemas.microsoft.com/office/drawing/2014/main" id="{FFADC813-DE13-AEEE-C770-C450D93D31D4}"/>
            </a:ext>
          </a:extLst>
        </cdr:cNvPr>
        <cdr:cNvSpPr txBox="1"/>
      </cdr:nvSpPr>
      <cdr:spPr>
        <a:xfrm xmlns:a="http://schemas.openxmlformats.org/drawingml/2006/main">
          <a:off x="736526" y="2932573"/>
          <a:ext cx="1280096" cy="221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1100" dirty="0"/>
            <a:t>第３号被保険者</a:t>
          </a:r>
        </a:p>
      </cdr:txBody>
    </cdr:sp>
  </cdr:relSizeAnchor>
  <cdr:relSizeAnchor xmlns:cdr="http://schemas.openxmlformats.org/drawingml/2006/chartDrawing">
    <cdr:from>
      <cdr:x>0.71668</cdr:x>
      <cdr:y>0.52904</cdr:y>
    </cdr:from>
    <cdr:to>
      <cdr:x>0.80191</cdr:x>
      <cdr:y>0.63095</cdr:y>
    </cdr:to>
    <cdr:sp macro="" textlink="">
      <cdr:nvSpPr>
        <cdr:cNvPr id="5" name="テキスト ボックス 35">
          <a:extLst xmlns:a="http://schemas.openxmlformats.org/drawingml/2006/main">
            <a:ext uri="{FF2B5EF4-FFF2-40B4-BE49-F238E27FC236}">
              <a16:creationId xmlns:a16="http://schemas.microsoft.com/office/drawing/2014/main" id="{563F239E-A3A1-2D57-5D23-97BE58A37BA3}"/>
            </a:ext>
          </a:extLst>
        </cdr:cNvPr>
        <cdr:cNvSpPr txBox="1"/>
      </cdr:nvSpPr>
      <cdr:spPr>
        <a:xfrm xmlns:a="http://schemas.openxmlformats.org/drawingml/2006/main">
          <a:off x="5900928" y="1757425"/>
          <a:ext cx="70176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sz="800" dirty="0"/>
            <a:t>厚生年金</a:t>
          </a:r>
          <a:endParaRPr kumimoji="1" lang="en-US" altLang="ja-JP" sz="800" dirty="0"/>
        </a:p>
        <a:p xmlns:a="http://schemas.openxmlformats.org/drawingml/2006/main">
          <a:pPr algn="ctr"/>
          <a:r>
            <a:rPr kumimoji="1" lang="en-US" altLang="ja-JP" sz="800" dirty="0"/>
            <a:t>4.8</a:t>
          </a:r>
          <a:r>
            <a:rPr kumimoji="1" lang="ja-JP" altLang="en-US" sz="800" dirty="0"/>
            <a:t>万円</a:t>
          </a:r>
        </a:p>
      </cdr:txBody>
    </cdr:sp>
  </cdr:relSizeAnchor>
  <cdr:relSizeAnchor xmlns:cdr="http://schemas.openxmlformats.org/drawingml/2006/chartDrawing">
    <cdr:from>
      <cdr:x>0.71632</cdr:x>
      <cdr:y>0.70245</cdr:y>
    </cdr:from>
    <cdr:to>
      <cdr:x>0.80156</cdr:x>
      <cdr:y>0.84143</cdr:y>
    </cdr:to>
    <cdr:sp macro="" textlink="">
      <cdr:nvSpPr>
        <cdr:cNvPr id="6" name="テキスト ボックス 32">
          <a:extLst xmlns:a="http://schemas.openxmlformats.org/drawingml/2006/main">
            <a:ext uri="{FF2B5EF4-FFF2-40B4-BE49-F238E27FC236}">
              <a16:creationId xmlns:a16="http://schemas.microsoft.com/office/drawing/2014/main" id="{685F9346-5DCB-EC2C-DF11-987D03A937FE}"/>
            </a:ext>
          </a:extLst>
        </cdr:cNvPr>
        <cdr:cNvSpPr txBox="1"/>
      </cdr:nvSpPr>
      <cdr:spPr>
        <a:xfrm xmlns:a="http://schemas.openxmlformats.org/drawingml/2006/main">
          <a:off x="5897993" y="2333493"/>
          <a:ext cx="70184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sz="800" dirty="0"/>
            <a:t>基礎年金</a:t>
          </a:r>
          <a:endParaRPr kumimoji="1" lang="en-US" altLang="ja-JP" sz="800" dirty="0"/>
        </a:p>
        <a:p xmlns:a="http://schemas.openxmlformats.org/drawingml/2006/main">
          <a:pPr algn="ctr"/>
          <a:endParaRPr kumimoji="1" lang="en-US" altLang="ja-JP" sz="800" dirty="0"/>
        </a:p>
        <a:p xmlns:a="http://schemas.openxmlformats.org/drawingml/2006/main">
          <a:pPr algn="ctr"/>
          <a:r>
            <a:rPr kumimoji="1" lang="en-US" altLang="ja-JP" sz="800" dirty="0"/>
            <a:t>6.8</a:t>
          </a:r>
          <a:r>
            <a:rPr kumimoji="1" lang="ja-JP" altLang="en-US" sz="800" dirty="0"/>
            <a:t>万円</a:t>
          </a:r>
        </a:p>
      </cdr:txBody>
    </cdr:sp>
  </cdr:relSizeAnchor>
  <cdr:relSizeAnchor xmlns:cdr="http://schemas.openxmlformats.org/drawingml/2006/chartDrawing">
    <cdr:from>
      <cdr:x>0.79761</cdr:x>
      <cdr:y>0.34624</cdr:y>
    </cdr:from>
    <cdr:to>
      <cdr:x>0.83552</cdr:x>
      <cdr:y>0.51224</cdr:y>
    </cdr:to>
    <cdr:cxnSp macro="">
      <cdr:nvCxnSpPr>
        <cdr:cNvPr id="3" name="直線コネクタ 2">
          <a:extLst xmlns:a="http://schemas.openxmlformats.org/drawingml/2006/main">
            <a:ext uri="{FF2B5EF4-FFF2-40B4-BE49-F238E27FC236}">
              <a16:creationId xmlns:a16="http://schemas.microsoft.com/office/drawing/2014/main" id="{8001761D-FDF9-3E0D-1279-08352A30434A}"/>
            </a:ext>
          </a:extLst>
        </cdr:cNvPr>
        <cdr:cNvCxnSpPr/>
      </cdr:nvCxnSpPr>
      <cdr:spPr>
        <a:xfrm xmlns:a="http://schemas.openxmlformats.org/drawingml/2006/main" flipV="1">
          <a:off x="6567301" y="1150174"/>
          <a:ext cx="312122" cy="55144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8818480-B063-613D-8D8B-BEFB859F1C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E0F563-16E9-9B30-6EAA-762575581E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687CD-EF9E-4242-8A65-1C7A156F9FD2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A570033-3A5E-AEF6-7A79-7F0EEE05A8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E9F9795-EEC9-F856-1F8A-E7734AD901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AA089-6EDE-4041-8C54-5887547625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5152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5EB44-6147-41AE-8BA2-0AD16B0FAF34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38E41-1FDB-436E-B894-1DC8A293AB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510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480383CA-38C7-4A22-BEC3-47DD58E25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4" r="2105" b="515"/>
          <a:stretch/>
        </p:blipFill>
        <p:spPr>
          <a:xfrm rot="5400000">
            <a:off x="1523151" y="-1523150"/>
            <a:ext cx="6858002" cy="99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69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019852-0E84-44F1-D8F0-EABC3164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3CF110-C942-123C-1730-ED9364CCE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A6360D-7A47-8B59-1E5D-8CB179F89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A4DAAC-CB13-63D1-8A6A-D38F5FE6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F74458-9FE0-6F9C-E2BC-791A8389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99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64858C-8B29-114D-3ABC-3E025BDC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8AFE0F-E3D3-A49A-353D-4712EA8B5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4A3DE2-75BF-DB28-2C23-5E9C9A118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BBE5AF-8441-9DE5-B581-F8BAE016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FD877F-ED94-57CC-136A-53C652B6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84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06D3F3-8267-42CD-16DC-5C65F904A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DEC912-8471-EECF-3CAE-0E2CE5F16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B88853-E3A2-5ECB-B0BA-F24D44CB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21756E-2225-A080-7CD0-6E1D81D2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0D882E-EEEB-6BBD-8685-D4209A79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43DD2D-AAE2-4B9D-0322-1787093B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312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BAB226-49CF-F657-FECB-13F94590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A74295-D61F-CA82-9D1A-AC16923CC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8CC2127-420A-83C8-57DF-C25933F83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2F15D1B-69D1-E157-5A05-2BAB288D4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386D326-B270-58A4-5250-E4CAFA501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4B0454D-2F40-D0BF-F05B-3C7B1DD2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20A68D3-144B-9F84-ACBB-F9F6411A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EA351C2-15DA-40CC-D5B9-8D7F39B0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04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557C45-CC3B-D7B9-9FD1-6B7AC735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D9E026-3B3D-711E-45D6-B631D361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C4DBB54-D227-72AC-4D11-F4750F13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591EE3-79D9-7548-FBFE-E9FE10B5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38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7EAE19F-6D07-65C9-C1AD-D53D3568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F246AFA-B67F-E5C6-7F50-2CAC905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440A30-F888-D412-61B3-7A20FF31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145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088C2A-F661-8A9A-5473-5B7D35E6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303CE3-81C8-26DD-9775-2E92BDE92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533D012-472B-F752-E557-2BD1BA30D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35C137-AA80-0DC9-E835-FC28383B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15AB8B-3840-9E01-C922-C5E85402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162845-367F-24D7-F603-C6A2D1A3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18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376BBF-B351-8C76-040F-0EFB0A2E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64C1130-B473-AA0C-64E4-90DC176D9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3C475F-FFAC-4373-08E0-107B00CC9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07F03C-DF4A-7BB4-E542-41DF1D40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3C64C0-FE9C-9749-A501-18CF0394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3D2A94-459B-A919-8ACD-44D093E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409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80E62C-D4B8-47B5-3F16-B4188080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81B2515-95EB-1E45-1946-6FD84AFB9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FAD894-75AF-2381-C76D-8163BA1F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E06742-1933-E451-7D99-7414E68F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1C6029-B566-06AD-5A55-B253A55D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997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A00671-30FB-98C9-EF67-EA6ADFCA70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30376F6-B015-6B92-114E-4CEBED999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9AB948-8F70-5F7A-ACEF-807FA474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E3D377-6466-0EAF-B4DB-ABD50560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541647-107F-3F87-96BD-B32F0FCB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41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8CBE-A140-4EEA-9819-9CD0025EC3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01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solidFill>
          <a:srgbClr val="FFE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4BE603D-5B11-4EAA-9FEF-DAEFB24D58FC}"/>
              </a:ext>
            </a:extLst>
          </p:cNvPr>
          <p:cNvSpPr/>
          <p:nvPr userDrawn="1"/>
        </p:nvSpPr>
        <p:spPr>
          <a:xfrm>
            <a:off x="208200" y="232200"/>
            <a:ext cx="9489600" cy="6393600"/>
          </a:xfrm>
          <a:prstGeom prst="roundRect">
            <a:avLst>
              <a:gd name="adj" fmla="val 52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57012" y="6623175"/>
            <a:ext cx="337767" cy="211203"/>
          </a:xfrm>
        </p:spPr>
        <p:txBody>
          <a:bodyPr wrap="none" lIns="72000" tIns="36000" rIns="72000" bIns="36000">
            <a:spAutoFit/>
          </a:bodyPr>
          <a:lstStyle>
            <a:lvl1pPr algn="ctr">
              <a:defRPr sz="9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7378CBE-A140-4EEA-9819-9CD0025EC3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933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8035DA-1D3A-411D-96DC-D9FED8A5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7012" y="6623175"/>
            <a:ext cx="337767" cy="211203"/>
          </a:xfrm>
        </p:spPr>
        <p:txBody>
          <a:bodyPr wrap="none" lIns="72000" tIns="36000" rIns="72000" bIns="36000">
            <a:spAutoFit/>
          </a:bodyPr>
          <a:lstStyle>
            <a:lvl1pPr algn="ctr">
              <a:defRPr sz="9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7378CBE-A140-4EEA-9819-9CD0025EC3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E8BC0FC-06AC-4B8E-8C7E-D99BBBBA00C8}"/>
              </a:ext>
            </a:extLst>
          </p:cNvPr>
          <p:cNvSpPr/>
          <p:nvPr userDrawn="1"/>
        </p:nvSpPr>
        <p:spPr>
          <a:xfrm>
            <a:off x="233400" y="230616"/>
            <a:ext cx="9439200" cy="6396768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97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8035DA-1D3A-411D-96DC-D9FED8A5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7012" y="6623175"/>
            <a:ext cx="337767" cy="211203"/>
          </a:xfrm>
        </p:spPr>
        <p:txBody>
          <a:bodyPr wrap="none" lIns="72000" tIns="36000" rIns="72000" bIns="36000">
            <a:spAutoFit/>
          </a:bodyPr>
          <a:lstStyle>
            <a:lvl1pPr algn="ctr">
              <a:defRPr sz="9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7378CBE-A140-4EEA-9819-9CD0025EC3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E8BC0FC-06AC-4B8E-8C7E-D99BBBBA00C8}"/>
              </a:ext>
            </a:extLst>
          </p:cNvPr>
          <p:cNvSpPr/>
          <p:nvPr userDrawn="1"/>
        </p:nvSpPr>
        <p:spPr>
          <a:xfrm>
            <a:off x="233400" y="230616"/>
            <a:ext cx="9439200" cy="6396768"/>
          </a:xfrm>
          <a:prstGeom prst="rect">
            <a:avLst/>
          </a:prstGeom>
          <a:pattFill prst="dashUpDiag">
            <a:fgClr>
              <a:srgbClr val="B9F3FF"/>
            </a:fgClr>
            <a:bgClr>
              <a:schemeClr val="bg1"/>
            </a:bgClr>
          </a:patt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05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bg>
      <p:bgPr>
        <a:solidFill>
          <a:srgbClr val="C3D5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C419D85-AEFC-4E03-AC03-B9B87EDC58AA}"/>
              </a:ext>
            </a:extLst>
          </p:cNvPr>
          <p:cNvSpPr/>
          <p:nvPr userDrawn="1"/>
        </p:nvSpPr>
        <p:spPr>
          <a:xfrm>
            <a:off x="208200" y="232200"/>
            <a:ext cx="9489600" cy="6393600"/>
          </a:xfrm>
          <a:prstGeom prst="roundRect">
            <a:avLst>
              <a:gd name="adj" fmla="val 20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E4D9CE-F931-4AE4-8C11-7D886C53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7012" y="6623175"/>
            <a:ext cx="337767" cy="211203"/>
          </a:xfrm>
        </p:spPr>
        <p:txBody>
          <a:bodyPr wrap="none" lIns="72000" tIns="36000" rIns="72000" bIns="36000">
            <a:spAutoFit/>
          </a:bodyPr>
          <a:lstStyle>
            <a:lvl1pPr algn="ctr">
              <a:defRPr sz="9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7378CBE-A140-4EEA-9819-9CD0025EC3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白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E4D9CE-F931-4AE4-8C11-7D886C53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7012" y="6623175"/>
            <a:ext cx="337767" cy="211203"/>
          </a:xfrm>
        </p:spPr>
        <p:txBody>
          <a:bodyPr wrap="none" lIns="72000" tIns="36000" rIns="72000" bIns="36000">
            <a:spAutoFit/>
          </a:bodyPr>
          <a:lstStyle>
            <a:lvl1pPr algn="ctr">
              <a:defRPr sz="9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7378CBE-A140-4EEA-9819-9CD0025EC3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3" name="図 2" descr="シャワー, 布, グリーン, タイル張り が含まれている画像&#10;&#10;自動的に生成された説明">
            <a:extLst>
              <a:ext uri="{FF2B5EF4-FFF2-40B4-BE49-F238E27FC236}">
                <a16:creationId xmlns:a16="http://schemas.microsoft.com/office/drawing/2014/main" id="{B99AD37E-CB6C-4F79-8CF6-00E602698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963" r="14039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0B10172-2A68-4CF3-81F8-36FDD3178C9A}"/>
              </a:ext>
            </a:extLst>
          </p:cNvPr>
          <p:cNvSpPr/>
          <p:nvPr userDrawn="1"/>
        </p:nvSpPr>
        <p:spPr>
          <a:xfrm>
            <a:off x="219075" y="561975"/>
            <a:ext cx="9467850" cy="606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D1B417A4-EBD9-4A26-B1B8-88560F4B0F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7200" y="352425"/>
            <a:ext cx="39116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72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白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E4D9CE-F931-4AE4-8C11-7D886C53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7012" y="6623175"/>
            <a:ext cx="337767" cy="211203"/>
          </a:xfrm>
        </p:spPr>
        <p:txBody>
          <a:bodyPr wrap="none" lIns="72000" tIns="36000" rIns="72000" bIns="36000">
            <a:spAutoFit/>
          </a:bodyPr>
          <a:lstStyle>
            <a:lvl1pPr algn="ctr">
              <a:defRPr sz="9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7378CBE-A140-4EEA-9819-9CD0025EC3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3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46E423-3606-4EA5-57D2-953EE725A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FDD793B-E50D-F11B-5C36-5713D0A03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BA163B-4DEC-2A3B-6D11-0B21CE46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5E1874-16C5-5037-D1D1-77358FA8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AB7E6B-9A47-A97A-D835-54D9C676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86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78CBE-A140-4EEA-9819-9CD0025EC3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83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4C4DFDB-64BB-B591-1C28-18999B95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38D8AA-1DFE-F892-13DC-5C3E74866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75AAB5-A54C-8DDB-F25A-AC342D417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FAE83D-1F29-2BFB-0012-1C4475579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EF9EAE-4030-271A-9C15-78BE8FB53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95F7E-733F-4BD1-9A99-0AC8D6DDAC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5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A30633C-D03A-9B12-7B4F-0115DE80191D}"/>
              </a:ext>
            </a:extLst>
          </p:cNvPr>
          <p:cNvSpPr/>
          <p:nvPr/>
        </p:nvSpPr>
        <p:spPr>
          <a:xfrm>
            <a:off x="4897615" y="2157492"/>
            <a:ext cx="4447997" cy="2815519"/>
          </a:xfrm>
          <a:prstGeom prst="roundRect">
            <a:avLst>
              <a:gd name="adj" fmla="val 7625"/>
            </a:avLst>
          </a:prstGeom>
          <a:solidFill>
            <a:srgbClr val="FFE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461F6281-A735-535C-AF55-5A148C331377}"/>
              </a:ext>
            </a:extLst>
          </p:cNvPr>
          <p:cNvSpPr/>
          <p:nvPr/>
        </p:nvSpPr>
        <p:spPr>
          <a:xfrm>
            <a:off x="5536866" y="2924942"/>
            <a:ext cx="1469442" cy="67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計算が簡単に</a:t>
            </a:r>
            <a:br>
              <a:rPr kumimoji="1" lang="en-US" altLang="ja-JP" sz="1400" dirty="0">
                <a:solidFill>
                  <a:schemeClr val="tx1"/>
                </a:solidFill>
              </a:rPr>
            </a:br>
            <a:r>
              <a:rPr kumimoji="1" lang="ja-JP" altLang="en-US" sz="1400" dirty="0">
                <a:solidFill>
                  <a:schemeClr val="tx1"/>
                </a:solidFill>
              </a:rPr>
              <a:t>なった！</a:t>
            </a:r>
          </a:p>
        </p:txBody>
      </p:sp>
      <p:pic>
        <p:nvPicPr>
          <p:cNvPr id="15" name="図 14" descr="らくがき が含まれている画像&#10;&#10;自動的に生成された説明">
            <a:extLst>
              <a:ext uri="{FF2B5EF4-FFF2-40B4-BE49-F238E27FC236}">
                <a16:creationId xmlns:a16="http://schemas.microsoft.com/office/drawing/2014/main" id="{103CA192-6AE3-BC3B-4079-10FFF12BB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"/>
          <a:stretch/>
        </p:blipFill>
        <p:spPr>
          <a:xfrm>
            <a:off x="4990860" y="3314007"/>
            <a:ext cx="1270993" cy="1659004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06C5791-89C7-0A44-C557-859F67ABA5CA}"/>
              </a:ext>
            </a:extLst>
          </p:cNvPr>
          <p:cNvSpPr/>
          <p:nvPr/>
        </p:nvSpPr>
        <p:spPr>
          <a:xfrm>
            <a:off x="596900" y="2157492"/>
            <a:ext cx="3566605" cy="2815519"/>
          </a:xfrm>
          <a:prstGeom prst="roundRect">
            <a:avLst>
              <a:gd name="adj" fmla="val 76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D2C9AA-8F14-138B-C5F9-21619FC8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9C4E76BE-A590-2858-C129-F67B60770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62" y="453424"/>
            <a:ext cx="3575243" cy="82096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F7C78D-7176-37B4-7DF6-8EB4365194B6}"/>
              </a:ext>
            </a:extLst>
          </p:cNvPr>
          <p:cNvSpPr txBox="1"/>
          <p:nvPr/>
        </p:nvSpPr>
        <p:spPr>
          <a:xfrm>
            <a:off x="672954" y="590790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spc="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標準報酬月額とは</a:t>
            </a:r>
          </a:p>
        </p:txBody>
      </p:sp>
      <p:pic>
        <p:nvPicPr>
          <p:cNvPr id="58" name="図 57" descr="アイコン&#10;&#10;自動的に生成された説明">
            <a:extLst>
              <a:ext uri="{FF2B5EF4-FFF2-40B4-BE49-F238E27FC236}">
                <a16:creationId xmlns:a16="http://schemas.microsoft.com/office/drawing/2014/main" id="{75B407C6-5653-16A5-C384-3559D342E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317">
            <a:off x="2755496" y="4014144"/>
            <a:ext cx="573410" cy="74630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AFABE7-8CE8-A9BF-B662-EEE5CEFFDE0E}"/>
              </a:ext>
            </a:extLst>
          </p:cNvPr>
          <p:cNvSpPr txBox="1"/>
          <p:nvPr/>
        </p:nvSpPr>
        <p:spPr>
          <a:xfrm>
            <a:off x="553509" y="1329259"/>
            <a:ext cx="8869409" cy="77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00000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厚生年金保険料は、報酬に保険料率（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18.3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％）を掛けて計算します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が、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00000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報酬をそのまま使うと保険料の計算が複雑になるため、等級に分けて計算します。</a:t>
            </a:r>
          </a:p>
        </p:txBody>
      </p:sp>
      <p:pic>
        <p:nvPicPr>
          <p:cNvPr id="11" name="図 10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046E6B4B-8AE9-56B5-2632-DB64631E5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"/>
          <a:stretch/>
        </p:blipFill>
        <p:spPr>
          <a:xfrm>
            <a:off x="931933" y="3318366"/>
            <a:ext cx="1045317" cy="1659004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50CCE10F-BA86-4139-E1A9-9D38B1CCE501}"/>
              </a:ext>
            </a:extLst>
          </p:cNvPr>
          <p:cNvSpPr/>
          <p:nvPr/>
        </p:nvSpPr>
        <p:spPr>
          <a:xfrm>
            <a:off x="1495535" y="2379670"/>
            <a:ext cx="2009372" cy="7753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賃金が</a:t>
            </a:r>
            <a:r>
              <a:rPr kumimoji="1" lang="en-US" altLang="ja-JP" sz="1400" dirty="0">
                <a:solidFill>
                  <a:schemeClr val="tx1"/>
                </a:solidFill>
              </a:rPr>
              <a:t>218,730</a:t>
            </a:r>
            <a:r>
              <a:rPr kumimoji="1" lang="ja-JP" altLang="en-US" sz="1400" dirty="0">
                <a:solidFill>
                  <a:schemeClr val="tx1"/>
                </a:solidFill>
              </a:rPr>
              <a:t>円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だから・・・</a:t>
            </a:r>
          </a:p>
        </p:txBody>
      </p:sp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B33BF860-BB3A-D4B6-B373-036EF406D8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1854" y="3035706"/>
            <a:ext cx="438880" cy="459923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1F7F057E-2EAD-1FDE-30BF-FBA079DC9AAC}"/>
              </a:ext>
            </a:extLst>
          </p:cNvPr>
          <p:cNvSpPr/>
          <p:nvPr/>
        </p:nvSpPr>
        <p:spPr>
          <a:xfrm>
            <a:off x="2344812" y="3239301"/>
            <a:ext cx="1651178" cy="58772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計算が難しいなぁ</a:t>
            </a: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04D84DB9-D4D1-68B8-0125-BAFAC68F9799}"/>
              </a:ext>
            </a:extLst>
          </p:cNvPr>
          <p:cNvSpPr/>
          <p:nvPr/>
        </p:nvSpPr>
        <p:spPr>
          <a:xfrm>
            <a:off x="1995609" y="3212245"/>
            <a:ext cx="240742" cy="240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A6709954-F512-0315-5982-6072F746210B}"/>
              </a:ext>
            </a:extLst>
          </p:cNvPr>
          <p:cNvSpPr/>
          <p:nvPr/>
        </p:nvSpPr>
        <p:spPr>
          <a:xfrm>
            <a:off x="1829517" y="3503353"/>
            <a:ext cx="136198" cy="1361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7D7195DD-391F-1829-A7D0-319B477A61DB}"/>
              </a:ext>
            </a:extLst>
          </p:cNvPr>
          <p:cNvSpPr/>
          <p:nvPr/>
        </p:nvSpPr>
        <p:spPr>
          <a:xfrm>
            <a:off x="2115027" y="3713801"/>
            <a:ext cx="240742" cy="240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D902D135-5ADF-8258-0059-8389391B8A33}"/>
              </a:ext>
            </a:extLst>
          </p:cNvPr>
          <p:cNvSpPr/>
          <p:nvPr/>
        </p:nvSpPr>
        <p:spPr>
          <a:xfrm>
            <a:off x="1895795" y="3840818"/>
            <a:ext cx="136198" cy="1361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0899DF6-E69F-6789-FC4B-06090FA38503}"/>
              </a:ext>
            </a:extLst>
          </p:cNvPr>
          <p:cNvSpPr txBox="1"/>
          <p:nvPr/>
        </p:nvSpPr>
        <p:spPr>
          <a:xfrm>
            <a:off x="5054848" y="2299853"/>
            <a:ext cx="1278186" cy="509848"/>
          </a:xfrm>
          <a:prstGeom prst="roundRect">
            <a:avLst>
              <a:gd name="adj" fmla="val 50000"/>
            </a:avLst>
          </a:prstGeom>
          <a:solidFill>
            <a:srgbClr val="ED813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</a:rPr>
              <a:t>賃金</a:t>
            </a:r>
            <a:endParaRPr kumimoji="1" lang="en-US" altLang="ja-JP" sz="1400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1400" dirty="0">
                <a:solidFill>
                  <a:schemeClr val="bg1"/>
                </a:solidFill>
              </a:rPr>
              <a:t>218,730</a:t>
            </a:r>
            <a:r>
              <a:rPr kumimoji="1" lang="ja-JP" altLang="en-US" sz="1400" dirty="0">
                <a:solidFill>
                  <a:schemeClr val="bg1"/>
                </a:solidFill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4007F81-0CF3-4B7F-BF93-6BC2E9C05A0F}"/>
              </a:ext>
            </a:extLst>
          </p:cNvPr>
          <p:cNvSpPr txBox="1"/>
          <p:nvPr/>
        </p:nvSpPr>
        <p:spPr>
          <a:xfrm>
            <a:off x="7055445" y="2299853"/>
            <a:ext cx="1278186" cy="509848"/>
          </a:xfrm>
          <a:prstGeom prst="roundRect">
            <a:avLst>
              <a:gd name="adj" fmla="val 50000"/>
            </a:avLst>
          </a:prstGeom>
          <a:solidFill>
            <a:srgbClr val="ED813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</a:rPr>
              <a:t>標準報酬</a:t>
            </a:r>
          </a:p>
          <a:p>
            <a:pPr algn="ctr"/>
            <a:r>
              <a:rPr kumimoji="1" lang="en-US" altLang="ja-JP" sz="1400" dirty="0">
                <a:solidFill>
                  <a:schemeClr val="bg1"/>
                </a:solidFill>
              </a:rPr>
              <a:t>220,000</a:t>
            </a:r>
            <a:r>
              <a:rPr kumimoji="1" lang="ja-JP" altLang="en-US" sz="1400" dirty="0">
                <a:solidFill>
                  <a:schemeClr val="bg1"/>
                </a:solidFill>
              </a:rPr>
              <a:t>円</a:t>
            </a: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2977C66D-0640-11E8-25F3-F32915F086C0}"/>
              </a:ext>
            </a:extLst>
          </p:cNvPr>
          <p:cNvCxnSpPr>
            <a:cxnSpLocks/>
          </p:cNvCxnSpPr>
          <p:nvPr/>
        </p:nvCxnSpPr>
        <p:spPr>
          <a:xfrm>
            <a:off x="6321950" y="2554777"/>
            <a:ext cx="709353" cy="0"/>
          </a:xfrm>
          <a:prstGeom prst="line">
            <a:avLst/>
          </a:prstGeom>
          <a:ln w="38100">
            <a:solidFill>
              <a:srgbClr val="ED81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楕円 52">
            <a:extLst>
              <a:ext uri="{FF2B5EF4-FFF2-40B4-BE49-F238E27FC236}">
                <a16:creationId xmlns:a16="http://schemas.microsoft.com/office/drawing/2014/main" id="{C5CA7C4A-C7C9-EA3A-CB74-4925FEDBBBFB}"/>
              </a:ext>
            </a:extLst>
          </p:cNvPr>
          <p:cNvSpPr/>
          <p:nvPr/>
        </p:nvSpPr>
        <p:spPr>
          <a:xfrm>
            <a:off x="6228356" y="3620184"/>
            <a:ext cx="240742" cy="240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D0D66EBA-791C-0C12-4C7F-2EC67686240D}"/>
              </a:ext>
            </a:extLst>
          </p:cNvPr>
          <p:cNvSpPr/>
          <p:nvPr/>
        </p:nvSpPr>
        <p:spPr>
          <a:xfrm>
            <a:off x="6021111" y="3882085"/>
            <a:ext cx="136198" cy="1361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二等辺三角形 58">
            <a:extLst>
              <a:ext uri="{FF2B5EF4-FFF2-40B4-BE49-F238E27FC236}">
                <a16:creationId xmlns:a16="http://schemas.microsoft.com/office/drawing/2014/main" id="{A9C71F5C-0343-6BE2-E029-43D426870B64}"/>
              </a:ext>
            </a:extLst>
          </p:cNvPr>
          <p:cNvSpPr/>
          <p:nvPr/>
        </p:nvSpPr>
        <p:spPr>
          <a:xfrm rot="5400000">
            <a:off x="4004026" y="3371544"/>
            <a:ext cx="1059088" cy="387414"/>
          </a:xfrm>
          <a:prstGeom prst="triangle">
            <a:avLst/>
          </a:prstGeom>
          <a:solidFill>
            <a:srgbClr val="ED81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F1100172-0A63-17C3-B592-8ECF523B186D}"/>
              </a:ext>
            </a:extLst>
          </p:cNvPr>
          <p:cNvGrpSpPr/>
          <p:nvPr/>
        </p:nvGrpSpPr>
        <p:grpSpPr>
          <a:xfrm>
            <a:off x="1112215" y="5355761"/>
            <a:ext cx="6597482" cy="992509"/>
            <a:chOff x="1786242" y="5321333"/>
            <a:chExt cx="5923455" cy="891110"/>
          </a:xfrm>
        </p:grpSpPr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6D86AC63-94CA-F36E-CE3A-C7163098DB4E}"/>
                </a:ext>
              </a:extLst>
            </p:cNvPr>
            <p:cNvSpPr/>
            <p:nvPr/>
          </p:nvSpPr>
          <p:spPr>
            <a:xfrm>
              <a:off x="1849546" y="5391672"/>
              <a:ext cx="5860151" cy="820771"/>
            </a:xfrm>
            <a:custGeom>
              <a:avLst/>
              <a:gdLst>
                <a:gd name="connsiteX0" fmla="*/ 136798 w 5860151"/>
                <a:gd name="connsiteY0" fmla="*/ 0 h 820771"/>
                <a:gd name="connsiteX1" fmla="*/ 5438552 w 5860151"/>
                <a:gd name="connsiteY1" fmla="*/ 0 h 820771"/>
                <a:gd name="connsiteX2" fmla="*/ 5575350 w 5860151"/>
                <a:gd name="connsiteY2" fmla="*/ 136798 h 820771"/>
                <a:gd name="connsiteX3" fmla="*/ 5575350 w 5860151"/>
                <a:gd name="connsiteY3" fmla="*/ 298862 h 820771"/>
                <a:gd name="connsiteX4" fmla="*/ 5860151 w 5860151"/>
                <a:gd name="connsiteY4" fmla="*/ 410386 h 820771"/>
                <a:gd name="connsiteX5" fmla="*/ 5575350 w 5860151"/>
                <a:gd name="connsiteY5" fmla="*/ 521909 h 820771"/>
                <a:gd name="connsiteX6" fmla="*/ 5575350 w 5860151"/>
                <a:gd name="connsiteY6" fmla="*/ 683973 h 820771"/>
                <a:gd name="connsiteX7" fmla="*/ 5438552 w 5860151"/>
                <a:gd name="connsiteY7" fmla="*/ 820771 h 820771"/>
                <a:gd name="connsiteX8" fmla="*/ 136798 w 5860151"/>
                <a:gd name="connsiteY8" fmla="*/ 820771 h 820771"/>
                <a:gd name="connsiteX9" fmla="*/ 0 w 5860151"/>
                <a:gd name="connsiteY9" fmla="*/ 683973 h 820771"/>
                <a:gd name="connsiteX10" fmla="*/ 0 w 5860151"/>
                <a:gd name="connsiteY10" fmla="*/ 136798 h 820771"/>
                <a:gd name="connsiteX11" fmla="*/ 136798 w 5860151"/>
                <a:gd name="connsiteY11" fmla="*/ 0 h 82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60151" h="820771">
                  <a:moveTo>
                    <a:pt x="136798" y="0"/>
                  </a:moveTo>
                  <a:lnTo>
                    <a:pt x="5438552" y="0"/>
                  </a:lnTo>
                  <a:cubicBezTo>
                    <a:pt x="5514103" y="0"/>
                    <a:pt x="5575350" y="61247"/>
                    <a:pt x="5575350" y="136798"/>
                  </a:cubicBezTo>
                  <a:lnTo>
                    <a:pt x="5575350" y="298862"/>
                  </a:lnTo>
                  <a:lnTo>
                    <a:pt x="5860151" y="410386"/>
                  </a:lnTo>
                  <a:lnTo>
                    <a:pt x="5575350" y="521909"/>
                  </a:lnTo>
                  <a:lnTo>
                    <a:pt x="5575350" y="683973"/>
                  </a:lnTo>
                  <a:cubicBezTo>
                    <a:pt x="5575350" y="759524"/>
                    <a:pt x="5514103" y="820771"/>
                    <a:pt x="5438552" y="820771"/>
                  </a:cubicBezTo>
                  <a:lnTo>
                    <a:pt x="136798" y="820771"/>
                  </a:lnTo>
                  <a:cubicBezTo>
                    <a:pt x="61247" y="820771"/>
                    <a:pt x="0" y="759524"/>
                    <a:pt x="0" y="683973"/>
                  </a:cubicBezTo>
                  <a:lnTo>
                    <a:pt x="0" y="136798"/>
                  </a:lnTo>
                  <a:cubicBezTo>
                    <a:pt x="0" y="61247"/>
                    <a:pt x="61247" y="0"/>
                    <a:pt x="136798" y="0"/>
                  </a:cubicBezTo>
                  <a:close/>
                </a:path>
              </a:pathLst>
            </a:custGeom>
            <a:solidFill>
              <a:srgbClr val="6FB7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1A75A8C1-215F-A2B8-D067-F68D7633D11F}"/>
                </a:ext>
              </a:extLst>
            </p:cNvPr>
            <p:cNvSpPr/>
            <p:nvPr/>
          </p:nvSpPr>
          <p:spPr>
            <a:xfrm>
              <a:off x="1786242" y="5321333"/>
              <a:ext cx="5860151" cy="820771"/>
            </a:xfrm>
            <a:custGeom>
              <a:avLst/>
              <a:gdLst>
                <a:gd name="connsiteX0" fmla="*/ 136798 w 5860151"/>
                <a:gd name="connsiteY0" fmla="*/ 0 h 820771"/>
                <a:gd name="connsiteX1" fmla="*/ 746500 w 5860151"/>
                <a:gd name="connsiteY1" fmla="*/ 0 h 820771"/>
                <a:gd name="connsiteX2" fmla="*/ 1250166 w 5860151"/>
                <a:gd name="connsiteY2" fmla="*/ 0 h 820771"/>
                <a:gd name="connsiteX3" fmla="*/ 2018921 w 5860151"/>
                <a:gd name="connsiteY3" fmla="*/ 0 h 820771"/>
                <a:gd name="connsiteX4" fmla="*/ 2628622 w 5860151"/>
                <a:gd name="connsiteY4" fmla="*/ 0 h 820771"/>
                <a:gd name="connsiteX5" fmla="*/ 3238324 w 5860151"/>
                <a:gd name="connsiteY5" fmla="*/ 0 h 820771"/>
                <a:gd name="connsiteX6" fmla="*/ 4007078 w 5860151"/>
                <a:gd name="connsiteY6" fmla="*/ 0 h 820771"/>
                <a:gd name="connsiteX7" fmla="*/ 4563763 w 5860151"/>
                <a:gd name="connsiteY7" fmla="*/ 0 h 820771"/>
                <a:gd name="connsiteX8" fmla="*/ 5438552 w 5860151"/>
                <a:gd name="connsiteY8" fmla="*/ 0 h 820771"/>
                <a:gd name="connsiteX9" fmla="*/ 5575350 w 5860151"/>
                <a:gd name="connsiteY9" fmla="*/ 136798 h 820771"/>
                <a:gd name="connsiteX10" fmla="*/ 5575350 w 5860151"/>
                <a:gd name="connsiteY10" fmla="*/ 298862 h 820771"/>
                <a:gd name="connsiteX11" fmla="*/ 5860151 w 5860151"/>
                <a:gd name="connsiteY11" fmla="*/ 410386 h 820771"/>
                <a:gd name="connsiteX12" fmla="*/ 5575350 w 5860151"/>
                <a:gd name="connsiteY12" fmla="*/ 521909 h 820771"/>
                <a:gd name="connsiteX13" fmla="*/ 5575350 w 5860151"/>
                <a:gd name="connsiteY13" fmla="*/ 683973 h 820771"/>
                <a:gd name="connsiteX14" fmla="*/ 5438552 w 5860151"/>
                <a:gd name="connsiteY14" fmla="*/ 820771 h 820771"/>
                <a:gd name="connsiteX15" fmla="*/ 4669798 w 5860151"/>
                <a:gd name="connsiteY15" fmla="*/ 820771 h 820771"/>
                <a:gd name="connsiteX16" fmla="*/ 4166131 w 5860151"/>
                <a:gd name="connsiteY16" fmla="*/ 820771 h 820771"/>
                <a:gd name="connsiteX17" fmla="*/ 3609447 w 5860151"/>
                <a:gd name="connsiteY17" fmla="*/ 820771 h 820771"/>
                <a:gd name="connsiteX18" fmla="*/ 3052763 w 5860151"/>
                <a:gd name="connsiteY18" fmla="*/ 820771 h 820771"/>
                <a:gd name="connsiteX19" fmla="*/ 2443061 w 5860151"/>
                <a:gd name="connsiteY19" fmla="*/ 820771 h 820771"/>
                <a:gd name="connsiteX20" fmla="*/ 1674307 w 5860151"/>
                <a:gd name="connsiteY20" fmla="*/ 820771 h 820771"/>
                <a:gd name="connsiteX21" fmla="*/ 1011587 w 5860151"/>
                <a:gd name="connsiteY21" fmla="*/ 820771 h 820771"/>
                <a:gd name="connsiteX22" fmla="*/ 136798 w 5860151"/>
                <a:gd name="connsiteY22" fmla="*/ 820771 h 820771"/>
                <a:gd name="connsiteX23" fmla="*/ 0 w 5860151"/>
                <a:gd name="connsiteY23" fmla="*/ 683973 h 820771"/>
                <a:gd name="connsiteX24" fmla="*/ 0 w 5860151"/>
                <a:gd name="connsiteY24" fmla="*/ 136798 h 820771"/>
                <a:gd name="connsiteX25" fmla="*/ 136798 w 5860151"/>
                <a:gd name="connsiteY25" fmla="*/ 0 h 82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60151" h="820771" extrusionOk="0">
                  <a:moveTo>
                    <a:pt x="136798" y="0"/>
                  </a:moveTo>
                  <a:cubicBezTo>
                    <a:pt x="367360" y="6501"/>
                    <a:pt x="568736" y="6474"/>
                    <a:pt x="746500" y="0"/>
                  </a:cubicBezTo>
                  <a:cubicBezTo>
                    <a:pt x="924264" y="-6474"/>
                    <a:pt x="1093630" y="-12221"/>
                    <a:pt x="1250166" y="0"/>
                  </a:cubicBezTo>
                  <a:cubicBezTo>
                    <a:pt x="1406702" y="12221"/>
                    <a:pt x="1675226" y="23028"/>
                    <a:pt x="2018921" y="0"/>
                  </a:cubicBezTo>
                  <a:cubicBezTo>
                    <a:pt x="2362616" y="-23028"/>
                    <a:pt x="2335979" y="-10440"/>
                    <a:pt x="2628622" y="0"/>
                  </a:cubicBezTo>
                  <a:cubicBezTo>
                    <a:pt x="2921265" y="10440"/>
                    <a:pt x="3115530" y="-5176"/>
                    <a:pt x="3238324" y="0"/>
                  </a:cubicBezTo>
                  <a:cubicBezTo>
                    <a:pt x="3361118" y="5176"/>
                    <a:pt x="3809333" y="24646"/>
                    <a:pt x="4007078" y="0"/>
                  </a:cubicBezTo>
                  <a:cubicBezTo>
                    <a:pt x="4204823" y="-24646"/>
                    <a:pt x="4293928" y="26153"/>
                    <a:pt x="4563763" y="0"/>
                  </a:cubicBezTo>
                  <a:cubicBezTo>
                    <a:pt x="4833599" y="-26153"/>
                    <a:pt x="5049567" y="-31520"/>
                    <a:pt x="5438552" y="0"/>
                  </a:cubicBezTo>
                  <a:cubicBezTo>
                    <a:pt x="5507075" y="9766"/>
                    <a:pt x="5586315" y="67386"/>
                    <a:pt x="5575350" y="136798"/>
                  </a:cubicBezTo>
                  <a:cubicBezTo>
                    <a:pt x="5569045" y="201923"/>
                    <a:pt x="5571608" y="223568"/>
                    <a:pt x="5575350" y="298862"/>
                  </a:cubicBezTo>
                  <a:cubicBezTo>
                    <a:pt x="5708524" y="350650"/>
                    <a:pt x="5790171" y="371225"/>
                    <a:pt x="5860151" y="410386"/>
                  </a:cubicBezTo>
                  <a:cubicBezTo>
                    <a:pt x="5726927" y="455864"/>
                    <a:pt x="5692847" y="490093"/>
                    <a:pt x="5575350" y="521909"/>
                  </a:cubicBezTo>
                  <a:cubicBezTo>
                    <a:pt x="5583292" y="559938"/>
                    <a:pt x="5571744" y="627620"/>
                    <a:pt x="5575350" y="683973"/>
                  </a:cubicBezTo>
                  <a:cubicBezTo>
                    <a:pt x="5563287" y="751201"/>
                    <a:pt x="5498473" y="819662"/>
                    <a:pt x="5438552" y="820771"/>
                  </a:cubicBezTo>
                  <a:cubicBezTo>
                    <a:pt x="5100304" y="817760"/>
                    <a:pt x="4852080" y="802174"/>
                    <a:pt x="4669798" y="820771"/>
                  </a:cubicBezTo>
                  <a:cubicBezTo>
                    <a:pt x="4487516" y="839368"/>
                    <a:pt x="4306422" y="842821"/>
                    <a:pt x="4166131" y="820771"/>
                  </a:cubicBezTo>
                  <a:cubicBezTo>
                    <a:pt x="4025840" y="798721"/>
                    <a:pt x="3724772" y="833804"/>
                    <a:pt x="3609447" y="820771"/>
                  </a:cubicBezTo>
                  <a:cubicBezTo>
                    <a:pt x="3494122" y="807738"/>
                    <a:pt x="3287058" y="846585"/>
                    <a:pt x="3052763" y="820771"/>
                  </a:cubicBezTo>
                  <a:cubicBezTo>
                    <a:pt x="2818468" y="794957"/>
                    <a:pt x="2686861" y="800267"/>
                    <a:pt x="2443061" y="820771"/>
                  </a:cubicBezTo>
                  <a:cubicBezTo>
                    <a:pt x="2199261" y="841275"/>
                    <a:pt x="1903271" y="827721"/>
                    <a:pt x="1674307" y="820771"/>
                  </a:cubicBezTo>
                  <a:cubicBezTo>
                    <a:pt x="1445343" y="813821"/>
                    <a:pt x="1246494" y="833711"/>
                    <a:pt x="1011587" y="820771"/>
                  </a:cubicBezTo>
                  <a:cubicBezTo>
                    <a:pt x="776680" y="807831"/>
                    <a:pt x="338542" y="807352"/>
                    <a:pt x="136798" y="820771"/>
                  </a:cubicBezTo>
                  <a:cubicBezTo>
                    <a:pt x="62725" y="822043"/>
                    <a:pt x="-5828" y="777123"/>
                    <a:pt x="0" y="683973"/>
                  </a:cubicBezTo>
                  <a:cubicBezTo>
                    <a:pt x="-18743" y="555902"/>
                    <a:pt x="-24025" y="258577"/>
                    <a:pt x="0" y="136798"/>
                  </a:cubicBezTo>
                  <a:cubicBezTo>
                    <a:pt x="2182" y="68597"/>
                    <a:pt x="76133" y="-4377"/>
                    <a:pt x="13679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36798 w 5860151"/>
                        <a:gd name="connsiteY0" fmla="*/ 0 h 820771"/>
                        <a:gd name="connsiteX1" fmla="*/ 5438552 w 5860151"/>
                        <a:gd name="connsiteY1" fmla="*/ 0 h 820771"/>
                        <a:gd name="connsiteX2" fmla="*/ 5575350 w 5860151"/>
                        <a:gd name="connsiteY2" fmla="*/ 136798 h 820771"/>
                        <a:gd name="connsiteX3" fmla="*/ 5575350 w 5860151"/>
                        <a:gd name="connsiteY3" fmla="*/ 298862 h 820771"/>
                        <a:gd name="connsiteX4" fmla="*/ 5860151 w 5860151"/>
                        <a:gd name="connsiteY4" fmla="*/ 410386 h 820771"/>
                        <a:gd name="connsiteX5" fmla="*/ 5575350 w 5860151"/>
                        <a:gd name="connsiteY5" fmla="*/ 521909 h 820771"/>
                        <a:gd name="connsiteX6" fmla="*/ 5575350 w 5860151"/>
                        <a:gd name="connsiteY6" fmla="*/ 683973 h 820771"/>
                        <a:gd name="connsiteX7" fmla="*/ 5438552 w 5860151"/>
                        <a:gd name="connsiteY7" fmla="*/ 820771 h 820771"/>
                        <a:gd name="connsiteX8" fmla="*/ 136798 w 5860151"/>
                        <a:gd name="connsiteY8" fmla="*/ 820771 h 820771"/>
                        <a:gd name="connsiteX9" fmla="*/ 0 w 5860151"/>
                        <a:gd name="connsiteY9" fmla="*/ 683973 h 820771"/>
                        <a:gd name="connsiteX10" fmla="*/ 0 w 5860151"/>
                        <a:gd name="connsiteY10" fmla="*/ 136798 h 820771"/>
                        <a:gd name="connsiteX11" fmla="*/ 136798 w 5860151"/>
                        <a:gd name="connsiteY11" fmla="*/ 0 h 8207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860151" h="820771">
                          <a:moveTo>
                            <a:pt x="136798" y="0"/>
                          </a:moveTo>
                          <a:lnTo>
                            <a:pt x="5438552" y="0"/>
                          </a:lnTo>
                          <a:cubicBezTo>
                            <a:pt x="5514103" y="0"/>
                            <a:pt x="5575350" y="61247"/>
                            <a:pt x="5575350" y="136798"/>
                          </a:cubicBezTo>
                          <a:lnTo>
                            <a:pt x="5575350" y="298862"/>
                          </a:lnTo>
                          <a:lnTo>
                            <a:pt x="5860151" y="410386"/>
                          </a:lnTo>
                          <a:lnTo>
                            <a:pt x="5575350" y="521909"/>
                          </a:lnTo>
                          <a:lnTo>
                            <a:pt x="5575350" y="683973"/>
                          </a:lnTo>
                          <a:cubicBezTo>
                            <a:pt x="5575350" y="759524"/>
                            <a:pt x="5514103" y="820771"/>
                            <a:pt x="5438552" y="820771"/>
                          </a:cubicBezTo>
                          <a:lnTo>
                            <a:pt x="136798" y="820771"/>
                          </a:lnTo>
                          <a:cubicBezTo>
                            <a:pt x="61247" y="820771"/>
                            <a:pt x="0" y="759524"/>
                            <a:pt x="0" y="683973"/>
                          </a:cubicBezTo>
                          <a:lnTo>
                            <a:pt x="0" y="136798"/>
                          </a:lnTo>
                          <a:cubicBezTo>
                            <a:pt x="0" y="61247"/>
                            <a:pt x="61247" y="0"/>
                            <a:pt x="136798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2A2F1B3C-9884-D383-1FAB-BC6B1BCFEFB8}"/>
                </a:ext>
              </a:extLst>
            </p:cNvPr>
            <p:cNvSpPr txBox="1"/>
            <p:nvPr/>
          </p:nvSpPr>
          <p:spPr>
            <a:xfrm>
              <a:off x="1849546" y="5557802"/>
              <a:ext cx="5395136" cy="3478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ja-JP" altLang="en-US" b="1" spc="100" dirty="0">
                  <a:solidFill>
                    <a:schemeClr val="bg1"/>
                  </a:solidFill>
                </a:rPr>
                <a:t>自分の給与に合った等級で保険料が計算されるんだね！</a:t>
              </a: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2A8C8FB-7876-A7C9-8065-CC9697EA8A2C}"/>
              </a:ext>
            </a:extLst>
          </p:cNvPr>
          <p:cNvSpPr txBox="1"/>
          <p:nvPr/>
        </p:nvSpPr>
        <p:spPr>
          <a:xfrm>
            <a:off x="7941168" y="1645413"/>
            <a:ext cx="15294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事業主と被保険者が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半分ずつ負担</a:t>
            </a:r>
            <a:endParaRPr kumimoji="1" lang="ja-JP" altLang="en-US" sz="1100" dirty="0"/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1ADF4827-A483-B381-39D4-8396838BEC01}"/>
              </a:ext>
            </a:extLst>
          </p:cNvPr>
          <p:cNvGraphicFramePr>
            <a:graphicFrameLocks noGrp="1"/>
          </p:cNvGraphicFramePr>
          <p:nvPr/>
        </p:nvGraphicFramePr>
        <p:xfrm>
          <a:off x="6601753" y="3335696"/>
          <a:ext cx="2573824" cy="1525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912">
                  <a:extLst>
                    <a:ext uri="{9D8B030D-6E8A-4147-A177-3AD203B41FA5}">
                      <a16:colId xmlns:a16="http://schemas.microsoft.com/office/drawing/2014/main" val="84869851"/>
                    </a:ext>
                  </a:extLst>
                </a:gridCol>
                <a:gridCol w="476912">
                  <a:extLst>
                    <a:ext uri="{9D8B030D-6E8A-4147-A177-3AD203B41FA5}">
                      <a16:colId xmlns:a16="http://schemas.microsoft.com/office/drawing/2014/main" val="32506808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4017864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671944661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323499586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009820312"/>
                    </a:ext>
                  </a:extLst>
                </a:gridCol>
              </a:tblGrid>
              <a:tr h="2497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</a:rPr>
                        <a:t>健康保険の等級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</a:rPr>
                        <a:t>厚生年金の等級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</a:rPr>
                        <a:t>標準報酬月額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</a:rPr>
                        <a:t>報酬月額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9584871"/>
                  </a:ext>
                </a:extLst>
              </a:tr>
              <a:tr h="167908">
                <a:tc gridSpan="6">
                  <a:txBody>
                    <a:bodyPr/>
                    <a:lstStyle/>
                    <a:p>
                      <a:pPr algn="ctr"/>
                      <a:endParaRPr kumimoji="1" lang="ja-JP" alt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9512645"/>
                  </a:ext>
                </a:extLst>
              </a:tr>
              <a:tr h="1679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200,000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195,000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</a:rPr>
                        <a:t>～</a:t>
                      </a:r>
                    </a:p>
                  </a:txBody>
                  <a:tcPr marL="0" marR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210,000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058622"/>
                  </a:ext>
                </a:extLst>
              </a:tr>
              <a:tr h="1679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220,000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210,000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</a:rPr>
                        <a:t>～</a:t>
                      </a:r>
                    </a:p>
                  </a:txBody>
                  <a:tcPr marL="0" marR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230,000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864860"/>
                  </a:ext>
                </a:extLst>
              </a:tr>
              <a:tr h="1679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240,000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230,000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</a:rPr>
                        <a:t>～</a:t>
                      </a:r>
                    </a:p>
                  </a:txBody>
                  <a:tcPr marL="0" marR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250,000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10386"/>
                  </a:ext>
                </a:extLst>
              </a:tr>
              <a:tr h="1679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260,000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250,000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</a:rPr>
                        <a:t>～</a:t>
                      </a:r>
                    </a:p>
                  </a:txBody>
                  <a:tcPr marL="0" marR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</a:rPr>
                        <a:t>270,000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85374"/>
                  </a:ext>
                </a:extLst>
              </a:tr>
              <a:tr h="169200">
                <a:tc gridSpan="6">
                  <a:txBody>
                    <a:bodyPr/>
                    <a:lstStyle/>
                    <a:p>
                      <a:endParaRPr kumimoji="1" lang="ja-JP" alt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863856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B84E4BCE-A299-BC76-2DE5-AA21ECC7E1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7"/>
          <a:stretch/>
        </p:blipFill>
        <p:spPr>
          <a:xfrm>
            <a:off x="7890387" y="4700508"/>
            <a:ext cx="1422631" cy="192533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CAF668-6422-549F-4A5F-776254F4479D}"/>
              </a:ext>
            </a:extLst>
          </p:cNvPr>
          <p:cNvSpPr txBox="1"/>
          <p:nvPr/>
        </p:nvSpPr>
        <p:spPr>
          <a:xfrm>
            <a:off x="7794974" y="3613913"/>
            <a:ext cx="292388" cy="2462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00" spc="-300" dirty="0"/>
              <a:t>・・・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E5B7507-5FCA-5BC8-54F3-E004905E6D23}"/>
              </a:ext>
            </a:extLst>
          </p:cNvPr>
          <p:cNvSpPr txBox="1"/>
          <p:nvPr/>
        </p:nvSpPr>
        <p:spPr>
          <a:xfrm>
            <a:off x="7794974" y="4636094"/>
            <a:ext cx="292388" cy="2462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00" spc="-300" dirty="0"/>
              <a:t>・・・</a:t>
            </a:r>
          </a:p>
        </p:txBody>
      </p:sp>
    </p:spTree>
    <p:extLst>
      <p:ext uri="{BB962C8B-B14F-4D97-AF65-F5344CB8AC3E}">
        <p14:creationId xmlns:p14="http://schemas.microsoft.com/office/powerpoint/2010/main" val="216320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D2C9AA-8F14-138B-C5F9-21619FC8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9C4E76BE-A590-2858-C129-F67B60770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62" y="453424"/>
            <a:ext cx="3980926" cy="82096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F7C78D-7176-37B4-7DF6-8EB4365194B6}"/>
              </a:ext>
            </a:extLst>
          </p:cNvPr>
          <p:cNvSpPr txBox="1"/>
          <p:nvPr/>
        </p:nvSpPr>
        <p:spPr>
          <a:xfrm>
            <a:off x="551993" y="590790"/>
            <a:ext cx="363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spc="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保険料負担と年金給付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42EBD7-8E6F-5753-1A53-D57332BBB85B}"/>
              </a:ext>
            </a:extLst>
          </p:cNvPr>
          <p:cNvSpPr txBox="1"/>
          <p:nvPr/>
        </p:nvSpPr>
        <p:spPr>
          <a:xfrm>
            <a:off x="551993" y="1472122"/>
            <a:ext cx="8804443" cy="38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00000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厚生年金保険は、収入に応じて年金を受け取ることができる仕組みです。</a:t>
            </a:r>
          </a:p>
        </p:txBody>
      </p:sp>
      <p:pic>
        <p:nvPicPr>
          <p:cNvPr id="39" name="図 38" descr="記号, 挿絵 が含まれている画像&#10;&#10;自動的に生成された説明">
            <a:extLst>
              <a:ext uri="{FF2B5EF4-FFF2-40B4-BE49-F238E27FC236}">
                <a16:creationId xmlns:a16="http://schemas.microsoft.com/office/drawing/2014/main" id="{22DD4D2D-50AD-C1E9-7055-90E14CB9C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2"/>
          <a:stretch/>
        </p:blipFill>
        <p:spPr>
          <a:xfrm>
            <a:off x="7901188" y="4463174"/>
            <a:ext cx="1476250" cy="2162667"/>
          </a:xfrm>
          <a:prstGeom prst="rect">
            <a:avLst/>
          </a:prstGeom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39233C1A-D9B1-B347-81EF-B9DE9792B3BC}"/>
              </a:ext>
            </a:extLst>
          </p:cNvPr>
          <p:cNvGrpSpPr/>
          <p:nvPr/>
        </p:nvGrpSpPr>
        <p:grpSpPr>
          <a:xfrm>
            <a:off x="7757340" y="2397492"/>
            <a:ext cx="1900187" cy="1835589"/>
            <a:chOff x="5274282" y="4322897"/>
            <a:chExt cx="2360679" cy="2186960"/>
          </a:xfrm>
        </p:grpSpPr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31A55E84-37A7-4831-AC28-F425D810D8B2}"/>
                </a:ext>
              </a:extLst>
            </p:cNvPr>
            <p:cNvSpPr/>
            <p:nvPr/>
          </p:nvSpPr>
          <p:spPr>
            <a:xfrm>
              <a:off x="5335635" y="4419399"/>
              <a:ext cx="2299326" cy="2090458"/>
            </a:xfrm>
            <a:prstGeom prst="ellipse">
              <a:avLst/>
            </a:prstGeom>
            <a:solidFill>
              <a:srgbClr val="6FB7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吹き出し: 円形 41">
              <a:extLst>
                <a:ext uri="{FF2B5EF4-FFF2-40B4-BE49-F238E27FC236}">
                  <a16:creationId xmlns:a16="http://schemas.microsoft.com/office/drawing/2014/main" id="{5BD31C4F-CF4F-EA87-F385-AD40BD70DA96}"/>
                </a:ext>
              </a:extLst>
            </p:cNvPr>
            <p:cNvSpPr/>
            <p:nvPr/>
          </p:nvSpPr>
          <p:spPr>
            <a:xfrm>
              <a:off x="5274282" y="4322897"/>
              <a:ext cx="2307842" cy="2160000"/>
            </a:xfrm>
            <a:custGeom>
              <a:avLst/>
              <a:gdLst>
                <a:gd name="connsiteX0" fmla="*/ 1070793 w 2307842"/>
                <a:gd name="connsiteY0" fmla="*/ 2348503 h 2160000"/>
                <a:gd name="connsiteX1" fmla="*/ 864811 w 2307842"/>
                <a:gd name="connsiteY1" fmla="*/ 2125553 h 2160000"/>
                <a:gd name="connsiteX2" fmla="*/ 18368 w 2307842"/>
                <a:gd name="connsiteY2" fmla="*/ 888067 h 2160000"/>
                <a:gd name="connsiteX3" fmla="*/ 1224203 w 2307842"/>
                <a:gd name="connsiteY3" fmla="*/ 2005 h 2160000"/>
                <a:gd name="connsiteX4" fmla="*/ 2306930 w 2307842"/>
                <a:gd name="connsiteY4" fmla="*/ 1037054 h 2160000"/>
                <a:gd name="connsiteX5" fmla="*/ 1304342 w 2307842"/>
                <a:gd name="connsiteY5" fmla="*/ 2150785 h 2160000"/>
                <a:gd name="connsiteX6" fmla="*/ 1070793 w 2307842"/>
                <a:gd name="connsiteY6" fmla="*/ 2348503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7842" h="2160000" extrusionOk="0">
                  <a:moveTo>
                    <a:pt x="1070793" y="2348503"/>
                  </a:moveTo>
                  <a:cubicBezTo>
                    <a:pt x="1010467" y="2312652"/>
                    <a:pt x="936348" y="2238700"/>
                    <a:pt x="864811" y="2125553"/>
                  </a:cubicBezTo>
                  <a:cubicBezTo>
                    <a:pt x="374944" y="2003892"/>
                    <a:pt x="-158833" y="1446541"/>
                    <a:pt x="18368" y="888067"/>
                  </a:cubicBezTo>
                  <a:cubicBezTo>
                    <a:pt x="101933" y="369276"/>
                    <a:pt x="626428" y="46004"/>
                    <a:pt x="1224203" y="2005"/>
                  </a:cubicBezTo>
                  <a:cubicBezTo>
                    <a:pt x="1766144" y="8787"/>
                    <a:pt x="2314399" y="497900"/>
                    <a:pt x="2306930" y="1037054"/>
                  </a:cubicBezTo>
                  <a:cubicBezTo>
                    <a:pt x="2359926" y="1598542"/>
                    <a:pt x="1924312" y="2019583"/>
                    <a:pt x="1304342" y="2150785"/>
                  </a:cubicBezTo>
                  <a:cubicBezTo>
                    <a:pt x="1224718" y="2246380"/>
                    <a:pt x="1175035" y="2265963"/>
                    <a:pt x="1070793" y="2348503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wedgeEllipseCallout">
                      <a:avLst>
                        <a:gd name="adj1" fmla="val -3602"/>
                        <a:gd name="adj2" fmla="val 5872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FD2B907-4354-80AB-3B7D-9233942E1740}"/>
              </a:ext>
            </a:extLst>
          </p:cNvPr>
          <p:cNvSpPr txBox="1"/>
          <p:nvPr/>
        </p:nvSpPr>
        <p:spPr>
          <a:xfrm>
            <a:off x="7761694" y="2820029"/>
            <a:ext cx="1920692" cy="94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600" b="1" dirty="0">
                <a:solidFill>
                  <a:schemeClr val="bg1"/>
                </a:solidFill>
              </a:rPr>
              <a:t>働いてたときの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ja-JP" altLang="en-US" sz="1600" b="1" dirty="0">
                <a:solidFill>
                  <a:schemeClr val="bg1"/>
                </a:solidFill>
              </a:rPr>
              <a:t>給与で年金の額が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ja-JP" altLang="en-US" sz="1600" b="1" dirty="0">
                <a:solidFill>
                  <a:schemeClr val="bg1"/>
                </a:solidFill>
              </a:rPr>
              <a:t>決まるんだね！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A3FFA0E1-C41D-AFEC-F34E-2D97A970F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559127"/>
              </p:ext>
            </p:extLst>
          </p:nvPr>
        </p:nvGraphicFramePr>
        <p:xfrm>
          <a:off x="480848" y="2316191"/>
          <a:ext cx="7663192" cy="4236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5EA8AE-B0C9-7742-C08F-21549F807617}"/>
              </a:ext>
            </a:extLst>
          </p:cNvPr>
          <p:cNvSpPr txBox="1"/>
          <p:nvPr/>
        </p:nvSpPr>
        <p:spPr>
          <a:xfrm>
            <a:off x="4727071" y="5806505"/>
            <a:ext cx="2214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/>
              <a:t>標準報酬月額 </a:t>
            </a:r>
            <a:r>
              <a:rPr kumimoji="1" lang="en-US" altLang="ja-JP" sz="2000" dirty="0"/>
              <a:t>44</a:t>
            </a:r>
            <a:r>
              <a:rPr kumimoji="1" lang="ja-JP" altLang="en-US" sz="1600" dirty="0"/>
              <a:t>万円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FDB111-9BA1-3318-65DA-DEE24E91A142}"/>
              </a:ext>
            </a:extLst>
          </p:cNvPr>
          <p:cNvSpPr txBox="1"/>
          <p:nvPr/>
        </p:nvSpPr>
        <p:spPr>
          <a:xfrm>
            <a:off x="5167245" y="6281671"/>
            <a:ext cx="2844814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tx1"/>
                </a:solidFill>
              </a:rPr>
              <a:t>※</a:t>
            </a:r>
            <a:r>
              <a:rPr kumimoji="1" lang="ja-JP" altLang="en-US" sz="1050" dirty="0">
                <a:solidFill>
                  <a:schemeClr val="tx1"/>
                </a:solidFill>
              </a:rPr>
              <a:t>同じ保険料で</a:t>
            </a:r>
            <a:r>
              <a:rPr kumimoji="1" lang="en-US" altLang="ja-JP" sz="1050" dirty="0">
                <a:solidFill>
                  <a:schemeClr val="tx1"/>
                </a:solidFill>
              </a:rPr>
              <a:t>40</a:t>
            </a:r>
            <a:r>
              <a:rPr kumimoji="1" lang="ja-JP" altLang="en-US" sz="1050" dirty="0">
                <a:solidFill>
                  <a:schemeClr val="tx1"/>
                </a:solidFill>
              </a:rPr>
              <a:t>年間加入した場合の金額です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9441EA-BBE0-CDCB-913A-C7C3B27AEC6D}"/>
              </a:ext>
            </a:extLst>
          </p:cNvPr>
          <p:cNvSpPr txBox="1"/>
          <p:nvPr/>
        </p:nvSpPr>
        <p:spPr>
          <a:xfrm>
            <a:off x="2022435" y="5806505"/>
            <a:ext cx="2214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/>
              <a:t>標準報酬月額 </a:t>
            </a:r>
            <a:r>
              <a:rPr kumimoji="1" lang="en-US" altLang="ja-JP" sz="2000" dirty="0"/>
              <a:t>22</a:t>
            </a:r>
            <a:r>
              <a:rPr kumimoji="1" lang="ja-JP" altLang="en-US" sz="1600" dirty="0"/>
              <a:t>万円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30C559E-7683-6227-E640-53F3B2B72CBA}"/>
              </a:ext>
            </a:extLst>
          </p:cNvPr>
          <p:cNvCxnSpPr>
            <a:cxnSpLocks/>
          </p:cNvCxnSpPr>
          <p:nvPr/>
        </p:nvCxnSpPr>
        <p:spPr>
          <a:xfrm flipV="1">
            <a:off x="2977671" y="4307867"/>
            <a:ext cx="180770" cy="1185997"/>
          </a:xfrm>
          <a:prstGeom prst="straightConnector1">
            <a:avLst/>
          </a:prstGeom>
          <a:ln w="44450" cap="rnd">
            <a:solidFill>
              <a:srgbClr val="00A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FDDF7BA-B70B-F882-DCCC-9F1C82377F8E}"/>
              </a:ext>
            </a:extLst>
          </p:cNvPr>
          <p:cNvCxnSpPr>
            <a:cxnSpLocks/>
          </p:cNvCxnSpPr>
          <p:nvPr/>
        </p:nvCxnSpPr>
        <p:spPr>
          <a:xfrm flipV="1">
            <a:off x="5675027" y="3698112"/>
            <a:ext cx="184691" cy="1530973"/>
          </a:xfrm>
          <a:prstGeom prst="straightConnector1">
            <a:avLst/>
          </a:prstGeom>
          <a:ln w="44450" cap="rnd">
            <a:solidFill>
              <a:srgbClr val="00A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6511EF7-3C50-FDA0-007B-2E1909F43AC5}"/>
              </a:ext>
            </a:extLst>
          </p:cNvPr>
          <p:cNvGrpSpPr/>
          <p:nvPr/>
        </p:nvGrpSpPr>
        <p:grpSpPr>
          <a:xfrm>
            <a:off x="1444836" y="4098312"/>
            <a:ext cx="1487804" cy="1393736"/>
            <a:chOff x="1136128" y="3943298"/>
            <a:chExt cx="1487804" cy="1255522"/>
          </a:xfrm>
        </p:grpSpPr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F3273990-4863-67A9-6143-4825799C8FA3}"/>
                </a:ext>
              </a:extLst>
            </p:cNvPr>
            <p:cNvSpPr/>
            <p:nvPr/>
          </p:nvSpPr>
          <p:spPr>
            <a:xfrm>
              <a:off x="1136128" y="3943298"/>
              <a:ext cx="1487804" cy="1255522"/>
            </a:xfrm>
            <a:custGeom>
              <a:avLst/>
              <a:gdLst>
                <a:gd name="connsiteX0" fmla="*/ 100964 w 1487804"/>
                <a:gd name="connsiteY0" fmla="*/ 0 h 1255522"/>
                <a:gd name="connsiteX1" fmla="*/ 1386840 w 1487804"/>
                <a:gd name="connsiteY1" fmla="*/ 0 h 1255522"/>
                <a:gd name="connsiteX2" fmla="*/ 1487804 w 1487804"/>
                <a:gd name="connsiteY2" fmla="*/ 100964 h 1255522"/>
                <a:gd name="connsiteX3" fmla="*/ 1487804 w 1487804"/>
                <a:gd name="connsiteY3" fmla="*/ 930544 h 1255522"/>
                <a:gd name="connsiteX4" fmla="*/ 1386840 w 1487804"/>
                <a:gd name="connsiteY4" fmla="*/ 1031508 h 1255522"/>
                <a:gd name="connsiteX5" fmla="*/ 1093120 w 1487804"/>
                <a:gd name="connsiteY5" fmla="*/ 1031508 h 1255522"/>
                <a:gd name="connsiteX6" fmla="*/ 1002798 w 1487804"/>
                <a:gd name="connsiteY6" fmla="*/ 1255522 h 1255522"/>
                <a:gd name="connsiteX7" fmla="*/ 912476 w 1487804"/>
                <a:gd name="connsiteY7" fmla="*/ 1031508 h 1255522"/>
                <a:gd name="connsiteX8" fmla="*/ 100964 w 1487804"/>
                <a:gd name="connsiteY8" fmla="*/ 1031508 h 1255522"/>
                <a:gd name="connsiteX9" fmla="*/ 0 w 1487804"/>
                <a:gd name="connsiteY9" fmla="*/ 930544 h 1255522"/>
                <a:gd name="connsiteX10" fmla="*/ 0 w 1487804"/>
                <a:gd name="connsiteY10" fmla="*/ 100964 h 1255522"/>
                <a:gd name="connsiteX11" fmla="*/ 100964 w 1487804"/>
                <a:gd name="connsiteY11" fmla="*/ 0 h 125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7804" h="1255522">
                  <a:moveTo>
                    <a:pt x="100964" y="0"/>
                  </a:moveTo>
                  <a:lnTo>
                    <a:pt x="1386840" y="0"/>
                  </a:lnTo>
                  <a:cubicBezTo>
                    <a:pt x="1442601" y="0"/>
                    <a:pt x="1487804" y="45203"/>
                    <a:pt x="1487804" y="100964"/>
                  </a:cubicBezTo>
                  <a:lnTo>
                    <a:pt x="1487804" y="930544"/>
                  </a:lnTo>
                  <a:cubicBezTo>
                    <a:pt x="1487804" y="986305"/>
                    <a:pt x="1442601" y="1031508"/>
                    <a:pt x="1386840" y="1031508"/>
                  </a:cubicBezTo>
                  <a:lnTo>
                    <a:pt x="1093120" y="1031508"/>
                  </a:lnTo>
                  <a:lnTo>
                    <a:pt x="1002798" y="1255522"/>
                  </a:lnTo>
                  <a:lnTo>
                    <a:pt x="912476" y="1031508"/>
                  </a:lnTo>
                  <a:lnTo>
                    <a:pt x="100964" y="1031508"/>
                  </a:lnTo>
                  <a:cubicBezTo>
                    <a:pt x="45203" y="1031508"/>
                    <a:pt x="0" y="986305"/>
                    <a:pt x="0" y="930544"/>
                  </a:cubicBezTo>
                  <a:lnTo>
                    <a:pt x="0" y="100964"/>
                  </a:lnTo>
                  <a:cubicBezTo>
                    <a:pt x="0" y="45203"/>
                    <a:pt x="45203" y="0"/>
                    <a:pt x="10096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6FB7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5C8C9C2-E4F5-65B3-8573-43D035A34063}"/>
                </a:ext>
              </a:extLst>
            </p:cNvPr>
            <p:cNvSpPr txBox="1"/>
            <p:nvPr/>
          </p:nvSpPr>
          <p:spPr>
            <a:xfrm>
              <a:off x="1205005" y="3977908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/>
                <a:t>支払う保険料</a:t>
              </a:r>
              <a:endParaRPr kumimoji="1" lang="en-US" altLang="ja-JP" sz="1200" dirty="0"/>
            </a:p>
            <a:p>
              <a:pPr algn="ctr"/>
              <a:r>
                <a:rPr kumimoji="1" lang="ja-JP" altLang="en-US" sz="1000" dirty="0"/>
                <a:t>（本人負担分）</a:t>
              </a:r>
              <a:br>
                <a:rPr kumimoji="1" lang="ja-JP" altLang="en-US" sz="1200" dirty="0">
                  <a:solidFill>
                    <a:srgbClr val="FF0000"/>
                  </a:solidFill>
                </a:rPr>
              </a:br>
              <a:r>
                <a:rPr kumimoji="1" lang="ja-JP" altLang="en-US" sz="1200" b="1" dirty="0">
                  <a:solidFill>
                    <a:srgbClr val="6FB77B"/>
                  </a:solidFill>
                </a:rPr>
                <a:t>月</a:t>
              </a:r>
              <a:r>
                <a:rPr kumimoji="1" lang="en-US" altLang="ja-JP" b="1" dirty="0">
                  <a:solidFill>
                    <a:srgbClr val="6FB77B"/>
                  </a:solidFill>
                </a:rPr>
                <a:t>20,130</a:t>
              </a:r>
              <a:r>
                <a:rPr kumimoji="1" lang="ja-JP" altLang="en-US" sz="1200" b="1" dirty="0">
                  <a:solidFill>
                    <a:srgbClr val="6FB77B"/>
                  </a:solidFill>
                </a:rPr>
                <a:t>円</a:t>
              </a:r>
            </a:p>
          </p:txBody>
        </p:sp>
        <p:pic>
          <p:nvPicPr>
            <p:cNvPr id="20" name="グラフィックス 19">
              <a:extLst>
                <a:ext uri="{FF2B5EF4-FFF2-40B4-BE49-F238E27FC236}">
                  <a16:creationId xmlns:a16="http://schemas.microsoft.com/office/drawing/2014/main" id="{349F7008-7EE0-5515-7D4D-7A583A2BA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31813" y="4613959"/>
              <a:ext cx="307372" cy="276891"/>
            </a:xfrm>
            <a:prstGeom prst="rect">
              <a:avLst/>
            </a:prstGeom>
          </p:spPr>
        </p:pic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DD7AE0C-007F-F8AC-B77E-C7D3BC3C902D}"/>
              </a:ext>
            </a:extLst>
          </p:cNvPr>
          <p:cNvGrpSpPr/>
          <p:nvPr/>
        </p:nvGrpSpPr>
        <p:grpSpPr>
          <a:xfrm>
            <a:off x="4142192" y="3835349"/>
            <a:ext cx="1487804" cy="1393736"/>
            <a:chOff x="4345625" y="3438755"/>
            <a:chExt cx="1487804" cy="1255522"/>
          </a:xfrm>
        </p:grpSpPr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789B91EE-55C0-6AA3-39C2-6C7905741049}"/>
                </a:ext>
              </a:extLst>
            </p:cNvPr>
            <p:cNvSpPr/>
            <p:nvPr/>
          </p:nvSpPr>
          <p:spPr>
            <a:xfrm>
              <a:off x="4345625" y="3438755"/>
              <a:ext cx="1487804" cy="1255522"/>
            </a:xfrm>
            <a:custGeom>
              <a:avLst/>
              <a:gdLst>
                <a:gd name="connsiteX0" fmla="*/ 100964 w 1487804"/>
                <a:gd name="connsiteY0" fmla="*/ 0 h 1255522"/>
                <a:gd name="connsiteX1" fmla="*/ 1386840 w 1487804"/>
                <a:gd name="connsiteY1" fmla="*/ 0 h 1255522"/>
                <a:gd name="connsiteX2" fmla="*/ 1487804 w 1487804"/>
                <a:gd name="connsiteY2" fmla="*/ 100964 h 1255522"/>
                <a:gd name="connsiteX3" fmla="*/ 1487804 w 1487804"/>
                <a:gd name="connsiteY3" fmla="*/ 930544 h 1255522"/>
                <a:gd name="connsiteX4" fmla="*/ 1386840 w 1487804"/>
                <a:gd name="connsiteY4" fmla="*/ 1031508 h 1255522"/>
                <a:gd name="connsiteX5" fmla="*/ 1104566 w 1487804"/>
                <a:gd name="connsiteY5" fmla="*/ 1031508 h 1255522"/>
                <a:gd name="connsiteX6" fmla="*/ 1014244 w 1487804"/>
                <a:gd name="connsiteY6" fmla="*/ 1255522 h 1255522"/>
                <a:gd name="connsiteX7" fmla="*/ 923922 w 1487804"/>
                <a:gd name="connsiteY7" fmla="*/ 1031508 h 1255522"/>
                <a:gd name="connsiteX8" fmla="*/ 100964 w 1487804"/>
                <a:gd name="connsiteY8" fmla="*/ 1031508 h 1255522"/>
                <a:gd name="connsiteX9" fmla="*/ 0 w 1487804"/>
                <a:gd name="connsiteY9" fmla="*/ 930544 h 1255522"/>
                <a:gd name="connsiteX10" fmla="*/ 0 w 1487804"/>
                <a:gd name="connsiteY10" fmla="*/ 100964 h 1255522"/>
                <a:gd name="connsiteX11" fmla="*/ 100964 w 1487804"/>
                <a:gd name="connsiteY11" fmla="*/ 0 h 125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7804" h="1255522">
                  <a:moveTo>
                    <a:pt x="100964" y="0"/>
                  </a:moveTo>
                  <a:lnTo>
                    <a:pt x="1386840" y="0"/>
                  </a:lnTo>
                  <a:cubicBezTo>
                    <a:pt x="1442601" y="0"/>
                    <a:pt x="1487804" y="45203"/>
                    <a:pt x="1487804" y="100964"/>
                  </a:cubicBezTo>
                  <a:lnTo>
                    <a:pt x="1487804" y="930544"/>
                  </a:lnTo>
                  <a:cubicBezTo>
                    <a:pt x="1487804" y="986305"/>
                    <a:pt x="1442601" y="1031508"/>
                    <a:pt x="1386840" y="1031508"/>
                  </a:cubicBezTo>
                  <a:lnTo>
                    <a:pt x="1104566" y="1031508"/>
                  </a:lnTo>
                  <a:lnTo>
                    <a:pt x="1014244" y="1255522"/>
                  </a:lnTo>
                  <a:lnTo>
                    <a:pt x="923922" y="1031508"/>
                  </a:lnTo>
                  <a:lnTo>
                    <a:pt x="100964" y="1031508"/>
                  </a:lnTo>
                  <a:cubicBezTo>
                    <a:pt x="45203" y="1031508"/>
                    <a:pt x="0" y="986305"/>
                    <a:pt x="0" y="930544"/>
                  </a:cubicBezTo>
                  <a:lnTo>
                    <a:pt x="0" y="100964"/>
                  </a:lnTo>
                  <a:cubicBezTo>
                    <a:pt x="0" y="45203"/>
                    <a:pt x="45203" y="0"/>
                    <a:pt x="10096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6FB7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67D9DBB3-2EA8-156E-1CAA-BFA23004ADE0}"/>
                </a:ext>
              </a:extLst>
            </p:cNvPr>
            <p:cNvSpPr txBox="1"/>
            <p:nvPr/>
          </p:nvSpPr>
          <p:spPr>
            <a:xfrm>
              <a:off x="4414502" y="3478451"/>
              <a:ext cx="1350050" cy="65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/>
                <a:t>支払う保険料</a:t>
              </a:r>
              <a:endParaRPr kumimoji="1" lang="en-US" altLang="ja-JP" sz="1200" dirty="0"/>
            </a:p>
            <a:p>
              <a:pPr algn="ctr"/>
              <a:r>
                <a:rPr kumimoji="1" lang="ja-JP" altLang="en-US" sz="1000" dirty="0"/>
                <a:t>（本人負担分）</a:t>
              </a:r>
              <a:br>
                <a:rPr kumimoji="1" lang="ja-JP" altLang="en-US" sz="1200" dirty="0"/>
              </a:br>
              <a:r>
                <a:rPr kumimoji="1" lang="ja-JP" altLang="en-US" sz="1200" b="1" dirty="0">
                  <a:solidFill>
                    <a:srgbClr val="6FB77B"/>
                  </a:solidFill>
                </a:rPr>
                <a:t>月</a:t>
              </a:r>
              <a:r>
                <a:rPr kumimoji="1" lang="en-US" altLang="ja-JP" b="1" dirty="0">
                  <a:solidFill>
                    <a:srgbClr val="6FB77B"/>
                  </a:solidFill>
                </a:rPr>
                <a:t>40,260</a:t>
              </a:r>
              <a:r>
                <a:rPr kumimoji="1" lang="ja-JP" altLang="en-US" sz="1200" b="1" dirty="0">
                  <a:solidFill>
                    <a:srgbClr val="6FB77B"/>
                  </a:solidFill>
                </a:rPr>
                <a:t>円</a:t>
              </a:r>
            </a:p>
          </p:txBody>
        </p:sp>
        <p:pic>
          <p:nvPicPr>
            <p:cNvPr id="25" name="グラフィックス 24">
              <a:extLst>
                <a:ext uri="{FF2B5EF4-FFF2-40B4-BE49-F238E27FC236}">
                  <a16:creationId xmlns:a16="http://schemas.microsoft.com/office/drawing/2014/main" id="{6A86A95A-E977-878D-840E-625A33932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41310" y="4109416"/>
              <a:ext cx="307372" cy="276891"/>
            </a:xfrm>
            <a:prstGeom prst="rect">
              <a:avLst/>
            </a:prstGeom>
          </p:spPr>
        </p:pic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9A56F214-6384-FFA2-530B-60B4920EA467}"/>
              </a:ext>
            </a:extLst>
          </p:cNvPr>
          <p:cNvGrpSpPr/>
          <p:nvPr/>
        </p:nvGrpSpPr>
        <p:grpSpPr>
          <a:xfrm>
            <a:off x="5523721" y="2390342"/>
            <a:ext cx="1505541" cy="1255522"/>
            <a:chOff x="5823023" y="1945938"/>
            <a:chExt cx="1505541" cy="1255522"/>
          </a:xfrm>
        </p:grpSpPr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DBAB0751-7414-B5B0-948F-E97904A7F04E}"/>
                </a:ext>
              </a:extLst>
            </p:cNvPr>
            <p:cNvSpPr/>
            <p:nvPr/>
          </p:nvSpPr>
          <p:spPr>
            <a:xfrm>
              <a:off x="5831892" y="1945938"/>
              <a:ext cx="1487804" cy="1255522"/>
            </a:xfrm>
            <a:custGeom>
              <a:avLst/>
              <a:gdLst>
                <a:gd name="connsiteX0" fmla="*/ 100964 w 1487804"/>
                <a:gd name="connsiteY0" fmla="*/ 0 h 1255522"/>
                <a:gd name="connsiteX1" fmla="*/ 1386840 w 1487804"/>
                <a:gd name="connsiteY1" fmla="*/ 0 h 1255522"/>
                <a:gd name="connsiteX2" fmla="*/ 1487804 w 1487804"/>
                <a:gd name="connsiteY2" fmla="*/ 100964 h 1255522"/>
                <a:gd name="connsiteX3" fmla="*/ 1487804 w 1487804"/>
                <a:gd name="connsiteY3" fmla="*/ 930544 h 1255522"/>
                <a:gd name="connsiteX4" fmla="*/ 1386840 w 1487804"/>
                <a:gd name="connsiteY4" fmla="*/ 1031508 h 1255522"/>
                <a:gd name="connsiteX5" fmla="*/ 834225 w 1487804"/>
                <a:gd name="connsiteY5" fmla="*/ 1031508 h 1255522"/>
                <a:gd name="connsiteX6" fmla="*/ 743903 w 1487804"/>
                <a:gd name="connsiteY6" fmla="*/ 1255522 h 1255522"/>
                <a:gd name="connsiteX7" fmla="*/ 653581 w 1487804"/>
                <a:gd name="connsiteY7" fmla="*/ 1031508 h 1255522"/>
                <a:gd name="connsiteX8" fmla="*/ 100964 w 1487804"/>
                <a:gd name="connsiteY8" fmla="*/ 1031508 h 1255522"/>
                <a:gd name="connsiteX9" fmla="*/ 0 w 1487804"/>
                <a:gd name="connsiteY9" fmla="*/ 930544 h 1255522"/>
                <a:gd name="connsiteX10" fmla="*/ 0 w 1487804"/>
                <a:gd name="connsiteY10" fmla="*/ 100964 h 1255522"/>
                <a:gd name="connsiteX11" fmla="*/ 100964 w 1487804"/>
                <a:gd name="connsiteY11" fmla="*/ 0 h 125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7804" h="1255522">
                  <a:moveTo>
                    <a:pt x="100964" y="0"/>
                  </a:moveTo>
                  <a:lnTo>
                    <a:pt x="1386840" y="0"/>
                  </a:lnTo>
                  <a:cubicBezTo>
                    <a:pt x="1442601" y="0"/>
                    <a:pt x="1487804" y="45203"/>
                    <a:pt x="1487804" y="100964"/>
                  </a:cubicBezTo>
                  <a:lnTo>
                    <a:pt x="1487804" y="930544"/>
                  </a:lnTo>
                  <a:cubicBezTo>
                    <a:pt x="1487804" y="986305"/>
                    <a:pt x="1442601" y="1031508"/>
                    <a:pt x="1386840" y="1031508"/>
                  </a:cubicBezTo>
                  <a:lnTo>
                    <a:pt x="834225" y="1031508"/>
                  </a:lnTo>
                  <a:lnTo>
                    <a:pt x="743903" y="1255522"/>
                  </a:lnTo>
                  <a:lnTo>
                    <a:pt x="653581" y="1031508"/>
                  </a:lnTo>
                  <a:lnTo>
                    <a:pt x="100964" y="1031508"/>
                  </a:lnTo>
                  <a:cubicBezTo>
                    <a:pt x="45203" y="1031508"/>
                    <a:pt x="0" y="986305"/>
                    <a:pt x="0" y="930544"/>
                  </a:cubicBezTo>
                  <a:lnTo>
                    <a:pt x="0" y="100964"/>
                  </a:lnTo>
                  <a:cubicBezTo>
                    <a:pt x="0" y="45203"/>
                    <a:pt x="45203" y="0"/>
                    <a:pt x="10096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ED81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7EBD7E7B-9C62-B6D5-BD3D-6EFAAC4C4FC1}"/>
                </a:ext>
              </a:extLst>
            </p:cNvPr>
            <p:cNvSpPr txBox="1"/>
            <p:nvPr/>
          </p:nvSpPr>
          <p:spPr>
            <a:xfrm>
              <a:off x="5823023" y="2031824"/>
              <a:ext cx="150554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/>
                <a:t>受け取る年金額</a:t>
              </a:r>
              <a:br>
                <a:rPr kumimoji="1" lang="ja-JP" altLang="en-US" sz="1200" dirty="0">
                  <a:solidFill>
                    <a:srgbClr val="FF0000"/>
                  </a:solidFill>
                </a:rPr>
              </a:br>
              <a:r>
                <a:rPr kumimoji="1" lang="ja-JP" altLang="en-US" sz="1200" b="1" dirty="0">
                  <a:solidFill>
                    <a:srgbClr val="ED8137"/>
                  </a:solidFill>
                </a:rPr>
                <a:t>月</a:t>
              </a:r>
              <a:r>
                <a:rPr kumimoji="1" lang="en-US" altLang="ja-JP" b="1" dirty="0">
                  <a:solidFill>
                    <a:srgbClr val="ED8137"/>
                  </a:solidFill>
                </a:rPr>
                <a:t>164,466</a:t>
              </a:r>
              <a:r>
                <a:rPr kumimoji="1" lang="ja-JP" altLang="en-US" sz="1200" b="1" dirty="0">
                  <a:solidFill>
                    <a:srgbClr val="ED8137"/>
                  </a:solidFill>
                </a:rPr>
                <a:t>円</a:t>
              </a:r>
            </a:p>
          </p:txBody>
        </p:sp>
        <p:pic>
          <p:nvPicPr>
            <p:cNvPr id="29" name="グラフィックス 28">
              <a:extLst>
                <a:ext uri="{FF2B5EF4-FFF2-40B4-BE49-F238E27FC236}">
                  <a16:creationId xmlns:a16="http://schemas.microsoft.com/office/drawing/2014/main" id="{7B4C6725-54AE-9225-5B7C-A281D0B1C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57173" y="2616599"/>
              <a:ext cx="296434" cy="296434"/>
            </a:xfrm>
            <a:prstGeom prst="rect">
              <a:avLst/>
            </a:prstGeom>
          </p:spPr>
        </p:pic>
        <p:pic>
          <p:nvPicPr>
            <p:cNvPr id="30" name="グラフィックス 29">
              <a:extLst>
                <a:ext uri="{FF2B5EF4-FFF2-40B4-BE49-F238E27FC236}">
                  <a16:creationId xmlns:a16="http://schemas.microsoft.com/office/drawing/2014/main" id="{68A558EE-A904-DC07-7D41-3DCE94371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92520" y="2616599"/>
              <a:ext cx="296434" cy="296434"/>
            </a:xfrm>
            <a:prstGeom prst="rect">
              <a:avLst/>
            </a:prstGeom>
          </p:spPr>
        </p:pic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A1EC6262-5EE2-7486-478A-27D2262CF55C}"/>
              </a:ext>
            </a:extLst>
          </p:cNvPr>
          <p:cNvGrpSpPr/>
          <p:nvPr/>
        </p:nvGrpSpPr>
        <p:grpSpPr>
          <a:xfrm>
            <a:off x="2596795" y="2939469"/>
            <a:ext cx="1505541" cy="1301583"/>
            <a:chOff x="2596795" y="2939469"/>
            <a:chExt cx="1505541" cy="1301583"/>
          </a:xfrm>
        </p:grpSpPr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29BE0110-F5C1-81B9-9B61-478812694DB9}"/>
                </a:ext>
              </a:extLst>
            </p:cNvPr>
            <p:cNvSpPr/>
            <p:nvPr/>
          </p:nvSpPr>
          <p:spPr>
            <a:xfrm rot="10800000">
              <a:off x="2605663" y="2939469"/>
              <a:ext cx="1487804" cy="1301583"/>
            </a:xfrm>
            <a:custGeom>
              <a:avLst/>
              <a:gdLst>
                <a:gd name="connsiteX0" fmla="*/ 1386840 w 1487804"/>
                <a:gd name="connsiteY0" fmla="*/ 1301583 h 1301583"/>
                <a:gd name="connsiteX1" fmla="*/ 100964 w 1487804"/>
                <a:gd name="connsiteY1" fmla="*/ 1301583 h 1301583"/>
                <a:gd name="connsiteX2" fmla="*/ 0 w 1487804"/>
                <a:gd name="connsiteY2" fmla="*/ 1200619 h 1301583"/>
                <a:gd name="connsiteX3" fmla="*/ 0 w 1487804"/>
                <a:gd name="connsiteY3" fmla="*/ 371039 h 1301583"/>
                <a:gd name="connsiteX4" fmla="*/ 100964 w 1487804"/>
                <a:gd name="connsiteY4" fmla="*/ 270075 h 1301583"/>
                <a:gd name="connsiteX5" fmla="*/ 433357 w 1487804"/>
                <a:gd name="connsiteY5" fmla="*/ 270075 h 1301583"/>
                <a:gd name="connsiteX6" fmla="*/ 530856 w 1487804"/>
                <a:gd name="connsiteY6" fmla="*/ 0 h 1301583"/>
                <a:gd name="connsiteX7" fmla="*/ 628354 w 1487804"/>
                <a:gd name="connsiteY7" fmla="*/ 270075 h 1301583"/>
                <a:gd name="connsiteX8" fmla="*/ 1386840 w 1487804"/>
                <a:gd name="connsiteY8" fmla="*/ 270075 h 1301583"/>
                <a:gd name="connsiteX9" fmla="*/ 1487804 w 1487804"/>
                <a:gd name="connsiteY9" fmla="*/ 371039 h 1301583"/>
                <a:gd name="connsiteX10" fmla="*/ 1487804 w 1487804"/>
                <a:gd name="connsiteY10" fmla="*/ 1200619 h 1301583"/>
                <a:gd name="connsiteX11" fmla="*/ 1386840 w 1487804"/>
                <a:gd name="connsiteY11" fmla="*/ 1301583 h 130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7804" h="1301583">
                  <a:moveTo>
                    <a:pt x="1386840" y="1301583"/>
                  </a:moveTo>
                  <a:lnTo>
                    <a:pt x="100964" y="1301583"/>
                  </a:lnTo>
                  <a:cubicBezTo>
                    <a:pt x="45203" y="1301583"/>
                    <a:pt x="0" y="1256380"/>
                    <a:pt x="0" y="1200619"/>
                  </a:cubicBezTo>
                  <a:lnTo>
                    <a:pt x="0" y="371039"/>
                  </a:lnTo>
                  <a:cubicBezTo>
                    <a:pt x="0" y="315278"/>
                    <a:pt x="45203" y="270075"/>
                    <a:pt x="100964" y="270075"/>
                  </a:cubicBezTo>
                  <a:lnTo>
                    <a:pt x="433357" y="270075"/>
                  </a:lnTo>
                  <a:lnTo>
                    <a:pt x="530856" y="0"/>
                  </a:lnTo>
                  <a:lnTo>
                    <a:pt x="628354" y="270075"/>
                  </a:lnTo>
                  <a:lnTo>
                    <a:pt x="1386840" y="270075"/>
                  </a:lnTo>
                  <a:cubicBezTo>
                    <a:pt x="1442601" y="270075"/>
                    <a:pt x="1487804" y="315278"/>
                    <a:pt x="1487804" y="371039"/>
                  </a:cubicBezTo>
                  <a:lnTo>
                    <a:pt x="1487804" y="1200619"/>
                  </a:lnTo>
                  <a:cubicBezTo>
                    <a:pt x="1487804" y="1256380"/>
                    <a:pt x="1442601" y="1301583"/>
                    <a:pt x="1386840" y="130158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ED81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457200" rtl="0" eaLnBrk="1" latinLnBrk="0" hangingPunct="1"/>
              <a:endParaRPr kumimoji="1" lang="ja-JP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40B8A2DD-DFD1-62E5-98DE-F8376F17D869}"/>
                </a:ext>
              </a:extLst>
            </p:cNvPr>
            <p:cNvSpPr txBox="1"/>
            <p:nvPr/>
          </p:nvSpPr>
          <p:spPr>
            <a:xfrm>
              <a:off x="2596795" y="3025355"/>
              <a:ext cx="150554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/>
                <a:t>受け取る年金額</a:t>
              </a:r>
              <a:br>
                <a:rPr kumimoji="1" lang="ja-JP" altLang="en-US" sz="1200" dirty="0"/>
              </a:br>
              <a:r>
                <a:rPr kumimoji="1" lang="ja-JP" altLang="en-US" sz="1200" b="1" dirty="0">
                  <a:solidFill>
                    <a:srgbClr val="ED8137"/>
                  </a:solidFill>
                </a:rPr>
                <a:t>月</a:t>
              </a:r>
              <a:r>
                <a:rPr kumimoji="1" lang="en-US" altLang="ja-JP" b="1" dirty="0">
                  <a:solidFill>
                    <a:srgbClr val="ED8137"/>
                  </a:solidFill>
                </a:rPr>
                <a:t>116,233</a:t>
              </a:r>
              <a:r>
                <a:rPr kumimoji="1" lang="ja-JP" altLang="en-US" sz="1200" b="1" dirty="0">
                  <a:solidFill>
                    <a:srgbClr val="ED8137"/>
                  </a:solidFill>
                </a:rPr>
                <a:t>円</a:t>
              </a:r>
              <a:br>
                <a:rPr kumimoji="1" lang="ja-JP" altLang="en-US" sz="1100" dirty="0">
                  <a:solidFill>
                    <a:srgbClr val="ED8137"/>
                  </a:solidFill>
                </a:rPr>
              </a:br>
              <a:endParaRPr kumimoji="1" lang="ja-JP" altLang="en-US" sz="1200" b="1" dirty="0">
                <a:solidFill>
                  <a:srgbClr val="ED8137"/>
                </a:solidFill>
              </a:endParaRPr>
            </a:p>
          </p:txBody>
        </p:sp>
        <p:pic>
          <p:nvPicPr>
            <p:cNvPr id="34" name="グラフィックス 33">
              <a:extLst>
                <a:ext uri="{FF2B5EF4-FFF2-40B4-BE49-F238E27FC236}">
                  <a16:creationId xmlns:a16="http://schemas.microsoft.com/office/drawing/2014/main" id="{7E8DB6CB-7E84-7556-FC79-64979A045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30944" y="3610130"/>
              <a:ext cx="296434" cy="296434"/>
            </a:xfrm>
            <a:prstGeom prst="rect">
              <a:avLst/>
            </a:prstGeom>
          </p:spPr>
        </p:pic>
        <p:pic>
          <p:nvPicPr>
            <p:cNvPr id="36" name="グラフィックス 35">
              <a:extLst>
                <a:ext uri="{FF2B5EF4-FFF2-40B4-BE49-F238E27FC236}">
                  <a16:creationId xmlns:a16="http://schemas.microsoft.com/office/drawing/2014/main" id="{55414ADC-3F91-633A-E013-8F568D58D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6291" y="3610130"/>
              <a:ext cx="296434" cy="296434"/>
            </a:xfrm>
            <a:prstGeom prst="rect">
              <a:avLst/>
            </a:prstGeom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C9A641-78BA-877B-3A79-B868F6F4C7A4}"/>
              </a:ext>
            </a:extLst>
          </p:cNvPr>
          <p:cNvSpPr txBox="1"/>
          <p:nvPr/>
        </p:nvSpPr>
        <p:spPr>
          <a:xfrm>
            <a:off x="5932478" y="5221905"/>
            <a:ext cx="701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/>
              <a:t>基礎年金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2E81FF-7606-E3A0-4283-DF7871D7117D}"/>
              </a:ext>
            </a:extLst>
          </p:cNvPr>
          <p:cNvSpPr txBox="1"/>
          <p:nvPr/>
        </p:nvSpPr>
        <p:spPr>
          <a:xfrm>
            <a:off x="5932479" y="4202370"/>
            <a:ext cx="701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/>
              <a:t>厚生年金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686123-5E64-05BE-D6AF-4DADD4063330}"/>
              </a:ext>
            </a:extLst>
          </p:cNvPr>
          <p:cNvSpPr txBox="1"/>
          <p:nvPr/>
        </p:nvSpPr>
        <p:spPr>
          <a:xfrm>
            <a:off x="3227698" y="5221905"/>
            <a:ext cx="701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/>
              <a:t>基礎年金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1F3EB3-7985-D5A7-0329-3D8D18D32090}"/>
              </a:ext>
            </a:extLst>
          </p:cNvPr>
          <p:cNvSpPr txBox="1"/>
          <p:nvPr/>
        </p:nvSpPr>
        <p:spPr>
          <a:xfrm>
            <a:off x="3227699" y="4514680"/>
            <a:ext cx="701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/>
              <a:t>厚生年金</a:t>
            </a:r>
          </a:p>
        </p:txBody>
      </p:sp>
    </p:spTree>
    <p:extLst>
      <p:ext uri="{BB962C8B-B14F-4D97-AF65-F5344CB8AC3E}">
        <p14:creationId xmlns:p14="http://schemas.microsoft.com/office/powerpoint/2010/main" val="158090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FA06726B-3208-9126-2954-5D44F4D0B387}"/>
              </a:ext>
            </a:extLst>
          </p:cNvPr>
          <p:cNvSpPr/>
          <p:nvPr/>
        </p:nvSpPr>
        <p:spPr>
          <a:xfrm>
            <a:off x="5086569" y="5462310"/>
            <a:ext cx="2922164" cy="916868"/>
          </a:xfrm>
          <a:custGeom>
            <a:avLst/>
            <a:gdLst>
              <a:gd name="connsiteX0" fmla="*/ 152814 w 2922164"/>
              <a:gd name="connsiteY0" fmla="*/ 0 h 916868"/>
              <a:gd name="connsiteX1" fmla="*/ 2510097 w 2922164"/>
              <a:gd name="connsiteY1" fmla="*/ 0 h 916868"/>
              <a:gd name="connsiteX2" fmla="*/ 2662911 w 2922164"/>
              <a:gd name="connsiteY2" fmla="*/ 152814 h 916868"/>
              <a:gd name="connsiteX3" fmla="*/ 2662911 w 2922164"/>
              <a:gd name="connsiteY3" fmla="*/ 217514 h 916868"/>
              <a:gd name="connsiteX4" fmla="*/ 2922164 w 2922164"/>
              <a:gd name="connsiteY4" fmla="*/ 335893 h 916868"/>
              <a:gd name="connsiteX5" fmla="*/ 2662911 w 2922164"/>
              <a:gd name="connsiteY5" fmla="*/ 454271 h 916868"/>
              <a:gd name="connsiteX6" fmla="*/ 2662911 w 2922164"/>
              <a:gd name="connsiteY6" fmla="*/ 764054 h 916868"/>
              <a:gd name="connsiteX7" fmla="*/ 2510097 w 2922164"/>
              <a:gd name="connsiteY7" fmla="*/ 916868 h 916868"/>
              <a:gd name="connsiteX8" fmla="*/ 152814 w 2922164"/>
              <a:gd name="connsiteY8" fmla="*/ 916868 h 916868"/>
              <a:gd name="connsiteX9" fmla="*/ 0 w 2922164"/>
              <a:gd name="connsiteY9" fmla="*/ 764054 h 916868"/>
              <a:gd name="connsiteX10" fmla="*/ 0 w 2922164"/>
              <a:gd name="connsiteY10" fmla="*/ 152814 h 916868"/>
              <a:gd name="connsiteX11" fmla="*/ 152814 w 2922164"/>
              <a:gd name="connsiteY11" fmla="*/ 0 h 9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2164" h="916868">
                <a:moveTo>
                  <a:pt x="152814" y="0"/>
                </a:moveTo>
                <a:lnTo>
                  <a:pt x="2510097" y="0"/>
                </a:lnTo>
                <a:cubicBezTo>
                  <a:pt x="2594494" y="0"/>
                  <a:pt x="2662911" y="68417"/>
                  <a:pt x="2662911" y="152814"/>
                </a:cubicBezTo>
                <a:lnTo>
                  <a:pt x="2662911" y="217514"/>
                </a:lnTo>
                <a:lnTo>
                  <a:pt x="2922164" y="335893"/>
                </a:lnTo>
                <a:lnTo>
                  <a:pt x="2662911" y="454271"/>
                </a:lnTo>
                <a:lnTo>
                  <a:pt x="2662911" y="764054"/>
                </a:lnTo>
                <a:cubicBezTo>
                  <a:pt x="2662911" y="848451"/>
                  <a:pt x="2594494" y="916868"/>
                  <a:pt x="2510097" y="916868"/>
                </a:cubicBezTo>
                <a:lnTo>
                  <a:pt x="152814" y="916868"/>
                </a:lnTo>
                <a:cubicBezTo>
                  <a:pt x="68417" y="916868"/>
                  <a:pt x="0" y="848451"/>
                  <a:pt x="0" y="764054"/>
                </a:cubicBezTo>
                <a:lnTo>
                  <a:pt x="0" y="152814"/>
                </a:lnTo>
                <a:cubicBezTo>
                  <a:pt x="0" y="68417"/>
                  <a:pt x="68417" y="0"/>
                  <a:pt x="152814" y="0"/>
                </a:cubicBezTo>
                <a:close/>
              </a:path>
            </a:pathLst>
          </a:custGeom>
          <a:solidFill>
            <a:srgbClr val="6FB7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6D55C536-A5E0-BAC0-359A-FC6E573BA08D}"/>
              </a:ext>
            </a:extLst>
          </p:cNvPr>
          <p:cNvSpPr/>
          <p:nvPr/>
        </p:nvSpPr>
        <p:spPr>
          <a:xfrm>
            <a:off x="5018048" y="5403637"/>
            <a:ext cx="2922164" cy="916868"/>
          </a:xfrm>
          <a:custGeom>
            <a:avLst/>
            <a:gdLst>
              <a:gd name="connsiteX0" fmla="*/ 152814 w 2922164"/>
              <a:gd name="connsiteY0" fmla="*/ 0 h 916868"/>
              <a:gd name="connsiteX1" fmla="*/ 2510097 w 2922164"/>
              <a:gd name="connsiteY1" fmla="*/ 0 h 916868"/>
              <a:gd name="connsiteX2" fmla="*/ 2662911 w 2922164"/>
              <a:gd name="connsiteY2" fmla="*/ 152814 h 916868"/>
              <a:gd name="connsiteX3" fmla="*/ 2662911 w 2922164"/>
              <a:gd name="connsiteY3" fmla="*/ 217514 h 916868"/>
              <a:gd name="connsiteX4" fmla="*/ 2922164 w 2922164"/>
              <a:gd name="connsiteY4" fmla="*/ 335893 h 916868"/>
              <a:gd name="connsiteX5" fmla="*/ 2662911 w 2922164"/>
              <a:gd name="connsiteY5" fmla="*/ 454271 h 916868"/>
              <a:gd name="connsiteX6" fmla="*/ 2662911 w 2922164"/>
              <a:gd name="connsiteY6" fmla="*/ 764054 h 916868"/>
              <a:gd name="connsiteX7" fmla="*/ 2510097 w 2922164"/>
              <a:gd name="connsiteY7" fmla="*/ 916868 h 916868"/>
              <a:gd name="connsiteX8" fmla="*/ 152814 w 2922164"/>
              <a:gd name="connsiteY8" fmla="*/ 916868 h 916868"/>
              <a:gd name="connsiteX9" fmla="*/ 0 w 2922164"/>
              <a:gd name="connsiteY9" fmla="*/ 764054 h 916868"/>
              <a:gd name="connsiteX10" fmla="*/ 0 w 2922164"/>
              <a:gd name="connsiteY10" fmla="*/ 152814 h 916868"/>
              <a:gd name="connsiteX11" fmla="*/ 152814 w 2922164"/>
              <a:gd name="connsiteY11" fmla="*/ 0 h 9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2164" h="916868">
                <a:moveTo>
                  <a:pt x="152814" y="0"/>
                </a:moveTo>
                <a:lnTo>
                  <a:pt x="2510097" y="0"/>
                </a:lnTo>
                <a:cubicBezTo>
                  <a:pt x="2594494" y="0"/>
                  <a:pt x="2662911" y="68417"/>
                  <a:pt x="2662911" y="152814"/>
                </a:cubicBezTo>
                <a:lnTo>
                  <a:pt x="2662911" y="217514"/>
                </a:lnTo>
                <a:lnTo>
                  <a:pt x="2922164" y="335893"/>
                </a:lnTo>
                <a:lnTo>
                  <a:pt x="2662911" y="454271"/>
                </a:lnTo>
                <a:lnTo>
                  <a:pt x="2662911" y="764054"/>
                </a:lnTo>
                <a:cubicBezTo>
                  <a:pt x="2662911" y="848451"/>
                  <a:pt x="2594494" y="916868"/>
                  <a:pt x="2510097" y="916868"/>
                </a:cubicBezTo>
                <a:lnTo>
                  <a:pt x="152814" y="916868"/>
                </a:lnTo>
                <a:cubicBezTo>
                  <a:pt x="68417" y="916868"/>
                  <a:pt x="0" y="848451"/>
                  <a:pt x="0" y="764054"/>
                </a:cubicBezTo>
                <a:lnTo>
                  <a:pt x="0" y="152814"/>
                </a:lnTo>
                <a:cubicBezTo>
                  <a:pt x="0" y="68417"/>
                  <a:pt x="68417" y="0"/>
                  <a:pt x="152814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05650035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D2C9AA-8F14-138B-C5F9-21619FC8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9C4E76BE-A590-2858-C129-F67B60770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61" y="453424"/>
            <a:ext cx="5728429" cy="82096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F7C78D-7176-37B4-7DF6-8EB4365194B6}"/>
              </a:ext>
            </a:extLst>
          </p:cNvPr>
          <p:cNvSpPr txBox="1"/>
          <p:nvPr/>
        </p:nvSpPr>
        <p:spPr>
          <a:xfrm>
            <a:off x="551993" y="590790"/>
            <a:ext cx="535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spc="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標準報酬月額の上限設定の考え方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7818B96-0E36-46E3-35DF-0D62F4487442}"/>
              </a:ext>
            </a:extLst>
          </p:cNvPr>
          <p:cNvSpPr/>
          <p:nvPr/>
        </p:nvSpPr>
        <p:spPr>
          <a:xfrm>
            <a:off x="596900" y="1815875"/>
            <a:ext cx="4194175" cy="1625443"/>
          </a:xfrm>
          <a:prstGeom prst="roundRect">
            <a:avLst>
              <a:gd name="adj" fmla="val 7827"/>
            </a:avLst>
          </a:prstGeom>
          <a:solidFill>
            <a:srgbClr val="FFEFB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7A020A-D946-31C2-1558-BDA440E2328A}"/>
              </a:ext>
            </a:extLst>
          </p:cNvPr>
          <p:cNvSpPr txBox="1"/>
          <p:nvPr/>
        </p:nvSpPr>
        <p:spPr>
          <a:xfrm>
            <a:off x="2544237" y="2155806"/>
            <a:ext cx="2077813" cy="945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600" dirty="0"/>
              <a:t>年金の給付額に</a:t>
            </a:r>
            <a:endParaRPr lang="en-US" altLang="ja-JP" sz="1600" dirty="0"/>
          </a:p>
          <a:p>
            <a:pPr>
              <a:lnSpc>
                <a:spcPct val="110000"/>
              </a:lnSpc>
            </a:pPr>
            <a:r>
              <a:rPr lang="ja-JP" altLang="en-US" sz="2000" b="1" dirty="0">
                <a:solidFill>
                  <a:srgbClr val="ED8137"/>
                </a:solidFill>
              </a:rPr>
              <a:t>大きな差が出ない</a:t>
            </a:r>
            <a:endParaRPr lang="en-US" altLang="ja-JP" sz="2000" b="1" dirty="0">
              <a:solidFill>
                <a:srgbClr val="ED8137"/>
              </a:solidFill>
            </a:endParaRPr>
          </a:p>
          <a:p>
            <a:pPr>
              <a:lnSpc>
                <a:spcPct val="110000"/>
              </a:lnSpc>
            </a:pPr>
            <a:r>
              <a:rPr lang="ja-JP" altLang="en-US" sz="1600" dirty="0"/>
              <a:t>ようにする</a:t>
            </a:r>
            <a:endParaRPr lang="en-US" altLang="ja-JP" sz="1600" b="1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DB918EB-05E0-294B-2ADD-48A04DF21FFA}"/>
              </a:ext>
            </a:extLst>
          </p:cNvPr>
          <p:cNvSpPr/>
          <p:nvPr/>
        </p:nvSpPr>
        <p:spPr>
          <a:xfrm>
            <a:off x="5111750" y="1815875"/>
            <a:ext cx="4194175" cy="1625443"/>
          </a:xfrm>
          <a:prstGeom prst="roundRect">
            <a:avLst>
              <a:gd name="adj" fmla="val 7827"/>
            </a:avLst>
          </a:prstGeom>
          <a:solidFill>
            <a:srgbClr val="FFEFB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13DF76-CF07-66BD-5DAC-47EE641E2DF0}"/>
              </a:ext>
            </a:extLst>
          </p:cNvPr>
          <p:cNvSpPr txBox="1"/>
          <p:nvPr/>
        </p:nvSpPr>
        <p:spPr>
          <a:xfrm>
            <a:off x="6735360" y="2294595"/>
            <a:ext cx="2424062" cy="668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600" dirty="0"/>
              <a:t>保険料の半分を負担する</a:t>
            </a:r>
            <a:endParaRPr lang="en-US" altLang="ja-JP" sz="1600" dirty="0"/>
          </a:p>
          <a:p>
            <a:pPr>
              <a:lnSpc>
                <a:spcPct val="110000"/>
              </a:lnSpc>
            </a:pPr>
            <a:r>
              <a:rPr lang="ja-JP" altLang="en-US" sz="2000" b="1" dirty="0">
                <a:solidFill>
                  <a:srgbClr val="ED8137"/>
                </a:solidFill>
              </a:rPr>
              <a:t>事業主の負担を考慮</a:t>
            </a: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F015BE1E-BA21-DC4E-4FB1-3290093B5DDA}"/>
              </a:ext>
            </a:extLst>
          </p:cNvPr>
          <p:cNvSpPr/>
          <p:nvPr/>
        </p:nvSpPr>
        <p:spPr>
          <a:xfrm flipV="1">
            <a:off x="3711894" y="3644565"/>
            <a:ext cx="2508324" cy="3337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E3176D-F9B6-2656-F3E2-F9AF8A67BA90}"/>
              </a:ext>
            </a:extLst>
          </p:cNvPr>
          <p:cNvSpPr txBox="1"/>
          <p:nvPr/>
        </p:nvSpPr>
        <p:spPr>
          <a:xfrm>
            <a:off x="3840309" y="4175310"/>
            <a:ext cx="4897545" cy="108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/>
              <a:t>給与には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sz="2000" b="1" dirty="0">
                <a:solidFill>
                  <a:srgbClr val="ED8137"/>
                </a:solidFill>
              </a:rPr>
              <a:t>「標準報酬月額」の上限</a:t>
            </a:r>
            <a:r>
              <a:rPr kumimoji="1" lang="ja-JP" altLang="en-US" sz="2000" b="1" dirty="0">
                <a:solidFill>
                  <a:srgbClr val="ED8137"/>
                </a:solidFill>
              </a:rPr>
              <a:t>（現在は</a:t>
            </a:r>
            <a:r>
              <a:rPr kumimoji="1" lang="en-US" altLang="ja-JP" sz="2000" b="1" dirty="0">
                <a:solidFill>
                  <a:srgbClr val="ED8137"/>
                </a:solidFill>
              </a:rPr>
              <a:t>65</a:t>
            </a:r>
            <a:r>
              <a:rPr kumimoji="1" lang="ja-JP" altLang="en-US" sz="2000" b="1" dirty="0">
                <a:solidFill>
                  <a:srgbClr val="ED8137"/>
                </a:solidFill>
              </a:rPr>
              <a:t>万円）</a:t>
            </a:r>
            <a:r>
              <a:rPr lang="ja-JP" altLang="en-US" dirty="0"/>
              <a:t>が設けられています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6FCABF4-842D-4582-7C3B-1FDC5E819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7"/>
          <a:stretch/>
        </p:blipFill>
        <p:spPr>
          <a:xfrm>
            <a:off x="8091530" y="4901183"/>
            <a:ext cx="1292647" cy="1724025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2EFD1D5-23FF-8AE9-93D8-99C958D2D04A}"/>
              </a:ext>
            </a:extLst>
          </p:cNvPr>
          <p:cNvSpPr/>
          <p:nvPr/>
        </p:nvSpPr>
        <p:spPr>
          <a:xfrm>
            <a:off x="2405484" y="4274365"/>
            <a:ext cx="991864" cy="1724025"/>
          </a:xfrm>
          <a:prstGeom prst="rect">
            <a:avLst/>
          </a:prstGeom>
          <a:solidFill>
            <a:srgbClr val="00A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65</a:t>
            </a:r>
            <a:r>
              <a:rPr kumimoji="1" lang="ja-JP" altLang="en-US" sz="1400" b="1" dirty="0"/>
              <a:t>万円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6CD0175-7212-A563-21A4-974C46E4BDBF}"/>
              </a:ext>
            </a:extLst>
          </p:cNvPr>
          <p:cNvSpPr/>
          <p:nvPr/>
        </p:nvSpPr>
        <p:spPr>
          <a:xfrm>
            <a:off x="974673" y="5128889"/>
            <a:ext cx="991864" cy="869501"/>
          </a:xfrm>
          <a:prstGeom prst="rect">
            <a:avLst/>
          </a:prstGeom>
          <a:solidFill>
            <a:srgbClr val="00A9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66D16D5-F8F8-EC63-C904-5A27C911CCCE}"/>
              </a:ext>
            </a:extLst>
          </p:cNvPr>
          <p:cNvSpPr txBox="1"/>
          <p:nvPr/>
        </p:nvSpPr>
        <p:spPr>
          <a:xfrm>
            <a:off x="755063" y="599839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/>
              <a:t>全被保険者の</a:t>
            </a:r>
            <a:endParaRPr lang="en-US" altLang="ja-JP" sz="1200" dirty="0"/>
          </a:p>
          <a:p>
            <a:pPr algn="ctr"/>
            <a:r>
              <a:rPr lang="ja-JP" altLang="en-US" sz="1200" dirty="0"/>
              <a:t>平均標準報酬月額</a:t>
            </a:r>
            <a:endParaRPr kumimoji="1" lang="ja-JP" altLang="en-US" sz="1200" dirty="0"/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4867EF69-E49F-6ECA-89A8-19C7772D8B1E}"/>
              </a:ext>
            </a:extLst>
          </p:cNvPr>
          <p:cNvCxnSpPr/>
          <p:nvPr/>
        </p:nvCxnSpPr>
        <p:spPr>
          <a:xfrm>
            <a:off x="682919" y="5998390"/>
            <a:ext cx="301490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0DADD69-00A9-9B41-E833-FC5293BE20EF}"/>
              </a:ext>
            </a:extLst>
          </p:cNvPr>
          <p:cNvSpPr txBox="1"/>
          <p:nvPr/>
        </p:nvSpPr>
        <p:spPr>
          <a:xfrm>
            <a:off x="2272202" y="5998390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/>
              <a:t>標準報酬月額の</a:t>
            </a:r>
            <a:endParaRPr lang="en-US" altLang="ja-JP" sz="1200" dirty="0"/>
          </a:p>
          <a:p>
            <a:pPr algn="ctr"/>
            <a:r>
              <a:rPr lang="ja-JP" altLang="en-US" sz="1200" dirty="0"/>
              <a:t>上限</a:t>
            </a:r>
            <a:endParaRPr kumimoji="1" lang="ja-JP" altLang="en-US" sz="1200" dirty="0"/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E71173BB-3D5F-E31A-42BF-ABDE2FDC9D69}"/>
              </a:ext>
            </a:extLst>
          </p:cNvPr>
          <p:cNvCxnSpPr>
            <a:cxnSpLocks/>
          </p:cNvCxnSpPr>
          <p:nvPr/>
        </p:nvCxnSpPr>
        <p:spPr>
          <a:xfrm flipV="1">
            <a:off x="1962523" y="4313772"/>
            <a:ext cx="407995" cy="763577"/>
          </a:xfrm>
          <a:prstGeom prst="straightConnector1">
            <a:avLst/>
          </a:prstGeom>
          <a:ln w="44450" cap="rnd">
            <a:solidFill>
              <a:srgbClr val="ED81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吹き出し: 円形 56">
            <a:extLst>
              <a:ext uri="{FF2B5EF4-FFF2-40B4-BE49-F238E27FC236}">
                <a16:creationId xmlns:a16="http://schemas.microsoft.com/office/drawing/2014/main" id="{8DC7E062-D260-5BF1-7768-473E9EB2876B}"/>
              </a:ext>
            </a:extLst>
          </p:cNvPr>
          <p:cNvSpPr/>
          <p:nvPr/>
        </p:nvSpPr>
        <p:spPr>
          <a:xfrm>
            <a:off x="917068" y="3809744"/>
            <a:ext cx="1080000" cy="1080000"/>
          </a:xfrm>
          <a:prstGeom prst="wedgeEllipseCallout">
            <a:avLst>
              <a:gd name="adj1" fmla="val 55367"/>
              <a:gd name="adj2" fmla="val 31889"/>
            </a:avLst>
          </a:prstGeom>
          <a:solidFill>
            <a:srgbClr val="ED81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b="1" dirty="0"/>
              <a:t>約</a:t>
            </a:r>
            <a:r>
              <a:rPr kumimoji="1" lang="en-US" altLang="ja-JP" sz="3200" b="1" dirty="0"/>
              <a:t>2</a:t>
            </a:r>
            <a:r>
              <a:rPr kumimoji="1" lang="ja-JP" altLang="en-US" b="1" dirty="0"/>
              <a:t>倍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C556CAF-C860-3F0A-8C72-C73898E57D9D}"/>
              </a:ext>
            </a:extLst>
          </p:cNvPr>
          <p:cNvSpPr txBox="1"/>
          <p:nvPr/>
        </p:nvSpPr>
        <p:spPr>
          <a:xfrm>
            <a:off x="5153343" y="5569684"/>
            <a:ext cx="2469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</a:rPr>
              <a:t>給与が</a:t>
            </a:r>
            <a:r>
              <a:rPr lang="en-US" altLang="ja-JP" sz="1600" b="1" dirty="0">
                <a:solidFill>
                  <a:schemeClr val="bg1"/>
                </a:solidFill>
              </a:rPr>
              <a:t>65</a:t>
            </a:r>
            <a:r>
              <a:rPr lang="ja-JP" altLang="en-US" sz="1600" b="1" dirty="0">
                <a:solidFill>
                  <a:schemeClr val="bg1"/>
                </a:solidFill>
              </a:rPr>
              <a:t>万円を超えても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lang="ja-JP" altLang="en-US" sz="1600" b="1" dirty="0">
                <a:solidFill>
                  <a:schemeClr val="bg1"/>
                </a:solidFill>
              </a:rPr>
              <a:t>保険料は増えないんだね！</a:t>
            </a:r>
            <a:endParaRPr kumimoji="1" lang="en-US" altLang="ja-JP" sz="1600" b="1" dirty="0">
              <a:solidFill>
                <a:schemeClr val="bg1"/>
              </a:solidFill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DC6C238A-A512-5BC2-ED4C-120C7F6157B6}"/>
              </a:ext>
            </a:extLst>
          </p:cNvPr>
          <p:cNvGrpSpPr/>
          <p:nvPr/>
        </p:nvGrpSpPr>
        <p:grpSpPr>
          <a:xfrm>
            <a:off x="5134182" y="1472637"/>
            <a:ext cx="1553941" cy="813256"/>
            <a:chOff x="5234210" y="1552791"/>
            <a:chExt cx="1553941" cy="813256"/>
          </a:xfrm>
        </p:grpSpPr>
        <p:sp>
          <p:nvSpPr>
            <p:cNvPr id="73" name="四角形: 角を丸くする 72">
              <a:extLst>
                <a:ext uri="{FF2B5EF4-FFF2-40B4-BE49-F238E27FC236}">
                  <a16:creationId xmlns:a16="http://schemas.microsoft.com/office/drawing/2014/main" id="{6BA145A6-3922-713A-356D-EA261FD04E58}"/>
                </a:ext>
              </a:extLst>
            </p:cNvPr>
            <p:cNvSpPr/>
            <p:nvPr/>
          </p:nvSpPr>
          <p:spPr>
            <a:xfrm>
              <a:off x="5234210" y="1552791"/>
              <a:ext cx="1553941" cy="631985"/>
            </a:xfrm>
            <a:prstGeom prst="roundRect">
              <a:avLst>
                <a:gd name="adj" fmla="val 50000"/>
              </a:avLst>
            </a:prstGeom>
            <a:solidFill>
              <a:srgbClr val="ED81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3338A385-A5EF-A71C-1F94-51A4E735CD4E}"/>
                </a:ext>
              </a:extLst>
            </p:cNvPr>
            <p:cNvSpPr txBox="1"/>
            <p:nvPr/>
          </p:nvSpPr>
          <p:spPr>
            <a:xfrm>
              <a:off x="5327339" y="1607173"/>
              <a:ext cx="1367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</a:rPr>
                <a:t>会社と従業員で</a:t>
              </a:r>
              <a:endParaRPr kumimoji="1" lang="en-US" altLang="ja-JP" sz="14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</a:rPr>
                <a:t>半分ずつ負担</a:t>
              </a:r>
            </a:p>
          </p:txBody>
        </p:sp>
        <p:sp>
          <p:nvSpPr>
            <p:cNvPr id="78" name="二等辺三角形 77">
              <a:extLst>
                <a:ext uri="{FF2B5EF4-FFF2-40B4-BE49-F238E27FC236}">
                  <a16:creationId xmlns:a16="http://schemas.microsoft.com/office/drawing/2014/main" id="{73660E4D-7232-857A-CE9C-5C293BECBC03}"/>
                </a:ext>
              </a:extLst>
            </p:cNvPr>
            <p:cNvSpPr/>
            <p:nvPr/>
          </p:nvSpPr>
          <p:spPr>
            <a:xfrm rot="10800000">
              <a:off x="5899548" y="2181691"/>
              <a:ext cx="223265" cy="184356"/>
            </a:xfrm>
            <a:prstGeom prst="triangle">
              <a:avLst/>
            </a:prstGeom>
            <a:solidFill>
              <a:srgbClr val="ED81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7C9C7FDA-9281-1DC6-74F6-CB464E082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68" y="2614159"/>
            <a:ext cx="497969" cy="827157"/>
          </a:xfrm>
          <a:prstGeom prst="rect">
            <a:avLst/>
          </a:prstGeom>
        </p:spPr>
      </p:pic>
      <p:pic>
        <p:nvPicPr>
          <p:cNvPr id="8" name="図 7" descr="光 が含まれている画像&#10;&#10;自動的に生成された説明">
            <a:extLst>
              <a:ext uri="{FF2B5EF4-FFF2-40B4-BE49-F238E27FC236}">
                <a16:creationId xmlns:a16="http://schemas.microsoft.com/office/drawing/2014/main" id="{FEE6973E-567B-D7DE-EFC2-F6AC36E6A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82" y="2574749"/>
            <a:ext cx="623708" cy="866568"/>
          </a:xfrm>
          <a:prstGeom prst="rect">
            <a:avLst/>
          </a:prstGeom>
        </p:spPr>
      </p:pic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0703E18D-2039-CDD2-2049-94F9D5FD47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90835" y="2259343"/>
            <a:ext cx="296434" cy="296434"/>
          </a:xfrm>
          <a:prstGeom prst="rect">
            <a:avLst/>
          </a:prstGeom>
        </p:spPr>
      </p:pic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9D46980E-7630-8864-C14E-D167A2FAF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31814" y="2259343"/>
            <a:ext cx="296434" cy="296434"/>
          </a:xfrm>
          <a:prstGeom prst="rect">
            <a:avLst/>
          </a:prstGeom>
        </p:spPr>
      </p:pic>
      <p:pic>
        <p:nvPicPr>
          <p:cNvPr id="6" name="図 5" descr="部屋, 挿絵 が含まれている画像&#10;&#10;自動的に生成された説明">
            <a:extLst>
              <a:ext uri="{FF2B5EF4-FFF2-40B4-BE49-F238E27FC236}">
                <a16:creationId xmlns:a16="http://schemas.microsoft.com/office/drawing/2014/main" id="{656FD17B-329D-578A-0A51-9726DF4087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26"/>
          <a:stretch/>
        </p:blipFill>
        <p:spPr>
          <a:xfrm>
            <a:off x="676882" y="2101537"/>
            <a:ext cx="1836276" cy="133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5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3B84D498-0B49-A56F-6CEB-5C9A8B403938}"/>
              </a:ext>
            </a:extLst>
          </p:cNvPr>
          <p:cNvSpPr/>
          <p:nvPr/>
        </p:nvSpPr>
        <p:spPr>
          <a:xfrm>
            <a:off x="1857146" y="5305935"/>
            <a:ext cx="3965672" cy="1054003"/>
          </a:xfrm>
          <a:custGeom>
            <a:avLst/>
            <a:gdLst>
              <a:gd name="connsiteX0" fmla="*/ 506247 w 3965672"/>
              <a:gd name="connsiteY0" fmla="*/ 0 h 1054003"/>
              <a:gd name="connsiteX1" fmla="*/ 3866912 w 3965672"/>
              <a:gd name="connsiteY1" fmla="*/ 0 h 1054003"/>
              <a:gd name="connsiteX2" fmla="*/ 3965672 w 3965672"/>
              <a:gd name="connsiteY2" fmla="*/ 98760 h 1054003"/>
              <a:gd name="connsiteX3" fmla="*/ 3965672 w 3965672"/>
              <a:gd name="connsiteY3" fmla="*/ 955243 h 1054003"/>
              <a:gd name="connsiteX4" fmla="*/ 3866912 w 3965672"/>
              <a:gd name="connsiteY4" fmla="*/ 1054003 h 1054003"/>
              <a:gd name="connsiteX5" fmla="*/ 506247 w 3965672"/>
              <a:gd name="connsiteY5" fmla="*/ 1054003 h 1054003"/>
              <a:gd name="connsiteX6" fmla="*/ 407487 w 3965672"/>
              <a:gd name="connsiteY6" fmla="*/ 955243 h 1054003"/>
              <a:gd name="connsiteX7" fmla="*/ 407487 w 3965672"/>
              <a:gd name="connsiteY7" fmla="*/ 499041 h 1054003"/>
              <a:gd name="connsiteX8" fmla="*/ 0 w 3965672"/>
              <a:gd name="connsiteY8" fmla="*/ 362803 h 1054003"/>
              <a:gd name="connsiteX9" fmla="*/ 407487 w 3965672"/>
              <a:gd name="connsiteY9" fmla="*/ 226566 h 1054003"/>
              <a:gd name="connsiteX10" fmla="*/ 407487 w 3965672"/>
              <a:gd name="connsiteY10" fmla="*/ 98760 h 1054003"/>
              <a:gd name="connsiteX11" fmla="*/ 506247 w 3965672"/>
              <a:gd name="connsiteY11" fmla="*/ 0 h 105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5672" h="1054003">
                <a:moveTo>
                  <a:pt x="506247" y="0"/>
                </a:moveTo>
                <a:lnTo>
                  <a:pt x="3866912" y="0"/>
                </a:lnTo>
                <a:cubicBezTo>
                  <a:pt x="3921456" y="0"/>
                  <a:pt x="3965672" y="44216"/>
                  <a:pt x="3965672" y="98760"/>
                </a:cubicBezTo>
                <a:lnTo>
                  <a:pt x="3965672" y="955243"/>
                </a:lnTo>
                <a:cubicBezTo>
                  <a:pt x="3965672" y="1009787"/>
                  <a:pt x="3921456" y="1054003"/>
                  <a:pt x="3866912" y="1054003"/>
                </a:cubicBezTo>
                <a:lnTo>
                  <a:pt x="506247" y="1054003"/>
                </a:lnTo>
                <a:cubicBezTo>
                  <a:pt x="451703" y="1054003"/>
                  <a:pt x="407487" y="1009787"/>
                  <a:pt x="407487" y="955243"/>
                </a:cubicBezTo>
                <a:lnTo>
                  <a:pt x="407487" y="499041"/>
                </a:lnTo>
                <a:lnTo>
                  <a:pt x="0" y="362803"/>
                </a:lnTo>
                <a:lnTo>
                  <a:pt x="407487" y="226566"/>
                </a:lnTo>
                <a:lnTo>
                  <a:pt x="407487" y="98760"/>
                </a:lnTo>
                <a:cubicBezTo>
                  <a:pt x="407487" y="44216"/>
                  <a:pt x="451703" y="0"/>
                  <a:pt x="506247" y="0"/>
                </a:cubicBezTo>
                <a:close/>
              </a:path>
            </a:pathLst>
          </a:custGeom>
          <a:solidFill>
            <a:srgbClr val="6FB7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7FB25F2-AFAA-C07B-890F-681A47D8E62A}"/>
              </a:ext>
            </a:extLst>
          </p:cNvPr>
          <p:cNvSpPr/>
          <p:nvPr/>
        </p:nvSpPr>
        <p:spPr>
          <a:xfrm>
            <a:off x="1797327" y="5234275"/>
            <a:ext cx="3965672" cy="1054003"/>
          </a:xfrm>
          <a:custGeom>
            <a:avLst/>
            <a:gdLst>
              <a:gd name="connsiteX0" fmla="*/ 506247 w 3965672"/>
              <a:gd name="connsiteY0" fmla="*/ 0 h 1054003"/>
              <a:gd name="connsiteX1" fmla="*/ 1144773 w 3965672"/>
              <a:gd name="connsiteY1" fmla="*/ 0 h 1054003"/>
              <a:gd name="connsiteX2" fmla="*/ 1716086 w 3965672"/>
              <a:gd name="connsiteY2" fmla="*/ 0 h 1054003"/>
              <a:gd name="connsiteX3" fmla="*/ 2455433 w 3965672"/>
              <a:gd name="connsiteY3" fmla="*/ 0 h 1054003"/>
              <a:gd name="connsiteX4" fmla="*/ 3093959 w 3965672"/>
              <a:gd name="connsiteY4" fmla="*/ 0 h 1054003"/>
              <a:gd name="connsiteX5" fmla="*/ 3866912 w 3965672"/>
              <a:gd name="connsiteY5" fmla="*/ 0 h 1054003"/>
              <a:gd name="connsiteX6" fmla="*/ 3965672 w 3965672"/>
              <a:gd name="connsiteY6" fmla="*/ 98760 h 1054003"/>
              <a:gd name="connsiteX7" fmla="*/ 3965672 w 3965672"/>
              <a:gd name="connsiteY7" fmla="*/ 544131 h 1054003"/>
              <a:gd name="connsiteX8" fmla="*/ 3965672 w 3965672"/>
              <a:gd name="connsiteY8" fmla="*/ 955243 h 1054003"/>
              <a:gd name="connsiteX9" fmla="*/ 3866912 w 3965672"/>
              <a:gd name="connsiteY9" fmla="*/ 1054003 h 1054003"/>
              <a:gd name="connsiteX10" fmla="*/ 3194779 w 3965672"/>
              <a:gd name="connsiteY10" fmla="*/ 1054003 h 1054003"/>
              <a:gd name="connsiteX11" fmla="*/ 2556253 w 3965672"/>
              <a:gd name="connsiteY11" fmla="*/ 1054003 h 1054003"/>
              <a:gd name="connsiteX12" fmla="*/ 1850513 w 3965672"/>
              <a:gd name="connsiteY12" fmla="*/ 1054003 h 1054003"/>
              <a:gd name="connsiteX13" fmla="*/ 1211987 w 3965672"/>
              <a:gd name="connsiteY13" fmla="*/ 1054003 h 1054003"/>
              <a:gd name="connsiteX14" fmla="*/ 506247 w 3965672"/>
              <a:gd name="connsiteY14" fmla="*/ 1054003 h 1054003"/>
              <a:gd name="connsiteX15" fmla="*/ 407487 w 3965672"/>
              <a:gd name="connsiteY15" fmla="*/ 955243 h 1054003"/>
              <a:gd name="connsiteX16" fmla="*/ 407487 w 3965672"/>
              <a:gd name="connsiteY16" fmla="*/ 499041 h 1054003"/>
              <a:gd name="connsiteX17" fmla="*/ 0 w 3965672"/>
              <a:gd name="connsiteY17" fmla="*/ 362803 h 1054003"/>
              <a:gd name="connsiteX18" fmla="*/ 407487 w 3965672"/>
              <a:gd name="connsiteY18" fmla="*/ 226566 h 1054003"/>
              <a:gd name="connsiteX19" fmla="*/ 407487 w 3965672"/>
              <a:gd name="connsiteY19" fmla="*/ 98760 h 1054003"/>
              <a:gd name="connsiteX20" fmla="*/ 506247 w 3965672"/>
              <a:gd name="connsiteY20" fmla="*/ 0 h 105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65672" h="1054003" extrusionOk="0">
                <a:moveTo>
                  <a:pt x="506247" y="0"/>
                </a:moveTo>
                <a:cubicBezTo>
                  <a:pt x="760133" y="11045"/>
                  <a:pt x="882780" y="-26111"/>
                  <a:pt x="1144773" y="0"/>
                </a:cubicBezTo>
                <a:cubicBezTo>
                  <a:pt x="1406766" y="26111"/>
                  <a:pt x="1494215" y="-4222"/>
                  <a:pt x="1716086" y="0"/>
                </a:cubicBezTo>
                <a:cubicBezTo>
                  <a:pt x="1937957" y="4222"/>
                  <a:pt x="2124164" y="-10101"/>
                  <a:pt x="2455433" y="0"/>
                </a:cubicBezTo>
                <a:cubicBezTo>
                  <a:pt x="2786702" y="10101"/>
                  <a:pt x="2916050" y="-5498"/>
                  <a:pt x="3093959" y="0"/>
                </a:cubicBezTo>
                <a:cubicBezTo>
                  <a:pt x="3271868" y="5498"/>
                  <a:pt x="3628048" y="31690"/>
                  <a:pt x="3866912" y="0"/>
                </a:cubicBezTo>
                <a:cubicBezTo>
                  <a:pt x="3922493" y="-3838"/>
                  <a:pt x="3962680" y="42254"/>
                  <a:pt x="3965672" y="98760"/>
                </a:cubicBezTo>
                <a:cubicBezTo>
                  <a:pt x="3954808" y="293967"/>
                  <a:pt x="3987262" y="379295"/>
                  <a:pt x="3965672" y="544131"/>
                </a:cubicBezTo>
                <a:cubicBezTo>
                  <a:pt x="3944082" y="708967"/>
                  <a:pt x="3960906" y="808388"/>
                  <a:pt x="3965672" y="955243"/>
                </a:cubicBezTo>
                <a:cubicBezTo>
                  <a:pt x="3961105" y="1004490"/>
                  <a:pt x="3922550" y="1061575"/>
                  <a:pt x="3866912" y="1054003"/>
                </a:cubicBezTo>
                <a:cubicBezTo>
                  <a:pt x="3728610" y="1035304"/>
                  <a:pt x="3337683" y="1057389"/>
                  <a:pt x="3194779" y="1054003"/>
                </a:cubicBezTo>
                <a:cubicBezTo>
                  <a:pt x="3051875" y="1050617"/>
                  <a:pt x="2850165" y="1067407"/>
                  <a:pt x="2556253" y="1054003"/>
                </a:cubicBezTo>
                <a:cubicBezTo>
                  <a:pt x="2262341" y="1040599"/>
                  <a:pt x="2119750" y="1060445"/>
                  <a:pt x="1850513" y="1054003"/>
                </a:cubicBezTo>
                <a:cubicBezTo>
                  <a:pt x="1581276" y="1047561"/>
                  <a:pt x="1472859" y="1066415"/>
                  <a:pt x="1211987" y="1054003"/>
                </a:cubicBezTo>
                <a:cubicBezTo>
                  <a:pt x="951115" y="1041591"/>
                  <a:pt x="657941" y="1057631"/>
                  <a:pt x="506247" y="1054003"/>
                </a:cubicBezTo>
                <a:cubicBezTo>
                  <a:pt x="443431" y="1048295"/>
                  <a:pt x="399965" y="1009253"/>
                  <a:pt x="407487" y="955243"/>
                </a:cubicBezTo>
                <a:cubicBezTo>
                  <a:pt x="411098" y="791091"/>
                  <a:pt x="403648" y="613852"/>
                  <a:pt x="407487" y="499041"/>
                </a:cubicBezTo>
                <a:cubicBezTo>
                  <a:pt x="221646" y="417368"/>
                  <a:pt x="119370" y="403489"/>
                  <a:pt x="0" y="362803"/>
                </a:cubicBezTo>
                <a:cubicBezTo>
                  <a:pt x="185248" y="314248"/>
                  <a:pt x="224601" y="271099"/>
                  <a:pt x="407487" y="226566"/>
                </a:cubicBezTo>
                <a:cubicBezTo>
                  <a:pt x="402261" y="200296"/>
                  <a:pt x="412370" y="149518"/>
                  <a:pt x="407487" y="98760"/>
                </a:cubicBezTo>
                <a:cubicBezTo>
                  <a:pt x="396846" y="49827"/>
                  <a:pt x="452207" y="-2880"/>
                  <a:pt x="506247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506247 w 3965672"/>
                      <a:gd name="connsiteY0" fmla="*/ 0 h 1054003"/>
                      <a:gd name="connsiteX1" fmla="*/ 3866912 w 3965672"/>
                      <a:gd name="connsiteY1" fmla="*/ 0 h 1054003"/>
                      <a:gd name="connsiteX2" fmla="*/ 3965672 w 3965672"/>
                      <a:gd name="connsiteY2" fmla="*/ 98760 h 1054003"/>
                      <a:gd name="connsiteX3" fmla="*/ 3965672 w 3965672"/>
                      <a:gd name="connsiteY3" fmla="*/ 955243 h 1054003"/>
                      <a:gd name="connsiteX4" fmla="*/ 3866912 w 3965672"/>
                      <a:gd name="connsiteY4" fmla="*/ 1054003 h 1054003"/>
                      <a:gd name="connsiteX5" fmla="*/ 506247 w 3965672"/>
                      <a:gd name="connsiteY5" fmla="*/ 1054003 h 1054003"/>
                      <a:gd name="connsiteX6" fmla="*/ 407487 w 3965672"/>
                      <a:gd name="connsiteY6" fmla="*/ 955243 h 1054003"/>
                      <a:gd name="connsiteX7" fmla="*/ 407487 w 3965672"/>
                      <a:gd name="connsiteY7" fmla="*/ 499041 h 1054003"/>
                      <a:gd name="connsiteX8" fmla="*/ 0 w 3965672"/>
                      <a:gd name="connsiteY8" fmla="*/ 362803 h 1054003"/>
                      <a:gd name="connsiteX9" fmla="*/ 407487 w 3965672"/>
                      <a:gd name="connsiteY9" fmla="*/ 226566 h 1054003"/>
                      <a:gd name="connsiteX10" fmla="*/ 407487 w 3965672"/>
                      <a:gd name="connsiteY10" fmla="*/ 98760 h 1054003"/>
                      <a:gd name="connsiteX11" fmla="*/ 506247 w 3965672"/>
                      <a:gd name="connsiteY11" fmla="*/ 0 h 1054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965672" h="1054003">
                        <a:moveTo>
                          <a:pt x="506247" y="0"/>
                        </a:moveTo>
                        <a:lnTo>
                          <a:pt x="3866912" y="0"/>
                        </a:lnTo>
                        <a:cubicBezTo>
                          <a:pt x="3921456" y="0"/>
                          <a:pt x="3965672" y="44216"/>
                          <a:pt x="3965672" y="98760"/>
                        </a:cubicBezTo>
                        <a:lnTo>
                          <a:pt x="3965672" y="955243"/>
                        </a:lnTo>
                        <a:cubicBezTo>
                          <a:pt x="3965672" y="1009787"/>
                          <a:pt x="3921456" y="1054003"/>
                          <a:pt x="3866912" y="1054003"/>
                        </a:cubicBezTo>
                        <a:lnTo>
                          <a:pt x="506247" y="1054003"/>
                        </a:lnTo>
                        <a:cubicBezTo>
                          <a:pt x="451703" y="1054003"/>
                          <a:pt x="407487" y="1009787"/>
                          <a:pt x="407487" y="955243"/>
                        </a:cubicBezTo>
                        <a:lnTo>
                          <a:pt x="407487" y="499041"/>
                        </a:lnTo>
                        <a:lnTo>
                          <a:pt x="0" y="362803"/>
                        </a:lnTo>
                        <a:lnTo>
                          <a:pt x="407487" y="226566"/>
                        </a:lnTo>
                        <a:lnTo>
                          <a:pt x="407487" y="98760"/>
                        </a:lnTo>
                        <a:cubicBezTo>
                          <a:pt x="407487" y="44216"/>
                          <a:pt x="451703" y="0"/>
                          <a:pt x="506247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CEFCE8-3B65-105D-3D02-B06399EA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78BF191F-A6F9-9A0E-1D3C-F0446611A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61" y="453424"/>
            <a:ext cx="7945839" cy="82096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041C1F-CCA9-F09D-EC15-79CB932C9573}"/>
              </a:ext>
            </a:extLst>
          </p:cNvPr>
          <p:cNvSpPr txBox="1"/>
          <p:nvPr/>
        </p:nvSpPr>
        <p:spPr>
          <a:xfrm>
            <a:off x="596900" y="590790"/>
            <a:ext cx="745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spc="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厚生年金保険の標準報酬月額の上限設定の基準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4669AC9-5BAB-B2C5-8B6A-AE17B8138300}"/>
              </a:ext>
            </a:extLst>
          </p:cNvPr>
          <p:cNvSpPr txBox="1"/>
          <p:nvPr/>
        </p:nvSpPr>
        <p:spPr>
          <a:xfrm>
            <a:off x="551993" y="1602505"/>
            <a:ext cx="8757107" cy="719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00000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全被保険者の平均標準報酬月額の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倍が、現行の上限を超える状態が続くと、</a:t>
            </a: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政令で新しい等級を追加することができます。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7C646A-8CBD-09D4-723F-8FD36376C3F2}"/>
              </a:ext>
            </a:extLst>
          </p:cNvPr>
          <p:cNvSpPr txBox="1"/>
          <p:nvPr/>
        </p:nvSpPr>
        <p:spPr>
          <a:xfrm>
            <a:off x="551993" y="2534570"/>
            <a:ext cx="6257369" cy="420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00000"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FB77B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標準報酬月額等級表</a:t>
            </a:r>
            <a:r>
              <a:rPr kumimoji="1" lang="zh-TW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（参考：令和２年改正時）</a:t>
            </a:r>
            <a:endParaRPr kumimoji="1" lang="zh-TW" alt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37735E04-0C29-7053-C766-3BA862812D75}"/>
              </a:ext>
            </a:extLst>
          </p:cNvPr>
          <p:cNvGraphicFramePr>
            <a:graphicFrameLocks noGrp="1"/>
          </p:cNvGraphicFramePr>
          <p:nvPr/>
        </p:nvGraphicFramePr>
        <p:xfrm>
          <a:off x="596900" y="3412568"/>
          <a:ext cx="4158894" cy="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298">
                  <a:extLst>
                    <a:ext uri="{9D8B030D-6E8A-4147-A177-3AD203B41FA5}">
                      <a16:colId xmlns:a16="http://schemas.microsoft.com/office/drawing/2014/main" val="4008675008"/>
                    </a:ext>
                  </a:extLst>
                </a:gridCol>
                <a:gridCol w="1386298">
                  <a:extLst>
                    <a:ext uri="{9D8B030D-6E8A-4147-A177-3AD203B41FA5}">
                      <a16:colId xmlns:a16="http://schemas.microsoft.com/office/drawing/2014/main" val="3779830844"/>
                    </a:ext>
                  </a:extLst>
                </a:gridCol>
                <a:gridCol w="1386298">
                  <a:extLst>
                    <a:ext uri="{9D8B030D-6E8A-4147-A177-3AD203B41FA5}">
                      <a16:colId xmlns:a16="http://schemas.microsoft.com/office/drawing/2014/main" val="1036274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月額等級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標準報酬月額</a:t>
                      </a:r>
                      <a:endParaRPr kumimoji="1" lang="en-US" altLang="ja-JP" sz="1400" dirty="0"/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報酬月額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4583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（旧）第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級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620,000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円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605,000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円以上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283558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FDF3E78-6A8A-F2C1-04BE-D9F3840BC518}"/>
              </a:ext>
            </a:extLst>
          </p:cNvPr>
          <p:cNvSpPr txBox="1"/>
          <p:nvPr/>
        </p:nvSpPr>
        <p:spPr>
          <a:xfrm>
            <a:off x="596900" y="3068566"/>
            <a:ext cx="4158894" cy="25967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50000"/>
            </a:schemeClr>
          </a:solidFill>
        </p:spPr>
        <p:txBody>
          <a:bodyPr wrap="square" tIns="0" bIns="0" rtlCol="0" anchor="ctr">
            <a:spAutoFit/>
          </a:bodyPr>
          <a:lstStyle/>
          <a:p>
            <a:pPr algn="ctr"/>
            <a:r>
              <a:rPr kumimoji="1" lang="ja-JP" altLang="en-US" sz="1200" b="1"/>
              <a:t>改定前</a:t>
            </a:r>
            <a:endParaRPr kumimoji="1" lang="ja-JP" altLang="en-US" sz="1200" b="1" dirty="0"/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0F863C1D-ED91-E165-15D9-1788B78ECD5F}"/>
              </a:ext>
            </a:extLst>
          </p:cNvPr>
          <p:cNvGraphicFramePr>
            <a:graphicFrameLocks noGrp="1"/>
          </p:cNvGraphicFramePr>
          <p:nvPr/>
        </p:nvGraphicFramePr>
        <p:xfrm>
          <a:off x="5145815" y="3412568"/>
          <a:ext cx="4158894" cy="145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298">
                  <a:extLst>
                    <a:ext uri="{9D8B030D-6E8A-4147-A177-3AD203B41FA5}">
                      <a16:colId xmlns:a16="http://schemas.microsoft.com/office/drawing/2014/main" val="4008675008"/>
                    </a:ext>
                  </a:extLst>
                </a:gridCol>
                <a:gridCol w="1386298">
                  <a:extLst>
                    <a:ext uri="{9D8B030D-6E8A-4147-A177-3AD203B41FA5}">
                      <a16:colId xmlns:a16="http://schemas.microsoft.com/office/drawing/2014/main" val="3779830844"/>
                    </a:ext>
                  </a:extLst>
                </a:gridCol>
                <a:gridCol w="1386298">
                  <a:extLst>
                    <a:ext uri="{9D8B030D-6E8A-4147-A177-3AD203B41FA5}">
                      <a16:colId xmlns:a16="http://schemas.microsoft.com/office/drawing/2014/main" val="1036274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月額等級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8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標準報酬月額</a:t>
                      </a:r>
                      <a:endParaRPr kumimoji="1" lang="en-US" altLang="ja-JP" sz="1400" dirty="0"/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8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報酬月額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81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4583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（新）第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級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620,000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円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605,000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円以上</a:t>
                      </a:r>
                      <a:endParaRPr kumimoji="1" lang="en-US" altLang="ja-JP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635,000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円未満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2835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（新）第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32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級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650,000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円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635,000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円以上</a:t>
                      </a:r>
                      <a:endParaRPr kumimoji="1" lang="en-US" altLang="ja-JP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293453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AA5A946-885E-252A-A218-C37D29B2DCA3}"/>
              </a:ext>
            </a:extLst>
          </p:cNvPr>
          <p:cNvSpPr txBox="1"/>
          <p:nvPr/>
        </p:nvSpPr>
        <p:spPr>
          <a:xfrm>
            <a:off x="5145815" y="3068566"/>
            <a:ext cx="4158894" cy="259675"/>
          </a:xfrm>
          <a:prstGeom prst="roundRect">
            <a:avLst>
              <a:gd name="adj" fmla="val 50000"/>
            </a:avLst>
          </a:prstGeom>
          <a:solidFill>
            <a:srgbClr val="ED8137">
              <a:alpha val="50000"/>
            </a:srgbClr>
          </a:solidFill>
        </p:spPr>
        <p:txBody>
          <a:bodyPr wrap="square" tIns="0" bIns="0" rtlCol="0" anchor="ctr">
            <a:spAutoFit/>
          </a:bodyPr>
          <a:lstStyle/>
          <a:p>
            <a:pPr algn="ctr"/>
            <a:r>
              <a:rPr kumimoji="1" lang="ja-JP" altLang="en-US" sz="1200" b="1" dirty="0"/>
              <a:t>改定後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ACD6453-FED3-F95B-4DF1-10B10EA81A6E}"/>
              </a:ext>
            </a:extLst>
          </p:cNvPr>
          <p:cNvSpPr/>
          <p:nvPr/>
        </p:nvSpPr>
        <p:spPr>
          <a:xfrm>
            <a:off x="5145816" y="4323408"/>
            <a:ext cx="4163284" cy="540000"/>
          </a:xfrm>
          <a:prstGeom prst="rect">
            <a:avLst/>
          </a:prstGeom>
          <a:noFill/>
          <a:ln w="38100">
            <a:solidFill>
              <a:srgbClr val="ED8137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6BEB525-7D1A-E28B-FD3C-0096A1B5BB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93"/>
          <a:stretch/>
        </p:blipFill>
        <p:spPr>
          <a:xfrm flipH="1">
            <a:off x="543056" y="4653947"/>
            <a:ext cx="1217650" cy="1970121"/>
          </a:xfrm>
          <a:prstGeom prst="rect">
            <a:avLst/>
          </a:prstGeom>
        </p:spPr>
      </p:pic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4B9E6450-09CB-ACA5-DCDB-F052BB2862BE}"/>
              </a:ext>
            </a:extLst>
          </p:cNvPr>
          <p:cNvSpPr/>
          <p:nvPr/>
        </p:nvSpPr>
        <p:spPr>
          <a:xfrm rot="5400000">
            <a:off x="4647468" y="3774452"/>
            <a:ext cx="611062" cy="187073"/>
          </a:xfrm>
          <a:prstGeom prst="triangle">
            <a:avLst/>
          </a:prstGeom>
          <a:solidFill>
            <a:srgbClr val="ED81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80C7C05-2D37-0746-1A96-48068998F704}"/>
              </a:ext>
            </a:extLst>
          </p:cNvPr>
          <p:cNvSpPr txBox="1"/>
          <p:nvPr/>
        </p:nvSpPr>
        <p:spPr>
          <a:xfrm>
            <a:off x="2367993" y="5468891"/>
            <a:ext cx="323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現在の等級は</a:t>
            </a:r>
            <a:r>
              <a:rPr lang="en-US" altLang="ja-JP" sz="1600" b="1" dirty="0">
                <a:solidFill>
                  <a:schemeClr val="bg1"/>
                </a:solidFill>
              </a:rPr>
              <a:t>32</a:t>
            </a:r>
            <a:r>
              <a:rPr lang="ja-JP" altLang="en-US" sz="1600" b="1" dirty="0">
                <a:solidFill>
                  <a:schemeClr val="bg1"/>
                </a:solidFill>
              </a:rPr>
              <a:t>等級まであり、</a:t>
            </a:r>
            <a:br>
              <a:rPr lang="ja-JP" altLang="en-US" sz="1600" b="1" dirty="0">
                <a:solidFill>
                  <a:schemeClr val="bg1"/>
                </a:solidFill>
              </a:rPr>
            </a:br>
            <a:r>
              <a:rPr lang="ja-JP" altLang="en-US" sz="1600" b="1" dirty="0">
                <a:solidFill>
                  <a:schemeClr val="bg1"/>
                </a:solidFill>
              </a:rPr>
              <a:t>標準報酬月額の上限は</a:t>
            </a:r>
            <a:r>
              <a:rPr lang="en-US" altLang="ja-JP" sz="1600" b="1" dirty="0">
                <a:solidFill>
                  <a:schemeClr val="bg1"/>
                </a:solidFill>
              </a:rPr>
              <a:t>65</a:t>
            </a:r>
            <a:r>
              <a:rPr lang="ja-JP" altLang="en-US" sz="1600" b="1" dirty="0">
                <a:solidFill>
                  <a:schemeClr val="bg1"/>
                </a:solidFill>
              </a:rPr>
              <a:t>万円です</a:t>
            </a:r>
          </a:p>
        </p:txBody>
      </p:sp>
      <p:pic>
        <p:nvPicPr>
          <p:cNvPr id="26" name="図 25" descr="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51284400-A68E-E804-6DAC-35A1B6BBF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19"/>
          <a:stretch/>
        </p:blipFill>
        <p:spPr>
          <a:xfrm>
            <a:off x="6496835" y="5054642"/>
            <a:ext cx="1808965" cy="15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3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グラフ 26">
            <a:extLst>
              <a:ext uri="{FF2B5EF4-FFF2-40B4-BE49-F238E27FC236}">
                <a16:creationId xmlns:a16="http://schemas.microsoft.com/office/drawing/2014/main" id="{F7D6B452-33A6-4D63-A18E-988E4A680FCB}"/>
              </a:ext>
            </a:extLst>
          </p:cNvPr>
          <p:cNvGraphicFramePr>
            <a:graphicFrameLocks/>
          </p:cNvGraphicFramePr>
          <p:nvPr/>
        </p:nvGraphicFramePr>
        <p:xfrm>
          <a:off x="596900" y="2577246"/>
          <a:ext cx="6526150" cy="4045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9C4E76BE-A590-2858-C129-F67B60770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61" y="453424"/>
            <a:ext cx="7171473" cy="82096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F7C78D-7176-37B4-7DF6-8EB4365194B6}"/>
              </a:ext>
            </a:extLst>
          </p:cNvPr>
          <p:cNvSpPr txBox="1"/>
          <p:nvPr/>
        </p:nvSpPr>
        <p:spPr>
          <a:xfrm>
            <a:off x="596900" y="590790"/>
            <a:ext cx="671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spc="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標準報酬月額の上限設定の見直しについて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1AA4169-A214-D628-7B3B-93CD3A9AB5C8}"/>
              </a:ext>
            </a:extLst>
          </p:cNvPr>
          <p:cNvSpPr txBox="1"/>
          <p:nvPr/>
        </p:nvSpPr>
        <p:spPr>
          <a:xfrm>
            <a:off x="551993" y="1413995"/>
            <a:ext cx="8757107" cy="719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00000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上限の見直しは、収入に応じた負担（応能負担）や</a:t>
            </a: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所得の再分配機能を強化することにつながります。</a:t>
            </a: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763EA5C9-6301-6F9F-EBE7-8011B2280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7"/>
          <a:stretch/>
        </p:blipFill>
        <p:spPr>
          <a:xfrm>
            <a:off x="7957642" y="4328012"/>
            <a:ext cx="1351458" cy="2256127"/>
          </a:xfrm>
          <a:prstGeom prst="rect">
            <a:avLst/>
          </a:prstGeom>
        </p:spPr>
      </p:pic>
      <p:sp>
        <p:nvSpPr>
          <p:cNvPr id="75" name="スライド番号プレースホルダー 3">
            <a:extLst>
              <a:ext uri="{FF2B5EF4-FFF2-40B4-BE49-F238E27FC236}">
                <a16:creationId xmlns:a16="http://schemas.microsoft.com/office/drawing/2014/main" id="{84164C57-4983-3F03-DA20-1394232C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7012" y="6623175"/>
            <a:ext cx="337767" cy="211203"/>
          </a:xfrm>
        </p:spPr>
        <p:txBody>
          <a:bodyPr/>
          <a:lstStyle/>
          <a:p>
            <a:fld id="{BC995F7E-733F-4BD1-9A99-0AC8D6DDACA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9DADED4-F118-EA6F-4EBA-6BD86B201617}"/>
              </a:ext>
            </a:extLst>
          </p:cNvPr>
          <p:cNvSpPr/>
          <p:nvPr/>
        </p:nvSpPr>
        <p:spPr>
          <a:xfrm rot="5400000">
            <a:off x="7927198" y="2670895"/>
            <a:ext cx="1313210" cy="1975218"/>
          </a:xfrm>
          <a:custGeom>
            <a:avLst/>
            <a:gdLst>
              <a:gd name="connsiteX0" fmla="*/ 96314 w 7377410"/>
              <a:gd name="connsiteY0" fmla="*/ 0 h 577870"/>
              <a:gd name="connsiteX1" fmla="*/ 6987746 w 7377410"/>
              <a:gd name="connsiteY1" fmla="*/ 0 h 577870"/>
              <a:gd name="connsiteX2" fmla="*/ 7084060 w 7377410"/>
              <a:gd name="connsiteY2" fmla="*/ 96314 h 577870"/>
              <a:gd name="connsiteX3" fmla="*/ 7084060 w 7377410"/>
              <a:gd name="connsiteY3" fmla="*/ 178710 h 577870"/>
              <a:gd name="connsiteX4" fmla="*/ 7377410 w 7377410"/>
              <a:gd name="connsiteY4" fmla="*/ 288936 h 577870"/>
              <a:gd name="connsiteX5" fmla="*/ 7084060 w 7377410"/>
              <a:gd name="connsiteY5" fmla="*/ 399161 h 577870"/>
              <a:gd name="connsiteX6" fmla="*/ 7084060 w 7377410"/>
              <a:gd name="connsiteY6" fmla="*/ 481556 h 577870"/>
              <a:gd name="connsiteX7" fmla="*/ 6987746 w 7377410"/>
              <a:gd name="connsiteY7" fmla="*/ 577870 h 577870"/>
              <a:gd name="connsiteX8" fmla="*/ 96314 w 7377410"/>
              <a:gd name="connsiteY8" fmla="*/ 577870 h 577870"/>
              <a:gd name="connsiteX9" fmla="*/ 0 w 7377410"/>
              <a:gd name="connsiteY9" fmla="*/ 481556 h 577870"/>
              <a:gd name="connsiteX10" fmla="*/ 0 w 7377410"/>
              <a:gd name="connsiteY10" fmla="*/ 96314 h 577870"/>
              <a:gd name="connsiteX11" fmla="*/ 96314 w 7377410"/>
              <a:gd name="connsiteY11" fmla="*/ 0 h 57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77410" h="577870">
                <a:moveTo>
                  <a:pt x="96314" y="0"/>
                </a:moveTo>
                <a:lnTo>
                  <a:pt x="6987746" y="0"/>
                </a:lnTo>
                <a:cubicBezTo>
                  <a:pt x="7040939" y="0"/>
                  <a:pt x="7084060" y="43121"/>
                  <a:pt x="7084060" y="96314"/>
                </a:cubicBezTo>
                <a:lnTo>
                  <a:pt x="7084060" y="178710"/>
                </a:lnTo>
                <a:lnTo>
                  <a:pt x="7377410" y="288936"/>
                </a:lnTo>
                <a:lnTo>
                  <a:pt x="7084060" y="399161"/>
                </a:lnTo>
                <a:lnTo>
                  <a:pt x="7084060" y="481556"/>
                </a:lnTo>
                <a:cubicBezTo>
                  <a:pt x="7084060" y="534749"/>
                  <a:pt x="7040939" y="577870"/>
                  <a:pt x="6987746" y="577870"/>
                </a:cubicBezTo>
                <a:lnTo>
                  <a:pt x="96314" y="577870"/>
                </a:lnTo>
                <a:cubicBezTo>
                  <a:pt x="43121" y="577870"/>
                  <a:pt x="0" y="534749"/>
                  <a:pt x="0" y="481556"/>
                </a:cubicBezTo>
                <a:lnTo>
                  <a:pt x="0" y="96314"/>
                </a:lnTo>
                <a:cubicBezTo>
                  <a:pt x="0" y="43121"/>
                  <a:pt x="43121" y="0"/>
                  <a:pt x="96314" y="0"/>
                </a:cubicBezTo>
                <a:close/>
              </a:path>
            </a:pathLst>
          </a:custGeom>
          <a:solidFill>
            <a:srgbClr val="6FB7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33BEFE-6D26-8F99-D1CD-2046A2A8E62C}"/>
              </a:ext>
            </a:extLst>
          </p:cNvPr>
          <p:cNvSpPr txBox="1"/>
          <p:nvPr/>
        </p:nvSpPr>
        <p:spPr>
          <a:xfrm>
            <a:off x="7656042" y="3186868"/>
            <a:ext cx="171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上限の等級に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該当している男性が多いんだね。</a:t>
            </a:r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19BD6478-D7C0-9E6D-781F-C6ABADCA83EA}"/>
              </a:ext>
            </a:extLst>
          </p:cNvPr>
          <p:cNvSpPr/>
          <p:nvPr/>
        </p:nvSpPr>
        <p:spPr>
          <a:xfrm rot="5400000">
            <a:off x="7815880" y="2604952"/>
            <a:ext cx="1313209" cy="1994831"/>
          </a:xfrm>
          <a:custGeom>
            <a:avLst/>
            <a:gdLst>
              <a:gd name="connsiteX0" fmla="*/ 17144 w 1313209"/>
              <a:gd name="connsiteY0" fmla="*/ 0 h 1994831"/>
              <a:gd name="connsiteX1" fmla="*/ 618228 w 1313209"/>
              <a:gd name="connsiteY1" fmla="*/ 0 h 1994831"/>
              <a:gd name="connsiteX2" fmla="*/ 1243847 w 1313209"/>
              <a:gd name="connsiteY2" fmla="*/ 0 h 1994831"/>
              <a:gd name="connsiteX3" fmla="*/ 1260991 w 1313209"/>
              <a:gd name="connsiteY3" fmla="*/ 332479 h 1994831"/>
              <a:gd name="connsiteX4" fmla="*/ 1260991 w 1313209"/>
              <a:gd name="connsiteY4" fmla="*/ 616914 h 1994831"/>
              <a:gd name="connsiteX5" fmla="*/ 1313209 w 1313209"/>
              <a:gd name="connsiteY5" fmla="*/ 997418 h 1994831"/>
              <a:gd name="connsiteX6" fmla="*/ 1260991 w 1313209"/>
              <a:gd name="connsiteY6" fmla="*/ 1377920 h 1994831"/>
              <a:gd name="connsiteX7" fmla="*/ 1260991 w 1313209"/>
              <a:gd name="connsiteY7" fmla="*/ 1662351 h 1994831"/>
              <a:gd name="connsiteX8" fmla="*/ 1243847 w 1313209"/>
              <a:gd name="connsiteY8" fmla="*/ 1994831 h 1994831"/>
              <a:gd name="connsiteX9" fmla="*/ 630496 w 1313209"/>
              <a:gd name="connsiteY9" fmla="*/ 1994831 h 1994831"/>
              <a:gd name="connsiteX10" fmla="*/ 17144 w 1313209"/>
              <a:gd name="connsiteY10" fmla="*/ 1994831 h 1994831"/>
              <a:gd name="connsiteX11" fmla="*/ 0 w 1313209"/>
              <a:gd name="connsiteY11" fmla="*/ 1662351 h 1994831"/>
              <a:gd name="connsiteX12" fmla="*/ 0 w 1313209"/>
              <a:gd name="connsiteY12" fmla="*/ 1024012 h 1994831"/>
              <a:gd name="connsiteX13" fmla="*/ 0 w 1313209"/>
              <a:gd name="connsiteY13" fmla="*/ 332479 h 1994831"/>
              <a:gd name="connsiteX14" fmla="*/ 17144 w 1313209"/>
              <a:gd name="connsiteY14" fmla="*/ 0 h 199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13209" h="1994831" extrusionOk="0">
                <a:moveTo>
                  <a:pt x="17144" y="0"/>
                </a:moveTo>
                <a:cubicBezTo>
                  <a:pt x="209028" y="-7832"/>
                  <a:pt x="416379" y="14070"/>
                  <a:pt x="618228" y="0"/>
                </a:cubicBezTo>
                <a:cubicBezTo>
                  <a:pt x="820077" y="-14070"/>
                  <a:pt x="985599" y="-29049"/>
                  <a:pt x="1243847" y="0"/>
                </a:cubicBezTo>
                <a:cubicBezTo>
                  <a:pt x="1242133" y="10920"/>
                  <a:pt x="1257026" y="170772"/>
                  <a:pt x="1260991" y="332479"/>
                </a:cubicBezTo>
                <a:cubicBezTo>
                  <a:pt x="1253865" y="412742"/>
                  <a:pt x="1252889" y="519493"/>
                  <a:pt x="1260991" y="616914"/>
                </a:cubicBezTo>
                <a:cubicBezTo>
                  <a:pt x="1279641" y="740692"/>
                  <a:pt x="1276731" y="856442"/>
                  <a:pt x="1313209" y="997418"/>
                </a:cubicBezTo>
                <a:cubicBezTo>
                  <a:pt x="1293458" y="1076517"/>
                  <a:pt x="1272057" y="1247868"/>
                  <a:pt x="1260991" y="1377920"/>
                </a:cubicBezTo>
                <a:cubicBezTo>
                  <a:pt x="1253602" y="1486285"/>
                  <a:pt x="1255137" y="1525543"/>
                  <a:pt x="1260991" y="1662351"/>
                </a:cubicBezTo>
                <a:cubicBezTo>
                  <a:pt x="1260559" y="1845905"/>
                  <a:pt x="1254222" y="1995573"/>
                  <a:pt x="1243847" y="1994831"/>
                </a:cubicBezTo>
                <a:cubicBezTo>
                  <a:pt x="1051520" y="1993787"/>
                  <a:pt x="769652" y="2023074"/>
                  <a:pt x="630496" y="1994831"/>
                </a:cubicBezTo>
                <a:cubicBezTo>
                  <a:pt x="491340" y="1966588"/>
                  <a:pt x="217681" y="2025092"/>
                  <a:pt x="17144" y="1994831"/>
                </a:cubicBezTo>
                <a:cubicBezTo>
                  <a:pt x="13803" y="1989466"/>
                  <a:pt x="3554" y="1829258"/>
                  <a:pt x="0" y="1662351"/>
                </a:cubicBezTo>
                <a:cubicBezTo>
                  <a:pt x="-62" y="1493367"/>
                  <a:pt x="-15147" y="1293643"/>
                  <a:pt x="0" y="1024012"/>
                </a:cubicBezTo>
                <a:cubicBezTo>
                  <a:pt x="15147" y="754381"/>
                  <a:pt x="-17449" y="660513"/>
                  <a:pt x="0" y="332479"/>
                </a:cubicBezTo>
                <a:cubicBezTo>
                  <a:pt x="25" y="148521"/>
                  <a:pt x="7318" y="208"/>
                  <a:pt x="17144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6314 w 7377410"/>
                      <a:gd name="connsiteY0" fmla="*/ 0 h 577870"/>
                      <a:gd name="connsiteX1" fmla="*/ 6987746 w 7377410"/>
                      <a:gd name="connsiteY1" fmla="*/ 0 h 577870"/>
                      <a:gd name="connsiteX2" fmla="*/ 7084060 w 7377410"/>
                      <a:gd name="connsiteY2" fmla="*/ 96314 h 577870"/>
                      <a:gd name="connsiteX3" fmla="*/ 7084060 w 7377410"/>
                      <a:gd name="connsiteY3" fmla="*/ 178710 h 577870"/>
                      <a:gd name="connsiteX4" fmla="*/ 7377410 w 7377410"/>
                      <a:gd name="connsiteY4" fmla="*/ 288936 h 577870"/>
                      <a:gd name="connsiteX5" fmla="*/ 7084060 w 7377410"/>
                      <a:gd name="connsiteY5" fmla="*/ 399161 h 577870"/>
                      <a:gd name="connsiteX6" fmla="*/ 7084060 w 7377410"/>
                      <a:gd name="connsiteY6" fmla="*/ 481556 h 577870"/>
                      <a:gd name="connsiteX7" fmla="*/ 6987746 w 7377410"/>
                      <a:gd name="connsiteY7" fmla="*/ 577870 h 577870"/>
                      <a:gd name="connsiteX8" fmla="*/ 96314 w 7377410"/>
                      <a:gd name="connsiteY8" fmla="*/ 577870 h 577870"/>
                      <a:gd name="connsiteX9" fmla="*/ 0 w 7377410"/>
                      <a:gd name="connsiteY9" fmla="*/ 481556 h 577870"/>
                      <a:gd name="connsiteX10" fmla="*/ 0 w 7377410"/>
                      <a:gd name="connsiteY10" fmla="*/ 96314 h 577870"/>
                      <a:gd name="connsiteX11" fmla="*/ 96314 w 7377410"/>
                      <a:gd name="connsiteY11" fmla="*/ 0 h 577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377410" h="577870">
                        <a:moveTo>
                          <a:pt x="96314" y="0"/>
                        </a:moveTo>
                        <a:lnTo>
                          <a:pt x="6987746" y="0"/>
                        </a:lnTo>
                        <a:cubicBezTo>
                          <a:pt x="7040939" y="0"/>
                          <a:pt x="7084060" y="43121"/>
                          <a:pt x="7084060" y="96314"/>
                        </a:cubicBezTo>
                        <a:lnTo>
                          <a:pt x="7084060" y="178710"/>
                        </a:lnTo>
                        <a:lnTo>
                          <a:pt x="7377410" y="288936"/>
                        </a:lnTo>
                        <a:lnTo>
                          <a:pt x="7084060" y="399161"/>
                        </a:lnTo>
                        <a:lnTo>
                          <a:pt x="7084060" y="481556"/>
                        </a:lnTo>
                        <a:cubicBezTo>
                          <a:pt x="7084060" y="534749"/>
                          <a:pt x="7040939" y="577870"/>
                          <a:pt x="6987746" y="577870"/>
                        </a:cubicBezTo>
                        <a:lnTo>
                          <a:pt x="96314" y="577870"/>
                        </a:lnTo>
                        <a:cubicBezTo>
                          <a:pt x="43121" y="577870"/>
                          <a:pt x="0" y="534749"/>
                          <a:pt x="0" y="481556"/>
                        </a:cubicBezTo>
                        <a:lnTo>
                          <a:pt x="0" y="96314"/>
                        </a:lnTo>
                        <a:cubicBezTo>
                          <a:pt x="0" y="43121"/>
                          <a:pt x="43121" y="0"/>
                          <a:pt x="96314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DE4C91-65CF-BF4F-B14A-14B349FFDD59}"/>
              </a:ext>
            </a:extLst>
          </p:cNvPr>
          <p:cNvSpPr txBox="1"/>
          <p:nvPr/>
        </p:nvSpPr>
        <p:spPr>
          <a:xfrm>
            <a:off x="596900" y="2232412"/>
            <a:ext cx="6526150" cy="344834"/>
          </a:xfrm>
          <a:prstGeom prst="rect">
            <a:avLst/>
          </a:prstGeom>
          <a:solidFill>
            <a:srgbClr val="6FB77B"/>
          </a:solidFill>
        </p:spPr>
        <p:txBody>
          <a:bodyPr wrap="square" tIns="36000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00000"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標準報酬月額別の第１号厚生年金被保険者分布割合（令和４年３月）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9412F6A-6710-7ECC-FC86-2606AC1C43FC}"/>
              </a:ext>
            </a:extLst>
          </p:cNvPr>
          <p:cNvSpPr/>
          <p:nvPr/>
        </p:nvSpPr>
        <p:spPr>
          <a:xfrm>
            <a:off x="334588" y="2884422"/>
            <a:ext cx="1345111" cy="604891"/>
          </a:xfrm>
          <a:prstGeom prst="wedgeRoundRectCallout">
            <a:avLst>
              <a:gd name="adj1" fmla="val 35744"/>
              <a:gd name="adj2" fmla="val -66676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標準報酬</a:t>
            </a:r>
            <a:endParaRPr kumimoji="1" lang="en-US" altLang="ja-JP" sz="1050" dirty="0"/>
          </a:p>
          <a:p>
            <a:pPr algn="ctr"/>
            <a:r>
              <a:rPr kumimoji="1" lang="en-US" altLang="ja-JP" sz="1050" dirty="0"/>
              <a:t>65</a:t>
            </a:r>
            <a:r>
              <a:rPr kumimoji="1" lang="ja-JP" altLang="en-US" sz="1050" dirty="0"/>
              <a:t>万円以上の男性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（</a:t>
            </a:r>
            <a:r>
              <a:rPr kumimoji="1" lang="en-US" altLang="ja-JP" sz="1050" dirty="0"/>
              <a:t>217</a:t>
            </a:r>
            <a:r>
              <a:rPr kumimoji="1" lang="ja-JP" altLang="en-US" sz="1050" dirty="0"/>
              <a:t>万人）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C82FA3E-4833-1B3D-5761-B726EC6DD30A}"/>
              </a:ext>
            </a:extLst>
          </p:cNvPr>
          <p:cNvSpPr/>
          <p:nvPr/>
        </p:nvSpPr>
        <p:spPr>
          <a:xfrm>
            <a:off x="1322009" y="2607560"/>
            <a:ext cx="2532814" cy="163290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F5378BD-F59F-0E04-E490-973F5066B363}"/>
              </a:ext>
            </a:extLst>
          </p:cNvPr>
          <p:cNvCxnSpPr>
            <a:cxnSpLocks/>
          </p:cNvCxnSpPr>
          <p:nvPr/>
        </p:nvCxnSpPr>
        <p:spPr>
          <a:xfrm flipH="1">
            <a:off x="2160494" y="4051056"/>
            <a:ext cx="33886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吹き出し: 線 (枠なし) 30">
            <a:extLst>
              <a:ext uri="{FF2B5EF4-FFF2-40B4-BE49-F238E27FC236}">
                <a16:creationId xmlns:a16="http://schemas.microsoft.com/office/drawing/2014/main" id="{7338F648-1722-1CDD-649A-5F6EF1E38C4E}"/>
              </a:ext>
            </a:extLst>
          </p:cNvPr>
          <p:cNvSpPr/>
          <p:nvPr/>
        </p:nvSpPr>
        <p:spPr>
          <a:xfrm>
            <a:off x="4900430" y="3820248"/>
            <a:ext cx="2133435" cy="215444"/>
          </a:xfrm>
          <a:prstGeom prst="callout1">
            <a:avLst>
              <a:gd name="adj1" fmla="val 50894"/>
              <a:gd name="adj2" fmla="val 5004"/>
              <a:gd name="adj3" fmla="val 102950"/>
              <a:gd name="adj4" fmla="val -1711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1000" dirty="0"/>
              <a:t>全被保険者の平均（</a:t>
            </a:r>
            <a:r>
              <a:rPr kumimoji="1" lang="en-US" altLang="ja-JP" sz="1000" dirty="0"/>
              <a:t>327,278</a:t>
            </a:r>
            <a:r>
              <a:rPr kumimoji="1" lang="ja-JP" altLang="en-US" sz="1000" dirty="0"/>
              <a:t>円）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34E74E9-338C-D9A2-EEE8-E9CDE2C1EA92}"/>
              </a:ext>
            </a:extLst>
          </p:cNvPr>
          <p:cNvSpPr txBox="1"/>
          <p:nvPr/>
        </p:nvSpPr>
        <p:spPr>
          <a:xfrm>
            <a:off x="5326802" y="6159488"/>
            <a:ext cx="28054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出所：厚生年金保険・国民年金事業統計（令和４年３月）</a:t>
            </a:r>
            <a:endParaRPr kumimoji="1" lang="en-US" altLang="ja-JP" sz="800" dirty="0"/>
          </a:p>
        </p:txBody>
      </p:sp>
    </p:spTree>
    <p:extLst>
      <p:ext uri="{BB962C8B-B14F-4D97-AF65-F5344CB8AC3E}">
        <p14:creationId xmlns:p14="http://schemas.microsoft.com/office/powerpoint/2010/main" val="368017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761920C-F361-AC50-5325-A10279CD57CE}"/>
              </a:ext>
            </a:extLst>
          </p:cNvPr>
          <p:cNvSpPr/>
          <p:nvPr/>
        </p:nvSpPr>
        <p:spPr>
          <a:xfrm>
            <a:off x="3412325" y="2533650"/>
            <a:ext cx="924987" cy="269394"/>
          </a:xfrm>
          <a:prstGeom prst="rect">
            <a:avLst/>
          </a:prstGeom>
          <a:pattFill prst="ltUpDiag">
            <a:fgClr>
              <a:srgbClr val="6FB77B"/>
            </a:fgClr>
            <a:bgClr>
              <a:schemeClr val="bg1"/>
            </a:bgClr>
          </a:pattFill>
          <a:ln>
            <a:solidFill>
              <a:srgbClr val="6FB7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上 28">
            <a:extLst>
              <a:ext uri="{FF2B5EF4-FFF2-40B4-BE49-F238E27FC236}">
                <a16:creationId xmlns:a16="http://schemas.microsoft.com/office/drawing/2014/main" id="{BB3AC7B1-1379-22F9-46F6-654618BAC4FB}"/>
              </a:ext>
            </a:extLst>
          </p:cNvPr>
          <p:cNvSpPr/>
          <p:nvPr/>
        </p:nvSpPr>
        <p:spPr>
          <a:xfrm>
            <a:off x="3697184" y="2533649"/>
            <a:ext cx="355268" cy="269394"/>
          </a:xfrm>
          <a:prstGeom prst="upArrow">
            <a:avLst/>
          </a:prstGeom>
          <a:solidFill>
            <a:schemeClr val="bg1"/>
          </a:solidFill>
          <a:ln cap="rnd">
            <a:solidFill>
              <a:srgbClr val="6FB77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FACFEF-ACCA-FB1D-98BE-3BF1652C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609B8CC2-BC39-1933-DC50-346AE4E14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61" y="453424"/>
            <a:ext cx="6177473" cy="82096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2AFD199-5C5E-FF2C-8669-EE4D073C730C}"/>
              </a:ext>
            </a:extLst>
          </p:cNvPr>
          <p:cNvSpPr txBox="1"/>
          <p:nvPr/>
        </p:nvSpPr>
        <p:spPr>
          <a:xfrm>
            <a:off x="596900" y="590790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spc="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標準報酬月額の上限の引上げの影響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CEFDDA5-57F5-E093-B2AC-CE1B88324150}"/>
              </a:ext>
            </a:extLst>
          </p:cNvPr>
          <p:cNvSpPr/>
          <p:nvPr/>
        </p:nvSpPr>
        <p:spPr>
          <a:xfrm>
            <a:off x="596899" y="1963231"/>
            <a:ext cx="515615" cy="1960208"/>
          </a:xfrm>
          <a:prstGeom prst="rect">
            <a:avLst/>
          </a:prstGeom>
          <a:solidFill>
            <a:srgbClr val="CE61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050" dirty="0"/>
              <a:t>上限引き上げに該当する者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（報酬が</a:t>
            </a:r>
            <a:r>
              <a:rPr kumimoji="1" lang="en-US" altLang="ja-JP" sz="1050" dirty="0"/>
              <a:t>65</a:t>
            </a:r>
            <a:r>
              <a:rPr kumimoji="1" lang="ja-JP" altLang="en-US" sz="1050" dirty="0"/>
              <a:t>万円以上の者）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54834A0-C8EB-27E4-88FA-4CD11B4956DE}"/>
              </a:ext>
            </a:extLst>
          </p:cNvPr>
          <p:cNvCxnSpPr>
            <a:cxnSpLocks/>
          </p:cNvCxnSpPr>
          <p:nvPr/>
        </p:nvCxnSpPr>
        <p:spPr>
          <a:xfrm>
            <a:off x="596900" y="4149866"/>
            <a:ext cx="874871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9611B0C-F26F-CC4C-2C7E-C42F2101A0D9}"/>
              </a:ext>
            </a:extLst>
          </p:cNvPr>
          <p:cNvSpPr/>
          <p:nvPr/>
        </p:nvSpPr>
        <p:spPr>
          <a:xfrm>
            <a:off x="1731166" y="2803045"/>
            <a:ext cx="924987" cy="979028"/>
          </a:xfrm>
          <a:prstGeom prst="rect">
            <a:avLst/>
          </a:prstGeom>
          <a:solidFill>
            <a:srgbClr val="6FB77B"/>
          </a:solidFill>
          <a:ln>
            <a:solidFill>
              <a:srgbClr val="6FB7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ADBDB4E-AF04-BB3F-DE3D-BE27BBFDF0CF}"/>
              </a:ext>
            </a:extLst>
          </p:cNvPr>
          <p:cNvSpPr txBox="1"/>
          <p:nvPr/>
        </p:nvSpPr>
        <p:spPr>
          <a:xfrm>
            <a:off x="1815220" y="3808607"/>
            <a:ext cx="756877" cy="207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/>
              <a:t>現行制度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2FC5FB0-D326-BB3B-2BD8-B1BC4AC5CD74}"/>
              </a:ext>
            </a:extLst>
          </p:cNvPr>
          <p:cNvSpPr txBox="1"/>
          <p:nvPr/>
        </p:nvSpPr>
        <p:spPr>
          <a:xfrm>
            <a:off x="3120233" y="3808607"/>
            <a:ext cx="1498289" cy="207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/>
              <a:t>上限を引き上げた場合</a:t>
            </a:r>
          </a:p>
        </p:txBody>
      </p:sp>
      <p:sp>
        <p:nvSpPr>
          <p:cNvPr id="80" name="二等辺三角形 79">
            <a:extLst>
              <a:ext uri="{FF2B5EF4-FFF2-40B4-BE49-F238E27FC236}">
                <a16:creationId xmlns:a16="http://schemas.microsoft.com/office/drawing/2014/main" id="{3E93552E-D139-CD96-4563-EAFD6B91FD35}"/>
              </a:ext>
            </a:extLst>
          </p:cNvPr>
          <p:cNvSpPr/>
          <p:nvPr/>
        </p:nvSpPr>
        <p:spPr>
          <a:xfrm rot="5400000">
            <a:off x="2765621" y="3044577"/>
            <a:ext cx="537239" cy="24775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E788B50-ADAA-2AFA-5042-B4D3AE70B613}"/>
              </a:ext>
            </a:extLst>
          </p:cNvPr>
          <p:cNvSpPr/>
          <p:nvPr/>
        </p:nvSpPr>
        <p:spPr>
          <a:xfrm>
            <a:off x="7326884" y="4986748"/>
            <a:ext cx="924987" cy="90496"/>
          </a:xfrm>
          <a:prstGeom prst="rect">
            <a:avLst/>
          </a:prstGeom>
          <a:pattFill prst="ltUpDiag">
            <a:fgClr>
              <a:srgbClr val="CE6180"/>
            </a:fgClr>
            <a:bgClr>
              <a:schemeClr val="bg1"/>
            </a:bgClr>
          </a:pattFill>
          <a:ln>
            <a:solidFill>
              <a:srgbClr val="CE61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F66B25A-B521-0AE9-AB4D-8ED002693A70}"/>
              </a:ext>
            </a:extLst>
          </p:cNvPr>
          <p:cNvSpPr/>
          <p:nvPr/>
        </p:nvSpPr>
        <p:spPr>
          <a:xfrm>
            <a:off x="3412325" y="2803045"/>
            <a:ext cx="924987" cy="979028"/>
          </a:xfrm>
          <a:prstGeom prst="rect">
            <a:avLst/>
          </a:prstGeom>
          <a:solidFill>
            <a:srgbClr val="6FB77B"/>
          </a:solidFill>
          <a:ln>
            <a:solidFill>
              <a:srgbClr val="6FB7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82CAD42-0ABC-44B7-773B-A352DDC1772C}"/>
              </a:ext>
            </a:extLst>
          </p:cNvPr>
          <p:cNvSpPr/>
          <p:nvPr/>
        </p:nvSpPr>
        <p:spPr>
          <a:xfrm>
            <a:off x="1731166" y="5242744"/>
            <a:ext cx="924987" cy="813008"/>
          </a:xfrm>
          <a:prstGeom prst="rect">
            <a:avLst/>
          </a:prstGeom>
          <a:solidFill>
            <a:srgbClr val="6FB77B"/>
          </a:solidFill>
          <a:ln>
            <a:solidFill>
              <a:srgbClr val="6FB7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33F4DEF-04BA-1CFB-259A-5D887049456B}"/>
              </a:ext>
            </a:extLst>
          </p:cNvPr>
          <p:cNvSpPr txBox="1"/>
          <p:nvPr/>
        </p:nvSpPr>
        <p:spPr>
          <a:xfrm>
            <a:off x="1815220" y="6082288"/>
            <a:ext cx="756877" cy="207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/>
              <a:t>現行制度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4EC38F2-4B08-027B-108C-643BEA2EE026}"/>
              </a:ext>
            </a:extLst>
          </p:cNvPr>
          <p:cNvSpPr txBox="1"/>
          <p:nvPr/>
        </p:nvSpPr>
        <p:spPr>
          <a:xfrm>
            <a:off x="3120233" y="6082287"/>
            <a:ext cx="1498289" cy="207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/>
              <a:t>上限を引き上げた場合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9D6C45A-C6AD-40E1-20CE-3E97DC1B0C3B}"/>
              </a:ext>
            </a:extLst>
          </p:cNvPr>
          <p:cNvSpPr/>
          <p:nvPr/>
        </p:nvSpPr>
        <p:spPr>
          <a:xfrm>
            <a:off x="3412325" y="5242744"/>
            <a:ext cx="924987" cy="813008"/>
          </a:xfrm>
          <a:prstGeom prst="rect">
            <a:avLst/>
          </a:prstGeom>
          <a:solidFill>
            <a:srgbClr val="6FB77B"/>
          </a:solidFill>
          <a:ln>
            <a:solidFill>
              <a:srgbClr val="6FB7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49C9D2EB-8120-3C2D-FFA0-7A39287D2F9E}"/>
              </a:ext>
            </a:extLst>
          </p:cNvPr>
          <p:cNvGrpSpPr/>
          <p:nvPr/>
        </p:nvGrpSpPr>
        <p:grpSpPr>
          <a:xfrm>
            <a:off x="3111620" y="1914561"/>
            <a:ext cx="1524541" cy="579208"/>
            <a:chOff x="3111620" y="1914561"/>
            <a:chExt cx="1524541" cy="579208"/>
          </a:xfrm>
        </p:grpSpPr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42F319E8-BD7A-5C00-7B17-366A474B17A8}"/>
                </a:ext>
              </a:extLst>
            </p:cNvPr>
            <p:cNvSpPr/>
            <p:nvPr/>
          </p:nvSpPr>
          <p:spPr>
            <a:xfrm>
              <a:off x="3126948" y="1914561"/>
              <a:ext cx="1493885" cy="579208"/>
            </a:xfrm>
            <a:custGeom>
              <a:avLst/>
              <a:gdLst>
                <a:gd name="connsiteX0" fmla="*/ 51663 w 1493885"/>
                <a:gd name="connsiteY0" fmla="*/ 0 h 579208"/>
                <a:gd name="connsiteX1" fmla="*/ 1442222 w 1493885"/>
                <a:gd name="connsiteY1" fmla="*/ 0 h 579208"/>
                <a:gd name="connsiteX2" fmla="*/ 1493885 w 1493885"/>
                <a:gd name="connsiteY2" fmla="*/ 51663 h 579208"/>
                <a:gd name="connsiteX3" fmla="*/ 1493885 w 1493885"/>
                <a:gd name="connsiteY3" fmla="*/ 425283 h 579208"/>
                <a:gd name="connsiteX4" fmla="*/ 1442222 w 1493885"/>
                <a:gd name="connsiteY4" fmla="*/ 476946 h 579208"/>
                <a:gd name="connsiteX5" fmla="*/ 806255 w 1493885"/>
                <a:gd name="connsiteY5" fmla="*/ 476946 h 579208"/>
                <a:gd name="connsiteX6" fmla="*/ 746942 w 1493885"/>
                <a:gd name="connsiteY6" fmla="*/ 579208 h 579208"/>
                <a:gd name="connsiteX7" fmla="*/ 687630 w 1493885"/>
                <a:gd name="connsiteY7" fmla="*/ 476946 h 579208"/>
                <a:gd name="connsiteX8" fmla="*/ 51663 w 1493885"/>
                <a:gd name="connsiteY8" fmla="*/ 476946 h 579208"/>
                <a:gd name="connsiteX9" fmla="*/ 0 w 1493885"/>
                <a:gd name="connsiteY9" fmla="*/ 425283 h 579208"/>
                <a:gd name="connsiteX10" fmla="*/ 0 w 1493885"/>
                <a:gd name="connsiteY10" fmla="*/ 51663 h 579208"/>
                <a:gd name="connsiteX11" fmla="*/ 51663 w 1493885"/>
                <a:gd name="connsiteY11" fmla="*/ 0 h 57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3885" h="579208">
                  <a:moveTo>
                    <a:pt x="51663" y="0"/>
                  </a:moveTo>
                  <a:lnTo>
                    <a:pt x="1442222" y="0"/>
                  </a:lnTo>
                  <a:cubicBezTo>
                    <a:pt x="1470755" y="0"/>
                    <a:pt x="1493885" y="23130"/>
                    <a:pt x="1493885" y="51663"/>
                  </a:cubicBezTo>
                  <a:lnTo>
                    <a:pt x="1493885" y="425283"/>
                  </a:lnTo>
                  <a:cubicBezTo>
                    <a:pt x="1493885" y="453816"/>
                    <a:pt x="1470755" y="476946"/>
                    <a:pt x="1442222" y="476946"/>
                  </a:cubicBezTo>
                  <a:lnTo>
                    <a:pt x="806255" y="476946"/>
                  </a:lnTo>
                  <a:lnTo>
                    <a:pt x="746942" y="579208"/>
                  </a:lnTo>
                  <a:lnTo>
                    <a:pt x="687630" y="476946"/>
                  </a:lnTo>
                  <a:lnTo>
                    <a:pt x="51663" y="476946"/>
                  </a:lnTo>
                  <a:cubicBezTo>
                    <a:pt x="23130" y="476946"/>
                    <a:pt x="0" y="453816"/>
                    <a:pt x="0" y="425283"/>
                  </a:cubicBezTo>
                  <a:lnTo>
                    <a:pt x="0" y="51663"/>
                  </a:lnTo>
                  <a:cubicBezTo>
                    <a:pt x="0" y="23130"/>
                    <a:pt x="23130" y="0"/>
                    <a:pt x="51663" y="0"/>
                  </a:cubicBezTo>
                  <a:close/>
                </a:path>
              </a:pathLst>
            </a:custGeom>
            <a:noFill/>
            <a:ln>
              <a:solidFill>
                <a:srgbClr val="6FB7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897A500-5BCF-25F3-8E46-2D660E239914}"/>
                </a:ext>
              </a:extLst>
            </p:cNvPr>
            <p:cNvSpPr txBox="1"/>
            <p:nvPr/>
          </p:nvSpPr>
          <p:spPr>
            <a:xfrm>
              <a:off x="3111620" y="1939795"/>
              <a:ext cx="1524541" cy="43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TW" altLang="en-US" sz="1050" dirty="0"/>
                <a:t>標準報酬月額</a:t>
              </a:r>
              <a:r>
                <a:rPr kumimoji="1" lang="ja-JP" altLang="en-US" sz="1050" dirty="0"/>
                <a:t>が上がると</a:t>
              </a:r>
              <a:endParaRPr kumimoji="1" lang="en-US" altLang="ja-JP" sz="1050" dirty="0"/>
            </a:p>
            <a:p>
              <a:pPr>
                <a:lnSpc>
                  <a:spcPct val="110000"/>
                </a:lnSpc>
              </a:pPr>
              <a:r>
                <a:rPr kumimoji="1" lang="ja-JP" altLang="en-US" sz="1050" dirty="0"/>
                <a:t>保険料も増加</a:t>
              </a:r>
            </a:p>
          </p:txBody>
        </p:sp>
      </p:grp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61AF4CB8-484C-17E1-2CA6-0A9FF9B1DA7A}"/>
              </a:ext>
            </a:extLst>
          </p:cNvPr>
          <p:cNvCxnSpPr>
            <a:cxnSpLocks/>
          </p:cNvCxnSpPr>
          <p:nvPr/>
        </p:nvCxnSpPr>
        <p:spPr>
          <a:xfrm>
            <a:off x="1224663" y="3787623"/>
            <a:ext cx="36137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592BDE1-4138-9250-F76B-E68DBA3029D3}"/>
              </a:ext>
            </a:extLst>
          </p:cNvPr>
          <p:cNvCxnSpPr>
            <a:cxnSpLocks/>
          </p:cNvCxnSpPr>
          <p:nvPr/>
        </p:nvCxnSpPr>
        <p:spPr>
          <a:xfrm>
            <a:off x="1224663" y="6061303"/>
            <a:ext cx="36137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CE83444A-2183-3BF0-496C-6D3090109367}"/>
              </a:ext>
            </a:extLst>
          </p:cNvPr>
          <p:cNvSpPr/>
          <p:nvPr/>
        </p:nvSpPr>
        <p:spPr>
          <a:xfrm>
            <a:off x="7326884" y="2291095"/>
            <a:ext cx="924987" cy="212859"/>
          </a:xfrm>
          <a:prstGeom prst="rect">
            <a:avLst/>
          </a:prstGeom>
          <a:pattFill prst="ltUpDiag">
            <a:fgClr>
              <a:srgbClr val="ED8137"/>
            </a:fgClr>
            <a:bgClr>
              <a:schemeClr val="bg1"/>
            </a:bgClr>
          </a:pattFill>
          <a:ln>
            <a:solidFill>
              <a:srgbClr val="ED81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D80414B7-584E-C3E3-6DB0-ACFB56E393E8}"/>
              </a:ext>
            </a:extLst>
          </p:cNvPr>
          <p:cNvSpPr/>
          <p:nvPr/>
        </p:nvSpPr>
        <p:spPr>
          <a:xfrm>
            <a:off x="7326884" y="2200599"/>
            <a:ext cx="924987" cy="90496"/>
          </a:xfrm>
          <a:prstGeom prst="rect">
            <a:avLst/>
          </a:prstGeom>
          <a:pattFill prst="ltUpDiag">
            <a:fgClr>
              <a:srgbClr val="CE6180"/>
            </a:fgClr>
            <a:bgClr>
              <a:schemeClr val="bg1"/>
            </a:bgClr>
          </a:pattFill>
          <a:ln>
            <a:solidFill>
              <a:srgbClr val="CE61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矢印: 上 93">
            <a:extLst>
              <a:ext uri="{FF2B5EF4-FFF2-40B4-BE49-F238E27FC236}">
                <a16:creationId xmlns:a16="http://schemas.microsoft.com/office/drawing/2014/main" id="{1E356EB2-DF35-0E2A-ED8F-20040026EBC5}"/>
              </a:ext>
            </a:extLst>
          </p:cNvPr>
          <p:cNvSpPr/>
          <p:nvPr/>
        </p:nvSpPr>
        <p:spPr>
          <a:xfrm>
            <a:off x="7611744" y="2296649"/>
            <a:ext cx="355268" cy="201754"/>
          </a:xfrm>
          <a:prstGeom prst="upArrow">
            <a:avLst/>
          </a:prstGeom>
          <a:solidFill>
            <a:schemeClr val="bg1"/>
          </a:solidFill>
          <a:ln cap="rnd">
            <a:solidFill>
              <a:srgbClr val="ED8137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ECC54AA3-4CFD-1925-F6B7-12F6D9C7AB9E}"/>
              </a:ext>
            </a:extLst>
          </p:cNvPr>
          <p:cNvGrpSpPr/>
          <p:nvPr/>
        </p:nvGrpSpPr>
        <p:grpSpPr>
          <a:xfrm>
            <a:off x="5335860" y="2503954"/>
            <a:ext cx="3245561" cy="1579272"/>
            <a:chOff x="5335860" y="2503954"/>
            <a:chExt cx="3245561" cy="1579272"/>
          </a:xfrm>
        </p:grpSpPr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CF47F666-27A1-D5D5-CC7A-7F145AD67637}"/>
                </a:ext>
              </a:extLst>
            </p:cNvPr>
            <p:cNvSpPr txBox="1"/>
            <p:nvPr/>
          </p:nvSpPr>
          <p:spPr>
            <a:xfrm>
              <a:off x="5713549" y="3806227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/>
                <a:t>現行制度</a:t>
              </a: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E7D8532C-7846-2685-80EA-60C5FF36AF08}"/>
                </a:ext>
              </a:extLst>
            </p:cNvPr>
            <p:cNvSpPr txBox="1"/>
            <p:nvPr/>
          </p:nvSpPr>
          <p:spPr>
            <a:xfrm>
              <a:off x="6997333" y="3806227"/>
              <a:ext cx="15840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/>
                <a:t>上限を引き上げた場合</a:t>
              </a:r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A514B246-D1D9-FF0E-F344-E327FD891B86}"/>
                </a:ext>
              </a:extLst>
            </p:cNvPr>
            <p:cNvSpPr/>
            <p:nvPr/>
          </p:nvSpPr>
          <p:spPr>
            <a:xfrm>
              <a:off x="7326884" y="3377137"/>
              <a:ext cx="924987" cy="402553"/>
            </a:xfrm>
            <a:prstGeom prst="rect">
              <a:avLst/>
            </a:prstGeom>
            <a:solidFill>
              <a:srgbClr val="FCD17D"/>
            </a:solidFill>
            <a:ln>
              <a:solidFill>
                <a:srgbClr val="FCD17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>
                  <a:solidFill>
                    <a:schemeClr val="tx1"/>
                  </a:solidFill>
                </a:rPr>
                <a:t>基 礎</a:t>
              </a:r>
            </a:p>
          </p:txBody>
        </p:sp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4BD2CF0A-A258-A66C-0001-885E8B6F0A85}"/>
                </a:ext>
              </a:extLst>
            </p:cNvPr>
            <p:cNvSpPr/>
            <p:nvPr/>
          </p:nvSpPr>
          <p:spPr>
            <a:xfrm>
              <a:off x="7326884" y="2503955"/>
              <a:ext cx="924987" cy="873182"/>
            </a:xfrm>
            <a:prstGeom prst="rect">
              <a:avLst/>
            </a:prstGeom>
            <a:solidFill>
              <a:srgbClr val="ED8137"/>
            </a:solidFill>
            <a:ln>
              <a:solidFill>
                <a:srgbClr val="ED81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/>
                <a:t>報酬</a:t>
              </a:r>
              <a:endParaRPr kumimoji="1" lang="en-US" altLang="ja-JP" sz="1600" dirty="0"/>
            </a:p>
            <a:p>
              <a:pPr algn="ctr"/>
              <a:r>
                <a:rPr kumimoji="1" lang="ja-JP" altLang="en-US" sz="1600" dirty="0"/>
                <a:t>比例</a:t>
              </a:r>
            </a:p>
          </p:txBody>
        </p:sp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62695A6C-1153-848C-4158-E8341A85BE11}"/>
                </a:ext>
              </a:extLst>
            </p:cNvPr>
            <p:cNvGrpSpPr/>
            <p:nvPr/>
          </p:nvGrpSpPr>
          <p:grpSpPr>
            <a:xfrm>
              <a:off x="5651165" y="2503954"/>
              <a:ext cx="924987" cy="1275735"/>
              <a:chOff x="7689586" y="4684973"/>
              <a:chExt cx="924987" cy="1370778"/>
            </a:xfrm>
          </p:grpSpPr>
          <p:sp>
            <p:nvSpPr>
              <p:cNvPr id="98" name="正方形/長方形 97">
                <a:extLst>
                  <a:ext uri="{FF2B5EF4-FFF2-40B4-BE49-F238E27FC236}">
                    <a16:creationId xmlns:a16="http://schemas.microsoft.com/office/drawing/2014/main" id="{1C1C0C78-5A56-7D81-29F4-DF391A5877C8}"/>
                  </a:ext>
                </a:extLst>
              </p:cNvPr>
              <p:cNvSpPr/>
              <p:nvPr/>
            </p:nvSpPr>
            <p:spPr>
              <a:xfrm>
                <a:off x="7689586" y="5623208"/>
                <a:ext cx="924987" cy="432543"/>
              </a:xfrm>
              <a:prstGeom prst="rect">
                <a:avLst/>
              </a:prstGeom>
              <a:solidFill>
                <a:srgbClr val="FCD17D"/>
              </a:solidFill>
              <a:ln>
                <a:solidFill>
                  <a:srgbClr val="FCD17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>
                    <a:solidFill>
                      <a:schemeClr val="tx1"/>
                    </a:solidFill>
                  </a:rPr>
                  <a:t>基 礎</a:t>
                </a:r>
              </a:p>
            </p:txBody>
          </p:sp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5BFD4354-C5B8-8156-295E-44D65DF090DC}"/>
                  </a:ext>
                </a:extLst>
              </p:cNvPr>
              <p:cNvSpPr/>
              <p:nvPr/>
            </p:nvSpPr>
            <p:spPr>
              <a:xfrm>
                <a:off x="7689586" y="4684973"/>
                <a:ext cx="924987" cy="938234"/>
              </a:xfrm>
              <a:prstGeom prst="rect">
                <a:avLst/>
              </a:prstGeom>
              <a:solidFill>
                <a:srgbClr val="ED8137"/>
              </a:solidFill>
              <a:ln>
                <a:solidFill>
                  <a:srgbClr val="ED81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/>
                  <a:t>報酬</a:t>
                </a:r>
                <a:endParaRPr kumimoji="1" lang="en-US" altLang="ja-JP" sz="1600" dirty="0"/>
              </a:p>
              <a:p>
                <a:pPr algn="ctr"/>
                <a:r>
                  <a:rPr kumimoji="1" lang="ja-JP" altLang="en-US" sz="1600" dirty="0"/>
                  <a:t>比例</a:t>
                </a:r>
              </a:p>
            </p:txBody>
          </p:sp>
        </p:grp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AB45FA8F-D0CE-B993-D7E1-692DA393FA9C}"/>
                </a:ext>
              </a:extLst>
            </p:cNvPr>
            <p:cNvCxnSpPr>
              <a:cxnSpLocks/>
            </p:cNvCxnSpPr>
            <p:nvPr/>
          </p:nvCxnSpPr>
          <p:spPr>
            <a:xfrm>
              <a:off x="5335860" y="3785243"/>
              <a:ext cx="3232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二等辺三角形 112">
              <a:extLst>
                <a:ext uri="{FF2B5EF4-FFF2-40B4-BE49-F238E27FC236}">
                  <a16:creationId xmlns:a16="http://schemas.microsoft.com/office/drawing/2014/main" id="{4514FCF7-8D45-330F-95FA-E4F175A496CD}"/>
                </a:ext>
              </a:extLst>
            </p:cNvPr>
            <p:cNvSpPr/>
            <p:nvPr/>
          </p:nvSpPr>
          <p:spPr>
            <a:xfrm rot="5400000">
              <a:off x="6710091" y="2900145"/>
              <a:ext cx="537239" cy="247757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24AF92E2-D008-6F00-696D-55811064E504}"/>
              </a:ext>
            </a:extLst>
          </p:cNvPr>
          <p:cNvGrpSpPr/>
          <p:nvPr/>
        </p:nvGrpSpPr>
        <p:grpSpPr>
          <a:xfrm>
            <a:off x="5335860" y="5089355"/>
            <a:ext cx="3245561" cy="1269931"/>
            <a:chOff x="5335860" y="5089355"/>
            <a:chExt cx="3245561" cy="1269931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AD600417-B730-D28B-8FBF-A443DDC8E09F}"/>
                </a:ext>
              </a:extLst>
            </p:cNvPr>
            <p:cNvSpPr txBox="1"/>
            <p:nvPr/>
          </p:nvSpPr>
          <p:spPr>
            <a:xfrm>
              <a:off x="5713549" y="6082287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/>
                <a:t>現行制度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206AD376-883E-AD5C-A2D9-0C0AA6AA3766}"/>
                </a:ext>
              </a:extLst>
            </p:cNvPr>
            <p:cNvSpPr txBox="1"/>
            <p:nvPr/>
          </p:nvSpPr>
          <p:spPr>
            <a:xfrm>
              <a:off x="6997333" y="6082287"/>
              <a:ext cx="15840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/>
                <a:t>上限を引き上げた場合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D2C0E09-C4BE-EF76-CE62-A4815F9B0236}"/>
                </a:ext>
              </a:extLst>
            </p:cNvPr>
            <p:cNvSpPr/>
            <p:nvPr/>
          </p:nvSpPr>
          <p:spPr>
            <a:xfrm>
              <a:off x="7326884" y="5653199"/>
              <a:ext cx="924987" cy="402553"/>
            </a:xfrm>
            <a:prstGeom prst="rect">
              <a:avLst/>
            </a:prstGeom>
            <a:solidFill>
              <a:srgbClr val="FCD17D"/>
            </a:solidFill>
            <a:ln>
              <a:solidFill>
                <a:srgbClr val="FCD17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>
                  <a:solidFill>
                    <a:schemeClr val="tx1"/>
                  </a:solidFill>
                </a:rPr>
                <a:t>基 礎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DEF4E0D-FDF6-4C26-45C7-559C4361A047}"/>
                </a:ext>
              </a:extLst>
            </p:cNvPr>
            <p:cNvSpPr/>
            <p:nvPr/>
          </p:nvSpPr>
          <p:spPr>
            <a:xfrm>
              <a:off x="7326884" y="5089357"/>
              <a:ext cx="924987" cy="563842"/>
            </a:xfrm>
            <a:prstGeom prst="rect">
              <a:avLst/>
            </a:prstGeom>
            <a:solidFill>
              <a:srgbClr val="ED8137"/>
            </a:solidFill>
            <a:ln>
              <a:solidFill>
                <a:srgbClr val="ED81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/>
                <a:t>報酬</a:t>
              </a:r>
              <a:endParaRPr kumimoji="1" lang="en-US" altLang="ja-JP" sz="1600" dirty="0"/>
            </a:p>
            <a:p>
              <a:pPr algn="ctr"/>
              <a:r>
                <a:rPr kumimoji="1" lang="ja-JP" altLang="en-US" sz="1600" dirty="0"/>
                <a:t>比例</a:t>
              </a:r>
            </a:p>
          </p:txBody>
        </p:sp>
        <p:grpSp>
          <p:nvGrpSpPr>
            <p:cNvPr id="74" name="グループ化 73">
              <a:extLst>
                <a:ext uri="{FF2B5EF4-FFF2-40B4-BE49-F238E27FC236}">
                  <a16:creationId xmlns:a16="http://schemas.microsoft.com/office/drawing/2014/main" id="{F156746F-B764-675A-0921-75DFF8A8DC21}"/>
                </a:ext>
              </a:extLst>
            </p:cNvPr>
            <p:cNvGrpSpPr/>
            <p:nvPr/>
          </p:nvGrpSpPr>
          <p:grpSpPr>
            <a:xfrm>
              <a:off x="5651165" y="5089355"/>
              <a:ext cx="924987" cy="966393"/>
              <a:chOff x="7689586" y="5017361"/>
              <a:chExt cx="924987" cy="1038390"/>
            </a:xfrm>
          </p:grpSpPr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9AC6A864-A03C-F1ED-77C8-77E5C8F505EB}"/>
                  </a:ext>
                </a:extLst>
              </p:cNvPr>
              <p:cNvSpPr/>
              <p:nvPr/>
            </p:nvSpPr>
            <p:spPr>
              <a:xfrm>
                <a:off x="7689586" y="5623208"/>
                <a:ext cx="924987" cy="432543"/>
              </a:xfrm>
              <a:prstGeom prst="rect">
                <a:avLst/>
              </a:prstGeom>
              <a:solidFill>
                <a:srgbClr val="FCD17D"/>
              </a:solidFill>
              <a:ln>
                <a:solidFill>
                  <a:srgbClr val="FCD17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>
                    <a:solidFill>
                      <a:schemeClr val="tx1"/>
                    </a:solidFill>
                  </a:rPr>
                  <a:t>基 礎</a:t>
                </a:r>
              </a:p>
            </p:txBody>
          </p:sp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4020D430-975B-2CAB-AF78-00FCFB6235D6}"/>
                  </a:ext>
                </a:extLst>
              </p:cNvPr>
              <p:cNvSpPr/>
              <p:nvPr/>
            </p:nvSpPr>
            <p:spPr>
              <a:xfrm>
                <a:off x="7689586" y="5017361"/>
                <a:ext cx="924987" cy="605845"/>
              </a:xfrm>
              <a:prstGeom prst="rect">
                <a:avLst/>
              </a:prstGeom>
              <a:solidFill>
                <a:srgbClr val="ED8137"/>
              </a:solidFill>
              <a:ln>
                <a:solidFill>
                  <a:srgbClr val="ED81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/>
                  <a:t>報酬</a:t>
                </a:r>
                <a:endParaRPr kumimoji="1" lang="en-US" altLang="ja-JP" sz="1600" dirty="0"/>
              </a:p>
              <a:p>
                <a:pPr algn="ctr"/>
                <a:r>
                  <a:rPr kumimoji="1" lang="ja-JP" altLang="en-US" sz="1600" dirty="0"/>
                  <a:t>比例</a:t>
                </a:r>
              </a:p>
            </p:txBody>
          </p:sp>
        </p:grp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4ACB6A57-18EA-0176-6685-0CC300B351F9}"/>
                </a:ext>
              </a:extLst>
            </p:cNvPr>
            <p:cNvCxnSpPr>
              <a:cxnSpLocks/>
            </p:cNvCxnSpPr>
            <p:nvPr/>
          </p:nvCxnSpPr>
          <p:spPr>
            <a:xfrm>
              <a:off x="5335860" y="6061303"/>
              <a:ext cx="32336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二等辺三角形 114">
              <a:extLst>
                <a:ext uri="{FF2B5EF4-FFF2-40B4-BE49-F238E27FC236}">
                  <a16:creationId xmlns:a16="http://schemas.microsoft.com/office/drawing/2014/main" id="{DB3DA3F2-EE19-3159-6CF3-80939E1E60B7}"/>
                </a:ext>
              </a:extLst>
            </p:cNvPr>
            <p:cNvSpPr/>
            <p:nvPr/>
          </p:nvSpPr>
          <p:spPr>
            <a:xfrm rot="5400000">
              <a:off x="6710091" y="5318257"/>
              <a:ext cx="537239" cy="247757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4CEB7DF1-BC4E-8EF2-C83B-46B61887F4C1}"/>
              </a:ext>
            </a:extLst>
          </p:cNvPr>
          <p:cNvGrpSpPr/>
          <p:nvPr/>
        </p:nvGrpSpPr>
        <p:grpSpPr>
          <a:xfrm>
            <a:off x="8290032" y="2165822"/>
            <a:ext cx="1055507" cy="1035638"/>
            <a:chOff x="8290032" y="2219056"/>
            <a:chExt cx="1055507" cy="841304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4E356DF8-2738-B3BA-1256-C6035F05478B}"/>
                </a:ext>
              </a:extLst>
            </p:cNvPr>
            <p:cNvSpPr txBox="1"/>
            <p:nvPr/>
          </p:nvSpPr>
          <p:spPr>
            <a:xfrm>
              <a:off x="8420552" y="2219056"/>
              <a:ext cx="924987" cy="80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kumimoji="1" lang="ja-JP" altLang="en-US" sz="1400" dirty="0"/>
                <a:t>①</a:t>
              </a:r>
              <a:endParaRPr kumimoji="1" lang="en-US" altLang="ja-JP" sz="1400" dirty="0"/>
            </a:p>
            <a:p>
              <a:pPr>
                <a:lnSpc>
                  <a:spcPct val="110000"/>
                </a:lnSpc>
              </a:pPr>
              <a:r>
                <a:rPr kumimoji="1" lang="ja-JP" altLang="en-US" sz="1000" dirty="0"/>
                <a:t>保険料が増加すると年金額（報酬比例部分）も増加</a:t>
              </a:r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69300ECC-3F7A-E045-CA81-4B5175CF5075}"/>
                </a:ext>
              </a:extLst>
            </p:cNvPr>
            <p:cNvSpPr/>
            <p:nvPr/>
          </p:nvSpPr>
          <p:spPr>
            <a:xfrm rot="16200000">
              <a:off x="8400978" y="2115799"/>
              <a:ext cx="833615" cy="1055507"/>
            </a:xfrm>
            <a:custGeom>
              <a:avLst/>
              <a:gdLst>
                <a:gd name="connsiteX0" fmla="*/ 833615 w 833615"/>
                <a:gd name="connsiteY0" fmla="*/ 203721 h 1055507"/>
                <a:gd name="connsiteX1" fmla="*/ 833615 w 833615"/>
                <a:gd name="connsiteY1" fmla="*/ 982307 h 1055507"/>
                <a:gd name="connsiteX2" fmla="*/ 760415 w 833615"/>
                <a:gd name="connsiteY2" fmla="*/ 1055507 h 1055507"/>
                <a:gd name="connsiteX3" fmla="*/ 73200 w 833615"/>
                <a:gd name="connsiteY3" fmla="*/ 1055507 h 1055507"/>
                <a:gd name="connsiteX4" fmla="*/ 0 w 833615"/>
                <a:gd name="connsiteY4" fmla="*/ 982307 h 1055507"/>
                <a:gd name="connsiteX5" fmla="*/ 0 w 833615"/>
                <a:gd name="connsiteY5" fmla="*/ 203721 h 1055507"/>
                <a:gd name="connsiteX6" fmla="*/ 73200 w 833615"/>
                <a:gd name="connsiteY6" fmla="*/ 130521 h 1055507"/>
                <a:gd name="connsiteX7" fmla="*/ 591761 w 833615"/>
                <a:gd name="connsiteY7" fmla="*/ 130521 h 1055507"/>
                <a:gd name="connsiteX8" fmla="*/ 661201 w 833615"/>
                <a:gd name="connsiteY8" fmla="*/ 0 h 1055507"/>
                <a:gd name="connsiteX9" fmla="*/ 730641 w 833615"/>
                <a:gd name="connsiteY9" fmla="*/ 130521 h 1055507"/>
                <a:gd name="connsiteX10" fmla="*/ 760415 w 833615"/>
                <a:gd name="connsiteY10" fmla="*/ 130521 h 1055507"/>
                <a:gd name="connsiteX11" fmla="*/ 833615 w 833615"/>
                <a:gd name="connsiteY11" fmla="*/ 203721 h 105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3615" h="1055507">
                  <a:moveTo>
                    <a:pt x="833615" y="203721"/>
                  </a:moveTo>
                  <a:lnTo>
                    <a:pt x="833615" y="982307"/>
                  </a:lnTo>
                  <a:cubicBezTo>
                    <a:pt x="833615" y="1022734"/>
                    <a:pt x="800842" y="1055507"/>
                    <a:pt x="760415" y="1055507"/>
                  </a:cubicBezTo>
                  <a:lnTo>
                    <a:pt x="73200" y="1055507"/>
                  </a:lnTo>
                  <a:cubicBezTo>
                    <a:pt x="32773" y="1055507"/>
                    <a:pt x="0" y="1022734"/>
                    <a:pt x="0" y="982307"/>
                  </a:cubicBezTo>
                  <a:lnTo>
                    <a:pt x="0" y="203721"/>
                  </a:lnTo>
                  <a:cubicBezTo>
                    <a:pt x="0" y="163294"/>
                    <a:pt x="32773" y="130521"/>
                    <a:pt x="73200" y="130521"/>
                  </a:cubicBezTo>
                  <a:lnTo>
                    <a:pt x="591761" y="130521"/>
                  </a:lnTo>
                  <a:lnTo>
                    <a:pt x="661201" y="0"/>
                  </a:lnTo>
                  <a:lnTo>
                    <a:pt x="730641" y="130521"/>
                  </a:lnTo>
                  <a:lnTo>
                    <a:pt x="760415" y="130521"/>
                  </a:lnTo>
                  <a:cubicBezTo>
                    <a:pt x="800842" y="130521"/>
                    <a:pt x="833615" y="163294"/>
                    <a:pt x="833615" y="203721"/>
                  </a:cubicBezTo>
                  <a:close/>
                </a:path>
              </a:pathLst>
            </a:custGeom>
            <a:noFill/>
            <a:ln>
              <a:solidFill>
                <a:srgbClr val="ED81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806EBEB5-5007-2457-0E2C-AFF7EFA765C1}"/>
              </a:ext>
            </a:extLst>
          </p:cNvPr>
          <p:cNvGrpSpPr/>
          <p:nvPr/>
        </p:nvGrpSpPr>
        <p:grpSpPr>
          <a:xfrm>
            <a:off x="5792942" y="1817816"/>
            <a:ext cx="3515546" cy="360747"/>
            <a:chOff x="5526904" y="1834676"/>
            <a:chExt cx="3852045" cy="343886"/>
          </a:xfrm>
        </p:grpSpPr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A08750FC-19D4-29F5-902D-DDAB23BBF169}"/>
                </a:ext>
              </a:extLst>
            </p:cNvPr>
            <p:cNvSpPr txBox="1"/>
            <p:nvPr/>
          </p:nvSpPr>
          <p:spPr>
            <a:xfrm>
              <a:off x="5526904" y="1834676"/>
              <a:ext cx="3852045" cy="29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kumimoji="1" lang="ja-JP" altLang="en-US" sz="1400" dirty="0"/>
                <a:t>②</a:t>
              </a:r>
              <a:r>
                <a:rPr kumimoji="1" lang="ja-JP" altLang="en-US" sz="1100" dirty="0"/>
                <a:t>　</a:t>
              </a:r>
              <a:r>
                <a:rPr kumimoji="1" lang="ja-JP" altLang="en-US" sz="1050" dirty="0"/>
                <a:t>厚生年金受給者全体の給付水準にプラスの効果</a:t>
              </a:r>
              <a:endParaRPr kumimoji="1" lang="ja-JP" altLang="en-US" sz="1000" strike="sngStrike" dirty="0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4C58F932-3DD8-15B3-F265-788DE372B6AE}"/>
                </a:ext>
              </a:extLst>
            </p:cNvPr>
            <p:cNvSpPr/>
            <p:nvPr/>
          </p:nvSpPr>
          <p:spPr>
            <a:xfrm rot="10800000">
              <a:off x="6092721" y="1868949"/>
              <a:ext cx="3248160" cy="309613"/>
            </a:xfrm>
            <a:custGeom>
              <a:avLst/>
              <a:gdLst>
                <a:gd name="connsiteX0" fmla="*/ 3035446 w 3097602"/>
                <a:gd name="connsiteY0" fmla="*/ 309613 h 309613"/>
                <a:gd name="connsiteX1" fmla="*/ 62156 w 3097602"/>
                <a:gd name="connsiteY1" fmla="*/ 309613 h 309613"/>
                <a:gd name="connsiteX2" fmla="*/ 0 w 3097602"/>
                <a:gd name="connsiteY2" fmla="*/ 247457 h 309613"/>
                <a:gd name="connsiteX3" fmla="*/ 0 w 3097602"/>
                <a:gd name="connsiteY3" fmla="*/ 124007 h 309613"/>
                <a:gd name="connsiteX4" fmla="*/ 62156 w 3097602"/>
                <a:gd name="connsiteY4" fmla="*/ 61851 h 309613"/>
                <a:gd name="connsiteX5" fmla="*/ 1508565 w 3097602"/>
                <a:gd name="connsiteY5" fmla="*/ 61851 h 309613"/>
                <a:gd name="connsiteX6" fmla="*/ 1551508 w 3097602"/>
                <a:gd name="connsiteY6" fmla="*/ 0 h 309613"/>
                <a:gd name="connsiteX7" fmla="*/ 1594451 w 3097602"/>
                <a:gd name="connsiteY7" fmla="*/ 61851 h 309613"/>
                <a:gd name="connsiteX8" fmla="*/ 3035446 w 3097602"/>
                <a:gd name="connsiteY8" fmla="*/ 61851 h 309613"/>
                <a:gd name="connsiteX9" fmla="*/ 3097602 w 3097602"/>
                <a:gd name="connsiteY9" fmla="*/ 124007 h 309613"/>
                <a:gd name="connsiteX10" fmla="*/ 3097602 w 3097602"/>
                <a:gd name="connsiteY10" fmla="*/ 247457 h 309613"/>
                <a:gd name="connsiteX11" fmla="*/ 3035446 w 3097602"/>
                <a:gd name="connsiteY11" fmla="*/ 309613 h 3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7602" h="309613">
                  <a:moveTo>
                    <a:pt x="3035446" y="309613"/>
                  </a:moveTo>
                  <a:lnTo>
                    <a:pt x="62156" y="309613"/>
                  </a:lnTo>
                  <a:cubicBezTo>
                    <a:pt x="27828" y="309613"/>
                    <a:pt x="0" y="281785"/>
                    <a:pt x="0" y="247457"/>
                  </a:cubicBezTo>
                  <a:lnTo>
                    <a:pt x="0" y="124007"/>
                  </a:lnTo>
                  <a:cubicBezTo>
                    <a:pt x="0" y="89679"/>
                    <a:pt x="27828" y="61851"/>
                    <a:pt x="62156" y="61851"/>
                  </a:cubicBezTo>
                  <a:lnTo>
                    <a:pt x="1508565" y="61851"/>
                  </a:lnTo>
                  <a:lnTo>
                    <a:pt x="1551508" y="0"/>
                  </a:lnTo>
                  <a:lnTo>
                    <a:pt x="1594451" y="61851"/>
                  </a:lnTo>
                  <a:lnTo>
                    <a:pt x="3035446" y="61851"/>
                  </a:lnTo>
                  <a:cubicBezTo>
                    <a:pt x="3069774" y="61851"/>
                    <a:pt x="3097602" y="89679"/>
                    <a:pt x="3097602" y="124007"/>
                  </a:cubicBezTo>
                  <a:lnTo>
                    <a:pt x="3097602" y="247457"/>
                  </a:lnTo>
                  <a:cubicBezTo>
                    <a:pt x="3097602" y="281785"/>
                    <a:pt x="3069774" y="309613"/>
                    <a:pt x="3035446" y="309613"/>
                  </a:cubicBezTo>
                  <a:close/>
                </a:path>
              </a:pathLst>
            </a:custGeom>
            <a:noFill/>
            <a:ln>
              <a:solidFill>
                <a:srgbClr val="CE61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6496AAFB-824C-E9A5-2CA1-B867E8462481}"/>
              </a:ext>
            </a:extLst>
          </p:cNvPr>
          <p:cNvSpPr/>
          <p:nvPr/>
        </p:nvSpPr>
        <p:spPr>
          <a:xfrm>
            <a:off x="7326884" y="4986748"/>
            <a:ext cx="924987" cy="90496"/>
          </a:xfrm>
          <a:prstGeom prst="rect">
            <a:avLst/>
          </a:prstGeom>
          <a:solidFill>
            <a:srgbClr val="CE6180"/>
          </a:solidFill>
          <a:ln>
            <a:solidFill>
              <a:srgbClr val="CE61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0176BACA-8ADB-3BE0-02DD-DCFEEC9D61BE}"/>
              </a:ext>
            </a:extLst>
          </p:cNvPr>
          <p:cNvSpPr/>
          <p:nvPr/>
        </p:nvSpPr>
        <p:spPr>
          <a:xfrm>
            <a:off x="7326884" y="2200599"/>
            <a:ext cx="924987" cy="90496"/>
          </a:xfrm>
          <a:prstGeom prst="rect">
            <a:avLst/>
          </a:prstGeom>
          <a:solidFill>
            <a:srgbClr val="CE6180"/>
          </a:solidFill>
          <a:ln>
            <a:solidFill>
              <a:srgbClr val="CE61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C2606486-9998-825F-F0C1-4F4FE4E992B2}"/>
              </a:ext>
            </a:extLst>
          </p:cNvPr>
          <p:cNvSpPr/>
          <p:nvPr/>
        </p:nvSpPr>
        <p:spPr>
          <a:xfrm>
            <a:off x="597802" y="4373916"/>
            <a:ext cx="514800" cy="1960208"/>
          </a:xfrm>
          <a:prstGeom prst="rect">
            <a:avLst/>
          </a:prstGeom>
          <a:solidFill>
            <a:srgbClr val="00A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100" dirty="0"/>
              <a:t>上限引き上げに該当しない者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（報酬が</a:t>
            </a:r>
            <a:r>
              <a:rPr kumimoji="1" lang="en-US" altLang="ja-JP" sz="1100" dirty="0"/>
              <a:t>65</a:t>
            </a:r>
            <a:r>
              <a:rPr kumimoji="1" lang="ja-JP" altLang="en-US" sz="1100" dirty="0"/>
              <a:t>万未満の者）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4BD305A-8A34-FDAF-F1CE-AF712DFEE440}"/>
              </a:ext>
            </a:extLst>
          </p:cNvPr>
          <p:cNvSpPr txBox="1"/>
          <p:nvPr/>
        </p:nvSpPr>
        <p:spPr>
          <a:xfrm>
            <a:off x="4417964" y="2578813"/>
            <a:ext cx="7354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/>
              <a:t>所得再分配</a:t>
            </a:r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8314848E-F476-4444-7FF4-8635DB313F00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149059" y="4728363"/>
            <a:ext cx="1114581" cy="0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FBCEDD4-7ED2-F4A1-70C0-DE42AEFAF391}"/>
              </a:ext>
            </a:extLst>
          </p:cNvPr>
          <p:cNvCxnSpPr>
            <a:cxnSpLocks/>
          </p:cNvCxnSpPr>
          <p:nvPr/>
        </p:nvCxnSpPr>
        <p:spPr>
          <a:xfrm flipV="1">
            <a:off x="4401234" y="2794953"/>
            <a:ext cx="747824" cy="20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76F7E9AD-BFAD-2FA0-42E4-FAF0166D0217}"/>
              </a:ext>
            </a:extLst>
          </p:cNvPr>
          <p:cNvCxnSpPr>
            <a:cxnSpLocks/>
          </p:cNvCxnSpPr>
          <p:nvPr/>
        </p:nvCxnSpPr>
        <p:spPr>
          <a:xfrm>
            <a:off x="5149058" y="1965608"/>
            <a:ext cx="0" cy="2762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C6DEFF5B-CA41-B27C-1B79-4C3916467747}"/>
              </a:ext>
            </a:extLst>
          </p:cNvPr>
          <p:cNvSpPr/>
          <p:nvPr/>
        </p:nvSpPr>
        <p:spPr>
          <a:xfrm rot="5400000">
            <a:off x="2765621" y="5468906"/>
            <a:ext cx="537239" cy="24775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0738F74-C0CE-0449-EA90-7A0B9B669684}"/>
              </a:ext>
            </a:extLst>
          </p:cNvPr>
          <p:cNvGrpSpPr/>
          <p:nvPr/>
        </p:nvGrpSpPr>
        <p:grpSpPr>
          <a:xfrm>
            <a:off x="6263640" y="4575500"/>
            <a:ext cx="3437575" cy="390265"/>
            <a:chOff x="6491041" y="4528156"/>
            <a:chExt cx="2959349" cy="390265"/>
          </a:xfrm>
        </p:grpSpPr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B8302361-8DFD-5A7B-48F2-CD71A1045E5A}"/>
                </a:ext>
              </a:extLst>
            </p:cNvPr>
            <p:cNvSpPr/>
            <p:nvPr/>
          </p:nvSpPr>
          <p:spPr>
            <a:xfrm rot="10800000">
              <a:off x="6542863" y="4547506"/>
              <a:ext cx="2549741" cy="370915"/>
            </a:xfrm>
            <a:custGeom>
              <a:avLst/>
              <a:gdLst>
                <a:gd name="connsiteX0" fmla="*/ 2503830 w 2549741"/>
                <a:gd name="connsiteY0" fmla="*/ 370915 h 370915"/>
                <a:gd name="connsiteX1" fmla="*/ 45911 w 2549741"/>
                <a:gd name="connsiteY1" fmla="*/ 370915 h 370915"/>
                <a:gd name="connsiteX2" fmla="*/ 0 w 2549741"/>
                <a:gd name="connsiteY2" fmla="*/ 325004 h 370915"/>
                <a:gd name="connsiteX3" fmla="*/ 0 w 2549741"/>
                <a:gd name="connsiteY3" fmla="*/ 141365 h 370915"/>
                <a:gd name="connsiteX4" fmla="*/ 45911 w 2549741"/>
                <a:gd name="connsiteY4" fmla="*/ 95454 h 370915"/>
                <a:gd name="connsiteX5" fmla="*/ 1219508 w 2549741"/>
                <a:gd name="connsiteY5" fmla="*/ 95454 h 370915"/>
                <a:gd name="connsiteX6" fmla="*/ 1274871 w 2549741"/>
                <a:gd name="connsiteY6" fmla="*/ 0 h 370915"/>
                <a:gd name="connsiteX7" fmla="*/ 1330234 w 2549741"/>
                <a:gd name="connsiteY7" fmla="*/ 95454 h 370915"/>
                <a:gd name="connsiteX8" fmla="*/ 2503830 w 2549741"/>
                <a:gd name="connsiteY8" fmla="*/ 95454 h 370915"/>
                <a:gd name="connsiteX9" fmla="*/ 2549741 w 2549741"/>
                <a:gd name="connsiteY9" fmla="*/ 141365 h 370915"/>
                <a:gd name="connsiteX10" fmla="*/ 2549741 w 2549741"/>
                <a:gd name="connsiteY10" fmla="*/ 325004 h 370915"/>
                <a:gd name="connsiteX11" fmla="*/ 2503830 w 2549741"/>
                <a:gd name="connsiteY11" fmla="*/ 370915 h 37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9741" h="370915">
                  <a:moveTo>
                    <a:pt x="2503830" y="370915"/>
                  </a:moveTo>
                  <a:lnTo>
                    <a:pt x="45911" y="370915"/>
                  </a:lnTo>
                  <a:cubicBezTo>
                    <a:pt x="20555" y="370915"/>
                    <a:pt x="0" y="350360"/>
                    <a:pt x="0" y="325004"/>
                  </a:cubicBezTo>
                  <a:lnTo>
                    <a:pt x="0" y="141365"/>
                  </a:lnTo>
                  <a:cubicBezTo>
                    <a:pt x="0" y="116009"/>
                    <a:pt x="20555" y="95454"/>
                    <a:pt x="45911" y="95454"/>
                  </a:cubicBezTo>
                  <a:lnTo>
                    <a:pt x="1219508" y="95454"/>
                  </a:lnTo>
                  <a:lnTo>
                    <a:pt x="1274871" y="0"/>
                  </a:lnTo>
                  <a:lnTo>
                    <a:pt x="1330234" y="95454"/>
                  </a:lnTo>
                  <a:lnTo>
                    <a:pt x="2503830" y="95454"/>
                  </a:lnTo>
                  <a:cubicBezTo>
                    <a:pt x="2529186" y="95454"/>
                    <a:pt x="2549741" y="116009"/>
                    <a:pt x="2549741" y="141365"/>
                  </a:cubicBezTo>
                  <a:lnTo>
                    <a:pt x="2549741" y="325004"/>
                  </a:lnTo>
                  <a:cubicBezTo>
                    <a:pt x="2549741" y="350360"/>
                    <a:pt x="2529186" y="370915"/>
                    <a:pt x="2503830" y="370915"/>
                  </a:cubicBezTo>
                  <a:close/>
                </a:path>
              </a:pathLst>
            </a:custGeom>
            <a:noFill/>
            <a:ln>
              <a:solidFill>
                <a:srgbClr val="CE61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4C8A1F1-F8D5-B45C-05CE-04B1DF53B46D}"/>
                </a:ext>
              </a:extLst>
            </p:cNvPr>
            <p:cNvSpPr txBox="1"/>
            <p:nvPr/>
          </p:nvSpPr>
          <p:spPr>
            <a:xfrm>
              <a:off x="6491041" y="4528156"/>
              <a:ext cx="2959349" cy="305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ja-JP" altLang="en-US" sz="1400" dirty="0"/>
                <a:t>②</a:t>
              </a:r>
              <a:r>
                <a:rPr kumimoji="1" lang="ja-JP" altLang="en-US" sz="1000" dirty="0"/>
                <a:t>　</a:t>
              </a:r>
              <a:r>
                <a:rPr kumimoji="1" lang="ja-JP" altLang="en-US" sz="1050" dirty="0"/>
                <a:t>厚生年金受給者全体の給付水準にプラスの効果</a:t>
              </a:r>
              <a:endParaRPr kumimoji="1" lang="en-US" altLang="ja-JP" sz="1000" dirty="0"/>
            </a:p>
          </p:txBody>
        </p:sp>
      </p:grp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CCAC6E20-F23F-C9D0-D1FB-38056C9F953A}"/>
              </a:ext>
            </a:extLst>
          </p:cNvPr>
          <p:cNvCxnSpPr>
            <a:cxnSpLocks/>
          </p:cNvCxnSpPr>
          <p:nvPr/>
        </p:nvCxnSpPr>
        <p:spPr>
          <a:xfrm>
            <a:off x="5149058" y="1970950"/>
            <a:ext cx="1114582" cy="0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5F7C857-1C42-3CCF-F17B-62E529349150}"/>
              </a:ext>
            </a:extLst>
          </p:cNvPr>
          <p:cNvSpPr txBox="1"/>
          <p:nvPr/>
        </p:nvSpPr>
        <p:spPr>
          <a:xfrm>
            <a:off x="1112516" y="1515848"/>
            <a:ext cx="3996768" cy="259675"/>
          </a:xfrm>
          <a:prstGeom prst="roundRect">
            <a:avLst>
              <a:gd name="adj" fmla="val 50000"/>
            </a:avLst>
          </a:prstGeom>
          <a:solidFill>
            <a:srgbClr val="6FB77B">
              <a:alpha val="50000"/>
            </a:srgbClr>
          </a:solidFill>
        </p:spPr>
        <p:txBody>
          <a:bodyPr wrap="square" tIns="0" bIns="0" rtlCol="0" anchor="ctr">
            <a:spAutoFit/>
          </a:bodyPr>
          <a:lstStyle/>
          <a:p>
            <a:pPr algn="ctr"/>
            <a:r>
              <a:rPr kumimoji="1" lang="ja-JP" altLang="en-US" sz="1200" b="1" dirty="0"/>
              <a:t>保険料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E31378B-DD21-EF94-4C3F-D336E290C0C6}"/>
              </a:ext>
            </a:extLst>
          </p:cNvPr>
          <p:cNvSpPr txBox="1"/>
          <p:nvPr/>
        </p:nvSpPr>
        <p:spPr>
          <a:xfrm>
            <a:off x="5348845" y="1515848"/>
            <a:ext cx="3996768" cy="259675"/>
          </a:xfrm>
          <a:prstGeom prst="roundRect">
            <a:avLst>
              <a:gd name="adj" fmla="val 50000"/>
            </a:avLst>
          </a:prstGeom>
          <a:solidFill>
            <a:srgbClr val="ED8137">
              <a:alpha val="50000"/>
            </a:srgbClr>
          </a:solidFill>
        </p:spPr>
        <p:txBody>
          <a:bodyPr wrap="square" tIns="0" bIns="0" rtlCol="0" anchor="ctr">
            <a:spAutoFit/>
          </a:bodyPr>
          <a:lstStyle/>
          <a:p>
            <a:pPr algn="ctr"/>
            <a:r>
              <a:rPr kumimoji="1" lang="ja-JP" altLang="en-US" sz="1200" b="1" dirty="0"/>
              <a:t>年金額</a:t>
            </a:r>
          </a:p>
        </p:txBody>
      </p:sp>
    </p:spTree>
    <p:extLst>
      <p:ext uri="{BB962C8B-B14F-4D97-AF65-F5344CB8AC3E}">
        <p14:creationId xmlns:p14="http://schemas.microsoft.com/office/powerpoint/2010/main" val="335326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5897E-6 0.04305 L 4.35897E-6 3.7037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4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336 -0.03588 L -4.10256E-6 2.96296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12821E-7 0.02662 L 5.12821E-7 1.85185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7.69231E-7 0.02662 L 7.69231E-7 -1.85185E-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0" grpId="0" animBg="1"/>
      <p:bldP spid="92" grpId="0" animBg="1"/>
      <p:bldP spid="93" grpId="0" animBg="1"/>
      <p:bldP spid="94" grpId="0" animBg="1"/>
      <p:bldP spid="137" grpId="0" animBg="1"/>
      <p:bldP spid="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5A747F-6AEB-CFC7-AE5E-572ACF06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7DC137C5-0860-2754-80EB-5ABDBD12D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61" y="453424"/>
            <a:ext cx="3696224" cy="82096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D7EB99-56B6-1BD2-9B0F-D686A7BC729B}"/>
              </a:ext>
            </a:extLst>
          </p:cNvPr>
          <p:cNvSpPr txBox="1"/>
          <p:nvPr/>
        </p:nvSpPr>
        <p:spPr>
          <a:xfrm>
            <a:off x="551993" y="590790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spc="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所得再分配の仕組み</a:t>
            </a:r>
            <a:endParaRPr lang="ja-JP" altLang="en-US" sz="2400" b="1" strike="sngStrike" spc="3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90A626-7F53-8B12-043B-9D44FB309A5B}"/>
              </a:ext>
            </a:extLst>
          </p:cNvPr>
          <p:cNvSpPr txBox="1"/>
          <p:nvPr/>
        </p:nvSpPr>
        <p:spPr>
          <a:xfrm>
            <a:off x="551993" y="1427608"/>
            <a:ext cx="8757107" cy="105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00000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賃金が半分になると、保険料も半分になりますが、もらえる基礎年金額は変わりません。</a:t>
            </a: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その</a:t>
            </a:r>
            <a:r>
              <a:rPr kumimoji="1" lang="ja-JP" alt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ため、</a:t>
            </a:r>
            <a:r>
              <a:rPr kumimoji="1" lang="ja-JP" altLang="en-US" b="1" i="0" u="none" strike="noStrike" kern="1200" cap="none" spc="0" normalizeH="0" baseline="0" noProof="0">
                <a:ln>
                  <a:noFill/>
                </a:ln>
                <a:solidFill>
                  <a:srgbClr val="ED8137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保険料が半分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D8137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になっても、厚生年金と基礎年金の合計は、</a:t>
            </a:r>
            <a:b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ED8137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D8137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半分</a:t>
            </a:r>
            <a:r>
              <a:rPr kumimoji="1" lang="ja-JP" altLang="en-US" b="1" i="0" u="none" kern="1200" cap="none" spc="0" normalizeH="0" baseline="0" noProof="0" dirty="0">
                <a:ln>
                  <a:noFill/>
                </a:ln>
                <a:solidFill>
                  <a:srgbClr val="ED8137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よりも多くなります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D8137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C0209A3-3F1A-E9B6-9EA8-199A5ABB452E}"/>
              </a:ext>
            </a:extLst>
          </p:cNvPr>
          <p:cNvSpPr txBox="1"/>
          <p:nvPr/>
        </p:nvSpPr>
        <p:spPr>
          <a:xfrm>
            <a:off x="617805" y="2648801"/>
            <a:ext cx="6786673" cy="420243"/>
          </a:xfrm>
          <a:prstGeom prst="rect">
            <a:avLst/>
          </a:prstGeom>
          <a:solidFill>
            <a:srgbClr val="6FB77B"/>
          </a:solidFill>
        </p:spPr>
        <p:txBody>
          <a:bodyPr wrap="square" tIns="36000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00000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所得再分配のイメージ</a:t>
            </a:r>
          </a:p>
        </p:txBody>
      </p:sp>
      <p:graphicFrame>
        <p:nvGraphicFramePr>
          <p:cNvPr id="11" name="グラフ 10">
            <a:extLst>
              <a:ext uri="{FF2B5EF4-FFF2-40B4-BE49-F238E27FC236}">
                <a16:creationId xmlns:a16="http://schemas.microsoft.com/office/drawing/2014/main" id="{83034BA6-3A7C-7204-D0B1-6A4FA3460A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543370"/>
              </p:ext>
            </p:extLst>
          </p:nvPr>
        </p:nvGraphicFramePr>
        <p:xfrm>
          <a:off x="-284641" y="3023024"/>
          <a:ext cx="8233716" cy="332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BEFB2B-F1DC-E09A-2977-87190CA5F676}"/>
              </a:ext>
            </a:extLst>
          </p:cNvPr>
          <p:cNvSpPr txBox="1"/>
          <p:nvPr/>
        </p:nvSpPr>
        <p:spPr>
          <a:xfrm>
            <a:off x="612151" y="5430392"/>
            <a:ext cx="968187" cy="49244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200" dirty="0"/>
              <a:t>保険料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０</a:t>
            </a:r>
            <a:r>
              <a:rPr kumimoji="1" lang="ja-JP" altLang="en-US" sz="1200" dirty="0"/>
              <a:t>円</a:t>
            </a:r>
            <a:endParaRPr lang="ja-JP" altLang="en-US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EF9300-0996-85CB-DF1D-0A9DB3FB813B}"/>
              </a:ext>
            </a:extLst>
          </p:cNvPr>
          <p:cNvSpPr txBox="1"/>
          <p:nvPr/>
        </p:nvSpPr>
        <p:spPr>
          <a:xfrm>
            <a:off x="1598919" y="5253412"/>
            <a:ext cx="968187" cy="49244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200" dirty="0"/>
              <a:t>保険料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２</a:t>
            </a:r>
            <a:r>
              <a:rPr kumimoji="1" lang="ja-JP" altLang="en-US" sz="1200" dirty="0"/>
              <a:t>万円</a:t>
            </a:r>
            <a:endParaRPr lang="ja-JP" altLang="en-US" sz="1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057C6A-A1DF-18AD-D4A2-FD159F324310}"/>
              </a:ext>
            </a:extLst>
          </p:cNvPr>
          <p:cNvSpPr txBox="1"/>
          <p:nvPr/>
        </p:nvSpPr>
        <p:spPr>
          <a:xfrm>
            <a:off x="2539571" y="5040079"/>
            <a:ext cx="968187" cy="49244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200" dirty="0"/>
              <a:t>保険料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４</a:t>
            </a:r>
            <a:r>
              <a:rPr kumimoji="1" lang="ja-JP" altLang="en-US" sz="1200" dirty="0"/>
              <a:t>万円</a:t>
            </a:r>
            <a:endParaRPr lang="ja-JP" altLang="en-US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9ACF622-75DD-738D-0569-F81090C4722D}"/>
              </a:ext>
            </a:extLst>
          </p:cNvPr>
          <p:cNvSpPr txBox="1"/>
          <p:nvPr/>
        </p:nvSpPr>
        <p:spPr>
          <a:xfrm>
            <a:off x="1466269" y="5939144"/>
            <a:ext cx="1269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spc="300" dirty="0"/>
              <a:t>保険料</a:t>
            </a:r>
            <a:endParaRPr lang="ja-JP" altLang="en-US" sz="1400" spc="3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F214E1E-504F-6D00-BD5B-547B5EAE93F9}"/>
              </a:ext>
            </a:extLst>
          </p:cNvPr>
          <p:cNvSpPr txBox="1"/>
          <p:nvPr/>
        </p:nvSpPr>
        <p:spPr>
          <a:xfrm>
            <a:off x="5332216" y="5939144"/>
            <a:ext cx="1269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spc="300" dirty="0"/>
              <a:t>年金額</a:t>
            </a:r>
            <a:endParaRPr lang="ja-JP" altLang="en-US" sz="1400" spc="3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C07CB79-F2BD-31B9-53E6-0C1D7242147E}"/>
              </a:ext>
            </a:extLst>
          </p:cNvPr>
          <p:cNvSpPr txBox="1"/>
          <p:nvPr/>
        </p:nvSpPr>
        <p:spPr>
          <a:xfrm>
            <a:off x="4499924" y="4731410"/>
            <a:ext cx="968187" cy="49244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200" dirty="0"/>
              <a:t>年金額</a:t>
            </a:r>
            <a:br>
              <a:rPr kumimoji="1" lang="en-US" altLang="ja-JP" sz="1200" dirty="0"/>
            </a:br>
            <a:r>
              <a:rPr kumimoji="1" lang="en-US" altLang="ja-JP" sz="1400" dirty="0"/>
              <a:t>6.8</a:t>
            </a:r>
            <a:r>
              <a:rPr kumimoji="1" lang="ja-JP" altLang="en-US" sz="1200" dirty="0"/>
              <a:t>万円</a:t>
            </a:r>
            <a:endParaRPr lang="ja-JP" altLang="en-US" sz="12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6B90262-4802-10C8-9D3E-D0095477E08E}"/>
              </a:ext>
            </a:extLst>
          </p:cNvPr>
          <p:cNvSpPr txBox="1"/>
          <p:nvPr/>
        </p:nvSpPr>
        <p:spPr>
          <a:xfrm>
            <a:off x="5468111" y="4207880"/>
            <a:ext cx="968187" cy="49244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200" dirty="0"/>
              <a:t>年金額</a:t>
            </a:r>
            <a:endParaRPr kumimoji="1" lang="en-US" altLang="ja-JP" sz="1200" dirty="0"/>
          </a:p>
          <a:p>
            <a:pPr algn="ctr"/>
            <a:r>
              <a:rPr kumimoji="1" lang="en-US" altLang="ja-JP" sz="1400" dirty="0"/>
              <a:t>11.6</a:t>
            </a:r>
            <a:r>
              <a:rPr kumimoji="1" lang="ja-JP" altLang="en-US" sz="1200" dirty="0"/>
              <a:t>万円</a:t>
            </a:r>
            <a:endParaRPr lang="ja-JP" altLang="en-US" sz="12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A9DDCD5-2B6E-4DA2-E14C-C3EC3ECDAD35}"/>
              </a:ext>
            </a:extLst>
          </p:cNvPr>
          <p:cNvSpPr txBox="1"/>
          <p:nvPr/>
        </p:nvSpPr>
        <p:spPr>
          <a:xfrm>
            <a:off x="6420736" y="3680755"/>
            <a:ext cx="968187" cy="49244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200" dirty="0"/>
              <a:t>年金額</a:t>
            </a:r>
            <a:endParaRPr kumimoji="1" lang="en-US" altLang="ja-JP" sz="1200" dirty="0"/>
          </a:p>
          <a:p>
            <a:pPr algn="ctr"/>
            <a:r>
              <a:rPr kumimoji="1" lang="en-US" altLang="ja-JP" sz="1400" dirty="0"/>
              <a:t>16.4</a:t>
            </a:r>
            <a:r>
              <a:rPr kumimoji="1" lang="ja-JP" altLang="en-US" sz="1200" dirty="0"/>
              <a:t>万円</a:t>
            </a:r>
            <a:endParaRPr lang="ja-JP" altLang="en-US" sz="12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85F9346-5DCB-EC2C-DF11-987D03A937FE}"/>
              </a:ext>
            </a:extLst>
          </p:cNvPr>
          <p:cNvSpPr txBox="1"/>
          <p:nvPr/>
        </p:nvSpPr>
        <p:spPr>
          <a:xfrm>
            <a:off x="6553932" y="5378760"/>
            <a:ext cx="70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/>
              <a:t>基礎年金</a:t>
            </a:r>
            <a:endParaRPr kumimoji="1" lang="en-US" altLang="ja-JP" sz="800" dirty="0"/>
          </a:p>
          <a:p>
            <a:pPr algn="ctr"/>
            <a:endParaRPr kumimoji="1" lang="en-US" altLang="ja-JP" sz="800" dirty="0"/>
          </a:p>
          <a:p>
            <a:pPr algn="ctr"/>
            <a:r>
              <a:rPr kumimoji="1" lang="en-US" altLang="ja-JP" sz="800" dirty="0"/>
              <a:t>6.8</a:t>
            </a:r>
            <a:r>
              <a:rPr kumimoji="1" lang="ja-JP" altLang="en-US" sz="800" dirty="0"/>
              <a:t>万円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63F239E-A3A1-2D57-5D23-97BE58A37BA3}"/>
              </a:ext>
            </a:extLst>
          </p:cNvPr>
          <p:cNvSpPr txBox="1"/>
          <p:nvPr/>
        </p:nvSpPr>
        <p:spPr>
          <a:xfrm>
            <a:off x="6571810" y="4421972"/>
            <a:ext cx="70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/>
              <a:t>厚生年金</a:t>
            </a:r>
            <a:endParaRPr kumimoji="1" lang="en-US" altLang="ja-JP" sz="800" dirty="0"/>
          </a:p>
          <a:p>
            <a:pPr algn="ctr"/>
            <a:endParaRPr kumimoji="1" lang="en-US" altLang="ja-JP" sz="800" dirty="0"/>
          </a:p>
          <a:p>
            <a:pPr algn="ctr"/>
            <a:r>
              <a:rPr kumimoji="1" lang="en-US" altLang="ja-JP" sz="800" dirty="0"/>
              <a:t>9.6</a:t>
            </a:r>
            <a:r>
              <a:rPr kumimoji="1" lang="ja-JP" altLang="en-US" sz="800" dirty="0"/>
              <a:t>万円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8CCF9C4-1746-B32A-0B5F-1D2EACC2539B}"/>
              </a:ext>
            </a:extLst>
          </p:cNvPr>
          <p:cNvSpPr txBox="1"/>
          <p:nvPr/>
        </p:nvSpPr>
        <p:spPr>
          <a:xfrm>
            <a:off x="4202623" y="6236126"/>
            <a:ext cx="3362983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tx1"/>
                </a:solidFill>
              </a:rPr>
              <a:t>※</a:t>
            </a:r>
            <a:r>
              <a:rPr kumimoji="1" lang="ja-JP" altLang="en-US" sz="1050" dirty="0">
                <a:solidFill>
                  <a:schemeClr val="tx1"/>
                </a:solidFill>
              </a:rPr>
              <a:t>同じ保険料で</a:t>
            </a:r>
            <a:r>
              <a:rPr kumimoji="1" lang="en-US" altLang="ja-JP" sz="1050" dirty="0">
                <a:solidFill>
                  <a:schemeClr val="tx1"/>
                </a:solidFill>
              </a:rPr>
              <a:t>40</a:t>
            </a:r>
            <a:r>
              <a:rPr kumimoji="1" lang="ja-JP" altLang="en-US" sz="1050" dirty="0">
                <a:solidFill>
                  <a:schemeClr val="tx1"/>
                </a:solidFill>
              </a:rPr>
              <a:t>年間加入した場合のおおよその金額です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en-US" altLang="ja-JP" sz="1050" dirty="0">
                <a:solidFill>
                  <a:schemeClr val="tx1"/>
                </a:solidFill>
              </a:rPr>
              <a:t>※</a:t>
            </a:r>
            <a:r>
              <a:rPr kumimoji="1" lang="ja-JP" altLang="en-US" sz="1050" dirty="0">
                <a:solidFill>
                  <a:schemeClr val="tx1"/>
                </a:solidFill>
              </a:rPr>
              <a:t>保険料は本人負担分です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B9F84AD7-000B-D1BE-389C-2267F0CB19A9}"/>
              </a:ext>
            </a:extLst>
          </p:cNvPr>
          <p:cNvCxnSpPr>
            <a:cxnSpLocks/>
          </p:cNvCxnSpPr>
          <p:nvPr/>
        </p:nvCxnSpPr>
        <p:spPr>
          <a:xfrm>
            <a:off x="6420736" y="3985092"/>
            <a:ext cx="0" cy="339595"/>
          </a:xfrm>
          <a:prstGeom prst="line">
            <a:avLst/>
          </a:prstGeom>
          <a:ln w="22225">
            <a:solidFill>
              <a:srgbClr val="ED81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図 58">
            <a:extLst>
              <a:ext uri="{FF2B5EF4-FFF2-40B4-BE49-F238E27FC236}">
                <a16:creationId xmlns:a16="http://schemas.microsoft.com/office/drawing/2014/main" id="{6903D3A1-59EC-0A22-2AED-A19CEAECE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7"/>
          <a:stretch/>
        </p:blipFill>
        <p:spPr>
          <a:xfrm>
            <a:off x="7909475" y="4692331"/>
            <a:ext cx="1453396" cy="1938419"/>
          </a:xfrm>
          <a:prstGeom prst="rect">
            <a:avLst/>
          </a:prstGeom>
        </p:spPr>
      </p:pic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02626C69-3363-EEE7-B4AC-DE8983D4B0F4}"/>
              </a:ext>
            </a:extLst>
          </p:cNvPr>
          <p:cNvGrpSpPr/>
          <p:nvPr/>
        </p:nvGrpSpPr>
        <p:grpSpPr>
          <a:xfrm>
            <a:off x="1726082" y="4125481"/>
            <a:ext cx="1252498" cy="1374150"/>
            <a:chOff x="1913322" y="4258170"/>
            <a:chExt cx="1252498" cy="1363594"/>
          </a:xfrm>
        </p:grpSpPr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BEC02C0F-0770-F157-61F9-F5F38216C484}"/>
                </a:ext>
              </a:extLst>
            </p:cNvPr>
            <p:cNvCxnSpPr>
              <a:cxnSpLocks/>
            </p:cNvCxnSpPr>
            <p:nvPr/>
          </p:nvCxnSpPr>
          <p:spPr>
            <a:xfrm>
              <a:off x="2768429" y="4895456"/>
              <a:ext cx="0" cy="726308"/>
            </a:xfrm>
            <a:prstGeom prst="line">
              <a:avLst/>
            </a:prstGeom>
            <a:ln w="22225">
              <a:solidFill>
                <a:srgbClr val="6FB77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720E40B9-AD09-1F91-2C98-FDCA00A5D512}"/>
                </a:ext>
              </a:extLst>
            </p:cNvPr>
            <p:cNvGrpSpPr/>
            <p:nvPr/>
          </p:nvGrpSpPr>
          <p:grpSpPr>
            <a:xfrm>
              <a:off x="1913322" y="4258170"/>
              <a:ext cx="1252498" cy="660827"/>
              <a:chOff x="30968" y="3615542"/>
              <a:chExt cx="1252498" cy="660827"/>
            </a:xfrm>
          </p:grpSpPr>
          <p:sp>
            <p:nvSpPr>
              <p:cNvPr id="64" name="四角形: 角を丸くする 63">
                <a:extLst>
                  <a:ext uri="{FF2B5EF4-FFF2-40B4-BE49-F238E27FC236}">
                    <a16:creationId xmlns:a16="http://schemas.microsoft.com/office/drawing/2014/main" id="{11B0CF81-308E-8D31-1F3F-AD41DC92BDFE}"/>
                  </a:ext>
                </a:extLst>
              </p:cNvPr>
              <p:cNvSpPr/>
              <p:nvPr/>
            </p:nvSpPr>
            <p:spPr>
              <a:xfrm>
                <a:off x="30968" y="3615542"/>
                <a:ext cx="1252498" cy="660827"/>
              </a:xfrm>
              <a:prstGeom prst="roundRect">
                <a:avLst>
                  <a:gd name="adj" fmla="val 12397"/>
                </a:avLst>
              </a:prstGeom>
              <a:solidFill>
                <a:schemeClr val="bg1"/>
              </a:solidFill>
              <a:ln>
                <a:solidFill>
                  <a:srgbClr val="6FB77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C55E52D0-F3B6-5BD0-6642-A8734FEC3FD7}"/>
                  </a:ext>
                </a:extLst>
              </p:cNvPr>
              <p:cNvSpPr txBox="1"/>
              <p:nvPr/>
            </p:nvSpPr>
            <p:spPr>
              <a:xfrm>
                <a:off x="51923" y="3663973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400" b="1" dirty="0">
                    <a:solidFill>
                      <a:srgbClr val="6FB77B"/>
                    </a:solidFill>
                  </a:rPr>
                  <a:t>支払う保険料</a:t>
                </a:r>
              </a:p>
              <a:p>
                <a:pPr algn="ctr"/>
                <a:r>
                  <a:rPr kumimoji="1" lang="ja-JP" altLang="en-US" b="1" dirty="0">
                    <a:solidFill>
                      <a:schemeClr val="accent6"/>
                    </a:solidFill>
                  </a:rPr>
                  <a:t>１：２</a:t>
                </a:r>
                <a:endParaRPr kumimoji="1" lang="ja-JP" altLang="en-US" b="1" strike="sngStrike" dirty="0">
                  <a:solidFill>
                    <a:srgbClr val="6FB77B"/>
                  </a:solidFill>
                </a:endParaRPr>
              </a:p>
            </p:txBody>
          </p:sp>
        </p:grp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E1327A54-92C7-FF89-E8F6-A6F656FA5964}"/>
              </a:ext>
            </a:extLst>
          </p:cNvPr>
          <p:cNvGrpSpPr/>
          <p:nvPr/>
        </p:nvGrpSpPr>
        <p:grpSpPr>
          <a:xfrm>
            <a:off x="5251144" y="3342955"/>
            <a:ext cx="1343638" cy="660827"/>
            <a:chOff x="119367" y="3615542"/>
            <a:chExt cx="1075700" cy="660827"/>
          </a:xfrm>
        </p:grpSpPr>
        <p:sp>
          <p:nvSpPr>
            <p:cNvPr id="55" name="四角形: 角を丸くする 54">
              <a:extLst>
                <a:ext uri="{FF2B5EF4-FFF2-40B4-BE49-F238E27FC236}">
                  <a16:creationId xmlns:a16="http://schemas.microsoft.com/office/drawing/2014/main" id="{637E94EF-6347-223A-948B-8A1A82FD54B6}"/>
                </a:ext>
              </a:extLst>
            </p:cNvPr>
            <p:cNvSpPr/>
            <p:nvPr/>
          </p:nvSpPr>
          <p:spPr>
            <a:xfrm>
              <a:off x="144219" y="3615542"/>
              <a:ext cx="1025996" cy="660827"/>
            </a:xfrm>
            <a:prstGeom prst="roundRect">
              <a:avLst>
                <a:gd name="adj" fmla="val 12397"/>
              </a:avLst>
            </a:prstGeom>
            <a:solidFill>
              <a:schemeClr val="bg1"/>
            </a:solidFill>
            <a:ln>
              <a:solidFill>
                <a:srgbClr val="ED81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C9DCA8F6-5EE4-9FE3-DB72-D8EC04D40220}"/>
                </a:ext>
              </a:extLst>
            </p:cNvPr>
            <p:cNvSpPr txBox="1"/>
            <p:nvPr/>
          </p:nvSpPr>
          <p:spPr>
            <a:xfrm>
              <a:off x="119367" y="3671997"/>
              <a:ext cx="1075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ED8137"/>
                  </a:solidFill>
                </a:rPr>
                <a:t>受けとる年金額</a:t>
              </a:r>
              <a:endParaRPr lang="en-US" altLang="ja-JP" sz="1400" b="1" dirty="0">
                <a:solidFill>
                  <a:srgbClr val="ED8137"/>
                </a:solidFill>
              </a:endParaRPr>
            </a:p>
            <a:p>
              <a:pPr algn="ctr"/>
              <a:r>
                <a:rPr kumimoji="1" lang="ja-JP" altLang="en-US" b="1" dirty="0">
                  <a:solidFill>
                    <a:schemeClr val="accent2"/>
                  </a:solidFill>
                </a:rPr>
                <a:t>１：</a:t>
              </a:r>
              <a:r>
                <a:rPr kumimoji="1" lang="en-US" altLang="ja-JP" b="1" dirty="0">
                  <a:solidFill>
                    <a:schemeClr val="accent2"/>
                  </a:solidFill>
                </a:rPr>
                <a:t>1.41</a:t>
              </a:r>
              <a:endParaRPr kumimoji="1" lang="ja-JP" altLang="en-US" b="1" strike="sngStrike" dirty="0">
                <a:solidFill>
                  <a:srgbClr val="ED8137"/>
                </a:solidFill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EC71A4A-FCA9-F49B-46F4-73C6B531FE0F}"/>
              </a:ext>
            </a:extLst>
          </p:cNvPr>
          <p:cNvSpPr txBox="1"/>
          <p:nvPr/>
        </p:nvSpPr>
        <p:spPr>
          <a:xfrm>
            <a:off x="4602103" y="5378760"/>
            <a:ext cx="70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/>
              <a:t>基礎年金</a:t>
            </a:r>
            <a:endParaRPr kumimoji="1" lang="en-US" altLang="ja-JP" sz="800" dirty="0"/>
          </a:p>
          <a:p>
            <a:pPr algn="ctr"/>
            <a:endParaRPr kumimoji="1" lang="en-US" altLang="ja-JP" sz="800" dirty="0"/>
          </a:p>
          <a:p>
            <a:pPr algn="ctr"/>
            <a:r>
              <a:rPr kumimoji="1" lang="en-US" altLang="ja-JP" sz="800" dirty="0"/>
              <a:t>6.8</a:t>
            </a:r>
            <a:r>
              <a:rPr kumimoji="1" lang="ja-JP" altLang="en-US" sz="800" dirty="0"/>
              <a:t>万円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300E3AD-8095-95F0-7C2B-D709A3BC8448}"/>
              </a:ext>
            </a:extLst>
          </p:cNvPr>
          <p:cNvCxnSpPr/>
          <p:nvPr/>
        </p:nvCxnSpPr>
        <p:spPr>
          <a:xfrm flipV="1">
            <a:off x="2387350" y="5541462"/>
            <a:ext cx="323897" cy="2133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1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38D508-497B-E4D3-C7A0-D4724AD7C21C}"/>
              </a:ext>
            </a:extLst>
          </p:cNvPr>
          <p:cNvSpPr txBox="1"/>
          <p:nvPr/>
        </p:nvSpPr>
        <p:spPr>
          <a:xfrm>
            <a:off x="4790039" y="5299286"/>
            <a:ext cx="387906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tx1"/>
                </a:solidFill>
              </a:rPr>
              <a:t>※</a:t>
            </a:r>
            <a:r>
              <a:rPr kumimoji="1" lang="ja-JP" altLang="en-US" sz="1050" dirty="0">
                <a:solidFill>
                  <a:schemeClr val="tx1"/>
                </a:solidFill>
              </a:rPr>
              <a:t>同じ保険料で</a:t>
            </a:r>
            <a:r>
              <a:rPr kumimoji="1" lang="en-US" altLang="ja-JP" sz="1050" dirty="0">
                <a:solidFill>
                  <a:schemeClr val="tx1"/>
                </a:solidFill>
              </a:rPr>
              <a:t>10</a:t>
            </a:r>
            <a:r>
              <a:rPr kumimoji="1" lang="ja-JP" altLang="en-US" sz="1050" dirty="0">
                <a:solidFill>
                  <a:schemeClr val="tx1"/>
                </a:solidFill>
              </a:rPr>
              <a:t>年間加入した場合のおおよその金額です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2FB634-4BAB-F545-D5F1-10FF9C41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F7E-733F-4BD1-9A99-0AC8D6DDACA8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9E725436-AF92-2216-8F65-DC462170D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61" y="453424"/>
            <a:ext cx="7236593" cy="82096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B961D-BAA9-C522-9E65-19C5F2FF865E}"/>
              </a:ext>
            </a:extLst>
          </p:cNvPr>
          <p:cNvSpPr txBox="1"/>
          <p:nvPr/>
        </p:nvSpPr>
        <p:spPr>
          <a:xfrm>
            <a:off x="687276" y="590790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spc="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標準報酬月額の上限の見直しを行った場合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982F2E-BCC7-1D59-1A86-AE37169E69CB}"/>
              </a:ext>
            </a:extLst>
          </p:cNvPr>
          <p:cNvSpPr txBox="1"/>
          <p:nvPr/>
        </p:nvSpPr>
        <p:spPr>
          <a:xfrm>
            <a:off x="551993" y="1472122"/>
            <a:ext cx="8757107" cy="38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00000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標準報酬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65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万円以上の方の保険料及び年金額の増加額（１年分）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4547D23-4AC8-1317-5BF7-9DB90B5CB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14465"/>
              </p:ext>
            </p:extLst>
          </p:nvPr>
        </p:nvGraphicFramePr>
        <p:xfrm>
          <a:off x="596899" y="2057270"/>
          <a:ext cx="8002353" cy="32225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33155">
                  <a:extLst>
                    <a:ext uri="{9D8B030D-6E8A-4147-A177-3AD203B41FA5}">
                      <a16:colId xmlns:a16="http://schemas.microsoft.com/office/drawing/2014/main" val="91100394"/>
                    </a:ext>
                  </a:extLst>
                </a:gridCol>
                <a:gridCol w="2534599">
                  <a:extLst>
                    <a:ext uri="{9D8B030D-6E8A-4147-A177-3AD203B41FA5}">
                      <a16:colId xmlns:a16="http://schemas.microsoft.com/office/drawing/2014/main" val="2744198568"/>
                    </a:ext>
                  </a:extLst>
                </a:gridCol>
                <a:gridCol w="2534599">
                  <a:extLst>
                    <a:ext uri="{9D8B030D-6E8A-4147-A177-3AD203B41FA5}">
                      <a16:colId xmlns:a16="http://schemas.microsoft.com/office/drawing/2014/main" val="2685212338"/>
                    </a:ext>
                  </a:extLst>
                </a:gridCol>
              </a:tblGrid>
              <a:tr h="8056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標準報酬月額の上限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8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保険料の増加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（</a:t>
                      </a:r>
                      <a:r>
                        <a:rPr kumimoji="1" lang="ja-JP" altLang="en-US" sz="1600" dirty="0"/>
                        <a:t>本人負担分</a:t>
                      </a:r>
                      <a:r>
                        <a:rPr kumimoji="1" lang="ja-JP" altLang="en-US" dirty="0"/>
                        <a:t>）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8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年金額の増加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81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51410"/>
                  </a:ext>
                </a:extLst>
              </a:tr>
              <a:tr h="8056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75</a:t>
                      </a:r>
                      <a:r>
                        <a:rPr kumimoji="1" lang="ja-JP" altLang="en-US" dirty="0"/>
                        <a:t>万円に改正した場合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trike="noStrike" dirty="0">
                          <a:solidFill>
                            <a:schemeClr val="tx1"/>
                          </a:solidFill>
                        </a:rPr>
                        <a:t>11.0</a:t>
                      </a:r>
                      <a:r>
                        <a:rPr kumimoji="1" lang="ja-JP" altLang="en-US" sz="2000" strike="noStrike" dirty="0">
                          <a:solidFill>
                            <a:schemeClr val="tx1"/>
                          </a:solidFill>
                        </a:rPr>
                        <a:t>万円</a:t>
                      </a:r>
                      <a:endParaRPr kumimoji="1" lang="en-US" altLang="ja-JP" sz="20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6.1</a:t>
                      </a:r>
                      <a:r>
                        <a:rPr kumimoji="1" lang="ja-JP" altLang="en-US" sz="2000" dirty="0"/>
                        <a:t>万円（終身）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025478"/>
                  </a:ext>
                </a:extLst>
              </a:tr>
              <a:tr h="805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83</a:t>
                      </a:r>
                      <a:r>
                        <a:rPr kumimoji="1" lang="ja-JP" altLang="en-US" dirty="0"/>
                        <a:t>万円に改正した場合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trike="noStrike" dirty="0">
                          <a:solidFill>
                            <a:schemeClr val="tx1"/>
                          </a:solidFill>
                        </a:rPr>
                        <a:t>19.8</a:t>
                      </a:r>
                      <a:r>
                        <a:rPr kumimoji="1" lang="ja-JP" altLang="en-US" sz="2000" strike="noStrike" dirty="0">
                          <a:solidFill>
                            <a:schemeClr val="tx1"/>
                          </a:solidFill>
                        </a:rPr>
                        <a:t>万円</a:t>
                      </a:r>
                      <a:endParaRPr kumimoji="1" lang="en-US" altLang="ja-JP" sz="20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11.0</a:t>
                      </a:r>
                      <a:r>
                        <a:rPr kumimoji="1" lang="ja-JP" altLang="en-US" sz="2000" dirty="0"/>
                        <a:t>万円（終身）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009891"/>
                  </a:ext>
                </a:extLst>
              </a:tr>
              <a:tr h="805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98</a:t>
                      </a:r>
                      <a:r>
                        <a:rPr kumimoji="1" lang="ja-JP" altLang="en-US" dirty="0"/>
                        <a:t>万円に改正した場合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trike="noStrike" dirty="0">
                          <a:solidFill>
                            <a:schemeClr val="tx1"/>
                          </a:solidFill>
                        </a:rPr>
                        <a:t>36.2</a:t>
                      </a:r>
                      <a:r>
                        <a:rPr kumimoji="1" lang="ja-JP" altLang="en-US" sz="2000" strike="noStrike" dirty="0">
                          <a:solidFill>
                            <a:schemeClr val="tx1"/>
                          </a:solidFill>
                        </a:rPr>
                        <a:t>万円</a:t>
                      </a:r>
                      <a:endParaRPr kumimoji="1" lang="en-US" altLang="ja-JP" sz="20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20.1</a:t>
                      </a:r>
                      <a:r>
                        <a:rPr kumimoji="1" lang="ja-JP" altLang="en-US" sz="2000" dirty="0"/>
                        <a:t>万円（終身）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263924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E2E8D90-72B8-CE33-11D5-90EB4EDCA0B6}"/>
              </a:ext>
            </a:extLst>
          </p:cNvPr>
          <p:cNvSpPr txBox="1"/>
          <p:nvPr/>
        </p:nvSpPr>
        <p:spPr>
          <a:xfrm>
            <a:off x="551994" y="5593192"/>
            <a:ext cx="5205712" cy="719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00000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上限に該当する人や企業の保険料負担は増えますが、</a:t>
            </a: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将来の年金額も増えます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。</a:t>
            </a:r>
          </a:p>
        </p:txBody>
      </p:sp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F2D2081-BE91-DAB5-16D1-3E0F8A792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2"/>
          <a:stretch/>
        </p:blipFill>
        <p:spPr>
          <a:xfrm>
            <a:off x="8121707" y="4793064"/>
            <a:ext cx="1255729" cy="183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09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8DC9568E74824DB530AA6343C3E9F2" ma:contentTypeVersion="6" ma:contentTypeDescription="新しいドキュメントを作成します。" ma:contentTypeScope="" ma:versionID="cf7d44a4f617bf7149bf2092d3fb8e14">
  <xsd:schema xmlns:xsd="http://www.w3.org/2001/XMLSchema" xmlns:xs="http://www.w3.org/2001/XMLSchema" xmlns:p="http://schemas.microsoft.com/office/2006/metadata/properties" xmlns:ns2="864a6c65-d527-4495-8733-5f3b8dce4f18" xmlns:ns3="4e26948a-6536-4311-ab10-23c75ffd4705" targetNamespace="http://schemas.microsoft.com/office/2006/metadata/properties" ma:root="true" ma:fieldsID="7f8864f0a0e5c9dca3bffc794976d69b" ns2:_="" ns3:_="">
    <xsd:import namespace="864a6c65-d527-4495-8733-5f3b8dce4f18"/>
    <xsd:import namespace="4e26948a-6536-4311-ab10-23c75ffd4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6c65-d527-4495-8733-5f3b8dce4f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26948a-6536-4311-ab10-23c75ffd47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8ECE56-73BC-488F-8559-444CEE0626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C9C11C-C2C4-4625-9307-48931B4EE3B7}">
  <ds:schemaRefs>
    <ds:schemaRef ds:uri="4e26948a-6536-4311-ab10-23c75ffd4705"/>
    <ds:schemaRef ds:uri="864a6c65-d527-4495-8733-5f3b8dce4f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4326</TotalTime>
  <Words>959</Words>
  <PresentationFormat>A4 210 x 297 mm</PresentationFormat>
  <Paragraphs>208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BIZ UDPゴシック</vt:lpstr>
      <vt:lpstr>Meiryo UI</vt:lpstr>
      <vt:lpstr>游ゴシック</vt:lpstr>
      <vt:lpstr>游ゴシック Light</vt:lpstr>
      <vt:lpstr>Arial</vt:lpstr>
      <vt:lpstr>Office テーマ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2024-10-07T08:23:41Z</cp:lastPrinted>
  <dcterms:created xsi:type="dcterms:W3CDTF">2024-07-03T04:35:23Z</dcterms:created>
  <dcterms:modified xsi:type="dcterms:W3CDTF">2024-10-10T02:36:10Z</dcterms:modified>
</cp:coreProperties>
</file>