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29" r:id="rId3"/>
  </p:sldMasterIdLst>
  <p:notesMasterIdLst>
    <p:notesMasterId r:id="rId16"/>
  </p:notesMasterIdLst>
  <p:sldIdLst>
    <p:sldId id="2147477258" r:id="rId4"/>
    <p:sldId id="2147477259" r:id="rId5"/>
    <p:sldId id="2147477260" r:id="rId6"/>
    <p:sldId id="2147477261" r:id="rId7"/>
    <p:sldId id="2147477271" r:id="rId8"/>
    <p:sldId id="2147477263" r:id="rId9"/>
    <p:sldId id="2147477264" r:id="rId10"/>
    <p:sldId id="2147477274" r:id="rId11"/>
    <p:sldId id="2147477267" r:id="rId12"/>
    <p:sldId id="2147477245" r:id="rId13"/>
    <p:sldId id="2147477269" r:id="rId14"/>
    <p:sldId id="2147477270" r:id="rId1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userDrawn="1">
          <p15:clr>
            <a:srgbClr val="A4A3A4"/>
          </p15:clr>
        </p15:guide>
        <p15:guide id="4" pos="31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B695E8-59B6-7CB8-0CB6-C14DECE51E29}" name="廣橋 奈央子(hirohashi-naoko.a35)" initials="廣橋" userId="S::HNHXZ@lansys.mhlw.go.jp::13271dc9-7599-43d1-be5d-7fc57d2e81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0D9"/>
    <a:srgbClr val="FCD17D"/>
    <a:srgbClr val="E2A2B4"/>
    <a:srgbClr val="CE6180"/>
    <a:srgbClr val="F9EDEE"/>
    <a:srgbClr val="E3A7B8"/>
    <a:srgbClr val="E8B5C2"/>
    <a:srgbClr val="ED8137"/>
    <a:srgbClr val="F6B875"/>
    <a:srgbClr val="E2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0EAC5-2F3D-498E-A051-AC547866F092}" v="7" dt="2024-08-30T08:30:21.137"/>
  </p1510:revLst>
</p1510:revInfo>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92" autoAdjust="0"/>
    <p:restoredTop sz="94408" autoAdjust="0"/>
  </p:normalViewPr>
  <p:slideViewPr>
    <p:cSldViewPr snapToGrid="0">
      <p:cViewPr varScale="1">
        <p:scale>
          <a:sx n="105" d="100"/>
          <a:sy n="105" d="100"/>
        </p:scale>
        <p:origin x="1236" y="108"/>
      </p:cViewPr>
      <p:guideLst>
        <p:guide orient="horz"/>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73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solidFill>
          <a:srgbClr val="FFEFB3"/>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系列 1</c:v>
                </c:pt>
              </c:strCache>
            </c:strRef>
          </c:tx>
          <c:spPr>
            <a:solidFill>
              <a:srgbClr val="FFEFB3"/>
            </a:solidFill>
            <a:ln>
              <a:noFill/>
            </a:ln>
            <a:effectLst/>
            <a:sp3d/>
          </c:spPr>
          <c:invertIfNegative val="0"/>
          <c:dPt>
            <c:idx val="0"/>
            <c:invertIfNegative val="0"/>
            <c:bubble3D val="0"/>
            <c:spPr>
              <a:solidFill>
                <a:srgbClr val="ED8137"/>
              </a:solidFill>
              <a:ln>
                <a:noFill/>
              </a:ln>
              <a:effectLst/>
              <a:sp3d/>
            </c:spPr>
            <c:extLst>
              <c:ext xmlns:c16="http://schemas.microsoft.com/office/drawing/2014/chart" uri="{C3380CC4-5D6E-409C-BE32-E72D297353CC}">
                <c16:uniqueId val="{00000003-4E40-49AB-B60F-C40DF752DBC3}"/>
              </c:ext>
            </c:extLst>
          </c:dPt>
          <c:dPt>
            <c:idx val="1"/>
            <c:invertIfNegative val="0"/>
            <c:bubble3D val="0"/>
            <c:spPr>
              <a:solidFill>
                <a:srgbClr val="ED8137"/>
              </a:solidFill>
              <a:ln>
                <a:noFill/>
              </a:ln>
              <a:effectLst/>
              <a:sp3d/>
            </c:spPr>
            <c:extLst>
              <c:ext xmlns:c16="http://schemas.microsoft.com/office/drawing/2014/chart" uri="{C3380CC4-5D6E-409C-BE32-E72D297353CC}">
                <c16:uniqueId val="{00000002-4E40-49AB-B60F-C40DF752DBC3}"/>
              </c:ext>
            </c:extLst>
          </c:dPt>
          <c:dPt>
            <c:idx val="2"/>
            <c:invertIfNegative val="0"/>
            <c:bubble3D val="0"/>
            <c:spPr>
              <a:solidFill>
                <a:schemeClr val="bg1">
                  <a:lumMod val="95000"/>
                </a:schemeClr>
              </a:solidFill>
              <a:ln>
                <a:noFill/>
              </a:ln>
              <a:effectLst/>
              <a:sp3d/>
            </c:spPr>
            <c:extLst>
              <c:ext xmlns:c16="http://schemas.microsoft.com/office/drawing/2014/chart" uri="{C3380CC4-5D6E-409C-BE32-E72D297353CC}">
                <c16:uniqueId val="{00000003-7BB7-4CBF-AF65-85A5C1910D81}"/>
              </c:ext>
            </c:extLst>
          </c:dPt>
          <c:dPt>
            <c:idx val="3"/>
            <c:invertIfNegative val="0"/>
            <c:bubble3D val="0"/>
            <c:spPr>
              <a:solidFill>
                <a:schemeClr val="bg1">
                  <a:lumMod val="95000"/>
                </a:schemeClr>
              </a:solidFill>
              <a:ln>
                <a:noFill/>
              </a:ln>
              <a:effectLst/>
              <a:sp3d/>
            </c:spPr>
            <c:extLst>
              <c:ext xmlns:c16="http://schemas.microsoft.com/office/drawing/2014/chart" uri="{C3380CC4-5D6E-409C-BE32-E72D297353CC}">
                <c16:uniqueId val="{00000004-7BB7-4CBF-AF65-85A5C1910D81}"/>
              </c:ext>
            </c:extLst>
          </c:dPt>
          <c:dPt>
            <c:idx val="4"/>
            <c:invertIfNegative val="0"/>
            <c:bubble3D val="0"/>
            <c:spPr>
              <a:solidFill>
                <a:srgbClr val="ED8137"/>
              </a:solidFill>
              <a:ln>
                <a:noFill/>
              </a:ln>
              <a:effectLst/>
              <a:sp3d/>
            </c:spPr>
            <c:extLst>
              <c:ext xmlns:c16="http://schemas.microsoft.com/office/drawing/2014/chart" uri="{C3380CC4-5D6E-409C-BE32-E72D297353CC}">
                <c16:uniqueId val="{00000000-4E40-49AB-B60F-C40DF752DBC3}"/>
              </c:ext>
            </c:extLst>
          </c:dPt>
          <c:dPt>
            <c:idx val="5"/>
            <c:invertIfNegative val="0"/>
            <c:bubble3D val="0"/>
            <c:spPr>
              <a:solidFill>
                <a:srgbClr val="ED8137"/>
              </a:solidFill>
              <a:ln>
                <a:noFill/>
              </a:ln>
              <a:effectLst/>
              <a:sp3d/>
            </c:spPr>
            <c:extLst>
              <c:ext xmlns:c16="http://schemas.microsoft.com/office/drawing/2014/chart" uri="{C3380CC4-5D6E-409C-BE32-E72D297353CC}">
                <c16:uniqueId val="{00000001-4E40-49AB-B60F-C40DF752DBC3}"/>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カテゴリ 1</c:v>
                </c:pt>
                <c:pt idx="1">
                  <c:v>カテゴリ 2</c:v>
                </c:pt>
                <c:pt idx="2">
                  <c:v>カテゴリ 3</c:v>
                </c:pt>
                <c:pt idx="3">
                  <c:v>カテゴリ 4</c:v>
                </c:pt>
              </c:strCache>
            </c:strRef>
          </c:cat>
          <c:val>
            <c:numRef>
              <c:f>Sheet1!$B$2:$B$7</c:f>
              <c:numCache>
                <c:formatCode>General</c:formatCode>
                <c:ptCount val="6"/>
                <c:pt idx="0">
                  <c:v>100</c:v>
                </c:pt>
                <c:pt idx="1">
                  <c:v>103</c:v>
                </c:pt>
                <c:pt idx="2">
                  <c:v>106</c:v>
                </c:pt>
                <c:pt idx="3">
                  <c:v>130</c:v>
                </c:pt>
                <c:pt idx="4">
                  <c:v>150</c:v>
                </c:pt>
                <c:pt idx="5">
                  <c:v>201</c:v>
                </c:pt>
              </c:numCache>
            </c:numRef>
          </c:val>
          <c:extLst>
            <c:ext xmlns:c16="http://schemas.microsoft.com/office/drawing/2014/chart" uri="{C3380CC4-5D6E-409C-BE32-E72D297353CC}">
              <c16:uniqueId val="{00000000-7BB7-4CBF-AF65-85A5C1910D81}"/>
            </c:ext>
          </c:extLst>
        </c:ser>
        <c:dLbls>
          <c:showLegendKey val="0"/>
          <c:showVal val="0"/>
          <c:showCatName val="0"/>
          <c:showSerName val="0"/>
          <c:showPercent val="0"/>
          <c:showBubbleSize val="0"/>
        </c:dLbls>
        <c:gapWidth val="110"/>
        <c:gapDepth val="500"/>
        <c:shape val="box"/>
        <c:axId val="1225466832"/>
        <c:axId val="114675119"/>
        <c:axId val="0"/>
      </c:bar3DChart>
      <c:catAx>
        <c:axId val="1225466832"/>
        <c:scaling>
          <c:orientation val="minMax"/>
        </c:scaling>
        <c:delete val="1"/>
        <c:axPos val="b"/>
        <c:numFmt formatCode="General" sourceLinked="1"/>
        <c:majorTickMark val="none"/>
        <c:minorTickMark val="none"/>
        <c:tickLblPos val="nextTo"/>
        <c:crossAx val="114675119"/>
        <c:crosses val="autoZero"/>
        <c:auto val="1"/>
        <c:lblAlgn val="ctr"/>
        <c:lblOffset val="100"/>
        <c:noMultiLvlLbl val="0"/>
      </c:catAx>
      <c:valAx>
        <c:axId val="11467511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225466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solidFill>
          <a:srgbClr val="FFEFB3"/>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系列 1</c:v>
                </c:pt>
              </c:strCache>
            </c:strRef>
          </c:tx>
          <c:spPr>
            <a:solidFill>
              <a:srgbClr val="6FB77B"/>
            </a:solidFill>
            <a:ln>
              <a:noFill/>
            </a:ln>
            <a:effectLst/>
            <a:sp3d/>
          </c:spPr>
          <c:invertIfNegative val="0"/>
          <c:dPt>
            <c:idx val="0"/>
            <c:invertIfNegative val="0"/>
            <c:bubble3D val="0"/>
            <c:spPr>
              <a:solidFill>
                <a:schemeClr val="bg1">
                  <a:lumMod val="95000"/>
                </a:schemeClr>
              </a:solidFill>
              <a:ln>
                <a:noFill/>
              </a:ln>
              <a:effectLst/>
              <a:sp3d/>
            </c:spPr>
            <c:extLst>
              <c:ext xmlns:c16="http://schemas.microsoft.com/office/drawing/2014/chart" uri="{C3380CC4-5D6E-409C-BE32-E72D297353CC}">
                <c16:uniqueId val="{00000003-AEA3-416F-8316-A4D66B1A2399}"/>
              </c:ext>
            </c:extLst>
          </c:dPt>
          <c:dPt>
            <c:idx val="1"/>
            <c:invertIfNegative val="0"/>
            <c:bubble3D val="0"/>
            <c:spPr>
              <a:solidFill>
                <a:schemeClr val="bg1">
                  <a:lumMod val="95000"/>
                </a:schemeClr>
              </a:solidFill>
              <a:ln>
                <a:noFill/>
              </a:ln>
              <a:effectLst/>
              <a:sp3d/>
            </c:spPr>
            <c:extLst>
              <c:ext xmlns:c16="http://schemas.microsoft.com/office/drawing/2014/chart" uri="{C3380CC4-5D6E-409C-BE32-E72D297353CC}">
                <c16:uniqueId val="{00000002-AEA3-416F-8316-A4D66B1A2399}"/>
              </c:ext>
            </c:extLst>
          </c:dPt>
          <c:dPt>
            <c:idx val="2"/>
            <c:invertIfNegative val="0"/>
            <c:bubble3D val="0"/>
            <c:spPr>
              <a:solidFill>
                <a:srgbClr val="6FB77B"/>
              </a:solidFill>
              <a:ln>
                <a:noFill/>
              </a:ln>
              <a:effectLst/>
              <a:sp3d/>
            </c:spPr>
            <c:extLst>
              <c:ext xmlns:c16="http://schemas.microsoft.com/office/drawing/2014/chart" uri="{C3380CC4-5D6E-409C-BE32-E72D297353CC}">
                <c16:uniqueId val="{00000000-D811-4E37-8ABA-EFC3A6AC7F1D}"/>
              </c:ext>
            </c:extLst>
          </c:dPt>
          <c:dPt>
            <c:idx val="3"/>
            <c:invertIfNegative val="0"/>
            <c:bubble3D val="0"/>
            <c:spPr>
              <a:solidFill>
                <a:srgbClr val="6FB77B"/>
              </a:solidFill>
              <a:ln>
                <a:noFill/>
              </a:ln>
              <a:effectLst/>
              <a:sp3d/>
            </c:spPr>
            <c:extLst>
              <c:ext xmlns:c16="http://schemas.microsoft.com/office/drawing/2014/chart" uri="{C3380CC4-5D6E-409C-BE32-E72D297353CC}">
                <c16:uniqueId val="{00000001-D811-4E37-8ABA-EFC3A6AC7F1D}"/>
              </c:ext>
            </c:extLst>
          </c:dPt>
          <c:dPt>
            <c:idx val="4"/>
            <c:invertIfNegative val="0"/>
            <c:bubble3D val="0"/>
            <c:spPr>
              <a:solidFill>
                <a:schemeClr val="bg1">
                  <a:lumMod val="95000"/>
                </a:schemeClr>
              </a:solidFill>
              <a:ln>
                <a:noFill/>
              </a:ln>
              <a:effectLst/>
              <a:sp3d/>
            </c:spPr>
            <c:extLst>
              <c:ext xmlns:c16="http://schemas.microsoft.com/office/drawing/2014/chart" uri="{C3380CC4-5D6E-409C-BE32-E72D297353CC}">
                <c16:uniqueId val="{00000000-AEA3-416F-8316-A4D66B1A2399}"/>
              </c:ext>
            </c:extLst>
          </c:dPt>
          <c:dPt>
            <c:idx val="5"/>
            <c:invertIfNegative val="0"/>
            <c:bubble3D val="0"/>
            <c:spPr>
              <a:solidFill>
                <a:schemeClr val="bg1">
                  <a:lumMod val="95000"/>
                </a:schemeClr>
              </a:solidFill>
              <a:ln>
                <a:noFill/>
              </a:ln>
              <a:effectLst/>
              <a:sp3d/>
            </c:spPr>
            <c:extLst>
              <c:ext xmlns:c16="http://schemas.microsoft.com/office/drawing/2014/chart" uri="{C3380CC4-5D6E-409C-BE32-E72D297353CC}">
                <c16:uniqueId val="{00000001-AEA3-416F-8316-A4D66B1A2399}"/>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カテゴリ 1</c:v>
                </c:pt>
                <c:pt idx="1">
                  <c:v>カテゴリ 2</c:v>
                </c:pt>
                <c:pt idx="2">
                  <c:v>カテゴリ 3</c:v>
                </c:pt>
                <c:pt idx="3">
                  <c:v>カテゴリ 4</c:v>
                </c:pt>
              </c:strCache>
            </c:strRef>
          </c:cat>
          <c:val>
            <c:numRef>
              <c:f>Sheet1!$B$2:$B$7</c:f>
              <c:numCache>
                <c:formatCode>General</c:formatCode>
                <c:ptCount val="6"/>
                <c:pt idx="0">
                  <c:v>100</c:v>
                </c:pt>
                <c:pt idx="1">
                  <c:v>103</c:v>
                </c:pt>
                <c:pt idx="2">
                  <c:v>106</c:v>
                </c:pt>
                <c:pt idx="3">
                  <c:v>130</c:v>
                </c:pt>
                <c:pt idx="4">
                  <c:v>150</c:v>
                </c:pt>
                <c:pt idx="5">
                  <c:v>201</c:v>
                </c:pt>
              </c:numCache>
            </c:numRef>
          </c:val>
          <c:extLst>
            <c:ext xmlns:c16="http://schemas.microsoft.com/office/drawing/2014/chart" uri="{C3380CC4-5D6E-409C-BE32-E72D297353CC}">
              <c16:uniqueId val="{00000000-7BB7-4CBF-AF65-85A5C1910D81}"/>
            </c:ext>
          </c:extLst>
        </c:ser>
        <c:dLbls>
          <c:showLegendKey val="0"/>
          <c:showVal val="0"/>
          <c:showCatName val="0"/>
          <c:showSerName val="0"/>
          <c:showPercent val="0"/>
          <c:showBubbleSize val="0"/>
        </c:dLbls>
        <c:gapWidth val="110"/>
        <c:gapDepth val="500"/>
        <c:shape val="box"/>
        <c:axId val="1225466832"/>
        <c:axId val="114675119"/>
        <c:axId val="0"/>
      </c:bar3DChart>
      <c:catAx>
        <c:axId val="1225466832"/>
        <c:scaling>
          <c:orientation val="minMax"/>
        </c:scaling>
        <c:delete val="1"/>
        <c:axPos val="b"/>
        <c:numFmt formatCode="General" sourceLinked="1"/>
        <c:majorTickMark val="none"/>
        <c:minorTickMark val="none"/>
        <c:tickLblPos val="nextTo"/>
        <c:crossAx val="114675119"/>
        <c:crosses val="autoZero"/>
        <c:auto val="1"/>
        <c:lblAlgn val="ctr"/>
        <c:lblOffset val="100"/>
        <c:noMultiLvlLbl val="0"/>
      </c:catAx>
      <c:valAx>
        <c:axId val="11467511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225466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0"/>
      <c:depthPercent val="100"/>
      <c:rAngAx val="1"/>
    </c:view3D>
    <c:floor>
      <c:thickness val="0"/>
      <c:spPr>
        <a:solidFill>
          <a:srgbClr val="FFEFB3"/>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系列 1</c:v>
                </c:pt>
              </c:strCache>
            </c:strRef>
          </c:tx>
          <c:spPr>
            <a:pattFill prst="dkHorz">
              <a:fgClr>
                <a:srgbClr val="00A9CC"/>
              </a:fgClr>
              <a:bgClr>
                <a:srgbClr val="FFEFB3"/>
              </a:bgClr>
            </a:pattFill>
            <a:ln>
              <a:noFill/>
            </a:ln>
            <a:effectLst/>
            <a:sp3d/>
          </c:spPr>
          <c:invertIfNegative val="0"/>
          <c:dPt>
            <c:idx val="1"/>
            <c:invertIfNegative val="0"/>
            <c:bubble3D val="0"/>
            <c:spPr>
              <a:pattFill prst="dkHorz">
                <a:fgClr>
                  <a:srgbClr val="00A9CC"/>
                </a:fgClr>
                <a:bgClr>
                  <a:srgbClr val="FFEFB3"/>
                </a:bgClr>
              </a:pattFill>
              <a:ln>
                <a:noFill/>
              </a:ln>
              <a:effectLst/>
              <a:sp3d/>
            </c:spPr>
            <c:extLst>
              <c:ext xmlns:c16="http://schemas.microsoft.com/office/drawing/2014/chart" uri="{C3380CC4-5D6E-409C-BE32-E72D297353CC}">
                <c16:uniqueId val="{00000000-A9FA-4FD4-9637-D3C3EF5377C8}"/>
              </c:ext>
            </c:extLst>
          </c:dPt>
          <c:dPt>
            <c:idx val="2"/>
            <c:invertIfNegative val="0"/>
            <c:bubble3D val="0"/>
            <c:spPr>
              <a:pattFill prst="dkHorz">
                <a:fgClr>
                  <a:srgbClr val="00A9CC"/>
                </a:fgClr>
                <a:bgClr>
                  <a:srgbClr val="FFEFB3"/>
                </a:bgClr>
              </a:pattFill>
              <a:ln>
                <a:noFill/>
              </a:ln>
              <a:effectLst/>
              <a:sp3d/>
            </c:spPr>
            <c:extLst>
              <c:ext xmlns:c16="http://schemas.microsoft.com/office/drawing/2014/chart" uri="{C3380CC4-5D6E-409C-BE32-E72D297353CC}">
                <c16:uniqueId val="{00000001-A9FA-4FD4-9637-D3C3EF5377C8}"/>
              </c:ext>
            </c:extLst>
          </c:dPt>
          <c:dPt>
            <c:idx val="3"/>
            <c:invertIfNegative val="0"/>
            <c:bubble3D val="0"/>
            <c:spPr>
              <a:pattFill prst="dkHorz">
                <a:fgClr>
                  <a:srgbClr val="00A9CC"/>
                </a:fgClr>
                <a:bgClr>
                  <a:srgbClr val="FFEFB3"/>
                </a:bgClr>
              </a:pattFill>
              <a:ln>
                <a:noFill/>
              </a:ln>
              <a:effectLst/>
              <a:sp3d/>
            </c:spPr>
            <c:extLst>
              <c:ext xmlns:c16="http://schemas.microsoft.com/office/drawing/2014/chart" uri="{C3380CC4-5D6E-409C-BE32-E72D297353CC}">
                <c16:uniqueId val="{00000002-A9FA-4FD4-9637-D3C3EF5377C8}"/>
              </c:ext>
            </c:extLst>
          </c:dPt>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カテゴリ 1</c:v>
                </c:pt>
                <c:pt idx="1">
                  <c:v>カテゴリ 2</c:v>
                </c:pt>
                <c:pt idx="2">
                  <c:v>カテゴリ 3</c:v>
                </c:pt>
                <c:pt idx="3">
                  <c:v>カテゴリ 4</c:v>
                </c:pt>
              </c:strCache>
            </c:strRef>
          </c:cat>
          <c:val>
            <c:numRef>
              <c:f>Sheet1!$B$2:$B$7</c:f>
              <c:numCache>
                <c:formatCode>General</c:formatCode>
                <c:ptCount val="6"/>
                <c:pt idx="0">
                  <c:v>100</c:v>
                </c:pt>
                <c:pt idx="1">
                  <c:v>103</c:v>
                </c:pt>
                <c:pt idx="2">
                  <c:v>106</c:v>
                </c:pt>
                <c:pt idx="3">
                  <c:v>130</c:v>
                </c:pt>
                <c:pt idx="4">
                  <c:v>150</c:v>
                </c:pt>
                <c:pt idx="5">
                  <c:v>201</c:v>
                </c:pt>
              </c:numCache>
            </c:numRef>
          </c:val>
          <c:extLst>
            <c:ext xmlns:c16="http://schemas.microsoft.com/office/drawing/2014/chart" uri="{C3380CC4-5D6E-409C-BE32-E72D297353CC}">
              <c16:uniqueId val="{00000000-7BB7-4CBF-AF65-85A5C1910D81}"/>
            </c:ext>
          </c:extLst>
        </c:ser>
        <c:dLbls>
          <c:showLegendKey val="0"/>
          <c:showVal val="0"/>
          <c:showCatName val="0"/>
          <c:showSerName val="0"/>
          <c:showPercent val="0"/>
          <c:showBubbleSize val="0"/>
        </c:dLbls>
        <c:gapWidth val="110"/>
        <c:gapDepth val="500"/>
        <c:shape val="box"/>
        <c:axId val="1225466832"/>
        <c:axId val="114675119"/>
        <c:axId val="0"/>
      </c:bar3DChart>
      <c:catAx>
        <c:axId val="1225466832"/>
        <c:scaling>
          <c:orientation val="minMax"/>
        </c:scaling>
        <c:delete val="1"/>
        <c:axPos val="b"/>
        <c:numFmt formatCode="General" sourceLinked="1"/>
        <c:majorTickMark val="none"/>
        <c:minorTickMark val="none"/>
        <c:tickLblPos val="nextTo"/>
        <c:crossAx val="114675119"/>
        <c:crosses val="autoZero"/>
        <c:auto val="1"/>
        <c:lblAlgn val="ctr"/>
        <c:lblOffset val="100"/>
        <c:noMultiLvlLbl val="0"/>
      </c:catAx>
      <c:valAx>
        <c:axId val="114675119"/>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225466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270466518808104"/>
          <c:y val="0.23408437332502097"/>
          <c:w val="0.6203221851683125"/>
          <c:h val="0.67872786176695321"/>
        </c:manualLayout>
      </c:layout>
      <c:pie3DChart>
        <c:varyColors val="1"/>
        <c:ser>
          <c:idx val="0"/>
          <c:order val="0"/>
          <c:tx>
            <c:strRef>
              <c:f>Sheet1!$B$1</c:f>
              <c:strCache>
                <c:ptCount val="1"/>
                <c:pt idx="0">
                  <c:v>被保険者数</c:v>
                </c:pt>
              </c:strCache>
            </c:strRef>
          </c:tx>
          <c:dPt>
            <c:idx val="0"/>
            <c:bubble3D val="0"/>
            <c:spPr>
              <a:solidFill>
                <a:srgbClr val="6FB77B"/>
              </a:solidFill>
              <a:ln w="25400">
                <a:solidFill>
                  <a:schemeClr val="lt1"/>
                </a:solidFill>
              </a:ln>
              <a:effectLst/>
              <a:sp3d contourW="25400">
                <a:contourClr>
                  <a:schemeClr val="lt1"/>
                </a:contourClr>
              </a:sp3d>
            </c:spPr>
            <c:extLst>
              <c:ext xmlns:c16="http://schemas.microsoft.com/office/drawing/2014/chart" uri="{C3380CC4-5D6E-409C-BE32-E72D297353CC}">
                <c16:uniqueId val="{00000001-4266-4B3C-85C3-00C50715180E}"/>
              </c:ext>
            </c:extLst>
          </c:dPt>
          <c:dPt>
            <c:idx val="1"/>
            <c:bubble3D val="0"/>
            <c:spPr>
              <a:solidFill>
                <a:srgbClr val="CE6180"/>
              </a:solidFill>
              <a:ln w="25400">
                <a:solidFill>
                  <a:schemeClr val="lt1"/>
                </a:solidFill>
              </a:ln>
              <a:effectLst/>
              <a:sp3d contourW="25400">
                <a:contourClr>
                  <a:schemeClr val="lt1"/>
                </a:contourClr>
              </a:sp3d>
            </c:spPr>
            <c:extLst>
              <c:ext xmlns:c16="http://schemas.microsoft.com/office/drawing/2014/chart" uri="{C3380CC4-5D6E-409C-BE32-E72D297353CC}">
                <c16:uniqueId val="{00000003-4266-4B3C-85C3-00C50715180E}"/>
              </c:ext>
            </c:extLst>
          </c:dPt>
          <c:dPt>
            <c:idx val="2"/>
            <c:bubble3D val="0"/>
            <c:explosion val="9"/>
            <c:spPr>
              <a:solidFill>
                <a:srgbClr val="ED8137"/>
              </a:solidFill>
              <a:ln w="25400">
                <a:noFill/>
              </a:ln>
              <a:effectLst/>
              <a:sp3d/>
            </c:spPr>
            <c:extLst>
              <c:ext xmlns:c16="http://schemas.microsoft.com/office/drawing/2014/chart" uri="{C3380CC4-5D6E-409C-BE32-E72D297353CC}">
                <c16:uniqueId val="{00000005-4266-4B3C-85C3-00C50715180E}"/>
              </c:ext>
            </c:extLst>
          </c:dPt>
          <c:dPt>
            <c:idx val="3"/>
            <c:bubble3D val="0"/>
            <c:spPr>
              <a:solidFill>
                <a:sysClr val="window" lastClr="FFFFFF">
                  <a:lumMod val="75000"/>
                  <a:alpha val="50000"/>
                </a:sys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4266-4B3C-85C3-00C50715180E}"/>
              </c:ext>
            </c:extLst>
          </c:dPt>
          <c:dPt>
            <c:idx val="4"/>
            <c:bubble3D val="0"/>
            <c:spPr>
              <a:solidFill>
                <a:sysClr val="window" lastClr="FFFFFF">
                  <a:lumMod val="75000"/>
                  <a:alpha val="25000"/>
                </a:sys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4266-4B3C-85C3-00C50715180E}"/>
              </c:ext>
            </c:extLst>
          </c:dPt>
          <c:dLbls>
            <c:dLbl>
              <c:idx val="0"/>
              <c:layout>
                <c:manualLayout>
                  <c:x val="-4.1401845090723692E-2"/>
                  <c:y val="-4.5072378099542697E-2"/>
                </c:manualLayout>
              </c:layout>
              <c:tx>
                <c:rich>
                  <a:bodyPr/>
                  <a:lstStyle/>
                  <a:p>
                    <a:fld id="{C62918C9-BE98-4CC7-A983-F37B038FAE2E}" type="CATEGORYNAME">
                      <a:rPr lang="ja-JP" altLang="en-US"/>
                      <a:pPr/>
                      <a:t>[分類名]</a:t>
                    </a:fld>
                    <a:r>
                      <a:rPr lang="ja-JP" altLang="en-US" baseline="0"/>
                      <a:t>
</a:t>
                    </a:r>
                    <a:fld id="{5F2C622C-F81B-4032-89AD-2256E2F137EB}" type="VALUE">
                      <a:rPr kumimoji="1" lang="en-US" altLang="ja-JP" sz="900" kern="1200">
                        <a:solidFill>
                          <a:prstClr val="black"/>
                        </a:solidFill>
                        <a:latin typeface="Meiryo UI" panose="020B0604030504040204" pitchFamily="50" charset="-128"/>
                        <a:ea typeface="Meiryo UI" panose="020B0604030504040204" pitchFamily="50" charset="-128"/>
                        <a:cs typeface="+mn-cs"/>
                      </a:rPr>
                      <a:pPr/>
                      <a:t>[値]</a:t>
                    </a:fld>
                    <a:endParaRPr lang="ja-JP" alt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266-4B3C-85C3-00C50715180E}"/>
                </c:ext>
              </c:extLst>
            </c:dLbl>
            <c:dLbl>
              <c:idx val="1"/>
              <c:layout>
                <c:manualLayout>
                  <c:x val="6.5649332009062492E-2"/>
                  <c:y val="-2.1395777817481011E-2"/>
                </c:manualLayout>
              </c:layout>
              <c:tx>
                <c:rich>
                  <a:bodyPr/>
                  <a:lstStyle/>
                  <a:p>
                    <a:fld id="{1A1E4FB4-F7CB-40A1-BDD5-99965A1BED77}" type="CATEGORYNAME">
                      <a:rPr lang="ja-JP" altLang="en-US"/>
                      <a:pPr/>
                      <a:t>[分類名]</a:t>
                    </a:fld>
                    <a:r>
                      <a:rPr lang="ja-JP" altLang="en-US" baseline="0"/>
                      <a:t>
</a:t>
                    </a:r>
                    <a:fld id="{69CEC9B7-30B7-4CD7-BEA9-E148A1902BA2}" type="VALUE">
                      <a:rPr kumimoji="1" lang="en-US" altLang="ja-JP" sz="900" kern="1200">
                        <a:solidFill>
                          <a:prstClr val="black"/>
                        </a:solidFill>
                        <a:latin typeface="Meiryo UI" panose="020B0604030504040204" pitchFamily="50" charset="-128"/>
                        <a:ea typeface="Meiryo UI" panose="020B0604030504040204" pitchFamily="50" charset="-128"/>
                        <a:cs typeface="+mn-cs"/>
                      </a:rPr>
                      <a:pPr/>
                      <a:t>[値]</a:t>
                    </a:fld>
                    <a:endParaRPr lang="ja-JP" altLang="en-US" baseline="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4266-4B3C-85C3-00C50715180E}"/>
                </c:ext>
              </c:extLst>
            </c:dLbl>
            <c:dLbl>
              <c:idx val="2"/>
              <c:delete val="1"/>
              <c:extLst>
                <c:ext xmlns:c15="http://schemas.microsoft.com/office/drawing/2012/chart" uri="{CE6537A1-D6FC-4f65-9D91-7224C49458BB}">
                  <c15:layout>
                    <c:manualLayout>
                      <c:w val="0.2325196144329322"/>
                      <c:h val="0.18204994324005599"/>
                    </c:manualLayout>
                  </c15:layout>
                </c:ext>
                <c:ext xmlns:c16="http://schemas.microsoft.com/office/drawing/2014/chart" uri="{C3380CC4-5D6E-409C-BE32-E72D297353CC}">
                  <c16:uniqueId val="{00000005-4266-4B3C-85C3-00C50715180E}"/>
                </c:ext>
              </c:extLst>
            </c:dLbl>
            <c:dLbl>
              <c:idx val="3"/>
              <c:layout>
                <c:manualLayout>
                  <c:x val="2.8278058637631148E-2"/>
                  <c:y val="7.1584563393559718E-3"/>
                </c:manualLayout>
              </c:layout>
              <c:tx>
                <c:rich>
                  <a:bodyPr/>
                  <a:lstStyle/>
                  <a:p>
                    <a:fld id="{3D7405D9-49D7-40C8-8A68-9355CC0A29C6}" type="CATEGORYNAME">
                      <a:rPr kumimoji="1" lang="ja-JP" altLang="en-US" sz="900" kern="1200">
                        <a:solidFill>
                          <a:prstClr val="black"/>
                        </a:solidFill>
                        <a:latin typeface="Meiryo UI" panose="020B0604030504040204" pitchFamily="50" charset="-128"/>
                        <a:ea typeface="Meiryo UI" panose="020B0604030504040204" pitchFamily="50" charset="-128"/>
                        <a:cs typeface="+mn-cs"/>
                      </a:rPr>
                      <a:pPr/>
                      <a:t>[分類名]</a:t>
                    </a:fld>
                    <a:r>
                      <a:rPr kumimoji="1" lang="ja-JP" altLang="en-US" sz="900" kern="1200" dirty="0">
                        <a:solidFill>
                          <a:prstClr val="black"/>
                        </a:solidFill>
                        <a:latin typeface="Meiryo UI" panose="020B0604030504040204" pitchFamily="50" charset="-128"/>
                        <a:ea typeface="Meiryo UI" panose="020B0604030504040204" pitchFamily="50" charset="-128"/>
                        <a:cs typeface="+mn-cs"/>
                      </a:rPr>
                      <a:t>
</a:t>
                    </a:r>
                    <a:fld id="{8F8E59E8-C786-4BBE-B893-DC057EA22CC6}" type="VALUE">
                      <a:rPr kumimoji="1" lang="en-US" altLang="ja-JP" sz="900" kern="1200">
                        <a:solidFill>
                          <a:prstClr val="black"/>
                        </a:solidFill>
                        <a:latin typeface="Meiryo UI" panose="020B0604030504040204" pitchFamily="50" charset="-128"/>
                        <a:ea typeface="Meiryo UI" panose="020B0604030504040204" pitchFamily="50" charset="-128"/>
                        <a:cs typeface="+mn-cs"/>
                      </a:rPr>
                      <a:pPr/>
                      <a:t>[値]</a:t>
                    </a:fld>
                    <a:endParaRPr kumimoji="1" lang="ja-JP" altLang="en-US" sz="900" kern="1200" dirty="0">
                      <a:solidFill>
                        <a:prstClr val="black"/>
                      </a:solidFill>
                      <a:latin typeface="Meiryo UI" panose="020B0604030504040204" pitchFamily="50" charset="-128"/>
                      <a:ea typeface="Meiryo UI" panose="020B0604030504040204" pitchFamily="50" charset="-128"/>
                      <a:cs typeface="+mn-cs"/>
                    </a:endParaRP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4266-4B3C-85C3-00C50715180E}"/>
                </c:ext>
              </c:extLst>
            </c:dLbl>
            <c:dLbl>
              <c:idx val="4"/>
              <c:layout>
                <c:manualLayout>
                  <c:x val="0.19772666374539608"/>
                  <c:y val="3.7943619969360895E-2"/>
                </c:manualLayout>
              </c:layout>
              <c:tx>
                <c:rich>
                  <a:bodyPr/>
                  <a:lstStyle/>
                  <a:p>
                    <a:fld id="{4B4C8FDC-4026-48DE-850B-4E134CF800F8}" type="CATEGORYNAME">
                      <a:rPr kumimoji="1" lang="ja-JP" altLang="en-US" sz="900" kern="1200">
                        <a:solidFill>
                          <a:prstClr val="black"/>
                        </a:solidFill>
                        <a:latin typeface="Meiryo UI" panose="020B0604030504040204" pitchFamily="50" charset="-128"/>
                        <a:ea typeface="Meiryo UI" panose="020B0604030504040204" pitchFamily="50" charset="-128"/>
                        <a:cs typeface="+mn-cs"/>
                      </a:rPr>
                      <a:pPr/>
                      <a:t>[分類名]</a:t>
                    </a:fld>
                    <a:r>
                      <a:rPr kumimoji="1" lang="ja-JP" altLang="en-US" sz="900" kern="1200" dirty="0">
                        <a:solidFill>
                          <a:prstClr val="black"/>
                        </a:solidFill>
                        <a:latin typeface="Meiryo UI" panose="020B0604030504040204" pitchFamily="50" charset="-128"/>
                        <a:ea typeface="Meiryo UI" panose="020B0604030504040204" pitchFamily="50" charset="-128"/>
                        <a:cs typeface="+mn-cs"/>
                      </a:rPr>
                      <a:t>
</a:t>
                    </a:r>
                    <a:fld id="{EC4531AA-B6CF-45B9-B3BF-EE50BEB9E7CB}" type="VALUE">
                      <a:rPr kumimoji="1" lang="en-US" altLang="ja-JP" sz="900" kern="1200">
                        <a:solidFill>
                          <a:prstClr val="black"/>
                        </a:solidFill>
                        <a:latin typeface="Meiryo UI" panose="020B0604030504040204" pitchFamily="50" charset="-128"/>
                        <a:ea typeface="Meiryo UI" panose="020B0604030504040204" pitchFamily="50" charset="-128"/>
                        <a:cs typeface="+mn-cs"/>
                      </a:rPr>
                      <a:pPr/>
                      <a:t>[値]</a:t>
                    </a:fld>
                    <a:endParaRPr kumimoji="1" lang="ja-JP" altLang="en-US" sz="900" kern="1200" dirty="0">
                      <a:solidFill>
                        <a:prstClr val="black"/>
                      </a:solidFill>
                      <a:latin typeface="Meiryo UI" panose="020B0604030504040204" pitchFamily="50" charset="-128"/>
                      <a:ea typeface="Meiryo UI" panose="020B0604030504040204" pitchFamily="50" charset="-128"/>
                      <a:cs typeface="+mn-cs"/>
                    </a:endParaRP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4266-4B3C-85C3-00C50715180E}"/>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自営業主</c:v>
                </c:pt>
                <c:pt idx="1">
                  <c:v>家族従業者</c:v>
                </c:pt>
                <c:pt idx="2">
                  <c:v>会社員・公務員</c:v>
                </c:pt>
                <c:pt idx="3">
                  <c:v>その他の働き方</c:v>
                </c:pt>
                <c:pt idx="4">
                  <c:v>非就業者・不詳</c:v>
                </c:pt>
              </c:strCache>
            </c:strRef>
          </c:cat>
          <c:val>
            <c:numRef>
              <c:f>Sheet1!$B$2:$B$6</c:f>
              <c:numCache>
                <c:formatCode>General</c:formatCode>
                <c:ptCount val="5"/>
                <c:pt idx="0">
                  <c:v>19.600000000000001</c:v>
                </c:pt>
                <c:pt idx="1">
                  <c:v>14.1</c:v>
                </c:pt>
                <c:pt idx="2">
                  <c:v>311.89999999999998</c:v>
                </c:pt>
                <c:pt idx="3">
                  <c:v>63.9</c:v>
                </c:pt>
                <c:pt idx="4">
                  <c:v>325.7</c:v>
                </c:pt>
              </c:numCache>
            </c:numRef>
          </c:val>
          <c:extLst>
            <c:ext xmlns:c16="http://schemas.microsoft.com/office/drawing/2014/chart" uri="{C3380CC4-5D6E-409C-BE32-E72D297353CC}">
              <c16:uniqueId val="{0000000A-4266-4B3C-85C3-00C50715180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373542929432205"/>
          <c:y val="0.2371017113771226"/>
          <c:w val="0.6203221851683125"/>
          <c:h val="0.67872786176695321"/>
        </c:manualLayout>
      </c:layout>
      <c:pie3DChart>
        <c:varyColors val="1"/>
        <c:ser>
          <c:idx val="0"/>
          <c:order val="0"/>
          <c:tx>
            <c:strRef>
              <c:f>Sheet1!$B$1</c:f>
              <c:strCache>
                <c:ptCount val="1"/>
                <c:pt idx="0">
                  <c:v>被保険者数</c:v>
                </c:pt>
              </c:strCache>
            </c:strRef>
          </c:tx>
          <c:dPt>
            <c:idx val="0"/>
            <c:bubble3D val="0"/>
            <c:spPr>
              <a:noFill/>
              <a:ln w="25400">
                <a:noFill/>
              </a:ln>
              <a:effectLst/>
              <a:sp3d/>
            </c:spPr>
            <c:extLst>
              <c:ext xmlns:c16="http://schemas.microsoft.com/office/drawing/2014/chart" uri="{C3380CC4-5D6E-409C-BE32-E72D297353CC}">
                <c16:uniqueId val="{00000001-4266-4B3C-85C3-00C50715180E}"/>
              </c:ext>
            </c:extLst>
          </c:dPt>
          <c:dPt>
            <c:idx val="1"/>
            <c:bubble3D val="0"/>
            <c:spPr>
              <a:noFill/>
              <a:ln w="25400">
                <a:noFill/>
              </a:ln>
              <a:effectLst/>
              <a:sp3d/>
            </c:spPr>
            <c:extLst>
              <c:ext xmlns:c16="http://schemas.microsoft.com/office/drawing/2014/chart" uri="{C3380CC4-5D6E-409C-BE32-E72D297353CC}">
                <c16:uniqueId val="{00000003-4266-4B3C-85C3-00C50715180E}"/>
              </c:ext>
            </c:extLst>
          </c:dPt>
          <c:dPt>
            <c:idx val="2"/>
            <c:bubble3D val="0"/>
            <c:spPr>
              <a:solidFill>
                <a:srgbClr val="ED8137"/>
              </a:solidFill>
              <a:ln w="25400">
                <a:noFill/>
              </a:ln>
              <a:effectLst/>
              <a:sp3d/>
            </c:spPr>
            <c:extLst>
              <c:ext xmlns:c16="http://schemas.microsoft.com/office/drawing/2014/chart" uri="{C3380CC4-5D6E-409C-BE32-E72D297353CC}">
                <c16:uniqueId val="{00000005-4266-4B3C-85C3-00C50715180E}"/>
              </c:ext>
            </c:extLst>
          </c:dPt>
          <c:dPt>
            <c:idx val="3"/>
            <c:bubble3D val="0"/>
            <c:spPr>
              <a:noFill/>
              <a:ln w="25400">
                <a:noFill/>
              </a:ln>
              <a:effectLst/>
              <a:sp3d/>
            </c:spPr>
            <c:extLst>
              <c:ext xmlns:c16="http://schemas.microsoft.com/office/drawing/2014/chart" uri="{C3380CC4-5D6E-409C-BE32-E72D297353CC}">
                <c16:uniqueId val="{00000007-4266-4B3C-85C3-00C50715180E}"/>
              </c:ext>
            </c:extLst>
          </c:dPt>
          <c:dPt>
            <c:idx val="4"/>
            <c:bubble3D val="0"/>
            <c:spPr>
              <a:noFill/>
              <a:ln w="25400">
                <a:noFill/>
              </a:ln>
              <a:effectLst/>
              <a:sp3d/>
            </c:spPr>
            <c:extLst>
              <c:ext xmlns:c16="http://schemas.microsoft.com/office/drawing/2014/chart" uri="{C3380CC4-5D6E-409C-BE32-E72D297353CC}">
                <c16:uniqueId val="{00000009-4266-4B3C-85C3-00C50715180E}"/>
              </c:ext>
            </c:extLst>
          </c:dPt>
          <c:dLbls>
            <c:dLbl>
              <c:idx val="0"/>
              <c:delete val="1"/>
              <c:extLst>
                <c:ext xmlns:c15="http://schemas.microsoft.com/office/drawing/2012/chart" uri="{CE6537A1-D6FC-4f65-9D91-7224C49458BB}"/>
                <c:ext xmlns:c16="http://schemas.microsoft.com/office/drawing/2014/chart" uri="{C3380CC4-5D6E-409C-BE32-E72D297353CC}">
                  <c16:uniqueId val="{00000001-4266-4B3C-85C3-00C50715180E}"/>
                </c:ext>
              </c:extLst>
            </c:dLbl>
            <c:dLbl>
              <c:idx val="1"/>
              <c:delete val="1"/>
              <c:extLst>
                <c:ext xmlns:c15="http://schemas.microsoft.com/office/drawing/2012/chart" uri="{CE6537A1-D6FC-4f65-9D91-7224C49458BB}"/>
                <c:ext xmlns:c16="http://schemas.microsoft.com/office/drawing/2014/chart" uri="{C3380CC4-5D6E-409C-BE32-E72D297353CC}">
                  <c16:uniqueId val="{00000003-4266-4B3C-85C3-00C50715180E}"/>
                </c:ext>
              </c:extLst>
            </c:dLbl>
            <c:dLbl>
              <c:idx val="2"/>
              <c:layout>
                <c:manualLayout>
                  <c:x val="-0.26710409002493213"/>
                  <c:y val="-1.2613304607641571E-2"/>
                </c:manualLayout>
              </c:layout>
              <c:tx>
                <c:rich>
                  <a:bodyPr rot="0" spcFirstLastPara="1" vertOverflow="ellipsis" vert="horz" wrap="square" lIns="38100" tIns="19050" rIns="38100" bIns="19050" anchor="ctr" anchorCtr="1">
                    <a:spAutoFit/>
                  </a:bodyPr>
                  <a:lstStyle/>
                  <a:p>
                    <a:pPr>
                      <a:defRPr lang="ja-JP" sz="1100" b="1" i="0" u="none" strike="noStrike" kern="1200" baseline="0">
                        <a:solidFill>
                          <a:schemeClr val="bg1"/>
                        </a:solidFill>
                        <a:latin typeface="Meiryo UI" panose="020B0604030504040204" pitchFamily="50" charset="-128"/>
                        <a:ea typeface="Meiryo UI" panose="020B0604030504040204" pitchFamily="50" charset="-128"/>
                        <a:cs typeface="+mn-cs"/>
                      </a:defRPr>
                    </a:pPr>
                    <a:fld id="{72E81724-8909-4291-9689-A61C0BC0A1F4}" type="CATEGORYNAME">
                      <a:rPr kumimoji="1" lang="ja-JP" altLang="en-US" sz="1100" b="1" kern="1200">
                        <a:solidFill>
                          <a:schemeClr val="bg1"/>
                        </a:solidFill>
                        <a:latin typeface="Meiryo UI" panose="020B0604030504040204" pitchFamily="50" charset="-128"/>
                        <a:ea typeface="Meiryo UI" panose="020B0604030504040204" pitchFamily="50" charset="-128"/>
                        <a:cs typeface="+mn-cs"/>
                      </a:rPr>
                      <a:pPr>
                        <a:defRPr lang="ja-JP" sz="1100" b="1">
                          <a:solidFill>
                            <a:schemeClr val="bg1"/>
                          </a:solidFill>
                          <a:latin typeface="Meiryo UI" panose="020B0604030504040204" pitchFamily="50" charset="-128"/>
                          <a:ea typeface="Meiryo UI" panose="020B0604030504040204" pitchFamily="50" charset="-128"/>
                        </a:defRPr>
                      </a:pPr>
                      <a:t>[分類名]</a:t>
                    </a:fld>
                    <a:r>
                      <a:rPr kumimoji="1" lang="ja-JP" altLang="en-US" sz="1100" b="1" kern="1200">
                        <a:solidFill>
                          <a:schemeClr val="bg1"/>
                        </a:solidFill>
                        <a:latin typeface="Meiryo UI" panose="020B0604030504040204" pitchFamily="50" charset="-128"/>
                        <a:ea typeface="Meiryo UI" panose="020B0604030504040204" pitchFamily="50" charset="-128"/>
                        <a:cs typeface="+mn-cs"/>
                      </a:rPr>
                      <a:t>
</a:t>
                    </a:r>
                    <a:fld id="{4A40028E-B6F5-4E29-ACB6-D77603920D05}" type="VALUE">
                      <a:rPr kumimoji="1" lang="en-US" altLang="ja-JP" sz="1100" b="1" kern="1200">
                        <a:solidFill>
                          <a:schemeClr val="bg1"/>
                        </a:solidFill>
                        <a:latin typeface="Meiryo UI" panose="020B0604030504040204" pitchFamily="50" charset="-128"/>
                        <a:ea typeface="Meiryo UI" panose="020B0604030504040204" pitchFamily="50" charset="-128"/>
                        <a:cs typeface="+mn-cs"/>
                      </a:rPr>
                      <a:pPr>
                        <a:defRPr lang="ja-JP" sz="1100" b="1">
                          <a:solidFill>
                            <a:schemeClr val="bg1"/>
                          </a:solidFill>
                          <a:latin typeface="Meiryo UI" panose="020B0604030504040204" pitchFamily="50" charset="-128"/>
                          <a:ea typeface="Meiryo UI" panose="020B0604030504040204" pitchFamily="50" charset="-128"/>
                        </a:defRPr>
                      </a:pPr>
                      <a:t>[値]</a:t>
                    </a:fld>
                    <a:endParaRPr kumimoji="1" lang="ja-JP" altLang="en-US" sz="1100" b="1" kern="1200">
                      <a:solidFill>
                        <a:schemeClr val="bg1"/>
                      </a:solidFill>
                      <a:latin typeface="Meiryo UI" panose="020B0604030504040204" pitchFamily="50" charset="-128"/>
                      <a:ea typeface="Meiryo UI" panose="020B0604030504040204" pitchFamily="50" charset="-128"/>
                      <a:cs typeface="+mn-cs"/>
                    </a:endParaRPr>
                  </a:p>
                </c:rich>
              </c:tx>
              <c:spPr>
                <a:noFill/>
                <a:ln>
                  <a:noFill/>
                </a:ln>
                <a:effectLst/>
              </c:spPr>
              <c:txPr>
                <a:bodyPr rot="0" spcFirstLastPara="1" vertOverflow="ellipsis" vert="horz" wrap="square" lIns="38100" tIns="19050" rIns="38100" bIns="19050" anchor="ctr" anchorCtr="1">
                  <a:spAutoFit/>
                </a:bodyPr>
                <a:lstStyle/>
                <a:p>
                  <a:pPr>
                    <a:defRPr lang="ja-JP" sz="11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2325196144329322"/>
                      <c:h val="0.18204994324005599"/>
                    </c:manualLayout>
                  </c15:layout>
                  <c15:dlblFieldTable/>
                  <c15:showDataLabelsRange val="0"/>
                </c:ext>
                <c:ext xmlns:c16="http://schemas.microsoft.com/office/drawing/2014/chart" uri="{C3380CC4-5D6E-409C-BE32-E72D297353CC}">
                  <c16:uniqueId val="{00000005-4266-4B3C-85C3-00C50715180E}"/>
                </c:ext>
              </c:extLst>
            </c:dLbl>
            <c:dLbl>
              <c:idx val="3"/>
              <c:delete val="1"/>
              <c:extLst>
                <c:ext xmlns:c15="http://schemas.microsoft.com/office/drawing/2012/chart" uri="{CE6537A1-D6FC-4f65-9D91-7224C49458BB}"/>
                <c:ext xmlns:c16="http://schemas.microsoft.com/office/drawing/2014/chart" uri="{C3380CC4-5D6E-409C-BE32-E72D297353CC}">
                  <c16:uniqueId val="{00000007-4266-4B3C-85C3-00C50715180E}"/>
                </c:ext>
              </c:extLst>
            </c:dLbl>
            <c:dLbl>
              <c:idx val="4"/>
              <c:delete val="1"/>
              <c:extLst>
                <c:ext xmlns:c15="http://schemas.microsoft.com/office/drawing/2012/chart" uri="{CE6537A1-D6FC-4f65-9D91-7224C49458BB}"/>
                <c:ext xmlns:c16="http://schemas.microsoft.com/office/drawing/2014/chart" uri="{C3380CC4-5D6E-409C-BE32-E72D297353CC}">
                  <c16:uniqueId val="{00000009-4266-4B3C-85C3-00C50715180E}"/>
                </c:ext>
              </c:extLst>
            </c:dLbl>
            <c:spPr>
              <a:noFill/>
              <a:ln>
                <a:noFill/>
              </a:ln>
              <a:effectLst/>
            </c:spPr>
            <c:txPr>
              <a:bodyPr rot="0" spcFirstLastPara="1" vertOverflow="ellipsis" vert="horz" wrap="square" lIns="38100" tIns="19050" rIns="38100" bIns="19050" anchor="ctr" anchorCtr="1">
                <a:spAutoFit/>
              </a:bodyPr>
              <a:lstStyle/>
              <a:p>
                <a:pPr>
                  <a:defRPr lang="ja-JP"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自営業主</c:v>
                </c:pt>
                <c:pt idx="1">
                  <c:v>家族従業者</c:v>
                </c:pt>
                <c:pt idx="2">
                  <c:v>会社員・公務員</c:v>
                </c:pt>
                <c:pt idx="3">
                  <c:v>その他の働き方</c:v>
                </c:pt>
                <c:pt idx="4">
                  <c:v>非就業者・不詳</c:v>
                </c:pt>
              </c:strCache>
            </c:strRef>
          </c:cat>
          <c:val>
            <c:numRef>
              <c:f>Sheet1!$B$2:$B$6</c:f>
              <c:numCache>
                <c:formatCode>General</c:formatCode>
                <c:ptCount val="5"/>
                <c:pt idx="0">
                  <c:v>19.600000000000001</c:v>
                </c:pt>
                <c:pt idx="1">
                  <c:v>14.1</c:v>
                </c:pt>
                <c:pt idx="2">
                  <c:v>311.89999999999998</c:v>
                </c:pt>
                <c:pt idx="3">
                  <c:v>63.9</c:v>
                </c:pt>
                <c:pt idx="4">
                  <c:v>325.7</c:v>
                </c:pt>
              </c:numCache>
            </c:numRef>
          </c:val>
          <c:extLst>
            <c:ext xmlns:c16="http://schemas.microsoft.com/office/drawing/2014/chart" uri="{C3380CC4-5D6E-409C-BE32-E72D297353CC}">
              <c16:uniqueId val="{0000000A-4266-4B3C-85C3-00C50715180E}"/>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0.05268</cdr:x>
      <cdr:y>0.04711</cdr:y>
    </cdr:from>
    <cdr:to>
      <cdr:x>0.26191</cdr:x>
      <cdr:y>0.10829</cdr:y>
    </cdr:to>
    <cdr:sp macro="" textlink="">
      <cdr:nvSpPr>
        <cdr:cNvPr id="2" name="テキスト ボックス 21"/>
        <cdr:cNvSpPr txBox="1"/>
      </cdr:nvSpPr>
      <cdr:spPr>
        <a:xfrm xmlns:a="http://schemas.openxmlformats.org/drawingml/2006/main">
          <a:off x="242622" y="198294"/>
          <a:ext cx="963570" cy="257504"/>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lvl="0" algn="ctr">
            <a:defRPr/>
          </a:pPr>
          <a:r>
            <a:rPr lang="ja-JP" altLang="en-US" sz="1200" b="1" dirty="0">
              <a:solidFill>
                <a:prstClr val="black"/>
              </a:solidFill>
              <a:latin typeface="Meiryo UI" panose="020B0604030504040204" pitchFamily="50" charset="-128"/>
              <a:ea typeface="Meiryo UI" panose="020B0604030504040204" pitchFamily="50" charset="-128"/>
            </a:rPr>
            <a:t>総数</a:t>
          </a:r>
          <a:r>
            <a:rPr lang="en-US" altLang="ja-JP" sz="1200" b="1" dirty="0">
              <a:solidFill>
                <a:prstClr val="black"/>
              </a:solidFill>
              <a:latin typeface="Meiryo UI" panose="020B0604030504040204" pitchFamily="50" charset="-128"/>
              <a:ea typeface="Meiryo UI" panose="020B0604030504040204" pitchFamily="50" charset="-128"/>
            </a:rPr>
            <a:t>735.2</a:t>
          </a:r>
          <a:endParaRPr lang="ja-JP" altLang="en-US" sz="1200" b="1" dirty="0">
            <a:solidFill>
              <a:prstClr val="black"/>
            </a:solidFill>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7B84C2AB-C575-4F50-9ABB-19ADA8289B32}" type="datetimeFigureOut">
              <a:rPr kumimoji="1" lang="ja-JP" altLang="en-US" smtClean="0"/>
              <a:t>2024/11/13</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04011852-A122-4CF1-8D7E-EBCEE262BCAE}" type="slidenum">
              <a:rPr kumimoji="1" lang="ja-JP" altLang="en-US" smtClean="0"/>
              <a:t>‹#›</a:t>
            </a:fld>
            <a:endParaRPr kumimoji="1" lang="ja-JP" altLang="en-US"/>
          </a:p>
        </p:txBody>
      </p:sp>
    </p:spTree>
    <p:extLst>
      <p:ext uri="{BB962C8B-B14F-4D97-AF65-F5344CB8AC3E}">
        <p14:creationId xmlns:p14="http://schemas.microsoft.com/office/powerpoint/2010/main" val="31977136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6138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2260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6694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4935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7306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8474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1851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94678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2481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683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50199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63513"/>
            <a:ext cx="4845050" cy="3354387"/>
          </a:xfrm>
        </p:spPr>
      </p:sp>
      <p:sp>
        <p:nvSpPr>
          <p:cNvPr id="3" name="ノート プレースホルダー 2"/>
          <p:cNvSpPr>
            <a:spLocks noGrp="1"/>
          </p:cNvSpPr>
          <p:nvPr>
            <p:ph type="body" idx="1"/>
          </p:nvPr>
        </p:nvSpPr>
        <p:spPr>
          <a:xfrm>
            <a:off x="422374" y="3634204"/>
            <a:ext cx="5962453" cy="60325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8F9CE8-9B57-4717-911E-94A17B02CE4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67031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7" name="グラフィックス 6">
            <a:extLst>
              <a:ext uri="{FF2B5EF4-FFF2-40B4-BE49-F238E27FC236}">
                <a16:creationId xmlns:a16="http://schemas.microsoft.com/office/drawing/2014/main" id="{480383CA-38C7-4A22-BEC3-47DD58E2538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4" r="2105" b="515"/>
          <a:stretch/>
        </p:blipFill>
        <p:spPr>
          <a:xfrm rot="5400000">
            <a:off x="1523151" y="-1523150"/>
            <a:ext cx="6858002" cy="9904304"/>
          </a:xfrm>
          <a:prstGeom prst="rect">
            <a:avLst/>
          </a:prstGeom>
        </p:spPr>
      </p:pic>
    </p:spTree>
    <p:extLst>
      <p:ext uri="{BB962C8B-B14F-4D97-AF65-F5344CB8AC3E}">
        <p14:creationId xmlns:p14="http://schemas.microsoft.com/office/powerpoint/2010/main" val="3777564279"/>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292462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bg>
      <p:bgPr>
        <a:solidFill>
          <a:srgbClr val="FFEFB3"/>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74BE603D-5B11-4EAA-9FEF-DAEFB24D58FC}"/>
              </a:ext>
            </a:extLst>
          </p:cNvPr>
          <p:cNvSpPr/>
          <p:nvPr userDrawn="1"/>
        </p:nvSpPr>
        <p:spPr>
          <a:xfrm>
            <a:off x="208200" y="232200"/>
            <a:ext cx="9489600" cy="6393600"/>
          </a:xfrm>
          <a:prstGeom prst="roundRect">
            <a:avLst>
              <a:gd name="adj" fmla="val 52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Slide Number Placeholder 3"/>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173510142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8722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2A8035DA-1D3A-411D-96DC-D9FED8A55821}"/>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
        <p:nvSpPr>
          <p:cNvPr id="3" name="正方形/長方形 2">
            <a:extLst>
              <a:ext uri="{FF2B5EF4-FFF2-40B4-BE49-F238E27FC236}">
                <a16:creationId xmlns:a16="http://schemas.microsoft.com/office/drawing/2014/main" id="{EE8BC0FC-06AC-4B8E-8C7E-D99BBBBA00C8}"/>
              </a:ext>
            </a:extLst>
          </p:cNvPr>
          <p:cNvSpPr/>
          <p:nvPr userDrawn="1"/>
        </p:nvSpPr>
        <p:spPr>
          <a:xfrm>
            <a:off x="233400" y="230616"/>
            <a:ext cx="9439200" cy="6396768"/>
          </a:xfrm>
          <a:prstGeom prst="rect">
            <a:avLst/>
          </a:prstGeom>
          <a:pattFill prst="dashUpDiag">
            <a:fgClr>
              <a:srgbClr val="B9F3FF"/>
            </a:fgClr>
            <a:bgClr>
              <a:schemeClr val="bg1"/>
            </a:bgClr>
          </a:patt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2774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白紙">
    <p:bg>
      <p:bgPr>
        <a:solidFill>
          <a:srgbClr val="C3D507"/>
        </a:solidFill>
        <a:effectLst/>
      </p:bgPr>
    </p:bg>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EC419D85-AEFC-4E03-AC03-B9B87EDC58AA}"/>
              </a:ext>
            </a:extLst>
          </p:cNvPr>
          <p:cNvSpPr/>
          <p:nvPr userDrawn="1"/>
        </p:nvSpPr>
        <p:spPr>
          <a:xfrm>
            <a:off x="208200" y="232200"/>
            <a:ext cx="9489600" cy="6393600"/>
          </a:xfrm>
          <a:prstGeom prst="roundRect">
            <a:avLst>
              <a:gd name="adj" fmla="val 2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3538051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pic>
        <p:nvPicPr>
          <p:cNvPr id="3" name="図 2" descr="シャワー, 布, グリーン, タイル張り が含まれている画像&#10;&#10;自動的に生成された説明">
            <a:extLst>
              <a:ext uri="{FF2B5EF4-FFF2-40B4-BE49-F238E27FC236}">
                <a16:creationId xmlns:a16="http://schemas.microsoft.com/office/drawing/2014/main" id="{B99AD37E-CB6C-4F79-8CF6-00E6026988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95" t="963" r="14039"/>
          <a:stretch/>
        </p:blipFill>
        <p:spPr>
          <a:xfrm>
            <a:off x="0" y="0"/>
            <a:ext cx="9906000" cy="6858000"/>
          </a:xfrm>
          <a:prstGeom prst="rect">
            <a:avLst/>
          </a:prstGeom>
        </p:spPr>
      </p:pic>
      <p:sp>
        <p:nvSpPr>
          <p:cNvPr id="5" name="正方形/長方形 4">
            <a:extLst>
              <a:ext uri="{FF2B5EF4-FFF2-40B4-BE49-F238E27FC236}">
                <a16:creationId xmlns:a16="http://schemas.microsoft.com/office/drawing/2014/main" id="{90B10172-2A68-4CF3-81F8-36FDD3178C9A}"/>
              </a:ext>
            </a:extLst>
          </p:cNvPr>
          <p:cNvSpPr/>
          <p:nvPr userDrawn="1"/>
        </p:nvSpPr>
        <p:spPr>
          <a:xfrm>
            <a:off x="219075" y="561975"/>
            <a:ext cx="9467850" cy="606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グラフィックス 6">
            <a:extLst>
              <a:ext uri="{FF2B5EF4-FFF2-40B4-BE49-F238E27FC236}">
                <a16:creationId xmlns:a16="http://schemas.microsoft.com/office/drawing/2014/main" id="{D1B417A4-EBD9-4A26-B1B8-88560F4B0F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97200" y="352425"/>
            <a:ext cx="3911600" cy="419100"/>
          </a:xfrm>
          <a:prstGeom prst="rect">
            <a:avLst/>
          </a:prstGeom>
        </p:spPr>
      </p:pic>
    </p:spTree>
    <p:extLst>
      <p:ext uri="{BB962C8B-B14F-4D97-AF65-F5344CB8AC3E}">
        <p14:creationId xmlns:p14="http://schemas.microsoft.com/office/powerpoint/2010/main" val="91644708"/>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bg1"/>
        </a:soli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B7E4D9CE-F931-4AE4-8C11-7D886C53AEB4}"/>
              </a:ext>
            </a:extLst>
          </p:cNvPr>
          <p:cNvSpPr>
            <a:spLocks noGrp="1"/>
          </p:cNvSpPr>
          <p:nvPr>
            <p:ph type="sldNum" sz="quarter" idx="12"/>
          </p:nvPr>
        </p:nvSpPr>
        <p:spPr>
          <a:xfrm>
            <a:off x="9557012" y="6623175"/>
            <a:ext cx="337767" cy="211203"/>
          </a:xfrm>
        </p:spPr>
        <p:txBody>
          <a:bodyPr wrap="none" lIns="72000" tIns="36000" rIns="72000" bIns="36000">
            <a:spAutoFit/>
          </a:bodyPr>
          <a:lstStyle>
            <a:lvl1pPr algn="ctr">
              <a:defRPr sz="900">
                <a:solidFill>
                  <a:schemeClr val="tx1"/>
                </a:solidFill>
                <a:latin typeface="Meiryo UI" panose="020B0604030504040204" pitchFamily="50" charset="-128"/>
                <a:ea typeface="Meiryo UI" panose="020B0604030504040204" pitchFamily="50" charset="-128"/>
              </a:defRPr>
            </a:lvl1pPr>
          </a:lstStyle>
          <a:p>
            <a:fld id="{C7378CBE-A140-4EEA-9819-9CD0025EC3DF}" type="slidenum">
              <a:rPr kumimoji="1" lang="ja-JP" altLang="en-US" smtClean="0"/>
              <a:pPr/>
              <a:t>‹#›</a:t>
            </a:fld>
            <a:endParaRPr kumimoji="1" lang="ja-JP" altLang="en-US"/>
          </a:p>
        </p:txBody>
      </p:sp>
    </p:spTree>
    <p:extLst>
      <p:ext uri="{BB962C8B-B14F-4D97-AF65-F5344CB8AC3E}">
        <p14:creationId xmlns:p14="http://schemas.microsoft.com/office/powerpoint/2010/main" val="2458750375"/>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78CBE-A140-4EEA-9819-9CD0025EC3DF}" type="slidenum">
              <a:rPr kumimoji="1" lang="ja-JP" altLang="en-US" smtClean="0"/>
              <a:t>‹#›</a:t>
            </a:fld>
            <a:endParaRPr kumimoji="1" lang="ja-JP" altLang="en-US"/>
          </a:p>
        </p:txBody>
      </p:sp>
    </p:spTree>
    <p:extLst>
      <p:ext uri="{BB962C8B-B14F-4D97-AF65-F5344CB8AC3E}">
        <p14:creationId xmlns:p14="http://schemas.microsoft.com/office/powerpoint/2010/main" val="202102971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46.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8.sv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7.png"/><Relationship Id="rId7"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8.sv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7.pn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8.svg"/><Relationship Id="rId9"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8.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id="{EA7F4457-322C-535A-BF15-4F8D0A5CB12A}"/>
              </a:ext>
            </a:extLst>
          </p:cNvPr>
          <p:cNvSpPr/>
          <p:nvPr/>
        </p:nvSpPr>
        <p:spPr>
          <a:xfrm>
            <a:off x="618894" y="3173080"/>
            <a:ext cx="8655278" cy="1466721"/>
          </a:xfrm>
          <a:prstGeom prst="roundRect">
            <a:avLst/>
          </a:prstGeom>
          <a:solidFill>
            <a:srgbClr val="FFE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457200" rtl="0" eaLnBrk="1" fontAlgn="auto" latinLnBrk="0" hangingPunct="1">
              <a:lnSpc>
                <a:spcPct val="120000"/>
              </a:lnSpc>
              <a:spcBef>
                <a:spcPts val="0"/>
              </a:spcBef>
              <a:spcAft>
                <a:spcPts val="400"/>
              </a:spcAft>
              <a:buClrTx/>
              <a:buSzPct val="200000"/>
              <a:buFontTx/>
              <a:buNone/>
              <a:tabLst/>
              <a:defRPr/>
            </a:pP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5" name="図 74">
            <a:extLst>
              <a:ext uri="{FF2B5EF4-FFF2-40B4-BE49-F238E27FC236}">
                <a16:creationId xmlns:a16="http://schemas.microsoft.com/office/drawing/2014/main" id="{7E905AC5-D71E-5565-2175-75A9FAC38C36}"/>
              </a:ext>
            </a:extLst>
          </p:cNvPr>
          <p:cNvPicPr>
            <a:picLocks noChangeAspect="1"/>
          </p:cNvPicPr>
          <p:nvPr/>
        </p:nvPicPr>
        <p:blipFill>
          <a:blip r:embed="rId3"/>
          <a:stretch>
            <a:fillRect/>
          </a:stretch>
        </p:blipFill>
        <p:spPr>
          <a:xfrm>
            <a:off x="7220648" y="3682645"/>
            <a:ext cx="1761897" cy="957155"/>
          </a:xfrm>
          <a:prstGeom prst="rect">
            <a:avLst/>
          </a:prstGeom>
        </p:spPr>
      </p:pic>
      <p:sp>
        <p:nvSpPr>
          <p:cNvPr id="5" name="四角形: 角を丸くする 4">
            <a:extLst>
              <a:ext uri="{FF2B5EF4-FFF2-40B4-BE49-F238E27FC236}">
                <a16:creationId xmlns:a16="http://schemas.microsoft.com/office/drawing/2014/main" id="{602C490A-7F4B-81E4-7D30-2CA5A2D032E8}"/>
              </a:ext>
            </a:extLst>
          </p:cNvPr>
          <p:cNvSpPr/>
          <p:nvPr/>
        </p:nvSpPr>
        <p:spPr>
          <a:xfrm>
            <a:off x="631825" y="4889833"/>
            <a:ext cx="8642348" cy="1466721"/>
          </a:xfrm>
          <a:prstGeom prst="roundRect">
            <a:avLst/>
          </a:prstGeom>
          <a:solidFill>
            <a:srgbClr val="FFE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1" indent="0" algn="l" defTabSz="457200" rtl="0" eaLnBrk="1" fontAlgn="auto" latinLnBrk="0" hangingPunct="1">
              <a:lnSpc>
                <a:spcPct val="120000"/>
              </a:lnSpc>
              <a:spcBef>
                <a:spcPts val="0"/>
              </a:spcBef>
              <a:spcAft>
                <a:spcPts val="400"/>
              </a:spcAft>
              <a:buClrTx/>
              <a:buSzPct val="200000"/>
              <a:buFontTx/>
              <a:buNone/>
              <a:tabLst/>
              <a:defRPr/>
            </a:pPr>
            <a:endParaRPr kumimoji="1" lang="en-US" altLang="ja-JP"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 name="グラフィックス 7">
            <a:extLst>
              <a:ext uri="{FF2B5EF4-FFF2-40B4-BE49-F238E27FC236}">
                <a16:creationId xmlns:a16="http://schemas.microsoft.com/office/drawing/2014/main" id="{29DB012A-584A-D7F1-774C-049D29299E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6595" y="453424"/>
            <a:ext cx="6177492" cy="820964"/>
          </a:xfrm>
          <a:prstGeom prst="rect">
            <a:avLst/>
          </a:prstGeom>
        </p:spPr>
      </p:pic>
      <p:sp>
        <p:nvSpPr>
          <p:cNvPr id="12" name="テキスト ボックス 11">
            <a:extLst>
              <a:ext uri="{FF2B5EF4-FFF2-40B4-BE49-F238E27FC236}">
                <a16:creationId xmlns:a16="http://schemas.microsoft.com/office/drawing/2014/main" id="{85B3AB0C-5E53-2207-9A0B-2A731520A69B}"/>
              </a:ext>
            </a:extLst>
          </p:cNvPr>
          <p:cNvSpPr txBox="1"/>
          <p:nvPr/>
        </p:nvSpPr>
        <p:spPr>
          <a:xfrm>
            <a:off x="618894" y="590790"/>
            <a:ext cx="5724644"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spc="150" dirty="0">
                <a:latin typeface="BIZ UDPゴシック" panose="020B0400000000000000" pitchFamily="50" charset="-128"/>
                <a:ea typeface="BIZ UDPゴシック" panose="020B0400000000000000" pitchFamily="50" charset="-128"/>
              </a:rPr>
              <a:t>社会</a:t>
            </a:r>
            <a:r>
              <a:rPr kumimoji="0" lang="ja-JP" altLang="en-US" sz="2400" b="1" i="0" u="none" strike="noStrike" kern="1200" cap="none" spc="150" normalizeH="0" baseline="0" noProof="0" dirty="0">
                <a:ln>
                  <a:noFill/>
                </a:ln>
                <a:effectLst/>
                <a:uLnTx/>
                <a:uFillTx/>
                <a:latin typeface="BIZ UDPゴシック" panose="020B0400000000000000" pitchFamily="50" charset="-128"/>
                <a:ea typeface="BIZ UDPゴシック" panose="020B0400000000000000" pitchFamily="50" charset="-128"/>
                <a:cs typeface="+mn-cs"/>
              </a:rPr>
              <a:t>保険の加入拡大の基本的な考え方</a:t>
            </a:r>
          </a:p>
        </p:txBody>
      </p:sp>
      <p:sp>
        <p:nvSpPr>
          <p:cNvPr id="24" name="四角形: 角を丸くする 23">
            <a:extLst>
              <a:ext uri="{FF2B5EF4-FFF2-40B4-BE49-F238E27FC236}">
                <a16:creationId xmlns:a16="http://schemas.microsoft.com/office/drawing/2014/main" id="{F1A3F0A1-9121-7C45-FE8D-F06BEAB5A5B6}"/>
              </a:ext>
            </a:extLst>
          </p:cNvPr>
          <p:cNvSpPr/>
          <p:nvPr/>
        </p:nvSpPr>
        <p:spPr>
          <a:xfrm>
            <a:off x="618894" y="1507853"/>
            <a:ext cx="8642351" cy="1466721"/>
          </a:xfrm>
          <a:prstGeom prst="roundRect">
            <a:avLst/>
          </a:prstGeom>
          <a:solidFill>
            <a:srgbClr val="FFE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20000"/>
              </a:lnSpc>
              <a:spcBef>
                <a:spcPts val="0"/>
              </a:spcBef>
              <a:spcAft>
                <a:spcPts val="400"/>
              </a:spcAft>
              <a:buClrTx/>
              <a:buSzPct val="200000"/>
              <a:buFontTx/>
              <a:buNone/>
              <a:tabLst/>
              <a:defRPr/>
            </a:pPr>
            <a:endParaRPr kumimoji="1" lang="ja-JP" altLang="en-US" sz="14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テキスト ボックス 56">
            <a:extLst>
              <a:ext uri="{FF2B5EF4-FFF2-40B4-BE49-F238E27FC236}">
                <a16:creationId xmlns:a16="http://schemas.microsoft.com/office/drawing/2014/main" id="{0BD3466A-D358-2CFC-E9F9-930FFBC9A8CE}"/>
              </a:ext>
            </a:extLst>
          </p:cNvPr>
          <p:cNvSpPr txBox="1"/>
          <p:nvPr/>
        </p:nvSpPr>
        <p:spPr>
          <a:xfrm>
            <a:off x="759343" y="1655540"/>
            <a:ext cx="6624000" cy="1171346"/>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0"/>
              </a:spcAft>
              <a:buClrTx/>
              <a:buSzPct val="200000"/>
              <a:buFontTx/>
              <a:buNone/>
              <a:tabLst/>
              <a:defRPr/>
            </a:pPr>
            <a:r>
              <a:rPr kumimoji="1" lang="ja-JP" altLang="en-US" sz="1800" b="1" i="0" u="none" strike="noStrike" kern="1200" cap="none" spc="11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１</a:t>
            </a:r>
            <a:r>
              <a:rPr kumimoji="1" lang="en-US" altLang="ja-JP" sz="1800" b="1" i="0" u="none" strike="noStrike" kern="1200" cap="none" spc="11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11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被用者（従業員）にふさわしい保障の実現</a:t>
            </a:r>
            <a:endParaRPr kumimoji="1" lang="en-US" altLang="ja-JP" sz="1800" b="1" i="0" u="none" strike="noStrike" kern="1200" cap="none" spc="11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endParaRPr>
          </a:p>
          <a:p>
            <a:pPr marL="452438" marR="0" lvl="0" indent="0" algn="l" defTabSz="457200" rtl="0" eaLnBrk="1" fontAlgn="auto" latinLnBrk="0" hangingPunct="1">
              <a:lnSpc>
                <a:spcPct val="120000"/>
              </a:lnSpc>
              <a:spcBef>
                <a:spcPts val="0"/>
              </a:spcBef>
              <a:spcAft>
                <a:spcPts val="0"/>
              </a:spcAft>
              <a:buClrTx/>
              <a:buSzPct val="200000"/>
              <a:buFontTx/>
              <a:buNone/>
              <a:tabLst/>
              <a:defRPr/>
            </a:pPr>
            <a:r>
              <a:rPr kumimoji="1" lang="ja-JP" altLang="en-US" sz="1400" b="0" i="0" u="none" strike="noStrike" kern="1200" cap="none" spc="110" normalizeH="0" baseline="0" noProof="0" dirty="0">
                <a:ln>
                  <a:noFill/>
                </a:ln>
                <a:effectLst/>
                <a:uLnTx/>
                <a:uFillTx/>
                <a:latin typeface="Meiryo UI" panose="020B0604030504040204" pitchFamily="50" charset="-128"/>
                <a:ea typeface="Meiryo UI" panose="020B0604030504040204" pitchFamily="50" charset="-128"/>
                <a:cs typeface="+mn-cs"/>
              </a:rPr>
              <a:t>社会保険（厚生年金保険と健康保険）</a:t>
            </a: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によって、被用者</a:t>
            </a:r>
            <a:r>
              <a:rPr kumimoji="1" lang="en-US" altLang="ja-JP"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従業員</a:t>
            </a:r>
            <a:r>
              <a:rPr kumimoji="1" lang="en-US" altLang="ja-JP"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には</a:t>
            </a:r>
            <a:br>
              <a:rPr kumimoji="1" lang="en-US" altLang="ja-JP"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報酬に応じた年金や病気や出産時の手当金の支給が保障されます。</a:t>
            </a:r>
            <a:br>
              <a:rPr kumimoji="1" lang="en-US" altLang="ja-JP"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保険料は被用者</a:t>
            </a:r>
            <a:r>
              <a:rPr kumimoji="1" lang="en-US" altLang="ja-JP"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従業員</a:t>
            </a:r>
            <a:r>
              <a:rPr kumimoji="1" lang="en-US" altLang="ja-JP"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と会社が半分ずつ負担となります。</a:t>
            </a:r>
          </a:p>
        </p:txBody>
      </p:sp>
      <p:sp>
        <p:nvSpPr>
          <p:cNvPr id="58" name="テキスト ボックス 57">
            <a:extLst>
              <a:ext uri="{FF2B5EF4-FFF2-40B4-BE49-F238E27FC236}">
                <a16:creationId xmlns:a16="http://schemas.microsoft.com/office/drawing/2014/main" id="{C05280E7-B38F-0CFB-3FE0-BC4C7A4E42FC}"/>
              </a:ext>
            </a:extLst>
          </p:cNvPr>
          <p:cNvSpPr txBox="1"/>
          <p:nvPr/>
        </p:nvSpPr>
        <p:spPr>
          <a:xfrm>
            <a:off x="772273" y="3320767"/>
            <a:ext cx="6660000" cy="1171346"/>
          </a:xfrm>
          <a:prstGeom prst="rect">
            <a:avLst/>
          </a:prstGeom>
          <a:noFill/>
        </p:spPr>
        <p:txBody>
          <a:bodyPr wrap="square" rtlCol="0">
            <a:spAutoFit/>
          </a:bodyPr>
          <a:lstStyle/>
          <a:p>
            <a:pPr marL="0" marR="0" lvl="1" indent="0" algn="l" defTabSz="457200" rtl="0" eaLnBrk="1" fontAlgn="auto" latinLnBrk="0" hangingPunct="1">
              <a:lnSpc>
                <a:spcPct val="120000"/>
              </a:lnSpc>
              <a:spcBef>
                <a:spcPts val="0"/>
              </a:spcBef>
              <a:spcAft>
                <a:spcPts val="0"/>
              </a:spcAft>
              <a:buClrTx/>
              <a:buSzPct val="200000"/>
              <a:buFontTx/>
              <a:buNone/>
              <a:tabLst/>
              <a:defRPr/>
            </a:pPr>
            <a:r>
              <a:rPr kumimoji="1" lang="ja-JP" altLang="en-US" sz="1800" b="1" i="0" u="none" strike="noStrike" kern="1200" cap="none" spc="11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２</a:t>
            </a:r>
            <a:r>
              <a:rPr kumimoji="1" lang="en-US" altLang="ja-JP" sz="1800" b="1" i="0" u="none" strike="noStrike" kern="1200" cap="none" spc="11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 </a:t>
            </a:r>
            <a:r>
              <a:rPr kumimoji="1" lang="ja-JP" altLang="en-US" sz="1800" b="1" i="0" u="none" strike="noStrike" kern="1200" cap="none" spc="11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働き方に中立な制度の構築</a:t>
            </a:r>
            <a:endParaRPr kumimoji="1" lang="en-US" altLang="ja-JP" sz="1800" b="1" i="0" u="none" strike="noStrike" kern="1200" cap="none" spc="11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endParaRPr>
          </a:p>
          <a:p>
            <a:pPr marL="444500" marR="0" lvl="2" indent="0" algn="l" defTabSz="457200" rtl="0" eaLnBrk="1" fontAlgn="auto" latinLnBrk="0" hangingPunct="1">
              <a:lnSpc>
                <a:spcPct val="120000"/>
              </a:lnSpc>
              <a:spcBef>
                <a:spcPts val="0"/>
              </a:spcBef>
              <a:spcAft>
                <a:spcPts val="0"/>
              </a:spcAft>
              <a:buClrTx/>
              <a:buSzPct val="200000"/>
              <a:buFontTx/>
              <a:buNone/>
              <a:tabLst>
                <a:tab pos="355600" algn="l"/>
              </a:tabLst>
              <a:defRPr/>
            </a:pP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どのような働き方でも、社会保険制度が働き方の選択を妨げたり、不公平が</a:t>
            </a:r>
            <a:br>
              <a:rPr kumimoji="1" lang="en-US" altLang="ja-JP"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生じたりしないようにします。これにより、働く意欲のある人がその能力を</a:t>
            </a:r>
            <a:br>
              <a:rPr kumimoji="1" lang="en-US" altLang="ja-JP"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発揮しやすくなり、企業も必要な人材を確保しやすくなります。</a:t>
            </a:r>
            <a:endParaRPr kumimoji="1" lang="en-US" altLang="ja-JP" sz="1400" b="0" i="0" u="none" strike="noStrike" kern="1200" cap="none" spc="1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04F7325D-7A35-FB60-7709-FFE8E79A0B50}"/>
              </a:ext>
            </a:extLst>
          </p:cNvPr>
          <p:cNvSpPr txBox="1"/>
          <p:nvPr/>
        </p:nvSpPr>
        <p:spPr>
          <a:xfrm>
            <a:off x="772273" y="5037520"/>
            <a:ext cx="6660000" cy="1171346"/>
          </a:xfrm>
          <a:prstGeom prst="rect">
            <a:avLst/>
          </a:prstGeom>
          <a:noFill/>
        </p:spPr>
        <p:txBody>
          <a:bodyPr wrap="square" rtlCol="0">
            <a:spAutoFit/>
          </a:bodyPr>
          <a:lstStyle/>
          <a:p>
            <a:pPr marL="0" marR="0" lvl="1" indent="0" algn="l" defTabSz="457200" rtl="0" eaLnBrk="1" fontAlgn="auto" latinLnBrk="0" hangingPunct="1">
              <a:lnSpc>
                <a:spcPct val="120000"/>
              </a:lnSpc>
              <a:spcBef>
                <a:spcPts val="0"/>
              </a:spcBef>
              <a:buClrTx/>
              <a:buSzPct val="200000"/>
              <a:buFontTx/>
              <a:buNone/>
              <a:tabLst/>
              <a:defRPr/>
            </a:pPr>
            <a:r>
              <a:rPr kumimoji="1" lang="ja-JP" altLang="en-US" b="1" i="0" u="none" strike="noStrike" kern="1200" cap="none" spc="110" normalizeH="0" noProof="0" dirty="0">
                <a:ln>
                  <a:noFill/>
                </a:ln>
                <a:solidFill>
                  <a:srgbClr val="ED8137"/>
                </a:solidFill>
                <a:effectLst/>
                <a:uLnTx/>
                <a:uFillTx/>
                <a:latin typeface="Meiryo UI" panose="020B0604030504040204" pitchFamily="50" charset="-128"/>
                <a:ea typeface="Meiryo UI" panose="020B0604030504040204" pitchFamily="50" charset="-128"/>
                <a:cs typeface="+mn-cs"/>
              </a:rPr>
              <a:t>３</a:t>
            </a:r>
            <a:r>
              <a:rPr kumimoji="1" lang="en-US" altLang="ja-JP" b="1" i="0" u="none" strike="noStrike" kern="1200" cap="none" spc="110" normalizeH="0" noProof="0" dirty="0">
                <a:ln>
                  <a:noFill/>
                </a:ln>
                <a:solidFill>
                  <a:srgbClr val="ED8137"/>
                </a:solidFill>
                <a:effectLst/>
                <a:uLnTx/>
                <a:uFillTx/>
                <a:latin typeface="Meiryo UI" panose="020B0604030504040204" pitchFamily="50" charset="-128"/>
                <a:ea typeface="Meiryo UI" panose="020B0604030504040204" pitchFamily="50" charset="-128"/>
                <a:cs typeface="+mn-cs"/>
              </a:rPr>
              <a:t>. </a:t>
            </a:r>
            <a:r>
              <a:rPr kumimoji="1" lang="ja-JP" altLang="en-US" b="1" i="0" u="none" strike="noStrike" kern="1200" cap="none" spc="110" normalizeH="0" noProof="0" dirty="0">
                <a:ln>
                  <a:noFill/>
                </a:ln>
                <a:solidFill>
                  <a:srgbClr val="ED8137"/>
                </a:solidFill>
                <a:effectLst/>
                <a:uLnTx/>
                <a:uFillTx/>
                <a:latin typeface="Meiryo UI" panose="020B0604030504040204" pitchFamily="50" charset="-128"/>
                <a:ea typeface="Meiryo UI" panose="020B0604030504040204" pitchFamily="50" charset="-128"/>
                <a:cs typeface="+mn-cs"/>
              </a:rPr>
              <a:t>社会保障の機能強化</a:t>
            </a:r>
            <a:endParaRPr kumimoji="1" lang="en-US" altLang="ja-JP" b="1" i="0" u="none" strike="noStrike" kern="1200" cap="none" spc="110" normalizeH="0" noProof="0" dirty="0">
              <a:ln>
                <a:noFill/>
              </a:ln>
              <a:solidFill>
                <a:srgbClr val="ED8137"/>
              </a:solidFill>
              <a:effectLst/>
              <a:uLnTx/>
              <a:uFillTx/>
              <a:latin typeface="Meiryo UI" panose="020B0604030504040204" pitchFamily="50" charset="-128"/>
              <a:ea typeface="Meiryo UI" panose="020B0604030504040204" pitchFamily="50" charset="-128"/>
              <a:cs typeface="+mn-cs"/>
            </a:endParaRPr>
          </a:p>
          <a:p>
            <a:pPr marL="444500" marR="0" lvl="2" algn="l" defTabSz="457200" rtl="0" eaLnBrk="1" fontAlgn="auto" latinLnBrk="0" hangingPunct="1">
              <a:lnSpc>
                <a:spcPct val="120000"/>
              </a:lnSpc>
              <a:spcBef>
                <a:spcPts val="0"/>
              </a:spcBef>
              <a:buClrTx/>
              <a:buSzPct val="200000"/>
              <a:buFontTx/>
              <a:buNone/>
              <a:tabLst/>
              <a:defRPr/>
            </a:pPr>
            <a:r>
              <a:rPr kumimoji="1" lang="ja-JP" altLang="en-US" sz="1400" b="0" i="0" u="none" kern="1200" cap="none" spc="11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社会保険の</a:t>
            </a:r>
            <a:r>
              <a:rPr kumimoji="1" lang="ja-JP" altLang="en-US" sz="1400" b="0" i="0" u="none" kern="1200" cap="none" spc="110" normalizeH="0" noProof="0" dirty="0">
                <a:ln>
                  <a:noFill/>
                </a:ln>
                <a:effectLst/>
                <a:uLnTx/>
                <a:uFillTx/>
                <a:latin typeface="Meiryo UI" panose="020B0604030504040204" pitchFamily="50" charset="-128"/>
                <a:ea typeface="Meiryo UI" panose="020B0604030504040204" pitchFamily="50" charset="-128"/>
                <a:cs typeface="+mn-cs"/>
              </a:rPr>
              <a:t>加入</a:t>
            </a:r>
            <a:r>
              <a:rPr kumimoji="1" lang="ja-JP" altLang="en-US" sz="1400" b="0" i="0" u="none" kern="1200" cap="none" spc="11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が広がることで、基礎年金の給付水準が上がることが</a:t>
            </a:r>
            <a:br>
              <a:rPr kumimoji="1" lang="en-US" altLang="ja-JP" sz="1400" b="0" i="0" u="none" kern="1200" cap="none" spc="11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0" i="0" u="none" kern="1200" cap="none" spc="11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わかっています。これにより高所得者から低所得者へ所得の分配がされる</a:t>
            </a:r>
            <a:br>
              <a:rPr kumimoji="1" lang="en-US" altLang="ja-JP" sz="1400" b="0" i="0" u="none" kern="1200" cap="none" spc="11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0" i="0" u="none" kern="1200" cap="none" spc="11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「所得再分配機能」が強化されます。</a:t>
            </a:r>
            <a:endParaRPr kumimoji="1" lang="en-US" altLang="ja-JP" sz="1400" b="0" i="0" u="none" kern="1200" cap="none" spc="110" normalizeH="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7" name="図 16">
            <a:extLst>
              <a:ext uri="{FF2B5EF4-FFF2-40B4-BE49-F238E27FC236}">
                <a16:creationId xmlns:a16="http://schemas.microsoft.com/office/drawing/2014/main" id="{0BD6BEC7-6E90-67E7-DF3E-A01AC79AA86E}"/>
              </a:ext>
            </a:extLst>
          </p:cNvPr>
          <p:cNvPicPr>
            <a:picLocks noChangeAspect="1"/>
          </p:cNvPicPr>
          <p:nvPr/>
        </p:nvPicPr>
        <p:blipFill>
          <a:blip r:embed="rId6"/>
          <a:srcRect t="1" b="43185"/>
          <a:stretch/>
        </p:blipFill>
        <p:spPr>
          <a:xfrm>
            <a:off x="8306721" y="5506608"/>
            <a:ext cx="591040" cy="849944"/>
          </a:xfrm>
          <a:prstGeom prst="rect">
            <a:avLst/>
          </a:prstGeom>
        </p:spPr>
      </p:pic>
      <p:pic>
        <p:nvPicPr>
          <p:cNvPr id="27" name="図 26">
            <a:extLst>
              <a:ext uri="{FF2B5EF4-FFF2-40B4-BE49-F238E27FC236}">
                <a16:creationId xmlns:a16="http://schemas.microsoft.com/office/drawing/2014/main" id="{524AA143-2AB8-EE50-9DCB-CF1D001C142E}"/>
              </a:ext>
            </a:extLst>
          </p:cNvPr>
          <p:cNvPicPr>
            <a:picLocks noChangeAspect="1"/>
          </p:cNvPicPr>
          <p:nvPr/>
        </p:nvPicPr>
        <p:blipFill>
          <a:blip r:embed="rId7"/>
          <a:srcRect t="-1" b="43186"/>
          <a:stretch/>
        </p:blipFill>
        <p:spPr>
          <a:xfrm>
            <a:off x="7321219" y="5506608"/>
            <a:ext cx="587533" cy="849945"/>
          </a:xfrm>
          <a:prstGeom prst="rect">
            <a:avLst/>
          </a:prstGeom>
        </p:spPr>
      </p:pic>
      <p:pic>
        <p:nvPicPr>
          <p:cNvPr id="31" name="図 30">
            <a:extLst>
              <a:ext uri="{FF2B5EF4-FFF2-40B4-BE49-F238E27FC236}">
                <a16:creationId xmlns:a16="http://schemas.microsoft.com/office/drawing/2014/main" id="{9E7EA046-13F9-E06A-796C-916360A18843}"/>
              </a:ext>
            </a:extLst>
          </p:cNvPr>
          <p:cNvPicPr>
            <a:picLocks noChangeAspect="1"/>
          </p:cNvPicPr>
          <p:nvPr/>
        </p:nvPicPr>
        <p:blipFill>
          <a:blip r:embed="rId8"/>
          <a:srcRect t="1" b="43185"/>
          <a:stretch/>
        </p:blipFill>
        <p:spPr>
          <a:xfrm>
            <a:off x="7820999" y="5506607"/>
            <a:ext cx="573473" cy="849945"/>
          </a:xfrm>
          <a:prstGeom prst="rect">
            <a:avLst/>
          </a:prstGeom>
        </p:spPr>
      </p:pic>
      <p:pic>
        <p:nvPicPr>
          <p:cNvPr id="18" name="図 17">
            <a:extLst>
              <a:ext uri="{FF2B5EF4-FFF2-40B4-BE49-F238E27FC236}">
                <a16:creationId xmlns:a16="http://schemas.microsoft.com/office/drawing/2014/main" id="{E4D94CAD-84A9-706C-ACA5-B00CC743ECD6}"/>
              </a:ext>
            </a:extLst>
          </p:cNvPr>
          <p:cNvPicPr>
            <a:picLocks noChangeAspect="1"/>
          </p:cNvPicPr>
          <p:nvPr/>
        </p:nvPicPr>
        <p:blipFill>
          <a:blip r:embed="rId9"/>
          <a:srcRect t="1" b="25440"/>
          <a:stretch/>
        </p:blipFill>
        <p:spPr>
          <a:xfrm>
            <a:off x="7432273" y="1605827"/>
            <a:ext cx="1597005" cy="1368747"/>
          </a:xfrm>
          <a:prstGeom prst="rect">
            <a:avLst/>
          </a:prstGeom>
        </p:spPr>
      </p:pic>
      <p:sp>
        <p:nvSpPr>
          <p:cNvPr id="19" name="テキスト ボックス 18">
            <a:extLst>
              <a:ext uri="{FF2B5EF4-FFF2-40B4-BE49-F238E27FC236}">
                <a16:creationId xmlns:a16="http://schemas.microsoft.com/office/drawing/2014/main" id="{138FD427-777C-7A40-DE80-F7026EFA0280}"/>
              </a:ext>
            </a:extLst>
          </p:cNvPr>
          <p:cNvSpPr txBox="1"/>
          <p:nvPr/>
        </p:nvSpPr>
        <p:spPr>
          <a:xfrm>
            <a:off x="7605033" y="4921830"/>
            <a:ext cx="1005403" cy="584775"/>
          </a:xfrm>
          <a:prstGeom prst="rect">
            <a:avLst/>
          </a:prstGeom>
          <a:noFill/>
        </p:spPr>
        <p:txBody>
          <a:bodyPr wrap="none" rtlCol="0">
            <a:spAutoFit/>
          </a:bodyPr>
          <a:lstStyle/>
          <a:p>
            <a:r>
              <a:rPr kumimoji="1" lang="ja-JP" altLang="en-US" sz="3200" b="1" dirty="0">
                <a:solidFill>
                  <a:srgbClr val="FF0000"/>
                </a:solidFill>
                <a:latin typeface="BIZ UDPゴシック" panose="020B0400000000000000" pitchFamily="50" charset="-128"/>
                <a:ea typeface="BIZ UDPゴシック" panose="020B0400000000000000" pitchFamily="50" charset="-128"/>
              </a:rPr>
              <a:t>年金</a:t>
            </a:r>
          </a:p>
        </p:txBody>
      </p:sp>
      <p:sp>
        <p:nvSpPr>
          <p:cNvPr id="21" name="フローチャート: 磁気ディスク 20">
            <a:extLst>
              <a:ext uri="{FF2B5EF4-FFF2-40B4-BE49-F238E27FC236}">
                <a16:creationId xmlns:a16="http://schemas.microsoft.com/office/drawing/2014/main" id="{6FCF10BB-CACE-95B0-A8F4-C5B4518137B2}"/>
              </a:ext>
            </a:extLst>
          </p:cNvPr>
          <p:cNvSpPr/>
          <p:nvPr/>
        </p:nvSpPr>
        <p:spPr>
          <a:xfrm>
            <a:off x="7205320" y="5488043"/>
            <a:ext cx="1804830" cy="90673"/>
          </a:xfrm>
          <a:prstGeom prst="flowChartMagneticDisk">
            <a:avLst/>
          </a:prstGeom>
          <a:solidFill>
            <a:srgbClr val="E1AA5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6489E87D-1C96-256D-5908-18D003F58AF4}"/>
              </a:ext>
            </a:extLst>
          </p:cNvPr>
          <p:cNvGrpSpPr/>
          <p:nvPr/>
        </p:nvGrpSpPr>
        <p:grpSpPr>
          <a:xfrm>
            <a:off x="7389148" y="5036145"/>
            <a:ext cx="1444511" cy="411102"/>
            <a:chOff x="7448250" y="5036145"/>
            <a:chExt cx="1444511" cy="411102"/>
          </a:xfrm>
        </p:grpSpPr>
        <p:sp>
          <p:nvSpPr>
            <p:cNvPr id="50" name="星: 4 pt 49">
              <a:extLst>
                <a:ext uri="{FF2B5EF4-FFF2-40B4-BE49-F238E27FC236}">
                  <a16:creationId xmlns:a16="http://schemas.microsoft.com/office/drawing/2014/main" id="{EB1F0868-FA16-0748-61F1-3E3028CD5612}"/>
                </a:ext>
              </a:extLst>
            </p:cNvPr>
            <p:cNvSpPr/>
            <p:nvPr/>
          </p:nvSpPr>
          <p:spPr>
            <a:xfrm rot="1082432">
              <a:off x="8645766" y="5173323"/>
              <a:ext cx="246995" cy="273924"/>
            </a:xfrm>
            <a:custGeom>
              <a:avLst/>
              <a:gdLst>
                <a:gd name="connsiteX0" fmla="*/ 0 w 246995"/>
                <a:gd name="connsiteY0" fmla="*/ 136962 h 273924"/>
                <a:gd name="connsiteX1" fmla="*/ 93222 w 246995"/>
                <a:gd name="connsiteY1" fmla="*/ 103385 h 273924"/>
                <a:gd name="connsiteX2" fmla="*/ 123498 w 246995"/>
                <a:gd name="connsiteY2" fmla="*/ 0 h 273924"/>
                <a:gd name="connsiteX3" fmla="*/ 153773 w 246995"/>
                <a:gd name="connsiteY3" fmla="*/ 103385 h 273924"/>
                <a:gd name="connsiteX4" fmla="*/ 246995 w 246995"/>
                <a:gd name="connsiteY4" fmla="*/ 136962 h 273924"/>
                <a:gd name="connsiteX5" fmla="*/ 153773 w 246995"/>
                <a:gd name="connsiteY5" fmla="*/ 170539 h 273924"/>
                <a:gd name="connsiteX6" fmla="*/ 123498 w 246995"/>
                <a:gd name="connsiteY6" fmla="*/ 273924 h 273924"/>
                <a:gd name="connsiteX7" fmla="*/ 93222 w 246995"/>
                <a:gd name="connsiteY7" fmla="*/ 170539 h 273924"/>
                <a:gd name="connsiteX8" fmla="*/ 0 w 246995"/>
                <a:gd name="connsiteY8" fmla="*/ 136962 h 27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995" h="273924" fill="none" extrusionOk="0">
                  <a:moveTo>
                    <a:pt x="0" y="136962"/>
                  </a:moveTo>
                  <a:cubicBezTo>
                    <a:pt x="18509" y="127219"/>
                    <a:pt x="63217" y="109053"/>
                    <a:pt x="93222" y="103385"/>
                  </a:cubicBezTo>
                  <a:cubicBezTo>
                    <a:pt x="106045" y="54773"/>
                    <a:pt x="116915" y="47243"/>
                    <a:pt x="123498" y="0"/>
                  </a:cubicBezTo>
                  <a:cubicBezTo>
                    <a:pt x="137515" y="49139"/>
                    <a:pt x="143174" y="79581"/>
                    <a:pt x="153773" y="103385"/>
                  </a:cubicBezTo>
                  <a:cubicBezTo>
                    <a:pt x="192404" y="123506"/>
                    <a:pt x="218576" y="132570"/>
                    <a:pt x="246995" y="136962"/>
                  </a:cubicBezTo>
                  <a:cubicBezTo>
                    <a:pt x="212876" y="154343"/>
                    <a:pt x="174030" y="160185"/>
                    <a:pt x="153773" y="170539"/>
                  </a:cubicBezTo>
                  <a:cubicBezTo>
                    <a:pt x="148562" y="203046"/>
                    <a:pt x="131230" y="251371"/>
                    <a:pt x="123498" y="273924"/>
                  </a:cubicBezTo>
                  <a:cubicBezTo>
                    <a:pt x="115617" y="230451"/>
                    <a:pt x="105028" y="207200"/>
                    <a:pt x="93222" y="170539"/>
                  </a:cubicBezTo>
                  <a:cubicBezTo>
                    <a:pt x="46714" y="158833"/>
                    <a:pt x="38167" y="148381"/>
                    <a:pt x="0" y="136962"/>
                  </a:cubicBezTo>
                  <a:close/>
                </a:path>
                <a:path w="246995" h="273924" stroke="0" extrusionOk="0">
                  <a:moveTo>
                    <a:pt x="0" y="136962"/>
                  </a:moveTo>
                  <a:cubicBezTo>
                    <a:pt x="43787" y="126636"/>
                    <a:pt x="61405" y="119437"/>
                    <a:pt x="93222" y="103385"/>
                  </a:cubicBezTo>
                  <a:cubicBezTo>
                    <a:pt x="92321" y="81912"/>
                    <a:pt x="116714" y="47562"/>
                    <a:pt x="123498" y="0"/>
                  </a:cubicBezTo>
                  <a:cubicBezTo>
                    <a:pt x="134080" y="21935"/>
                    <a:pt x="151548" y="75712"/>
                    <a:pt x="153773" y="103385"/>
                  </a:cubicBezTo>
                  <a:cubicBezTo>
                    <a:pt x="192092" y="114630"/>
                    <a:pt x="231192" y="129879"/>
                    <a:pt x="246995" y="136962"/>
                  </a:cubicBezTo>
                  <a:cubicBezTo>
                    <a:pt x="207768" y="156599"/>
                    <a:pt x="178175" y="160826"/>
                    <a:pt x="153773" y="170539"/>
                  </a:cubicBezTo>
                  <a:cubicBezTo>
                    <a:pt x="138178" y="218321"/>
                    <a:pt x="139458" y="243838"/>
                    <a:pt x="123498" y="273924"/>
                  </a:cubicBezTo>
                  <a:cubicBezTo>
                    <a:pt x="115912" y="250431"/>
                    <a:pt x="103831" y="198148"/>
                    <a:pt x="93222" y="170539"/>
                  </a:cubicBezTo>
                  <a:cubicBezTo>
                    <a:pt x="61095" y="161474"/>
                    <a:pt x="42425" y="157399"/>
                    <a:pt x="0" y="136962"/>
                  </a:cubicBezTo>
                  <a:close/>
                </a:path>
              </a:pathLst>
            </a:custGeom>
            <a:solidFill>
              <a:srgbClr val="FFDF69"/>
            </a:solidFill>
            <a:ln w="9525">
              <a:solidFill>
                <a:schemeClr val="tx1"/>
              </a:solidFill>
              <a:extLst>
                <a:ext uri="{C807C97D-BFC1-408E-A445-0C87EB9F89A2}">
                  <ask:lineSketchStyleProps xmlns:ask="http://schemas.microsoft.com/office/drawing/2018/sketchyshapes" sd="1219033472">
                    <a:prstGeom prst="star4">
                      <a:avLst>
                        <a:gd name="adj" fmla="val 17335"/>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星: 4 pt 50">
              <a:extLst>
                <a:ext uri="{FF2B5EF4-FFF2-40B4-BE49-F238E27FC236}">
                  <a16:creationId xmlns:a16="http://schemas.microsoft.com/office/drawing/2014/main" id="{C0C6F844-595C-BF15-D574-3DBCD1DB2126}"/>
                </a:ext>
              </a:extLst>
            </p:cNvPr>
            <p:cNvSpPr/>
            <p:nvPr/>
          </p:nvSpPr>
          <p:spPr>
            <a:xfrm rot="20655748">
              <a:off x="7448250" y="5036145"/>
              <a:ext cx="233792" cy="259281"/>
            </a:xfrm>
            <a:custGeom>
              <a:avLst/>
              <a:gdLst>
                <a:gd name="connsiteX0" fmla="*/ 0 w 233792"/>
                <a:gd name="connsiteY0" fmla="*/ 129641 h 259281"/>
                <a:gd name="connsiteX1" fmla="*/ 88238 w 233792"/>
                <a:gd name="connsiteY1" fmla="*/ 97859 h 259281"/>
                <a:gd name="connsiteX2" fmla="*/ 116896 w 233792"/>
                <a:gd name="connsiteY2" fmla="*/ 0 h 259281"/>
                <a:gd name="connsiteX3" fmla="*/ 145554 w 233792"/>
                <a:gd name="connsiteY3" fmla="*/ 97859 h 259281"/>
                <a:gd name="connsiteX4" fmla="*/ 233792 w 233792"/>
                <a:gd name="connsiteY4" fmla="*/ 129641 h 259281"/>
                <a:gd name="connsiteX5" fmla="*/ 145554 w 233792"/>
                <a:gd name="connsiteY5" fmla="*/ 161422 h 259281"/>
                <a:gd name="connsiteX6" fmla="*/ 116896 w 233792"/>
                <a:gd name="connsiteY6" fmla="*/ 259281 h 259281"/>
                <a:gd name="connsiteX7" fmla="*/ 88238 w 233792"/>
                <a:gd name="connsiteY7" fmla="*/ 161422 h 259281"/>
                <a:gd name="connsiteX8" fmla="*/ 0 w 233792"/>
                <a:gd name="connsiteY8" fmla="*/ 129641 h 25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792" h="259281" fill="none" extrusionOk="0">
                  <a:moveTo>
                    <a:pt x="0" y="129641"/>
                  </a:moveTo>
                  <a:cubicBezTo>
                    <a:pt x="18899" y="117336"/>
                    <a:pt x="50503" y="112617"/>
                    <a:pt x="88238" y="97859"/>
                  </a:cubicBezTo>
                  <a:cubicBezTo>
                    <a:pt x="104292" y="71029"/>
                    <a:pt x="102465" y="19053"/>
                    <a:pt x="116896" y="0"/>
                  </a:cubicBezTo>
                  <a:cubicBezTo>
                    <a:pt x="134348" y="35487"/>
                    <a:pt x="135624" y="90070"/>
                    <a:pt x="145554" y="97859"/>
                  </a:cubicBezTo>
                  <a:cubicBezTo>
                    <a:pt x="162302" y="99470"/>
                    <a:pt x="216329" y="131378"/>
                    <a:pt x="233792" y="129641"/>
                  </a:cubicBezTo>
                  <a:cubicBezTo>
                    <a:pt x="217519" y="139252"/>
                    <a:pt x="174144" y="156283"/>
                    <a:pt x="145554" y="161422"/>
                  </a:cubicBezTo>
                  <a:cubicBezTo>
                    <a:pt x="138393" y="181023"/>
                    <a:pt x="135270" y="224768"/>
                    <a:pt x="116896" y="259281"/>
                  </a:cubicBezTo>
                  <a:cubicBezTo>
                    <a:pt x="94283" y="213289"/>
                    <a:pt x="106322" y="207226"/>
                    <a:pt x="88238" y="161422"/>
                  </a:cubicBezTo>
                  <a:cubicBezTo>
                    <a:pt x="69618" y="159994"/>
                    <a:pt x="18868" y="128166"/>
                    <a:pt x="0" y="129641"/>
                  </a:cubicBezTo>
                  <a:close/>
                </a:path>
                <a:path w="233792" h="259281" stroke="0" extrusionOk="0">
                  <a:moveTo>
                    <a:pt x="0" y="129641"/>
                  </a:moveTo>
                  <a:cubicBezTo>
                    <a:pt x="11521" y="122388"/>
                    <a:pt x="75431" y="110368"/>
                    <a:pt x="88238" y="97859"/>
                  </a:cubicBezTo>
                  <a:cubicBezTo>
                    <a:pt x="109112" y="57069"/>
                    <a:pt x="110572" y="29588"/>
                    <a:pt x="116896" y="0"/>
                  </a:cubicBezTo>
                  <a:cubicBezTo>
                    <a:pt x="125335" y="41447"/>
                    <a:pt x="137408" y="52178"/>
                    <a:pt x="145554" y="97859"/>
                  </a:cubicBezTo>
                  <a:cubicBezTo>
                    <a:pt x="179694" y="105115"/>
                    <a:pt x="215007" y="115045"/>
                    <a:pt x="233792" y="129641"/>
                  </a:cubicBezTo>
                  <a:cubicBezTo>
                    <a:pt x="197878" y="144896"/>
                    <a:pt x="189016" y="144790"/>
                    <a:pt x="145554" y="161422"/>
                  </a:cubicBezTo>
                  <a:cubicBezTo>
                    <a:pt x="143124" y="175769"/>
                    <a:pt x="128023" y="215226"/>
                    <a:pt x="116896" y="259281"/>
                  </a:cubicBezTo>
                  <a:cubicBezTo>
                    <a:pt x="100518" y="234493"/>
                    <a:pt x="94236" y="173238"/>
                    <a:pt x="88238" y="161422"/>
                  </a:cubicBezTo>
                  <a:cubicBezTo>
                    <a:pt x="47534" y="143054"/>
                    <a:pt x="27665" y="143597"/>
                    <a:pt x="0" y="129641"/>
                  </a:cubicBezTo>
                  <a:close/>
                </a:path>
              </a:pathLst>
            </a:custGeom>
            <a:solidFill>
              <a:srgbClr val="FFDF69"/>
            </a:solidFill>
            <a:ln w="9525">
              <a:solidFill>
                <a:schemeClr val="tx1"/>
              </a:solidFill>
              <a:extLst>
                <a:ext uri="{C807C97D-BFC1-408E-A445-0C87EB9F89A2}">
                  <ask:lineSketchStyleProps xmlns:ask="http://schemas.microsoft.com/office/drawing/2018/sketchyshapes" sd="1219033472">
                    <a:prstGeom prst="star4">
                      <a:avLst>
                        <a:gd name="adj" fmla="val 17335"/>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62" name="図 61">
            <a:extLst>
              <a:ext uri="{FF2B5EF4-FFF2-40B4-BE49-F238E27FC236}">
                <a16:creationId xmlns:a16="http://schemas.microsoft.com/office/drawing/2014/main" id="{D45AB1BD-7A34-53B3-1041-BDCBE8E8CDA6}"/>
              </a:ext>
            </a:extLst>
          </p:cNvPr>
          <p:cNvPicPr>
            <a:picLocks noChangeAspect="1"/>
          </p:cNvPicPr>
          <p:nvPr/>
        </p:nvPicPr>
        <p:blipFill>
          <a:blip r:embed="rId10"/>
          <a:srcRect b="33287"/>
          <a:stretch/>
        </p:blipFill>
        <p:spPr>
          <a:xfrm>
            <a:off x="8237656" y="3736895"/>
            <a:ext cx="719390" cy="902906"/>
          </a:xfrm>
          <a:prstGeom prst="rect">
            <a:avLst/>
          </a:prstGeom>
        </p:spPr>
      </p:pic>
      <p:sp>
        <p:nvSpPr>
          <p:cNvPr id="67" name="テキスト ボックス 66">
            <a:extLst>
              <a:ext uri="{FF2B5EF4-FFF2-40B4-BE49-F238E27FC236}">
                <a16:creationId xmlns:a16="http://schemas.microsoft.com/office/drawing/2014/main" id="{2FD98238-B83D-5B14-528E-98DEB9A010CC}"/>
              </a:ext>
            </a:extLst>
          </p:cNvPr>
          <p:cNvSpPr txBox="1"/>
          <p:nvPr/>
        </p:nvSpPr>
        <p:spPr>
          <a:xfrm>
            <a:off x="7906898" y="3314731"/>
            <a:ext cx="817853" cy="5078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accent1">
                    <a:lumMod val="75000"/>
                  </a:schemeClr>
                </a:solidFill>
                <a:effectLst/>
                <a:uLnTx/>
                <a:uFillTx/>
                <a:latin typeface="Meiryo UI"/>
                <a:ea typeface="Meiryo UI"/>
                <a:cs typeface="+mn-cs"/>
              </a:rPr>
              <a:t>社会保険が</a:t>
            </a:r>
            <a:endParaRPr kumimoji="1" lang="en-US" altLang="ja-JP" sz="900" b="1" i="0" u="none" strike="noStrike" kern="1200" cap="none" spc="0" normalizeH="0" baseline="0" noProof="0" dirty="0">
              <a:ln>
                <a:noFill/>
              </a:ln>
              <a:solidFill>
                <a:schemeClr val="accent1">
                  <a:lumMod val="75000"/>
                </a:schemeClr>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accent1">
                    <a:lumMod val="75000"/>
                  </a:schemeClr>
                </a:solidFill>
                <a:effectLst/>
                <a:uLnTx/>
                <a:uFillTx/>
                <a:latin typeface="Meiryo UI"/>
                <a:ea typeface="Meiryo UI"/>
                <a:cs typeface="+mn-cs"/>
              </a:rPr>
              <a:t>充実</a:t>
            </a:r>
          </a:p>
          <a:p>
            <a:endParaRPr kumimoji="1" lang="ja-JP" altLang="en-US" sz="900" dirty="0">
              <a:solidFill>
                <a:schemeClr val="accent1">
                  <a:lumMod val="75000"/>
                </a:schemeClr>
              </a:solidFill>
            </a:endParaRPr>
          </a:p>
        </p:txBody>
      </p:sp>
      <p:cxnSp>
        <p:nvCxnSpPr>
          <p:cNvPr id="77" name="直線コネクタ 76">
            <a:extLst>
              <a:ext uri="{FF2B5EF4-FFF2-40B4-BE49-F238E27FC236}">
                <a16:creationId xmlns:a16="http://schemas.microsoft.com/office/drawing/2014/main" id="{75BCE21B-9581-7578-AD1B-45C3B89D33A5}"/>
              </a:ext>
            </a:extLst>
          </p:cNvPr>
          <p:cNvCxnSpPr/>
          <p:nvPr/>
        </p:nvCxnSpPr>
        <p:spPr>
          <a:xfrm>
            <a:off x="7916711" y="3447051"/>
            <a:ext cx="192844" cy="269911"/>
          </a:xfrm>
          <a:prstGeom prst="line">
            <a:avLst/>
          </a:prstGeom>
          <a:ln w="19050">
            <a:solidFill>
              <a:srgbClr val="ED8137"/>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5B5297DF-756B-76B4-D0BE-230133FB4F5F}"/>
              </a:ext>
            </a:extLst>
          </p:cNvPr>
          <p:cNvCxnSpPr>
            <a:cxnSpLocks/>
          </p:cNvCxnSpPr>
          <p:nvPr/>
        </p:nvCxnSpPr>
        <p:spPr>
          <a:xfrm flipV="1">
            <a:off x="8514897" y="3447051"/>
            <a:ext cx="192844" cy="269911"/>
          </a:xfrm>
          <a:prstGeom prst="line">
            <a:avLst/>
          </a:prstGeom>
          <a:ln w="19050">
            <a:solidFill>
              <a:srgbClr val="ED8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070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四角形: 角を丸くする 43">
            <a:extLst>
              <a:ext uri="{FF2B5EF4-FFF2-40B4-BE49-F238E27FC236}">
                <a16:creationId xmlns:a16="http://schemas.microsoft.com/office/drawing/2014/main" id="{93409F27-325E-D8B5-372B-A246F0685511}"/>
              </a:ext>
            </a:extLst>
          </p:cNvPr>
          <p:cNvSpPr/>
          <p:nvPr/>
        </p:nvSpPr>
        <p:spPr>
          <a:xfrm>
            <a:off x="631825" y="4376577"/>
            <a:ext cx="8642350" cy="2021071"/>
          </a:xfrm>
          <a:prstGeom prst="roundRect">
            <a:avLst>
              <a:gd name="adj" fmla="val 7457"/>
            </a:avLst>
          </a:prstGeom>
          <a:solidFill>
            <a:srgbClr val="FFEFB3">
              <a:alpha val="70000"/>
            </a:srgbClr>
          </a:solidFill>
          <a:ln w="1905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D445504A-17D6-FABE-8B0A-F30BD14331DD}"/>
              </a:ext>
            </a:extLst>
          </p:cNvPr>
          <p:cNvSpPr txBox="1"/>
          <p:nvPr/>
        </p:nvSpPr>
        <p:spPr>
          <a:xfrm>
            <a:off x="813696" y="4520582"/>
            <a:ext cx="1286407" cy="480643"/>
          </a:xfrm>
          <a:prstGeom prst="roundRect">
            <a:avLst>
              <a:gd name="adj" fmla="val 18061"/>
            </a:avLst>
          </a:prstGeom>
          <a:solidFill>
            <a:srgbClr val="ED8137"/>
          </a:solidFill>
        </p:spPr>
        <p:txBody>
          <a:bodyPr wrap="none" tIns="0" bIns="36000" rtlCol="0" anchor="ctr">
            <a:noAutofit/>
          </a:bodyPr>
          <a:lstStyle/>
          <a:p>
            <a:pPr marL="0" marR="0" lvl="0" indent="0" algn="ctr" defTabSz="457200" rtl="0" eaLnBrk="1" fontAlgn="auto" latinLnBrk="0" hangingPunct="1">
              <a:lnSpc>
                <a:spcPct val="120000"/>
              </a:lnSpc>
              <a:spcBef>
                <a:spcPts val="0"/>
              </a:spcBef>
              <a:spcAft>
                <a:spcPts val="0"/>
              </a:spcAft>
              <a:buClrTx/>
              <a:buSzPct val="200000"/>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出産手当金</a:t>
            </a:r>
          </a:p>
        </p:txBody>
      </p:sp>
      <p:sp>
        <p:nvSpPr>
          <p:cNvPr id="50" name="矢印: 五方向 49">
            <a:extLst>
              <a:ext uri="{FF2B5EF4-FFF2-40B4-BE49-F238E27FC236}">
                <a16:creationId xmlns:a16="http://schemas.microsoft.com/office/drawing/2014/main" id="{79946183-1CB0-839C-B4A3-7D1084A2C789}"/>
              </a:ext>
            </a:extLst>
          </p:cNvPr>
          <p:cNvSpPr/>
          <p:nvPr/>
        </p:nvSpPr>
        <p:spPr>
          <a:xfrm>
            <a:off x="811319" y="5428076"/>
            <a:ext cx="6765137" cy="290061"/>
          </a:xfrm>
          <a:prstGeom prst="homePlate">
            <a:avLst/>
          </a:prstGeom>
          <a:solidFill>
            <a:srgbClr val="F0CFD9"/>
          </a:solidFill>
          <a:ln>
            <a:solidFill>
              <a:srgbClr val="CE61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CE6180"/>
              </a:solidFill>
              <a:effectLst/>
              <a:uLnTx/>
              <a:uFillTx/>
              <a:latin typeface="Meiryo UI"/>
              <a:ea typeface="Meiryo UI"/>
              <a:cs typeface="+mn-cs"/>
            </a:endParaRPr>
          </a:p>
        </p:txBody>
      </p:sp>
      <p:sp>
        <p:nvSpPr>
          <p:cNvPr id="52" name="四角形: 角を丸くする 51">
            <a:extLst>
              <a:ext uri="{FF2B5EF4-FFF2-40B4-BE49-F238E27FC236}">
                <a16:creationId xmlns:a16="http://schemas.microsoft.com/office/drawing/2014/main" id="{BC5C37F7-F9A4-AEB6-4811-237CE299C634}"/>
              </a:ext>
            </a:extLst>
          </p:cNvPr>
          <p:cNvSpPr/>
          <p:nvPr/>
        </p:nvSpPr>
        <p:spPr>
          <a:xfrm>
            <a:off x="3205281" y="5107754"/>
            <a:ext cx="554536" cy="244052"/>
          </a:xfrm>
          <a:prstGeom prst="roundRect">
            <a:avLst>
              <a:gd name="adj" fmla="val 24639"/>
            </a:avLst>
          </a:prstGeom>
          <a:solidFill>
            <a:schemeClr val="bg1"/>
          </a:solidFill>
          <a:ln>
            <a:solidFill>
              <a:srgbClr val="CE6180"/>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rgbClr val="CE6180"/>
                </a:solidFill>
                <a:effectLst/>
                <a:uLnTx/>
                <a:uFillTx/>
                <a:latin typeface="Meiryo UI"/>
                <a:ea typeface="Meiryo UI"/>
                <a:cs typeface="+mn-cs"/>
              </a:rPr>
              <a:t>出 産</a:t>
            </a:r>
          </a:p>
        </p:txBody>
      </p:sp>
      <p:cxnSp>
        <p:nvCxnSpPr>
          <p:cNvPr id="53" name="直線コネクタ 52">
            <a:extLst>
              <a:ext uri="{FF2B5EF4-FFF2-40B4-BE49-F238E27FC236}">
                <a16:creationId xmlns:a16="http://schemas.microsoft.com/office/drawing/2014/main" id="{3FCB6FB1-CBA8-2834-A836-BF4438FDBE1C}"/>
              </a:ext>
            </a:extLst>
          </p:cNvPr>
          <p:cNvCxnSpPr>
            <a:cxnSpLocks/>
          </p:cNvCxnSpPr>
          <p:nvPr/>
        </p:nvCxnSpPr>
        <p:spPr>
          <a:xfrm>
            <a:off x="3482549" y="5351806"/>
            <a:ext cx="0" cy="36248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7D6DDF8D-EABD-E7CE-E3AC-C9D9A639099A}"/>
              </a:ext>
            </a:extLst>
          </p:cNvPr>
          <p:cNvCxnSpPr>
            <a:cxnSpLocks/>
          </p:cNvCxnSpPr>
          <p:nvPr/>
        </p:nvCxnSpPr>
        <p:spPr>
          <a:xfrm>
            <a:off x="811319" y="5781936"/>
            <a:ext cx="6765137" cy="0"/>
          </a:xfrm>
          <a:prstGeom prst="line">
            <a:avLst/>
          </a:prstGeom>
          <a:ln>
            <a:solidFill>
              <a:srgbClr val="CE618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E5DC00AD-19C8-5898-40C4-E42A5F2037F5}"/>
              </a:ext>
            </a:extLst>
          </p:cNvPr>
          <p:cNvSpPr txBox="1"/>
          <p:nvPr/>
        </p:nvSpPr>
        <p:spPr>
          <a:xfrm>
            <a:off x="3123722" y="5800564"/>
            <a:ext cx="2140330"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Meiryo UI"/>
                <a:ea typeface="Meiryo UI"/>
                <a:cs typeface="+mn-cs"/>
              </a:rPr>
              <a:t>休んだ日数に応じて支給</a:t>
            </a:r>
            <a:r>
              <a:rPr kumimoji="1" lang="en-US" altLang="ja-JP" sz="9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900" b="0" i="0" u="none" strike="noStrike" kern="1200" cap="none" spc="0" normalizeH="0" baseline="0" noProof="0">
                <a:ln>
                  <a:noFill/>
                </a:ln>
                <a:solidFill>
                  <a:prstClr val="black"/>
                </a:solidFill>
                <a:effectLst/>
                <a:uLnTx/>
                <a:uFillTx/>
                <a:latin typeface="Meiryo UI"/>
                <a:ea typeface="Meiryo UI"/>
                <a:cs typeface="+mn-cs"/>
              </a:rPr>
              <a:t>土日休も含む</a:t>
            </a:r>
            <a:r>
              <a:rPr kumimoji="1" lang="en-US" altLang="ja-JP" sz="900" b="0" i="0" u="none" strike="noStrike" kern="1200" cap="none" spc="0" normalizeH="0" baseline="0" noProof="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a:ln>
                <a:noFill/>
              </a:ln>
              <a:solidFill>
                <a:prstClr val="black"/>
              </a:solidFill>
              <a:effectLst/>
              <a:uLnTx/>
              <a:uFillTx/>
              <a:latin typeface="Meiryo UI"/>
              <a:ea typeface="Meiryo UI"/>
              <a:cs typeface="+mn-cs"/>
            </a:endParaRPr>
          </a:p>
        </p:txBody>
      </p:sp>
      <p:sp>
        <p:nvSpPr>
          <p:cNvPr id="58" name="四角形: 角を丸くする 57">
            <a:extLst>
              <a:ext uri="{FF2B5EF4-FFF2-40B4-BE49-F238E27FC236}">
                <a16:creationId xmlns:a16="http://schemas.microsoft.com/office/drawing/2014/main" id="{8BF45CFC-72C3-3505-6D15-EF3D60BD09B3}"/>
              </a:ext>
            </a:extLst>
          </p:cNvPr>
          <p:cNvSpPr/>
          <p:nvPr/>
        </p:nvSpPr>
        <p:spPr>
          <a:xfrm>
            <a:off x="813696" y="6031396"/>
            <a:ext cx="865475" cy="230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ED8137"/>
                </a:solidFill>
                <a:effectLst/>
                <a:uLnTx/>
                <a:uFillTx/>
                <a:latin typeface="Meiryo UI"/>
                <a:ea typeface="Meiryo UI"/>
                <a:cs typeface="+mn-cs"/>
              </a:rPr>
              <a:t>支給額の例</a:t>
            </a:r>
          </a:p>
        </p:txBody>
      </p:sp>
      <p:sp>
        <p:nvSpPr>
          <p:cNvPr id="59" name="テキスト ボックス 58">
            <a:extLst>
              <a:ext uri="{FF2B5EF4-FFF2-40B4-BE49-F238E27FC236}">
                <a16:creationId xmlns:a16="http://schemas.microsoft.com/office/drawing/2014/main" id="{CAA8183F-59A9-3404-E639-654241AB8BAB}"/>
              </a:ext>
            </a:extLst>
          </p:cNvPr>
          <p:cNvSpPr txBox="1"/>
          <p:nvPr/>
        </p:nvSpPr>
        <p:spPr>
          <a:xfrm>
            <a:off x="5587740" y="6028353"/>
            <a:ext cx="186461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98</a:t>
            </a: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日休んだ場合は</a:t>
            </a:r>
            <a:r>
              <a:rPr kumimoji="1" lang="en-US" altLang="ja-JP" sz="1000" b="1" i="0" u="none" strike="noStrike" kern="1200" cap="none" spc="0" normalizeH="0" baseline="0" noProof="0">
                <a:ln>
                  <a:noFill/>
                </a:ln>
                <a:solidFill>
                  <a:srgbClr val="ED8137"/>
                </a:solidFill>
                <a:effectLst/>
                <a:uLnTx/>
                <a:uFillTx/>
                <a:latin typeface="Meiryo UI"/>
                <a:ea typeface="Meiryo UI"/>
                <a:cs typeface="+mn-cs"/>
              </a:rPr>
              <a:t>213,640</a:t>
            </a:r>
            <a:r>
              <a:rPr kumimoji="1" lang="ja-JP" altLang="en-US" sz="1000" b="1" i="0" u="none" strike="noStrike" kern="1200" cap="none" spc="0" normalizeH="0" baseline="0" noProof="0">
                <a:ln>
                  <a:noFill/>
                </a:ln>
                <a:solidFill>
                  <a:srgbClr val="ED8137"/>
                </a:solidFill>
                <a:effectLst/>
                <a:uLnTx/>
                <a:uFillTx/>
                <a:latin typeface="Meiryo UI"/>
                <a:ea typeface="Meiryo UI"/>
                <a:cs typeface="+mn-cs"/>
              </a:rPr>
              <a:t>円</a:t>
            </a:r>
          </a:p>
        </p:txBody>
      </p:sp>
      <p:sp>
        <p:nvSpPr>
          <p:cNvPr id="60" name="テキスト ボックス 59">
            <a:extLst>
              <a:ext uri="{FF2B5EF4-FFF2-40B4-BE49-F238E27FC236}">
                <a16:creationId xmlns:a16="http://schemas.microsoft.com/office/drawing/2014/main" id="{BCD00C79-15A7-AF91-3102-9AAA013B8FF7}"/>
              </a:ext>
            </a:extLst>
          </p:cNvPr>
          <p:cNvSpPr txBox="1"/>
          <p:nvPr/>
        </p:nvSpPr>
        <p:spPr>
          <a:xfrm>
            <a:off x="3386327" y="6028353"/>
            <a:ext cx="229421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支給 </a:t>
            </a: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1</a:t>
            </a: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日あたり </a:t>
            </a:r>
            <a:r>
              <a:rPr kumimoji="1" lang="en-US" altLang="ja-JP" sz="1000" b="1" i="0" u="none" strike="noStrike" kern="1200" cap="none" spc="0" normalizeH="0" baseline="0" noProof="0">
                <a:ln>
                  <a:noFill/>
                </a:ln>
                <a:solidFill>
                  <a:srgbClr val="ED8137"/>
                </a:solidFill>
                <a:effectLst/>
                <a:uLnTx/>
                <a:uFillTx/>
                <a:latin typeface="Meiryo UI"/>
                <a:ea typeface="Meiryo UI"/>
                <a:cs typeface="+mn-cs"/>
              </a:rPr>
              <a:t>2,180</a:t>
            </a:r>
            <a:r>
              <a:rPr kumimoji="1" lang="ja-JP" altLang="en-US" sz="1000" b="1" i="0" u="none" strike="noStrike" kern="1200" cap="none" spc="0" normalizeH="0" baseline="0" noProof="0">
                <a:ln>
                  <a:noFill/>
                </a:ln>
                <a:solidFill>
                  <a:srgbClr val="ED8137"/>
                </a:solidFill>
                <a:effectLst/>
                <a:uLnTx/>
                <a:uFillTx/>
                <a:latin typeface="Meiryo UI"/>
                <a:ea typeface="Meiryo UI"/>
                <a:cs typeface="+mn-cs"/>
              </a:rPr>
              <a:t>円（非課税）</a:t>
            </a:r>
          </a:p>
        </p:txBody>
      </p:sp>
      <p:sp>
        <p:nvSpPr>
          <p:cNvPr id="61" name="テキスト ボックス 60">
            <a:extLst>
              <a:ext uri="{FF2B5EF4-FFF2-40B4-BE49-F238E27FC236}">
                <a16:creationId xmlns:a16="http://schemas.microsoft.com/office/drawing/2014/main" id="{3F75E163-BE65-4361-95E5-E57519E1395D}"/>
              </a:ext>
            </a:extLst>
          </p:cNvPr>
          <p:cNvSpPr txBox="1"/>
          <p:nvPr/>
        </p:nvSpPr>
        <p:spPr>
          <a:xfrm>
            <a:off x="1703217" y="6028353"/>
            <a:ext cx="163217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月額給与</a:t>
            </a: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98,000</a:t>
            </a: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円の場合</a:t>
            </a:r>
            <a:endParaRPr kumimoji="1" lang="ja-JP" altLang="en-US" sz="1000" b="1" i="0" u="none" strike="noStrike" kern="1200" cap="none" spc="0" normalizeH="0" baseline="0" noProof="0">
              <a:ln>
                <a:noFill/>
              </a:ln>
              <a:solidFill>
                <a:srgbClr val="ED8137"/>
              </a:solidFill>
              <a:effectLst/>
              <a:uLnTx/>
              <a:uFillTx/>
              <a:latin typeface="Meiryo UI"/>
              <a:ea typeface="Meiryo UI"/>
              <a:cs typeface="+mn-cs"/>
            </a:endParaRPr>
          </a:p>
        </p:txBody>
      </p:sp>
      <p:sp>
        <p:nvSpPr>
          <p:cNvPr id="9" name="四角形: 角を丸くする 8">
            <a:extLst>
              <a:ext uri="{FF2B5EF4-FFF2-40B4-BE49-F238E27FC236}">
                <a16:creationId xmlns:a16="http://schemas.microsoft.com/office/drawing/2014/main" id="{F352A645-39D9-B806-86A7-2D12D526B10C}"/>
              </a:ext>
            </a:extLst>
          </p:cNvPr>
          <p:cNvSpPr/>
          <p:nvPr/>
        </p:nvSpPr>
        <p:spPr>
          <a:xfrm>
            <a:off x="631825" y="2199671"/>
            <a:ext cx="8642350" cy="2021071"/>
          </a:xfrm>
          <a:prstGeom prst="roundRect">
            <a:avLst>
              <a:gd name="adj" fmla="val 7457"/>
            </a:avLst>
          </a:prstGeom>
          <a:solidFill>
            <a:srgbClr val="FFEFB3">
              <a:alpha val="70000"/>
            </a:srgbClr>
          </a:solidFill>
          <a:ln w="1905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 name="グラフィックス 7">
            <a:extLst>
              <a:ext uri="{FF2B5EF4-FFF2-40B4-BE49-F238E27FC236}">
                <a16:creationId xmlns:a16="http://schemas.microsoft.com/office/drawing/2014/main" id="{29DB012A-584A-D7F1-774C-049D29299E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2" y="453424"/>
            <a:ext cx="6245514" cy="820964"/>
          </a:xfrm>
          <a:prstGeom prst="rect">
            <a:avLst/>
          </a:prstGeom>
        </p:spPr>
      </p:pic>
      <p:sp>
        <p:nvSpPr>
          <p:cNvPr id="12" name="テキスト ボックス 11">
            <a:extLst>
              <a:ext uri="{FF2B5EF4-FFF2-40B4-BE49-F238E27FC236}">
                <a16:creationId xmlns:a16="http://schemas.microsoft.com/office/drawing/2014/main" id="{85B3AB0C-5E53-2207-9A0B-2A731520A69B}"/>
              </a:ext>
            </a:extLst>
          </p:cNvPr>
          <p:cNvSpPr txBox="1"/>
          <p:nvPr/>
        </p:nvSpPr>
        <p:spPr>
          <a:xfrm>
            <a:off x="551993" y="590790"/>
            <a:ext cx="589456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社会保険の加入拡大の医療のメリット</a:t>
            </a:r>
          </a:p>
        </p:txBody>
      </p:sp>
      <p:sp>
        <p:nvSpPr>
          <p:cNvPr id="2" name="テキスト ボックス 1">
            <a:extLst>
              <a:ext uri="{FF2B5EF4-FFF2-40B4-BE49-F238E27FC236}">
                <a16:creationId xmlns:a16="http://schemas.microsoft.com/office/drawing/2014/main" id="{C632BB54-ED9F-9DA8-05C9-1A3A5088B452}"/>
              </a:ext>
            </a:extLst>
          </p:cNvPr>
          <p:cNvSpPr txBox="1"/>
          <p:nvPr/>
        </p:nvSpPr>
        <p:spPr>
          <a:xfrm>
            <a:off x="551993" y="1420816"/>
            <a:ext cx="8804443" cy="65011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社会保険の加入拡大を進める</a:t>
            </a:r>
            <a:r>
              <a:rPr kumimoji="0" lang="ja-JP" altLang="en-US" sz="1600" b="0" i="0" u="none" strike="noStrike" kern="1200" cap="none" spc="0" normalizeH="0" baseline="0" noProof="0" dirty="0">
                <a:ln>
                  <a:noFill/>
                </a:ln>
                <a:solidFill>
                  <a:prstClr val="black"/>
                </a:solidFill>
                <a:effectLst/>
                <a:uLnTx/>
                <a:uFillTx/>
                <a:latin typeface="Meiryo UI"/>
                <a:ea typeface="Meiryo UI"/>
                <a:cs typeface="+mn-cs"/>
              </a:rPr>
              <a:t>ことで、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より多くの方が健康保険の恩恵を受けることができます。その中でも「傷病手当金」と「出産手当金」は、働けない時や出産時に生活をサポートしてくれる重要な保障です。</a:t>
            </a:r>
          </a:p>
        </p:txBody>
      </p:sp>
      <p:pic>
        <p:nvPicPr>
          <p:cNvPr id="4" name="図 3" descr="挿絵 が含まれている画像&#10;&#10;自動的に生成された説明">
            <a:extLst>
              <a:ext uri="{FF2B5EF4-FFF2-40B4-BE49-F238E27FC236}">
                <a16:creationId xmlns:a16="http://schemas.microsoft.com/office/drawing/2014/main" id="{57F172F4-05A8-B8F8-57AF-EF897D47C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082" y="2869162"/>
            <a:ext cx="1358558" cy="1259047"/>
          </a:xfrm>
          <a:prstGeom prst="rect">
            <a:avLst/>
          </a:prstGeom>
        </p:spPr>
      </p:pic>
      <p:pic>
        <p:nvPicPr>
          <p:cNvPr id="7" name="図 6">
            <a:extLst>
              <a:ext uri="{FF2B5EF4-FFF2-40B4-BE49-F238E27FC236}">
                <a16:creationId xmlns:a16="http://schemas.microsoft.com/office/drawing/2014/main" id="{93D90BD5-2F6B-1975-EE55-14357A90B0D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099946" y="5016485"/>
            <a:ext cx="1062694" cy="1357627"/>
          </a:xfrm>
          <a:prstGeom prst="rect">
            <a:avLst/>
          </a:prstGeom>
        </p:spPr>
      </p:pic>
      <p:sp>
        <p:nvSpPr>
          <p:cNvPr id="13" name="テキスト ボックス 12">
            <a:extLst>
              <a:ext uri="{FF2B5EF4-FFF2-40B4-BE49-F238E27FC236}">
                <a16:creationId xmlns:a16="http://schemas.microsoft.com/office/drawing/2014/main" id="{D1197E22-3474-990F-1658-BA7B229EB694}"/>
              </a:ext>
            </a:extLst>
          </p:cNvPr>
          <p:cNvSpPr txBox="1"/>
          <p:nvPr/>
        </p:nvSpPr>
        <p:spPr>
          <a:xfrm>
            <a:off x="813696" y="2343676"/>
            <a:ext cx="1286407" cy="480643"/>
          </a:xfrm>
          <a:prstGeom prst="roundRect">
            <a:avLst>
              <a:gd name="adj" fmla="val 18061"/>
            </a:avLst>
          </a:prstGeom>
          <a:solidFill>
            <a:srgbClr val="ED8137"/>
          </a:solidFill>
        </p:spPr>
        <p:txBody>
          <a:bodyPr wrap="none" tIns="0" bIns="36000" rtlCol="0" anchor="ctr">
            <a:noAutofit/>
          </a:bodyPr>
          <a:lstStyle/>
          <a:p>
            <a:pPr marL="0" marR="0" lvl="0" indent="0" algn="ctr" defTabSz="457200" rtl="0" eaLnBrk="1" fontAlgn="auto" latinLnBrk="0" hangingPunct="1">
              <a:lnSpc>
                <a:spcPct val="120000"/>
              </a:lnSpc>
              <a:spcBef>
                <a:spcPts val="0"/>
              </a:spcBef>
              <a:spcAft>
                <a:spcPts val="0"/>
              </a:spcAft>
              <a:buClrTx/>
              <a:buSzPct val="200000"/>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rPr>
              <a:t>傷病手当金</a:t>
            </a:r>
          </a:p>
        </p:txBody>
      </p:sp>
      <p:sp>
        <p:nvSpPr>
          <p:cNvPr id="15" name="テキスト ボックス 14">
            <a:extLst>
              <a:ext uri="{FF2B5EF4-FFF2-40B4-BE49-F238E27FC236}">
                <a16:creationId xmlns:a16="http://schemas.microsoft.com/office/drawing/2014/main" id="{BD8425D2-539E-43ED-0B84-32963A00A58E}"/>
              </a:ext>
            </a:extLst>
          </p:cNvPr>
          <p:cNvSpPr txBox="1"/>
          <p:nvPr/>
        </p:nvSpPr>
        <p:spPr>
          <a:xfrm>
            <a:off x="2123019" y="2284052"/>
            <a:ext cx="5630131" cy="60362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D8137"/>
                </a:solidFill>
                <a:effectLst/>
                <a:uLnTx/>
                <a:uFillTx/>
                <a:latin typeface="Meiryo UI"/>
                <a:ea typeface="Meiryo UI"/>
                <a:cs typeface="+mn-cs"/>
              </a:rPr>
              <a:t>業務外の病気やけがで会社を休んだ場合、</a:t>
            </a:r>
            <a:r>
              <a:rPr kumimoji="1" lang="ja-JP" altLang="en-US" sz="1050" b="0" i="0" u="none" strike="noStrike" kern="1200" cap="none" spc="0" normalizeH="0" baseline="0" noProof="0">
                <a:ln>
                  <a:noFill/>
                </a:ln>
                <a:solidFill>
                  <a:prstClr val="black">
                    <a:lumMod val="75000"/>
                    <a:lumOff val="25000"/>
                  </a:prstClr>
                </a:solidFill>
                <a:effectLst/>
                <a:uLnTx/>
                <a:uFillTx/>
                <a:latin typeface="Meiryo UI"/>
                <a:ea typeface="Meiryo UI"/>
                <a:cs typeface="+mn-cs"/>
              </a:rPr>
              <a:t>（医師の意見書が必要）</a:t>
            </a:r>
            <a:endParaRPr kumimoji="1" lang="en-US" altLang="ja-JP" sz="1050" b="0" i="0" u="none" strike="noStrike" kern="1200" cap="none" spc="0" normalizeH="0" baseline="0" noProof="0">
              <a:ln>
                <a:noFill/>
              </a:ln>
              <a:solidFill>
                <a:prstClr val="black">
                  <a:lumMod val="75000"/>
                  <a:lumOff val="25000"/>
                </a:prstClr>
              </a:solidFill>
              <a:effectLst/>
              <a:uLnTx/>
              <a:uFillTx/>
              <a:latin typeface="Meiryo UI"/>
              <a:ea typeface="Meiryo UI"/>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lumMod val="75000"/>
                    <a:lumOff val="25000"/>
                  </a:prstClr>
                </a:solidFill>
                <a:effectLst/>
                <a:uLnTx/>
                <a:uFillTx/>
                <a:latin typeface="Meiryo UI"/>
                <a:ea typeface="Meiryo UI"/>
                <a:cs typeface="+mn-cs"/>
              </a:rPr>
              <a:t>4</a:t>
            </a:r>
            <a:r>
              <a:rPr kumimoji="1" lang="ja-JP" altLang="en-US" sz="1400" b="0" i="0" u="none" strike="noStrike" kern="1200" cap="none" spc="0" normalizeH="0" baseline="0" noProof="0">
                <a:ln>
                  <a:noFill/>
                </a:ln>
                <a:solidFill>
                  <a:prstClr val="black">
                    <a:lumMod val="75000"/>
                    <a:lumOff val="25000"/>
                  </a:prstClr>
                </a:solidFill>
                <a:effectLst/>
                <a:uLnTx/>
                <a:uFillTx/>
                <a:latin typeface="Meiryo UI"/>
                <a:ea typeface="Meiryo UI"/>
                <a:cs typeface="+mn-cs"/>
              </a:rPr>
              <a:t>日目から、最大</a:t>
            </a:r>
            <a:r>
              <a:rPr kumimoji="1" lang="en-US" altLang="ja-JP" sz="1400" b="0" i="0" u="none" strike="noStrike" kern="1200" cap="none" spc="0" normalizeH="0" baseline="0" noProof="0">
                <a:ln>
                  <a:noFill/>
                </a:ln>
                <a:solidFill>
                  <a:prstClr val="black">
                    <a:lumMod val="75000"/>
                    <a:lumOff val="25000"/>
                  </a:prstClr>
                </a:solidFill>
                <a:effectLst/>
                <a:uLnTx/>
                <a:uFillTx/>
                <a:latin typeface="Meiryo UI"/>
                <a:ea typeface="Meiryo UI"/>
                <a:cs typeface="+mn-cs"/>
              </a:rPr>
              <a:t>1</a:t>
            </a:r>
            <a:r>
              <a:rPr kumimoji="1" lang="ja-JP" altLang="en-US" sz="1400" b="0" i="0" u="none" strike="noStrike" kern="1200" cap="none" spc="0" normalizeH="0" baseline="0" noProof="0">
                <a:ln>
                  <a:noFill/>
                </a:ln>
                <a:solidFill>
                  <a:prstClr val="black">
                    <a:lumMod val="75000"/>
                    <a:lumOff val="25000"/>
                  </a:prstClr>
                </a:solidFill>
                <a:effectLst/>
                <a:uLnTx/>
                <a:uFillTx/>
                <a:latin typeface="Meiryo UI"/>
                <a:ea typeface="Meiryo UI"/>
                <a:cs typeface="+mn-cs"/>
              </a:rPr>
              <a:t>年</a:t>
            </a:r>
            <a:r>
              <a:rPr kumimoji="1" lang="en-US" altLang="ja-JP" sz="1400" b="0" i="0" u="none" strike="noStrike" kern="1200" cap="none" spc="0" normalizeH="0" baseline="0" noProof="0">
                <a:ln>
                  <a:noFill/>
                </a:ln>
                <a:solidFill>
                  <a:prstClr val="black">
                    <a:lumMod val="75000"/>
                    <a:lumOff val="25000"/>
                  </a:prstClr>
                </a:solidFill>
                <a:effectLst/>
                <a:uLnTx/>
                <a:uFillTx/>
                <a:latin typeface="Meiryo UI"/>
                <a:ea typeface="Meiryo UI"/>
                <a:cs typeface="+mn-cs"/>
              </a:rPr>
              <a:t>6</a:t>
            </a:r>
            <a:r>
              <a:rPr kumimoji="1" lang="ja-JP" altLang="en-US" sz="1400" b="0" i="0" u="none" strike="noStrike" kern="1200" cap="none" spc="0" normalizeH="0" baseline="0" noProof="0">
                <a:ln>
                  <a:noFill/>
                </a:ln>
                <a:solidFill>
                  <a:prstClr val="black">
                    <a:lumMod val="75000"/>
                    <a:lumOff val="25000"/>
                  </a:prstClr>
                </a:solidFill>
                <a:effectLst/>
                <a:uLnTx/>
                <a:uFillTx/>
                <a:latin typeface="Meiryo UI"/>
                <a:ea typeface="Meiryo UI"/>
                <a:cs typeface="+mn-cs"/>
              </a:rPr>
              <a:t>ヶ月、</a:t>
            </a:r>
            <a:r>
              <a:rPr kumimoji="1" lang="ja-JP" altLang="en-US" sz="1800" b="1" i="0" u="none" strike="noStrike" kern="1200" cap="none" spc="0" normalizeH="0" baseline="0" noProof="0">
                <a:ln>
                  <a:noFill/>
                </a:ln>
                <a:solidFill>
                  <a:srgbClr val="ED8137"/>
                </a:solidFill>
                <a:effectLst/>
                <a:uLnTx/>
                <a:uFillTx/>
                <a:latin typeface="Meiryo UI"/>
                <a:ea typeface="Meiryo UI"/>
                <a:cs typeface="+mn-cs"/>
              </a:rPr>
              <a:t>給料の</a:t>
            </a:r>
            <a:r>
              <a:rPr kumimoji="1" lang="en-US" altLang="ja-JP" sz="1800" b="1" i="0" u="none" strike="noStrike" kern="1200" cap="none" spc="0" normalizeH="0" baseline="0" noProof="0">
                <a:ln>
                  <a:noFill/>
                </a:ln>
                <a:solidFill>
                  <a:srgbClr val="ED8137"/>
                </a:solidFill>
                <a:effectLst/>
                <a:uLnTx/>
                <a:uFillTx/>
                <a:latin typeface="Meiryo UI"/>
                <a:ea typeface="Meiryo UI"/>
                <a:cs typeface="+mn-cs"/>
              </a:rPr>
              <a:t>2/3</a:t>
            </a:r>
            <a:r>
              <a:rPr kumimoji="1" lang="ja-JP" altLang="en-US" sz="1800" b="1" i="0" u="none" strike="noStrike" kern="1200" cap="none" spc="0" normalizeH="0" baseline="0" noProof="0">
                <a:ln>
                  <a:noFill/>
                </a:ln>
                <a:solidFill>
                  <a:srgbClr val="ED8137"/>
                </a:solidFill>
                <a:effectLst/>
                <a:uLnTx/>
                <a:uFillTx/>
                <a:latin typeface="Meiryo UI"/>
                <a:ea typeface="Meiryo UI"/>
                <a:cs typeface="+mn-cs"/>
              </a:rPr>
              <a:t>の金額が受け取れます。</a:t>
            </a:r>
            <a:endParaRPr kumimoji="1" lang="ja-JP" altLang="en-US" sz="1400" b="1" i="0" u="none" strike="noStrike" kern="1200" cap="none" spc="0" normalizeH="0" baseline="0" noProof="0">
              <a:ln>
                <a:noFill/>
              </a:ln>
              <a:solidFill>
                <a:srgbClr val="ED8137"/>
              </a:solidFill>
              <a:effectLst/>
              <a:uLnTx/>
              <a:uFillTx/>
              <a:latin typeface="Meiryo UI"/>
              <a:ea typeface="Meiryo UI"/>
              <a:cs typeface="+mn-cs"/>
            </a:endParaRPr>
          </a:p>
        </p:txBody>
      </p:sp>
      <p:sp>
        <p:nvSpPr>
          <p:cNvPr id="16" name="テキスト ボックス 15">
            <a:extLst>
              <a:ext uri="{FF2B5EF4-FFF2-40B4-BE49-F238E27FC236}">
                <a16:creationId xmlns:a16="http://schemas.microsoft.com/office/drawing/2014/main" id="{176AAC5C-7FA6-4361-3457-1743FC2848E8}"/>
              </a:ext>
            </a:extLst>
          </p:cNvPr>
          <p:cNvSpPr txBox="1"/>
          <p:nvPr/>
        </p:nvSpPr>
        <p:spPr>
          <a:xfrm>
            <a:off x="2123019" y="4460958"/>
            <a:ext cx="6252033" cy="603627"/>
          </a:xfrm>
          <a:prstGeom prst="rect">
            <a:avLst/>
          </a:prstGeom>
          <a:noFill/>
        </p:spPr>
        <p:txBody>
          <a:bodyPr wrap="non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D8137"/>
                </a:solidFill>
                <a:effectLst/>
                <a:uLnTx/>
                <a:uFillTx/>
                <a:latin typeface="Meiryo UI"/>
                <a:ea typeface="Meiryo UI"/>
                <a:cs typeface="+mn-cs"/>
              </a:rPr>
              <a:t>出産のため会社を休んだ場合、</a:t>
            </a: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出産の日以前</a:t>
            </a:r>
            <a:r>
              <a:rPr kumimoji="1" lang="en-US" altLang="ja-JP" sz="1400" b="0" i="0" u="none" strike="noStrike" kern="1200" cap="none" spc="0" normalizeH="0" baseline="0" noProof="0">
                <a:ln>
                  <a:noFill/>
                </a:ln>
                <a:solidFill>
                  <a:prstClr val="black"/>
                </a:solidFill>
                <a:effectLst/>
                <a:uLnTx/>
                <a:uFillTx/>
                <a:latin typeface="Meiryo UI"/>
                <a:ea typeface="Meiryo UI"/>
                <a:cs typeface="+mn-cs"/>
              </a:rPr>
              <a:t>42</a:t>
            </a: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日から出産の日後</a:t>
            </a:r>
            <a:r>
              <a:rPr kumimoji="1" lang="en-US" altLang="ja-JP" sz="1400" b="0" i="0" u="none" strike="noStrike" kern="1200" cap="none" spc="0" normalizeH="0" baseline="0" noProof="0">
                <a:ln>
                  <a:noFill/>
                </a:ln>
                <a:solidFill>
                  <a:prstClr val="black"/>
                </a:solidFill>
                <a:effectLst/>
                <a:uLnTx/>
                <a:uFillTx/>
                <a:latin typeface="Meiryo UI"/>
                <a:ea typeface="Meiryo UI"/>
                <a:cs typeface="+mn-cs"/>
              </a:rPr>
              <a:t>56</a:t>
            </a:r>
            <a:r>
              <a:rPr kumimoji="1" lang="ja-JP" altLang="en-US" sz="1400" b="0" i="0" u="none" strike="noStrike" kern="1200" cap="none" spc="0" normalizeH="0" baseline="0" noProof="0">
                <a:ln>
                  <a:noFill/>
                </a:ln>
                <a:solidFill>
                  <a:prstClr val="black"/>
                </a:solidFill>
                <a:effectLst/>
                <a:uLnTx/>
                <a:uFillTx/>
                <a:latin typeface="Meiryo UI"/>
                <a:ea typeface="Meiryo UI"/>
                <a:cs typeface="+mn-cs"/>
              </a:rPr>
              <a:t>日までの期間</a:t>
            </a:r>
            <a:endParaRPr kumimoji="1" lang="en-US" altLang="ja-JP" sz="1400" b="0" i="0" u="none" strike="noStrike" kern="1200" cap="none" spc="0" normalizeH="0" baseline="0" noProof="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1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srgbClr val="ED8137"/>
                </a:solidFill>
                <a:effectLst/>
                <a:uLnTx/>
                <a:uFillTx/>
                <a:latin typeface="Meiryo UI"/>
                <a:ea typeface="Meiryo UI"/>
                <a:cs typeface="+mn-cs"/>
              </a:rPr>
              <a:t>給料の</a:t>
            </a:r>
            <a:r>
              <a:rPr kumimoji="1" lang="en-US" altLang="ja-JP" sz="1800" b="1" i="0" u="none" strike="noStrike" kern="1200" cap="none" spc="0" normalizeH="0" baseline="0" noProof="0">
                <a:ln>
                  <a:noFill/>
                </a:ln>
                <a:solidFill>
                  <a:srgbClr val="ED8137"/>
                </a:solidFill>
                <a:effectLst/>
                <a:uLnTx/>
                <a:uFillTx/>
                <a:latin typeface="Meiryo UI"/>
                <a:ea typeface="Meiryo UI"/>
                <a:cs typeface="+mn-cs"/>
              </a:rPr>
              <a:t>2/3</a:t>
            </a:r>
            <a:r>
              <a:rPr kumimoji="1" lang="ja-JP" altLang="en-US" sz="1800" b="1" i="0" u="none" strike="noStrike" kern="1200" cap="none" spc="0" normalizeH="0" baseline="0" noProof="0">
                <a:ln>
                  <a:noFill/>
                </a:ln>
                <a:solidFill>
                  <a:srgbClr val="ED8137"/>
                </a:solidFill>
                <a:effectLst/>
                <a:uLnTx/>
                <a:uFillTx/>
                <a:latin typeface="Meiryo UI"/>
                <a:ea typeface="Meiryo UI"/>
                <a:cs typeface="+mn-cs"/>
              </a:rPr>
              <a:t>の金額が受け取れます。</a:t>
            </a:r>
            <a:endParaRPr kumimoji="1" lang="ja-JP" altLang="en-US" sz="1600" b="1" i="0" u="none" strike="noStrike" kern="1200" cap="none" spc="0" normalizeH="0" baseline="0" noProof="0">
              <a:ln>
                <a:noFill/>
              </a:ln>
              <a:solidFill>
                <a:srgbClr val="ED8137"/>
              </a:solidFill>
              <a:effectLst/>
              <a:uLnTx/>
              <a:uFillTx/>
              <a:latin typeface="Meiryo UI"/>
              <a:ea typeface="Meiryo UI"/>
              <a:cs typeface="+mn-cs"/>
            </a:endParaRPr>
          </a:p>
        </p:txBody>
      </p:sp>
      <p:grpSp>
        <p:nvGrpSpPr>
          <p:cNvPr id="22" name="グループ化 21">
            <a:extLst>
              <a:ext uri="{FF2B5EF4-FFF2-40B4-BE49-F238E27FC236}">
                <a16:creationId xmlns:a16="http://schemas.microsoft.com/office/drawing/2014/main" id="{9A96CADF-C486-0C32-8654-7F5F94A7B108}"/>
              </a:ext>
            </a:extLst>
          </p:cNvPr>
          <p:cNvGrpSpPr/>
          <p:nvPr/>
        </p:nvGrpSpPr>
        <p:grpSpPr>
          <a:xfrm>
            <a:off x="813696" y="3251170"/>
            <a:ext cx="2672454" cy="290061"/>
            <a:chOff x="813696" y="3337506"/>
            <a:chExt cx="2119450" cy="320094"/>
          </a:xfrm>
        </p:grpSpPr>
        <p:sp>
          <p:nvSpPr>
            <p:cNvPr id="20" name="正方形/長方形 19">
              <a:extLst>
                <a:ext uri="{FF2B5EF4-FFF2-40B4-BE49-F238E27FC236}">
                  <a16:creationId xmlns:a16="http://schemas.microsoft.com/office/drawing/2014/main" id="{09030414-EA2D-9BD1-EBAC-D8AE04504E8A}"/>
                </a:ext>
              </a:extLst>
            </p:cNvPr>
            <p:cNvSpPr/>
            <p:nvPr/>
          </p:nvSpPr>
          <p:spPr>
            <a:xfrm>
              <a:off x="813696" y="3337506"/>
              <a:ext cx="1058781" cy="320094"/>
            </a:xfrm>
            <a:prstGeom prst="rect">
              <a:avLst/>
            </a:prstGeom>
            <a:solidFill>
              <a:schemeClr val="tx1">
                <a:lumMod val="50000"/>
                <a:lumOff val="5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a:ea typeface="Meiryo UI"/>
                  <a:cs typeface="+mn-cs"/>
                </a:rPr>
                <a:t>出 勤</a:t>
              </a:r>
            </a:p>
          </p:txBody>
        </p:sp>
        <p:sp>
          <p:nvSpPr>
            <p:cNvPr id="21" name="正方形/長方形 20">
              <a:extLst>
                <a:ext uri="{FF2B5EF4-FFF2-40B4-BE49-F238E27FC236}">
                  <a16:creationId xmlns:a16="http://schemas.microsoft.com/office/drawing/2014/main" id="{141257CE-7612-7EB7-C218-F7F8D3620DC4}"/>
                </a:ext>
              </a:extLst>
            </p:cNvPr>
            <p:cNvSpPr/>
            <p:nvPr/>
          </p:nvSpPr>
          <p:spPr>
            <a:xfrm>
              <a:off x="1874365" y="3337506"/>
              <a:ext cx="1058781" cy="320094"/>
            </a:xfrm>
            <a:prstGeom prst="rect">
              <a:avLst/>
            </a:prstGeom>
            <a:solidFill>
              <a:srgbClr val="6FB77B"/>
            </a:solidFill>
            <a:ln>
              <a:solidFill>
                <a:srgbClr val="6FB7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a:ea typeface="Meiryo UI"/>
                  <a:cs typeface="+mn-cs"/>
                </a:rPr>
                <a:t>休 み</a:t>
              </a:r>
            </a:p>
          </p:txBody>
        </p:sp>
      </p:grpSp>
      <p:sp>
        <p:nvSpPr>
          <p:cNvPr id="19" name="矢印: 五方向 18">
            <a:extLst>
              <a:ext uri="{FF2B5EF4-FFF2-40B4-BE49-F238E27FC236}">
                <a16:creationId xmlns:a16="http://schemas.microsoft.com/office/drawing/2014/main" id="{838A3E78-0268-5E68-7F60-D5C8E287E654}"/>
              </a:ext>
            </a:extLst>
          </p:cNvPr>
          <p:cNvSpPr/>
          <p:nvPr/>
        </p:nvSpPr>
        <p:spPr>
          <a:xfrm>
            <a:off x="3486150" y="3251170"/>
            <a:ext cx="4090306" cy="290061"/>
          </a:xfrm>
          <a:prstGeom prst="homePlate">
            <a:avLst/>
          </a:prstGeom>
          <a:solidFill>
            <a:srgbClr val="F0CFD9"/>
          </a:solidFill>
          <a:ln>
            <a:solidFill>
              <a:srgbClr val="CE61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CE6180"/>
                </a:solidFill>
                <a:effectLst/>
                <a:uLnTx/>
                <a:uFillTx/>
                <a:latin typeface="Meiryo UI"/>
                <a:ea typeface="Meiryo UI"/>
                <a:cs typeface="+mn-cs"/>
              </a:rPr>
              <a:t>休み（支給あり）</a:t>
            </a:r>
          </a:p>
        </p:txBody>
      </p:sp>
      <p:cxnSp>
        <p:nvCxnSpPr>
          <p:cNvPr id="29" name="直線コネクタ 28">
            <a:extLst>
              <a:ext uri="{FF2B5EF4-FFF2-40B4-BE49-F238E27FC236}">
                <a16:creationId xmlns:a16="http://schemas.microsoft.com/office/drawing/2014/main" id="{5C03D039-ADD6-432A-9611-81AE1D60A4F0}"/>
              </a:ext>
            </a:extLst>
          </p:cNvPr>
          <p:cNvCxnSpPr>
            <a:cxnSpLocks/>
          </p:cNvCxnSpPr>
          <p:nvPr/>
        </p:nvCxnSpPr>
        <p:spPr>
          <a:xfrm>
            <a:off x="2143879" y="3174900"/>
            <a:ext cx="0" cy="5025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3DE29C65-D078-DE31-5C60-36FDC5484E56}"/>
              </a:ext>
            </a:extLst>
          </p:cNvPr>
          <p:cNvSpPr/>
          <p:nvPr/>
        </p:nvSpPr>
        <p:spPr>
          <a:xfrm>
            <a:off x="1468623" y="2930848"/>
            <a:ext cx="1350512" cy="244052"/>
          </a:xfrm>
          <a:prstGeom prst="roundRect">
            <a:avLst>
              <a:gd name="adj" fmla="val 24639"/>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lumMod val="50000"/>
                    <a:lumOff val="50000"/>
                  </a:prstClr>
                </a:solidFill>
                <a:effectLst/>
                <a:uLnTx/>
                <a:uFillTx/>
                <a:latin typeface="Meiryo UI"/>
                <a:ea typeface="Meiryo UI"/>
                <a:cs typeface="+mn-cs"/>
              </a:rPr>
              <a:t>病気</a:t>
            </a:r>
            <a:r>
              <a:rPr kumimoji="1" lang="ja-JP" altLang="en-US" sz="900" b="1" i="0" u="none" strike="noStrike" kern="1200" cap="none" spc="0" normalizeH="0" baseline="0" noProof="0">
                <a:ln>
                  <a:noFill/>
                </a:ln>
                <a:solidFill>
                  <a:prstClr val="black">
                    <a:lumMod val="50000"/>
                    <a:lumOff val="50000"/>
                  </a:prstClr>
                </a:solidFill>
                <a:effectLst/>
                <a:uLnTx/>
                <a:uFillTx/>
                <a:latin typeface="Meiryo UI"/>
                <a:ea typeface="Meiryo UI"/>
                <a:cs typeface="+mn-cs"/>
              </a:rPr>
              <a:t>または</a:t>
            </a:r>
            <a:r>
              <a:rPr kumimoji="1" lang="ja-JP" altLang="en-US" sz="1050" b="1" i="0" u="none" strike="noStrike" kern="1200" cap="none" spc="0" normalizeH="0" baseline="0" noProof="0">
                <a:ln>
                  <a:noFill/>
                </a:ln>
                <a:solidFill>
                  <a:prstClr val="black">
                    <a:lumMod val="50000"/>
                    <a:lumOff val="50000"/>
                  </a:prstClr>
                </a:solidFill>
                <a:effectLst/>
                <a:uLnTx/>
                <a:uFillTx/>
                <a:latin typeface="Meiryo UI"/>
                <a:ea typeface="Meiryo UI"/>
                <a:cs typeface="+mn-cs"/>
              </a:rPr>
              <a:t>けがが発生</a:t>
            </a:r>
          </a:p>
        </p:txBody>
      </p:sp>
      <p:cxnSp>
        <p:nvCxnSpPr>
          <p:cNvPr id="32" name="直線コネクタ 31">
            <a:extLst>
              <a:ext uri="{FF2B5EF4-FFF2-40B4-BE49-F238E27FC236}">
                <a16:creationId xmlns:a16="http://schemas.microsoft.com/office/drawing/2014/main" id="{2142A78F-DAAC-C279-B03B-B398A06B7C70}"/>
              </a:ext>
            </a:extLst>
          </p:cNvPr>
          <p:cNvCxnSpPr>
            <a:cxnSpLocks/>
          </p:cNvCxnSpPr>
          <p:nvPr/>
        </p:nvCxnSpPr>
        <p:spPr>
          <a:xfrm>
            <a:off x="3482549" y="3174900"/>
            <a:ext cx="0" cy="50251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CD2A0E4-22CE-E77B-6BDD-4270141E7218}"/>
              </a:ext>
            </a:extLst>
          </p:cNvPr>
          <p:cNvCxnSpPr>
            <a:cxnSpLocks/>
          </p:cNvCxnSpPr>
          <p:nvPr/>
        </p:nvCxnSpPr>
        <p:spPr>
          <a:xfrm>
            <a:off x="2143879" y="3605030"/>
            <a:ext cx="1338670" cy="0"/>
          </a:xfrm>
          <a:prstGeom prst="line">
            <a:avLst/>
          </a:prstGeom>
          <a:ln>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94C4D6BE-59E0-2355-1E7E-2768B59EBD0A}"/>
              </a:ext>
            </a:extLst>
          </p:cNvPr>
          <p:cNvSpPr txBox="1"/>
          <p:nvPr/>
        </p:nvSpPr>
        <p:spPr>
          <a:xfrm>
            <a:off x="2110141" y="3623658"/>
            <a:ext cx="1422184"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a:ea typeface="Meiryo UI"/>
                <a:cs typeface="+mn-cs"/>
              </a:rPr>
              <a:t>1〜3</a:t>
            </a:r>
            <a:r>
              <a:rPr kumimoji="1" lang="ja-JP" altLang="en-US" sz="900" b="0" i="0" u="none" strike="noStrike" kern="1200" cap="none" spc="0" normalizeH="0" baseline="0" noProof="0">
                <a:ln>
                  <a:noFill/>
                </a:ln>
                <a:solidFill>
                  <a:prstClr val="black"/>
                </a:solidFill>
                <a:effectLst/>
                <a:uLnTx/>
                <a:uFillTx/>
                <a:latin typeface="Meiryo UI"/>
                <a:ea typeface="Meiryo UI"/>
                <a:cs typeface="+mn-cs"/>
              </a:rPr>
              <a:t>日目</a:t>
            </a:r>
            <a:r>
              <a:rPr kumimoji="1" lang="en-US" altLang="ja-JP" sz="9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900" b="0" i="0" u="none" strike="noStrike" kern="1200" cap="none" spc="0" normalizeH="0" baseline="0" noProof="0">
                <a:ln>
                  <a:noFill/>
                </a:ln>
                <a:solidFill>
                  <a:prstClr val="black"/>
                </a:solidFill>
                <a:effectLst/>
                <a:uLnTx/>
                <a:uFillTx/>
                <a:latin typeface="Meiryo UI"/>
                <a:ea typeface="Meiryo UI"/>
                <a:cs typeface="+mn-cs"/>
              </a:rPr>
              <a:t>土日休も含む</a:t>
            </a:r>
            <a:r>
              <a:rPr kumimoji="1" lang="en-US" altLang="ja-JP" sz="900" b="0" i="0" u="none" strike="noStrike" kern="1200" cap="none" spc="0" normalizeH="0" baseline="0" noProof="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37" name="直線コネクタ 36">
            <a:extLst>
              <a:ext uri="{FF2B5EF4-FFF2-40B4-BE49-F238E27FC236}">
                <a16:creationId xmlns:a16="http://schemas.microsoft.com/office/drawing/2014/main" id="{A958D16A-A529-CCA3-F5CB-73A81BBB5039}"/>
              </a:ext>
            </a:extLst>
          </p:cNvPr>
          <p:cNvCxnSpPr>
            <a:cxnSpLocks/>
          </p:cNvCxnSpPr>
          <p:nvPr/>
        </p:nvCxnSpPr>
        <p:spPr>
          <a:xfrm>
            <a:off x="3483282" y="3605030"/>
            <a:ext cx="4093174" cy="0"/>
          </a:xfrm>
          <a:prstGeom prst="line">
            <a:avLst/>
          </a:prstGeom>
          <a:ln>
            <a:solidFill>
              <a:srgbClr val="CE6180"/>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AEF1B2FD-0DD7-3E20-CE80-BA704993369C}"/>
              </a:ext>
            </a:extLst>
          </p:cNvPr>
          <p:cNvSpPr txBox="1"/>
          <p:nvPr/>
        </p:nvSpPr>
        <p:spPr>
          <a:xfrm>
            <a:off x="4788320" y="3623658"/>
            <a:ext cx="1483098" cy="2308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a:ln>
                  <a:noFill/>
                </a:ln>
                <a:solidFill>
                  <a:prstClr val="black"/>
                </a:solidFill>
                <a:effectLst/>
                <a:uLnTx/>
                <a:uFillTx/>
                <a:latin typeface="Meiryo UI"/>
                <a:ea typeface="Meiryo UI"/>
                <a:cs typeface="+mn-cs"/>
              </a:rPr>
              <a:t>4</a:t>
            </a:r>
            <a:r>
              <a:rPr kumimoji="1" lang="ja-JP" altLang="en-US" sz="900" b="0" i="0" u="none" strike="noStrike" kern="1200" cap="none" spc="0" normalizeH="0" baseline="0" noProof="0">
                <a:ln>
                  <a:noFill/>
                </a:ln>
                <a:solidFill>
                  <a:prstClr val="black"/>
                </a:solidFill>
                <a:effectLst/>
                <a:uLnTx/>
                <a:uFillTx/>
                <a:latin typeface="Meiryo UI"/>
                <a:ea typeface="Meiryo UI"/>
                <a:cs typeface="+mn-cs"/>
              </a:rPr>
              <a:t>日目以降</a:t>
            </a:r>
            <a:r>
              <a:rPr kumimoji="1" lang="en-US" altLang="ja-JP" sz="9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900" b="0" i="0" u="none" strike="noStrike" kern="1200" cap="none" spc="0" normalizeH="0" baseline="0" noProof="0">
                <a:ln>
                  <a:noFill/>
                </a:ln>
                <a:solidFill>
                  <a:prstClr val="black"/>
                </a:solidFill>
                <a:effectLst/>
                <a:uLnTx/>
                <a:uFillTx/>
                <a:latin typeface="Meiryo UI"/>
                <a:ea typeface="Meiryo UI"/>
                <a:cs typeface="+mn-cs"/>
              </a:rPr>
              <a:t>土日休も含む</a:t>
            </a:r>
            <a:r>
              <a:rPr kumimoji="1" lang="en-US" altLang="ja-JP" sz="900" b="0" i="0" u="none" strike="noStrike" kern="1200" cap="none" spc="0" normalizeH="0" baseline="0" noProof="0">
                <a:ln>
                  <a:noFill/>
                </a:ln>
                <a:solidFill>
                  <a:prstClr val="black"/>
                </a:solidFill>
                <a:effectLst/>
                <a:uLnTx/>
                <a:uFillTx/>
                <a:latin typeface="Meiryo UI"/>
                <a:ea typeface="Meiryo UI"/>
                <a:cs typeface="+mn-cs"/>
              </a:rPr>
              <a:t>)</a:t>
            </a:r>
            <a:endParaRPr kumimoji="1" lang="ja-JP" altLang="en-US" sz="900" b="0" i="0" u="none" strike="noStrike" kern="1200" cap="none" spc="0" normalizeH="0" baseline="0" noProof="0">
              <a:ln>
                <a:noFill/>
              </a:ln>
              <a:solidFill>
                <a:prstClr val="black"/>
              </a:solidFill>
              <a:effectLst/>
              <a:uLnTx/>
              <a:uFillTx/>
              <a:latin typeface="Meiryo UI"/>
              <a:ea typeface="Meiryo UI"/>
              <a:cs typeface="+mn-cs"/>
            </a:endParaRPr>
          </a:p>
        </p:txBody>
      </p:sp>
      <p:sp>
        <p:nvSpPr>
          <p:cNvPr id="40" name="四角形: 角を丸くする 39">
            <a:extLst>
              <a:ext uri="{FF2B5EF4-FFF2-40B4-BE49-F238E27FC236}">
                <a16:creationId xmlns:a16="http://schemas.microsoft.com/office/drawing/2014/main" id="{729DE212-A933-C3A6-0650-FB8BF7B4E1ED}"/>
              </a:ext>
            </a:extLst>
          </p:cNvPr>
          <p:cNvSpPr/>
          <p:nvPr/>
        </p:nvSpPr>
        <p:spPr>
          <a:xfrm>
            <a:off x="813696" y="3854490"/>
            <a:ext cx="865475" cy="230832"/>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ED8137"/>
                </a:solidFill>
                <a:effectLst/>
                <a:uLnTx/>
                <a:uFillTx/>
                <a:latin typeface="Meiryo UI"/>
                <a:ea typeface="Meiryo UI"/>
                <a:cs typeface="+mn-cs"/>
              </a:rPr>
              <a:t>支給額の例</a:t>
            </a:r>
          </a:p>
        </p:txBody>
      </p:sp>
      <p:sp>
        <p:nvSpPr>
          <p:cNvPr id="41" name="テキスト ボックス 40">
            <a:extLst>
              <a:ext uri="{FF2B5EF4-FFF2-40B4-BE49-F238E27FC236}">
                <a16:creationId xmlns:a16="http://schemas.microsoft.com/office/drawing/2014/main" id="{CE3E1F41-E4B8-2FE9-10E1-2F5337997BB5}"/>
              </a:ext>
            </a:extLst>
          </p:cNvPr>
          <p:cNvSpPr txBox="1"/>
          <p:nvPr/>
        </p:nvSpPr>
        <p:spPr>
          <a:xfrm>
            <a:off x="5587740" y="3851447"/>
            <a:ext cx="1778051"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30</a:t>
            </a: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日休んだ場合は</a:t>
            </a:r>
            <a:r>
              <a:rPr kumimoji="1" lang="en-US" altLang="ja-JP" sz="1000" b="1" i="0" u="none" strike="noStrike" kern="1200" cap="none" spc="0" normalizeH="0" baseline="0" noProof="0">
                <a:ln>
                  <a:noFill/>
                </a:ln>
                <a:solidFill>
                  <a:srgbClr val="ED8137"/>
                </a:solidFill>
                <a:effectLst/>
                <a:uLnTx/>
                <a:uFillTx/>
                <a:latin typeface="Meiryo UI"/>
                <a:ea typeface="Meiryo UI"/>
                <a:cs typeface="+mn-cs"/>
              </a:rPr>
              <a:t>58,860</a:t>
            </a:r>
            <a:r>
              <a:rPr kumimoji="1" lang="ja-JP" altLang="en-US" sz="1000" b="1" i="0" u="none" strike="noStrike" kern="1200" cap="none" spc="0" normalizeH="0" baseline="0" noProof="0">
                <a:ln>
                  <a:noFill/>
                </a:ln>
                <a:solidFill>
                  <a:srgbClr val="ED8137"/>
                </a:solidFill>
                <a:effectLst/>
                <a:uLnTx/>
                <a:uFillTx/>
                <a:latin typeface="Meiryo UI"/>
                <a:ea typeface="Meiryo UI"/>
                <a:cs typeface="+mn-cs"/>
              </a:rPr>
              <a:t>円</a:t>
            </a:r>
          </a:p>
        </p:txBody>
      </p:sp>
      <p:sp>
        <p:nvSpPr>
          <p:cNvPr id="42" name="テキスト ボックス 41">
            <a:extLst>
              <a:ext uri="{FF2B5EF4-FFF2-40B4-BE49-F238E27FC236}">
                <a16:creationId xmlns:a16="http://schemas.microsoft.com/office/drawing/2014/main" id="{9303F8B0-82EC-FE49-4539-83D0335D81FE}"/>
              </a:ext>
            </a:extLst>
          </p:cNvPr>
          <p:cNvSpPr txBox="1"/>
          <p:nvPr/>
        </p:nvSpPr>
        <p:spPr>
          <a:xfrm>
            <a:off x="3386327" y="3851447"/>
            <a:ext cx="229421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支給 </a:t>
            </a: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a:t>
            </a: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1</a:t>
            </a: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日あたり </a:t>
            </a:r>
            <a:r>
              <a:rPr kumimoji="1" lang="en-US" altLang="ja-JP" sz="1000" b="1" i="0" u="none" strike="noStrike" kern="1200" cap="none" spc="0" normalizeH="0" baseline="0" noProof="0">
                <a:ln>
                  <a:noFill/>
                </a:ln>
                <a:solidFill>
                  <a:srgbClr val="ED8137"/>
                </a:solidFill>
                <a:effectLst/>
                <a:uLnTx/>
                <a:uFillTx/>
                <a:latin typeface="Meiryo UI"/>
                <a:ea typeface="Meiryo UI"/>
                <a:cs typeface="+mn-cs"/>
              </a:rPr>
              <a:t>2,180</a:t>
            </a:r>
            <a:r>
              <a:rPr kumimoji="1" lang="ja-JP" altLang="en-US" sz="1000" b="1" i="0" u="none" strike="noStrike" kern="1200" cap="none" spc="0" normalizeH="0" baseline="0" noProof="0">
                <a:ln>
                  <a:noFill/>
                </a:ln>
                <a:solidFill>
                  <a:srgbClr val="ED8137"/>
                </a:solidFill>
                <a:effectLst/>
                <a:uLnTx/>
                <a:uFillTx/>
                <a:latin typeface="Meiryo UI"/>
                <a:ea typeface="Meiryo UI"/>
                <a:cs typeface="+mn-cs"/>
              </a:rPr>
              <a:t>円（非課税）</a:t>
            </a:r>
          </a:p>
        </p:txBody>
      </p:sp>
      <p:sp>
        <p:nvSpPr>
          <p:cNvPr id="43" name="テキスト ボックス 42">
            <a:extLst>
              <a:ext uri="{FF2B5EF4-FFF2-40B4-BE49-F238E27FC236}">
                <a16:creationId xmlns:a16="http://schemas.microsoft.com/office/drawing/2014/main" id="{228CB1E9-6223-A05E-7CA8-DE710834A00B}"/>
              </a:ext>
            </a:extLst>
          </p:cNvPr>
          <p:cNvSpPr txBox="1"/>
          <p:nvPr/>
        </p:nvSpPr>
        <p:spPr>
          <a:xfrm>
            <a:off x="1703217" y="3851447"/>
            <a:ext cx="1632178"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月額給与</a:t>
            </a:r>
            <a:r>
              <a:rPr kumimoji="1" lang="en-US" altLang="ja-JP" sz="1000" b="0" i="0" u="none" strike="noStrike" kern="1200" cap="none" spc="0" normalizeH="0" baseline="0" noProof="0">
                <a:ln>
                  <a:noFill/>
                </a:ln>
                <a:solidFill>
                  <a:prstClr val="black"/>
                </a:solidFill>
                <a:effectLst/>
                <a:uLnTx/>
                <a:uFillTx/>
                <a:latin typeface="Meiryo UI"/>
                <a:ea typeface="Meiryo UI"/>
                <a:cs typeface="+mn-cs"/>
              </a:rPr>
              <a:t>98,000</a:t>
            </a: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円の場合</a:t>
            </a:r>
            <a:endParaRPr kumimoji="1" lang="ja-JP" altLang="en-US" sz="1000" b="1" i="0" u="none" strike="noStrike" kern="1200" cap="none" spc="0" normalizeH="0" baseline="0" noProof="0">
              <a:ln>
                <a:noFill/>
              </a:ln>
              <a:solidFill>
                <a:srgbClr val="ED8137"/>
              </a:solidFill>
              <a:effectLst/>
              <a:uLnTx/>
              <a:uFillTx/>
              <a:latin typeface="Meiryo UI"/>
              <a:ea typeface="Meiryo UI"/>
              <a:cs typeface="+mn-cs"/>
            </a:endParaRPr>
          </a:p>
        </p:txBody>
      </p:sp>
      <p:sp>
        <p:nvSpPr>
          <p:cNvPr id="62" name="テキスト ボックス 61">
            <a:extLst>
              <a:ext uri="{FF2B5EF4-FFF2-40B4-BE49-F238E27FC236}">
                <a16:creationId xmlns:a16="http://schemas.microsoft.com/office/drawing/2014/main" id="{78A10D0F-C0BB-4939-94D8-F1A37E36BBBC}"/>
              </a:ext>
            </a:extLst>
          </p:cNvPr>
          <p:cNvSpPr txBox="1"/>
          <p:nvPr/>
        </p:nvSpPr>
        <p:spPr>
          <a:xfrm>
            <a:off x="1073739" y="5421103"/>
            <a:ext cx="2148345"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CE6180"/>
                </a:solidFill>
                <a:effectLst/>
                <a:uLnTx/>
                <a:uFillTx/>
                <a:latin typeface="Meiryo UI"/>
                <a:ea typeface="Meiryo UI"/>
                <a:cs typeface="+mn-cs"/>
              </a:rPr>
              <a:t>出産前</a:t>
            </a:r>
            <a:r>
              <a:rPr kumimoji="1" lang="en-US" altLang="ja-JP" sz="1400" b="1" i="0" u="none" strike="noStrike" kern="1200" cap="none" spc="0" normalizeH="0" baseline="0" noProof="0">
                <a:ln>
                  <a:noFill/>
                </a:ln>
                <a:solidFill>
                  <a:srgbClr val="CE6180"/>
                </a:solidFill>
                <a:effectLst/>
                <a:uLnTx/>
                <a:uFillTx/>
                <a:latin typeface="Meiryo UI"/>
                <a:ea typeface="Meiryo UI"/>
                <a:cs typeface="+mn-cs"/>
              </a:rPr>
              <a:t>42</a:t>
            </a:r>
            <a:r>
              <a:rPr kumimoji="1" lang="ja-JP" altLang="en-US" sz="1400" b="1" i="0" u="none" strike="noStrike" kern="1200" cap="none" spc="0" normalizeH="0" baseline="0" noProof="0">
                <a:ln>
                  <a:noFill/>
                </a:ln>
                <a:solidFill>
                  <a:srgbClr val="CE6180"/>
                </a:solidFill>
                <a:effectLst/>
                <a:uLnTx/>
                <a:uFillTx/>
                <a:latin typeface="Meiryo UI"/>
                <a:ea typeface="Meiryo UI"/>
                <a:cs typeface="+mn-cs"/>
              </a:rPr>
              <a:t>日（支給あり）</a:t>
            </a:r>
          </a:p>
        </p:txBody>
      </p:sp>
      <p:sp>
        <p:nvSpPr>
          <p:cNvPr id="63" name="テキスト ボックス 62">
            <a:extLst>
              <a:ext uri="{FF2B5EF4-FFF2-40B4-BE49-F238E27FC236}">
                <a16:creationId xmlns:a16="http://schemas.microsoft.com/office/drawing/2014/main" id="{4AF64719-AF3C-B371-B907-B16FC6411DA6}"/>
              </a:ext>
            </a:extLst>
          </p:cNvPr>
          <p:cNvSpPr txBox="1"/>
          <p:nvPr/>
        </p:nvSpPr>
        <p:spPr>
          <a:xfrm>
            <a:off x="4457131" y="5421103"/>
            <a:ext cx="2148345"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CE6180"/>
                </a:solidFill>
                <a:effectLst/>
                <a:uLnTx/>
                <a:uFillTx/>
                <a:latin typeface="Meiryo UI"/>
                <a:ea typeface="Meiryo UI"/>
                <a:cs typeface="+mn-cs"/>
              </a:rPr>
              <a:t>出産後</a:t>
            </a:r>
            <a:r>
              <a:rPr kumimoji="1" lang="en-US" altLang="ja-JP" sz="1400" b="1" i="0" u="none" strike="noStrike" kern="1200" cap="none" spc="0" normalizeH="0" baseline="0" noProof="0">
                <a:ln>
                  <a:noFill/>
                </a:ln>
                <a:solidFill>
                  <a:srgbClr val="CE6180"/>
                </a:solidFill>
                <a:effectLst/>
                <a:uLnTx/>
                <a:uFillTx/>
                <a:latin typeface="Meiryo UI"/>
                <a:ea typeface="Meiryo UI"/>
                <a:cs typeface="+mn-cs"/>
              </a:rPr>
              <a:t>56</a:t>
            </a:r>
            <a:r>
              <a:rPr kumimoji="1" lang="ja-JP" altLang="en-US" sz="1400" b="1" i="0" u="none" strike="noStrike" kern="1200" cap="none" spc="0" normalizeH="0" baseline="0" noProof="0">
                <a:ln>
                  <a:noFill/>
                </a:ln>
                <a:solidFill>
                  <a:srgbClr val="CE6180"/>
                </a:solidFill>
                <a:effectLst/>
                <a:uLnTx/>
                <a:uFillTx/>
                <a:latin typeface="Meiryo UI"/>
                <a:ea typeface="Meiryo UI"/>
                <a:cs typeface="+mn-cs"/>
              </a:rPr>
              <a:t>日（支給あり）</a:t>
            </a:r>
          </a:p>
        </p:txBody>
      </p:sp>
    </p:spTree>
    <p:extLst>
      <p:ext uri="{BB962C8B-B14F-4D97-AF65-F5344CB8AC3E}">
        <p14:creationId xmlns:p14="http://schemas.microsoft.com/office/powerpoint/2010/main" val="380479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グループ化 24">
            <a:extLst>
              <a:ext uri="{FF2B5EF4-FFF2-40B4-BE49-F238E27FC236}">
                <a16:creationId xmlns:a16="http://schemas.microsoft.com/office/drawing/2014/main" id="{1E9F3DE5-AFF6-15D3-FC8F-F5AF3B32D57D}"/>
              </a:ext>
            </a:extLst>
          </p:cNvPr>
          <p:cNvGrpSpPr/>
          <p:nvPr/>
        </p:nvGrpSpPr>
        <p:grpSpPr>
          <a:xfrm>
            <a:off x="619169" y="4946615"/>
            <a:ext cx="8772481" cy="1225707"/>
            <a:chOff x="619169" y="5041503"/>
            <a:chExt cx="8772481" cy="1225707"/>
          </a:xfrm>
        </p:grpSpPr>
        <p:sp>
          <p:nvSpPr>
            <p:cNvPr id="44" name="四角形: 角を丸くする 43">
              <a:extLst>
                <a:ext uri="{FF2B5EF4-FFF2-40B4-BE49-F238E27FC236}">
                  <a16:creationId xmlns:a16="http://schemas.microsoft.com/office/drawing/2014/main" id="{8E06557D-F73D-4501-0DF4-39DF5110C50B}"/>
                </a:ext>
              </a:extLst>
            </p:cNvPr>
            <p:cNvSpPr/>
            <p:nvPr/>
          </p:nvSpPr>
          <p:spPr>
            <a:xfrm>
              <a:off x="619169" y="5044018"/>
              <a:ext cx="8772481" cy="1223192"/>
            </a:xfrm>
            <a:prstGeom prst="roundRect">
              <a:avLst>
                <a:gd name="adj" fmla="val 9813"/>
              </a:avLst>
            </a:prstGeom>
            <a:solidFill>
              <a:schemeClr val="bg1">
                <a:lumMod val="95000"/>
              </a:schemeClr>
            </a:solidFill>
            <a:ln w="1905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24D8F75-342D-06A3-7766-4C06642FCDEA}"/>
                </a:ext>
              </a:extLst>
            </p:cNvPr>
            <p:cNvSpPr txBox="1"/>
            <p:nvPr/>
          </p:nvSpPr>
          <p:spPr>
            <a:xfrm>
              <a:off x="871650" y="5213365"/>
              <a:ext cx="2364212" cy="405155"/>
            </a:xfrm>
            <a:prstGeom prst="roundRect">
              <a:avLst>
                <a:gd name="adj" fmla="val 50000"/>
              </a:avLst>
            </a:prstGeom>
            <a:solidFill>
              <a:schemeClr val="tx1">
                <a:lumMod val="50000"/>
                <a:lumOff val="50000"/>
              </a:schemeClr>
            </a:solidFill>
          </p:spPr>
          <p:txBody>
            <a:bodyPr wrap="square" tIns="36000" bIns="0" rtlCol="0">
              <a:noAutofit/>
            </a:bodyPr>
            <a:lstStyle/>
            <a:p>
              <a:pPr marR="0" lvl="0" algn="ctr" defTabSz="457200" rtl="0" eaLnBrk="1" fontAlgn="auto" latinLnBrk="0" hangingPunct="1">
                <a:lnSpc>
                  <a:spcPct val="120000"/>
                </a:lnSpc>
                <a:spcBef>
                  <a:spcPts val="0"/>
                </a:spcBef>
                <a:spcAft>
                  <a:spcPts val="400"/>
                </a:spcAft>
                <a:buClrTx/>
                <a:buSzPct val="200000"/>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国民健康保険・国民年金に加入</a:t>
              </a:r>
            </a:p>
          </p:txBody>
        </p:sp>
        <p:sp>
          <p:nvSpPr>
            <p:cNvPr id="16" name="テキスト ボックス 15">
              <a:extLst>
                <a:ext uri="{FF2B5EF4-FFF2-40B4-BE49-F238E27FC236}">
                  <a16:creationId xmlns:a16="http://schemas.microsoft.com/office/drawing/2014/main" id="{A1761ACC-656B-86D8-3F5E-7DBB00CF03C9}"/>
                </a:ext>
              </a:extLst>
            </p:cNvPr>
            <p:cNvSpPr txBox="1"/>
            <p:nvPr/>
          </p:nvSpPr>
          <p:spPr>
            <a:xfrm>
              <a:off x="4286592" y="5041503"/>
              <a:ext cx="1644031" cy="551369"/>
            </a:xfrm>
            <a:prstGeom prst="rect">
              <a:avLst/>
            </a:prstGeom>
            <a:noFill/>
          </p:spPr>
          <p:txBody>
            <a:bodyPr wrap="square" rtlCol="0">
              <a:spAutoFit/>
            </a:bodyPr>
            <a:lstStyle/>
            <a:p>
              <a:pPr marR="0" lvl="0" algn="ctr" defTabSz="457200" rtl="0" eaLnBrk="1" fontAlgn="auto" latinLnBrk="0" hangingPunct="1">
                <a:lnSpc>
                  <a:spcPct val="120000"/>
                </a:lnSpc>
                <a:spcBef>
                  <a:spcPts val="0"/>
                </a:spcBef>
                <a:spcAft>
                  <a:spcPts val="400"/>
                </a:spcAft>
                <a:buClrTx/>
                <a:buSzPct val="200000"/>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2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p>
          </p:txBody>
        </p:sp>
        <p:sp>
          <p:nvSpPr>
            <p:cNvPr id="17" name="テキスト ボックス 16">
              <a:extLst>
                <a:ext uri="{FF2B5EF4-FFF2-40B4-BE49-F238E27FC236}">
                  <a16:creationId xmlns:a16="http://schemas.microsoft.com/office/drawing/2014/main" id="{15536F20-FC0A-ED93-307E-0A893A0DE532}"/>
                </a:ext>
              </a:extLst>
            </p:cNvPr>
            <p:cNvSpPr txBox="1"/>
            <p:nvPr/>
          </p:nvSpPr>
          <p:spPr>
            <a:xfrm>
              <a:off x="3645608" y="5596175"/>
              <a:ext cx="2372182" cy="289053"/>
            </a:xfrm>
            <a:prstGeom prst="rect">
              <a:avLst/>
            </a:prstGeom>
            <a:noFill/>
          </p:spPr>
          <p:txBody>
            <a:bodyPr wrap="square" rtlCol="0">
              <a:spAutoFit/>
            </a:bodyPr>
            <a:lstStyle/>
            <a:p>
              <a:pPr marR="0" lvl="0" algn="ctr" defTabSz="457200" rtl="0" eaLnBrk="1" fontAlgn="auto" latinLnBrk="0" hangingPunct="1">
                <a:lnSpc>
                  <a:spcPct val="120000"/>
                </a:lnSpc>
                <a:spcBef>
                  <a:spcPts val="0"/>
                </a:spcBef>
                <a:spcAft>
                  <a:spcPts val="400"/>
                </a:spcAft>
                <a:buClrTx/>
                <a:buSzPct val="200000"/>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国民年金のみに加入した場合の例</a:t>
              </a:r>
            </a:p>
          </p:txBody>
        </p:sp>
        <p:sp>
          <p:nvSpPr>
            <p:cNvPr id="18" name="テキスト ボックス 17">
              <a:extLst>
                <a:ext uri="{FF2B5EF4-FFF2-40B4-BE49-F238E27FC236}">
                  <a16:creationId xmlns:a16="http://schemas.microsoft.com/office/drawing/2014/main" id="{B5136187-5752-09A4-2B9C-2A50DF3859B7}"/>
                </a:ext>
              </a:extLst>
            </p:cNvPr>
            <p:cNvSpPr txBox="1"/>
            <p:nvPr/>
          </p:nvSpPr>
          <p:spPr>
            <a:xfrm>
              <a:off x="3803798" y="5259891"/>
              <a:ext cx="608200" cy="244284"/>
            </a:xfrm>
            <a:prstGeom prst="roundRect">
              <a:avLst>
                <a:gd name="adj" fmla="val 34537"/>
              </a:avLst>
            </a:prstGeom>
            <a:solidFill>
              <a:schemeClr val="tx1">
                <a:lumMod val="50000"/>
                <a:lumOff val="50000"/>
              </a:schemeClr>
            </a:solidFill>
          </p:spPr>
          <p:txBody>
            <a:bodyPr wrap="square" tIns="0" bIns="0" rtlCol="0">
              <a:spAutoFit/>
            </a:bodyPr>
            <a:lstStyle/>
            <a:p>
              <a:pPr marR="0" lvl="0" algn="ctr" defTabSz="457200" rtl="0" eaLnBrk="1" fontAlgn="auto" latinLnBrk="0" hangingPunct="1">
                <a:lnSpc>
                  <a:spcPct val="120000"/>
                </a:lnSpc>
                <a:spcBef>
                  <a:spcPts val="0"/>
                </a:spcBef>
                <a:spcAft>
                  <a:spcPts val="400"/>
                </a:spcAft>
                <a:buClrTx/>
                <a:buSzPct val="200000"/>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年額</a:t>
              </a:r>
            </a:p>
          </p:txBody>
        </p:sp>
        <p:sp>
          <p:nvSpPr>
            <p:cNvPr id="19" name="テキスト ボックス 18">
              <a:extLst>
                <a:ext uri="{FF2B5EF4-FFF2-40B4-BE49-F238E27FC236}">
                  <a16:creationId xmlns:a16="http://schemas.microsoft.com/office/drawing/2014/main" id="{7B9F5FA8-51DE-0A45-3266-8AFC4AEC5BCF}"/>
                </a:ext>
              </a:extLst>
            </p:cNvPr>
            <p:cNvSpPr txBox="1"/>
            <p:nvPr/>
          </p:nvSpPr>
          <p:spPr>
            <a:xfrm>
              <a:off x="7142143" y="5043308"/>
              <a:ext cx="1448257" cy="485774"/>
            </a:xfrm>
            <a:prstGeom prst="rect">
              <a:avLst/>
            </a:prstGeom>
            <a:noFill/>
          </p:spPr>
          <p:txBody>
            <a:bodyPr wrap="square" rtlCol="0">
              <a:spAutoFit/>
            </a:bodyPr>
            <a:lstStyle/>
            <a:p>
              <a:pPr marR="0" lvl="0" algn="ctr" defTabSz="457200" rtl="0" eaLnBrk="1" fontAlgn="auto" latinLnBrk="0" hangingPunct="1">
                <a:lnSpc>
                  <a:spcPct val="120000"/>
                </a:lnSpc>
                <a:spcBef>
                  <a:spcPts val="0"/>
                </a:spcBef>
                <a:spcAft>
                  <a:spcPts val="400"/>
                </a:spcAft>
                <a:buClrTx/>
                <a:buSzPct val="200000"/>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保障なし</a:t>
              </a:r>
            </a:p>
          </p:txBody>
        </p:sp>
        <p:sp>
          <p:nvSpPr>
            <p:cNvPr id="24" name="テキスト ボックス 23">
              <a:extLst>
                <a:ext uri="{FF2B5EF4-FFF2-40B4-BE49-F238E27FC236}">
                  <a16:creationId xmlns:a16="http://schemas.microsoft.com/office/drawing/2014/main" id="{E7BA2626-CA03-ACE6-ED33-DBBE3CF2CEB0}"/>
                </a:ext>
              </a:extLst>
            </p:cNvPr>
            <p:cNvSpPr txBox="1"/>
            <p:nvPr/>
          </p:nvSpPr>
          <p:spPr>
            <a:xfrm>
              <a:off x="6536384" y="5476820"/>
              <a:ext cx="2659777" cy="732252"/>
            </a:xfrm>
            <a:prstGeom prst="rect">
              <a:avLst/>
            </a:prstGeom>
            <a:noFill/>
          </p:spPr>
          <p:txBody>
            <a:bodyPr wrap="square" rtlCol="0">
              <a:spAutoFit/>
            </a:bodyPr>
            <a:lstStyle/>
            <a:p>
              <a:pPr marR="0" lvl="0" algn="l" defTabSz="457200" rtl="0" eaLnBrk="1" fontAlgn="auto" latinLnBrk="0" hangingPunct="1">
                <a:lnSpc>
                  <a:spcPct val="120000"/>
                </a:lnSpc>
                <a:spcBef>
                  <a:spcPts val="0"/>
                </a:spcBef>
                <a:spcAft>
                  <a:spcPts val="400"/>
                </a:spcAft>
                <a:buClrTx/>
                <a:buSzPct val="200000"/>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病気やけがで会社を</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日以上続けて休んだ場合は、社会保険から傷病手当金の受け取り（</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日間休んだ場合の例）</a:t>
              </a:r>
            </a:p>
          </p:txBody>
        </p:sp>
        <p:sp>
          <p:nvSpPr>
            <p:cNvPr id="50" name="テキスト ボックス 49">
              <a:extLst>
                <a:ext uri="{FF2B5EF4-FFF2-40B4-BE49-F238E27FC236}">
                  <a16:creationId xmlns:a16="http://schemas.microsoft.com/office/drawing/2014/main" id="{E9CAAC2F-7188-A4F0-E63A-C3230B93A96B}"/>
                </a:ext>
              </a:extLst>
            </p:cNvPr>
            <p:cNvSpPr txBox="1"/>
            <p:nvPr/>
          </p:nvSpPr>
          <p:spPr>
            <a:xfrm>
              <a:off x="871650" y="5727124"/>
              <a:ext cx="2364212" cy="405155"/>
            </a:xfrm>
            <a:prstGeom prst="roundRect">
              <a:avLst>
                <a:gd name="adj" fmla="val 50000"/>
              </a:avLst>
            </a:prstGeom>
            <a:solidFill>
              <a:schemeClr val="tx1">
                <a:lumMod val="50000"/>
                <a:lumOff val="50000"/>
              </a:schemeClr>
            </a:solidFill>
          </p:spPr>
          <p:txBody>
            <a:bodyPr wrap="square" tIns="36000" bIns="0" rtlCol="0">
              <a:noAutofit/>
            </a:bodyPr>
            <a:lstStyle/>
            <a:p>
              <a:pPr marR="0" lvl="0" algn="ctr" defTabSz="457200" rtl="0" eaLnBrk="1" fontAlgn="auto" latinLnBrk="0" hangingPunct="1">
                <a:lnSpc>
                  <a:spcPct val="120000"/>
                </a:lnSpc>
                <a:spcBef>
                  <a:spcPts val="0"/>
                </a:spcBef>
                <a:spcAft>
                  <a:spcPts val="400"/>
                </a:spcAft>
                <a:buClrTx/>
                <a:buSzPct val="200000"/>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社会保険の扶養の範囲で働く</a:t>
              </a:r>
            </a:p>
          </p:txBody>
        </p:sp>
      </p:grpSp>
      <p:sp>
        <p:nvSpPr>
          <p:cNvPr id="45" name="四角形: 角を丸くする 44">
            <a:extLst>
              <a:ext uri="{FF2B5EF4-FFF2-40B4-BE49-F238E27FC236}">
                <a16:creationId xmlns:a16="http://schemas.microsoft.com/office/drawing/2014/main" id="{933DC195-8BC6-CF88-564D-04DED623CD32}"/>
              </a:ext>
            </a:extLst>
          </p:cNvPr>
          <p:cNvSpPr/>
          <p:nvPr/>
        </p:nvSpPr>
        <p:spPr>
          <a:xfrm>
            <a:off x="2054078" y="2691263"/>
            <a:ext cx="7337572" cy="2198030"/>
          </a:xfrm>
          <a:prstGeom prst="roundRect">
            <a:avLst>
              <a:gd name="adj" fmla="val 7457"/>
            </a:avLst>
          </a:prstGeom>
          <a:solidFill>
            <a:srgbClr val="FFEFB3"/>
          </a:solidFill>
          <a:ln w="1905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A7514DFD-C616-B332-4EB4-C8A224E04F2B}"/>
              </a:ext>
            </a:extLst>
          </p:cNvPr>
          <p:cNvSpPr/>
          <p:nvPr/>
        </p:nvSpPr>
        <p:spPr>
          <a:xfrm>
            <a:off x="3467100" y="2372598"/>
            <a:ext cx="2841693" cy="3897595"/>
          </a:xfrm>
          <a:prstGeom prst="roundRect">
            <a:avLst>
              <a:gd name="adj" fmla="val 4135"/>
            </a:avLst>
          </a:prstGeom>
          <a:noFill/>
          <a:ln w="31750" cap="rnd">
            <a:solidFill>
              <a:srgbClr val="CE618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fld id="{C7378CBE-A140-4EEA-9819-9CD0025EC3DF}" type="slidenum">
              <a:rPr kumimoji="1" lang="ja-JP" altLang="en-US" smtClean="0"/>
              <a:pPr/>
              <a:t>11</a:t>
            </a:fld>
            <a:endParaRPr kumimoji="1" lang="ja-JP" altLang="en-US"/>
          </a:p>
        </p:txBody>
      </p:sp>
      <p:pic>
        <p:nvPicPr>
          <p:cNvPr id="2" name="グラフィックス 1">
            <a:extLst>
              <a:ext uri="{FF2B5EF4-FFF2-40B4-BE49-F238E27FC236}">
                <a16:creationId xmlns:a16="http://schemas.microsoft.com/office/drawing/2014/main" id="{25049F60-79F4-7804-F33F-A343C0853C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3" y="453424"/>
            <a:ext cx="4535887" cy="820964"/>
          </a:xfrm>
          <a:prstGeom prst="rect">
            <a:avLst/>
          </a:prstGeom>
        </p:spPr>
      </p:pic>
      <p:sp>
        <p:nvSpPr>
          <p:cNvPr id="3" name="テキスト ボックス 2">
            <a:extLst>
              <a:ext uri="{FF2B5EF4-FFF2-40B4-BE49-F238E27FC236}">
                <a16:creationId xmlns:a16="http://schemas.microsoft.com/office/drawing/2014/main" id="{958C2C37-008E-A994-BF5B-C998D0BF1471}"/>
              </a:ext>
            </a:extLst>
          </p:cNvPr>
          <p:cNvSpPr txBox="1"/>
          <p:nvPr/>
        </p:nvSpPr>
        <p:spPr>
          <a:xfrm>
            <a:off x="708155" y="609840"/>
            <a:ext cx="3817071" cy="461665"/>
          </a:xfrm>
          <a:prstGeom prst="rect">
            <a:avLst/>
          </a:prstGeom>
          <a:noFill/>
        </p:spPr>
        <p:txBody>
          <a:bodyPr wrap="none" rtlCol="0">
            <a:spAutoFit/>
          </a:bodyPr>
          <a:lstStyle/>
          <a:p>
            <a:pPr algn="ctr"/>
            <a:r>
              <a:rPr lang="ja-JP" altLang="en-US" sz="2400" b="1" spc="300" dirty="0">
                <a:latin typeface="BIZ UDPゴシック" panose="020B0400000000000000" pitchFamily="50" charset="-128"/>
                <a:ea typeface="BIZ UDPゴシック" panose="020B0400000000000000" pitchFamily="50" charset="-128"/>
              </a:rPr>
              <a:t>社会保険加入のメリット</a:t>
            </a:r>
          </a:p>
        </p:txBody>
      </p:sp>
      <p:sp>
        <p:nvSpPr>
          <p:cNvPr id="15" name="テキスト ボックス 14">
            <a:extLst>
              <a:ext uri="{FF2B5EF4-FFF2-40B4-BE49-F238E27FC236}">
                <a16:creationId xmlns:a16="http://schemas.microsoft.com/office/drawing/2014/main" id="{FDDE6E24-0604-351D-476C-E93ACD4EBD6C}"/>
              </a:ext>
            </a:extLst>
          </p:cNvPr>
          <p:cNvSpPr txBox="1"/>
          <p:nvPr/>
        </p:nvSpPr>
        <p:spPr>
          <a:xfrm>
            <a:off x="2361008" y="2698995"/>
            <a:ext cx="1181863" cy="789960"/>
          </a:xfrm>
          <a:prstGeom prst="rect">
            <a:avLst/>
          </a:prstGeom>
          <a:noFill/>
        </p:spPr>
        <p:txBody>
          <a:bodyPr wrap="square" rtlCol="0">
            <a:spAutoFit/>
          </a:bodyPr>
          <a:lstStyle/>
          <a:p>
            <a:pPr marR="0" lvl="0" defTabSz="457200" rtl="0" eaLnBrk="1" fontAlgn="auto" latinLnBrk="0" hangingPunct="1">
              <a:spcBef>
                <a:spcPts val="0"/>
              </a:spcBef>
              <a:spcAft>
                <a:spcPts val="400"/>
              </a:spcAft>
              <a:buClrTx/>
              <a:buSzPct val="200000"/>
              <a:tabLst/>
              <a:defRPr/>
            </a:pPr>
            <a:r>
              <a:rPr kumimoji="1" lang="en-US" altLang="ja-JP" sz="1400" b="0"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月額給与</a:t>
            </a:r>
            <a:br>
              <a:rPr kumimoji="1" lang="en-US" altLang="ja-JP" sz="1400" b="0"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br>
            <a:r>
              <a:rPr kumimoji="1" lang="en-US" altLang="ja-JP" sz="1400" b="0"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98,000</a:t>
            </a:r>
            <a:r>
              <a:rPr kumimoji="1" lang="ja-JP" altLang="en-US" sz="1400" b="0"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円</a:t>
            </a:r>
            <a:endParaRPr kumimoji="1" lang="en-US" altLang="ja-JP" sz="1400" b="0"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endParaRPr>
          </a:p>
          <a:p>
            <a:pPr marR="0" lvl="0" defTabSz="457200" rtl="0" eaLnBrk="1" fontAlgn="auto" latinLnBrk="0" hangingPunct="1">
              <a:spcBef>
                <a:spcPts val="0"/>
              </a:spcBef>
              <a:spcAft>
                <a:spcPts val="400"/>
              </a:spcAft>
              <a:buClrTx/>
              <a:buSzPct val="200000"/>
              <a:tabLst/>
              <a:defRPr/>
            </a:pPr>
            <a:r>
              <a:rPr kumimoji="1" lang="ja-JP" altLang="en-US" sz="1400" b="0"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の例</a:t>
            </a:r>
          </a:p>
        </p:txBody>
      </p:sp>
      <p:sp>
        <p:nvSpPr>
          <p:cNvPr id="20" name="テキスト ボックス 19">
            <a:extLst>
              <a:ext uri="{FF2B5EF4-FFF2-40B4-BE49-F238E27FC236}">
                <a16:creationId xmlns:a16="http://schemas.microsoft.com/office/drawing/2014/main" id="{1B834ACE-A987-C9EF-B27D-2AD315C06652}"/>
              </a:ext>
            </a:extLst>
          </p:cNvPr>
          <p:cNvSpPr txBox="1"/>
          <p:nvPr/>
        </p:nvSpPr>
        <p:spPr>
          <a:xfrm>
            <a:off x="4145543" y="2641209"/>
            <a:ext cx="2153842" cy="682559"/>
          </a:xfrm>
          <a:prstGeom prst="rect">
            <a:avLst/>
          </a:prstGeom>
          <a:noFill/>
        </p:spPr>
        <p:txBody>
          <a:bodyPr wrap="square" rtlCol="0">
            <a:spAutoFit/>
          </a:bodyPr>
          <a:lstStyle/>
          <a:p>
            <a:pPr marR="0" lvl="0" algn="ctr" defTabSz="457200" rtl="0" eaLnBrk="1" fontAlgn="auto" latinLnBrk="0" hangingPunct="1">
              <a:lnSpc>
                <a:spcPct val="120000"/>
              </a:lnSpc>
              <a:spcBef>
                <a:spcPts val="0"/>
              </a:spcBef>
              <a:spcAft>
                <a:spcPts val="400"/>
              </a:spcAft>
              <a:buClrTx/>
              <a:buSzPct val="200000"/>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約</a:t>
            </a:r>
            <a:r>
              <a:rPr kumimoji="1" lang="en-US" altLang="ja-JP" sz="3600" b="1" i="0" u="none" strike="noStrike" kern="1200" cap="none" spc="0" normalizeH="0" baseline="0" noProof="0" dirty="0">
                <a:ln>
                  <a:noFill/>
                </a:ln>
                <a:solidFill>
                  <a:srgbClr val="E22B2B"/>
                </a:solidFill>
                <a:effectLst/>
                <a:uLnTx/>
                <a:uFillTx/>
                <a:latin typeface="Meiryo UI" panose="020B0604030504040204" pitchFamily="50" charset="-128"/>
                <a:ea typeface="Meiryo UI" panose="020B0604030504040204" pitchFamily="50" charset="-128"/>
                <a:cs typeface="+mn-cs"/>
              </a:rPr>
              <a:t>92</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p>
        </p:txBody>
      </p:sp>
      <p:sp>
        <p:nvSpPr>
          <p:cNvPr id="21" name="テキスト ボックス 20">
            <a:extLst>
              <a:ext uri="{FF2B5EF4-FFF2-40B4-BE49-F238E27FC236}">
                <a16:creationId xmlns:a16="http://schemas.microsoft.com/office/drawing/2014/main" id="{69BFE97A-E34F-06BB-6C4A-FD3B2874CC60}"/>
              </a:ext>
            </a:extLst>
          </p:cNvPr>
          <p:cNvSpPr txBox="1"/>
          <p:nvPr/>
        </p:nvSpPr>
        <p:spPr>
          <a:xfrm>
            <a:off x="3714403" y="3223073"/>
            <a:ext cx="2460783" cy="461665"/>
          </a:xfrm>
          <a:prstGeom prst="rect">
            <a:avLst/>
          </a:prstGeom>
          <a:noFill/>
        </p:spPr>
        <p:txBody>
          <a:bodyPr wrap="square" rtlCol="0">
            <a:spAutoFit/>
          </a:bodyPr>
          <a:lstStyle/>
          <a:p>
            <a:pPr marR="0" lvl="0" algn="l" defTabSz="457200" rtl="0" eaLnBrk="1" fontAlgn="auto" latinLnBrk="0" hangingPunct="1">
              <a:spcBef>
                <a:spcPts val="0"/>
              </a:spcBef>
              <a:spcAft>
                <a:spcPts val="400"/>
              </a:spcAft>
              <a:buClrTx/>
              <a:buSzPct val="200000"/>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40</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年のうち、</a:t>
            </a:r>
            <a:r>
              <a:rPr kumimoji="1" lang="en-US" altLang="ja-JP" sz="12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20</a:t>
            </a:r>
            <a:r>
              <a:rPr kumimoji="1" lang="ja-JP" altLang="en-US" sz="12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年厚生年金に加入</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した場合</a:t>
            </a:r>
          </a:p>
        </p:txBody>
      </p:sp>
      <p:sp>
        <p:nvSpPr>
          <p:cNvPr id="26" name="テキスト ボックス 25">
            <a:extLst>
              <a:ext uri="{FF2B5EF4-FFF2-40B4-BE49-F238E27FC236}">
                <a16:creationId xmlns:a16="http://schemas.microsoft.com/office/drawing/2014/main" id="{4A45981A-B092-D031-E5D2-A0E7CC1244B9}"/>
              </a:ext>
            </a:extLst>
          </p:cNvPr>
          <p:cNvSpPr txBox="1"/>
          <p:nvPr/>
        </p:nvSpPr>
        <p:spPr>
          <a:xfrm>
            <a:off x="7281668" y="2694134"/>
            <a:ext cx="1852422" cy="616964"/>
          </a:xfrm>
          <a:prstGeom prst="rect">
            <a:avLst/>
          </a:prstGeom>
          <a:noFill/>
        </p:spPr>
        <p:txBody>
          <a:bodyPr wrap="square" rtlCol="0">
            <a:spAutoFit/>
          </a:bodyPr>
          <a:lstStyle/>
          <a:p>
            <a:pPr marR="0" lvl="0" algn="l" defTabSz="457200" rtl="0" eaLnBrk="1" fontAlgn="auto" latinLnBrk="0" hangingPunct="1">
              <a:lnSpc>
                <a:spcPct val="120000"/>
              </a:lnSpc>
              <a:spcBef>
                <a:spcPts val="0"/>
              </a:spcBef>
              <a:spcAft>
                <a:spcPts val="400"/>
              </a:spcAft>
              <a:buClrTx/>
              <a:buSzPct val="200000"/>
              <a:tabLst/>
              <a:defRPr/>
            </a:pPr>
            <a:r>
              <a:rPr kumimoji="1" lang="en-US" altLang="ja-JP" sz="3200" b="1" i="0" u="none" strike="noStrike" kern="1200" cap="none" spc="0" normalizeH="0" baseline="0" noProof="0" dirty="0">
                <a:ln>
                  <a:noFill/>
                </a:ln>
                <a:solidFill>
                  <a:srgbClr val="E22B2B"/>
                </a:solidFill>
                <a:effectLst/>
                <a:uLnTx/>
                <a:uFillTx/>
                <a:latin typeface="Meiryo UI" panose="020B0604030504040204" pitchFamily="50" charset="-128"/>
                <a:ea typeface="Meiryo UI" panose="020B0604030504040204" pitchFamily="50" charset="-128"/>
                <a:cs typeface="+mn-cs"/>
              </a:rPr>
              <a:t>2,180</a:t>
            </a: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円</a:t>
            </a:r>
          </a:p>
        </p:txBody>
      </p:sp>
      <p:sp>
        <p:nvSpPr>
          <p:cNvPr id="27" name="テキスト ボックス 26">
            <a:extLst>
              <a:ext uri="{FF2B5EF4-FFF2-40B4-BE49-F238E27FC236}">
                <a16:creationId xmlns:a16="http://schemas.microsoft.com/office/drawing/2014/main" id="{44532CB2-647E-B427-45A4-37300490AE08}"/>
              </a:ext>
            </a:extLst>
          </p:cNvPr>
          <p:cNvSpPr txBox="1"/>
          <p:nvPr/>
        </p:nvSpPr>
        <p:spPr>
          <a:xfrm>
            <a:off x="6767863" y="3211009"/>
            <a:ext cx="2281533" cy="338554"/>
          </a:xfrm>
          <a:prstGeom prst="rect">
            <a:avLst/>
          </a:prstGeom>
          <a:noFill/>
        </p:spPr>
        <p:txBody>
          <a:bodyPr wrap="square" rtlCol="0">
            <a:spAutoFit/>
          </a:bodyPr>
          <a:lstStyle/>
          <a:p>
            <a:pPr marR="0" lvl="0" algn="l" defTabSz="457200" rtl="0" eaLnBrk="1" fontAlgn="auto" latinLnBrk="0" hangingPunct="1">
              <a:spcBef>
                <a:spcPts val="0"/>
              </a:spcBef>
              <a:spcAft>
                <a:spcPts val="400"/>
              </a:spcAft>
              <a:buClrTx/>
              <a:buSzPct val="200000"/>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日分支給で</a:t>
            </a:r>
            <a:r>
              <a:rPr kumimoji="1" lang="en-US" altLang="ja-JP" sz="1600" b="1" dirty="0">
                <a:solidFill>
                  <a:srgbClr val="ED8137"/>
                </a:solidFill>
                <a:latin typeface="Meiryo UI" panose="020B0604030504040204" pitchFamily="50" charset="-128"/>
                <a:ea typeface="Meiryo UI" panose="020B0604030504040204" pitchFamily="50" charset="-128"/>
              </a:rPr>
              <a:t>58,860</a:t>
            </a:r>
            <a:r>
              <a:rPr kumimoji="1" lang="ja-JP" altLang="en-US" sz="1600" dirty="0">
                <a:solidFill>
                  <a:prstClr val="black"/>
                </a:solidFill>
                <a:latin typeface="Meiryo UI" panose="020B0604030504040204" pitchFamily="50" charset="-128"/>
                <a:ea typeface="Meiryo UI" panose="020B0604030504040204" pitchFamily="50" charset="-128"/>
              </a:rPr>
              <a:t>円</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四角形: 角を丸くする 45">
            <a:extLst>
              <a:ext uri="{FF2B5EF4-FFF2-40B4-BE49-F238E27FC236}">
                <a16:creationId xmlns:a16="http://schemas.microsoft.com/office/drawing/2014/main" id="{8266CA90-113B-F882-41CA-FBCF2CEEFB05}"/>
              </a:ext>
            </a:extLst>
          </p:cNvPr>
          <p:cNvSpPr/>
          <p:nvPr/>
        </p:nvSpPr>
        <p:spPr>
          <a:xfrm>
            <a:off x="6409842" y="2372598"/>
            <a:ext cx="2841693" cy="3897595"/>
          </a:xfrm>
          <a:prstGeom prst="roundRect">
            <a:avLst>
              <a:gd name="adj" fmla="val 4135"/>
            </a:avLst>
          </a:prstGeom>
          <a:noFill/>
          <a:ln w="31750" cap="rnd">
            <a:solidFill>
              <a:srgbClr val="00A9CC"/>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 name="グループ化 39">
            <a:extLst>
              <a:ext uri="{FF2B5EF4-FFF2-40B4-BE49-F238E27FC236}">
                <a16:creationId xmlns:a16="http://schemas.microsoft.com/office/drawing/2014/main" id="{D12B6AED-B53C-5207-8F75-4211043B4A30}"/>
              </a:ext>
            </a:extLst>
          </p:cNvPr>
          <p:cNvGrpSpPr/>
          <p:nvPr/>
        </p:nvGrpSpPr>
        <p:grpSpPr>
          <a:xfrm>
            <a:off x="3661851" y="2182859"/>
            <a:ext cx="2543175" cy="469864"/>
            <a:chOff x="3467100" y="2592072"/>
            <a:chExt cx="2543175" cy="469864"/>
          </a:xfrm>
        </p:grpSpPr>
        <p:sp>
          <p:nvSpPr>
            <p:cNvPr id="7" name="四角形: 角を丸くする 6">
              <a:extLst>
                <a:ext uri="{FF2B5EF4-FFF2-40B4-BE49-F238E27FC236}">
                  <a16:creationId xmlns:a16="http://schemas.microsoft.com/office/drawing/2014/main" id="{A7EE3908-C364-A25B-1584-7C7D59DADCC1}"/>
                </a:ext>
              </a:extLst>
            </p:cNvPr>
            <p:cNvSpPr/>
            <p:nvPr/>
          </p:nvSpPr>
          <p:spPr>
            <a:xfrm>
              <a:off x="3467100" y="2592072"/>
              <a:ext cx="2543175" cy="469864"/>
            </a:xfrm>
            <a:prstGeom prst="roundRect">
              <a:avLst>
                <a:gd name="adj" fmla="val 50000"/>
              </a:avLst>
            </a:prstGeom>
            <a:solidFill>
              <a:srgbClr val="CE6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algn="ctr"/>
              <a:r>
                <a:rPr kumimoji="1" lang="ja-JP" altLang="en-US" b="1" dirty="0"/>
                <a:t>年金額</a:t>
              </a:r>
              <a:r>
                <a:rPr kumimoji="1" lang="ja-JP" altLang="en-US" sz="1400" b="1" dirty="0"/>
                <a:t>（</a:t>
              </a:r>
              <a:r>
                <a:rPr kumimoji="1" lang="en-US" altLang="ja-JP" sz="1400" b="1" dirty="0"/>
                <a:t>40</a:t>
              </a:r>
              <a:r>
                <a:rPr kumimoji="1" lang="ja-JP" altLang="en-US" sz="1400" b="1" dirty="0"/>
                <a:t>年加入</a:t>
              </a:r>
              <a:r>
                <a:rPr kumimoji="1" lang="en-US" altLang="ja-JP" sz="1400" b="1" dirty="0"/>
                <a:t>)</a:t>
              </a:r>
              <a:endParaRPr kumimoji="1" lang="ja-JP" altLang="en-US" b="1" dirty="0"/>
            </a:p>
          </p:txBody>
        </p:sp>
        <p:sp>
          <p:nvSpPr>
            <p:cNvPr id="37" name="楕円 36">
              <a:extLst>
                <a:ext uri="{FF2B5EF4-FFF2-40B4-BE49-F238E27FC236}">
                  <a16:creationId xmlns:a16="http://schemas.microsoft.com/office/drawing/2014/main" id="{FE9709C4-B281-0428-224A-43408FAA2E16}"/>
                </a:ext>
              </a:extLst>
            </p:cNvPr>
            <p:cNvSpPr/>
            <p:nvPr/>
          </p:nvSpPr>
          <p:spPr>
            <a:xfrm>
              <a:off x="3582462" y="2641794"/>
              <a:ext cx="332826" cy="33282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CE6180"/>
                  </a:solidFill>
                  <a:latin typeface="Arial" panose="020B0604020202020204" pitchFamily="34" charset="0"/>
                  <a:cs typeface="Arial" panose="020B0604020202020204" pitchFamily="34" charset="0"/>
                </a:rPr>
                <a:t>￥</a:t>
              </a:r>
            </a:p>
          </p:txBody>
        </p:sp>
      </p:grpSp>
      <p:grpSp>
        <p:nvGrpSpPr>
          <p:cNvPr id="39" name="グループ化 38">
            <a:extLst>
              <a:ext uri="{FF2B5EF4-FFF2-40B4-BE49-F238E27FC236}">
                <a16:creationId xmlns:a16="http://schemas.microsoft.com/office/drawing/2014/main" id="{116DC5F4-CBB3-A21B-AD4C-54BF5F503F1A}"/>
              </a:ext>
            </a:extLst>
          </p:cNvPr>
          <p:cNvGrpSpPr/>
          <p:nvPr/>
        </p:nvGrpSpPr>
        <p:grpSpPr>
          <a:xfrm>
            <a:off x="6516883" y="2182859"/>
            <a:ext cx="2543175" cy="469864"/>
            <a:chOff x="6322132" y="2592072"/>
            <a:chExt cx="2543175" cy="469864"/>
          </a:xfrm>
        </p:grpSpPr>
        <p:sp>
          <p:nvSpPr>
            <p:cNvPr id="9" name="四角形: 角を丸くする 8">
              <a:extLst>
                <a:ext uri="{FF2B5EF4-FFF2-40B4-BE49-F238E27FC236}">
                  <a16:creationId xmlns:a16="http://schemas.microsoft.com/office/drawing/2014/main" id="{43A5E0F1-F30A-8A7C-3D0D-EAFD9771CB25}"/>
                </a:ext>
              </a:extLst>
            </p:cNvPr>
            <p:cNvSpPr/>
            <p:nvPr/>
          </p:nvSpPr>
          <p:spPr>
            <a:xfrm>
              <a:off x="6322132" y="2592072"/>
              <a:ext cx="2543175" cy="469864"/>
            </a:xfrm>
            <a:prstGeom prst="roundRect">
              <a:avLst>
                <a:gd name="adj" fmla="val 50000"/>
              </a:avLst>
            </a:prstGeom>
            <a:solidFill>
              <a:srgbClr val="00A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6700" algn="ctr"/>
              <a:r>
                <a:rPr kumimoji="1" lang="ja-JP" altLang="en-US" b="1" dirty="0"/>
                <a:t>傷病手当金</a:t>
              </a:r>
            </a:p>
          </p:txBody>
        </p:sp>
        <p:sp>
          <p:nvSpPr>
            <p:cNvPr id="38" name="楕円 37">
              <a:extLst>
                <a:ext uri="{FF2B5EF4-FFF2-40B4-BE49-F238E27FC236}">
                  <a16:creationId xmlns:a16="http://schemas.microsoft.com/office/drawing/2014/main" id="{3F089E55-BA9B-070F-BE68-AD07F95634BA}"/>
                </a:ext>
              </a:extLst>
            </p:cNvPr>
            <p:cNvSpPr/>
            <p:nvPr/>
          </p:nvSpPr>
          <p:spPr>
            <a:xfrm>
              <a:off x="6472933" y="2641794"/>
              <a:ext cx="332826" cy="33282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A9CC"/>
                  </a:solidFill>
                  <a:latin typeface="Arial" panose="020B0604020202020204" pitchFamily="34" charset="0"/>
                  <a:cs typeface="Arial" panose="020B0604020202020204" pitchFamily="34" charset="0"/>
                </a:rPr>
                <a:t>￥</a:t>
              </a:r>
            </a:p>
          </p:txBody>
        </p:sp>
      </p:grpSp>
      <p:sp>
        <p:nvSpPr>
          <p:cNvPr id="48" name="テキスト ボックス 47">
            <a:extLst>
              <a:ext uri="{FF2B5EF4-FFF2-40B4-BE49-F238E27FC236}">
                <a16:creationId xmlns:a16="http://schemas.microsoft.com/office/drawing/2014/main" id="{06EAF040-5BFC-83F5-D100-6EF1998493DD}"/>
              </a:ext>
            </a:extLst>
          </p:cNvPr>
          <p:cNvSpPr txBox="1"/>
          <p:nvPr/>
        </p:nvSpPr>
        <p:spPr>
          <a:xfrm>
            <a:off x="3784717" y="2890939"/>
            <a:ext cx="608200" cy="244284"/>
          </a:xfrm>
          <a:prstGeom prst="roundRect">
            <a:avLst>
              <a:gd name="adj" fmla="val 34537"/>
            </a:avLst>
          </a:prstGeom>
          <a:solidFill>
            <a:schemeClr val="tx1">
              <a:lumMod val="50000"/>
              <a:lumOff val="50000"/>
            </a:schemeClr>
          </a:solidFill>
        </p:spPr>
        <p:txBody>
          <a:bodyPr wrap="square" tIns="0" bIns="0" rtlCol="0">
            <a:spAutoFit/>
          </a:bodyPr>
          <a:lstStyle/>
          <a:p>
            <a:pPr marR="0" lvl="0" algn="ctr" defTabSz="457200" rtl="0" eaLnBrk="1" fontAlgn="auto" latinLnBrk="0" hangingPunct="1">
              <a:lnSpc>
                <a:spcPct val="120000"/>
              </a:lnSpc>
              <a:spcBef>
                <a:spcPts val="0"/>
              </a:spcBef>
              <a:spcAft>
                <a:spcPts val="400"/>
              </a:spcAft>
              <a:buClrTx/>
              <a:buSzPct val="200000"/>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年額</a:t>
            </a:r>
          </a:p>
        </p:txBody>
      </p:sp>
      <p:sp>
        <p:nvSpPr>
          <p:cNvPr id="49" name="テキスト ボックス 48">
            <a:extLst>
              <a:ext uri="{FF2B5EF4-FFF2-40B4-BE49-F238E27FC236}">
                <a16:creationId xmlns:a16="http://schemas.microsoft.com/office/drawing/2014/main" id="{8864D02E-5E6A-6851-5DEE-4F0A9A8969AB}"/>
              </a:ext>
            </a:extLst>
          </p:cNvPr>
          <p:cNvSpPr txBox="1"/>
          <p:nvPr/>
        </p:nvSpPr>
        <p:spPr>
          <a:xfrm>
            <a:off x="6641163" y="2890939"/>
            <a:ext cx="608200" cy="244284"/>
          </a:xfrm>
          <a:prstGeom prst="roundRect">
            <a:avLst>
              <a:gd name="adj" fmla="val 34537"/>
            </a:avLst>
          </a:prstGeom>
          <a:solidFill>
            <a:schemeClr val="tx1">
              <a:lumMod val="50000"/>
              <a:lumOff val="50000"/>
            </a:schemeClr>
          </a:solidFill>
        </p:spPr>
        <p:txBody>
          <a:bodyPr wrap="square" tIns="0" bIns="0" rtlCol="0">
            <a:spAutoFit/>
          </a:bodyPr>
          <a:lstStyle/>
          <a:p>
            <a:pPr marR="0" lvl="0" algn="ctr" defTabSz="457200" rtl="0" eaLnBrk="1" fontAlgn="auto" latinLnBrk="0" hangingPunct="1">
              <a:lnSpc>
                <a:spcPct val="120000"/>
              </a:lnSpc>
              <a:spcBef>
                <a:spcPts val="0"/>
              </a:spcBef>
              <a:spcAft>
                <a:spcPts val="400"/>
              </a:spcAft>
              <a:buClrTx/>
              <a:buSzPct val="200000"/>
              <a:tabLst/>
              <a:defRPr/>
            </a:pPr>
            <a:r>
              <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日額</a:t>
            </a:r>
          </a:p>
        </p:txBody>
      </p:sp>
      <p:sp>
        <p:nvSpPr>
          <p:cNvPr id="52" name="大かっこ 51">
            <a:extLst>
              <a:ext uri="{FF2B5EF4-FFF2-40B4-BE49-F238E27FC236}">
                <a16:creationId xmlns:a16="http://schemas.microsoft.com/office/drawing/2014/main" id="{C2E6610C-67A2-5560-8340-53C5BF006A37}"/>
              </a:ext>
            </a:extLst>
          </p:cNvPr>
          <p:cNvSpPr/>
          <p:nvPr/>
        </p:nvSpPr>
        <p:spPr>
          <a:xfrm>
            <a:off x="6730524" y="3256572"/>
            <a:ext cx="2291795" cy="260919"/>
          </a:xfrm>
          <a:prstGeom prst="bracketPair">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4" name="グループ化 53">
            <a:extLst>
              <a:ext uri="{FF2B5EF4-FFF2-40B4-BE49-F238E27FC236}">
                <a16:creationId xmlns:a16="http://schemas.microsoft.com/office/drawing/2014/main" id="{56005564-FE2D-8AAE-D926-FC73BEC0012C}"/>
              </a:ext>
            </a:extLst>
          </p:cNvPr>
          <p:cNvGrpSpPr/>
          <p:nvPr/>
        </p:nvGrpSpPr>
        <p:grpSpPr>
          <a:xfrm>
            <a:off x="4604575" y="3639919"/>
            <a:ext cx="657726" cy="1130968"/>
            <a:chOff x="5039673" y="5045301"/>
            <a:chExt cx="657726" cy="1130968"/>
          </a:xfrm>
        </p:grpSpPr>
        <p:sp>
          <p:nvSpPr>
            <p:cNvPr id="5" name="フローチャート: 磁気ディスク 4">
              <a:extLst>
                <a:ext uri="{FF2B5EF4-FFF2-40B4-BE49-F238E27FC236}">
                  <a16:creationId xmlns:a16="http://schemas.microsoft.com/office/drawing/2014/main" id="{D9FE392B-6E37-5C1D-80BA-924C744194D0}"/>
                </a:ext>
              </a:extLst>
            </p:cNvPr>
            <p:cNvSpPr/>
            <p:nvPr/>
          </p:nvSpPr>
          <p:spPr>
            <a:xfrm>
              <a:off x="5039673" y="5165617"/>
              <a:ext cx="657726" cy="1010652"/>
            </a:xfrm>
            <a:prstGeom prst="flowChartMagneticDisk">
              <a:avLst/>
            </a:prstGeom>
            <a:solidFill>
              <a:schemeClr val="bg1">
                <a:lumMod val="65000"/>
              </a:schemeClr>
            </a:solidFill>
            <a:ln w="12700">
              <a:solidFill>
                <a:schemeClr val="tx1">
                  <a:lumMod val="50000"/>
                  <a:lumOff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フローチャート: 磁気ディスク 7">
              <a:extLst>
                <a:ext uri="{FF2B5EF4-FFF2-40B4-BE49-F238E27FC236}">
                  <a16:creationId xmlns:a16="http://schemas.microsoft.com/office/drawing/2014/main" id="{89A239C0-5D80-C00D-8972-EC9B5ACFD679}"/>
                </a:ext>
              </a:extLst>
            </p:cNvPr>
            <p:cNvSpPr/>
            <p:nvPr/>
          </p:nvSpPr>
          <p:spPr>
            <a:xfrm>
              <a:off x="5039673" y="5045301"/>
              <a:ext cx="657726" cy="460339"/>
            </a:xfrm>
            <a:prstGeom prst="flowChartMagneticDisk">
              <a:avLst/>
            </a:prstGeom>
            <a:solidFill>
              <a:srgbClr val="6FB77B"/>
            </a:solidFill>
            <a:ln>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sp>
        <p:nvSpPr>
          <p:cNvPr id="10" name="テキスト ボックス 9">
            <a:extLst>
              <a:ext uri="{FF2B5EF4-FFF2-40B4-BE49-F238E27FC236}">
                <a16:creationId xmlns:a16="http://schemas.microsoft.com/office/drawing/2014/main" id="{8CB8311C-0005-A2E0-3D7C-1A65470AA681}"/>
              </a:ext>
            </a:extLst>
          </p:cNvPr>
          <p:cNvSpPr txBox="1"/>
          <p:nvPr/>
        </p:nvSpPr>
        <p:spPr>
          <a:xfrm>
            <a:off x="551993" y="1420816"/>
            <a:ext cx="8940175" cy="650114"/>
          </a:xfrm>
          <a:prstGeom prst="rect">
            <a:avLst/>
          </a:prstGeom>
          <a:noFill/>
        </p:spPr>
        <p:txBody>
          <a:bodyPr wrap="square" rtlCol="0">
            <a:spAutoFit/>
          </a:bodyPr>
          <a:lstStyle/>
          <a:p>
            <a:pPr marR="0" lvl="0" algn="l" defTabSz="457200" rtl="0" eaLnBrk="1" fontAlgn="auto" latinLnBrk="0" hangingPunct="1">
              <a:lnSpc>
                <a:spcPct val="120000"/>
              </a:lnSpc>
              <a:spcBef>
                <a:spcPts val="0"/>
              </a:spcBef>
              <a:spcAft>
                <a:spcPts val="400"/>
              </a:spcAft>
              <a:buClrTx/>
              <a:buSzPct val="200000"/>
              <a:tabLst/>
              <a:defRPr/>
            </a:pPr>
            <a:r>
              <a:rPr lang="ja-JP" altLang="en-US" sz="1600" dirty="0"/>
              <a:t>社会保険に加入することで、年金額が増加し、将来の安心がさらに強化されます。また、加入者は病気やケガで仕事を休む際にも傷病手当金を受け取れるため、働けない時でも生活をサポートしてくれます。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3" name="図 22">
            <a:extLst>
              <a:ext uri="{FF2B5EF4-FFF2-40B4-BE49-F238E27FC236}">
                <a16:creationId xmlns:a16="http://schemas.microsoft.com/office/drawing/2014/main" id="{E4F76D51-142A-4586-A9F2-85614127FD2A}"/>
              </a:ext>
            </a:extLst>
          </p:cNvPr>
          <p:cNvPicPr>
            <a:picLocks noChangeAspect="1"/>
          </p:cNvPicPr>
          <p:nvPr/>
        </p:nvPicPr>
        <p:blipFill>
          <a:blip r:embed="rId5"/>
          <a:srcRect l="18704" t="13805" r="14956" b="18081"/>
          <a:stretch/>
        </p:blipFill>
        <p:spPr>
          <a:xfrm>
            <a:off x="7085697" y="3453088"/>
            <a:ext cx="2006046" cy="1456440"/>
          </a:xfrm>
          <a:prstGeom prst="rect">
            <a:avLst/>
          </a:prstGeom>
        </p:spPr>
      </p:pic>
      <p:grpSp>
        <p:nvGrpSpPr>
          <p:cNvPr id="53" name="グループ化 52">
            <a:extLst>
              <a:ext uri="{FF2B5EF4-FFF2-40B4-BE49-F238E27FC236}">
                <a16:creationId xmlns:a16="http://schemas.microsoft.com/office/drawing/2014/main" id="{BB27191D-8D08-FD38-95F3-5EDBA7EC5E70}"/>
              </a:ext>
            </a:extLst>
          </p:cNvPr>
          <p:cNvGrpSpPr/>
          <p:nvPr/>
        </p:nvGrpSpPr>
        <p:grpSpPr>
          <a:xfrm>
            <a:off x="5349778" y="3549563"/>
            <a:ext cx="855123" cy="837701"/>
            <a:chOff x="4047306" y="5152455"/>
            <a:chExt cx="855123" cy="837701"/>
          </a:xfrm>
        </p:grpSpPr>
        <p:pic>
          <p:nvPicPr>
            <p:cNvPr id="42" name="グラフィックス 41">
              <a:extLst>
                <a:ext uri="{FF2B5EF4-FFF2-40B4-BE49-F238E27FC236}">
                  <a16:creationId xmlns:a16="http://schemas.microsoft.com/office/drawing/2014/main" id="{A1062008-14F6-6C68-286B-A0ACD68C3E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50031" y="5152455"/>
              <a:ext cx="852398" cy="837701"/>
            </a:xfrm>
            <a:prstGeom prst="rect">
              <a:avLst/>
            </a:prstGeom>
          </p:spPr>
        </p:pic>
        <p:sp>
          <p:nvSpPr>
            <p:cNvPr id="47" name="テキスト ボックス 46">
              <a:extLst>
                <a:ext uri="{FF2B5EF4-FFF2-40B4-BE49-F238E27FC236}">
                  <a16:creationId xmlns:a16="http://schemas.microsoft.com/office/drawing/2014/main" id="{90DA9E4D-164F-C862-814A-E65885867FEA}"/>
                </a:ext>
              </a:extLst>
            </p:cNvPr>
            <p:cNvSpPr txBox="1"/>
            <p:nvPr/>
          </p:nvSpPr>
          <p:spPr>
            <a:xfrm>
              <a:off x="4047306" y="5326047"/>
              <a:ext cx="803425" cy="553998"/>
            </a:xfrm>
            <a:prstGeom prst="rect">
              <a:avLst/>
            </a:prstGeom>
            <a:noFill/>
          </p:spPr>
          <p:txBody>
            <a:bodyPr wrap="none" rtlCol="0">
              <a:spAutoFit/>
            </a:bodyPr>
            <a:lstStyle/>
            <a:p>
              <a:pPr algn="ctr"/>
              <a:r>
                <a:rPr kumimoji="1" lang="en-US" altLang="ja-JP" b="1" dirty="0">
                  <a:solidFill>
                    <a:schemeClr val="bg1"/>
                  </a:solidFill>
                  <a:latin typeface="+mn-ea"/>
                </a:rPr>
                <a:t>12</a:t>
              </a:r>
              <a:r>
                <a:rPr kumimoji="1" lang="ja-JP" altLang="en-US" sz="1200" dirty="0">
                  <a:solidFill>
                    <a:schemeClr val="bg1"/>
                  </a:solidFill>
                  <a:latin typeface="+mn-ea"/>
                </a:rPr>
                <a:t>万円</a:t>
              </a:r>
              <a:br>
                <a:rPr kumimoji="1" lang="en-US" altLang="ja-JP" sz="1200" dirty="0">
                  <a:solidFill>
                    <a:schemeClr val="bg1"/>
                  </a:solidFill>
                  <a:latin typeface="+mn-ea"/>
                </a:rPr>
              </a:br>
              <a:r>
                <a:rPr kumimoji="1" lang="ja-JP" altLang="en-US" sz="1200" dirty="0">
                  <a:solidFill>
                    <a:schemeClr val="bg1"/>
                  </a:solidFill>
                  <a:latin typeface="+mn-ea"/>
                </a:rPr>
                <a:t>アップ</a:t>
              </a:r>
            </a:p>
          </p:txBody>
        </p:sp>
      </p:grpSp>
      <p:sp>
        <p:nvSpPr>
          <p:cNvPr id="55" name="矢印: 右 54">
            <a:extLst>
              <a:ext uri="{FF2B5EF4-FFF2-40B4-BE49-F238E27FC236}">
                <a16:creationId xmlns:a16="http://schemas.microsoft.com/office/drawing/2014/main" id="{74096216-F03B-F95C-FE3C-AD348458FE51}"/>
              </a:ext>
            </a:extLst>
          </p:cNvPr>
          <p:cNvSpPr/>
          <p:nvPr/>
        </p:nvSpPr>
        <p:spPr>
          <a:xfrm rot="16200000">
            <a:off x="4805717" y="3792960"/>
            <a:ext cx="285749" cy="316637"/>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グラフィックス 3">
            <a:extLst>
              <a:ext uri="{FF2B5EF4-FFF2-40B4-BE49-F238E27FC236}">
                <a16:creationId xmlns:a16="http://schemas.microsoft.com/office/drawing/2014/main" id="{F0781F50-7DC5-028E-B38F-9ABEF8B405D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flipV="1">
            <a:off x="1247803" y="3790678"/>
            <a:ext cx="312232" cy="858247"/>
          </a:xfrm>
          <a:prstGeom prst="rect">
            <a:avLst/>
          </a:prstGeom>
        </p:spPr>
      </p:pic>
      <p:sp>
        <p:nvSpPr>
          <p:cNvPr id="12" name="テキスト ボックス 11">
            <a:extLst>
              <a:ext uri="{FF2B5EF4-FFF2-40B4-BE49-F238E27FC236}">
                <a16:creationId xmlns:a16="http://schemas.microsoft.com/office/drawing/2014/main" id="{DCD8221D-4767-5092-871F-CA22A75F5C97}"/>
              </a:ext>
            </a:extLst>
          </p:cNvPr>
          <p:cNvSpPr txBox="1"/>
          <p:nvPr/>
        </p:nvSpPr>
        <p:spPr>
          <a:xfrm>
            <a:off x="619169" y="2902046"/>
            <a:ext cx="1697730" cy="709052"/>
          </a:xfrm>
          <a:prstGeom prst="roundRect">
            <a:avLst>
              <a:gd name="adj" fmla="val 29022"/>
            </a:avLst>
          </a:prstGeom>
          <a:solidFill>
            <a:srgbClr val="ED8137"/>
          </a:solidFill>
        </p:spPr>
        <p:txBody>
          <a:bodyPr wrap="square" tIns="0" bIns="36000" rtlCol="0" anchor="ctr">
            <a:spAutoFit/>
          </a:bodyPr>
          <a:lstStyle/>
          <a:p>
            <a:pPr marR="0" lvl="0" algn="ctr" defTabSz="457200" rtl="0" eaLnBrk="1" fontAlgn="auto" latinLnBrk="0" hangingPunct="1">
              <a:lnSpc>
                <a:spcPct val="120000"/>
              </a:lnSpc>
              <a:spcBef>
                <a:spcPts val="0"/>
              </a:spcBef>
              <a:buClrTx/>
              <a:buSzPct val="200000"/>
              <a:tabLst/>
              <a:defRPr/>
            </a:pPr>
            <a:r>
              <a:rPr kumimoji="1"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社会保険に加入して働くと</a:t>
            </a:r>
          </a:p>
        </p:txBody>
      </p:sp>
      <p:sp>
        <p:nvSpPr>
          <p:cNvPr id="13" name="テキスト ボックス 12">
            <a:extLst>
              <a:ext uri="{FF2B5EF4-FFF2-40B4-BE49-F238E27FC236}">
                <a16:creationId xmlns:a16="http://schemas.microsoft.com/office/drawing/2014/main" id="{265CCCF1-86CD-25A6-5820-CAF284B9E02A}"/>
              </a:ext>
            </a:extLst>
          </p:cNvPr>
          <p:cNvSpPr txBox="1"/>
          <p:nvPr/>
        </p:nvSpPr>
        <p:spPr>
          <a:xfrm>
            <a:off x="4566278" y="4234170"/>
            <a:ext cx="739762" cy="276999"/>
          </a:xfrm>
          <a:prstGeom prst="rect">
            <a:avLst/>
          </a:prstGeom>
          <a:noFill/>
        </p:spPr>
        <p:txBody>
          <a:bodyPr wrap="square" rtlCol="0">
            <a:spAutoFit/>
          </a:bodyPr>
          <a:lstStyle/>
          <a:p>
            <a:pPr marR="0" lvl="0" algn="ctr" defTabSz="457200" rtl="0" eaLnBrk="1" fontAlgn="auto" latinLnBrk="0" hangingPunct="1">
              <a:spcBef>
                <a:spcPts val="0"/>
              </a:spcBef>
              <a:spcAft>
                <a:spcPts val="400"/>
              </a:spcAft>
              <a:buClrTx/>
              <a:buSzPct val="200000"/>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a:extLst>
              <a:ext uri="{FF2B5EF4-FFF2-40B4-BE49-F238E27FC236}">
                <a16:creationId xmlns:a16="http://schemas.microsoft.com/office/drawing/2014/main" id="{01824FC0-F786-0E17-56BB-4AE9653223DF}"/>
              </a:ext>
            </a:extLst>
          </p:cNvPr>
          <p:cNvSpPr txBox="1"/>
          <p:nvPr/>
        </p:nvSpPr>
        <p:spPr>
          <a:xfrm>
            <a:off x="4176262" y="6388224"/>
            <a:ext cx="5271862" cy="230832"/>
          </a:xfrm>
          <a:prstGeom prst="rect">
            <a:avLst/>
          </a:prstGeom>
          <a:noFill/>
        </p:spPr>
        <p:txBody>
          <a:bodyPr wrap="square">
            <a:spAutoFit/>
          </a:bodyPr>
          <a:lstStyle/>
          <a:p>
            <a:pPr algn="r"/>
            <a:r>
              <a:rPr lang="en-US" altLang="ja-JP" sz="900" dirty="0"/>
              <a:t>※</a:t>
            </a:r>
            <a:r>
              <a:rPr lang="ja-JP" altLang="en-US" sz="900" dirty="0"/>
              <a:t>出産のため会社を休んだ場合にも健康保険から出産手当金が支給されます。</a:t>
            </a:r>
          </a:p>
        </p:txBody>
      </p:sp>
    </p:spTree>
    <p:extLst>
      <p:ext uri="{BB962C8B-B14F-4D97-AF65-F5344CB8AC3E}">
        <p14:creationId xmlns:p14="http://schemas.microsoft.com/office/powerpoint/2010/main" val="248376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53846E-6 -0.18704 L 1.53846E-6 -0.18681 " pathEditMode="relative" rAng="0" ptsTypes="AA">
                                      <p:cBhvr>
                                        <p:cTn id="6" dur="10" fill="hold"/>
                                        <p:tgtEl>
                                          <p:spTgt spid="25"/>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53846E-6 -0.18704 L 1.53846E-6 1.85185E-6 " pathEditMode="relative" rAng="0" ptsTypes="AA">
                                      <p:cBhvr>
                                        <p:cTn id="10" dur="1000" fill="hold"/>
                                        <p:tgtEl>
                                          <p:spTgt spid="25"/>
                                        </p:tgtEl>
                                        <p:attrNameLst>
                                          <p:attrName>ppt_x</p:attrName>
                                          <p:attrName>ppt_y</p:attrName>
                                        </p:attrNameLst>
                                      </p:cBhvr>
                                      <p:rCtr x="0" y="9352"/>
                                    </p:animMotion>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2000"/>
                            </p:stCondLst>
                            <p:childTnLst>
                              <p:par>
                                <p:cTn id="20" presetID="17"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750" fill="hold"/>
                                        <p:tgtEl>
                                          <p:spTgt spid="45"/>
                                        </p:tgtEl>
                                        <p:attrNameLst>
                                          <p:attrName>ppt_x</p:attrName>
                                        </p:attrNameLst>
                                      </p:cBhvr>
                                      <p:tavLst>
                                        <p:tav tm="0">
                                          <p:val>
                                            <p:strVal val="#ppt_x"/>
                                          </p:val>
                                        </p:tav>
                                        <p:tav tm="100000">
                                          <p:val>
                                            <p:strVal val="#ppt_x"/>
                                          </p:val>
                                        </p:tav>
                                      </p:tavLst>
                                    </p:anim>
                                    <p:anim calcmode="lin" valueType="num">
                                      <p:cBhvr>
                                        <p:cTn id="23" dur="750" fill="hold"/>
                                        <p:tgtEl>
                                          <p:spTgt spid="45"/>
                                        </p:tgtEl>
                                        <p:attrNameLst>
                                          <p:attrName>ppt_y</p:attrName>
                                        </p:attrNameLst>
                                      </p:cBhvr>
                                      <p:tavLst>
                                        <p:tav tm="0">
                                          <p:val>
                                            <p:strVal val="#ppt_y+#ppt_h/2"/>
                                          </p:val>
                                        </p:tav>
                                        <p:tav tm="100000">
                                          <p:val>
                                            <p:strVal val="#ppt_y"/>
                                          </p:val>
                                        </p:tav>
                                      </p:tavLst>
                                    </p:anim>
                                    <p:anim calcmode="lin" valueType="num">
                                      <p:cBhvr>
                                        <p:cTn id="24" dur="750" fill="hold"/>
                                        <p:tgtEl>
                                          <p:spTgt spid="45"/>
                                        </p:tgtEl>
                                        <p:attrNameLst>
                                          <p:attrName>ppt_w</p:attrName>
                                        </p:attrNameLst>
                                      </p:cBhvr>
                                      <p:tavLst>
                                        <p:tav tm="0">
                                          <p:val>
                                            <p:strVal val="#ppt_w"/>
                                          </p:val>
                                        </p:tav>
                                        <p:tav tm="100000">
                                          <p:val>
                                            <p:strVal val="#ppt_w"/>
                                          </p:val>
                                        </p:tav>
                                      </p:tavLst>
                                    </p:anim>
                                    <p:anim calcmode="lin" valueType="num">
                                      <p:cBhvr>
                                        <p:cTn id="25" dur="750" fill="hold"/>
                                        <p:tgtEl>
                                          <p:spTgt spid="45"/>
                                        </p:tgtEl>
                                        <p:attrNameLst>
                                          <p:attrName>ppt_h</p:attrName>
                                        </p:attrNameLst>
                                      </p:cBhvr>
                                      <p:tavLst>
                                        <p:tav tm="0">
                                          <p:val>
                                            <p:fltVal val="0"/>
                                          </p:val>
                                        </p:tav>
                                        <p:tav tm="100000">
                                          <p:val>
                                            <p:strVal val="#ppt_h"/>
                                          </p:val>
                                        </p:tav>
                                      </p:tavLst>
                                    </p:anim>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fade">
                                      <p:cBhvr>
                                        <p:cTn id="56" dur="500"/>
                                        <p:tgtEl>
                                          <p:spTgt spid="5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5" grpId="0"/>
      <p:bldP spid="20" grpId="0"/>
      <p:bldP spid="21" grpId="0"/>
      <p:bldP spid="26" grpId="0"/>
      <p:bldP spid="27" grpId="0"/>
      <p:bldP spid="48" grpId="0" animBg="1"/>
      <p:bldP spid="49" grpId="0" animBg="1"/>
      <p:bldP spid="52" grpId="0" animBg="1"/>
      <p:bldP spid="55"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FD0B5B0B-F676-CD65-4D95-D6C5D19604DD}"/>
              </a:ext>
            </a:extLst>
          </p:cNvPr>
          <p:cNvSpPr/>
          <p:nvPr/>
        </p:nvSpPr>
        <p:spPr>
          <a:xfrm>
            <a:off x="535497" y="4927057"/>
            <a:ext cx="8835005" cy="1420864"/>
          </a:xfrm>
          <a:prstGeom prst="roundRect">
            <a:avLst/>
          </a:prstGeom>
          <a:solidFill>
            <a:srgbClr val="FFEF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fld id="{C7378CBE-A140-4EEA-9819-9CD0025EC3DF}" type="slidenum">
              <a:rPr kumimoji="1" lang="ja-JP" altLang="en-US" smtClean="0"/>
              <a:pPr/>
              <a:t>12</a:t>
            </a:fld>
            <a:endParaRPr kumimoji="1" lang="ja-JP" altLang="en-US"/>
          </a:p>
        </p:txBody>
      </p:sp>
      <p:pic>
        <p:nvPicPr>
          <p:cNvPr id="8" name="グラフィックス 7">
            <a:extLst>
              <a:ext uri="{FF2B5EF4-FFF2-40B4-BE49-F238E27FC236}">
                <a16:creationId xmlns:a16="http://schemas.microsoft.com/office/drawing/2014/main" id="{29DB012A-584A-D7F1-774C-049D29299E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4" y="453424"/>
            <a:ext cx="5497911" cy="820964"/>
          </a:xfrm>
          <a:prstGeom prst="rect">
            <a:avLst/>
          </a:prstGeom>
        </p:spPr>
      </p:pic>
      <p:sp>
        <p:nvSpPr>
          <p:cNvPr id="12" name="テキスト ボックス 11">
            <a:extLst>
              <a:ext uri="{FF2B5EF4-FFF2-40B4-BE49-F238E27FC236}">
                <a16:creationId xmlns:a16="http://schemas.microsoft.com/office/drawing/2014/main" id="{85B3AB0C-5E53-2207-9A0B-2A731520A69B}"/>
              </a:ext>
            </a:extLst>
          </p:cNvPr>
          <p:cNvSpPr txBox="1"/>
          <p:nvPr/>
        </p:nvSpPr>
        <p:spPr>
          <a:xfrm>
            <a:off x="439897" y="628890"/>
            <a:ext cx="5309467" cy="461665"/>
          </a:xfrm>
          <a:prstGeom prst="rect">
            <a:avLst/>
          </a:prstGeom>
          <a:noFill/>
        </p:spPr>
        <p:txBody>
          <a:bodyPr wrap="none" rtlCol="0">
            <a:spAutoFit/>
          </a:bodyPr>
          <a:lstStyle/>
          <a:p>
            <a:pPr algn="ctr"/>
            <a:r>
              <a:rPr lang="ja-JP" altLang="en-US" sz="2400" b="1" spc="300" dirty="0">
                <a:latin typeface="BIZ UDPゴシック" panose="020B0400000000000000" pitchFamily="50" charset="-128"/>
                <a:ea typeface="BIZ UDPゴシック" panose="020B0400000000000000" pitchFamily="50" charset="-128"/>
              </a:rPr>
              <a:t>「年収の壁・支援強化パッケージ」</a:t>
            </a:r>
          </a:p>
        </p:txBody>
      </p:sp>
      <p:sp>
        <p:nvSpPr>
          <p:cNvPr id="13" name="テキスト ボックス 12">
            <a:extLst>
              <a:ext uri="{FF2B5EF4-FFF2-40B4-BE49-F238E27FC236}">
                <a16:creationId xmlns:a16="http://schemas.microsoft.com/office/drawing/2014/main" id="{F59F91CC-E932-BD50-F778-30F61388CE1F}"/>
              </a:ext>
            </a:extLst>
          </p:cNvPr>
          <p:cNvSpPr txBox="1"/>
          <p:nvPr/>
        </p:nvSpPr>
        <p:spPr>
          <a:xfrm>
            <a:off x="551993" y="1420816"/>
            <a:ext cx="8940175" cy="650114"/>
          </a:xfrm>
          <a:prstGeom prst="rect">
            <a:avLst/>
          </a:prstGeom>
          <a:noFill/>
        </p:spPr>
        <p:txBody>
          <a:bodyPr wrap="square" rtlCol="0">
            <a:spAutoFit/>
          </a:bodyPr>
          <a:lstStyle/>
          <a:p>
            <a:pPr marR="0" lvl="0" algn="l" defTabSz="457200" rtl="0" eaLnBrk="1" fontAlgn="auto" latinLnBrk="0" hangingPunct="1">
              <a:lnSpc>
                <a:spcPct val="120000"/>
              </a:lnSpc>
              <a:spcBef>
                <a:spcPts val="0"/>
              </a:spcBef>
              <a:spcAft>
                <a:spcPts val="400"/>
              </a:spcAft>
              <a:buClrTx/>
              <a:buSzPct val="200000"/>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収が一定額を超えると、社会保険料負担により手取りが減少するいわゆる「年収の壁」に直面することがあります。「年収の壁・支援強化パッケージ」では、これらの壁を乗り越えるための支援を強化し、対応しています。</a:t>
            </a:r>
          </a:p>
        </p:txBody>
      </p:sp>
      <p:sp>
        <p:nvSpPr>
          <p:cNvPr id="14" name="四角形: 角を丸くする 13">
            <a:extLst>
              <a:ext uri="{FF2B5EF4-FFF2-40B4-BE49-F238E27FC236}">
                <a16:creationId xmlns:a16="http://schemas.microsoft.com/office/drawing/2014/main" id="{D366521C-742B-1DBA-BF8E-A4815E7DE6D6}"/>
              </a:ext>
            </a:extLst>
          </p:cNvPr>
          <p:cNvSpPr/>
          <p:nvPr/>
        </p:nvSpPr>
        <p:spPr>
          <a:xfrm>
            <a:off x="535498" y="2338696"/>
            <a:ext cx="4320244" cy="2302457"/>
          </a:xfrm>
          <a:prstGeom prst="roundRect">
            <a:avLst>
              <a:gd name="adj" fmla="val 12530"/>
            </a:avLst>
          </a:prstGeom>
          <a:solidFill>
            <a:schemeClr val="bg1"/>
          </a:solidFill>
          <a:ln w="25400">
            <a:solidFill>
              <a:srgbClr val="ED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2D41E7F5-06F8-C28F-6C12-9FDECB9F03D8}"/>
              </a:ext>
            </a:extLst>
          </p:cNvPr>
          <p:cNvSpPr/>
          <p:nvPr/>
        </p:nvSpPr>
        <p:spPr>
          <a:xfrm>
            <a:off x="5050259" y="2338696"/>
            <a:ext cx="4320244" cy="2302457"/>
          </a:xfrm>
          <a:prstGeom prst="roundRect">
            <a:avLst>
              <a:gd name="adj" fmla="val 11289"/>
            </a:avLst>
          </a:prstGeom>
          <a:solidFill>
            <a:schemeClr val="bg1"/>
          </a:solidFill>
          <a:ln w="25400">
            <a:solidFill>
              <a:srgbClr val="ED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0E98D287-BE46-7C50-FFAD-7F3E466574FB}"/>
              </a:ext>
            </a:extLst>
          </p:cNvPr>
          <p:cNvSpPr/>
          <p:nvPr/>
        </p:nvSpPr>
        <p:spPr>
          <a:xfrm>
            <a:off x="1111680" y="2237905"/>
            <a:ext cx="3167881" cy="369332"/>
          </a:xfrm>
          <a:prstGeom prst="rect">
            <a:avLst/>
          </a:prstGeom>
          <a:solidFill>
            <a:srgbClr val="ED8137"/>
          </a:solidFill>
        </p:spPr>
        <p:txBody>
          <a:bodyPr wrap="square">
            <a:spAutoFit/>
          </a:bodyPr>
          <a:lstStyle/>
          <a:p>
            <a:pPr algn="ctr" fontAlgn="base">
              <a:spcBef>
                <a:spcPct val="0"/>
              </a:spcBef>
              <a:spcAft>
                <a:spcPct val="0"/>
              </a:spcAft>
            </a:pPr>
            <a:r>
              <a:rPr kumimoji="1" lang="en-US" altLang="ja-JP" b="1" spc="100" dirty="0">
                <a:solidFill>
                  <a:schemeClr val="bg1"/>
                </a:solidFill>
                <a:latin typeface="+mn-ea"/>
              </a:rPr>
              <a:t>106</a:t>
            </a:r>
            <a:r>
              <a:rPr kumimoji="1" lang="ja-JP" altLang="en-US" b="1" spc="100" dirty="0">
                <a:solidFill>
                  <a:schemeClr val="bg1"/>
                </a:solidFill>
                <a:latin typeface="+mn-ea"/>
              </a:rPr>
              <a:t>万円の壁への対応</a:t>
            </a:r>
            <a:endParaRPr kumimoji="1" lang="en-US" altLang="ja-JP" b="1" spc="100" dirty="0">
              <a:solidFill>
                <a:schemeClr val="bg1"/>
              </a:solidFill>
              <a:latin typeface="+mn-ea"/>
            </a:endParaRPr>
          </a:p>
        </p:txBody>
      </p:sp>
      <p:sp>
        <p:nvSpPr>
          <p:cNvPr id="34" name="正方形/長方形 33">
            <a:extLst>
              <a:ext uri="{FF2B5EF4-FFF2-40B4-BE49-F238E27FC236}">
                <a16:creationId xmlns:a16="http://schemas.microsoft.com/office/drawing/2014/main" id="{E9120C7A-7473-D8E1-B320-5B6690263A35}"/>
              </a:ext>
            </a:extLst>
          </p:cNvPr>
          <p:cNvSpPr/>
          <p:nvPr/>
        </p:nvSpPr>
        <p:spPr>
          <a:xfrm>
            <a:off x="5626441" y="2237905"/>
            <a:ext cx="3167881" cy="369332"/>
          </a:xfrm>
          <a:prstGeom prst="rect">
            <a:avLst/>
          </a:prstGeom>
          <a:solidFill>
            <a:srgbClr val="ED8137"/>
          </a:solidFill>
        </p:spPr>
        <p:txBody>
          <a:bodyPr wrap="square">
            <a:spAutoFit/>
          </a:bodyPr>
          <a:lstStyle/>
          <a:p>
            <a:pPr algn="ctr" fontAlgn="base">
              <a:spcBef>
                <a:spcPct val="0"/>
              </a:spcBef>
              <a:spcAft>
                <a:spcPct val="0"/>
              </a:spcAft>
            </a:pPr>
            <a:r>
              <a:rPr kumimoji="1" lang="en-US" altLang="ja-JP" b="1" spc="100" dirty="0">
                <a:solidFill>
                  <a:schemeClr val="bg1"/>
                </a:solidFill>
                <a:latin typeface="+mn-ea"/>
              </a:rPr>
              <a:t>130</a:t>
            </a:r>
            <a:r>
              <a:rPr kumimoji="1" lang="ja-JP" altLang="en-US" b="1" spc="100" dirty="0">
                <a:solidFill>
                  <a:schemeClr val="bg1"/>
                </a:solidFill>
                <a:latin typeface="+mn-ea"/>
              </a:rPr>
              <a:t>万円の壁への対応</a:t>
            </a:r>
            <a:endParaRPr kumimoji="1" lang="en-US" altLang="ja-JP" b="1" spc="100" dirty="0">
              <a:solidFill>
                <a:schemeClr val="bg1"/>
              </a:solidFill>
              <a:latin typeface="+mn-ea"/>
            </a:endParaRPr>
          </a:p>
        </p:txBody>
      </p:sp>
      <p:sp>
        <p:nvSpPr>
          <p:cNvPr id="37" name="テキスト ボックス 36">
            <a:extLst>
              <a:ext uri="{FF2B5EF4-FFF2-40B4-BE49-F238E27FC236}">
                <a16:creationId xmlns:a16="http://schemas.microsoft.com/office/drawing/2014/main" id="{B01C8597-C3CD-5CA2-94C9-C1D2592815A0}"/>
              </a:ext>
            </a:extLst>
          </p:cNvPr>
          <p:cNvSpPr txBox="1"/>
          <p:nvPr/>
        </p:nvSpPr>
        <p:spPr>
          <a:xfrm>
            <a:off x="847603" y="2622430"/>
            <a:ext cx="3752718" cy="877869"/>
          </a:xfrm>
          <a:prstGeom prst="rect">
            <a:avLst/>
          </a:prstGeom>
          <a:noFill/>
        </p:spPr>
        <p:txBody>
          <a:bodyPr wrap="square" rtlCol="0">
            <a:spAutoFit/>
          </a:bodyPr>
          <a:lstStyle/>
          <a:p>
            <a:pPr marR="0" lvl="0" defTabSz="457200" rtl="0" eaLnBrk="1" fontAlgn="auto" latinLnBrk="0" hangingPunct="1">
              <a:lnSpc>
                <a:spcPct val="110000"/>
              </a:lnSpc>
              <a:spcBef>
                <a:spcPts val="0"/>
              </a:spcBef>
              <a:buClrTx/>
              <a:buSzPct val="200000"/>
              <a:tabLst/>
              <a:defRPr/>
            </a:pPr>
            <a:r>
              <a:rPr kumimoji="1" lang="ja-JP" altLang="en-US" sz="16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年収</a:t>
            </a:r>
            <a:r>
              <a:rPr kumimoji="1" lang="en-US" altLang="ja-JP" sz="16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106</a:t>
            </a:r>
            <a:r>
              <a:rPr kumimoji="1" lang="ja-JP" altLang="en-US" sz="16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万円以上</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となることで、</a:t>
            </a:r>
            <a:br>
              <a:rPr kumimoji="1" lang="en-US" altLang="ja-JP" sz="1600" dirty="0">
                <a:solidFill>
                  <a:prstClr val="black"/>
                </a:solidFill>
                <a:latin typeface="Meiryo UI" panose="020B0604030504040204" pitchFamily="50" charset="-128"/>
                <a:ea typeface="Meiryo UI" panose="020B0604030504040204" pitchFamily="50" charset="-128"/>
              </a:rPr>
            </a:br>
            <a:r>
              <a:rPr kumimoji="1" lang="ja-JP" altLang="en-US" sz="1600" b="1" dirty="0">
                <a:solidFill>
                  <a:prstClr val="black"/>
                </a:solidFill>
                <a:latin typeface="Meiryo UI" panose="020B0604030504040204" pitchFamily="50" charset="-128"/>
                <a:ea typeface="Meiryo UI" panose="020B0604030504040204" pitchFamily="50" charset="-128"/>
              </a:rPr>
              <a:t>厚生年金・健康保険</a:t>
            </a:r>
            <a:r>
              <a:rPr kumimoji="1" lang="ja-JP" altLang="en-US" sz="1600" dirty="0">
                <a:solidFill>
                  <a:prstClr val="black"/>
                </a:solidFill>
                <a:latin typeface="Meiryo UI" panose="020B0604030504040204" pitchFamily="50" charset="-128"/>
                <a:ea typeface="Meiryo UI" panose="020B0604030504040204" pitchFamily="50" charset="-128"/>
              </a:rPr>
              <a:t>に加入するため、</a:t>
            </a:r>
            <a:br>
              <a:rPr kumimoji="1" lang="en-US" altLang="ja-JP" sz="1600" dirty="0">
                <a:solidFill>
                  <a:prstClr val="black"/>
                </a:solidFill>
                <a:latin typeface="Meiryo UI" panose="020B0604030504040204" pitchFamily="50" charset="-128"/>
                <a:ea typeface="Meiryo UI" panose="020B0604030504040204" pitchFamily="50" charset="-128"/>
              </a:rPr>
            </a:b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保険料負担を避け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、就業調整してしまう。</a:t>
            </a:r>
          </a:p>
        </p:txBody>
      </p:sp>
      <p:sp>
        <p:nvSpPr>
          <p:cNvPr id="38" name="テキスト ボックス 37">
            <a:extLst>
              <a:ext uri="{FF2B5EF4-FFF2-40B4-BE49-F238E27FC236}">
                <a16:creationId xmlns:a16="http://schemas.microsoft.com/office/drawing/2014/main" id="{92FA6312-5CC2-D9CC-DB26-57917A7B9BE1}"/>
              </a:ext>
            </a:extLst>
          </p:cNvPr>
          <p:cNvSpPr txBox="1"/>
          <p:nvPr/>
        </p:nvSpPr>
        <p:spPr>
          <a:xfrm>
            <a:off x="5440040" y="2622430"/>
            <a:ext cx="3752718" cy="877869"/>
          </a:xfrm>
          <a:prstGeom prst="rect">
            <a:avLst/>
          </a:prstGeom>
          <a:noFill/>
        </p:spPr>
        <p:txBody>
          <a:bodyPr wrap="square" rtlCol="0">
            <a:spAutoFit/>
          </a:bodyPr>
          <a:lstStyle/>
          <a:p>
            <a:pPr marR="0" lvl="0" defTabSz="457200" rtl="0" eaLnBrk="1" fontAlgn="auto" latinLnBrk="0" hangingPunct="1">
              <a:lnSpc>
                <a:spcPct val="110000"/>
              </a:lnSpc>
              <a:spcBef>
                <a:spcPts val="0"/>
              </a:spcBef>
              <a:buClrTx/>
              <a:buSzPct val="200000"/>
              <a:tabLst/>
              <a:defRPr/>
            </a:pPr>
            <a:r>
              <a:rPr kumimoji="1" lang="ja-JP" altLang="en-US" sz="16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年収</a:t>
            </a:r>
            <a:r>
              <a:rPr kumimoji="1" lang="en-US" altLang="ja-JP" sz="16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130</a:t>
            </a:r>
            <a:r>
              <a:rPr kumimoji="1" lang="ja-JP" altLang="en-US" sz="16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万円以上</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となることで、</a:t>
            </a:r>
            <a:br>
              <a:rPr kumimoji="1" lang="en-US" altLang="ja-JP" sz="1600" dirty="0">
                <a:solidFill>
                  <a:prstClr val="black"/>
                </a:solidFill>
                <a:latin typeface="Meiryo UI" panose="020B0604030504040204" pitchFamily="50" charset="-128"/>
                <a:ea typeface="Meiryo UI" panose="020B0604030504040204" pitchFamily="50" charset="-128"/>
              </a:rPr>
            </a:br>
            <a:r>
              <a:rPr kumimoji="1" lang="ja-JP" altLang="en-US" sz="1600" b="1" dirty="0">
                <a:solidFill>
                  <a:prstClr val="black"/>
                </a:solidFill>
                <a:latin typeface="Meiryo UI" panose="020B0604030504040204" pitchFamily="50" charset="-128"/>
                <a:ea typeface="Meiryo UI" panose="020B0604030504040204" pitchFamily="50" charset="-128"/>
              </a:rPr>
              <a:t>国民年金・国民健康保険</a:t>
            </a:r>
            <a:r>
              <a:rPr kumimoji="1" lang="ja-JP" altLang="en-US" sz="1600" dirty="0">
                <a:solidFill>
                  <a:prstClr val="black"/>
                </a:solidFill>
                <a:latin typeface="Meiryo UI" panose="020B0604030504040204" pitchFamily="50" charset="-128"/>
                <a:ea typeface="Meiryo UI" panose="020B0604030504040204" pitchFamily="50" charset="-128"/>
              </a:rPr>
              <a:t>に加入するため、</a:t>
            </a:r>
            <a:br>
              <a:rPr kumimoji="1" lang="en-US" altLang="ja-JP" sz="1600" dirty="0">
                <a:solidFill>
                  <a:prstClr val="black"/>
                </a:solidFill>
                <a:latin typeface="Meiryo UI" panose="020B0604030504040204" pitchFamily="50" charset="-128"/>
                <a:ea typeface="Meiryo UI" panose="020B0604030504040204" pitchFamily="50" charset="-128"/>
              </a:rPr>
            </a:b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保険料負担を避け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、就業調整してしまう。</a:t>
            </a:r>
          </a:p>
        </p:txBody>
      </p:sp>
      <p:sp>
        <p:nvSpPr>
          <p:cNvPr id="40" name="正方形/長方形 39">
            <a:extLst>
              <a:ext uri="{FF2B5EF4-FFF2-40B4-BE49-F238E27FC236}">
                <a16:creationId xmlns:a16="http://schemas.microsoft.com/office/drawing/2014/main" id="{42DAC612-20DC-2E04-9AB5-B986F38DD6F0}"/>
              </a:ext>
            </a:extLst>
          </p:cNvPr>
          <p:cNvSpPr/>
          <p:nvPr/>
        </p:nvSpPr>
        <p:spPr>
          <a:xfrm>
            <a:off x="777594" y="5264997"/>
            <a:ext cx="2106934" cy="945580"/>
          </a:xfrm>
          <a:prstGeom prst="rect">
            <a:avLst/>
          </a:prstGeom>
          <a:noFill/>
        </p:spPr>
        <p:txBody>
          <a:bodyPr wrap="square" rtlCol="0">
            <a:spAutoFit/>
          </a:bodyPr>
          <a:lstStyle/>
          <a:p>
            <a:pPr>
              <a:lnSpc>
                <a:spcPct val="120000"/>
              </a:lnSpc>
              <a:buSzPct val="200000"/>
            </a:pPr>
            <a:r>
              <a:rPr kumimoji="1" lang="ja-JP" altLang="en-US" sz="1600" b="1" dirty="0">
                <a:solidFill>
                  <a:srgbClr val="ED8137"/>
                </a:solidFill>
                <a:latin typeface="Meiryo UI" panose="020B0604030504040204" pitchFamily="50" charset="-128"/>
                <a:ea typeface="Meiryo UI" panose="020B0604030504040204" pitchFamily="50" charset="-128"/>
              </a:rPr>
              <a:t>企業の</a:t>
            </a:r>
            <a:br>
              <a:rPr kumimoji="1" lang="en-US" altLang="ja-JP" sz="1600" b="1" dirty="0">
                <a:solidFill>
                  <a:srgbClr val="ED8137"/>
                </a:solidFill>
                <a:latin typeface="Meiryo UI" panose="020B0604030504040204" pitchFamily="50" charset="-128"/>
                <a:ea typeface="Meiryo UI" panose="020B0604030504040204" pitchFamily="50" charset="-128"/>
              </a:rPr>
            </a:br>
            <a:r>
              <a:rPr kumimoji="1" lang="ja-JP" altLang="en-US" sz="1600" b="1" dirty="0">
                <a:solidFill>
                  <a:srgbClr val="ED8137"/>
                </a:solidFill>
                <a:latin typeface="Meiryo UI" panose="020B0604030504040204" pitchFamily="50" charset="-128"/>
                <a:ea typeface="Meiryo UI" panose="020B0604030504040204" pitchFamily="50" charset="-128"/>
              </a:rPr>
              <a:t>配偶者手当の</a:t>
            </a:r>
            <a:endParaRPr kumimoji="1" lang="en-US" altLang="ja-JP" sz="1600" b="1" dirty="0">
              <a:solidFill>
                <a:srgbClr val="ED8137"/>
              </a:solidFill>
              <a:latin typeface="Meiryo UI" panose="020B0604030504040204" pitchFamily="50" charset="-128"/>
              <a:ea typeface="Meiryo UI" panose="020B0604030504040204" pitchFamily="50" charset="-128"/>
            </a:endParaRPr>
          </a:p>
          <a:p>
            <a:pPr>
              <a:lnSpc>
                <a:spcPct val="120000"/>
              </a:lnSpc>
              <a:buSzPct val="200000"/>
            </a:pPr>
            <a:r>
              <a:rPr kumimoji="1" lang="ja-JP" altLang="en-US" sz="1600" b="1" dirty="0">
                <a:solidFill>
                  <a:srgbClr val="ED8137"/>
                </a:solidFill>
                <a:latin typeface="Meiryo UI" panose="020B0604030504040204" pitchFamily="50" charset="-128"/>
                <a:ea typeface="Meiryo UI" panose="020B0604030504040204" pitchFamily="50" charset="-128"/>
              </a:rPr>
              <a:t>見直しの促進</a:t>
            </a:r>
            <a:endParaRPr kumimoji="1" lang="en-US" altLang="ja-JP" sz="1600" b="1" dirty="0">
              <a:solidFill>
                <a:srgbClr val="ED8137"/>
              </a:solidFill>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E629FB47-3557-62AD-59FA-3055955E687B}"/>
              </a:ext>
            </a:extLst>
          </p:cNvPr>
          <p:cNvGrpSpPr/>
          <p:nvPr/>
        </p:nvGrpSpPr>
        <p:grpSpPr>
          <a:xfrm>
            <a:off x="1479038" y="3540623"/>
            <a:ext cx="2709158" cy="1000303"/>
            <a:chOff x="1206066" y="3714750"/>
            <a:chExt cx="2976587" cy="1000303"/>
          </a:xfrm>
        </p:grpSpPr>
        <p:grpSp>
          <p:nvGrpSpPr>
            <p:cNvPr id="55" name="グループ化 54">
              <a:extLst>
                <a:ext uri="{FF2B5EF4-FFF2-40B4-BE49-F238E27FC236}">
                  <a16:creationId xmlns:a16="http://schemas.microsoft.com/office/drawing/2014/main" id="{C995D955-8934-FDBF-560F-648C58629B51}"/>
                </a:ext>
              </a:extLst>
            </p:cNvPr>
            <p:cNvGrpSpPr/>
            <p:nvPr/>
          </p:nvGrpSpPr>
          <p:grpSpPr>
            <a:xfrm>
              <a:off x="1206066" y="3714750"/>
              <a:ext cx="2976587" cy="1000303"/>
              <a:chOff x="1867881" y="4044969"/>
              <a:chExt cx="2009985" cy="572579"/>
            </a:xfrm>
          </p:grpSpPr>
          <p:sp>
            <p:nvSpPr>
              <p:cNvPr id="56" name="四角形: 角を丸くする 55">
                <a:extLst>
                  <a:ext uri="{FF2B5EF4-FFF2-40B4-BE49-F238E27FC236}">
                    <a16:creationId xmlns:a16="http://schemas.microsoft.com/office/drawing/2014/main" id="{0DB597AA-404D-32B1-1660-2E3BCFDA33B0}"/>
                  </a:ext>
                </a:extLst>
              </p:cNvPr>
              <p:cNvSpPr/>
              <p:nvPr/>
            </p:nvSpPr>
            <p:spPr>
              <a:xfrm>
                <a:off x="1897866" y="4077548"/>
                <a:ext cx="1980000" cy="540000"/>
              </a:xfrm>
              <a:prstGeom prst="roundRect">
                <a:avLst/>
              </a:prstGeom>
              <a:solidFill>
                <a:srgbClr val="6FB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58" name="四角形: 角を丸くする 57">
                <a:extLst>
                  <a:ext uri="{FF2B5EF4-FFF2-40B4-BE49-F238E27FC236}">
                    <a16:creationId xmlns:a16="http://schemas.microsoft.com/office/drawing/2014/main" id="{D2C1A8BE-A933-6C90-0E9E-95F257FEBBDC}"/>
                  </a:ext>
                </a:extLst>
              </p:cNvPr>
              <p:cNvSpPr/>
              <p:nvPr/>
            </p:nvSpPr>
            <p:spPr>
              <a:xfrm>
                <a:off x="1867881" y="4044969"/>
                <a:ext cx="1980000" cy="540000"/>
              </a:xfrm>
              <a:custGeom>
                <a:avLst/>
                <a:gdLst>
                  <a:gd name="connsiteX0" fmla="*/ 0 w 1980000"/>
                  <a:gd name="connsiteY0" fmla="*/ 90002 h 540000"/>
                  <a:gd name="connsiteX1" fmla="*/ 90002 w 1980000"/>
                  <a:gd name="connsiteY1" fmla="*/ 0 h 540000"/>
                  <a:gd name="connsiteX2" fmla="*/ 726001 w 1980000"/>
                  <a:gd name="connsiteY2" fmla="*/ 0 h 540000"/>
                  <a:gd name="connsiteX3" fmla="*/ 1307999 w 1980000"/>
                  <a:gd name="connsiteY3" fmla="*/ 0 h 540000"/>
                  <a:gd name="connsiteX4" fmla="*/ 1889998 w 1980000"/>
                  <a:gd name="connsiteY4" fmla="*/ 0 h 540000"/>
                  <a:gd name="connsiteX5" fmla="*/ 1980000 w 1980000"/>
                  <a:gd name="connsiteY5" fmla="*/ 90002 h 540000"/>
                  <a:gd name="connsiteX6" fmla="*/ 1980000 w 1980000"/>
                  <a:gd name="connsiteY6" fmla="*/ 449998 h 540000"/>
                  <a:gd name="connsiteX7" fmla="*/ 1889998 w 1980000"/>
                  <a:gd name="connsiteY7" fmla="*/ 540000 h 540000"/>
                  <a:gd name="connsiteX8" fmla="*/ 1325999 w 1980000"/>
                  <a:gd name="connsiteY8" fmla="*/ 540000 h 540000"/>
                  <a:gd name="connsiteX9" fmla="*/ 726001 w 1980000"/>
                  <a:gd name="connsiteY9" fmla="*/ 540000 h 540000"/>
                  <a:gd name="connsiteX10" fmla="*/ 90002 w 1980000"/>
                  <a:gd name="connsiteY10" fmla="*/ 540000 h 540000"/>
                  <a:gd name="connsiteX11" fmla="*/ 0 w 1980000"/>
                  <a:gd name="connsiteY11" fmla="*/ 449998 h 540000"/>
                  <a:gd name="connsiteX12" fmla="*/ 0 w 1980000"/>
                  <a:gd name="connsiteY12" fmla="*/ 90002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540000" extrusionOk="0">
                    <a:moveTo>
                      <a:pt x="0" y="90002"/>
                    </a:moveTo>
                    <a:cubicBezTo>
                      <a:pt x="-9037" y="34721"/>
                      <a:pt x="35995" y="1614"/>
                      <a:pt x="90002" y="0"/>
                    </a:cubicBezTo>
                    <a:cubicBezTo>
                      <a:pt x="374211" y="-24024"/>
                      <a:pt x="578389" y="-3723"/>
                      <a:pt x="726001" y="0"/>
                    </a:cubicBezTo>
                    <a:cubicBezTo>
                      <a:pt x="873613" y="3723"/>
                      <a:pt x="1047243" y="-26298"/>
                      <a:pt x="1307999" y="0"/>
                    </a:cubicBezTo>
                    <a:cubicBezTo>
                      <a:pt x="1568755" y="26298"/>
                      <a:pt x="1638169" y="-10031"/>
                      <a:pt x="1889998" y="0"/>
                    </a:cubicBezTo>
                    <a:cubicBezTo>
                      <a:pt x="1937891" y="-5842"/>
                      <a:pt x="1982246" y="31985"/>
                      <a:pt x="1980000" y="90002"/>
                    </a:cubicBezTo>
                    <a:cubicBezTo>
                      <a:pt x="1993980" y="164508"/>
                      <a:pt x="1978500" y="283030"/>
                      <a:pt x="1980000" y="449998"/>
                    </a:cubicBezTo>
                    <a:cubicBezTo>
                      <a:pt x="1979313" y="493152"/>
                      <a:pt x="1932559" y="549931"/>
                      <a:pt x="1889998" y="540000"/>
                    </a:cubicBezTo>
                    <a:cubicBezTo>
                      <a:pt x="1714483" y="537056"/>
                      <a:pt x="1483506" y="555552"/>
                      <a:pt x="1325999" y="540000"/>
                    </a:cubicBezTo>
                    <a:cubicBezTo>
                      <a:pt x="1168492" y="524448"/>
                      <a:pt x="867799" y="522298"/>
                      <a:pt x="726001" y="540000"/>
                    </a:cubicBezTo>
                    <a:cubicBezTo>
                      <a:pt x="584203" y="557702"/>
                      <a:pt x="352315" y="544823"/>
                      <a:pt x="90002" y="540000"/>
                    </a:cubicBezTo>
                    <a:cubicBezTo>
                      <a:pt x="47510" y="532870"/>
                      <a:pt x="3274" y="497594"/>
                      <a:pt x="0" y="449998"/>
                    </a:cubicBezTo>
                    <a:cubicBezTo>
                      <a:pt x="2024" y="275979"/>
                      <a:pt x="-7437" y="162155"/>
                      <a:pt x="0" y="90002"/>
                    </a:cubicBezTo>
                    <a:close/>
                  </a:path>
                </a:pathLst>
              </a:custGeom>
              <a:noFill/>
              <a:ln w="6350">
                <a:solidFill>
                  <a:srgbClr val="000000"/>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42" name="テキスト ボックス 41">
              <a:extLst>
                <a:ext uri="{FF2B5EF4-FFF2-40B4-BE49-F238E27FC236}">
                  <a16:creationId xmlns:a16="http://schemas.microsoft.com/office/drawing/2014/main" id="{7EA09375-C621-0C88-9948-D5BD8EEA12CE}"/>
                </a:ext>
              </a:extLst>
            </p:cNvPr>
            <p:cNvSpPr txBox="1"/>
            <p:nvPr/>
          </p:nvSpPr>
          <p:spPr>
            <a:xfrm>
              <a:off x="1342411" y="3824634"/>
              <a:ext cx="2703896" cy="523220"/>
            </a:xfrm>
            <a:prstGeom prst="rect">
              <a:avLst/>
            </a:prstGeom>
            <a:noFill/>
          </p:spPr>
          <p:txBody>
            <a:bodyPr wrap="square" rtlCol="0">
              <a:spAutoFit/>
            </a:bodyPr>
            <a:lstStyle/>
            <a:p>
              <a:pPr marR="0" lvl="0" algn="ctr" defTabSz="457200" rtl="0" eaLnBrk="1" fontAlgn="auto" latinLnBrk="0" hangingPunct="1">
                <a:spcBef>
                  <a:spcPts val="0"/>
                </a:spcBef>
                <a:buClrTx/>
                <a:buSzPct val="200000"/>
                <a:tabLst/>
                <a:defRPr/>
              </a:pPr>
              <a:r>
                <a:rPr kumimoji="1" lang="ja-JP" altLang="en-US" sz="1400"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手取り額を減らさない企業に</a:t>
              </a:r>
              <a:endParaRPr kumimoji="1" lang="en-US" altLang="ja-JP" sz="1400"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R="0" lvl="0" algn="ctr" defTabSz="457200" rtl="0" eaLnBrk="1" fontAlgn="auto" latinLnBrk="0" hangingPunct="1">
                <a:spcBef>
                  <a:spcPts val="0"/>
                </a:spcBef>
                <a:buClrTx/>
                <a:buSzPct val="200000"/>
                <a:tabLst/>
                <a:defRPr/>
              </a:pPr>
              <a:r>
                <a:rPr kumimoji="1" lang="ja-JP" altLang="en-US" sz="1400" spc="100" dirty="0">
                  <a:solidFill>
                    <a:schemeClr val="bg1"/>
                  </a:solidFill>
                  <a:latin typeface="Meiryo UI" panose="020B0604030504040204" pitchFamily="50" charset="-128"/>
                  <a:ea typeface="Meiryo UI" panose="020B0604030504040204" pitchFamily="50" charset="-128"/>
                </a:rPr>
                <a:t>一人あたり</a:t>
              </a:r>
              <a:endParaRPr kumimoji="1" lang="ja-JP" altLang="en-US" sz="1400"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47" name="テキスト ボックス 46">
              <a:extLst>
                <a:ext uri="{FF2B5EF4-FFF2-40B4-BE49-F238E27FC236}">
                  <a16:creationId xmlns:a16="http://schemas.microsoft.com/office/drawing/2014/main" id="{F1A1C55D-F976-9B96-1DAC-82F040C845BA}"/>
                </a:ext>
              </a:extLst>
            </p:cNvPr>
            <p:cNvSpPr txBox="1"/>
            <p:nvPr/>
          </p:nvSpPr>
          <p:spPr>
            <a:xfrm>
              <a:off x="1342411" y="4232158"/>
              <a:ext cx="2703896" cy="387414"/>
            </a:xfrm>
            <a:prstGeom prst="rect">
              <a:avLst/>
            </a:prstGeom>
            <a:noFill/>
          </p:spPr>
          <p:txBody>
            <a:bodyPr wrap="square" rtlCol="0">
              <a:spAutoFit/>
            </a:bodyPr>
            <a:lstStyle/>
            <a:p>
              <a:pPr marR="0" lvl="0" algn="ctr" defTabSz="457200" rtl="0" eaLnBrk="1" fontAlgn="auto" latinLnBrk="0" hangingPunct="1">
                <a:lnSpc>
                  <a:spcPct val="120000"/>
                </a:lnSpc>
                <a:spcBef>
                  <a:spcPts val="0"/>
                </a:spcBef>
                <a:buClrTx/>
                <a:buSzPct val="200000"/>
                <a:tabLst/>
                <a:defRPr/>
              </a:pPr>
              <a:r>
                <a:rPr kumimoji="1" lang="ja-JP" altLang="en-US" b="1" i="0" u="none" strike="noStrike" kern="1200" cap="none" spc="100" normalizeH="0" noProof="0" dirty="0">
                  <a:ln>
                    <a:noFill/>
                  </a:ln>
                  <a:solidFill>
                    <a:schemeClr val="bg1"/>
                  </a:solidFill>
                  <a:effectLst/>
                  <a:uLnTx/>
                  <a:uFillTx/>
                  <a:latin typeface="Meiryo UI" panose="020B0604030504040204" pitchFamily="50" charset="-128"/>
                  <a:ea typeface="Meiryo UI" panose="020B0604030504040204" pitchFamily="50" charset="-128"/>
                  <a:cs typeface="+mn-cs"/>
                </a:rPr>
                <a:t>最大</a:t>
              </a:r>
              <a:r>
                <a:rPr kumimoji="1" lang="en-US" altLang="ja-JP" b="1" i="0" u="none" strike="noStrike" kern="1200" cap="none" spc="100" normalizeH="0" noProof="0" dirty="0">
                  <a:ln>
                    <a:noFill/>
                  </a:ln>
                  <a:solidFill>
                    <a:schemeClr val="bg1"/>
                  </a:solidFill>
                  <a:effectLst/>
                  <a:uLnTx/>
                  <a:uFillTx/>
                  <a:latin typeface="Meiryo UI" panose="020B0604030504040204" pitchFamily="50" charset="-128"/>
                  <a:ea typeface="Meiryo UI" panose="020B0604030504040204" pitchFamily="50" charset="-128"/>
                  <a:cs typeface="+mn-cs"/>
                </a:rPr>
                <a:t>50</a:t>
              </a:r>
              <a:r>
                <a:rPr kumimoji="1" lang="ja-JP" altLang="en-US" b="1" i="0" u="none" strike="noStrike" kern="1200" cap="none" spc="100" normalizeH="0" noProof="0" dirty="0">
                  <a:ln>
                    <a:noFill/>
                  </a:ln>
                  <a:solidFill>
                    <a:schemeClr val="bg1"/>
                  </a:solidFill>
                  <a:effectLst/>
                  <a:uLnTx/>
                  <a:uFillTx/>
                  <a:latin typeface="Meiryo UI" panose="020B0604030504040204" pitchFamily="50" charset="-128"/>
                  <a:ea typeface="Meiryo UI" panose="020B0604030504040204" pitchFamily="50" charset="-128"/>
                  <a:cs typeface="+mn-cs"/>
                </a:rPr>
                <a:t>万円を支援</a:t>
              </a:r>
              <a:endParaRPr kumimoji="1" lang="ja-JP" altLang="en-US" b="0" i="0" u="none" strike="noStrike" kern="1200" cap="none" spc="100" normalizeH="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grpSp>
      <p:grpSp>
        <p:nvGrpSpPr>
          <p:cNvPr id="69" name="グループ化 68">
            <a:extLst>
              <a:ext uri="{FF2B5EF4-FFF2-40B4-BE49-F238E27FC236}">
                <a16:creationId xmlns:a16="http://schemas.microsoft.com/office/drawing/2014/main" id="{DC46F302-A15E-CC67-6A04-DD4BE31E0468}"/>
              </a:ext>
            </a:extLst>
          </p:cNvPr>
          <p:cNvGrpSpPr/>
          <p:nvPr/>
        </p:nvGrpSpPr>
        <p:grpSpPr>
          <a:xfrm>
            <a:off x="5464704" y="3540623"/>
            <a:ext cx="2818889" cy="1000303"/>
            <a:chOff x="5526310" y="3714750"/>
            <a:chExt cx="2976587" cy="1000303"/>
          </a:xfrm>
        </p:grpSpPr>
        <p:grpSp>
          <p:nvGrpSpPr>
            <p:cNvPr id="59" name="グループ化 58">
              <a:extLst>
                <a:ext uri="{FF2B5EF4-FFF2-40B4-BE49-F238E27FC236}">
                  <a16:creationId xmlns:a16="http://schemas.microsoft.com/office/drawing/2014/main" id="{47EC46B7-EC2A-EA32-642C-12FFF8AE941E}"/>
                </a:ext>
              </a:extLst>
            </p:cNvPr>
            <p:cNvGrpSpPr/>
            <p:nvPr/>
          </p:nvGrpSpPr>
          <p:grpSpPr>
            <a:xfrm>
              <a:off x="5526310" y="3714750"/>
              <a:ext cx="2976587" cy="1000303"/>
              <a:chOff x="1867881" y="4044969"/>
              <a:chExt cx="2009985" cy="572579"/>
            </a:xfrm>
          </p:grpSpPr>
          <p:sp>
            <p:nvSpPr>
              <p:cNvPr id="60" name="四角形: 角を丸くする 59">
                <a:extLst>
                  <a:ext uri="{FF2B5EF4-FFF2-40B4-BE49-F238E27FC236}">
                    <a16:creationId xmlns:a16="http://schemas.microsoft.com/office/drawing/2014/main" id="{8FA3625F-462E-1C15-A270-C7EB9899E924}"/>
                  </a:ext>
                </a:extLst>
              </p:cNvPr>
              <p:cNvSpPr/>
              <p:nvPr/>
            </p:nvSpPr>
            <p:spPr>
              <a:xfrm>
                <a:off x="1897866" y="4077548"/>
                <a:ext cx="1980000" cy="540000"/>
              </a:xfrm>
              <a:prstGeom prst="roundRect">
                <a:avLst/>
              </a:prstGeom>
              <a:solidFill>
                <a:srgbClr val="6FB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61" name="四角形: 角を丸くする 60">
                <a:extLst>
                  <a:ext uri="{FF2B5EF4-FFF2-40B4-BE49-F238E27FC236}">
                    <a16:creationId xmlns:a16="http://schemas.microsoft.com/office/drawing/2014/main" id="{F5346952-262C-35BA-A431-3E7D479DFC23}"/>
                  </a:ext>
                </a:extLst>
              </p:cNvPr>
              <p:cNvSpPr/>
              <p:nvPr/>
            </p:nvSpPr>
            <p:spPr>
              <a:xfrm>
                <a:off x="1867881" y="4044969"/>
                <a:ext cx="1980000" cy="540000"/>
              </a:xfrm>
              <a:custGeom>
                <a:avLst/>
                <a:gdLst>
                  <a:gd name="connsiteX0" fmla="*/ 0 w 1980000"/>
                  <a:gd name="connsiteY0" fmla="*/ 90002 h 540000"/>
                  <a:gd name="connsiteX1" fmla="*/ 90002 w 1980000"/>
                  <a:gd name="connsiteY1" fmla="*/ 0 h 540000"/>
                  <a:gd name="connsiteX2" fmla="*/ 726001 w 1980000"/>
                  <a:gd name="connsiteY2" fmla="*/ 0 h 540000"/>
                  <a:gd name="connsiteX3" fmla="*/ 1307999 w 1980000"/>
                  <a:gd name="connsiteY3" fmla="*/ 0 h 540000"/>
                  <a:gd name="connsiteX4" fmla="*/ 1889998 w 1980000"/>
                  <a:gd name="connsiteY4" fmla="*/ 0 h 540000"/>
                  <a:gd name="connsiteX5" fmla="*/ 1980000 w 1980000"/>
                  <a:gd name="connsiteY5" fmla="*/ 90002 h 540000"/>
                  <a:gd name="connsiteX6" fmla="*/ 1980000 w 1980000"/>
                  <a:gd name="connsiteY6" fmla="*/ 449998 h 540000"/>
                  <a:gd name="connsiteX7" fmla="*/ 1889998 w 1980000"/>
                  <a:gd name="connsiteY7" fmla="*/ 540000 h 540000"/>
                  <a:gd name="connsiteX8" fmla="*/ 1325999 w 1980000"/>
                  <a:gd name="connsiteY8" fmla="*/ 540000 h 540000"/>
                  <a:gd name="connsiteX9" fmla="*/ 726001 w 1980000"/>
                  <a:gd name="connsiteY9" fmla="*/ 540000 h 540000"/>
                  <a:gd name="connsiteX10" fmla="*/ 90002 w 1980000"/>
                  <a:gd name="connsiteY10" fmla="*/ 540000 h 540000"/>
                  <a:gd name="connsiteX11" fmla="*/ 0 w 1980000"/>
                  <a:gd name="connsiteY11" fmla="*/ 449998 h 540000"/>
                  <a:gd name="connsiteX12" fmla="*/ 0 w 1980000"/>
                  <a:gd name="connsiteY12" fmla="*/ 90002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540000" extrusionOk="0">
                    <a:moveTo>
                      <a:pt x="0" y="90002"/>
                    </a:moveTo>
                    <a:cubicBezTo>
                      <a:pt x="-9037" y="34721"/>
                      <a:pt x="35995" y="1614"/>
                      <a:pt x="90002" y="0"/>
                    </a:cubicBezTo>
                    <a:cubicBezTo>
                      <a:pt x="374211" y="-24024"/>
                      <a:pt x="578389" y="-3723"/>
                      <a:pt x="726001" y="0"/>
                    </a:cubicBezTo>
                    <a:cubicBezTo>
                      <a:pt x="873613" y="3723"/>
                      <a:pt x="1047243" y="-26298"/>
                      <a:pt x="1307999" y="0"/>
                    </a:cubicBezTo>
                    <a:cubicBezTo>
                      <a:pt x="1568755" y="26298"/>
                      <a:pt x="1638169" y="-10031"/>
                      <a:pt x="1889998" y="0"/>
                    </a:cubicBezTo>
                    <a:cubicBezTo>
                      <a:pt x="1937891" y="-5842"/>
                      <a:pt x="1982246" y="31985"/>
                      <a:pt x="1980000" y="90002"/>
                    </a:cubicBezTo>
                    <a:cubicBezTo>
                      <a:pt x="1993980" y="164508"/>
                      <a:pt x="1978500" y="283030"/>
                      <a:pt x="1980000" y="449998"/>
                    </a:cubicBezTo>
                    <a:cubicBezTo>
                      <a:pt x="1979313" y="493152"/>
                      <a:pt x="1932559" y="549931"/>
                      <a:pt x="1889998" y="540000"/>
                    </a:cubicBezTo>
                    <a:cubicBezTo>
                      <a:pt x="1714483" y="537056"/>
                      <a:pt x="1483506" y="555552"/>
                      <a:pt x="1325999" y="540000"/>
                    </a:cubicBezTo>
                    <a:cubicBezTo>
                      <a:pt x="1168492" y="524448"/>
                      <a:pt x="867799" y="522298"/>
                      <a:pt x="726001" y="540000"/>
                    </a:cubicBezTo>
                    <a:cubicBezTo>
                      <a:pt x="584203" y="557702"/>
                      <a:pt x="352315" y="544823"/>
                      <a:pt x="90002" y="540000"/>
                    </a:cubicBezTo>
                    <a:cubicBezTo>
                      <a:pt x="47510" y="532870"/>
                      <a:pt x="3274" y="497594"/>
                      <a:pt x="0" y="449998"/>
                    </a:cubicBezTo>
                    <a:cubicBezTo>
                      <a:pt x="2024" y="275979"/>
                      <a:pt x="-7437" y="162155"/>
                      <a:pt x="0" y="90002"/>
                    </a:cubicBezTo>
                    <a:close/>
                  </a:path>
                </a:pathLst>
              </a:custGeom>
              <a:noFill/>
              <a:ln w="6350">
                <a:solidFill>
                  <a:srgbClr val="000000"/>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62" name="テキスト ボックス 61">
              <a:extLst>
                <a:ext uri="{FF2B5EF4-FFF2-40B4-BE49-F238E27FC236}">
                  <a16:creationId xmlns:a16="http://schemas.microsoft.com/office/drawing/2014/main" id="{4C02D5EE-4919-DACB-7F5E-5C6B451130A9}"/>
                </a:ext>
              </a:extLst>
            </p:cNvPr>
            <p:cNvSpPr txBox="1"/>
            <p:nvPr/>
          </p:nvSpPr>
          <p:spPr>
            <a:xfrm>
              <a:off x="5662655" y="3878666"/>
              <a:ext cx="2703896" cy="307777"/>
            </a:xfrm>
            <a:prstGeom prst="rect">
              <a:avLst/>
            </a:prstGeom>
            <a:noFill/>
          </p:spPr>
          <p:txBody>
            <a:bodyPr wrap="square" rtlCol="0">
              <a:spAutoFit/>
            </a:bodyPr>
            <a:lstStyle/>
            <a:p>
              <a:pPr marR="0" lvl="0" algn="ctr" defTabSz="457200" rtl="0" eaLnBrk="1" fontAlgn="auto" latinLnBrk="0" hangingPunct="1">
                <a:spcBef>
                  <a:spcPts val="0"/>
                </a:spcBef>
                <a:buClrTx/>
                <a:buSzPct val="200000"/>
                <a:tabLst/>
                <a:defRPr/>
              </a:pPr>
              <a:r>
                <a:rPr kumimoji="1" lang="ja-JP" altLang="en-US" sz="1400"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一時的に</a:t>
              </a:r>
              <a:r>
                <a:rPr kumimoji="1" lang="en-US" altLang="ja-JP" sz="1400"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130</a:t>
              </a:r>
              <a:r>
                <a:rPr kumimoji="1" lang="ja-JP" altLang="en-US" sz="1400" i="0" u="none" strike="noStrike" kern="1200" cap="none" spc="1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万円を超えても</a:t>
              </a:r>
            </a:p>
          </p:txBody>
        </p:sp>
        <p:sp>
          <p:nvSpPr>
            <p:cNvPr id="63" name="テキスト ボックス 62">
              <a:extLst>
                <a:ext uri="{FF2B5EF4-FFF2-40B4-BE49-F238E27FC236}">
                  <a16:creationId xmlns:a16="http://schemas.microsoft.com/office/drawing/2014/main" id="{4EB3594E-D17A-C2C8-8D84-2131A85E9B31}"/>
                </a:ext>
              </a:extLst>
            </p:cNvPr>
            <p:cNvSpPr txBox="1"/>
            <p:nvPr/>
          </p:nvSpPr>
          <p:spPr>
            <a:xfrm>
              <a:off x="5662655" y="4139163"/>
              <a:ext cx="2703896" cy="387414"/>
            </a:xfrm>
            <a:prstGeom prst="rect">
              <a:avLst/>
            </a:prstGeom>
            <a:noFill/>
          </p:spPr>
          <p:txBody>
            <a:bodyPr wrap="square" rtlCol="0">
              <a:spAutoFit/>
            </a:bodyPr>
            <a:lstStyle/>
            <a:p>
              <a:pPr marR="0" lvl="0" algn="ctr" defTabSz="457200" rtl="0" eaLnBrk="1" fontAlgn="auto" latinLnBrk="0" hangingPunct="1">
                <a:lnSpc>
                  <a:spcPct val="120000"/>
                </a:lnSpc>
                <a:spcBef>
                  <a:spcPts val="0"/>
                </a:spcBef>
                <a:buClrTx/>
                <a:buSzPct val="200000"/>
                <a:tabLst/>
                <a:defRPr/>
              </a:pPr>
              <a:r>
                <a:rPr kumimoji="1" lang="ja-JP" altLang="en-US" b="1" i="0" u="none" strike="noStrike" kern="1200" cap="none" spc="100" normalizeH="0" noProof="0" dirty="0">
                  <a:ln>
                    <a:noFill/>
                  </a:ln>
                  <a:solidFill>
                    <a:schemeClr val="bg1"/>
                  </a:solidFill>
                  <a:effectLst/>
                  <a:uLnTx/>
                  <a:uFillTx/>
                  <a:latin typeface="Meiryo UI" panose="020B0604030504040204" pitchFamily="50" charset="-128"/>
                  <a:ea typeface="Meiryo UI" panose="020B0604030504040204" pitchFamily="50" charset="-128"/>
                  <a:cs typeface="+mn-cs"/>
                </a:rPr>
                <a:t>被扶養者認定が可能</a:t>
              </a:r>
            </a:p>
          </p:txBody>
        </p:sp>
      </p:grpSp>
      <p:grpSp>
        <p:nvGrpSpPr>
          <p:cNvPr id="15" name="グループ化 14">
            <a:extLst>
              <a:ext uri="{FF2B5EF4-FFF2-40B4-BE49-F238E27FC236}">
                <a16:creationId xmlns:a16="http://schemas.microsoft.com/office/drawing/2014/main" id="{C46780CD-A833-2687-42B6-5E7BD747CF82}"/>
              </a:ext>
            </a:extLst>
          </p:cNvPr>
          <p:cNvGrpSpPr/>
          <p:nvPr/>
        </p:nvGrpSpPr>
        <p:grpSpPr>
          <a:xfrm>
            <a:off x="2106634" y="5260925"/>
            <a:ext cx="6651801" cy="1018505"/>
            <a:chOff x="2172025" y="5242522"/>
            <a:chExt cx="6651801" cy="1018505"/>
          </a:xfrm>
        </p:grpSpPr>
        <p:sp>
          <p:nvSpPr>
            <p:cNvPr id="52" name="正方形/長方形 51">
              <a:extLst>
                <a:ext uri="{FF2B5EF4-FFF2-40B4-BE49-F238E27FC236}">
                  <a16:creationId xmlns:a16="http://schemas.microsoft.com/office/drawing/2014/main" id="{03CE674F-5C98-2B71-C19C-DD8732017308}"/>
                </a:ext>
              </a:extLst>
            </p:cNvPr>
            <p:cNvSpPr/>
            <p:nvPr/>
          </p:nvSpPr>
          <p:spPr>
            <a:xfrm>
              <a:off x="2481400" y="5550937"/>
              <a:ext cx="6335527" cy="354649"/>
            </a:xfrm>
            <a:prstGeom prst="rect">
              <a:avLst/>
            </a:prstGeom>
            <a:noFill/>
          </p:spPr>
          <p:txBody>
            <a:bodyPr wrap="square" rtlCol="0">
              <a:spAutoFit/>
            </a:bodyPr>
            <a:lstStyle/>
            <a:p>
              <a:pPr>
                <a:lnSpc>
                  <a:spcPct val="120000"/>
                </a:lnSpc>
                <a:buSzPct val="200000"/>
              </a:pPr>
              <a:r>
                <a:rPr kumimoji="1" lang="ja-JP" altLang="en-US" sz="1600" b="1" dirty="0">
                  <a:solidFill>
                    <a:prstClr val="black"/>
                  </a:solidFill>
                  <a:latin typeface="Meiryo UI" panose="020B0604030504040204" pitchFamily="50" charset="-128"/>
                  <a:ea typeface="Meiryo UI" panose="020B0604030504040204" pitchFamily="50" charset="-128"/>
                </a:rPr>
                <a:t>見直しの手順をわかりやすく示したフローチャート</a:t>
              </a:r>
              <a:r>
                <a:rPr kumimoji="1" lang="ja-JP" altLang="en-US" sz="1600" dirty="0">
                  <a:solidFill>
                    <a:prstClr val="black"/>
                  </a:solidFill>
                  <a:latin typeface="Meiryo UI" panose="020B0604030504040204" pitchFamily="50" charset="-128"/>
                  <a:ea typeface="Meiryo UI" panose="020B0604030504040204" pitchFamily="50" charset="-128"/>
                </a:rPr>
                <a:t>を作って発表しました。</a:t>
              </a:r>
              <a:endParaRPr kumimoji="1" lang="en-US" altLang="ja-JP" sz="1600" dirty="0">
                <a:solidFill>
                  <a:prstClr val="black"/>
                </a:solidFill>
                <a:latin typeface="Meiryo UI" panose="020B0604030504040204" pitchFamily="50" charset="-128"/>
                <a:ea typeface="Meiryo UI" panose="020B0604030504040204" pitchFamily="50" charset="-128"/>
              </a:endParaRPr>
            </a:p>
          </p:txBody>
        </p:sp>
        <p:sp>
          <p:nvSpPr>
            <p:cNvPr id="53" name="楕円 52">
              <a:extLst>
                <a:ext uri="{FF2B5EF4-FFF2-40B4-BE49-F238E27FC236}">
                  <a16:creationId xmlns:a16="http://schemas.microsoft.com/office/drawing/2014/main" id="{6FA216ED-C57D-E9A7-8570-758CDC9C3FA6}"/>
                </a:ext>
              </a:extLst>
            </p:cNvPr>
            <p:cNvSpPr/>
            <p:nvPr/>
          </p:nvSpPr>
          <p:spPr>
            <a:xfrm>
              <a:off x="2199346" y="5558123"/>
              <a:ext cx="332826" cy="332826"/>
            </a:xfrm>
            <a:prstGeom prst="ellipse">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Arial" panose="020B0604020202020204" pitchFamily="34" charset="0"/>
                  <a:cs typeface="Arial" panose="020B0604020202020204" pitchFamily="34" charset="0"/>
                </a:rPr>
                <a:t>1</a:t>
              </a:r>
              <a:endParaRPr kumimoji="1" lang="ja-JP" altLang="en-US" sz="1600" b="1" dirty="0">
                <a:latin typeface="Arial" panose="020B0604020202020204" pitchFamily="34" charset="0"/>
                <a:cs typeface="Arial" panose="020B0604020202020204" pitchFamily="34" charset="0"/>
              </a:endParaRPr>
            </a:p>
          </p:txBody>
        </p:sp>
        <p:sp>
          <p:nvSpPr>
            <p:cNvPr id="54" name="楕円 53">
              <a:extLst>
                <a:ext uri="{FF2B5EF4-FFF2-40B4-BE49-F238E27FC236}">
                  <a16:creationId xmlns:a16="http://schemas.microsoft.com/office/drawing/2014/main" id="{D91DD01A-9CFD-935A-0667-D6BB3C37E662}"/>
                </a:ext>
              </a:extLst>
            </p:cNvPr>
            <p:cNvSpPr/>
            <p:nvPr/>
          </p:nvSpPr>
          <p:spPr>
            <a:xfrm>
              <a:off x="2199346" y="5928201"/>
              <a:ext cx="332826" cy="332826"/>
            </a:xfrm>
            <a:prstGeom prst="ellipse">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latin typeface="Arial" panose="020B0604020202020204" pitchFamily="34" charset="0"/>
                  <a:cs typeface="Arial" panose="020B0604020202020204" pitchFamily="34" charset="0"/>
                </a:rPr>
                <a:t>2</a:t>
              </a:r>
              <a:endParaRPr kumimoji="1" lang="ja-JP" altLang="en-US" sz="1600" b="1" dirty="0">
                <a:latin typeface="Arial" panose="020B0604020202020204" pitchFamily="34" charset="0"/>
                <a:cs typeface="Arial" panose="020B0604020202020204" pitchFamily="34" charset="0"/>
              </a:endParaRPr>
            </a:p>
          </p:txBody>
        </p:sp>
        <p:sp>
          <p:nvSpPr>
            <p:cNvPr id="65" name="正方形/長方形 64">
              <a:extLst>
                <a:ext uri="{FF2B5EF4-FFF2-40B4-BE49-F238E27FC236}">
                  <a16:creationId xmlns:a16="http://schemas.microsoft.com/office/drawing/2014/main" id="{D2591CEA-B66B-2DBC-F16D-2503229974A6}"/>
                </a:ext>
              </a:extLst>
            </p:cNvPr>
            <p:cNvSpPr/>
            <p:nvPr/>
          </p:nvSpPr>
          <p:spPr>
            <a:xfrm>
              <a:off x="2488299" y="5902578"/>
              <a:ext cx="6335527" cy="354649"/>
            </a:xfrm>
            <a:prstGeom prst="rect">
              <a:avLst/>
            </a:prstGeom>
            <a:noFill/>
          </p:spPr>
          <p:txBody>
            <a:bodyPr wrap="square" rtlCol="0">
              <a:spAutoFit/>
            </a:bodyPr>
            <a:lstStyle/>
            <a:p>
              <a:pPr>
                <a:lnSpc>
                  <a:spcPct val="120000"/>
                </a:lnSpc>
                <a:buSzPct val="200000"/>
              </a:pPr>
              <a:r>
                <a:rPr kumimoji="1" lang="ja-JP" altLang="en-US" sz="1600" b="1" dirty="0">
                  <a:solidFill>
                    <a:prstClr val="black"/>
                  </a:solidFill>
                  <a:latin typeface="Meiryo UI" panose="020B0604030504040204" pitchFamily="50" charset="-128"/>
                  <a:ea typeface="Meiryo UI" panose="020B0604030504040204" pitchFamily="50" charset="-128"/>
                </a:rPr>
                <a:t>中小企業の団体などを通じて</a:t>
              </a:r>
              <a:r>
                <a:rPr kumimoji="1" lang="ja-JP" altLang="en-US" sz="1600" dirty="0">
                  <a:solidFill>
                    <a:prstClr val="black"/>
                  </a:solidFill>
                  <a:latin typeface="Meiryo UI" panose="020B0604030504040204" pitchFamily="50" charset="-128"/>
                  <a:ea typeface="Meiryo UI" panose="020B0604030504040204" pitchFamily="50" charset="-128"/>
                </a:rPr>
                <a:t>、この情報を広めています。</a:t>
              </a:r>
            </a:p>
          </p:txBody>
        </p:sp>
        <p:sp>
          <p:nvSpPr>
            <p:cNvPr id="66" name="正方形/長方形 65">
              <a:extLst>
                <a:ext uri="{FF2B5EF4-FFF2-40B4-BE49-F238E27FC236}">
                  <a16:creationId xmlns:a16="http://schemas.microsoft.com/office/drawing/2014/main" id="{5EEE0651-152F-ACE8-EF03-B1929E6C1397}"/>
                </a:ext>
              </a:extLst>
            </p:cNvPr>
            <p:cNvSpPr/>
            <p:nvPr/>
          </p:nvSpPr>
          <p:spPr>
            <a:xfrm>
              <a:off x="2172025" y="5242522"/>
              <a:ext cx="6335527" cy="321883"/>
            </a:xfrm>
            <a:prstGeom prst="rect">
              <a:avLst/>
            </a:prstGeom>
            <a:noFill/>
          </p:spPr>
          <p:txBody>
            <a:bodyPr wrap="square" rtlCol="0">
              <a:spAutoFit/>
            </a:bodyPr>
            <a:lstStyle/>
            <a:p>
              <a:pPr>
                <a:lnSpc>
                  <a:spcPct val="120000"/>
                </a:lnSpc>
                <a:buSzPct val="200000"/>
              </a:pPr>
              <a:r>
                <a:rPr kumimoji="1" lang="ja-JP" altLang="en-US" sz="1400" dirty="0">
                  <a:solidFill>
                    <a:prstClr val="black"/>
                  </a:solidFill>
                  <a:latin typeface="Meiryo UI" panose="020B0604030504040204" pitchFamily="50" charset="-128"/>
                  <a:ea typeface="Meiryo UI" panose="020B0604030504040204" pitchFamily="50" charset="-128"/>
                </a:rPr>
                <a:t>特に中小企業でも配偶者手当の見直しが進むよう、</a:t>
              </a:r>
            </a:p>
          </p:txBody>
        </p:sp>
      </p:grpSp>
      <p:pic>
        <p:nvPicPr>
          <p:cNvPr id="7" name="図 6" descr="テキスト&#10;&#10;中程度の精度で自動的に生成された説明">
            <a:extLst>
              <a:ext uri="{FF2B5EF4-FFF2-40B4-BE49-F238E27FC236}">
                <a16:creationId xmlns:a16="http://schemas.microsoft.com/office/drawing/2014/main" id="{9D748D07-B0AC-D49B-B08C-104DB41DB5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00000">
            <a:off x="8364021" y="4867462"/>
            <a:ext cx="884929" cy="1256464"/>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7600356F-6654-4741-3916-57D7BBFCFEB1}"/>
              </a:ext>
            </a:extLst>
          </p:cNvPr>
          <p:cNvPicPr>
            <a:picLocks noChangeAspect="1"/>
          </p:cNvPicPr>
          <p:nvPr/>
        </p:nvPicPr>
        <p:blipFill>
          <a:blip r:embed="rId6"/>
          <a:srcRect b="44674"/>
          <a:stretch/>
        </p:blipFill>
        <p:spPr>
          <a:xfrm flipH="1">
            <a:off x="736154" y="3504725"/>
            <a:ext cx="1060085" cy="1114900"/>
          </a:xfrm>
          <a:prstGeom prst="rect">
            <a:avLst/>
          </a:prstGeom>
        </p:spPr>
      </p:pic>
      <p:pic>
        <p:nvPicPr>
          <p:cNvPr id="9" name="図 8">
            <a:extLst>
              <a:ext uri="{FF2B5EF4-FFF2-40B4-BE49-F238E27FC236}">
                <a16:creationId xmlns:a16="http://schemas.microsoft.com/office/drawing/2014/main" id="{CFA21BE7-D06C-8EA3-0ECA-719AD912F76A}"/>
              </a:ext>
            </a:extLst>
          </p:cNvPr>
          <p:cNvPicPr>
            <a:picLocks noChangeAspect="1"/>
          </p:cNvPicPr>
          <p:nvPr/>
        </p:nvPicPr>
        <p:blipFill>
          <a:blip r:embed="rId7"/>
          <a:srcRect b="30895"/>
          <a:stretch/>
        </p:blipFill>
        <p:spPr>
          <a:xfrm>
            <a:off x="8051569" y="3529823"/>
            <a:ext cx="1183948" cy="1105240"/>
          </a:xfrm>
          <a:prstGeom prst="rect">
            <a:avLst/>
          </a:prstGeom>
        </p:spPr>
      </p:pic>
      <p:sp>
        <p:nvSpPr>
          <p:cNvPr id="2" name="テキスト ボックス 1">
            <a:extLst>
              <a:ext uri="{FF2B5EF4-FFF2-40B4-BE49-F238E27FC236}">
                <a16:creationId xmlns:a16="http://schemas.microsoft.com/office/drawing/2014/main" id="{39E4FFCB-EFE1-4929-D104-C2187FE9B15D}"/>
              </a:ext>
            </a:extLst>
          </p:cNvPr>
          <p:cNvSpPr txBox="1"/>
          <p:nvPr/>
        </p:nvSpPr>
        <p:spPr>
          <a:xfrm>
            <a:off x="4294502" y="6350235"/>
            <a:ext cx="5076000" cy="276999"/>
          </a:xfrm>
          <a:prstGeom prst="rect">
            <a:avLst/>
          </a:prstGeom>
          <a:noFill/>
        </p:spPr>
        <p:txBody>
          <a:bodyPr wrap="square" rtlCol="0">
            <a:spAutoFit/>
          </a:bodyPr>
          <a:lstStyle/>
          <a:p>
            <a:r>
              <a:rPr kumimoji="1" lang="ja-JP" altLang="en-US" sz="1200" dirty="0">
                <a:solidFill>
                  <a:prstClr val="black"/>
                </a:solidFill>
                <a:latin typeface="Meiryo UI" panose="020B0604030504040204" pitchFamily="50" charset="-128"/>
                <a:ea typeface="Meiryo UI" panose="020B0604030504040204" pitchFamily="50" charset="-128"/>
              </a:rPr>
              <a:t>お問い合わせ／年収の壁突破・総合相談窓口　フリーダイヤル </a:t>
            </a:r>
            <a:r>
              <a:rPr kumimoji="1" lang="en-US" altLang="ja-JP" sz="1200" dirty="0">
                <a:solidFill>
                  <a:prstClr val="black"/>
                </a:solidFill>
                <a:latin typeface="Meiryo UI" panose="020B0604030504040204" pitchFamily="50" charset="-128"/>
                <a:ea typeface="Meiryo UI" panose="020B0604030504040204" pitchFamily="50" charset="-128"/>
              </a:rPr>
              <a:t>0120-030-045</a:t>
            </a:r>
            <a:endParaRPr kumimoji="1" lang="ja-JP" altLang="en-US" sz="1200" dirty="0">
              <a:solidFill>
                <a:prstClr val="black"/>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5139FA2C-53BB-2860-E1DC-690F1F4B2B7D}"/>
              </a:ext>
            </a:extLst>
          </p:cNvPr>
          <p:cNvSpPr/>
          <p:nvPr/>
        </p:nvSpPr>
        <p:spPr>
          <a:xfrm>
            <a:off x="1262457" y="4823103"/>
            <a:ext cx="2546631" cy="369332"/>
          </a:xfrm>
          <a:prstGeom prst="rect">
            <a:avLst/>
          </a:prstGeom>
          <a:solidFill>
            <a:srgbClr val="ED8137"/>
          </a:solidFill>
        </p:spPr>
        <p:txBody>
          <a:bodyPr wrap="square">
            <a:spAutoFit/>
          </a:bodyPr>
          <a:lstStyle/>
          <a:p>
            <a:pPr algn="ctr" fontAlgn="base">
              <a:spcBef>
                <a:spcPct val="0"/>
              </a:spcBef>
              <a:spcAft>
                <a:spcPct val="0"/>
              </a:spcAft>
            </a:pPr>
            <a:r>
              <a:rPr kumimoji="1" lang="ja-JP" altLang="en-US" b="1" spc="100" dirty="0">
                <a:solidFill>
                  <a:schemeClr val="bg1"/>
                </a:solidFill>
                <a:latin typeface="+mn-ea"/>
              </a:rPr>
              <a:t>配偶者手当への対応</a:t>
            </a:r>
          </a:p>
        </p:txBody>
      </p:sp>
      <p:pic>
        <p:nvPicPr>
          <p:cNvPr id="11" name="図 10">
            <a:extLst>
              <a:ext uri="{FF2B5EF4-FFF2-40B4-BE49-F238E27FC236}">
                <a16:creationId xmlns:a16="http://schemas.microsoft.com/office/drawing/2014/main" id="{DEF42C3E-90BE-827F-0215-E0059E26E241}"/>
              </a:ext>
            </a:extLst>
          </p:cNvPr>
          <p:cNvPicPr>
            <a:picLocks noChangeAspect="1"/>
          </p:cNvPicPr>
          <p:nvPr/>
        </p:nvPicPr>
        <p:blipFill>
          <a:blip r:embed="rId8"/>
          <a:stretch>
            <a:fillRect/>
          </a:stretch>
        </p:blipFill>
        <p:spPr>
          <a:xfrm>
            <a:off x="736154" y="4736053"/>
            <a:ext cx="465492" cy="506469"/>
          </a:xfrm>
          <a:prstGeom prst="rect">
            <a:avLst/>
          </a:prstGeom>
        </p:spPr>
      </p:pic>
    </p:spTree>
    <p:extLst>
      <p:ext uri="{BB962C8B-B14F-4D97-AF65-F5344CB8AC3E}">
        <p14:creationId xmlns:p14="http://schemas.microsoft.com/office/powerpoint/2010/main" val="112358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グラフィックス 2">
            <a:extLst>
              <a:ext uri="{FF2B5EF4-FFF2-40B4-BE49-F238E27FC236}">
                <a16:creationId xmlns:a16="http://schemas.microsoft.com/office/drawing/2014/main" id="{93269797-2C25-CE87-F41E-5716313C7E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2" y="453424"/>
            <a:ext cx="5932838" cy="820964"/>
          </a:xfrm>
          <a:prstGeom prst="rect">
            <a:avLst/>
          </a:prstGeom>
        </p:spPr>
      </p:pic>
      <p:pic>
        <p:nvPicPr>
          <p:cNvPr id="47" name="図 46">
            <a:extLst>
              <a:ext uri="{FF2B5EF4-FFF2-40B4-BE49-F238E27FC236}">
                <a16:creationId xmlns:a16="http://schemas.microsoft.com/office/drawing/2014/main" id="{2C46E75F-4C12-8B9C-F2C5-C338448CAC30}"/>
              </a:ext>
            </a:extLst>
          </p:cNvPr>
          <p:cNvPicPr>
            <a:picLocks noChangeAspect="1"/>
          </p:cNvPicPr>
          <p:nvPr/>
        </p:nvPicPr>
        <p:blipFill>
          <a:blip r:embed="rId5"/>
          <a:stretch>
            <a:fillRect/>
          </a:stretch>
        </p:blipFill>
        <p:spPr>
          <a:xfrm>
            <a:off x="5530616" y="1326673"/>
            <a:ext cx="2953089" cy="1140488"/>
          </a:xfrm>
          <a:prstGeom prst="rect">
            <a:avLst/>
          </a:prstGeom>
        </p:spPr>
      </p:pic>
      <p:sp>
        <p:nvSpPr>
          <p:cNvPr id="2" name="テキスト ボックス 1">
            <a:extLst>
              <a:ext uri="{FF2B5EF4-FFF2-40B4-BE49-F238E27FC236}">
                <a16:creationId xmlns:a16="http://schemas.microsoft.com/office/drawing/2014/main" id="{C473E994-E5C3-CC4E-128D-A6A46D269D3C}"/>
              </a:ext>
            </a:extLst>
          </p:cNvPr>
          <p:cNvSpPr txBox="1"/>
          <p:nvPr/>
        </p:nvSpPr>
        <p:spPr>
          <a:xfrm>
            <a:off x="618894" y="1343331"/>
            <a:ext cx="8804443" cy="103380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従業員</a:t>
            </a:r>
            <a:r>
              <a:rPr kumimoji="1" lang="en-US" altLang="ja-JP" sz="18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51</a:t>
            </a:r>
            <a:r>
              <a:rPr kumimoji="1" lang="ja-JP" altLang="en-US" sz="1800" b="1" i="0" u="none" strike="noStrike" kern="120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人以上の企業等</a:t>
            </a:r>
            <a:r>
              <a:rPr kumimoji="1" lang="ja-JP" altLang="en-US" sz="1100" dirty="0">
                <a:latin typeface="Meiryo UI"/>
                <a:ea typeface="Meiryo UI"/>
              </a:rPr>
              <a:t>（</a:t>
            </a:r>
            <a:r>
              <a:rPr kumimoji="1" lang="en-US" altLang="ja-JP" sz="1100" b="0" i="0" u="none" strike="noStrike" kern="1200" cap="none" spc="0" normalizeH="0" baseline="0" noProof="0" dirty="0">
                <a:ln>
                  <a:noFill/>
                </a:ln>
                <a:effectLst/>
                <a:uLnTx/>
                <a:uFillTx/>
                <a:latin typeface="Meiryo UI"/>
                <a:ea typeface="Meiryo UI"/>
                <a:cs typeface="+mn-cs"/>
              </a:rPr>
              <a:t>2024</a:t>
            </a:r>
            <a:r>
              <a:rPr kumimoji="1" lang="ja-JP" altLang="en-US" sz="1100" b="0" i="0" u="none" strike="noStrike" kern="1200" cap="none" spc="0" normalizeH="0" baseline="0" noProof="0" dirty="0">
                <a:ln>
                  <a:noFill/>
                </a:ln>
                <a:effectLst/>
                <a:uLnTx/>
                <a:uFillTx/>
                <a:latin typeface="Meiryo UI"/>
                <a:ea typeface="Meiryo UI"/>
                <a:cs typeface="+mn-cs"/>
              </a:rPr>
              <a:t>年</a:t>
            </a:r>
            <a:r>
              <a:rPr kumimoji="1" lang="en-US" altLang="ja-JP" sz="1100" b="0" i="0" u="none" strike="noStrike" kern="1200" cap="none" spc="0" normalizeH="0" baseline="0" noProof="0" dirty="0">
                <a:ln>
                  <a:noFill/>
                </a:ln>
                <a:effectLst/>
                <a:uLnTx/>
                <a:uFillTx/>
                <a:latin typeface="Meiryo UI"/>
                <a:ea typeface="Meiryo UI"/>
                <a:cs typeface="+mn-cs"/>
              </a:rPr>
              <a:t>10</a:t>
            </a:r>
            <a:r>
              <a:rPr kumimoji="1" lang="ja-JP" altLang="en-US" sz="1100" b="0" i="0" u="none" strike="noStrike" kern="1200" cap="none" spc="0" normalizeH="0" baseline="0" noProof="0" dirty="0">
                <a:ln>
                  <a:noFill/>
                </a:ln>
                <a:effectLst/>
                <a:uLnTx/>
                <a:uFillTx/>
                <a:latin typeface="Meiryo UI"/>
                <a:ea typeface="Meiryo UI"/>
                <a:cs typeface="+mn-cs"/>
              </a:rPr>
              <a:t>月以降）</a:t>
            </a:r>
            <a:endParaRPr kumimoji="1" lang="en-US" altLang="ja-JP" sz="1100" b="0" i="0" u="none" strike="noStrike" kern="1200" cap="none" spc="0" normalizeH="0" baseline="0" noProof="0" dirty="0">
              <a:ln>
                <a:noFill/>
              </a:ln>
              <a:effectLst/>
              <a:uLnTx/>
              <a:uFillTx/>
              <a:latin typeface="Meiryo UI"/>
              <a:ea typeface="Meiryo UI"/>
              <a:cs typeface="+mn-cs"/>
            </a:endParaRPr>
          </a:p>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で働く方で</a:t>
            </a:r>
            <a:r>
              <a:rPr kumimoji="0" lang="ja-JP" altLang="en-US" sz="1600" b="1" i="0" u="none" strike="noStrike" kern="1200" cap="none" spc="0" normalizeH="0" baseline="0" noProof="0" dirty="0">
                <a:ln>
                  <a:noFill/>
                </a:ln>
                <a:solidFill>
                  <a:prstClr val="black"/>
                </a:solidFill>
                <a:effectLst/>
                <a:uLnTx/>
                <a:uFillTx/>
                <a:latin typeface="PUDShinGoPr6N-DeBold"/>
                <a:ea typeface="Meiryo UI"/>
                <a:cs typeface="+mn-cs"/>
              </a:rPr>
              <a:t>以下の４つの条件全てに当てはまる方が、</a:t>
            </a:r>
            <a:br>
              <a:rPr kumimoji="0" lang="en-US" altLang="ja-JP" sz="1600" b="1" i="0" u="none" strike="noStrike" kern="1200" cap="none" spc="0" normalizeH="0" baseline="0" noProof="0" dirty="0">
                <a:ln>
                  <a:noFill/>
                </a:ln>
                <a:solidFill>
                  <a:prstClr val="black"/>
                </a:solidFill>
                <a:effectLst/>
                <a:uLnTx/>
                <a:uFillTx/>
                <a:latin typeface="PUDShinGoPr6N-DeBold"/>
                <a:ea typeface="Meiryo UI"/>
                <a:cs typeface="+mn-cs"/>
              </a:rPr>
            </a:br>
            <a:r>
              <a:rPr kumimoji="0" lang="ja-JP" altLang="en-US" sz="1600" b="1" i="0" u="none" strike="noStrike" kern="1200" cap="none" spc="0" normalizeH="0" baseline="0" noProof="0" dirty="0">
                <a:ln>
                  <a:noFill/>
                </a:ln>
                <a:solidFill>
                  <a:prstClr val="black"/>
                </a:solidFill>
                <a:effectLst/>
                <a:uLnTx/>
                <a:uFillTx/>
                <a:latin typeface="PUDShinGoPr6N-DeBold"/>
                <a:ea typeface="Meiryo UI"/>
                <a:cs typeface="+mn-cs"/>
              </a:rPr>
              <a:t>社会保険加入の対象になります。</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4" name="フリーフォーム: 図形 593">
            <a:extLst>
              <a:ext uri="{FF2B5EF4-FFF2-40B4-BE49-F238E27FC236}">
                <a16:creationId xmlns:a16="http://schemas.microsoft.com/office/drawing/2014/main" id="{DB2DD164-41D9-B5E8-FFB3-A20E5211F3CF}"/>
              </a:ext>
            </a:extLst>
          </p:cNvPr>
          <p:cNvSpPr/>
          <p:nvPr/>
        </p:nvSpPr>
        <p:spPr>
          <a:xfrm>
            <a:off x="995343" y="2474710"/>
            <a:ext cx="7909966" cy="3915334"/>
          </a:xfrm>
          <a:custGeom>
            <a:avLst/>
            <a:gdLst>
              <a:gd name="connsiteX0" fmla="*/ 7736685 w 7909966"/>
              <a:gd name="connsiteY0" fmla="*/ 3915335 h 3915334"/>
              <a:gd name="connsiteX1" fmla="*/ 173281 w 7909966"/>
              <a:gd name="connsiteY1" fmla="*/ 3915335 h 3915334"/>
              <a:gd name="connsiteX2" fmla="*/ 0 w 7909966"/>
              <a:gd name="connsiteY2" fmla="*/ 3742053 h 3915334"/>
              <a:gd name="connsiteX3" fmla="*/ 0 w 7909966"/>
              <a:gd name="connsiteY3" fmla="*/ 173281 h 3915334"/>
              <a:gd name="connsiteX4" fmla="*/ 173281 w 7909966"/>
              <a:gd name="connsiteY4" fmla="*/ 0 h 3915334"/>
              <a:gd name="connsiteX5" fmla="*/ 7736685 w 7909966"/>
              <a:gd name="connsiteY5" fmla="*/ 0 h 3915334"/>
              <a:gd name="connsiteX6" fmla="*/ 7909966 w 7909966"/>
              <a:gd name="connsiteY6" fmla="*/ 173281 h 3915334"/>
              <a:gd name="connsiteX7" fmla="*/ 7909966 w 7909966"/>
              <a:gd name="connsiteY7" fmla="*/ 3742053 h 3915334"/>
              <a:gd name="connsiteX8" fmla="*/ 7736685 w 7909966"/>
              <a:gd name="connsiteY8" fmla="*/ 3915335 h 391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9966" h="3915334">
                <a:moveTo>
                  <a:pt x="7736685" y="3915335"/>
                </a:moveTo>
                <a:lnTo>
                  <a:pt x="173281" y="3915335"/>
                </a:lnTo>
                <a:cubicBezTo>
                  <a:pt x="77625" y="3915335"/>
                  <a:pt x="0" y="3837709"/>
                  <a:pt x="0" y="3742053"/>
                </a:cubicBezTo>
                <a:lnTo>
                  <a:pt x="0" y="173281"/>
                </a:lnTo>
                <a:cubicBezTo>
                  <a:pt x="0" y="77625"/>
                  <a:pt x="77625" y="0"/>
                  <a:pt x="173281" y="0"/>
                </a:cubicBezTo>
                <a:lnTo>
                  <a:pt x="7736685" y="0"/>
                </a:lnTo>
                <a:cubicBezTo>
                  <a:pt x="7832341" y="0"/>
                  <a:pt x="7909966" y="77625"/>
                  <a:pt x="7909966" y="173281"/>
                </a:cubicBezTo>
                <a:lnTo>
                  <a:pt x="7909966" y="3742053"/>
                </a:lnTo>
                <a:cubicBezTo>
                  <a:pt x="7909966" y="3837709"/>
                  <a:pt x="7832341" y="3915335"/>
                  <a:pt x="7736685" y="3915335"/>
                </a:cubicBezTo>
              </a:path>
            </a:pathLst>
          </a:custGeom>
          <a:solidFill>
            <a:srgbClr val="F3A073"/>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595" name="フリーフォーム: 図形 594">
            <a:extLst>
              <a:ext uri="{FF2B5EF4-FFF2-40B4-BE49-F238E27FC236}">
                <a16:creationId xmlns:a16="http://schemas.microsoft.com/office/drawing/2014/main" id="{872CAF39-A67E-4371-BDD9-A5F7EADB9831}"/>
              </a:ext>
            </a:extLst>
          </p:cNvPr>
          <p:cNvSpPr/>
          <p:nvPr/>
        </p:nvSpPr>
        <p:spPr>
          <a:xfrm>
            <a:off x="1071898" y="2559975"/>
            <a:ext cx="3835565" cy="1831373"/>
          </a:xfrm>
          <a:custGeom>
            <a:avLst/>
            <a:gdLst>
              <a:gd name="connsiteX0" fmla="*/ 3721267 w 3835565"/>
              <a:gd name="connsiteY0" fmla="*/ 1831374 h 1831373"/>
              <a:gd name="connsiteX1" fmla="*/ 114298 w 3835565"/>
              <a:gd name="connsiteY1" fmla="*/ 1831374 h 1831373"/>
              <a:gd name="connsiteX2" fmla="*/ 0 w 3835565"/>
              <a:gd name="connsiteY2" fmla="*/ 1717075 h 1831373"/>
              <a:gd name="connsiteX3" fmla="*/ 0 w 3835565"/>
              <a:gd name="connsiteY3" fmla="*/ 114299 h 1831373"/>
              <a:gd name="connsiteX4" fmla="*/ 114298 w 3835565"/>
              <a:gd name="connsiteY4" fmla="*/ 0 h 1831373"/>
              <a:gd name="connsiteX5" fmla="*/ 3721267 w 3835565"/>
              <a:gd name="connsiteY5" fmla="*/ 0 h 1831373"/>
              <a:gd name="connsiteX6" fmla="*/ 3835566 w 3835565"/>
              <a:gd name="connsiteY6" fmla="*/ 114299 h 1831373"/>
              <a:gd name="connsiteX7" fmla="*/ 3835566 w 3835565"/>
              <a:gd name="connsiteY7" fmla="*/ 1717075 h 1831373"/>
              <a:gd name="connsiteX8" fmla="*/ 3721267 w 3835565"/>
              <a:gd name="connsiteY8" fmla="*/ 1831374 h 183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565" h="1831373">
                <a:moveTo>
                  <a:pt x="3721267" y="1831374"/>
                </a:moveTo>
                <a:lnTo>
                  <a:pt x="114298" y="1831374"/>
                </a:lnTo>
                <a:cubicBezTo>
                  <a:pt x="51190" y="1831374"/>
                  <a:pt x="0" y="1780184"/>
                  <a:pt x="0" y="1717075"/>
                </a:cubicBezTo>
                <a:lnTo>
                  <a:pt x="0" y="114299"/>
                </a:lnTo>
                <a:cubicBezTo>
                  <a:pt x="0" y="51190"/>
                  <a:pt x="51190" y="0"/>
                  <a:pt x="114298" y="0"/>
                </a:cubicBezTo>
                <a:lnTo>
                  <a:pt x="3721267" y="0"/>
                </a:lnTo>
                <a:cubicBezTo>
                  <a:pt x="3784376" y="0"/>
                  <a:pt x="3835566" y="51190"/>
                  <a:pt x="3835566" y="114299"/>
                </a:cubicBezTo>
                <a:lnTo>
                  <a:pt x="3835566" y="1717075"/>
                </a:lnTo>
                <a:cubicBezTo>
                  <a:pt x="3835566" y="1780184"/>
                  <a:pt x="3784376" y="1831374"/>
                  <a:pt x="3721267" y="1831374"/>
                </a:cubicBezTo>
              </a:path>
            </a:pathLst>
          </a:custGeom>
          <a:solidFill>
            <a:srgbClr val="FFFCDE"/>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596" name="フリーフォーム: 図形 595">
            <a:extLst>
              <a:ext uri="{FF2B5EF4-FFF2-40B4-BE49-F238E27FC236}">
                <a16:creationId xmlns:a16="http://schemas.microsoft.com/office/drawing/2014/main" id="{20E26120-6D2B-7F52-A6A3-254A2B17656C}"/>
              </a:ext>
            </a:extLst>
          </p:cNvPr>
          <p:cNvSpPr/>
          <p:nvPr/>
        </p:nvSpPr>
        <p:spPr>
          <a:xfrm>
            <a:off x="1071287" y="4470807"/>
            <a:ext cx="3836635" cy="1833971"/>
          </a:xfrm>
          <a:custGeom>
            <a:avLst/>
            <a:gdLst>
              <a:gd name="connsiteX0" fmla="*/ 3721115 w 3836635"/>
              <a:gd name="connsiteY0" fmla="*/ 1833971 h 1833971"/>
              <a:gd name="connsiteX1" fmla="*/ 114146 w 3836635"/>
              <a:gd name="connsiteY1" fmla="*/ 1831221 h 1833971"/>
              <a:gd name="connsiteX2" fmla="*/ 0 w 3836635"/>
              <a:gd name="connsiteY2" fmla="*/ 1716922 h 1833971"/>
              <a:gd name="connsiteX3" fmla="*/ 1222 w 3836635"/>
              <a:gd name="connsiteY3" fmla="*/ 114146 h 1833971"/>
              <a:gd name="connsiteX4" fmla="*/ 115521 w 3836635"/>
              <a:gd name="connsiteY4" fmla="*/ 0 h 1833971"/>
              <a:gd name="connsiteX5" fmla="*/ 3722490 w 3836635"/>
              <a:gd name="connsiteY5" fmla="*/ 2750 h 1833971"/>
              <a:gd name="connsiteX6" fmla="*/ 3836635 w 3836635"/>
              <a:gd name="connsiteY6" fmla="*/ 117049 h 1833971"/>
              <a:gd name="connsiteX7" fmla="*/ 3835413 w 3836635"/>
              <a:gd name="connsiteY7" fmla="*/ 1719825 h 1833971"/>
              <a:gd name="connsiteX8" fmla="*/ 3721115 w 3836635"/>
              <a:gd name="connsiteY8" fmla="*/ 1833971 h 183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6635" h="1833971">
                <a:moveTo>
                  <a:pt x="3721115" y="1833971"/>
                </a:moveTo>
                <a:lnTo>
                  <a:pt x="114146" y="1831221"/>
                </a:lnTo>
                <a:cubicBezTo>
                  <a:pt x="51037" y="1831221"/>
                  <a:pt x="0" y="1780031"/>
                  <a:pt x="0" y="1716922"/>
                </a:cubicBezTo>
                <a:lnTo>
                  <a:pt x="1222" y="114146"/>
                </a:lnTo>
                <a:cubicBezTo>
                  <a:pt x="1222" y="51037"/>
                  <a:pt x="52412" y="0"/>
                  <a:pt x="115521" y="0"/>
                </a:cubicBezTo>
                <a:lnTo>
                  <a:pt x="3722490" y="2750"/>
                </a:lnTo>
                <a:cubicBezTo>
                  <a:pt x="3785598" y="2750"/>
                  <a:pt x="3836635" y="53940"/>
                  <a:pt x="3836635" y="117049"/>
                </a:cubicBezTo>
                <a:lnTo>
                  <a:pt x="3835413" y="1719825"/>
                </a:lnTo>
                <a:cubicBezTo>
                  <a:pt x="3835413" y="1782934"/>
                  <a:pt x="3784223" y="1833971"/>
                  <a:pt x="3721115" y="1833971"/>
                </a:cubicBezTo>
              </a:path>
            </a:pathLst>
          </a:custGeom>
          <a:solidFill>
            <a:srgbClr val="FFFCDE"/>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597" name="フリーフォーム: 図形 596">
            <a:extLst>
              <a:ext uri="{FF2B5EF4-FFF2-40B4-BE49-F238E27FC236}">
                <a16:creationId xmlns:a16="http://schemas.microsoft.com/office/drawing/2014/main" id="{47FE5183-C19A-1864-E527-BC146745E142}"/>
              </a:ext>
            </a:extLst>
          </p:cNvPr>
          <p:cNvSpPr/>
          <p:nvPr/>
        </p:nvSpPr>
        <p:spPr>
          <a:xfrm>
            <a:off x="4993799" y="2559975"/>
            <a:ext cx="3835565" cy="1831373"/>
          </a:xfrm>
          <a:custGeom>
            <a:avLst/>
            <a:gdLst>
              <a:gd name="connsiteX0" fmla="*/ 3721267 w 3835565"/>
              <a:gd name="connsiteY0" fmla="*/ 1831374 h 1831373"/>
              <a:gd name="connsiteX1" fmla="*/ 114298 w 3835565"/>
              <a:gd name="connsiteY1" fmla="*/ 1831374 h 1831373"/>
              <a:gd name="connsiteX2" fmla="*/ 0 w 3835565"/>
              <a:gd name="connsiteY2" fmla="*/ 1717075 h 1831373"/>
              <a:gd name="connsiteX3" fmla="*/ 0 w 3835565"/>
              <a:gd name="connsiteY3" fmla="*/ 114299 h 1831373"/>
              <a:gd name="connsiteX4" fmla="*/ 114298 w 3835565"/>
              <a:gd name="connsiteY4" fmla="*/ 0 h 1831373"/>
              <a:gd name="connsiteX5" fmla="*/ 3721267 w 3835565"/>
              <a:gd name="connsiteY5" fmla="*/ 0 h 1831373"/>
              <a:gd name="connsiteX6" fmla="*/ 3835565 w 3835565"/>
              <a:gd name="connsiteY6" fmla="*/ 114299 h 1831373"/>
              <a:gd name="connsiteX7" fmla="*/ 3835565 w 3835565"/>
              <a:gd name="connsiteY7" fmla="*/ 1717075 h 1831373"/>
              <a:gd name="connsiteX8" fmla="*/ 3721267 w 3835565"/>
              <a:gd name="connsiteY8" fmla="*/ 1831374 h 183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565" h="1831373">
                <a:moveTo>
                  <a:pt x="3721267" y="1831374"/>
                </a:moveTo>
                <a:lnTo>
                  <a:pt x="114298" y="1831374"/>
                </a:lnTo>
                <a:cubicBezTo>
                  <a:pt x="51189" y="1831374"/>
                  <a:pt x="0" y="1780184"/>
                  <a:pt x="0" y="1717075"/>
                </a:cubicBezTo>
                <a:lnTo>
                  <a:pt x="0" y="114299"/>
                </a:lnTo>
                <a:cubicBezTo>
                  <a:pt x="0" y="51190"/>
                  <a:pt x="51189" y="0"/>
                  <a:pt x="114298" y="0"/>
                </a:cubicBezTo>
                <a:lnTo>
                  <a:pt x="3721267" y="0"/>
                </a:lnTo>
                <a:cubicBezTo>
                  <a:pt x="3784376" y="0"/>
                  <a:pt x="3835565" y="51190"/>
                  <a:pt x="3835565" y="114299"/>
                </a:cubicBezTo>
                <a:lnTo>
                  <a:pt x="3835565" y="1717075"/>
                </a:lnTo>
                <a:cubicBezTo>
                  <a:pt x="3835565" y="1780184"/>
                  <a:pt x="3784376" y="1831374"/>
                  <a:pt x="3721267" y="1831374"/>
                </a:cubicBezTo>
              </a:path>
            </a:pathLst>
          </a:custGeom>
          <a:solidFill>
            <a:srgbClr val="FFFCDE"/>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110" normalizeH="0" baseline="0" noProof="0">
              <a:ln>
                <a:noFill/>
              </a:ln>
              <a:solidFill>
                <a:prstClr val="black"/>
              </a:solidFill>
              <a:effectLst/>
              <a:uLnTx/>
              <a:uFillTx/>
              <a:latin typeface="Meiryo UI"/>
              <a:ea typeface="Meiryo UI"/>
              <a:cs typeface="+mn-cs"/>
            </a:endParaRPr>
          </a:p>
        </p:txBody>
      </p:sp>
      <p:sp>
        <p:nvSpPr>
          <p:cNvPr id="598" name="フリーフォーム: 図形 597">
            <a:extLst>
              <a:ext uri="{FF2B5EF4-FFF2-40B4-BE49-F238E27FC236}">
                <a16:creationId xmlns:a16="http://schemas.microsoft.com/office/drawing/2014/main" id="{BB60426E-3355-2F4E-5DBB-6F810EABC2D0}"/>
              </a:ext>
            </a:extLst>
          </p:cNvPr>
          <p:cNvSpPr/>
          <p:nvPr/>
        </p:nvSpPr>
        <p:spPr>
          <a:xfrm>
            <a:off x="4993799" y="4472030"/>
            <a:ext cx="3835565" cy="1831373"/>
          </a:xfrm>
          <a:custGeom>
            <a:avLst/>
            <a:gdLst>
              <a:gd name="connsiteX0" fmla="*/ 3721267 w 3835565"/>
              <a:gd name="connsiteY0" fmla="*/ 1831373 h 1831373"/>
              <a:gd name="connsiteX1" fmla="*/ 114298 w 3835565"/>
              <a:gd name="connsiteY1" fmla="*/ 1831373 h 1831373"/>
              <a:gd name="connsiteX2" fmla="*/ 0 w 3835565"/>
              <a:gd name="connsiteY2" fmla="*/ 1717075 h 1831373"/>
              <a:gd name="connsiteX3" fmla="*/ 0 w 3835565"/>
              <a:gd name="connsiteY3" fmla="*/ 114298 h 1831373"/>
              <a:gd name="connsiteX4" fmla="*/ 114298 w 3835565"/>
              <a:gd name="connsiteY4" fmla="*/ 0 h 1831373"/>
              <a:gd name="connsiteX5" fmla="*/ 3721267 w 3835565"/>
              <a:gd name="connsiteY5" fmla="*/ 0 h 1831373"/>
              <a:gd name="connsiteX6" fmla="*/ 3835565 w 3835565"/>
              <a:gd name="connsiteY6" fmla="*/ 114298 h 1831373"/>
              <a:gd name="connsiteX7" fmla="*/ 3835565 w 3835565"/>
              <a:gd name="connsiteY7" fmla="*/ 1717075 h 1831373"/>
              <a:gd name="connsiteX8" fmla="*/ 3721267 w 3835565"/>
              <a:gd name="connsiteY8" fmla="*/ 1831373 h 183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565" h="1831373">
                <a:moveTo>
                  <a:pt x="3721267" y="1831373"/>
                </a:moveTo>
                <a:lnTo>
                  <a:pt x="114298" y="1831373"/>
                </a:lnTo>
                <a:cubicBezTo>
                  <a:pt x="51189" y="1831373"/>
                  <a:pt x="0" y="1780184"/>
                  <a:pt x="0" y="1717075"/>
                </a:cubicBezTo>
                <a:lnTo>
                  <a:pt x="0" y="114298"/>
                </a:lnTo>
                <a:cubicBezTo>
                  <a:pt x="0" y="51190"/>
                  <a:pt x="51189" y="0"/>
                  <a:pt x="114298" y="0"/>
                </a:cubicBezTo>
                <a:lnTo>
                  <a:pt x="3721267" y="0"/>
                </a:lnTo>
                <a:cubicBezTo>
                  <a:pt x="3784376" y="0"/>
                  <a:pt x="3835565" y="51190"/>
                  <a:pt x="3835565" y="114298"/>
                </a:cubicBezTo>
                <a:lnTo>
                  <a:pt x="3835565" y="1717075"/>
                </a:lnTo>
                <a:cubicBezTo>
                  <a:pt x="3835565" y="1780184"/>
                  <a:pt x="3784376" y="1831373"/>
                  <a:pt x="3721267" y="1831373"/>
                </a:cubicBezTo>
              </a:path>
            </a:pathLst>
          </a:custGeom>
          <a:solidFill>
            <a:srgbClr val="FFFCDE"/>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0" name="フリーフォーム: 図形 599">
            <a:extLst>
              <a:ext uri="{FF2B5EF4-FFF2-40B4-BE49-F238E27FC236}">
                <a16:creationId xmlns:a16="http://schemas.microsoft.com/office/drawing/2014/main" id="{B4A029B6-D315-B6DE-2C4D-223DEF3FCA87}"/>
              </a:ext>
            </a:extLst>
          </p:cNvPr>
          <p:cNvSpPr/>
          <p:nvPr/>
        </p:nvSpPr>
        <p:spPr>
          <a:xfrm>
            <a:off x="1820185" y="3091127"/>
            <a:ext cx="2338990" cy="1065359"/>
          </a:xfrm>
          <a:custGeom>
            <a:avLst/>
            <a:gdLst>
              <a:gd name="connsiteX0" fmla="*/ 2296969 w 2338990"/>
              <a:gd name="connsiteY0" fmla="*/ 1065360 h 1065359"/>
              <a:gd name="connsiteX1" fmla="*/ 41869 w 2338990"/>
              <a:gd name="connsiteY1" fmla="*/ 1065360 h 1065359"/>
              <a:gd name="connsiteX2" fmla="*/ 0 w 2338990"/>
              <a:gd name="connsiteY2" fmla="*/ 1023338 h 1065359"/>
              <a:gd name="connsiteX3" fmla="*/ 0 w 2338990"/>
              <a:gd name="connsiteY3" fmla="*/ 42022 h 1065359"/>
              <a:gd name="connsiteX4" fmla="*/ 41869 w 2338990"/>
              <a:gd name="connsiteY4" fmla="*/ 0 h 1065359"/>
              <a:gd name="connsiteX5" fmla="*/ 2296969 w 2338990"/>
              <a:gd name="connsiteY5" fmla="*/ 0 h 1065359"/>
              <a:gd name="connsiteX6" fmla="*/ 2338991 w 2338990"/>
              <a:gd name="connsiteY6" fmla="*/ 42022 h 1065359"/>
              <a:gd name="connsiteX7" fmla="*/ 2338991 w 2338990"/>
              <a:gd name="connsiteY7" fmla="*/ 1023338 h 1065359"/>
              <a:gd name="connsiteX8" fmla="*/ 2296969 w 2338990"/>
              <a:gd name="connsiteY8" fmla="*/ 1065360 h 1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990" h="1065359">
                <a:moveTo>
                  <a:pt x="2296969" y="1065360"/>
                </a:moveTo>
                <a:lnTo>
                  <a:pt x="41869" y="1065360"/>
                </a:lnTo>
                <a:cubicBezTo>
                  <a:pt x="18642" y="1065360"/>
                  <a:pt x="0" y="1046565"/>
                  <a:pt x="0" y="1023338"/>
                </a:cubicBezTo>
                <a:lnTo>
                  <a:pt x="0" y="42022"/>
                </a:lnTo>
                <a:cubicBezTo>
                  <a:pt x="0" y="18795"/>
                  <a:pt x="18795" y="0"/>
                  <a:pt x="41869" y="0"/>
                </a:cubicBezTo>
                <a:lnTo>
                  <a:pt x="2296969" y="0"/>
                </a:lnTo>
                <a:cubicBezTo>
                  <a:pt x="2320196" y="0"/>
                  <a:pt x="2338991" y="18795"/>
                  <a:pt x="2338991" y="42022"/>
                </a:cubicBezTo>
                <a:lnTo>
                  <a:pt x="2338991" y="1023338"/>
                </a:lnTo>
                <a:cubicBezTo>
                  <a:pt x="2338991" y="1046565"/>
                  <a:pt x="2320196" y="1065360"/>
                  <a:pt x="2296969" y="1065360"/>
                </a:cubicBezTo>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1" name="フリーフォーム: 図形 600">
            <a:extLst>
              <a:ext uri="{FF2B5EF4-FFF2-40B4-BE49-F238E27FC236}">
                <a16:creationId xmlns:a16="http://schemas.microsoft.com/office/drawing/2014/main" id="{98EE4D5D-2A37-CB34-026C-0DFD829350D6}"/>
              </a:ext>
            </a:extLst>
          </p:cNvPr>
          <p:cNvSpPr/>
          <p:nvPr/>
        </p:nvSpPr>
        <p:spPr>
          <a:xfrm>
            <a:off x="3784497" y="3152402"/>
            <a:ext cx="227374" cy="245864"/>
          </a:xfrm>
          <a:custGeom>
            <a:avLst/>
            <a:gdLst>
              <a:gd name="connsiteX0" fmla="*/ 195285 w 227374"/>
              <a:gd name="connsiteY0" fmla="*/ 245864 h 245864"/>
              <a:gd name="connsiteX1" fmla="*/ 32089 w 227374"/>
              <a:gd name="connsiteY1" fmla="*/ 245864 h 245864"/>
              <a:gd name="connsiteX2" fmla="*/ 0 w 227374"/>
              <a:gd name="connsiteY2" fmla="*/ 213775 h 245864"/>
              <a:gd name="connsiteX3" fmla="*/ 0 w 227374"/>
              <a:gd name="connsiteY3" fmla="*/ 32242 h 245864"/>
              <a:gd name="connsiteX4" fmla="*/ 32089 w 227374"/>
              <a:gd name="connsiteY4" fmla="*/ 0 h 245864"/>
              <a:gd name="connsiteX5" fmla="*/ 195285 w 227374"/>
              <a:gd name="connsiteY5" fmla="*/ 0 h 245864"/>
              <a:gd name="connsiteX6" fmla="*/ 227374 w 227374"/>
              <a:gd name="connsiteY6" fmla="*/ 32242 h 245864"/>
              <a:gd name="connsiteX7" fmla="*/ 227374 w 227374"/>
              <a:gd name="connsiteY7" fmla="*/ 213775 h 245864"/>
              <a:gd name="connsiteX8" fmla="*/ 195285 w 227374"/>
              <a:gd name="connsiteY8" fmla="*/ 245864 h 2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74" h="245864">
                <a:moveTo>
                  <a:pt x="195285" y="245864"/>
                </a:moveTo>
                <a:lnTo>
                  <a:pt x="32089" y="245864"/>
                </a:lnTo>
                <a:cubicBezTo>
                  <a:pt x="14364" y="245864"/>
                  <a:pt x="0" y="231500"/>
                  <a:pt x="0" y="213775"/>
                </a:cubicBezTo>
                <a:lnTo>
                  <a:pt x="0" y="32242"/>
                </a:lnTo>
                <a:cubicBezTo>
                  <a:pt x="0" y="14517"/>
                  <a:pt x="14364" y="0"/>
                  <a:pt x="32089" y="0"/>
                </a:cubicBezTo>
                <a:lnTo>
                  <a:pt x="195285" y="0"/>
                </a:lnTo>
                <a:cubicBezTo>
                  <a:pt x="213011" y="0"/>
                  <a:pt x="227374" y="14364"/>
                  <a:pt x="227374" y="32242"/>
                </a:cubicBezTo>
                <a:lnTo>
                  <a:pt x="227374" y="213775"/>
                </a:lnTo>
                <a:cubicBezTo>
                  <a:pt x="227374" y="231500"/>
                  <a:pt x="213011" y="245864"/>
                  <a:pt x="195285" y="245864"/>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2" name="フリーフォーム: 図形 601">
            <a:extLst>
              <a:ext uri="{FF2B5EF4-FFF2-40B4-BE49-F238E27FC236}">
                <a16:creationId xmlns:a16="http://schemas.microsoft.com/office/drawing/2014/main" id="{316B7F00-4946-74F4-629C-69B6CBAC8ABA}"/>
              </a:ext>
            </a:extLst>
          </p:cNvPr>
          <p:cNvSpPr/>
          <p:nvPr/>
        </p:nvSpPr>
        <p:spPr>
          <a:xfrm>
            <a:off x="3837368" y="3181282"/>
            <a:ext cx="33005" cy="49508"/>
          </a:xfrm>
          <a:custGeom>
            <a:avLst/>
            <a:gdLst>
              <a:gd name="connsiteX0" fmla="*/ 2598 w 33005"/>
              <a:gd name="connsiteY0" fmla="*/ 37437 h 49508"/>
              <a:gd name="connsiteX1" fmla="*/ 14669 w 33005"/>
              <a:gd name="connsiteY1" fmla="*/ 40493 h 49508"/>
              <a:gd name="connsiteX2" fmla="*/ 22309 w 33005"/>
              <a:gd name="connsiteY2" fmla="*/ 35298 h 49508"/>
              <a:gd name="connsiteX3" fmla="*/ 14211 w 33005"/>
              <a:gd name="connsiteY3" fmla="*/ 28575 h 49508"/>
              <a:gd name="connsiteX4" fmla="*/ 917 w 33005"/>
              <a:gd name="connsiteY4" fmla="*/ 14364 h 49508"/>
              <a:gd name="connsiteX5" fmla="*/ 19101 w 33005"/>
              <a:gd name="connsiteY5" fmla="*/ 0 h 49508"/>
              <a:gd name="connsiteX6" fmla="*/ 31325 w 33005"/>
              <a:gd name="connsiteY6" fmla="*/ 2445 h 49508"/>
              <a:gd name="connsiteX7" fmla="*/ 28880 w 33005"/>
              <a:gd name="connsiteY7" fmla="*/ 11155 h 49508"/>
              <a:gd name="connsiteX8" fmla="*/ 18795 w 33005"/>
              <a:gd name="connsiteY8" fmla="*/ 8863 h 49508"/>
              <a:gd name="connsiteX9" fmla="*/ 11766 w 33005"/>
              <a:gd name="connsiteY9" fmla="*/ 13447 h 49508"/>
              <a:gd name="connsiteX10" fmla="*/ 20629 w 33005"/>
              <a:gd name="connsiteY10" fmla="*/ 20170 h 49508"/>
              <a:gd name="connsiteX11" fmla="*/ 33006 w 33005"/>
              <a:gd name="connsiteY11" fmla="*/ 34534 h 49508"/>
              <a:gd name="connsiteX12" fmla="*/ 13600 w 33005"/>
              <a:gd name="connsiteY12" fmla="*/ 49509 h 49508"/>
              <a:gd name="connsiteX13" fmla="*/ 0 w 33005"/>
              <a:gd name="connsiteY13" fmla="*/ 46453 h 49508"/>
              <a:gd name="connsiteX14" fmla="*/ 2139 w 33005"/>
              <a:gd name="connsiteY14" fmla="*/ 37437 h 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5" h="49508">
                <a:moveTo>
                  <a:pt x="2598" y="37437"/>
                </a:moveTo>
                <a:cubicBezTo>
                  <a:pt x="5501" y="38965"/>
                  <a:pt x="9932" y="40493"/>
                  <a:pt x="14669" y="40493"/>
                </a:cubicBezTo>
                <a:cubicBezTo>
                  <a:pt x="19712" y="40493"/>
                  <a:pt x="22309" y="38354"/>
                  <a:pt x="22309" y="35298"/>
                </a:cubicBezTo>
                <a:cubicBezTo>
                  <a:pt x="22309" y="32395"/>
                  <a:pt x="20017" y="30561"/>
                  <a:pt x="14211" y="28575"/>
                </a:cubicBezTo>
                <a:cubicBezTo>
                  <a:pt x="6265" y="25671"/>
                  <a:pt x="917" y="21393"/>
                  <a:pt x="917" y="14364"/>
                </a:cubicBezTo>
                <a:cubicBezTo>
                  <a:pt x="917" y="6112"/>
                  <a:pt x="7793" y="0"/>
                  <a:pt x="19101" y="0"/>
                </a:cubicBezTo>
                <a:cubicBezTo>
                  <a:pt x="24602" y="0"/>
                  <a:pt x="28575" y="1070"/>
                  <a:pt x="31325" y="2445"/>
                </a:cubicBezTo>
                <a:lnTo>
                  <a:pt x="28880" y="11155"/>
                </a:lnTo>
                <a:cubicBezTo>
                  <a:pt x="27046" y="10238"/>
                  <a:pt x="23532" y="8863"/>
                  <a:pt x="18795" y="8863"/>
                </a:cubicBezTo>
                <a:cubicBezTo>
                  <a:pt x="14058" y="8863"/>
                  <a:pt x="11766" y="11002"/>
                  <a:pt x="11766" y="13447"/>
                </a:cubicBezTo>
                <a:cubicBezTo>
                  <a:pt x="11766" y="16503"/>
                  <a:pt x="14364" y="17878"/>
                  <a:pt x="20629" y="20170"/>
                </a:cubicBezTo>
                <a:cubicBezTo>
                  <a:pt x="29186" y="23379"/>
                  <a:pt x="33006" y="27811"/>
                  <a:pt x="33006" y="34534"/>
                </a:cubicBezTo>
                <a:cubicBezTo>
                  <a:pt x="33006" y="42633"/>
                  <a:pt x="26894" y="49509"/>
                  <a:pt x="13600" y="49509"/>
                </a:cubicBezTo>
                <a:cubicBezTo>
                  <a:pt x="8099" y="49509"/>
                  <a:pt x="2750" y="47981"/>
                  <a:pt x="0" y="46453"/>
                </a:cubicBezTo>
                <a:lnTo>
                  <a:pt x="2139" y="37437"/>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3" name="フリーフォーム: 図形 602">
            <a:extLst>
              <a:ext uri="{FF2B5EF4-FFF2-40B4-BE49-F238E27FC236}">
                <a16:creationId xmlns:a16="http://schemas.microsoft.com/office/drawing/2014/main" id="{A5BA8240-22B1-86DC-9037-133D40A0B360}"/>
              </a:ext>
            </a:extLst>
          </p:cNvPr>
          <p:cNvSpPr/>
          <p:nvPr/>
        </p:nvSpPr>
        <p:spPr>
          <a:xfrm>
            <a:off x="3880918" y="3195034"/>
            <a:ext cx="33158" cy="35603"/>
          </a:xfrm>
          <a:custGeom>
            <a:avLst/>
            <a:gdLst>
              <a:gd name="connsiteX0" fmla="*/ 32853 w 33158"/>
              <a:gd name="connsiteY0" fmla="*/ 23685 h 35603"/>
              <a:gd name="connsiteX1" fmla="*/ 33159 w 33158"/>
              <a:gd name="connsiteY1" fmla="*/ 34840 h 35603"/>
              <a:gd name="connsiteX2" fmla="*/ 23685 w 33158"/>
              <a:gd name="connsiteY2" fmla="*/ 34840 h 35603"/>
              <a:gd name="connsiteX3" fmla="*/ 23226 w 33158"/>
              <a:gd name="connsiteY3" fmla="*/ 29950 h 35603"/>
              <a:gd name="connsiteX4" fmla="*/ 23074 w 33158"/>
              <a:gd name="connsiteY4" fmla="*/ 29950 h 35603"/>
              <a:gd name="connsiteX5" fmla="*/ 12224 w 33158"/>
              <a:gd name="connsiteY5" fmla="*/ 35604 h 35603"/>
              <a:gd name="connsiteX6" fmla="*/ 0 w 33158"/>
              <a:gd name="connsiteY6" fmla="*/ 20476 h 35603"/>
              <a:gd name="connsiteX7" fmla="*/ 0 w 33158"/>
              <a:gd name="connsiteY7" fmla="*/ 0 h 35603"/>
              <a:gd name="connsiteX8" fmla="*/ 10849 w 33158"/>
              <a:gd name="connsiteY8" fmla="*/ 0 h 35603"/>
              <a:gd name="connsiteX9" fmla="*/ 10849 w 33158"/>
              <a:gd name="connsiteY9" fmla="*/ 18795 h 35603"/>
              <a:gd name="connsiteX10" fmla="*/ 16350 w 33158"/>
              <a:gd name="connsiteY10" fmla="*/ 26894 h 35603"/>
              <a:gd name="connsiteX11" fmla="*/ 21698 w 33158"/>
              <a:gd name="connsiteY11" fmla="*/ 23074 h 35603"/>
              <a:gd name="connsiteX12" fmla="*/ 22004 w 33158"/>
              <a:gd name="connsiteY12" fmla="*/ 20782 h 35603"/>
              <a:gd name="connsiteX13" fmla="*/ 22004 w 33158"/>
              <a:gd name="connsiteY13" fmla="*/ 0 h 35603"/>
              <a:gd name="connsiteX14" fmla="*/ 32853 w 33158"/>
              <a:gd name="connsiteY14" fmla="*/ 0 h 35603"/>
              <a:gd name="connsiteX15" fmla="*/ 32853 w 33158"/>
              <a:gd name="connsiteY15" fmla="*/ 23685 h 3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58" h="35603">
                <a:moveTo>
                  <a:pt x="32853" y="23685"/>
                </a:moveTo>
                <a:cubicBezTo>
                  <a:pt x="32853" y="28269"/>
                  <a:pt x="32853" y="31936"/>
                  <a:pt x="33159" y="34840"/>
                </a:cubicBezTo>
                <a:lnTo>
                  <a:pt x="23685" y="34840"/>
                </a:lnTo>
                <a:lnTo>
                  <a:pt x="23226" y="29950"/>
                </a:lnTo>
                <a:lnTo>
                  <a:pt x="23074" y="29950"/>
                </a:lnTo>
                <a:cubicBezTo>
                  <a:pt x="21698" y="32089"/>
                  <a:pt x="18490" y="35604"/>
                  <a:pt x="12224" y="35604"/>
                </a:cubicBezTo>
                <a:cubicBezTo>
                  <a:pt x="5195" y="35604"/>
                  <a:pt x="0" y="31172"/>
                  <a:pt x="0" y="20476"/>
                </a:cubicBezTo>
                <a:lnTo>
                  <a:pt x="0" y="0"/>
                </a:lnTo>
                <a:lnTo>
                  <a:pt x="10849" y="0"/>
                </a:lnTo>
                <a:lnTo>
                  <a:pt x="10849" y="18795"/>
                </a:lnTo>
                <a:cubicBezTo>
                  <a:pt x="10849" y="23838"/>
                  <a:pt x="12530" y="26894"/>
                  <a:pt x="16350" y="26894"/>
                </a:cubicBezTo>
                <a:cubicBezTo>
                  <a:pt x="19254" y="26894"/>
                  <a:pt x="21087" y="24907"/>
                  <a:pt x="21698" y="23074"/>
                </a:cubicBezTo>
                <a:cubicBezTo>
                  <a:pt x="22004" y="22462"/>
                  <a:pt x="22004" y="21698"/>
                  <a:pt x="22004" y="20782"/>
                </a:cubicBezTo>
                <a:lnTo>
                  <a:pt x="22004" y="0"/>
                </a:lnTo>
                <a:lnTo>
                  <a:pt x="32853" y="0"/>
                </a:lnTo>
                <a:lnTo>
                  <a:pt x="32853" y="23685"/>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4" name="フリーフォーム: 図形 603">
            <a:extLst>
              <a:ext uri="{FF2B5EF4-FFF2-40B4-BE49-F238E27FC236}">
                <a16:creationId xmlns:a16="http://schemas.microsoft.com/office/drawing/2014/main" id="{AF8C24BF-4FFA-7ED8-1A95-EAB7BB7D14F2}"/>
              </a:ext>
            </a:extLst>
          </p:cNvPr>
          <p:cNvSpPr/>
          <p:nvPr/>
        </p:nvSpPr>
        <p:spPr>
          <a:xfrm>
            <a:off x="3925231" y="3194270"/>
            <a:ext cx="33464" cy="35603"/>
          </a:xfrm>
          <a:custGeom>
            <a:avLst/>
            <a:gdLst>
              <a:gd name="connsiteX0" fmla="*/ 305 w 33464"/>
              <a:gd name="connsiteY0" fmla="*/ 11919 h 35603"/>
              <a:gd name="connsiteX1" fmla="*/ 0 w 33464"/>
              <a:gd name="connsiteY1" fmla="*/ 764 h 35603"/>
              <a:gd name="connsiteX2" fmla="*/ 9474 w 33464"/>
              <a:gd name="connsiteY2" fmla="*/ 764 h 35603"/>
              <a:gd name="connsiteX3" fmla="*/ 9932 w 33464"/>
              <a:gd name="connsiteY3" fmla="*/ 5654 h 35603"/>
              <a:gd name="connsiteX4" fmla="*/ 10085 w 33464"/>
              <a:gd name="connsiteY4" fmla="*/ 5654 h 35603"/>
              <a:gd name="connsiteX5" fmla="*/ 20934 w 33464"/>
              <a:gd name="connsiteY5" fmla="*/ 0 h 35603"/>
              <a:gd name="connsiteX6" fmla="*/ 33464 w 33464"/>
              <a:gd name="connsiteY6" fmla="*/ 14975 h 35603"/>
              <a:gd name="connsiteX7" fmla="*/ 33464 w 33464"/>
              <a:gd name="connsiteY7" fmla="*/ 35604 h 35603"/>
              <a:gd name="connsiteX8" fmla="*/ 22615 w 33464"/>
              <a:gd name="connsiteY8" fmla="*/ 35604 h 35603"/>
              <a:gd name="connsiteX9" fmla="*/ 22615 w 33464"/>
              <a:gd name="connsiteY9" fmla="*/ 16197 h 35603"/>
              <a:gd name="connsiteX10" fmla="*/ 17114 w 33464"/>
              <a:gd name="connsiteY10" fmla="*/ 8710 h 35603"/>
              <a:gd name="connsiteX11" fmla="*/ 11613 w 33464"/>
              <a:gd name="connsiteY11" fmla="*/ 12836 h 35603"/>
              <a:gd name="connsiteX12" fmla="*/ 11307 w 33464"/>
              <a:gd name="connsiteY12" fmla="*/ 15433 h 35603"/>
              <a:gd name="connsiteX13" fmla="*/ 11307 w 33464"/>
              <a:gd name="connsiteY13" fmla="*/ 35604 h 35603"/>
              <a:gd name="connsiteX14" fmla="*/ 458 w 33464"/>
              <a:gd name="connsiteY14" fmla="*/ 35604 h 35603"/>
              <a:gd name="connsiteX15" fmla="*/ 458 w 33464"/>
              <a:gd name="connsiteY15" fmla="*/ 11919 h 3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4" h="35603">
                <a:moveTo>
                  <a:pt x="305" y="11919"/>
                </a:moveTo>
                <a:cubicBezTo>
                  <a:pt x="305" y="7640"/>
                  <a:pt x="305" y="3973"/>
                  <a:pt x="0" y="764"/>
                </a:cubicBezTo>
                <a:lnTo>
                  <a:pt x="9474" y="764"/>
                </a:lnTo>
                <a:lnTo>
                  <a:pt x="9932" y="5654"/>
                </a:lnTo>
                <a:lnTo>
                  <a:pt x="10085" y="5654"/>
                </a:lnTo>
                <a:cubicBezTo>
                  <a:pt x="11460" y="3362"/>
                  <a:pt x="15128" y="0"/>
                  <a:pt x="20934" y="0"/>
                </a:cubicBezTo>
                <a:cubicBezTo>
                  <a:pt x="28116" y="0"/>
                  <a:pt x="33464" y="4737"/>
                  <a:pt x="33464" y="14975"/>
                </a:cubicBezTo>
                <a:lnTo>
                  <a:pt x="33464" y="35604"/>
                </a:lnTo>
                <a:lnTo>
                  <a:pt x="22615" y="35604"/>
                </a:lnTo>
                <a:lnTo>
                  <a:pt x="22615" y="16197"/>
                </a:lnTo>
                <a:cubicBezTo>
                  <a:pt x="22615" y="11766"/>
                  <a:pt x="20934" y="8710"/>
                  <a:pt x="17114" y="8710"/>
                </a:cubicBezTo>
                <a:cubicBezTo>
                  <a:pt x="14211" y="8710"/>
                  <a:pt x="12377" y="10849"/>
                  <a:pt x="11613" y="12836"/>
                </a:cubicBezTo>
                <a:cubicBezTo>
                  <a:pt x="11307" y="13447"/>
                  <a:pt x="11307" y="14517"/>
                  <a:pt x="11307" y="15433"/>
                </a:cubicBezTo>
                <a:lnTo>
                  <a:pt x="11307" y="35604"/>
                </a:lnTo>
                <a:lnTo>
                  <a:pt x="458" y="35604"/>
                </a:lnTo>
                <a:lnTo>
                  <a:pt x="458" y="11919"/>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5" name="フリーフォーム: 図形 604">
            <a:extLst>
              <a:ext uri="{FF2B5EF4-FFF2-40B4-BE49-F238E27FC236}">
                <a16:creationId xmlns:a16="http://schemas.microsoft.com/office/drawing/2014/main" id="{87E5B5D5-5E64-B534-F771-BCBEB2BA3EFF}"/>
              </a:ext>
            </a:extLst>
          </p:cNvPr>
          <p:cNvSpPr/>
          <p:nvPr/>
        </p:nvSpPr>
        <p:spPr>
          <a:xfrm>
            <a:off x="3810169" y="3252489"/>
            <a:ext cx="176031" cy="123008"/>
          </a:xfrm>
          <a:custGeom>
            <a:avLst/>
            <a:gdLst>
              <a:gd name="connsiteX0" fmla="*/ 0 w 176031"/>
              <a:gd name="connsiteY0" fmla="*/ 0 h 123008"/>
              <a:gd name="connsiteX1" fmla="*/ 176032 w 176031"/>
              <a:gd name="connsiteY1" fmla="*/ 0 h 123008"/>
              <a:gd name="connsiteX2" fmla="*/ 176032 w 176031"/>
              <a:gd name="connsiteY2" fmla="*/ 123008 h 123008"/>
              <a:gd name="connsiteX3" fmla="*/ 0 w 176031"/>
              <a:gd name="connsiteY3" fmla="*/ 123008 h 123008"/>
            </a:gdLst>
            <a:ahLst/>
            <a:cxnLst>
              <a:cxn ang="0">
                <a:pos x="connsiteX0" y="connsiteY0"/>
              </a:cxn>
              <a:cxn ang="0">
                <a:pos x="connsiteX1" y="connsiteY1"/>
              </a:cxn>
              <a:cxn ang="0">
                <a:pos x="connsiteX2" y="connsiteY2"/>
              </a:cxn>
              <a:cxn ang="0">
                <a:pos x="connsiteX3" y="connsiteY3"/>
              </a:cxn>
            </a:cxnLst>
            <a:rect l="l" t="t" r="r" b="b"/>
            <a:pathLst>
              <a:path w="176031" h="123008">
                <a:moveTo>
                  <a:pt x="0" y="0"/>
                </a:moveTo>
                <a:lnTo>
                  <a:pt x="176032" y="0"/>
                </a:lnTo>
                <a:lnTo>
                  <a:pt x="176032" y="123008"/>
                </a:lnTo>
                <a:lnTo>
                  <a:pt x="0" y="12300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6" name="フリーフォーム: 図形 605">
            <a:extLst>
              <a:ext uri="{FF2B5EF4-FFF2-40B4-BE49-F238E27FC236}">
                <a16:creationId xmlns:a16="http://schemas.microsoft.com/office/drawing/2014/main" id="{A530457A-11C7-44A6-D2C5-90793DF45A55}"/>
              </a:ext>
            </a:extLst>
          </p:cNvPr>
          <p:cNvSpPr/>
          <p:nvPr/>
        </p:nvSpPr>
        <p:spPr>
          <a:xfrm>
            <a:off x="3868846" y="3278161"/>
            <a:ext cx="58829" cy="71818"/>
          </a:xfrm>
          <a:custGeom>
            <a:avLst/>
            <a:gdLst>
              <a:gd name="connsiteX0" fmla="*/ 58830 w 58829"/>
              <a:gd name="connsiteY0" fmla="*/ 0 h 71818"/>
              <a:gd name="connsiteX1" fmla="*/ 58830 w 58829"/>
              <a:gd name="connsiteY1" fmla="*/ 71819 h 71818"/>
              <a:gd name="connsiteX2" fmla="*/ 45994 w 58829"/>
              <a:gd name="connsiteY2" fmla="*/ 71819 h 71818"/>
              <a:gd name="connsiteX3" fmla="*/ 45994 w 58829"/>
              <a:gd name="connsiteY3" fmla="*/ 66470 h 71818"/>
              <a:gd name="connsiteX4" fmla="*/ 12224 w 58829"/>
              <a:gd name="connsiteY4" fmla="*/ 66470 h 71818"/>
              <a:gd name="connsiteX5" fmla="*/ 12224 w 58829"/>
              <a:gd name="connsiteY5" fmla="*/ 71819 h 71818"/>
              <a:gd name="connsiteX6" fmla="*/ 0 w 58829"/>
              <a:gd name="connsiteY6" fmla="*/ 71819 h 71818"/>
              <a:gd name="connsiteX7" fmla="*/ 0 w 58829"/>
              <a:gd name="connsiteY7" fmla="*/ 0 h 71818"/>
              <a:gd name="connsiteX8" fmla="*/ 58830 w 58829"/>
              <a:gd name="connsiteY8" fmla="*/ 0 h 71818"/>
              <a:gd name="connsiteX9" fmla="*/ 12224 w 58829"/>
              <a:gd name="connsiteY9" fmla="*/ 26894 h 71818"/>
              <a:gd name="connsiteX10" fmla="*/ 45994 w 58829"/>
              <a:gd name="connsiteY10" fmla="*/ 26894 h 71818"/>
              <a:gd name="connsiteX11" fmla="*/ 45994 w 58829"/>
              <a:gd name="connsiteY11" fmla="*/ 12072 h 71818"/>
              <a:gd name="connsiteX12" fmla="*/ 12224 w 58829"/>
              <a:gd name="connsiteY12" fmla="*/ 12072 h 71818"/>
              <a:gd name="connsiteX13" fmla="*/ 12224 w 58829"/>
              <a:gd name="connsiteY13" fmla="*/ 26894 h 71818"/>
              <a:gd name="connsiteX14" fmla="*/ 45994 w 58829"/>
              <a:gd name="connsiteY14" fmla="*/ 38660 h 71818"/>
              <a:gd name="connsiteX15" fmla="*/ 12224 w 58829"/>
              <a:gd name="connsiteY15" fmla="*/ 38660 h 71818"/>
              <a:gd name="connsiteX16" fmla="*/ 12224 w 58829"/>
              <a:gd name="connsiteY16" fmla="*/ 54552 h 71818"/>
              <a:gd name="connsiteX17" fmla="*/ 45994 w 58829"/>
              <a:gd name="connsiteY17" fmla="*/ 54552 h 71818"/>
              <a:gd name="connsiteX18" fmla="*/ 45994 w 58829"/>
              <a:gd name="connsiteY18" fmla="*/ 38660 h 7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829" h="71818">
                <a:moveTo>
                  <a:pt x="58830" y="0"/>
                </a:moveTo>
                <a:lnTo>
                  <a:pt x="58830" y="71819"/>
                </a:lnTo>
                <a:lnTo>
                  <a:pt x="45994" y="71819"/>
                </a:lnTo>
                <a:lnTo>
                  <a:pt x="45994" y="66470"/>
                </a:lnTo>
                <a:lnTo>
                  <a:pt x="12224" y="66470"/>
                </a:lnTo>
                <a:lnTo>
                  <a:pt x="12224" y="71819"/>
                </a:lnTo>
                <a:lnTo>
                  <a:pt x="0" y="71819"/>
                </a:lnTo>
                <a:lnTo>
                  <a:pt x="0" y="0"/>
                </a:lnTo>
                <a:lnTo>
                  <a:pt x="58830" y="0"/>
                </a:lnTo>
                <a:close/>
                <a:moveTo>
                  <a:pt x="12224" y="26894"/>
                </a:moveTo>
                <a:lnTo>
                  <a:pt x="45994" y="26894"/>
                </a:lnTo>
                <a:lnTo>
                  <a:pt x="45994" y="12072"/>
                </a:lnTo>
                <a:lnTo>
                  <a:pt x="12224" y="12072"/>
                </a:lnTo>
                <a:lnTo>
                  <a:pt x="12224" y="26894"/>
                </a:lnTo>
                <a:close/>
                <a:moveTo>
                  <a:pt x="45994" y="38660"/>
                </a:moveTo>
                <a:lnTo>
                  <a:pt x="12224" y="38660"/>
                </a:lnTo>
                <a:lnTo>
                  <a:pt x="12224" y="54552"/>
                </a:lnTo>
                <a:lnTo>
                  <a:pt x="45994" y="54552"/>
                </a:lnTo>
                <a:lnTo>
                  <a:pt x="45994" y="3866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7" name="フリーフォーム: 図形 606">
            <a:extLst>
              <a:ext uri="{FF2B5EF4-FFF2-40B4-BE49-F238E27FC236}">
                <a16:creationId xmlns:a16="http://schemas.microsoft.com/office/drawing/2014/main" id="{DB561E77-9521-7019-9C83-7512AFAEFA9C}"/>
              </a:ext>
            </a:extLst>
          </p:cNvPr>
          <p:cNvSpPr/>
          <p:nvPr/>
        </p:nvSpPr>
        <p:spPr>
          <a:xfrm>
            <a:off x="3480873" y="3152402"/>
            <a:ext cx="227374" cy="245864"/>
          </a:xfrm>
          <a:custGeom>
            <a:avLst/>
            <a:gdLst>
              <a:gd name="connsiteX0" fmla="*/ 195285 w 227374"/>
              <a:gd name="connsiteY0" fmla="*/ 245864 h 245864"/>
              <a:gd name="connsiteX1" fmla="*/ 32089 w 227374"/>
              <a:gd name="connsiteY1" fmla="*/ 245864 h 245864"/>
              <a:gd name="connsiteX2" fmla="*/ 0 w 227374"/>
              <a:gd name="connsiteY2" fmla="*/ 213775 h 245864"/>
              <a:gd name="connsiteX3" fmla="*/ 0 w 227374"/>
              <a:gd name="connsiteY3" fmla="*/ 32242 h 245864"/>
              <a:gd name="connsiteX4" fmla="*/ 32089 w 227374"/>
              <a:gd name="connsiteY4" fmla="*/ 0 h 245864"/>
              <a:gd name="connsiteX5" fmla="*/ 195285 w 227374"/>
              <a:gd name="connsiteY5" fmla="*/ 0 h 245864"/>
              <a:gd name="connsiteX6" fmla="*/ 227374 w 227374"/>
              <a:gd name="connsiteY6" fmla="*/ 32242 h 245864"/>
              <a:gd name="connsiteX7" fmla="*/ 227374 w 227374"/>
              <a:gd name="connsiteY7" fmla="*/ 213775 h 245864"/>
              <a:gd name="connsiteX8" fmla="*/ 195285 w 227374"/>
              <a:gd name="connsiteY8" fmla="*/ 245864 h 2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74" h="245864">
                <a:moveTo>
                  <a:pt x="195285" y="245864"/>
                </a:moveTo>
                <a:lnTo>
                  <a:pt x="32089" y="245864"/>
                </a:lnTo>
                <a:cubicBezTo>
                  <a:pt x="14364" y="245864"/>
                  <a:pt x="0" y="231500"/>
                  <a:pt x="0" y="213775"/>
                </a:cubicBezTo>
                <a:lnTo>
                  <a:pt x="0" y="32242"/>
                </a:lnTo>
                <a:cubicBezTo>
                  <a:pt x="0" y="14517"/>
                  <a:pt x="14364" y="0"/>
                  <a:pt x="32089" y="0"/>
                </a:cubicBezTo>
                <a:lnTo>
                  <a:pt x="195285" y="0"/>
                </a:lnTo>
                <a:cubicBezTo>
                  <a:pt x="213011" y="0"/>
                  <a:pt x="227374" y="14364"/>
                  <a:pt x="227374" y="32242"/>
                </a:cubicBezTo>
                <a:lnTo>
                  <a:pt x="227374" y="213775"/>
                </a:lnTo>
                <a:cubicBezTo>
                  <a:pt x="227374" y="231500"/>
                  <a:pt x="213011" y="245864"/>
                  <a:pt x="195285" y="245864"/>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8" name="フリーフォーム: 図形 607">
            <a:extLst>
              <a:ext uri="{FF2B5EF4-FFF2-40B4-BE49-F238E27FC236}">
                <a16:creationId xmlns:a16="http://schemas.microsoft.com/office/drawing/2014/main" id="{DF987F7A-31D6-BE0C-D63F-65E38EDC2C81}"/>
              </a:ext>
            </a:extLst>
          </p:cNvPr>
          <p:cNvSpPr/>
          <p:nvPr/>
        </p:nvSpPr>
        <p:spPr>
          <a:xfrm>
            <a:off x="3538939" y="3181282"/>
            <a:ext cx="33005" cy="49508"/>
          </a:xfrm>
          <a:custGeom>
            <a:avLst/>
            <a:gdLst>
              <a:gd name="connsiteX0" fmla="*/ 2598 w 33005"/>
              <a:gd name="connsiteY0" fmla="*/ 37437 h 49508"/>
              <a:gd name="connsiteX1" fmla="*/ 14669 w 33005"/>
              <a:gd name="connsiteY1" fmla="*/ 40493 h 49508"/>
              <a:gd name="connsiteX2" fmla="*/ 22309 w 33005"/>
              <a:gd name="connsiteY2" fmla="*/ 35298 h 49508"/>
              <a:gd name="connsiteX3" fmla="*/ 14211 w 33005"/>
              <a:gd name="connsiteY3" fmla="*/ 28575 h 49508"/>
              <a:gd name="connsiteX4" fmla="*/ 917 w 33005"/>
              <a:gd name="connsiteY4" fmla="*/ 14364 h 49508"/>
              <a:gd name="connsiteX5" fmla="*/ 19101 w 33005"/>
              <a:gd name="connsiteY5" fmla="*/ 0 h 49508"/>
              <a:gd name="connsiteX6" fmla="*/ 31325 w 33005"/>
              <a:gd name="connsiteY6" fmla="*/ 2445 h 49508"/>
              <a:gd name="connsiteX7" fmla="*/ 28880 w 33005"/>
              <a:gd name="connsiteY7" fmla="*/ 11155 h 49508"/>
              <a:gd name="connsiteX8" fmla="*/ 18795 w 33005"/>
              <a:gd name="connsiteY8" fmla="*/ 8863 h 49508"/>
              <a:gd name="connsiteX9" fmla="*/ 11766 w 33005"/>
              <a:gd name="connsiteY9" fmla="*/ 13447 h 49508"/>
              <a:gd name="connsiteX10" fmla="*/ 20629 w 33005"/>
              <a:gd name="connsiteY10" fmla="*/ 20170 h 49508"/>
              <a:gd name="connsiteX11" fmla="*/ 33006 w 33005"/>
              <a:gd name="connsiteY11" fmla="*/ 34534 h 49508"/>
              <a:gd name="connsiteX12" fmla="*/ 13600 w 33005"/>
              <a:gd name="connsiteY12" fmla="*/ 49509 h 49508"/>
              <a:gd name="connsiteX13" fmla="*/ 0 w 33005"/>
              <a:gd name="connsiteY13" fmla="*/ 46453 h 49508"/>
              <a:gd name="connsiteX14" fmla="*/ 2139 w 33005"/>
              <a:gd name="connsiteY14" fmla="*/ 37437 h 4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005" h="49508">
                <a:moveTo>
                  <a:pt x="2598" y="37437"/>
                </a:moveTo>
                <a:cubicBezTo>
                  <a:pt x="5501" y="38965"/>
                  <a:pt x="9932" y="40493"/>
                  <a:pt x="14669" y="40493"/>
                </a:cubicBezTo>
                <a:cubicBezTo>
                  <a:pt x="19712" y="40493"/>
                  <a:pt x="22309" y="38354"/>
                  <a:pt x="22309" y="35298"/>
                </a:cubicBezTo>
                <a:cubicBezTo>
                  <a:pt x="22309" y="32395"/>
                  <a:pt x="20017" y="30561"/>
                  <a:pt x="14211" y="28575"/>
                </a:cubicBezTo>
                <a:cubicBezTo>
                  <a:pt x="6265" y="25671"/>
                  <a:pt x="917" y="21393"/>
                  <a:pt x="917" y="14364"/>
                </a:cubicBezTo>
                <a:cubicBezTo>
                  <a:pt x="917" y="6112"/>
                  <a:pt x="7793" y="0"/>
                  <a:pt x="19101" y="0"/>
                </a:cubicBezTo>
                <a:cubicBezTo>
                  <a:pt x="24602" y="0"/>
                  <a:pt x="28575" y="1070"/>
                  <a:pt x="31325" y="2445"/>
                </a:cubicBezTo>
                <a:lnTo>
                  <a:pt x="28880" y="11155"/>
                </a:lnTo>
                <a:cubicBezTo>
                  <a:pt x="27046" y="10238"/>
                  <a:pt x="23532" y="8863"/>
                  <a:pt x="18795" y="8863"/>
                </a:cubicBezTo>
                <a:cubicBezTo>
                  <a:pt x="14058" y="8863"/>
                  <a:pt x="11766" y="11002"/>
                  <a:pt x="11766" y="13447"/>
                </a:cubicBezTo>
                <a:cubicBezTo>
                  <a:pt x="11766" y="16503"/>
                  <a:pt x="14364" y="17878"/>
                  <a:pt x="20629" y="20170"/>
                </a:cubicBezTo>
                <a:cubicBezTo>
                  <a:pt x="29186" y="23379"/>
                  <a:pt x="33006" y="27811"/>
                  <a:pt x="33006" y="34534"/>
                </a:cubicBezTo>
                <a:cubicBezTo>
                  <a:pt x="33006" y="42633"/>
                  <a:pt x="26894" y="49509"/>
                  <a:pt x="13600" y="49509"/>
                </a:cubicBezTo>
                <a:cubicBezTo>
                  <a:pt x="8099" y="49509"/>
                  <a:pt x="2750" y="47981"/>
                  <a:pt x="0" y="46453"/>
                </a:cubicBezTo>
                <a:lnTo>
                  <a:pt x="2139" y="37437"/>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09" name="フリーフォーム: 図形 608">
            <a:extLst>
              <a:ext uri="{FF2B5EF4-FFF2-40B4-BE49-F238E27FC236}">
                <a16:creationId xmlns:a16="http://schemas.microsoft.com/office/drawing/2014/main" id="{D25F7A61-797F-D395-3BF4-0ADC29880B79}"/>
              </a:ext>
            </a:extLst>
          </p:cNvPr>
          <p:cNvSpPr/>
          <p:nvPr/>
        </p:nvSpPr>
        <p:spPr>
          <a:xfrm>
            <a:off x="3583559" y="3194270"/>
            <a:ext cx="31936" cy="36367"/>
          </a:xfrm>
          <a:custGeom>
            <a:avLst/>
            <a:gdLst>
              <a:gd name="connsiteX0" fmla="*/ 22004 w 31936"/>
              <a:gd name="connsiteY0" fmla="*/ 35604 h 36367"/>
              <a:gd name="connsiteX1" fmla="*/ 21393 w 31936"/>
              <a:gd name="connsiteY1" fmla="*/ 32089 h 36367"/>
              <a:gd name="connsiteX2" fmla="*/ 21240 w 31936"/>
              <a:gd name="connsiteY2" fmla="*/ 32089 h 36367"/>
              <a:gd name="connsiteX3" fmla="*/ 11307 w 31936"/>
              <a:gd name="connsiteY3" fmla="*/ 36368 h 36367"/>
              <a:gd name="connsiteX4" fmla="*/ 0 w 31936"/>
              <a:gd name="connsiteY4" fmla="*/ 25671 h 36367"/>
              <a:gd name="connsiteX5" fmla="*/ 20476 w 31936"/>
              <a:gd name="connsiteY5" fmla="*/ 12224 h 36367"/>
              <a:gd name="connsiteX6" fmla="*/ 20476 w 31936"/>
              <a:gd name="connsiteY6" fmla="*/ 11766 h 36367"/>
              <a:gd name="connsiteX7" fmla="*/ 14058 w 31936"/>
              <a:gd name="connsiteY7" fmla="*/ 7335 h 36367"/>
              <a:gd name="connsiteX8" fmla="*/ 4431 w 31936"/>
              <a:gd name="connsiteY8" fmla="*/ 9932 h 36367"/>
              <a:gd name="connsiteX9" fmla="*/ 2445 w 31936"/>
              <a:gd name="connsiteY9" fmla="*/ 3056 h 36367"/>
              <a:gd name="connsiteX10" fmla="*/ 16044 w 31936"/>
              <a:gd name="connsiteY10" fmla="*/ 0 h 36367"/>
              <a:gd name="connsiteX11" fmla="*/ 31325 w 31936"/>
              <a:gd name="connsiteY11" fmla="*/ 14975 h 36367"/>
              <a:gd name="connsiteX12" fmla="*/ 31325 w 31936"/>
              <a:gd name="connsiteY12" fmla="*/ 27047 h 36367"/>
              <a:gd name="connsiteX13" fmla="*/ 31936 w 31936"/>
              <a:gd name="connsiteY13" fmla="*/ 35451 h 36367"/>
              <a:gd name="connsiteX14" fmla="*/ 22157 w 31936"/>
              <a:gd name="connsiteY14" fmla="*/ 35451 h 36367"/>
              <a:gd name="connsiteX15" fmla="*/ 20782 w 31936"/>
              <a:gd name="connsiteY15" fmla="*/ 19101 h 36367"/>
              <a:gd name="connsiteX16" fmla="*/ 10696 w 31936"/>
              <a:gd name="connsiteY16" fmla="*/ 24602 h 36367"/>
              <a:gd name="connsiteX17" fmla="*/ 14975 w 31936"/>
              <a:gd name="connsiteY17" fmla="*/ 28727 h 36367"/>
              <a:gd name="connsiteX18" fmla="*/ 20629 w 31936"/>
              <a:gd name="connsiteY18" fmla="*/ 24754 h 36367"/>
              <a:gd name="connsiteX19" fmla="*/ 20782 w 31936"/>
              <a:gd name="connsiteY19" fmla="*/ 22921 h 36367"/>
              <a:gd name="connsiteX20" fmla="*/ 20782 w 31936"/>
              <a:gd name="connsiteY20" fmla="*/ 19101 h 3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36" h="36367">
                <a:moveTo>
                  <a:pt x="22004" y="35604"/>
                </a:moveTo>
                <a:lnTo>
                  <a:pt x="21393" y="32089"/>
                </a:lnTo>
                <a:lnTo>
                  <a:pt x="21240" y="32089"/>
                </a:lnTo>
                <a:cubicBezTo>
                  <a:pt x="18948" y="34840"/>
                  <a:pt x="15433" y="36368"/>
                  <a:pt x="11307" y="36368"/>
                </a:cubicBezTo>
                <a:cubicBezTo>
                  <a:pt x="4279" y="36368"/>
                  <a:pt x="0" y="31325"/>
                  <a:pt x="0" y="25671"/>
                </a:cubicBezTo>
                <a:cubicBezTo>
                  <a:pt x="0" y="16656"/>
                  <a:pt x="8099" y="12224"/>
                  <a:pt x="20476" y="12224"/>
                </a:cubicBezTo>
                <a:lnTo>
                  <a:pt x="20476" y="11766"/>
                </a:lnTo>
                <a:cubicBezTo>
                  <a:pt x="20476" y="9932"/>
                  <a:pt x="19406" y="7335"/>
                  <a:pt x="14058" y="7335"/>
                </a:cubicBezTo>
                <a:cubicBezTo>
                  <a:pt x="10544" y="7335"/>
                  <a:pt x="6723" y="8557"/>
                  <a:pt x="4431" y="9932"/>
                </a:cubicBezTo>
                <a:lnTo>
                  <a:pt x="2445" y="3056"/>
                </a:lnTo>
                <a:cubicBezTo>
                  <a:pt x="4890" y="1681"/>
                  <a:pt x="9627" y="0"/>
                  <a:pt x="16044" y="0"/>
                </a:cubicBezTo>
                <a:cubicBezTo>
                  <a:pt x="27658" y="0"/>
                  <a:pt x="31325" y="6876"/>
                  <a:pt x="31325" y="14975"/>
                </a:cubicBezTo>
                <a:lnTo>
                  <a:pt x="31325" y="27047"/>
                </a:lnTo>
                <a:cubicBezTo>
                  <a:pt x="31325" y="30408"/>
                  <a:pt x="31478" y="33617"/>
                  <a:pt x="31936" y="35451"/>
                </a:cubicBezTo>
                <a:lnTo>
                  <a:pt x="22157" y="35451"/>
                </a:lnTo>
                <a:close/>
                <a:moveTo>
                  <a:pt x="20782" y="19101"/>
                </a:moveTo>
                <a:cubicBezTo>
                  <a:pt x="15128" y="19101"/>
                  <a:pt x="10696" y="20476"/>
                  <a:pt x="10696" y="24602"/>
                </a:cubicBezTo>
                <a:cubicBezTo>
                  <a:pt x="10696" y="27352"/>
                  <a:pt x="12530" y="28727"/>
                  <a:pt x="14975" y="28727"/>
                </a:cubicBezTo>
                <a:cubicBezTo>
                  <a:pt x="17573" y="28727"/>
                  <a:pt x="19865" y="26894"/>
                  <a:pt x="20629" y="24754"/>
                </a:cubicBezTo>
                <a:cubicBezTo>
                  <a:pt x="20782" y="24143"/>
                  <a:pt x="20782" y="23532"/>
                  <a:pt x="20782" y="22921"/>
                </a:cubicBezTo>
                <a:lnTo>
                  <a:pt x="20782" y="19101"/>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0" name="フリーフォーム: 図形 609">
            <a:extLst>
              <a:ext uri="{FF2B5EF4-FFF2-40B4-BE49-F238E27FC236}">
                <a16:creationId xmlns:a16="http://schemas.microsoft.com/office/drawing/2014/main" id="{7D9A2246-684C-4276-8903-7149EB1A3113}"/>
              </a:ext>
            </a:extLst>
          </p:cNvPr>
          <p:cNvSpPr/>
          <p:nvPr/>
        </p:nvSpPr>
        <p:spPr>
          <a:xfrm>
            <a:off x="3626802" y="3185102"/>
            <a:ext cx="22920" cy="45536"/>
          </a:xfrm>
          <a:custGeom>
            <a:avLst/>
            <a:gdLst>
              <a:gd name="connsiteX0" fmla="*/ 15128 w 22920"/>
              <a:gd name="connsiteY0" fmla="*/ 0 h 45536"/>
              <a:gd name="connsiteX1" fmla="*/ 15128 w 22920"/>
              <a:gd name="connsiteY1" fmla="*/ 9932 h 45536"/>
              <a:gd name="connsiteX2" fmla="*/ 22921 w 22920"/>
              <a:gd name="connsiteY2" fmla="*/ 9932 h 45536"/>
              <a:gd name="connsiteX3" fmla="*/ 22921 w 22920"/>
              <a:gd name="connsiteY3" fmla="*/ 17878 h 45536"/>
              <a:gd name="connsiteX4" fmla="*/ 15128 w 22920"/>
              <a:gd name="connsiteY4" fmla="*/ 17878 h 45536"/>
              <a:gd name="connsiteX5" fmla="*/ 15128 w 22920"/>
              <a:gd name="connsiteY5" fmla="*/ 30561 h 45536"/>
              <a:gd name="connsiteX6" fmla="*/ 19406 w 22920"/>
              <a:gd name="connsiteY6" fmla="*/ 36673 h 45536"/>
              <a:gd name="connsiteX7" fmla="*/ 22615 w 22920"/>
              <a:gd name="connsiteY7" fmla="*/ 36368 h 45536"/>
              <a:gd name="connsiteX8" fmla="*/ 22615 w 22920"/>
              <a:gd name="connsiteY8" fmla="*/ 44619 h 45536"/>
              <a:gd name="connsiteX9" fmla="*/ 15739 w 22920"/>
              <a:gd name="connsiteY9" fmla="*/ 45536 h 45536"/>
              <a:gd name="connsiteX10" fmla="*/ 7640 w 22920"/>
              <a:gd name="connsiteY10" fmla="*/ 42480 h 45536"/>
              <a:gd name="connsiteX11" fmla="*/ 4584 w 22920"/>
              <a:gd name="connsiteY11" fmla="*/ 32089 h 45536"/>
              <a:gd name="connsiteX12" fmla="*/ 4584 w 22920"/>
              <a:gd name="connsiteY12" fmla="*/ 17878 h 45536"/>
              <a:gd name="connsiteX13" fmla="*/ 0 w 22920"/>
              <a:gd name="connsiteY13" fmla="*/ 17878 h 45536"/>
              <a:gd name="connsiteX14" fmla="*/ 0 w 22920"/>
              <a:gd name="connsiteY14" fmla="*/ 9932 h 45536"/>
              <a:gd name="connsiteX15" fmla="*/ 4584 w 22920"/>
              <a:gd name="connsiteY15" fmla="*/ 9932 h 45536"/>
              <a:gd name="connsiteX16" fmla="*/ 4584 w 22920"/>
              <a:gd name="connsiteY16" fmla="*/ 2445 h 45536"/>
              <a:gd name="connsiteX17" fmla="*/ 15128 w 22920"/>
              <a:gd name="connsiteY17" fmla="*/ 0 h 4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20" h="45536">
                <a:moveTo>
                  <a:pt x="15128" y="0"/>
                </a:moveTo>
                <a:lnTo>
                  <a:pt x="15128" y="9932"/>
                </a:lnTo>
                <a:lnTo>
                  <a:pt x="22921" y="9932"/>
                </a:lnTo>
                <a:lnTo>
                  <a:pt x="22921" y="17878"/>
                </a:lnTo>
                <a:lnTo>
                  <a:pt x="15128" y="17878"/>
                </a:lnTo>
                <a:lnTo>
                  <a:pt x="15128" y="30561"/>
                </a:lnTo>
                <a:cubicBezTo>
                  <a:pt x="15128" y="34687"/>
                  <a:pt x="16197" y="36673"/>
                  <a:pt x="19406" y="36673"/>
                </a:cubicBezTo>
                <a:cubicBezTo>
                  <a:pt x="20782" y="36673"/>
                  <a:pt x="21851" y="36520"/>
                  <a:pt x="22615" y="36368"/>
                </a:cubicBezTo>
                <a:lnTo>
                  <a:pt x="22615" y="44619"/>
                </a:lnTo>
                <a:cubicBezTo>
                  <a:pt x="21240" y="45078"/>
                  <a:pt x="18642" y="45536"/>
                  <a:pt x="15739" y="45536"/>
                </a:cubicBezTo>
                <a:cubicBezTo>
                  <a:pt x="12224" y="45536"/>
                  <a:pt x="9321" y="44314"/>
                  <a:pt x="7640" y="42480"/>
                </a:cubicBezTo>
                <a:cubicBezTo>
                  <a:pt x="5654" y="40341"/>
                  <a:pt x="4584" y="37132"/>
                  <a:pt x="4584" y="32089"/>
                </a:cubicBezTo>
                <a:lnTo>
                  <a:pt x="4584" y="17878"/>
                </a:lnTo>
                <a:lnTo>
                  <a:pt x="0" y="17878"/>
                </a:lnTo>
                <a:lnTo>
                  <a:pt x="0" y="9932"/>
                </a:lnTo>
                <a:lnTo>
                  <a:pt x="4584" y="9932"/>
                </a:lnTo>
                <a:lnTo>
                  <a:pt x="4584" y="2445"/>
                </a:lnTo>
                <a:lnTo>
                  <a:pt x="15128" y="0"/>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1" name="フリーフォーム: 図形 610">
            <a:extLst>
              <a:ext uri="{FF2B5EF4-FFF2-40B4-BE49-F238E27FC236}">
                <a16:creationId xmlns:a16="http://schemas.microsoft.com/office/drawing/2014/main" id="{68481742-ABCC-8FEC-2938-05589339CC61}"/>
              </a:ext>
            </a:extLst>
          </p:cNvPr>
          <p:cNvSpPr/>
          <p:nvPr/>
        </p:nvSpPr>
        <p:spPr>
          <a:xfrm>
            <a:off x="3506545" y="3252489"/>
            <a:ext cx="176031" cy="123008"/>
          </a:xfrm>
          <a:custGeom>
            <a:avLst/>
            <a:gdLst>
              <a:gd name="connsiteX0" fmla="*/ 0 w 176031"/>
              <a:gd name="connsiteY0" fmla="*/ 0 h 123008"/>
              <a:gd name="connsiteX1" fmla="*/ 176032 w 176031"/>
              <a:gd name="connsiteY1" fmla="*/ 0 h 123008"/>
              <a:gd name="connsiteX2" fmla="*/ 176032 w 176031"/>
              <a:gd name="connsiteY2" fmla="*/ 123008 h 123008"/>
              <a:gd name="connsiteX3" fmla="*/ 0 w 176031"/>
              <a:gd name="connsiteY3" fmla="*/ 123008 h 123008"/>
            </a:gdLst>
            <a:ahLst/>
            <a:cxnLst>
              <a:cxn ang="0">
                <a:pos x="connsiteX0" y="connsiteY0"/>
              </a:cxn>
              <a:cxn ang="0">
                <a:pos x="connsiteX1" y="connsiteY1"/>
              </a:cxn>
              <a:cxn ang="0">
                <a:pos x="connsiteX2" y="connsiteY2"/>
              </a:cxn>
              <a:cxn ang="0">
                <a:pos x="connsiteX3" y="connsiteY3"/>
              </a:cxn>
            </a:cxnLst>
            <a:rect l="l" t="t" r="r" b="b"/>
            <a:pathLst>
              <a:path w="176031" h="123008">
                <a:moveTo>
                  <a:pt x="0" y="0"/>
                </a:moveTo>
                <a:lnTo>
                  <a:pt x="176032" y="0"/>
                </a:lnTo>
                <a:lnTo>
                  <a:pt x="176032" y="123008"/>
                </a:lnTo>
                <a:lnTo>
                  <a:pt x="0" y="12300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2" name="フリーフォーム: 図形 611">
            <a:extLst>
              <a:ext uri="{FF2B5EF4-FFF2-40B4-BE49-F238E27FC236}">
                <a16:creationId xmlns:a16="http://schemas.microsoft.com/office/drawing/2014/main" id="{32B46B94-53EB-0A1C-E1F3-7EF7A797054D}"/>
              </a:ext>
            </a:extLst>
          </p:cNvPr>
          <p:cNvSpPr/>
          <p:nvPr/>
        </p:nvSpPr>
        <p:spPr>
          <a:xfrm>
            <a:off x="3557123" y="3277091"/>
            <a:ext cx="74874" cy="73957"/>
          </a:xfrm>
          <a:custGeom>
            <a:avLst/>
            <a:gdLst>
              <a:gd name="connsiteX0" fmla="*/ 74875 w 74874"/>
              <a:gd name="connsiteY0" fmla="*/ 62345 h 73957"/>
              <a:gd name="connsiteX1" fmla="*/ 74875 w 74874"/>
              <a:gd name="connsiteY1" fmla="*/ 73958 h 73957"/>
              <a:gd name="connsiteX2" fmla="*/ 0 w 74874"/>
              <a:gd name="connsiteY2" fmla="*/ 73958 h 73957"/>
              <a:gd name="connsiteX3" fmla="*/ 0 w 74874"/>
              <a:gd name="connsiteY3" fmla="*/ 62345 h 73957"/>
              <a:gd name="connsiteX4" fmla="*/ 30714 w 74874"/>
              <a:gd name="connsiteY4" fmla="*/ 62345 h 73957"/>
              <a:gd name="connsiteX5" fmla="*/ 30714 w 74874"/>
              <a:gd name="connsiteY5" fmla="*/ 36368 h 73957"/>
              <a:gd name="connsiteX6" fmla="*/ 5501 w 74874"/>
              <a:gd name="connsiteY6" fmla="*/ 36368 h 73957"/>
              <a:gd name="connsiteX7" fmla="*/ 5501 w 74874"/>
              <a:gd name="connsiteY7" fmla="*/ 24755 h 73957"/>
              <a:gd name="connsiteX8" fmla="*/ 30714 w 74874"/>
              <a:gd name="connsiteY8" fmla="*/ 24755 h 73957"/>
              <a:gd name="connsiteX9" fmla="*/ 30714 w 74874"/>
              <a:gd name="connsiteY9" fmla="*/ 0 h 73957"/>
              <a:gd name="connsiteX10" fmla="*/ 43550 w 74874"/>
              <a:gd name="connsiteY10" fmla="*/ 0 h 73957"/>
              <a:gd name="connsiteX11" fmla="*/ 43550 w 74874"/>
              <a:gd name="connsiteY11" fmla="*/ 24755 h 73957"/>
              <a:gd name="connsiteX12" fmla="*/ 69374 w 74874"/>
              <a:gd name="connsiteY12" fmla="*/ 24755 h 73957"/>
              <a:gd name="connsiteX13" fmla="*/ 69374 w 74874"/>
              <a:gd name="connsiteY13" fmla="*/ 36368 h 73957"/>
              <a:gd name="connsiteX14" fmla="*/ 43550 w 74874"/>
              <a:gd name="connsiteY14" fmla="*/ 36368 h 73957"/>
              <a:gd name="connsiteX15" fmla="*/ 43550 w 74874"/>
              <a:gd name="connsiteY15" fmla="*/ 62345 h 73957"/>
              <a:gd name="connsiteX16" fmla="*/ 74875 w 74874"/>
              <a:gd name="connsiteY16" fmla="*/ 62345 h 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874" h="73957">
                <a:moveTo>
                  <a:pt x="74875" y="62345"/>
                </a:moveTo>
                <a:lnTo>
                  <a:pt x="74875" y="73958"/>
                </a:lnTo>
                <a:lnTo>
                  <a:pt x="0" y="73958"/>
                </a:lnTo>
                <a:lnTo>
                  <a:pt x="0" y="62345"/>
                </a:lnTo>
                <a:lnTo>
                  <a:pt x="30714" y="62345"/>
                </a:lnTo>
                <a:lnTo>
                  <a:pt x="30714" y="36368"/>
                </a:lnTo>
                <a:lnTo>
                  <a:pt x="5501" y="36368"/>
                </a:lnTo>
                <a:lnTo>
                  <a:pt x="5501" y="24755"/>
                </a:lnTo>
                <a:lnTo>
                  <a:pt x="30714" y="24755"/>
                </a:lnTo>
                <a:lnTo>
                  <a:pt x="30714" y="0"/>
                </a:lnTo>
                <a:lnTo>
                  <a:pt x="43550" y="0"/>
                </a:lnTo>
                <a:lnTo>
                  <a:pt x="43550" y="24755"/>
                </a:lnTo>
                <a:lnTo>
                  <a:pt x="69374" y="24755"/>
                </a:lnTo>
                <a:lnTo>
                  <a:pt x="69374" y="36368"/>
                </a:lnTo>
                <a:lnTo>
                  <a:pt x="43550" y="36368"/>
                </a:lnTo>
                <a:lnTo>
                  <a:pt x="43550" y="62345"/>
                </a:lnTo>
                <a:lnTo>
                  <a:pt x="74875" y="6234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3" name="フリーフォーム: 図形 612">
            <a:extLst>
              <a:ext uri="{FF2B5EF4-FFF2-40B4-BE49-F238E27FC236}">
                <a16:creationId xmlns:a16="http://schemas.microsoft.com/office/drawing/2014/main" id="{FABAA33E-5B95-E2AA-EE2E-F9D30147668B}"/>
              </a:ext>
            </a:extLst>
          </p:cNvPr>
          <p:cNvSpPr/>
          <p:nvPr/>
        </p:nvSpPr>
        <p:spPr>
          <a:xfrm>
            <a:off x="3177249" y="3152402"/>
            <a:ext cx="227374" cy="245864"/>
          </a:xfrm>
          <a:custGeom>
            <a:avLst/>
            <a:gdLst>
              <a:gd name="connsiteX0" fmla="*/ 195285 w 227374"/>
              <a:gd name="connsiteY0" fmla="*/ 245864 h 245864"/>
              <a:gd name="connsiteX1" fmla="*/ 32089 w 227374"/>
              <a:gd name="connsiteY1" fmla="*/ 245864 h 245864"/>
              <a:gd name="connsiteX2" fmla="*/ 0 w 227374"/>
              <a:gd name="connsiteY2" fmla="*/ 213775 h 245864"/>
              <a:gd name="connsiteX3" fmla="*/ 0 w 227374"/>
              <a:gd name="connsiteY3" fmla="*/ 32242 h 245864"/>
              <a:gd name="connsiteX4" fmla="*/ 32089 w 227374"/>
              <a:gd name="connsiteY4" fmla="*/ 0 h 245864"/>
              <a:gd name="connsiteX5" fmla="*/ 195285 w 227374"/>
              <a:gd name="connsiteY5" fmla="*/ 0 h 245864"/>
              <a:gd name="connsiteX6" fmla="*/ 227374 w 227374"/>
              <a:gd name="connsiteY6" fmla="*/ 32242 h 245864"/>
              <a:gd name="connsiteX7" fmla="*/ 227374 w 227374"/>
              <a:gd name="connsiteY7" fmla="*/ 213775 h 245864"/>
              <a:gd name="connsiteX8" fmla="*/ 195285 w 227374"/>
              <a:gd name="connsiteY8" fmla="*/ 245864 h 24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74" h="245864">
                <a:moveTo>
                  <a:pt x="195285" y="245864"/>
                </a:moveTo>
                <a:lnTo>
                  <a:pt x="32089" y="245864"/>
                </a:lnTo>
                <a:cubicBezTo>
                  <a:pt x="14364" y="245864"/>
                  <a:pt x="0" y="231500"/>
                  <a:pt x="0" y="213775"/>
                </a:cubicBezTo>
                <a:lnTo>
                  <a:pt x="0" y="32242"/>
                </a:lnTo>
                <a:cubicBezTo>
                  <a:pt x="0" y="14517"/>
                  <a:pt x="14364" y="0"/>
                  <a:pt x="32089" y="0"/>
                </a:cubicBezTo>
                <a:lnTo>
                  <a:pt x="195285" y="0"/>
                </a:lnTo>
                <a:cubicBezTo>
                  <a:pt x="213011" y="0"/>
                  <a:pt x="227374" y="14364"/>
                  <a:pt x="227374" y="32242"/>
                </a:cubicBezTo>
                <a:lnTo>
                  <a:pt x="227374" y="213775"/>
                </a:lnTo>
                <a:cubicBezTo>
                  <a:pt x="227374" y="231500"/>
                  <a:pt x="213011" y="245864"/>
                  <a:pt x="195285" y="245864"/>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4" name="フリーフォーム: 図形 613">
            <a:extLst>
              <a:ext uri="{FF2B5EF4-FFF2-40B4-BE49-F238E27FC236}">
                <a16:creationId xmlns:a16="http://schemas.microsoft.com/office/drawing/2014/main" id="{909C6133-94D8-C511-DE8E-98A5B58898C5}"/>
              </a:ext>
            </a:extLst>
          </p:cNvPr>
          <p:cNvSpPr/>
          <p:nvPr/>
        </p:nvSpPr>
        <p:spPr>
          <a:xfrm>
            <a:off x="3248456" y="3182657"/>
            <a:ext cx="29338" cy="48133"/>
          </a:xfrm>
          <a:custGeom>
            <a:avLst/>
            <a:gdLst>
              <a:gd name="connsiteX0" fmla="*/ 0 w 29338"/>
              <a:gd name="connsiteY0" fmla="*/ 0 h 48133"/>
              <a:gd name="connsiteX1" fmla="*/ 29339 w 29338"/>
              <a:gd name="connsiteY1" fmla="*/ 0 h 48133"/>
              <a:gd name="connsiteX2" fmla="*/ 29339 w 29338"/>
              <a:gd name="connsiteY2" fmla="*/ 8863 h 48133"/>
              <a:gd name="connsiteX3" fmla="*/ 11002 w 29338"/>
              <a:gd name="connsiteY3" fmla="*/ 8863 h 48133"/>
              <a:gd name="connsiteX4" fmla="*/ 11002 w 29338"/>
              <a:gd name="connsiteY4" fmla="*/ 20017 h 48133"/>
              <a:gd name="connsiteX5" fmla="*/ 28269 w 29338"/>
              <a:gd name="connsiteY5" fmla="*/ 20017 h 48133"/>
              <a:gd name="connsiteX6" fmla="*/ 28269 w 29338"/>
              <a:gd name="connsiteY6" fmla="*/ 28727 h 48133"/>
              <a:gd name="connsiteX7" fmla="*/ 11002 w 29338"/>
              <a:gd name="connsiteY7" fmla="*/ 28727 h 48133"/>
              <a:gd name="connsiteX8" fmla="*/ 11002 w 29338"/>
              <a:gd name="connsiteY8" fmla="*/ 48134 h 48133"/>
              <a:gd name="connsiteX9" fmla="*/ 0 w 29338"/>
              <a:gd name="connsiteY9" fmla="*/ 48134 h 48133"/>
              <a:gd name="connsiteX10" fmla="*/ 0 w 29338"/>
              <a:gd name="connsiteY10" fmla="*/ 0 h 4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338" h="48133">
                <a:moveTo>
                  <a:pt x="0" y="0"/>
                </a:moveTo>
                <a:lnTo>
                  <a:pt x="29339" y="0"/>
                </a:lnTo>
                <a:lnTo>
                  <a:pt x="29339" y="8863"/>
                </a:lnTo>
                <a:lnTo>
                  <a:pt x="11002" y="8863"/>
                </a:lnTo>
                <a:lnTo>
                  <a:pt x="11002" y="20017"/>
                </a:lnTo>
                <a:lnTo>
                  <a:pt x="28269" y="20017"/>
                </a:lnTo>
                <a:lnTo>
                  <a:pt x="28269" y="28727"/>
                </a:lnTo>
                <a:lnTo>
                  <a:pt x="11002" y="28727"/>
                </a:lnTo>
                <a:lnTo>
                  <a:pt x="11002" y="48134"/>
                </a:lnTo>
                <a:lnTo>
                  <a:pt x="0" y="48134"/>
                </a:lnTo>
                <a:lnTo>
                  <a:pt x="0" y="0"/>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5" name="フリーフォーム: 図形 614">
            <a:extLst>
              <a:ext uri="{FF2B5EF4-FFF2-40B4-BE49-F238E27FC236}">
                <a16:creationId xmlns:a16="http://schemas.microsoft.com/office/drawing/2014/main" id="{638D99F4-1CE9-026D-6CF2-5236274E7227}"/>
              </a:ext>
            </a:extLst>
          </p:cNvPr>
          <p:cNvSpPr/>
          <p:nvPr/>
        </p:nvSpPr>
        <p:spPr>
          <a:xfrm>
            <a:off x="3290020" y="3195187"/>
            <a:ext cx="21851" cy="35756"/>
          </a:xfrm>
          <a:custGeom>
            <a:avLst/>
            <a:gdLst>
              <a:gd name="connsiteX0" fmla="*/ 306 w 21851"/>
              <a:gd name="connsiteY0" fmla="*/ 12224 h 35756"/>
              <a:gd name="connsiteX1" fmla="*/ 0 w 21851"/>
              <a:gd name="connsiteY1" fmla="*/ 764 h 35756"/>
              <a:gd name="connsiteX2" fmla="*/ 9321 w 21851"/>
              <a:gd name="connsiteY2" fmla="*/ 764 h 35756"/>
              <a:gd name="connsiteX3" fmla="*/ 9780 w 21851"/>
              <a:gd name="connsiteY3" fmla="*/ 7182 h 35756"/>
              <a:gd name="connsiteX4" fmla="*/ 10085 w 21851"/>
              <a:gd name="connsiteY4" fmla="*/ 7182 h 35756"/>
              <a:gd name="connsiteX5" fmla="*/ 19559 w 21851"/>
              <a:gd name="connsiteY5" fmla="*/ 0 h 35756"/>
              <a:gd name="connsiteX6" fmla="*/ 21851 w 21851"/>
              <a:gd name="connsiteY6" fmla="*/ 153 h 35756"/>
              <a:gd name="connsiteX7" fmla="*/ 21851 w 21851"/>
              <a:gd name="connsiteY7" fmla="*/ 10391 h 35756"/>
              <a:gd name="connsiteX8" fmla="*/ 18948 w 21851"/>
              <a:gd name="connsiteY8" fmla="*/ 10085 h 35756"/>
              <a:gd name="connsiteX9" fmla="*/ 11460 w 21851"/>
              <a:gd name="connsiteY9" fmla="*/ 15586 h 35756"/>
              <a:gd name="connsiteX10" fmla="*/ 11308 w 21851"/>
              <a:gd name="connsiteY10" fmla="*/ 18031 h 35756"/>
              <a:gd name="connsiteX11" fmla="*/ 11308 w 21851"/>
              <a:gd name="connsiteY11" fmla="*/ 35756 h 35756"/>
              <a:gd name="connsiteX12" fmla="*/ 458 w 21851"/>
              <a:gd name="connsiteY12" fmla="*/ 35756 h 35756"/>
              <a:gd name="connsiteX13" fmla="*/ 458 w 21851"/>
              <a:gd name="connsiteY13" fmla="*/ 12377 h 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51" h="35756">
                <a:moveTo>
                  <a:pt x="306" y="12224"/>
                </a:moveTo>
                <a:cubicBezTo>
                  <a:pt x="306" y="7182"/>
                  <a:pt x="306" y="3667"/>
                  <a:pt x="0" y="764"/>
                </a:cubicBezTo>
                <a:lnTo>
                  <a:pt x="9321" y="764"/>
                </a:lnTo>
                <a:lnTo>
                  <a:pt x="9780" y="7182"/>
                </a:lnTo>
                <a:lnTo>
                  <a:pt x="10085" y="7182"/>
                </a:lnTo>
                <a:cubicBezTo>
                  <a:pt x="11919" y="2139"/>
                  <a:pt x="16197" y="0"/>
                  <a:pt x="19559" y="0"/>
                </a:cubicBezTo>
                <a:cubicBezTo>
                  <a:pt x="20629" y="0"/>
                  <a:pt x="21087" y="0"/>
                  <a:pt x="21851" y="153"/>
                </a:cubicBezTo>
                <a:lnTo>
                  <a:pt x="21851" y="10391"/>
                </a:lnTo>
                <a:cubicBezTo>
                  <a:pt x="20934" y="10238"/>
                  <a:pt x="20170" y="10085"/>
                  <a:pt x="18948" y="10085"/>
                </a:cubicBezTo>
                <a:cubicBezTo>
                  <a:pt x="14975" y="10085"/>
                  <a:pt x="12224" y="12224"/>
                  <a:pt x="11460" y="15586"/>
                </a:cubicBezTo>
                <a:cubicBezTo>
                  <a:pt x="11460" y="16197"/>
                  <a:pt x="11308" y="17114"/>
                  <a:pt x="11308" y="18031"/>
                </a:cubicBezTo>
                <a:lnTo>
                  <a:pt x="11308" y="35756"/>
                </a:lnTo>
                <a:lnTo>
                  <a:pt x="458" y="35756"/>
                </a:lnTo>
                <a:lnTo>
                  <a:pt x="458" y="12377"/>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6" name="フリーフォーム: 図形 615">
            <a:extLst>
              <a:ext uri="{FF2B5EF4-FFF2-40B4-BE49-F238E27FC236}">
                <a16:creationId xmlns:a16="http://schemas.microsoft.com/office/drawing/2014/main" id="{72F76915-CAE9-E447-C2AE-E9EAF6150A2D}"/>
              </a:ext>
            </a:extLst>
          </p:cNvPr>
          <p:cNvSpPr/>
          <p:nvPr/>
        </p:nvSpPr>
        <p:spPr>
          <a:xfrm>
            <a:off x="3321650" y="3180671"/>
            <a:ext cx="11613" cy="49967"/>
          </a:xfrm>
          <a:custGeom>
            <a:avLst/>
            <a:gdLst>
              <a:gd name="connsiteX0" fmla="*/ 11460 w 11613"/>
              <a:gd name="connsiteY0" fmla="*/ 5501 h 49967"/>
              <a:gd name="connsiteX1" fmla="*/ 5654 w 11613"/>
              <a:gd name="connsiteY1" fmla="*/ 10849 h 49967"/>
              <a:gd name="connsiteX2" fmla="*/ 0 w 11613"/>
              <a:gd name="connsiteY2" fmla="*/ 5501 h 49967"/>
              <a:gd name="connsiteX3" fmla="*/ 5806 w 11613"/>
              <a:gd name="connsiteY3" fmla="*/ 0 h 49967"/>
              <a:gd name="connsiteX4" fmla="*/ 11613 w 11613"/>
              <a:gd name="connsiteY4" fmla="*/ 5501 h 49967"/>
              <a:gd name="connsiteX5" fmla="*/ 305 w 11613"/>
              <a:gd name="connsiteY5" fmla="*/ 15128 h 49967"/>
              <a:gd name="connsiteX6" fmla="*/ 11155 w 11613"/>
              <a:gd name="connsiteY6" fmla="*/ 15128 h 49967"/>
              <a:gd name="connsiteX7" fmla="*/ 11155 w 11613"/>
              <a:gd name="connsiteY7" fmla="*/ 49967 h 49967"/>
              <a:gd name="connsiteX8" fmla="*/ 305 w 11613"/>
              <a:gd name="connsiteY8" fmla="*/ 49967 h 49967"/>
              <a:gd name="connsiteX9" fmla="*/ 305 w 11613"/>
              <a:gd name="connsiteY9" fmla="*/ 15128 h 4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13" h="49967">
                <a:moveTo>
                  <a:pt x="11460" y="5501"/>
                </a:moveTo>
                <a:cubicBezTo>
                  <a:pt x="11460" y="8557"/>
                  <a:pt x="9168" y="10849"/>
                  <a:pt x="5654" y="10849"/>
                </a:cubicBezTo>
                <a:cubicBezTo>
                  <a:pt x="2139" y="10849"/>
                  <a:pt x="0" y="8404"/>
                  <a:pt x="0" y="5501"/>
                </a:cubicBezTo>
                <a:cubicBezTo>
                  <a:pt x="0" y="2445"/>
                  <a:pt x="2292" y="0"/>
                  <a:pt x="5806" y="0"/>
                </a:cubicBezTo>
                <a:cubicBezTo>
                  <a:pt x="9321" y="0"/>
                  <a:pt x="11460" y="2292"/>
                  <a:pt x="11613" y="5501"/>
                </a:cubicBezTo>
                <a:moveTo>
                  <a:pt x="305" y="15128"/>
                </a:moveTo>
                <a:lnTo>
                  <a:pt x="11155" y="15128"/>
                </a:lnTo>
                <a:lnTo>
                  <a:pt x="11155" y="49967"/>
                </a:lnTo>
                <a:lnTo>
                  <a:pt x="305" y="49967"/>
                </a:lnTo>
                <a:lnTo>
                  <a:pt x="305" y="1512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7" name="フリーフォーム: 図形 616">
            <a:extLst>
              <a:ext uri="{FF2B5EF4-FFF2-40B4-BE49-F238E27FC236}">
                <a16:creationId xmlns:a16="http://schemas.microsoft.com/office/drawing/2014/main" id="{F829B7AD-8D26-B24B-503F-E16E2AB3954B}"/>
              </a:ext>
            </a:extLst>
          </p:cNvPr>
          <p:cNvSpPr/>
          <p:nvPr/>
        </p:nvSpPr>
        <p:spPr>
          <a:xfrm>
            <a:off x="3202768" y="3252489"/>
            <a:ext cx="176031" cy="123008"/>
          </a:xfrm>
          <a:custGeom>
            <a:avLst/>
            <a:gdLst>
              <a:gd name="connsiteX0" fmla="*/ 0 w 176031"/>
              <a:gd name="connsiteY0" fmla="*/ 0 h 123008"/>
              <a:gd name="connsiteX1" fmla="*/ 176032 w 176031"/>
              <a:gd name="connsiteY1" fmla="*/ 0 h 123008"/>
              <a:gd name="connsiteX2" fmla="*/ 176032 w 176031"/>
              <a:gd name="connsiteY2" fmla="*/ 123008 h 123008"/>
              <a:gd name="connsiteX3" fmla="*/ 0 w 176031"/>
              <a:gd name="connsiteY3" fmla="*/ 123008 h 123008"/>
            </a:gdLst>
            <a:ahLst/>
            <a:cxnLst>
              <a:cxn ang="0">
                <a:pos x="connsiteX0" y="connsiteY0"/>
              </a:cxn>
              <a:cxn ang="0">
                <a:pos x="connsiteX1" y="connsiteY1"/>
              </a:cxn>
              <a:cxn ang="0">
                <a:pos x="connsiteX2" y="connsiteY2"/>
              </a:cxn>
              <a:cxn ang="0">
                <a:pos x="connsiteX3" y="connsiteY3"/>
              </a:cxn>
            </a:cxnLst>
            <a:rect l="l" t="t" r="r" b="b"/>
            <a:pathLst>
              <a:path w="176031" h="123008">
                <a:moveTo>
                  <a:pt x="0" y="0"/>
                </a:moveTo>
                <a:lnTo>
                  <a:pt x="176032" y="0"/>
                </a:lnTo>
                <a:lnTo>
                  <a:pt x="176032" y="123008"/>
                </a:lnTo>
                <a:lnTo>
                  <a:pt x="0" y="12300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8" name="フリーフォーム: 図形 617">
            <a:extLst>
              <a:ext uri="{FF2B5EF4-FFF2-40B4-BE49-F238E27FC236}">
                <a16:creationId xmlns:a16="http://schemas.microsoft.com/office/drawing/2014/main" id="{C950181F-57CA-C8BD-207F-7A6989374CA2}"/>
              </a:ext>
            </a:extLst>
          </p:cNvPr>
          <p:cNvSpPr/>
          <p:nvPr/>
        </p:nvSpPr>
        <p:spPr>
          <a:xfrm>
            <a:off x="3250901" y="3276174"/>
            <a:ext cx="79611" cy="75791"/>
          </a:xfrm>
          <a:custGeom>
            <a:avLst/>
            <a:gdLst>
              <a:gd name="connsiteX0" fmla="*/ 65859 w 79611"/>
              <a:gd name="connsiteY0" fmla="*/ 54399 h 75791"/>
              <a:gd name="connsiteX1" fmla="*/ 57760 w 79611"/>
              <a:gd name="connsiteY1" fmla="*/ 65706 h 75791"/>
              <a:gd name="connsiteX2" fmla="*/ 74416 w 79611"/>
              <a:gd name="connsiteY2" fmla="*/ 65706 h 75791"/>
              <a:gd name="connsiteX3" fmla="*/ 74416 w 79611"/>
              <a:gd name="connsiteY3" fmla="*/ 75792 h 75791"/>
              <a:gd name="connsiteX4" fmla="*/ 5501 w 79611"/>
              <a:gd name="connsiteY4" fmla="*/ 75792 h 75791"/>
              <a:gd name="connsiteX5" fmla="*/ 5501 w 79611"/>
              <a:gd name="connsiteY5" fmla="*/ 65706 h 75791"/>
              <a:gd name="connsiteX6" fmla="*/ 20017 w 79611"/>
              <a:gd name="connsiteY6" fmla="*/ 65706 h 75791"/>
              <a:gd name="connsiteX7" fmla="*/ 13905 w 79611"/>
              <a:gd name="connsiteY7" fmla="*/ 54093 h 75791"/>
              <a:gd name="connsiteX8" fmla="*/ 19865 w 79611"/>
              <a:gd name="connsiteY8" fmla="*/ 51495 h 75791"/>
              <a:gd name="connsiteX9" fmla="*/ 9627 w 79611"/>
              <a:gd name="connsiteY9" fmla="*/ 51495 h 75791"/>
              <a:gd name="connsiteX10" fmla="*/ 9627 w 79611"/>
              <a:gd name="connsiteY10" fmla="*/ 41410 h 75791"/>
              <a:gd name="connsiteX11" fmla="*/ 32853 w 79611"/>
              <a:gd name="connsiteY11" fmla="*/ 41410 h 75791"/>
              <a:gd name="connsiteX12" fmla="*/ 32853 w 79611"/>
              <a:gd name="connsiteY12" fmla="*/ 34840 h 75791"/>
              <a:gd name="connsiteX13" fmla="*/ 18795 w 79611"/>
              <a:gd name="connsiteY13" fmla="*/ 34840 h 75791"/>
              <a:gd name="connsiteX14" fmla="*/ 18795 w 79611"/>
              <a:gd name="connsiteY14" fmla="*/ 31325 h 75791"/>
              <a:gd name="connsiteX15" fmla="*/ 7335 w 79611"/>
              <a:gd name="connsiteY15" fmla="*/ 38354 h 75791"/>
              <a:gd name="connsiteX16" fmla="*/ 0 w 79611"/>
              <a:gd name="connsiteY16" fmla="*/ 28727 h 75791"/>
              <a:gd name="connsiteX17" fmla="*/ 32700 w 79611"/>
              <a:gd name="connsiteY17" fmla="*/ 0 h 75791"/>
              <a:gd name="connsiteX18" fmla="*/ 45078 w 79611"/>
              <a:gd name="connsiteY18" fmla="*/ 0 h 75791"/>
              <a:gd name="connsiteX19" fmla="*/ 79612 w 79611"/>
              <a:gd name="connsiteY19" fmla="*/ 27658 h 75791"/>
              <a:gd name="connsiteX20" fmla="*/ 71818 w 79611"/>
              <a:gd name="connsiteY20" fmla="*/ 38354 h 75791"/>
              <a:gd name="connsiteX21" fmla="*/ 60052 w 79611"/>
              <a:gd name="connsiteY21" fmla="*/ 31019 h 75791"/>
              <a:gd name="connsiteX22" fmla="*/ 60052 w 79611"/>
              <a:gd name="connsiteY22" fmla="*/ 34840 h 75791"/>
              <a:gd name="connsiteX23" fmla="*/ 45536 w 79611"/>
              <a:gd name="connsiteY23" fmla="*/ 34840 h 75791"/>
              <a:gd name="connsiteX24" fmla="*/ 45536 w 79611"/>
              <a:gd name="connsiteY24" fmla="*/ 41410 h 75791"/>
              <a:gd name="connsiteX25" fmla="*/ 69068 w 79611"/>
              <a:gd name="connsiteY25" fmla="*/ 41410 h 75791"/>
              <a:gd name="connsiteX26" fmla="*/ 69068 w 79611"/>
              <a:gd name="connsiteY26" fmla="*/ 51495 h 75791"/>
              <a:gd name="connsiteX27" fmla="*/ 57913 w 79611"/>
              <a:gd name="connsiteY27" fmla="*/ 51495 h 75791"/>
              <a:gd name="connsiteX28" fmla="*/ 65859 w 79611"/>
              <a:gd name="connsiteY28" fmla="*/ 54399 h 75791"/>
              <a:gd name="connsiteX29" fmla="*/ 24449 w 79611"/>
              <a:gd name="connsiteY29" fmla="*/ 51495 h 75791"/>
              <a:gd name="connsiteX30" fmla="*/ 30867 w 79611"/>
              <a:gd name="connsiteY30" fmla="*/ 62956 h 75791"/>
              <a:gd name="connsiteX31" fmla="*/ 24907 w 79611"/>
              <a:gd name="connsiteY31" fmla="*/ 65554 h 75791"/>
              <a:gd name="connsiteX32" fmla="*/ 33006 w 79611"/>
              <a:gd name="connsiteY32" fmla="*/ 65554 h 75791"/>
              <a:gd name="connsiteX33" fmla="*/ 33006 w 79611"/>
              <a:gd name="connsiteY33" fmla="*/ 51495 h 75791"/>
              <a:gd name="connsiteX34" fmla="*/ 24449 w 79611"/>
              <a:gd name="connsiteY34" fmla="*/ 51495 h 75791"/>
              <a:gd name="connsiteX35" fmla="*/ 51801 w 79611"/>
              <a:gd name="connsiteY35" fmla="*/ 24602 h 75791"/>
              <a:gd name="connsiteX36" fmla="*/ 39424 w 79611"/>
              <a:gd name="connsiteY36" fmla="*/ 11613 h 75791"/>
              <a:gd name="connsiteX37" fmla="*/ 27352 w 79611"/>
              <a:gd name="connsiteY37" fmla="*/ 24602 h 75791"/>
              <a:gd name="connsiteX38" fmla="*/ 51801 w 79611"/>
              <a:gd name="connsiteY38" fmla="*/ 24602 h 75791"/>
              <a:gd name="connsiteX39" fmla="*/ 45536 w 79611"/>
              <a:gd name="connsiteY39" fmla="*/ 51495 h 75791"/>
              <a:gd name="connsiteX40" fmla="*/ 45536 w 79611"/>
              <a:gd name="connsiteY40" fmla="*/ 65554 h 75791"/>
              <a:gd name="connsiteX41" fmla="*/ 51495 w 79611"/>
              <a:gd name="connsiteY41" fmla="*/ 65554 h 75791"/>
              <a:gd name="connsiteX42" fmla="*/ 47217 w 79611"/>
              <a:gd name="connsiteY42" fmla="*/ 63720 h 75791"/>
              <a:gd name="connsiteX43" fmla="*/ 53940 w 79611"/>
              <a:gd name="connsiteY43" fmla="*/ 51343 h 75791"/>
              <a:gd name="connsiteX44" fmla="*/ 45536 w 79611"/>
              <a:gd name="connsiteY44" fmla="*/ 51343 h 7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9611" h="75791">
                <a:moveTo>
                  <a:pt x="65859" y="54399"/>
                </a:moveTo>
                <a:cubicBezTo>
                  <a:pt x="62956" y="58372"/>
                  <a:pt x="60205" y="62497"/>
                  <a:pt x="57760" y="65706"/>
                </a:cubicBezTo>
                <a:lnTo>
                  <a:pt x="74416" y="65706"/>
                </a:lnTo>
                <a:lnTo>
                  <a:pt x="74416" y="75792"/>
                </a:lnTo>
                <a:lnTo>
                  <a:pt x="5501" y="75792"/>
                </a:lnTo>
                <a:lnTo>
                  <a:pt x="5501" y="65706"/>
                </a:lnTo>
                <a:lnTo>
                  <a:pt x="20017" y="65706"/>
                </a:lnTo>
                <a:cubicBezTo>
                  <a:pt x="18642" y="62192"/>
                  <a:pt x="16197" y="57608"/>
                  <a:pt x="13905" y="54093"/>
                </a:cubicBezTo>
                <a:lnTo>
                  <a:pt x="19865" y="51495"/>
                </a:lnTo>
                <a:lnTo>
                  <a:pt x="9627" y="51495"/>
                </a:lnTo>
                <a:lnTo>
                  <a:pt x="9627" y="41410"/>
                </a:lnTo>
                <a:lnTo>
                  <a:pt x="32853" y="41410"/>
                </a:lnTo>
                <a:lnTo>
                  <a:pt x="32853" y="34840"/>
                </a:lnTo>
                <a:lnTo>
                  <a:pt x="18795" y="34840"/>
                </a:lnTo>
                <a:lnTo>
                  <a:pt x="18795" y="31325"/>
                </a:lnTo>
                <a:cubicBezTo>
                  <a:pt x="15128" y="33923"/>
                  <a:pt x="11308" y="36368"/>
                  <a:pt x="7335" y="38354"/>
                </a:cubicBezTo>
                <a:cubicBezTo>
                  <a:pt x="5807" y="35604"/>
                  <a:pt x="2445" y="31172"/>
                  <a:pt x="0" y="28727"/>
                </a:cubicBezTo>
                <a:cubicBezTo>
                  <a:pt x="13905" y="22004"/>
                  <a:pt x="26741" y="9780"/>
                  <a:pt x="32700" y="0"/>
                </a:cubicBezTo>
                <a:lnTo>
                  <a:pt x="45078" y="0"/>
                </a:lnTo>
                <a:cubicBezTo>
                  <a:pt x="53940" y="12683"/>
                  <a:pt x="66623" y="22615"/>
                  <a:pt x="79612" y="27658"/>
                </a:cubicBezTo>
                <a:cubicBezTo>
                  <a:pt x="76708" y="30714"/>
                  <a:pt x="73958" y="34687"/>
                  <a:pt x="71818" y="38354"/>
                </a:cubicBezTo>
                <a:cubicBezTo>
                  <a:pt x="67846" y="36215"/>
                  <a:pt x="63873" y="33770"/>
                  <a:pt x="60052" y="31019"/>
                </a:cubicBezTo>
                <a:lnTo>
                  <a:pt x="60052" y="34840"/>
                </a:lnTo>
                <a:lnTo>
                  <a:pt x="45536" y="34840"/>
                </a:lnTo>
                <a:lnTo>
                  <a:pt x="45536" y="41410"/>
                </a:lnTo>
                <a:lnTo>
                  <a:pt x="69068" y="41410"/>
                </a:lnTo>
                <a:lnTo>
                  <a:pt x="69068" y="51495"/>
                </a:lnTo>
                <a:lnTo>
                  <a:pt x="57913" y="51495"/>
                </a:lnTo>
                <a:lnTo>
                  <a:pt x="65859" y="54399"/>
                </a:lnTo>
                <a:close/>
                <a:moveTo>
                  <a:pt x="24449" y="51495"/>
                </a:moveTo>
                <a:cubicBezTo>
                  <a:pt x="27047" y="55316"/>
                  <a:pt x="29797" y="59747"/>
                  <a:pt x="30867" y="62956"/>
                </a:cubicBezTo>
                <a:lnTo>
                  <a:pt x="24907" y="65554"/>
                </a:lnTo>
                <a:lnTo>
                  <a:pt x="33006" y="65554"/>
                </a:lnTo>
                <a:lnTo>
                  <a:pt x="33006" y="51495"/>
                </a:lnTo>
                <a:lnTo>
                  <a:pt x="24449" y="51495"/>
                </a:lnTo>
                <a:close/>
                <a:moveTo>
                  <a:pt x="51801" y="24602"/>
                </a:moveTo>
                <a:cubicBezTo>
                  <a:pt x="46911" y="20323"/>
                  <a:pt x="42480" y="15739"/>
                  <a:pt x="39424" y="11613"/>
                </a:cubicBezTo>
                <a:cubicBezTo>
                  <a:pt x="36368" y="15892"/>
                  <a:pt x="32242" y="20323"/>
                  <a:pt x="27352" y="24602"/>
                </a:cubicBezTo>
                <a:lnTo>
                  <a:pt x="51801" y="24602"/>
                </a:lnTo>
                <a:close/>
                <a:moveTo>
                  <a:pt x="45536" y="51495"/>
                </a:moveTo>
                <a:lnTo>
                  <a:pt x="45536" y="65554"/>
                </a:lnTo>
                <a:lnTo>
                  <a:pt x="51495" y="65554"/>
                </a:lnTo>
                <a:lnTo>
                  <a:pt x="47217" y="63720"/>
                </a:lnTo>
                <a:cubicBezTo>
                  <a:pt x="49509" y="60358"/>
                  <a:pt x="52259" y="55468"/>
                  <a:pt x="53940" y="51343"/>
                </a:cubicBezTo>
                <a:lnTo>
                  <a:pt x="45536" y="51343"/>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19" name="フリーフォーム: 図形 618">
            <a:extLst>
              <a:ext uri="{FF2B5EF4-FFF2-40B4-BE49-F238E27FC236}">
                <a16:creationId xmlns:a16="http://schemas.microsoft.com/office/drawing/2014/main" id="{45F5A2C4-517E-FDCE-0F70-1E6897C5E48E}"/>
              </a:ext>
            </a:extLst>
          </p:cNvPr>
          <p:cNvSpPr/>
          <p:nvPr/>
        </p:nvSpPr>
        <p:spPr>
          <a:xfrm>
            <a:off x="2873472" y="3154235"/>
            <a:ext cx="227374" cy="245711"/>
          </a:xfrm>
          <a:custGeom>
            <a:avLst/>
            <a:gdLst>
              <a:gd name="connsiteX0" fmla="*/ 195285 w 227374"/>
              <a:gd name="connsiteY0" fmla="*/ 245711 h 245711"/>
              <a:gd name="connsiteX1" fmla="*/ 32089 w 227374"/>
              <a:gd name="connsiteY1" fmla="*/ 245711 h 245711"/>
              <a:gd name="connsiteX2" fmla="*/ 0 w 227374"/>
              <a:gd name="connsiteY2" fmla="*/ 213622 h 245711"/>
              <a:gd name="connsiteX3" fmla="*/ 0 w 227374"/>
              <a:gd name="connsiteY3" fmla="*/ 32089 h 245711"/>
              <a:gd name="connsiteX4" fmla="*/ 32089 w 227374"/>
              <a:gd name="connsiteY4" fmla="*/ 0 h 245711"/>
              <a:gd name="connsiteX5" fmla="*/ 195285 w 227374"/>
              <a:gd name="connsiteY5" fmla="*/ 0 h 245711"/>
              <a:gd name="connsiteX6" fmla="*/ 227374 w 227374"/>
              <a:gd name="connsiteY6" fmla="*/ 32089 h 245711"/>
              <a:gd name="connsiteX7" fmla="*/ 227374 w 227374"/>
              <a:gd name="connsiteY7" fmla="*/ 213622 h 245711"/>
              <a:gd name="connsiteX8" fmla="*/ 195285 w 227374"/>
              <a:gd name="connsiteY8" fmla="*/ 245711 h 2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74" h="245711">
                <a:moveTo>
                  <a:pt x="195285" y="245711"/>
                </a:moveTo>
                <a:lnTo>
                  <a:pt x="32089" y="245711"/>
                </a:lnTo>
                <a:cubicBezTo>
                  <a:pt x="14364" y="245711"/>
                  <a:pt x="0" y="231347"/>
                  <a:pt x="0" y="213622"/>
                </a:cubicBezTo>
                <a:lnTo>
                  <a:pt x="0" y="32089"/>
                </a:lnTo>
                <a:cubicBezTo>
                  <a:pt x="0" y="14364"/>
                  <a:pt x="14364" y="0"/>
                  <a:pt x="32089" y="0"/>
                </a:cubicBezTo>
                <a:lnTo>
                  <a:pt x="195285" y="0"/>
                </a:lnTo>
                <a:cubicBezTo>
                  <a:pt x="213011" y="0"/>
                  <a:pt x="227374" y="14364"/>
                  <a:pt x="227374" y="32089"/>
                </a:cubicBezTo>
                <a:lnTo>
                  <a:pt x="227374" y="213622"/>
                </a:lnTo>
                <a:cubicBezTo>
                  <a:pt x="227374" y="231347"/>
                  <a:pt x="213011" y="245711"/>
                  <a:pt x="195285" y="245711"/>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0" name="フリーフォーム: 図形 619">
            <a:extLst>
              <a:ext uri="{FF2B5EF4-FFF2-40B4-BE49-F238E27FC236}">
                <a16:creationId xmlns:a16="http://schemas.microsoft.com/office/drawing/2014/main" id="{1C6318EE-57E4-63B9-1C22-9811017F3401}"/>
              </a:ext>
            </a:extLst>
          </p:cNvPr>
          <p:cNvSpPr/>
          <p:nvPr/>
        </p:nvSpPr>
        <p:spPr>
          <a:xfrm>
            <a:off x="2925426" y="3183574"/>
            <a:ext cx="36826" cy="47980"/>
          </a:xfrm>
          <a:custGeom>
            <a:avLst/>
            <a:gdLst>
              <a:gd name="connsiteX0" fmla="*/ 12836 w 36826"/>
              <a:gd name="connsiteY0" fmla="*/ 9168 h 47980"/>
              <a:gd name="connsiteX1" fmla="*/ 0 w 36826"/>
              <a:gd name="connsiteY1" fmla="*/ 9168 h 47980"/>
              <a:gd name="connsiteX2" fmla="*/ 0 w 36826"/>
              <a:gd name="connsiteY2" fmla="*/ 0 h 47980"/>
              <a:gd name="connsiteX3" fmla="*/ 36826 w 36826"/>
              <a:gd name="connsiteY3" fmla="*/ 0 h 47980"/>
              <a:gd name="connsiteX4" fmla="*/ 36826 w 36826"/>
              <a:gd name="connsiteY4" fmla="*/ 9168 h 47980"/>
              <a:gd name="connsiteX5" fmla="*/ 23685 w 36826"/>
              <a:gd name="connsiteY5" fmla="*/ 9168 h 47980"/>
              <a:gd name="connsiteX6" fmla="*/ 23685 w 36826"/>
              <a:gd name="connsiteY6" fmla="*/ 47981 h 47980"/>
              <a:gd name="connsiteX7" fmla="*/ 12836 w 36826"/>
              <a:gd name="connsiteY7" fmla="*/ 47981 h 47980"/>
              <a:gd name="connsiteX8" fmla="*/ 12836 w 36826"/>
              <a:gd name="connsiteY8" fmla="*/ 9168 h 4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6" h="47980">
                <a:moveTo>
                  <a:pt x="12836" y="9168"/>
                </a:moveTo>
                <a:lnTo>
                  <a:pt x="0" y="9168"/>
                </a:lnTo>
                <a:lnTo>
                  <a:pt x="0" y="0"/>
                </a:lnTo>
                <a:lnTo>
                  <a:pt x="36826" y="0"/>
                </a:lnTo>
                <a:lnTo>
                  <a:pt x="36826" y="9168"/>
                </a:lnTo>
                <a:lnTo>
                  <a:pt x="23685" y="9168"/>
                </a:lnTo>
                <a:lnTo>
                  <a:pt x="23685" y="47981"/>
                </a:lnTo>
                <a:lnTo>
                  <a:pt x="12836" y="47981"/>
                </a:lnTo>
                <a:lnTo>
                  <a:pt x="12836" y="916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1" name="フリーフォーム: 図形 620">
            <a:extLst>
              <a:ext uri="{FF2B5EF4-FFF2-40B4-BE49-F238E27FC236}">
                <a16:creationId xmlns:a16="http://schemas.microsoft.com/office/drawing/2014/main" id="{602C59DC-EFEE-571E-72E2-596B5AA0547B}"/>
              </a:ext>
            </a:extLst>
          </p:cNvPr>
          <p:cNvSpPr/>
          <p:nvPr/>
        </p:nvSpPr>
        <p:spPr>
          <a:xfrm>
            <a:off x="2970809" y="3180976"/>
            <a:ext cx="33158" cy="50578"/>
          </a:xfrm>
          <a:custGeom>
            <a:avLst/>
            <a:gdLst>
              <a:gd name="connsiteX0" fmla="*/ 153 w 33158"/>
              <a:gd name="connsiteY0" fmla="*/ 0 h 50578"/>
              <a:gd name="connsiteX1" fmla="*/ 11002 w 33158"/>
              <a:gd name="connsiteY1" fmla="*/ 0 h 50578"/>
              <a:gd name="connsiteX2" fmla="*/ 11002 w 33158"/>
              <a:gd name="connsiteY2" fmla="*/ 19865 h 50578"/>
              <a:gd name="connsiteX3" fmla="*/ 11002 w 33158"/>
              <a:gd name="connsiteY3" fmla="*/ 19865 h 50578"/>
              <a:gd name="connsiteX4" fmla="*/ 15281 w 33158"/>
              <a:gd name="connsiteY4" fmla="*/ 16350 h 50578"/>
              <a:gd name="connsiteX5" fmla="*/ 20934 w 33158"/>
              <a:gd name="connsiteY5" fmla="*/ 14975 h 50578"/>
              <a:gd name="connsiteX6" fmla="*/ 33159 w 33158"/>
              <a:gd name="connsiteY6" fmla="*/ 30255 h 50578"/>
              <a:gd name="connsiteX7" fmla="*/ 33159 w 33158"/>
              <a:gd name="connsiteY7" fmla="*/ 50579 h 50578"/>
              <a:gd name="connsiteX8" fmla="*/ 22310 w 33158"/>
              <a:gd name="connsiteY8" fmla="*/ 50579 h 50578"/>
              <a:gd name="connsiteX9" fmla="*/ 22310 w 33158"/>
              <a:gd name="connsiteY9" fmla="*/ 31478 h 50578"/>
              <a:gd name="connsiteX10" fmla="*/ 16656 w 33158"/>
              <a:gd name="connsiteY10" fmla="*/ 23685 h 50578"/>
              <a:gd name="connsiteX11" fmla="*/ 11155 w 33158"/>
              <a:gd name="connsiteY11" fmla="*/ 27505 h 50578"/>
              <a:gd name="connsiteX12" fmla="*/ 10849 w 33158"/>
              <a:gd name="connsiteY12" fmla="*/ 29950 h 50578"/>
              <a:gd name="connsiteX13" fmla="*/ 10849 w 33158"/>
              <a:gd name="connsiteY13" fmla="*/ 50579 h 50578"/>
              <a:gd name="connsiteX14" fmla="*/ 0 w 33158"/>
              <a:gd name="connsiteY14" fmla="*/ 50579 h 50578"/>
              <a:gd name="connsiteX15" fmla="*/ 0 w 33158"/>
              <a:gd name="connsiteY15" fmla="*/ 0 h 5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58" h="50578">
                <a:moveTo>
                  <a:pt x="153" y="0"/>
                </a:moveTo>
                <a:lnTo>
                  <a:pt x="11002" y="0"/>
                </a:lnTo>
                <a:lnTo>
                  <a:pt x="11002" y="19865"/>
                </a:lnTo>
                <a:lnTo>
                  <a:pt x="11002" y="19865"/>
                </a:lnTo>
                <a:cubicBezTo>
                  <a:pt x="12072" y="18337"/>
                  <a:pt x="13600" y="17114"/>
                  <a:pt x="15281" y="16350"/>
                </a:cubicBezTo>
                <a:cubicBezTo>
                  <a:pt x="16961" y="15433"/>
                  <a:pt x="18948" y="14975"/>
                  <a:pt x="20934" y="14975"/>
                </a:cubicBezTo>
                <a:cubicBezTo>
                  <a:pt x="27811" y="14975"/>
                  <a:pt x="33159" y="19712"/>
                  <a:pt x="33159" y="30255"/>
                </a:cubicBezTo>
                <a:lnTo>
                  <a:pt x="33159" y="50579"/>
                </a:lnTo>
                <a:lnTo>
                  <a:pt x="22310" y="50579"/>
                </a:lnTo>
                <a:lnTo>
                  <a:pt x="22310" y="31478"/>
                </a:lnTo>
                <a:cubicBezTo>
                  <a:pt x="22310" y="26894"/>
                  <a:pt x="20782" y="23685"/>
                  <a:pt x="16656" y="23685"/>
                </a:cubicBezTo>
                <a:cubicBezTo>
                  <a:pt x="13752" y="23685"/>
                  <a:pt x="12072" y="25518"/>
                  <a:pt x="11155" y="27505"/>
                </a:cubicBezTo>
                <a:cubicBezTo>
                  <a:pt x="10849" y="28116"/>
                  <a:pt x="10849" y="29033"/>
                  <a:pt x="10849" y="29950"/>
                </a:cubicBezTo>
                <a:lnTo>
                  <a:pt x="10849" y="50579"/>
                </a:lnTo>
                <a:lnTo>
                  <a:pt x="0" y="50579"/>
                </a:lnTo>
                <a:lnTo>
                  <a:pt x="0" y="0"/>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2" name="フリーフォーム: 図形 621">
            <a:extLst>
              <a:ext uri="{FF2B5EF4-FFF2-40B4-BE49-F238E27FC236}">
                <a16:creationId xmlns:a16="http://schemas.microsoft.com/office/drawing/2014/main" id="{D7250918-65E6-7388-E4AD-FBB0A642330C}"/>
              </a:ext>
            </a:extLst>
          </p:cNvPr>
          <p:cNvSpPr/>
          <p:nvPr/>
        </p:nvSpPr>
        <p:spPr>
          <a:xfrm>
            <a:off x="3015887" y="3196715"/>
            <a:ext cx="33158" cy="35603"/>
          </a:xfrm>
          <a:custGeom>
            <a:avLst/>
            <a:gdLst>
              <a:gd name="connsiteX0" fmla="*/ 32853 w 33158"/>
              <a:gd name="connsiteY0" fmla="*/ 23685 h 35603"/>
              <a:gd name="connsiteX1" fmla="*/ 33159 w 33158"/>
              <a:gd name="connsiteY1" fmla="*/ 34840 h 35603"/>
              <a:gd name="connsiteX2" fmla="*/ 23685 w 33158"/>
              <a:gd name="connsiteY2" fmla="*/ 34840 h 35603"/>
              <a:gd name="connsiteX3" fmla="*/ 23226 w 33158"/>
              <a:gd name="connsiteY3" fmla="*/ 29950 h 35603"/>
              <a:gd name="connsiteX4" fmla="*/ 23074 w 33158"/>
              <a:gd name="connsiteY4" fmla="*/ 29950 h 35603"/>
              <a:gd name="connsiteX5" fmla="*/ 12224 w 33158"/>
              <a:gd name="connsiteY5" fmla="*/ 35604 h 35603"/>
              <a:gd name="connsiteX6" fmla="*/ 0 w 33158"/>
              <a:gd name="connsiteY6" fmla="*/ 20476 h 35603"/>
              <a:gd name="connsiteX7" fmla="*/ 0 w 33158"/>
              <a:gd name="connsiteY7" fmla="*/ 0 h 35603"/>
              <a:gd name="connsiteX8" fmla="*/ 10849 w 33158"/>
              <a:gd name="connsiteY8" fmla="*/ 0 h 35603"/>
              <a:gd name="connsiteX9" fmla="*/ 10849 w 33158"/>
              <a:gd name="connsiteY9" fmla="*/ 18795 h 35603"/>
              <a:gd name="connsiteX10" fmla="*/ 16350 w 33158"/>
              <a:gd name="connsiteY10" fmla="*/ 26894 h 35603"/>
              <a:gd name="connsiteX11" fmla="*/ 21698 w 33158"/>
              <a:gd name="connsiteY11" fmla="*/ 23074 h 35603"/>
              <a:gd name="connsiteX12" fmla="*/ 22004 w 33158"/>
              <a:gd name="connsiteY12" fmla="*/ 20782 h 35603"/>
              <a:gd name="connsiteX13" fmla="*/ 22004 w 33158"/>
              <a:gd name="connsiteY13" fmla="*/ 0 h 35603"/>
              <a:gd name="connsiteX14" fmla="*/ 32853 w 33158"/>
              <a:gd name="connsiteY14" fmla="*/ 0 h 35603"/>
              <a:gd name="connsiteX15" fmla="*/ 32853 w 33158"/>
              <a:gd name="connsiteY15" fmla="*/ 23685 h 3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58" h="35603">
                <a:moveTo>
                  <a:pt x="32853" y="23685"/>
                </a:moveTo>
                <a:cubicBezTo>
                  <a:pt x="32853" y="28269"/>
                  <a:pt x="32853" y="31936"/>
                  <a:pt x="33159" y="34840"/>
                </a:cubicBezTo>
                <a:lnTo>
                  <a:pt x="23685" y="34840"/>
                </a:lnTo>
                <a:lnTo>
                  <a:pt x="23226" y="29950"/>
                </a:lnTo>
                <a:lnTo>
                  <a:pt x="23074" y="29950"/>
                </a:lnTo>
                <a:cubicBezTo>
                  <a:pt x="21698" y="32089"/>
                  <a:pt x="18490" y="35604"/>
                  <a:pt x="12224" y="35604"/>
                </a:cubicBezTo>
                <a:cubicBezTo>
                  <a:pt x="5196" y="35604"/>
                  <a:pt x="0" y="31172"/>
                  <a:pt x="0" y="20476"/>
                </a:cubicBezTo>
                <a:lnTo>
                  <a:pt x="0" y="0"/>
                </a:lnTo>
                <a:lnTo>
                  <a:pt x="10849" y="0"/>
                </a:lnTo>
                <a:lnTo>
                  <a:pt x="10849" y="18795"/>
                </a:lnTo>
                <a:cubicBezTo>
                  <a:pt x="10849" y="23838"/>
                  <a:pt x="12530" y="26894"/>
                  <a:pt x="16350" y="26894"/>
                </a:cubicBezTo>
                <a:cubicBezTo>
                  <a:pt x="19254" y="26894"/>
                  <a:pt x="21087" y="24907"/>
                  <a:pt x="21698" y="23074"/>
                </a:cubicBezTo>
                <a:cubicBezTo>
                  <a:pt x="22004" y="22462"/>
                  <a:pt x="22004" y="21698"/>
                  <a:pt x="22004" y="20782"/>
                </a:cubicBezTo>
                <a:lnTo>
                  <a:pt x="22004" y="0"/>
                </a:lnTo>
                <a:lnTo>
                  <a:pt x="32853" y="0"/>
                </a:lnTo>
                <a:lnTo>
                  <a:pt x="32853" y="23685"/>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3" name="フリーフォーム: 図形 622">
            <a:extLst>
              <a:ext uri="{FF2B5EF4-FFF2-40B4-BE49-F238E27FC236}">
                <a16:creationId xmlns:a16="http://schemas.microsoft.com/office/drawing/2014/main" id="{E8493628-0402-DBD1-41A3-F9A2A92A143B}"/>
              </a:ext>
            </a:extLst>
          </p:cNvPr>
          <p:cNvSpPr/>
          <p:nvPr/>
        </p:nvSpPr>
        <p:spPr>
          <a:xfrm>
            <a:off x="2899144" y="3254170"/>
            <a:ext cx="176031" cy="123008"/>
          </a:xfrm>
          <a:custGeom>
            <a:avLst/>
            <a:gdLst>
              <a:gd name="connsiteX0" fmla="*/ 0 w 176031"/>
              <a:gd name="connsiteY0" fmla="*/ 0 h 123008"/>
              <a:gd name="connsiteX1" fmla="*/ 176032 w 176031"/>
              <a:gd name="connsiteY1" fmla="*/ 0 h 123008"/>
              <a:gd name="connsiteX2" fmla="*/ 176032 w 176031"/>
              <a:gd name="connsiteY2" fmla="*/ 123008 h 123008"/>
              <a:gd name="connsiteX3" fmla="*/ 0 w 176031"/>
              <a:gd name="connsiteY3" fmla="*/ 123008 h 123008"/>
            </a:gdLst>
            <a:ahLst/>
            <a:cxnLst>
              <a:cxn ang="0">
                <a:pos x="connsiteX0" y="connsiteY0"/>
              </a:cxn>
              <a:cxn ang="0">
                <a:pos x="connsiteX1" y="connsiteY1"/>
              </a:cxn>
              <a:cxn ang="0">
                <a:pos x="connsiteX2" y="connsiteY2"/>
              </a:cxn>
              <a:cxn ang="0">
                <a:pos x="connsiteX3" y="connsiteY3"/>
              </a:cxn>
            </a:cxnLst>
            <a:rect l="l" t="t" r="r" b="b"/>
            <a:pathLst>
              <a:path w="176031" h="123008">
                <a:moveTo>
                  <a:pt x="0" y="0"/>
                </a:moveTo>
                <a:lnTo>
                  <a:pt x="176032" y="0"/>
                </a:lnTo>
                <a:lnTo>
                  <a:pt x="176032" y="123008"/>
                </a:lnTo>
                <a:lnTo>
                  <a:pt x="0" y="12300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4" name="フリーフォーム: 図形 623">
            <a:extLst>
              <a:ext uri="{FF2B5EF4-FFF2-40B4-BE49-F238E27FC236}">
                <a16:creationId xmlns:a16="http://schemas.microsoft.com/office/drawing/2014/main" id="{C4AB1A66-2A98-A1D7-E46B-38F23E16E48B}"/>
              </a:ext>
            </a:extLst>
          </p:cNvPr>
          <p:cNvSpPr/>
          <p:nvPr/>
        </p:nvSpPr>
        <p:spPr>
          <a:xfrm>
            <a:off x="2947125" y="3276938"/>
            <a:ext cx="80069" cy="77472"/>
          </a:xfrm>
          <a:custGeom>
            <a:avLst/>
            <a:gdLst>
              <a:gd name="connsiteX0" fmla="*/ 50884 w 80069"/>
              <a:gd name="connsiteY0" fmla="*/ 30255 h 77472"/>
              <a:gd name="connsiteX1" fmla="*/ 80070 w 80069"/>
              <a:gd name="connsiteY1" fmla="*/ 59594 h 77472"/>
              <a:gd name="connsiteX2" fmla="*/ 71207 w 80069"/>
              <a:gd name="connsiteY2" fmla="*/ 69985 h 77472"/>
              <a:gd name="connsiteX3" fmla="*/ 46453 w 80069"/>
              <a:gd name="connsiteY3" fmla="*/ 43550 h 77472"/>
              <a:gd name="connsiteX4" fmla="*/ 46453 w 80069"/>
              <a:gd name="connsiteY4" fmla="*/ 77472 h 77472"/>
              <a:gd name="connsiteX5" fmla="*/ 33770 w 80069"/>
              <a:gd name="connsiteY5" fmla="*/ 77472 h 77472"/>
              <a:gd name="connsiteX6" fmla="*/ 33770 w 80069"/>
              <a:gd name="connsiteY6" fmla="*/ 44161 h 77472"/>
              <a:gd name="connsiteX7" fmla="*/ 8863 w 80069"/>
              <a:gd name="connsiteY7" fmla="*/ 70443 h 77472"/>
              <a:gd name="connsiteX8" fmla="*/ 0 w 80069"/>
              <a:gd name="connsiteY8" fmla="*/ 60205 h 77472"/>
              <a:gd name="connsiteX9" fmla="*/ 28727 w 80069"/>
              <a:gd name="connsiteY9" fmla="*/ 30255 h 77472"/>
              <a:gd name="connsiteX10" fmla="*/ 3973 w 80069"/>
              <a:gd name="connsiteY10" fmla="*/ 30255 h 77472"/>
              <a:gd name="connsiteX11" fmla="*/ 3973 w 80069"/>
              <a:gd name="connsiteY11" fmla="*/ 18489 h 77472"/>
              <a:gd name="connsiteX12" fmla="*/ 33617 w 80069"/>
              <a:gd name="connsiteY12" fmla="*/ 18489 h 77472"/>
              <a:gd name="connsiteX13" fmla="*/ 33617 w 80069"/>
              <a:gd name="connsiteY13" fmla="*/ 0 h 77472"/>
              <a:gd name="connsiteX14" fmla="*/ 46300 w 80069"/>
              <a:gd name="connsiteY14" fmla="*/ 0 h 77472"/>
              <a:gd name="connsiteX15" fmla="*/ 46300 w 80069"/>
              <a:gd name="connsiteY15" fmla="*/ 18489 h 77472"/>
              <a:gd name="connsiteX16" fmla="*/ 76097 w 80069"/>
              <a:gd name="connsiteY16" fmla="*/ 18489 h 77472"/>
              <a:gd name="connsiteX17" fmla="*/ 76097 w 80069"/>
              <a:gd name="connsiteY17" fmla="*/ 30255 h 77472"/>
              <a:gd name="connsiteX18" fmla="*/ 50731 w 80069"/>
              <a:gd name="connsiteY18" fmla="*/ 30255 h 7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069" h="77472">
                <a:moveTo>
                  <a:pt x="50884" y="30255"/>
                </a:moveTo>
                <a:cubicBezTo>
                  <a:pt x="57455" y="42022"/>
                  <a:pt x="68457" y="53329"/>
                  <a:pt x="80070" y="59594"/>
                </a:cubicBezTo>
                <a:cubicBezTo>
                  <a:pt x="77167" y="61886"/>
                  <a:pt x="73194" y="66623"/>
                  <a:pt x="71207" y="69985"/>
                </a:cubicBezTo>
                <a:cubicBezTo>
                  <a:pt x="61580" y="63720"/>
                  <a:pt x="53176" y="54399"/>
                  <a:pt x="46453" y="43550"/>
                </a:cubicBezTo>
                <a:lnTo>
                  <a:pt x="46453" y="77472"/>
                </a:lnTo>
                <a:lnTo>
                  <a:pt x="33770" y="77472"/>
                </a:lnTo>
                <a:lnTo>
                  <a:pt x="33770" y="44161"/>
                </a:lnTo>
                <a:cubicBezTo>
                  <a:pt x="27046" y="54857"/>
                  <a:pt x="18642" y="64178"/>
                  <a:pt x="8863" y="70443"/>
                </a:cubicBezTo>
                <a:cubicBezTo>
                  <a:pt x="6876" y="67387"/>
                  <a:pt x="2750" y="62650"/>
                  <a:pt x="0" y="60205"/>
                </a:cubicBezTo>
                <a:cubicBezTo>
                  <a:pt x="11919" y="53788"/>
                  <a:pt x="22310" y="42327"/>
                  <a:pt x="28727" y="30255"/>
                </a:cubicBezTo>
                <a:lnTo>
                  <a:pt x="3973" y="30255"/>
                </a:lnTo>
                <a:lnTo>
                  <a:pt x="3973" y="18489"/>
                </a:lnTo>
                <a:lnTo>
                  <a:pt x="33617" y="18489"/>
                </a:lnTo>
                <a:lnTo>
                  <a:pt x="33617" y="0"/>
                </a:lnTo>
                <a:lnTo>
                  <a:pt x="46300" y="0"/>
                </a:lnTo>
                <a:lnTo>
                  <a:pt x="46300" y="18489"/>
                </a:lnTo>
                <a:lnTo>
                  <a:pt x="76097" y="18489"/>
                </a:lnTo>
                <a:lnTo>
                  <a:pt x="76097" y="30255"/>
                </a:lnTo>
                <a:lnTo>
                  <a:pt x="50731" y="3025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5" name="フリーフォーム: 図形 624">
            <a:extLst>
              <a:ext uri="{FF2B5EF4-FFF2-40B4-BE49-F238E27FC236}">
                <a16:creationId xmlns:a16="http://schemas.microsoft.com/office/drawing/2014/main" id="{F9E99F00-C594-989C-02A0-52983620B75E}"/>
              </a:ext>
            </a:extLst>
          </p:cNvPr>
          <p:cNvSpPr/>
          <p:nvPr/>
        </p:nvSpPr>
        <p:spPr>
          <a:xfrm>
            <a:off x="2569848" y="3154235"/>
            <a:ext cx="227374" cy="245711"/>
          </a:xfrm>
          <a:custGeom>
            <a:avLst/>
            <a:gdLst>
              <a:gd name="connsiteX0" fmla="*/ 195285 w 227374"/>
              <a:gd name="connsiteY0" fmla="*/ 245711 h 245711"/>
              <a:gd name="connsiteX1" fmla="*/ 32089 w 227374"/>
              <a:gd name="connsiteY1" fmla="*/ 245711 h 245711"/>
              <a:gd name="connsiteX2" fmla="*/ 0 w 227374"/>
              <a:gd name="connsiteY2" fmla="*/ 213622 h 245711"/>
              <a:gd name="connsiteX3" fmla="*/ 0 w 227374"/>
              <a:gd name="connsiteY3" fmla="*/ 32089 h 245711"/>
              <a:gd name="connsiteX4" fmla="*/ 32089 w 227374"/>
              <a:gd name="connsiteY4" fmla="*/ 0 h 245711"/>
              <a:gd name="connsiteX5" fmla="*/ 195285 w 227374"/>
              <a:gd name="connsiteY5" fmla="*/ 0 h 245711"/>
              <a:gd name="connsiteX6" fmla="*/ 227374 w 227374"/>
              <a:gd name="connsiteY6" fmla="*/ 32089 h 245711"/>
              <a:gd name="connsiteX7" fmla="*/ 227374 w 227374"/>
              <a:gd name="connsiteY7" fmla="*/ 213622 h 245711"/>
              <a:gd name="connsiteX8" fmla="*/ 195285 w 227374"/>
              <a:gd name="connsiteY8" fmla="*/ 245711 h 2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74" h="245711">
                <a:moveTo>
                  <a:pt x="195285" y="245711"/>
                </a:moveTo>
                <a:lnTo>
                  <a:pt x="32089" y="245711"/>
                </a:lnTo>
                <a:cubicBezTo>
                  <a:pt x="14364" y="245711"/>
                  <a:pt x="0" y="231347"/>
                  <a:pt x="0" y="213622"/>
                </a:cubicBezTo>
                <a:lnTo>
                  <a:pt x="0" y="32089"/>
                </a:lnTo>
                <a:cubicBezTo>
                  <a:pt x="0" y="14364"/>
                  <a:pt x="14364" y="0"/>
                  <a:pt x="32089" y="0"/>
                </a:cubicBezTo>
                <a:lnTo>
                  <a:pt x="195285" y="0"/>
                </a:lnTo>
                <a:cubicBezTo>
                  <a:pt x="213011" y="0"/>
                  <a:pt x="227374" y="14364"/>
                  <a:pt x="227374" y="32089"/>
                </a:cubicBezTo>
                <a:lnTo>
                  <a:pt x="227374" y="213622"/>
                </a:lnTo>
                <a:cubicBezTo>
                  <a:pt x="227374" y="231347"/>
                  <a:pt x="213011" y="245711"/>
                  <a:pt x="195285" y="245711"/>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6" name="フリーフォーム: 図形 625">
            <a:extLst>
              <a:ext uri="{FF2B5EF4-FFF2-40B4-BE49-F238E27FC236}">
                <a16:creationId xmlns:a16="http://schemas.microsoft.com/office/drawing/2014/main" id="{F2E86C35-80FB-E8F7-26D0-30DC20760821}"/>
              </a:ext>
            </a:extLst>
          </p:cNvPr>
          <p:cNvSpPr/>
          <p:nvPr/>
        </p:nvSpPr>
        <p:spPr>
          <a:xfrm>
            <a:off x="2612023" y="3183421"/>
            <a:ext cx="60969" cy="48133"/>
          </a:xfrm>
          <a:custGeom>
            <a:avLst/>
            <a:gdLst>
              <a:gd name="connsiteX0" fmla="*/ 11308 w 60969"/>
              <a:gd name="connsiteY0" fmla="*/ 48134 h 48133"/>
              <a:gd name="connsiteX1" fmla="*/ 0 w 60969"/>
              <a:gd name="connsiteY1" fmla="*/ 153 h 48133"/>
              <a:gd name="connsiteX2" fmla="*/ 11613 w 60969"/>
              <a:gd name="connsiteY2" fmla="*/ 153 h 48133"/>
              <a:gd name="connsiteX3" fmla="*/ 15281 w 60969"/>
              <a:gd name="connsiteY3" fmla="*/ 19865 h 48133"/>
              <a:gd name="connsiteX4" fmla="*/ 18031 w 60969"/>
              <a:gd name="connsiteY4" fmla="*/ 36673 h 48133"/>
              <a:gd name="connsiteX5" fmla="*/ 18184 w 60969"/>
              <a:gd name="connsiteY5" fmla="*/ 36673 h 48133"/>
              <a:gd name="connsiteX6" fmla="*/ 21393 w 60969"/>
              <a:gd name="connsiteY6" fmla="*/ 19712 h 48133"/>
              <a:gd name="connsiteX7" fmla="*/ 25518 w 60969"/>
              <a:gd name="connsiteY7" fmla="*/ 0 h 48133"/>
              <a:gd name="connsiteX8" fmla="*/ 36979 w 60969"/>
              <a:gd name="connsiteY8" fmla="*/ 0 h 48133"/>
              <a:gd name="connsiteX9" fmla="*/ 40799 w 60969"/>
              <a:gd name="connsiteY9" fmla="*/ 20323 h 48133"/>
              <a:gd name="connsiteX10" fmla="*/ 43397 w 60969"/>
              <a:gd name="connsiteY10" fmla="*/ 36368 h 48133"/>
              <a:gd name="connsiteX11" fmla="*/ 43397 w 60969"/>
              <a:gd name="connsiteY11" fmla="*/ 36368 h 48133"/>
              <a:gd name="connsiteX12" fmla="*/ 46147 w 60969"/>
              <a:gd name="connsiteY12" fmla="*/ 19712 h 48133"/>
              <a:gd name="connsiteX13" fmla="*/ 49967 w 60969"/>
              <a:gd name="connsiteY13" fmla="*/ 153 h 48133"/>
              <a:gd name="connsiteX14" fmla="*/ 60969 w 60969"/>
              <a:gd name="connsiteY14" fmla="*/ 153 h 48133"/>
              <a:gd name="connsiteX15" fmla="*/ 48592 w 60969"/>
              <a:gd name="connsiteY15" fmla="*/ 48134 h 48133"/>
              <a:gd name="connsiteX16" fmla="*/ 36826 w 60969"/>
              <a:gd name="connsiteY16" fmla="*/ 48134 h 48133"/>
              <a:gd name="connsiteX17" fmla="*/ 32700 w 60969"/>
              <a:gd name="connsiteY17" fmla="*/ 27505 h 48133"/>
              <a:gd name="connsiteX18" fmla="*/ 30408 w 60969"/>
              <a:gd name="connsiteY18" fmla="*/ 12683 h 48133"/>
              <a:gd name="connsiteX19" fmla="*/ 30408 w 60969"/>
              <a:gd name="connsiteY19" fmla="*/ 12683 h 48133"/>
              <a:gd name="connsiteX20" fmla="*/ 27658 w 60969"/>
              <a:gd name="connsiteY20" fmla="*/ 27505 h 48133"/>
              <a:gd name="connsiteX21" fmla="*/ 23074 w 60969"/>
              <a:gd name="connsiteY21" fmla="*/ 48134 h 48133"/>
              <a:gd name="connsiteX22" fmla="*/ 11155 w 60969"/>
              <a:gd name="connsiteY22" fmla="*/ 48134 h 4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969" h="48133">
                <a:moveTo>
                  <a:pt x="11308" y="48134"/>
                </a:moveTo>
                <a:lnTo>
                  <a:pt x="0" y="153"/>
                </a:lnTo>
                <a:lnTo>
                  <a:pt x="11613" y="153"/>
                </a:lnTo>
                <a:lnTo>
                  <a:pt x="15281" y="19865"/>
                </a:lnTo>
                <a:cubicBezTo>
                  <a:pt x="16350" y="25671"/>
                  <a:pt x="17267" y="31784"/>
                  <a:pt x="18031" y="36673"/>
                </a:cubicBezTo>
                <a:lnTo>
                  <a:pt x="18184" y="36673"/>
                </a:lnTo>
                <a:cubicBezTo>
                  <a:pt x="18948" y="31478"/>
                  <a:pt x="20170" y="25671"/>
                  <a:pt x="21393" y="19712"/>
                </a:cubicBezTo>
                <a:lnTo>
                  <a:pt x="25518" y="0"/>
                </a:lnTo>
                <a:lnTo>
                  <a:pt x="36979" y="0"/>
                </a:lnTo>
                <a:lnTo>
                  <a:pt x="40799" y="20323"/>
                </a:lnTo>
                <a:cubicBezTo>
                  <a:pt x="41869" y="25977"/>
                  <a:pt x="42633" y="31019"/>
                  <a:pt x="43397" y="36368"/>
                </a:cubicBezTo>
                <a:lnTo>
                  <a:pt x="43397" y="36368"/>
                </a:lnTo>
                <a:cubicBezTo>
                  <a:pt x="44161" y="31019"/>
                  <a:pt x="45230" y="25518"/>
                  <a:pt x="46147" y="19712"/>
                </a:cubicBezTo>
                <a:lnTo>
                  <a:pt x="49967" y="153"/>
                </a:lnTo>
                <a:lnTo>
                  <a:pt x="60969" y="153"/>
                </a:lnTo>
                <a:lnTo>
                  <a:pt x="48592" y="48134"/>
                </a:lnTo>
                <a:lnTo>
                  <a:pt x="36826" y="48134"/>
                </a:lnTo>
                <a:lnTo>
                  <a:pt x="32700" y="27505"/>
                </a:lnTo>
                <a:cubicBezTo>
                  <a:pt x="31783" y="22768"/>
                  <a:pt x="31019" y="18184"/>
                  <a:pt x="30408" y="12683"/>
                </a:cubicBezTo>
                <a:lnTo>
                  <a:pt x="30408" y="12683"/>
                </a:lnTo>
                <a:cubicBezTo>
                  <a:pt x="29644" y="18031"/>
                  <a:pt x="28880" y="22615"/>
                  <a:pt x="27658" y="27505"/>
                </a:cubicBezTo>
                <a:lnTo>
                  <a:pt x="23074" y="48134"/>
                </a:lnTo>
                <a:lnTo>
                  <a:pt x="11155" y="48134"/>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7" name="フリーフォーム: 図形 626">
            <a:extLst>
              <a:ext uri="{FF2B5EF4-FFF2-40B4-BE49-F238E27FC236}">
                <a16:creationId xmlns:a16="http://schemas.microsoft.com/office/drawing/2014/main" id="{FBD1C19F-DCC0-2AAC-BF1D-413BA9A9AFC7}"/>
              </a:ext>
            </a:extLst>
          </p:cNvPr>
          <p:cNvSpPr/>
          <p:nvPr/>
        </p:nvSpPr>
        <p:spPr>
          <a:xfrm>
            <a:off x="2678798" y="3195798"/>
            <a:ext cx="33158" cy="36367"/>
          </a:xfrm>
          <a:custGeom>
            <a:avLst/>
            <a:gdLst>
              <a:gd name="connsiteX0" fmla="*/ 10391 w 33158"/>
              <a:gd name="connsiteY0" fmla="*/ 21851 h 36367"/>
              <a:gd name="connsiteX1" fmla="*/ 20170 w 33158"/>
              <a:gd name="connsiteY1" fmla="*/ 28422 h 36367"/>
              <a:gd name="connsiteX2" fmla="*/ 29797 w 33158"/>
              <a:gd name="connsiteY2" fmla="*/ 26894 h 36367"/>
              <a:gd name="connsiteX3" fmla="*/ 31325 w 33158"/>
              <a:gd name="connsiteY3" fmla="*/ 34228 h 36367"/>
              <a:gd name="connsiteX4" fmla="*/ 18642 w 33158"/>
              <a:gd name="connsiteY4" fmla="*/ 36368 h 36367"/>
              <a:gd name="connsiteX5" fmla="*/ 0 w 33158"/>
              <a:gd name="connsiteY5" fmla="*/ 18642 h 36367"/>
              <a:gd name="connsiteX6" fmla="*/ 17573 w 33158"/>
              <a:gd name="connsiteY6" fmla="*/ 0 h 36367"/>
              <a:gd name="connsiteX7" fmla="*/ 33159 w 33158"/>
              <a:gd name="connsiteY7" fmla="*/ 17420 h 36367"/>
              <a:gd name="connsiteX8" fmla="*/ 32700 w 33158"/>
              <a:gd name="connsiteY8" fmla="*/ 21698 h 36367"/>
              <a:gd name="connsiteX9" fmla="*/ 10238 w 33158"/>
              <a:gd name="connsiteY9" fmla="*/ 21698 h 36367"/>
              <a:gd name="connsiteX10" fmla="*/ 23226 w 33158"/>
              <a:gd name="connsiteY10" fmla="*/ 14364 h 36367"/>
              <a:gd name="connsiteX11" fmla="*/ 17114 w 33158"/>
              <a:gd name="connsiteY11" fmla="*/ 7335 h 36367"/>
              <a:gd name="connsiteX12" fmla="*/ 10391 w 33158"/>
              <a:gd name="connsiteY12" fmla="*/ 14364 h 36367"/>
              <a:gd name="connsiteX13" fmla="*/ 23226 w 33158"/>
              <a:gd name="connsiteY13" fmla="*/ 14364 h 3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58" h="36367">
                <a:moveTo>
                  <a:pt x="10391" y="21851"/>
                </a:moveTo>
                <a:cubicBezTo>
                  <a:pt x="10696" y="26283"/>
                  <a:pt x="15128" y="28422"/>
                  <a:pt x="20170" y="28422"/>
                </a:cubicBezTo>
                <a:cubicBezTo>
                  <a:pt x="23838" y="28422"/>
                  <a:pt x="26894" y="27963"/>
                  <a:pt x="29797" y="26894"/>
                </a:cubicBezTo>
                <a:lnTo>
                  <a:pt x="31325" y="34228"/>
                </a:lnTo>
                <a:cubicBezTo>
                  <a:pt x="27658" y="35756"/>
                  <a:pt x="23379" y="36368"/>
                  <a:pt x="18642" y="36368"/>
                </a:cubicBezTo>
                <a:cubicBezTo>
                  <a:pt x="6876" y="36368"/>
                  <a:pt x="0" y="29491"/>
                  <a:pt x="0" y="18642"/>
                </a:cubicBezTo>
                <a:cubicBezTo>
                  <a:pt x="0" y="9780"/>
                  <a:pt x="5501" y="0"/>
                  <a:pt x="17573" y="0"/>
                </a:cubicBezTo>
                <a:cubicBezTo>
                  <a:pt x="28880" y="0"/>
                  <a:pt x="33159" y="8710"/>
                  <a:pt x="33159" y="17420"/>
                </a:cubicBezTo>
                <a:cubicBezTo>
                  <a:pt x="33159" y="19254"/>
                  <a:pt x="33006" y="20934"/>
                  <a:pt x="32700" y="21698"/>
                </a:cubicBezTo>
                <a:lnTo>
                  <a:pt x="10238" y="21698"/>
                </a:lnTo>
                <a:close/>
                <a:moveTo>
                  <a:pt x="23226" y="14364"/>
                </a:moveTo>
                <a:cubicBezTo>
                  <a:pt x="23226" y="11766"/>
                  <a:pt x="22004" y="7335"/>
                  <a:pt x="17114" y="7335"/>
                </a:cubicBezTo>
                <a:cubicBezTo>
                  <a:pt x="12530" y="7335"/>
                  <a:pt x="10696" y="11460"/>
                  <a:pt x="10391" y="14364"/>
                </a:cubicBezTo>
                <a:lnTo>
                  <a:pt x="23226" y="14364"/>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8" name="フリーフォーム: 図形 627">
            <a:extLst>
              <a:ext uri="{FF2B5EF4-FFF2-40B4-BE49-F238E27FC236}">
                <a16:creationId xmlns:a16="http://schemas.microsoft.com/office/drawing/2014/main" id="{39A3B75F-F833-BDD3-5CAC-52BEC789E820}"/>
              </a:ext>
            </a:extLst>
          </p:cNvPr>
          <p:cNvSpPr/>
          <p:nvPr/>
        </p:nvSpPr>
        <p:spPr>
          <a:xfrm>
            <a:off x="2718986" y="3180976"/>
            <a:ext cx="35909" cy="51342"/>
          </a:xfrm>
          <a:custGeom>
            <a:avLst/>
            <a:gdLst>
              <a:gd name="connsiteX0" fmla="*/ 35604 w 35909"/>
              <a:gd name="connsiteY0" fmla="*/ 0 h 51342"/>
              <a:gd name="connsiteX1" fmla="*/ 35604 w 35909"/>
              <a:gd name="connsiteY1" fmla="*/ 40188 h 51342"/>
              <a:gd name="connsiteX2" fmla="*/ 35909 w 35909"/>
              <a:gd name="connsiteY2" fmla="*/ 50579 h 51342"/>
              <a:gd name="connsiteX3" fmla="*/ 26282 w 35909"/>
              <a:gd name="connsiteY3" fmla="*/ 50579 h 51342"/>
              <a:gd name="connsiteX4" fmla="*/ 25824 w 35909"/>
              <a:gd name="connsiteY4" fmla="*/ 45383 h 51342"/>
              <a:gd name="connsiteX5" fmla="*/ 25824 w 35909"/>
              <a:gd name="connsiteY5" fmla="*/ 45383 h 51342"/>
              <a:gd name="connsiteX6" fmla="*/ 14975 w 35909"/>
              <a:gd name="connsiteY6" fmla="*/ 51343 h 51342"/>
              <a:gd name="connsiteX7" fmla="*/ 0 w 35909"/>
              <a:gd name="connsiteY7" fmla="*/ 33464 h 51342"/>
              <a:gd name="connsiteX8" fmla="*/ 15586 w 35909"/>
              <a:gd name="connsiteY8" fmla="*/ 14975 h 51342"/>
              <a:gd name="connsiteX9" fmla="*/ 24754 w 35909"/>
              <a:gd name="connsiteY9" fmla="*/ 18948 h 51342"/>
              <a:gd name="connsiteX10" fmla="*/ 24754 w 35909"/>
              <a:gd name="connsiteY10" fmla="*/ 18948 h 51342"/>
              <a:gd name="connsiteX11" fmla="*/ 24754 w 35909"/>
              <a:gd name="connsiteY11" fmla="*/ 153 h 51342"/>
              <a:gd name="connsiteX12" fmla="*/ 35604 w 35909"/>
              <a:gd name="connsiteY12" fmla="*/ 153 h 51342"/>
              <a:gd name="connsiteX13" fmla="*/ 24754 w 35909"/>
              <a:gd name="connsiteY13" fmla="*/ 30561 h 51342"/>
              <a:gd name="connsiteX14" fmla="*/ 24754 w 35909"/>
              <a:gd name="connsiteY14" fmla="*/ 28575 h 51342"/>
              <a:gd name="connsiteX15" fmla="*/ 18489 w 35909"/>
              <a:gd name="connsiteY15" fmla="*/ 23226 h 51342"/>
              <a:gd name="connsiteX16" fmla="*/ 11002 w 35909"/>
              <a:gd name="connsiteY16" fmla="*/ 33159 h 51342"/>
              <a:gd name="connsiteX17" fmla="*/ 18337 w 35909"/>
              <a:gd name="connsiteY17" fmla="*/ 42786 h 51342"/>
              <a:gd name="connsiteX18" fmla="*/ 24602 w 35909"/>
              <a:gd name="connsiteY18" fmla="*/ 37590 h 51342"/>
              <a:gd name="connsiteX19" fmla="*/ 24907 w 35909"/>
              <a:gd name="connsiteY19" fmla="*/ 35145 h 51342"/>
              <a:gd name="connsiteX20" fmla="*/ 24907 w 35909"/>
              <a:gd name="connsiteY20" fmla="*/ 30561 h 51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909" h="51342">
                <a:moveTo>
                  <a:pt x="35604" y="0"/>
                </a:moveTo>
                <a:lnTo>
                  <a:pt x="35604" y="40188"/>
                </a:lnTo>
                <a:cubicBezTo>
                  <a:pt x="35604" y="44161"/>
                  <a:pt x="35604" y="48287"/>
                  <a:pt x="35909" y="50579"/>
                </a:cubicBezTo>
                <a:lnTo>
                  <a:pt x="26282" y="50579"/>
                </a:lnTo>
                <a:lnTo>
                  <a:pt x="25824" y="45383"/>
                </a:lnTo>
                <a:lnTo>
                  <a:pt x="25824" y="45383"/>
                </a:lnTo>
                <a:cubicBezTo>
                  <a:pt x="23685" y="49356"/>
                  <a:pt x="19406" y="51343"/>
                  <a:pt x="14975" y="51343"/>
                </a:cubicBezTo>
                <a:cubicBezTo>
                  <a:pt x="6723" y="51343"/>
                  <a:pt x="0" y="44314"/>
                  <a:pt x="0" y="33464"/>
                </a:cubicBezTo>
                <a:cubicBezTo>
                  <a:pt x="0" y="21698"/>
                  <a:pt x="7335" y="14975"/>
                  <a:pt x="15586" y="14975"/>
                </a:cubicBezTo>
                <a:cubicBezTo>
                  <a:pt x="19865" y="14975"/>
                  <a:pt x="23226" y="16503"/>
                  <a:pt x="24754" y="18948"/>
                </a:cubicBezTo>
                <a:lnTo>
                  <a:pt x="24754" y="18948"/>
                </a:lnTo>
                <a:lnTo>
                  <a:pt x="24754" y="153"/>
                </a:lnTo>
                <a:lnTo>
                  <a:pt x="35604" y="153"/>
                </a:lnTo>
                <a:close/>
                <a:moveTo>
                  <a:pt x="24754" y="30561"/>
                </a:moveTo>
                <a:cubicBezTo>
                  <a:pt x="24754" y="30561"/>
                  <a:pt x="24754" y="29186"/>
                  <a:pt x="24754" y="28575"/>
                </a:cubicBezTo>
                <a:cubicBezTo>
                  <a:pt x="24143" y="25671"/>
                  <a:pt x="21698" y="23226"/>
                  <a:pt x="18489" y="23226"/>
                </a:cubicBezTo>
                <a:cubicBezTo>
                  <a:pt x="13600" y="23226"/>
                  <a:pt x="11002" y="27658"/>
                  <a:pt x="11002" y="33159"/>
                </a:cubicBezTo>
                <a:cubicBezTo>
                  <a:pt x="11002" y="38965"/>
                  <a:pt x="13905" y="42786"/>
                  <a:pt x="18337" y="42786"/>
                </a:cubicBezTo>
                <a:cubicBezTo>
                  <a:pt x="21393" y="42786"/>
                  <a:pt x="23990" y="40646"/>
                  <a:pt x="24602" y="37590"/>
                </a:cubicBezTo>
                <a:cubicBezTo>
                  <a:pt x="24754" y="36826"/>
                  <a:pt x="24907" y="36062"/>
                  <a:pt x="24907" y="35145"/>
                </a:cubicBezTo>
                <a:lnTo>
                  <a:pt x="24907" y="30561"/>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29" name="フリーフォーム: 図形 628">
            <a:extLst>
              <a:ext uri="{FF2B5EF4-FFF2-40B4-BE49-F238E27FC236}">
                <a16:creationId xmlns:a16="http://schemas.microsoft.com/office/drawing/2014/main" id="{245A2B9D-C707-ACBC-07E2-19CC3222AAD0}"/>
              </a:ext>
            </a:extLst>
          </p:cNvPr>
          <p:cNvSpPr/>
          <p:nvPr/>
        </p:nvSpPr>
        <p:spPr>
          <a:xfrm>
            <a:off x="2595519" y="3254170"/>
            <a:ext cx="176031" cy="123008"/>
          </a:xfrm>
          <a:custGeom>
            <a:avLst/>
            <a:gdLst>
              <a:gd name="connsiteX0" fmla="*/ 0 w 176031"/>
              <a:gd name="connsiteY0" fmla="*/ 0 h 123008"/>
              <a:gd name="connsiteX1" fmla="*/ 176032 w 176031"/>
              <a:gd name="connsiteY1" fmla="*/ 0 h 123008"/>
              <a:gd name="connsiteX2" fmla="*/ 176032 w 176031"/>
              <a:gd name="connsiteY2" fmla="*/ 123008 h 123008"/>
              <a:gd name="connsiteX3" fmla="*/ 0 w 176031"/>
              <a:gd name="connsiteY3" fmla="*/ 123008 h 123008"/>
            </a:gdLst>
            <a:ahLst/>
            <a:cxnLst>
              <a:cxn ang="0">
                <a:pos x="connsiteX0" y="connsiteY0"/>
              </a:cxn>
              <a:cxn ang="0">
                <a:pos x="connsiteX1" y="connsiteY1"/>
              </a:cxn>
              <a:cxn ang="0">
                <a:pos x="connsiteX2" y="connsiteY2"/>
              </a:cxn>
              <a:cxn ang="0">
                <a:pos x="connsiteX3" y="connsiteY3"/>
              </a:cxn>
            </a:cxnLst>
            <a:rect l="l" t="t" r="r" b="b"/>
            <a:pathLst>
              <a:path w="176031" h="123008">
                <a:moveTo>
                  <a:pt x="0" y="0"/>
                </a:moveTo>
                <a:lnTo>
                  <a:pt x="176032" y="0"/>
                </a:lnTo>
                <a:lnTo>
                  <a:pt x="176032" y="123008"/>
                </a:lnTo>
                <a:lnTo>
                  <a:pt x="0" y="12300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0" name="フリーフォーム: 図形 629">
            <a:extLst>
              <a:ext uri="{FF2B5EF4-FFF2-40B4-BE49-F238E27FC236}">
                <a16:creationId xmlns:a16="http://schemas.microsoft.com/office/drawing/2014/main" id="{7F57DECD-3CA4-79B2-A396-F995EDDFC233}"/>
              </a:ext>
            </a:extLst>
          </p:cNvPr>
          <p:cNvSpPr/>
          <p:nvPr/>
        </p:nvSpPr>
        <p:spPr>
          <a:xfrm>
            <a:off x="2643959" y="3276938"/>
            <a:ext cx="79000" cy="77319"/>
          </a:xfrm>
          <a:custGeom>
            <a:avLst/>
            <a:gdLst>
              <a:gd name="connsiteX0" fmla="*/ 33312 w 79000"/>
              <a:gd name="connsiteY0" fmla="*/ 22157 h 77319"/>
              <a:gd name="connsiteX1" fmla="*/ 9932 w 79000"/>
              <a:gd name="connsiteY1" fmla="*/ 71055 h 77319"/>
              <a:gd name="connsiteX2" fmla="*/ 0 w 79000"/>
              <a:gd name="connsiteY2" fmla="*/ 61733 h 77319"/>
              <a:gd name="connsiteX3" fmla="*/ 18642 w 79000"/>
              <a:gd name="connsiteY3" fmla="*/ 31631 h 77319"/>
              <a:gd name="connsiteX4" fmla="*/ 2903 w 79000"/>
              <a:gd name="connsiteY4" fmla="*/ 31631 h 77319"/>
              <a:gd name="connsiteX5" fmla="*/ 2903 w 79000"/>
              <a:gd name="connsiteY5" fmla="*/ 19712 h 77319"/>
              <a:gd name="connsiteX6" fmla="*/ 23074 w 79000"/>
              <a:gd name="connsiteY6" fmla="*/ 19712 h 77319"/>
              <a:gd name="connsiteX7" fmla="*/ 25213 w 79000"/>
              <a:gd name="connsiteY7" fmla="*/ 19253 h 77319"/>
              <a:gd name="connsiteX8" fmla="*/ 33312 w 79000"/>
              <a:gd name="connsiteY8" fmla="*/ 22157 h 77319"/>
              <a:gd name="connsiteX9" fmla="*/ 77472 w 79000"/>
              <a:gd name="connsiteY9" fmla="*/ 20323 h 77319"/>
              <a:gd name="connsiteX10" fmla="*/ 56538 w 79000"/>
              <a:gd name="connsiteY10" fmla="*/ 39424 h 77319"/>
              <a:gd name="connsiteX11" fmla="*/ 79000 w 79000"/>
              <a:gd name="connsiteY11" fmla="*/ 60664 h 77319"/>
              <a:gd name="connsiteX12" fmla="*/ 69832 w 79000"/>
              <a:gd name="connsiteY12" fmla="*/ 71666 h 77319"/>
              <a:gd name="connsiteX13" fmla="*/ 46300 w 79000"/>
              <a:gd name="connsiteY13" fmla="*/ 44314 h 77319"/>
              <a:gd name="connsiteX14" fmla="*/ 46300 w 79000"/>
              <a:gd name="connsiteY14" fmla="*/ 62345 h 77319"/>
              <a:gd name="connsiteX15" fmla="*/ 41105 w 79000"/>
              <a:gd name="connsiteY15" fmla="*/ 74722 h 77319"/>
              <a:gd name="connsiteX16" fmla="*/ 24143 w 79000"/>
              <a:gd name="connsiteY16" fmla="*/ 77320 h 77319"/>
              <a:gd name="connsiteX17" fmla="*/ 19559 w 79000"/>
              <a:gd name="connsiteY17" fmla="*/ 64025 h 77319"/>
              <a:gd name="connsiteX18" fmla="*/ 31478 w 79000"/>
              <a:gd name="connsiteY18" fmla="*/ 64331 h 77319"/>
              <a:gd name="connsiteX19" fmla="*/ 33617 w 79000"/>
              <a:gd name="connsiteY19" fmla="*/ 62345 h 77319"/>
              <a:gd name="connsiteX20" fmla="*/ 33617 w 79000"/>
              <a:gd name="connsiteY20" fmla="*/ 0 h 77319"/>
              <a:gd name="connsiteX21" fmla="*/ 46300 w 79000"/>
              <a:gd name="connsiteY21" fmla="*/ 0 h 77319"/>
              <a:gd name="connsiteX22" fmla="*/ 46300 w 79000"/>
              <a:gd name="connsiteY22" fmla="*/ 14058 h 77319"/>
              <a:gd name="connsiteX23" fmla="*/ 51495 w 79000"/>
              <a:gd name="connsiteY23" fmla="*/ 29339 h 77319"/>
              <a:gd name="connsiteX24" fmla="*/ 66318 w 79000"/>
              <a:gd name="connsiteY24" fmla="*/ 12377 h 77319"/>
              <a:gd name="connsiteX25" fmla="*/ 77625 w 79000"/>
              <a:gd name="connsiteY25" fmla="*/ 20170 h 7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000" h="77319">
                <a:moveTo>
                  <a:pt x="33312" y="22157"/>
                </a:moveTo>
                <a:cubicBezTo>
                  <a:pt x="29797" y="44925"/>
                  <a:pt x="21393" y="62192"/>
                  <a:pt x="9932" y="71055"/>
                </a:cubicBezTo>
                <a:cubicBezTo>
                  <a:pt x="7946" y="68304"/>
                  <a:pt x="3056" y="63567"/>
                  <a:pt x="0" y="61733"/>
                </a:cubicBezTo>
                <a:cubicBezTo>
                  <a:pt x="8863" y="55468"/>
                  <a:pt x="15281" y="44925"/>
                  <a:pt x="18642" y="31631"/>
                </a:cubicBezTo>
                <a:lnTo>
                  <a:pt x="2903" y="31631"/>
                </a:lnTo>
                <a:lnTo>
                  <a:pt x="2903" y="19712"/>
                </a:lnTo>
                <a:lnTo>
                  <a:pt x="23074" y="19712"/>
                </a:lnTo>
                <a:lnTo>
                  <a:pt x="25213" y="19253"/>
                </a:lnTo>
                <a:lnTo>
                  <a:pt x="33312" y="22157"/>
                </a:lnTo>
                <a:close/>
                <a:moveTo>
                  <a:pt x="77472" y="20323"/>
                </a:moveTo>
                <a:cubicBezTo>
                  <a:pt x="70749" y="27199"/>
                  <a:pt x="62956" y="34534"/>
                  <a:pt x="56538" y="39424"/>
                </a:cubicBezTo>
                <a:cubicBezTo>
                  <a:pt x="62039" y="48439"/>
                  <a:pt x="69374" y="55927"/>
                  <a:pt x="79000" y="60664"/>
                </a:cubicBezTo>
                <a:cubicBezTo>
                  <a:pt x="76097" y="63109"/>
                  <a:pt x="71971" y="68151"/>
                  <a:pt x="69832" y="71666"/>
                </a:cubicBezTo>
                <a:cubicBezTo>
                  <a:pt x="59288" y="65248"/>
                  <a:pt x="51801" y="55927"/>
                  <a:pt x="46300" y="44314"/>
                </a:cubicBezTo>
                <a:lnTo>
                  <a:pt x="46300" y="62345"/>
                </a:lnTo>
                <a:cubicBezTo>
                  <a:pt x="46300" y="69068"/>
                  <a:pt x="44925" y="72583"/>
                  <a:pt x="41105" y="74722"/>
                </a:cubicBezTo>
                <a:cubicBezTo>
                  <a:pt x="37285" y="76861"/>
                  <a:pt x="31478" y="77320"/>
                  <a:pt x="24143" y="77320"/>
                </a:cubicBezTo>
                <a:cubicBezTo>
                  <a:pt x="23685" y="73652"/>
                  <a:pt x="21393" y="67540"/>
                  <a:pt x="19559" y="64025"/>
                </a:cubicBezTo>
                <a:cubicBezTo>
                  <a:pt x="24602" y="64331"/>
                  <a:pt x="29797" y="64331"/>
                  <a:pt x="31478" y="64331"/>
                </a:cubicBezTo>
                <a:cubicBezTo>
                  <a:pt x="33159" y="64331"/>
                  <a:pt x="33617" y="63720"/>
                  <a:pt x="33617" y="62345"/>
                </a:cubicBezTo>
                <a:lnTo>
                  <a:pt x="33617" y="0"/>
                </a:lnTo>
                <a:lnTo>
                  <a:pt x="46300" y="0"/>
                </a:lnTo>
                <a:lnTo>
                  <a:pt x="46300" y="14058"/>
                </a:lnTo>
                <a:cubicBezTo>
                  <a:pt x="47675" y="19406"/>
                  <a:pt x="49356" y="24449"/>
                  <a:pt x="51495" y="29339"/>
                </a:cubicBezTo>
                <a:cubicBezTo>
                  <a:pt x="56844" y="24296"/>
                  <a:pt x="62497" y="17878"/>
                  <a:pt x="66318" y="12377"/>
                </a:cubicBezTo>
                <a:lnTo>
                  <a:pt x="77625" y="2017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1" name="フリーフォーム: 図形 630">
            <a:extLst>
              <a:ext uri="{FF2B5EF4-FFF2-40B4-BE49-F238E27FC236}">
                <a16:creationId xmlns:a16="http://schemas.microsoft.com/office/drawing/2014/main" id="{5C26A509-4BAD-6A4C-FFA2-36DD302560EA}"/>
              </a:ext>
            </a:extLst>
          </p:cNvPr>
          <p:cNvSpPr/>
          <p:nvPr/>
        </p:nvSpPr>
        <p:spPr>
          <a:xfrm>
            <a:off x="2266071" y="3154235"/>
            <a:ext cx="227374" cy="245711"/>
          </a:xfrm>
          <a:custGeom>
            <a:avLst/>
            <a:gdLst>
              <a:gd name="connsiteX0" fmla="*/ 195285 w 227374"/>
              <a:gd name="connsiteY0" fmla="*/ 245711 h 245711"/>
              <a:gd name="connsiteX1" fmla="*/ 32089 w 227374"/>
              <a:gd name="connsiteY1" fmla="*/ 245711 h 245711"/>
              <a:gd name="connsiteX2" fmla="*/ 0 w 227374"/>
              <a:gd name="connsiteY2" fmla="*/ 213622 h 245711"/>
              <a:gd name="connsiteX3" fmla="*/ 0 w 227374"/>
              <a:gd name="connsiteY3" fmla="*/ 32089 h 245711"/>
              <a:gd name="connsiteX4" fmla="*/ 32089 w 227374"/>
              <a:gd name="connsiteY4" fmla="*/ 0 h 245711"/>
              <a:gd name="connsiteX5" fmla="*/ 195285 w 227374"/>
              <a:gd name="connsiteY5" fmla="*/ 0 h 245711"/>
              <a:gd name="connsiteX6" fmla="*/ 227374 w 227374"/>
              <a:gd name="connsiteY6" fmla="*/ 32089 h 245711"/>
              <a:gd name="connsiteX7" fmla="*/ 227374 w 227374"/>
              <a:gd name="connsiteY7" fmla="*/ 213622 h 245711"/>
              <a:gd name="connsiteX8" fmla="*/ 195285 w 227374"/>
              <a:gd name="connsiteY8" fmla="*/ 245711 h 2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74" h="245711">
                <a:moveTo>
                  <a:pt x="195285" y="245711"/>
                </a:moveTo>
                <a:lnTo>
                  <a:pt x="32089" y="245711"/>
                </a:lnTo>
                <a:cubicBezTo>
                  <a:pt x="14364" y="245711"/>
                  <a:pt x="0" y="231347"/>
                  <a:pt x="0" y="213622"/>
                </a:cubicBezTo>
                <a:lnTo>
                  <a:pt x="0" y="32089"/>
                </a:lnTo>
                <a:cubicBezTo>
                  <a:pt x="0" y="14364"/>
                  <a:pt x="14364" y="0"/>
                  <a:pt x="32089" y="0"/>
                </a:cubicBezTo>
                <a:lnTo>
                  <a:pt x="195285" y="0"/>
                </a:lnTo>
                <a:cubicBezTo>
                  <a:pt x="213011" y="0"/>
                  <a:pt x="227374" y="14364"/>
                  <a:pt x="227374" y="32089"/>
                </a:cubicBezTo>
                <a:lnTo>
                  <a:pt x="227374" y="213622"/>
                </a:lnTo>
                <a:cubicBezTo>
                  <a:pt x="227374" y="231347"/>
                  <a:pt x="213011" y="245711"/>
                  <a:pt x="195285" y="245711"/>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2" name="フリーフォーム: 図形 631">
            <a:extLst>
              <a:ext uri="{FF2B5EF4-FFF2-40B4-BE49-F238E27FC236}">
                <a16:creationId xmlns:a16="http://schemas.microsoft.com/office/drawing/2014/main" id="{BCD25278-71F8-7EDC-2EBA-E69D5799918D}"/>
              </a:ext>
            </a:extLst>
          </p:cNvPr>
          <p:cNvSpPr/>
          <p:nvPr/>
        </p:nvSpPr>
        <p:spPr>
          <a:xfrm>
            <a:off x="2319095" y="3183574"/>
            <a:ext cx="36978" cy="47980"/>
          </a:xfrm>
          <a:custGeom>
            <a:avLst/>
            <a:gdLst>
              <a:gd name="connsiteX0" fmla="*/ 12989 w 36978"/>
              <a:gd name="connsiteY0" fmla="*/ 9168 h 47980"/>
              <a:gd name="connsiteX1" fmla="*/ 0 w 36978"/>
              <a:gd name="connsiteY1" fmla="*/ 9168 h 47980"/>
              <a:gd name="connsiteX2" fmla="*/ 0 w 36978"/>
              <a:gd name="connsiteY2" fmla="*/ 0 h 47980"/>
              <a:gd name="connsiteX3" fmla="*/ 36979 w 36978"/>
              <a:gd name="connsiteY3" fmla="*/ 0 h 47980"/>
              <a:gd name="connsiteX4" fmla="*/ 36979 w 36978"/>
              <a:gd name="connsiteY4" fmla="*/ 9168 h 47980"/>
              <a:gd name="connsiteX5" fmla="*/ 23838 w 36978"/>
              <a:gd name="connsiteY5" fmla="*/ 9168 h 47980"/>
              <a:gd name="connsiteX6" fmla="*/ 23838 w 36978"/>
              <a:gd name="connsiteY6" fmla="*/ 47981 h 47980"/>
              <a:gd name="connsiteX7" fmla="*/ 12989 w 36978"/>
              <a:gd name="connsiteY7" fmla="*/ 47981 h 47980"/>
              <a:gd name="connsiteX8" fmla="*/ 12989 w 36978"/>
              <a:gd name="connsiteY8" fmla="*/ 9168 h 47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8" h="47980">
                <a:moveTo>
                  <a:pt x="12989" y="9168"/>
                </a:moveTo>
                <a:lnTo>
                  <a:pt x="0" y="9168"/>
                </a:lnTo>
                <a:lnTo>
                  <a:pt x="0" y="0"/>
                </a:lnTo>
                <a:lnTo>
                  <a:pt x="36979" y="0"/>
                </a:lnTo>
                <a:lnTo>
                  <a:pt x="36979" y="9168"/>
                </a:lnTo>
                <a:lnTo>
                  <a:pt x="23838" y="9168"/>
                </a:lnTo>
                <a:lnTo>
                  <a:pt x="23838" y="47981"/>
                </a:lnTo>
                <a:lnTo>
                  <a:pt x="12989" y="47981"/>
                </a:lnTo>
                <a:lnTo>
                  <a:pt x="12989" y="916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3" name="フリーフォーム: 図形 632">
            <a:extLst>
              <a:ext uri="{FF2B5EF4-FFF2-40B4-BE49-F238E27FC236}">
                <a16:creationId xmlns:a16="http://schemas.microsoft.com/office/drawing/2014/main" id="{0FBA4DC0-3585-0C8A-6B63-147A2431ED20}"/>
              </a:ext>
            </a:extLst>
          </p:cNvPr>
          <p:cNvSpPr/>
          <p:nvPr/>
        </p:nvSpPr>
        <p:spPr>
          <a:xfrm>
            <a:off x="2364631" y="3196715"/>
            <a:ext cx="33158" cy="35603"/>
          </a:xfrm>
          <a:custGeom>
            <a:avLst/>
            <a:gdLst>
              <a:gd name="connsiteX0" fmla="*/ 32853 w 33158"/>
              <a:gd name="connsiteY0" fmla="*/ 23685 h 35603"/>
              <a:gd name="connsiteX1" fmla="*/ 33159 w 33158"/>
              <a:gd name="connsiteY1" fmla="*/ 34840 h 35603"/>
              <a:gd name="connsiteX2" fmla="*/ 23685 w 33158"/>
              <a:gd name="connsiteY2" fmla="*/ 34840 h 35603"/>
              <a:gd name="connsiteX3" fmla="*/ 23226 w 33158"/>
              <a:gd name="connsiteY3" fmla="*/ 29950 h 35603"/>
              <a:gd name="connsiteX4" fmla="*/ 23074 w 33158"/>
              <a:gd name="connsiteY4" fmla="*/ 29950 h 35603"/>
              <a:gd name="connsiteX5" fmla="*/ 12224 w 33158"/>
              <a:gd name="connsiteY5" fmla="*/ 35604 h 35603"/>
              <a:gd name="connsiteX6" fmla="*/ 0 w 33158"/>
              <a:gd name="connsiteY6" fmla="*/ 20476 h 35603"/>
              <a:gd name="connsiteX7" fmla="*/ 0 w 33158"/>
              <a:gd name="connsiteY7" fmla="*/ 0 h 35603"/>
              <a:gd name="connsiteX8" fmla="*/ 10849 w 33158"/>
              <a:gd name="connsiteY8" fmla="*/ 0 h 35603"/>
              <a:gd name="connsiteX9" fmla="*/ 10849 w 33158"/>
              <a:gd name="connsiteY9" fmla="*/ 18795 h 35603"/>
              <a:gd name="connsiteX10" fmla="*/ 16350 w 33158"/>
              <a:gd name="connsiteY10" fmla="*/ 26894 h 35603"/>
              <a:gd name="connsiteX11" fmla="*/ 21698 w 33158"/>
              <a:gd name="connsiteY11" fmla="*/ 23074 h 35603"/>
              <a:gd name="connsiteX12" fmla="*/ 22004 w 33158"/>
              <a:gd name="connsiteY12" fmla="*/ 20782 h 35603"/>
              <a:gd name="connsiteX13" fmla="*/ 22004 w 33158"/>
              <a:gd name="connsiteY13" fmla="*/ 0 h 35603"/>
              <a:gd name="connsiteX14" fmla="*/ 32853 w 33158"/>
              <a:gd name="connsiteY14" fmla="*/ 0 h 35603"/>
              <a:gd name="connsiteX15" fmla="*/ 32853 w 33158"/>
              <a:gd name="connsiteY15" fmla="*/ 23685 h 3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58" h="35603">
                <a:moveTo>
                  <a:pt x="32853" y="23685"/>
                </a:moveTo>
                <a:cubicBezTo>
                  <a:pt x="32853" y="28269"/>
                  <a:pt x="32853" y="31936"/>
                  <a:pt x="33159" y="34840"/>
                </a:cubicBezTo>
                <a:lnTo>
                  <a:pt x="23685" y="34840"/>
                </a:lnTo>
                <a:lnTo>
                  <a:pt x="23226" y="29950"/>
                </a:lnTo>
                <a:lnTo>
                  <a:pt x="23074" y="29950"/>
                </a:lnTo>
                <a:cubicBezTo>
                  <a:pt x="21698" y="32089"/>
                  <a:pt x="18489" y="35604"/>
                  <a:pt x="12224" y="35604"/>
                </a:cubicBezTo>
                <a:cubicBezTo>
                  <a:pt x="5195" y="35604"/>
                  <a:pt x="0" y="31172"/>
                  <a:pt x="0" y="20476"/>
                </a:cubicBezTo>
                <a:lnTo>
                  <a:pt x="0" y="0"/>
                </a:lnTo>
                <a:lnTo>
                  <a:pt x="10849" y="0"/>
                </a:lnTo>
                <a:lnTo>
                  <a:pt x="10849" y="18795"/>
                </a:lnTo>
                <a:cubicBezTo>
                  <a:pt x="10849" y="23838"/>
                  <a:pt x="12530" y="26894"/>
                  <a:pt x="16350" y="26894"/>
                </a:cubicBezTo>
                <a:cubicBezTo>
                  <a:pt x="19254" y="26894"/>
                  <a:pt x="21087" y="24907"/>
                  <a:pt x="21698" y="23074"/>
                </a:cubicBezTo>
                <a:cubicBezTo>
                  <a:pt x="22004" y="22462"/>
                  <a:pt x="22004" y="21698"/>
                  <a:pt x="22004" y="20782"/>
                </a:cubicBezTo>
                <a:lnTo>
                  <a:pt x="22004" y="0"/>
                </a:lnTo>
                <a:lnTo>
                  <a:pt x="32853" y="0"/>
                </a:lnTo>
                <a:lnTo>
                  <a:pt x="32853" y="23685"/>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4" name="フリーフォーム: 図形 633">
            <a:extLst>
              <a:ext uri="{FF2B5EF4-FFF2-40B4-BE49-F238E27FC236}">
                <a16:creationId xmlns:a16="http://schemas.microsoft.com/office/drawing/2014/main" id="{FCC57E4F-7942-0DD1-8B7F-E8A1138AA184}"/>
              </a:ext>
            </a:extLst>
          </p:cNvPr>
          <p:cNvSpPr/>
          <p:nvPr/>
        </p:nvSpPr>
        <p:spPr>
          <a:xfrm>
            <a:off x="2407263" y="3195798"/>
            <a:ext cx="33158" cy="36367"/>
          </a:xfrm>
          <a:custGeom>
            <a:avLst/>
            <a:gdLst>
              <a:gd name="connsiteX0" fmla="*/ 10391 w 33158"/>
              <a:gd name="connsiteY0" fmla="*/ 21851 h 36367"/>
              <a:gd name="connsiteX1" fmla="*/ 20170 w 33158"/>
              <a:gd name="connsiteY1" fmla="*/ 28422 h 36367"/>
              <a:gd name="connsiteX2" fmla="*/ 29797 w 33158"/>
              <a:gd name="connsiteY2" fmla="*/ 26894 h 36367"/>
              <a:gd name="connsiteX3" fmla="*/ 31325 w 33158"/>
              <a:gd name="connsiteY3" fmla="*/ 34228 h 36367"/>
              <a:gd name="connsiteX4" fmla="*/ 18642 w 33158"/>
              <a:gd name="connsiteY4" fmla="*/ 36368 h 36367"/>
              <a:gd name="connsiteX5" fmla="*/ 0 w 33158"/>
              <a:gd name="connsiteY5" fmla="*/ 18642 h 36367"/>
              <a:gd name="connsiteX6" fmla="*/ 17573 w 33158"/>
              <a:gd name="connsiteY6" fmla="*/ 0 h 36367"/>
              <a:gd name="connsiteX7" fmla="*/ 33159 w 33158"/>
              <a:gd name="connsiteY7" fmla="*/ 17420 h 36367"/>
              <a:gd name="connsiteX8" fmla="*/ 32700 w 33158"/>
              <a:gd name="connsiteY8" fmla="*/ 21698 h 36367"/>
              <a:gd name="connsiteX9" fmla="*/ 10238 w 33158"/>
              <a:gd name="connsiteY9" fmla="*/ 21698 h 36367"/>
              <a:gd name="connsiteX10" fmla="*/ 23226 w 33158"/>
              <a:gd name="connsiteY10" fmla="*/ 14364 h 36367"/>
              <a:gd name="connsiteX11" fmla="*/ 17114 w 33158"/>
              <a:gd name="connsiteY11" fmla="*/ 7335 h 36367"/>
              <a:gd name="connsiteX12" fmla="*/ 10391 w 33158"/>
              <a:gd name="connsiteY12" fmla="*/ 14364 h 36367"/>
              <a:gd name="connsiteX13" fmla="*/ 23226 w 33158"/>
              <a:gd name="connsiteY13" fmla="*/ 14364 h 3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58" h="36367">
                <a:moveTo>
                  <a:pt x="10391" y="21851"/>
                </a:moveTo>
                <a:cubicBezTo>
                  <a:pt x="10696" y="26283"/>
                  <a:pt x="15128" y="28422"/>
                  <a:pt x="20170" y="28422"/>
                </a:cubicBezTo>
                <a:cubicBezTo>
                  <a:pt x="23838" y="28422"/>
                  <a:pt x="26894" y="27963"/>
                  <a:pt x="29797" y="26894"/>
                </a:cubicBezTo>
                <a:lnTo>
                  <a:pt x="31325" y="34228"/>
                </a:lnTo>
                <a:cubicBezTo>
                  <a:pt x="27658" y="35756"/>
                  <a:pt x="23379" y="36368"/>
                  <a:pt x="18642" y="36368"/>
                </a:cubicBezTo>
                <a:cubicBezTo>
                  <a:pt x="6876" y="36368"/>
                  <a:pt x="0" y="29491"/>
                  <a:pt x="0" y="18642"/>
                </a:cubicBezTo>
                <a:cubicBezTo>
                  <a:pt x="0" y="9780"/>
                  <a:pt x="5501" y="0"/>
                  <a:pt x="17573" y="0"/>
                </a:cubicBezTo>
                <a:cubicBezTo>
                  <a:pt x="28880" y="0"/>
                  <a:pt x="33159" y="8863"/>
                  <a:pt x="33159" y="17420"/>
                </a:cubicBezTo>
                <a:cubicBezTo>
                  <a:pt x="33159" y="19254"/>
                  <a:pt x="33006" y="20934"/>
                  <a:pt x="32700" y="21698"/>
                </a:cubicBezTo>
                <a:lnTo>
                  <a:pt x="10238" y="21698"/>
                </a:lnTo>
                <a:close/>
                <a:moveTo>
                  <a:pt x="23226" y="14364"/>
                </a:moveTo>
                <a:cubicBezTo>
                  <a:pt x="23226" y="11766"/>
                  <a:pt x="22004" y="7335"/>
                  <a:pt x="17114" y="7335"/>
                </a:cubicBezTo>
                <a:cubicBezTo>
                  <a:pt x="12530" y="7335"/>
                  <a:pt x="10696" y="11460"/>
                  <a:pt x="10391" y="14364"/>
                </a:cubicBezTo>
                <a:lnTo>
                  <a:pt x="23226" y="14364"/>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5" name="フリーフォーム: 図形 634">
            <a:extLst>
              <a:ext uri="{FF2B5EF4-FFF2-40B4-BE49-F238E27FC236}">
                <a16:creationId xmlns:a16="http://schemas.microsoft.com/office/drawing/2014/main" id="{4C7D307C-F454-A958-85B4-E8E2288D3978}"/>
              </a:ext>
            </a:extLst>
          </p:cNvPr>
          <p:cNvSpPr/>
          <p:nvPr/>
        </p:nvSpPr>
        <p:spPr>
          <a:xfrm>
            <a:off x="2291743" y="3254170"/>
            <a:ext cx="176031" cy="123008"/>
          </a:xfrm>
          <a:custGeom>
            <a:avLst/>
            <a:gdLst>
              <a:gd name="connsiteX0" fmla="*/ 0 w 176031"/>
              <a:gd name="connsiteY0" fmla="*/ 0 h 123008"/>
              <a:gd name="connsiteX1" fmla="*/ 176032 w 176031"/>
              <a:gd name="connsiteY1" fmla="*/ 0 h 123008"/>
              <a:gd name="connsiteX2" fmla="*/ 176032 w 176031"/>
              <a:gd name="connsiteY2" fmla="*/ 123008 h 123008"/>
              <a:gd name="connsiteX3" fmla="*/ 0 w 176031"/>
              <a:gd name="connsiteY3" fmla="*/ 123008 h 123008"/>
            </a:gdLst>
            <a:ahLst/>
            <a:cxnLst>
              <a:cxn ang="0">
                <a:pos x="connsiteX0" y="connsiteY0"/>
              </a:cxn>
              <a:cxn ang="0">
                <a:pos x="connsiteX1" y="connsiteY1"/>
              </a:cxn>
              <a:cxn ang="0">
                <a:pos x="connsiteX2" y="connsiteY2"/>
              </a:cxn>
              <a:cxn ang="0">
                <a:pos x="connsiteX3" y="connsiteY3"/>
              </a:cxn>
            </a:cxnLst>
            <a:rect l="l" t="t" r="r" b="b"/>
            <a:pathLst>
              <a:path w="176031" h="123008">
                <a:moveTo>
                  <a:pt x="0" y="0"/>
                </a:moveTo>
                <a:lnTo>
                  <a:pt x="176032" y="0"/>
                </a:lnTo>
                <a:lnTo>
                  <a:pt x="176032" y="123008"/>
                </a:lnTo>
                <a:lnTo>
                  <a:pt x="0" y="12300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6" name="フリーフォーム: 図形 635">
            <a:extLst>
              <a:ext uri="{FF2B5EF4-FFF2-40B4-BE49-F238E27FC236}">
                <a16:creationId xmlns:a16="http://schemas.microsoft.com/office/drawing/2014/main" id="{4DB99F23-5B54-3D20-E3D2-CF2D2347A70D}"/>
              </a:ext>
            </a:extLst>
          </p:cNvPr>
          <p:cNvSpPr/>
          <p:nvPr/>
        </p:nvSpPr>
        <p:spPr>
          <a:xfrm>
            <a:off x="2341404" y="3277702"/>
            <a:ext cx="76861" cy="76097"/>
          </a:xfrm>
          <a:custGeom>
            <a:avLst/>
            <a:gdLst>
              <a:gd name="connsiteX0" fmla="*/ 44314 w 76861"/>
              <a:gd name="connsiteY0" fmla="*/ 24907 h 76097"/>
              <a:gd name="connsiteX1" fmla="*/ 76861 w 76861"/>
              <a:gd name="connsiteY1" fmla="*/ 64942 h 76097"/>
              <a:gd name="connsiteX2" fmla="*/ 68610 w 76861"/>
              <a:gd name="connsiteY2" fmla="*/ 76097 h 76097"/>
              <a:gd name="connsiteX3" fmla="*/ 37896 w 76861"/>
              <a:gd name="connsiteY3" fmla="*/ 45536 h 76097"/>
              <a:gd name="connsiteX4" fmla="*/ 8404 w 76861"/>
              <a:gd name="connsiteY4" fmla="*/ 76097 h 76097"/>
              <a:gd name="connsiteX5" fmla="*/ 0 w 76861"/>
              <a:gd name="connsiteY5" fmla="*/ 65859 h 76097"/>
              <a:gd name="connsiteX6" fmla="*/ 31478 w 76861"/>
              <a:gd name="connsiteY6" fmla="*/ 25060 h 76097"/>
              <a:gd name="connsiteX7" fmla="*/ 31478 w 76861"/>
              <a:gd name="connsiteY7" fmla="*/ 0 h 76097"/>
              <a:gd name="connsiteX8" fmla="*/ 44466 w 76861"/>
              <a:gd name="connsiteY8" fmla="*/ 0 h 76097"/>
              <a:gd name="connsiteX9" fmla="*/ 44466 w 76861"/>
              <a:gd name="connsiteY9" fmla="*/ 25060 h 76097"/>
              <a:gd name="connsiteX10" fmla="*/ 22921 w 76861"/>
              <a:gd name="connsiteY10" fmla="*/ 17420 h 76097"/>
              <a:gd name="connsiteX11" fmla="*/ 12530 w 76861"/>
              <a:gd name="connsiteY11" fmla="*/ 43550 h 76097"/>
              <a:gd name="connsiteX12" fmla="*/ 1681 w 76861"/>
              <a:gd name="connsiteY12" fmla="*/ 36979 h 76097"/>
              <a:gd name="connsiteX13" fmla="*/ 11002 w 76861"/>
              <a:gd name="connsiteY13" fmla="*/ 14822 h 76097"/>
              <a:gd name="connsiteX14" fmla="*/ 23074 w 76861"/>
              <a:gd name="connsiteY14" fmla="*/ 17420 h 76097"/>
              <a:gd name="connsiteX15" fmla="*/ 73347 w 76861"/>
              <a:gd name="connsiteY15" fmla="*/ 19712 h 76097"/>
              <a:gd name="connsiteX16" fmla="*/ 60205 w 76861"/>
              <a:gd name="connsiteY16" fmla="*/ 41716 h 76097"/>
              <a:gd name="connsiteX17" fmla="*/ 49815 w 76861"/>
              <a:gd name="connsiteY17" fmla="*/ 37285 h 76097"/>
              <a:gd name="connsiteX18" fmla="*/ 60052 w 76861"/>
              <a:gd name="connsiteY18" fmla="*/ 14669 h 76097"/>
              <a:gd name="connsiteX19" fmla="*/ 73194 w 76861"/>
              <a:gd name="connsiteY19" fmla="*/ 19559 h 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61" h="76097">
                <a:moveTo>
                  <a:pt x="44314" y="24907"/>
                </a:moveTo>
                <a:cubicBezTo>
                  <a:pt x="44314" y="38965"/>
                  <a:pt x="53023" y="55927"/>
                  <a:pt x="76861" y="64942"/>
                </a:cubicBezTo>
                <a:cubicBezTo>
                  <a:pt x="74111" y="67540"/>
                  <a:pt x="70291" y="72735"/>
                  <a:pt x="68610" y="76097"/>
                </a:cubicBezTo>
                <a:cubicBezTo>
                  <a:pt x="51343" y="68610"/>
                  <a:pt x="40493" y="53635"/>
                  <a:pt x="37896" y="45536"/>
                </a:cubicBezTo>
                <a:cubicBezTo>
                  <a:pt x="35451" y="54093"/>
                  <a:pt x="25519" y="68610"/>
                  <a:pt x="8404" y="76097"/>
                </a:cubicBezTo>
                <a:cubicBezTo>
                  <a:pt x="6876" y="73347"/>
                  <a:pt x="2598" y="68304"/>
                  <a:pt x="0" y="65859"/>
                </a:cubicBezTo>
                <a:cubicBezTo>
                  <a:pt x="23074" y="56996"/>
                  <a:pt x="31478" y="38660"/>
                  <a:pt x="31478" y="25060"/>
                </a:cubicBezTo>
                <a:lnTo>
                  <a:pt x="31478" y="0"/>
                </a:lnTo>
                <a:lnTo>
                  <a:pt x="44466" y="0"/>
                </a:lnTo>
                <a:lnTo>
                  <a:pt x="44466" y="25060"/>
                </a:lnTo>
                <a:close/>
                <a:moveTo>
                  <a:pt x="22921" y="17420"/>
                </a:moveTo>
                <a:cubicBezTo>
                  <a:pt x="21546" y="27963"/>
                  <a:pt x="19406" y="37590"/>
                  <a:pt x="12530" y="43550"/>
                </a:cubicBezTo>
                <a:lnTo>
                  <a:pt x="1681" y="36979"/>
                </a:lnTo>
                <a:cubicBezTo>
                  <a:pt x="7335" y="31936"/>
                  <a:pt x="9932" y="24143"/>
                  <a:pt x="11002" y="14822"/>
                </a:cubicBezTo>
                <a:lnTo>
                  <a:pt x="23074" y="17420"/>
                </a:lnTo>
                <a:close/>
                <a:moveTo>
                  <a:pt x="73347" y="19712"/>
                </a:moveTo>
                <a:cubicBezTo>
                  <a:pt x="69068" y="27811"/>
                  <a:pt x="64178" y="36215"/>
                  <a:pt x="60205" y="41716"/>
                </a:cubicBezTo>
                <a:lnTo>
                  <a:pt x="49815" y="37285"/>
                </a:lnTo>
                <a:cubicBezTo>
                  <a:pt x="53482" y="31325"/>
                  <a:pt x="57760" y="22004"/>
                  <a:pt x="60052" y="14669"/>
                </a:cubicBezTo>
                <a:lnTo>
                  <a:pt x="73194" y="1955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7" name="フリーフォーム: 図形 636">
            <a:extLst>
              <a:ext uri="{FF2B5EF4-FFF2-40B4-BE49-F238E27FC236}">
                <a16:creationId xmlns:a16="http://schemas.microsoft.com/office/drawing/2014/main" id="{2606DE19-19E1-0C12-8BE0-20D53A30CE6B}"/>
              </a:ext>
            </a:extLst>
          </p:cNvPr>
          <p:cNvSpPr/>
          <p:nvPr/>
        </p:nvSpPr>
        <p:spPr>
          <a:xfrm>
            <a:off x="1962447" y="3154235"/>
            <a:ext cx="227374" cy="245711"/>
          </a:xfrm>
          <a:custGeom>
            <a:avLst/>
            <a:gdLst>
              <a:gd name="connsiteX0" fmla="*/ 195285 w 227374"/>
              <a:gd name="connsiteY0" fmla="*/ 245711 h 245711"/>
              <a:gd name="connsiteX1" fmla="*/ 32089 w 227374"/>
              <a:gd name="connsiteY1" fmla="*/ 245711 h 245711"/>
              <a:gd name="connsiteX2" fmla="*/ 0 w 227374"/>
              <a:gd name="connsiteY2" fmla="*/ 213622 h 245711"/>
              <a:gd name="connsiteX3" fmla="*/ 0 w 227374"/>
              <a:gd name="connsiteY3" fmla="*/ 32089 h 245711"/>
              <a:gd name="connsiteX4" fmla="*/ 32089 w 227374"/>
              <a:gd name="connsiteY4" fmla="*/ 0 h 245711"/>
              <a:gd name="connsiteX5" fmla="*/ 195285 w 227374"/>
              <a:gd name="connsiteY5" fmla="*/ 0 h 245711"/>
              <a:gd name="connsiteX6" fmla="*/ 227374 w 227374"/>
              <a:gd name="connsiteY6" fmla="*/ 32089 h 245711"/>
              <a:gd name="connsiteX7" fmla="*/ 227374 w 227374"/>
              <a:gd name="connsiteY7" fmla="*/ 213622 h 245711"/>
              <a:gd name="connsiteX8" fmla="*/ 195285 w 227374"/>
              <a:gd name="connsiteY8" fmla="*/ 245711 h 24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74" h="245711">
                <a:moveTo>
                  <a:pt x="195285" y="245711"/>
                </a:moveTo>
                <a:lnTo>
                  <a:pt x="32089" y="245711"/>
                </a:lnTo>
                <a:cubicBezTo>
                  <a:pt x="14364" y="245711"/>
                  <a:pt x="0" y="231347"/>
                  <a:pt x="0" y="213622"/>
                </a:cubicBezTo>
                <a:lnTo>
                  <a:pt x="0" y="32089"/>
                </a:lnTo>
                <a:cubicBezTo>
                  <a:pt x="0" y="14364"/>
                  <a:pt x="14364" y="0"/>
                  <a:pt x="32089" y="0"/>
                </a:cubicBezTo>
                <a:lnTo>
                  <a:pt x="195285" y="0"/>
                </a:lnTo>
                <a:cubicBezTo>
                  <a:pt x="213011" y="0"/>
                  <a:pt x="227374" y="14364"/>
                  <a:pt x="227374" y="32089"/>
                </a:cubicBezTo>
                <a:lnTo>
                  <a:pt x="227374" y="213622"/>
                </a:lnTo>
                <a:cubicBezTo>
                  <a:pt x="227374" y="231347"/>
                  <a:pt x="213011" y="245711"/>
                  <a:pt x="195285" y="245711"/>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8" name="フリーフォーム: 図形 637">
            <a:extLst>
              <a:ext uri="{FF2B5EF4-FFF2-40B4-BE49-F238E27FC236}">
                <a16:creationId xmlns:a16="http://schemas.microsoft.com/office/drawing/2014/main" id="{21DB0086-F26A-9A7A-D2F3-9AA711AF29E7}"/>
              </a:ext>
            </a:extLst>
          </p:cNvPr>
          <p:cNvSpPr/>
          <p:nvPr/>
        </p:nvSpPr>
        <p:spPr>
          <a:xfrm>
            <a:off x="2006455" y="3183574"/>
            <a:ext cx="53023" cy="48133"/>
          </a:xfrm>
          <a:custGeom>
            <a:avLst/>
            <a:gdLst>
              <a:gd name="connsiteX0" fmla="*/ 41410 w 53023"/>
              <a:gd name="connsiteY0" fmla="*/ 29644 h 48133"/>
              <a:gd name="connsiteX1" fmla="*/ 40952 w 53023"/>
              <a:gd name="connsiteY1" fmla="*/ 9932 h 48133"/>
              <a:gd name="connsiteX2" fmla="*/ 40799 w 53023"/>
              <a:gd name="connsiteY2" fmla="*/ 9932 h 48133"/>
              <a:gd name="connsiteX3" fmla="*/ 35451 w 53023"/>
              <a:gd name="connsiteY3" fmla="*/ 28575 h 48133"/>
              <a:gd name="connsiteX4" fmla="*/ 29644 w 53023"/>
              <a:gd name="connsiteY4" fmla="*/ 47370 h 48133"/>
              <a:gd name="connsiteX5" fmla="*/ 21240 w 53023"/>
              <a:gd name="connsiteY5" fmla="*/ 47370 h 48133"/>
              <a:gd name="connsiteX6" fmla="*/ 16045 w 53023"/>
              <a:gd name="connsiteY6" fmla="*/ 28880 h 48133"/>
              <a:gd name="connsiteX7" fmla="*/ 11766 w 53023"/>
              <a:gd name="connsiteY7" fmla="*/ 10085 h 48133"/>
              <a:gd name="connsiteX8" fmla="*/ 11766 w 53023"/>
              <a:gd name="connsiteY8" fmla="*/ 10085 h 48133"/>
              <a:gd name="connsiteX9" fmla="*/ 11002 w 53023"/>
              <a:gd name="connsiteY9" fmla="*/ 29950 h 48133"/>
              <a:gd name="connsiteX10" fmla="*/ 10085 w 53023"/>
              <a:gd name="connsiteY10" fmla="*/ 48134 h 48133"/>
              <a:gd name="connsiteX11" fmla="*/ 0 w 53023"/>
              <a:gd name="connsiteY11" fmla="*/ 48134 h 48133"/>
              <a:gd name="connsiteX12" fmla="*/ 3056 w 53023"/>
              <a:gd name="connsiteY12" fmla="*/ 153 h 48133"/>
              <a:gd name="connsiteX13" fmla="*/ 17573 w 53023"/>
              <a:gd name="connsiteY13" fmla="*/ 153 h 48133"/>
              <a:gd name="connsiteX14" fmla="*/ 22310 w 53023"/>
              <a:gd name="connsiteY14" fmla="*/ 16197 h 48133"/>
              <a:gd name="connsiteX15" fmla="*/ 26435 w 53023"/>
              <a:gd name="connsiteY15" fmla="*/ 33312 h 48133"/>
              <a:gd name="connsiteX16" fmla="*/ 26588 w 53023"/>
              <a:gd name="connsiteY16" fmla="*/ 33312 h 48133"/>
              <a:gd name="connsiteX17" fmla="*/ 31172 w 53023"/>
              <a:gd name="connsiteY17" fmla="*/ 16045 h 48133"/>
              <a:gd name="connsiteX18" fmla="*/ 36215 w 53023"/>
              <a:gd name="connsiteY18" fmla="*/ 0 h 48133"/>
              <a:gd name="connsiteX19" fmla="*/ 50426 w 53023"/>
              <a:gd name="connsiteY19" fmla="*/ 0 h 48133"/>
              <a:gd name="connsiteX20" fmla="*/ 53023 w 53023"/>
              <a:gd name="connsiteY20" fmla="*/ 47981 h 48133"/>
              <a:gd name="connsiteX21" fmla="*/ 42480 w 53023"/>
              <a:gd name="connsiteY21" fmla="*/ 47981 h 48133"/>
              <a:gd name="connsiteX22" fmla="*/ 41716 w 53023"/>
              <a:gd name="connsiteY22" fmla="*/ 29644 h 4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23" h="48133">
                <a:moveTo>
                  <a:pt x="41410" y="29644"/>
                </a:moveTo>
                <a:cubicBezTo>
                  <a:pt x="41105" y="23838"/>
                  <a:pt x="40952" y="16961"/>
                  <a:pt x="40952" y="9932"/>
                </a:cubicBezTo>
                <a:lnTo>
                  <a:pt x="40799" y="9932"/>
                </a:lnTo>
                <a:cubicBezTo>
                  <a:pt x="39271" y="16045"/>
                  <a:pt x="37285" y="22921"/>
                  <a:pt x="35451" y="28575"/>
                </a:cubicBezTo>
                <a:lnTo>
                  <a:pt x="29644" y="47370"/>
                </a:lnTo>
                <a:lnTo>
                  <a:pt x="21240" y="47370"/>
                </a:lnTo>
                <a:lnTo>
                  <a:pt x="16045" y="28880"/>
                </a:lnTo>
                <a:cubicBezTo>
                  <a:pt x="14517" y="23226"/>
                  <a:pt x="12836" y="16350"/>
                  <a:pt x="11766" y="10085"/>
                </a:cubicBezTo>
                <a:lnTo>
                  <a:pt x="11766" y="10085"/>
                </a:lnTo>
                <a:cubicBezTo>
                  <a:pt x="11613" y="16656"/>
                  <a:pt x="11308" y="23990"/>
                  <a:pt x="11002" y="29950"/>
                </a:cubicBezTo>
                <a:lnTo>
                  <a:pt x="10085" y="48134"/>
                </a:lnTo>
                <a:lnTo>
                  <a:pt x="0" y="48134"/>
                </a:lnTo>
                <a:lnTo>
                  <a:pt x="3056" y="153"/>
                </a:lnTo>
                <a:lnTo>
                  <a:pt x="17573" y="153"/>
                </a:lnTo>
                <a:lnTo>
                  <a:pt x="22310" y="16197"/>
                </a:lnTo>
                <a:cubicBezTo>
                  <a:pt x="23838" y="21698"/>
                  <a:pt x="25366" y="27811"/>
                  <a:pt x="26435" y="33312"/>
                </a:cubicBezTo>
                <a:lnTo>
                  <a:pt x="26588" y="33312"/>
                </a:lnTo>
                <a:cubicBezTo>
                  <a:pt x="27963" y="27811"/>
                  <a:pt x="29491" y="21393"/>
                  <a:pt x="31172" y="16045"/>
                </a:cubicBezTo>
                <a:lnTo>
                  <a:pt x="36215" y="0"/>
                </a:lnTo>
                <a:lnTo>
                  <a:pt x="50426" y="0"/>
                </a:lnTo>
                <a:lnTo>
                  <a:pt x="53023" y="47981"/>
                </a:lnTo>
                <a:lnTo>
                  <a:pt x="42480" y="47981"/>
                </a:lnTo>
                <a:lnTo>
                  <a:pt x="41716" y="29644"/>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39" name="フリーフォーム: 図形 638">
            <a:extLst>
              <a:ext uri="{FF2B5EF4-FFF2-40B4-BE49-F238E27FC236}">
                <a16:creationId xmlns:a16="http://schemas.microsoft.com/office/drawing/2014/main" id="{AB609E3E-0030-60F4-F81B-B728CF43C882}"/>
              </a:ext>
            </a:extLst>
          </p:cNvPr>
          <p:cNvSpPr/>
          <p:nvPr/>
        </p:nvSpPr>
        <p:spPr>
          <a:xfrm>
            <a:off x="2067577" y="3195798"/>
            <a:ext cx="36367" cy="36520"/>
          </a:xfrm>
          <a:custGeom>
            <a:avLst/>
            <a:gdLst>
              <a:gd name="connsiteX0" fmla="*/ 36368 w 36367"/>
              <a:gd name="connsiteY0" fmla="*/ 18031 h 36520"/>
              <a:gd name="connsiteX1" fmla="*/ 18031 w 36367"/>
              <a:gd name="connsiteY1" fmla="*/ 36521 h 36520"/>
              <a:gd name="connsiteX2" fmla="*/ 0 w 36367"/>
              <a:gd name="connsiteY2" fmla="*/ 18490 h 36520"/>
              <a:gd name="connsiteX3" fmla="*/ 18642 w 36367"/>
              <a:gd name="connsiteY3" fmla="*/ 0 h 36520"/>
              <a:gd name="connsiteX4" fmla="*/ 36368 w 36367"/>
              <a:gd name="connsiteY4" fmla="*/ 17878 h 36520"/>
              <a:gd name="connsiteX5" fmla="*/ 11155 w 36367"/>
              <a:gd name="connsiteY5" fmla="*/ 18337 h 36520"/>
              <a:gd name="connsiteX6" fmla="*/ 18337 w 36367"/>
              <a:gd name="connsiteY6" fmla="*/ 28880 h 36520"/>
              <a:gd name="connsiteX7" fmla="*/ 25213 w 36367"/>
              <a:gd name="connsiteY7" fmla="*/ 18337 h 36520"/>
              <a:gd name="connsiteX8" fmla="*/ 18337 w 36367"/>
              <a:gd name="connsiteY8" fmla="*/ 7946 h 36520"/>
              <a:gd name="connsiteX9" fmla="*/ 11155 w 36367"/>
              <a:gd name="connsiteY9" fmla="*/ 18490 h 3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67" h="36520">
                <a:moveTo>
                  <a:pt x="36368" y="18031"/>
                </a:moveTo>
                <a:cubicBezTo>
                  <a:pt x="36368" y="30714"/>
                  <a:pt x="27352" y="36521"/>
                  <a:pt x="18031" y="36521"/>
                </a:cubicBezTo>
                <a:cubicBezTo>
                  <a:pt x="7946" y="36521"/>
                  <a:pt x="0" y="29797"/>
                  <a:pt x="0" y="18490"/>
                </a:cubicBezTo>
                <a:cubicBezTo>
                  <a:pt x="0" y="7182"/>
                  <a:pt x="7488" y="0"/>
                  <a:pt x="18642" y="0"/>
                </a:cubicBezTo>
                <a:cubicBezTo>
                  <a:pt x="29797" y="0"/>
                  <a:pt x="36368" y="7335"/>
                  <a:pt x="36368" y="17878"/>
                </a:cubicBezTo>
                <a:moveTo>
                  <a:pt x="11155" y="18337"/>
                </a:moveTo>
                <a:cubicBezTo>
                  <a:pt x="11155" y="24296"/>
                  <a:pt x="13600" y="28880"/>
                  <a:pt x="18337" y="28880"/>
                </a:cubicBezTo>
                <a:cubicBezTo>
                  <a:pt x="22615" y="28880"/>
                  <a:pt x="25213" y="24602"/>
                  <a:pt x="25213" y="18337"/>
                </a:cubicBezTo>
                <a:cubicBezTo>
                  <a:pt x="25213" y="13141"/>
                  <a:pt x="23226" y="7946"/>
                  <a:pt x="18337" y="7946"/>
                </a:cubicBezTo>
                <a:cubicBezTo>
                  <a:pt x="13141" y="7946"/>
                  <a:pt x="11155" y="13294"/>
                  <a:pt x="11155" y="18490"/>
                </a:cubicBezTo>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0" name="フリーフォーム: 図形 639">
            <a:extLst>
              <a:ext uri="{FF2B5EF4-FFF2-40B4-BE49-F238E27FC236}">
                <a16:creationId xmlns:a16="http://schemas.microsoft.com/office/drawing/2014/main" id="{6AD9456A-0005-319D-2215-919DED2ACD03}"/>
              </a:ext>
            </a:extLst>
          </p:cNvPr>
          <p:cNvSpPr/>
          <p:nvPr/>
        </p:nvSpPr>
        <p:spPr>
          <a:xfrm>
            <a:off x="2112655" y="3195951"/>
            <a:ext cx="33464" cy="35603"/>
          </a:xfrm>
          <a:custGeom>
            <a:avLst/>
            <a:gdLst>
              <a:gd name="connsiteX0" fmla="*/ 306 w 33464"/>
              <a:gd name="connsiteY0" fmla="*/ 11919 h 35603"/>
              <a:gd name="connsiteX1" fmla="*/ 0 w 33464"/>
              <a:gd name="connsiteY1" fmla="*/ 764 h 35603"/>
              <a:gd name="connsiteX2" fmla="*/ 9474 w 33464"/>
              <a:gd name="connsiteY2" fmla="*/ 764 h 35603"/>
              <a:gd name="connsiteX3" fmla="*/ 9932 w 33464"/>
              <a:gd name="connsiteY3" fmla="*/ 5654 h 35603"/>
              <a:gd name="connsiteX4" fmla="*/ 10085 w 33464"/>
              <a:gd name="connsiteY4" fmla="*/ 5654 h 35603"/>
              <a:gd name="connsiteX5" fmla="*/ 20934 w 33464"/>
              <a:gd name="connsiteY5" fmla="*/ 0 h 35603"/>
              <a:gd name="connsiteX6" fmla="*/ 33464 w 33464"/>
              <a:gd name="connsiteY6" fmla="*/ 14975 h 35603"/>
              <a:gd name="connsiteX7" fmla="*/ 33464 w 33464"/>
              <a:gd name="connsiteY7" fmla="*/ 35604 h 35603"/>
              <a:gd name="connsiteX8" fmla="*/ 22615 w 33464"/>
              <a:gd name="connsiteY8" fmla="*/ 35604 h 35603"/>
              <a:gd name="connsiteX9" fmla="*/ 22615 w 33464"/>
              <a:gd name="connsiteY9" fmla="*/ 16197 h 35603"/>
              <a:gd name="connsiteX10" fmla="*/ 17114 w 33464"/>
              <a:gd name="connsiteY10" fmla="*/ 8710 h 35603"/>
              <a:gd name="connsiteX11" fmla="*/ 11613 w 33464"/>
              <a:gd name="connsiteY11" fmla="*/ 12836 h 35603"/>
              <a:gd name="connsiteX12" fmla="*/ 11308 w 33464"/>
              <a:gd name="connsiteY12" fmla="*/ 15433 h 35603"/>
              <a:gd name="connsiteX13" fmla="*/ 11308 w 33464"/>
              <a:gd name="connsiteY13" fmla="*/ 35604 h 35603"/>
              <a:gd name="connsiteX14" fmla="*/ 458 w 33464"/>
              <a:gd name="connsiteY14" fmla="*/ 35604 h 35603"/>
              <a:gd name="connsiteX15" fmla="*/ 458 w 33464"/>
              <a:gd name="connsiteY15" fmla="*/ 11919 h 35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464" h="35603">
                <a:moveTo>
                  <a:pt x="306" y="11919"/>
                </a:moveTo>
                <a:cubicBezTo>
                  <a:pt x="306" y="7640"/>
                  <a:pt x="306" y="3973"/>
                  <a:pt x="0" y="764"/>
                </a:cubicBezTo>
                <a:lnTo>
                  <a:pt x="9474" y="764"/>
                </a:lnTo>
                <a:lnTo>
                  <a:pt x="9932" y="5654"/>
                </a:lnTo>
                <a:lnTo>
                  <a:pt x="10085" y="5654"/>
                </a:lnTo>
                <a:cubicBezTo>
                  <a:pt x="11460" y="3362"/>
                  <a:pt x="14975" y="0"/>
                  <a:pt x="20934" y="0"/>
                </a:cubicBezTo>
                <a:cubicBezTo>
                  <a:pt x="28116" y="0"/>
                  <a:pt x="33464" y="4737"/>
                  <a:pt x="33464" y="14975"/>
                </a:cubicBezTo>
                <a:lnTo>
                  <a:pt x="33464" y="35604"/>
                </a:lnTo>
                <a:lnTo>
                  <a:pt x="22615" y="35604"/>
                </a:lnTo>
                <a:lnTo>
                  <a:pt x="22615" y="16197"/>
                </a:lnTo>
                <a:cubicBezTo>
                  <a:pt x="22615" y="11766"/>
                  <a:pt x="21087" y="8710"/>
                  <a:pt x="17114" y="8710"/>
                </a:cubicBezTo>
                <a:cubicBezTo>
                  <a:pt x="14211" y="8710"/>
                  <a:pt x="12377" y="10849"/>
                  <a:pt x="11613" y="12836"/>
                </a:cubicBezTo>
                <a:cubicBezTo>
                  <a:pt x="11308" y="13447"/>
                  <a:pt x="11308" y="14517"/>
                  <a:pt x="11308" y="15433"/>
                </a:cubicBezTo>
                <a:lnTo>
                  <a:pt x="11308" y="35604"/>
                </a:lnTo>
                <a:lnTo>
                  <a:pt x="458" y="35604"/>
                </a:lnTo>
                <a:lnTo>
                  <a:pt x="458" y="11919"/>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1" name="フリーフォーム: 図形 640">
            <a:extLst>
              <a:ext uri="{FF2B5EF4-FFF2-40B4-BE49-F238E27FC236}">
                <a16:creationId xmlns:a16="http://schemas.microsoft.com/office/drawing/2014/main" id="{A3843EAF-2160-A008-2719-4D8AE68A2D69}"/>
              </a:ext>
            </a:extLst>
          </p:cNvPr>
          <p:cNvSpPr/>
          <p:nvPr/>
        </p:nvSpPr>
        <p:spPr>
          <a:xfrm>
            <a:off x="1988118" y="3254170"/>
            <a:ext cx="176031" cy="123008"/>
          </a:xfrm>
          <a:custGeom>
            <a:avLst/>
            <a:gdLst>
              <a:gd name="connsiteX0" fmla="*/ 0 w 176031"/>
              <a:gd name="connsiteY0" fmla="*/ 0 h 123008"/>
              <a:gd name="connsiteX1" fmla="*/ 176032 w 176031"/>
              <a:gd name="connsiteY1" fmla="*/ 0 h 123008"/>
              <a:gd name="connsiteX2" fmla="*/ 176032 w 176031"/>
              <a:gd name="connsiteY2" fmla="*/ 123008 h 123008"/>
              <a:gd name="connsiteX3" fmla="*/ 0 w 176031"/>
              <a:gd name="connsiteY3" fmla="*/ 123008 h 123008"/>
            </a:gdLst>
            <a:ahLst/>
            <a:cxnLst>
              <a:cxn ang="0">
                <a:pos x="connsiteX0" y="connsiteY0"/>
              </a:cxn>
              <a:cxn ang="0">
                <a:pos x="connsiteX1" y="connsiteY1"/>
              </a:cxn>
              <a:cxn ang="0">
                <a:pos x="connsiteX2" y="connsiteY2"/>
              </a:cxn>
              <a:cxn ang="0">
                <a:pos x="connsiteX3" y="connsiteY3"/>
              </a:cxn>
            </a:cxnLst>
            <a:rect l="l" t="t" r="r" b="b"/>
            <a:pathLst>
              <a:path w="176031" h="123008">
                <a:moveTo>
                  <a:pt x="0" y="0"/>
                </a:moveTo>
                <a:lnTo>
                  <a:pt x="176032" y="0"/>
                </a:lnTo>
                <a:lnTo>
                  <a:pt x="176032" y="123008"/>
                </a:lnTo>
                <a:lnTo>
                  <a:pt x="0" y="12300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2" name="フリーフォーム: 図形 641">
            <a:extLst>
              <a:ext uri="{FF2B5EF4-FFF2-40B4-BE49-F238E27FC236}">
                <a16:creationId xmlns:a16="http://schemas.microsoft.com/office/drawing/2014/main" id="{1DE6EA29-8379-C1E3-9751-E548A417490B}"/>
              </a:ext>
            </a:extLst>
          </p:cNvPr>
          <p:cNvSpPr/>
          <p:nvPr/>
        </p:nvSpPr>
        <p:spPr>
          <a:xfrm>
            <a:off x="2042059" y="3278772"/>
            <a:ext cx="67998" cy="73805"/>
          </a:xfrm>
          <a:custGeom>
            <a:avLst/>
            <a:gdLst>
              <a:gd name="connsiteX0" fmla="*/ 67998 w 67998"/>
              <a:gd name="connsiteY0" fmla="*/ 59594 h 73805"/>
              <a:gd name="connsiteX1" fmla="*/ 62345 w 67998"/>
              <a:gd name="connsiteY1" fmla="*/ 71513 h 73805"/>
              <a:gd name="connsiteX2" fmla="*/ 43855 w 67998"/>
              <a:gd name="connsiteY2" fmla="*/ 73805 h 73805"/>
              <a:gd name="connsiteX3" fmla="*/ 38965 w 67998"/>
              <a:gd name="connsiteY3" fmla="*/ 61275 h 73805"/>
              <a:gd name="connsiteX4" fmla="*/ 53023 w 67998"/>
              <a:gd name="connsiteY4" fmla="*/ 61581 h 73805"/>
              <a:gd name="connsiteX5" fmla="*/ 55468 w 67998"/>
              <a:gd name="connsiteY5" fmla="*/ 59289 h 73805"/>
              <a:gd name="connsiteX6" fmla="*/ 55468 w 67998"/>
              <a:gd name="connsiteY6" fmla="*/ 49967 h 73805"/>
              <a:gd name="connsiteX7" fmla="*/ 22921 w 67998"/>
              <a:gd name="connsiteY7" fmla="*/ 49967 h 73805"/>
              <a:gd name="connsiteX8" fmla="*/ 9168 w 67998"/>
              <a:gd name="connsiteY8" fmla="*/ 73805 h 73805"/>
              <a:gd name="connsiteX9" fmla="*/ 0 w 67998"/>
              <a:gd name="connsiteY9" fmla="*/ 65248 h 73805"/>
              <a:gd name="connsiteX10" fmla="*/ 12988 w 67998"/>
              <a:gd name="connsiteY10" fmla="*/ 27963 h 73805"/>
              <a:gd name="connsiteX11" fmla="*/ 12988 w 67998"/>
              <a:gd name="connsiteY11" fmla="*/ 0 h 73805"/>
              <a:gd name="connsiteX12" fmla="*/ 67998 w 67998"/>
              <a:gd name="connsiteY12" fmla="*/ 0 h 73805"/>
              <a:gd name="connsiteX13" fmla="*/ 67998 w 67998"/>
              <a:gd name="connsiteY13" fmla="*/ 59441 h 73805"/>
              <a:gd name="connsiteX14" fmla="*/ 55468 w 67998"/>
              <a:gd name="connsiteY14" fmla="*/ 38507 h 73805"/>
              <a:gd name="connsiteX15" fmla="*/ 55468 w 67998"/>
              <a:gd name="connsiteY15" fmla="*/ 30714 h 73805"/>
              <a:gd name="connsiteX16" fmla="*/ 25213 w 67998"/>
              <a:gd name="connsiteY16" fmla="*/ 30714 h 73805"/>
              <a:gd name="connsiteX17" fmla="*/ 24754 w 67998"/>
              <a:gd name="connsiteY17" fmla="*/ 38507 h 73805"/>
              <a:gd name="connsiteX18" fmla="*/ 55468 w 67998"/>
              <a:gd name="connsiteY18" fmla="*/ 38507 h 73805"/>
              <a:gd name="connsiteX19" fmla="*/ 25213 w 67998"/>
              <a:gd name="connsiteY19" fmla="*/ 19406 h 73805"/>
              <a:gd name="connsiteX20" fmla="*/ 55468 w 67998"/>
              <a:gd name="connsiteY20" fmla="*/ 19406 h 73805"/>
              <a:gd name="connsiteX21" fmla="*/ 55468 w 67998"/>
              <a:gd name="connsiteY21" fmla="*/ 11613 h 73805"/>
              <a:gd name="connsiteX22" fmla="*/ 25213 w 67998"/>
              <a:gd name="connsiteY22" fmla="*/ 11613 h 73805"/>
              <a:gd name="connsiteX23" fmla="*/ 25213 w 67998"/>
              <a:gd name="connsiteY23" fmla="*/ 19406 h 7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998" h="73805">
                <a:moveTo>
                  <a:pt x="67998" y="59594"/>
                </a:moveTo>
                <a:cubicBezTo>
                  <a:pt x="67998" y="66318"/>
                  <a:pt x="66470" y="69526"/>
                  <a:pt x="62345" y="71513"/>
                </a:cubicBezTo>
                <a:cubicBezTo>
                  <a:pt x="58066" y="73499"/>
                  <a:pt x="52107" y="73805"/>
                  <a:pt x="43855" y="73805"/>
                </a:cubicBezTo>
                <a:cubicBezTo>
                  <a:pt x="43244" y="70291"/>
                  <a:pt x="40799" y="64484"/>
                  <a:pt x="38965" y="61275"/>
                </a:cubicBezTo>
                <a:cubicBezTo>
                  <a:pt x="44161" y="61733"/>
                  <a:pt x="51037" y="61581"/>
                  <a:pt x="53023" y="61581"/>
                </a:cubicBezTo>
                <a:cubicBezTo>
                  <a:pt x="55010" y="61581"/>
                  <a:pt x="55468" y="60969"/>
                  <a:pt x="55468" y="59289"/>
                </a:cubicBezTo>
                <a:lnTo>
                  <a:pt x="55468" y="49967"/>
                </a:lnTo>
                <a:lnTo>
                  <a:pt x="22921" y="49967"/>
                </a:lnTo>
                <a:cubicBezTo>
                  <a:pt x="20782" y="58983"/>
                  <a:pt x="16656" y="67693"/>
                  <a:pt x="9168" y="73805"/>
                </a:cubicBezTo>
                <a:cubicBezTo>
                  <a:pt x="7335" y="71360"/>
                  <a:pt x="2598" y="66929"/>
                  <a:pt x="0" y="65248"/>
                </a:cubicBezTo>
                <a:cubicBezTo>
                  <a:pt x="11919" y="55316"/>
                  <a:pt x="12988" y="40035"/>
                  <a:pt x="12988" y="27963"/>
                </a:cubicBezTo>
                <a:lnTo>
                  <a:pt x="12988" y="0"/>
                </a:lnTo>
                <a:lnTo>
                  <a:pt x="67998" y="0"/>
                </a:lnTo>
                <a:lnTo>
                  <a:pt x="67998" y="59441"/>
                </a:lnTo>
                <a:close/>
                <a:moveTo>
                  <a:pt x="55468" y="38507"/>
                </a:moveTo>
                <a:lnTo>
                  <a:pt x="55468" y="30714"/>
                </a:lnTo>
                <a:lnTo>
                  <a:pt x="25213" y="30714"/>
                </a:lnTo>
                <a:cubicBezTo>
                  <a:pt x="25213" y="33159"/>
                  <a:pt x="24907" y="35909"/>
                  <a:pt x="24754" y="38507"/>
                </a:cubicBezTo>
                <a:lnTo>
                  <a:pt x="55468" y="38507"/>
                </a:lnTo>
                <a:close/>
                <a:moveTo>
                  <a:pt x="25213" y="19406"/>
                </a:moveTo>
                <a:lnTo>
                  <a:pt x="55468" y="19406"/>
                </a:lnTo>
                <a:lnTo>
                  <a:pt x="55468" y="11613"/>
                </a:lnTo>
                <a:lnTo>
                  <a:pt x="25213" y="11613"/>
                </a:lnTo>
                <a:lnTo>
                  <a:pt x="25213" y="19406"/>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3" name="フリーフォーム: 図形 642">
            <a:extLst>
              <a:ext uri="{FF2B5EF4-FFF2-40B4-BE49-F238E27FC236}">
                <a16:creationId xmlns:a16="http://schemas.microsoft.com/office/drawing/2014/main" id="{09964B87-6571-70C0-D1AB-41A87E110301}"/>
              </a:ext>
            </a:extLst>
          </p:cNvPr>
          <p:cNvSpPr/>
          <p:nvPr/>
        </p:nvSpPr>
        <p:spPr>
          <a:xfrm>
            <a:off x="2304273" y="3902982"/>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4" name="フリーフォーム: 図形 643">
            <a:extLst>
              <a:ext uri="{FF2B5EF4-FFF2-40B4-BE49-F238E27FC236}">
                <a16:creationId xmlns:a16="http://schemas.microsoft.com/office/drawing/2014/main" id="{AFD3A2DD-5953-C7CB-6920-E8BC59A79171}"/>
              </a:ext>
            </a:extLst>
          </p:cNvPr>
          <p:cNvSpPr/>
          <p:nvPr/>
        </p:nvSpPr>
        <p:spPr>
          <a:xfrm>
            <a:off x="2304273" y="3814355"/>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5" name="フリーフォーム: 図形 644">
            <a:extLst>
              <a:ext uri="{FF2B5EF4-FFF2-40B4-BE49-F238E27FC236}">
                <a16:creationId xmlns:a16="http://schemas.microsoft.com/office/drawing/2014/main" id="{94D5CEB7-EE1D-BCFE-E1C7-1F3961A7E26B}"/>
              </a:ext>
            </a:extLst>
          </p:cNvPr>
          <p:cNvSpPr/>
          <p:nvPr/>
        </p:nvSpPr>
        <p:spPr>
          <a:xfrm>
            <a:off x="2304273" y="3725728"/>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6" name="フリーフォーム: 図形 645">
            <a:extLst>
              <a:ext uri="{FF2B5EF4-FFF2-40B4-BE49-F238E27FC236}">
                <a16:creationId xmlns:a16="http://schemas.microsoft.com/office/drawing/2014/main" id="{5FAF3B5F-46A7-4C2A-77C9-D5AC810188DC}"/>
              </a:ext>
            </a:extLst>
          </p:cNvPr>
          <p:cNvSpPr/>
          <p:nvPr/>
        </p:nvSpPr>
        <p:spPr>
          <a:xfrm>
            <a:off x="2304273" y="3637101"/>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7" name="フリーフォーム: 図形 646">
            <a:extLst>
              <a:ext uri="{FF2B5EF4-FFF2-40B4-BE49-F238E27FC236}">
                <a16:creationId xmlns:a16="http://schemas.microsoft.com/office/drawing/2014/main" id="{B57BEC63-E6A5-B48A-80C4-94179487B412}"/>
              </a:ext>
            </a:extLst>
          </p:cNvPr>
          <p:cNvSpPr/>
          <p:nvPr/>
        </p:nvSpPr>
        <p:spPr>
          <a:xfrm>
            <a:off x="2304273" y="3548474"/>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8" name="フリーフォーム: 図形 647">
            <a:extLst>
              <a:ext uri="{FF2B5EF4-FFF2-40B4-BE49-F238E27FC236}">
                <a16:creationId xmlns:a16="http://schemas.microsoft.com/office/drawing/2014/main" id="{B1EAFE8E-F473-A39C-7ECF-A60A87BCC180}"/>
              </a:ext>
            </a:extLst>
          </p:cNvPr>
          <p:cNvSpPr/>
          <p:nvPr/>
        </p:nvSpPr>
        <p:spPr>
          <a:xfrm>
            <a:off x="2304273" y="3459846"/>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49" name="フリーフォーム: 図形 648">
            <a:extLst>
              <a:ext uri="{FF2B5EF4-FFF2-40B4-BE49-F238E27FC236}">
                <a16:creationId xmlns:a16="http://schemas.microsoft.com/office/drawing/2014/main" id="{95C6D1E2-B485-1899-F9E6-776A6EF1D573}"/>
              </a:ext>
            </a:extLst>
          </p:cNvPr>
          <p:cNvSpPr/>
          <p:nvPr/>
        </p:nvSpPr>
        <p:spPr>
          <a:xfrm>
            <a:off x="2608050" y="3902982"/>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0" name="フリーフォーム: 図形 649">
            <a:extLst>
              <a:ext uri="{FF2B5EF4-FFF2-40B4-BE49-F238E27FC236}">
                <a16:creationId xmlns:a16="http://schemas.microsoft.com/office/drawing/2014/main" id="{0292BBF3-7336-DFD3-EA9C-9FBDFA783DF7}"/>
              </a:ext>
            </a:extLst>
          </p:cNvPr>
          <p:cNvSpPr/>
          <p:nvPr/>
        </p:nvSpPr>
        <p:spPr>
          <a:xfrm>
            <a:off x="2608050" y="3814355"/>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1" name="フリーフォーム: 図形 650">
            <a:extLst>
              <a:ext uri="{FF2B5EF4-FFF2-40B4-BE49-F238E27FC236}">
                <a16:creationId xmlns:a16="http://schemas.microsoft.com/office/drawing/2014/main" id="{29867176-4352-AC00-2FA5-C5E1534D215C}"/>
              </a:ext>
            </a:extLst>
          </p:cNvPr>
          <p:cNvSpPr/>
          <p:nvPr/>
        </p:nvSpPr>
        <p:spPr>
          <a:xfrm>
            <a:off x="2608050" y="3725728"/>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2" name="フリーフォーム: 図形 651">
            <a:extLst>
              <a:ext uri="{FF2B5EF4-FFF2-40B4-BE49-F238E27FC236}">
                <a16:creationId xmlns:a16="http://schemas.microsoft.com/office/drawing/2014/main" id="{BDB2FD8E-8F41-20BE-1DDF-18100BCC4D25}"/>
              </a:ext>
            </a:extLst>
          </p:cNvPr>
          <p:cNvSpPr/>
          <p:nvPr/>
        </p:nvSpPr>
        <p:spPr>
          <a:xfrm>
            <a:off x="2608050" y="3637101"/>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3" name="フリーフォーム: 図形 652">
            <a:extLst>
              <a:ext uri="{FF2B5EF4-FFF2-40B4-BE49-F238E27FC236}">
                <a16:creationId xmlns:a16="http://schemas.microsoft.com/office/drawing/2014/main" id="{7F3AD33D-AACC-7A4F-1AA4-F0D388D0FEA7}"/>
              </a:ext>
            </a:extLst>
          </p:cNvPr>
          <p:cNvSpPr/>
          <p:nvPr/>
        </p:nvSpPr>
        <p:spPr>
          <a:xfrm>
            <a:off x="2608050" y="3548474"/>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4" name="フリーフォーム: 図形 653">
            <a:extLst>
              <a:ext uri="{FF2B5EF4-FFF2-40B4-BE49-F238E27FC236}">
                <a16:creationId xmlns:a16="http://schemas.microsoft.com/office/drawing/2014/main" id="{FCCA7C68-86DE-841C-EA5F-90E3ED8FCC58}"/>
              </a:ext>
            </a:extLst>
          </p:cNvPr>
          <p:cNvSpPr/>
          <p:nvPr/>
        </p:nvSpPr>
        <p:spPr>
          <a:xfrm>
            <a:off x="2608050" y="3459846"/>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5" name="フリーフォーム: 図形 654">
            <a:extLst>
              <a:ext uri="{FF2B5EF4-FFF2-40B4-BE49-F238E27FC236}">
                <a16:creationId xmlns:a16="http://schemas.microsoft.com/office/drawing/2014/main" id="{8DDBA3B8-EC14-F39D-2483-8C1AC456D385}"/>
              </a:ext>
            </a:extLst>
          </p:cNvPr>
          <p:cNvSpPr/>
          <p:nvPr/>
        </p:nvSpPr>
        <p:spPr>
          <a:xfrm>
            <a:off x="2911674" y="3902982"/>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6" name="フリーフォーム: 図形 655">
            <a:extLst>
              <a:ext uri="{FF2B5EF4-FFF2-40B4-BE49-F238E27FC236}">
                <a16:creationId xmlns:a16="http://schemas.microsoft.com/office/drawing/2014/main" id="{BA4BE8F4-70D6-DCF9-828B-4674497C9846}"/>
              </a:ext>
            </a:extLst>
          </p:cNvPr>
          <p:cNvSpPr/>
          <p:nvPr/>
        </p:nvSpPr>
        <p:spPr>
          <a:xfrm>
            <a:off x="2911674" y="3814355"/>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7" name="フリーフォーム: 図形 656">
            <a:extLst>
              <a:ext uri="{FF2B5EF4-FFF2-40B4-BE49-F238E27FC236}">
                <a16:creationId xmlns:a16="http://schemas.microsoft.com/office/drawing/2014/main" id="{9BCEA590-1CD1-2F06-3940-97E78A9ECFBD}"/>
              </a:ext>
            </a:extLst>
          </p:cNvPr>
          <p:cNvSpPr/>
          <p:nvPr/>
        </p:nvSpPr>
        <p:spPr>
          <a:xfrm>
            <a:off x="2911674" y="3725728"/>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8" name="フリーフォーム: 図形 657">
            <a:extLst>
              <a:ext uri="{FF2B5EF4-FFF2-40B4-BE49-F238E27FC236}">
                <a16:creationId xmlns:a16="http://schemas.microsoft.com/office/drawing/2014/main" id="{CA2DDF92-95EC-2CBD-E9B3-191428B76157}"/>
              </a:ext>
            </a:extLst>
          </p:cNvPr>
          <p:cNvSpPr/>
          <p:nvPr/>
        </p:nvSpPr>
        <p:spPr>
          <a:xfrm>
            <a:off x="2911674" y="3637101"/>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59" name="フリーフォーム: 図形 658">
            <a:extLst>
              <a:ext uri="{FF2B5EF4-FFF2-40B4-BE49-F238E27FC236}">
                <a16:creationId xmlns:a16="http://schemas.microsoft.com/office/drawing/2014/main" id="{9C45CB74-69CA-E5DF-2674-85317A50B2F4}"/>
              </a:ext>
            </a:extLst>
          </p:cNvPr>
          <p:cNvSpPr/>
          <p:nvPr/>
        </p:nvSpPr>
        <p:spPr>
          <a:xfrm>
            <a:off x="3215298" y="3902982"/>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0" name="フリーフォーム: 図形 659">
            <a:extLst>
              <a:ext uri="{FF2B5EF4-FFF2-40B4-BE49-F238E27FC236}">
                <a16:creationId xmlns:a16="http://schemas.microsoft.com/office/drawing/2014/main" id="{942D8E77-B16E-E820-875A-1A535FB3C638}"/>
              </a:ext>
            </a:extLst>
          </p:cNvPr>
          <p:cNvSpPr/>
          <p:nvPr/>
        </p:nvSpPr>
        <p:spPr>
          <a:xfrm>
            <a:off x="3215298" y="3814355"/>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1" name="フリーフォーム: 図形 660">
            <a:extLst>
              <a:ext uri="{FF2B5EF4-FFF2-40B4-BE49-F238E27FC236}">
                <a16:creationId xmlns:a16="http://schemas.microsoft.com/office/drawing/2014/main" id="{0F323665-7613-0486-3846-4D1A20BC71F3}"/>
              </a:ext>
            </a:extLst>
          </p:cNvPr>
          <p:cNvSpPr/>
          <p:nvPr/>
        </p:nvSpPr>
        <p:spPr>
          <a:xfrm>
            <a:off x="3215298" y="3725728"/>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2" name="フリーフォーム: 図形 661">
            <a:extLst>
              <a:ext uri="{FF2B5EF4-FFF2-40B4-BE49-F238E27FC236}">
                <a16:creationId xmlns:a16="http://schemas.microsoft.com/office/drawing/2014/main" id="{1599F828-EF8C-7D79-D326-717727731DF0}"/>
              </a:ext>
            </a:extLst>
          </p:cNvPr>
          <p:cNvSpPr/>
          <p:nvPr/>
        </p:nvSpPr>
        <p:spPr>
          <a:xfrm>
            <a:off x="3215298" y="3637101"/>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3" name="フリーフォーム: 図形 662">
            <a:extLst>
              <a:ext uri="{FF2B5EF4-FFF2-40B4-BE49-F238E27FC236}">
                <a16:creationId xmlns:a16="http://schemas.microsoft.com/office/drawing/2014/main" id="{00585150-3D16-A788-BD77-6F49CAF3A539}"/>
              </a:ext>
            </a:extLst>
          </p:cNvPr>
          <p:cNvSpPr/>
          <p:nvPr/>
        </p:nvSpPr>
        <p:spPr>
          <a:xfrm>
            <a:off x="2010275" y="3902982"/>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4" name="フリーフォーム: 図形 663">
            <a:extLst>
              <a:ext uri="{FF2B5EF4-FFF2-40B4-BE49-F238E27FC236}">
                <a16:creationId xmlns:a16="http://schemas.microsoft.com/office/drawing/2014/main" id="{8F4FDB63-275B-AC83-0C01-875367FBC664}"/>
              </a:ext>
            </a:extLst>
          </p:cNvPr>
          <p:cNvSpPr/>
          <p:nvPr/>
        </p:nvSpPr>
        <p:spPr>
          <a:xfrm>
            <a:off x="2010275" y="3814355"/>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5" name="フリーフォーム: 図形 664">
            <a:extLst>
              <a:ext uri="{FF2B5EF4-FFF2-40B4-BE49-F238E27FC236}">
                <a16:creationId xmlns:a16="http://schemas.microsoft.com/office/drawing/2014/main" id="{3F83CF22-13CE-E650-F0DA-F716AB9684E6}"/>
              </a:ext>
            </a:extLst>
          </p:cNvPr>
          <p:cNvSpPr/>
          <p:nvPr/>
        </p:nvSpPr>
        <p:spPr>
          <a:xfrm>
            <a:off x="2010275" y="3725728"/>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6" name="フリーフォーム: 図形 665">
            <a:extLst>
              <a:ext uri="{FF2B5EF4-FFF2-40B4-BE49-F238E27FC236}">
                <a16:creationId xmlns:a16="http://schemas.microsoft.com/office/drawing/2014/main" id="{BE10C395-BFEF-E17C-B5A6-286231403AE5}"/>
              </a:ext>
            </a:extLst>
          </p:cNvPr>
          <p:cNvSpPr/>
          <p:nvPr/>
        </p:nvSpPr>
        <p:spPr>
          <a:xfrm>
            <a:off x="2010275" y="3637101"/>
            <a:ext cx="150971" cy="78847"/>
          </a:xfrm>
          <a:custGeom>
            <a:avLst/>
            <a:gdLst>
              <a:gd name="connsiteX0" fmla="*/ 0 w 150971"/>
              <a:gd name="connsiteY0" fmla="*/ 0 h 78847"/>
              <a:gd name="connsiteX1" fmla="*/ 150972 w 150971"/>
              <a:gd name="connsiteY1" fmla="*/ 0 h 78847"/>
              <a:gd name="connsiteX2" fmla="*/ 150972 w 150971"/>
              <a:gd name="connsiteY2" fmla="*/ 78848 h 78847"/>
              <a:gd name="connsiteX3" fmla="*/ 0 w 150971"/>
              <a:gd name="connsiteY3" fmla="*/ 78848 h 78847"/>
            </a:gdLst>
            <a:ahLst/>
            <a:cxnLst>
              <a:cxn ang="0">
                <a:pos x="connsiteX0" y="connsiteY0"/>
              </a:cxn>
              <a:cxn ang="0">
                <a:pos x="connsiteX1" y="connsiteY1"/>
              </a:cxn>
              <a:cxn ang="0">
                <a:pos x="connsiteX2" y="connsiteY2"/>
              </a:cxn>
              <a:cxn ang="0">
                <a:pos x="connsiteX3" y="connsiteY3"/>
              </a:cxn>
            </a:cxnLst>
            <a:rect l="l" t="t" r="r" b="b"/>
            <a:pathLst>
              <a:path w="150971" h="78847">
                <a:moveTo>
                  <a:pt x="0" y="0"/>
                </a:moveTo>
                <a:lnTo>
                  <a:pt x="150972" y="0"/>
                </a:lnTo>
                <a:lnTo>
                  <a:pt x="150972" y="78848"/>
                </a:lnTo>
                <a:lnTo>
                  <a:pt x="0" y="7884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7" name="フリーフォーム: 図形 666">
            <a:extLst>
              <a:ext uri="{FF2B5EF4-FFF2-40B4-BE49-F238E27FC236}">
                <a16:creationId xmlns:a16="http://schemas.microsoft.com/office/drawing/2014/main" id="{715A4E92-EE7E-41F4-3AFB-37F533738AB2}"/>
              </a:ext>
            </a:extLst>
          </p:cNvPr>
          <p:cNvSpPr/>
          <p:nvPr/>
        </p:nvSpPr>
        <p:spPr>
          <a:xfrm>
            <a:off x="2307940" y="4035159"/>
            <a:ext cx="57607" cy="79764"/>
          </a:xfrm>
          <a:custGeom>
            <a:avLst/>
            <a:gdLst>
              <a:gd name="connsiteX0" fmla="*/ 37743 w 57607"/>
              <a:gd name="connsiteY0" fmla="*/ 14364 h 79764"/>
              <a:gd name="connsiteX1" fmla="*/ 17573 w 57607"/>
              <a:gd name="connsiteY1" fmla="*/ 35298 h 79764"/>
              <a:gd name="connsiteX2" fmla="*/ 34076 w 57607"/>
              <a:gd name="connsiteY2" fmla="*/ 28727 h 79764"/>
              <a:gd name="connsiteX3" fmla="*/ 57608 w 57607"/>
              <a:gd name="connsiteY3" fmla="*/ 52871 h 79764"/>
              <a:gd name="connsiteX4" fmla="*/ 29797 w 57607"/>
              <a:gd name="connsiteY4" fmla="*/ 79764 h 79764"/>
              <a:gd name="connsiteX5" fmla="*/ 0 w 57607"/>
              <a:gd name="connsiteY5" fmla="*/ 42022 h 79764"/>
              <a:gd name="connsiteX6" fmla="*/ 37743 w 57607"/>
              <a:gd name="connsiteY6" fmla="*/ 0 h 79764"/>
              <a:gd name="connsiteX7" fmla="*/ 51954 w 57607"/>
              <a:gd name="connsiteY7" fmla="*/ 1986 h 79764"/>
              <a:gd name="connsiteX8" fmla="*/ 49967 w 57607"/>
              <a:gd name="connsiteY8" fmla="*/ 16503 h 79764"/>
              <a:gd name="connsiteX9" fmla="*/ 37896 w 57607"/>
              <a:gd name="connsiteY9" fmla="*/ 14364 h 79764"/>
              <a:gd name="connsiteX10" fmla="*/ 17267 w 57607"/>
              <a:gd name="connsiteY10" fmla="*/ 47370 h 79764"/>
              <a:gd name="connsiteX11" fmla="*/ 29033 w 57607"/>
              <a:gd name="connsiteY11" fmla="*/ 65401 h 79764"/>
              <a:gd name="connsiteX12" fmla="*/ 39424 w 57607"/>
              <a:gd name="connsiteY12" fmla="*/ 52718 h 79764"/>
              <a:gd name="connsiteX13" fmla="*/ 29339 w 57607"/>
              <a:gd name="connsiteY13" fmla="*/ 41105 h 79764"/>
              <a:gd name="connsiteX14" fmla="*/ 17114 w 57607"/>
              <a:gd name="connsiteY14" fmla="*/ 47370 h 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07" h="79764">
                <a:moveTo>
                  <a:pt x="37743" y="14364"/>
                </a:moveTo>
                <a:cubicBezTo>
                  <a:pt x="25213" y="14364"/>
                  <a:pt x="19101" y="21851"/>
                  <a:pt x="17573" y="35298"/>
                </a:cubicBezTo>
                <a:cubicBezTo>
                  <a:pt x="22004" y="31019"/>
                  <a:pt x="27505" y="28727"/>
                  <a:pt x="34076" y="28727"/>
                </a:cubicBezTo>
                <a:cubicBezTo>
                  <a:pt x="48286" y="28727"/>
                  <a:pt x="57608" y="38201"/>
                  <a:pt x="57608" y="52871"/>
                </a:cubicBezTo>
                <a:cubicBezTo>
                  <a:pt x="57608" y="67540"/>
                  <a:pt x="47064" y="79764"/>
                  <a:pt x="29797" y="79764"/>
                </a:cubicBezTo>
                <a:cubicBezTo>
                  <a:pt x="11155" y="79764"/>
                  <a:pt x="0" y="66929"/>
                  <a:pt x="0" y="42022"/>
                </a:cubicBezTo>
                <a:cubicBezTo>
                  <a:pt x="0" y="15433"/>
                  <a:pt x="13600" y="0"/>
                  <a:pt x="37743" y="0"/>
                </a:cubicBezTo>
                <a:cubicBezTo>
                  <a:pt x="43397" y="0"/>
                  <a:pt x="48134" y="917"/>
                  <a:pt x="51954" y="1986"/>
                </a:cubicBezTo>
                <a:lnTo>
                  <a:pt x="49967" y="16503"/>
                </a:lnTo>
                <a:cubicBezTo>
                  <a:pt x="46300" y="14975"/>
                  <a:pt x="42938" y="14364"/>
                  <a:pt x="37896" y="14364"/>
                </a:cubicBezTo>
                <a:moveTo>
                  <a:pt x="17267" y="47370"/>
                </a:moveTo>
                <a:cubicBezTo>
                  <a:pt x="18184" y="59900"/>
                  <a:pt x="22157" y="65401"/>
                  <a:pt x="29033" y="65401"/>
                </a:cubicBezTo>
                <a:cubicBezTo>
                  <a:pt x="35909" y="65401"/>
                  <a:pt x="39424" y="60053"/>
                  <a:pt x="39424" y="52718"/>
                </a:cubicBezTo>
                <a:cubicBezTo>
                  <a:pt x="39424" y="45383"/>
                  <a:pt x="35909" y="41105"/>
                  <a:pt x="29339" y="41105"/>
                </a:cubicBezTo>
                <a:cubicBezTo>
                  <a:pt x="24143" y="41105"/>
                  <a:pt x="20017" y="43550"/>
                  <a:pt x="17114" y="47370"/>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8" name="フリーフォーム: 図形 667">
            <a:extLst>
              <a:ext uri="{FF2B5EF4-FFF2-40B4-BE49-F238E27FC236}">
                <a16:creationId xmlns:a16="http://schemas.microsoft.com/office/drawing/2014/main" id="{09603BEF-FB31-9BE0-B083-F90EFDECEE1F}"/>
              </a:ext>
            </a:extLst>
          </p:cNvPr>
          <p:cNvSpPr/>
          <p:nvPr/>
        </p:nvSpPr>
        <p:spPr>
          <a:xfrm>
            <a:off x="2374563" y="4033020"/>
            <a:ext cx="52717" cy="80528"/>
          </a:xfrm>
          <a:custGeom>
            <a:avLst/>
            <a:gdLst>
              <a:gd name="connsiteX0" fmla="*/ 0 w 52717"/>
              <a:gd name="connsiteY0" fmla="*/ 0 h 80528"/>
              <a:gd name="connsiteX1" fmla="*/ 16809 w 52717"/>
              <a:gd name="connsiteY1" fmla="*/ 0 h 80528"/>
              <a:gd name="connsiteX2" fmla="*/ 16809 w 52717"/>
              <a:gd name="connsiteY2" fmla="*/ 30867 h 80528"/>
              <a:gd name="connsiteX3" fmla="*/ 34228 w 52717"/>
              <a:gd name="connsiteY3" fmla="*/ 22615 h 80528"/>
              <a:gd name="connsiteX4" fmla="*/ 52718 w 52717"/>
              <a:gd name="connsiteY4" fmla="*/ 43855 h 80528"/>
              <a:gd name="connsiteX5" fmla="*/ 52718 w 52717"/>
              <a:gd name="connsiteY5" fmla="*/ 80528 h 80528"/>
              <a:gd name="connsiteX6" fmla="*/ 35909 w 52717"/>
              <a:gd name="connsiteY6" fmla="*/ 80528 h 80528"/>
              <a:gd name="connsiteX7" fmla="*/ 35909 w 52717"/>
              <a:gd name="connsiteY7" fmla="*/ 47064 h 80528"/>
              <a:gd name="connsiteX8" fmla="*/ 28116 w 52717"/>
              <a:gd name="connsiteY8" fmla="*/ 36979 h 80528"/>
              <a:gd name="connsiteX9" fmla="*/ 16809 w 52717"/>
              <a:gd name="connsiteY9" fmla="*/ 44925 h 80528"/>
              <a:gd name="connsiteX10" fmla="*/ 16809 w 52717"/>
              <a:gd name="connsiteY10" fmla="*/ 80528 h 80528"/>
              <a:gd name="connsiteX11" fmla="*/ 0 w 52717"/>
              <a:gd name="connsiteY11" fmla="*/ 80528 h 80528"/>
              <a:gd name="connsiteX12" fmla="*/ 0 w 52717"/>
              <a:gd name="connsiteY12" fmla="*/ 0 h 8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17" h="80528">
                <a:moveTo>
                  <a:pt x="0" y="0"/>
                </a:moveTo>
                <a:lnTo>
                  <a:pt x="16809" y="0"/>
                </a:lnTo>
                <a:lnTo>
                  <a:pt x="16809" y="30867"/>
                </a:lnTo>
                <a:cubicBezTo>
                  <a:pt x="20629" y="25824"/>
                  <a:pt x="26283" y="22615"/>
                  <a:pt x="34228" y="22615"/>
                </a:cubicBezTo>
                <a:cubicBezTo>
                  <a:pt x="46147" y="22615"/>
                  <a:pt x="52718" y="31019"/>
                  <a:pt x="52718" y="43855"/>
                </a:cubicBezTo>
                <a:lnTo>
                  <a:pt x="52718" y="80528"/>
                </a:lnTo>
                <a:lnTo>
                  <a:pt x="35909" y="80528"/>
                </a:lnTo>
                <a:lnTo>
                  <a:pt x="35909" y="47064"/>
                </a:lnTo>
                <a:cubicBezTo>
                  <a:pt x="35909" y="40341"/>
                  <a:pt x="33464" y="36979"/>
                  <a:pt x="28116" y="36979"/>
                </a:cubicBezTo>
                <a:cubicBezTo>
                  <a:pt x="22768" y="36979"/>
                  <a:pt x="18795" y="39882"/>
                  <a:pt x="16809" y="44925"/>
                </a:cubicBezTo>
                <a:lnTo>
                  <a:pt x="16809" y="80528"/>
                </a:lnTo>
                <a:lnTo>
                  <a:pt x="0" y="80528"/>
                </a:lnTo>
                <a:lnTo>
                  <a:pt x="0" y="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69" name="フリーフォーム: 図形 668">
            <a:extLst>
              <a:ext uri="{FF2B5EF4-FFF2-40B4-BE49-F238E27FC236}">
                <a16:creationId xmlns:a16="http://schemas.microsoft.com/office/drawing/2014/main" id="{FB455A9A-1C6F-C192-9E10-CA65D45F3BB9}"/>
              </a:ext>
            </a:extLst>
          </p:cNvPr>
          <p:cNvSpPr/>
          <p:nvPr/>
        </p:nvSpPr>
        <p:spPr>
          <a:xfrm>
            <a:off x="2014554" y="4036381"/>
            <a:ext cx="59746" cy="77166"/>
          </a:xfrm>
          <a:custGeom>
            <a:avLst/>
            <a:gdLst>
              <a:gd name="connsiteX0" fmla="*/ 34228 w 59746"/>
              <a:gd name="connsiteY0" fmla="*/ 61581 h 77166"/>
              <a:gd name="connsiteX1" fmla="*/ 0 w 59746"/>
              <a:gd name="connsiteY1" fmla="*/ 61581 h 77166"/>
              <a:gd name="connsiteX2" fmla="*/ 0 w 59746"/>
              <a:gd name="connsiteY2" fmla="*/ 47217 h 77166"/>
              <a:gd name="connsiteX3" fmla="*/ 33159 w 59746"/>
              <a:gd name="connsiteY3" fmla="*/ 0 h 77166"/>
              <a:gd name="connsiteX4" fmla="*/ 50273 w 59746"/>
              <a:gd name="connsiteY4" fmla="*/ 0 h 77166"/>
              <a:gd name="connsiteX5" fmla="*/ 50273 w 59746"/>
              <a:gd name="connsiteY5" fmla="*/ 47217 h 77166"/>
              <a:gd name="connsiteX6" fmla="*/ 59747 w 59746"/>
              <a:gd name="connsiteY6" fmla="*/ 47217 h 77166"/>
              <a:gd name="connsiteX7" fmla="*/ 59747 w 59746"/>
              <a:gd name="connsiteY7" fmla="*/ 61581 h 77166"/>
              <a:gd name="connsiteX8" fmla="*/ 50273 w 59746"/>
              <a:gd name="connsiteY8" fmla="*/ 61581 h 77166"/>
              <a:gd name="connsiteX9" fmla="*/ 50273 w 59746"/>
              <a:gd name="connsiteY9" fmla="*/ 77167 h 77166"/>
              <a:gd name="connsiteX10" fmla="*/ 34228 w 59746"/>
              <a:gd name="connsiteY10" fmla="*/ 77167 h 77166"/>
              <a:gd name="connsiteX11" fmla="*/ 34228 w 59746"/>
              <a:gd name="connsiteY11" fmla="*/ 61581 h 77166"/>
              <a:gd name="connsiteX12" fmla="*/ 34228 w 59746"/>
              <a:gd name="connsiteY12" fmla="*/ 47217 h 77166"/>
              <a:gd name="connsiteX13" fmla="*/ 34228 w 59746"/>
              <a:gd name="connsiteY13" fmla="*/ 20018 h 77166"/>
              <a:gd name="connsiteX14" fmla="*/ 15586 w 59746"/>
              <a:gd name="connsiteY14" fmla="*/ 47217 h 77166"/>
              <a:gd name="connsiteX15" fmla="*/ 34228 w 59746"/>
              <a:gd name="connsiteY15" fmla="*/ 47217 h 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746" h="77166">
                <a:moveTo>
                  <a:pt x="34228" y="61581"/>
                </a:moveTo>
                <a:lnTo>
                  <a:pt x="0" y="61581"/>
                </a:lnTo>
                <a:lnTo>
                  <a:pt x="0" y="47217"/>
                </a:lnTo>
                <a:lnTo>
                  <a:pt x="33159" y="0"/>
                </a:lnTo>
                <a:lnTo>
                  <a:pt x="50273" y="0"/>
                </a:lnTo>
                <a:lnTo>
                  <a:pt x="50273" y="47217"/>
                </a:lnTo>
                <a:lnTo>
                  <a:pt x="59747" y="47217"/>
                </a:lnTo>
                <a:lnTo>
                  <a:pt x="59747" y="61581"/>
                </a:lnTo>
                <a:lnTo>
                  <a:pt x="50273" y="61581"/>
                </a:lnTo>
                <a:lnTo>
                  <a:pt x="50273" y="77167"/>
                </a:lnTo>
                <a:lnTo>
                  <a:pt x="34228" y="77167"/>
                </a:lnTo>
                <a:lnTo>
                  <a:pt x="34228" y="61581"/>
                </a:lnTo>
                <a:close/>
                <a:moveTo>
                  <a:pt x="34228" y="47217"/>
                </a:moveTo>
                <a:lnTo>
                  <a:pt x="34228" y="20018"/>
                </a:lnTo>
                <a:lnTo>
                  <a:pt x="15586" y="47217"/>
                </a:lnTo>
                <a:lnTo>
                  <a:pt x="34228" y="47217"/>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0" name="フリーフォーム: 図形 669">
            <a:extLst>
              <a:ext uri="{FF2B5EF4-FFF2-40B4-BE49-F238E27FC236}">
                <a16:creationId xmlns:a16="http://schemas.microsoft.com/office/drawing/2014/main" id="{251A661F-F899-6658-9CE7-0166A5C06B82}"/>
              </a:ext>
            </a:extLst>
          </p:cNvPr>
          <p:cNvSpPr/>
          <p:nvPr/>
        </p:nvSpPr>
        <p:spPr>
          <a:xfrm>
            <a:off x="2082705" y="4033020"/>
            <a:ext cx="52717" cy="80528"/>
          </a:xfrm>
          <a:custGeom>
            <a:avLst/>
            <a:gdLst>
              <a:gd name="connsiteX0" fmla="*/ 0 w 52717"/>
              <a:gd name="connsiteY0" fmla="*/ 0 h 80528"/>
              <a:gd name="connsiteX1" fmla="*/ 16809 w 52717"/>
              <a:gd name="connsiteY1" fmla="*/ 0 h 80528"/>
              <a:gd name="connsiteX2" fmla="*/ 16809 w 52717"/>
              <a:gd name="connsiteY2" fmla="*/ 30867 h 80528"/>
              <a:gd name="connsiteX3" fmla="*/ 34228 w 52717"/>
              <a:gd name="connsiteY3" fmla="*/ 22615 h 80528"/>
              <a:gd name="connsiteX4" fmla="*/ 52718 w 52717"/>
              <a:gd name="connsiteY4" fmla="*/ 43855 h 80528"/>
              <a:gd name="connsiteX5" fmla="*/ 52718 w 52717"/>
              <a:gd name="connsiteY5" fmla="*/ 80528 h 80528"/>
              <a:gd name="connsiteX6" fmla="*/ 35909 w 52717"/>
              <a:gd name="connsiteY6" fmla="*/ 80528 h 80528"/>
              <a:gd name="connsiteX7" fmla="*/ 35909 w 52717"/>
              <a:gd name="connsiteY7" fmla="*/ 47064 h 80528"/>
              <a:gd name="connsiteX8" fmla="*/ 28116 w 52717"/>
              <a:gd name="connsiteY8" fmla="*/ 36979 h 80528"/>
              <a:gd name="connsiteX9" fmla="*/ 16809 w 52717"/>
              <a:gd name="connsiteY9" fmla="*/ 44925 h 80528"/>
              <a:gd name="connsiteX10" fmla="*/ 16809 w 52717"/>
              <a:gd name="connsiteY10" fmla="*/ 80528 h 80528"/>
              <a:gd name="connsiteX11" fmla="*/ 0 w 52717"/>
              <a:gd name="connsiteY11" fmla="*/ 80528 h 80528"/>
              <a:gd name="connsiteX12" fmla="*/ 0 w 52717"/>
              <a:gd name="connsiteY12" fmla="*/ 0 h 8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17" h="80528">
                <a:moveTo>
                  <a:pt x="0" y="0"/>
                </a:moveTo>
                <a:lnTo>
                  <a:pt x="16809" y="0"/>
                </a:lnTo>
                <a:lnTo>
                  <a:pt x="16809" y="30867"/>
                </a:lnTo>
                <a:cubicBezTo>
                  <a:pt x="20629" y="25824"/>
                  <a:pt x="26282" y="22615"/>
                  <a:pt x="34228" y="22615"/>
                </a:cubicBezTo>
                <a:cubicBezTo>
                  <a:pt x="46147" y="22615"/>
                  <a:pt x="52718" y="31019"/>
                  <a:pt x="52718" y="43855"/>
                </a:cubicBezTo>
                <a:lnTo>
                  <a:pt x="52718" y="80528"/>
                </a:lnTo>
                <a:lnTo>
                  <a:pt x="35909" y="80528"/>
                </a:lnTo>
                <a:lnTo>
                  <a:pt x="35909" y="47064"/>
                </a:lnTo>
                <a:cubicBezTo>
                  <a:pt x="35909" y="40341"/>
                  <a:pt x="33464" y="36979"/>
                  <a:pt x="28116" y="36979"/>
                </a:cubicBezTo>
                <a:cubicBezTo>
                  <a:pt x="22768" y="36979"/>
                  <a:pt x="18795" y="39882"/>
                  <a:pt x="16809" y="44925"/>
                </a:cubicBezTo>
                <a:lnTo>
                  <a:pt x="16809" y="80528"/>
                </a:lnTo>
                <a:lnTo>
                  <a:pt x="0" y="80528"/>
                </a:lnTo>
                <a:lnTo>
                  <a:pt x="0" y="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1" name="フリーフォーム: 図形 670">
            <a:extLst>
              <a:ext uri="{FF2B5EF4-FFF2-40B4-BE49-F238E27FC236}">
                <a16:creationId xmlns:a16="http://schemas.microsoft.com/office/drawing/2014/main" id="{4054F7D7-D831-D063-165E-8C4DAFE3A685}"/>
              </a:ext>
            </a:extLst>
          </p:cNvPr>
          <p:cNvSpPr/>
          <p:nvPr/>
        </p:nvSpPr>
        <p:spPr>
          <a:xfrm>
            <a:off x="2615690" y="4035159"/>
            <a:ext cx="57607" cy="79764"/>
          </a:xfrm>
          <a:custGeom>
            <a:avLst/>
            <a:gdLst>
              <a:gd name="connsiteX0" fmla="*/ 37743 w 57607"/>
              <a:gd name="connsiteY0" fmla="*/ 14364 h 79764"/>
              <a:gd name="connsiteX1" fmla="*/ 17573 w 57607"/>
              <a:gd name="connsiteY1" fmla="*/ 35298 h 79764"/>
              <a:gd name="connsiteX2" fmla="*/ 34076 w 57607"/>
              <a:gd name="connsiteY2" fmla="*/ 28727 h 79764"/>
              <a:gd name="connsiteX3" fmla="*/ 57608 w 57607"/>
              <a:gd name="connsiteY3" fmla="*/ 52871 h 79764"/>
              <a:gd name="connsiteX4" fmla="*/ 29797 w 57607"/>
              <a:gd name="connsiteY4" fmla="*/ 79764 h 79764"/>
              <a:gd name="connsiteX5" fmla="*/ 0 w 57607"/>
              <a:gd name="connsiteY5" fmla="*/ 42022 h 79764"/>
              <a:gd name="connsiteX6" fmla="*/ 37743 w 57607"/>
              <a:gd name="connsiteY6" fmla="*/ 0 h 79764"/>
              <a:gd name="connsiteX7" fmla="*/ 51954 w 57607"/>
              <a:gd name="connsiteY7" fmla="*/ 1986 h 79764"/>
              <a:gd name="connsiteX8" fmla="*/ 49967 w 57607"/>
              <a:gd name="connsiteY8" fmla="*/ 16503 h 79764"/>
              <a:gd name="connsiteX9" fmla="*/ 37896 w 57607"/>
              <a:gd name="connsiteY9" fmla="*/ 14364 h 79764"/>
              <a:gd name="connsiteX10" fmla="*/ 17267 w 57607"/>
              <a:gd name="connsiteY10" fmla="*/ 47370 h 79764"/>
              <a:gd name="connsiteX11" fmla="*/ 29033 w 57607"/>
              <a:gd name="connsiteY11" fmla="*/ 65401 h 79764"/>
              <a:gd name="connsiteX12" fmla="*/ 39424 w 57607"/>
              <a:gd name="connsiteY12" fmla="*/ 52718 h 79764"/>
              <a:gd name="connsiteX13" fmla="*/ 29339 w 57607"/>
              <a:gd name="connsiteY13" fmla="*/ 41105 h 79764"/>
              <a:gd name="connsiteX14" fmla="*/ 17114 w 57607"/>
              <a:gd name="connsiteY14" fmla="*/ 47370 h 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07" h="79764">
                <a:moveTo>
                  <a:pt x="37743" y="14364"/>
                </a:moveTo>
                <a:cubicBezTo>
                  <a:pt x="25213" y="14364"/>
                  <a:pt x="19101" y="21851"/>
                  <a:pt x="17573" y="35298"/>
                </a:cubicBezTo>
                <a:cubicBezTo>
                  <a:pt x="22004" y="31019"/>
                  <a:pt x="27505" y="28727"/>
                  <a:pt x="34076" y="28727"/>
                </a:cubicBezTo>
                <a:cubicBezTo>
                  <a:pt x="48286" y="28727"/>
                  <a:pt x="57608" y="38201"/>
                  <a:pt x="57608" y="52871"/>
                </a:cubicBezTo>
                <a:cubicBezTo>
                  <a:pt x="57608" y="67540"/>
                  <a:pt x="47064" y="79764"/>
                  <a:pt x="29797" y="79764"/>
                </a:cubicBezTo>
                <a:cubicBezTo>
                  <a:pt x="11155" y="79764"/>
                  <a:pt x="0" y="66929"/>
                  <a:pt x="0" y="42022"/>
                </a:cubicBezTo>
                <a:cubicBezTo>
                  <a:pt x="0" y="15433"/>
                  <a:pt x="13600" y="0"/>
                  <a:pt x="37743" y="0"/>
                </a:cubicBezTo>
                <a:cubicBezTo>
                  <a:pt x="43397" y="0"/>
                  <a:pt x="48134" y="917"/>
                  <a:pt x="51954" y="1986"/>
                </a:cubicBezTo>
                <a:lnTo>
                  <a:pt x="49967" y="16503"/>
                </a:lnTo>
                <a:cubicBezTo>
                  <a:pt x="46300" y="14975"/>
                  <a:pt x="42938" y="14364"/>
                  <a:pt x="37896" y="14364"/>
                </a:cubicBezTo>
                <a:moveTo>
                  <a:pt x="17267" y="47370"/>
                </a:moveTo>
                <a:cubicBezTo>
                  <a:pt x="18184" y="59900"/>
                  <a:pt x="22157" y="65401"/>
                  <a:pt x="29033" y="65401"/>
                </a:cubicBezTo>
                <a:cubicBezTo>
                  <a:pt x="35909" y="65401"/>
                  <a:pt x="39424" y="60053"/>
                  <a:pt x="39424" y="52718"/>
                </a:cubicBezTo>
                <a:cubicBezTo>
                  <a:pt x="39424" y="45383"/>
                  <a:pt x="35909" y="41105"/>
                  <a:pt x="29339" y="41105"/>
                </a:cubicBezTo>
                <a:cubicBezTo>
                  <a:pt x="24143" y="41105"/>
                  <a:pt x="20017" y="43550"/>
                  <a:pt x="17114" y="47370"/>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2" name="フリーフォーム: 図形 671">
            <a:extLst>
              <a:ext uri="{FF2B5EF4-FFF2-40B4-BE49-F238E27FC236}">
                <a16:creationId xmlns:a16="http://schemas.microsoft.com/office/drawing/2014/main" id="{D62174F5-E80F-B1EB-0A99-DB3E5A264FD1}"/>
              </a:ext>
            </a:extLst>
          </p:cNvPr>
          <p:cNvSpPr/>
          <p:nvPr/>
        </p:nvSpPr>
        <p:spPr>
          <a:xfrm>
            <a:off x="2682313" y="4033020"/>
            <a:ext cx="52717" cy="80528"/>
          </a:xfrm>
          <a:custGeom>
            <a:avLst/>
            <a:gdLst>
              <a:gd name="connsiteX0" fmla="*/ 0 w 52717"/>
              <a:gd name="connsiteY0" fmla="*/ 0 h 80528"/>
              <a:gd name="connsiteX1" fmla="*/ 16809 w 52717"/>
              <a:gd name="connsiteY1" fmla="*/ 0 h 80528"/>
              <a:gd name="connsiteX2" fmla="*/ 16809 w 52717"/>
              <a:gd name="connsiteY2" fmla="*/ 30867 h 80528"/>
              <a:gd name="connsiteX3" fmla="*/ 34228 w 52717"/>
              <a:gd name="connsiteY3" fmla="*/ 22615 h 80528"/>
              <a:gd name="connsiteX4" fmla="*/ 52718 w 52717"/>
              <a:gd name="connsiteY4" fmla="*/ 43855 h 80528"/>
              <a:gd name="connsiteX5" fmla="*/ 52718 w 52717"/>
              <a:gd name="connsiteY5" fmla="*/ 80528 h 80528"/>
              <a:gd name="connsiteX6" fmla="*/ 35909 w 52717"/>
              <a:gd name="connsiteY6" fmla="*/ 80528 h 80528"/>
              <a:gd name="connsiteX7" fmla="*/ 35909 w 52717"/>
              <a:gd name="connsiteY7" fmla="*/ 47064 h 80528"/>
              <a:gd name="connsiteX8" fmla="*/ 28116 w 52717"/>
              <a:gd name="connsiteY8" fmla="*/ 36979 h 80528"/>
              <a:gd name="connsiteX9" fmla="*/ 16809 w 52717"/>
              <a:gd name="connsiteY9" fmla="*/ 44925 h 80528"/>
              <a:gd name="connsiteX10" fmla="*/ 16809 w 52717"/>
              <a:gd name="connsiteY10" fmla="*/ 80528 h 80528"/>
              <a:gd name="connsiteX11" fmla="*/ 0 w 52717"/>
              <a:gd name="connsiteY11" fmla="*/ 80528 h 80528"/>
              <a:gd name="connsiteX12" fmla="*/ 0 w 52717"/>
              <a:gd name="connsiteY12" fmla="*/ 0 h 8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17" h="80528">
                <a:moveTo>
                  <a:pt x="0" y="0"/>
                </a:moveTo>
                <a:lnTo>
                  <a:pt x="16809" y="0"/>
                </a:lnTo>
                <a:lnTo>
                  <a:pt x="16809" y="30867"/>
                </a:lnTo>
                <a:cubicBezTo>
                  <a:pt x="20629" y="25824"/>
                  <a:pt x="26283" y="22615"/>
                  <a:pt x="34228" y="22615"/>
                </a:cubicBezTo>
                <a:cubicBezTo>
                  <a:pt x="46147" y="22615"/>
                  <a:pt x="52718" y="31019"/>
                  <a:pt x="52718" y="43855"/>
                </a:cubicBezTo>
                <a:lnTo>
                  <a:pt x="52718" y="80528"/>
                </a:lnTo>
                <a:lnTo>
                  <a:pt x="35909" y="80528"/>
                </a:lnTo>
                <a:lnTo>
                  <a:pt x="35909" y="47064"/>
                </a:lnTo>
                <a:cubicBezTo>
                  <a:pt x="35909" y="40341"/>
                  <a:pt x="33464" y="36979"/>
                  <a:pt x="28116" y="36979"/>
                </a:cubicBezTo>
                <a:cubicBezTo>
                  <a:pt x="22768" y="36979"/>
                  <a:pt x="18795" y="39882"/>
                  <a:pt x="16809" y="44925"/>
                </a:cubicBezTo>
                <a:lnTo>
                  <a:pt x="16809" y="80528"/>
                </a:lnTo>
                <a:lnTo>
                  <a:pt x="0" y="80528"/>
                </a:lnTo>
                <a:lnTo>
                  <a:pt x="0" y="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3" name="フリーフォーム: 図形 672">
            <a:extLst>
              <a:ext uri="{FF2B5EF4-FFF2-40B4-BE49-F238E27FC236}">
                <a16:creationId xmlns:a16="http://schemas.microsoft.com/office/drawing/2014/main" id="{A7FCCB21-0462-ED91-C758-EF9FDC3004BE}"/>
              </a:ext>
            </a:extLst>
          </p:cNvPr>
          <p:cNvSpPr/>
          <p:nvPr/>
        </p:nvSpPr>
        <p:spPr>
          <a:xfrm>
            <a:off x="2927565" y="4036381"/>
            <a:ext cx="59746" cy="77166"/>
          </a:xfrm>
          <a:custGeom>
            <a:avLst/>
            <a:gdLst>
              <a:gd name="connsiteX0" fmla="*/ 34228 w 59746"/>
              <a:gd name="connsiteY0" fmla="*/ 61581 h 77166"/>
              <a:gd name="connsiteX1" fmla="*/ 0 w 59746"/>
              <a:gd name="connsiteY1" fmla="*/ 61581 h 77166"/>
              <a:gd name="connsiteX2" fmla="*/ 0 w 59746"/>
              <a:gd name="connsiteY2" fmla="*/ 47217 h 77166"/>
              <a:gd name="connsiteX3" fmla="*/ 33159 w 59746"/>
              <a:gd name="connsiteY3" fmla="*/ 0 h 77166"/>
              <a:gd name="connsiteX4" fmla="*/ 50273 w 59746"/>
              <a:gd name="connsiteY4" fmla="*/ 0 h 77166"/>
              <a:gd name="connsiteX5" fmla="*/ 50273 w 59746"/>
              <a:gd name="connsiteY5" fmla="*/ 47217 h 77166"/>
              <a:gd name="connsiteX6" fmla="*/ 59747 w 59746"/>
              <a:gd name="connsiteY6" fmla="*/ 47217 h 77166"/>
              <a:gd name="connsiteX7" fmla="*/ 59747 w 59746"/>
              <a:gd name="connsiteY7" fmla="*/ 61581 h 77166"/>
              <a:gd name="connsiteX8" fmla="*/ 50273 w 59746"/>
              <a:gd name="connsiteY8" fmla="*/ 61581 h 77166"/>
              <a:gd name="connsiteX9" fmla="*/ 50273 w 59746"/>
              <a:gd name="connsiteY9" fmla="*/ 77167 h 77166"/>
              <a:gd name="connsiteX10" fmla="*/ 34228 w 59746"/>
              <a:gd name="connsiteY10" fmla="*/ 77167 h 77166"/>
              <a:gd name="connsiteX11" fmla="*/ 34228 w 59746"/>
              <a:gd name="connsiteY11" fmla="*/ 61581 h 77166"/>
              <a:gd name="connsiteX12" fmla="*/ 34228 w 59746"/>
              <a:gd name="connsiteY12" fmla="*/ 47217 h 77166"/>
              <a:gd name="connsiteX13" fmla="*/ 34228 w 59746"/>
              <a:gd name="connsiteY13" fmla="*/ 20018 h 77166"/>
              <a:gd name="connsiteX14" fmla="*/ 15586 w 59746"/>
              <a:gd name="connsiteY14" fmla="*/ 47217 h 77166"/>
              <a:gd name="connsiteX15" fmla="*/ 34228 w 59746"/>
              <a:gd name="connsiteY15" fmla="*/ 47217 h 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746" h="77166">
                <a:moveTo>
                  <a:pt x="34228" y="61581"/>
                </a:moveTo>
                <a:lnTo>
                  <a:pt x="0" y="61581"/>
                </a:lnTo>
                <a:lnTo>
                  <a:pt x="0" y="47217"/>
                </a:lnTo>
                <a:lnTo>
                  <a:pt x="33159" y="0"/>
                </a:lnTo>
                <a:lnTo>
                  <a:pt x="50273" y="0"/>
                </a:lnTo>
                <a:lnTo>
                  <a:pt x="50273" y="47217"/>
                </a:lnTo>
                <a:lnTo>
                  <a:pt x="59747" y="47217"/>
                </a:lnTo>
                <a:lnTo>
                  <a:pt x="59747" y="61581"/>
                </a:lnTo>
                <a:lnTo>
                  <a:pt x="50273" y="61581"/>
                </a:lnTo>
                <a:lnTo>
                  <a:pt x="50273" y="77167"/>
                </a:lnTo>
                <a:lnTo>
                  <a:pt x="34228" y="77167"/>
                </a:lnTo>
                <a:lnTo>
                  <a:pt x="34228" y="61581"/>
                </a:lnTo>
                <a:close/>
                <a:moveTo>
                  <a:pt x="34228" y="47217"/>
                </a:moveTo>
                <a:lnTo>
                  <a:pt x="34228" y="20018"/>
                </a:lnTo>
                <a:lnTo>
                  <a:pt x="15586" y="47217"/>
                </a:lnTo>
                <a:lnTo>
                  <a:pt x="34228" y="47217"/>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4" name="フリーフォーム: 図形 673">
            <a:extLst>
              <a:ext uri="{FF2B5EF4-FFF2-40B4-BE49-F238E27FC236}">
                <a16:creationId xmlns:a16="http://schemas.microsoft.com/office/drawing/2014/main" id="{19A64277-A641-5638-6C5D-E42C636CB97C}"/>
              </a:ext>
            </a:extLst>
          </p:cNvPr>
          <p:cNvSpPr/>
          <p:nvPr/>
        </p:nvSpPr>
        <p:spPr>
          <a:xfrm>
            <a:off x="2995717" y="4033020"/>
            <a:ext cx="52717" cy="80528"/>
          </a:xfrm>
          <a:custGeom>
            <a:avLst/>
            <a:gdLst>
              <a:gd name="connsiteX0" fmla="*/ 0 w 52717"/>
              <a:gd name="connsiteY0" fmla="*/ 0 h 80528"/>
              <a:gd name="connsiteX1" fmla="*/ 16808 w 52717"/>
              <a:gd name="connsiteY1" fmla="*/ 0 h 80528"/>
              <a:gd name="connsiteX2" fmla="*/ 16808 w 52717"/>
              <a:gd name="connsiteY2" fmla="*/ 30867 h 80528"/>
              <a:gd name="connsiteX3" fmla="*/ 34228 w 52717"/>
              <a:gd name="connsiteY3" fmla="*/ 22615 h 80528"/>
              <a:gd name="connsiteX4" fmla="*/ 52718 w 52717"/>
              <a:gd name="connsiteY4" fmla="*/ 43855 h 80528"/>
              <a:gd name="connsiteX5" fmla="*/ 52718 w 52717"/>
              <a:gd name="connsiteY5" fmla="*/ 80528 h 80528"/>
              <a:gd name="connsiteX6" fmla="*/ 35909 w 52717"/>
              <a:gd name="connsiteY6" fmla="*/ 80528 h 80528"/>
              <a:gd name="connsiteX7" fmla="*/ 35909 w 52717"/>
              <a:gd name="connsiteY7" fmla="*/ 47064 h 80528"/>
              <a:gd name="connsiteX8" fmla="*/ 28116 w 52717"/>
              <a:gd name="connsiteY8" fmla="*/ 36979 h 80528"/>
              <a:gd name="connsiteX9" fmla="*/ 16808 w 52717"/>
              <a:gd name="connsiteY9" fmla="*/ 44925 h 80528"/>
              <a:gd name="connsiteX10" fmla="*/ 16808 w 52717"/>
              <a:gd name="connsiteY10" fmla="*/ 80528 h 80528"/>
              <a:gd name="connsiteX11" fmla="*/ 0 w 52717"/>
              <a:gd name="connsiteY11" fmla="*/ 80528 h 80528"/>
              <a:gd name="connsiteX12" fmla="*/ 0 w 52717"/>
              <a:gd name="connsiteY12" fmla="*/ 0 h 8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17" h="80528">
                <a:moveTo>
                  <a:pt x="0" y="0"/>
                </a:moveTo>
                <a:lnTo>
                  <a:pt x="16808" y="0"/>
                </a:lnTo>
                <a:lnTo>
                  <a:pt x="16808" y="30867"/>
                </a:lnTo>
                <a:cubicBezTo>
                  <a:pt x="20629" y="25824"/>
                  <a:pt x="26283" y="22615"/>
                  <a:pt x="34228" y="22615"/>
                </a:cubicBezTo>
                <a:cubicBezTo>
                  <a:pt x="46147" y="22615"/>
                  <a:pt x="52718" y="31019"/>
                  <a:pt x="52718" y="43855"/>
                </a:cubicBezTo>
                <a:lnTo>
                  <a:pt x="52718" y="80528"/>
                </a:lnTo>
                <a:lnTo>
                  <a:pt x="35909" y="80528"/>
                </a:lnTo>
                <a:lnTo>
                  <a:pt x="35909" y="47064"/>
                </a:lnTo>
                <a:cubicBezTo>
                  <a:pt x="35909" y="40341"/>
                  <a:pt x="33464" y="36979"/>
                  <a:pt x="28116" y="36979"/>
                </a:cubicBezTo>
                <a:cubicBezTo>
                  <a:pt x="22768" y="36979"/>
                  <a:pt x="18795" y="39882"/>
                  <a:pt x="16808" y="44925"/>
                </a:cubicBezTo>
                <a:lnTo>
                  <a:pt x="16808" y="80528"/>
                </a:lnTo>
                <a:lnTo>
                  <a:pt x="0" y="80528"/>
                </a:lnTo>
                <a:lnTo>
                  <a:pt x="0" y="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5" name="フリーフォーム: 図形 674">
            <a:extLst>
              <a:ext uri="{FF2B5EF4-FFF2-40B4-BE49-F238E27FC236}">
                <a16:creationId xmlns:a16="http://schemas.microsoft.com/office/drawing/2014/main" id="{F920B358-35AA-C7F3-EF92-E768598C70BF}"/>
              </a:ext>
            </a:extLst>
          </p:cNvPr>
          <p:cNvSpPr/>
          <p:nvPr/>
        </p:nvSpPr>
        <p:spPr>
          <a:xfrm>
            <a:off x="3230578" y="4036381"/>
            <a:ext cx="59746" cy="77166"/>
          </a:xfrm>
          <a:custGeom>
            <a:avLst/>
            <a:gdLst>
              <a:gd name="connsiteX0" fmla="*/ 34228 w 59746"/>
              <a:gd name="connsiteY0" fmla="*/ 61581 h 77166"/>
              <a:gd name="connsiteX1" fmla="*/ 0 w 59746"/>
              <a:gd name="connsiteY1" fmla="*/ 61581 h 77166"/>
              <a:gd name="connsiteX2" fmla="*/ 0 w 59746"/>
              <a:gd name="connsiteY2" fmla="*/ 47217 h 77166"/>
              <a:gd name="connsiteX3" fmla="*/ 33159 w 59746"/>
              <a:gd name="connsiteY3" fmla="*/ 0 h 77166"/>
              <a:gd name="connsiteX4" fmla="*/ 50273 w 59746"/>
              <a:gd name="connsiteY4" fmla="*/ 0 h 77166"/>
              <a:gd name="connsiteX5" fmla="*/ 50273 w 59746"/>
              <a:gd name="connsiteY5" fmla="*/ 47217 h 77166"/>
              <a:gd name="connsiteX6" fmla="*/ 59747 w 59746"/>
              <a:gd name="connsiteY6" fmla="*/ 47217 h 77166"/>
              <a:gd name="connsiteX7" fmla="*/ 59747 w 59746"/>
              <a:gd name="connsiteY7" fmla="*/ 61581 h 77166"/>
              <a:gd name="connsiteX8" fmla="*/ 50273 w 59746"/>
              <a:gd name="connsiteY8" fmla="*/ 61581 h 77166"/>
              <a:gd name="connsiteX9" fmla="*/ 50273 w 59746"/>
              <a:gd name="connsiteY9" fmla="*/ 77167 h 77166"/>
              <a:gd name="connsiteX10" fmla="*/ 34228 w 59746"/>
              <a:gd name="connsiteY10" fmla="*/ 77167 h 77166"/>
              <a:gd name="connsiteX11" fmla="*/ 34228 w 59746"/>
              <a:gd name="connsiteY11" fmla="*/ 61581 h 77166"/>
              <a:gd name="connsiteX12" fmla="*/ 34228 w 59746"/>
              <a:gd name="connsiteY12" fmla="*/ 47217 h 77166"/>
              <a:gd name="connsiteX13" fmla="*/ 34228 w 59746"/>
              <a:gd name="connsiteY13" fmla="*/ 20018 h 77166"/>
              <a:gd name="connsiteX14" fmla="*/ 15586 w 59746"/>
              <a:gd name="connsiteY14" fmla="*/ 47217 h 77166"/>
              <a:gd name="connsiteX15" fmla="*/ 34228 w 59746"/>
              <a:gd name="connsiteY15" fmla="*/ 47217 h 7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746" h="77166">
                <a:moveTo>
                  <a:pt x="34228" y="61581"/>
                </a:moveTo>
                <a:lnTo>
                  <a:pt x="0" y="61581"/>
                </a:lnTo>
                <a:lnTo>
                  <a:pt x="0" y="47217"/>
                </a:lnTo>
                <a:lnTo>
                  <a:pt x="33159" y="0"/>
                </a:lnTo>
                <a:lnTo>
                  <a:pt x="50273" y="0"/>
                </a:lnTo>
                <a:lnTo>
                  <a:pt x="50273" y="47217"/>
                </a:lnTo>
                <a:lnTo>
                  <a:pt x="59747" y="47217"/>
                </a:lnTo>
                <a:lnTo>
                  <a:pt x="59747" y="61581"/>
                </a:lnTo>
                <a:lnTo>
                  <a:pt x="50273" y="61581"/>
                </a:lnTo>
                <a:lnTo>
                  <a:pt x="50273" y="77167"/>
                </a:lnTo>
                <a:lnTo>
                  <a:pt x="34228" y="77167"/>
                </a:lnTo>
                <a:lnTo>
                  <a:pt x="34228" y="61581"/>
                </a:lnTo>
                <a:close/>
                <a:moveTo>
                  <a:pt x="34228" y="47217"/>
                </a:moveTo>
                <a:lnTo>
                  <a:pt x="34228" y="20018"/>
                </a:lnTo>
                <a:lnTo>
                  <a:pt x="15586" y="47217"/>
                </a:lnTo>
                <a:lnTo>
                  <a:pt x="34228" y="47217"/>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6" name="フリーフォーム: 図形 675">
            <a:extLst>
              <a:ext uri="{FF2B5EF4-FFF2-40B4-BE49-F238E27FC236}">
                <a16:creationId xmlns:a16="http://schemas.microsoft.com/office/drawing/2014/main" id="{A5F9CDF6-62E2-D292-E5FE-279C3F3714FA}"/>
              </a:ext>
            </a:extLst>
          </p:cNvPr>
          <p:cNvSpPr/>
          <p:nvPr/>
        </p:nvSpPr>
        <p:spPr>
          <a:xfrm>
            <a:off x="3298577" y="4033020"/>
            <a:ext cx="52717" cy="80528"/>
          </a:xfrm>
          <a:custGeom>
            <a:avLst/>
            <a:gdLst>
              <a:gd name="connsiteX0" fmla="*/ 0 w 52717"/>
              <a:gd name="connsiteY0" fmla="*/ 0 h 80528"/>
              <a:gd name="connsiteX1" fmla="*/ 16809 w 52717"/>
              <a:gd name="connsiteY1" fmla="*/ 0 h 80528"/>
              <a:gd name="connsiteX2" fmla="*/ 16809 w 52717"/>
              <a:gd name="connsiteY2" fmla="*/ 30867 h 80528"/>
              <a:gd name="connsiteX3" fmla="*/ 34228 w 52717"/>
              <a:gd name="connsiteY3" fmla="*/ 22615 h 80528"/>
              <a:gd name="connsiteX4" fmla="*/ 52718 w 52717"/>
              <a:gd name="connsiteY4" fmla="*/ 43855 h 80528"/>
              <a:gd name="connsiteX5" fmla="*/ 52718 w 52717"/>
              <a:gd name="connsiteY5" fmla="*/ 80528 h 80528"/>
              <a:gd name="connsiteX6" fmla="*/ 35909 w 52717"/>
              <a:gd name="connsiteY6" fmla="*/ 80528 h 80528"/>
              <a:gd name="connsiteX7" fmla="*/ 35909 w 52717"/>
              <a:gd name="connsiteY7" fmla="*/ 47064 h 80528"/>
              <a:gd name="connsiteX8" fmla="*/ 28116 w 52717"/>
              <a:gd name="connsiteY8" fmla="*/ 36979 h 80528"/>
              <a:gd name="connsiteX9" fmla="*/ 16809 w 52717"/>
              <a:gd name="connsiteY9" fmla="*/ 44925 h 80528"/>
              <a:gd name="connsiteX10" fmla="*/ 16809 w 52717"/>
              <a:gd name="connsiteY10" fmla="*/ 80528 h 80528"/>
              <a:gd name="connsiteX11" fmla="*/ 0 w 52717"/>
              <a:gd name="connsiteY11" fmla="*/ 80528 h 80528"/>
              <a:gd name="connsiteX12" fmla="*/ 0 w 52717"/>
              <a:gd name="connsiteY12" fmla="*/ 0 h 8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17" h="80528">
                <a:moveTo>
                  <a:pt x="0" y="0"/>
                </a:moveTo>
                <a:lnTo>
                  <a:pt x="16809" y="0"/>
                </a:lnTo>
                <a:lnTo>
                  <a:pt x="16809" y="30867"/>
                </a:lnTo>
                <a:cubicBezTo>
                  <a:pt x="20629" y="25824"/>
                  <a:pt x="26283" y="22615"/>
                  <a:pt x="34228" y="22615"/>
                </a:cubicBezTo>
                <a:cubicBezTo>
                  <a:pt x="46147" y="22615"/>
                  <a:pt x="52718" y="31019"/>
                  <a:pt x="52718" y="43855"/>
                </a:cubicBezTo>
                <a:lnTo>
                  <a:pt x="52718" y="80528"/>
                </a:lnTo>
                <a:lnTo>
                  <a:pt x="35909" y="80528"/>
                </a:lnTo>
                <a:lnTo>
                  <a:pt x="35909" y="47064"/>
                </a:lnTo>
                <a:cubicBezTo>
                  <a:pt x="35909" y="40341"/>
                  <a:pt x="33464" y="36979"/>
                  <a:pt x="28116" y="36979"/>
                </a:cubicBezTo>
                <a:cubicBezTo>
                  <a:pt x="22768" y="36979"/>
                  <a:pt x="18795" y="39882"/>
                  <a:pt x="16809" y="44925"/>
                </a:cubicBezTo>
                <a:lnTo>
                  <a:pt x="16809" y="80528"/>
                </a:lnTo>
                <a:lnTo>
                  <a:pt x="0" y="80528"/>
                </a:lnTo>
                <a:lnTo>
                  <a:pt x="0" y="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7" name="フリーフォーム: 図形 676">
            <a:extLst>
              <a:ext uri="{FF2B5EF4-FFF2-40B4-BE49-F238E27FC236}">
                <a16:creationId xmlns:a16="http://schemas.microsoft.com/office/drawing/2014/main" id="{CA63AEF9-7B37-0C6F-A223-9342D17566E4}"/>
              </a:ext>
            </a:extLst>
          </p:cNvPr>
          <p:cNvSpPr/>
          <p:nvPr/>
        </p:nvSpPr>
        <p:spPr>
          <a:xfrm>
            <a:off x="3534508" y="4035465"/>
            <a:ext cx="57149" cy="79611"/>
          </a:xfrm>
          <a:custGeom>
            <a:avLst/>
            <a:gdLst>
              <a:gd name="connsiteX0" fmla="*/ 0 w 57149"/>
              <a:gd name="connsiteY0" fmla="*/ 39729 h 79611"/>
              <a:gd name="connsiteX1" fmla="*/ 28575 w 57149"/>
              <a:gd name="connsiteY1" fmla="*/ 0 h 79611"/>
              <a:gd name="connsiteX2" fmla="*/ 57149 w 57149"/>
              <a:gd name="connsiteY2" fmla="*/ 39729 h 79611"/>
              <a:gd name="connsiteX3" fmla="*/ 28575 w 57149"/>
              <a:gd name="connsiteY3" fmla="*/ 79612 h 79611"/>
              <a:gd name="connsiteX4" fmla="*/ 0 w 57149"/>
              <a:gd name="connsiteY4" fmla="*/ 39729 h 79611"/>
              <a:gd name="connsiteX5" fmla="*/ 39271 w 57149"/>
              <a:gd name="connsiteY5" fmla="*/ 39729 h 79611"/>
              <a:gd name="connsiteX6" fmla="*/ 28727 w 57149"/>
              <a:gd name="connsiteY6" fmla="*/ 14669 h 79611"/>
              <a:gd name="connsiteX7" fmla="*/ 18184 w 57149"/>
              <a:gd name="connsiteY7" fmla="*/ 39729 h 79611"/>
              <a:gd name="connsiteX8" fmla="*/ 28727 w 57149"/>
              <a:gd name="connsiteY8" fmla="*/ 64789 h 79611"/>
              <a:gd name="connsiteX9" fmla="*/ 39271 w 57149"/>
              <a:gd name="connsiteY9" fmla="*/ 39729 h 7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49" h="79611">
                <a:moveTo>
                  <a:pt x="0" y="39729"/>
                </a:moveTo>
                <a:cubicBezTo>
                  <a:pt x="0" y="13753"/>
                  <a:pt x="10849" y="0"/>
                  <a:pt x="28575" y="0"/>
                </a:cubicBezTo>
                <a:cubicBezTo>
                  <a:pt x="46300" y="0"/>
                  <a:pt x="57149" y="13753"/>
                  <a:pt x="57149" y="39729"/>
                </a:cubicBezTo>
                <a:cubicBezTo>
                  <a:pt x="57149" y="65706"/>
                  <a:pt x="46300" y="79612"/>
                  <a:pt x="28575" y="79612"/>
                </a:cubicBezTo>
                <a:cubicBezTo>
                  <a:pt x="10849" y="79612"/>
                  <a:pt x="0" y="65706"/>
                  <a:pt x="0" y="39729"/>
                </a:cubicBezTo>
                <a:moveTo>
                  <a:pt x="39271" y="39729"/>
                </a:moveTo>
                <a:cubicBezTo>
                  <a:pt x="39271" y="22157"/>
                  <a:pt x="35451" y="14669"/>
                  <a:pt x="28727" y="14669"/>
                </a:cubicBezTo>
                <a:cubicBezTo>
                  <a:pt x="22004" y="14669"/>
                  <a:pt x="18184" y="22157"/>
                  <a:pt x="18184" y="39729"/>
                </a:cubicBezTo>
                <a:cubicBezTo>
                  <a:pt x="18184" y="57302"/>
                  <a:pt x="22004" y="64789"/>
                  <a:pt x="28727" y="64789"/>
                </a:cubicBezTo>
                <a:cubicBezTo>
                  <a:pt x="35451" y="64789"/>
                  <a:pt x="39271" y="57302"/>
                  <a:pt x="39271" y="39729"/>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8" name="フリーフォーム: 図形 677">
            <a:extLst>
              <a:ext uri="{FF2B5EF4-FFF2-40B4-BE49-F238E27FC236}">
                <a16:creationId xmlns:a16="http://schemas.microsoft.com/office/drawing/2014/main" id="{2B3FCD03-1041-7D75-8E6E-EE58ED38FDDB}"/>
              </a:ext>
            </a:extLst>
          </p:cNvPr>
          <p:cNvSpPr/>
          <p:nvPr/>
        </p:nvSpPr>
        <p:spPr>
          <a:xfrm>
            <a:off x="3601589" y="4033020"/>
            <a:ext cx="52717" cy="80528"/>
          </a:xfrm>
          <a:custGeom>
            <a:avLst/>
            <a:gdLst>
              <a:gd name="connsiteX0" fmla="*/ 0 w 52717"/>
              <a:gd name="connsiteY0" fmla="*/ 0 h 80528"/>
              <a:gd name="connsiteX1" fmla="*/ 16809 w 52717"/>
              <a:gd name="connsiteY1" fmla="*/ 0 h 80528"/>
              <a:gd name="connsiteX2" fmla="*/ 16809 w 52717"/>
              <a:gd name="connsiteY2" fmla="*/ 30867 h 80528"/>
              <a:gd name="connsiteX3" fmla="*/ 34228 w 52717"/>
              <a:gd name="connsiteY3" fmla="*/ 22615 h 80528"/>
              <a:gd name="connsiteX4" fmla="*/ 52718 w 52717"/>
              <a:gd name="connsiteY4" fmla="*/ 43855 h 80528"/>
              <a:gd name="connsiteX5" fmla="*/ 52718 w 52717"/>
              <a:gd name="connsiteY5" fmla="*/ 80528 h 80528"/>
              <a:gd name="connsiteX6" fmla="*/ 35909 w 52717"/>
              <a:gd name="connsiteY6" fmla="*/ 80528 h 80528"/>
              <a:gd name="connsiteX7" fmla="*/ 35909 w 52717"/>
              <a:gd name="connsiteY7" fmla="*/ 47064 h 80528"/>
              <a:gd name="connsiteX8" fmla="*/ 28116 w 52717"/>
              <a:gd name="connsiteY8" fmla="*/ 36979 h 80528"/>
              <a:gd name="connsiteX9" fmla="*/ 16809 w 52717"/>
              <a:gd name="connsiteY9" fmla="*/ 44925 h 80528"/>
              <a:gd name="connsiteX10" fmla="*/ 16809 w 52717"/>
              <a:gd name="connsiteY10" fmla="*/ 80528 h 80528"/>
              <a:gd name="connsiteX11" fmla="*/ 0 w 52717"/>
              <a:gd name="connsiteY11" fmla="*/ 80528 h 80528"/>
              <a:gd name="connsiteX12" fmla="*/ 0 w 52717"/>
              <a:gd name="connsiteY12" fmla="*/ 0 h 8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17" h="80528">
                <a:moveTo>
                  <a:pt x="0" y="0"/>
                </a:moveTo>
                <a:lnTo>
                  <a:pt x="16809" y="0"/>
                </a:lnTo>
                <a:lnTo>
                  <a:pt x="16809" y="30867"/>
                </a:lnTo>
                <a:cubicBezTo>
                  <a:pt x="20629" y="25824"/>
                  <a:pt x="26283" y="22615"/>
                  <a:pt x="34228" y="22615"/>
                </a:cubicBezTo>
                <a:cubicBezTo>
                  <a:pt x="46147" y="22615"/>
                  <a:pt x="52718" y="31019"/>
                  <a:pt x="52718" y="43855"/>
                </a:cubicBezTo>
                <a:lnTo>
                  <a:pt x="52718" y="80528"/>
                </a:lnTo>
                <a:lnTo>
                  <a:pt x="35909" y="80528"/>
                </a:lnTo>
                <a:lnTo>
                  <a:pt x="35909" y="47064"/>
                </a:lnTo>
                <a:cubicBezTo>
                  <a:pt x="35909" y="40341"/>
                  <a:pt x="33464" y="36979"/>
                  <a:pt x="28116" y="36979"/>
                </a:cubicBezTo>
                <a:cubicBezTo>
                  <a:pt x="22768" y="36979"/>
                  <a:pt x="18795" y="39882"/>
                  <a:pt x="16809" y="44925"/>
                </a:cubicBezTo>
                <a:lnTo>
                  <a:pt x="16809" y="80528"/>
                </a:lnTo>
                <a:lnTo>
                  <a:pt x="0" y="80528"/>
                </a:lnTo>
                <a:lnTo>
                  <a:pt x="0" y="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79" name="フリーフォーム: 図形 678">
            <a:extLst>
              <a:ext uri="{FF2B5EF4-FFF2-40B4-BE49-F238E27FC236}">
                <a16:creationId xmlns:a16="http://schemas.microsoft.com/office/drawing/2014/main" id="{7ACEB08F-8DC2-CCAF-E1E4-327F98AFA0FB}"/>
              </a:ext>
            </a:extLst>
          </p:cNvPr>
          <p:cNvSpPr/>
          <p:nvPr/>
        </p:nvSpPr>
        <p:spPr>
          <a:xfrm>
            <a:off x="3837521" y="4035465"/>
            <a:ext cx="57149" cy="79611"/>
          </a:xfrm>
          <a:custGeom>
            <a:avLst/>
            <a:gdLst>
              <a:gd name="connsiteX0" fmla="*/ 0 w 57149"/>
              <a:gd name="connsiteY0" fmla="*/ 39729 h 79611"/>
              <a:gd name="connsiteX1" fmla="*/ 28575 w 57149"/>
              <a:gd name="connsiteY1" fmla="*/ 0 h 79611"/>
              <a:gd name="connsiteX2" fmla="*/ 57149 w 57149"/>
              <a:gd name="connsiteY2" fmla="*/ 39729 h 79611"/>
              <a:gd name="connsiteX3" fmla="*/ 28575 w 57149"/>
              <a:gd name="connsiteY3" fmla="*/ 79612 h 79611"/>
              <a:gd name="connsiteX4" fmla="*/ 0 w 57149"/>
              <a:gd name="connsiteY4" fmla="*/ 39729 h 79611"/>
              <a:gd name="connsiteX5" fmla="*/ 39271 w 57149"/>
              <a:gd name="connsiteY5" fmla="*/ 39729 h 79611"/>
              <a:gd name="connsiteX6" fmla="*/ 28727 w 57149"/>
              <a:gd name="connsiteY6" fmla="*/ 14669 h 79611"/>
              <a:gd name="connsiteX7" fmla="*/ 18184 w 57149"/>
              <a:gd name="connsiteY7" fmla="*/ 39729 h 79611"/>
              <a:gd name="connsiteX8" fmla="*/ 28727 w 57149"/>
              <a:gd name="connsiteY8" fmla="*/ 64789 h 79611"/>
              <a:gd name="connsiteX9" fmla="*/ 39271 w 57149"/>
              <a:gd name="connsiteY9" fmla="*/ 39729 h 7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49" h="79611">
                <a:moveTo>
                  <a:pt x="0" y="39729"/>
                </a:moveTo>
                <a:cubicBezTo>
                  <a:pt x="0" y="13753"/>
                  <a:pt x="10849" y="0"/>
                  <a:pt x="28575" y="0"/>
                </a:cubicBezTo>
                <a:cubicBezTo>
                  <a:pt x="46300" y="0"/>
                  <a:pt x="57149" y="13753"/>
                  <a:pt x="57149" y="39729"/>
                </a:cubicBezTo>
                <a:cubicBezTo>
                  <a:pt x="57149" y="65706"/>
                  <a:pt x="46300" y="79612"/>
                  <a:pt x="28575" y="79612"/>
                </a:cubicBezTo>
                <a:cubicBezTo>
                  <a:pt x="10849" y="79612"/>
                  <a:pt x="0" y="65706"/>
                  <a:pt x="0" y="39729"/>
                </a:cubicBezTo>
                <a:moveTo>
                  <a:pt x="39271" y="39729"/>
                </a:moveTo>
                <a:cubicBezTo>
                  <a:pt x="39271" y="22157"/>
                  <a:pt x="35451" y="14669"/>
                  <a:pt x="28727" y="14669"/>
                </a:cubicBezTo>
                <a:cubicBezTo>
                  <a:pt x="22004" y="14669"/>
                  <a:pt x="18184" y="22157"/>
                  <a:pt x="18184" y="39729"/>
                </a:cubicBezTo>
                <a:cubicBezTo>
                  <a:pt x="18184" y="57302"/>
                  <a:pt x="22004" y="64789"/>
                  <a:pt x="28727" y="64789"/>
                </a:cubicBezTo>
                <a:cubicBezTo>
                  <a:pt x="35451" y="64789"/>
                  <a:pt x="39271" y="57302"/>
                  <a:pt x="39271" y="39729"/>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80" name="フリーフォーム: 図形 679">
            <a:extLst>
              <a:ext uri="{FF2B5EF4-FFF2-40B4-BE49-F238E27FC236}">
                <a16:creationId xmlns:a16="http://schemas.microsoft.com/office/drawing/2014/main" id="{F44652BF-BEB1-C370-3439-1AEE7AAD6D1C}"/>
              </a:ext>
            </a:extLst>
          </p:cNvPr>
          <p:cNvSpPr/>
          <p:nvPr/>
        </p:nvSpPr>
        <p:spPr>
          <a:xfrm>
            <a:off x="3904450" y="4033020"/>
            <a:ext cx="52717" cy="80528"/>
          </a:xfrm>
          <a:custGeom>
            <a:avLst/>
            <a:gdLst>
              <a:gd name="connsiteX0" fmla="*/ 0 w 52717"/>
              <a:gd name="connsiteY0" fmla="*/ 0 h 80528"/>
              <a:gd name="connsiteX1" fmla="*/ 16808 w 52717"/>
              <a:gd name="connsiteY1" fmla="*/ 0 h 80528"/>
              <a:gd name="connsiteX2" fmla="*/ 16808 w 52717"/>
              <a:gd name="connsiteY2" fmla="*/ 30867 h 80528"/>
              <a:gd name="connsiteX3" fmla="*/ 34228 w 52717"/>
              <a:gd name="connsiteY3" fmla="*/ 22615 h 80528"/>
              <a:gd name="connsiteX4" fmla="*/ 52718 w 52717"/>
              <a:gd name="connsiteY4" fmla="*/ 43855 h 80528"/>
              <a:gd name="connsiteX5" fmla="*/ 52718 w 52717"/>
              <a:gd name="connsiteY5" fmla="*/ 80528 h 80528"/>
              <a:gd name="connsiteX6" fmla="*/ 35909 w 52717"/>
              <a:gd name="connsiteY6" fmla="*/ 80528 h 80528"/>
              <a:gd name="connsiteX7" fmla="*/ 35909 w 52717"/>
              <a:gd name="connsiteY7" fmla="*/ 47064 h 80528"/>
              <a:gd name="connsiteX8" fmla="*/ 28116 w 52717"/>
              <a:gd name="connsiteY8" fmla="*/ 36979 h 80528"/>
              <a:gd name="connsiteX9" fmla="*/ 16808 w 52717"/>
              <a:gd name="connsiteY9" fmla="*/ 44925 h 80528"/>
              <a:gd name="connsiteX10" fmla="*/ 16808 w 52717"/>
              <a:gd name="connsiteY10" fmla="*/ 80528 h 80528"/>
              <a:gd name="connsiteX11" fmla="*/ 0 w 52717"/>
              <a:gd name="connsiteY11" fmla="*/ 80528 h 80528"/>
              <a:gd name="connsiteX12" fmla="*/ 0 w 52717"/>
              <a:gd name="connsiteY12" fmla="*/ 0 h 8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17" h="80528">
                <a:moveTo>
                  <a:pt x="0" y="0"/>
                </a:moveTo>
                <a:lnTo>
                  <a:pt x="16808" y="0"/>
                </a:lnTo>
                <a:lnTo>
                  <a:pt x="16808" y="30867"/>
                </a:lnTo>
                <a:cubicBezTo>
                  <a:pt x="20629" y="25824"/>
                  <a:pt x="26283" y="22615"/>
                  <a:pt x="34228" y="22615"/>
                </a:cubicBezTo>
                <a:cubicBezTo>
                  <a:pt x="46147" y="22615"/>
                  <a:pt x="52718" y="31019"/>
                  <a:pt x="52718" y="43855"/>
                </a:cubicBezTo>
                <a:lnTo>
                  <a:pt x="52718" y="80528"/>
                </a:lnTo>
                <a:lnTo>
                  <a:pt x="35909" y="80528"/>
                </a:lnTo>
                <a:lnTo>
                  <a:pt x="35909" y="47064"/>
                </a:lnTo>
                <a:cubicBezTo>
                  <a:pt x="35909" y="40341"/>
                  <a:pt x="33464" y="36979"/>
                  <a:pt x="28116" y="36979"/>
                </a:cubicBezTo>
                <a:cubicBezTo>
                  <a:pt x="22768" y="36979"/>
                  <a:pt x="18795" y="39882"/>
                  <a:pt x="16808" y="44925"/>
                </a:cubicBezTo>
                <a:lnTo>
                  <a:pt x="16808" y="80528"/>
                </a:lnTo>
                <a:lnTo>
                  <a:pt x="0" y="80528"/>
                </a:lnTo>
                <a:lnTo>
                  <a:pt x="0" y="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82" name="フリーフォーム: 図形 681">
            <a:extLst>
              <a:ext uri="{FF2B5EF4-FFF2-40B4-BE49-F238E27FC236}">
                <a16:creationId xmlns:a16="http://schemas.microsoft.com/office/drawing/2014/main" id="{D7ECFB0E-A851-335F-E470-4C961DCAB39D}"/>
              </a:ext>
            </a:extLst>
          </p:cNvPr>
          <p:cNvSpPr/>
          <p:nvPr/>
        </p:nvSpPr>
        <p:spPr>
          <a:xfrm>
            <a:off x="1704817" y="5381834"/>
            <a:ext cx="759747" cy="688083"/>
          </a:xfrm>
          <a:custGeom>
            <a:avLst/>
            <a:gdLst>
              <a:gd name="connsiteX0" fmla="*/ 723075 w 759747"/>
              <a:gd name="connsiteY0" fmla="*/ 688083 h 688083"/>
              <a:gd name="connsiteX1" fmla="*/ 36673 w 759747"/>
              <a:gd name="connsiteY1" fmla="*/ 688083 h 688083"/>
              <a:gd name="connsiteX2" fmla="*/ 0 w 759747"/>
              <a:gd name="connsiteY2" fmla="*/ 650493 h 688083"/>
              <a:gd name="connsiteX3" fmla="*/ 0 w 759747"/>
              <a:gd name="connsiteY3" fmla="*/ 37590 h 688083"/>
              <a:gd name="connsiteX4" fmla="*/ 36673 w 759747"/>
              <a:gd name="connsiteY4" fmla="*/ 0 h 688083"/>
              <a:gd name="connsiteX5" fmla="*/ 723075 w 759747"/>
              <a:gd name="connsiteY5" fmla="*/ 0 h 688083"/>
              <a:gd name="connsiteX6" fmla="*/ 759748 w 759747"/>
              <a:gd name="connsiteY6" fmla="*/ 37590 h 688083"/>
              <a:gd name="connsiteX7" fmla="*/ 759748 w 759747"/>
              <a:gd name="connsiteY7" fmla="*/ 650493 h 688083"/>
              <a:gd name="connsiteX8" fmla="*/ 723075 w 759747"/>
              <a:gd name="connsiteY8" fmla="*/ 688083 h 68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747" h="688083">
                <a:moveTo>
                  <a:pt x="723075" y="688083"/>
                </a:moveTo>
                <a:lnTo>
                  <a:pt x="36673" y="688083"/>
                </a:lnTo>
                <a:cubicBezTo>
                  <a:pt x="16503" y="688083"/>
                  <a:pt x="0" y="671274"/>
                  <a:pt x="0" y="650493"/>
                </a:cubicBezTo>
                <a:lnTo>
                  <a:pt x="0" y="37590"/>
                </a:lnTo>
                <a:cubicBezTo>
                  <a:pt x="0" y="16809"/>
                  <a:pt x="16350" y="0"/>
                  <a:pt x="36673" y="0"/>
                </a:cubicBezTo>
                <a:lnTo>
                  <a:pt x="723075" y="0"/>
                </a:lnTo>
                <a:cubicBezTo>
                  <a:pt x="743245" y="0"/>
                  <a:pt x="759748" y="16809"/>
                  <a:pt x="759748" y="37590"/>
                </a:cubicBezTo>
                <a:lnTo>
                  <a:pt x="759748" y="650493"/>
                </a:lnTo>
                <a:cubicBezTo>
                  <a:pt x="759748" y="671274"/>
                  <a:pt x="743398" y="688083"/>
                  <a:pt x="723075" y="688083"/>
                </a:cubicBezTo>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83" name="フリーフォーム: 図形 682">
            <a:extLst>
              <a:ext uri="{FF2B5EF4-FFF2-40B4-BE49-F238E27FC236}">
                <a16:creationId xmlns:a16="http://schemas.microsoft.com/office/drawing/2014/main" id="{0D3F0F7F-5D52-1A4F-12FE-CF9F6806D88D}"/>
              </a:ext>
            </a:extLst>
          </p:cNvPr>
          <p:cNvSpPr/>
          <p:nvPr/>
        </p:nvSpPr>
        <p:spPr>
          <a:xfrm>
            <a:off x="1704970" y="5319336"/>
            <a:ext cx="759595" cy="191770"/>
          </a:xfrm>
          <a:custGeom>
            <a:avLst/>
            <a:gdLst>
              <a:gd name="connsiteX0" fmla="*/ 451692 w 759595"/>
              <a:gd name="connsiteY0" fmla="*/ 62650 h 191770"/>
              <a:gd name="connsiteX1" fmla="*/ 440232 w 759595"/>
              <a:gd name="connsiteY1" fmla="*/ 52565 h 191770"/>
              <a:gd name="connsiteX2" fmla="*/ 379874 w 759595"/>
              <a:gd name="connsiteY2" fmla="*/ 0 h 191770"/>
              <a:gd name="connsiteX3" fmla="*/ 319363 w 759595"/>
              <a:gd name="connsiteY3" fmla="*/ 52565 h 191770"/>
              <a:gd name="connsiteX4" fmla="*/ 307903 w 759595"/>
              <a:gd name="connsiteY4" fmla="*/ 62650 h 191770"/>
              <a:gd name="connsiteX5" fmla="*/ 36673 w 759595"/>
              <a:gd name="connsiteY5" fmla="*/ 62650 h 191770"/>
              <a:gd name="connsiteX6" fmla="*/ 0 w 759595"/>
              <a:gd name="connsiteY6" fmla="*/ 100240 h 191770"/>
              <a:gd name="connsiteX7" fmla="*/ 0 w 759595"/>
              <a:gd name="connsiteY7" fmla="*/ 191771 h 191770"/>
              <a:gd name="connsiteX8" fmla="*/ 759595 w 759595"/>
              <a:gd name="connsiteY8" fmla="*/ 191771 h 191770"/>
              <a:gd name="connsiteX9" fmla="*/ 759595 w 759595"/>
              <a:gd name="connsiteY9" fmla="*/ 100240 h 191770"/>
              <a:gd name="connsiteX10" fmla="*/ 722922 w 759595"/>
              <a:gd name="connsiteY10" fmla="*/ 62650 h 191770"/>
              <a:gd name="connsiteX11" fmla="*/ 451692 w 759595"/>
              <a:gd name="connsiteY11" fmla="*/ 62650 h 191770"/>
              <a:gd name="connsiteX12" fmla="*/ 379721 w 759595"/>
              <a:gd name="connsiteY12" fmla="*/ 38660 h 191770"/>
              <a:gd name="connsiteX13" fmla="*/ 381249 w 759595"/>
              <a:gd name="connsiteY13" fmla="*/ 38660 h 191770"/>
              <a:gd name="connsiteX14" fmla="*/ 380027 w 759595"/>
              <a:gd name="connsiteY14" fmla="*/ 62497 h 191770"/>
              <a:gd name="connsiteX15" fmla="*/ 379263 w 759595"/>
              <a:gd name="connsiteY15" fmla="*/ 62497 h 191770"/>
              <a:gd name="connsiteX16" fmla="*/ 378040 w 759595"/>
              <a:gd name="connsiteY16" fmla="*/ 38660 h 191770"/>
              <a:gd name="connsiteX17" fmla="*/ 379721 w 759595"/>
              <a:gd name="connsiteY17" fmla="*/ 38660 h 19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9595" h="191770">
                <a:moveTo>
                  <a:pt x="451692" y="62650"/>
                </a:moveTo>
                <a:cubicBezTo>
                  <a:pt x="445886" y="62650"/>
                  <a:pt x="441149" y="58372"/>
                  <a:pt x="440232" y="52565"/>
                </a:cubicBezTo>
                <a:cubicBezTo>
                  <a:pt x="435495" y="22768"/>
                  <a:pt x="410282" y="0"/>
                  <a:pt x="379874" y="0"/>
                </a:cubicBezTo>
                <a:cubicBezTo>
                  <a:pt x="349466" y="0"/>
                  <a:pt x="324100" y="22768"/>
                  <a:pt x="319363" y="52565"/>
                </a:cubicBezTo>
                <a:cubicBezTo>
                  <a:pt x="318446" y="58372"/>
                  <a:pt x="313556" y="62650"/>
                  <a:pt x="307903" y="62650"/>
                </a:cubicBezTo>
                <a:lnTo>
                  <a:pt x="36673" y="62650"/>
                </a:lnTo>
                <a:cubicBezTo>
                  <a:pt x="16503" y="62650"/>
                  <a:pt x="0" y="79459"/>
                  <a:pt x="0" y="100240"/>
                </a:cubicBezTo>
                <a:lnTo>
                  <a:pt x="0" y="191771"/>
                </a:lnTo>
                <a:lnTo>
                  <a:pt x="759595" y="191771"/>
                </a:lnTo>
                <a:lnTo>
                  <a:pt x="759595" y="100240"/>
                </a:lnTo>
                <a:cubicBezTo>
                  <a:pt x="759595" y="79459"/>
                  <a:pt x="743245" y="62650"/>
                  <a:pt x="722922" y="62650"/>
                </a:cubicBezTo>
                <a:lnTo>
                  <a:pt x="451692" y="62650"/>
                </a:lnTo>
                <a:close/>
                <a:moveTo>
                  <a:pt x="379721" y="38660"/>
                </a:moveTo>
                <a:cubicBezTo>
                  <a:pt x="379721" y="38660"/>
                  <a:pt x="380791" y="38660"/>
                  <a:pt x="381249" y="38660"/>
                </a:cubicBezTo>
                <a:cubicBezTo>
                  <a:pt x="396071" y="39729"/>
                  <a:pt x="394849" y="62497"/>
                  <a:pt x="380027" y="62497"/>
                </a:cubicBezTo>
                <a:lnTo>
                  <a:pt x="379263" y="62497"/>
                </a:lnTo>
                <a:cubicBezTo>
                  <a:pt x="364441" y="62497"/>
                  <a:pt x="363371" y="39577"/>
                  <a:pt x="378040" y="38660"/>
                </a:cubicBezTo>
                <a:cubicBezTo>
                  <a:pt x="378652" y="38660"/>
                  <a:pt x="379110" y="38660"/>
                  <a:pt x="379721" y="38660"/>
                </a:cubicBezTo>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84" name="フリーフォーム: 図形 683">
            <a:extLst>
              <a:ext uri="{FF2B5EF4-FFF2-40B4-BE49-F238E27FC236}">
                <a16:creationId xmlns:a16="http://schemas.microsoft.com/office/drawing/2014/main" id="{6BCED7A5-F43B-B82E-2141-EA61C18327D6}"/>
              </a:ext>
            </a:extLst>
          </p:cNvPr>
          <p:cNvSpPr/>
          <p:nvPr/>
        </p:nvSpPr>
        <p:spPr>
          <a:xfrm>
            <a:off x="1690148" y="5304208"/>
            <a:ext cx="789086" cy="780836"/>
          </a:xfrm>
          <a:custGeom>
            <a:avLst/>
            <a:gdLst>
              <a:gd name="connsiteX0" fmla="*/ 737744 w 789086"/>
              <a:gd name="connsiteY0" fmla="*/ 780836 h 780836"/>
              <a:gd name="connsiteX1" fmla="*/ 51343 w 789086"/>
              <a:gd name="connsiteY1" fmla="*/ 780836 h 780836"/>
              <a:gd name="connsiteX2" fmla="*/ 0 w 789086"/>
              <a:gd name="connsiteY2" fmla="*/ 728271 h 780836"/>
              <a:gd name="connsiteX3" fmla="*/ 0 w 789086"/>
              <a:gd name="connsiteY3" fmla="*/ 115368 h 780836"/>
              <a:gd name="connsiteX4" fmla="*/ 51343 w 789086"/>
              <a:gd name="connsiteY4" fmla="*/ 62803 h 780836"/>
              <a:gd name="connsiteX5" fmla="*/ 319974 w 789086"/>
              <a:gd name="connsiteY5" fmla="*/ 62803 h 780836"/>
              <a:gd name="connsiteX6" fmla="*/ 394543 w 789086"/>
              <a:gd name="connsiteY6" fmla="*/ 0 h 780836"/>
              <a:gd name="connsiteX7" fmla="*/ 469112 w 789086"/>
              <a:gd name="connsiteY7" fmla="*/ 62803 h 780836"/>
              <a:gd name="connsiteX8" fmla="*/ 737744 w 789086"/>
              <a:gd name="connsiteY8" fmla="*/ 62803 h 780836"/>
              <a:gd name="connsiteX9" fmla="*/ 789087 w 789086"/>
              <a:gd name="connsiteY9" fmla="*/ 115368 h 780836"/>
              <a:gd name="connsiteX10" fmla="*/ 789087 w 789086"/>
              <a:gd name="connsiteY10" fmla="*/ 728271 h 780836"/>
              <a:gd name="connsiteX11" fmla="*/ 737744 w 789086"/>
              <a:gd name="connsiteY11" fmla="*/ 780836 h 780836"/>
              <a:gd name="connsiteX12" fmla="*/ 51343 w 789086"/>
              <a:gd name="connsiteY12" fmla="*/ 92906 h 780836"/>
              <a:gd name="connsiteX13" fmla="*/ 29491 w 789086"/>
              <a:gd name="connsiteY13" fmla="*/ 115368 h 780836"/>
              <a:gd name="connsiteX14" fmla="*/ 29491 w 789086"/>
              <a:gd name="connsiteY14" fmla="*/ 728271 h 780836"/>
              <a:gd name="connsiteX15" fmla="*/ 51343 w 789086"/>
              <a:gd name="connsiteY15" fmla="*/ 750733 h 780836"/>
              <a:gd name="connsiteX16" fmla="*/ 737744 w 789086"/>
              <a:gd name="connsiteY16" fmla="*/ 750733 h 780836"/>
              <a:gd name="connsiteX17" fmla="*/ 759595 w 789086"/>
              <a:gd name="connsiteY17" fmla="*/ 728271 h 780836"/>
              <a:gd name="connsiteX18" fmla="*/ 759595 w 789086"/>
              <a:gd name="connsiteY18" fmla="*/ 115368 h 780836"/>
              <a:gd name="connsiteX19" fmla="*/ 737744 w 789086"/>
              <a:gd name="connsiteY19" fmla="*/ 92906 h 780836"/>
              <a:gd name="connsiteX20" fmla="*/ 441149 w 789086"/>
              <a:gd name="connsiteY20" fmla="*/ 92906 h 780836"/>
              <a:gd name="connsiteX21" fmla="*/ 441149 w 789086"/>
              <a:gd name="connsiteY21" fmla="*/ 77778 h 780836"/>
              <a:gd name="connsiteX22" fmla="*/ 394696 w 789086"/>
              <a:gd name="connsiteY22" fmla="*/ 30103 h 780836"/>
              <a:gd name="connsiteX23" fmla="*/ 348243 w 789086"/>
              <a:gd name="connsiteY23" fmla="*/ 77778 h 780836"/>
              <a:gd name="connsiteX24" fmla="*/ 348243 w 789086"/>
              <a:gd name="connsiteY24" fmla="*/ 92906 h 780836"/>
              <a:gd name="connsiteX25" fmla="*/ 51648 w 789086"/>
              <a:gd name="connsiteY25" fmla="*/ 92906 h 780836"/>
              <a:gd name="connsiteX26" fmla="*/ 432592 w 789086"/>
              <a:gd name="connsiteY26" fmla="*/ 92906 h 780836"/>
              <a:gd name="connsiteX27" fmla="*/ 356495 w 789086"/>
              <a:gd name="connsiteY27" fmla="*/ 92906 h 780836"/>
              <a:gd name="connsiteX28" fmla="*/ 356495 w 789086"/>
              <a:gd name="connsiteY28" fmla="*/ 77778 h 780836"/>
              <a:gd name="connsiteX29" fmla="*/ 394543 w 789086"/>
              <a:gd name="connsiteY29" fmla="*/ 38813 h 780836"/>
              <a:gd name="connsiteX30" fmla="*/ 432592 w 789086"/>
              <a:gd name="connsiteY30" fmla="*/ 77778 h 780836"/>
              <a:gd name="connsiteX31" fmla="*/ 432592 w 789086"/>
              <a:gd name="connsiteY31" fmla="*/ 92906 h 7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9086" h="780836">
                <a:moveTo>
                  <a:pt x="737744" y="780836"/>
                </a:moveTo>
                <a:lnTo>
                  <a:pt x="51343" y="780836"/>
                </a:lnTo>
                <a:cubicBezTo>
                  <a:pt x="23074" y="780836"/>
                  <a:pt x="0" y="757304"/>
                  <a:pt x="0" y="728271"/>
                </a:cubicBezTo>
                <a:lnTo>
                  <a:pt x="0" y="115368"/>
                </a:lnTo>
                <a:cubicBezTo>
                  <a:pt x="0" y="86335"/>
                  <a:pt x="23074" y="62803"/>
                  <a:pt x="51343" y="62803"/>
                </a:cubicBezTo>
                <a:lnTo>
                  <a:pt x="319974" y="62803"/>
                </a:lnTo>
                <a:cubicBezTo>
                  <a:pt x="326851" y="27047"/>
                  <a:pt x="357717" y="0"/>
                  <a:pt x="394543" y="0"/>
                </a:cubicBezTo>
                <a:cubicBezTo>
                  <a:pt x="431369" y="0"/>
                  <a:pt x="462236" y="27047"/>
                  <a:pt x="469112" y="62803"/>
                </a:cubicBezTo>
                <a:lnTo>
                  <a:pt x="737744" y="62803"/>
                </a:lnTo>
                <a:cubicBezTo>
                  <a:pt x="766013" y="62803"/>
                  <a:pt x="789087" y="86335"/>
                  <a:pt x="789087" y="115368"/>
                </a:cubicBezTo>
                <a:lnTo>
                  <a:pt x="789087" y="728271"/>
                </a:lnTo>
                <a:cubicBezTo>
                  <a:pt x="789087" y="757304"/>
                  <a:pt x="766013" y="780836"/>
                  <a:pt x="737744" y="780836"/>
                </a:cubicBezTo>
                <a:moveTo>
                  <a:pt x="51343" y="92906"/>
                </a:moveTo>
                <a:cubicBezTo>
                  <a:pt x="39271" y="92906"/>
                  <a:pt x="29491" y="102991"/>
                  <a:pt x="29491" y="115368"/>
                </a:cubicBezTo>
                <a:lnTo>
                  <a:pt x="29491" y="728271"/>
                </a:lnTo>
                <a:cubicBezTo>
                  <a:pt x="29491" y="740648"/>
                  <a:pt x="39271" y="750733"/>
                  <a:pt x="51343" y="750733"/>
                </a:cubicBezTo>
                <a:lnTo>
                  <a:pt x="737744" y="750733"/>
                </a:lnTo>
                <a:cubicBezTo>
                  <a:pt x="749816" y="750733"/>
                  <a:pt x="759595" y="740648"/>
                  <a:pt x="759595" y="728271"/>
                </a:cubicBezTo>
                <a:lnTo>
                  <a:pt x="759595" y="115368"/>
                </a:lnTo>
                <a:cubicBezTo>
                  <a:pt x="759595" y="102991"/>
                  <a:pt x="749816" y="92906"/>
                  <a:pt x="737744" y="92906"/>
                </a:cubicBezTo>
                <a:lnTo>
                  <a:pt x="441149" y="92906"/>
                </a:lnTo>
                <a:lnTo>
                  <a:pt x="441149" y="77778"/>
                </a:lnTo>
                <a:cubicBezTo>
                  <a:pt x="441149" y="51495"/>
                  <a:pt x="420215" y="30103"/>
                  <a:pt x="394696" y="30103"/>
                </a:cubicBezTo>
                <a:cubicBezTo>
                  <a:pt x="369178" y="30103"/>
                  <a:pt x="348243" y="51495"/>
                  <a:pt x="348243" y="77778"/>
                </a:cubicBezTo>
                <a:lnTo>
                  <a:pt x="348243" y="92906"/>
                </a:lnTo>
                <a:lnTo>
                  <a:pt x="51648" y="92906"/>
                </a:lnTo>
                <a:close/>
                <a:moveTo>
                  <a:pt x="432592" y="92906"/>
                </a:moveTo>
                <a:lnTo>
                  <a:pt x="356495" y="92906"/>
                </a:lnTo>
                <a:lnTo>
                  <a:pt x="356495" y="77778"/>
                </a:lnTo>
                <a:cubicBezTo>
                  <a:pt x="356495" y="56233"/>
                  <a:pt x="373609" y="38813"/>
                  <a:pt x="394543" y="38813"/>
                </a:cubicBezTo>
                <a:cubicBezTo>
                  <a:pt x="415478" y="38813"/>
                  <a:pt x="432592" y="56233"/>
                  <a:pt x="432592" y="77778"/>
                </a:cubicBezTo>
                <a:lnTo>
                  <a:pt x="432592" y="92906"/>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85" name="フリーフォーム: 図形 684">
            <a:extLst>
              <a:ext uri="{FF2B5EF4-FFF2-40B4-BE49-F238E27FC236}">
                <a16:creationId xmlns:a16="http://schemas.microsoft.com/office/drawing/2014/main" id="{115C0C9E-BC0C-28D0-AC05-1B0F37533449}"/>
              </a:ext>
            </a:extLst>
          </p:cNvPr>
          <p:cNvSpPr/>
          <p:nvPr/>
        </p:nvSpPr>
        <p:spPr>
          <a:xfrm>
            <a:off x="1775872" y="5576355"/>
            <a:ext cx="88474" cy="429688"/>
          </a:xfrm>
          <a:custGeom>
            <a:avLst/>
            <a:gdLst>
              <a:gd name="connsiteX0" fmla="*/ 0 w 88474"/>
              <a:gd name="connsiteY0" fmla="*/ 0 h 429688"/>
              <a:gd name="connsiteX1" fmla="*/ 88474 w 88474"/>
              <a:gd name="connsiteY1" fmla="*/ 0 h 429688"/>
              <a:gd name="connsiteX2" fmla="*/ 88474 w 88474"/>
              <a:gd name="connsiteY2" fmla="*/ 429689 h 429688"/>
              <a:gd name="connsiteX3" fmla="*/ 0 w 88474"/>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88474" h="429688">
                <a:moveTo>
                  <a:pt x="0" y="0"/>
                </a:moveTo>
                <a:lnTo>
                  <a:pt x="88474" y="0"/>
                </a:lnTo>
                <a:lnTo>
                  <a:pt x="88474" y="429689"/>
                </a:lnTo>
                <a:lnTo>
                  <a:pt x="0" y="429689"/>
                </a:lnTo>
                <a:close/>
              </a:path>
            </a:pathLst>
          </a:custGeom>
          <a:solidFill>
            <a:srgbClr val="ECA4BB"/>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86" name="フリーフォーム: 図形 685">
            <a:extLst>
              <a:ext uri="{FF2B5EF4-FFF2-40B4-BE49-F238E27FC236}">
                <a16:creationId xmlns:a16="http://schemas.microsoft.com/office/drawing/2014/main" id="{CEC8C08B-87CA-CC73-4B7A-AD0C2961189D}"/>
              </a:ext>
            </a:extLst>
          </p:cNvPr>
          <p:cNvSpPr/>
          <p:nvPr/>
        </p:nvSpPr>
        <p:spPr>
          <a:xfrm>
            <a:off x="2307634" y="5576355"/>
            <a:ext cx="88474" cy="429688"/>
          </a:xfrm>
          <a:custGeom>
            <a:avLst/>
            <a:gdLst>
              <a:gd name="connsiteX0" fmla="*/ 0 w 88474"/>
              <a:gd name="connsiteY0" fmla="*/ 0 h 429688"/>
              <a:gd name="connsiteX1" fmla="*/ 88474 w 88474"/>
              <a:gd name="connsiteY1" fmla="*/ 0 h 429688"/>
              <a:gd name="connsiteX2" fmla="*/ 88474 w 88474"/>
              <a:gd name="connsiteY2" fmla="*/ 429689 h 429688"/>
              <a:gd name="connsiteX3" fmla="*/ 0 w 88474"/>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88474" h="429688">
                <a:moveTo>
                  <a:pt x="0" y="0"/>
                </a:moveTo>
                <a:lnTo>
                  <a:pt x="88474" y="0"/>
                </a:lnTo>
                <a:lnTo>
                  <a:pt x="88474" y="429689"/>
                </a:lnTo>
                <a:lnTo>
                  <a:pt x="0" y="429689"/>
                </a:lnTo>
                <a:close/>
              </a:path>
            </a:pathLst>
          </a:custGeom>
          <a:solidFill>
            <a:srgbClr val="74C8D7"/>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87" name="フリーフォーム: 図形 686">
            <a:extLst>
              <a:ext uri="{FF2B5EF4-FFF2-40B4-BE49-F238E27FC236}">
                <a16:creationId xmlns:a16="http://schemas.microsoft.com/office/drawing/2014/main" id="{193D49EF-E88C-1BF1-AFC3-BC493440AF84}"/>
              </a:ext>
            </a:extLst>
          </p:cNvPr>
          <p:cNvSpPr/>
          <p:nvPr/>
        </p:nvSpPr>
        <p:spPr>
          <a:xfrm>
            <a:off x="1764870" y="5565047"/>
            <a:ext cx="640865" cy="452304"/>
          </a:xfrm>
          <a:custGeom>
            <a:avLst/>
            <a:gdLst>
              <a:gd name="connsiteX0" fmla="*/ 640865 w 640865"/>
              <a:gd name="connsiteY0" fmla="*/ 452304 h 452304"/>
              <a:gd name="connsiteX1" fmla="*/ 0 w 640865"/>
              <a:gd name="connsiteY1" fmla="*/ 452304 h 452304"/>
              <a:gd name="connsiteX2" fmla="*/ 0 w 640865"/>
              <a:gd name="connsiteY2" fmla="*/ 0 h 452304"/>
              <a:gd name="connsiteX3" fmla="*/ 640865 w 640865"/>
              <a:gd name="connsiteY3" fmla="*/ 0 h 452304"/>
              <a:gd name="connsiteX4" fmla="*/ 640865 w 640865"/>
              <a:gd name="connsiteY4" fmla="*/ 452304 h 452304"/>
              <a:gd name="connsiteX5" fmla="*/ 22157 w 640865"/>
              <a:gd name="connsiteY5" fmla="*/ 429689 h 452304"/>
              <a:gd name="connsiteX6" fmla="*/ 618861 w 640865"/>
              <a:gd name="connsiteY6" fmla="*/ 429689 h 452304"/>
              <a:gd name="connsiteX7" fmla="*/ 618861 w 640865"/>
              <a:gd name="connsiteY7" fmla="*/ 22615 h 452304"/>
              <a:gd name="connsiteX8" fmla="*/ 22157 w 640865"/>
              <a:gd name="connsiteY8" fmla="*/ 22615 h 452304"/>
              <a:gd name="connsiteX9" fmla="*/ 22157 w 640865"/>
              <a:gd name="connsiteY9" fmla="*/ 429689 h 4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865" h="452304">
                <a:moveTo>
                  <a:pt x="640865" y="452304"/>
                </a:moveTo>
                <a:lnTo>
                  <a:pt x="0" y="452304"/>
                </a:lnTo>
                <a:lnTo>
                  <a:pt x="0" y="0"/>
                </a:lnTo>
                <a:lnTo>
                  <a:pt x="640865" y="0"/>
                </a:lnTo>
                <a:lnTo>
                  <a:pt x="640865" y="452304"/>
                </a:lnTo>
                <a:close/>
                <a:moveTo>
                  <a:pt x="22157" y="429689"/>
                </a:moveTo>
                <a:lnTo>
                  <a:pt x="618861" y="429689"/>
                </a:lnTo>
                <a:lnTo>
                  <a:pt x="618861" y="22615"/>
                </a:lnTo>
                <a:lnTo>
                  <a:pt x="22157" y="22615"/>
                </a:lnTo>
                <a:lnTo>
                  <a:pt x="22157"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88" name="フリーフォーム: 図形 687">
            <a:extLst>
              <a:ext uri="{FF2B5EF4-FFF2-40B4-BE49-F238E27FC236}">
                <a16:creationId xmlns:a16="http://schemas.microsoft.com/office/drawing/2014/main" id="{005357A0-FD62-5002-1519-F4D7C749CF08}"/>
              </a:ext>
            </a:extLst>
          </p:cNvPr>
          <p:cNvSpPr/>
          <p:nvPr/>
        </p:nvSpPr>
        <p:spPr>
          <a:xfrm>
            <a:off x="1775872" y="5651077"/>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89" name="フリーフォーム: 図形 688">
            <a:extLst>
              <a:ext uri="{FF2B5EF4-FFF2-40B4-BE49-F238E27FC236}">
                <a16:creationId xmlns:a16="http://schemas.microsoft.com/office/drawing/2014/main" id="{EE0C3EDD-17F8-50E3-3ABE-2D9CC46321F0}"/>
              </a:ext>
            </a:extLst>
          </p:cNvPr>
          <p:cNvSpPr/>
          <p:nvPr/>
        </p:nvSpPr>
        <p:spPr>
          <a:xfrm>
            <a:off x="1775872" y="5736953"/>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0" name="フリーフォーム: 図形 689">
            <a:extLst>
              <a:ext uri="{FF2B5EF4-FFF2-40B4-BE49-F238E27FC236}">
                <a16:creationId xmlns:a16="http://schemas.microsoft.com/office/drawing/2014/main" id="{9FE75B2F-441F-E216-B04D-6BB82C224BB1}"/>
              </a:ext>
            </a:extLst>
          </p:cNvPr>
          <p:cNvSpPr/>
          <p:nvPr/>
        </p:nvSpPr>
        <p:spPr>
          <a:xfrm>
            <a:off x="1775872" y="5822830"/>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1" name="フリーフォーム: 図形 690">
            <a:extLst>
              <a:ext uri="{FF2B5EF4-FFF2-40B4-BE49-F238E27FC236}">
                <a16:creationId xmlns:a16="http://schemas.microsoft.com/office/drawing/2014/main" id="{D136333D-9166-8AF0-45B2-028647BB19EC}"/>
              </a:ext>
            </a:extLst>
          </p:cNvPr>
          <p:cNvSpPr/>
          <p:nvPr/>
        </p:nvSpPr>
        <p:spPr>
          <a:xfrm>
            <a:off x="1775872" y="5908860"/>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2" name="フリーフォーム: 図形 691">
            <a:extLst>
              <a:ext uri="{FF2B5EF4-FFF2-40B4-BE49-F238E27FC236}">
                <a16:creationId xmlns:a16="http://schemas.microsoft.com/office/drawing/2014/main" id="{3B542D1E-A8C3-6115-897A-806F46B3DE49}"/>
              </a:ext>
            </a:extLst>
          </p:cNvPr>
          <p:cNvSpPr/>
          <p:nvPr/>
        </p:nvSpPr>
        <p:spPr>
          <a:xfrm>
            <a:off x="1853344"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3" name="フリーフォーム: 図形 692">
            <a:extLst>
              <a:ext uri="{FF2B5EF4-FFF2-40B4-BE49-F238E27FC236}">
                <a16:creationId xmlns:a16="http://schemas.microsoft.com/office/drawing/2014/main" id="{A5719652-8053-CDAE-AD17-3454946FB98E}"/>
              </a:ext>
            </a:extLst>
          </p:cNvPr>
          <p:cNvSpPr/>
          <p:nvPr/>
        </p:nvSpPr>
        <p:spPr>
          <a:xfrm>
            <a:off x="1941666"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4" name="フリーフォーム: 図形 693">
            <a:extLst>
              <a:ext uri="{FF2B5EF4-FFF2-40B4-BE49-F238E27FC236}">
                <a16:creationId xmlns:a16="http://schemas.microsoft.com/office/drawing/2014/main" id="{D360C4D9-D0E8-3612-2CBC-662B95D11C1C}"/>
              </a:ext>
            </a:extLst>
          </p:cNvPr>
          <p:cNvSpPr/>
          <p:nvPr/>
        </p:nvSpPr>
        <p:spPr>
          <a:xfrm>
            <a:off x="2030140"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5" name="フリーフォーム: 図形 694">
            <a:extLst>
              <a:ext uri="{FF2B5EF4-FFF2-40B4-BE49-F238E27FC236}">
                <a16:creationId xmlns:a16="http://schemas.microsoft.com/office/drawing/2014/main" id="{4A65F5ED-01C2-F29D-D2CC-643ECAF170E6}"/>
              </a:ext>
            </a:extLst>
          </p:cNvPr>
          <p:cNvSpPr/>
          <p:nvPr/>
        </p:nvSpPr>
        <p:spPr>
          <a:xfrm>
            <a:off x="2118461"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6" name="フリーフォーム: 図形 695">
            <a:extLst>
              <a:ext uri="{FF2B5EF4-FFF2-40B4-BE49-F238E27FC236}">
                <a16:creationId xmlns:a16="http://schemas.microsoft.com/office/drawing/2014/main" id="{032711CC-CED9-E61B-519F-C7ABDA740692}"/>
              </a:ext>
            </a:extLst>
          </p:cNvPr>
          <p:cNvSpPr/>
          <p:nvPr/>
        </p:nvSpPr>
        <p:spPr>
          <a:xfrm>
            <a:off x="2206936"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7" name="フリーフォーム: 図形 696">
            <a:extLst>
              <a:ext uri="{FF2B5EF4-FFF2-40B4-BE49-F238E27FC236}">
                <a16:creationId xmlns:a16="http://schemas.microsoft.com/office/drawing/2014/main" id="{BF860A26-BB61-1D31-26B5-4AA9F9D560C9}"/>
              </a:ext>
            </a:extLst>
          </p:cNvPr>
          <p:cNvSpPr/>
          <p:nvPr/>
        </p:nvSpPr>
        <p:spPr>
          <a:xfrm>
            <a:off x="2295257"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8" name="フリーフォーム: 図形 697">
            <a:extLst>
              <a:ext uri="{FF2B5EF4-FFF2-40B4-BE49-F238E27FC236}">
                <a16:creationId xmlns:a16="http://schemas.microsoft.com/office/drawing/2014/main" id="{D2A393FC-D302-8A52-77F2-FA2569255BB5}"/>
              </a:ext>
            </a:extLst>
          </p:cNvPr>
          <p:cNvSpPr/>
          <p:nvPr/>
        </p:nvSpPr>
        <p:spPr>
          <a:xfrm>
            <a:off x="2609425" y="5381834"/>
            <a:ext cx="759748" cy="688083"/>
          </a:xfrm>
          <a:custGeom>
            <a:avLst/>
            <a:gdLst>
              <a:gd name="connsiteX0" fmla="*/ 723075 w 759748"/>
              <a:gd name="connsiteY0" fmla="*/ 688083 h 688083"/>
              <a:gd name="connsiteX1" fmla="*/ 36673 w 759748"/>
              <a:gd name="connsiteY1" fmla="*/ 688083 h 688083"/>
              <a:gd name="connsiteX2" fmla="*/ 0 w 759748"/>
              <a:gd name="connsiteY2" fmla="*/ 650493 h 688083"/>
              <a:gd name="connsiteX3" fmla="*/ 0 w 759748"/>
              <a:gd name="connsiteY3" fmla="*/ 37590 h 688083"/>
              <a:gd name="connsiteX4" fmla="*/ 36673 w 759748"/>
              <a:gd name="connsiteY4" fmla="*/ 0 h 688083"/>
              <a:gd name="connsiteX5" fmla="*/ 723075 w 759748"/>
              <a:gd name="connsiteY5" fmla="*/ 0 h 688083"/>
              <a:gd name="connsiteX6" fmla="*/ 759748 w 759748"/>
              <a:gd name="connsiteY6" fmla="*/ 37590 h 688083"/>
              <a:gd name="connsiteX7" fmla="*/ 759748 w 759748"/>
              <a:gd name="connsiteY7" fmla="*/ 650493 h 688083"/>
              <a:gd name="connsiteX8" fmla="*/ 723075 w 759748"/>
              <a:gd name="connsiteY8" fmla="*/ 688083 h 68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748" h="688083">
                <a:moveTo>
                  <a:pt x="723075" y="688083"/>
                </a:moveTo>
                <a:lnTo>
                  <a:pt x="36673" y="688083"/>
                </a:lnTo>
                <a:cubicBezTo>
                  <a:pt x="16503" y="688083"/>
                  <a:pt x="0" y="671274"/>
                  <a:pt x="0" y="650493"/>
                </a:cubicBezTo>
                <a:lnTo>
                  <a:pt x="0" y="37590"/>
                </a:lnTo>
                <a:cubicBezTo>
                  <a:pt x="0" y="16809"/>
                  <a:pt x="16350" y="0"/>
                  <a:pt x="36673" y="0"/>
                </a:cubicBezTo>
                <a:lnTo>
                  <a:pt x="723075" y="0"/>
                </a:lnTo>
                <a:cubicBezTo>
                  <a:pt x="743245" y="0"/>
                  <a:pt x="759748" y="16809"/>
                  <a:pt x="759748" y="37590"/>
                </a:cubicBezTo>
                <a:lnTo>
                  <a:pt x="759748" y="650493"/>
                </a:lnTo>
                <a:cubicBezTo>
                  <a:pt x="759748" y="671274"/>
                  <a:pt x="743398" y="688083"/>
                  <a:pt x="723075" y="688083"/>
                </a:cubicBezTo>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99" name="フリーフォーム: 図形 698">
            <a:extLst>
              <a:ext uri="{FF2B5EF4-FFF2-40B4-BE49-F238E27FC236}">
                <a16:creationId xmlns:a16="http://schemas.microsoft.com/office/drawing/2014/main" id="{D2BC2495-EAFC-FD20-B930-DAC735F6034C}"/>
              </a:ext>
            </a:extLst>
          </p:cNvPr>
          <p:cNvSpPr/>
          <p:nvPr/>
        </p:nvSpPr>
        <p:spPr>
          <a:xfrm>
            <a:off x="2609578" y="5319336"/>
            <a:ext cx="759595" cy="191770"/>
          </a:xfrm>
          <a:custGeom>
            <a:avLst/>
            <a:gdLst>
              <a:gd name="connsiteX0" fmla="*/ 451692 w 759595"/>
              <a:gd name="connsiteY0" fmla="*/ 62650 h 191770"/>
              <a:gd name="connsiteX1" fmla="*/ 440232 w 759595"/>
              <a:gd name="connsiteY1" fmla="*/ 52565 h 191770"/>
              <a:gd name="connsiteX2" fmla="*/ 379874 w 759595"/>
              <a:gd name="connsiteY2" fmla="*/ 0 h 191770"/>
              <a:gd name="connsiteX3" fmla="*/ 319363 w 759595"/>
              <a:gd name="connsiteY3" fmla="*/ 52565 h 191770"/>
              <a:gd name="connsiteX4" fmla="*/ 307903 w 759595"/>
              <a:gd name="connsiteY4" fmla="*/ 62650 h 191770"/>
              <a:gd name="connsiteX5" fmla="*/ 36673 w 759595"/>
              <a:gd name="connsiteY5" fmla="*/ 62650 h 191770"/>
              <a:gd name="connsiteX6" fmla="*/ 0 w 759595"/>
              <a:gd name="connsiteY6" fmla="*/ 100240 h 191770"/>
              <a:gd name="connsiteX7" fmla="*/ 0 w 759595"/>
              <a:gd name="connsiteY7" fmla="*/ 191771 h 191770"/>
              <a:gd name="connsiteX8" fmla="*/ 759595 w 759595"/>
              <a:gd name="connsiteY8" fmla="*/ 191771 h 191770"/>
              <a:gd name="connsiteX9" fmla="*/ 759595 w 759595"/>
              <a:gd name="connsiteY9" fmla="*/ 100240 h 191770"/>
              <a:gd name="connsiteX10" fmla="*/ 722922 w 759595"/>
              <a:gd name="connsiteY10" fmla="*/ 62650 h 191770"/>
              <a:gd name="connsiteX11" fmla="*/ 451692 w 759595"/>
              <a:gd name="connsiteY11" fmla="*/ 62650 h 191770"/>
              <a:gd name="connsiteX12" fmla="*/ 379721 w 759595"/>
              <a:gd name="connsiteY12" fmla="*/ 38660 h 191770"/>
              <a:gd name="connsiteX13" fmla="*/ 381249 w 759595"/>
              <a:gd name="connsiteY13" fmla="*/ 38660 h 191770"/>
              <a:gd name="connsiteX14" fmla="*/ 380027 w 759595"/>
              <a:gd name="connsiteY14" fmla="*/ 62497 h 191770"/>
              <a:gd name="connsiteX15" fmla="*/ 379263 w 759595"/>
              <a:gd name="connsiteY15" fmla="*/ 62497 h 191770"/>
              <a:gd name="connsiteX16" fmla="*/ 378040 w 759595"/>
              <a:gd name="connsiteY16" fmla="*/ 38660 h 191770"/>
              <a:gd name="connsiteX17" fmla="*/ 379721 w 759595"/>
              <a:gd name="connsiteY17" fmla="*/ 38660 h 19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9595" h="191770">
                <a:moveTo>
                  <a:pt x="451692" y="62650"/>
                </a:moveTo>
                <a:cubicBezTo>
                  <a:pt x="445886" y="62650"/>
                  <a:pt x="441149" y="58372"/>
                  <a:pt x="440232" y="52565"/>
                </a:cubicBezTo>
                <a:cubicBezTo>
                  <a:pt x="435495" y="22768"/>
                  <a:pt x="410282" y="0"/>
                  <a:pt x="379874" y="0"/>
                </a:cubicBezTo>
                <a:cubicBezTo>
                  <a:pt x="349466" y="0"/>
                  <a:pt x="324100" y="22768"/>
                  <a:pt x="319363" y="52565"/>
                </a:cubicBezTo>
                <a:cubicBezTo>
                  <a:pt x="318446" y="58372"/>
                  <a:pt x="313557" y="62650"/>
                  <a:pt x="307903" y="62650"/>
                </a:cubicBezTo>
                <a:lnTo>
                  <a:pt x="36673" y="62650"/>
                </a:lnTo>
                <a:cubicBezTo>
                  <a:pt x="16503" y="62650"/>
                  <a:pt x="0" y="79459"/>
                  <a:pt x="0" y="100240"/>
                </a:cubicBezTo>
                <a:lnTo>
                  <a:pt x="0" y="191771"/>
                </a:lnTo>
                <a:lnTo>
                  <a:pt x="759595" y="191771"/>
                </a:lnTo>
                <a:lnTo>
                  <a:pt x="759595" y="100240"/>
                </a:lnTo>
                <a:cubicBezTo>
                  <a:pt x="759595" y="79459"/>
                  <a:pt x="743245" y="62650"/>
                  <a:pt x="722922" y="62650"/>
                </a:cubicBezTo>
                <a:lnTo>
                  <a:pt x="451692" y="62650"/>
                </a:lnTo>
                <a:close/>
                <a:moveTo>
                  <a:pt x="379721" y="38660"/>
                </a:moveTo>
                <a:cubicBezTo>
                  <a:pt x="379721" y="38660"/>
                  <a:pt x="380791" y="38660"/>
                  <a:pt x="381249" y="38660"/>
                </a:cubicBezTo>
                <a:cubicBezTo>
                  <a:pt x="396071" y="39729"/>
                  <a:pt x="394849" y="62497"/>
                  <a:pt x="380027" y="62497"/>
                </a:cubicBezTo>
                <a:lnTo>
                  <a:pt x="379263" y="62497"/>
                </a:lnTo>
                <a:cubicBezTo>
                  <a:pt x="364441" y="62497"/>
                  <a:pt x="363371" y="39577"/>
                  <a:pt x="378040" y="38660"/>
                </a:cubicBezTo>
                <a:cubicBezTo>
                  <a:pt x="378652" y="38660"/>
                  <a:pt x="379110" y="38660"/>
                  <a:pt x="379721" y="38660"/>
                </a:cubicBezTo>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0" name="フリーフォーム: 図形 699">
            <a:extLst>
              <a:ext uri="{FF2B5EF4-FFF2-40B4-BE49-F238E27FC236}">
                <a16:creationId xmlns:a16="http://schemas.microsoft.com/office/drawing/2014/main" id="{2CFB8CF5-3686-1668-CBF8-C31D139428AF}"/>
              </a:ext>
            </a:extLst>
          </p:cNvPr>
          <p:cNvSpPr/>
          <p:nvPr/>
        </p:nvSpPr>
        <p:spPr>
          <a:xfrm>
            <a:off x="2594755" y="5304208"/>
            <a:ext cx="789086" cy="780836"/>
          </a:xfrm>
          <a:custGeom>
            <a:avLst/>
            <a:gdLst>
              <a:gd name="connsiteX0" fmla="*/ 737744 w 789086"/>
              <a:gd name="connsiteY0" fmla="*/ 780836 h 780836"/>
              <a:gd name="connsiteX1" fmla="*/ 51343 w 789086"/>
              <a:gd name="connsiteY1" fmla="*/ 780836 h 780836"/>
              <a:gd name="connsiteX2" fmla="*/ 0 w 789086"/>
              <a:gd name="connsiteY2" fmla="*/ 728271 h 780836"/>
              <a:gd name="connsiteX3" fmla="*/ 0 w 789086"/>
              <a:gd name="connsiteY3" fmla="*/ 115368 h 780836"/>
              <a:gd name="connsiteX4" fmla="*/ 51343 w 789086"/>
              <a:gd name="connsiteY4" fmla="*/ 62803 h 780836"/>
              <a:gd name="connsiteX5" fmla="*/ 319974 w 789086"/>
              <a:gd name="connsiteY5" fmla="*/ 62803 h 780836"/>
              <a:gd name="connsiteX6" fmla="*/ 394543 w 789086"/>
              <a:gd name="connsiteY6" fmla="*/ 0 h 780836"/>
              <a:gd name="connsiteX7" fmla="*/ 469112 w 789086"/>
              <a:gd name="connsiteY7" fmla="*/ 62803 h 780836"/>
              <a:gd name="connsiteX8" fmla="*/ 737744 w 789086"/>
              <a:gd name="connsiteY8" fmla="*/ 62803 h 780836"/>
              <a:gd name="connsiteX9" fmla="*/ 789087 w 789086"/>
              <a:gd name="connsiteY9" fmla="*/ 115368 h 780836"/>
              <a:gd name="connsiteX10" fmla="*/ 789087 w 789086"/>
              <a:gd name="connsiteY10" fmla="*/ 728271 h 780836"/>
              <a:gd name="connsiteX11" fmla="*/ 737744 w 789086"/>
              <a:gd name="connsiteY11" fmla="*/ 780836 h 780836"/>
              <a:gd name="connsiteX12" fmla="*/ 51343 w 789086"/>
              <a:gd name="connsiteY12" fmla="*/ 92906 h 780836"/>
              <a:gd name="connsiteX13" fmla="*/ 29491 w 789086"/>
              <a:gd name="connsiteY13" fmla="*/ 115368 h 780836"/>
              <a:gd name="connsiteX14" fmla="*/ 29491 w 789086"/>
              <a:gd name="connsiteY14" fmla="*/ 728271 h 780836"/>
              <a:gd name="connsiteX15" fmla="*/ 51343 w 789086"/>
              <a:gd name="connsiteY15" fmla="*/ 750733 h 780836"/>
              <a:gd name="connsiteX16" fmla="*/ 737744 w 789086"/>
              <a:gd name="connsiteY16" fmla="*/ 750733 h 780836"/>
              <a:gd name="connsiteX17" fmla="*/ 759595 w 789086"/>
              <a:gd name="connsiteY17" fmla="*/ 728271 h 780836"/>
              <a:gd name="connsiteX18" fmla="*/ 759595 w 789086"/>
              <a:gd name="connsiteY18" fmla="*/ 115368 h 780836"/>
              <a:gd name="connsiteX19" fmla="*/ 737744 w 789086"/>
              <a:gd name="connsiteY19" fmla="*/ 92906 h 780836"/>
              <a:gd name="connsiteX20" fmla="*/ 441149 w 789086"/>
              <a:gd name="connsiteY20" fmla="*/ 92906 h 780836"/>
              <a:gd name="connsiteX21" fmla="*/ 441149 w 789086"/>
              <a:gd name="connsiteY21" fmla="*/ 77778 h 780836"/>
              <a:gd name="connsiteX22" fmla="*/ 394696 w 789086"/>
              <a:gd name="connsiteY22" fmla="*/ 30103 h 780836"/>
              <a:gd name="connsiteX23" fmla="*/ 348243 w 789086"/>
              <a:gd name="connsiteY23" fmla="*/ 77778 h 780836"/>
              <a:gd name="connsiteX24" fmla="*/ 348243 w 789086"/>
              <a:gd name="connsiteY24" fmla="*/ 92906 h 780836"/>
              <a:gd name="connsiteX25" fmla="*/ 51648 w 789086"/>
              <a:gd name="connsiteY25" fmla="*/ 92906 h 780836"/>
              <a:gd name="connsiteX26" fmla="*/ 432745 w 789086"/>
              <a:gd name="connsiteY26" fmla="*/ 92906 h 780836"/>
              <a:gd name="connsiteX27" fmla="*/ 356648 w 789086"/>
              <a:gd name="connsiteY27" fmla="*/ 92906 h 780836"/>
              <a:gd name="connsiteX28" fmla="*/ 356648 w 789086"/>
              <a:gd name="connsiteY28" fmla="*/ 77778 h 780836"/>
              <a:gd name="connsiteX29" fmla="*/ 394696 w 789086"/>
              <a:gd name="connsiteY29" fmla="*/ 38813 h 780836"/>
              <a:gd name="connsiteX30" fmla="*/ 432745 w 789086"/>
              <a:gd name="connsiteY30" fmla="*/ 77778 h 780836"/>
              <a:gd name="connsiteX31" fmla="*/ 432745 w 789086"/>
              <a:gd name="connsiteY31" fmla="*/ 92906 h 7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9086" h="780836">
                <a:moveTo>
                  <a:pt x="737744" y="780836"/>
                </a:moveTo>
                <a:lnTo>
                  <a:pt x="51343" y="780836"/>
                </a:lnTo>
                <a:cubicBezTo>
                  <a:pt x="23074" y="780836"/>
                  <a:pt x="0" y="757304"/>
                  <a:pt x="0" y="728271"/>
                </a:cubicBezTo>
                <a:lnTo>
                  <a:pt x="0" y="115368"/>
                </a:lnTo>
                <a:cubicBezTo>
                  <a:pt x="0" y="86335"/>
                  <a:pt x="23074" y="62803"/>
                  <a:pt x="51343" y="62803"/>
                </a:cubicBezTo>
                <a:lnTo>
                  <a:pt x="319974" y="62803"/>
                </a:lnTo>
                <a:cubicBezTo>
                  <a:pt x="326851" y="27047"/>
                  <a:pt x="357717" y="0"/>
                  <a:pt x="394543" y="0"/>
                </a:cubicBezTo>
                <a:cubicBezTo>
                  <a:pt x="431369" y="0"/>
                  <a:pt x="462236" y="27047"/>
                  <a:pt x="469112" y="62803"/>
                </a:cubicBezTo>
                <a:lnTo>
                  <a:pt x="737744" y="62803"/>
                </a:lnTo>
                <a:cubicBezTo>
                  <a:pt x="766013" y="62803"/>
                  <a:pt x="789087" y="86335"/>
                  <a:pt x="789087" y="115368"/>
                </a:cubicBezTo>
                <a:lnTo>
                  <a:pt x="789087" y="728271"/>
                </a:lnTo>
                <a:cubicBezTo>
                  <a:pt x="789087" y="757304"/>
                  <a:pt x="766013" y="780836"/>
                  <a:pt x="737744" y="780836"/>
                </a:cubicBezTo>
                <a:moveTo>
                  <a:pt x="51343" y="92906"/>
                </a:moveTo>
                <a:cubicBezTo>
                  <a:pt x="39271" y="92906"/>
                  <a:pt x="29491" y="102991"/>
                  <a:pt x="29491" y="115368"/>
                </a:cubicBezTo>
                <a:lnTo>
                  <a:pt x="29491" y="728271"/>
                </a:lnTo>
                <a:cubicBezTo>
                  <a:pt x="29491" y="740648"/>
                  <a:pt x="39271" y="750733"/>
                  <a:pt x="51343" y="750733"/>
                </a:cubicBezTo>
                <a:lnTo>
                  <a:pt x="737744" y="750733"/>
                </a:lnTo>
                <a:cubicBezTo>
                  <a:pt x="749816" y="750733"/>
                  <a:pt x="759595" y="740648"/>
                  <a:pt x="759595" y="728271"/>
                </a:cubicBezTo>
                <a:lnTo>
                  <a:pt x="759595" y="115368"/>
                </a:lnTo>
                <a:cubicBezTo>
                  <a:pt x="759595" y="102991"/>
                  <a:pt x="749816" y="92906"/>
                  <a:pt x="737744" y="92906"/>
                </a:cubicBezTo>
                <a:lnTo>
                  <a:pt x="441149" y="92906"/>
                </a:lnTo>
                <a:lnTo>
                  <a:pt x="441149" y="77778"/>
                </a:lnTo>
                <a:cubicBezTo>
                  <a:pt x="441149" y="51495"/>
                  <a:pt x="420215" y="30103"/>
                  <a:pt x="394696" y="30103"/>
                </a:cubicBezTo>
                <a:cubicBezTo>
                  <a:pt x="369178" y="30103"/>
                  <a:pt x="348243" y="51495"/>
                  <a:pt x="348243" y="77778"/>
                </a:cubicBezTo>
                <a:lnTo>
                  <a:pt x="348243" y="92906"/>
                </a:lnTo>
                <a:lnTo>
                  <a:pt x="51648" y="92906"/>
                </a:lnTo>
                <a:close/>
                <a:moveTo>
                  <a:pt x="432745" y="92906"/>
                </a:moveTo>
                <a:lnTo>
                  <a:pt x="356648" y="92906"/>
                </a:lnTo>
                <a:lnTo>
                  <a:pt x="356648" y="77778"/>
                </a:lnTo>
                <a:cubicBezTo>
                  <a:pt x="356648" y="56233"/>
                  <a:pt x="373762" y="38813"/>
                  <a:pt x="394696" y="38813"/>
                </a:cubicBezTo>
                <a:cubicBezTo>
                  <a:pt x="415630" y="38813"/>
                  <a:pt x="432745" y="56233"/>
                  <a:pt x="432745" y="77778"/>
                </a:cubicBezTo>
                <a:lnTo>
                  <a:pt x="432745" y="92906"/>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1" name="フリーフォーム: 図形 700">
            <a:extLst>
              <a:ext uri="{FF2B5EF4-FFF2-40B4-BE49-F238E27FC236}">
                <a16:creationId xmlns:a16="http://schemas.microsoft.com/office/drawing/2014/main" id="{E3567D65-7223-60F2-0C42-148860FEDA7C}"/>
              </a:ext>
            </a:extLst>
          </p:cNvPr>
          <p:cNvSpPr/>
          <p:nvPr/>
        </p:nvSpPr>
        <p:spPr>
          <a:xfrm>
            <a:off x="2680632" y="5576355"/>
            <a:ext cx="88474" cy="429688"/>
          </a:xfrm>
          <a:custGeom>
            <a:avLst/>
            <a:gdLst>
              <a:gd name="connsiteX0" fmla="*/ 0 w 88474"/>
              <a:gd name="connsiteY0" fmla="*/ 0 h 429688"/>
              <a:gd name="connsiteX1" fmla="*/ 88474 w 88474"/>
              <a:gd name="connsiteY1" fmla="*/ 0 h 429688"/>
              <a:gd name="connsiteX2" fmla="*/ 88474 w 88474"/>
              <a:gd name="connsiteY2" fmla="*/ 429689 h 429688"/>
              <a:gd name="connsiteX3" fmla="*/ 0 w 88474"/>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88474" h="429688">
                <a:moveTo>
                  <a:pt x="0" y="0"/>
                </a:moveTo>
                <a:lnTo>
                  <a:pt x="88474" y="0"/>
                </a:lnTo>
                <a:lnTo>
                  <a:pt x="88474" y="429689"/>
                </a:lnTo>
                <a:lnTo>
                  <a:pt x="0" y="429689"/>
                </a:lnTo>
                <a:close/>
              </a:path>
            </a:pathLst>
          </a:custGeom>
          <a:solidFill>
            <a:srgbClr val="ECA4BB"/>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2" name="フリーフォーム: 図形 701">
            <a:extLst>
              <a:ext uri="{FF2B5EF4-FFF2-40B4-BE49-F238E27FC236}">
                <a16:creationId xmlns:a16="http://schemas.microsoft.com/office/drawing/2014/main" id="{858603F6-EB4D-813E-59E4-60DDEE61E04F}"/>
              </a:ext>
            </a:extLst>
          </p:cNvPr>
          <p:cNvSpPr/>
          <p:nvPr/>
        </p:nvSpPr>
        <p:spPr>
          <a:xfrm>
            <a:off x="3212242" y="5576355"/>
            <a:ext cx="88474" cy="429688"/>
          </a:xfrm>
          <a:custGeom>
            <a:avLst/>
            <a:gdLst>
              <a:gd name="connsiteX0" fmla="*/ 0 w 88474"/>
              <a:gd name="connsiteY0" fmla="*/ 0 h 429688"/>
              <a:gd name="connsiteX1" fmla="*/ 88474 w 88474"/>
              <a:gd name="connsiteY1" fmla="*/ 0 h 429688"/>
              <a:gd name="connsiteX2" fmla="*/ 88474 w 88474"/>
              <a:gd name="connsiteY2" fmla="*/ 429689 h 429688"/>
              <a:gd name="connsiteX3" fmla="*/ 0 w 88474"/>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88474" h="429688">
                <a:moveTo>
                  <a:pt x="0" y="0"/>
                </a:moveTo>
                <a:lnTo>
                  <a:pt x="88474" y="0"/>
                </a:lnTo>
                <a:lnTo>
                  <a:pt x="88474" y="429689"/>
                </a:lnTo>
                <a:lnTo>
                  <a:pt x="0" y="429689"/>
                </a:lnTo>
                <a:close/>
              </a:path>
            </a:pathLst>
          </a:custGeom>
          <a:solidFill>
            <a:srgbClr val="74C8D7"/>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3" name="フリーフォーム: 図形 702">
            <a:extLst>
              <a:ext uri="{FF2B5EF4-FFF2-40B4-BE49-F238E27FC236}">
                <a16:creationId xmlns:a16="http://schemas.microsoft.com/office/drawing/2014/main" id="{036A745C-5F66-79CA-9CDF-4F4AFF48593C}"/>
              </a:ext>
            </a:extLst>
          </p:cNvPr>
          <p:cNvSpPr/>
          <p:nvPr/>
        </p:nvSpPr>
        <p:spPr>
          <a:xfrm>
            <a:off x="2669477" y="5565047"/>
            <a:ext cx="640865" cy="452304"/>
          </a:xfrm>
          <a:custGeom>
            <a:avLst/>
            <a:gdLst>
              <a:gd name="connsiteX0" fmla="*/ 640865 w 640865"/>
              <a:gd name="connsiteY0" fmla="*/ 452304 h 452304"/>
              <a:gd name="connsiteX1" fmla="*/ 0 w 640865"/>
              <a:gd name="connsiteY1" fmla="*/ 452304 h 452304"/>
              <a:gd name="connsiteX2" fmla="*/ 0 w 640865"/>
              <a:gd name="connsiteY2" fmla="*/ 0 h 452304"/>
              <a:gd name="connsiteX3" fmla="*/ 640865 w 640865"/>
              <a:gd name="connsiteY3" fmla="*/ 0 h 452304"/>
              <a:gd name="connsiteX4" fmla="*/ 640865 w 640865"/>
              <a:gd name="connsiteY4" fmla="*/ 452304 h 452304"/>
              <a:gd name="connsiteX5" fmla="*/ 22157 w 640865"/>
              <a:gd name="connsiteY5" fmla="*/ 429689 h 452304"/>
              <a:gd name="connsiteX6" fmla="*/ 618861 w 640865"/>
              <a:gd name="connsiteY6" fmla="*/ 429689 h 452304"/>
              <a:gd name="connsiteX7" fmla="*/ 618861 w 640865"/>
              <a:gd name="connsiteY7" fmla="*/ 22615 h 452304"/>
              <a:gd name="connsiteX8" fmla="*/ 22157 w 640865"/>
              <a:gd name="connsiteY8" fmla="*/ 22615 h 452304"/>
              <a:gd name="connsiteX9" fmla="*/ 22157 w 640865"/>
              <a:gd name="connsiteY9" fmla="*/ 429689 h 4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865" h="452304">
                <a:moveTo>
                  <a:pt x="640865" y="452304"/>
                </a:moveTo>
                <a:lnTo>
                  <a:pt x="0" y="452304"/>
                </a:lnTo>
                <a:lnTo>
                  <a:pt x="0" y="0"/>
                </a:lnTo>
                <a:lnTo>
                  <a:pt x="640865" y="0"/>
                </a:lnTo>
                <a:lnTo>
                  <a:pt x="640865" y="452304"/>
                </a:lnTo>
                <a:close/>
                <a:moveTo>
                  <a:pt x="22157" y="429689"/>
                </a:moveTo>
                <a:lnTo>
                  <a:pt x="618861" y="429689"/>
                </a:lnTo>
                <a:lnTo>
                  <a:pt x="618861" y="22615"/>
                </a:lnTo>
                <a:lnTo>
                  <a:pt x="22157" y="22615"/>
                </a:lnTo>
                <a:lnTo>
                  <a:pt x="22157"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4" name="フリーフォーム: 図形 703">
            <a:extLst>
              <a:ext uri="{FF2B5EF4-FFF2-40B4-BE49-F238E27FC236}">
                <a16:creationId xmlns:a16="http://schemas.microsoft.com/office/drawing/2014/main" id="{0A2D8B00-7159-D858-1177-47CC7B96B3D6}"/>
              </a:ext>
            </a:extLst>
          </p:cNvPr>
          <p:cNvSpPr/>
          <p:nvPr/>
        </p:nvSpPr>
        <p:spPr>
          <a:xfrm>
            <a:off x="2680632" y="5651077"/>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5" name="フリーフォーム: 図形 704">
            <a:extLst>
              <a:ext uri="{FF2B5EF4-FFF2-40B4-BE49-F238E27FC236}">
                <a16:creationId xmlns:a16="http://schemas.microsoft.com/office/drawing/2014/main" id="{151C8DA2-1D58-D0CB-0C9B-23F6B6E7A583}"/>
              </a:ext>
            </a:extLst>
          </p:cNvPr>
          <p:cNvSpPr/>
          <p:nvPr/>
        </p:nvSpPr>
        <p:spPr>
          <a:xfrm>
            <a:off x="2680632" y="5736953"/>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6" name="フリーフォーム: 図形 705">
            <a:extLst>
              <a:ext uri="{FF2B5EF4-FFF2-40B4-BE49-F238E27FC236}">
                <a16:creationId xmlns:a16="http://schemas.microsoft.com/office/drawing/2014/main" id="{24530E80-ACA9-9CAE-9525-6EFC41F53CB6}"/>
              </a:ext>
            </a:extLst>
          </p:cNvPr>
          <p:cNvSpPr/>
          <p:nvPr/>
        </p:nvSpPr>
        <p:spPr>
          <a:xfrm>
            <a:off x="2680632" y="5822830"/>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7" name="フリーフォーム: 図形 706">
            <a:extLst>
              <a:ext uri="{FF2B5EF4-FFF2-40B4-BE49-F238E27FC236}">
                <a16:creationId xmlns:a16="http://schemas.microsoft.com/office/drawing/2014/main" id="{343009FE-FFF6-FA51-EF0E-747548DD694D}"/>
              </a:ext>
            </a:extLst>
          </p:cNvPr>
          <p:cNvSpPr/>
          <p:nvPr/>
        </p:nvSpPr>
        <p:spPr>
          <a:xfrm>
            <a:off x="2680632" y="5908860"/>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8" name="フリーフォーム: 図形 707">
            <a:extLst>
              <a:ext uri="{FF2B5EF4-FFF2-40B4-BE49-F238E27FC236}">
                <a16:creationId xmlns:a16="http://schemas.microsoft.com/office/drawing/2014/main" id="{271AA159-D75A-F594-BF0B-081F6E9E14F5}"/>
              </a:ext>
            </a:extLst>
          </p:cNvPr>
          <p:cNvSpPr/>
          <p:nvPr/>
        </p:nvSpPr>
        <p:spPr>
          <a:xfrm>
            <a:off x="2757952"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09" name="フリーフォーム: 図形 708">
            <a:extLst>
              <a:ext uri="{FF2B5EF4-FFF2-40B4-BE49-F238E27FC236}">
                <a16:creationId xmlns:a16="http://schemas.microsoft.com/office/drawing/2014/main" id="{63AFF58E-0D9E-D1CE-A864-BE9BBF0608C6}"/>
              </a:ext>
            </a:extLst>
          </p:cNvPr>
          <p:cNvSpPr/>
          <p:nvPr/>
        </p:nvSpPr>
        <p:spPr>
          <a:xfrm>
            <a:off x="2846273"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10" name="フリーフォーム: 図形 709">
            <a:extLst>
              <a:ext uri="{FF2B5EF4-FFF2-40B4-BE49-F238E27FC236}">
                <a16:creationId xmlns:a16="http://schemas.microsoft.com/office/drawing/2014/main" id="{1CE6AF14-0A46-1E34-459D-0A842ED575DC}"/>
              </a:ext>
            </a:extLst>
          </p:cNvPr>
          <p:cNvSpPr/>
          <p:nvPr/>
        </p:nvSpPr>
        <p:spPr>
          <a:xfrm>
            <a:off x="2934747"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11" name="フリーフォーム: 図形 710">
            <a:extLst>
              <a:ext uri="{FF2B5EF4-FFF2-40B4-BE49-F238E27FC236}">
                <a16:creationId xmlns:a16="http://schemas.microsoft.com/office/drawing/2014/main" id="{CDCFC47C-0D52-FC61-C19C-A776A00720DA}"/>
              </a:ext>
            </a:extLst>
          </p:cNvPr>
          <p:cNvSpPr/>
          <p:nvPr/>
        </p:nvSpPr>
        <p:spPr>
          <a:xfrm>
            <a:off x="3023069"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12" name="フリーフォーム: 図形 711">
            <a:extLst>
              <a:ext uri="{FF2B5EF4-FFF2-40B4-BE49-F238E27FC236}">
                <a16:creationId xmlns:a16="http://schemas.microsoft.com/office/drawing/2014/main" id="{888AD0A6-1AAD-D002-54BD-DF59A9BA0A20}"/>
              </a:ext>
            </a:extLst>
          </p:cNvPr>
          <p:cNvSpPr/>
          <p:nvPr/>
        </p:nvSpPr>
        <p:spPr>
          <a:xfrm>
            <a:off x="3111543"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13" name="フリーフォーム: 図形 712">
            <a:extLst>
              <a:ext uri="{FF2B5EF4-FFF2-40B4-BE49-F238E27FC236}">
                <a16:creationId xmlns:a16="http://schemas.microsoft.com/office/drawing/2014/main" id="{EC5CB7AD-A59D-479C-BFF3-7F839E7BB53B}"/>
              </a:ext>
            </a:extLst>
          </p:cNvPr>
          <p:cNvSpPr/>
          <p:nvPr/>
        </p:nvSpPr>
        <p:spPr>
          <a:xfrm>
            <a:off x="3199864"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15" name="フリーフォーム: 図形 714">
            <a:extLst>
              <a:ext uri="{FF2B5EF4-FFF2-40B4-BE49-F238E27FC236}">
                <a16:creationId xmlns:a16="http://schemas.microsoft.com/office/drawing/2014/main" id="{82EEBC27-9552-9CAE-FB58-349176B76AAA}"/>
              </a:ext>
            </a:extLst>
          </p:cNvPr>
          <p:cNvSpPr/>
          <p:nvPr/>
        </p:nvSpPr>
        <p:spPr>
          <a:xfrm>
            <a:off x="1911410" y="5074083"/>
            <a:ext cx="2096488" cy="56232"/>
          </a:xfrm>
          <a:custGeom>
            <a:avLst/>
            <a:gdLst>
              <a:gd name="connsiteX0" fmla="*/ 0 w 2096488"/>
              <a:gd name="connsiteY0" fmla="*/ 0 h 56232"/>
              <a:gd name="connsiteX1" fmla="*/ 2096489 w 2096488"/>
              <a:gd name="connsiteY1" fmla="*/ 0 h 56232"/>
              <a:gd name="connsiteX2" fmla="*/ 2096489 w 2096488"/>
              <a:gd name="connsiteY2" fmla="*/ 56232 h 56232"/>
              <a:gd name="connsiteX3" fmla="*/ 0 w 2096488"/>
              <a:gd name="connsiteY3" fmla="*/ 56232 h 56232"/>
            </a:gdLst>
            <a:ahLst/>
            <a:cxnLst>
              <a:cxn ang="0">
                <a:pos x="connsiteX0" y="connsiteY0"/>
              </a:cxn>
              <a:cxn ang="0">
                <a:pos x="connsiteX1" y="connsiteY1"/>
              </a:cxn>
              <a:cxn ang="0">
                <a:pos x="connsiteX2" y="connsiteY2"/>
              </a:cxn>
              <a:cxn ang="0">
                <a:pos x="connsiteX3" y="connsiteY3"/>
              </a:cxn>
            </a:cxnLst>
            <a:rect l="l" t="t" r="r" b="b"/>
            <a:pathLst>
              <a:path w="2096488" h="56232">
                <a:moveTo>
                  <a:pt x="0" y="0"/>
                </a:moveTo>
                <a:lnTo>
                  <a:pt x="2096489" y="0"/>
                </a:lnTo>
                <a:lnTo>
                  <a:pt x="2096489" y="56232"/>
                </a:lnTo>
                <a:lnTo>
                  <a:pt x="0" y="56232"/>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16" name="フリーフォーム: 図形 715">
            <a:extLst>
              <a:ext uri="{FF2B5EF4-FFF2-40B4-BE49-F238E27FC236}">
                <a16:creationId xmlns:a16="http://schemas.microsoft.com/office/drawing/2014/main" id="{7881EA74-DF3D-286C-40C3-F26C13A22485}"/>
              </a:ext>
            </a:extLst>
          </p:cNvPr>
          <p:cNvSpPr/>
          <p:nvPr/>
        </p:nvSpPr>
        <p:spPr>
          <a:xfrm>
            <a:off x="3925537" y="5102199"/>
            <a:ext cx="140886" cy="86640"/>
          </a:xfrm>
          <a:custGeom>
            <a:avLst/>
            <a:gdLst>
              <a:gd name="connsiteX0" fmla="*/ 0 w 140886"/>
              <a:gd name="connsiteY0" fmla="*/ 86641 h 86640"/>
              <a:gd name="connsiteX1" fmla="*/ 78084 w 140886"/>
              <a:gd name="connsiteY1" fmla="*/ 0 h 86640"/>
              <a:gd name="connsiteX2" fmla="*/ 140887 w 140886"/>
              <a:gd name="connsiteY2" fmla="*/ 0 h 86640"/>
              <a:gd name="connsiteX3" fmla="*/ 62803 w 140886"/>
              <a:gd name="connsiteY3" fmla="*/ 86641 h 86640"/>
              <a:gd name="connsiteX4" fmla="*/ 0 w 140886"/>
              <a:gd name="connsiteY4" fmla="*/ 86641 h 8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86" h="86640">
                <a:moveTo>
                  <a:pt x="0" y="86641"/>
                </a:moveTo>
                <a:lnTo>
                  <a:pt x="78084" y="0"/>
                </a:lnTo>
                <a:lnTo>
                  <a:pt x="140887" y="0"/>
                </a:lnTo>
                <a:lnTo>
                  <a:pt x="62803" y="86641"/>
                </a:lnTo>
                <a:lnTo>
                  <a:pt x="0" y="86641"/>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17" name="フリーフォーム: 図形 716">
            <a:extLst>
              <a:ext uri="{FF2B5EF4-FFF2-40B4-BE49-F238E27FC236}">
                <a16:creationId xmlns:a16="http://schemas.microsoft.com/office/drawing/2014/main" id="{0EB315FB-AEE6-8741-7EE8-6AFE53E4AFB3}"/>
              </a:ext>
            </a:extLst>
          </p:cNvPr>
          <p:cNvSpPr/>
          <p:nvPr/>
        </p:nvSpPr>
        <p:spPr>
          <a:xfrm>
            <a:off x="3925537" y="5015559"/>
            <a:ext cx="140886" cy="86640"/>
          </a:xfrm>
          <a:custGeom>
            <a:avLst/>
            <a:gdLst>
              <a:gd name="connsiteX0" fmla="*/ 0 w 140886"/>
              <a:gd name="connsiteY0" fmla="*/ 0 h 86640"/>
              <a:gd name="connsiteX1" fmla="*/ 78084 w 140886"/>
              <a:gd name="connsiteY1" fmla="*/ 86641 h 86640"/>
              <a:gd name="connsiteX2" fmla="*/ 140887 w 140886"/>
              <a:gd name="connsiteY2" fmla="*/ 86641 h 86640"/>
              <a:gd name="connsiteX3" fmla="*/ 62803 w 140886"/>
              <a:gd name="connsiteY3" fmla="*/ 0 h 86640"/>
              <a:gd name="connsiteX4" fmla="*/ 0 w 140886"/>
              <a:gd name="connsiteY4" fmla="*/ 0 h 86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86" h="86640">
                <a:moveTo>
                  <a:pt x="0" y="0"/>
                </a:moveTo>
                <a:lnTo>
                  <a:pt x="78084" y="86641"/>
                </a:lnTo>
                <a:lnTo>
                  <a:pt x="140887" y="86641"/>
                </a:lnTo>
                <a:lnTo>
                  <a:pt x="62803" y="0"/>
                </a:lnTo>
                <a:lnTo>
                  <a:pt x="0" y="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19" name="フリーフォーム: 図形 718">
            <a:extLst>
              <a:ext uri="{FF2B5EF4-FFF2-40B4-BE49-F238E27FC236}">
                <a16:creationId xmlns:a16="http://schemas.microsoft.com/office/drawing/2014/main" id="{E08D78C1-A546-199E-CCEB-7F0A646FBD55}"/>
              </a:ext>
            </a:extLst>
          </p:cNvPr>
          <p:cNvSpPr/>
          <p:nvPr/>
        </p:nvSpPr>
        <p:spPr>
          <a:xfrm>
            <a:off x="3514643" y="5381834"/>
            <a:ext cx="759747" cy="688083"/>
          </a:xfrm>
          <a:custGeom>
            <a:avLst/>
            <a:gdLst>
              <a:gd name="connsiteX0" fmla="*/ 723075 w 759747"/>
              <a:gd name="connsiteY0" fmla="*/ 688083 h 688083"/>
              <a:gd name="connsiteX1" fmla="*/ 36673 w 759747"/>
              <a:gd name="connsiteY1" fmla="*/ 688083 h 688083"/>
              <a:gd name="connsiteX2" fmla="*/ 0 w 759747"/>
              <a:gd name="connsiteY2" fmla="*/ 650493 h 688083"/>
              <a:gd name="connsiteX3" fmla="*/ 0 w 759747"/>
              <a:gd name="connsiteY3" fmla="*/ 37590 h 688083"/>
              <a:gd name="connsiteX4" fmla="*/ 36673 w 759747"/>
              <a:gd name="connsiteY4" fmla="*/ 0 h 688083"/>
              <a:gd name="connsiteX5" fmla="*/ 723075 w 759747"/>
              <a:gd name="connsiteY5" fmla="*/ 0 h 688083"/>
              <a:gd name="connsiteX6" fmla="*/ 759748 w 759747"/>
              <a:gd name="connsiteY6" fmla="*/ 37590 h 688083"/>
              <a:gd name="connsiteX7" fmla="*/ 759748 w 759747"/>
              <a:gd name="connsiteY7" fmla="*/ 650493 h 688083"/>
              <a:gd name="connsiteX8" fmla="*/ 723075 w 759747"/>
              <a:gd name="connsiteY8" fmla="*/ 688083 h 688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747" h="688083">
                <a:moveTo>
                  <a:pt x="723075" y="688083"/>
                </a:moveTo>
                <a:lnTo>
                  <a:pt x="36673" y="688083"/>
                </a:lnTo>
                <a:cubicBezTo>
                  <a:pt x="16503" y="688083"/>
                  <a:pt x="0" y="671274"/>
                  <a:pt x="0" y="650493"/>
                </a:cubicBezTo>
                <a:lnTo>
                  <a:pt x="0" y="37590"/>
                </a:lnTo>
                <a:cubicBezTo>
                  <a:pt x="0" y="16809"/>
                  <a:pt x="16350" y="0"/>
                  <a:pt x="36673" y="0"/>
                </a:cubicBezTo>
                <a:lnTo>
                  <a:pt x="723075" y="0"/>
                </a:lnTo>
                <a:cubicBezTo>
                  <a:pt x="743245" y="0"/>
                  <a:pt x="759748" y="16809"/>
                  <a:pt x="759748" y="37590"/>
                </a:cubicBezTo>
                <a:lnTo>
                  <a:pt x="759748" y="650493"/>
                </a:lnTo>
                <a:cubicBezTo>
                  <a:pt x="759748" y="671274"/>
                  <a:pt x="743398" y="688083"/>
                  <a:pt x="723075" y="688083"/>
                </a:cubicBezTo>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0" name="フリーフォーム: 図形 719">
            <a:extLst>
              <a:ext uri="{FF2B5EF4-FFF2-40B4-BE49-F238E27FC236}">
                <a16:creationId xmlns:a16="http://schemas.microsoft.com/office/drawing/2014/main" id="{ED6C4DB0-908B-6D87-B6ED-B581EEB4B0AF}"/>
              </a:ext>
            </a:extLst>
          </p:cNvPr>
          <p:cNvSpPr/>
          <p:nvPr/>
        </p:nvSpPr>
        <p:spPr>
          <a:xfrm>
            <a:off x="3514796" y="5319336"/>
            <a:ext cx="759594" cy="191770"/>
          </a:xfrm>
          <a:custGeom>
            <a:avLst/>
            <a:gdLst>
              <a:gd name="connsiteX0" fmla="*/ 451692 w 759594"/>
              <a:gd name="connsiteY0" fmla="*/ 62650 h 191770"/>
              <a:gd name="connsiteX1" fmla="*/ 440232 w 759594"/>
              <a:gd name="connsiteY1" fmla="*/ 52565 h 191770"/>
              <a:gd name="connsiteX2" fmla="*/ 379874 w 759594"/>
              <a:gd name="connsiteY2" fmla="*/ 0 h 191770"/>
              <a:gd name="connsiteX3" fmla="*/ 319363 w 759594"/>
              <a:gd name="connsiteY3" fmla="*/ 52565 h 191770"/>
              <a:gd name="connsiteX4" fmla="*/ 307903 w 759594"/>
              <a:gd name="connsiteY4" fmla="*/ 62650 h 191770"/>
              <a:gd name="connsiteX5" fmla="*/ 36673 w 759594"/>
              <a:gd name="connsiteY5" fmla="*/ 62650 h 191770"/>
              <a:gd name="connsiteX6" fmla="*/ 0 w 759594"/>
              <a:gd name="connsiteY6" fmla="*/ 100240 h 191770"/>
              <a:gd name="connsiteX7" fmla="*/ 0 w 759594"/>
              <a:gd name="connsiteY7" fmla="*/ 191771 h 191770"/>
              <a:gd name="connsiteX8" fmla="*/ 759595 w 759594"/>
              <a:gd name="connsiteY8" fmla="*/ 191771 h 191770"/>
              <a:gd name="connsiteX9" fmla="*/ 759595 w 759594"/>
              <a:gd name="connsiteY9" fmla="*/ 100240 h 191770"/>
              <a:gd name="connsiteX10" fmla="*/ 722922 w 759594"/>
              <a:gd name="connsiteY10" fmla="*/ 62650 h 191770"/>
              <a:gd name="connsiteX11" fmla="*/ 451692 w 759594"/>
              <a:gd name="connsiteY11" fmla="*/ 62650 h 191770"/>
              <a:gd name="connsiteX12" fmla="*/ 379721 w 759594"/>
              <a:gd name="connsiteY12" fmla="*/ 38660 h 191770"/>
              <a:gd name="connsiteX13" fmla="*/ 381249 w 759594"/>
              <a:gd name="connsiteY13" fmla="*/ 38660 h 191770"/>
              <a:gd name="connsiteX14" fmla="*/ 380027 w 759594"/>
              <a:gd name="connsiteY14" fmla="*/ 62497 h 191770"/>
              <a:gd name="connsiteX15" fmla="*/ 379263 w 759594"/>
              <a:gd name="connsiteY15" fmla="*/ 62497 h 191770"/>
              <a:gd name="connsiteX16" fmla="*/ 378040 w 759594"/>
              <a:gd name="connsiteY16" fmla="*/ 38660 h 191770"/>
              <a:gd name="connsiteX17" fmla="*/ 379721 w 759594"/>
              <a:gd name="connsiteY17" fmla="*/ 38660 h 19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9594" h="191770">
                <a:moveTo>
                  <a:pt x="451692" y="62650"/>
                </a:moveTo>
                <a:cubicBezTo>
                  <a:pt x="445886" y="62650"/>
                  <a:pt x="441149" y="58372"/>
                  <a:pt x="440232" y="52565"/>
                </a:cubicBezTo>
                <a:cubicBezTo>
                  <a:pt x="435495" y="22768"/>
                  <a:pt x="410282" y="0"/>
                  <a:pt x="379874" y="0"/>
                </a:cubicBezTo>
                <a:cubicBezTo>
                  <a:pt x="349466" y="0"/>
                  <a:pt x="324100" y="22768"/>
                  <a:pt x="319363" y="52565"/>
                </a:cubicBezTo>
                <a:cubicBezTo>
                  <a:pt x="318446" y="58372"/>
                  <a:pt x="313556" y="62650"/>
                  <a:pt x="307903" y="62650"/>
                </a:cubicBezTo>
                <a:lnTo>
                  <a:pt x="36673" y="62650"/>
                </a:lnTo>
                <a:cubicBezTo>
                  <a:pt x="16503" y="62650"/>
                  <a:pt x="0" y="79459"/>
                  <a:pt x="0" y="100240"/>
                </a:cubicBezTo>
                <a:lnTo>
                  <a:pt x="0" y="191771"/>
                </a:lnTo>
                <a:lnTo>
                  <a:pt x="759595" y="191771"/>
                </a:lnTo>
                <a:lnTo>
                  <a:pt x="759595" y="100240"/>
                </a:lnTo>
                <a:cubicBezTo>
                  <a:pt x="759595" y="79459"/>
                  <a:pt x="743245" y="62650"/>
                  <a:pt x="722922" y="62650"/>
                </a:cubicBezTo>
                <a:lnTo>
                  <a:pt x="451692" y="62650"/>
                </a:lnTo>
                <a:close/>
                <a:moveTo>
                  <a:pt x="379721" y="38660"/>
                </a:moveTo>
                <a:cubicBezTo>
                  <a:pt x="379721" y="38660"/>
                  <a:pt x="380791" y="38660"/>
                  <a:pt x="381249" y="38660"/>
                </a:cubicBezTo>
                <a:cubicBezTo>
                  <a:pt x="396071" y="39729"/>
                  <a:pt x="394849" y="62497"/>
                  <a:pt x="380027" y="62497"/>
                </a:cubicBezTo>
                <a:lnTo>
                  <a:pt x="379263" y="62497"/>
                </a:lnTo>
                <a:cubicBezTo>
                  <a:pt x="364440" y="62497"/>
                  <a:pt x="363371" y="39577"/>
                  <a:pt x="378040" y="38660"/>
                </a:cubicBezTo>
                <a:cubicBezTo>
                  <a:pt x="378652" y="38660"/>
                  <a:pt x="379110" y="38660"/>
                  <a:pt x="379721" y="38660"/>
                </a:cubicBezTo>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1" name="フリーフォーム: 図形 720">
            <a:extLst>
              <a:ext uri="{FF2B5EF4-FFF2-40B4-BE49-F238E27FC236}">
                <a16:creationId xmlns:a16="http://schemas.microsoft.com/office/drawing/2014/main" id="{4208C0FA-86FA-95C1-DA7C-8B8AF48F7AFE}"/>
              </a:ext>
            </a:extLst>
          </p:cNvPr>
          <p:cNvSpPr/>
          <p:nvPr/>
        </p:nvSpPr>
        <p:spPr>
          <a:xfrm>
            <a:off x="3499974" y="5304208"/>
            <a:ext cx="789086" cy="780836"/>
          </a:xfrm>
          <a:custGeom>
            <a:avLst/>
            <a:gdLst>
              <a:gd name="connsiteX0" fmla="*/ 737744 w 789086"/>
              <a:gd name="connsiteY0" fmla="*/ 780836 h 780836"/>
              <a:gd name="connsiteX1" fmla="*/ 51343 w 789086"/>
              <a:gd name="connsiteY1" fmla="*/ 780836 h 780836"/>
              <a:gd name="connsiteX2" fmla="*/ 0 w 789086"/>
              <a:gd name="connsiteY2" fmla="*/ 728271 h 780836"/>
              <a:gd name="connsiteX3" fmla="*/ 0 w 789086"/>
              <a:gd name="connsiteY3" fmla="*/ 115368 h 780836"/>
              <a:gd name="connsiteX4" fmla="*/ 51343 w 789086"/>
              <a:gd name="connsiteY4" fmla="*/ 62803 h 780836"/>
              <a:gd name="connsiteX5" fmla="*/ 319974 w 789086"/>
              <a:gd name="connsiteY5" fmla="*/ 62803 h 780836"/>
              <a:gd name="connsiteX6" fmla="*/ 394543 w 789086"/>
              <a:gd name="connsiteY6" fmla="*/ 0 h 780836"/>
              <a:gd name="connsiteX7" fmla="*/ 469112 w 789086"/>
              <a:gd name="connsiteY7" fmla="*/ 62803 h 780836"/>
              <a:gd name="connsiteX8" fmla="*/ 737744 w 789086"/>
              <a:gd name="connsiteY8" fmla="*/ 62803 h 780836"/>
              <a:gd name="connsiteX9" fmla="*/ 789087 w 789086"/>
              <a:gd name="connsiteY9" fmla="*/ 115368 h 780836"/>
              <a:gd name="connsiteX10" fmla="*/ 789087 w 789086"/>
              <a:gd name="connsiteY10" fmla="*/ 728271 h 780836"/>
              <a:gd name="connsiteX11" fmla="*/ 737744 w 789086"/>
              <a:gd name="connsiteY11" fmla="*/ 780836 h 780836"/>
              <a:gd name="connsiteX12" fmla="*/ 51495 w 789086"/>
              <a:gd name="connsiteY12" fmla="*/ 92906 h 780836"/>
              <a:gd name="connsiteX13" fmla="*/ 29644 w 789086"/>
              <a:gd name="connsiteY13" fmla="*/ 115368 h 780836"/>
              <a:gd name="connsiteX14" fmla="*/ 29644 w 789086"/>
              <a:gd name="connsiteY14" fmla="*/ 728271 h 780836"/>
              <a:gd name="connsiteX15" fmla="*/ 51495 w 789086"/>
              <a:gd name="connsiteY15" fmla="*/ 750733 h 780836"/>
              <a:gd name="connsiteX16" fmla="*/ 737897 w 789086"/>
              <a:gd name="connsiteY16" fmla="*/ 750733 h 780836"/>
              <a:gd name="connsiteX17" fmla="*/ 759748 w 789086"/>
              <a:gd name="connsiteY17" fmla="*/ 728271 h 780836"/>
              <a:gd name="connsiteX18" fmla="*/ 759748 w 789086"/>
              <a:gd name="connsiteY18" fmla="*/ 115368 h 780836"/>
              <a:gd name="connsiteX19" fmla="*/ 737897 w 789086"/>
              <a:gd name="connsiteY19" fmla="*/ 92906 h 780836"/>
              <a:gd name="connsiteX20" fmla="*/ 441302 w 789086"/>
              <a:gd name="connsiteY20" fmla="*/ 92906 h 780836"/>
              <a:gd name="connsiteX21" fmla="*/ 441302 w 789086"/>
              <a:gd name="connsiteY21" fmla="*/ 77778 h 780836"/>
              <a:gd name="connsiteX22" fmla="*/ 394849 w 789086"/>
              <a:gd name="connsiteY22" fmla="*/ 30103 h 780836"/>
              <a:gd name="connsiteX23" fmla="*/ 348396 w 789086"/>
              <a:gd name="connsiteY23" fmla="*/ 77778 h 780836"/>
              <a:gd name="connsiteX24" fmla="*/ 348396 w 789086"/>
              <a:gd name="connsiteY24" fmla="*/ 92906 h 780836"/>
              <a:gd name="connsiteX25" fmla="*/ 51801 w 789086"/>
              <a:gd name="connsiteY25" fmla="*/ 92906 h 780836"/>
              <a:gd name="connsiteX26" fmla="*/ 432744 w 789086"/>
              <a:gd name="connsiteY26" fmla="*/ 92906 h 780836"/>
              <a:gd name="connsiteX27" fmla="*/ 356648 w 789086"/>
              <a:gd name="connsiteY27" fmla="*/ 92906 h 780836"/>
              <a:gd name="connsiteX28" fmla="*/ 356648 w 789086"/>
              <a:gd name="connsiteY28" fmla="*/ 77778 h 780836"/>
              <a:gd name="connsiteX29" fmla="*/ 394696 w 789086"/>
              <a:gd name="connsiteY29" fmla="*/ 38813 h 780836"/>
              <a:gd name="connsiteX30" fmla="*/ 432744 w 789086"/>
              <a:gd name="connsiteY30" fmla="*/ 77778 h 780836"/>
              <a:gd name="connsiteX31" fmla="*/ 432744 w 789086"/>
              <a:gd name="connsiteY31" fmla="*/ 92906 h 78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9086" h="780836">
                <a:moveTo>
                  <a:pt x="737744" y="780836"/>
                </a:moveTo>
                <a:lnTo>
                  <a:pt x="51343" y="780836"/>
                </a:lnTo>
                <a:cubicBezTo>
                  <a:pt x="23074" y="780836"/>
                  <a:pt x="0" y="757304"/>
                  <a:pt x="0" y="728271"/>
                </a:cubicBezTo>
                <a:lnTo>
                  <a:pt x="0" y="115368"/>
                </a:lnTo>
                <a:cubicBezTo>
                  <a:pt x="0" y="86335"/>
                  <a:pt x="23074" y="62803"/>
                  <a:pt x="51343" y="62803"/>
                </a:cubicBezTo>
                <a:lnTo>
                  <a:pt x="319974" y="62803"/>
                </a:lnTo>
                <a:cubicBezTo>
                  <a:pt x="326851" y="27047"/>
                  <a:pt x="357564" y="0"/>
                  <a:pt x="394543" y="0"/>
                </a:cubicBezTo>
                <a:cubicBezTo>
                  <a:pt x="431522" y="0"/>
                  <a:pt x="462236" y="27047"/>
                  <a:pt x="469112" y="62803"/>
                </a:cubicBezTo>
                <a:lnTo>
                  <a:pt x="737744" y="62803"/>
                </a:lnTo>
                <a:cubicBezTo>
                  <a:pt x="766013" y="62803"/>
                  <a:pt x="789087" y="86335"/>
                  <a:pt x="789087" y="115368"/>
                </a:cubicBezTo>
                <a:lnTo>
                  <a:pt x="789087" y="728271"/>
                </a:lnTo>
                <a:cubicBezTo>
                  <a:pt x="789087" y="757304"/>
                  <a:pt x="766013" y="780836"/>
                  <a:pt x="737744" y="780836"/>
                </a:cubicBezTo>
                <a:moveTo>
                  <a:pt x="51495" y="92906"/>
                </a:moveTo>
                <a:cubicBezTo>
                  <a:pt x="39424" y="92906"/>
                  <a:pt x="29644" y="102991"/>
                  <a:pt x="29644" y="115368"/>
                </a:cubicBezTo>
                <a:lnTo>
                  <a:pt x="29644" y="728271"/>
                </a:lnTo>
                <a:cubicBezTo>
                  <a:pt x="29644" y="740648"/>
                  <a:pt x="39424" y="750733"/>
                  <a:pt x="51495" y="750733"/>
                </a:cubicBezTo>
                <a:lnTo>
                  <a:pt x="737897" y="750733"/>
                </a:lnTo>
                <a:cubicBezTo>
                  <a:pt x="749968" y="750733"/>
                  <a:pt x="759748" y="740648"/>
                  <a:pt x="759748" y="728271"/>
                </a:cubicBezTo>
                <a:lnTo>
                  <a:pt x="759748" y="115368"/>
                </a:lnTo>
                <a:cubicBezTo>
                  <a:pt x="759748" y="102991"/>
                  <a:pt x="749968" y="92906"/>
                  <a:pt x="737897" y="92906"/>
                </a:cubicBezTo>
                <a:lnTo>
                  <a:pt x="441302" y="92906"/>
                </a:lnTo>
                <a:lnTo>
                  <a:pt x="441302" y="77778"/>
                </a:lnTo>
                <a:cubicBezTo>
                  <a:pt x="441302" y="51495"/>
                  <a:pt x="420367" y="30103"/>
                  <a:pt x="394849" y="30103"/>
                </a:cubicBezTo>
                <a:cubicBezTo>
                  <a:pt x="369330" y="30103"/>
                  <a:pt x="348396" y="51495"/>
                  <a:pt x="348396" y="77778"/>
                </a:cubicBezTo>
                <a:lnTo>
                  <a:pt x="348396" y="92906"/>
                </a:lnTo>
                <a:lnTo>
                  <a:pt x="51801" y="92906"/>
                </a:lnTo>
                <a:close/>
                <a:moveTo>
                  <a:pt x="432744" y="92906"/>
                </a:moveTo>
                <a:lnTo>
                  <a:pt x="356648" y="92906"/>
                </a:lnTo>
                <a:lnTo>
                  <a:pt x="356648" y="77778"/>
                </a:lnTo>
                <a:cubicBezTo>
                  <a:pt x="356648" y="56233"/>
                  <a:pt x="373762" y="38813"/>
                  <a:pt x="394696" y="38813"/>
                </a:cubicBezTo>
                <a:cubicBezTo>
                  <a:pt x="415630" y="38813"/>
                  <a:pt x="432744" y="56233"/>
                  <a:pt x="432744" y="77778"/>
                </a:cubicBezTo>
                <a:lnTo>
                  <a:pt x="432744" y="92906"/>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2" name="フリーフォーム: 図形 721">
            <a:extLst>
              <a:ext uri="{FF2B5EF4-FFF2-40B4-BE49-F238E27FC236}">
                <a16:creationId xmlns:a16="http://schemas.microsoft.com/office/drawing/2014/main" id="{367F211B-F90C-EFB0-10FB-E0B5424667F2}"/>
              </a:ext>
            </a:extLst>
          </p:cNvPr>
          <p:cNvSpPr/>
          <p:nvPr/>
        </p:nvSpPr>
        <p:spPr>
          <a:xfrm>
            <a:off x="3585851" y="5576355"/>
            <a:ext cx="88474" cy="429688"/>
          </a:xfrm>
          <a:custGeom>
            <a:avLst/>
            <a:gdLst>
              <a:gd name="connsiteX0" fmla="*/ 0 w 88474"/>
              <a:gd name="connsiteY0" fmla="*/ 0 h 429688"/>
              <a:gd name="connsiteX1" fmla="*/ 88474 w 88474"/>
              <a:gd name="connsiteY1" fmla="*/ 0 h 429688"/>
              <a:gd name="connsiteX2" fmla="*/ 88474 w 88474"/>
              <a:gd name="connsiteY2" fmla="*/ 429689 h 429688"/>
              <a:gd name="connsiteX3" fmla="*/ 0 w 88474"/>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88474" h="429688">
                <a:moveTo>
                  <a:pt x="0" y="0"/>
                </a:moveTo>
                <a:lnTo>
                  <a:pt x="88474" y="0"/>
                </a:lnTo>
                <a:lnTo>
                  <a:pt x="88474" y="429689"/>
                </a:lnTo>
                <a:lnTo>
                  <a:pt x="0" y="429689"/>
                </a:lnTo>
                <a:close/>
              </a:path>
            </a:pathLst>
          </a:custGeom>
          <a:solidFill>
            <a:srgbClr val="ECA4BB"/>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3" name="フリーフォーム: 図形 722">
            <a:extLst>
              <a:ext uri="{FF2B5EF4-FFF2-40B4-BE49-F238E27FC236}">
                <a16:creationId xmlns:a16="http://schemas.microsoft.com/office/drawing/2014/main" id="{4052DA49-399C-22DD-6243-600050E70355}"/>
              </a:ext>
            </a:extLst>
          </p:cNvPr>
          <p:cNvSpPr/>
          <p:nvPr/>
        </p:nvSpPr>
        <p:spPr>
          <a:xfrm>
            <a:off x="4117460" y="5576355"/>
            <a:ext cx="88474" cy="429688"/>
          </a:xfrm>
          <a:custGeom>
            <a:avLst/>
            <a:gdLst>
              <a:gd name="connsiteX0" fmla="*/ 0 w 88474"/>
              <a:gd name="connsiteY0" fmla="*/ 0 h 429688"/>
              <a:gd name="connsiteX1" fmla="*/ 88474 w 88474"/>
              <a:gd name="connsiteY1" fmla="*/ 0 h 429688"/>
              <a:gd name="connsiteX2" fmla="*/ 88474 w 88474"/>
              <a:gd name="connsiteY2" fmla="*/ 429689 h 429688"/>
              <a:gd name="connsiteX3" fmla="*/ 0 w 88474"/>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88474" h="429688">
                <a:moveTo>
                  <a:pt x="0" y="0"/>
                </a:moveTo>
                <a:lnTo>
                  <a:pt x="88474" y="0"/>
                </a:lnTo>
                <a:lnTo>
                  <a:pt x="88474" y="429689"/>
                </a:lnTo>
                <a:lnTo>
                  <a:pt x="0" y="429689"/>
                </a:lnTo>
                <a:close/>
              </a:path>
            </a:pathLst>
          </a:custGeom>
          <a:solidFill>
            <a:srgbClr val="74C8D7"/>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4" name="フリーフォーム: 図形 723">
            <a:extLst>
              <a:ext uri="{FF2B5EF4-FFF2-40B4-BE49-F238E27FC236}">
                <a16:creationId xmlns:a16="http://schemas.microsoft.com/office/drawing/2014/main" id="{47C25BF6-F642-0595-B79F-B69C2FA79892}"/>
              </a:ext>
            </a:extLst>
          </p:cNvPr>
          <p:cNvSpPr/>
          <p:nvPr/>
        </p:nvSpPr>
        <p:spPr>
          <a:xfrm>
            <a:off x="3574696" y="5565047"/>
            <a:ext cx="640865" cy="452304"/>
          </a:xfrm>
          <a:custGeom>
            <a:avLst/>
            <a:gdLst>
              <a:gd name="connsiteX0" fmla="*/ 640865 w 640865"/>
              <a:gd name="connsiteY0" fmla="*/ 452304 h 452304"/>
              <a:gd name="connsiteX1" fmla="*/ 0 w 640865"/>
              <a:gd name="connsiteY1" fmla="*/ 452304 h 452304"/>
              <a:gd name="connsiteX2" fmla="*/ 0 w 640865"/>
              <a:gd name="connsiteY2" fmla="*/ 0 h 452304"/>
              <a:gd name="connsiteX3" fmla="*/ 640865 w 640865"/>
              <a:gd name="connsiteY3" fmla="*/ 0 h 452304"/>
              <a:gd name="connsiteX4" fmla="*/ 640865 w 640865"/>
              <a:gd name="connsiteY4" fmla="*/ 452304 h 452304"/>
              <a:gd name="connsiteX5" fmla="*/ 22157 w 640865"/>
              <a:gd name="connsiteY5" fmla="*/ 429689 h 452304"/>
              <a:gd name="connsiteX6" fmla="*/ 618861 w 640865"/>
              <a:gd name="connsiteY6" fmla="*/ 429689 h 452304"/>
              <a:gd name="connsiteX7" fmla="*/ 618861 w 640865"/>
              <a:gd name="connsiteY7" fmla="*/ 22615 h 452304"/>
              <a:gd name="connsiteX8" fmla="*/ 22157 w 640865"/>
              <a:gd name="connsiteY8" fmla="*/ 22615 h 452304"/>
              <a:gd name="connsiteX9" fmla="*/ 22157 w 640865"/>
              <a:gd name="connsiteY9" fmla="*/ 429689 h 45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865" h="452304">
                <a:moveTo>
                  <a:pt x="640865" y="452304"/>
                </a:moveTo>
                <a:lnTo>
                  <a:pt x="0" y="452304"/>
                </a:lnTo>
                <a:lnTo>
                  <a:pt x="0" y="0"/>
                </a:lnTo>
                <a:lnTo>
                  <a:pt x="640865" y="0"/>
                </a:lnTo>
                <a:lnTo>
                  <a:pt x="640865" y="452304"/>
                </a:lnTo>
                <a:close/>
                <a:moveTo>
                  <a:pt x="22157" y="429689"/>
                </a:moveTo>
                <a:lnTo>
                  <a:pt x="618861" y="429689"/>
                </a:lnTo>
                <a:lnTo>
                  <a:pt x="618861" y="22615"/>
                </a:lnTo>
                <a:lnTo>
                  <a:pt x="22157" y="22615"/>
                </a:lnTo>
                <a:lnTo>
                  <a:pt x="22157"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5" name="フリーフォーム: 図形 724">
            <a:extLst>
              <a:ext uri="{FF2B5EF4-FFF2-40B4-BE49-F238E27FC236}">
                <a16:creationId xmlns:a16="http://schemas.microsoft.com/office/drawing/2014/main" id="{E5A5BA41-F1C8-EAAA-F16A-C20498B88650}"/>
              </a:ext>
            </a:extLst>
          </p:cNvPr>
          <p:cNvSpPr/>
          <p:nvPr/>
        </p:nvSpPr>
        <p:spPr>
          <a:xfrm>
            <a:off x="3585851" y="5651077"/>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6" name="フリーフォーム: 図形 725">
            <a:extLst>
              <a:ext uri="{FF2B5EF4-FFF2-40B4-BE49-F238E27FC236}">
                <a16:creationId xmlns:a16="http://schemas.microsoft.com/office/drawing/2014/main" id="{749C4320-BDB3-4242-DE1A-FC42D102583C}"/>
              </a:ext>
            </a:extLst>
          </p:cNvPr>
          <p:cNvSpPr/>
          <p:nvPr/>
        </p:nvSpPr>
        <p:spPr>
          <a:xfrm>
            <a:off x="3585851" y="5736953"/>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7" name="フリーフォーム: 図形 726">
            <a:extLst>
              <a:ext uri="{FF2B5EF4-FFF2-40B4-BE49-F238E27FC236}">
                <a16:creationId xmlns:a16="http://schemas.microsoft.com/office/drawing/2014/main" id="{A17FF41E-2887-3685-6CDD-A93EA142B28F}"/>
              </a:ext>
            </a:extLst>
          </p:cNvPr>
          <p:cNvSpPr/>
          <p:nvPr/>
        </p:nvSpPr>
        <p:spPr>
          <a:xfrm>
            <a:off x="3585851" y="5822830"/>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8" name="フリーフォーム: 図形 727">
            <a:extLst>
              <a:ext uri="{FF2B5EF4-FFF2-40B4-BE49-F238E27FC236}">
                <a16:creationId xmlns:a16="http://schemas.microsoft.com/office/drawing/2014/main" id="{3A5DE2DA-87F8-02DE-474F-8E0DC2FFF65B}"/>
              </a:ext>
            </a:extLst>
          </p:cNvPr>
          <p:cNvSpPr/>
          <p:nvPr/>
        </p:nvSpPr>
        <p:spPr>
          <a:xfrm>
            <a:off x="3585851" y="5908860"/>
            <a:ext cx="620083" cy="22615"/>
          </a:xfrm>
          <a:custGeom>
            <a:avLst/>
            <a:gdLst>
              <a:gd name="connsiteX0" fmla="*/ 0 w 620083"/>
              <a:gd name="connsiteY0" fmla="*/ 0 h 22615"/>
              <a:gd name="connsiteX1" fmla="*/ 620084 w 620083"/>
              <a:gd name="connsiteY1" fmla="*/ 0 h 22615"/>
              <a:gd name="connsiteX2" fmla="*/ 620084 w 620083"/>
              <a:gd name="connsiteY2" fmla="*/ 22615 h 22615"/>
              <a:gd name="connsiteX3" fmla="*/ 0 w 620083"/>
              <a:gd name="connsiteY3" fmla="*/ 22615 h 22615"/>
            </a:gdLst>
            <a:ahLst/>
            <a:cxnLst>
              <a:cxn ang="0">
                <a:pos x="connsiteX0" y="connsiteY0"/>
              </a:cxn>
              <a:cxn ang="0">
                <a:pos x="connsiteX1" y="connsiteY1"/>
              </a:cxn>
              <a:cxn ang="0">
                <a:pos x="connsiteX2" y="connsiteY2"/>
              </a:cxn>
              <a:cxn ang="0">
                <a:pos x="connsiteX3" y="connsiteY3"/>
              </a:cxn>
            </a:cxnLst>
            <a:rect l="l" t="t" r="r" b="b"/>
            <a:pathLst>
              <a:path w="620083" h="22615">
                <a:moveTo>
                  <a:pt x="0" y="0"/>
                </a:moveTo>
                <a:lnTo>
                  <a:pt x="620084" y="0"/>
                </a:lnTo>
                <a:lnTo>
                  <a:pt x="620084" y="22615"/>
                </a:lnTo>
                <a:lnTo>
                  <a:pt x="0" y="22615"/>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29" name="フリーフォーム: 図形 728">
            <a:extLst>
              <a:ext uri="{FF2B5EF4-FFF2-40B4-BE49-F238E27FC236}">
                <a16:creationId xmlns:a16="http://schemas.microsoft.com/office/drawing/2014/main" id="{842DCCDB-CC96-DA16-DA20-A9490ECB4836}"/>
              </a:ext>
            </a:extLst>
          </p:cNvPr>
          <p:cNvSpPr/>
          <p:nvPr/>
        </p:nvSpPr>
        <p:spPr>
          <a:xfrm>
            <a:off x="3663170"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30" name="フリーフォーム: 図形 729">
            <a:extLst>
              <a:ext uri="{FF2B5EF4-FFF2-40B4-BE49-F238E27FC236}">
                <a16:creationId xmlns:a16="http://schemas.microsoft.com/office/drawing/2014/main" id="{E32104E7-799A-E236-4AB6-AED4CAEDDB1D}"/>
              </a:ext>
            </a:extLst>
          </p:cNvPr>
          <p:cNvSpPr/>
          <p:nvPr/>
        </p:nvSpPr>
        <p:spPr>
          <a:xfrm>
            <a:off x="3751492"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31" name="フリーフォーム: 図形 730">
            <a:extLst>
              <a:ext uri="{FF2B5EF4-FFF2-40B4-BE49-F238E27FC236}">
                <a16:creationId xmlns:a16="http://schemas.microsoft.com/office/drawing/2014/main" id="{F674230E-B535-230E-FC0E-08097E9E8138}"/>
              </a:ext>
            </a:extLst>
          </p:cNvPr>
          <p:cNvSpPr/>
          <p:nvPr/>
        </p:nvSpPr>
        <p:spPr>
          <a:xfrm>
            <a:off x="3839966"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32" name="フリーフォーム: 図形 731">
            <a:extLst>
              <a:ext uri="{FF2B5EF4-FFF2-40B4-BE49-F238E27FC236}">
                <a16:creationId xmlns:a16="http://schemas.microsoft.com/office/drawing/2014/main" id="{EF9BFB07-EB91-6AA0-E079-12C02E26D253}"/>
              </a:ext>
            </a:extLst>
          </p:cNvPr>
          <p:cNvSpPr/>
          <p:nvPr/>
        </p:nvSpPr>
        <p:spPr>
          <a:xfrm>
            <a:off x="3928287"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33" name="フリーフォーム: 図形 732">
            <a:extLst>
              <a:ext uri="{FF2B5EF4-FFF2-40B4-BE49-F238E27FC236}">
                <a16:creationId xmlns:a16="http://schemas.microsoft.com/office/drawing/2014/main" id="{F1C66A74-B70D-5EC5-3A6A-4CFF95C862EF}"/>
              </a:ext>
            </a:extLst>
          </p:cNvPr>
          <p:cNvSpPr/>
          <p:nvPr/>
        </p:nvSpPr>
        <p:spPr>
          <a:xfrm>
            <a:off x="4016761"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34" name="フリーフォーム: 図形 733">
            <a:extLst>
              <a:ext uri="{FF2B5EF4-FFF2-40B4-BE49-F238E27FC236}">
                <a16:creationId xmlns:a16="http://schemas.microsoft.com/office/drawing/2014/main" id="{876E13C7-77C7-55CB-EE88-E5886923F5E2}"/>
              </a:ext>
            </a:extLst>
          </p:cNvPr>
          <p:cNvSpPr/>
          <p:nvPr/>
        </p:nvSpPr>
        <p:spPr>
          <a:xfrm>
            <a:off x="4105083" y="5576355"/>
            <a:ext cx="22003" cy="429688"/>
          </a:xfrm>
          <a:custGeom>
            <a:avLst/>
            <a:gdLst>
              <a:gd name="connsiteX0" fmla="*/ 0 w 22003"/>
              <a:gd name="connsiteY0" fmla="*/ 0 h 429688"/>
              <a:gd name="connsiteX1" fmla="*/ 22004 w 22003"/>
              <a:gd name="connsiteY1" fmla="*/ 0 h 429688"/>
              <a:gd name="connsiteX2" fmla="*/ 22004 w 22003"/>
              <a:gd name="connsiteY2" fmla="*/ 429689 h 429688"/>
              <a:gd name="connsiteX3" fmla="*/ 0 w 22003"/>
              <a:gd name="connsiteY3" fmla="*/ 429689 h 429688"/>
            </a:gdLst>
            <a:ahLst/>
            <a:cxnLst>
              <a:cxn ang="0">
                <a:pos x="connsiteX0" y="connsiteY0"/>
              </a:cxn>
              <a:cxn ang="0">
                <a:pos x="connsiteX1" y="connsiteY1"/>
              </a:cxn>
              <a:cxn ang="0">
                <a:pos x="connsiteX2" y="connsiteY2"/>
              </a:cxn>
              <a:cxn ang="0">
                <a:pos x="connsiteX3" y="connsiteY3"/>
              </a:cxn>
            </a:cxnLst>
            <a:rect l="l" t="t" r="r" b="b"/>
            <a:pathLst>
              <a:path w="22003" h="429688">
                <a:moveTo>
                  <a:pt x="0" y="0"/>
                </a:moveTo>
                <a:lnTo>
                  <a:pt x="22004" y="0"/>
                </a:lnTo>
                <a:lnTo>
                  <a:pt x="22004" y="429689"/>
                </a:lnTo>
                <a:lnTo>
                  <a:pt x="0" y="429689"/>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36" name="フリーフォーム: 図形 735">
            <a:extLst>
              <a:ext uri="{FF2B5EF4-FFF2-40B4-BE49-F238E27FC236}">
                <a16:creationId xmlns:a16="http://schemas.microsoft.com/office/drawing/2014/main" id="{79B36BCB-6924-67A0-DFEB-0BC19067DA39}"/>
              </a:ext>
            </a:extLst>
          </p:cNvPr>
          <p:cNvSpPr/>
          <p:nvPr/>
        </p:nvSpPr>
        <p:spPr>
          <a:xfrm>
            <a:off x="4419098" y="5666510"/>
            <a:ext cx="56232" cy="56232"/>
          </a:xfrm>
          <a:custGeom>
            <a:avLst/>
            <a:gdLst>
              <a:gd name="connsiteX0" fmla="*/ 56232 w 56232"/>
              <a:gd name="connsiteY0" fmla="*/ 28116 h 56232"/>
              <a:gd name="connsiteX1" fmla="*/ 28116 w 56232"/>
              <a:gd name="connsiteY1" fmla="*/ 56232 h 56232"/>
              <a:gd name="connsiteX2" fmla="*/ 0 w 56232"/>
              <a:gd name="connsiteY2" fmla="*/ 28116 h 56232"/>
              <a:gd name="connsiteX3" fmla="*/ 28116 w 56232"/>
              <a:gd name="connsiteY3" fmla="*/ 0 h 56232"/>
              <a:gd name="connsiteX4" fmla="*/ 56232 w 56232"/>
              <a:gd name="connsiteY4" fmla="*/ 28116 h 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2" h="56232">
                <a:moveTo>
                  <a:pt x="56232" y="28116"/>
                </a:moveTo>
                <a:cubicBezTo>
                  <a:pt x="56232" y="43702"/>
                  <a:pt x="43550" y="56232"/>
                  <a:pt x="28116" y="56232"/>
                </a:cubicBezTo>
                <a:cubicBezTo>
                  <a:pt x="12683" y="56232"/>
                  <a:pt x="0" y="43702"/>
                  <a:pt x="0" y="28116"/>
                </a:cubicBezTo>
                <a:cubicBezTo>
                  <a:pt x="0" y="12530"/>
                  <a:pt x="12683" y="0"/>
                  <a:pt x="28116" y="0"/>
                </a:cubicBezTo>
                <a:cubicBezTo>
                  <a:pt x="43550" y="0"/>
                  <a:pt x="56232" y="12683"/>
                  <a:pt x="56232" y="28116"/>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37" name="フリーフォーム: 図形 736">
            <a:extLst>
              <a:ext uri="{FF2B5EF4-FFF2-40B4-BE49-F238E27FC236}">
                <a16:creationId xmlns:a16="http://schemas.microsoft.com/office/drawing/2014/main" id="{15FEF369-7FBF-E99A-4DC5-1426D5DED41F}"/>
              </a:ext>
            </a:extLst>
          </p:cNvPr>
          <p:cNvSpPr/>
          <p:nvPr/>
        </p:nvSpPr>
        <p:spPr>
          <a:xfrm>
            <a:off x="4540425" y="5666510"/>
            <a:ext cx="56232" cy="56232"/>
          </a:xfrm>
          <a:custGeom>
            <a:avLst/>
            <a:gdLst>
              <a:gd name="connsiteX0" fmla="*/ 56232 w 56232"/>
              <a:gd name="connsiteY0" fmla="*/ 28116 h 56232"/>
              <a:gd name="connsiteX1" fmla="*/ 28116 w 56232"/>
              <a:gd name="connsiteY1" fmla="*/ 56232 h 56232"/>
              <a:gd name="connsiteX2" fmla="*/ 0 w 56232"/>
              <a:gd name="connsiteY2" fmla="*/ 28116 h 56232"/>
              <a:gd name="connsiteX3" fmla="*/ 28116 w 56232"/>
              <a:gd name="connsiteY3" fmla="*/ 0 h 56232"/>
              <a:gd name="connsiteX4" fmla="*/ 56232 w 56232"/>
              <a:gd name="connsiteY4" fmla="*/ 28116 h 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2" h="56232">
                <a:moveTo>
                  <a:pt x="56232" y="28116"/>
                </a:moveTo>
                <a:cubicBezTo>
                  <a:pt x="56232" y="43702"/>
                  <a:pt x="43550" y="56232"/>
                  <a:pt x="28116" y="56232"/>
                </a:cubicBezTo>
                <a:cubicBezTo>
                  <a:pt x="12683" y="56232"/>
                  <a:pt x="0" y="43702"/>
                  <a:pt x="0" y="28116"/>
                </a:cubicBezTo>
                <a:cubicBezTo>
                  <a:pt x="0" y="12530"/>
                  <a:pt x="12683" y="0"/>
                  <a:pt x="28116" y="0"/>
                </a:cubicBezTo>
                <a:cubicBezTo>
                  <a:pt x="43550" y="0"/>
                  <a:pt x="56232" y="12683"/>
                  <a:pt x="56232" y="28116"/>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38" name="フリーフォーム: 図形 737">
            <a:extLst>
              <a:ext uri="{FF2B5EF4-FFF2-40B4-BE49-F238E27FC236}">
                <a16:creationId xmlns:a16="http://schemas.microsoft.com/office/drawing/2014/main" id="{598270C2-B88A-67F2-4765-19935A9BB400}"/>
              </a:ext>
            </a:extLst>
          </p:cNvPr>
          <p:cNvSpPr/>
          <p:nvPr/>
        </p:nvSpPr>
        <p:spPr>
          <a:xfrm>
            <a:off x="4661753" y="5666510"/>
            <a:ext cx="56232" cy="56232"/>
          </a:xfrm>
          <a:custGeom>
            <a:avLst/>
            <a:gdLst>
              <a:gd name="connsiteX0" fmla="*/ 56232 w 56232"/>
              <a:gd name="connsiteY0" fmla="*/ 28116 h 56232"/>
              <a:gd name="connsiteX1" fmla="*/ 28116 w 56232"/>
              <a:gd name="connsiteY1" fmla="*/ 56232 h 56232"/>
              <a:gd name="connsiteX2" fmla="*/ 0 w 56232"/>
              <a:gd name="connsiteY2" fmla="*/ 28116 h 56232"/>
              <a:gd name="connsiteX3" fmla="*/ 28116 w 56232"/>
              <a:gd name="connsiteY3" fmla="*/ 0 h 56232"/>
              <a:gd name="connsiteX4" fmla="*/ 56232 w 56232"/>
              <a:gd name="connsiteY4" fmla="*/ 28116 h 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32" h="56232">
                <a:moveTo>
                  <a:pt x="56232" y="28116"/>
                </a:moveTo>
                <a:cubicBezTo>
                  <a:pt x="56232" y="43702"/>
                  <a:pt x="43549" y="56232"/>
                  <a:pt x="28116" y="56232"/>
                </a:cubicBezTo>
                <a:cubicBezTo>
                  <a:pt x="12683" y="56232"/>
                  <a:pt x="0" y="43702"/>
                  <a:pt x="0" y="28116"/>
                </a:cubicBezTo>
                <a:cubicBezTo>
                  <a:pt x="0" y="12530"/>
                  <a:pt x="12683" y="0"/>
                  <a:pt x="28116" y="0"/>
                </a:cubicBezTo>
                <a:cubicBezTo>
                  <a:pt x="43549" y="0"/>
                  <a:pt x="56232" y="12683"/>
                  <a:pt x="56232" y="28116"/>
                </a:cubicBezTo>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76" name="フリーフォーム: 図形 775">
            <a:extLst>
              <a:ext uri="{FF2B5EF4-FFF2-40B4-BE49-F238E27FC236}">
                <a16:creationId xmlns:a16="http://schemas.microsoft.com/office/drawing/2014/main" id="{44D9A219-C7CE-4602-F92A-200DD44E604B}"/>
              </a:ext>
            </a:extLst>
          </p:cNvPr>
          <p:cNvSpPr/>
          <p:nvPr/>
        </p:nvSpPr>
        <p:spPr>
          <a:xfrm>
            <a:off x="7700286" y="3624112"/>
            <a:ext cx="37589" cy="51495"/>
          </a:xfrm>
          <a:custGeom>
            <a:avLst/>
            <a:gdLst>
              <a:gd name="connsiteX0" fmla="*/ 0 w 37589"/>
              <a:gd name="connsiteY0" fmla="*/ 16809 h 51495"/>
              <a:gd name="connsiteX1" fmla="*/ 0 w 37589"/>
              <a:gd name="connsiteY1" fmla="*/ 0 h 51495"/>
              <a:gd name="connsiteX2" fmla="*/ 37590 w 37589"/>
              <a:gd name="connsiteY2" fmla="*/ 34687 h 51495"/>
              <a:gd name="connsiteX3" fmla="*/ 37590 w 37589"/>
              <a:gd name="connsiteY3" fmla="*/ 51495 h 51495"/>
              <a:gd name="connsiteX4" fmla="*/ 0 w 37589"/>
              <a:gd name="connsiteY4" fmla="*/ 16809 h 51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89" h="51495">
                <a:moveTo>
                  <a:pt x="0" y="16809"/>
                </a:moveTo>
                <a:lnTo>
                  <a:pt x="0" y="0"/>
                </a:lnTo>
                <a:lnTo>
                  <a:pt x="37590" y="34687"/>
                </a:lnTo>
                <a:lnTo>
                  <a:pt x="37590" y="51495"/>
                </a:lnTo>
                <a:lnTo>
                  <a:pt x="0" y="16809"/>
                </a:lnTo>
                <a:close/>
              </a:path>
            </a:pathLst>
          </a:custGeom>
          <a:solidFill>
            <a:srgbClr val="10193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77" name="フリーフォーム: 図形 776">
            <a:extLst>
              <a:ext uri="{FF2B5EF4-FFF2-40B4-BE49-F238E27FC236}">
                <a16:creationId xmlns:a16="http://schemas.microsoft.com/office/drawing/2014/main" id="{325144C7-A3BE-ACE8-07A3-1838B61BCE7D}"/>
              </a:ext>
            </a:extLst>
          </p:cNvPr>
          <p:cNvSpPr/>
          <p:nvPr/>
        </p:nvSpPr>
        <p:spPr>
          <a:xfrm>
            <a:off x="7737876" y="3658799"/>
            <a:ext cx="13141" cy="16808"/>
          </a:xfrm>
          <a:custGeom>
            <a:avLst/>
            <a:gdLst>
              <a:gd name="connsiteX0" fmla="*/ 0 w 13141"/>
              <a:gd name="connsiteY0" fmla="*/ 0 h 16808"/>
              <a:gd name="connsiteX1" fmla="*/ 13141 w 13141"/>
              <a:gd name="connsiteY1" fmla="*/ 0 h 16808"/>
              <a:gd name="connsiteX2" fmla="*/ 13141 w 13141"/>
              <a:gd name="connsiteY2" fmla="*/ 16809 h 16808"/>
              <a:gd name="connsiteX3" fmla="*/ 0 w 13141"/>
              <a:gd name="connsiteY3" fmla="*/ 16809 h 16808"/>
            </a:gdLst>
            <a:ahLst/>
            <a:cxnLst>
              <a:cxn ang="0">
                <a:pos x="connsiteX0" y="connsiteY0"/>
              </a:cxn>
              <a:cxn ang="0">
                <a:pos x="connsiteX1" y="connsiteY1"/>
              </a:cxn>
              <a:cxn ang="0">
                <a:pos x="connsiteX2" y="connsiteY2"/>
              </a:cxn>
              <a:cxn ang="0">
                <a:pos x="connsiteX3" y="connsiteY3"/>
              </a:cxn>
            </a:cxnLst>
            <a:rect l="l" t="t" r="r" b="b"/>
            <a:pathLst>
              <a:path w="13141" h="16808">
                <a:moveTo>
                  <a:pt x="0" y="0"/>
                </a:moveTo>
                <a:lnTo>
                  <a:pt x="13141" y="0"/>
                </a:lnTo>
                <a:lnTo>
                  <a:pt x="13141" y="16809"/>
                </a:lnTo>
                <a:lnTo>
                  <a:pt x="0" y="16809"/>
                </a:lnTo>
                <a:close/>
              </a:path>
            </a:pathLst>
          </a:custGeom>
          <a:solidFill>
            <a:srgbClr val="10193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78" name="フリーフォーム: 図形 777">
            <a:extLst>
              <a:ext uri="{FF2B5EF4-FFF2-40B4-BE49-F238E27FC236}">
                <a16:creationId xmlns:a16="http://schemas.microsoft.com/office/drawing/2014/main" id="{45A2A17B-B0C2-4337-DE6A-D31D8D012AAB}"/>
              </a:ext>
            </a:extLst>
          </p:cNvPr>
          <p:cNvSpPr/>
          <p:nvPr/>
        </p:nvSpPr>
        <p:spPr>
          <a:xfrm>
            <a:off x="7449418" y="3550766"/>
            <a:ext cx="228458" cy="225477"/>
          </a:xfrm>
          <a:custGeom>
            <a:avLst/>
            <a:gdLst>
              <a:gd name="connsiteX0" fmla="*/ 55124 w 228458"/>
              <a:gd name="connsiteY0" fmla="*/ 76556 h 225477"/>
              <a:gd name="connsiteX1" fmla="*/ 8671 w 228458"/>
              <a:gd name="connsiteY1" fmla="*/ 147763 h 225477"/>
              <a:gd name="connsiteX2" fmla="*/ 878 w 228458"/>
              <a:gd name="connsiteY2" fmla="*/ 193452 h 225477"/>
              <a:gd name="connsiteX3" fmla="*/ 10658 w 228458"/>
              <a:gd name="connsiteY3" fmla="*/ 215914 h 225477"/>
              <a:gd name="connsiteX4" fmla="*/ 39843 w 228458"/>
              <a:gd name="connsiteY4" fmla="*/ 225388 h 225477"/>
              <a:gd name="connsiteX5" fmla="*/ 93325 w 228458"/>
              <a:gd name="connsiteY5" fmla="*/ 215150 h 225477"/>
              <a:gd name="connsiteX6" fmla="*/ 139472 w 228458"/>
              <a:gd name="connsiteY6" fmla="*/ 173281 h 225477"/>
              <a:gd name="connsiteX7" fmla="*/ 187759 w 228458"/>
              <a:gd name="connsiteY7" fmla="*/ 116285 h 225477"/>
              <a:gd name="connsiteX8" fmla="*/ 200900 w 228458"/>
              <a:gd name="connsiteY8" fmla="*/ 102991 h 225477"/>
              <a:gd name="connsiteX9" fmla="*/ 225960 w 228458"/>
              <a:gd name="connsiteY9" fmla="*/ 83432 h 225477"/>
              <a:gd name="connsiteX10" fmla="*/ 228405 w 228458"/>
              <a:gd name="connsiteY10" fmla="*/ 65859 h 225477"/>
              <a:gd name="connsiteX11" fmla="*/ 225043 w 228458"/>
              <a:gd name="connsiteY11" fmla="*/ 0 h 225477"/>
              <a:gd name="connsiteX12" fmla="*/ 115023 w 228458"/>
              <a:gd name="connsiteY12" fmla="*/ 0 h 225477"/>
              <a:gd name="connsiteX13" fmla="*/ 91033 w 228458"/>
              <a:gd name="connsiteY13" fmla="*/ 31936 h 225477"/>
              <a:gd name="connsiteX14" fmla="*/ 54971 w 228458"/>
              <a:gd name="connsiteY14" fmla="*/ 76403 h 22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458" h="225477">
                <a:moveTo>
                  <a:pt x="55124" y="76556"/>
                </a:moveTo>
                <a:cubicBezTo>
                  <a:pt x="36940" y="98560"/>
                  <a:pt x="19826" y="121022"/>
                  <a:pt x="8671" y="147763"/>
                </a:cubicBezTo>
                <a:cubicBezTo>
                  <a:pt x="2711" y="161821"/>
                  <a:pt x="-2026" y="178171"/>
                  <a:pt x="878" y="193452"/>
                </a:cubicBezTo>
                <a:cubicBezTo>
                  <a:pt x="2406" y="201550"/>
                  <a:pt x="4851" y="209955"/>
                  <a:pt x="10658" y="215914"/>
                </a:cubicBezTo>
                <a:cubicBezTo>
                  <a:pt x="17992" y="223402"/>
                  <a:pt x="29300" y="225083"/>
                  <a:pt x="39843" y="225388"/>
                </a:cubicBezTo>
                <a:cubicBezTo>
                  <a:pt x="58180" y="225999"/>
                  <a:pt x="76975" y="223554"/>
                  <a:pt x="93325" y="215150"/>
                </a:cubicBezTo>
                <a:cubicBezTo>
                  <a:pt x="111968" y="205676"/>
                  <a:pt x="126025" y="189173"/>
                  <a:pt x="139472" y="173281"/>
                </a:cubicBezTo>
                <a:lnTo>
                  <a:pt x="187759" y="116285"/>
                </a:lnTo>
                <a:cubicBezTo>
                  <a:pt x="191732" y="111548"/>
                  <a:pt x="195857" y="106658"/>
                  <a:pt x="200900" y="102991"/>
                </a:cubicBezTo>
                <a:cubicBezTo>
                  <a:pt x="209610" y="96573"/>
                  <a:pt x="221223" y="93059"/>
                  <a:pt x="225960" y="83432"/>
                </a:cubicBezTo>
                <a:cubicBezTo>
                  <a:pt x="228558" y="78084"/>
                  <a:pt x="228558" y="71819"/>
                  <a:pt x="228405" y="65859"/>
                </a:cubicBezTo>
                <a:cubicBezTo>
                  <a:pt x="227794" y="43855"/>
                  <a:pt x="226724" y="21851"/>
                  <a:pt x="225043" y="0"/>
                </a:cubicBezTo>
                <a:lnTo>
                  <a:pt x="115023" y="0"/>
                </a:lnTo>
                <a:cubicBezTo>
                  <a:pt x="115023" y="0"/>
                  <a:pt x="100354" y="19406"/>
                  <a:pt x="91033" y="31936"/>
                </a:cubicBezTo>
                <a:cubicBezTo>
                  <a:pt x="79725" y="47217"/>
                  <a:pt x="67043" y="61581"/>
                  <a:pt x="54971" y="76403"/>
                </a:cubicBezTo>
              </a:path>
            </a:pathLst>
          </a:custGeom>
          <a:solidFill>
            <a:srgbClr val="10193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79" name="フリーフォーム: 図形 778">
            <a:extLst>
              <a:ext uri="{FF2B5EF4-FFF2-40B4-BE49-F238E27FC236}">
                <a16:creationId xmlns:a16="http://schemas.microsoft.com/office/drawing/2014/main" id="{3E0AE6A9-6FD6-68DC-6CE5-69E553EBF055}"/>
              </a:ext>
            </a:extLst>
          </p:cNvPr>
          <p:cNvSpPr/>
          <p:nvPr/>
        </p:nvSpPr>
        <p:spPr>
          <a:xfrm>
            <a:off x="7639164" y="3624112"/>
            <a:ext cx="37742" cy="51495"/>
          </a:xfrm>
          <a:custGeom>
            <a:avLst/>
            <a:gdLst>
              <a:gd name="connsiteX0" fmla="*/ 37743 w 37742"/>
              <a:gd name="connsiteY0" fmla="*/ 16809 h 51495"/>
              <a:gd name="connsiteX1" fmla="*/ 37590 w 37742"/>
              <a:gd name="connsiteY1" fmla="*/ 0 h 51495"/>
              <a:gd name="connsiteX2" fmla="*/ 0 w 37742"/>
              <a:gd name="connsiteY2" fmla="*/ 34687 h 51495"/>
              <a:gd name="connsiteX3" fmla="*/ 0 w 37742"/>
              <a:gd name="connsiteY3" fmla="*/ 51495 h 51495"/>
              <a:gd name="connsiteX4" fmla="*/ 37743 w 37742"/>
              <a:gd name="connsiteY4" fmla="*/ 16809 h 51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42" h="51495">
                <a:moveTo>
                  <a:pt x="37743" y="16809"/>
                </a:moveTo>
                <a:lnTo>
                  <a:pt x="37590" y="0"/>
                </a:lnTo>
                <a:lnTo>
                  <a:pt x="0" y="34687"/>
                </a:lnTo>
                <a:lnTo>
                  <a:pt x="0" y="51495"/>
                </a:lnTo>
                <a:lnTo>
                  <a:pt x="37743" y="16809"/>
                </a:lnTo>
                <a:close/>
              </a:path>
            </a:pathLst>
          </a:custGeom>
          <a:solidFill>
            <a:srgbClr val="10193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0" name="フリーフォーム: 図形 779">
            <a:extLst>
              <a:ext uri="{FF2B5EF4-FFF2-40B4-BE49-F238E27FC236}">
                <a16:creationId xmlns:a16="http://schemas.microsoft.com/office/drawing/2014/main" id="{96938B4F-6985-3D0E-3256-4C73DB91982A}"/>
              </a:ext>
            </a:extLst>
          </p:cNvPr>
          <p:cNvSpPr/>
          <p:nvPr/>
        </p:nvSpPr>
        <p:spPr>
          <a:xfrm>
            <a:off x="7626022" y="3658799"/>
            <a:ext cx="13141" cy="16808"/>
          </a:xfrm>
          <a:custGeom>
            <a:avLst/>
            <a:gdLst>
              <a:gd name="connsiteX0" fmla="*/ 0 w 13141"/>
              <a:gd name="connsiteY0" fmla="*/ 0 h 16808"/>
              <a:gd name="connsiteX1" fmla="*/ 13141 w 13141"/>
              <a:gd name="connsiteY1" fmla="*/ 0 h 16808"/>
              <a:gd name="connsiteX2" fmla="*/ 13141 w 13141"/>
              <a:gd name="connsiteY2" fmla="*/ 16809 h 16808"/>
              <a:gd name="connsiteX3" fmla="*/ 0 w 13141"/>
              <a:gd name="connsiteY3" fmla="*/ 16809 h 16808"/>
            </a:gdLst>
            <a:ahLst/>
            <a:cxnLst>
              <a:cxn ang="0">
                <a:pos x="connsiteX0" y="connsiteY0"/>
              </a:cxn>
              <a:cxn ang="0">
                <a:pos x="connsiteX1" y="connsiteY1"/>
              </a:cxn>
              <a:cxn ang="0">
                <a:pos x="connsiteX2" y="connsiteY2"/>
              </a:cxn>
              <a:cxn ang="0">
                <a:pos x="connsiteX3" y="connsiteY3"/>
              </a:cxn>
            </a:cxnLst>
            <a:rect l="l" t="t" r="r" b="b"/>
            <a:pathLst>
              <a:path w="13141" h="16808">
                <a:moveTo>
                  <a:pt x="0" y="0"/>
                </a:moveTo>
                <a:lnTo>
                  <a:pt x="13141" y="0"/>
                </a:lnTo>
                <a:lnTo>
                  <a:pt x="13141" y="16809"/>
                </a:lnTo>
                <a:lnTo>
                  <a:pt x="0" y="16809"/>
                </a:lnTo>
                <a:close/>
              </a:path>
            </a:pathLst>
          </a:custGeom>
          <a:solidFill>
            <a:srgbClr val="10193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1" name="フリーフォーム: 図形 780">
            <a:extLst>
              <a:ext uri="{FF2B5EF4-FFF2-40B4-BE49-F238E27FC236}">
                <a16:creationId xmlns:a16="http://schemas.microsoft.com/office/drawing/2014/main" id="{51EC6595-71A8-DBEA-1C24-8DE30A5C2867}"/>
              </a:ext>
            </a:extLst>
          </p:cNvPr>
          <p:cNvSpPr/>
          <p:nvPr/>
        </p:nvSpPr>
        <p:spPr>
          <a:xfrm>
            <a:off x="6868108" y="3173947"/>
            <a:ext cx="1039534" cy="943573"/>
          </a:xfrm>
          <a:custGeom>
            <a:avLst/>
            <a:gdLst>
              <a:gd name="connsiteX0" fmla="*/ 929668 w 1039534"/>
              <a:gd name="connsiteY0" fmla="*/ 943574 h 943573"/>
              <a:gd name="connsiteX1" fmla="*/ 109867 w 1039534"/>
              <a:gd name="connsiteY1" fmla="*/ 943574 h 943573"/>
              <a:gd name="connsiteX2" fmla="*/ 0 w 1039534"/>
              <a:gd name="connsiteY2" fmla="*/ 833707 h 943573"/>
              <a:gd name="connsiteX3" fmla="*/ 0 w 1039534"/>
              <a:gd name="connsiteY3" fmla="*/ 109867 h 943573"/>
              <a:gd name="connsiteX4" fmla="*/ 109867 w 1039534"/>
              <a:gd name="connsiteY4" fmla="*/ 0 h 943573"/>
              <a:gd name="connsiteX5" fmla="*/ 929668 w 1039534"/>
              <a:gd name="connsiteY5" fmla="*/ 0 h 943573"/>
              <a:gd name="connsiteX6" fmla="*/ 1039534 w 1039534"/>
              <a:gd name="connsiteY6" fmla="*/ 109867 h 943573"/>
              <a:gd name="connsiteX7" fmla="*/ 1039534 w 1039534"/>
              <a:gd name="connsiteY7" fmla="*/ 833707 h 943573"/>
              <a:gd name="connsiteX8" fmla="*/ 929668 w 1039534"/>
              <a:gd name="connsiteY8" fmla="*/ 943574 h 94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534" h="943573">
                <a:moveTo>
                  <a:pt x="929668" y="943574"/>
                </a:moveTo>
                <a:lnTo>
                  <a:pt x="109867" y="943574"/>
                </a:lnTo>
                <a:cubicBezTo>
                  <a:pt x="49203" y="943574"/>
                  <a:pt x="0" y="894370"/>
                  <a:pt x="0" y="833707"/>
                </a:cubicBezTo>
                <a:lnTo>
                  <a:pt x="0" y="109867"/>
                </a:lnTo>
                <a:cubicBezTo>
                  <a:pt x="0" y="49203"/>
                  <a:pt x="49203" y="0"/>
                  <a:pt x="109867" y="0"/>
                </a:cubicBezTo>
                <a:lnTo>
                  <a:pt x="929668" y="0"/>
                </a:lnTo>
                <a:cubicBezTo>
                  <a:pt x="990332" y="0"/>
                  <a:pt x="1039534" y="49203"/>
                  <a:pt x="1039534" y="109867"/>
                </a:cubicBezTo>
                <a:lnTo>
                  <a:pt x="1039534" y="833707"/>
                </a:lnTo>
                <a:cubicBezTo>
                  <a:pt x="1039534" y="894370"/>
                  <a:pt x="990332" y="943574"/>
                  <a:pt x="929668" y="943574"/>
                </a:cubicBezTo>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2" name="フリーフォーム: 図形 781">
            <a:extLst>
              <a:ext uri="{FF2B5EF4-FFF2-40B4-BE49-F238E27FC236}">
                <a16:creationId xmlns:a16="http://schemas.microsoft.com/office/drawing/2014/main" id="{E3DFC5D7-67AB-4631-8983-FE99B91C8248}"/>
              </a:ext>
            </a:extLst>
          </p:cNvPr>
          <p:cNvSpPr/>
          <p:nvPr/>
        </p:nvSpPr>
        <p:spPr>
          <a:xfrm>
            <a:off x="6868108" y="3173947"/>
            <a:ext cx="1039534" cy="943573"/>
          </a:xfrm>
          <a:custGeom>
            <a:avLst/>
            <a:gdLst>
              <a:gd name="connsiteX0" fmla="*/ 109867 w 1039534"/>
              <a:gd name="connsiteY0" fmla="*/ 0 h 943573"/>
              <a:gd name="connsiteX1" fmla="*/ 929668 w 1039534"/>
              <a:gd name="connsiteY1" fmla="*/ 0 h 943573"/>
              <a:gd name="connsiteX2" fmla="*/ 1039534 w 1039534"/>
              <a:gd name="connsiteY2" fmla="*/ 109867 h 943573"/>
              <a:gd name="connsiteX3" fmla="*/ 1039534 w 1039534"/>
              <a:gd name="connsiteY3" fmla="*/ 833707 h 943573"/>
              <a:gd name="connsiteX4" fmla="*/ 929668 w 1039534"/>
              <a:gd name="connsiteY4" fmla="*/ 943574 h 943573"/>
              <a:gd name="connsiteX5" fmla="*/ 109867 w 1039534"/>
              <a:gd name="connsiteY5" fmla="*/ 943574 h 943573"/>
              <a:gd name="connsiteX6" fmla="*/ 0 w 1039534"/>
              <a:gd name="connsiteY6" fmla="*/ 833707 h 943573"/>
              <a:gd name="connsiteX7" fmla="*/ 0 w 1039534"/>
              <a:gd name="connsiteY7" fmla="*/ 109867 h 943573"/>
              <a:gd name="connsiteX8" fmla="*/ 109867 w 1039534"/>
              <a:gd name="connsiteY8" fmla="*/ 0 h 943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534" h="943573">
                <a:moveTo>
                  <a:pt x="109867" y="0"/>
                </a:moveTo>
                <a:lnTo>
                  <a:pt x="929668" y="0"/>
                </a:lnTo>
                <a:cubicBezTo>
                  <a:pt x="990332" y="0"/>
                  <a:pt x="1039534" y="49203"/>
                  <a:pt x="1039534" y="109867"/>
                </a:cubicBezTo>
                <a:lnTo>
                  <a:pt x="1039534" y="833707"/>
                </a:lnTo>
                <a:cubicBezTo>
                  <a:pt x="1039534" y="894370"/>
                  <a:pt x="990332" y="943574"/>
                  <a:pt x="929668" y="943574"/>
                </a:cubicBezTo>
                <a:lnTo>
                  <a:pt x="109867" y="943574"/>
                </a:lnTo>
                <a:cubicBezTo>
                  <a:pt x="49203" y="943574"/>
                  <a:pt x="0" y="894370"/>
                  <a:pt x="0" y="833707"/>
                </a:cubicBezTo>
                <a:lnTo>
                  <a:pt x="0" y="109867"/>
                </a:lnTo>
                <a:cubicBezTo>
                  <a:pt x="0" y="49203"/>
                  <a:pt x="49203" y="0"/>
                  <a:pt x="109867" y="0"/>
                </a:cubicBezTo>
                <a:close/>
              </a:path>
            </a:pathLst>
          </a:custGeom>
          <a:noFill/>
          <a:ln w="18642" cap="rnd">
            <a:solidFill>
              <a:srgbClr val="E37D39"/>
            </a:solidFill>
            <a:custDash>
              <a:ds d="162750" sp="162750"/>
            </a:custDash>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3" name="フリーフォーム: 図形 782">
            <a:extLst>
              <a:ext uri="{FF2B5EF4-FFF2-40B4-BE49-F238E27FC236}">
                <a16:creationId xmlns:a16="http://schemas.microsoft.com/office/drawing/2014/main" id="{A201D9B2-0979-23D6-FBCE-B6DCBFB34DBC}"/>
              </a:ext>
            </a:extLst>
          </p:cNvPr>
          <p:cNvSpPr/>
          <p:nvPr/>
        </p:nvSpPr>
        <p:spPr>
          <a:xfrm>
            <a:off x="7090898" y="3085473"/>
            <a:ext cx="593801" cy="189173"/>
          </a:xfrm>
          <a:custGeom>
            <a:avLst/>
            <a:gdLst>
              <a:gd name="connsiteX0" fmla="*/ 499215 w 593801"/>
              <a:gd name="connsiteY0" fmla="*/ 189173 h 189173"/>
              <a:gd name="connsiteX1" fmla="*/ 94587 w 593801"/>
              <a:gd name="connsiteY1" fmla="*/ 189173 h 189173"/>
              <a:gd name="connsiteX2" fmla="*/ 0 w 593801"/>
              <a:gd name="connsiteY2" fmla="*/ 94587 h 189173"/>
              <a:gd name="connsiteX3" fmla="*/ 94587 w 593801"/>
              <a:gd name="connsiteY3" fmla="*/ 0 h 189173"/>
              <a:gd name="connsiteX4" fmla="*/ 499215 w 593801"/>
              <a:gd name="connsiteY4" fmla="*/ 0 h 189173"/>
              <a:gd name="connsiteX5" fmla="*/ 593801 w 593801"/>
              <a:gd name="connsiteY5" fmla="*/ 94587 h 189173"/>
              <a:gd name="connsiteX6" fmla="*/ 499215 w 593801"/>
              <a:gd name="connsiteY6" fmla="*/ 189173 h 18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801" h="189173">
                <a:moveTo>
                  <a:pt x="499215" y="189173"/>
                </a:moveTo>
                <a:lnTo>
                  <a:pt x="94587" y="189173"/>
                </a:lnTo>
                <a:cubicBezTo>
                  <a:pt x="42327" y="189173"/>
                  <a:pt x="0" y="146846"/>
                  <a:pt x="0" y="94587"/>
                </a:cubicBezTo>
                <a:cubicBezTo>
                  <a:pt x="0" y="42327"/>
                  <a:pt x="42327" y="0"/>
                  <a:pt x="94587" y="0"/>
                </a:cubicBezTo>
                <a:lnTo>
                  <a:pt x="499215" y="0"/>
                </a:lnTo>
                <a:cubicBezTo>
                  <a:pt x="551474" y="0"/>
                  <a:pt x="593801" y="42327"/>
                  <a:pt x="593801" y="94587"/>
                </a:cubicBezTo>
                <a:cubicBezTo>
                  <a:pt x="593801" y="146846"/>
                  <a:pt x="551474" y="189173"/>
                  <a:pt x="499215" y="189173"/>
                </a:cubicBezTo>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4" name="フリーフォーム: 図形 783">
            <a:extLst>
              <a:ext uri="{FF2B5EF4-FFF2-40B4-BE49-F238E27FC236}">
                <a16:creationId xmlns:a16="http://schemas.microsoft.com/office/drawing/2014/main" id="{C995FDAF-44B0-A66D-20F0-CDE33C1F65B6}"/>
              </a:ext>
            </a:extLst>
          </p:cNvPr>
          <p:cNvSpPr/>
          <p:nvPr/>
        </p:nvSpPr>
        <p:spPr>
          <a:xfrm>
            <a:off x="7478502" y="3577201"/>
            <a:ext cx="147915" cy="148068"/>
          </a:xfrm>
          <a:custGeom>
            <a:avLst/>
            <a:gdLst>
              <a:gd name="connsiteX0" fmla="*/ 55315 w 147915"/>
              <a:gd name="connsiteY0" fmla="*/ 0 h 148068"/>
              <a:gd name="connsiteX1" fmla="*/ 30714 w 147915"/>
              <a:gd name="connsiteY1" fmla="*/ 24602 h 148068"/>
              <a:gd name="connsiteX2" fmla="*/ 34228 w 147915"/>
              <a:gd name="connsiteY2" fmla="*/ 36979 h 148068"/>
              <a:gd name="connsiteX3" fmla="*/ 6112 w 147915"/>
              <a:gd name="connsiteY3" fmla="*/ 36979 h 148068"/>
              <a:gd name="connsiteX4" fmla="*/ 0 w 147915"/>
              <a:gd name="connsiteY4" fmla="*/ 43091 h 148068"/>
              <a:gd name="connsiteX5" fmla="*/ 0 w 147915"/>
              <a:gd name="connsiteY5" fmla="*/ 67693 h 148068"/>
              <a:gd name="connsiteX6" fmla="*/ 6112 w 147915"/>
              <a:gd name="connsiteY6" fmla="*/ 73805 h 148068"/>
              <a:gd name="connsiteX7" fmla="*/ 141803 w 147915"/>
              <a:gd name="connsiteY7" fmla="*/ 73805 h 148068"/>
              <a:gd name="connsiteX8" fmla="*/ 147915 w 147915"/>
              <a:gd name="connsiteY8" fmla="*/ 67693 h 148068"/>
              <a:gd name="connsiteX9" fmla="*/ 147915 w 147915"/>
              <a:gd name="connsiteY9" fmla="*/ 43091 h 148068"/>
              <a:gd name="connsiteX10" fmla="*/ 141803 w 147915"/>
              <a:gd name="connsiteY10" fmla="*/ 36979 h 148068"/>
              <a:gd name="connsiteX11" fmla="*/ 113687 w 147915"/>
              <a:gd name="connsiteY11" fmla="*/ 36979 h 148068"/>
              <a:gd name="connsiteX12" fmla="*/ 117201 w 147915"/>
              <a:gd name="connsiteY12" fmla="*/ 24602 h 148068"/>
              <a:gd name="connsiteX13" fmla="*/ 92600 w 147915"/>
              <a:gd name="connsiteY13" fmla="*/ 0 h 148068"/>
              <a:gd name="connsiteX14" fmla="*/ 74111 w 147915"/>
              <a:gd name="connsiteY14" fmla="*/ 8557 h 148068"/>
              <a:gd name="connsiteX15" fmla="*/ 55621 w 147915"/>
              <a:gd name="connsiteY15" fmla="*/ 0 h 148068"/>
              <a:gd name="connsiteX16" fmla="*/ 55315 w 147915"/>
              <a:gd name="connsiteY16" fmla="*/ 12377 h 148068"/>
              <a:gd name="connsiteX17" fmla="*/ 67693 w 147915"/>
              <a:gd name="connsiteY17" fmla="*/ 24754 h 148068"/>
              <a:gd name="connsiteX18" fmla="*/ 67693 w 147915"/>
              <a:gd name="connsiteY18" fmla="*/ 37132 h 148068"/>
              <a:gd name="connsiteX19" fmla="*/ 55315 w 147915"/>
              <a:gd name="connsiteY19" fmla="*/ 37132 h 148068"/>
              <a:gd name="connsiteX20" fmla="*/ 42938 w 147915"/>
              <a:gd name="connsiteY20" fmla="*/ 24754 h 148068"/>
              <a:gd name="connsiteX21" fmla="*/ 55315 w 147915"/>
              <a:gd name="connsiteY21" fmla="*/ 12377 h 148068"/>
              <a:gd name="connsiteX22" fmla="*/ 92294 w 147915"/>
              <a:gd name="connsiteY22" fmla="*/ 12377 h 148068"/>
              <a:gd name="connsiteX23" fmla="*/ 104672 w 147915"/>
              <a:gd name="connsiteY23" fmla="*/ 24754 h 148068"/>
              <a:gd name="connsiteX24" fmla="*/ 92294 w 147915"/>
              <a:gd name="connsiteY24" fmla="*/ 37132 h 148068"/>
              <a:gd name="connsiteX25" fmla="*/ 79917 w 147915"/>
              <a:gd name="connsiteY25" fmla="*/ 37132 h 148068"/>
              <a:gd name="connsiteX26" fmla="*/ 79917 w 147915"/>
              <a:gd name="connsiteY26" fmla="*/ 24754 h 148068"/>
              <a:gd name="connsiteX27" fmla="*/ 92294 w 147915"/>
              <a:gd name="connsiteY27" fmla="*/ 12377 h 148068"/>
              <a:gd name="connsiteX28" fmla="*/ 12224 w 147915"/>
              <a:gd name="connsiteY28" fmla="*/ 86335 h 148068"/>
              <a:gd name="connsiteX29" fmla="*/ 12224 w 147915"/>
              <a:gd name="connsiteY29" fmla="*/ 141803 h 148068"/>
              <a:gd name="connsiteX30" fmla="*/ 18336 w 147915"/>
              <a:gd name="connsiteY30" fmla="*/ 147916 h 148068"/>
              <a:gd name="connsiteX31" fmla="*/ 67693 w 147915"/>
              <a:gd name="connsiteY31" fmla="*/ 147916 h 148068"/>
              <a:gd name="connsiteX32" fmla="*/ 67693 w 147915"/>
              <a:gd name="connsiteY32" fmla="*/ 86182 h 148068"/>
              <a:gd name="connsiteX33" fmla="*/ 12224 w 147915"/>
              <a:gd name="connsiteY33" fmla="*/ 86182 h 148068"/>
              <a:gd name="connsiteX34" fmla="*/ 80070 w 147915"/>
              <a:gd name="connsiteY34" fmla="*/ 86335 h 148068"/>
              <a:gd name="connsiteX35" fmla="*/ 80070 w 147915"/>
              <a:gd name="connsiteY35" fmla="*/ 148068 h 148068"/>
              <a:gd name="connsiteX36" fmla="*/ 129426 w 147915"/>
              <a:gd name="connsiteY36" fmla="*/ 148068 h 148068"/>
              <a:gd name="connsiteX37" fmla="*/ 135538 w 147915"/>
              <a:gd name="connsiteY37" fmla="*/ 141956 h 148068"/>
              <a:gd name="connsiteX38" fmla="*/ 135538 w 147915"/>
              <a:gd name="connsiteY38" fmla="*/ 86488 h 148068"/>
              <a:gd name="connsiteX39" fmla="*/ 80070 w 147915"/>
              <a:gd name="connsiteY39" fmla="*/ 86488 h 1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7915" h="148068">
                <a:moveTo>
                  <a:pt x="55315" y="0"/>
                </a:moveTo>
                <a:cubicBezTo>
                  <a:pt x="41716" y="0"/>
                  <a:pt x="30714" y="11155"/>
                  <a:pt x="30714" y="24602"/>
                </a:cubicBezTo>
                <a:cubicBezTo>
                  <a:pt x="30714" y="29033"/>
                  <a:pt x="32089" y="33312"/>
                  <a:pt x="34228" y="36979"/>
                </a:cubicBezTo>
                <a:lnTo>
                  <a:pt x="6112" y="36979"/>
                </a:lnTo>
                <a:cubicBezTo>
                  <a:pt x="2750" y="36979"/>
                  <a:pt x="0" y="39729"/>
                  <a:pt x="0" y="43091"/>
                </a:cubicBezTo>
                <a:lnTo>
                  <a:pt x="0" y="67693"/>
                </a:lnTo>
                <a:cubicBezTo>
                  <a:pt x="0" y="71055"/>
                  <a:pt x="2750" y="73805"/>
                  <a:pt x="6112" y="73805"/>
                </a:cubicBezTo>
                <a:lnTo>
                  <a:pt x="141803" y="73805"/>
                </a:lnTo>
                <a:cubicBezTo>
                  <a:pt x="145165" y="73805"/>
                  <a:pt x="147915" y="71055"/>
                  <a:pt x="147915" y="67693"/>
                </a:cubicBezTo>
                <a:lnTo>
                  <a:pt x="147915" y="43091"/>
                </a:lnTo>
                <a:cubicBezTo>
                  <a:pt x="147915" y="39729"/>
                  <a:pt x="145165" y="36979"/>
                  <a:pt x="141803" y="36979"/>
                </a:cubicBezTo>
                <a:lnTo>
                  <a:pt x="113687" y="36979"/>
                </a:lnTo>
                <a:cubicBezTo>
                  <a:pt x="115826" y="33312"/>
                  <a:pt x="117201" y="29186"/>
                  <a:pt x="117201" y="24602"/>
                </a:cubicBezTo>
                <a:cubicBezTo>
                  <a:pt x="117201" y="11002"/>
                  <a:pt x="106047" y="0"/>
                  <a:pt x="92600" y="0"/>
                </a:cubicBezTo>
                <a:cubicBezTo>
                  <a:pt x="85265" y="0"/>
                  <a:pt x="78695" y="3362"/>
                  <a:pt x="74111" y="8557"/>
                </a:cubicBezTo>
                <a:cubicBezTo>
                  <a:pt x="69526" y="3362"/>
                  <a:pt x="62956" y="0"/>
                  <a:pt x="55621" y="0"/>
                </a:cubicBezTo>
                <a:moveTo>
                  <a:pt x="55315" y="12377"/>
                </a:moveTo>
                <a:cubicBezTo>
                  <a:pt x="62191" y="12377"/>
                  <a:pt x="67693" y="17878"/>
                  <a:pt x="67693" y="24754"/>
                </a:cubicBezTo>
                <a:lnTo>
                  <a:pt x="67693" y="37132"/>
                </a:lnTo>
                <a:lnTo>
                  <a:pt x="55315" y="37132"/>
                </a:lnTo>
                <a:cubicBezTo>
                  <a:pt x="48439" y="37132"/>
                  <a:pt x="42938" y="31631"/>
                  <a:pt x="42938" y="24754"/>
                </a:cubicBezTo>
                <a:cubicBezTo>
                  <a:pt x="42938" y="17878"/>
                  <a:pt x="48439" y="12377"/>
                  <a:pt x="55315" y="12377"/>
                </a:cubicBezTo>
                <a:moveTo>
                  <a:pt x="92294" y="12377"/>
                </a:moveTo>
                <a:cubicBezTo>
                  <a:pt x="99170" y="12377"/>
                  <a:pt x="104672" y="17878"/>
                  <a:pt x="104672" y="24754"/>
                </a:cubicBezTo>
                <a:cubicBezTo>
                  <a:pt x="104672" y="31631"/>
                  <a:pt x="99170" y="37132"/>
                  <a:pt x="92294" y="37132"/>
                </a:cubicBezTo>
                <a:lnTo>
                  <a:pt x="79917" y="37132"/>
                </a:lnTo>
                <a:lnTo>
                  <a:pt x="79917" y="24754"/>
                </a:lnTo>
                <a:cubicBezTo>
                  <a:pt x="79917" y="17878"/>
                  <a:pt x="85418" y="12377"/>
                  <a:pt x="92294" y="12377"/>
                </a:cubicBezTo>
                <a:moveTo>
                  <a:pt x="12224" y="86335"/>
                </a:moveTo>
                <a:lnTo>
                  <a:pt x="12224" y="141803"/>
                </a:lnTo>
                <a:cubicBezTo>
                  <a:pt x="12224" y="145165"/>
                  <a:pt x="14975" y="147916"/>
                  <a:pt x="18336" y="147916"/>
                </a:cubicBezTo>
                <a:lnTo>
                  <a:pt x="67693" y="147916"/>
                </a:lnTo>
                <a:lnTo>
                  <a:pt x="67693" y="86182"/>
                </a:lnTo>
                <a:lnTo>
                  <a:pt x="12224" y="86182"/>
                </a:lnTo>
                <a:close/>
                <a:moveTo>
                  <a:pt x="80070" y="86335"/>
                </a:moveTo>
                <a:lnTo>
                  <a:pt x="80070" y="148068"/>
                </a:lnTo>
                <a:lnTo>
                  <a:pt x="129426" y="148068"/>
                </a:lnTo>
                <a:cubicBezTo>
                  <a:pt x="132788" y="148068"/>
                  <a:pt x="135538" y="145318"/>
                  <a:pt x="135538" y="141956"/>
                </a:cubicBezTo>
                <a:lnTo>
                  <a:pt x="135538" y="86488"/>
                </a:lnTo>
                <a:lnTo>
                  <a:pt x="80070" y="86488"/>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5" name="フリーフォーム: 図形 784">
            <a:extLst>
              <a:ext uri="{FF2B5EF4-FFF2-40B4-BE49-F238E27FC236}">
                <a16:creationId xmlns:a16="http://schemas.microsoft.com/office/drawing/2014/main" id="{B942C9A3-163C-B554-51AC-232F6830A538}"/>
              </a:ext>
            </a:extLst>
          </p:cNvPr>
          <p:cNvSpPr/>
          <p:nvPr/>
        </p:nvSpPr>
        <p:spPr>
          <a:xfrm>
            <a:off x="7595140" y="3338662"/>
            <a:ext cx="170546" cy="170845"/>
          </a:xfrm>
          <a:custGeom>
            <a:avLst/>
            <a:gdLst>
              <a:gd name="connsiteX0" fmla="*/ 79015 w 170546"/>
              <a:gd name="connsiteY0" fmla="*/ 13303 h 170845"/>
              <a:gd name="connsiteX1" fmla="*/ 143958 w 170546"/>
              <a:gd name="connsiteY1" fmla="*/ 67855 h 170845"/>
              <a:gd name="connsiteX2" fmla="*/ 151598 w 170546"/>
              <a:gd name="connsiteY2" fmla="*/ 73356 h 170845"/>
              <a:gd name="connsiteX3" fmla="*/ 157099 w 170546"/>
              <a:gd name="connsiteY3" fmla="*/ 65563 h 170845"/>
              <a:gd name="connsiteX4" fmla="*/ 79015 w 170546"/>
              <a:gd name="connsiteY4" fmla="*/ 9 h 170845"/>
              <a:gd name="connsiteX5" fmla="*/ 66180 w 170546"/>
              <a:gd name="connsiteY5" fmla="*/ 157399 h 170845"/>
              <a:gd name="connsiteX6" fmla="*/ 67403 w 170546"/>
              <a:gd name="connsiteY6" fmla="*/ 144105 h 170845"/>
              <a:gd name="connsiteX7" fmla="*/ 79015 w 170546"/>
              <a:gd name="connsiteY7" fmla="*/ 13303 h 170845"/>
              <a:gd name="connsiteX8" fmla="*/ 170546 w 170546"/>
              <a:gd name="connsiteY8" fmla="*/ 125768 h 170845"/>
              <a:gd name="connsiteX9" fmla="*/ 125468 w 170546"/>
              <a:gd name="connsiteY9" fmla="*/ 170846 h 170845"/>
              <a:gd name="connsiteX10" fmla="*/ 125468 w 170546"/>
              <a:gd name="connsiteY10" fmla="*/ 80844 h 170845"/>
              <a:gd name="connsiteX11" fmla="*/ 170546 w 170546"/>
              <a:gd name="connsiteY11" fmla="*/ 125921 h 170845"/>
              <a:gd name="connsiteX12" fmla="*/ 157252 w 170546"/>
              <a:gd name="connsiteY12" fmla="*/ 125768 h 170845"/>
              <a:gd name="connsiteX13" fmla="*/ 125621 w 170546"/>
              <a:gd name="connsiteY13" fmla="*/ 94138 h 170845"/>
              <a:gd name="connsiteX14" fmla="*/ 125621 w 170546"/>
              <a:gd name="connsiteY14" fmla="*/ 157552 h 170845"/>
              <a:gd name="connsiteX15" fmla="*/ 157252 w 170546"/>
              <a:gd name="connsiteY15" fmla="*/ 125921 h 170845"/>
              <a:gd name="connsiteX16" fmla="*/ 144875 w 170546"/>
              <a:gd name="connsiteY16" fmla="*/ 125768 h 170845"/>
              <a:gd name="connsiteX17" fmla="*/ 138151 w 170546"/>
              <a:gd name="connsiteY17" fmla="*/ 132492 h 170845"/>
              <a:gd name="connsiteX18" fmla="*/ 132192 w 170546"/>
              <a:gd name="connsiteY18" fmla="*/ 132492 h 170845"/>
              <a:gd name="connsiteX19" fmla="*/ 132192 w 170546"/>
              <a:gd name="connsiteY19" fmla="*/ 138451 h 170845"/>
              <a:gd name="connsiteX20" fmla="*/ 125468 w 170546"/>
              <a:gd name="connsiteY20" fmla="*/ 145175 h 170845"/>
              <a:gd name="connsiteX21" fmla="*/ 118745 w 170546"/>
              <a:gd name="connsiteY21" fmla="*/ 138451 h 170845"/>
              <a:gd name="connsiteX22" fmla="*/ 118745 w 170546"/>
              <a:gd name="connsiteY22" fmla="*/ 132492 h 170845"/>
              <a:gd name="connsiteX23" fmla="*/ 112786 w 170546"/>
              <a:gd name="connsiteY23" fmla="*/ 132492 h 170845"/>
              <a:gd name="connsiteX24" fmla="*/ 106062 w 170546"/>
              <a:gd name="connsiteY24" fmla="*/ 125768 h 170845"/>
              <a:gd name="connsiteX25" fmla="*/ 112786 w 170546"/>
              <a:gd name="connsiteY25" fmla="*/ 119045 h 170845"/>
              <a:gd name="connsiteX26" fmla="*/ 118745 w 170546"/>
              <a:gd name="connsiteY26" fmla="*/ 119045 h 170845"/>
              <a:gd name="connsiteX27" fmla="*/ 118745 w 170546"/>
              <a:gd name="connsiteY27" fmla="*/ 113085 h 170845"/>
              <a:gd name="connsiteX28" fmla="*/ 125468 w 170546"/>
              <a:gd name="connsiteY28" fmla="*/ 106362 h 170845"/>
              <a:gd name="connsiteX29" fmla="*/ 132192 w 170546"/>
              <a:gd name="connsiteY29" fmla="*/ 113085 h 170845"/>
              <a:gd name="connsiteX30" fmla="*/ 132192 w 170546"/>
              <a:gd name="connsiteY30" fmla="*/ 119045 h 170845"/>
              <a:gd name="connsiteX31" fmla="*/ 138151 w 170546"/>
              <a:gd name="connsiteY31" fmla="*/ 119045 h 170845"/>
              <a:gd name="connsiteX32" fmla="*/ 144875 w 170546"/>
              <a:gd name="connsiteY32" fmla="*/ 125768 h 170845"/>
              <a:gd name="connsiteX33" fmla="*/ 85586 w 170546"/>
              <a:gd name="connsiteY33" fmla="*/ 71522 h 170845"/>
              <a:gd name="connsiteX34" fmla="*/ 85586 w 170546"/>
              <a:gd name="connsiteY34" fmla="*/ 36224 h 170845"/>
              <a:gd name="connsiteX35" fmla="*/ 78863 w 170546"/>
              <a:gd name="connsiteY35" fmla="*/ 29501 h 170845"/>
              <a:gd name="connsiteX36" fmla="*/ 72139 w 170546"/>
              <a:gd name="connsiteY36" fmla="*/ 36224 h 170845"/>
              <a:gd name="connsiteX37" fmla="*/ 72139 w 170546"/>
              <a:gd name="connsiteY37" fmla="*/ 71522 h 170845"/>
              <a:gd name="connsiteX38" fmla="*/ 68778 w 170546"/>
              <a:gd name="connsiteY38" fmla="*/ 79774 h 170845"/>
              <a:gd name="connsiteX39" fmla="*/ 49677 w 170546"/>
              <a:gd name="connsiteY39" fmla="*/ 98569 h 170845"/>
              <a:gd name="connsiteX40" fmla="*/ 54414 w 170546"/>
              <a:gd name="connsiteY40" fmla="*/ 110029 h 170845"/>
              <a:gd name="connsiteX41" fmla="*/ 59151 w 170546"/>
              <a:gd name="connsiteY41" fmla="*/ 108043 h 170845"/>
              <a:gd name="connsiteX42" fmla="*/ 78557 w 170546"/>
              <a:gd name="connsiteY42" fmla="*/ 88942 h 170845"/>
              <a:gd name="connsiteX43" fmla="*/ 85433 w 170546"/>
              <a:gd name="connsiteY43" fmla="*/ 71522 h 17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70546" h="170845">
                <a:moveTo>
                  <a:pt x="79015" y="13303"/>
                </a:moveTo>
                <a:cubicBezTo>
                  <a:pt x="111105" y="13303"/>
                  <a:pt x="138457" y="36224"/>
                  <a:pt x="143958" y="67855"/>
                </a:cubicBezTo>
                <a:cubicBezTo>
                  <a:pt x="144569" y="71522"/>
                  <a:pt x="148084" y="73967"/>
                  <a:pt x="151598" y="73356"/>
                </a:cubicBezTo>
                <a:cubicBezTo>
                  <a:pt x="155266" y="72745"/>
                  <a:pt x="157711" y="69230"/>
                  <a:pt x="157099" y="65563"/>
                </a:cubicBezTo>
                <a:cubicBezTo>
                  <a:pt x="151293" y="28584"/>
                  <a:pt x="116606" y="-602"/>
                  <a:pt x="79015" y="9"/>
                </a:cubicBezTo>
                <a:cubicBezTo>
                  <a:pt x="-18169" y="3371"/>
                  <a:pt x="-29476" y="137993"/>
                  <a:pt x="66180" y="157399"/>
                </a:cubicBezTo>
                <a:cubicBezTo>
                  <a:pt x="74279" y="157246"/>
                  <a:pt x="75348" y="145786"/>
                  <a:pt x="67403" y="144105"/>
                </a:cubicBezTo>
                <a:cubicBezTo>
                  <a:pt x="-10987" y="128213"/>
                  <a:pt x="-901" y="15290"/>
                  <a:pt x="79015" y="13303"/>
                </a:cubicBezTo>
                <a:moveTo>
                  <a:pt x="170546" y="125768"/>
                </a:moveTo>
                <a:cubicBezTo>
                  <a:pt x="170546" y="150523"/>
                  <a:pt x="150376" y="170846"/>
                  <a:pt x="125468" y="170846"/>
                </a:cubicBezTo>
                <a:cubicBezTo>
                  <a:pt x="65721" y="168554"/>
                  <a:pt x="65874" y="82983"/>
                  <a:pt x="125468" y="80844"/>
                </a:cubicBezTo>
                <a:cubicBezTo>
                  <a:pt x="150223" y="80844"/>
                  <a:pt x="170546" y="101014"/>
                  <a:pt x="170546" y="125921"/>
                </a:cubicBezTo>
                <a:moveTo>
                  <a:pt x="157252" y="125768"/>
                </a:moveTo>
                <a:cubicBezTo>
                  <a:pt x="157252" y="108349"/>
                  <a:pt x="143041" y="94138"/>
                  <a:pt x="125621" y="94138"/>
                </a:cubicBezTo>
                <a:cubicBezTo>
                  <a:pt x="83600" y="95666"/>
                  <a:pt x="83600" y="155871"/>
                  <a:pt x="125621" y="157552"/>
                </a:cubicBezTo>
                <a:cubicBezTo>
                  <a:pt x="143041" y="157552"/>
                  <a:pt x="157252" y="143341"/>
                  <a:pt x="157252" y="125921"/>
                </a:cubicBezTo>
                <a:moveTo>
                  <a:pt x="144875" y="125768"/>
                </a:moveTo>
                <a:cubicBezTo>
                  <a:pt x="144875" y="129436"/>
                  <a:pt x="141819" y="132492"/>
                  <a:pt x="138151" y="132492"/>
                </a:cubicBezTo>
                <a:lnTo>
                  <a:pt x="132192" y="132492"/>
                </a:lnTo>
                <a:lnTo>
                  <a:pt x="132192" y="138451"/>
                </a:lnTo>
                <a:cubicBezTo>
                  <a:pt x="132192" y="142118"/>
                  <a:pt x="129136" y="145175"/>
                  <a:pt x="125468" y="145175"/>
                </a:cubicBezTo>
                <a:cubicBezTo>
                  <a:pt x="121801" y="145175"/>
                  <a:pt x="118745" y="142118"/>
                  <a:pt x="118745" y="138451"/>
                </a:cubicBezTo>
                <a:lnTo>
                  <a:pt x="118745" y="132492"/>
                </a:lnTo>
                <a:lnTo>
                  <a:pt x="112786" y="132492"/>
                </a:lnTo>
                <a:cubicBezTo>
                  <a:pt x="109118" y="132492"/>
                  <a:pt x="106062" y="129436"/>
                  <a:pt x="106062" y="125768"/>
                </a:cubicBezTo>
                <a:cubicBezTo>
                  <a:pt x="106062" y="122101"/>
                  <a:pt x="109118" y="119045"/>
                  <a:pt x="112786" y="119045"/>
                </a:cubicBezTo>
                <a:lnTo>
                  <a:pt x="118745" y="119045"/>
                </a:lnTo>
                <a:lnTo>
                  <a:pt x="118745" y="113085"/>
                </a:lnTo>
                <a:cubicBezTo>
                  <a:pt x="118745" y="109418"/>
                  <a:pt x="121801" y="106362"/>
                  <a:pt x="125468" y="106362"/>
                </a:cubicBezTo>
                <a:cubicBezTo>
                  <a:pt x="129136" y="106362"/>
                  <a:pt x="132192" y="109418"/>
                  <a:pt x="132192" y="113085"/>
                </a:cubicBezTo>
                <a:lnTo>
                  <a:pt x="132192" y="119045"/>
                </a:lnTo>
                <a:lnTo>
                  <a:pt x="138151" y="119045"/>
                </a:lnTo>
                <a:cubicBezTo>
                  <a:pt x="141819" y="119045"/>
                  <a:pt x="144875" y="122101"/>
                  <a:pt x="144875" y="125768"/>
                </a:cubicBezTo>
                <a:moveTo>
                  <a:pt x="85586" y="71522"/>
                </a:moveTo>
                <a:lnTo>
                  <a:pt x="85586" y="36224"/>
                </a:lnTo>
                <a:cubicBezTo>
                  <a:pt x="85586" y="32557"/>
                  <a:pt x="82530" y="29501"/>
                  <a:pt x="78863" y="29501"/>
                </a:cubicBezTo>
                <a:cubicBezTo>
                  <a:pt x="75195" y="29501"/>
                  <a:pt x="72139" y="32557"/>
                  <a:pt x="72139" y="36224"/>
                </a:cubicBezTo>
                <a:lnTo>
                  <a:pt x="72139" y="71522"/>
                </a:lnTo>
                <a:cubicBezTo>
                  <a:pt x="69847" y="73509"/>
                  <a:pt x="68625" y="76565"/>
                  <a:pt x="68778" y="79774"/>
                </a:cubicBezTo>
                <a:lnTo>
                  <a:pt x="49677" y="98569"/>
                </a:lnTo>
                <a:cubicBezTo>
                  <a:pt x="45399" y="102695"/>
                  <a:pt x="48454" y="110029"/>
                  <a:pt x="54414" y="110029"/>
                </a:cubicBezTo>
                <a:cubicBezTo>
                  <a:pt x="56095" y="110029"/>
                  <a:pt x="57776" y="109418"/>
                  <a:pt x="59151" y="108043"/>
                </a:cubicBezTo>
                <a:lnTo>
                  <a:pt x="78557" y="88942"/>
                </a:lnTo>
                <a:cubicBezTo>
                  <a:pt x="87878" y="89248"/>
                  <a:pt x="92310" y="77635"/>
                  <a:pt x="85433" y="71522"/>
                </a:cubicBezTo>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6" name="フリーフォーム: 図形 785">
            <a:extLst>
              <a:ext uri="{FF2B5EF4-FFF2-40B4-BE49-F238E27FC236}">
                <a16:creationId xmlns:a16="http://schemas.microsoft.com/office/drawing/2014/main" id="{2965D2ED-D619-A419-3C60-DFABB8D77D6C}"/>
              </a:ext>
            </a:extLst>
          </p:cNvPr>
          <p:cNvSpPr/>
          <p:nvPr/>
        </p:nvSpPr>
        <p:spPr>
          <a:xfrm>
            <a:off x="7633573" y="3805340"/>
            <a:ext cx="135385" cy="138136"/>
          </a:xfrm>
          <a:custGeom>
            <a:avLst/>
            <a:gdLst>
              <a:gd name="connsiteX0" fmla="*/ 14516 w 135385"/>
              <a:gd name="connsiteY0" fmla="*/ 138136 h 138136"/>
              <a:gd name="connsiteX1" fmla="*/ 120869 w 135385"/>
              <a:gd name="connsiteY1" fmla="*/ 138136 h 138136"/>
              <a:gd name="connsiteX2" fmla="*/ 135385 w 135385"/>
              <a:gd name="connsiteY2" fmla="*/ 123620 h 138136"/>
              <a:gd name="connsiteX3" fmla="*/ 135385 w 135385"/>
              <a:gd name="connsiteY3" fmla="*/ 36215 h 138136"/>
              <a:gd name="connsiteX4" fmla="*/ 99170 w 135385"/>
              <a:gd name="connsiteY4" fmla="*/ 0 h 138136"/>
              <a:gd name="connsiteX5" fmla="*/ 36215 w 135385"/>
              <a:gd name="connsiteY5" fmla="*/ 0 h 138136"/>
              <a:gd name="connsiteX6" fmla="*/ 0 w 135385"/>
              <a:gd name="connsiteY6" fmla="*/ 36215 h 138136"/>
              <a:gd name="connsiteX7" fmla="*/ 0 w 135385"/>
              <a:gd name="connsiteY7" fmla="*/ 123620 h 138136"/>
              <a:gd name="connsiteX8" fmla="*/ 14516 w 135385"/>
              <a:gd name="connsiteY8" fmla="*/ 138136 h 138136"/>
              <a:gd name="connsiteX9" fmla="*/ 106964 w 135385"/>
              <a:gd name="connsiteY9" fmla="*/ 118271 h 138136"/>
              <a:gd name="connsiteX10" fmla="*/ 97337 w 135385"/>
              <a:gd name="connsiteY10" fmla="*/ 108645 h 138136"/>
              <a:gd name="connsiteX11" fmla="*/ 106964 w 135385"/>
              <a:gd name="connsiteY11" fmla="*/ 99018 h 138136"/>
              <a:gd name="connsiteX12" fmla="*/ 116591 w 135385"/>
              <a:gd name="connsiteY12" fmla="*/ 108645 h 138136"/>
              <a:gd name="connsiteX13" fmla="*/ 106964 w 135385"/>
              <a:gd name="connsiteY13" fmla="*/ 118271 h 138136"/>
              <a:gd name="connsiteX14" fmla="*/ 116591 w 135385"/>
              <a:gd name="connsiteY14" fmla="*/ 77320 h 138136"/>
              <a:gd name="connsiteX15" fmla="*/ 75333 w 135385"/>
              <a:gd name="connsiteY15" fmla="*/ 77320 h 138136"/>
              <a:gd name="connsiteX16" fmla="*/ 75333 w 135385"/>
              <a:gd name="connsiteY16" fmla="*/ 37590 h 138136"/>
              <a:gd name="connsiteX17" fmla="*/ 116591 w 135385"/>
              <a:gd name="connsiteY17" fmla="*/ 37590 h 138136"/>
              <a:gd name="connsiteX18" fmla="*/ 116591 w 135385"/>
              <a:gd name="connsiteY18" fmla="*/ 77320 h 138136"/>
              <a:gd name="connsiteX19" fmla="*/ 18948 w 135385"/>
              <a:gd name="connsiteY19" fmla="*/ 37590 h 138136"/>
              <a:gd name="connsiteX20" fmla="*/ 60205 w 135385"/>
              <a:gd name="connsiteY20" fmla="*/ 37590 h 138136"/>
              <a:gd name="connsiteX21" fmla="*/ 60205 w 135385"/>
              <a:gd name="connsiteY21" fmla="*/ 77320 h 138136"/>
              <a:gd name="connsiteX22" fmla="*/ 18948 w 135385"/>
              <a:gd name="connsiteY22" fmla="*/ 77320 h 138136"/>
              <a:gd name="connsiteX23" fmla="*/ 18948 w 135385"/>
              <a:gd name="connsiteY23" fmla="*/ 37590 h 138136"/>
              <a:gd name="connsiteX24" fmla="*/ 28575 w 135385"/>
              <a:gd name="connsiteY24" fmla="*/ 99018 h 138136"/>
              <a:gd name="connsiteX25" fmla="*/ 38201 w 135385"/>
              <a:gd name="connsiteY25" fmla="*/ 108645 h 138136"/>
              <a:gd name="connsiteX26" fmla="*/ 28575 w 135385"/>
              <a:gd name="connsiteY26" fmla="*/ 118271 h 138136"/>
              <a:gd name="connsiteX27" fmla="*/ 18948 w 135385"/>
              <a:gd name="connsiteY27" fmla="*/ 108645 h 138136"/>
              <a:gd name="connsiteX28" fmla="*/ 28575 w 135385"/>
              <a:gd name="connsiteY28" fmla="*/ 99018 h 1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385" h="138136">
                <a:moveTo>
                  <a:pt x="14516" y="138136"/>
                </a:moveTo>
                <a:lnTo>
                  <a:pt x="120869" y="138136"/>
                </a:lnTo>
                <a:cubicBezTo>
                  <a:pt x="128815" y="138136"/>
                  <a:pt x="135385" y="131718"/>
                  <a:pt x="135385" y="123620"/>
                </a:cubicBezTo>
                <a:lnTo>
                  <a:pt x="135385" y="36215"/>
                </a:lnTo>
                <a:cubicBezTo>
                  <a:pt x="135385" y="16197"/>
                  <a:pt x="119188" y="0"/>
                  <a:pt x="99170" y="0"/>
                </a:cubicBezTo>
                <a:lnTo>
                  <a:pt x="36215" y="0"/>
                </a:lnTo>
                <a:cubicBezTo>
                  <a:pt x="16197" y="0"/>
                  <a:pt x="0" y="16197"/>
                  <a:pt x="0" y="36215"/>
                </a:cubicBezTo>
                <a:lnTo>
                  <a:pt x="0" y="123620"/>
                </a:lnTo>
                <a:cubicBezTo>
                  <a:pt x="0" y="131566"/>
                  <a:pt x="6418" y="138136"/>
                  <a:pt x="14516" y="138136"/>
                </a:cubicBezTo>
                <a:moveTo>
                  <a:pt x="106964" y="118271"/>
                </a:moveTo>
                <a:cubicBezTo>
                  <a:pt x="101615" y="118271"/>
                  <a:pt x="97337" y="113993"/>
                  <a:pt x="97337" y="108645"/>
                </a:cubicBezTo>
                <a:cubicBezTo>
                  <a:pt x="97337" y="103296"/>
                  <a:pt x="101615" y="99018"/>
                  <a:pt x="106964" y="99018"/>
                </a:cubicBezTo>
                <a:cubicBezTo>
                  <a:pt x="112312" y="99018"/>
                  <a:pt x="116591" y="103296"/>
                  <a:pt x="116591" y="108645"/>
                </a:cubicBezTo>
                <a:cubicBezTo>
                  <a:pt x="116591" y="113993"/>
                  <a:pt x="112312" y="118271"/>
                  <a:pt x="106964" y="118271"/>
                </a:cubicBezTo>
                <a:moveTo>
                  <a:pt x="116591" y="77320"/>
                </a:moveTo>
                <a:lnTo>
                  <a:pt x="75333" y="77320"/>
                </a:lnTo>
                <a:lnTo>
                  <a:pt x="75333" y="37590"/>
                </a:lnTo>
                <a:lnTo>
                  <a:pt x="116591" y="37590"/>
                </a:lnTo>
                <a:lnTo>
                  <a:pt x="116591" y="77320"/>
                </a:lnTo>
                <a:close/>
                <a:moveTo>
                  <a:pt x="18948" y="37590"/>
                </a:moveTo>
                <a:lnTo>
                  <a:pt x="60205" y="37590"/>
                </a:lnTo>
                <a:lnTo>
                  <a:pt x="60205" y="77320"/>
                </a:lnTo>
                <a:lnTo>
                  <a:pt x="18948" y="77320"/>
                </a:lnTo>
                <a:lnTo>
                  <a:pt x="18948" y="37590"/>
                </a:lnTo>
                <a:close/>
                <a:moveTo>
                  <a:pt x="28575" y="99018"/>
                </a:moveTo>
                <a:cubicBezTo>
                  <a:pt x="33923" y="99018"/>
                  <a:pt x="38201" y="103296"/>
                  <a:pt x="38201" y="108645"/>
                </a:cubicBezTo>
                <a:cubicBezTo>
                  <a:pt x="38201" y="113993"/>
                  <a:pt x="33923" y="118271"/>
                  <a:pt x="28575" y="118271"/>
                </a:cubicBezTo>
                <a:cubicBezTo>
                  <a:pt x="23226" y="118271"/>
                  <a:pt x="18948" y="113993"/>
                  <a:pt x="18948" y="108645"/>
                </a:cubicBezTo>
                <a:cubicBezTo>
                  <a:pt x="18948" y="103296"/>
                  <a:pt x="23226" y="99018"/>
                  <a:pt x="28575" y="99018"/>
                </a:cubicBezTo>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7" name="フリーフォーム: 図形 786">
            <a:extLst>
              <a:ext uri="{FF2B5EF4-FFF2-40B4-BE49-F238E27FC236}">
                <a16:creationId xmlns:a16="http://schemas.microsoft.com/office/drawing/2014/main" id="{39A2B2D5-6606-5F00-898E-EF05E78575D3}"/>
              </a:ext>
            </a:extLst>
          </p:cNvPr>
          <p:cNvSpPr/>
          <p:nvPr/>
        </p:nvSpPr>
        <p:spPr>
          <a:xfrm>
            <a:off x="7626850" y="3954325"/>
            <a:ext cx="148832" cy="34992"/>
          </a:xfrm>
          <a:custGeom>
            <a:avLst/>
            <a:gdLst>
              <a:gd name="connsiteX0" fmla="*/ 130648 w 148832"/>
              <a:gd name="connsiteY0" fmla="*/ 34992 h 34992"/>
              <a:gd name="connsiteX1" fmla="*/ 148832 w 148832"/>
              <a:gd name="connsiteY1" fmla="*/ 34992 h 34992"/>
              <a:gd name="connsiteX2" fmla="*/ 122091 w 148832"/>
              <a:gd name="connsiteY2" fmla="*/ 0 h 34992"/>
              <a:gd name="connsiteX3" fmla="*/ 103907 w 148832"/>
              <a:gd name="connsiteY3" fmla="*/ 0 h 34992"/>
              <a:gd name="connsiteX4" fmla="*/ 111242 w 148832"/>
              <a:gd name="connsiteY4" fmla="*/ 9474 h 34992"/>
              <a:gd name="connsiteX5" fmla="*/ 37590 w 148832"/>
              <a:gd name="connsiteY5" fmla="*/ 9474 h 34992"/>
              <a:gd name="connsiteX6" fmla="*/ 44925 w 148832"/>
              <a:gd name="connsiteY6" fmla="*/ 0 h 34992"/>
              <a:gd name="connsiteX7" fmla="*/ 26741 w 148832"/>
              <a:gd name="connsiteY7" fmla="*/ 0 h 34992"/>
              <a:gd name="connsiteX8" fmla="*/ 0 w 148832"/>
              <a:gd name="connsiteY8" fmla="*/ 34992 h 34992"/>
              <a:gd name="connsiteX9" fmla="*/ 18184 w 148832"/>
              <a:gd name="connsiteY9" fmla="*/ 34992 h 34992"/>
              <a:gd name="connsiteX10" fmla="*/ 27658 w 148832"/>
              <a:gd name="connsiteY10" fmla="*/ 22615 h 34992"/>
              <a:gd name="connsiteX11" fmla="*/ 121327 w 148832"/>
              <a:gd name="connsiteY11" fmla="*/ 22615 h 34992"/>
              <a:gd name="connsiteX12" fmla="*/ 130648 w 148832"/>
              <a:gd name="connsiteY12" fmla="*/ 34992 h 3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832" h="34992">
                <a:moveTo>
                  <a:pt x="130648" y="34992"/>
                </a:moveTo>
                <a:lnTo>
                  <a:pt x="148832" y="34992"/>
                </a:lnTo>
                <a:lnTo>
                  <a:pt x="122091" y="0"/>
                </a:lnTo>
                <a:lnTo>
                  <a:pt x="103907" y="0"/>
                </a:lnTo>
                <a:lnTo>
                  <a:pt x="111242" y="9474"/>
                </a:lnTo>
                <a:lnTo>
                  <a:pt x="37590" y="9474"/>
                </a:lnTo>
                <a:lnTo>
                  <a:pt x="44925" y="0"/>
                </a:lnTo>
                <a:lnTo>
                  <a:pt x="26741" y="0"/>
                </a:lnTo>
                <a:lnTo>
                  <a:pt x="0" y="34992"/>
                </a:lnTo>
                <a:lnTo>
                  <a:pt x="18184" y="34992"/>
                </a:lnTo>
                <a:lnTo>
                  <a:pt x="27658" y="22615"/>
                </a:lnTo>
                <a:lnTo>
                  <a:pt x="121327" y="22615"/>
                </a:lnTo>
                <a:lnTo>
                  <a:pt x="130648" y="34992"/>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8" name="フリーフォーム: 図形 787">
            <a:extLst>
              <a:ext uri="{FF2B5EF4-FFF2-40B4-BE49-F238E27FC236}">
                <a16:creationId xmlns:a16="http://schemas.microsoft.com/office/drawing/2014/main" id="{1C25B124-AB84-A1C0-F09F-D906D0514610}"/>
              </a:ext>
            </a:extLst>
          </p:cNvPr>
          <p:cNvSpPr/>
          <p:nvPr/>
        </p:nvSpPr>
        <p:spPr>
          <a:xfrm>
            <a:off x="6665488" y="3322780"/>
            <a:ext cx="202619" cy="15280"/>
          </a:xfrm>
          <a:custGeom>
            <a:avLst/>
            <a:gdLst>
              <a:gd name="connsiteX0" fmla="*/ 202620 w 202619"/>
              <a:gd name="connsiteY0" fmla="*/ 0 h 15280"/>
              <a:gd name="connsiteX1" fmla="*/ 0 w 202619"/>
              <a:gd name="connsiteY1" fmla="*/ 0 h 15280"/>
            </a:gdLst>
            <a:ahLst/>
            <a:cxnLst>
              <a:cxn ang="0">
                <a:pos x="connsiteX0" y="connsiteY0"/>
              </a:cxn>
              <a:cxn ang="0">
                <a:pos x="connsiteX1" y="connsiteY1"/>
              </a:cxn>
            </a:cxnLst>
            <a:rect l="l" t="t" r="r" b="b"/>
            <a:pathLst>
              <a:path w="202619" h="15280">
                <a:moveTo>
                  <a:pt x="202620" y="0"/>
                </a:moveTo>
                <a:lnTo>
                  <a:pt x="0" y="0"/>
                </a:lnTo>
              </a:path>
            </a:pathLst>
          </a:custGeom>
          <a:ln w="18642" cap="rnd">
            <a:solidFill>
              <a:srgbClr val="E37D39"/>
            </a:solidFill>
            <a:custDash>
              <a:ds d="162750" sp="162750"/>
            </a:custDash>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89" name="フリーフォーム: 図形 788">
            <a:extLst>
              <a:ext uri="{FF2B5EF4-FFF2-40B4-BE49-F238E27FC236}">
                <a16:creationId xmlns:a16="http://schemas.microsoft.com/office/drawing/2014/main" id="{FA04CBA0-CECD-4223-6F5B-084DC6A7C13D}"/>
              </a:ext>
            </a:extLst>
          </p:cNvPr>
          <p:cNvSpPr/>
          <p:nvPr/>
        </p:nvSpPr>
        <p:spPr>
          <a:xfrm>
            <a:off x="5915367" y="3404836"/>
            <a:ext cx="746759" cy="751650"/>
          </a:xfrm>
          <a:custGeom>
            <a:avLst/>
            <a:gdLst>
              <a:gd name="connsiteX0" fmla="*/ 152 w 746759"/>
              <a:gd name="connsiteY0" fmla="*/ 0 h 751650"/>
              <a:gd name="connsiteX1" fmla="*/ 152 w 746759"/>
              <a:gd name="connsiteY1" fmla="*/ 637504 h 751650"/>
              <a:gd name="connsiteX2" fmla="*/ 373456 w 746759"/>
              <a:gd name="connsiteY2" fmla="*/ 751650 h 751650"/>
              <a:gd name="connsiteX3" fmla="*/ 746759 w 746759"/>
              <a:gd name="connsiteY3" fmla="*/ 637504 h 751650"/>
              <a:gd name="connsiteX4" fmla="*/ 746759 w 746759"/>
              <a:gd name="connsiteY4" fmla="*/ 0 h 751650"/>
              <a:gd name="connsiteX5" fmla="*/ 0 w 746759"/>
              <a:gd name="connsiteY5" fmla="*/ 0 h 7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759" h="751650">
                <a:moveTo>
                  <a:pt x="152" y="0"/>
                </a:moveTo>
                <a:lnTo>
                  <a:pt x="152" y="637504"/>
                </a:lnTo>
                <a:cubicBezTo>
                  <a:pt x="152" y="700613"/>
                  <a:pt x="167322" y="751650"/>
                  <a:pt x="373456" y="751650"/>
                </a:cubicBezTo>
                <a:cubicBezTo>
                  <a:pt x="579590" y="751650"/>
                  <a:pt x="746759" y="700613"/>
                  <a:pt x="746759" y="637504"/>
                </a:cubicBezTo>
                <a:lnTo>
                  <a:pt x="746759" y="0"/>
                </a:lnTo>
                <a:lnTo>
                  <a:pt x="0" y="0"/>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90" name="フリーフォーム: 図形 789">
            <a:extLst>
              <a:ext uri="{FF2B5EF4-FFF2-40B4-BE49-F238E27FC236}">
                <a16:creationId xmlns:a16="http://schemas.microsoft.com/office/drawing/2014/main" id="{A6688F9C-0FF9-67E0-370D-AE1EB21EF7DB}"/>
              </a:ext>
            </a:extLst>
          </p:cNvPr>
          <p:cNvSpPr/>
          <p:nvPr/>
        </p:nvSpPr>
        <p:spPr>
          <a:xfrm>
            <a:off x="5915520" y="3290691"/>
            <a:ext cx="746606" cy="228291"/>
          </a:xfrm>
          <a:custGeom>
            <a:avLst/>
            <a:gdLst>
              <a:gd name="connsiteX0" fmla="*/ 746607 w 746606"/>
              <a:gd name="connsiteY0" fmla="*/ 114146 h 228291"/>
              <a:gd name="connsiteX1" fmla="*/ 373304 w 746606"/>
              <a:gd name="connsiteY1" fmla="*/ 228291 h 228291"/>
              <a:gd name="connsiteX2" fmla="*/ 0 w 746606"/>
              <a:gd name="connsiteY2" fmla="*/ 114146 h 228291"/>
              <a:gd name="connsiteX3" fmla="*/ 373304 w 746606"/>
              <a:gd name="connsiteY3" fmla="*/ 0 h 228291"/>
              <a:gd name="connsiteX4" fmla="*/ 746607 w 746606"/>
              <a:gd name="connsiteY4" fmla="*/ 114146 h 228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06" h="228291">
                <a:moveTo>
                  <a:pt x="746607" y="114146"/>
                </a:moveTo>
                <a:cubicBezTo>
                  <a:pt x="746607" y="177101"/>
                  <a:pt x="579438" y="228291"/>
                  <a:pt x="373304" y="228291"/>
                </a:cubicBezTo>
                <a:cubicBezTo>
                  <a:pt x="167169" y="228291"/>
                  <a:pt x="0" y="177101"/>
                  <a:pt x="0" y="114146"/>
                </a:cubicBezTo>
                <a:cubicBezTo>
                  <a:pt x="0" y="51190"/>
                  <a:pt x="167169" y="0"/>
                  <a:pt x="373304" y="0"/>
                </a:cubicBezTo>
                <a:cubicBezTo>
                  <a:pt x="579438" y="0"/>
                  <a:pt x="746607" y="51037"/>
                  <a:pt x="746607" y="114146"/>
                </a:cubicBezTo>
              </a:path>
            </a:pathLst>
          </a:custGeom>
          <a:solidFill>
            <a:srgbClr val="F5B18B"/>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91" name="フリーフォーム: 図形 790">
            <a:extLst>
              <a:ext uri="{FF2B5EF4-FFF2-40B4-BE49-F238E27FC236}">
                <a16:creationId xmlns:a16="http://schemas.microsoft.com/office/drawing/2014/main" id="{A6859EEA-9DF5-E3C1-B9CB-243316DDABD1}"/>
              </a:ext>
            </a:extLst>
          </p:cNvPr>
          <p:cNvSpPr/>
          <p:nvPr/>
        </p:nvSpPr>
        <p:spPr>
          <a:xfrm>
            <a:off x="5915520" y="3191826"/>
            <a:ext cx="749968" cy="307291"/>
          </a:xfrm>
          <a:custGeom>
            <a:avLst/>
            <a:gdLst>
              <a:gd name="connsiteX0" fmla="*/ 0 w 749968"/>
              <a:gd name="connsiteY0" fmla="*/ 0 h 307291"/>
              <a:gd name="connsiteX1" fmla="*/ 0 w 749968"/>
              <a:gd name="connsiteY1" fmla="*/ 192688 h 307291"/>
              <a:gd name="connsiteX2" fmla="*/ 374984 w 749968"/>
              <a:gd name="connsiteY2" fmla="*/ 307292 h 307291"/>
              <a:gd name="connsiteX3" fmla="*/ 749969 w 749968"/>
              <a:gd name="connsiteY3" fmla="*/ 192688 h 307291"/>
              <a:gd name="connsiteX4" fmla="*/ 749969 w 749968"/>
              <a:gd name="connsiteY4" fmla="*/ 0 h 307291"/>
              <a:gd name="connsiteX5" fmla="*/ 0 w 749968"/>
              <a:gd name="connsiteY5" fmla="*/ 0 h 30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968" h="307291">
                <a:moveTo>
                  <a:pt x="0" y="0"/>
                </a:moveTo>
                <a:lnTo>
                  <a:pt x="0" y="192688"/>
                </a:lnTo>
                <a:cubicBezTo>
                  <a:pt x="0" y="255949"/>
                  <a:pt x="167933" y="307292"/>
                  <a:pt x="374984" y="307292"/>
                </a:cubicBezTo>
                <a:cubicBezTo>
                  <a:pt x="582035" y="307292"/>
                  <a:pt x="749969" y="255949"/>
                  <a:pt x="749969" y="192688"/>
                </a:cubicBezTo>
                <a:lnTo>
                  <a:pt x="749969" y="0"/>
                </a:lnTo>
                <a:lnTo>
                  <a:pt x="0" y="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92" name="フリーフォーム: 図形 791">
            <a:extLst>
              <a:ext uri="{FF2B5EF4-FFF2-40B4-BE49-F238E27FC236}">
                <a16:creationId xmlns:a16="http://schemas.microsoft.com/office/drawing/2014/main" id="{0E01A2D2-FD7C-F9E4-2F40-C71595A38DD9}"/>
              </a:ext>
            </a:extLst>
          </p:cNvPr>
          <p:cNvSpPr/>
          <p:nvPr/>
        </p:nvSpPr>
        <p:spPr>
          <a:xfrm>
            <a:off x="5915520" y="3077221"/>
            <a:ext cx="749968" cy="229208"/>
          </a:xfrm>
          <a:custGeom>
            <a:avLst/>
            <a:gdLst>
              <a:gd name="connsiteX0" fmla="*/ 749969 w 749968"/>
              <a:gd name="connsiteY0" fmla="*/ 114604 h 229208"/>
              <a:gd name="connsiteX1" fmla="*/ 374984 w 749968"/>
              <a:gd name="connsiteY1" fmla="*/ 229208 h 229208"/>
              <a:gd name="connsiteX2" fmla="*/ 0 w 749968"/>
              <a:gd name="connsiteY2" fmla="*/ 114604 h 229208"/>
              <a:gd name="connsiteX3" fmla="*/ 374984 w 749968"/>
              <a:gd name="connsiteY3" fmla="*/ 0 h 229208"/>
              <a:gd name="connsiteX4" fmla="*/ 749969 w 749968"/>
              <a:gd name="connsiteY4" fmla="*/ 114604 h 229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968" h="229208">
                <a:moveTo>
                  <a:pt x="749969" y="114604"/>
                </a:moveTo>
                <a:cubicBezTo>
                  <a:pt x="749969" y="177866"/>
                  <a:pt x="582035" y="229208"/>
                  <a:pt x="374984" y="229208"/>
                </a:cubicBezTo>
                <a:cubicBezTo>
                  <a:pt x="167933" y="229208"/>
                  <a:pt x="0" y="177866"/>
                  <a:pt x="0" y="114604"/>
                </a:cubicBezTo>
                <a:cubicBezTo>
                  <a:pt x="0" y="51343"/>
                  <a:pt x="167933" y="0"/>
                  <a:pt x="374984" y="0"/>
                </a:cubicBezTo>
                <a:cubicBezTo>
                  <a:pt x="582035" y="0"/>
                  <a:pt x="749969" y="51343"/>
                  <a:pt x="749969" y="114604"/>
                </a:cubicBezTo>
              </a:path>
            </a:pathLst>
          </a:custGeom>
          <a:solidFill>
            <a:srgbClr val="B7DBB0"/>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95" name="フリーフォーム: 図形 794">
            <a:extLst>
              <a:ext uri="{FF2B5EF4-FFF2-40B4-BE49-F238E27FC236}">
                <a16:creationId xmlns:a16="http://schemas.microsoft.com/office/drawing/2014/main" id="{E07399B3-1775-26B8-A40D-DA1D051D869E}"/>
              </a:ext>
            </a:extLst>
          </p:cNvPr>
          <p:cNvSpPr/>
          <p:nvPr/>
        </p:nvSpPr>
        <p:spPr>
          <a:xfrm>
            <a:off x="6244357" y="5078708"/>
            <a:ext cx="1334295" cy="869004"/>
          </a:xfrm>
          <a:custGeom>
            <a:avLst/>
            <a:gdLst>
              <a:gd name="connsiteX0" fmla="*/ 1271493 w 1334295"/>
              <a:gd name="connsiteY0" fmla="*/ 0 h 869004"/>
              <a:gd name="connsiteX1" fmla="*/ 1334296 w 1334295"/>
              <a:gd name="connsiteY1" fmla="*/ 62803 h 869004"/>
              <a:gd name="connsiteX2" fmla="*/ 1334296 w 1334295"/>
              <a:gd name="connsiteY2" fmla="*/ 806202 h 869004"/>
              <a:gd name="connsiteX3" fmla="*/ 1271493 w 1334295"/>
              <a:gd name="connsiteY3" fmla="*/ 869005 h 869004"/>
              <a:gd name="connsiteX4" fmla="*/ 62803 w 1334295"/>
              <a:gd name="connsiteY4" fmla="*/ 869005 h 869004"/>
              <a:gd name="connsiteX5" fmla="*/ 0 w 1334295"/>
              <a:gd name="connsiteY5" fmla="*/ 806202 h 869004"/>
              <a:gd name="connsiteX6" fmla="*/ 0 w 1334295"/>
              <a:gd name="connsiteY6" fmla="*/ 62803 h 869004"/>
              <a:gd name="connsiteX7" fmla="*/ 62803 w 1334295"/>
              <a:gd name="connsiteY7" fmla="*/ 0 h 86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295" h="869004">
                <a:moveTo>
                  <a:pt x="1271493" y="0"/>
                </a:moveTo>
                <a:cubicBezTo>
                  <a:pt x="1306178" y="0"/>
                  <a:pt x="1334296" y="28118"/>
                  <a:pt x="1334296" y="62803"/>
                </a:cubicBezTo>
                <a:lnTo>
                  <a:pt x="1334296" y="806202"/>
                </a:lnTo>
                <a:cubicBezTo>
                  <a:pt x="1334296" y="840887"/>
                  <a:pt x="1306178" y="869005"/>
                  <a:pt x="1271493" y="869005"/>
                </a:cubicBezTo>
                <a:lnTo>
                  <a:pt x="62803" y="869005"/>
                </a:lnTo>
                <a:cubicBezTo>
                  <a:pt x="28118" y="869005"/>
                  <a:pt x="0" y="840887"/>
                  <a:pt x="0" y="806202"/>
                </a:cubicBezTo>
                <a:lnTo>
                  <a:pt x="0" y="62803"/>
                </a:lnTo>
                <a:cubicBezTo>
                  <a:pt x="0" y="28118"/>
                  <a:pt x="28118" y="0"/>
                  <a:pt x="62803" y="0"/>
                </a:cubicBez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96" name="フリーフォーム: 図形 795">
            <a:extLst>
              <a:ext uri="{FF2B5EF4-FFF2-40B4-BE49-F238E27FC236}">
                <a16:creationId xmlns:a16="http://schemas.microsoft.com/office/drawing/2014/main" id="{5E954003-41E7-B56F-B4AD-A272172A8F47}"/>
              </a:ext>
            </a:extLst>
          </p:cNvPr>
          <p:cNvSpPr/>
          <p:nvPr/>
        </p:nvSpPr>
        <p:spPr>
          <a:xfrm>
            <a:off x="6244357" y="5078708"/>
            <a:ext cx="1334295" cy="263436"/>
          </a:xfrm>
          <a:custGeom>
            <a:avLst/>
            <a:gdLst>
              <a:gd name="connsiteX0" fmla="*/ 0 w 1334295"/>
              <a:gd name="connsiteY0" fmla="*/ 263437 h 263436"/>
              <a:gd name="connsiteX1" fmla="*/ 1334295 w 1334295"/>
              <a:gd name="connsiteY1" fmla="*/ 263437 h 263436"/>
              <a:gd name="connsiteX2" fmla="*/ 1334295 w 1334295"/>
              <a:gd name="connsiteY2" fmla="*/ 62803 h 263436"/>
              <a:gd name="connsiteX3" fmla="*/ 1271493 w 1334295"/>
              <a:gd name="connsiteY3" fmla="*/ 0 h 263436"/>
              <a:gd name="connsiteX4" fmla="*/ 62803 w 1334295"/>
              <a:gd name="connsiteY4" fmla="*/ 0 h 263436"/>
              <a:gd name="connsiteX5" fmla="*/ 0 w 1334295"/>
              <a:gd name="connsiteY5" fmla="*/ 62803 h 263436"/>
              <a:gd name="connsiteX6" fmla="*/ 0 w 1334295"/>
              <a:gd name="connsiteY6" fmla="*/ 263437 h 2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4295" h="263436">
                <a:moveTo>
                  <a:pt x="0" y="263437"/>
                </a:moveTo>
                <a:lnTo>
                  <a:pt x="1334295" y="263437"/>
                </a:lnTo>
                <a:lnTo>
                  <a:pt x="1334295" y="62803"/>
                </a:lnTo>
                <a:cubicBezTo>
                  <a:pt x="1334295" y="28116"/>
                  <a:pt x="1306179" y="0"/>
                  <a:pt x="1271493" y="0"/>
                </a:cubicBezTo>
                <a:lnTo>
                  <a:pt x="62803" y="0"/>
                </a:lnTo>
                <a:cubicBezTo>
                  <a:pt x="28116" y="0"/>
                  <a:pt x="0" y="28116"/>
                  <a:pt x="0" y="62803"/>
                </a:cubicBezTo>
                <a:lnTo>
                  <a:pt x="0" y="263437"/>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97" name="フリーフォーム: 図形 796">
            <a:extLst>
              <a:ext uri="{FF2B5EF4-FFF2-40B4-BE49-F238E27FC236}">
                <a16:creationId xmlns:a16="http://schemas.microsoft.com/office/drawing/2014/main" id="{CE906F61-3E40-48A1-69E2-13CB6F4DFA54}"/>
              </a:ext>
            </a:extLst>
          </p:cNvPr>
          <p:cNvSpPr/>
          <p:nvPr/>
        </p:nvSpPr>
        <p:spPr>
          <a:xfrm>
            <a:off x="6230299" y="5064650"/>
            <a:ext cx="1362412" cy="896968"/>
          </a:xfrm>
          <a:custGeom>
            <a:avLst/>
            <a:gdLst>
              <a:gd name="connsiteX0" fmla="*/ 76861 w 1362412"/>
              <a:gd name="connsiteY0" fmla="*/ 896968 h 896968"/>
              <a:gd name="connsiteX1" fmla="*/ 0 w 1362412"/>
              <a:gd name="connsiteY1" fmla="*/ 820107 h 896968"/>
              <a:gd name="connsiteX2" fmla="*/ 0 w 1362412"/>
              <a:gd name="connsiteY2" fmla="*/ 76861 h 896968"/>
              <a:gd name="connsiteX3" fmla="*/ 76861 w 1362412"/>
              <a:gd name="connsiteY3" fmla="*/ 0 h 896968"/>
              <a:gd name="connsiteX4" fmla="*/ 1285551 w 1362412"/>
              <a:gd name="connsiteY4" fmla="*/ 0 h 896968"/>
              <a:gd name="connsiteX5" fmla="*/ 1362412 w 1362412"/>
              <a:gd name="connsiteY5" fmla="*/ 76861 h 896968"/>
              <a:gd name="connsiteX6" fmla="*/ 1362412 w 1362412"/>
              <a:gd name="connsiteY6" fmla="*/ 820107 h 896968"/>
              <a:gd name="connsiteX7" fmla="*/ 1285551 w 1362412"/>
              <a:gd name="connsiteY7" fmla="*/ 896968 h 896968"/>
              <a:gd name="connsiteX8" fmla="*/ 76861 w 1362412"/>
              <a:gd name="connsiteY8" fmla="*/ 896968 h 896968"/>
              <a:gd name="connsiteX9" fmla="*/ 76861 w 1362412"/>
              <a:gd name="connsiteY9" fmla="*/ 28116 h 896968"/>
              <a:gd name="connsiteX10" fmla="*/ 28116 w 1362412"/>
              <a:gd name="connsiteY10" fmla="*/ 76861 h 896968"/>
              <a:gd name="connsiteX11" fmla="*/ 28116 w 1362412"/>
              <a:gd name="connsiteY11" fmla="*/ 820107 h 896968"/>
              <a:gd name="connsiteX12" fmla="*/ 76861 w 1362412"/>
              <a:gd name="connsiteY12" fmla="*/ 868852 h 896968"/>
              <a:gd name="connsiteX13" fmla="*/ 1285551 w 1362412"/>
              <a:gd name="connsiteY13" fmla="*/ 868852 h 896968"/>
              <a:gd name="connsiteX14" fmla="*/ 1334296 w 1362412"/>
              <a:gd name="connsiteY14" fmla="*/ 820107 h 896968"/>
              <a:gd name="connsiteX15" fmla="*/ 1334296 w 1362412"/>
              <a:gd name="connsiteY15" fmla="*/ 76861 h 896968"/>
              <a:gd name="connsiteX16" fmla="*/ 1285551 w 1362412"/>
              <a:gd name="connsiteY16" fmla="*/ 28116 h 896968"/>
              <a:gd name="connsiteX17" fmla="*/ 76861 w 1362412"/>
              <a:gd name="connsiteY17" fmla="*/ 28116 h 89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2412" h="896968">
                <a:moveTo>
                  <a:pt x="76861" y="896968"/>
                </a:moveTo>
                <a:cubicBezTo>
                  <a:pt x="34534" y="896968"/>
                  <a:pt x="0" y="862434"/>
                  <a:pt x="0" y="820107"/>
                </a:cubicBezTo>
                <a:lnTo>
                  <a:pt x="0" y="76861"/>
                </a:lnTo>
                <a:cubicBezTo>
                  <a:pt x="0" y="34534"/>
                  <a:pt x="34534" y="0"/>
                  <a:pt x="76861" y="0"/>
                </a:cubicBezTo>
                <a:lnTo>
                  <a:pt x="1285551" y="0"/>
                </a:lnTo>
                <a:cubicBezTo>
                  <a:pt x="1327878" y="0"/>
                  <a:pt x="1362412" y="34534"/>
                  <a:pt x="1362412" y="76861"/>
                </a:cubicBezTo>
                <a:lnTo>
                  <a:pt x="1362412" y="820107"/>
                </a:lnTo>
                <a:cubicBezTo>
                  <a:pt x="1362412" y="862434"/>
                  <a:pt x="1327878" y="896968"/>
                  <a:pt x="1285551" y="896968"/>
                </a:cubicBezTo>
                <a:lnTo>
                  <a:pt x="76861" y="896968"/>
                </a:lnTo>
                <a:close/>
                <a:moveTo>
                  <a:pt x="76861" y="28116"/>
                </a:moveTo>
                <a:cubicBezTo>
                  <a:pt x="49967" y="28116"/>
                  <a:pt x="28116" y="49967"/>
                  <a:pt x="28116" y="76861"/>
                </a:cubicBezTo>
                <a:lnTo>
                  <a:pt x="28116" y="820107"/>
                </a:lnTo>
                <a:cubicBezTo>
                  <a:pt x="28116" y="847001"/>
                  <a:pt x="49967" y="868852"/>
                  <a:pt x="76861" y="868852"/>
                </a:cubicBezTo>
                <a:lnTo>
                  <a:pt x="1285551" y="868852"/>
                </a:lnTo>
                <a:cubicBezTo>
                  <a:pt x="1312445" y="868852"/>
                  <a:pt x="1334296" y="847001"/>
                  <a:pt x="1334296" y="820107"/>
                </a:cubicBezTo>
                <a:lnTo>
                  <a:pt x="1334296" y="76861"/>
                </a:lnTo>
                <a:cubicBezTo>
                  <a:pt x="1334296" y="49967"/>
                  <a:pt x="1312445" y="28116"/>
                  <a:pt x="1285551" y="28116"/>
                </a:cubicBezTo>
                <a:lnTo>
                  <a:pt x="76861" y="28116"/>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98" name="フリーフォーム: 図形 797">
            <a:extLst>
              <a:ext uri="{FF2B5EF4-FFF2-40B4-BE49-F238E27FC236}">
                <a16:creationId xmlns:a16="http://schemas.microsoft.com/office/drawing/2014/main" id="{56B55028-7357-A93C-90B6-AC961F31B2AC}"/>
              </a:ext>
            </a:extLst>
          </p:cNvPr>
          <p:cNvSpPr/>
          <p:nvPr/>
        </p:nvSpPr>
        <p:spPr>
          <a:xfrm>
            <a:off x="6351321" y="5432606"/>
            <a:ext cx="365662" cy="425563"/>
          </a:xfrm>
          <a:custGeom>
            <a:avLst/>
            <a:gdLst>
              <a:gd name="connsiteX0" fmla="*/ 365663 w 365662"/>
              <a:gd name="connsiteY0" fmla="*/ 15433 h 425563"/>
              <a:gd name="connsiteX1" fmla="*/ 361079 w 365662"/>
              <a:gd name="connsiteY1" fmla="*/ 4584 h 425563"/>
              <a:gd name="connsiteX2" fmla="*/ 350229 w 365662"/>
              <a:gd name="connsiteY2" fmla="*/ 0 h 425563"/>
              <a:gd name="connsiteX3" fmla="*/ 15281 w 365662"/>
              <a:gd name="connsiteY3" fmla="*/ 0 h 425563"/>
              <a:gd name="connsiteX4" fmla="*/ 4431 w 365662"/>
              <a:gd name="connsiteY4" fmla="*/ 4584 h 425563"/>
              <a:gd name="connsiteX5" fmla="*/ 0 w 365662"/>
              <a:gd name="connsiteY5" fmla="*/ 15433 h 425563"/>
              <a:gd name="connsiteX6" fmla="*/ 0 w 365662"/>
              <a:gd name="connsiteY6" fmla="*/ 410130 h 425563"/>
              <a:gd name="connsiteX7" fmla="*/ 4431 w 365662"/>
              <a:gd name="connsiteY7" fmla="*/ 420979 h 425563"/>
              <a:gd name="connsiteX8" fmla="*/ 15281 w 365662"/>
              <a:gd name="connsiteY8" fmla="*/ 425563 h 425563"/>
              <a:gd name="connsiteX9" fmla="*/ 350229 w 365662"/>
              <a:gd name="connsiteY9" fmla="*/ 425563 h 425563"/>
              <a:gd name="connsiteX10" fmla="*/ 361079 w 365662"/>
              <a:gd name="connsiteY10" fmla="*/ 420979 h 425563"/>
              <a:gd name="connsiteX11" fmla="*/ 365663 w 365662"/>
              <a:gd name="connsiteY11" fmla="*/ 410130 h 425563"/>
              <a:gd name="connsiteX12" fmla="*/ 365663 w 365662"/>
              <a:gd name="connsiteY12" fmla="*/ 15433 h 42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662" h="425563">
                <a:moveTo>
                  <a:pt x="365663" y="15433"/>
                </a:moveTo>
                <a:cubicBezTo>
                  <a:pt x="365663" y="11308"/>
                  <a:pt x="363982" y="7488"/>
                  <a:pt x="361079" y="4584"/>
                </a:cubicBezTo>
                <a:cubicBezTo>
                  <a:pt x="358176" y="1681"/>
                  <a:pt x="354203" y="0"/>
                  <a:pt x="350229" y="0"/>
                </a:cubicBezTo>
                <a:lnTo>
                  <a:pt x="15281" y="0"/>
                </a:lnTo>
                <a:cubicBezTo>
                  <a:pt x="11154" y="0"/>
                  <a:pt x="7334" y="1681"/>
                  <a:pt x="4431" y="4584"/>
                </a:cubicBezTo>
                <a:cubicBezTo>
                  <a:pt x="1528" y="7488"/>
                  <a:pt x="0" y="11308"/>
                  <a:pt x="0" y="15433"/>
                </a:cubicBezTo>
                <a:lnTo>
                  <a:pt x="0" y="410130"/>
                </a:lnTo>
                <a:cubicBezTo>
                  <a:pt x="0" y="414256"/>
                  <a:pt x="1681" y="418076"/>
                  <a:pt x="4431" y="420979"/>
                </a:cubicBezTo>
                <a:cubicBezTo>
                  <a:pt x="7182" y="423882"/>
                  <a:pt x="11307" y="425563"/>
                  <a:pt x="15281" y="425563"/>
                </a:cubicBezTo>
                <a:lnTo>
                  <a:pt x="350229" y="425563"/>
                </a:lnTo>
                <a:cubicBezTo>
                  <a:pt x="354356" y="425563"/>
                  <a:pt x="358176" y="423882"/>
                  <a:pt x="361079" y="420979"/>
                </a:cubicBezTo>
                <a:cubicBezTo>
                  <a:pt x="363982" y="418076"/>
                  <a:pt x="365663" y="414103"/>
                  <a:pt x="365663" y="410130"/>
                </a:cubicBezTo>
                <a:lnTo>
                  <a:pt x="365663" y="15433"/>
                </a:lnTo>
                <a:close/>
              </a:path>
            </a:pathLst>
          </a:custGeom>
          <a:solidFill>
            <a:srgbClr val="ECA4BB"/>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799" name="フリーフォーム: 図形 798">
            <a:extLst>
              <a:ext uri="{FF2B5EF4-FFF2-40B4-BE49-F238E27FC236}">
                <a16:creationId xmlns:a16="http://schemas.microsoft.com/office/drawing/2014/main" id="{08533DFD-DBE8-A2E7-C614-2614B96E6273}"/>
              </a:ext>
            </a:extLst>
          </p:cNvPr>
          <p:cNvSpPr/>
          <p:nvPr/>
        </p:nvSpPr>
        <p:spPr>
          <a:xfrm>
            <a:off x="7008842" y="5431231"/>
            <a:ext cx="445427" cy="207509"/>
          </a:xfrm>
          <a:custGeom>
            <a:avLst/>
            <a:gdLst>
              <a:gd name="connsiteX0" fmla="*/ 445427 w 445427"/>
              <a:gd name="connsiteY0" fmla="*/ 127745 h 207509"/>
              <a:gd name="connsiteX1" fmla="*/ 0 w 445427"/>
              <a:gd name="connsiteY1" fmla="*/ 127745 h 207509"/>
              <a:gd name="connsiteX2" fmla="*/ 0 w 445427"/>
              <a:gd name="connsiteY2" fmla="*/ 207510 h 207509"/>
              <a:gd name="connsiteX3" fmla="*/ 445427 w 445427"/>
              <a:gd name="connsiteY3" fmla="*/ 207510 h 207509"/>
              <a:gd name="connsiteX4" fmla="*/ 445427 w 445427"/>
              <a:gd name="connsiteY4" fmla="*/ 127745 h 207509"/>
              <a:gd name="connsiteX5" fmla="*/ 291858 w 445427"/>
              <a:gd name="connsiteY5" fmla="*/ 0 h 207509"/>
              <a:gd name="connsiteX6" fmla="*/ 0 w 445427"/>
              <a:gd name="connsiteY6" fmla="*/ 0 h 207509"/>
              <a:gd name="connsiteX7" fmla="*/ 0 w 445427"/>
              <a:gd name="connsiteY7" fmla="*/ 79764 h 207509"/>
              <a:gd name="connsiteX8" fmla="*/ 291858 w 445427"/>
              <a:gd name="connsiteY8" fmla="*/ 79764 h 207509"/>
              <a:gd name="connsiteX9" fmla="*/ 291858 w 445427"/>
              <a:gd name="connsiteY9" fmla="*/ 0 h 20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427" h="207509">
                <a:moveTo>
                  <a:pt x="445427" y="127745"/>
                </a:moveTo>
                <a:lnTo>
                  <a:pt x="0" y="127745"/>
                </a:lnTo>
                <a:lnTo>
                  <a:pt x="0" y="207510"/>
                </a:lnTo>
                <a:lnTo>
                  <a:pt x="445427" y="207510"/>
                </a:lnTo>
                <a:lnTo>
                  <a:pt x="445427" y="127745"/>
                </a:lnTo>
                <a:close/>
                <a:moveTo>
                  <a:pt x="291858" y="0"/>
                </a:moveTo>
                <a:lnTo>
                  <a:pt x="0" y="0"/>
                </a:lnTo>
                <a:lnTo>
                  <a:pt x="0" y="79764"/>
                </a:lnTo>
                <a:lnTo>
                  <a:pt x="291858" y="79764"/>
                </a:lnTo>
                <a:lnTo>
                  <a:pt x="291858" y="0"/>
                </a:lnTo>
                <a:close/>
              </a:path>
            </a:pathLst>
          </a:custGeom>
          <a:solidFill>
            <a:srgbClr val="B3B3B3"/>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00" name="フリーフォーム: 図形 799">
            <a:extLst>
              <a:ext uri="{FF2B5EF4-FFF2-40B4-BE49-F238E27FC236}">
                <a16:creationId xmlns:a16="http://schemas.microsoft.com/office/drawing/2014/main" id="{75C1D211-CFCE-B5B4-2C87-C750483DA18E}"/>
              </a:ext>
            </a:extLst>
          </p:cNvPr>
          <p:cNvSpPr/>
          <p:nvPr/>
        </p:nvSpPr>
        <p:spPr>
          <a:xfrm>
            <a:off x="6801485" y="5452165"/>
            <a:ext cx="128967" cy="165641"/>
          </a:xfrm>
          <a:custGeom>
            <a:avLst/>
            <a:gdLst>
              <a:gd name="connsiteX0" fmla="*/ 18948 w 128967"/>
              <a:gd name="connsiteY0" fmla="*/ 165641 h 165641"/>
              <a:gd name="connsiteX1" fmla="*/ 110020 w 128967"/>
              <a:gd name="connsiteY1" fmla="*/ 165641 h 165641"/>
              <a:gd name="connsiteX2" fmla="*/ 128968 w 128967"/>
              <a:gd name="connsiteY2" fmla="*/ 146693 h 165641"/>
              <a:gd name="connsiteX3" fmla="*/ 110020 w 128967"/>
              <a:gd name="connsiteY3" fmla="*/ 127745 h 165641"/>
              <a:gd name="connsiteX4" fmla="*/ 18948 w 128967"/>
              <a:gd name="connsiteY4" fmla="*/ 127745 h 165641"/>
              <a:gd name="connsiteX5" fmla="*/ 0 w 128967"/>
              <a:gd name="connsiteY5" fmla="*/ 146693 h 165641"/>
              <a:gd name="connsiteX6" fmla="*/ 18948 w 128967"/>
              <a:gd name="connsiteY6" fmla="*/ 165641 h 165641"/>
              <a:gd name="connsiteX7" fmla="*/ 18948 w 128967"/>
              <a:gd name="connsiteY7" fmla="*/ 37896 h 165641"/>
              <a:gd name="connsiteX8" fmla="*/ 110020 w 128967"/>
              <a:gd name="connsiteY8" fmla="*/ 37896 h 165641"/>
              <a:gd name="connsiteX9" fmla="*/ 128968 w 128967"/>
              <a:gd name="connsiteY9" fmla="*/ 18948 h 165641"/>
              <a:gd name="connsiteX10" fmla="*/ 110020 w 128967"/>
              <a:gd name="connsiteY10" fmla="*/ 0 h 165641"/>
              <a:gd name="connsiteX11" fmla="*/ 18948 w 128967"/>
              <a:gd name="connsiteY11" fmla="*/ 0 h 165641"/>
              <a:gd name="connsiteX12" fmla="*/ 0 w 128967"/>
              <a:gd name="connsiteY12" fmla="*/ 18948 h 165641"/>
              <a:gd name="connsiteX13" fmla="*/ 18948 w 128967"/>
              <a:gd name="connsiteY13" fmla="*/ 37896 h 16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967" h="165641">
                <a:moveTo>
                  <a:pt x="18948" y="165641"/>
                </a:moveTo>
                <a:lnTo>
                  <a:pt x="110020" y="165641"/>
                </a:lnTo>
                <a:cubicBezTo>
                  <a:pt x="120411" y="165641"/>
                  <a:pt x="128968" y="157084"/>
                  <a:pt x="128968" y="146693"/>
                </a:cubicBezTo>
                <a:cubicBezTo>
                  <a:pt x="128968" y="136302"/>
                  <a:pt x="120411" y="127745"/>
                  <a:pt x="110020" y="127745"/>
                </a:cubicBezTo>
                <a:lnTo>
                  <a:pt x="18948" y="127745"/>
                </a:lnTo>
                <a:cubicBezTo>
                  <a:pt x="8404" y="127745"/>
                  <a:pt x="0" y="136302"/>
                  <a:pt x="0" y="146693"/>
                </a:cubicBezTo>
                <a:cubicBezTo>
                  <a:pt x="0" y="157084"/>
                  <a:pt x="8557" y="165641"/>
                  <a:pt x="18948" y="165641"/>
                </a:cubicBezTo>
                <a:moveTo>
                  <a:pt x="18948" y="37896"/>
                </a:moveTo>
                <a:lnTo>
                  <a:pt x="110020" y="37896"/>
                </a:lnTo>
                <a:cubicBezTo>
                  <a:pt x="120411" y="37896"/>
                  <a:pt x="128968" y="29339"/>
                  <a:pt x="128968" y="18948"/>
                </a:cubicBezTo>
                <a:cubicBezTo>
                  <a:pt x="128968" y="8557"/>
                  <a:pt x="120411" y="0"/>
                  <a:pt x="110020" y="0"/>
                </a:cubicBezTo>
                <a:lnTo>
                  <a:pt x="18948" y="0"/>
                </a:lnTo>
                <a:cubicBezTo>
                  <a:pt x="8404" y="0"/>
                  <a:pt x="0" y="8557"/>
                  <a:pt x="0" y="18948"/>
                </a:cubicBezTo>
                <a:cubicBezTo>
                  <a:pt x="0" y="29339"/>
                  <a:pt x="8557" y="37896"/>
                  <a:pt x="18948" y="37896"/>
                </a:cubicBezTo>
              </a:path>
            </a:pathLst>
          </a:custGeom>
          <a:solidFill>
            <a:srgbClr val="2DADA0"/>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01" name="フリーフォーム: 図形 800">
            <a:extLst>
              <a:ext uri="{FF2B5EF4-FFF2-40B4-BE49-F238E27FC236}">
                <a16:creationId xmlns:a16="http://schemas.microsoft.com/office/drawing/2014/main" id="{711C2033-0745-F0A1-1200-1FD459FE4299}"/>
              </a:ext>
            </a:extLst>
          </p:cNvPr>
          <p:cNvSpPr/>
          <p:nvPr/>
        </p:nvSpPr>
        <p:spPr>
          <a:xfrm>
            <a:off x="7336151" y="5701391"/>
            <a:ext cx="160140" cy="160140"/>
          </a:xfrm>
          <a:custGeom>
            <a:avLst/>
            <a:gdLst>
              <a:gd name="connsiteX0" fmla="*/ 160140 w 160140"/>
              <a:gd name="connsiteY0" fmla="*/ 17878 h 160140"/>
              <a:gd name="connsiteX1" fmla="*/ 154945 w 160140"/>
              <a:gd name="connsiteY1" fmla="*/ 5195 h 160140"/>
              <a:gd name="connsiteX2" fmla="*/ 142262 w 160140"/>
              <a:gd name="connsiteY2" fmla="*/ 0 h 160140"/>
              <a:gd name="connsiteX3" fmla="*/ 17878 w 160140"/>
              <a:gd name="connsiteY3" fmla="*/ 0 h 160140"/>
              <a:gd name="connsiteX4" fmla="*/ 5195 w 160140"/>
              <a:gd name="connsiteY4" fmla="*/ 5195 h 160140"/>
              <a:gd name="connsiteX5" fmla="*/ 0 w 160140"/>
              <a:gd name="connsiteY5" fmla="*/ 17878 h 160140"/>
              <a:gd name="connsiteX6" fmla="*/ 0 w 160140"/>
              <a:gd name="connsiteY6" fmla="*/ 142262 h 160140"/>
              <a:gd name="connsiteX7" fmla="*/ 5195 w 160140"/>
              <a:gd name="connsiteY7" fmla="*/ 154945 h 160140"/>
              <a:gd name="connsiteX8" fmla="*/ 17878 w 160140"/>
              <a:gd name="connsiteY8" fmla="*/ 160140 h 160140"/>
              <a:gd name="connsiteX9" fmla="*/ 142262 w 160140"/>
              <a:gd name="connsiteY9" fmla="*/ 160140 h 160140"/>
              <a:gd name="connsiteX10" fmla="*/ 154945 w 160140"/>
              <a:gd name="connsiteY10" fmla="*/ 154945 h 160140"/>
              <a:gd name="connsiteX11" fmla="*/ 160140 w 160140"/>
              <a:gd name="connsiteY11" fmla="*/ 142262 h 160140"/>
              <a:gd name="connsiteX12" fmla="*/ 160140 w 160140"/>
              <a:gd name="connsiteY12" fmla="*/ 17878 h 160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40" h="160140">
                <a:moveTo>
                  <a:pt x="160140" y="17878"/>
                </a:moveTo>
                <a:cubicBezTo>
                  <a:pt x="160140" y="13141"/>
                  <a:pt x="158307" y="8557"/>
                  <a:pt x="154945" y="5195"/>
                </a:cubicBezTo>
                <a:cubicBezTo>
                  <a:pt x="151583" y="1834"/>
                  <a:pt x="146999" y="0"/>
                  <a:pt x="142262" y="0"/>
                </a:cubicBezTo>
                <a:lnTo>
                  <a:pt x="17878" y="0"/>
                </a:lnTo>
                <a:cubicBezTo>
                  <a:pt x="13141" y="0"/>
                  <a:pt x="8557" y="1834"/>
                  <a:pt x="5195" y="5195"/>
                </a:cubicBezTo>
                <a:cubicBezTo>
                  <a:pt x="1834" y="8557"/>
                  <a:pt x="0" y="13141"/>
                  <a:pt x="0" y="17878"/>
                </a:cubicBezTo>
                <a:lnTo>
                  <a:pt x="0" y="142262"/>
                </a:lnTo>
                <a:cubicBezTo>
                  <a:pt x="0" y="146999"/>
                  <a:pt x="1834" y="151583"/>
                  <a:pt x="5195" y="154945"/>
                </a:cubicBezTo>
                <a:cubicBezTo>
                  <a:pt x="8557" y="158306"/>
                  <a:pt x="13141" y="160140"/>
                  <a:pt x="17878" y="160140"/>
                </a:cubicBezTo>
                <a:lnTo>
                  <a:pt x="142262" y="160140"/>
                </a:lnTo>
                <a:cubicBezTo>
                  <a:pt x="146999" y="160140"/>
                  <a:pt x="151583" y="158306"/>
                  <a:pt x="154945" y="154945"/>
                </a:cubicBezTo>
                <a:cubicBezTo>
                  <a:pt x="158307" y="151583"/>
                  <a:pt x="160140" y="146999"/>
                  <a:pt x="160140" y="142262"/>
                </a:cubicBezTo>
                <a:lnTo>
                  <a:pt x="160140" y="17878"/>
                </a:lnTo>
                <a:close/>
              </a:path>
            </a:pathLst>
          </a:custGeom>
          <a:solidFill>
            <a:srgbClr val="ECA4BB"/>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02" name="フリーフォーム: 図形 801">
            <a:extLst>
              <a:ext uri="{FF2B5EF4-FFF2-40B4-BE49-F238E27FC236}">
                <a16:creationId xmlns:a16="http://schemas.microsoft.com/office/drawing/2014/main" id="{F397A006-0D08-A0F2-9C4C-0BD6900DBD59}"/>
              </a:ext>
            </a:extLst>
          </p:cNvPr>
          <p:cNvSpPr/>
          <p:nvPr/>
        </p:nvSpPr>
        <p:spPr>
          <a:xfrm>
            <a:off x="6926327" y="5709031"/>
            <a:ext cx="314473" cy="61580"/>
          </a:xfrm>
          <a:custGeom>
            <a:avLst/>
            <a:gdLst>
              <a:gd name="connsiteX0" fmla="*/ 314473 w 314473"/>
              <a:gd name="connsiteY0" fmla="*/ 6876 h 61580"/>
              <a:gd name="connsiteX1" fmla="*/ 312487 w 314473"/>
              <a:gd name="connsiteY1" fmla="*/ 1987 h 61580"/>
              <a:gd name="connsiteX2" fmla="*/ 307597 w 314473"/>
              <a:gd name="connsiteY2" fmla="*/ 0 h 61580"/>
              <a:gd name="connsiteX3" fmla="*/ 259769 w 314473"/>
              <a:gd name="connsiteY3" fmla="*/ 0 h 61580"/>
              <a:gd name="connsiteX4" fmla="*/ 254879 w 314473"/>
              <a:gd name="connsiteY4" fmla="*/ 1987 h 61580"/>
              <a:gd name="connsiteX5" fmla="*/ 252893 w 314473"/>
              <a:gd name="connsiteY5" fmla="*/ 6876 h 61580"/>
              <a:gd name="connsiteX6" fmla="*/ 252893 w 314473"/>
              <a:gd name="connsiteY6" fmla="*/ 54704 h 61580"/>
              <a:gd name="connsiteX7" fmla="*/ 254879 w 314473"/>
              <a:gd name="connsiteY7" fmla="*/ 59594 h 61580"/>
              <a:gd name="connsiteX8" fmla="*/ 259769 w 314473"/>
              <a:gd name="connsiteY8" fmla="*/ 61581 h 61580"/>
              <a:gd name="connsiteX9" fmla="*/ 307597 w 314473"/>
              <a:gd name="connsiteY9" fmla="*/ 61581 h 61580"/>
              <a:gd name="connsiteX10" fmla="*/ 312487 w 314473"/>
              <a:gd name="connsiteY10" fmla="*/ 59594 h 61580"/>
              <a:gd name="connsiteX11" fmla="*/ 314473 w 314473"/>
              <a:gd name="connsiteY11" fmla="*/ 54704 h 61580"/>
              <a:gd name="connsiteX12" fmla="*/ 314473 w 314473"/>
              <a:gd name="connsiteY12" fmla="*/ 6876 h 61580"/>
              <a:gd name="connsiteX13" fmla="*/ 230277 w 314473"/>
              <a:gd name="connsiteY13" fmla="*/ 6876 h 61580"/>
              <a:gd name="connsiteX14" fmla="*/ 228291 w 314473"/>
              <a:gd name="connsiteY14" fmla="*/ 1987 h 61580"/>
              <a:gd name="connsiteX15" fmla="*/ 223401 w 314473"/>
              <a:gd name="connsiteY15" fmla="*/ 0 h 61580"/>
              <a:gd name="connsiteX16" fmla="*/ 175573 w 314473"/>
              <a:gd name="connsiteY16" fmla="*/ 0 h 61580"/>
              <a:gd name="connsiteX17" fmla="*/ 170683 w 314473"/>
              <a:gd name="connsiteY17" fmla="*/ 1987 h 61580"/>
              <a:gd name="connsiteX18" fmla="*/ 168697 w 314473"/>
              <a:gd name="connsiteY18" fmla="*/ 6876 h 61580"/>
              <a:gd name="connsiteX19" fmla="*/ 168697 w 314473"/>
              <a:gd name="connsiteY19" fmla="*/ 54704 h 61580"/>
              <a:gd name="connsiteX20" fmla="*/ 170683 w 314473"/>
              <a:gd name="connsiteY20" fmla="*/ 59594 h 61580"/>
              <a:gd name="connsiteX21" fmla="*/ 175573 w 314473"/>
              <a:gd name="connsiteY21" fmla="*/ 61581 h 61580"/>
              <a:gd name="connsiteX22" fmla="*/ 223401 w 314473"/>
              <a:gd name="connsiteY22" fmla="*/ 61581 h 61580"/>
              <a:gd name="connsiteX23" fmla="*/ 228291 w 314473"/>
              <a:gd name="connsiteY23" fmla="*/ 59594 h 61580"/>
              <a:gd name="connsiteX24" fmla="*/ 230277 w 314473"/>
              <a:gd name="connsiteY24" fmla="*/ 54704 h 61580"/>
              <a:gd name="connsiteX25" fmla="*/ 230277 w 314473"/>
              <a:gd name="connsiteY25" fmla="*/ 6876 h 61580"/>
              <a:gd name="connsiteX26" fmla="*/ 145929 w 314473"/>
              <a:gd name="connsiteY26" fmla="*/ 6876 h 61580"/>
              <a:gd name="connsiteX27" fmla="*/ 143942 w 314473"/>
              <a:gd name="connsiteY27" fmla="*/ 1987 h 61580"/>
              <a:gd name="connsiteX28" fmla="*/ 139052 w 314473"/>
              <a:gd name="connsiteY28" fmla="*/ 0 h 61580"/>
              <a:gd name="connsiteX29" fmla="*/ 91224 w 314473"/>
              <a:gd name="connsiteY29" fmla="*/ 0 h 61580"/>
              <a:gd name="connsiteX30" fmla="*/ 86335 w 314473"/>
              <a:gd name="connsiteY30" fmla="*/ 1987 h 61580"/>
              <a:gd name="connsiteX31" fmla="*/ 84348 w 314473"/>
              <a:gd name="connsiteY31" fmla="*/ 6876 h 61580"/>
              <a:gd name="connsiteX32" fmla="*/ 84348 w 314473"/>
              <a:gd name="connsiteY32" fmla="*/ 54704 h 61580"/>
              <a:gd name="connsiteX33" fmla="*/ 86335 w 314473"/>
              <a:gd name="connsiteY33" fmla="*/ 59594 h 61580"/>
              <a:gd name="connsiteX34" fmla="*/ 91224 w 314473"/>
              <a:gd name="connsiteY34" fmla="*/ 61581 h 61580"/>
              <a:gd name="connsiteX35" fmla="*/ 139052 w 314473"/>
              <a:gd name="connsiteY35" fmla="*/ 61581 h 61580"/>
              <a:gd name="connsiteX36" fmla="*/ 143942 w 314473"/>
              <a:gd name="connsiteY36" fmla="*/ 59594 h 61580"/>
              <a:gd name="connsiteX37" fmla="*/ 145929 w 314473"/>
              <a:gd name="connsiteY37" fmla="*/ 54704 h 61580"/>
              <a:gd name="connsiteX38" fmla="*/ 145929 w 314473"/>
              <a:gd name="connsiteY38" fmla="*/ 6876 h 61580"/>
              <a:gd name="connsiteX39" fmla="*/ 61581 w 314473"/>
              <a:gd name="connsiteY39" fmla="*/ 6876 h 61580"/>
              <a:gd name="connsiteX40" fmla="*/ 59594 w 314473"/>
              <a:gd name="connsiteY40" fmla="*/ 1987 h 61580"/>
              <a:gd name="connsiteX41" fmla="*/ 54704 w 314473"/>
              <a:gd name="connsiteY41" fmla="*/ 0 h 61580"/>
              <a:gd name="connsiteX42" fmla="*/ 6876 w 314473"/>
              <a:gd name="connsiteY42" fmla="*/ 0 h 61580"/>
              <a:gd name="connsiteX43" fmla="*/ 1986 w 314473"/>
              <a:gd name="connsiteY43" fmla="*/ 1987 h 61580"/>
              <a:gd name="connsiteX44" fmla="*/ 0 w 314473"/>
              <a:gd name="connsiteY44" fmla="*/ 6876 h 61580"/>
              <a:gd name="connsiteX45" fmla="*/ 0 w 314473"/>
              <a:gd name="connsiteY45" fmla="*/ 54704 h 61580"/>
              <a:gd name="connsiteX46" fmla="*/ 1986 w 314473"/>
              <a:gd name="connsiteY46" fmla="*/ 59594 h 61580"/>
              <a:gd name="connsiteX47" fmla="*/ 6876 w 314473"/>
              <a:gd name="connsiteY47" fmla="*/ 61581 h 61580"/>
              <a:gd name="connsiteX48" fmla="*/ 54704 w 314473"/>
              <a:gd name="connsiteY48" fmla="*/ 61581 h 61580"/>
              <a:gd name="connsiteX49" fmla="*/ 59594 w 314473"/>
              <a:gd name="connsiteY49" fmla="*/ 59594 h 61580"/>
              <a:gd name="connsiteX50" fmla="*/ 61581 w 314473"/>
              <a:gd name="connsiteY50" fmla="*/ 54704 h 61580"/>
              <a:gd name="connsiteX51" fmla="*/ 61581 w 314473"/>
              <a:gd name="connsiteY51" fmla="*/ 6876 h 6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14473" h="61580">
                <a:moveTo>
                  <a:pt x="314473" y="6876"/>
                </a:moveTo>
                <a:cubicBezTo>
                  <a:pt x="314473" y="5043"/>
                  <a:pt x="313709" y="3362"/>
                  <a:pt x="312487" y="1987"/>
                </a:cubicBezTo>
                <a:cubicBezTo>
                  <a:pt x="311264" y="764"/>
                  <a:pt x="309431" y="0"/>
                  <a:pt x="307597" y="0"/>
                </a:cubicBezTo>
                <a:lnTo>
                  <a:pt x="259769" y="0"/>
                </a:lnTo>
                <a:cubicBezTo>
                  <a:pt x="257935" y="0"/>
                  <a:pt x="256254" y="764"/>
                  <a:pt x="254879" y="1987"/>
                </a:cubicBezTo>
                <a:cubicBezTo>
                  <a:pt x="253504" y="3209"/>
                  <a:pt x="252893" y="5043"/>
                  <a:pt x="252893" y="6876"/>
                </a:cubicBezTo>
                <a:lnTo>
                  <a:pt x="252893" y="54704"/>
                </a:lnTo>
                <a:cubicBezTo>
                  <a:pt x="252893" y="56538"/>
                  <a:pt x="253656" y="58219"/>
                  <a:pt x="254879" y="59594"/>
                </a:cubicBezTo>
                <a:cubicBezTo>
                  <a:pt x="256101" y="60817"/>
                  <a:pt x="257935" y="61581"/>
                  <a:pt x="259769" y="61581"/>
                </a:cubicBezTo>
                <a:lnTo>
                  <a:pt x="307597" y="61581"/>
                </a:lnTo>
                <a:cubicBezTo>
                  <a:pt x="309431" y="61581"/>
                  <a:pt x="311111" y="60817"/>
                  <a:pt x="312487" y="59594"/>
                </a:cubicBezTo>
                <a:cubicBezTo>
                  <a:pt x="313862" y="58372"/>
                  <a:pt x="314473" y="56538"/>
                  <a:pt x="314473" y="54704"/>
                </a:cubicBezTo>
                <a:lnTo>
                  <a:pt x="314473" y="6876"/>
                </a:lnTo>
                <a:close/>
                <a:moveTo>
                  <a:pt x="230277" y="6876"/>
                </a:moveTo>
                <a:cubicBezTo>
                  <a:pt x="230277" y="5043"/>
                  <a:pt x="229513" y="3362"/>
                  <a:pt x="228291" y="1987"/>
                </a:cubicBezTo>
                <a:cubicBezTo>
                  <a:pt x="227068" y="611"/>
                  <a:pt x="225235" y="0"/>
                  <a:pt x="223401" y="0"/>
                </a:cubicBezTo>
                <a:lnTo>
                  <a:pt x="175573" y="0"/>
                </a:lnTo>
                <a:cubicBezTo>
                  <a:pt x="173740" y="0"/>
                  <a:pt x="172058" y="764"/>
                  <a:pt x="170683" y="1987"/>
                </a:cubicBezTo>
                <a:cubicBezTo>
                  <a:pt x="169461" y="3209"/>
                  <a:pt x="168697" y="5043"/>
                  <a:pt x="168697" y="6876"/>
                </a:cubicBezTo>
                <a:lnTo>
                  <a:pt x="168697" y="54704"/>
                </a:lnTo>
                <a:cubicBezTo>
                  <a:pt x="168697" y="56538"/>
                  <a:pt x="169461" y="58219"/>
                  <a:pt x="170683" y="59594"/>
                </a:cubicBezTo>
                <a:cubicBezTo>
                  <a:pt x="171906" y="60969"/>
                  <a:pt x="173740" y="61581"/>
                  <a:pt x="175573" y="61581"/>
                </a:cubicBezTo>
                <a:lnTo>
                  <a:pt x="223401" y="61581"/>
                </a:lnTo>
                <a:cubicBezTo>
                  <a:pt x="225235" y="61581"/>
                  <a:pt x="226915" y="60817"/>
                  <a:pt x="228291" y="59594"/>
                </a:cubicBezTo>
                <a:cubicBezTo>
                  <a:pt x="229513" y="58372"/>
                  <a:pt x="230277" y="56538"/>
                  <a:pt x="230277" y="54704"/>
                </a:cubicBezTo>
                <a:lnTo>
                  <a:pt x="230277" y="6876"/>
                </a:lnTo>
                <a:close/>
                <a:moveTo>
                  <a:pt x="145929" y="6876"/>
                </a:moveTo>
                <a:cubicBezTo>
                  <a:pt x="145929" y="5043"/>
                  <a:pt x="145165" y="3362"/>
                  <a:pt x="143942" y="1987"/>
                </a:cubicBezTo>
                <a:cubicBezTo>
                  <a:pt x="142720" y="611"/>
                  <a:pt x="140886" y="0"/>
                  <a:pt x="139052" y="0"/>
                </a:cubicBezTo>
                <a:lnTo>
                  <a:pt x="91224" y="0"/>
                </a:lnTo>
                <a:cubicBezTo>
                  <a:pt x="89391" y="0"/>
                  <a:pt x="87710" y="764"/>
                  <a:pt x="86335" y="1987"/>
                </a:cubicBezTo>
                <a:cubicBezTo>
                  <a:pt x="85112" y="3209"/>
                  <a:pt x="84348" y="5043"/>
                  <a:pt x="84348" y="6876"/>
                </a:cubicBezTo>
                <a:lnTo>
                  <a:pt x="84348" y="54704"/>
                </a:lnTo>
                <a:cubicBezTo>
                  <a:pt x="84348" y="56538"/>
                  <a:pt x="85112" y="58219"/>
                  <a:pt x="86335" y="59594"/>
                </a:cubicBezTo>
                <a:cubicBezTo>
                  <a:pt x="87557" y="60969"/>
                  <a:pt x="89391" y="61581"/>
                  <a:pt x="91224" y="61581"/>
                </a:cubicBezTo>
                <a:lnTo>
                  <a:pt x="139052" y="61581"/>
                </a:lnTo>
                <a:cubicBezTo>
                  <a:pt x="140886" y="61581"/>
                  <a:pt x="142567" y="60817"/>
                  <a:pt x="143942" y="59594"/>
                </a:cubicBezTo>
                <a:cubicBezTo>
                  <a:pt x="145165" y="58372"/>
                  <a:pt x="145929" y="56538"/>
                  <a:pt x="145929" y="54704"/>
                </a:cubicBezTo>
                <a:lnTo>
                  <a:pt x="145929" y="6876"/>
                </a:lnTo>
                <a:close/>
                <a:moveTo>
                  <a:pt x="61581" y="6876"/>
                </a:moveTo>
                <a:cubicBezTo>
                  <a:pt x="61581" y="5043"/>
                  <a:pt x="60816" y="3362"/>
                  <a:pt x="59594" y="1987"/>
                </a:cubicBezTo>
                <a:cubicBezTo>
                  <a:pt x="58371" y="764"/>
                  <a:pt x="56538" y="0"/>
                  <a:pt x="54704" y="0"/>
                </a:cubicBezTo>
                <a:lnTo>
                  <a:pt x="6876" y="0"/>
                </a:lnTo>
                <a:cubicBezTo>
                  <a:pt x="5042" y="0"/>
                  <a:pt x="3361" y="764"/>
                  <a:pt x="1986" y="1987"/>
                </a:cubicBezTo>
                <a:cubicBezTo>
                  <a:pt x="764" y="3209"/>
                  <a:pt x="0" y="5043"/>
                  <a:pt x="0" y="6876"/>
                </a:cubicBezTo>
                <a:lnTo>
                  <a:pt x="0" y="54704"/>
                </a:lnTo>
                <a:cubicBezTo>
                  <a:pt x="0" y="56538"/>
                  <a:pt x="764" y="58219"/>
                  <a:pt x="1986" y="59594"/>
                </a:cubicBezTo>
                <a:cubicBezTo>
                  <a:pt x="3209" y="60817"/>
                  <a:pt x="5042" y="61581"/>
                  <a:pt x="6876" y="61581"/>
                </a:cubicBezTo>
                <a:lnTo>
                  <a:pt x="54704" y="61581"/>
                </a:lnTo>
                <a:cubicBezTo>
                  <a:pt x="56538" y="61581"/>
                  <a:pt x="58371" y="60817"/>
                  <a:pt x="59594" y="59594"/>
                </a:cubicBezTo>
                <a:cubicBezTo>
                  <a:pt x="60816" y="58372"/>
                  <a:pt x="61581" y="56538"/>
                  <a:pt x="61581" y="54704"/>
                </a:cubicBezTo>
                <a:lnTo>
                  <a:pt x="61581" y="6876"/>
                </a:lnTo>
                <a:close/>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03" name="フリーフォーム: 図形 802">
            <a:extLst>
              <a:ext uri="{FF2B5EF4-FFF2-40B4-BE49-F238E27FC236}">
                <a16:creationId xmlns:a16="http://schemas.microsoft.com/office/drawing/2014/main" id="{2DA32C6B-0A74-0B08-B428-BE740F173E0D}"/>
              </a:ext>
            </a:extLst>
          </p:cNvPr>
          <p:cNvSpPr/>
          <p:nvPr/>
        </p:nvSpPr>
        <p:spPr>
          <a:xfrm>
            <a:off x="6910435" y="5805451"/>
            <a:ext cx="521677" cy="31630"/>
          </a:xfrm>
          <a:custGeom>
            <a:avLst/>
            <a:gdLst>
              <a:gd name="connsiteX0" fmla="*/ 15892 w 521677"/>
              <a:gd name="connsiteY0" fmla="*/ 31631 h 31630"/>
              <a:gd name="connsiteX1" fmla="*/ 505786 w 521677"/>
              <a:gd name="connsiteY1" fmla="*/ 31631 h 31630"/>
              <a:gd name="connsiteX2" fmla="*/ 521677 w 521677"/>
              <a:gd name="connsiteY2" fmla="*/ 15892 h 31630"/>
              <a:gd name="connsiteX3" fmla="*/ 505786 w 521677"/>
              <a:gd name="connsiteY3" fmla="*/ 0 h 31630"/>
              <a:gd name="connsiteX4" fmla="*/ 15892 w 521677"/>
              <a:gd name="connsiteY4" fmla="*/ 0 h 31630"/>
              <a:gd name="connsiteX5" fmla="*/ 0 w 521677"/>
              <a:gd name="connsiteY5" fmla="*/ 15892 h 31630"/>
              <a:gd name="connsiteX6" fmla="*/ 15892 w 521677"/>
              <a:gd name="connsiteY6" fmla="*/ 31631 h 3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677" h="31630">
                <a:moveTo>
                  <a:pt x="15892" y="31631"/>
                </a:moveTo>
                <a:lnTo>
                  <a:pt x="505786" y="31631"/>
                </a:lnTo>
                <a:cubicBezTo>
                  <a:pt x="514495" y="31631"/>
                  <a:pt x="521677" y="24602"/>
                  <a:pt x="521677" y="15892"/>
                </a:cubicBezTo>
                <a:cubicBezTo>
                  <a:pt x="521677" y="7182"/>
                  <a:pt x="514648" y="0"/>
                  <a:pt x="505786" y="0"/>
                </a:cubicBezTo>
                <a:lnTo>
                  <a:pt x="15892" y="0"/>
                </a:lnTo>
                <a:cubicBezTo>
                  <a:pt x="7182" y="0"/>
                  <a:pt x="0" y="7029"/>
                  <a:pt x="0" y="15892"/>
                </a:cubicBezTo>
                <a:cubicBezTo>
                  <a:pt x="0" y="24755"/>
                  <a:pt x="7029" y="31631"/>
                  <a:pt x="15892" y="31631"/>
                </a:cubicBezTo>
              </a:path>
            </a:pathLst>
          </a:custGeom>
          <a:solidFill>
            <a:srgbClr val="E37D39"/>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04" name="フリーフォーム: 図形 803">
            <a:extLst>
              <a:ext uri="{FF2B5EF4-FFF2-40B4-BE49-F238E27FC236}">
                <a16:creationId xmlns:a16="http://schemas.microsoft.com/office/drawing/2014/main" id="{2F9F2D9B-A93C-3323-0590-A38F2A736E37}"/>
              </a:ext>
            </a:extLst>
          </p:cNvPr>
          <p:cNvSpPr/>
          <p:nvPr/>
        </p:nvSpPr>
        <p:spPr>
          <a:xfrm>
            <a:off x="6703078" y="5152819"/>
            <a:ext cx="144401" cy="144553"/>
          </a:xfrm>
          <a:custGeom>
            <a:avLst/>
            <a:gdLst>
              <a:gd name="connsiteX0" fmla="*/ 119035 w 144401"/>
              <a:gd name="connsiteY0" fmla="*/ 66165 h 144553"/>
              <a:gd name="connsiteX1" fmla="*/ 83126 w 144401"/>
              <a:gd name="connsiteY1" fmla="*/ 88474 h 144553"/>
              <a:gd name="connsiteX2" fmla="*/ 144401 w 144401"/>
              <a:gd name="connsiteY2" fmla="*/ 88474 h 144553"/>
              <a:gd name="connsiteX3" fmla="*/ 144401 w 144401"/>
              <a:gd name="connsiteY3" fmla="*/ 105894 h 144553"/>
              <a:gd name="connsiteX4" fmla="*/ 81598 w 144401"/>
              <a:gd name="connsiteY4" fmla="*/ 105894 h 144553"/>
              <a:gd name="connsiteX5" fmla="*/ 81598 w 144401"/>
              <a:gd name="connsiteY5" fmla="*/ 128968 h 144553"/>
              <a:gd name="connsiteX6" fmla="*/ 66776 w 144401"/>
              <a:gd name="connsiteY6" fmla="*/ 144554 h 144553"/>
              <a:gd name="connsiteX7" fmla="*/ 37285 w 144401"/>
              <a:gd name="connsiteY7" fmla="*/ 144554 h 144553"/>
              <a:gd name="connsiteX8" fmla="*/ 34076 w 144401"/>
              <a:gd name="connsiteY8" fmla="*/ 125759 h 144553"/>
              <a:gd name="connsiteX9" fmla="*/ 56232 w 144401"/>
              <a:gd name="connsiteY9" fmla="*/ 125759 h 144553"/>
              <a:gd name="connsiteX10" fmla="*/ 62192 w 144401"/>
              <a:gd name="connsiteY10" fmla="*/ 119799 h 144553"/>
              <a:gd name="connsiteX11" fmla="*/ 62192 w 144401"/>
              <a:gd name="connsiteY11" fmla="*/ 105741 h 144553"/>
              <a:gd name="connsiteX12" fmla="*/ 0 w 144401"/>
              <a:gd name="connsiteY12" fmla="*/ 105741 h 144553"/>
              <a:gd name="connsiteX13" fmla="*/ 0 w 144401"/>
              <a:gd name="connsiteY13" fmla="*/ 88322 h 144553"/>
              <a:gd name="connsiteX14" fmla="*/ 62192 w 144401"/>
              <a:gd name="connsiteY14" fmla="*/ 88322 h 144553"/>
              <a:gd name="connsiteX15" fmla="*/ 62192 w 144401"/>
              <a:gd name="connsiteY15" fmla="*/ 78236 h 144553"/>
              <a:gd name="connsiteX16" fmla="*/ 68457 w 144401"/>
              <a:gd name="connsiteY16" fmla="*/ 78236 h 144553"/>
              <a:gd name="connsiteX17" fmla="*/ 87405 w 144401"/>
              <a:gd name="connsiteY17" fmla="*/ 67998 h 144553"/>
              <a:gd name="connsiteX18" fmla="*/ 25671 w 144401"/>
              <a:gd name="connsiteY18" fmla="*/ 67998 h 144553"/>
              <a:gd name="connsiteX19" fmla="*/ 25671 w 144401"/>
              <a:gd name="connsiteY19" fmla="*/ 50884 h 144553"/>
              <a:gd name="connsiteX20" fmla="*/ 119188 w 144401"/>
              <a:gd name="connsiteY20" fmla="*/ 50884 h 144553"/>
              <a:gd name="connsiteX21" fmla="*/ 119188 w 144401"/>
              <a:gd name="connsiteY21" fmla="*/ 65859 h 144553"/>
              <a:gd name="connsiteX22" fmla="*/ 12530 w 144401"/>
              <a:gd name="connsiteY22" fmla="*/ 6876 h 144553"/>
              <a:gd name="connsiteX23" fmla="*/ 30867 w 144401"/>
              <a:gd name="connsiteY23" fmla="*/ 1222 h 144553"/>
              <a:gd name="connsiteX24" fmla="*/ 42633 w 144401"/>
              <a:gd name="connsiteY24" fmla="*/ 24449 h 144553"/>
              <a:gd name="connsiteX25" fmla="*/ 65859 w 144401"/>
              <a:gd name="connsiteY25" fmla="*/ 24449 h 144553"/>
              <a:gd name="connsiteX26" fmla="*/ 55927 w 144401"/>
              <a:gd name="connsiteY26" fmla="*/ 5654 h 144553"/>
              <a:gd name="connsiteX27" fmla="*/ 74416 w 144401"/>
              <a:gd name="connsiteY27" fmla="*/ 0 h 144553"/>
              <a:gd name="connsiteX28" fmla="*/ 85571 w 144401"/>
              <a:gd name="connsiteY28" fmla="*/ 24449 h 144553"/>
              <a:gd name="connsiteX29" fmla="*/ 102532 w 144401"/>
              <a:gd name="connsiteY29" fmla="*/ 24449 h 144553"/>
              <a:gd name="connsiteX30" fmla="*/ 112312 w 144401"/>
              <a:gd name="connsiteY30" fmla="*/ 611 h 144553"/>
              <a:gd name="connsiteX31" fmla="*/ 132635 w 144401"/>
              <a:gd name="connsiteY31" fmla="*/ 5806 h 144553"/>
              <a:gd name="connsiteX32" fmla="*/ 123314 w 144401"/>
              <a:gd name="connsiteY32" fmla="*/ 24449 h 144553"/>
              <a:gd name="connsiteX33" fmla="*/ 140428 w 144401"/>
              <a:gd name="connsiteY33" fmla="*/ 24449 h 144553"/>
              <a:gd name="connsiteX34" fmla="*/ 140428 w 144401"/>
              <a:gd name="connsiteY34" fmla="*/ 60511 h 144553"/>
              <a:gd name="connsiteX35" fmla="*/ 121939 w 144401"/>
              <a:gd name="connsiteY35" fmla="*/ 60511 h 144553"/>
              <a:gd name="connsiteX36" fmla="*/ 121939 w 144401"/>
              <a:gd name="connsiteY36" fmla="*/ 41410 h 144553"/>
              <a:gd name="connsiteX37" fmla="*/ 22309 w 144401"/>
              <a:gd name="connsiteY37" fmla="*/ 41410 h 144553"/>
              <a:gd name="connsiteX38" fmla="*/ 22309 w 144401"/>
              <a:gd name="connsiteY38" fmla="*/ 60511 h 144553"/>
              <a:gd name="connsiteX39" fmla="*/ 3667 w 144401"/>
              <a:gd name="connsiteY39" fmla="*/ 60511 h 144553"/>
              <a:gd name="connsiteX40" fmla="*/ 3667 w 144401"/>
              <a:gd name="connsiteY40" fmla="*/ 24449 h 144553"/>
              <a:gd name="connsiteX41" fmla="*/ 21851 w 144401"/>
              <a:gd name="connsiteY41" fmla="*/ 24449 h 144553"/>
              <a:gd name="connsiteX42" fmla="*/ 12377 w 144401"/>
              <a:gd name="connsiteY42" fmla="*/ 6876 h 14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401" h="144553">
                <a:moveTo>
                  <a:pt x="119035" y="66165"/>
                </a:moveTo>
                <a:cubicBezTo>
                  <a:pt x="109409" y="74875"/>
                  <a:pt x="94892" y="83126"/>
                  <a:pt x="83126" y="88474"/>
                </a:cubicBezTo>
                <a:lnTo>
                  <a:pt x="144401" y="88474"/>
                </a:lnTo>
                <a:lnTo>
                  <a:pt x="144401" y="105894"/>
                </a:lnTo>
                <a:lnTo>
                  <a:pt x="81598" y="105894"/>
                </a:lnTo>
                <a:lnTo>
                  <a:pt x="81598" y="128968"/>
                </a:lnTo>
                <a:cubicBezTo>
                  <a:pt x="81598" y="139970"/>
                  <a:pt x="78236" y="144554"/>
                  <a:pt x="66776" y="144554"/>
                </a:cubicBezTo>
                <a:lnTo>
                  <a:pt x="37285" y="144554"/>
                </a:lnTo>
                <a:lnTo>
                  <a:pt x="34076" y="125759"/>
                </a:lnTo>
                <a:lnTo>
                  <a:pt x="56232" y="125759"/>
                </a:lnTo>
                <a:cubicBezTo>
                  <a:pt x="61581" y="125759"/>
                  <a:pt x="62192" y="125148"/>
                  <a:pt x="62192" y="119799"/>
                </a:cubicBezTo>
                <a:lnTo>
                  <a:pt x="62192" y="105741"/>
                </a:lnTo>
                <a:lnTo>
                  <a:pt x="0" y="105741"/>
                </a:lnTo>
                <a:lnTo>
                  <a:pt x="0" y="88322"/>
                </a:lnTo>
                <a:lnTo>
                  <a:pt x="62192" y="88322"/>
                </a:lnTo>
                <a:lnTo>
                  <a:pt x="62192" y="78236"/>
                </a:lnTo>
                <a:lnTo>
                  <a:pt x="68457" y="78236"/>
                </a:lnTo>
                <a:cubicBezTo>
                  <a:pt x="75027" y="76097"/>
                  <a:pt x="82209" y="72583"/>
                  <a:pt x="87405" y="67998"/>
                </a:cubicBezTo>
                <a:lnTo>
                  <a:pt x="25671" y="67998"/>
                </a:lnTo>
                <a:lnTo>
                  <a:pt x="25671" y="50884"/>
                </a:lnTo>
                <a:lnTo>
                  <a:pt x="119188" y="50884"/>
                </a:lnTo>
                <a:lnTo>
                  <a:pt x="119188" y="65859"/>
                </a:lnTo>
                <a:close/>
                <a:moveTo>
                  <a:pt x="12530" y="6876"/>
                </a:moveTo>
                <a:lnTo>
                  <a:pt x="30867" y="1222"/>
                </a:lnTo>
                <a:cubicBezTo>
                  <a:pt x="36215" y="8557"/>
                  <a:pt x="39577" y="15892"/>
                  <a:pt x="42633" y="24449"/>
                </a:cubicBezTo>
                <a:lnTo>
                  <a:pt x="65859" y="24449"/>
                </a:lnTo>
                <a:cubicBezTo>
                  <a:pt x="62956" y="17420"/>
                  <a:pt x="60205" y="11766"/>
                  <a:pt x="55927" y="5654"/>
                </a:cubicBezTo>
                <a:lnTo>
                  <a:pt x="74416" y="0"/>
                </a:lnTo>
                <a:cubicBezTo>
                  <a:pt x="79611" y="8404"/>
                  <a:pt x="82668" y="15281"/>
                  <a:pt x="85571" y="24449"/>
                </a:cubicBezTo>
                <a:lnTo>
                  <a:pt x="102532" y="24449"/>
                </a:lnTo>
                <a:cubicBezTo>
                  <a:pt x="106658" y="16808"/>
                  <a:pt x="109562" y="8557"/>
                  <a:pt x="112312" y="611"/>
                </a:cubicBezTo>
                <a:lnTo>
                  <a:pt x="132635" y="5806"/>
                </a:lnTo>
                <a:cubicBezTo>
                  <a:pt x="129579" y="12836"/>
                  <a:pt x="127134" y="18031"/>
                  <a:pt x="123314" y="24449"/>
                </a:cubicBezTo>
                <a:lnTo>
                  <a:pt x="140428" y="24449"/>
                </a:lnTo>
                <a:lnTo>
                  <a:pt x="140428" y="60511"/>
                </a:lnTo>
                <a:lnTo>
                  <a:pt x="121939" y="60511"/>
                </a:lnTo>
                <a:lnTo>
                  <a:pt x="121939" y="41410"/>
                </a:lnTo>
                <a:lnTo>
                  <a:pt x="22309" y="41410"/>
                </a:lnTo>
                <a:lnTo>
                  <a:pt x="22309" y="60511"/>
                </a:lnTo>
                <a:lnTo>
                  <a:pt x="3667" y="60511"/>
                </a:lnTo>
                <a:lnTo>
                  <a:pt x="3667" y="24449"/>
                </a:lnTo>
                <a:lnTo>
                  <a:pt x="21851" y="24449"/>
                </a:lnTo>
                <a:cubicBezTo>
                  <a:pt x="18642" y="17420"/>
                  <a:pt x="16809" y="13141"/>
                  <a:pt x="12377" y="6876"/>
                </a:cubicBezTo>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05" name="フリーフォーム: 図形 804">
            <a:extLst>
              <a:ext uri="{FF2B5EF4-FFF2-40B4-BE49-F238E27FC236}">
                <a16:creationId xmlns:a16="http://schemas.microsoft.com/office/drawing/2014/main" id="{2533C799-E794-6D02-46D3-C32DD7681C37}"/>
              </a:ext>
            </a:extLst>
          </p:cNvPr>
          <p:cNvSpPr/>
          <p:nvPr/>
        </p:nvSpPr>
        <p:spPr>
          <a:xfrm>
            <a:off x="6853745" y="5153736"/>
            <a:ext cx="144400" cy="138288"/>
          </a:xfrm>
          <a:custGeom>
            <a:avLst/>
            <a:gdLst>
              <a:gd name="connsiteX0" fmla="*/ 14516 w 144400"/>
              <a:gd name="connsiteY0" fmla="*/ 71207 h 138288"/>
              <a:gd name="connsiteX1" fmla="*/ 0 w 144400"/>
              <a:gd name="connsiteY1" fmla="*/ 57149 h 138288"/>
              <a:gd name="connsiteX2" fmla="*/ 27352 w 144400"/>
              <a:gd name="connsiteY2" fmla="*/ 1987 h 138288"/>
              <a:gd name="connsiteX3" fmla="*/ 46452 w 144400"/>
              <a:gd name="connsiteY3" fmla="*/ 5043 h 138288"/>
              <a:gd name="connsiteX4" fmla="*/ 39424 w 144400"/>
              <a:gd name="connsiteY4" fmla="*/ 28575 h 138288"/>
              <a:gd name="connsiteX5" fmla="*/ 64178 w 144400"/>
              <a:gd name="connsiteY5" fmla="*/ 28575 h 138288"/>
              <a:gd name="connsiteX6" fmla="*/ 64178 w 144400"/>
              <a:gd name="connsiteY6" fmla="*/ 0 h 138288"/>
              <a:gd name="connsiteX7" fmla="*/ 83584 w 144400"/>
              <a:gd name="connsiteY7" fmla="*/ 0 h 138288"/>
              <a:gd name="connsiteX8" fmla="*/ 83584 w 144400"/>
              <a:gd name="connsiteY8" fmla="*/ 28575 h 138288"/>
              <a:gd name="connsiteX9" fmla="*/ 137677 w 144400"/>
              <a:gd name="connsiteY9" fmla="*/ 28575 h 138288"/>
              <a:gd name="connsiteX10" fmla="*/ 137677 w 144400"/>
              <a:gd name="connsiteY10" fmla="*/ 46911 h 138288"/>
              <a:gd name="connsiteX11" fmla="*/ 83584 w 144400"/>
              <a:gd name="connsiteY11" fmla="*/ 46911 h 138288"/>
              <a:gd name="connsiteX12" fmla="*/ 83584 w 144400"/>
              <a:gd name="connsiteY12" fmla="*/ 72888 h 138288"/>
              <a:gd name="connsiteX13" fmla="*/ 134316 w 144400"/>
              <a:gd name="connsiteY13" fmla="*/ 72888 h 138288"/>
              <a:gd name="connsiteX14" fmla="*/ 134316 w 144400"/>
              <a:gd name="connsiteY14" fmla="*/ 90919 h 138288"/>
              <a:gd name="connsiteX15" fmla="*/ 83584 w 144400"/>
              <a:gd name="connsiteY15" fmla="*/ 90919 h 138288"/>
              <a:gd name="connsiteX16" fmla="*/ 83584 w 144400"/>
              <a:gd name="connsiteY16" fmla="*/ 119799 h 138288"/>
              <a:gd name="connsiteX17" fmla="*/ 144401 w 144400"/>
              <a:gd name="connsiteY17" fmla="*/ 119799 h 138288"/>
              <a:gd name="connsiteX18" fmla="*/ 144401 w 144400"/>
              <a:gd name="connsiteY18" fmla="*/ 138289 h 138288"/>
              <a:gd name="connsiteX19" fmla="*/ 1986 w 144400"/>
              <a:gd name="connsiteY19" fmla="*/ 138289 h 138288"/>
              <a:gd name="connsiteX20" fmla="*/ 1986 w 144400"/>
              <a:gd name="connsiteY20" fmla="*/ 119799 h 138288"/>
              <a:gd name="connsiteX21" fmla="*/ 64025 w 144400"/>
              <a:gd name="connsiteY21" fmla="*/ 119799 h 138288"/>
              <a:gd name="connsiteX22" fmla="*/ 64025 w 144400"/>
              <a:gd name="connsiteY22" fmla="*/ 90919 h 138288"/>
              <a:gd name="connsiteX23" fmla="*/ 12530 w 144400"/>
              <a:gd name="connsiteY23" fmla="*/ 90919 h 138288"/>
              <a:gd name="connsiteX24" fmla="*/ 12530 w 144400"/>
              <a:gd name="connsiteY24" fmla="*/ 72888 h 138288"/>
              <a:gd name="connsiteX25" fmla="*/ 64025 w 144400"/>
              <a:gd name="connsiteY25" fmla="*/ 72888 h 138288"/>
              <a:gd name="connsiteX26" fmla="*/ 64025 w 144400"/>
              <a:gd name="connsiteY26" fmla="*/ 46911 h 138288"/>
              <a:gd name="connsiteX27" fmla="*/ 31478 w 144400"/>
              <a:gd name="connsiteY27" fmla="*/ 46911 h 138288"/>
              <a:gd name="connsiteX28" fmla="*/ 14211 w 144400"/>
              <a:gd name="connsiteY28" fmla="*/ 71207 h 13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400" h="138288">
                <a:moveTo>
                  <a:pt x="14516" y="71207"/>
                </a:moveTo>
                <a:lnTo>
                  <a:pt x="0" y="57149"/>
                </a:lnTo>
                <a:cubicBezTo>
                  <a:pt x="14516" y="41563"/>
                  <a:pt x="22156" y="22157"/>
                  <a:pt x="27352" y="1987"/>
                </a:cubicBezTo>
                <a:lnTo>
                  <a:pt x="46452" y="5043"/>
                </a:lnTo>
                <a:cubicBezTo>
                  <a:pt x="44466" y="12988"/>
                  <a:pt x="42327" y="20934"/>
                  <a:pt x="39424" y="28575"/>
                </a:cubicBezTo>
                <a:lnTo>
                  <a:pt x="64178" y="28575"/>
                </a:lnTo>
                <a:lnTo>
                  <a:pt x="64178" y="0"/>
                </a:lnTo>
                <a:lnTo>
                  <a:pt x="83584" y="0"/>
                </a:lnTo>
                <a:lnTo>
                  <a:pt x="83584" y="28575"/>
                </a:lnTo>
                <a:lnTo>
                  <a:pt x="137677" y="28575"/>
                </a:lnTo>
                <a:lnTo>
                  <a:pt x="137677" y="46911"/>
                </a:lnTo>
                <a:lnTo>
                  <a:pt x="83584" y="46911"/>
                </a:lnTo>
                <a:lnTo>
                  <a:pt x="83584" y="72888"/>
                </a:lnTo>
                <a:lnTo>
                  <a:pt x="134316" y="72888"/>
                </a:lnTo>
                <a:lnTo>
                  <a:pt x="134316" y="90919"/>
                </a:lnTo>
                <a:lnTo>
                  <a:pt x="83584" y="90919"/>
                </a:lnTo>
                <a:lnTo>
                  <a:pt x="83584" y="119799"/>
                </a:lnTo>
                <a:lnTo>
                  <a:pt x="144401" y="119799"/>
                </a:lnTo>
                <a:lnTo>
                  <a:pt x="144401" y="138289"/>
                </a:lnTo>
                <a:lnTo>
                  <a:pt x="1986" y="138289"/>
                </a:lnTo>
                <a:lnTo>
                  <a:pt x="1986" y="119799"/>
                </a:lnTo>
                <a:lnTo>
                  <a:pt x="64025" y="119799"/>
                </a:lnTo>
                <a:lnTo>
                  <a:pt x="64025" y="90919"/>
                </a:lnTo>
                <a:lnTo>
                  <a:pt x="12530" y="90919"/>
                </a:lnTo>
                <a:lnTo>
                  <a:pt x="12530" y="72888"/>
                </a:lnTo>
                <a:lnTo>
                  <a:pt x="64025" y="72888"/>
                </a:lnTo>
                <a:lnTo>
                  <a:pt x="64025" y="46911"/>
                </a:lnTo>
                <a:lnTo>
                  <a:pt x="31478" y="46911"/>
                </a:lnTo>
                <a:cubicBezTo>
                  <a:pt x="26435" y="56538"/>
                  <a:pt x="21698" y="63414"/>
                  <a:pt x="14211" y="71207"/>
                </a:cubicBezTo>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06" name="フリーフォーム: 図形 805">
            <a:extLst>
              <a:ext uri="{FF2B5EF4-FFF2-40B4-BE49-F238E27FC236}">
                <a16:creationId xmlns:a16="http://schemas.microsoft.com/office/drawing/2014/main" id="{AD9E2964-8424-5952-7C3B-CB33071F7DC5}"/>
              </a:ext>
            </a:extLst>
          </p:cNvPr>
          <p:cNvSpPr/>
          <p:nvPr/>
        </p:nvSpPr>
        <p:spPr>
          <a:xfrm>
            <a:off x="7007161" y="5158626"/>
            <a:ext cx="144248" cy="135691"/>
          </a:xfrm>
          <a:custGeom>
            <a:avLst/>
            <a:gdLst>
              <a:gd name="connsiteX0" fmla="*/ 60052 w 144248"/>
              <a:gd name="connsiteY0" fmla="*/ 36979 h 135691"/>
              <a:gd name="connsiteX1" fmla="*/ 0 w 144248"/>
              <a:gd name="connsiteY1" fmla="*/ 36979 h 135691"/>
              <a:gd name="connsiteX2" fmla="*/ 0 w 144248"/>
              <a:gd name="connsiteY2" fmla="*/ 21546 h 135691"/>
              <a:gd name="connsiteX3" fmla="*/ 60052 w 144248"/>
              <a:gd name="connsiteY3" fmla="*/ 21546 h 135691"/>
              <a:gd name="connsiteX4" fmla="*/ 60052 w 144248"/>
              <a:gd name="connsiteY4" fmla="*/ 36979 h 135691"/>
              <a:gd name="connsiteX5" fmla="*/ 55163 w 144248"/>
              <a:gd name="connsiteY5" fmla="*/ 14822 h 135691"/>
              <a:gd name="connsiteX6" fmla="*/ 4431 w 144248"/>
              <a:gd name="connsiteY6" fmla="*/ 14822 h 135691"/>
              <a:gd name="connsiteX7" fmla="*/ 4431 w 144248"/>
              <a:gd name="connsiteY7" fmla="*/ 0 h 135691"/>
              <a:gd name="connsiteX8" fmla="*/ 55163 w 144248"/>
              <a:gd name="connsiteY8" fmla="*/ 0 h 135691"/>
              <a:gd name="connsiteX9" fmla="*/ 55163 w 144248"/>
              <a:gd name="connsiteY9" fmla="*/ 14822 h 135691"/>
              <a:gd name="connsiteX10" fmla="*/ 55163 w 144248"/>
              <a:gd name="connsiteY10" fmla="*/ 58983 h 135691"/>
              <a:gd name="connsiteX11" fmla="*/ 4431 w 144248"/>
              <a:gd name="connsiteY11" fmla="*/ 58983 h 135691"/>
              <a:gd name="connsiteX12" fmla="*/ 4431 w 144248"/>
              <a:gd name="connsiteY12" fmla="*/ 43855 h 135691"/>
              <a:gd name="connsiteX13" fmla="*/ 55163 w 144248"/>
              <a:gd name="connsiteY13" fmla="*/ 43855 h 135691"/>
              <a:gd name="connsiteX14" fmla="*/ 55163 w 144248"/>
              <a:gd name="connsiteY14" fmla="*/ 58983 h 135691"/>
              <a:gd name="connsiteX15" fmla="*/ 55163 w 144248"/>
              <a:gd name="connsiteY15" fmla="*/ 81598 h 135691"/>
              <a:gd name="connsiteX16" fmla="*/ 4431 w 144248"/>
              <a:gd name="connsiteY16" fmla="*/ 81598 h 135691"/>
              <a:gd name="connsiteX17" fmla="*/ 4431 w 144248"/>
              <a:gd name="connsiteY17" fmla="*/ 66470 h 135691"/>
              <a:gd name="connsiteX18" fmla="*/ 55163 w 144248"/>
              <a:gd name="connsiteY18" fmla="*/ 66470 h 135691"/>
              <a:gd name="connsiteX19" fmla="*/ 55163 w 144248"/>
              <a:gd name="connsiteY19" fmla="*/ 81598 h 135691"/>
              <a:gd name="connsiteX20" fmla="*/ 55163 w 144248"/>
              <a:gd name="connsiteY20" fmla="*/ 135691 h 135691"/>
              <a:gd name="connsiteX21" fmla="*/ 4431 w 144248"/>
              <a:gd name="connsiteY21" fmla="*/ 135691 h 135691"/>
              <a:gd name="connsiteX22" fmla="*/ 4431 w 144248"/>
              <a:gd name="connsiteY22" fmla="*/ 88780 h 135691"/>
              <a:gd name="connsiteX23" fmla="*/ 55163 w 144248"/>
              <a:gd name="connsiteY23" fmla="*/ 88780 h 135691"/>
              <a:gd name="connsiteX24" fmla="*/ 55163 w 144248"/>
              <a:gd name="connsiteY24" fmla="*/ 135691 h 135691"/>
              <a:gd name="connsiteX25" fmla="*/ 22004 w 144248"/>
              <a:gd name="connsiteY25" fmla="*/ 120716 h 135691"/>
              <a:gd name="connsiteX26" fmla="*/ 38354 w 144248"/>
              <a:gd name="connsiteY26" fmla="*/ 120716 h 135691"/>
              <a:gd name="connsiteX27" fmla="*/ 38354 w 144248"/>
              <a:gd name="connsiteY27" fmla="*/ 103602 h 135691"/>
              <a:gd name="connsiteX28" fmla="*/ 22004 w 144248"/>
              <a:gd name="connsiteY28" fmla="*/ 103602 h 135691"/>
              <a:gd name="connsiteX29" fmla="*/ 22004 w 144248"/>
              <a:gd name="connsiteY29" fmla="*/ 120716 h 135691"/>
              <a:gd name="connsiteX30" fmla="*/ 85266 w 144248"/>
              <a:gd name="connsiteY30" fmla="*/ 36368 h 135691"/>
              <a:gd name="connsiteX31" fmla="*/ 85266 w 144248"/>
              <a:gd name="connsiteY31" fmla="*/ 116132 h 135691"/>
              <a:gd name="connsiteX32" fmla="*/ 99476 w 144248"/>
              <a:gd name="connsiteY32" fmla="*/ 116132 h 135691"/>
              <a:gd name="connsiteX33" fmla="*/ 99476 w 144248"/>
              <a:gd name="connsiteY33" fmla="*/ 17725 h 135691"/>
              <a:gd name="connsiteX34" fmla="*/ 62650 w 144248"/>
              <a:gd name="connsiteY34" fmla="*/ 17725 h 135691"/>
              <a:gd name="connsiteX35" fmla="*/ 62650 w 144248"/>
              <a:gd name="connsiteY35" fmla="*/ 0 h 135691"/>
              <a:gd name="connsiteX36" fmla="*/ 142109 w 144248"/>
              <a:gd name="connsiteY36" fmla="*/ 0 h 135691"/>
              <a:gd name="connsiteX37" fmla="*/ 142109 w 144248"/>
              <a:gd name="connsiteY37" fmla="*/ 17725 h 135691"/>
              <a:gd name="connsiteX38" fmla="*/ 118119 w 144248"/>
              <a:gd name="connsiteY38" fmla="*/ 17725 h 135691"/>
              <a:gd name="connsiteX39" fmla="*/ 118119 w 144248"/>
              <a:gd name="connsiteY39" fmla="*/ 53788 h 135691"/>
              <a:gd name="connsiteX40" fmla="*/ 139053 w 144248"/>
              <a:gd name="connsiteY40" fmla="*/ 53788 h 135691"/>
              <a:gd name="connsiteX41" fmla="*/ 139053 w 144248"/>
              <a:gd name="connsiteY41" fmla="*/ 71360 h 135691"/>
              <a:gd name="connsiteX42" fmla="*/ 118119 w 144248"/>
              <a:gd name="connsiteY42" fmla="*/ 71360 h 135691"/>
              <a:gd name="connsiteX43" fmla="*/ 118119 w 144248"/>
              <a:gd name="connsiteY43" fmla="*/ 116132 h 135691"/>
              <a:gd name="connsiteX44" fmla="*/ 144248 w 144248"/>
              <a:gd name="connsiteY44" fmla="*/ 116132 h 135691"/>
              <a:gd name="connsiteX45" fmla="*/ 144248 w 144248"/>
              <a:gd name="connsiteY45" fmla="*/ 133858 h 135691"/>
              <a:gd name="connsiteX46" fmla="*/ 59900 w 144248"/>
              <a:gd name="connsiteY46" fmla="*/ 133858 h 135691"/>
              <a:gd name="connsiteX47" fmla="*/ 59900 w 144248"/>
              <a:gd name="connsiteY47" fmla="*/ 116132 h 135691"/>
              <a:gd name="connsiteX48" fmla="*/ 67082 w 144248"/>
              <a:gd name="connsiteY48" fmla="*/ 116132 h 135691"/>
              <a:gd name="connsiteX49" fmla="*/ 67082 w 144248"/>
              <a:gd name="connsiteY49" fmla="*/ 36368 h 135691"/>
              <a:gd name="connsiteX50" fmla="*/ 85266 w 144248"/>
              <a:gd name="connsiteY50" fmla="*/ 36368 h 135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4248" h="135691">
                <a:moveTo>
                  <a:pt x="60052" y="36979"/>
                </a:moveTo>
                <a:lnTo>
                  <a:pt x="0" y="36979"/>
                </a:lnTo>
                <a:lnTo>
                  <a:pt x="0" y="21546"/>
                </a:lnTo>
                <a:lnTo>
                  <a:pt x="60052" y="21546"/>
                </a:lnTo>
                <a:lnTo>
                  <a:pt x="60052" y="36979"/>
                </a:lnTo>
                <a:close/>
                <a:moveTo>
                  <a:pt x="55163" y="14822"/>
                </a:moveTo>
                <a:lnTo>
                  <a:pt x="4431" y="14822"/>
                </a:lnTo>
                <a:lnTo>
                  <a:pt x="4431" y="0"/>
                </a:lnTo>
                <a:lnTo>
                  <a:pt x="55163" y="0"/>
                </a:lnTo>
                <a:lnTo>
                  <a:pt x="55163" y="14822"/>
                </a:lnTo>
                <a:close/>
                <a:moveTo>
                  <a:pt x="55163" y="58983"/>
                </a:moveTo>
                <a:lnTo>
                  <a:pt x="4431" y="58983"/>
                </a:lnTo>
                <a:lnTo>
                  <a:pt x="4431" y="43855"/>
                </a:lnTo>
                <a:lnTo>
                  <a:pt x="55163" y="43855"/>
                </a:lnTo>
                <a:lnTo>
                  <a:pt x="55163" y="58983"/>
                </a:lnTo>
                <a:close/>
                <a:moveTo>
                  <a:pt x="55163" y="81598"/>
                </a:moveTo>
                <a:lnTo>
                  <a:pt x="4431" y="81598"/>
                </a:lnTo>
                <a:lnTo>
                  <a:pt x="4431" y="66470"/>
                </a:lnTo>
                <a:lnTo>
                  <a:pt x="55163" y="66470"/>
                </a:lnTo>
                <a:lnTo>
                  <a:pt x="55163" y="81598"/>
                </a:lnTo>
                <a:close/>
                <a:moveTo>
                  <a:pt x="55163" y="135691"/>
                </a:moveTo>
                <a:lnTo>
                  <a:pt x="4431" y="135691"/>
                </a:lnTo>
                <a:lnTo>
                  <a:pt x="4431" y="88780"/>
                </a:lnTo>
                <a:lnTo>
                  <a:pt x="55163" y="88780"/>
                </a:lnTo>
                <a:lnTo>
                  <a:pt x="55163" y="135691"/>
                </a:lnTo>
                <a:close/>
                <a:moveTo>
                  <a:pt x="22004" y="120716"/>
                </a:moveTo>
                <a:lnTo>
                  <a:pt x="38354" y="120716"/>
                </a:lnTo>
                <a:lnTo>
                  <a:pt x="38354" y="103602"/>
                </a:lnTo>
                <a:lnTo>
                  <a:pt x="22004" y="103602"/>
                </a:lnTo>
                <a:lnTo>
                  <a:pt x="22004" y="120716"/>
                </a:lnTo>
                <a:close/>
                <a:moveTo>
                  <a:pt x="85266" y="36368"/>
                </a:moveTo>
                <a:lnTo>
                  <a:pt x="85266" y="116132"/>
                </a:lnTo>
                <a:lnTo>
                  <a:pt x="99476" y="116132"/>
                </a:lnTo>
                <a:lnTo>
                  <a:pt x="99476" y="17725"/>
                </a:lnTo>
                <a:lnTo>
                  <a:pt x="62650" y="17725"/>
                </a:lnTo>
                <a:lnTo>
                  <a:pt x="62650" y="0"/>
                </a:lnTo>
                <a:lnTo>
                  <a:pt x="142109" y="0"/>
                </a:lnTo>
                <a:lnTo>
                  <a:pt x="142109" y="17725"/>
                </a:lnTo>
                <a:lnTo>
                  <a:pt x="118119" y="17725"/>
                </a:lnTo>
                <a:lnTo>
                  <a:pt x="118119" y="53788"/>
                </a:lnTo>
                <a:lnTo>
                  <a:pt x="139053" y="53788"/>
                </a:lnTo>
                <a:lnTo>
                  <a:pt x="139053" y="71360"/>
                </a:lnTo>
                <a:lnTo>
                  <a:pt x="118119" y="71360"/>
                </a:lnTo>
                <a:lnTo>
                  <a:pt x="118119" y="116132"/>
                </a:lnTo>
                <a:lnTo>
                  <a:pt x="144248" y="116132"/>
                </a:lnTo>
                <a:lnTo>
                  <a:pt x="144248" y="133858"/>
                </a:lnTo>
                <a:lnTo>
                  <a:pt x="59900" y="133858"/>
                </a:lnTo>
                <a:lnTo>
                  <a:pt x="59900" y="116132"/>
                </a:lnTo>
                <a:lnTo>
                  <a:pt x="67082" y="116132"/>
                </a:lnTo>
                <a:lnTo>
                  <a:pt x="67082" y="36368"/>
                </a:lnTo>
                <a:lnTo>
                  <a:pt x="85266" y="36368"/>
                </a:lnTo>
                <a:close/>
              </a:path>
            </a:pathLst>
          </a:custGeom>
          <a:solidFill>
            <a:srgbClr val="FFFFFF"/>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a:extLst>
              <a:ext uri="{FF2B5EF4-FFF2-40B4-BE49-F238E27FC236}">
                <a16:creationId xmlns:a16="http://schemas.microsoft.com/office/drawing/2014/main" id="{85B3AB0C-5E53-2207-9A0B-2A731520A69B}"/>
              </a:ext>
            </a:extLst>
          </p:cNvPr>
          <p:cNvSpPr txBox="1"/>
          <p:nvPr/>
        </p:nvSpPr>
        <p:spPr>
          <a:xfrm>
            <a:off x="618894" y="617166"/>
            <a:ext cx="535915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effectLst/>
                <a:uLnTx/>
                <a:uFillTx/>
                <a:latin typeface="BIZ UDPゴシック" panose="020B0400000000000000" pitchFamily="50" charset="-128"/>
                <a:ea typeface="BIZ UDPゴシック" panose="020B0400000000000000" pitchFamily="50" charset="-128"/>
                <a:cs typeface="+mn-cs"/>
              </a:rPr>
              <a:t>社会保険に加入する短時間労働者</a:t>
            </a:r>
          </a:p>
        </p:txBody>
      </p:sp>
      <p:sp>
        <p:nvSpPr>
          <p:cNvPr id="9" name="テキスト ボックス 8">
            <a:extLst>
              <a:ext uri="{FF2B5EF4-FFF2-40B4-BE49-F238E27FC236}">
                <a16:creationId xmlns:a16="http://schemas.microsoft.com/office/drawing/2014/main" id="{087AF419-C137-5162-58E1-708DD5559D81}"/>
              </a:ext>
            </a:extLst>
          </p:cNvPr>
          <p:cNvSpPr txBox="1"/>
          <p:nvPr/>
        </p:nvSpPr>
        <p:spPr>
          <a:xfrm>
            <a:off x="1406669" y="2603127"/>
            <a:ext cx="224099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100" normalizeH="0" baseline="0" noProof="0">
                <a:ln>
                  <a:noFill/>
                </a:ln>
                <a:solidFill>
                  <a:prstClr val="black"/>
                </a:solidFill>
                <a:effectLst/>
                <a:uLnTx/>
                <a:uFillTx/>
                <a:latin typeface="PUDShinGoPr6N-DeBold"/>
                <a:ea typeface="Meiryo UI"/>
                <a:cs typeface="+mn-cs"/>
              </a:rPr>
              <a:t>週の勤務が</a:t>
            </a:r>
            <a:r>
              <a:rPr kumimoji="0" lang="en-US" altLang="ja-JP" sz="2400" b="1" i="0" u="none" strike="noStrike" kern="1200" cap="none" spc="100" normalizeH="0" baseline="0" noProof="0">
                <a:ln>
                  <a:noFill/>
                </a:ln>
                <a:solidFill>
                  <a:srgbClr val="ED8137"/>
                </a:solidFill>
                <a:effectLst/>
                <a:uLnTx/>
                <a:uFillTx/>
                <a:latin typeface="PUDShinGoPr6N-DeBold"/>
                <a:ea typeface="Meiryo UI"/>
                <a:cs typeface="+mn-cs"/>
              </a:rPr>
              <a:t>20</a:t>
            </a:r>
            <a:r>
              <a:rPr kumimoji="0" lang="ja-JP" altLang="en-US" sz="1400" b="1" i="0" u="none" strike="noStrike" kern="1200" cap="none" spc="120" normalizeH="0" baseline="0" noProof="0">
                <a:ln>
                  <a:noFill/>
                </a:ln>
                <a:solidFill>
                  <a:srgbClr val="ED8137"/>
                </a:solidFill>
                <a:effectLst/>
                <a:uLnTx/>
                <a:uFillTx/>
                <a:latin typeface="PUDShinGoPr6N-DeBold"/>
                <a:ea typeface="Meiryo UI"/>
                <a:cs typeface="+mn-cs"/>
              </a:rPr>
              <a:t>時</a:t>
            </a:r>
            <a:r>
              <a:rPr kumimoji="0" lang="ja-JP" altLang="en-US" sz="1400" b="1" i="0" u="none" strike="noStrike" kern="1200" cap="none" spc="100" normalizeH="0" baseline="0" noProof="0">
                <a:ln>
                  <a:noFill/>
                </a:ln>
                <a:solidFill>
                  <a:srgbClr val="ED8137"/>
                </a:solidFill>
                <a:effectLst/>
                <a:uLnTx/>
                <a:uFillTx/>
                <a:latin typeface="PUDShinGoPr6N-DeBold"/>
                <a:ea typeface="Meiryo UI"/>
                <a:cs typeface="+mn-cs"/>
              </a:rPr>
              <a:t>間以上</a:t>
            </a:r>
          </a:p>
        </p:txBody>
      </p:sp>
      <p:sp>
        <p:nvSpPr>
          <p:cNvPr id="14" name="テキスト ボックス 13">
            <a:extLst>
              <a:ext uri="{FF2B5EF4-FFF2-40B4-BE49-F238E27FC236}">
                <a16:creationId xmlns:a16="http://schemas.microsoft.com/office/drawing/2014/main" id="{68204834-3394-43DF-8994-9048D38AC2FB}"/>
              </a:ext>
            </a:extLst>
          </p:cNvPr>
          <p:cNvSpPr txBox="1"/>
          <p:nvPr/>
        </p:nvSpPr>
        <p:spPr>
          <a:xfrm>
            <a:off x="2053922" y="4173524"/>
            <a:ext cx="1887055"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a:ln>
                  <a:noFill/>
                </a:ln>
                <a:solidFill>
                  <a:prstClr val="black"/>
                </a:solidFill>
                <a:effectLst/>
                <a:uLnTx/>
                <a:uFillTx/>
                <a:latin typeface="PUDShinGoPr6N-DeBold"/>
                <a:ea typeface="Meiryo UI"/>
                <a:cs typeface="+mn-cs"/>
              </a:rPr>
              <a:t>※</a:t>
            </a:r>
            <a:r>
              <a:rPr kumimoji="0" lang="ja-JP" altLang="en-US" sz="1000" b="0" i="0" u="none" strike="noStrike" kern="1200" cap="none" spc="0" normalizeH="0" baseline="0" noProof="0">
                <a:ln>
                  <a:noFill/>
                </a:ln>
                <a:solidFill>
                  <a:prstClr val="black"/>
                </a:solidFill>
                <a:effectLst/>
                <a:uLnTx/>
                <a:uFillTx/>
                <a:latin typeface="PUDShinGoPr6N-DeBold"/>
                <a:ea typeface="Meiryo UI"/>
                <a:cs typeface="+mn-cs"/>
              </a:rPr>
              <a:t>残業時間は原則、含みません。</a:t>
            </a:r>
            <a:endParaRPr kumimoji="0" lang="en-US" altLang="ja-JP" sz="1000" b="0" i="0" u="none" strike="noStrike" kern="1200" cap="none" spc="0" normalizeH="0" baseline="0" noProof="0">
              <a:ln>
                <a:noFill/>
              </a:ln>
              <a:solidFill>
                <a:prstClr val="black"/>
              </a:solidFill>
              <a:effectLst/>
              <a:uLnTx/>
              <a:uFillTx/>
              <a:latin typeface="PUDShinGoPr6N-DeBold"/>
              <a:ea typeface="Meiryo UI"/>
              <a:cs typeface="+mn-cs"/>
            </a:endParaRPr>
          </a:p>
        </p:txBody>
      </p:sp>
      <p:sp>
        <p:nvSpPr>
          <p:cNvPr id="15" name="テキスト ボックス 14">
            <a:extLst>
              <a:ext uri="{FF2B5EF4-FFF2-40B4-BE49-F238E27FC236}">
                <a16:creationId xmlns:a16="http://schemas.microsoft.com/office/drawing/2014/main" id="{84358BE5-8FEC-4AA4-F22B-7396CDFB3167}"/>
              </a:ext>
            </a:extLst>
          </p:cNvPr>
          <p:cNvSpPr txBox="1"/>
          <p:nvPr/>
        </p:nvSpPr>
        <p:spPr>
          <a:xfrm>
            <a:off x="5318156" y="2603127"/>
            <a:ext cx="266483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100" normalizeH="0" baseline="0" noProof="0">
                <a:ln>
                  <a:noFill/>
                </a:ln>
                <a:solidFill>
                  <a:prstClr val="black"/>
                </a:solidFill>
                <a:effectLst/>
                <a:uLnTx/>
                <a:uFillTx/>
                <a:latin typeface="PUDShinGoPr6N-DeBold"/>
                <a:ea typeface="Meiryo UI"/>
                <a:cs typeface="+mn-cs"/>
              </a:rPr>
              <a:t>給与が月</a:t>
            </a:r>
            <a:r>
              <a:rPr kumimoji="0" lang="ja-JP" altLang="en-US" sz="1400" b="1" i="0" u="none" strike="noStrike" kern="1200" cap="none" spc="120" normalizeH="0" baseline="0" noProof="0">
                <a:ln>
                  <a:noFill/>
                </a:ln>
                <a:solidFill>
                  <a:prstClr val="black"/>
                </a:solidFill>
                <a:effectLst/>
                <a:uLnTx/>
                <a:uFillTx/>
                <a:latin typeface="PUDShinGoPr6N-DeBold"/>
                <a:ea typeface="Meiryo UI"/>
                <a:cs typeface="+mn-cs"/>
              </a:rPr>
              <a:t>額</a:t>
            </a:r>
            <a:r>
              <a:rPr kumimoji="0" lang="en-US" altLang="ja-JP" sz="2400" b="1" i="0" u="none" strike="noStrike" kern="1200" cap="none" spc="80" normalizeH="0" baseline="0" noProof="0">
                <a:ln>
                  <a:noFill/>
                </a:ln>
                <a:solidFill>
                  <a:srgbClr val="ED8137"/>
                </a:solidFill>
                <a:effectLst/>
                <a:uLnTx/>
                <a:uFillTx/>
                <a:latin typeface="PUDShinGoPr6N-DeBold"/>
                <a:ea typeface="Meiryo UI"/>
                <a:cs typeface="+mn-cs"/>
              </a:rPr>
              <a:t>88,000</a:t>
            </a:r>
            <a:r>
              <a:rPr kumimoji="0" lang="ja-JP" altLang="en-US" sz="1400" b="1" i="0" u="none" strike="noStrike" kern="1200" cap="none" spc="100" normalizeH="0" baseline="0" noProof="0">
                <a:ln>
                  <a:noFill/>
                </a:ln>
                <a:solidFill>
                  <a:srgbClr val="ED8137"/>
                </a:solidFill>
                <a:effectLst/>
                <a:uLnTx/>
                <a:uFillTx/>
                <a:latin typeface="PUDShinGoPr6N-DeBold"/>
                <a:ea typeface="Meiryo UI"/>
                <a:cs typeface="+mn-cs"/>
              </a:rPr>
              <a:t>円以上</a:t>
            </a:r>
          </a:p>
        </p:txBody>
      </p:sp>
      <p:sp>
        <p:nvSpPr>
          <p:cNvPr id="17" name="テキスト ボックス 16">
            <a:extLst>
              <a:ext uri="{FF2B5EF4-FFF2-40B4-BE49-F238E27FC236}">
                <a16:creationId xmlns:a16="http://schemas.microsoft.com/office/drawing/2014/main" id="{09EAD54C-C70A-0867-4904-F9E30DDC97E2}"/>
              </a:ext>
            </a:extLst>
          </p:cNvPr>
          <p:cNvSpPr txBox="1"/>
          <p:nvPr/>
        </p:nvSpPr>
        <p:spPr>
          <a:xfrm>
            <a:off x="6873241" y="3540628"/>
            <a:ext cx="50847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6FB77B"/>
                </a:solidFill>
                <a:effectLst/>
                <a:uLnTx/>
                <a:uFillTx/>
                <a:latin typeface="Meiryo UI"/>
                <a:ea typeface="Meiryo UI"/>
                <a:cs typeface="+mn-cs"/>
              </a:rPr>
              <a:t>・賞与</a:t>
            </a:r>
          </a:p>
        </p:txBody>
      </p:sp>
      <p:sp>
        <p:nvSpPr>
          <p:cNvPr id="18" name="テキスト ボックス 17">
            <a:extLst>
              <a:ext uri="{FF2B5EF4-FFF2-40B4-BE49-F238E27FC236}">
                <a16:creationId xmlns:a16="http://schemas.microsoft.com/office/drawing/2014/main" id="{DCC91657-2928-09E5-54EE-65B79FEC035B}"/>
              </a:ext>
            </a:extLst>
          </p:cNvPr>
          <p:cNvSpPr txBox="1"/>
          <p:nvPr/>
        </p:nvSpPr>
        <p:spPr>
          <a:xfrm>
            <a:off x="6873241" y="3785627"/>
            <a:ext cx="76495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6FB77B"/>
                </a:solidFill>
                <a:effectLst/>
                <a:uLnTx/>
                <a:uFillTx/>
                <a:latin typeface="Meiryo UI"/>
                <a:ea typeface="Meiryo UI"/>
                <a:cs typeface="+mn-cs"/>
              </a:rPr>
              <a:t>・通勤手当</a:t>
            </a:r>
          </a:p>
        </p:txBody>
      </p:sp>
      <p:sp>
        <p:nvSpPr>
          <p:cNvPr id="20" name="テキスト ボックス 19">
            <a:extLst>
              <a:ext uri="{FF2B5EF4-FFF2-40B4-BE49-F238E27FC236}">
                <a16:creationId xmlns:a16="http://schemas.microsoft.com/office/drawing/2014/main" id="{8CA36BD7-0524-726C-7997-4F0C498C5988}"/>
              </a:ext>
            </a:extLst>
          </p:cNvPr>
          <p:cNvSpPr txBox="1"/>
          <p:nvPr/>
        </p:nvSpPr>
        <p:spPr>
          <a:xfrm>
            <a:off x="5214631" y="4173524"/>
            <a:ext cx="3400290"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a:ln>
                  <a:noFill/>
                </a:ln>
                <a:solidFill>
                  <a:prstClr val="black"/>
                </a:solidFill>
                <a:effectLst/>
                <a:uLnTx/>
                <a:uFillTx/>
                <a:latin typeface="PUDShinGoPr6N-DeBold"/>
                <a:ea typeface="Meiryo UI"/>
                <a:cs typeface="+mn-cs"/>
              </a:rPr>
              <a:t>※</a:t>
            </a:r>
            <a:r>
              <a:rPr kumimoji="0" lang="ja-JP" altLang="en-US" sz="1000" b="0" i="0" u="none" strike="noStrike" kern="1200" cap="none" spc="0" normalizeH="0" baseline="0" noProof="0">
                <a:ln>
                  <a:noFill/>
                </a:ln>
                <a:solidFill>
                  <a:prstClr val="black"/>
                </a:solidFill>
                <a:effectLst/>
                <a:uLnTx/>
                <a:uFillTx/>
                <a:latin typeface="PUDShinGoPr6N-DeBold"/>
                <a:ea typeface="Meiryo UI"/>
                <a:cs typeface="+mn-cs"/>
              </a:rPr>
              <a:t>残業代、賞与、通勤手当、臨時の手当は原則、含みません。</a:t>
            </a:r>
            <a:endParaRPr kumimoji="0" lang="en-US" altLang="ja-JP" sz="1000" b="0" i="0" u="none" strike="noStrike" kern="1200" cap="none" spc="0" normalizeH="0" baseline="0" noProof="0">
              <a:ln>
                <a:noFill/>
              </a:ln>
              <a:solidFill>
                <a:prstClr val="black"/>
              </a:solidFill>
              <a:effectLst/>
              <a:uLnTx/>
              <a:uFillTx/>
              <a:latin typeface="PUDShinGoPr6N-DeBold"/>
              <a:ea typeface="Meiryo UI"/>
              <a:cs typeface="+mn-cs"/>
            </a:endParaRPr>
          </a:p>
        </p:txBody>
      </p:sp>
      <p:sp>
        <p:nvSpPr>
          <p:cNvPr id="16" name="テキスト ボックス 15">
            <a:extLst>
              <a:ext uri="{FF2B5EF4-FFF2-40B4-BE49-F238E27FC236}">
                <a16:creationId xmlns:a16="http://schemas.microsoft.com/office/drawing/2014/main" id="{E1A493BC-A542-AE47-A887-D95B87993DCC}"/>
              </a:ext>
            </a:extLst>
          </p:cNvPr>
          <p:cNvSpPr txBox="1"/>
          <p:nvPr/>
        </p:nvSpPr>
        <p:spPr>
          <a:xfrm>
            <a:off x="6873241" y="3295629"/>
            <a:ext cx="63671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srgbClr val="6FB77B"/>
                </a:solidFill>
                <a:effectLst/>
                <a:uLnTx/>
                <a:uFillTx/>
                <a:latin typeface="Meiryo UI"/>
                <a:ea typeface="Meiryo UI"/>
                <a:cs typeface="+mn-cs"/>
              </a:rPr>
              <a:t>・残業代</a:t>
            </a:r>
          </a:p>
        </p:txBody>
      </p:sp>
      <p:sp>
        <p:nvSpPr>
          <p:cNvPr id="10" name="テキスト ボックス 9">
            <a:extLst>
              <a:ext uri="{FF2B5EF4-FFF2-40B4-BE49-F238E27FC236}">
                <a16:creationId xmlns:a16="http://schemas.microsoft.com/office/drawing/2014/main" id="{E69FB3B4-00A4-5308-700A-CDEB65469550}"/>
              </a:ext>
            </a:extLst>
          </p:cNvPr>
          <p:cNvSpPr txBox="1"/>
          <p:nvPr/>
        </p:nvSpPr>
        <p:spPr>
          <a:xfrm>
            <a:off x="1406669" y="4518998"/>
            <a:ext cx="271099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100" normalizeH="0" baseline="0" noProof="0">
                <a:ln>
                  <a:noFill/>
                </a:ln>
                <a:solidFill>
                  <a:srgbClr val="ED8137"/>
                </a:solidFill>
                <a:effectLst/>
                <a:uLnTx/>
                <a:uFillTx/>
                <a:latin typeface="PUDShinGoPr6N-DeBold"/>
                <a:ea typeface="Meiryo UI"/>
                <a:cs typeface="+mn-cs"/>
              </a:rPr>
              <a:t>2</a:t>
            </a:r>
            <a:r>
              <a:rPr kumimoji="0" lang="ja-JP" altLang="en-US" sz="1400" b="1" i="0" u="none" strike="noStrike" kern="1200" cap="none" spc="100" normalizeH="0" baseline="0" noProof="0">
                <a:ln>
                  <a:noFill/>
                </a:ln>
                <a:solidFill>
                  <a:srgbClr val="ED8137"/>
                </a:solidFill>
                <a:effectLst/>
                <a:uLnTx/>
                <a:uFillTx/>
                <a:latin typeface="PUDShinGoPr6N-DeBold"/>
                <a:ea typeface="Meiryo UI"/>
                <a:cs typeface="+mn-cs"/>
              </a:rPr>
              <a:t>ヵ月を超えて働く予定</a:t>
            </a:r>
            <a:r>
              <a:rPr kumimoji="0" lang="ja-JP" altLang="en-US" sz="1400" b="1" i="0" u="none" strike="noStrike" kern="1200" cap="none" spc="100" normalizeH="0" baseline="0" noProof="0">
                <a:ln>
                  <a:noFill/>
                </a:ln>
                <a:solidFill>
                  <a:prstClr val="black"/>
                </a:solidFill>
                <a:effectLst/>
                <a:uLnTx/>
                <a:uFillTx/>
                <a:latin typeface="PUDShinGoPr6N-DeBold"/>
                <a:ea typeface="Meiryo UI"/>
                <a:cs typeface="+mn-cs"/>
              </a:rPr>
              <a:t>がある。</a:t>
            </a:r>
          </a:p>
        </p:txBody>
      </p:sp>
      <p:sp>
        <p:nvSpPr>
          <p:cNvPr id="11" name="テキスト ボックス 10">
            <a:extLst>
              <a:ext uri="{FF2B5EF4-FFF2-40B4-BE49-F238E27FC236}">
                <a16:creationId xmlns:a16="http://schemas.microsoft.com/office/drawing/2014/main" id="{12875DDF-092D-AE2A-FFE1-FA3A89A4E1CD}"/>
              </a:ext>
            </a:extLst>
          </p:cNvPr>
          <p:cNvSpPr txBox="1"/>
          <p:nvPr/>
        </p:nvSpPr>
        <p:spPr>
          <a:xfrm>
            <a:off x="5315624" y="4612568"/>
            <a:ext cx="130035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a:ln>
                  <a:noFill/>
                </a:ln>
                <a:solidFill>
                  <a:srgbClr val="ED8137"/>
                </a:solidFill>
                <a:effectLst/>
                <a:uLnTx/>
                <a:uFillTx/>
                <a:latin typeface="PUDShinGoPr6N-DeBold"/>
                <a:ea typeface="Meiryo UI"/>
                <a:cs typeface="+mn-cs"/>
              </a:rPr>
              <a:t>学生ではない。</a:t>
            </a:r>
          </a:p>
        </p:txBody>
      </p:sp>
      <p:sp>
        <p:nvSpPr>
          <p:cNvPr id="13" name="テキスト ボックス 12">
            <a:extLst>
              <a:ext uri="{FF2B5EF4-FFF2-40B4-BE49-F238E27FC236}">
                <a16:creationId xmlns:a16="http://schemas.microsoft.com/office/drawing/2014/main" id="{49F3873C-C60E-A9A4-9D25-F96BACCB9240}"/>
              </a:ext>
            </a:extLst>
          </p:cNvPr>
          <p:cNvSpPr txBox="1"/>
          <p:nvPr/>
        </p:nvSpPr>
        <p:spPr>
          <a:xfrm>
            <a:off x="5402183" y="6101620"/>
            <a:ext cx="302518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a:ln>
                  <a:noFill/>
                </a:ln>
                <a:solidFill>
                  <a:prstClr val="black"/>
                </a:solidFill>
                <a:effectLst/>
                <a:uLnTx/>
                <a:uFillTx/>
                <a:latin typeface="PUDShinGoPr6N-DeBold"/>
                <a:ea typeface="Meiryo UI"/>
                <a:cs typeface="+mn-cs"/>
              </a:rPr>
              <a:t>※</a:t>
            </a:r>
            <a:r>
              <a:rPr kumimoji="0" lang="ja-JP" altLang="en-US" sz="1000" b="0" i="0" u="none" strike="noStrike" kern="1200" cap="none" spc="0" normalizeH="0" baseline="0" noProof="0">
                <a:ln>
                  <a:noFill/>
                </a:ln>
                <a:solidFill>
                  <a:prstClr val="black"/>
                </a:solidFill>
                <a:effectLst/>
                <a:uLnTx/>
                <a:uFillTx/>
                <a:latin typeface="PUDShinGoPr6N-DeBold"/>
                <a:ea typeface="Meiryo UI"/>
                <a:cs typeface="+mn-cs"/>
              </a:rPr>
              <a:t>休業中、定時制、通信制の方は、加入対象となります</a:t>
            </a:r>
            <a:endParaRPr kumimoji="0" lang="en-US" altLang="ja-JP" sz="1000" b="0" i="0" u="none" strike="noStrike" kern="1200" cap="none" spc="0" normalizeH="0" baseline="0" noProof="0">
              <a:ln>
                <a:noFill/>
              </a:ln>
              <a:solidFill>
                <a:prstClr val="black"/>
              </a:solidFill>
              <a:effectLst/>
              <a:uLnTx/>
              <a:uFillTx/>
              <a:latin typeface="PUDShinGoPr6N-DeBold"/>
              <a:ea typeface="Meiryo UI"/>
              <a:cs typeface="+mn-cs"/>
            </a:endParaRPr>
          </a:p>
        </p:txBody>
      </p:sp>
      <p:pic>
        <p:nvPicPr>
          <p:cNvPr id="872" name="グラフィックス 871">
            <a:extLst>
              <a:ext uri="{FF2B5EF4-FFF2-40B4-BE49-F238E27FC236}">
                <a16:creationId xmlns:a16="http://schemas.microsoft.com/office/drawing/2014/main" id="{CCA6F41B-2F45-D9A1-5F53-C91D241773FB}"/>
              </a:ext>
            </a:extLst>
          </p:cNvPr>
          <p:cNvPicPr>
            <a:picLocks noChangeAspect="1"/>
          </p:cNvPicPr>
          <p:nvPr/>
        </p:nvPicPr>
        <p:blipFill>
          <a:blip r:embed="rId6">
            <a:extLst>
              <a:ext uri="{96DAC541-7B7A-43D3-8B79-37D633B846F1}">
                <asvg:svgBlip xmlns:asvg="http://schemas.microsoft.com/office/drawing/2016/SVG/main" r:embed="rId7"/>
              </a:ext>
            </a:extLst>
          </a:blip>
          <a:srcRect b="41130"/>
          <a:stretch/>
        </p:blipFill>
        <p:spPr>
          <a:xfrm>
            <a:off x="6352917" y="5433273"/>
            <a:ext cx="369132" cy="425563"/>
          </a:xfrm>
          <a:prstGeom prst="rect">
            <a:avLst/>
          </a:prstGeom>
        </p:spPr>
      </p:pic>
      <p:grpSp>
        <p:nvGrpSpPr>
          <p:cNvPr id="868" name="グラフィックス 25">
            <a:extLst>
              <a:ext uri="{FF2B5EF4-FFF2-40B4-BE49-F238E27FC236}">
                <a16:creationId xmlns:a16="http://schemas.microsoft.com/office/drawing/2014/main" id="{CE310E37-0F83-99DA-55D2-5FF2B798EF2B}"/>
              </a:ext>
            </a:extLst>
          </p:cNvPr>
          <p:cNvGrpSpPr/>
          <p:nvPr/>
        </p:nvGrpSpPr>
        <p:grpSpPr>
          <a:xfrm>
            <a:off x="6319617" y="4910982"/>
            <a:ext cx="1181636" cy="1181682"/>
            <a:chOff x="6296866" y="4915620"/>
            <a:chExt cx="1219664" cy="1219711"/>
          </a:xfrm>
          <a:solidFill>
            <a:srgbClr val="6DB078"/>
          </a:solidFill>
        </p:grpSpPr>
        <p:sp>
          <p:nvSpPr>
            <p:cNvPr id="869" name="フリーフォーム: 図形 868">
              <a:extLst>
                <a:ext uri="{FF2B5EF4-FFF2-40B4-BE49-F238E27FC236}">
                  <a16:creationId xmlns:a16="http://schemas.microsoft.com/office/drawing/2014/main" id="{D9B19AB6-CAE7-2E27-36D1-20C28039F006}"/>
                </a:ext>
              </a:extLst>
            </p:cNvPr>
            <p:cNvSpPr/>
            <p:nvPr/>
          </p:nvSpPr>
          <p:spPr>
            <a:xfrm rot="-2700000">
              <a:off x="6829402" y="4740284"/>
              <a:ext cx="154486" cy="1570229"/>
            </a:xfrm>
            <a:custGeom>
              <a:avLst/>
              <a:gdLst>
                <a:gd name="connsiteX0" fmla="*/ 0 w 154486"/>
                <a:gd name="connsiteY0" fmla="*/ 0 h 1570229"/>
                <a:gd name="connsiteX1" fmla="*/ 154486 w 154486"/>
                <a:gd name="connsiteY1" fmla="*/ 0 h 1570229"/>
                <a:gd name="connsiteX2" fmla="*/ 154486 w 154486"/>
                <a:gd name="connsiteY2" fmla="*/ 1570230 h 1570229"/>
                <a:gd name="connsiteX3" fmla="*/ 0 w 154486"/>
                <a:gd name="connsiteY3" fmla="*/ 1570230 h 1570229"/>
              </a:gdLst>
              <a:ahLst/>
              <a:cxnLst>
                <a:cxn ang="0">
                  <a:pos x="connsiteX0" y="connsiteY0"/>
                </a:cxn>
                <a:cxn ang="0">
                  <a:pos x="connsiteX1" y="connsiteY1"/>
                </a:cxn>
                <a:cxn ang="0">
                  <a:pos x="connsiteX2" y="connsiteY2"/>
                </a:cxn>
                <a:cxn ang="0">
                  <a:pos x="connsiteX3" y="connsiteY3"/>
                </a:cxn>
              </a:cxnLst>
              <a:rect l="l" t="t" r="r" b="b"/>
              <a:pathLst>
                <a:path w="154486" h="1570229">
                  <a:moveTo>
                    <a:pt x="0" y="0"/>
                  </a:moveTo>
                  <a:lnTo>
                    <a:pt x="154486" y="0"/>
                  </a:lnTo>
                  <a:lnTo>
                    <a:pt x="154486" y="1570230"/>
                  </a:lnTo>
                  <a:lnTo>
                    <a:pt x="0" y="1570230"/>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870" name="フリーフォーム: 図形 869">
              <a:extLst>
                <a:ext uri="{FF2B5EF4-FFF2-40B4-BE49-F238E27FC236}">
                  <a16:creationId xmlns:a16="http://schemas.microsoft.com/office/drawing/2014/main" id="{D229962D-63AB-3D26-0E1C-108B6476AE16}"/>
                </a:ext>
              </a:extLst>
            </p:cNvPr>
            <p:cNvSpPr/>
            <p:nvPr/>
          </p:nvSpPr>
          <p:spPr>
            <a:xfrm rot="-2700000">
              <a:off x="6121639" y="5448309"/>
              <a:ext cx="1570227" cy="154486"/>
            </a:xfrm>
            <a:custGeom>
              <a:avLst/>
              <a:gdLst>
                <a:gd name="connsiteX0" fmla="*/ 0 w 1570227"/>
                <a:gd name="connsiteY0" fmla="*/ 0 h 154486"/>
                <a:gd name="connsiteX1" fmla="*/ 1570228 w 1570227"/>
                <a:gd name="connsiteY1" fmla="*/ 0 h 154486"/>
                <a:gd name="connsiteX2" fmla="*/ 1570228 w 1570227"/>
                <a:gd name="connsiteY2" fmla="*/ 154486 h 154486"/>
                <a:gd name="connsiteX3" fmla="*/ 0 w 1570227"/>
                <a:gd name="connsiteY3" fmla="*/ 154486 h 154486"/>
              </a:gdLst>
              <a:ahLst/>
              <a:cxnLst>
                <a:cxn ang="0">
                  <a:pos x="connsiteX0" y="connsiteY0"/>
                </a:cxn>
                <a:cxn ang="0">
                  <a:pos x="connsiteX1" y="connsiteY1"/>
                </a:cxn>
                <a:cxn ang="0">
                  <a:pos x="connsiteX2" y="connsiteY2"/>
                </a:cxn>
                <a:cxn ang="0">
                  <a:pos x="connsiteX3" y="connsiteY3"/>
                </a:cxn>
              </a:cxnLst>
              <a:rect l="l" t="t" r="r" b="b"/>
              <a:pathLst>
                <a:path w="1570227" h="154486">
                  <a:moveTo>
                    <a:pt x="0" y="0"/>
                  </a:moveTo>
                  <a:lnTo>
                    <a:pt x="1570228" y="0"/>
                  </a:lnTo>
                  <a:lnTo>
                    <a:pt x="1570228" y="154486"/>
                  </a:lnTo>
                  <a:lnTo>
                    <a:pt x="0" y="154486"/>
                  </a:lnTo>
                  <a:close/>
                </a:path>
              </a:pathLst>
            </a:custGeom>
            <a:solidFill>
              <a:srgbClr val="6DB078"/>
            </a:solidFill>
            <a:ln w="15280"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5" name="テキスト ボックス 4">
            <a:extLst>
              <a:ext uri="{FF2B5EF4-FFF2-40B4-BE49-F238E27FC236}">
                <a16:creationId xmlns:a16="http://schemas.microsoft.com/office/drawing/2014/main" id="{9F9EBC6A-C7C9-F6C2-9DA7-02D9B243A1D7}"/>
              </a:ext>
            </a:extLst>
          </p:cNvPr>
          <p:cNvSpPr txBox="1"/>
          <p:nvPr/>
        </p:nvSpPr>
        <p:spPr>
          <a:xfrm>
            <a:off x="7038966" y="3081337"/>
            <a:ext cx="715260" cy="20005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a:ln>
                  <a:noFill/>
                </a:ln>
                <a:solidFill>
                  <a:prstClr val="white"/>
                </a:solidFill>
                <a:effectLst/>
                <a:uLnTx/>
                <a:uFillTx/>
                <a:latin typeface="Meiryo UI"/>
                <a:ea typeface="Meiryo UI"/>
                <a:cs typeface="+mn-cs"/>
              </a:rPr>
              <a:t>含まれないもの</a:t>
            </a:r>
          </a:p>
        </p:txBody>
      </p:sp>
      <p:pic>
        <p:nvPicPr>
          <p:cNvPr id="22" name="グラフィックス 41">
            <a:extLst>
              <a:ext uri="{FF2B5EF4-FFF2-40B4-BE49-F238E27FC236}">
                <a16:creationId xmlns:a16="http://schemas.microsoft.com/office/drawing/2014/main" id="{04EABE67-408C-41BB-83B9-F70BA6F2AF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2662" y="2722034"/>
            <a:ext cx="184731" cy="226715"/>
          </a:xfrm>
          <a:prstGeom prst="rect">
            <a:avLst/>
          </a:prstGeom>
        </p:spPr>
      </p:pic>
      <p:pic>
        <p:nvPicPr>
          <p:cNvPr id="23" name="グラフィックス 41">
            <a:extLst>
              <a:ext uri="{FF2B5EF4-FFF2-40B4-BE49-F238E27FC236}">
                <a16:creationId xmlns:a16="http://schemas.microsoft.com/office/drawing/2014/main" id="{36702E46-67D4-54F4-60E9-3EA1AF2B73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52662" y="4633085"/>
            <a:ext cx="184731" cy="226715"/>
          </a:xfrm>
          <a:prstGeom prst="rect">
            <a:avLst/>
          </a:prstGeom>
        </p:spPr>
      </p:pic>
      <p:pic>
        <p:nvPicPr>
          <p:cNvPr id="26" name="グラフィックス 41">
            <a:extLst>
              <a:ext uri="{FF2B5EF4-FFF2-40B4-BE49-F238E27FC236}">
                <a16:creationId xmlns:a16="http://schemas.microsoft.com/office/drawing/2014/main" id="{1B084F75-932C-986D-4175-5A6FC635BB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8875" y="2722034"/>
            <a:ext cx="184731" cy="226715"/>
          </a:xfrm>
          <a:prstGeom prst="rect">
            <a:avLst/>
          </a:prstGeom>
        </p:spPr>
      </p:pic>
      <p:pic>
        <p:nvPicPr>
          <p:cNvPr id="27" name="グラフィックス 41">
            <a:extLst>
              <a:ext uri="{FF2B5EF4-FFF2-40B4-BE49-F238E27FC236}">
                <a16:creationId xmlns:a16="http://schemas.microsoft.com/office/drawing/2014/main" id="{6E6366CC-8827-5F6C-66D3-CA21DFE923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8875" y="4633085"/>
            <a:ext cx="184731" cy="226715"/>
          </a:xfrm>
          <a:prstGeom prst="rect">
            <a:avLst/>
          </a:prstGeom>
        </p:spPr>
      </p:pic>
      <p:pic>
        <p:nvPicPr>
          <p:cNvPr id="4" name="図 3">
            <a:extLst>
              <a:ext uri="{FF2B5EF4-FFF2-40B4-BE49-F238E27FC236}">
                <a16:creationId xmlns:a16="http://schemas.microsoft.com/office/drawing/2014/main" id="{13F65441-D674-C2E5-2F44-36FA8F2E917D}"/>
              </a:ext>
            </a:extLst>
          </p:cNvPr>
          <p:cNvPicPr>
            <a:picLocks noChangeAspect="1"/>
          </p:cNvPicPr>
          <p:nvPr/>
        </p:nvPicPr>
        <p:blipFill>
          <a:blip r:embed="rId10"/>
          <a:srcRect b="58561"/>
          <a:stretch/>
        </p:blipFill>
        <p:spPr>
          <a:xfrm>
            <a:off x="5737625" y="1703585"/>
            <a:ext cx="2429835" cy="763576"/>
          </a:xfrm>
          <a:prstGeom prst="rect">
            <a:avLst/>
          </a:prstGeom>
        </p:spPr>
      </p:pic>
    </p:spTree>
    <p:extLst>
      <p:ext uri="{BB962C8B-B14F-4D97-AF65-F5344CB8AC3E}">
        <p14:creationId xmlns:p14="http://schemas.microsoft.com/office/powerpoint/2010/main" val="243007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フリーフォーム: 図形 50">
            <a:extLst>
              <a:ext uri="{FF2B5EF4-FFF2-40B4-BE49-F238E27FC236}">
                <a16:creationId xmlns:a16="http://schemas.microsoft.com/office/drawing/2014/main" id="{A102A133-1845-1440-02C4-07FDDCD178AD}"/>
              </a:ext>
            </a:extLst>
          </p:cNvPr>
          <p:cNvSpPr/>
          <p:nvPr/>
        </p:nvSpPr>
        <p:spPr>
          <a:xfrm>
            <a:off x="5306860" y="3570464"/>
            <a:ext cx="3898800" cy="2324481"/>
          </a:xfrm>
          <a:custGeom>
            <a:avLst/>
            <a:gdLst>
              <a:gd name="connsiteX0" fmla="*/ 2136938 w 3898800"/>
              <a:gd name="connsiteY0" fmla="*/ 0 h 2324481"/>
              <a:gd name="connsiteX1" fmla="*/ 3767062 w 3898800"/>
              <a:gd name="connsiteY1" fmla="*/ 0 h 2324481"/>
              <a:gd name="connsiteX2" fmla="*/ 3898800 w 3898800"/>
              <a:gd name="connsiteY2" fmla="*/ 131738 h 2324481"/>
              <a:gd name="connsiteX3" fmla="*/ 3898800 w 3898800"/>
              <a:gd name="connsiteY3" fmla="*/ 1292820 h 2324481"/>
              <a:gd name="connsiteX4" fmla="*/ 3898800 w 3898800"/>
              <a:gd name="connsiteY4" fmla="*/ 2192743 h 2324481"/>
              <a:gd name="connsiteX5" fmla="*/ 3898800 w 3898800"/>
              <a:gd name="connsiteY5" fmla="*/ 2247342 h 2324481"/>
              <a:gd name="connsiteX6" fmla="*/ 3821661 w 3898800"/>
              <a:gd name="connsiteY6" fmla="*/ 2324481 h 2324481"/>
              <a:gd name="connsiteX7" fmla="*/ 3767062 w 3898800"/>
              <a:gd name="connsiteY7" fmla="*/ 2324481 h 2324481"/>
              <a:gd name="connsiteX8" fmla="*/ 2136938 w 3898800"/>
              <a:gd name="connsiteY8" fmla="*/ 2324481 h 2324481"/>
              <a:gd name="connsiteX9" fmla="*/ 77139 w 3898800"/>
              <a:gd name="connsiteY9" fmla="*/ 2324481 h 2324481"/>
              <a:gd name="connsiteX10" fmla="*/ 0 w 3898800"/>
              <a:gd name="connsiteY10" fmla="*/ 2247342 h 2324481"/>
              <a:gd name="connsiteX11" fmla="*/ 0 w 3898800"/>
              <a:gd name="connsiteY11" fmla="*/ 1292820 h 2324481"/>
              <a:gd name="connsiteX12" fmla="*/ 77139 w 3898800"/>
              <a:gd name="connsiteY12" fmla="*/ 1215681 h 2324481"/>
              <a:gd name="connsiteX13" fmla="*/ 2005200 w 3898800"/>
              <a:gd name="connsiteY13" fmla="*/ 1215681 h 2324481"/>
              <a:gd name="connsiteX14" fmla="*/ 2005200 w 3898800"/>
              <a:gd name="connsiteY14" fmla="*/ 131738 h 2324481"/>
              <a:gd name="connsiteX15" fmla="*/ 2136938 w 3898800"/>
              <a:gd name="connsiteY15" fmla="*/ 0 h 232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8800" h="2324481">
                <a:moveTo>
                  <a:pt x="2136938" y="0"/>
                </a:moveTo>
                <a:lnTo>
                  <a:pt x="3767062" y="0"/>
                </a:lnTo>
                <a:cubicBezTo>
                  <a:pt x="3839819" y="0"/>
                  <a:pt x="3898800" y="58981"/>
                  <a:pt x="3898800" y="131738"/>
                </a:cubicBezTo>
                <a:lnTo>
                  <a:pt x="3898800" y="1292820"/>
                </a:lnTo>
                <a:lnTo>
                  <a:pt x="3898800" y="2192743"/>
                </a:lnTo>
                <a:lnTo>
                  <a:pt x="3898800" y="2247342"/>
                </a:lnTo>
                <a:cubicBezTo>
                  <a:pt x="3898800" y="2289945"/>
                  <a:pt x="3864264" y="2324481"/>
                  <a:pt x="3821661" y="2324481"/>
                </a:cubicBezTo>
                <a:lnTo>
                  <a:pt x="3767062" y="2324481"/>
                </a:lnTo>
                <a:lnTo>
                  <a:pt x="2136938" y="2324481"/>
                </a:lnTo>
                <a:lnTo>
                  <a:pt x="77139" y="2324481"/>
                </a:lnTo>
                <a:cubicBezTo>
                  <a:pt x="34536" y="2324481"/>
                  <a:pt x="0" y="2289945"/>
                  <a:pt x="0" y="2247342"/>
                </a:cubicBezTo>
                <a:lnTo>
                  <a:pt x="0" y="1292820"/>
                </a:lnTo>
                <a:cubicBezTo>
                  <a:pt x="0" y="1250217"/>
                  <a:pt x="34536" y="1215681"/>
                  <a:pt x="77139" y="1215681"/>
                </a:cubicBezTo>
                <a:lnTo>
                  <a:pt x="2005200" y="1215681"/>
                </a:lnTo>
                <a:lnTo>
                  <a:pt x="2005200" y="131738"/>
                </a:lnTo>
                <a:cubicBezTo>
                  <a:pt x="2005200" y="58981"/>
                  <a:pt x="2064181" y="0"/>
                  <a:pt x="2136938" y="0"/>
                </a:cubicBezTo>
                <a:close/>
              </a:path>
            </a:pathLst>
          </a:custGeom>
          <a:pattFill prst="ltUpDiag">
            <a:fgClr>
              <a:schemeClr val="bg1"/>
            </a:fgClr>
            <a:bgClr>
              <a:srgbClr val="D9DEE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44" name="フリーフォーム: 図形 43">
            <a:extLst>
              <a:ext uri="{FF2B5EF4-FFF2-40B4-BE49-F238E27FC236}">
                <a16:creationId xmlns:a16="http://schemas.microsoft.com/office/drawing/2014/main" id="{EF95B2D5-B44B-C178-05EB-3EEA787171C8}"/>
              </a:ext>
            </a:extLst>
          </p:cNvPr>
          <p:cNvSpPr/>
          <p:nvPr/>
        </p:nvSpPr>
        <p:spPr>
          <a:xfrm>
            <a:off x="3345665" y="3562139"/>
            <a:ext cx="3876353" cy="2332806"/>
          </a:xfrm>
          <a:custGeom>
            <a:avLst/>
            <a:gdLst>
              <a:gd name="connsiteX0" fmla="*/ 162597 w 3876353"/>
              <a:gd name="connsiteY0" fmla="*/ 0 h 2332806"/>
              <a:gd name="connsiteX1" fmla="*/ 357230 w 3876353"/>
              <a:gd name="connsiteY1" fmla="*/ 0 h 2332806"/>
              <a:gd name="connsiteX2" fmla="*/ 1727403 w 3876353"/>
              <a:gd name="connsiteY2" fmla="*/ 0 h 2332806"/>
              <a:gd name="connsiteX3" fmla="*/ 3748676 w 3876353"/>
              <a:gd name="connsiteY3" fmla="*/ 0 h 2332806"/>
              <a:gd name="connsiteX4" fmla="*/ 3876353 w 3876353"/>
              <a:gd name="connsiteY4" fmla="*/ 127677 h 2332806"/>
              <a:gd name="connsiteX5" fmla="*/ 3876353 w 3876353"/>
              <a:gd name="connsiteY5" fmla="*/ 1013523 h 2332806"/>
              <a:gd name="connsiteX6" fmla="*/ 3748676 w 3876353"/>
              <a:gd name="connsiteY6" fmla="*/ 1141200 h 2332806"/>
              <a:gd name="connsiteX7" fmla="*/ 1890000 w 3876353"/>
              <a:gd name="connsiteY7" fmla="*/ 1141200 h 2332806"/>
              <a:gd name="connsiteX8" fmla="*/ 1890000 w 3876353"/>
              <a:gd name="connsiteY8" fmla="*/ 2170209 h 2332806"/>
              <a:gd name="connsiteX9" fmla="*/ 1727403 w 3876353"/>
              <a:gd name="connsiteY9" fmla="*/ 2332806 h 2332806"/>
              <a:gd name="connsiteX10" fmla="*/ 162597 w 3876353"/>
              <a:gd name="connsiteY10" fmla="*/ 2332806 h 2332806"/>
              <a:gd name="connsiteX11" fmla="*/ 0 w 3876353"/>
              <a:gd name="connsiteY11" fmla="*/ 2170209 h 2332806"/>
              <a:gd name="connsiteX12" fmla="*/ 0 w 3876353"/>
              <a:gd name="connsiteY12" fmla="*/ 162597 h 2332806"/>
              <a:gd name="connsiteX13" fmla="*/ 162597 w 3876353"/>
              <a:gd name="connsiteY13" fmla="*/ 0 h 233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6353" h="2332806">
                <a:moveTo>
                  <a:pt x="162597" y="0"/>
                </a:moveTo>
                <a:lnTo>
                  <a:pt x="357230" y="0"/>
                </a:lnTo>
                <a:lnTo>
                  <a:pt x="1727403" y="0"/>
                </a:lnTo>
                <a:lnTo>
                  <a:pt x="3748676" y="0"/>
                </a:lnTo>
                <a:cubicBezTo>
                  <a:pt x="3819190" y="0"/>
                  <a:pt x="3876353" y="57163"/>
                  <a:pt x="3876353" y="127677"/>
                </a:cubicBezTo>
                <a:lnTo>
                  <a:pt x="3876353" y="1013523"/>
                </a:lnTo>
                <a:cubicBezTo>
                  <a:pt x="3876353" y="1084037"/>
                  <a:pt x="3819190" y="1141200"/>
                  <a:pt x="3748676" y="1141200"/>
                </a:cubicBezTo>
                <a:lnTo>
                  <a:pt x="1890000" y="1141200"/>
                </a:lnTo>
                <a:lnTo>
                  <a:pt x="1890000" y="2170209"/>
                </a:lnTo>
                <a:cubicBezTo>
                  <a:pt x="1890000" y="2260009"/>
                  <a:pt x="1817203" y="2332806"/>
                  <a:pt x="1727403" y="2332806"/>
                </a:cubicBezTo>
                <a:lnTo>
                  <a:pt x="162597" y="2332806"/>
                </a:lnTo>
                <a:cubicBezTo>
                  <a:pt x="72797" y="2332806"/>
                  <a:pt x="0" y="2260009"/>
                  <a:pt x="0" y="2170209"/>
                </a:cubicBezTo>
                <a:lnTo>
                  <a:pt x="0" y="162597"/>
                </a:lnTo>
                <a:cubicBezTo>
                  <a:pt x="0" y="72797"/>
                  <a:pt x="72797" y="0"/>
                  <a:pt x="162597" y="0"/>
                </a:cubicBezTo>
                <a:close/>
              </a:path>
            </a:pathLst>
          </a:custGeom>
          <a:solidFill>
            <a:srgbClr val="F9EDEE"/>
          </a:solidFill>
          <a:ln w="15875">
            <a:solidFill>
              <a:srgbClr val="CE618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fld id="{C7378CBE-A140-4EEA-9819-9CD0025EC3DF}" type="slidenum">
              <a:rPr kumimoji="1" lang="ja-JP" altLang="en-US" smtClean="0"/>
              <a:pPr/>
              <a:t>3</a:t>
            </a:fld>
            <a:endParaRPr kumimoji="1" lang="ja-JP" altLang="en-US"/>
          </a:p>
        </p:txBody>
      </p:sp>
      <p:pic>
        <p:nvPicPr>
          <p:cNvPr id="8" name="グラフィックス 7">
            <a:extLst>
              <a:ext uri="{FF2B5EF4-FFF2-40B4-BE49-F238E27FC236}">
                <a16:creationId xmlns:a16="http://schemas.microsoft.com/office/drawing/2014/main" id="{29DB012A-584A-D7F1-774C-049D29299E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2" y="453424"/>
            <a:ext cx="5932838" cy="820964"/>
          </a:xfrm>
          <a:prstGeom prst="rect">
            <a:avLst/>
          </a:prstGeom>
        </p:spPr>
      </p:pic>
      <p:sp>
        <p:nvSpPr>
          <p:cNvPr id="12" name="テキスト ボックス 11">
            <a:extLst>
              <a:ext uri="{FF2B5EF4-FFF2-40B4-BE49-F238E27FC236}">
                <a16:creationId xmlns:a16="http://schemas.microsoft.com/office/drawing/2014/main" id="{85B3AB0C-5E53-2207-9A0B-2A731520A69B}"/>
              </a:ext>
            </a:extLst>
          </p:cNvPr>
          <p:cNvSpPr txBox="1"/>
          <p:nvPr/>
        </p:nvSpPr>
        <p:spPr>
          <a:xfrm>
            <a:off x="617774" y="609840"/>
            <a:ext cx="5359159" cy="461665"/>
          </a:xfrm>
          <a:prstGeom prst="rect">
            <a:avLst/>
          </a:prstGeom>
          <a:noFill/>
        </p:spPr>
        <p:txBody>
          <a:bodyPr wrap="none" rtlCol="0">
            <a:spAutoFit/>
          </a:bodyPr>
          <a:lstStyle/>
          <a:p>
            <a:pPr algn="ctr"/>
            <a:r>
              <a:rPr lang="ja-JP" altLang="en-US" sz="2400" b="1" spc="300" dirty="0">
                <a:latin typeface="BIZ UDPゴシック" panose="020B0400000000000000" pitchFamily="50" charset="-128"/>
                <a:ea typeface="BIZ UDPゴシック" panose="020B0400000000000000" pitchFamily="50" charset="-128"/>
              </a:rPr>
              <a:t>社会保険に加入する事業所の範囲</a:t>
            </a:r>
          </a:p>
        </p:txBody>
      </p:sp>
      <p:sp>
        <p:nvSpPr>
          <p:cNvPr id="4" name="テキスト ボックス 3">
            <a:extLst>
              <a:ext uri="{FF2B5EF4-FFF2-40B4-BE49-F238E27FC236}">
                <a16:creationId xmlns:a16="http://schemas.microsoft.com/office/drawing/2014/main" id="{41C43663-3963-2CB8-CD6F-B28D1ECD5C1B}"/>
              </a:ext>
            </a:extLst>
          </p:cNvPr>
          <p:cNvSpPr txBox="1"/>
          <p:nvPr/>
        </p:nvSpPr>
        <p:spPr>
          <a:xfrm>
            <a:off x="688975" y="1403869"/>
            <a:ext cx="8521700" cy="1253677"/>
          </a:xfrm>
          <a:prstGeom prst="rect">
            <a:avLst/>
          </a:prstGeom>
          <a:solidFill>
            <a:schemeClr val="bg1">
              <a:lumMod val="95000"/>
            </a:schemeClr>
          </a:solidFill>
          <a:ln w="15875" cap="rnd">
            <a:noFill/>
            <a:prstDash val="sysDot"/>
          </a:ln>
        </p:spPr>
        <p:txBody>
          <a:bodyPr wrap="square" lIns="144000" rIns="144000" rtlCol="0">
            <a:spAutoFit/>
          </a:bodyPr>
          <a:lstStyle/>
          <a:p>
            <a:pPr marL="271463" marR="0" lvl="0" indent="-271463" algn="l" defTabSz="457200" rtl="0" eaLnBrk="1" fontAlgn="auto" latinLnBrk="0" hangingPunct="1">
              <a:lnSpc>
                <a:spcPct val="110000"/>
              </a:lnSpc>
              <a:spcBef>
                <a:spcPts val="0"/>
              </a:spcBef>
              <a:buClrTx/>
              <a:buSzPct val="200000"/>
              <a:buBlip>
                <a:blip r:embed="rId5"/>
              </a:buBlip>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常に</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人以上の従業員が働いている</a:t>
            </a:r>
            <a:r>
              <a:rPr lang="ja-JP" altLang="en-US" sz="1400" dirty="0"/>
              <a:t>法人の</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事業所</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（Ａ） </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srgbClr val="E22B2B"/>
                </a:solidFill>
                <a:effectLst/>
                <a:uLnTx/>
                <a:uFillTx/>
                <a:latin typeface="Meiryo UI" panose="020B0604030504040204" pitchFamily="50" charset="-128"/>
                <a:ea typeface="Meiryo UI" panose="020B0604030504040204" pitchFamily="50" charset="-128"/>
                <a:cs typeface="+mn-cs"/>
              </a:rPr>
              <a:t>法律上必ず加入する事業所（適用事業所）</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71463" marR="0" lvl="0" indent="-271463" algn="l" defTabSz="457200" rtl="0" eaLnBrk="1" fontAlgn="auto" latinLnBrk="0" hangingPunct="1">
              <a:lnSpc>
                <a:spcPct val="110000"/>
              </a:lnSpc>
              <a:spcBef>
                <a:spcPts val="0"/>
              </a:spcBef>
              <a:buClrTx/>
              <a:buSzPct val="200000"/>
              <a:buBlip>
                <a:blip r:embed="rId5"/>
              </a:buBlip>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常に</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5</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人以上の従業員が働いている法定</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17</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業種に該当する事業所</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（Ｂ） </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srgbClr val="E22B2B"/>
                </a:solidFill>
                <a:effectLst/>
                <a:uLnTx/>
                <a:uFillTx/>
                <a:latin typeface="Meiryo UI" panose="020B0604030504040204" pitchFamily="50" charset="-128"/>
                <a:ea typeface="Meiryo UI" panose="020B0604030504040204" pitchFamily="50" charset="-128"/>
                <a:cs typeface="+mn-cs"/>
              </a:rPr>
              <a:t>法律上必ず加入する事業所（適用事業所）</a:t>
            </a:r>
            <a:endParaRPr kumimoji="1" lang="ja-JP" altLang="en-US" sz="1400" i="0" u="none" strike="noStrike" kern="1200" cap="none" spc="0" normalizeH="0" baseline="0" noProof="0" dirty="0">
              <a:ln>
                <a:noFill/>
              </a:ln>
              <a:solidFill>
                <a:srgbClr val="E22B2B"/>
              </a:solidFill>
              <a:effectLst/>
              <a:uLnTx/>
              <a:uFillTx/>
              <a:latin typeface="Meiryo UI" panose="020B0604030504040204" pitchFamily="50" charset="-128"/>
              <a:ea typeface="Meiryo UI" panose="020B0604030504040204" pitchFamily="50" charset="-128"/>
            </a:endParaRPr>
          </a:p>
          <a:p>
            <a:pPr marL="271463" marR="0" lvl="0" indent="-271463" algn="l" defTabSz="457200" rtl="0" eaLnBrk="1" fontAlgn="auto" latinLnBrk="0" hangingPunct="1">
              <a:lnSpc>
                <a:spcPct val="110000"/>
              </a:lnSpc>
              <a:spcBef>
                <a:spcPts val="0"/>
              </a:spcBef>
              <a:buClrTx/>
              <a:buSzPct val="200000"/>
              <a:buBlip>
                <a:blip r:embed="rId5"/>
              </a:buBlip>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上記以外</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（Ｃ）</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0"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法律上必ず加入する必要はない事業所</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lang="ja-JP" altLang="en-US" sz="1400" dirty="0"/>
              <a:t>労働者と雇用者の合意により、任意で加入する</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ことは可能</a:t>
            </a:r>
            <a:r>
              <a:rPr kumimoji="1" lang="ja-JP" altLang="en-US" sz="1400" b="0" i="0" u="none" kern="1200" cap="none" spc="0" normalizeH="0" baseline="0" noProof="0" dirty="0">
                <a:ln>
                  <a:noFill/>
                </a:ln>
                <a:solidFill>
                  <a:srgbClr val="E22B2B"/>
                </a:solidFill>
                <a:effectLst/>
                <a:uLnTx/>
                <a:uFillTx/>
                <a:latin typeface="Meiryo UI" panose="020B0604030504040204" pitchFamily="50" charset="-128"/>
                <a:ea typeface="Meiryo UI" panose="020B0604030504040204" pitchFamily="50" charset="-128"/>
                <a:cs typeface="+mn-cs"/>
              </a:rPr>
              <a:t>＝任意包括適用</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3364F8DD-3A33-8024-5BA1-0074E730C51C}"/>
              </a:ext>
            </a:extLst>
          </p:cNvPr>
          <p:cNvSpPr txBox="1"/>
          <p:nvPr/>
        </p:nvSpPr>
        <p:spPr>
          <a:xfrm>
            <a:off x="3486975" y="6027792"/>
            <a:ext cx="1035589" cy="271998"/>
          </a:xfrm>
          <a:prstGeom prst="rect">
            <a:avLst/>
          </a:prstGeom>
          <a:solidFill>
            <a:srgbClr val="F9EDEE"/>
          </a:solidFill>
          <a:ln w="15875">
            <a:solidFill>
              <a:srgbClr val="CE6180"/>
            </a:solidFill>
          </a:ln>
        </p:spPr>
        <p:txBody>
          <a:bodyPr wrap="square" rtlCol="0" anchor="ctr">
            <a:spAutoFit/>
          </a:bodyPr>
          <a:lstStyle/>
          <a:p>
            <a:pPr algn="ctr" defTabSz="844083" fontAlgn="base">
              <a:lnSpc>
                <a:spcPct val="120000"/>
              </a:lnSpc>
              <a:spcBef>
                <a:spcPct val="0"/>
              </a:spcBef>
              <a:spcAft>
                <a:spcPct val="0"/>
              </a:spcAft>
              <a:defRPr/>
            </a:pPr>
            <a:r>
              <a:rPr kumimoji="1" lang="ja-JP" altLang="en-US" sz="1015" dirty="0">
                <a:solidFill>
                  <a:prstClr val="black"/>
                </a:solidFill>
                <a:latin typeface="メイリオ"/>
                <a:ea typeface="メイリオ"/>
              </a:rPr>
              <a:t>適用事業所</a:t>
            </a:r>
          </a:p>
        </p:txBody>
      </p:sp>
      <p:sp>
        <p:nvSpPr>
          <p:cNvPr id="15" name="テキスト ボックス 14">
            <a:extLst>
              <a:ext uri="{FF2B5EF4-FFF2-40B4-BE49-F238E27FC236}">
                <a16:creationId xmlns:a16="http://schemas.microsoft.com/office/drawing/2014/main" id="{F9F3855B-E1F9-2F63-83E3-E7E849E44482}"/>
              </a:ext>
            </a:extLst>
          </p:cNvPr>
          <p:cNvSpPr txBox="1"/>
          <p:nvPr/>
        </p:nvSpPr>
        <p:spPr>
          <a:xfrm>
            <a:off x="6479626" y="6027792"/>
            <a:ext cx="1437830" cy="271998"/>
          </a:xfrm>
          <a:prstGeom prst="rect">
            <a:avLst/>
          </a:prstGeom>
          <a:solidFill>
            <a:srgbClr val="BFE9F2"/>
          </a:solidFill>
          <a:ln w="19050" cap="rnd">
            <a:solidFill>
              <a:srgbClr val="002060"/>
            </a:solidFill>
            <a:prstDash val="sysDash"/>
          </a:ln>
        </p:spPr>
        <p:txBody>
          <a:bodyPr wrap="square" rtlCol="0" anchor="ctr">
            <a:spAutoFit/>
          </a:bodyPr>
          <a:lstStyle>
            <a:defPPr>
              <a:defRPr lang="en-US"/>
            </a:defPPr>
            <a:lvl1pPr algn="ctr" defTabSz="844083" fontAlgn="base">
              <a:lnSpc>
                <a:spcPct val="120000"/>
              </a:lnSpc>
              <a:spcBef>
                <a:spcPct val="0"/>
              </a:spcBef>
              <a:spcAft>
                <a:spcPct val="0"/>
              </a:spcAft>
              <a:defRPr kumimoji="1" sz="1015">
                <a:solidFill>
                  <a:prstClr val="black"/>
                </a:solidFill>
                <a:latin typeface="メイリオ"/>
                <a:ea typeface="メイリオ"/>
              </a:defRPr>
            </a:lvl1pPr>
          </a:lstStyle>
          <a:p>
            <a:r>
              <a:rPr lang="ja-JP" altLang="en-US" dirty="0"/>
              <a:t>任意包括適用事業所</a:t>
            </a:r>
          </a:p>
        </p:txBody>
      </p:sp>
      <p:sp>
        <p:nvSpPr>
          <p:cNvPr id="16" name="テキスト ボックス 15">
            <a:extLst>
              <a:ext uri="{FF2B5EF4-FFF2-40B4-BE49-F238E27FC236}">
                <a16:creationId xmlns:a16="http://schemas.microsoft.com/office/drawing/2014/main" id="{CEA16EDD-4F10-5F79-CFD1-6B60C92AA03A}"/>
              </a:ext>
            </a:extLst>
          </p:cNvPr>
          <p:cNvSpPr txBox="1"/>
          <p:nvPr/>
        </p:nvSpPr>
        <p:spPr>
          <a:xfrm>
            <a:off x="4830383" y="6039526"/>
            <a:ext cx="1176093" cy="248530"/>
          </a:xfrm>
          <a:prstGeom prst="rect">
            <a:avLst/>
          </a:prstGeom>
          <a:noFill/>
          <a:ln w="22225">
            <a:noFill/>
          </a:ln>
        </p:spPr>
        <p:txBody>
          <a:bodyPr wrap="square" rtlCol="0">
            <a:spAutoFit/>
          </a:bodyPr>
          <a:lstStyle/>
          <a:p>
            <a:pPr defTabSz="844083" fontAlgn="base">
              <a:spcBef>
                <a:spcPct val="0"/>
              </a:spcBef>
              <a:spcAft>
                <a:spcPct val="0"/>
              </a:spcAft>
              <a:defRPr/>
            </a:pPr>
            <a:r>
              <a:rPr kumimoji="1" lang="ja-JP" altLang="en-US" sz="1015" dirty="0">
                <a:solidFill>
                  <a:prstClr val="black"/>
                </a:solidFill>
                <a:latin typeface="メイリオ"/>
                <a:ea typeface="メイリオ"/>
              </a:rPr>
              <a:t>約</a:t>
            </a:r>
            <a:r>
              <a:rPr kumimoji="1" lang="en-US" altLang="ja-JP" sz="1015" dirty="0">
                <a:solidFill>
                  <a:prstClr val="black"/>
                </a:solidFill>
                <a:latin typeface="メイリオ"/>
                <a:ea typeface="メイリオ"/>
              </a:rPr>
              <a:t>266</a:t>
            </a:r>
            <a:r>
              <a:rPr kumimoji="1" lang="ja-JP" altLang="en-US" sz="1015" dirty="0">
                <a:solidFill>
                  <a:prstClr val="black"/>
                </a:solidFill>
                <a:latin typeface="メイリオ"/>
                <a:ea typeface="メイリオ"/>
              </a:rPr>
              <a:t>万事業所　</a:t>
            </a:r>
          </a:p>
        </p:txBody>
      </p:sp>
      <p:sp>
        <p:nvSpPr>
          <p:cNvPr id="11" name="テキスト ボックス 10">
            <a:extLst>
              <a:ext uri="{FF2B5EF4-FFF2-40B4-BE49-F238E27FC236}">
                <a16:creationId xmlns:a16="http://schemas.microsoft.com/office/drawing/2014/main" id="{0D62A12A-8C61-9213-F944-54EBB59DE30A}"/>
              </a:ext>
            </a:extLst>
          </p:cNvPr>
          <p:cNvSpPr txBox="1"/>
          <p:nvPr/>
        </p:nvSpPr>
        <p:spPr>
          <a:xfrm>
            <a:off x="8296185" y="6039526"/>
            <a:ext cx="1302930" cy="248530"/>
          </a:xfrm>
          <a:prstGeom prst="rect">
            <a:avLst/>
          </a:prstGeom>
          <a:noFill/>
          <a:ln w="22225">
            <a:noFill/>
          </a:ln>
        </p:spPr>
        <p:txBody>
          <a:bodyPr wrap="square" rtlCol="0">
            <a:spAutoFit/>
          </a:bodyPr>
          <a:lstStyle/>
          <a:p>
            <a:pPr defTabSz="844083" fontAlgn="base">
              <a:spcBef>
                <a:spcPct val="0"/>
              </a:spcBef>
              <a:spcAft>
                <a:spcPct val="0"/>
              </a:spcAft>
              <a:defRPr/>
            </a:pPr>
            <a:r>
              <a:rPr kumimoji="1" lang="ja-JP" altLang="en-US" sz="1015" dirty="0">
                <a:solidFill>
                  <a:prstClr val="black"/>
                </a:solidFill>
                <a:latin typeface="メイリオ"/>
                <a:ea typeface="メイリオ"/>
              </a:rPr>
              <a:t>約</a:t>
            </a:r>
            <a:r>
              <a:rPr kumimoji="1" lang="en-US" altLang="ja-JP" sz="1015" dirty="0">
                <a:solidFill>
                  <a:prstClr val="black"/>
                </a:solidFill>
                <a:latin typeface="メイリオ"/>
                <a:ea typeface="メイリオ"/>
              </a:rPr>
              <a:t>10</a:t>
            </a:r>
            <a:r>
              <a:rPr kumimoji="1" lang="ja-JP" altLang="en-US" sz="1015" dirty="0">
                <a:solidFill>
                  <a:prstClr val="black"/>
                </a:solidFill>
                <a:latin typeface="メイリオ"/>
                <a:ea typeface="メイリオ"/>
              </a:rPr>
              <a:t>万事業所　</a:t>
            </a:r>
          </a:p>
        </p:txBody>
      </p:sp>
      <p:sp>
        <p:nvSpPr>
          <p:cNvPr id="13" name="テキスト ボックス 12">
            <a:extLst>
              <a:ext uri="{FF2B5EF4-FFF2-40B4-BE49-F238E27FC236}">
                <a16:creationId xmlns:a16="http://schemas.microsoft.com/office/drawing/2014/main" id="{67554A55-1274-94DE-AB14-B781B3C03FBC}"/>
              </a:ext>
            </a:extLst>
          </p:cNvPr>
          <p:cNvSpPr txBox="1"/>
          <p:nvPr/>
        </p:nvSpPr>
        <p:spPr>
          <a:xfrm>
            <a:off x="4857624" y="6404397"/>
            <a:ext cx="4619170" cy="220188"/>
          </a:xfrm>
          <a:prstGeom prst="rect">
            <a:avLst/>
          </a:prstGeom>
          <a:noFill/>
        </p:spPr>
        <p:txBody>
          <a:bodyPr wrap="square" rtlCol="0">
            <a:spAutoFit/>
          </a:bodyPr>
          <a:lstStyle/>
          <a:p>
            <a:pPr defTabSz="844083" fontAlgn="base">
              <a:spcBef>
                <a:spcPct val="0"/>
              </a:spcBef>
              <a:spcAft>
                <a:spcPct val="0"/>
              </a:spcAft>
              <a:defRPr/>
            </a:pPr>
            <a:r>
              <a:rPr kumimoji="1" lang="ja-JP" altLang="en-US" sz="831" dirty="0">
                <a:solidFill>
                  <a:prstClr val="black"/>
                </a:solidFill>
                <a:latin typeface="メイリオ"/>
                <a:ea typeface="メイリオ"/>
              </a:rPr>
              <a:t>注：適用事業所数は、</a:t>
            </a:r>
            <a:r>
              <a:rPr kumimoji="1" lang="en-US" altLang="ja-JP" sz="831" dirty="0">
                <a:solidFill>
                  <a:prstClr val="black"/>
                </a:solidFill>
                <a:latin typeface="メイリオ"/>
                <a:ea typeface="メイリオ"/>
              </a:rPr>
              <a:t>2023</a:t>
            </a:r>
            <a:r>
              <a:rPr kumimoji="1" lang="ja-JP" altLang="en-US" sz="831" dirty="0">
                <a:solidFill>
                  <a:prstClr val="black"/>
                </a:solidFill>
                <a:latin typeface="メイリオ"/>
                <a:ea typeface="メイリオ"/>
              </a:rPr>
              <a:t>年</a:t>
            </a:r>
            <a:r>
              <a:rPr kumimoji="1" lang="en-US" altLang="ja-JP" sz="831" dirty="0">
                <a:solidFill>
                  <a:prstClr val="black"/>
                </a:solidFill>
                <a:latin typeface="メイリオ"/>
                <a:ea typeface="メイリオ"/>
              </a:rPr>
              <a:t>12</a:t>
            </a:r>
            <a:r>
              <a:rPr kumimoji="1" lang="ja-JP" altLang="en-US" sz="831" dirty="0">
                <a:solidFill>
                  <a:prstClr val="black"/>
                </a:solidFill>
                <a:latin typeface="メイリオ"/>
                <a:ea typeface="メイリオ"/>
              </a:rPr>
              <a:t>月末現在「厚生年金保険・国民年金事業状況（事業月報）」</a:t>
            </a:r>
          </a:p>
        </p:txBody>
      </p:sp>
      <p:sp>
        <p:nvSpPr>
          <p:cNvPr id="32" name="テキスト ボックス 31">
            <a:extLst>
              <a:ext uri="{FF2B5EF4-FFF2-40B4-BE49-F238E27FC236}">
                <a16:creationId xmlns:a16="http://schemas.microsoft.com/office/drawing/2014/main" id="{71C8772E-3FD5-C958-D082-4FAA5B9D75E2}"/>
              </a:ext>
            </a:extLst>
          </p:cNvPr>
          <p:cNvSpPr txBox="1"/>
          <p:nvPr/>
        </p:nvSpPr>
        <p:spPr>
          <a:xfrm>
            <a:off x="5326542" y="2772275"/>
            <a:ext cx="3879118" cy="309109"/>
          </a:xfrm>
          <a:prstGeom prst="rect">
            <a:avLst/>
          </a:prstGeom>
          <a:solidFill>
            <a:srgbClr val="EABF4B"/>
          </a:solidFill>
        </p:spPr>
        <p:txBody>
          <a:bodyPr wrap="square" tIns="54000" bIns="54000" rtlCol="0">
            <a:spAutoFit/>
          </a:bodyPr>
          <a:lstStyle/>
          <a:p>
            <a:pPr lvl="0" algn="ctr">
              <a:defRPr/>
            </a:pPr>
            <a:r>
              <a:rPr kumimoji="1" lang="ja-JP" altLang="en-US" sz="1300" b="1" spc="300" dirty="0">
                <a:solidFill>
                  <a:prstClr val="white"/>
                </a:solidFill>
                <a:latin typeface="Meiryo UI" panose="020B0604030504040204" pitchFamily="50" charset="-128"/>
                <a:ea typeface="Meiryo UI" panose="020B0604030504040204" pitchFamily="50" charset="-128"/>
              </a:rPr>
              <a:t>個人事業主</a:t>
            </a:r>
          </a:p>
        </p:txBody>
      </p:sp>
      <p:sp>
        <p:nvSpPr>
          <p:cNvPr id="35" name="テキスト ボックス 34">
            <a:extLst>
              <a:ext uri="{FF2B5EF4-FFF2-40B4-BE49-F238E27FC236}">
                <a16:creationId xmlns:a16="http://schemas.microsoft.com/office/drawing/2014/main" id="{1626D7E7-60EF-5ABF-10B9-E69E3902107C}"/>
              </a:ext>
            </a:extLst>
          </p:cNvPr>
          <p:cNvSpPr txBox="1"/>
          <p:nvPr/>
        </p:nvSpPr>
        <p:spPr>
          <a:xfrm>
            <a:off x="7297660" y="3123723"/>
            <a:ext cx="1908000" cy="324000"/>
          </a:xfrm>
          <a:prstGeom prst="rect">
            <a:avLst/>
          </a:prstGeom>
          <a:solidFill>
            <a:srgbClr val="EABF4B"/>
          </a:solidFill>
        </p:spPr>
        <p:txBody>
          <a:bodyPr wrap="square" tIns="54000" bIns="54000" rtlCol="0" anchor="ctr">
            <a:noAutofit/>
          </a:bodyPr>
          <a:lstStyle/>
          <a:p>
            <a:pPr lvl="0" algn="ctr">
              <a:defRPr/>
            </a:pPr>
            <a:r>
              <a:rPr kumimoji="1" lang="ja-JP" altLang="en-US" sz="1300" b="1" spc="200" dirty="0">
                <a:solidFill>
                  <a:prstClr val="white"/>
                </a:solidFill>
                <a:latin typeface="Meiryo UI" panose="020B0604030504040204" pitchFamily="50" charset="-128"/>
                <a:ea typeface="Meiryo UI" panose="020B0604030504040204" pitchFamily="50" charset="-128"/>
              </a:rPr>
              <a:t>５人未満の事業所</a:t>
            </a:r>
          </a:p>
        </p:txBody>
      </p:sp>
      <p:sp>
        <p:nvSpPr>
          <p:cNvPr id="37" name="テキスト ボックス 36">
            <a:extLst>
              <a:ext uri="{FF2B5EF4-FFF2-40B4-BE49-F238E27FC236}">
                <a16:creationId xmlns:a16="http://schemas.microsoft.com/office/drawing/2014/main" id="{B16D53CA-0483-B671-24AE-A16DDF7299E0}"/>
              </a:ext>
            </a:extLst>
          </p:cNvPr>
          <p:cNvSpPr txBox="1"/>
          <p:nvPr/>
        </p:nvSpPr>
        <p:spPr>
          <a:xfrm>
            <a:off x="3346471" y="2772275"/>
            <a:ext cx="1872000" cy="675135"/>
          </a:xfrm>
          <a:prstGeom prst="rect">
            <a:avLst/>
          </a:prstGeom>
          <a:solidFill>
            <a:srgbClr val="ED8137"/>
          </a:solidFill>
        </p:spPr>
        <p:txBody>
          <a:bodyPr wrap="square" tIns="180000" bIns="180000" rtlCol="0" anchor="ctr">
            <a:noAutofit/>
          </a:bodyPr>
          <a:lstStyle/>
          <a:p>
            <a:pPr lvl="0" algn="ctr">
              <a:defRPr/>
            </a:pPr>
            <a:r>
              <a:rPr kumimoji="1" lang="ja-JP" altLang="en-US" sz="1500" b="1" spc="300" dirty="0">
                <a:solidFill>
                  <a:schemeClr val="bg1"/>
                </a:solidFill>
                <a:latin typeface="Meiryo UI" panose="020B0604030504040204" pitchFamily="50" charset="-128"/>
                <a:ea typeface="Meiryo UI" panose="020B0604030504040204" pitchFamily="50" charset="-128"/>
              </a:rPr>
              <a:t>法人</a:t>
            </a:r>
          </a:p>
        </p:txBody>
      </p:sp>
      <p:pic>
        <p:nvPicPr>
          <p:cNvPr id="55" name="グラフィックス 54">
            <a:extLst>
              <a:ext uri="{FF2B5EF4-FFF2-40B4-BE49-F238E27FC236}">
                <a16:creationId xmlns:a16="http://schemas.microsoft.com/office/drawing/2014/main" id="{DED0493D-9DCE-4393-66E5-F06D010D11C4}"/>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rot="16200000">
            <a:off x="4624086" y="6019791"/>
            <a:ext cx="104775" cy="288000"/>
          </a:xfrm>
          <a:prstGeom prst="rect">
            <a:avLst/>
          </a:prstGeom>
        </p:spPr>
      </p:pic>
      <p:pic>
        <p:nvPicPr>
          <p:cNvPr id="59" name="グラフィックス 58">
            <a:extLst>
              <a:ext uri="{FF2B5EF4-FFF2-40B4-BE49-F238E27FC236}">
                <a16:creationId xmlns:a16="http://schemas.microsoft.com/office/drawing/2014/main" id="{73F6C8A1-E363-08C2-CE1D-217F9C082DEA}"/>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rot="16200000">
            <a:off x="8102540" y="6019791"/>
            <a:ext cx="104775" cy="288000"/>
          </a:xfrm>
          <a:prstGeom prst="rect">
            <a:avLst/>
          </a:prstGeom>
        </p:spPr>
      </p:pic>
      <p:sp>
        <p:nvSpPr>
          <p:cNvPr id="2" name="テキスト ボックス 1">
            <a:extLst>
              <a:ext uri="{FF2B5EF4-FFF2-40B4-BE49-F238E27FC236}">
                <a16:creationId xmlns:a16="http://schemas.microsoft.com/office/drawing/2014/main" id="{A4FE11D2-85FB-29AA-1C64-B3E674288B5B}"/>
              </a:ext>
            </a:extLst>
          </p:cNvPr>
          <p:cNvSpPr txBox="1"/>
          <p:nvPr/>
        </p:nvSpPr>
        <p:spPr>
          <a:xfrm>
            <a:off x="5332081" y="3123723"/>
            <a:ext cx="1908000" cy="324000"/>
          </a:xfrm>
          <a:prstGeom prst="rect">
            <a:avLst/>
          </a:prstGeom>
          <a:solidFill>
            <a:srgbClr val="EABF4B"/>
          </a:solidFill>
        </p:spPr>
        <p:txBody>
          <a:bodyPr wrap="square" tIns="54000" bIns="54000" rtlCol="0" anchor="ctr">
            <a:noAutofit/>
          </a:bodyPr>
          <a:lstStyle/>
          <a:p>
            <a:pPr lvl="0" algn="ctr">
              <a:defRPr/>
            </a:pPr>
            <a:r>
              <a:rPr kumimoji="1" lang="ja-JP" altLang="en-US" sz="1300" b="1" spc="200" dirty="0">
                <a:solidFill>
                  <a:prstClr val="white"/>
                </a:solidFill>
                <a:latin typeface="Meiryo UI" panose="020B0604030504040204" pitchFamily="50" charset="-128"/>
                <a:ea typeface="Meiryo UI" panose="020B0604030504040204" pitchFamily="50" charset="-128"/>
              </a:rPr>
              <a:t>５人以上の事業所</a:t>
            </a:r>
          </a:p>
        </p:txBody>
      </p:sp>
      <p:sp>
        <p:nvSpPr>
          <p:cNvPr id="9" name="L 字 8">
            <a:extLst>
              <a:ext uri="{FF2B5EF4-FFF2-40B4-BE49-F238E27FC236}">
                <a16:creationId xmlns:a16="http://schemas.microsoft.com/office/drawing/2014/main" id="{7C15364A-08DA-D93F-E784-0A7E06973F61}"/>
              </a:ext>
            </a:extLst>
          </p:cNvPr>
          <p:cNvSpPr/>
          <p:nvPr/>
        </p:nvSpPr>
        <p:spPr>
          <a:xfrm rot="16200000">
            <a:off x="7414250" y="4123333"/>
            <a:ext cx="1201274" cy="1973106"/>
          </a:xfrm>
          <a:prstGeom prst="corner">
            <a:avLst>
              <a:gd name="adj1" fmla="val 25348"/>
              <a:gd name="adj2" fmla="val 23662"/>
            </a:avLst>
          </a:prstGeom>
          <a:solidFill>
            <a:srgbClr val="BFE9F2"/>
          </a:solidFill>
          <a:ln w="19050" cap="rnd" cmpd="sng" algn="ctr">
            <a:solidFill>
              <a:srgbClr val="002060"/>
            </a:solidFill>
            <a:prstDash val="sysDash"/>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18" name="テキスト ボックス 17">
            <a:extLst>
              <a:ext uri="{FF2B5EF4-FFF2-40B4-BE49-F238E27FC236}">
                <a16:creationId xmlns:a16="http://schemas.microsoft.com/office/drawing/2014/main" id="{45FE4987-6C07-D7A9-9894-45D3A86820B7}"/>
              </a:ext>
            </a:extLst>
          </p:cNvPr>
          <p:cNvSpPr txBox="1"/>
          <p:nvPr/>
        </p:nvSpPr>
        <p:spPr>
          <a:xfrm>
            <a:off x="726795" y="3541985"/>
            <a:ext cx="2540031" cy="1114097"/>
          </a:xfrm>
          <a:prstGeom prst="rect">
            <a:avLst/>
          </a:prstGeom>
          <a:solidFill>
            <a:srgbClr val="FFEFB3"/>
          </a:solidFill>
        </p:spPr>
        <p:txBody>
          <a:bodyPr wrap="square" tIns="180000" bIns="180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30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22">
            <a:extLst>
              <a:ext uri="{FF2B5EF4-FFF2-40B4-BE49-F238E27FC236}">
                <a16:creationId xmlns:a16="http://schemas.microsoft.com/office/drawing/2014/main" id="{6C115512-8A4F-6FE2-1F43-9F508FD5D44F}"/>
              </a:ext>
            </a:extLst>
          </p:cNvPr>
          <p:cNvSpPr txBox="1"/>
          <p:nvPr/>
        </p:nvSpPr>
        <p:spPr>
          <a:xfrm>
            <a:off x="726795" y="4792716"/>
            <a:ext cx="2511705" cy="1102229"/>
          </a:xfrm>
          <a:prstGeom prst="rect">
            <a:avLst/>
          </a:prstGeom>
          <a:solidFill>
            <a:srgbClr val="FFEFB3"/>
          </a:solidFill>
        </p:spPr>
        <p:txBody>
          <a:bodyPr wrap="square" tIns="180000" bIns="180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500" b="1" i="0" u="none" strike="noStrike" kern="1200" cap="none" spc="30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24" name="直線コネクタ 23">
            <a:extLst>
              <a:ext uri="{FF2B5EF4-FFF2-40B4-BE49-F238E27FC236}">
                <a16:creationId xmlns:a16="http://schemas.microsoft.com/office/drawing/2014/main" id="{2FE92C1F-0EC4-CB3D-191B-D916AD4253B8}"/>
              </a:ext>
            </a:extLst>
          </p:cNvPr>
          <p:cNvCxnSpPr>
            <a:cxnSpLocks/>
          </p:cNvCxnSpPr>
          <p:nvPr/>
        </p:nvCxnSpPr>
        <p:spPr>
          <a:xfrm flipH="1">
            <a:off x="726795" y="3498652"/>
            <a:ext cx="8612589" cy="0"/>
          </a:xfrm>
          <a:prstGeom prst="line">
            <a:avLst/>
          </a:prstGeom>
          <a:ln w="1905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D351877-2BC3-91DE-DA2D-2F0F1D74B15E}"/>
              </a:ext>
            </a:extLst>
          </p:cNvPr>
          <p:cNvCxnSpPr>
            <a:cxnSpLocks/>
          </p:cNvCxnSpPr>
          <p:nvPr/>
        </p:nvCxnSpPr>
        <p:spPr>
          <a:xfrm flipH="1">
            <a:off x="661586" y="4741502"/>
            <a:ext cx="8612589" cy="0"/>
          </a:xfrm>
          <a:prstGeom prst="line">
            <a:avLst/>
          </a:prstGeom>
          <a:ln w="1905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4350E579-13F4-C77D-AE5B-AB7B70BD5040}"/>
              </a:ext>
            </a:extLst>
          </p:cNvPr>
          <p:cNvSpPr txBox="1"/>
          <p:nvPr/>
        </p:nvSpPr>
        <p:spPr>
          <a:xfrm>
            <a:off x="1129580" y="3630599"/>
            <a:ext cx="1706134"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法定１７業種</a:t>
            </a:r>
            <a:endParaRPr kumimoji="1" lang="zh-TW"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3" name="テキスト ボックス 32">
            <a:extLst>
              <a:ext uri="{FF2B5EF4-FFF2-40B4-BE49-F238E27FC236}">
                <a16:creationId xmlns:a16="http://schemas.microsoft.com/office/drawing/2014/main" id="{0922871A-9D37-C3CF-2C44-E0B11A036174}"/>
              </a:ext>
            </a:extLst>
          </p:cNvPr>
          <p:cNvSpPr txBox="1"/>
          <p:nvPr/>
        </p:nvSpPr>
        <p:spPr>
          <a:xfrm>
            <a:off x="695027" y="4835794"/>
            <a:ext cx="2637495"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上記以外の業種</a:t>
            </a: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300" b="0" i="0" u="none" strike="noStrike" kern="1200" cap="none" spc="0" normalizeH="0" baseline="0" noProof="0" dirty="0">
                <a:ln>
                  <a:noFill/>
                </a:ln>
                <a:solidFill>
                  <a:srgbClr val="00A9CC"/>
                </a:solidFill>
                <a:effectLst/>
                <a:uLnTx/>
                <a:uFillTx/>
                <a:latin typeface="Meiryo UI" panose="020B0604030504040204" pitchFamily="50" charset="-128"/>
                <a:ea typeface="Meiryo UI" panose="020B0604030504040204" pitchFamily="50" charset="-128"/>
                <a:cs typeface="+mn-cs"/>
              </a:rPr>
              <a:t>非適用業種</a:t>
            </a:r>
            <a:r>
              <a:rPr kumimoji="1" lang="ja-JP" altLang="en-US" sz="13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34" name="テキスト ボックス 33">
            <a:extLst>
              <a:ext uri="{FF2B5EF4-FFF2-40B4-BE49-F238E27FC236}">
                <a16:creationId xmlns:a16="http://schemas.microsoft.com/office/drawing/2014/main" id="{5AD16C3F-9E2F-1E39-E220-56BBC23A9747}"/>
              </a:ext>
            </a:extLst>
          </p:cNvPr>
          <p:cNvSpPr txBox="1"/>
          <p:nvPr/>
        </p:nvSpPr>
        <p:spPr>
          <a:xfrm>
            <a:off x="841458" y="5079083"/>
            <a:ext cx="2282378" cy="7848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例：</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農業・林業・漁業、</a:t>
            </a:r>
          </a:p>
          <a:p>
            <a:pPr marL="26670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宿泊業、飲食サービス業</a:t>
            </a:r>
          </a:p>
          <a:p>
            <a:pPr marL="26670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洗濯・理美容・浴場業、娯楽業</a:t>
            </a:r>
          </a:p>
          <a:p>
            <a:pPr marL="26670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デザイン業、警備業、ビルメンテナンス業</a:t>
            </a:r>
          </a:p>
          <a:p>
            <a:pPr marL="26670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政治・経済・文化団体、宗教 等</a:t>
            </a:r>
          </a:p>
        </p:txBody>
      </p:sp>
      <p:sp>
        <p:nvSpPr>
          <p:cNvPr id="36" name="テキスト ボックス 35">
            <a:extLst>
              <a:ext uri="{FF2B5EF4-FFF2-40B4-BE49-F238E27FC236}">
                <a16:creationId xmlns:a16="http://schemas.microsoft.com/office/drawing/2014/main" id="{3DA7A00A-0E6A-5AB7-2945-04EA3833D14F}"/>
              </a:ext>
            </a:extLst>
          </p:cNvPr>
          <p:cNvSpPr txBox="1"/>
          <p:nvPr/>
        </p:nvSpPr>
        <p:spPr>
          <a:xfrm>
            <a:off x="7568160" y="5454245"/>
            <a:ext cx="1350255" cy="276999"/>
          </a:xfrm>
          <a:prstGeom prst="rect">
            <a:avLst/>
          </a:prstGeom>
          <a:noFill/>
          <a:ln w="31750">
            <a:noFill/>
          </a:ln>
        </p:spPr>
        <p:txBody>
          <a:bodyPr wrap="square" rtlCol="0">
            <a:spAutoFit/>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任意包括適用</a:t>
            </a:r>
          </a:p>
        </p:txBody>
      </p:sp>
      <p:sp>
        <p:nvSpPr>
          <p:cNvPr id="39" name="テキスト ボックス 38">
            <a:extLst>
              <a:ext uri="{FF2B5EF4-FFF2-40B4-BE49-F238E27FC236}">
                <a16:creationId xmlns:a16="http://schemas.microsoft.com/office/drawing/2014/main" id="{4E68F433-28C1-F753-B22A-24B49F007912}"/>
              </a:ext>
            </a:extLst>
          </p:cNvPr>
          <p:cNvSpPr txBox="1"/>
          <p:nvPr/>
        </p:nvSpPr>
        <p:spPr>
          <a:xfrm>
            <a:off x="5946084" y="3984743"/>
            <a:ext cx="679994" cy="291170"/>
          </a:xfrm>
          <a:prstGeom prst="rect">
            <a:avLst/>
          </a:prstGeom>
          <a:noFill/>
        </p:spPr>
        <p:txBody>
          <a:bodyPr wrap="non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dirty="0">
                <a:ln>
                  <a:noFill/>
                </a:ln>
                <a:solidFill>
                  <a:prstClr val="black"/>
                </a:solidFill>
                <a:effectLst/>
                <a:uLnTx/>
                <a:uFillTx/>
                <a:latin typeface="Meiryo UI"/>
                <a:ea typeface="Meiryo UI"/>
                <a:cs typeface="+mn-cs"/>
              </a:rPr>
              <a:t>（Ｂ）</a:t>
            </a:r>
          </a:p>
        </p:txBody>
      </p:sp>
      <p:sp>
        <p:nvSpPr>
          <p:cNvPr id="40" name="テキスト ボックス 39">
            <a:extLst>
              <a:ext uri="{FF2B5EF4-FFF2-40B4-BE49-F238E27FC236}">
                <a16:creationId xmlns:a16="http://schemas.microsoft.com/office/drawing/2014/main" id="{50EC4342-848A-24B7-E304-74F59515154E}"/>
              </a:ext>
            </a:extLst>
          </p:cNvPr>
          <p:cNvSpPr txBox="1"/>
          <p:nvPr/>
        </p:nvSpPr>
        <p:spPr>
          <a:xfrm>
            <a:off x="3942474" y="4585667"/>
            <a:ext cx="679994" cy="291170"/>
          </a:xfrm>
          <a:prstGeom prst="rect">
            <a:avLst/>
          </a:prstGeom>
          <a:solidFill>
            <a:srgbClr val="F9EDEE"/>
          </a:solid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dirty="0">
                <a:ln>
                  <a:noFill/>
                </a:ln>
                <a:solidFill>
                  <a:prstClr val="black"/>
                </a:solidFill>
                <a:effectLst/>
                <a:uLnTx/>
                <a:uFillTx/>
                <a:latin typeface="Meiryo UI"/>
                <a:ea typeface="Meiryo UI"/>
                <a:cs typeface="+mn-cs"/>
              </a:rPr>
              <a:t>（Ａ）</a:t>
            </a:r>
          </a:p>
        </p:txBody>
      </p:sp>
      <p:sp>
        <p:nvSpPr>
          <p:cNvPr id="42" name="テキスト ボックス 41">
            <a:extLst>
              <a:ext uri="{FF2B5EF4-FFF2-40B4-BE49-F238E27FC236}">
                <a16:creationId xmlns:a16="http://schemas.microsoft.com/office/drawing/2014/main" id="{22B6F845-1103-0437-0782-FE76A636726E}"/>
              </a:ext>
            </a:extLst>
          </p:cNvPr>
          <p:cNvSpPr txBox="1"/>
          <p:nvPr/>
        </p:nvSpPr>
        <p:spPr>
          <a:xfrm>
            <a:off x="7672607" y="4928207"/>
            <a:ext cx="673944" cy="291170"/>
          </a:xfrm>
          <a:prstGeom prst="rect">
            <a:avLst/>
          </a:prstGeom>
          <a:noFill/>
        </p:spPr>
        <p:txBody>
          <a:bodyPr wrap="none" rtlCol="0">
            <a:spAutoFit/>
          </a:bodyPr>
          <a:lstStyle>
            <a:defPPr>
              <a:defRPr lang="en-US"/>
            </a:defPPr>
            <a:lvl1pPr defTabSz="844083">
              <a:defRPr sz="1292" b="1" kern="0">
                <a:solidFill>
                  <a:prstClr val="black"/>
                </a:solidFill>
                <a:latin typeface="+mn-ea"/>
              </a:defRPr>
            </a:lvl1p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dirty="0">
                <a:ln>
                  <a:noFill/>
                </a:ln>
                <a:solidFill>
                  <a:prstClr val="black"/>
                </a:solidFill>
                <a:effectLst/>
                <a:uLnTx/>
                <a:uFillTx/>
                <a:latin typeface="Meiryo UI"/>
                <a:ea typeface="Meiryo UI"/>
                <a:cs typeface="+mn-cs"/>
              </a:rPr>
              <a:t>（Ｃ）</a:t>
            </a:r>
          </a:p>
        </p:txBody>
      </p:sp>
      <p:cxnSp>
        <p:nvCxnSpPr>
          <p:cNvPr id="43" name="直線コネクタ 42">
            <a:extLst>
              <a:ext uri="{FF2B5EF4-FFF2-40B4-BE49-F238E27FC236}">
                <a16:creationId xmlns:a16="http://schemas.microsoft.com/office/drawing/2014/main" id="{45F7973D-48FD-108C-076A-529D791D1B84}"/>
              </a:ext>
            </a:extLst>
          </p:cNvPr>
          <p:cNvCxnSpPr>
            <a:cxnSpLocks/>
          </p:cNvCxnSpPr>
          <p:nvPr/>
        </p:nvCxnSpPr>
        <p:spPr>
          <a:xfrm flipH="1">
            <a:off x="661586" y="5963852"/>
            <a:ext cx="8612589" cy="0"/>
          </a:xfrm>
          <a:prstGeom prst="line">
            <a:avLst/>
          </a:prstGeom>
          <a:ln w="1905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C717F2A1-AB5E-CBB5-B4E9-F13A9A9A36B0}"/>
              </a:ext>
            </a:extLst>
          </p:cNvPr>
          <p:cNvSpPr txBox="1"/>
          <p:nvPr/>
        </p:nvSpPr>
        <p:spPr>
          <a:xfrm>
            <a:off x="841458" y="3926249"/>
            <a:ext cx="2397042" cy="646331"/>
          </a:xfrm>
          <a:prstGeom prst="rect">
            <a:avLst/>
          </a:prstGeom>
          <a:noFill/>
        </p:spPr>
        <p:txBody>
          <a:bodyPr wrap="square" rtlCol="0">
            <a:spAutoFit/>
          </a:bodyPr>
          <a:lstStyle/>
          <a:p>
            <a:pPr marL="273050" indent="-273050" algn="l" fontAlgn="t">
              <a:spcBef>
                <a:spcPts val="60"/>
              </a:spcBef>
              <a:spcAft>
                <a:spcPts val="0"/>
              </a:spcAft>
            </a:pPr>
            <a:r>
              <a:rPr kumimoji="1" lang="ja-JP" altLang="en-US" sz="900" b="0" i="0" u="none" strike="noStrike" kern="1200" cap="none" spc="0" normalizeH="0" baseline="0" noProof="0" dirty="0">
                <a:ln>
                  <a:noFill/>
                </a:ln>
                <a:solidFill>
                  <a:srgbClr val="000000"/>
                </a:solidFill>
                <a:effectLst/>
                <a:uLnTx/>
                <a:uFillTx/>
                <a:latin typeface="+mj-ea"/>
                <a:ea typeface="+mj-ea"/>
                <a:cs typeface="+mn-cs"/>
              </a:rPr>
              <a:t>例</a:t>
            </a:r>
            <a:r>
              <a:rPr kumimoji="1" lang="en-US" altLang="ja-JP" sz="900" b="0" i="0" u="none" strike="noStrike" kern="1200" cap="none" spc="0" normalizeH="0" baseline="0" noProof="0" dirty="0">
                <a:ln>
                  <a:noFill/>
                </a:ln>
                <a:solidFill>
                  <a:srgbClr val="000000"/>
                </a:solidFill>
                <a:effectLst/>
                <a:uLnTx/>
                <a:uFillTx/>
                <a:latin typeface="+mj-ea"/>
                <a:ea typeface="+mj-ea"/>
                <a:cs typeface="+mn-cs"/>
              </a:rPr>
              <a:t>:</a:t>
            </a:r>
            <a:r>
              <a:rPr kumimoji="1" lang="ja-JP" altLang="en-US" sz="900" b="0" i="0" u="none" strike="noStrike" kern="1200" cap="none" spc="0" normalizeH="0" baseline="0" noProof="0" dirty="0">
                <a:ln>
                  <a:noFill/>
                </a:ln>
                <a:solidFill>
                  <a:srgbClr val="000000"/>
                </a:solidFill>
                <a:effectLst/>
                <a:uLnTx/>
                <a:uFillTx/>
                <a:latin typeface="+mj-ea"/>
                <a:ea typeface="+mj-ea"/>
                <a:cs typeface="+mn-cs"/>
              </a:rPr>
              <a:t>　 </a:t>
            </a:r>
            <a:r>
              <a:rPr lang="ja-JP" altLang="ja-JP" sz="900" b="0" i="0" u="none" strike="noStrike" dirty="0">
                <a:solidFill>
                  <a:srgbClr val="000000"/>
                </a:solidFill>
                <a:effectLst/>
                <a:latin typeface="+mj-ea"/>
                <a:ea typeface="+mj-ea"/>
                <a:cs typeface="ＭＳ ゴシック" panose="020B0609070205080204" pitchFamily="49" charset="-128"/>
              </a:rPr>
              <a:t>鉱業、建設業</a:t>
            </a:r>
            <a:r>
              <a:rPr lang="ja-JP" altLang="en-US" sz="900" b="0" i="0" u="none" strike="noStrike" dirty="0">
                <a:solidFill>
                  <a:srgbClr val="000000"/>
                </a:solidFill>
                <a:effectLst/>
                <a:latin typeface="+mj-ea"/>
                <a:ea typeface="+mj-ea"/>
                <a:cs typeface="ＭＳ ゴシック" panose="020B0609070205080204" pitchFamily="49" charset="-128"/>
              </a:rPr>
              <a:t>、</a:t>
            </a:r>
            <a:r>
              <a:rPr lang="ja-JP" altLang="ja-JP" sz="900" b="0" i="0" u="none" strike="noStrike" dirty="0">
                <a:solidFill>
                  <a:srgbClr val="000000"/>
                </a:solidFill>
                <a:effectLst/>
                <a:latin typeface="+mj-ea"/>
                <a:ea typeface="+mj-ea"/>
                <a:cs typeface="ＭＳ ゴシック" panose="020B0609070205080204" pitchFamily="49" charset="-128"/>
              </a:rPr>
              <a:t>製造業</a:t>
            </a:r>
            <a:r>
              <a:rPr lang="ja-JP" altLang="en-US" sz="900" b="0" i="0" u="none" strike="noStrike" dirty="0">
                <a:solidFill>
                  <a:srgbClr val="000000"/>
                </a:solidFill>
                <a:effectLst/>
                <a:latin typeface="+mj-ea"/>
                <a:ea typeface="+mj-ea"/>
                <a:cs typeface="ＭＳ ゴシック" panose="020B0609070205080204" pitchFamily="49" charset="-128"/>
              </a:rPr>
              <a:t>、</a:t>
            </a:r>
            <a:r>
              <a:rPr lang="ja-JP" altLang="ja-JP" sz="900" b="0" i="0" u="none" strike="noStrike" dirty="0">
                <a:solidFill>
                  <a:srgbClr val="000000"/>
                </a:solidFill>
                <a:effectLst/>
                <a:latin typeface="+mj-ea"/>
                <a:ea typeface="+mj-ea"/>
                <a:cs typeface="ＭＳ ゴシック" panose="020B0609070205080204" pitchFamily="49" charset="-128"/>
              </a:rPr>
              <a:t>電気・ガス・熱供給・水道業</a:t>
            </a:r>
            <a:r>
              <a:rPr lang="ja-JP" altLang="en-US" sz="900" b="0" i="0" u="none" strike="noStrike" dirty="0">
                <a:solidFill>
                  <a:srgbClr val="000000"/>
                </a:solidFill>
                <a:effectLst/>
                <a:latin typeface="+mj-ea"/>
                <a:ea typeface="+mj-ea"/>
                <a:cs typeface="ＭＳ ゴシック" panose="020B0609070205080204" pitchFamily="49" charset="-128"/>
              </a:rPr>
              <a:t>、</a:t>
            </a:r>
            <a:r>
              <a:rPr lang="ja-JP" altLang="ja-JP" sz="900" b="0" i="0" u="none" strike="noStrike" dirty="0">
                <a:solidFill>
                  <a:srgbClr val="000000"/>
                </a:solidFill>
                <a:effectLst/>
                <a:latin typeface="+mj-ea"/>
                <a:ea typeface="+mj-ea"/>
                <a:cs typeface="ＭＳ ゴシック" panose="020B0609070205080204" pitchFamily="49" charset="-128"/>
              </a:rPr>
              <a:t>情報通信業</a:t>
            </a:r>
            <a:r>
              <a:rPr lang="ja-JP" altLang="en-US" sz="900" b="0" i="0" u="none" strike="noStrike" dirty="0">
                <a:solidFill>
                  <a:srgbClr val="000000"/>
                </a:solidFill>
                <a:effectLst/>
                <a:latin typeface="+mj-ea"/>
                <a:ea typeface="+mj-ea"/>
                <a:cs typeface="ＭＳ ゴシック" panose="020B0609070205080204" pitchFamily="49" charset="-128"/>
              </a:rPr>
              <a:t>、</a:t>
            </a:r>
            <a:r>
              <a:rPr lang="ja-JP" altLang="ja-JP" sz="900" b="0" i="0" u="none" strike="noStrike" dirty="0">
                <a:solidFill>
                  <a:srgbClr val="000000"/>
                </a:solidFill>
                <a:effectLst/>
                <a:latin typeface="+mj-ea"/>
                <a:ea typeface="+mj-ea"/>
                <a:cs typeface="ＭＳ ゴシック" panose="020B0609070205080204" pitchFamily="49" charset="-128"/>
              </a:rPr>
              <a:t>運輸業、卸売業、金融業、不動産、</a:t>
            </a:r>
            <a:r>
              <a:rPr lang="ja-JP" altLang="en-US" sz="900" b="0" i="0" u="none" strike="noStrike" dirty="0">
                <a:solidFill>
                  <a:srgbClr val="000000"/>
                </a:solidFill>
                <a:effectLst/>
                <a:latin typeface="+mj-ea"/>
                <a:ea typeface="+mj-ea"/>
                <a:cs typeface="ＭＳ ゴシック" panose="020B0609070205080204" pitchFamily="49" charset="-128"/>
              </a:rPr>
              <a:t>学術研究、</a:t>
            </a:r>
            <a:r>
              <a:rPr lang="zh-TW" altLang="en-US" sz="900" b="0" i="0" u="none" strike="noStrike" dirty="0">
                <a:solidFill>
                  <a:srgbClr val="000000"/>
                </a:solidFill>
                <a:effectLst/>
                <a:latin typeface="+mj-ea"/>
                <a:ea typeface="+mj-ea"/>
                <a:cs typeface="ＭＳ ゴシック" panose="020B0609070205080204" pitchFamily="49" charset="-128"/>
              </a:rPr>
              <a:t>教育、</a:t>
            </a:r>
            <a:r>
              <a:rPr lang="ja-JP" altLang="en-US" sz="900" b="0" i="0" u="none" strike="noStrike" dirty="0">
                <a:solidFill>
                  <a:srgbClr val="000000"/>
                </a:solidFill>
                <a:effectLst/>
                <a:latin typeface="+mj-ea"/>
                <a:ea typeface="+mj-ea"/>
                <a:cs typeface="ＭＳ ゴシック" panose="020B0609070205080204" pitchFamily="49" charset="-128"/>
              </a:rPr>
              <a:t>医療、複合サービス事業、士業　等</a:t>
            </a:r>
          </a:p>
        </p:txBody>
      </p:sp>
      <p:sp>
        <p:nvSpPr>
          <p:cNvPr id="47" name="テキスト ボックス 46">
            <a:extLst>
              <a:ext uri="{FF2B5EF4-FFF2-40B4-BE49-F238E27FC236}">
                <a16:creationId xmlns:a16="http://schemas.microsoft.com/office/drawing/2014/main" id="{8D98005C-A468-0817-C52C-867D244D17F3}"/>
              </a:ext>
            </a:extLst>
          </p:cNvPr>
          <p:cNvSpPr txBox="1"/>
          <p:nvPr/>
        </p:nvSpPr>
        <p:spPr>
          <a:xfrm>
            <a:off x="3468317" y="4194502"/>
            <a:ext cx="1628308" cy="307777"/>
          </a:xfrm>
          <a:prstGeom prst="rect">
            <a:avLst/>
          </a:prstGeom>
          <a:noFill/>
        </p:spPr>
        <p:txBody>
          <a:bodyPr wrap="square" rtlCol="0">
            <a:spAutoFit/>
          </a:bodyPr>
          <a:lstStyle/>
          <a:p>
            <a:pPr algn="ctr" defTabSz="844083">
              <a:defRPr/>
            </a:pPr>
            <a:r>
              <a:rPr lang="ja-JP" altLang="en-US" sz="1400" b="1" kern="0" dirty="0">
                <a:solidFill>
                  <a:prstClr val="black"/>
                </a:solidFill>
                <a:latin typeface="メイリオ"/>
                <a:ea typeface="メイリオ"/>
              </a:rPr>
              <a:t>適用</a:t>
            </a:r>
            <a:r>
              <a:rPr lang="ja-JP" altLang="ja-JP" sz="1400" b="1" kern="0" dirty="0">
                <a:solidFill>
                  <a:prstClr val="black"/>
                </a:solidFill>
                <a:latin typeface="メイリオ"/>
                <a:ea typeface="メイリオ"/>
              </a:rPr>
              <a:t>事業所</a:t>
            </a:r>
            <a:endParaRPr lang="ja-JP" altLang="en-US" sz="1400" b="1" kern="0" dirty="0">
              <a:solidFill>
                <a:prstClr val="black"/>
              </a:solidFill>
              <a:latin typeface="メイリオ"/>
              <a:ea typeface="メイリオ"/>
            </a:endParaRPr>
          </a:p>
        </p:txBody>
      </p:sp>
      <p:cxnSp>
        <p:nvCxnSpPr>
          <p:cNvPr id="3" name="直線コネクタ 2">
            <a:extLst>
              <a:ext uri="{FF2B5EF4-FFF2-40B4-BE49-F238E27FC236}">
                <a16:creationId xmlns:a16="http://schemas.microsoft.com/office/drawing/2014/main" id="{A9D188FF-A7B5-0755-AAD5-86C3F47D8C1C}"/>
              </a:ext>
            </a:extLst>
          </p:cNvPr>
          <p:cNvCxnSpPr>
            <a:cxnSpLocks/>
          </p:cNvCxnSpPr>
          <p:nvPr/>
        </p:nvCxnSpPr>
        <p:spPr>
          <a:xfrm>
            <a:off x="5272506" y="2772275"/>
            <a:ext cx="0" cy="3168000"/>
          </a:xfrm>
          <a:prstGeom prst="line">
            <a:avLst/>
          </a:prstGeom>
          <a:ln w="1905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05C51973-334F-2F9D-9BB5-1AAAAA418729}"/>
              </a:ext>
            </a:extLst>
          </p:cNvPr>
          <p:cNvCxnSpPr>
            <a:cxnSpLocks/>
          </p:cNvCxnSpPr>
          <p:nvPr/>
        </p:nvCxnSpPr>
        <p:spPr>
          <a:xfrm>
            <a:off x="7265260" y="3132274"/>
            <a:ext cx="0" cy="2808000"/>
          </a:xfrm>
          <a:prstGeom prst="line">
            <a:avLst/>
          </a:prstGeom>
          <a:ln w="1905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30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グラフィックス 30">
            <a:extLst>
              <a:ext uri="{FF2B5EF4-FFF2-40B4-BE49-F238E27FC236}">
                <a16:creationId xmlns:a16="http://schemas.microsoft.com/office/drawing/2014/main" id="{5FDB7663-8FBC-BC6F-59EB-8475C89908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2" y="453425"/>
            <a:ext cx="6516000" cy="680221"/>
          </a:xfrm>
          <a:prstGeom prst="rect">
            <a:avLst/>
          </a:prstGeom>
        </p:spPr>
      </p:pic>
      <p:sp>
        <p:nvSpPr>
          <p:cNvPr id="21" name="正方形/長方形 20">
            <a:extLst>
              <a:ext uri="{FF2B5EF4-FFF2-40B4-BE49-F238E27FC236}">
                <a16:creationId xmlns:a16="http://schemas.microsoft.com/office/drawing/2014/main" id="{955B63A9-BBB9-BA0B-31F8-DB13514EDB80}"/>
              </a:ext>
            </a:extLst>
          </p:cNvPr>
          <p:cNvSpPr/>
          <p:nvPr/>
        </p:nvSpPr>
        <p:spPr>
          <a:xfrm>
            <a:off x="5209082" y="4199512"/>
            <a:ext cx="3701094" cy="867787"/>
          </a:xfrm>
          <a:prstGeom prst="rect">
            <a:avLst/>
          </a:prstGeom>
          <a:pattFill prst="dotGrid">
            <a:fgClr>
              <a:srgbClr val="ED8137"/>
            </a:fgClr>
            <a:bgClr>
              <a:srgbClr val="FFEFB3"/>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CADEB7FD-46D9-91C5-513E-36253383FDA5}"/>
              </a:ext>
            </a:extLst>
          </p:cNvPr>
          <p:cNvSpPr/>
          <p:nvPr/>
        </p:nvSpPr>
        <p:spPr>
          <a:xfrm>
            <a:off x="2529252" y="1599609"/>
            <a:ext cx="5656798" cy="2610441"/>
          </a:xfrm>
          <a:prstGeom prst="rect">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extLst>
              <a:ext uri="{FF2B5EF4-FFF2-40B4-BE49-F238E27FC236}">
                <a16:creationId xmlns:a16="http://schemas.microsoft.com/office/drawing/2014/main" id="{EF48F57D-ADAC-2BCA-5CFF-2EFDF5AADD51}"/>
              </a:ext>
            </a:extLst>
          </p:cNvPr>
          <p:cNvSpPr/>
          <p:nvPr/>
        </p:nvSpPr>
        <p:spPr>
          <a:xfrm>
            <a:off x="2529251" y="4161511"/>
            <a:ext cx="4381629" cy="912140"/>
          </a:xfrm>
          <a:prstGeom prst="rect">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D357503-0C43-8E6F-4C54-76B10E894BF7}"/>
              </a:ext>
            </a:extLst>
          </p:cNvPr>
          <p:cNvSpPr/>
          <p:nvPr/>
        </p:nvSpPr>
        <p:spPr>
          <a:xfrm>
            <a:off x="8186050" y="1599609"/>
            <a:ext cx="724125" cy="2596953"/>
          </a:xfrm>
          <a:prstGeom prst="rect">
            <a:avLst/>
          </a:prstGeom>
          <a:pattFill prst="dotGrid">
            <a:fgClr>
              <a:srgbClr val="ED8137"/>
            </a:fgClr>
            <a:bgClr>
              <a:srgbClr val="FFEFB3"/>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1711E20F-EB6A-CF43-07CB-D8A9CBD9DB37}"/>
              </a:ext>
            </a:extLst>
          </p:cNvPr>
          <p:cNvSpPr/>
          <p:nvPr/>
        </p:nvSpPr>
        <p:spPr>
          <a:xfrm>
            <a:off x="2529252" y="5080000"/>
            <a:ext cx="6380923" cy="655480"/>
          </a:xfrm>
          <a:prstGeom prst="rect">
            <a:avLst/>
          </a:prstGeom>
          <a:pattFill prst="dotGrid">
            <a:fgClr>
              <a:srgbClr val="ED8137"/>
            </a:fgClr>
            <a:bgClr>
              <a:srgbClr val="FFEFB3"/>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fld id="{C7378CBE-A140-4EEA-9819-9CD0025EC3DF}" type="slidenum">
              <a:rPr kumimoji="1" lang="ja-JP" altLang="en-US" smtClean="0"/>
              <a:pPr/>
              <a:t>4</a:t>
            </a:fld>
            <a:endParaRPr kumimoji="1" lang="ja-JP" altLang="en-US"/>
          </a:p>
        </p:txBody>
      </p:sp>
      <p:sp>
        <p:nvSpPr>
          <p:cNvPr id="12" name="テキスト ボックス 11">
            <a:extLst>
              <a:ext uri="{FF2B5EF4-FFF2-40B4-BE49-F238E27FC236}">
                <a16:creationId xmlns:a16="http://schemas.microsoft.com/office/drawing/2014/main" id="{85B3AB0C-5E53-2207-9A0B-2A731520A69B}"/>
              </a:ext>
            </a:extLst>
          </p:cNvPr>
          <p:cNvSpPr txBox="1"/>
          <p:nvPr/>
        </p:nvSpPr>
        <p:spPr>
          <a:xfrm>
            <a:off x="556019" y="606517"/>
            <a:ext cx="6075181" cy="369332"/>
          </a:xfrm>
          <a:prstGeom prst="rect">
            <a:avLst/>
          </a:prstGeom>
          <a:noFill/>
        </p:spPr>
        <p:txBody>
          <a:bodyPr wrap="square" rtlCol="0">
            <a:spAutoFit/>
          </a:bodyPr>
          <a:lstStyle/>
          <a:p>
            <a:pPr marL="804863" indent="-804863"/>
            <a:r>
              <a:rPr lang="ja-JP" altLang="en-US" b="1" spc="150" dirty="0">
                <a:latin typeface="BIZ UDPゴシック" panose="020B0400000000000000" pitchFamily="50" charset="-128"/>
                <a:ea typeface="BIZ UDPゴシック" panose="020B0400000000000000" pitchFamily="50" charset="-128"/>
              </a:rPr>
              <a:t>（参考）</a:t>
            </a:r>
            <a:r>
              <a:rPr lang="en-US" altLang="ja-JP" b="1" spc="150" dirty="0">
                <a:latin typeface="BIZ UDPゴシック" panose="020B0400000000000000" pitchFamily="50" charset="-128"/>
                <a:ea typeface="BIZ UDPゴシック" panose="020B0400000000000000" pitchFamily="50" charset="-128"/>
              </a:rPr>
              <a:t>	2024</a:t>
            </a:r>
            <a:r>
              <a:rPr lang="ja-JP" altLang="en-US" b="1" spc="150" dirty="0">
                <a:latin typeface="BIZ UDPゴシック" panose="020B0400000000000000" pitchFamily="50" charset="-128"/>
                <a:ea typeface="BIZ UDPゴシック" panose="020B0400000000000000" pitchFamily="50" charset="-128"/>
              </a:rPr>
              <a:t>年</a:t>
            </a:r>
            <a:r>
              <a:rPr lang="en-US" altLang="ja-JP" b="1" spc="150" dirty="0">
                <a:latin typeface="BIZ UDPゴシック" panose="020B0400000000000000" pitchFamily="50" charset="-128"/>
                <a:ea typeface="BIZ UDPゴシック" panose="020B0400000000000000" pitchFamily="50" charset="-128"/>
              </a:rPr>
              <a:t>10</a:t>
            </a:r>
            <a:r>
              <a:rPr lang="ja-JP" altLang="en-US" b="1" spc="150" dirty="0">
                <a:latin typeface="BIZ UDPゴシック" panose="020B0400000000000000" pitchFamily="50" charset="-128"/>
                <a:ea typeface="BIZ UDPゴシック" panose="020B0400000000000000" pitchFamily="50" charset="-128"/>
              </a:rPr>
              <a:t>月の加入拡大に伴う加入対象者数</a:t>
            </a:r>
          </a:p>
        </p:txBody>
      </p:sp>
      <p:sp>
        <p:nvSpPr>
          <p:cNvPr id="2" name="テキスト ボックス 1">
            <a:extLst>
              <a:ext uri="{FF2B5EF4-FFF2-40B4-BE49-F238E27FC236}">
                <a16:creationId xmlns:a16="http://schemas.microsoft.com/office/drawing/2014/main" id="{4CFA8687-43CB-EED4-05B0-83AAE3CC599B}"/>
              </a:ext>
            </a:extLst>
          </p:cNvPr>
          <p:cNvSpPr txBox="1"/>
          <p:nvPr/>
        </p:nvSpPr>
        <p:spPr>
          <a:xfrm>
            <a:off x="953076" y="2388662"/>
            <a:ext cx="901209" cy="321883"/>
          </a:xfrm>
          <a:prstGeom prst="rect">
            <a:avLst/>
          </a:prstGeom>
          <a:noFill/>
        </p:spPr>
        <p:txBody>
          <a:bodyPr wrap="none" rtlCol="0">
            <a:spAutoFit/>
          </a:bodyPr>
          <a:lstStyle/>
          <a:p>
            <a:pPr>
              <a:lnSpc>
                <a:spcPct val="120000"/>
              </a:lnSpc>
              <a:spcAft>
                <a:spcPts val="600"/>
              </a:spcAft>
              <a:buClr>
                <a:schemeClr val="tx2"/>
              </a:buClr>
            </a:pPr>
            <a:r>
              <a:rPr kumimoji="1" lang="ja-JP" altLang="en-US" sz="1400" b="1" dirty="0"/>
              <a:t>フルタイム</a:t>
            </a:r>
          </a:p>
        </p:txBody>
      </p:sp>
      <p:sp>
        <p:nvSpPr>
          <p:cNvPr id="3" name="テキスト ボックス 2">
            <a:extLst>
              <a:ext uri="{FF2B5EF4-FFF2-40B4-BE49-F238E27FC236}">
                <a16:creationId xmlns:a16="http://schemas.microsoft.com/office/drawing/2014/main" id="{C374B688-D16E-4C51-3681-3F9AF9B60ABF}"/>
              </a:ext>
            </a:extLst>
          </p:cNvPr>
          <p:cNvSpPr txBox="1"/>
          <p:nvPr/>
        </p:nvSpPr>
        <p:spPr>
          <a:xfrm>
            <a:off x="918214" y="4843417"/>
            <a:ext cx="1261884" cy="304699"/>
          </a:xfrm>
          <a:prstGeom prst="rect">
            <a:avLst/>
          </a:prstGeom>
          <a:noFill/>
        </p:spPr>
        <p:txBody>
          <a:bodyPr wrap="none" rtlCol="0">
            <a:spAutoFit/>
          </a:bodyPr>
          <a:lstStyle/>
          <a:p>
            <a:pPr>
              <a:lnSpc>
                <a:spcPct val="120000"/>
              </a:lnSpc>
              <a:spcAft>
                <a:spcPts val="600"/>
              </a:spcAft>
              <a:buClr>
                <a:schemeClr val="tx2"/>
              </a:buClr>
            </a:pPr>
            <a:r>
              <a:rPr kumimoji="1" lang="ja-JP" altLang="en-US" sz="1200" b="1" dirty="0"/>
              <a:t>フルタイム以外</a:t>
            </a:r>
          </a:p>
        </p:txBody>
      </p:sp>
      <p:sp>
        <p:nvSpPr>
          <p:cNvPr id="4" name="正方形/長方形 24">
            <a:extLst>
              <a:ext uri="{FF2B5EF4-FFF2-40B4-BE49-F238E27FC236}">
                <a16:creationId xmlns:a16="http://schemas.microsoft.com/office/drawing/2014/main" id="{F933CF1C-BA97-B781-1351-9ED2E20F6AFD}"/>
              </a:ext>
            </a:extLst>
          </p:cNvPr>
          <p:cNvSpPr>
            <a:spLocks noChangeArrowheads="1"/>
          </p:cNvSpPr>
          <p:nvPr/>
        </p:nvSpPr>
        <p:spPr bwMode="auto">
          <a:xfrm>
            <a:off x="1175894" y="2750607"/>
            <a:ext cx="1190439" cy="515654"/>
          </a:xfrm>
          <a:prstGeom prst="rect">
            <a:avLst/>
          </a:prstGeom>
          <a:noFill/>
          <a:ln w="9525">
            <a:noFill/>
            <a:miter lim="800000"/>
            <a:headEnd/>
            <a:tailEnd/>
          </a:ln>
        </p:spPr>
        <p:txBody>
          <a:bodyPr wrap="square">
            <a:spAutoFit/>
          </a:bodyPr>
          <a:lstStyle/>
          <a:p>
            <a:pPr algn="ctr" defTabSz="844083">
              <a:spcAft>
                <a:spcPts val="177"/>
              </a:spcAft>
              <a:defRPr/>
            </a:pPr>
            <a:r>
              <a:rPr lang="ja-JP" altLang="en-US" sz="1292" kern="0" dirty="0">
                <a:solidFill>
                  <a:srgbClr val="000000"/>
                </a:solidFill>
                <a:effectLst>
                  <a:glow rad="63500">
                    <a:schemeClr val="bg1"/>
                  </a:glow>
                </a:effectLst>
                <a:latin typeface="Meiryo UI" panose="020B0604030504040204" pitchFamily="50" charset="-128"/>
                <a:ea typeface="Meiryo UI" panose="020B0604030504040204" pitchFamily="50" charset="-128"/>
              </a:rPr>
              <a:t>週労働時間</a:t>
            </a:r>
            <a:endParaRPr lang="en-US" altLang="ja-JP" sz="1292" kern="0" dirty="0">
              <a:solidFill>
                <a:srgbClr val="000000"/>
              </a:solidFill>
              <a:effectLst>
                <a:glow rad="63500">
                  <a:schemeClr val="bg1"/>
                </a:glow>
              </a:effectLst>
              <a:latin typeface="Meiryo UI" panose="020B0604030504040204" pitchFamily="50" charset="-128"/>
              <a:ea typeface="Meiryo UI" panose="020B0604030504040204" pitchFamily="50" charset="-128"/>
            </a:endParaRPr>
          </a:p>
          <a:p>
            <a:pPr algn="ctr" defTabSz="844083">
              <a:spcAft>
                <a:spcPts val="177"/>
              </a:spcAft>
              <a:defRPr/>
            </a:pPr>
            <a:r>
              <a:rPr lang="en-US" altLang="ja-JP" sz="1292" kern="0" dirty="0">
                <a:solidFill>
                  <a:srgbClr val="000000"/>
                </a:solidFill>
                <a:effectLst>
                  <a:glow rad="63500">
                    <a:schemeClr val="bg1"/>
                  </a:glow>
                </a:effectLst>
                <a:latin typeface="Meiryo UI" panose="020B0604030504040204" pitchFamily="50" charset="-128"/>
                <a:ea typeface="Meiryo UI" panose="020B0604030504040204" pitchFamily="50" charset="-128"/>
              </a:rPr>
              <a:t>30</a:t>
            </a:r>
            <a:r>
              <a:rPr lang="ja-JP" altLang="en-US" sz="1292" kern="0" dirty="0">
                <a:solidFill>
                  <a:srgbClr val="000000"/>
                </a:solidFill>
                <a:effectLst>
                  <a:glow rad="63500">
                    <a:schemeClr val="bg1"/>
                  </a:glow>
                </a:effectLst>
                <a:latin typeface="Meiryo UI" panose="020B0604030504040204" pitchFamily="50" charset="-128"/>
                <a:ea typeface="Meiryo UI" panose="020B0604030504040204" pitchFamily="50" charset="-128"/>
              </a:rPr>
              <a:t>時間以上</a:t>
            </a:r>
            <a:endParaRPr lang="en-US" altLang="ja-JP" sz="1292" kern="0" dirty="0">
              <a:solidFill>
                <a:srgbClr val="000000"/>
              </a:solidFill>
              <a:effectLst>
                <a:glow rad="63500">
                  <a:schemeClr val="bg1"/>
                </a:glow>
              </a:effectLst>
              <a:latin typeface="Meiryo UI" panose="020B0604030504040204" pitchFamily="50" charset="-128"/>
              <a:ea typeface="Meiryo UI" panose="020B0604030504040204" pitchFamily="50" charset="-128"/>
            </a:endParaRPr>
          </a:p>
        </p:txBody>
      </p:sp>
      <p:sp>
        <p:nvSpPr>
          <p:cNvPr id="5" name="正方形/長方形 24">
            <a:extLst>
              <a:ext uri="{FF2B5EF4-FFF2-40B4-BE49-F238E27FC236}">
                <a16:creationId xmlns:a16="http://schemas.microsoft.com/office/drawing/2014/main" id="{DE8628BA-B5EE-40A7-F56C-1D1145F91673}"/>
              </a:ext>
            </a:extLst>
          </p:cNvPr>
          <p:cNvSpPr>
            <a:spLocks noChangeArrowheads="1"/>
          </p:cNvSpPr>
          <p:nvPr/>
        </p:nvSpPr>
        <p:spPr bwMode="auto">
          <a:xfrm>
            <a:off x="1180308" y="4353411"/>
            <a:ext cx="1261884" cy="490006"/>
          </a:xfrm>
          <a:prstGeom prst="rect">
            <a:avLst/>
          </a:prstGeom>
          <a:noFill/>
          <a:ln w="9525">
            <a:noFill/>
            <a:miter lim="800000"/>
            <a:headEnd/>
            <a:tailEnd/>
          </a:ln>
        </p:spPr>
        <p:txBody>
          <a:bodyPr wrap="square">
            <a:spAutoFit/>
          </a:bodyPr>
          <a:lstStyle/>
          <a:p>
            <a:pPr algn="ctr" defTabSz="844083">
              <a:spcAft>
                <a:spcPts val="177"/>
              </a:spcAft>
            </a:pPr>
            <a:r>
              <a:rPr lang="ja-JP" altLang="en-US" sz="1292" kern="0" dirty="0">
                <a:solidFill>
                  <a:srgbClr val="000000"/>
                </a:solidFill>
                <a:effectLst>
                  <a:glow rad="63500">
                    <a:schemeClr val="bg1"/>
                  </a:glow>
                </a:effectLst>
                <a:latin typeface="Meiryo UI" panose="020B0604030504040204" pitchFamily="50" charset="-128"/>
                <a:ea typeface="Meiryo UI" panose="020B0604030504040204" pitchFamily="50" charset="-128"/>
              </a:rPr>
              <a:t>週労働時間</a:t>
            </a:r>
            <a:br>
              <a:rPr lang="en-US" altLang="ja-JP" sz="1292" kern="0" dirty="0">
                <a:solidFill>
                  <a:srgbClr val="000000"/>
                </a:solidFill>
                <a:effectLst>
                  <a:glow rad="63500">
                    <a:schemeClr val="bg1"/>
                  </a:glow>
                </a:effectLst>
                <a:latin typeface="Meiryo UI" panose="020B0604030504040204" pitchFamily="50" charset="-128"/>
                <a:ea typeface="Meiryo UI" panose="020B0604030504040204" pitchFamily="50" charset="-128"/>
              </a:rPr>
            </a:br>
            <a:r>
              <a:rPr lang="en-US" altLang="ja-JP" sz="1292" kern="0" dirty="0">
                <a:solidFill>
                  <a:srgbClr val="000000"/>
                </a:solidFill>
                <a:effectLst>
                  <a:glow rad="63500">
                    <a:schemeClr val="bg1"/>
                  </a:glow>
                </a:effectLst>
                <a:latin typeface="Meiryo UI" panose="020B0604030504040204" pitchFamily="50" charset="-128"/>
                <a:ea typeface="Meiryo UI" panose="020B0604030504040204" pitchFamily="50" charset="-128"/>
              </a:rPr>
              <a:t>20</a:t>
            </a:r>
            <a:r>
              <a:rPr lang="ja-JP" altLang="en-US" sz="1292" kern="0" dirty="0">
                <a:solidFill>
                  <a:srgbClr val="000000"/>
                </a:solidFill>
                <a:effectLst>
                  <a:glow rad="63500">
                    <a:schemeClr val="bg1"/>
                  </a:glow>
                </a:effectLst>
                <a:latin typeface="Meiryo UI" panose="020B0604030504040204" pitchFamily="50" charset="-128"/>
                <a:ea typeface="Meiryo UI" panose="020B0604030504040204" pitchFamily="50" charset="-128"/>
              </a:rPr>
              <a:t>～</a:t>
            </a:r>
            <a:r>
              <a:rPr lang="en-US" altLang="ja-JP" sz="1292" kern="0" dirty="0">
                <a:solidFill>
                  <a:srgbClr val="000000"/>
                </a:solidFill>
                <a:effectLst>
                  <a:glow rad="63500">
                    <a:schemeClr val="bg1"/>
                  </a:glow>
                </a:effectLst>
                <a:latin typeface="Meiryo UI" panose="020B0604030504040204" pitchFamily="50" charset="-128"/>
                <a:ea typeface="Meiryo UI" panose="020B0604030504040204" pitchFamily="50" charset="-128"/>
              </a:rPr>
              <a:t>30</a:t>
            </a:r>
            <a:r>
              <a:rPr lang="ja-JP" altLang="en-US" sz="1292" kern="0" dirty="0">
                <a:solidFill>
                  <a:srgbClr val="000000"/>
                </a:solidFill>
                <a:effectLst>
                  <a:glow rad="63500">
                    <a:schemeClr val="bg1"/>
                  </a:glow>
                </a:effectLst>
                <a:latin typeface="Meiryo UI" panose="020B0604030504040204" pitchFamily="50" charset="-128"/>
                <a:ea typeface="Meiryo UI" panose="020B0604030504040204" pitchFamily="50" charset="-128"/>
              </a:rPr>
              <a:t>時間</a:t>
            </a:r>
            <a:endParaRPr lang="en-US" altLang="ja-JP" sz="1292" kern="0" dirty="0">
              <a:solidFill>
                <a:srgbClr val="000000"/>
              </a:solidFill>
              <a:effectLst>
                <a:glow rad="63500">
                  <a:schemeClr val="bg1"/>
                </a:glow>
              </a:effectLst>
              <a:latin typeface="Meiryo UI" panose="020B0604030504040204" pitchFamily="50" charset="-128"/>
              <a:ea typeface="Meiryo UI" panose="020B0604030504040204" pitchFamily="50" charset="-128"/>
            </a:endParaRPr>
          </a:p>
        </p:txBody>
      </p:sp>
      <p:sp>
        <p:nvSpPr>
          <p:cNvPr id="7" name="正方形/長方形 24">
            <a:extLst>
              <a:ext uri="{FF2B5EF4-FFF2-40B4-BE49-F238E27FC236}">
                <a16:creationId xmlns:a16="http://schemas.microsoft.com/office/drawing/2014/main" id="{130318A6-7034-63D4-2709-9960F74EB1F7}"/>
              </a:ext>
            </a:extLst>
          </p:cNvPr>
          <p:cNvSpPr>
            <a:spLocks noChangeArrowheads="1"/>
          </p:cNvSpPr>
          <p:nvPr/>
        </p:nvSpPr>
        <p:spPr bwMode="auto">
          <a:xfrm>
            <a:off x="1204730" y="5230525"/>
            <a:ext cx="1177876" cy="490006"/>
          </a:xfrm>
          <a:prstGeom prst="rect">
            <a:avLst/>
          </a:prstGeom>
          <a:noFill/>
          <a:ln w="9525">
            <a:noFill/>
            <a:miter lim="800000"/>
            <a:headEnd/>
            <a:tailEnd/>
          </a:ln>
        </p:spPr>
        <p:txBody>
          <a:bodyPr wrap="square">
            <a:spAutoFit/>
          </a:bodyPr>
          <a:lstStyle/>
          <a:p>
            <a:pPr algn="ctr" defTabSz="844083">
              <a:spcAft>
                <a:spcPts val="177"/>
              </a:spcAft>
            </a:pPr>
            <a:r>
              <a:rPr lang="ja-JP" altLang="en-US" sz="1292" kern="0" dirty="0">
                <a:solidFill>
                  <a:srgbClr val="000000"/>
                </a:solidFill>
                <a:effectLst/>
                <a:latin typeface="Meiryo UI" panose="020B0604030504040204" pitchFamily="50" charset="-128"/>
                <a:ea typeface="Meiryo UI" panose="020B0604030504040204" pitchFamily="50" charset="-128"/>
              </a:rPr>
              <a:t>週労働時間</a:t>
            </a:r>
            <a:br>
              <a:rPr lang="en-US" altLang="ja-JP" sz="1292" kern="0" dirty="0">
                <a:solidFill>
                  <a:srgbClr val="000000"/>
                </a:solidFill>
                <a:effectLst/>
                <a:latin typeface="Meiryo UI" panose="020B0604030504040204" pitchFamily="50" charset="-128"/>
                <a:ea typeface="Meiryo UI" panose="020B0604030504040204" pitchFamily="50" charset="-128"/>
              </a:rPr>
            </a:br>
            <a:r>
              <a:rPr lang="en-US" altLang="ja-JP" sz="1292" kern="0" dirty="0">
                <a:solidFill>
                  <a:srgbClr val="000000"/>
                </a:solidFill>
                <a:effectLst/>
                <a:latin typeface="Meiryo UI" panose="020B0604030504040204" pitchFamily="50" charset="-128"/>
                <a:ea typeface="Meiryo UI" panose="020B0604030504040204" pitchFamily="50" charset="-128"/>
              </a:rPr>
              <a:t>20</a:t>
            </a:r>
            <a:r>
              <a:rPr lang="ja-JP" altLang="en-US" sz="1292" kern="0" dirty="0">
                <a:solidFill>
                  <a:srgbClr val="000000"/>
                </a:solidFill>
                <a:effectLst/>
                <a:latin typeface="Meiryo UI" panose="020B0604030504040204" pitchFamily="50" charset="-128"/>
                <a:ea typeface="Meiryo UI" panose="020B0604030504040204" pitchFamily="50" charset="-128"/>
              </a:rPr>
              <a:t>時間未満</a:t>
            </a:r>
            <a:endParaRPr lang="en-US" altLang="ja-JP" sz="1292" kern="0" dirty="0">
              <a:solidFill>
                <a:srgbClr val="000000"/>
              </a:solidFill>
              <a:effectLst/>
              <a:latin typeface="Meiryo UI" panose="020B0604030504040204" pitchFamily="50" charset="-128"/>
              <a:ea typeface="Meiryo UI" panose="020B0604030504040204" pitchFamily="50" charset="-128"/>
            </a:endParaRPr>
          </a:p>
        </p:txBody>
      </p:sp>
      <p:sp>
        <p:nvSpPr>
          <p:cNvPr id="11" name="正方形/長方形 24">
            <a:extLst>
              <a:ext uri="{FF2B5EF4-FFF2-40B4-BE49-F238E27FC236}">
                <a16:creationId xmlns:a16="http://schemas.microsoft.com/office/drawing/2014/main" id="{840A5671-A593-F3E3-434D-C876FB5D8873}"/>
              </a:ext>
            </a:extLst>
          </p:cNvPr>
          <p:cNvSpPr>
            <a:spLocks noChangeArrowheads="1"/>
          </p:cNvSpPr>
          <p:nvPr/>
        </p:nvSpPr>
        <p:spPr bwMode="auto">
          <a:xfrm>
            <a:off x="4793871" y="5907943"/>
            <a:ext cx="1107163" cy="291170"/>
          </a:xfrm>
          <a:prstGeom prst="rect">
            <a:avLst/>
          </a:prstGeom>
          <a:noFill/>
          <a:ln w="9525">
            <a:noFill/>
            <a:miter lim="800000"/>
            <a:headEnd/>
            <a:tailEnd/>
          </a:ln>
        </p:spPr>
        <p:txBody>
          <a:bodyPr wrap="square">
            <a:spAutoFit/>
          </a:bodyPr>
          <a:lstStyle/>
          <a:p>
            <a:pPr algn="ctr" defTabSz="844083">
              <a:spcAft>
                <a:spcPts val="177"/>
              </a:spcAft>
            </a:pPr>
            <a:r>
              <a:rPr lang="ja-JP" altLang="en-US" sz="1292" b="1" kern="0" dirty="0">
                <a:solidFill>
                  <a:srgbClr val="000000"/>
                </a:solidFill>
                <a:effectLst/>
                <a:latin typeface="Meiryo UI" panose="020B0604030504040204" pitchFamily="50" charset="-128"/>
                <a:ea typeface="Meiryo UI" panose="020B0604030504040204" pitchFamily="50" charset="-128"/>
              </a:rPr>
              <a:t>適用事業所</a:t>
            </a:r>
            <a:endParaRPr lang="en-US" altLang="ja-JP" sz="1292" b="1" kern="0" dirty="0">
              <a:solidFill>
                <a:srgbClr val="000000"/>
              </a:solidFill>
              <a:effectLst/>
              <a:latin typeface="Meiryo UI" panose="020B0604030504040204" pitchFamily="50" charset="-128"/>
              <a:ea typeface="Meiryo UI" panose="020B0604030504040204" pitchFamily="50" charset="-128"/>
            </a:endParaRPr>
          </a:p>
        </p:txBody>
      </p:sp>
      <p:grpSp>
        <p:nvGrpSpPr>
          <p:cNvPr id="23" name="グループ化 22">
            <a:extLst>
              <a:ext uri="{FF2B5EF4-FFF2-40B4-BE49-F238E27FC236}">
                <a16:creationId xmlns:a16="http://schemas.microsoft.com/office/drawing/2014/main" id="{3EC4BBC1-E850-2810-36BD-BC8E8E3C712A}"/>
              </a:ext>
            </a:extLst>
          </p:cNvPr>
          <p:cNvGrpSpPr/>
          <p:nvPr/>
        </p:nvGrpSpPr>
        <p:grpSpPr>
          <a:xfrm>
            <a:off x="4112882" y="2147413"/>
            <a:ext cx="2489539" cy="1123735"/>
            <a:chOff x="1867881" y="4044969"/>
            <a:chExt cx="2101649" cy="628013"/>
          </a:xfrm>
        </p:grpSpPr>
        <p:sp>
          <p:nvSpPr>
            <p:cNvPr id="24" name="四角形: 角を丸くする 23">
              <a:extLst>
                <a:ext uri="{FF2B5EF4-FFF2-40B4-BE49-F238E27FC236}">
                  <a16:creationId xmlns:a16="http://schemas.microsoft.com/office/drawing/2014/main" id="{C5728DBD-CE95-A2C3-AC5F-D5B59E1320A1}"/>
                </a:ext>
              </a:extLst>
            </p:cNvPr>
            <p:cNvSpPr/>
            <p:nvPr/>
          </p:nvSpPr>
          <p:spPr>
            <a:xfrm>
              <a:off x="1936778" y="4077548"/>
              <a:ext cx="2032752" cy="595434"/>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24C9BF0C-6D26-D0C6-FEED-4CF83F9F39C8}"/>
                </a:ext>
              </a:extLst>
            </p:cNvPr>
            <p:cNvSpPr/>
            <p:nvPr/>
          </p:nvSpPr>
          <p:spPr>
            <a:xfrm>
              <a:off x="1867881" y="4044969"/>
              <a:ext cx="2032752" cy="595434"/>
            </a:xfrm>
            <a:custGeom>
              <a:avLst/>
              <a:gdLst>
                <a:gd name="connsiteX0" fmla="*/ 0 w 2032752"/>
                <a:gd name="connsiteY0" fmla="*/ 99241 h 595434"/>
                <a:gd name="connsiteX1" fmla="*/ 99241 w 2032752"/>
                <a:gd name="connsiteY1" fmla="*/ 0 h 595434"/>
                <a:gd name="connsiteX2" fmla="*/ 747350 w 2032752"/>
                <a:gd name="connsiteY2" fmla="*/ 0 h 595434"/>
                <a:gd name="connsiteX3" fmla="*/ 1340430 w 2032752"/>
                <a:gd name="connsiteY3" fmla="*/ 0 h 595434"/>
                <a:gd name="connsiteX4" fmla="*/ 1933511 w 2032752"/>
                <a:gd name="connsiteY4" fmla="*/ 0 h 595434"/>
                <a:gd name="connsiteX5" fmla="*/ 2032752 w 2032752"/>
                <a:gd name="connsiteY5" fmla="*/ 99241 h 595434"/>
                <a:gd name="connsiteX6" fmla="*/ 2032752 w 2032752"/>
                <a:gd name="connsiteY6" fmla="*/ 496193 h 595434"/>
                <a:gd name="connsiteX7" fmla="*/ 1933511 w 2032752"/>
                <a:gd name="connsiteY7" fmla="*/ 595434 h 595434"/>
                <a:gd name="connsiteX8" fmla="*/ 1358773 w 2032752"/>
                <a:gd name="connsiteY8" fmla="*/ 595434 h 595434"/>
                <a:gd name="connsiteX9" fmla="*/ 747350 w 2032752"/>
                <a:gd name="connsiteY9" fmla="*/ 595434 h 595434"/>
                <a:gd name="connsiteX10" fmla="*/ 99241 w 2032752"/>
                <a:gd name="connsiteY10" fmla="*/ 595434 h 595434"/>
                <a:gd name="connsiteX11" fmla="*/ 0 w 2032752"/>
                <a:gd name="connsiteY11" fmla="*/ 496193 h 595434"/>
                <a:gd name="connsiteX12" fmla="*/ 0 w 2032752"/>
                <a:gd name="connsiteY12" fmla="*/ 99241 h 59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2752" h="595434" extrusionOk="0">
                  <a:moveTo>
                    <a:pt x="0" y="99241"/>
                  </a:moveTo>
                  <a:cubicBezTo>
                    <a:pt x="-3966" y="41986"/>
                    <a:pt x="36679" y="2910"/>
                    <a:pt x="99241" y="0"/>
                  </a:cubicBezTo>
                  <a:cubicBezTo>
                    <a:pt x="412209" y="15219"/>
                    <a:pt x="482264" y="5971"/>
                    <a:pt x="747350" y="0"/>
                  </a:cubicBezTo>
                  <a:cubicBezTo>
                    <a:pt x="1012436" y="-5971"/>
                    <a:pt x="1195311" y="20862"/>
                    <a:pt x="1340430" y="0"/>
                  </a:cubicBezTo>
                  <a:cubicBezTo>
                    <a:pt x="1485549" y="-20862"/>
                    <a:pt x="1651266" y="-16271"/>
                    <a:pt x="1933511" y="0"/>
                  </a:cubicBezTo>
                  <a:cubicBezTo>
                    <a:pt x="1987743" y="-1857"/>
                    <a:pt x="2036310" y="31267"/>
                    <a:pt x="2032752" y="99241"/>
                  </a:cubicBezTo>
                  <a:cubicBezTo>
                    <a:pt x="2047266" y="272927"/>
                    <a:pt x="2029143" y="383583"/>
                    <a:pt x="2032752" y="496193"/>
                  </a:cubicBezTo>
                  <a:cubicBezTo>
                    <a:pt x="2032195" y="545689"/>
                    <a:pt x="1984263" y="601072"/>
                    <a:pt x="1933511" y="595434"/>
                  </a:cubicBezTo>
                  <a:cubicBezTo>
                    <a:pt x="1680450" y="618184"/>
                    <a:pt x="1519547" y="568442"/>
                    <a:pt x="1358773" y="595434"/>
                  </a:cubicBezTo>
                  <a:cubicBezTo>
                    <a:pt x="1197999" y="622426"/>
                    <a:pt x="898274" y="612060"/>
                    <a:pt x="747350" y="595434"/>
                  </a:cubicBezTo>
                  <a:cubicBezTo>
                    <a:pt x="596426" y="578808"/>
                    <a:pt x="405638" y="613837"/>
                    <a:pt x="99241" y="595434"/>
                  </a:cubicBezTo>
                  <a:cubicBezTo>
                    <a:pt x="49278" y="590645"/>
                    <a:pt x="11040" y="543883"/>
                    <a:pt x="0" y="496193"/>
                  </a:cubicBezTo>
                  <a:cubicBezTo>
                    <a:pt x="-16302" y="344043"/>
                    <a:pt x="15877" y="284870"/>
                    <a:pt x="0" y="99241"/>
                  </a:cubicBezTo>
                  <a:close/>
                </a:path>
              </a:pathLst>
            </a:custGeom>
            <a:noFill/>
            <a:ln w="6350">
              <a:solidFill>
                <a:srgbClr val="000000"/>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9" name="正方形/長方形 24">
            <a:extLst>
              <a:ext uri="{FF2B5EF4-FFF2-40B4-BE49-F238E27FC236}">
                <a16:creationId xmlns:a16="http://schemas.microsoft.com/office/drawing/2014/main" id="{7F3C35DB-B5EE-59CC-77A4-EA534033639D}"/>
              </a:ext>
            </a:extLst>
          </p:cNvPr>
          <p:cNvSpPr>
            <a:spLocks noChangeArrowheads="1"/>
          </p:cNvSpPr>
          <p:nvPr/>
        </p:nvSpPr>
        <p:spPr bwMode="auto">
          <a:xfrm>
            <a:off x="4198948" y="2360640"/>
            <a:ext cx="2317407" cy="769441"/>
          </a:xfrm>
          <a:prstGeom prst="rect">
            <a:avLst/>
          </a:prstGeom>
          <a:noFill/>
          <a:ln w="9525">
            <a:noFill/>
            <a:miter lim="800000"/>
            <a:headEnd/>
            <a:tailEnd/>
          </a:ln>
        </p:spPr>
        <p:txBody>
          <a:bodyPr wrap="square">
            <a:spAutoFit/>
          </a:bodyPr>
          <a:lstStyle/>
          <a:p>
            <a:pPr algn="ctr" defTabSz="844083">
              <a:spcAft>
                <a:spcPts val="177"/>
              </a:spcAft>
              <a:defRPr/>
            </a:pPr>
            <a:r>
              <a:rPr lang="ja-JP" altLang="en-US" sz="1400" b="1" kern="0" dirty="0">
                <a:effectLst/>
                <a:latin typeface="Meiryo UI" panose="020B0604030504040204" pitchFamily="50" charset="-128"/>
                <a:ea typeface="Meiryo UI" panose="020B0604030504040204" pitchFamily="50" charset="-128"/>
              </a:rPr>
              <a:t>厚生年金保険の被保険者（</a:t>
            </a:r>
            <a:r>
              <a:rPr kumimoji="0" lang="ja-JP" altLang="en-US" sz="14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フルタイム</a:t>
            </a:r>
            <a:r>
              <a:rPr lang="ja-JP" altLang="en-US" sz="1400" b="1" kern="0" dirty="0">
                <a:effectLst/>
                <a:latin typeface="Meiryo UI" panose="020B0604030504040204" pitchFamily="50" charset="-128"/>
                <a:ea typeface="Meiryo UI" panose="020B0604030504040204" pitchFamily="50" charset="-128"/>
              </a:rPr>
              <a:t>）</a:t>
            </a:r>
            <a:br>
              <a:rPr lang="en-US" altLang="ja-JP" sz="1400" b="1" kern="0" dirty="0">
                <a:effectLst/>
                <a:latin typeface="Meiryo UI" panose="020B0604030504040204" pitchFamily="50" charset="-128"/>
                <a:ea typeface="Meiryo UI" panose="020B0604030504040204" pitchFamily="50" charset="-128"/>
              </a:rPr>
            </a:br>
            <a:r>
              <a:rPr lang="en-US" altLang="ja-JP" sz="1600" b="1" kern="0" dirty="0">
                <a:effectLst/>
                <a:latin typeface="Meiryo UI" panose="020B0604030504040204" pitchFamily="50" charset="-128"/>
                <a:ea typeface="Meiryo UI" panose="020B0604030504040204" pitchFamily="50" charset="-128"/>
              </a:rPr>
              <a:t>4,590</a:t>
            </a:r>
            <a:r>
              <a:rPr lang="ja-JP" altLang="en-US" sz="1400" b="1" kern="0" dirty="0">
                <a:effectLst/>
                <a:latin typeface="Meiryo UI" panose="020B0604030504040204" pitchFamily="50" charset="-128"/>
                <a:ea typeface="Meiryo UI" panose="020B0604030504040204" pitchFamily="50" charset="-128"/>
              </a:rPr>
              <a:t>万人</a:t>
            </a:r>
          </a:p>
        </p:txBody>
      </p:sp>
      <p:cxnSp>
        <p:nvCxnSpPr>
          <p:cNvPr id="29" name="直線コネクタ 28">
            <a:extLst>
              <a:ext uri="{FF2B5EF4-FFF2-40B4-BE49-F238E27FC236}">
                <a16:creationId xmlns:a16="http://schemas.microsoft.com/office/drawing/2014/main" id="{76FF8C35-9A74-D99F-C69F-3B9C43E42A18}"/>
              </a:ext>
            </a:extLst>
          </p:cNvPr>
          <p:cNvCxnSpPr>
            <a:cxnSpLocks/>
          </p:cNvCxnSpPr>
          <p:nvPr/>
        </p:nvCxnSpPr>
        <p:spPr>
          <a:xfrm flipV="1">
            <a:off x="8186051" y="1599609"/>
            <a:ext cx="0" cy="4121704"/>
          </a:xfrm>
          <a:prstGeom prst="line">
            <a:avLst/>
          </a:prstGeom>
          <a:ln w="1905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左中かっこ 31">
            <a:extLst>
              <a:ext uri="{FF2B5EF4-FFF2-40B4-BE49-F238E27FC236}">
                <a16:creationId xmlns:a16="http://schemas.microsoft.com/office/drawing/2014/main" id="{9D1BCC2D-C6DC-757F-B7E2-03D329C5A1D1}"/>
              </a:ext>
            </a:extLst>
          </p:cNvPr>
          <p:cNvSpPr/>
          <p:nvPr/>
        </p:nvSpPr>
        <p:spPr>
          <a:xfrm>
            <a:off x="2325285" y="1614478"/>
            <a:ext cx="145227" cy="2547032"/>
          </a:xfrm>
          <a:prstGeom prst="leftBrace">
            <a:avLst>
              <a:gd name="adj1" fmla="val 96876"/>
              <a:gd name="adj2" fmla="val 50000"/>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左中かっこ 32">
            <a:extLst>
              <a:ext uri="{FF2B5EF4-FFF2-40B4-BE49-F238E27FC236}">
                <a16:creationId xmlns:a16="http://schemas.microsoft.com/office/drawing/2014/main" id="{1A744C53-F3E3-FCF8-583B-D556A1A7AC4D}"/>
              </a:ext>
            </a:extLst>
          </p:cNvPr>
          <p:cNvSpPr/>
          <p:nvPr/>
        </p:nvSpPr>
        <p:spPr>
          <a:xfrm>
            <a:off x="2339787" y="4235298"/>
            <a:ext cx="145227" cy="749393"/>
          </a:xfrm>
          <a:prstGeom prst="leftBrace">
            <a:avLst>
              <a:gd name="adj1" fmla="val 96876"/>
              <a:gd name="adj2" fmla="val 50000"/>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左中かっこ 33">
            <a:extLst>
              <a:ext uri="{FF2B5EF4-FFF2-40B4-BE49-F238E27FC236}">
                <a16:creationId xmlns:a16="http://schemas.microsoft.com/office/drawing/2014/main" id="{7E402655-7FE5-093D-546C-B92A8FC21D11}"/>
              </a:ext>
            </a:extLst>
          </p:cNvPr>
          <p:cNvSpPr/>
          <p:nvPr/>
        </p:nvSpPr>
        <p:spPr>
          <a:xfrm>
            <a:off x="2325285" y="5056172"/>
            <a:ext cx="145227" cy="648000"/>
          </a:xfrm>
          <a:prstGeom prst="leftBrace">
            <a:avLst>
              <a:gd name="adj1" fmla="val 96876"/>
              <a:gd name="adj2" fmla="val 50000"/>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正方形/長方形 24">
            <a:extLst>
              <a:ext uri="{FF2B5EF4-FFF2-40B4-BE49-F238E27FC236}">
                <a16:creationId xmlns:a16="http://schemas.microsoft.com/office/drawing/2014/main" id="{0AF102D5-D849-18DC-C990-D4B7905AE1E4}"/>
              </a:ext>
            </a:extLst>
          </p:cNvPr>
          <p:cNvSpPr>
            <a:spLocks noChangeArrowheads="1"/>
          </p:cNvSpPr>
          <p:nvPr/>
        </p:nvSpPr>
        <p:spPr bwMode="auto">
          <a:xfrm>
            <a:off x="7216701" y="5907943"/>
            <a:ext cx="2533797" cy="681020"/>
          </a:xfrm>
          <a:prstGeom prst="rect">
            <a:avLst/>
          </a:prstGeom>
          <a:noFill/>
          <a:ln w="9525">
            <a:noFill/>
            <a:miter lim="800000"/>
            <a:headEnd/>
            <a:tailEnd/>
          </a:ln>
        </p:spPr>
        <p:txBody>
          <a:bodyPr wrap="square">
            <a:spAutoFit/>
          </a:bodyPr>
          <a:lstStyle/>
          <a:p>
            <a:pPr algn="ctr" defTabSz="844083">
              <a:spcAft>
                <a:spcPts val="177"/>
              </a:spcAft>
              <a:defRPr/>
            </a:pPr>
            <a:r>
              <a:rPr lang="ja-JP" altLang="en-US" sz="1292" b="1" kern="0" dirty="0">
                <a:solidFill>
                  <a:srgbClr val="000000"/>
                </a:solidFill>
                <a:effectLst/>
                <a:latin typeface="Meiryo UI" panose="020B0604030504040204" pitchFamily="50" charset="-128"/>
                <a:ea typeface="Meiryo UI" panose="020B0604030504040204" pitchFamily="50" charset="-128"/>
              </a:rPr>
              <a:t>非適用事業所</a:t>
            </a:r>
            <a:endParaRPr lang="en-US" altLang="ja-JP" sz="1292" b="1" kern="0" dirty="0">
              <a:solidFill>
                <a:srgbClr val="000000"/>
              </a:solidFill>
              <a:effectLst/>
              <a:latin typeface="Meiryo UI" panose="020B0604030504040204" pitchFamily="50" charset="-128"/>
              <a:ea typeface="Meiryo UI" panose="020B0604030504040204" pitchFamily="50" charset="-128"/>
            </a:endParaRPr>
          </a:p>
          <a:p>
            <a:pPr algn="ctr" defTabSz="844083">
              <a:spcAft>
                <a:spcPts val="177"/>
              </a:spcAft>
              <a:defRPr/>
            </a:pPr>
            <a:r>
              <a:rPr lang="en-US" altLang="ja-JP" sz="1100" kern="0" dirty="0">
                <a:solidFill>
                  <a:srgbClr val="000000"/>
                </a:solidFill>
                <a:effectLst/>
                <a:latin typeface="Meiryo UI" panose="020B0604030504040204" pitchFamily="50" charset="-128"/>
                <a:ea typeface="Meiryo UI" panose="020B0604030504040204" pitchFamily="50" charset="-128"/>
              </a:rPr>
              <a:t>5</a:t>
            </a:r>
            <a:r>
              <a:rPr lang="ja-JP" altLang="en-US" sz="1100" kern="0" dirty="0">
                <a:solidFill>
                  <a:srgbClr val="000000"/>
                </a:solidFill>
                <a:effectLst/>
                <a:latin typeface="Meiryo UI" panose="020B0604030504040204" pitchFamily="50" charset="-128"/>
                <a:ea typeface="Meiryo UI" panose="020B0604030504040204" pitchFamily="50" charset="-128"/>
              </a:rPr>
              <a:t>人未満の個人事業所</a:t>
            </a:r>
            <a:endParaRPr lang="en-US" altLang="ja-JP" sz="1100" kern="0" dirty="0">
              <a:solidFill>
                <a:srgbClr val="000000"/>
              </a:solidFill>
              <a:effectLst/>
              <a:latin typeface="Meiryo UI" panose="020B0604030504040204" pitchFamily="50" charset="-128"/>
              <a:ea typeface="Meiryo UI" panose="020B0604030504040204" pitchFamily="50" charset="-128"/>
            </a:endParaRPr>
          </a:p>
          <a:p>
            <a:pPr algn="ctr" defTabSz="844083">
              <a:spcAft>
                <a:spcPts val="177"/>
              </a:spcAft>
              <a:defRPr/>
            </a:pPr>
            <a:r>
              <a:rPr lang="en-US" altLang="ja-JP" sz="1100" kern="0" dirty="0">
                <a:solidFill>
                  <a:srgbClr val="000000"/>
                </a:solidFill>
                <a:effectLst/>
                <a:latin typeface="Meiryo UI" panose="020B0604030504040204" pitchFamily="50" charset="-128"/>
                <a:ea typeface="Meiryo UI" panose="020B0604030504040204" pitchFamily="50" charset="-128"/>
              </a:rPr>
              <a:t>5</a:t>
            </a:r>
            <a:r>
              <a:rPr lang="ja-JP" altLang="en-US" sz="1100" kern="0" dirty="0">
                <a:solidFill>
                  <a:srgbClr val="000000"/>
                </a:solidFill>
                <a:effectLst/>
                <a:latin typeface="Meiryo UI" panose="020B0604030504040204" pitchFamily="50" charset="-128"/>
                <a:ea typeface="Meiryo UI" panose="020B0604030504040204" pitchFamily="50" charset="-128"/>
              </a:rPr>
              <a:t>人以上の個人事業所（非適用業種）</a:t>
            </a:r>
            <a:endParaRPr lang="en-US" altLang="ja-JP" sz="1100" kern="0" dirty="0">
              <a:solidFill>
                <a:srgbClr val="000000"/>
              </a:solidFill>
              <a:effectLst/>
              <a:latin typeface="Meiryo UI" panose="020B0604030504040204" pitchFamily="50" charset="-128"/>
              <a:ea typeface="Meiryo UI" panose="020B0604030504040204" pitchFamily="50" charset="-128"/>
            </a:endParaRPr>
          </a:p>
        </p:txBody>
      </p:sp>
      <p:sp>
        <p:nvSpPr>
          <p:cNvPr id="40" name="左中かっこ 39">
            <a:extLst>
              <a:ext uri="{FF2B5EF4-FFF2-40B4-BE49-F238E27FC236}">
                <a16:creationId xmlns:a16="http://schemas.microsoft.com/office/drawing/2014/main" id="{AA5BCDD5-471A-58DE-F578-C7EDD7B92843}"/>
              </a:ext>
            </a:extLst>
          </p:cNvPr>
          <p:cNvSpPr/>
          <p:nvPr/>
        </p:nvSpPr>
        <p:spPr>
          <a:xfrm rot="16200000">
            <a:off x="5240706" y="3029350"/>
            <a:ext cx="233891" cy="5656797"/>
          </a:xfrm>
          <a:prstGeom prst="leftBrace">
            <a:avLst>
              <a:gd name="adj1" fmla="val 96876"/>
              <a:gd name="adj2" fmla="val 50000"/>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左中かっこ 40">
            <a:extLst>
              <a:ext uri="{FF2B5EF4-FFF2-40B4-BE49-F238E27FC236}">
                <a16:creationId xmlns:a16="http://schemas.microsoft.com/office/drawing/2014/main" id="{8BC3C9C0-7A42-7C25-944F-C491B7342298}"/>
              </a:ext>
            </a:extLst>
          </p:cNvPr>
          <p:cNvSpPr/>
          <p:nvPr/>
        </p:nvSpPr>
        <p:spPr>
          <a:xfrm rot="16200000">
            <a:off x="8465818" y="5495558"/>
            <a:ext cx="159750" cy="670595"/>
          </a:xfrm>
          <a:prstGeom prst="leftBrace">
            <a:avLst>
              <a:gd name="adj1" fmla="val 96876"/>
              <a:gd name="adj2" fmla="val 50000"/>
            </a:avLst>
          </a:prstGeom>
          <a:ln w="317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正方形/長方形 24">
            <a:extLst>
              <a:ext uri="{FF2B5EF4-FFF2-40B4-BE49-F238E27FC236}">
                <a16:creationId xmlns:a16="http://schemas.microsoft.com/office/drawing/2014/main" id="{0F80CCBC-F399-2617-8D69-B1F54FE868E0}"/>
              </a:ext>
            </a:extLst>
          </p:cNvPr>
          <p:cNvSpPr>
            <a:spLocks noChangeArrowheads="1"/>
          </p:cNvSpPr>
          <p:nvPr/>
        </p:nvSpPr>
        <p:spPr bwMode="auto">
          <a:xfrm>
            <a:off x="833083" y="6316686"/>
            <a:ext cx="3099045" cy="246221"/>
          </a:xfrm>
          <a:prstGeom prst="rect">
            <a:avLst/>
          </a:prstGeom>
          <a:noFill/>
          <a:ln w="9525">
            <a:noFill/>
            <a:miter lim="800000"/>
            <a:headEnd/>
            <a:tailEnd/>
          </a:ln>
        </p:spPr>
        <p:txBody>
          <a:bodyPr wrap="square">
            <a:spAutoFit/>
          </a:bodyPr>
          <a:lstStyle/>
          <a:p>
            <a:pPr marL="0" marR="0" lvl="0" indent="0" defTabSz="844083" rtl="0" eaLnBrk="1" fontAlgn="auto" latinLnBrk="0" hangingPunct="1">
              <a:lnSpc>
                <a:spcPct val="100000"/>
              </a:lnSpc>
              <a:spcBef>
                <a:spcPts val="0"/>
              </a:spcBef>
              <a:spcAft>
                <a:spcPts val="177"/>
              </a:spcAft>
              <a:buClrTx/>
              <a:buSzTx/>
              <a:buFontTx/>
              <a:buNone/>
              <a:tabLst/>
              <a:defRPr/>
            </a:pPr>
            <a:r>
              <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lang="ja-JP" altLang="en-US" sz="1000" dirty="0">
                <a:latin typeface="+mn-ea"/>
                <a:ea typeface="+mn-ea"/>
              </a:rPr>
              <a:t>引用元</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：令和６（</a:t>
            </a:r>
            <a:r>
              <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）年財政検証</a:t>
            </a:r>
            <a:endPar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755840BD-1B0C-3C63-3CCB-DB0B9F0D6A88}"/>
              </a:ext>
            </a:extLst>
          </p:cNvPr>
          <p:cNvSpPr txBox="1"/>
          <p:nvPr/>
        </p:nvSpPr>
        <p:spPr>
          <a:xfrm>
            <a:off x="2463041" y="1183309"/>
            <a:ext cx="4691782" cy="369332"/>
          </a:xfrm>
          <a:prstGeom prst="rect">
            <a:avLst/>
          </a:prstGeom>
          <a:noFill/>
        </p:spPr>
        <p:txBody>
          <a:bodyPr wrap="square" rtlCol="0">
            <a:spAutoFit/>
          </a:bodyPr>
          <a:lstStyle/>
          <a:p>
            <a:r>
              <a:rPr kumimoji="1" lang="en-US" altLang="ja-JP" sz="1600" b="1" dirty="0"/>
              <a:t>70</a:t>
            </a:r>
            <a:r>
              <a:rPr kumimoji="1" lang="ja-JP" altLang="en-US" sz="1600" b="1" dirty="0"/>
              <a:t>歳未満雇用者全体　</a:t>
            </a:r>
            <a:r>
              <a:rPr kumimoji="1" lang="en-US" altLang="ja-JP" b="1" dirty="0"/>
              <a:t>5,740</a:t>
            </a:r>
            <a:r>
              <a:rPr kumimoji="1" lang="ja-JP" altLang="en-US" sz="1400" b="1" dirty="0"/>
              <a:t>万人</a:t>
            </a:r>
            <a:endParaRPr kumimoji="1" lang="ja-JP" altLang="en-US" sz="1600" b="1" dirty="0"/>
          </a:p>
        </p:txBody>
      </p:sp>
      <p:grpSp>
        <p:nvGrpSpPr>
          <p:cNvPr id="43" name="グループ化 42">
            <a:extLst>
              <a:ext uri="{FF2B5EF4-FFF2-40B4-BE49-F238E27FC236}">
                <a16:creationId xmlns:a16="http://schemas.microsoft.com/office/drawing/2014/main" id="{3B618132-059A-0134-BBA1-49457552696B}"/>
              </a:ext>
            </a:extLst>
          </p:cNvPr>
          <p:cNvGrpSpPr>
            <a:grpSpLocks noChangeAspect="1"/>
          </p:cNvGrpSpPr>
          <p:nvPr/>
        </p:nvGrpSpPr>
        <p:grpSpPr>
          <a:xfrm>
            <a:off x="8123964" y="3374793"/>
            <a:ext cx="840182" cy="846000"/>
            <a:chOff x="8062650" y="3239157"/>
            <a:chExt cx="970924" cy="977646"/>
          </a:xfrm>
        </p:grpSpPr>
        <p:pic>
          <p:nvPicPr>
            <p:cNvPr id="30" name="図 29">
              <a:extLst>
                <a:ext uri="{FF2B5EF4-FFF2-40B4-BE49-F238E27FC236}">
                  <a16:creationId xmlns:a16="http://schemas.microsoft.com/office/drawing/2014/main" id="{28533F99-B0C6-E3C5-372B-BCA95BED5793}"/>
                </a:ext>
              </a:extLst>
            </p:cNvPr>
            <p:cNvPicPr>
              <a:picLocks noChangeAspect="1"/>
            </p:cNvPicPr>
            <p:nvPr/>
          </p:nvPicPr>
          <p:blipFill>
            <a:blip r:embed="rId5"/>
            <a:srcRect r="47068"/>
            <a:stretch/>
          </p:blipFill>
          <p:spPr>
            <a:xfrm>
              <a:off x="8062650" y="3246651"/>
              <a:ext cx="570743" cy="970152"/>
            </a:xfrm>
            <a:prstGeom prst="rect">
              <a:avLst/>
            </a:prstGeom>
          </p:spPr>
        </p:pic>
        <p:pic>
          <p:nvPicPr>
            <p:cNvPr id="39" name="図 38">
              <a:extLst>
                <a:ext uri="{FF2B5EF4-FFF2-40B4-BE49-F238E27FC236}">
                  <a16:creationId xmlns:a16="http://schemas.microsoft.com/office/drawing/2014/main" id="{52D34A05-6C19-AD44-37E2-673E846F5F69}"/>
                </a:ext>
              </a:extLst>
            </p:cNvPr>
            <p:cNvPicPr>
              <a:picLocks noChangeAspect="1"/>
            </p:cNvPicPr>
            <p:nvPr/>
          </p:nvPicPr>
          <p:blipFill>
            <a:blip r:embed="rId5"/>
            <a:srcRect l="58392"/>
            <a:stretch/>
          </p:blipFill>
          <p:spPr>
            <a:xfrm>
              <a:off x="8584931" y="3239157"/>
              <a:ext cx="448643" cy="970152"/>
            </a:xfrm>
            <a:prstGeom prst="rect">
              <a:avLst/>
            </a:prstGeom>
          </p:spPr>
        </p:pic>
      </p:grpSp>
      <p:cxnSp>
        <p:nvCxnSpPr>
          <p:cNvPr id="19" name="直線コネクタ 18">
            <a:extLst>
              <a:ext uri="{FF2B5EF4-FFF2-40B4-BE49-F238E27FC236}">
                <a16:creationId xmlns:a16="http://schemas.microsoft.com/office/drawing/2014/main" id="{43528C8D-30F8-53FE-9A52-68F15609CA90}"/>
              </a:ext>
            </a:extLst>
          </p:cNvPr>
          <p:cNvCxnSpPr>
            <a:cxnSpLocks/>
          </p:cNvCxnSpPr>
          <p:nvPr/>
        </p:nvCxnSpPr>
        <p:spPr>
          <a:xfrm flipH="1">
            <a:off x="2382606" y="5076483"/>
            <a:ext cx="6516000" cy="0"/>
          </a:xfrm>
          <a:prstGeom prst="line">
            <a:avLst/>
          </a:prstGeom>
          <a:ln w="1905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EBF286AB-DE17-6E53-7D50-744D6DA22147}"/>
              </a:ext>
            </a:extLst>
          </p:cNvPr>
          <p:cNvCxnSpPr>
            <a:cxnSpLocks/>
          </p:cNvCxnSpPr>
          <p:nvPr/>
        </p:nvCxnSpPr>
        <p:spPr>
          <a:xfrm flipH="1">
            <a:off x="962025" y="4203063"/>
            <a:ext cx="7920000" cy="0"/>
          </a:xfrm>
          <a:prstGeom prst="line">
            <a:avLst/>
          </a:prstGeom>
          <a:ln w="1905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正方形/長方形 24">
            <a:extLst>
              <a:ext uri="{FF2B5EF4-FFF2-40B4-BE49-F238E27FC236}">
                <a16:creationId xmlns:a16="http://schemas.microsoft.com/office/drawing/2014/main" id="{E38BF399-12EA-1C0E-0A0F-2B5DD5B3F492}"/>
              </a:ext>
            </a:extLst>
          </p:cNvPr>
          <p:cNvSpPr>
            <a:spLocks noChangeArrowheads="1"/>
          </p:cNvSpPr>
          <p:nvPr/>
        </p:nvSpPr>
        <p:spPr bwMode="auto">
          <a:xfrm>
            <a:off x="3465795" y="4210265"/>
            <a:ext cx="2508540" cy="291170"/>
          </a:xfrm>
          <a:prstGeom prst="rect">
            <a:avLst/>
          </a:prstGeom>
          <a:noFill/>
          <a:ln w="9525">
            <a:noFill/>
            <a:miter lim="800000"/>
            <a:headEnd/>
            <a:tailEnd/>
          </a:ln>
        </p:spPr>
        <p:txBody>
          <a:bodyPr wrap="square">
            <a:spAutoFit/>
          </a:bodyPr>
          <a:lstStyle/>
          <a:p>
            <a:pPr algn="ctr" defTabSz="844083">
              <a:spcAft>
                <a:spcPts val="177"/>
              </a:spcAft>
              <a:defRPr/>
            </a:pPr>
            <a:r>
              <a:rPr lang="zh-TW" altLang="en-US" sz="1292" b="1" kern="0" dirty="0">
                <a:solidFill>
                  <a:schemeClr val="bg1"/>
                </a:solidFill>
                <a:effectLst/>
                <a:latin typeface="Meiryo UI" panose="020B0604030504040204" pitchFamily="50" charset="-128"/>
                <a:ea typeface="Meiryo UI" panose="020B0604030504040204" pitchFamily="50" charset="-128"/>
              </a:rPr>
              <a:t>短時間労働者（月</a:t>
            </a:r>
            <a:r>
              <a:rPr lang="en-US" altLang="zh-TW" sz="1292" b="1" kern="0" dirty="0">
                <a:solidFill>
                  <a:schemeClr val="bg1"/>
                </a:solidFill>
                <a:effectLst/>
                <a:latin typeface="Meiryo UI" panose="020B0604030504040204" pitchFamily="50" charset="-128"/>
                <a:ea typeface="Meiryo UI" panose="020B0604030504040204" pitchFamily="50" charset="-128"/>
              </a:rPr>
              <a:t>8.8</a:t>
            </a:r>
            <a:r>
              <a:rPr lang="zh-TW" altLang="en-US" sz="1292" b="1" kern="0" dirty="0">
                <a:solidFill>
                  <a:schemeClr val="bg1"/>
                </a:solidFill>
                <a:effectLst/>
                <a:latin typeface="Meiryo UI" panose="020B0604030504040204" pitchFamily="50" charset="-128"/>
                <a:ea typeface="Meiryo UI" panose="020B0604030504040204" pitchFamily="50" charset="-128"/>
              </a:rPr>
              <a:t>万円以上）</a:t>
            </a:r>
            <a:endParaRPr lang="en-US" altLang="ja-JP" sz="1292" b="1" kern="0" dirty="0">
              <a:solidFill>
                <a:schemeClr val="bg1"/>
              </a:solidFill>
              <a:effectLst/>
              <a:latin typeface="Meiryo UI" panose="020B0604030504040204" pitchFamily="50" charset="-128"/>
              <a:ea typeface="Meiryo UI" panose="020B0604030504040204" pitchFamily="50" charset="-128"/>
            </a:endParaRPr>
          </a:p>
        </p:txBody>
      </p:sp>
      <p:sp>
        <p:nvSpPr>
          <p:cNvPr id="44" name="正方形/長方形 24">
            <a:extLst>
              <a:ext uri="{FF2B5EF4-FFF2-40B4-BE49-F238E27FC236}">
                <a16:creationId xmlns:a16="http://schemas.microsoft.com/office/drawing/2014/main" id="{8AC17ECB-D39D-0071-82BE-146B55C0C3EB}"/>
              </a:ext>
            </a:extLst>
          </p:cNvPr>
          <p:cNvSpPr>
            <a:spLocks noChangeArrowheads="1"/>
          </p:cNvSpPr>
          <p:nvPr/>
        </p:nvSpPr>
        <p:spPr bwMode="auto">
          <a:xfrm>
            <a:off x="2635407" y="4556039"/>
            <a:ext cx="2508540" cy="477054"/>
          </a:xfrm>
          <a:prstGeom prst="rect">
            <a:avLst/>
          </a:prstGeom>
          <a:noFill/>
          <a:ln w="9525">
            <a:noFill/>
            <a:miter lim="800000"/>
            <a:headEnd/>
            <a:tailEnd/>
          </a:ln>
        </p:spPr>
        <p:txBody>
          <a:bodyPr wrap="square">
            <a:spAutoFit/>
          </a:bodyPr>
          <a:lstStyle/>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lang="ja-JP" altLang="en-US" sz="900" b="1" kern="0" dirty="0">
                <a:solidFill>
                  <a:schemeClr val="bg1"/>
                </a:solidFill>
                <a:effectLst/>
                <a:latin typeface="Meiryo UI" panose="020B0604030504040204" pitchFamily="50" charset="-128"/>
                <a:ea typeface="Meiryo UI" panose="020B0604030504040204" pitchFamily="50" charset="-128"/>
              </a:rPr>
              <a:t>従業員数</a:t>
            </a:r>
            <a:r>
              <a:rPr lang="en-US" altLang="ja-JP" sz="900" b="1" kern="0" dirty="0">
                <a:solidFill>
                  <a:schemeClr val="bg1"/>
                </a:solidFill>
                <a:effectLst/>
                <a:latin typeface="Meiryo UI" panose="020B0604030504040204" pitchFamily="50" charset="-128"/>
                <a:ea typeface="Meiryo UI" panose="020B0604030504040204" pitchFamily="50" charset="-128"/>
              </a:rPr>
              <a:t>101</a:t>
            </a:r>
            <a:r>
              <a:rPr lang="ja-JP" altLang="en-US" sz="900" b="1" kern="0" dirty="0">
                <a:solidFill>
                  <a:schemeClr val="bg1"/>
                </a:solidFill>
                <a:effectLst/>
                <a:latin typeface="Meiryo UI" panose="020B0604030504040204" pitchFamily="50" charset="-128"/>
                <a:ea typeface="Meiryo UI" panose="020B0604030504040204" pitchFamily="50" charset="-128"/>
              </a:rPr>
              <a:t>人以上の企業</a:t>
            </a:r>
            <a:r>
              <a:rPr kumimoji="0"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br>
              <a:rPr kumimoji="0" lang="en-US" altLang="ja-JP"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kumimoji="0"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90</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万人</a:t>
            </a:r>
          </a:p>
        </p:txBody>
      </p:sp>
      <p:sp>
        <p:nvSpPr>
          <p:cNvPr id="45" name="正方形/長方形 24">
            <a:extLst>
              <a:ext uri="{FF2B5EF4-FFF2-40B4-BE49-F238E27FC236}">
                <a16:creationId xmlns:a16="http://schemas.microsoft.com/office/drawing/2014/main" id="{8315F806-88C4-7BE1-51A4-2016A8D57510}"/>
              </a:ext>
            </a:extLst>
          </p:cNvPr>
          <p:cNvSpPr>
            <a:spLocks noChangeArrowheads="1"/>
          </p:cNvSpPr>
          <p:nvPr/>
        </p:nvSpPr>
        <p:spPr bwMode="auto">
          <a:xfrm>
            <a:off x="5363196" y="4451551"/>
            <a:ext cx="1468302" cy="615553"/>
          </a:xfrm>
          <a:prstGeom prst="rect">
            <a:avLst/>
          </a:prstGeom>
          <a:noFill/>
          <a:ln w="9525">
            <a:noFill/>
            <a:miter lim="800000"/>
            <a:headEnd/>
            <a:tailEnd/>
          </a:ln>
        </p:spPr>
        <p:txBody>
          <a:bodyPr wrap="square">
            <a:spAutoFit/>
          </a:bodyPr>
          <a:lstStyle/>
          <a:p>
            <a:pPr lvl="0" algn="ctr" defTabSz="844083">
              <a:spcAft>
                <a:spcPts val="177"/>
              </a:spcAft>
              <a:defRPr/>
            </a:pPr>
            <a:r>
              <a:rPr kumimoji="0"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lang="ja-JP" altLang="en-US" sz="900" b="1" kern="0" dirty="0">
                <a:solidFill>
                  <a:schemeClr val="bg1"/>
                </a:solidFill>
                <a:effectLst/>
                <a:latin typeface="Meiryo UI" panose="020B0604030504040204" pitchFamily="50" charset="-128"/>
                <a:ea typeface="Meiryo UI" panose="020B0604030504040204" pitchFamily="50" charset="-128"/>
              </a:rPr>
              <a:t>従</a:t>
            </a:r>
            <a:r>
              <a:rPr lang="ja-JP" altLang="en-US" sz="900" b="1" kern="0" dirty="0">
                <a:solidFill>
                  <a:schemeClr val="bg1"/>
                </a:solidFill>
                <a:latin typeface="Meiryo UI" panose="020B0604030504040204" pitchFamily="50" charset="-128"/>
                <a:ea typeface="Meiryo UI" panose="020B0604030504040204" pitchFamily="50" charset="-128"/>
              </a:rPr>
              <a:t>員数</a:t>
            </a:r>
            <a:r>
              <a:rPr lang="ja-JP" altLang="en-US" sz="900" b="1" kern="0" dirty="0">
                <a:solidFill>
                  <a:schemeClr val="bg1"/>
                </a:solidFill>
                <a:effectLst/>
                <a:latin typeface="Meiryo UI" panose="020B0604030504040204" pitchFamily="50" charset="-128"/>
                <a:ea typeface="Meiryo UI" panose="020B0604030504040204" pitchFamily="50" charset="-128"/>
              </a:rPr>
              <a:t>業</a:t>
            </a:r>
            <a:r>
              <a:rPr lang="en-US" altLang="ja-JP" sz="900" b="1" kern="0" dirty="0">
                <a:solidFill>
                  <a:schemeClr val="bg1"/>
                </a:solidFill>
                <a:effectLst/>
                <a:latin typeface="Meiryo UI" panose="020B0604030504040204" pitchFamily="50" charset="-128"/>
                <a:ea typeface="Meiryo UI" panose="020B0604030504040204" pitchFamily="50" charset="-128"/>
              </a:rPr>
              <a:t>100</a:t>
            </a:r>
            <a:r>
              <a:rPr lang="ja-JP" altLang="en-US" sz="900" b="1" kern="0" dirty="0">
                <a:solidFill>
                  <a:schemeClr val="bg1"/>
                </a:solidFill>
                <a:effectLst/>
                <a:latin typeface="Meiryo UI" panose="020B0604030504040204" pitchFamily="50" charset="-128"/>
                <a:ea typeface="Meiryo UI" panose="020B0604030504040204" pitchFamily="50" charset="-128"/>
              </a:rPr>
              <a:t>人～</a:t>
            </a:r>
            <a:br>
              <a:rPr lang="en-US" altLang="ja-JP" sz="900" b="1" kern="0" dirty="0">
                <a:solidFill>
                  <a:schemeClr val="bg1"/>
                </a:solidFill>
                <a:effectLst/>
                <a:latin typeface="Meiryo UI" panose="020B0604030504040204" pitchFamily="50" charset="-128"/>
                <a:ea typeface="Meiryo UI" panose="020B0604030504040204" pitchFamily="50" charset="-128"/>
              </a:rPr>
            </a:br>
            <a:r>
              <a:rPr lang="en-US" altLang="ja-JP" sz="900" b="1" kern="0" dirty="0">
                <a:solidFill>
                  <a:schemeClr val="bg1"/>
                </a:solidFill>
                <a:effectLst/>
                <a:latin typeface="Meiryo UI" panose="020B0604030504040204" pitchFamily="50" charset="-128"/>
                <a:ea typeface="Meiryo UI" panose="020B0604030504040204" pitchFamily="50" charset="-128"/>
              </a:rPr>
              <a:t>51</a:t>
            </a:r>
            <a:r>
              <a:rPr lang="ja-JP" altLang="en-US" sz="900" b="1" kern="0" dirty="0">
                <a:solidFill>
                  <a:schemeClr val="bg1"/>
                </a:solidFill>
                <a:effectLst/>
                <a:latin typeface="Meiryo UI" panose="020B0604030504040204" pitchFamily="50" charset="-128"/>
                <a:ea typeface="Meiryo UI" panose="020B0604030504040204" pitchFamily="50" charset="-128"/>
              </a:rPr>
              <a:t>人の企業</a:t>
            </a:r>
            <a:r>
              <a:rPr kumimoji="0" lang="ja-JP" altLang="en-US"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br>
              <a:rPr kumimoji="0" lang="en-US" altLang="ja-JP"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br>
            <a:r>
              <a:rPr lang="en-US" altLang="ja-JP" sz="1600" b="1" kern="0" dirty="0">
                <a:solidFill>
                  <a:prstClr val="white"/>
                </a:solidFill>
                <a:latin typeface="Meiryo UI" panose="020B0604030504040204" pitchFamily="50" charset="-128"/>
                <a:ea typeface="Meiryo UI" panose="020B0604030504040204" pitchFamily="50" charset="-128"/>
              </a:rPr>
              <a:t>2</a:t>
            </a:r>
            <a:r>
              <a:rPr kumimoji="0" lang="en-US" altLang="ja-JP" sz="16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0</a:t>
            </a:r>
            <a:r>
              <a:rPr kumimoji="0" lang="ja-JP" altLang="en-US" sz="1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万人</a:t>
            </a:r>
            <a:endParaRPr kumimoji="0" lang="en-US" altLang="ja-JP" sz="9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7" name="図 16">
            <a:extLst>
              <a:ext uri="{FF2B5EF4-FFF2-40B4-BE49-F238E27FC236}">
                <a16:creationId xmlns:a16="http://schemas.microsoft.com/office/drawing/2014/main" id="{CCF182C8-C204-9F24-A930-090CE911EBF9}"/>
              </a:ext>
            </a:extLst>
          </p:cNvPr>
          <p:cNvPicPr>
            <a:picLocks noChangeAspect="1"/>
          </p:cNvPicPr>
          <p:nvPr/>
        </p:nvPicPr>
        <p:blipFill>
          <a:blip r:embed="rId6"/>
          <a:stretch>
            <a:fillRect/>
          </a:stretch>
        </p:blipFill>
        <p:spPr>
          <a:xfrm>
            <a:off x="5479320" y="3348747"/>
            <a:ext cx="1100119" cy="875095"/>
          </a:xfrm>
          <a:prstGeom prst="rect">
            <a:avLst/>
          </a:prstGeom>
        </p:spPr>
      </p:pic>
      <p:pic>
        <p:nvPicPr>
          <p:cNvPr id="18" name="図 17">
            <a:extLst>
              <a:ext uri="{FF2B5EF4-FFF2-40B4-BE49-F238E27FC236}">
                <a16:creationId xmlns:a16="http://schemas.microsoft.com/office/drawing/2014/main" id="{83250604-4112-CA39-3771-FE84D66415A8}"/>
              </a:ext>
            </a:extLst>
          </p:cNvPr>
          <p:cNvPicPr>
            <a:picLocks noChangeAspect="1"/>
          </p:cNvPicPr>
          <p:nvPr/>
        </p:nvPicPr>
        <p:blipFill>
          <a:blip r:embed="rId7"/>
          <a:stretch>
            <a:fillRect/>
          </a:stretch>
        </p:blipFill>
        <p:spPr>
          <a:xfrm>
            <a:off x="6581767" y="3291585"/>
            <a:ext cx="901716" cy="929208"/>
          </a:xfrm>
          <a:prstGeom prst="rect">
            <a:avLst/>
          </a:prstGeom>
        </p:spPr>
      </p:pic>
      <p:pic>
        <p:nvPicPr>
          <p:cNvPr id="52" name="図 51">
            <a:extLst>
              <a:ext uri="{FF2B5EF4-FFF2-40B4-BE49-F238E27FC236}">
                <a16:creationId xmlns:a16="http://schemas.microsoft.com/office/drawing/2014/main" id="{DBA0387D-3C34-DC64-BA07-4B6B1702F9F2}"/>
              </a:ext>
            </a:extLst>
          </p:cNvPr>
          <p:cNvPicPr>
            <a:picLocks noChangeAspect="1"/>
          </p:cNvPicPr>
          <p:nvPr/>
        </p:nvPicPr>
        <p:blipFill>
          <a:blip r:embed="rId8"/>
          <a:srcRect b="47327"/>
          <a:stretch/>
        </p:blipFill>
        <p:spPr>
          <a:xfrm>
            <a:off x="3231820" y="3353440"/>
            <a:ext cx="2239592" cy="844760"/>
          </a:xfrm>
          <a:prstGeom prst="rect">
            <a:avLst/>
          </a:prstGeom>
        </p:spPr>
      </p:pic>
      <p:grpSp>
        <p:nvGrpSpPr>
          <p:cNvPr id="26" name="グループ化 25">
            <a:extLst>
              <a:ext uri="{FF2B5EF4-FFF2-40B4-BE49-F238E27FC236}">
                <a16:creationId xmlns:a16="http://schemas.microsoft.com/office/drawing/2014/main" id="{42F1979D-A097-7C9E-90A5-47A72E6C371E}"/>
              </a:ext>
            </a:extLst>
          </p:cNvPr>
          <p:cNvGrpSpPr/>
          <p:nvPr/>
        </p:nvGrpSpPr>
        <p:grpSpPr>
          <a:xfrm>
            <a:off x="7656087" y="4449175"/>
            <a:ext cx="1180174" cy="979657"/>
            <a:chOff x="1867881" y="4044969"/>
            <a:chExt cx="2101649" cy="628013"/>
          </a:xfrm>
        </p:grpSpPr>
        <p:sp>
          <p:nvSpPr>
            <p:cNvPr id="27" name="四角形: 角を丸くする 26">
              <a:extLst>
                <a:ext uri="{FF2B5EF4-FFF2-40B4-BE49-F238E27FC236}">
                  <a16:creationId xmlns:a16="http://schemas.microsoft.com/office/drawing/2014/main" id="{6A494FAC-ABD9-BFE0-47F5-19768818D79F}"/>
                </a:ext>
              </a:extLst>
            </p:cNvPr>
            <p:cNvSpPr/>
            <p:nvPr/>
          </p:nvSpPr>
          <p:spPr>
            <a:xfrm>
              <a:off x="1936778" y="4077548"/>
              <a:ext cx="2032752" cy="595434"/>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543EBCDB-FCDC-E5A9-3DDC-F48C754D6B79}"/>
                </a:ext>
              </a:extLst>
            </p:cNvPr>
            <p:cNvSpPr/>
            <p:nvPr/>
          </p:nvSpPr>
          <p:spPr>
            <a:xfrm>
              <a:off x="1867881" y="4044969"/>
              <a:ext cx="2032752" cy="595434"/>
            </a:xfrm>
            <a:custGeom>
              <a:avLst/>
              <a:gdLst>
                <a:gd name="connsiteX0" fmla="*/ 0 w 2032752"/>
                <a:gd name="connsiteY0" fmla="*/ 99241 h 595434"/>
                <a:gd name="connsiteX1" fmla="*/ 99241 w 2032752"/>
                <a:gd name="connsiteY1" fmla="*/ 0 h 595434"/>
                <a:gd name="connsiteX2" fmla="*/ 747350 w 2032752"/>
                <a:gd name="connsiteY2" fmla="*/ 0 h 595434"/>
                <a:gd name="connsiteX3" fmla="*/ 1340430 w 2032752"/>
                <a:gd name="connsiteY3" fmla="*/ 0 h 595434"/>
                <a:gd name="connsiteX4" fmla="*/ 1933511 w 2032752"/>
                <a:gd name="connsiteY4" fmla="*/ 0 h 595434"/>
                <a:gd name="connsiteX5" fmla="*/ 2032752 w 2032752"/>
                <a:gd name="connsiteY5" fmla="*/ 99241 h 595434"/>
                <a:gd name="connsiteX6" fmla="*/ 2032752 w 2032752"/>
                <a:gd name="connsiteY6" fmla="*/ 496193 h 595434"/>
                <a:gd name="connsiteX7" fmla="*/ 1933511 w 2032752"/>
                <a:gd name="connsiteY7" fmla="*/ 595434 h 595434"/>
                <a:gd name="connsiteX8" fmla="*/ 1358773 w 2032752"/>
                <a:gd name="connsiteY8" fmla="*/ 595434 h 595434"/>
                <a:gd name="connsiteX9" fmla="*/ 747350 w 2032752"/>
                <a:gd name="connsiteY9" fmla="*/ 595434 h 595434"/>
                <a:gd name="connsiteX10" fmla="*/ 99241 w 2032752"/>
                <a:gd name="connsiteY10" fmla="*/ 595434 h 595434"/>
                <a:gd name="connsiteX11" fmla="*/ 0 w 2032752"/>
                <a:gd name="connsiteY11" fmla="*/ 496193 h 595434"/>
                <a:gd name="connsiteX12" fmla="*/ 0 w 2032752"/>
                <a:gd name="connsiteY12" fmla="*/ 99241 h 59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2752" h="595434" extrusionOk="0">
                  <a:moveTo>
                    <a:pt x="0" y="99241"/>
                  </a:moveTo>
                  <a:cubicBezTo>
                    <a:pt x="-3966" y="41986"/>
                    <a:pt x="36679" y="2910"/>
                    <a:pt x="99241" y="0"/>
                  </a:cubicBezTo>
                  <a:cubicBezTo>
                    <a:pt x="412209" y="15219"/>
                    <a:pt x="482264" y="5971"/>
                    <a:pt x="747350" y="0"/>
                  </a:cubicBezTo>
                  <a:cubicBezTo>
                    <a:pt x="1012436" y="-5971"/>
                    <a:pt x="1195311" y="20862"/>
                    <a:pt x="1340430" y="0"/>
                  </a:cubicBezTo>
                  <a:cubicBezTo>
                    <a:pt x="1485549" y="-20862"/>
                    <a:pt x="1651266" y="-16271"/>
                    <a:pt x="1933511" y="0"/>
                  </a:cubicBezTo>
                  <a:cubicBezTo>
                    <a:pt x="1987743" y="-1857"/>
                    <a:pt x="2036310" y="31267"/>
                    <a:pt x="2032752" y="99241"/>
                  </a:cubicBezTo>
                  <a:cubicBezTo>
                    <a:pt x="2047266" y="272927"/>
                    <a:pt x="2029143" y="383583"/>
                    <a:pt x="2032752" y="496193"/>
                  </a:cubicBezTo>
                  <a:cubicBezTo>
                    <a:pt x="2032195" y="545689"/>
                    <a:pt x="1984263" y="601072"/>
                    <a:pt x="1933511" y="595434"/>
                  </a:cubicBezTo>
                  <a:cubicBezTo>
                    <a:pt x="1680450" y="618184"/>
                    <a:pt x="1519547" y="568442"/>
                    <a:pt x="1358773" y="595434"/>
                  </a:cubicBezTo>
                  <a:cubicBezTo>
                    <a:pt x="1197999" y="622426"/>
                    <a:pt x="898274" y="612060"/>
                    <a:pt x="747350" y="595434"/>
                  </a:cubicBezTo>
                  <a:cubicBezTo>
                    <a:pt x="596426" y="578808"/>
                    <a:pt x="405638" y="613837"/>
                    <a:pt x="99241" y="595434"/>
                  </a:cubicBezTo>
                  <a:cubicBezTo>
                    <a:pt x="49278" y="590645"/>
                    <a:pt x="11040" y="543883"/>
                    <a:pt x="0" y="496193"/>
                  </a:cubicBezTo>
                  <a:cubicBezTo>
                    <a:pt x="-16302" y="344043"/>
                    <a:pt x="15877" y="284870"/>
                    <a:pt x="0" y="99241"/>
                  </a:cubicBezTo>
                  <a:close/>
                </a:path>
              </a:pathLst>
            </a:custGeom>
            <a:noFill/>
            <a:ln w="6350">
              <a:solidFill>
                <a:srgbClr val="000000"/>
              </a:solidFill>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endParaRPr>
            </a:p>
          </p:txBody>
        </p:sp>
      </p:grpSp>
      <p:sp>
        <p:nvSpPr>
          <p:cNvPr id="10" name="正方形/長方形 24">
            <a:extLst>
              <a:ext uri="{FF2B5EF4-FFF2-40B4-BE49-F238E27FC236}">
                <a16:creationId xmlns:a16="http://schemas.microsoft.com/office/drawing/2014/main" id="{A2040854-AF59-3182-F65D-AA0DBAE1738D}"/>
              </a:ext>
            </a:extLst>
          </p:cNvPr>
          <p:cNvSpPr>
            <a:spLocks noChangeArrowheads="1"/>
          </p:cNvSpPr>
          <p:nvPr/>
        </p:nvSpPr>
        <p:spPr bwMode="auto">
          <a:xfrm>
            <a:off x="7504562" y="4668330"/>
            <a:ext cx="1483224" cy="553998"/>
          </a:xfrm>
          <a:prstGeom prst="rect">
            <a:avLst/>
          </a:prstGeom>
          <a:noFill/>
          <a:ln w="9525">
            <a:noFill/>
            <a:miter lim="800000"/>
            <a:headEnd/>
            <a:tailEnd/>
          </a:ln>
        </p:spPr>
        <p:txBody>
          <a:bodyPr wrap="square">
            <a:spAutoFit/>
          </a:bodyPr>
          <a:lstStyle/>
          <a:p>
            <a:pPr algn="ctr" defTabSz="844083">
              <a:spcAft>
                <a:spcPts val="177"/>
              </a:spcAft>
              <a:defRPr/>
            </a:pPr>
            <a:r>
              <a:rPr lang="ja-JP" altLang="en-US" sz="1400" b="1" kern="0" dirty="0">
                <a:solidFill>
                  <a:srgbClr val="000000"/>
                </a:solidFill>
                <a:effectLst/>
                <a:latin typeface="Meiryo UI" panose="020B0604030504040204" pitchFamily="50" charset="-128"/>
                <a:ea typeface="Meiryo UI" panose="020B0604030504040204" pitchFamily="50" charset="-128"/>
              </a:rPr>
              <a:t>加入対象外</a:t>
            </a:r>
            <a:br>
              <a:rPr lang="en-US" altLang="ja-JP" sz="1400" b="1" kern="0" dirty="0">
                <a:solidFill>
                  <a:srgbClr val="000000"/>
                </a:solidFill>
                <a:effectLst/>
                <a:latin typeface="Meiryo UI" panose="020B0604030504040204" pitchFamily="50" charset="-128"/>
                <a:ea typeface="Meiryo UI" panose="020B0604030504040204" pitchFamily="50" charset="-128"/>
              </a:rPr>
            </a:br>
            <a:r>
              <a:rPr lang="en-US" altLang="ja-JP" sz="1600" b="1" kern="0" dirty="0">
                <a:solidFill>
                  <a:srgbClr val="000000"/>
                </a:solidFill>
                <a:effectLst/>
                <a:latin typeface="Meiryo UI" panose="020B0604030504040204" pitchFamily="50" charset="-128"/>
                <a:ea typeface="Meiryo UI" panose="020B0604030504040204" pitchFamily="50" charset="-128"/>
              </a:rPr>
              <a:t>1,040</a:t>
            </a:r>
            <a:r>
              <a:rPr lang="ja-JP" altLang="en-US" sz="1400" b="1" kern="0" dirty="0">
                <a:solidFill>
                  <a:srgbClr val="000000"/>
                </a:solidFill>
                <a:effectLst/>
                <a:latin typeface="Meiryo UI" panose="020B0604030504040204" pitchFamily="50" charset="-128"/>
                <a:ea typeface="Meiryo UI" panose="020B0604030504040204" pitchFamily="50" charset="-128"/>
              </a:rPr>
              <a:t>万人</a:t>
            </a:r>
          </a:p>
        </p:txBody>
      </p:sp>
      <p:pic>
        <p:nvPicPr>
          <p:cNvPr id="56" name="図 55">
            <a:extLst>
              <a:ext uri="{FF2B5EF4-FFF2-40B4-BE49-F238E27FC236}">
                <a16:creationId xmlns:a16="http://schemas.microsoft.com/office/drawing/2014/main" id="{D3BF7F53-58ED-AB51-53AB-D665374E221E}"/>
              </a:ext>
            </a:extLst>
          </p:cNvPr>
          <p:cNvPicPr>
            <a:picLocks noChangeAspect="1"/>
          </p:cNvPicPr>
          <p:nvPr/>
        </p:nvPicPr>
        <p:blipFill>
          <a:blip r:embed="rId9"/>
          <a:stretch>
            <a:fillRect/>
          </a:stretch>
        </p:blipFill>
        <p:spPr>
          <a:xfrm>
            <a:off x="6866070" y="4885518"/>
            <a:ext cx="865112" cy="846000"/>
          </a:xfrm>
          <a:prstGeom prst="rect">
            <a:avLst/>
          </a:prstGeom>
        </p:spPr>
      </p:pic>
      <p:cxnSp>
        <p:nvCxnSpPr>
          <p:cNvPr id="57" name="直線コネクタ 56">
            <a:extLst>
              <a:ext uri="{FF2B5EF4-FFF2-40B4-BE49-F238E27FC236}">
                <a16:creationId xmlns:a16="http://schemas.microsoft.com/office/drawing/2014/main" id="{C21A71F3-2B69-1D85-44E9-1E10093DE7B1}"/>
              </a:ext>
            </a:extLst>
          </p:cNvPr>
          <p:cNvCxnSpPr>
            <a:cxnSpLocks/>
          </p:cNvCxnSpPr>
          <p:nvPr/>
        </p:nvCxnSpPr>
        <p:spPr>
          <a:xfrm flipV="1">
            <a:off x="5272141" y="4470400"/>
            <a:ext cx="0" cy="603250"/>
          </a:xfrm>
          <a:prstGeom prst="line">
            <a:avLst/>
          </a:prstGeom>
          <a:ln w="19050" cap="rnd">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537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 name="グラフィックス 7">
            <a:extLst>
              <a:ext uri="{FF2B5EF4-FFF2-40B4-BE49-F238E27FC236}">
                <a16:creationId xmlns:a16="http://schemas.microsoft.com/office/drawing/2014/main" id="{29DB012A-584A-D7F1-774C-049D29299E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1" y="453424"/>
            <a:ext cx="4782489" cy="820964"/>
          </a:xfrm>
          <a:prstGeom prst="rect">
            <a:avLst/>
          </a:prstGeom>
        </p:spPr>
      </p:pic>
      <p:sp>
        <p:nvSpPr>
          <p:cNvPr id="12" name="テキスト ボックス 11">
            <a:extLst>
              <a:ext uri="{FF2B5EF4-FFF2-40B4-BE49-F238E27FC236}">
                <a16:creationId xmlns:a16="http://schemas.microsoft.com/office/drawing/2014/main" id="{85B3AB0C-5E53-2207-9A0B-2A731520A69B}"/>
              </a:ext>
            </a:extLst>
          </p:cNvPr>
          <p:cNvSpPr txBox="1"/>
          <p:nvPr/>
        </p:nvSpPr>
        <p:spPr>
          <a:xfrm>
            <a:off x="712481" y="515289"/>
            <a:ext cx="392607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150" normalizeH="0" baseline="0" noProof="0" dirty="0">
                <a:ln>
                  <a:noFill/>
                </a:ln>
                <a:effectLst/>
                <a:uLnTx/>
                <a:uFillTx/>
                <a:latin typeface="BIZ UDPゴシック" panose="020B0400000000000000" pitchFamily="50" charset="-128"/>
                <a:ea typeface="BIZ UDPゴシック" panose="020B0400000000000000" pitchFamily="50" charset="-128"/>
                <a:cs typeface="+mn-cs"/>
              </a:rPr>
              <a:t>短時間労働者に対する社会保険の</a:t>
            </a:r>
            <a:br>
              <a:rPr kumimoji="0" lang="en-US" altLang="ja-JP" sz="1800" b="1" i="0" u="none" strike="noStrike" kern="1200" cap="none" spc="15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0" lang="ja-JP" altLang="en-US" sz="1800" b="1" i="0" u="none" strike="noStrike" kern="1200" cap="none" spc="150" normalizeH="0" baseline="0" noProof="0" dirty="0">
                <a:ln>
                  <a:noFill/>
                </a:ln>
                <a:effectLst/>
                <a:uLnTx/>
                <a:uFillTx/>
                <a:latin typeface="BIZ UDPゴシック" panose="020B0400000000000000" pitchFamily="50" charset="-128"/>
                <a:ea typeface="BIZ UDPゴシック" panose="020B0400000000000000" pitchFamily="50" charset="-128"/>
                <a:cs typeface="+mn-cs"/>
              </a:rPr>
              <a:t>加入拡大に向けた検討について</a:t>
            </a:r>
          </a:p>
        </p:txBody>
      </p:sp>
      <p:sp>
        <p:nvSpPr>
          <p:cNvPr id="2" name="テキスト ボックス 1">
            <a:extLst>
              <a:ext uri="{FF2B5EF4-FFF2-40B4-BE49-F238E27FC236}">
                <a16:creationId xmlns:a16="http://schemas.microsoft.com/office/drawing/2014/main" id="{43651F88-FF56-EE6D-25A1-6ACF3E6B1BF2}"/>
              </a:ext>
            </a:extLst>
          </p:cNvPr>
          <p:cNvSpPr txBox="1"/>
          <p:nvPr/>
        </p:nvSpPr>
        <p:spPr>
          <a:xfrm>
            <a:off x="551993" y="1352408"/>
            <a:ext cx="8940175" cy="615233"/>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短時間労働者の社会保険加入拡大に向けて、企業の規模や労働時間、賃金などの条件についての検討が</a:t>
            </a:r>
            <a:br>
              <a:rPr kumimoji="1" lang="en-US" altLang="ja-JP" sz="1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br>
            <a:r>
              <a:rPr kumimoji="1" lang="ja-JP" altLang="en-US" sz="15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考えられます。</a:t>
            </a:r>
          </a:p>
        </p:txBody>
      </p:sp>
      <p:sp>
        <p:nvSpPr>
          <p:cNvPr id="3" name="Text Box 52">
            <a:extLst>
              <a:ext uri="{FF2B5EF4-FFF2-40B4-BE49-F238E27FC236}">
                <a16:creationId xmlns:a16="http://schemas.microsoft.com/office/drawing/2014/main" id="{1DEFDA93-BDC5-117B-9DA3-7BCBB0E0C778}"/>
              </a:ext>
            </a:extLst>
          </p:cNvPr>
          <p:cNvSpPr txBox="1">
            <a:spLocks noChangeArrowheads="1"/>
          </p:cNvSpPr>
          <p:nvPr/>
        </p:nvSpPr>
        <p:spPr bwMode="auto">
          <a:xfrm>
            <a:off x="1661576" y="1687277"/>
            <a:ext cx="2976980" cy="21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53" tIns="42176" rIns="84353" bIns="42176" numCol="1" anchor="t" anchorCtr="0" compatLnSpc="1">
            <a:prstTxWarp prst="textNoShape">
              <a:avLst/>
            </a:prstTxWarp>
          </a:bodyPr>
          <a:lstStyle/>
          <a:p>
            <a:pPr marL="328254" marR="0" lvl="0" indent="-328254" algn="just" defTabSz="843532"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）この他、学生の取扱いについても検討対象</a:t>
            </a:r>
            <a:endPar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24">
            <a:extLst>
              <a:ext uri="{FF2B5EF4-FFF2-40B4-BE49-F238E27FC236}">
                <a16:creationId xmlns:a16="http://schemas.microsoft.com/office/drawing/2014/main" id="{736EBD49-C679-6F55-60D4-C7B99EEB2249}"/>
              </a:ext>
            </a:extLst>
          </p:cNvPr>
          <p:cNvSpPr>
            <a:spLocks noChangeArrowheads="1"/>
          </p:cNvSpPr>
          <p:nvPr/>
        </p:nvSpPr>
        <p:spPr bwMode="auto">
          <a:xfrm>
            <a:off x="540954" y="2013364"/>
            <a:ext cx="1834430" cy="515654"/>
          </a:xfrm>
          <a:prstGeom prst="rect">
            <a:avLst/>
          </a:prstGeom>
          <a:noFill/>
          <a:ln w="9525">
            <a:noFill/>
            <a:miter lim="800000"/>
            <a:headEnd/>
            <a:tailEnd/>
          </a:ln>
        </p:spPr>
        <p:txBody>
          <a:bodyPr wrap="square">
            <a:spAutoFit/>
          </a:bodyPr>
          <a:lstStyle/>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292"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更なる短時間労働者の</a:t>
            </a:r>
            <a:endParaRPr kumimoji="0" lang="en-US" altLang="ja-JP" sz="1292"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292" b="1" i="0"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rPr>
              <a:t>加入拡大のイメージ</a:t>
            </a:r>
            <a:endParaRPr kumimoji="0" lang="en-US" altLang="ja-JP" sz="1292" b="0" i="1" u="none" strike="noStrike" kern="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B7173A42-459A-A232-ED89-297B2F7FD6F7}"/>
              </a:ext>
            </a:extLst>
          </p:cNvPr>
          <p:cNvSpPr txBox="1"/>
          <p:nvPr/>
        </p:nvSpPr>
        <p:spPr>
          <a:xfrm>
            <a:off x="1738406" y="2484838"/>
            <a:ext cx="521297" cy="3359638"/>
          </a:xfrm>
          <a:prstGeom prst="rect">
            <a:avLst/>
          </a:prstGeom>
          <a:noFill/>
        </p:spPr>
        <p:txBody>
          <a:bodyPr wrap="none" rtlCol="0">
            <a:spAutoFit/>
          </a:bodyPr>
          <a:lstStyle/>
          <a:p>
            <a:pPr marL="0" marR="0" lvl="0" indent="0" algn="r" defTabSz="457200" rtl="0" eaLnBrk="1" fontAlgn="auto" latinLnBrk="0" hangingPunct="1">
              <a:lnSpc>
                <a:spcPct val="4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200</a:t>
            </a:r>
          </a:p>
          <a:p>
            <a:pPr marL="0" marR="0" lvl="0" indent="0" algn="r" defTabSz="457200" rtl="0" eaLnBrk="1" fontAlgn="auto" latinLnBrk="0" hangingPunct="1">
              <a:lnSpc>
                <a:spcPct val="4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150</a:t>
            </a:r>
          </a:p>
          <a:p>
            <a:pPr marL="0" marR="0" lvl="0" indent="0" algn="r" defTabSz="457200" rtl="0" eaLnBrk="1" fontAlgn="auto" latinLnBrk="0" hangingPunct="1">
              <a:lnSpc>
                <a:spcPct val="4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100</a:t>
            </a:r>
          </a:p>
          <a:p>
            <a:pPr marL="0" marR="0" lvl="0" indent="0" algn="r" defTabSz="457200" rtl="0" eaLnBrk="1" fontAlgn="auto" latinLnBrk="0" hangingPunct="1">
              <a:lnSpc>
                <a:spcPct val="4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50</a:t>
            </a: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14" name="グループ化 13">
            <a:extLst>
              <a:ext uri="{FF2B5EF4-FFF2-40B4-BE49-F238E27FC236}">
                <a16:creationId xmlns:a16="http://schemas.microsoft.com/office/drawing/2014/main" id="{E774858C-B044-25B7-B9F7-D4771463063E}"/>
              </a:ext>
            </a:extLst>
          </p:cNvPr>
          <p:cNvGrpSpPr/>
          <p:nvPr/>
        </p:nvGrpSpPr>
        <p:grpSpPr>
          <a:xfrm>
            <a:off x="2293543" y="3036078"/>
            <a:ext cx="5502276" cy="3181246"/>
            <a:chOff x="2296719" y="2792834"/>
            <a:chExt cx="5502276" cy="3181246"/>
          </a:xfrm>
        </p:grpSpPr>
        <p:sp>
          <p:nvSpPr>
            <p:cNvPr id="16" name="フリーフォーム: 図形 15">
              <a:extLst>
                <a:ext uri="{FF2B5EF4-FFF2-40B4-BE49-F238E27FC236}">
                  <a16:creationId xmlns:a16="http://schemas.microsoft.com/office/drawing/2014/main" id="{59C36B83-F474-BFA3-7AF7-1CD2397239C7}"/>
                </a:ext>
              </a:extLst>
            </p:cNvPr>
            <p:cNvSpPr/>
            <p:nvPr/>
          </p:nvSpPr>
          <p:spPr>
            <a:xfrm>
              <a:off x="2296719" y="3917950"/>
              <a:ext cx="3825240" cy="2049780"/>
            </a:xfrm>
            <a:custGeom>
              <a:avLst/>
              <a:gdLst>
                <a:gd name="connsiteX0" fmla="*/ 0 w 3825240"/>
                <a:gd name="connsiteY0" fmla="*/ 15240 h 2049780"/>
                <a:gd name="connsiteX1" fmla="*/ 0 w 3825240"/>
                <a:gd name="connsiteY1" fmla="*/ 2049780 h 2049780"/>
                <a:gd name="connsiteX2" fmla="*/ 3825240 w 3825240"/>
                <a:gd name="connsiteY2" fmla="*/ 0 h 2049780"/>
                <a:gd name="connsiteX3" fmla="*/ 0 w 3825240"/>
                <a:gd name="connsiteY3" fmla="*/ 15240 h 2049780"/>
              </a:gdLst>
              <a:ahLst/>
              <a:cxnLst>
                <a:cxn ang="0">
                  <a:pos x="connsiteX0" y="connsiteY0"/>
                </a:cxn>
                <a:cxn ang="0">
                  <a:pos x="connsiteX1" y="connsiteY1"/>
                </a:cxn>
                <a:cxn ang="0">
                  <a:pos x="connsiteX2" y="connsiteY2"/>
                </a:cxn>
                <a:cxn ang="0">
                  <a:pos x="connsiteX3" y="connsiteY3"/>
                </a:cxn>
              </a:cxnLst>
              <a:rect l="l" t="t" r="r" b="b"/>
              <a:pathLst>
                <a:path w="3825240" h="2049780">
                  <a:moveTo>
                    <a:pt x="0" y="15240"/>
                  </a:moveTo>
                  <a:lnTo>
                    <a:pt x="0" y="2049780"/>
                  </a:lnTo>
                  <a:lnTo>
                    <a:pt x="3825240" y="0"/>
                  </a:lnTo>
                  <a:lnTo>
                    <a:pt x="0" y="15240"/>
                  </a:lnTo>
                  <a:close/>
                </a:path>
              </a:pathLst>
            </a:custGeom>
            <a:pattFill prst="dkVert">
              <a:fgClr>
                <a:srgbClr val="F0D0D9"/>
              </a:fgClr>
              <a:bgClr>
                <a:srgbClr val="F9EDEE"/>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7" name="正方形/長方形 16">
              <a:extLst>
                <a:ext uri="{FF2B5EF4-FFF2-40B4-BE49-F238E27FC236}">
                  <a16:creationId xmlns:a16="http://schemas.microsoft.com/office/drawing/2014/main" id="{D713CF20-5767-1469-721F-F8C042206036}"/>
                </a:ext>
              </a:extLst>
            </p:cNvPr>
            <p:cNvSpPr/>
            <p:nvPr/>
          </p:nvSpPr>
          <p:spPr>
            <a:xfrm>
              <a:off x="2299894" y="2797477"/>
              <a:ext cx="2712720" cy="1131050"/>
            </a:xfrm>
            <a:prstGeom prst="rect">
              <a:avLst/>
            </a:prstGeom>
            <a:pattFill prst="dkHorz">
              <a:fgClr>
                <a:schemeClr val="bg1"/>
              </a:fgClr>
              <a:bgClr>
                <a:srgbClr val="FFEFB3"/>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9" name="正方形/長方形 18">
              <a:extLst>
                <a:ext uri="{FF2B5EF4-FFF2-40B4-BE49-F238E27FC236}">
                  <a16:creationId xmlns:a16="http://schemas.microsoft.com/office/drawing/2014/main" id="{248213F3-8687-5F3A-3B1A-0E9BDCBF15B2}"/>
                </a:ext>
              </a:extLst>
            </p:cNvPr>
            <p:cNvSpPr/>
            <p:nvPr/>
          </p:nvSpPr>
          <p:spPr>
            <a:xfrm>
              <a:off x="6372049" y="2797477"/>
              <a:ext cx="1423770" cy="1131050"/>
            </a:xfrm>
            <a:prstGeom prst="rect">
              <a:avLst/>
            </a:prstGeom>
            <a:pattFill prst="wdUpDiag">
              <a:fgClr>
                <a:schemeClr val="bg1"/>
              </a:fgClr>
              <a:bgClr>
                <a:srgbClr val="FFEFB3"/>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D47D3674-F581-6DF1-4BE2-643955AA935E}"/>
                </a:ext>
              </a:extLst>
            </p:cNvPr>
            <p:cNvSpPr/>
            <p:nvPr/>
          </p:nvSpPr>
          <p:spPr>
            <a:xfrm>
              <a:off x="3746716" y="2792834"/>
              <a:ext cx="2630054" cy="1616885"/>
            </a:xfrm>
            <a:prstGeom prst="rect">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1" name="フリーフォーム: 図形 20">
              <a:extLst>
                <a:ext uri="{FF2B5EF4-FFF2-40B4-BE49-F238E27FC236}">
                  <a16:creationId xmlns:a16="http://schemas.microsoft.com/office/drawing/2014/main" id="{BE9D1370-9BE9-1F52-969D-1C5E5B340414}"/>
                </a:ext>
              </a:extLst>
            </p:cNvPr>
            <p:cNvSpPr/>
            <p:nvPr/>
          </p:nvSpPr>
          <p:spPr>
            <a:xfrm>
              <a:off x="2299895" y="2989580"/>
              <a:ext cx="5499100" cy="2984500"/>
            </a:xfrm>
            <a:custGeom>
              <a:avLst/>
              <a:gdLst>
                <a:gd name="connsiteX0" fmla="*/ 5486400 w 5495925"/>
                <a:gd name="connsiteY0" fmla="*/ 0 h 2971800"/>
                <a:gd name="connsiteX1" fmla="*/ 0 w 5495925"/>
                <a:gd name="connsiteY1" fmla="*/ 2971800 h 2971800"/>
                <a:gd name="connsiteX2" fmla="*/ 5495925 w 5495925"/>
                <a:gd name="connsiteY2" fmla="*/ 2971800 h 2971800"/>
                <a:gd name="connsiteX3" fmla="*/ 5486400 w 5495925"/>
                <a:gd name="connsiteY3" fmla="*/ 0 h 2971800"/>
                <a:gd name="connsiteX0" fmla="*/ 5499100 w 5499100"/>
                <a:gd name="connsiteY0" fmla="*/ 0 h 2984500"/>
                <a:gd name="connsiteX1" fmla="*/ 0 w 5499100"/>
                <a:gd name="connsiteY1" fmla="*/ 2984500 h 2984500"/>
                <a:gd name="connsiteX2" fmla="*/ 5495925 w 5499100"/>
                <a:gd name="connsiteY2" fmla="*/ 2984500 h 2984500"/>
                <a:gd name="connsiteX3" fmla="*/ 5499100 w 5499100"/>
                <a:gd name="connsiteY3" fmla="*/ 0 h 2984500"/>
              </a:gdLst>
              <a:ahLst/>
              <a:cxnLst>
                <a:cxn ang="0">
                  <a:pos x="connsiteX0" y="connsiteY0"/>
                </a:cxn>
                <a:cxn ang="0">
                  <a:pos x="connsiteX1" y="connsiteY1"/>
                </a:cxn>
                <a:cxn ang="0">
                  <a:pos x="connsiteX2" y="connsiteY2"/>
                </a:cxn>
                <a:cxn ang="0">
                  <a:pos x="connsiteX3" y="connsiteY3"/>
                </a:cxn>
              </a:cxnLst>
              <a:rect l="l" t="t" r="r" b="b"/>
              <a:pathLst>
                <a:path w="5499100" h="2984500">
                  <a:moveTo>
                    <a:pt x="5499100" y="0"/>
                  </a:moveTo>
                  <a:lnTo>
                    <a:pt x="0" y="2984500"/>
                  </a:lnTo>
                  <a:lnTo>
                    <a:pt x="5495925" y="2984500"/>
                  </a:lnTo>
                  <a:cubicBezTo>
                    <a:pt x="5496983" y="1989667"/>
                    <a:pt x="5498042" y="994833"/>
                    <a:pt x="5499100" y="0"/>
                  </a:cubicBezTo>
                  <a:close/>
                </a:path>
              </a:pathLst>
            </a:cu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18" name="正方形/長方形 24">
            <a:extLst>
              <a:ext uri="{FF2B5EF4-FFF2-40B4-BE49-F238E27FC236}">
                <a16:creationId xmlns:a16="http://schemas.microsoft.com/office/drawing/2014/main" id="{3F90A5A4-B2CB-052F-84AA-DDC398FABB49}"/>
              </a:ext>
            </a:extLst>
          </p:cNvPr>
          <p:cNvSpPr>
            <a:spLocks noChangeArrowheads="1"/>
          </p:cNvSpPr>
          <p:nvPr/>
        </p:nvSpPr>
        <p:spPr bwMode="auto">
          <a:xfrm>
            <a:off x="2339816" y="3599511"/>
            <a:ext cx="916068" cy="515654"/>
          </a:xfrm>
          <a:prstGeom prst="rect">
            <a:avLst/>
          </a:prstGeom>
          <a:noFill/>
          <a:ln w="9525">
            <a:noFill/>
            <a:miter lim="800000"/>
            <a:headEnd/>
            <a:tailEnd/>
          </a:ln>
        </p:spPr>
        <p:txBody>
          <a:bodyPr wrap="square">
            <a:spAutoFit/>
          </a:bodyPr>
          <a:lstStyle/>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国年</a:t>
            </a:r>
            <a:r>
              <a:rPr kumimoji="0" lang="en-US" altLang="ja-JP"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1</a:t>
            </a:r>
            <a:r>
              <a:rPr kumimoji="0" lang="ja-JP" altLang="en-US"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号</a:t>
            </a:r>
            <a:endParaRPr kumimoji="0" lang="en-US" altLang="ja-JP"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・国保</a:t>
            </a:r>
            <a:endParaRPr kumimoji="0" lang="en-US" altLang="ja-JP" sz="1292" b="0" i="1"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endParaRPr>
          </a:p>
        </p:txBody>
      </p:sp>
      <p:sp>
        <p:nvSpPr>
          <p:cNvPr id="22" name="正方形/長方形 24">
            <a:extLst>
              <a:ext uri="{FF2B5EF4-FFF2-40B4-BE49-F238E27FC236}">
                <a16:creationId xmlns:a16="http://schemas.microsoft.com/office/drawing/2014/main" id="{A131FB49-8E18-7163-2D70-9C797C68F23C}"/>
              </a:ext>
            </a:extLst>
          </p:cNvPr>
          <p:cNvSpPr>
            <a:spLocks noChangeArrowheads="1"/>
          </p:cNvSpPr>
          <p:nvPr/>
        </p:nvSpPr>
        <p:spPr bwMode="auto">
          <a:xfrm>
            <a:off x="2350530" y="4663171"/>
            <a:ext cx="2170350" cy="938975"/>
          </a:xfrm>
          <a:prstGeom prst="rect">
            <a:avLst/>
          </a:prstGeom>
          <a:noFill/>
          <a:ln w="9525">
            <a:noFill/>
            <a:miter lim="800000"/>
            <a:headEnd/>
            <a:tailEnd/>
          </a:ln>
        </p:spPr>
        <p:txBody>
          <a:bodyPr wrap="square">
            <a:spAutoFit/>
          </a:bodyPr>
          <a:lstStyle/>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国年</a:t>
            </a:r>
            <a:r>
              <a:rPr kumimoji="0" lang="en-US" altLang="ja-JP"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3</a:t>
            </a:r>
            <a:r>
              <a:rPr kumimoji="0" lang="ja-JP" altLang="en-US"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号・健保の</a:t>
            </a:r>
            <a:br>
              <a:rPr kumimoji="0" lang="en-US" altLang="ja-JP"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br>
            <a:r>
              <a:rPr kumimoji="0" lang="ja-JP" altLang="en-US"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被扶養者</a:t>
            </a:r>
            <a:endParaRPr kumimoji="0" lang="en-US" altLang="ja-JP"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endParaRPr>
          </a:p>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　　</a:t>
            </a:r>
            <a:r>
              <a:rPr kumimoji="0" lang="en-US" altLang="ja-JP"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or</a:t>
            </a:r>
          </a:p>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国年</a:t>
            </a:r>
            <a:r>
              <a:rPr kumimoji="0" lang="en-US" altLang="ja-JP"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1</a:t>
            </a:r>
            <a:r>
              <a:rPr kumimoji="0" lang="ja-JP" altLang="en-US" sz="1292" b="1"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rPr>
              <a:t>号・国保</a:t>
            </a:r>
            <a:endParaRPr kumimoji="0" lang="en-US" altLang="ja-JP" sz="1292" b="0" i="0" u="none" strike="noStrike" kern="0" cap="none" spc="0" normalizeH="0" baseline="0" noProof="0" dirty="0">
              <a:ln>
                <a:noFill/>
              </a:ln>
              <a:solidFill>
                <a:srgbClr val="000000"/>
              </a:solidFill>
              <a:effectLst>
                <a:glow rad="63500">
                  <a:prstClr val="white"/>
                </a:glow>
              </a:effectLst>
              <a:uLnTx/>
              <a:uFillTx/>
              <a:latin typeface="Meiryo UI" panose="020B0604030504040204" pitchFamily="50" charset="-128"/>
              <a:ea typeface="Meiryo UI" panose="020B0604030504040204" pitchFamily="50" charset="-128"/>
              <a:cs typeface="+mn-cs"/>
            </a:endParaRPr>
          </a:p>
        </p:txBody>
      </p:sp>
      <p:sp>
        <p:nvSpPr>
          <p:cNvPr id="25" name="正方形/長方形 24">
            <a:extLst>
              <a:ext uri="{FF2B5EF4-FFF2-40B4-BE49-F238E27FC236}">
                <a16:creationId xmlns:a16="http://schemas.microsoft.com/office/drawing/2014/main" id="{A4C611B8-4AAC-8E81-2667-D601949CFA94}"/>
              </a:ext>
            </a:extLst>
          </p:cNvPr>
          <p:cNvSpPr>
            <a:spLocks noChangeArrowheads="1"/>
          </p:cNvSpPr>
          <p:nvPr/>
        </p:nvSpPr>
        <p:spPr bwMode="auto">
          <a:xfrm>
            <a:off x="6873983" y="3537303"/>
            <a:ext cx="2073649" cy="455317"/>
          </a:xfrm>
          <a:prstGeom prst="rect">
            <a:avLst/>
          </a:prstGeom>
          <a:noFill/>
          <a:ln w="9525">
            <a:noFill/>
            <a:miter lim="800000"/>
            <a:headEnd/>
            <a:tailEnd/>
          </a:ln>
        </p:spPr>
        <p:txBody>
          <a:bodyPr wrap="square">
            <a:spAutoFit/>
          </a:bodyPr>
          <a:lstStyle/>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1292"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時給</a:t>
            </a:r>
            <a:r>
              <a:rPr kumimoji="0" lang="en-US" altLang="ja-JP" sz="1292"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951</a:t>
            </a:r>
            <a:r>
              <a:rPr kumimoji="0" lang="ja-JP" altLang="en-US" sz="1292"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円の場合</a:t>
            </a:r>
            <a:endParaRPr kumimoji="0" lang="en-US" altLang="ja-JP" sz="1292"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2024</a:t>
            </a:r>
            <a:r>
              <a:rPr kumimoji="0" lang="ja-JP" altLang="en-US"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年度　最低賃金の最低値）</a:t>
            </a:r>
            <a:endParaRPr kumimoji="0" lang="en-US" altLang="ja-JP" sz="9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6" name="正方形/長方形 24">
            <a:extLst>
              <a:ext uri="{FF2B5EF4-FFF2-40B4-BE49-F238E27FC236}">
                <a16:creationId xmlns:a16="http://schemas.microsoft.com/office/drawing/2014/main" id="{0A81734E-73A1-3558-5BE0-D0403D9B9E55}"/>
              </a:ext>
            </a:extLst>
          </p:cNvPr>
          <p:cNvSpPr>
            <a:spLocks noChangeArrowheads="1"/>
          </p:cNvSpPr>
          <p:nvPr/>
        </p:nvSpPr>
        <p:spPr bwMode="auto">
          <a:xfrm>
            <a:off x="7915752" y="6217702"/>
            <a:ext cx="1696349" cy="276999"/>
          </a:xfrm>
          <a:prstGeom prst="rect">
            <a:avLst/>
          </a:prstGeom>
          <a:noFill/>
          <a:ln w="9525">
            <a:noFill/>
            <a:miter lim="800000"/>
            <a:headEnd/>
            <a:tailEnd/>
          </a:ln>
        </p:spPr>
        <p:txBody>
          <a:bodyPr wrap="square">
            <a:spAutoFit/>
          </a:bodyPr>
          <a:lstStyle/>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週労働時間（時間）</a:t>
            </a:r>
            <a:endParaRPr kumimoji="0"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7" name="テキスト ボックス 36">
            <a:extLst>
              <a:ext uri="{FF2B5EF4-FFF2-40B4-BE49-F238E27FC236}">
                <a16:creationId xmlns:a16="http://schemas.microsoft.com/office/drawing/2014/main" id="{41A1B314-20B8-AEF3-D404-178F61DBF70D}"/>
              </a:ext>
            </a:extLst>
          </p:cNvPr>
          <p:cNvSpPr txBox="1"/>
          <p:nvPr/>
        </p:nvSpPr>
        <p:spPr>
          <a:xfrm>
            <a:off x="2597326" y="6211352"/>
            <a:ext cx="5624432" cy="307777"/>
          </a:xfrm>
          <a:prstGeom prst="rect">
            <a:avLst/>
          </a:prstGeom>
          <a:noFill/>
        </p:spPr>
        <p:txBody>
          <a:bodyPr wrap="square" rtlCol="0">
            <a:spAutoFit/>
          </a:bodyPr>
          <a:lstStyle/>
          <a:p>
            <a:pPr marL="0" lvl="1" defTabSz="982663">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15	20	25	30	35	40</a:t>
            </a: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9" name="直線コネクタ 38">
            <a:extLst>
              <a:ext uri="{FF2B5EF4-FFF2-40B4-BE49-F238E27FC236}">
                <a16:creationId xmlns:a16="http://schemas.microsoft.com/office/drawing/2014/main" id="{A0E130E4-6AA6-82FA-EBD0-90B3ED0EFFCD}"/>
              </a:ext>
            </a:extLst>
          </p:cNvPr>
          <p:cNvCxnSpPr/>
          <p:nvPr/>
        </p:nvCxnSpPr>
        <p:spPr>
          <a:xfrm>
            <a:off x="2296719" y="4198447"/>
            <a:ext cx="4075330" cy="0"/>
          </a:xfrm>
          <a:prstGeom prst="line">
            <a:avLst/>
          </a:prstGeom>
          <a:ln w="38100">
            <a:solidFill>
              <a:srgbClr val="CE6180"/>
            </a:solidFill>
          </a:ln>
        </p:spPr>
        <p:style>
          <a:lnRef idx="1">
            <a:schemeClr val="accent1"/>
          </a:lnRef>
          <a:fillRef idx="0">
            <a:schemeClr val="accent1"/>
          </a:fillRef>
          <a:effectRef idx="0">
            <a:schemeClr val="accent1"/>
          </a:effectRef>
          <a:fontRef idx="minor">
            <a:schemeClr val="tx1"/>
          </a:fontRef>
        </p:style>
      </p:cxnSp>
      <p:sp>
        <p:nvSpPr>
          <p:cNvPr id="40" name="正方形/長方形 24">
            <a:extLst>
              <a:ext uri="{FF2B5EF4-FFF2-40B4-BE49-F238E27FC236}">
                <a16:creationId xmlns:a16="http://schemas.microsoft.com/office/drawing/2014/main" id="{79DA7D62-6EC2-B0E6-D91B-9DBBBF84CA7F}"/>
              </a:ext>
            </a:extLst>
          </p:cNvPr>
          <p:cNvSpPr>
            <a:spLocks noChangeArrowheads="1"/>
          </p:cNvSpPr>
          <p:nvPr/>
        </p:nvSpPr>
        <p:spPr bwMode="auto">
          <a:xfrm>
            <a:off x="961286" y="2979074"/>
            <a:ext cx="1079197" cy="487313"/>
          </a:xfrm>
          <a:prstGeom prst="rect">
            <a:avLst/>
          </a:prstGeom>
          <a:noFill/>
          <a:ln w="9525">
            <a:noFill/>
            <a:miter lim="800000"/>
            <a:headEnd/>
            <a:tailEnd/>
          </a:ln>
        </p:spPr>
        <p:txBody>
          <a:bodyPr wrap="square">
            <a:spAutoFit/>
          </a:bodyPr>
          <a:lstStyle/>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年収</a:t>
            </a:r>
            <a:endParaRPr kumimoji="0"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（万円）</a:t>
            </a:r>
            <a:endParaRPr kumimoji="0" lang="en-US" altLang="ja-JP" sz="12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1" name="正方形/長方形 24">
            <a:extLst>
              <a:ext uri="{FF2B5EF4-FFF2-40B4-BE49-F238E27FC236}">
                <a16:creationId xmlns:a16="http://schemas.microsoft.com/office/drawing/2014/main" id="{82D27A29-3C5C-D9EC-85E9-E64E40F79602}"/>
              </a:ext>
            </a:extLst>
          </p:cNvPr>
          <p:cNvSpPr>
            <a:spLocks noChangeArrowheads="1"/>
          </p:cNvSpPr>
          <p:nvPr/>
        </p:nvSpPr>
        <p:spPr bwMode="auto">
          <a:xfrm>
            <a:off x="562472" y="4067389"/>
            <a:ext cx="1723982" cy="490006"/>
          </a:xfrm>
          <a:prstGeom prst="rect">
            <a:avLst/>
          </a:prstGeom>
          <a:noFill/>
          <a:ln w="9525">
            <a:noFill/>
            <a:miter lim="800000"/>
            <a:headEnd/>
            <a:tailEnd/>
          </a:ln>
        </p:spPr>
        <p:txBody>
          <a:bodyPr wrap="square">
            <a:spAutoFit/>
          </a:bodyPr>
          <a:lstStyle/>
          <a:p>
            <a:pPr marL="0" marR="0" lvl="0" indent="0" algn="r" defTabSz="844083" rtl="0" eaLnBrk="1" fontAlgn="auto" latinLnBrk="0" hangingPunct="1">
              <a:lnSpc>
                <a:spcPct val="100000"/>
              </a:lnSpc>
              <a:spcBef>
                <a:spcPts val="0"/>
              </a:spcBef>
              <a:spcAft>
                <a:spcPts val="177"/>
              </a:spcAft>
              <a:buClrTx/>
              <a:buSzTx/>
              <a:buFontTx/>
              <a:buNone/>
              <a:tabLst/>
              <a:defRPr/>
            </a:pPr>
            <a:r>
              <a:rPr kumimoji="0" lang="ja-JP" altLang="en-US" sz="1292" b="1" i="0" u="none" strike="noStrike" kern="0" cap="none" spc="0" normalizeH="0" baseline="0" noProof="0" dirty="0">
                <a:ln>
                  <a:noFill/>
                </a:ln>
                <a:solidFill>
                  <a:srgbClr val="CE6180"/>
                </a:solidFill>
                <a:effectLst>
                  <a:glow rad="63500">
                    <a:prstClr val="white"/>
                  </a:glow>
                </a:effectLst>
                <a:uLnTx/>
                <a:uFillTx/>
                <a:latin typeface="Meiryo UI" panose="020B0604030504040204" pitchFamily="50" charset="-128"/>
                <a:ea typeface="Meiryo UI" panose="020B0604030504040204" pitchFamily="50" charset="-128"/>
                <a:cs typeface="+mn-cs"/>
              </a:rPr>
              <a:t>被扶養者認定基準</a:t>
            </a:r>
            <a:br>
              <a:rPr kumimoji="0" lang="en-US" altLang="ja-JP" sz="1292" b="1" i="0" u="none" strike="noStrike" kern="0" cap="none" spc="0" normalizeH="0" baseline="0" noProof="0" dirty="0">
                <a:ln>
                  <a:noFill/>
                </a:ln>
                <a:solidFill>
                  <a:srgbClr val="CE6180"/>
                </a:solidFill>
                <a:effectLst>
                  <a:glow rad="63500">
                    <a:prstClr val="white"/>
                  </a:glow>
                </a:effectLst>
                <a:uLnTx/>
                <a:uFillTx/>
                <a:latin typeface="Meiryo UI" panose="020B0604030504040204" pitchFamily="50" charset="-128"/>
                <a:ea typeface="Meiryo UI" panose="020B0604030504040204" pitchFamily="50" charset="-128"/>
                <a:cs typeface="+mn-cs"/>
              </a:rPr>
            </a:br>
            <a:r>
              <a:rPr kumimoji="0" lang="ja-JP" altLang="en-US" sz="1292" b="1" i="0" u="none" strike="noStrike" kern="0" cap="none" spc="0" normalizeH="0" baseline="0" noProof="0" dirty="0">
                <a:ln>
                  <a:noFill/>
                </a:ln>
                <a:solidFill>
                  <a:srgbClr val="CE6180"/>
                </a:solidFill>
                <a:effectLst>
                  <a:glow rad="63500">
                    <a:prstClr val="white"/>
                  </a:glow>
                </a:effectLst>
                <a:uLnTx/>
                <a:uFillTx/>
                <a:latin typeface="Meiryo UI" panose="020B0604030504040204" pitchFamily="50" charset="-128"/>
                <a:ea typeface="Meiryo UI" panose="020B0604030504040204" pitchFamily="50" charset="-128"/>
                <a:cs typeface="+mn-cs"/>
              </a:rPr>
              <a:t>（</a:t>
            </a:r>
            <a:r>
              <a:rPr kumimoji="0" lang="en-US" altLang="ja-JP" sz="1292" b="1" i="0" u="none" strike="noStrike" kern="0" cap="none" spc="0" normalizeH="0" baseline="0" noProof="0" dirty="0">
                <a:ln>
                  <a:noFill/>
                </a:ln>
                <a:solidFill>
                  <a:srgbClr val="CE6180"/>
                </a:solidFill>
                <a:effectLst>
                  <a:glow rad="63500">
                    <a:prstClr val="white"/>
                  </a:glow>
                </a:effectLst>
                <a:uLnTx/>
                <a:uFillTx/>
                <a:latin typeface="Meiryo UI" panose="020B0604030504040204" pitchFamily="50" charset="-128"/>
                <a:ea typeface="Meiryo UI" panose="020B0604030504040204" pitchFamily="50" charset="-128"/>
                <a:cs typeface="+mn-cs"/>
              </a:rPr>
              <a:t>130</a:t>
            </a:r>
            <a:r>
              <a:rPr kumimoji="0" lang="ja-JP" altLang="en-US" sz="1292" b="1" i="0" u="none" strike="noStrike" kern="0" cap="none" spc="0" normalizeH="0" baseline="0" noProof="0" dirty="0">
                <a:ln>
                  <a:noFill/>
                </a:ln>
                <a:solidFill>
                  <a:srgbClr val="CE6180"/>
                </a:solidFill>
                <a:effectLst>
                  <a:glow rad="63500">
                    <a:prstClr val="white"/>
                  </a:glow>
                </a:effectLst>
                <a:uLnTx/>
                <a:uFillTx/>
                <a:latin typeface="Meiryo UI" panose="020B0604030504040204" pitchFamily="50" charset="-128"/>
                <a:ea typeface="Meiryo UI" panose="020B0604030504040204" pitchFamily="50" charset="-128"/>
                <a:cs typeface="+mn-cs"/>
              </a:rPr>
              <a:t>万円）</a:t>
            </a:r>
            <a:endParaRPr kumimoji="0" lang="en-US" altLang="ja-JP" sz="1292" b="1" i="0" u="none" strike="noStrike" kern="0" cap="none" spc="0" normalizeH="0" baseline="0" noProof="0" dirty="0">
              <a:ln>
                <a:noFill/>
              </a:ln>
              <a:solidFill>
                <a:srgbClr val="CE6180"/>
              </a:solidFill>
              <a:effectLst>
                <a:glow rad="63500">
                  <a:prstClr val="white"/>
                </a:glow>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EFDE513F-4093-F8C1-7B81-98F7BF528FC0}"/>
              </a:ext>
            </a:extLst>
          </p:cNvPr>
          <p:cNvSpPr/>
          <p:nvPr/>
        </p:nvSpPr>
        <p:spPr>
          <a:xfrm>
            <a:off x="2296719" y="3025986"/>
            <a:ext cx="5499100" cy="3191716"/>
          </a:xfrm>
          <a:prstGeom prst="rect">
            <a:avLst/>
          </a:prstGeom>
          <a:no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26" name="直線矢印コネクタ 25">
            <a:extLst>
              <a:ext uri="{FF2B5EF4-FFF2-40B4-BE49-F238E27FC236}">
                <a16:creationId xmlns:a16="http://schemas.microsoft.com/office/drawing/2014/main" id="{0F5749B8-5A65-BF23-EDAC-2BD9CEEBE82D}"/>
              </a:ext>
            </a:extLst>
          </p:cNvPr>
          <p:cNvCxnSpPr>
            <a:cxnSpLocks/>
            <a:stCxn id="21" idx="1"/>
          </p:cNvCxnSpPr>
          <p:nvPr/>
        </p:nvCxnSpPr>
        <p:spPr>
          <a:xfrm flipV="1">
            <a:off x="2296719" y="3114925"/>
            <a:ext cx="5749823" cy="3102399"/>
          </a:xfrm>
          <a:prstGeom prst="straightConnector1">
            <a:avLst/>
          </a:prstGeom>
          <a:ln w="50800">
            <a:solidFill>
              <a:srgbClr val="6FB77B"/>
            </a:solidFill>
            <a:tailEnd type="triangle"/>
          </a:ln>
        </p:spPr>
        <p:style>
          <a:lnRef idx="1">
            <a:schemeClr val="accent1"/>
          </a:lnRef>
          <a:fillRef idx="0">
            <a:schemeClr val="accent1"/>
          </a:fillRef>
          <a:effectRef idx="0">
            <a:schemeClr val="accent1"/>
          </a:effectRef>
          <a:fontRef idx="minor">
            <a:schemeClr val="tx1"/>
          </a:fontRef>
        </p:style>
      </p:cxnSp>
      <p:sp>
        <p:nvSpPr>
          <p:cNvPr id="43" name="正方形/長方形 24">
            <a:extLst>
              <a:ext uri="{FF2B5EF4-FFF2-40B4-BE49-F238E27FC236}">
                <a16:creationId xmlns:a16="http://schemas.microsoft.com/office/drawing/2014/main" id="{8A73C5B7-F5F0-DC38-19E1-2CE276FA2012}"/>
              </a:ext>
            </a:extLst>
          </p:cNvPr>
          <p:cNvSpPr>
            <a:spLocks noChangeArrowheads="1"/>
          </p:cNvSpPr>
          <p:nvPr/>
        </p:nvSpPr>
        <p:spPr bwMode="auto">
          <a:xfrm>
            <a:off x="4553650" y="3167148"/>
            <a:ext cx="1031051" cy="261610"/>
          </a:xfrm>
          <a:prstGeom prst="rect">
            <a:avLst/>
          </a:prstGeom>
          <a:solidFill>
            <a:schemeClr val="bg1"/>
          </a:solidFill>
          <a:ln w="9525">
            <a:solidFill>
              <a:schemeClr val="tx1">
                <a:lumMod val="50000"/>
                <a:lumOff val="50000"/>
              </a:schemeClr>
            </a:solidFill>
            <a:miter lim="800000"/>
            <a:headEnd/>
            <a:tailEnd/>
          </a:ln>
        </p:spPr>
        <p:txBody>
          <a:bodyPr wrap="none">
            <a:spAutoFit/>
          </a:bodyPr>
          <a:lstStyle/>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11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短時間労働者</a:t>
            </a:r>
            <a:endParaRPr kumimoji="0" lang="en-US" altLang="ja-JP" sz="11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24">
            <a:extLst>
              <a:ext uri="{FF2B5EF4-FFF2-40B4-BE49-F238E27FC236}">
                <a16:creationId xmlns:a16="http://schemas.microsoft.com/office/drawing/2014/main" id="{38BD3931-37F4-3837-30CD-EA0303323B3A}"/>
              </a:ext>
            </a:extLst>
          </p:cNvPr>
          <p:cNvSpPr>
            <a:spLocks noChangeArrowheads="1"/>
          </p:cNvSpPr>
          <p:nvPr/>
        </p:nvSpPr>
        <p:spPr bwMode="auto">
          <a:xfrm>
            <a:off x="6611221" y="3103930"/>
            <a:ext cx="907867" cy="261610"/>
          </a:xfrm>
          <a:prstGeom prst="rect">
            <a:avLst/>
          </a:prstGeom>
          <a:solidFill>
            <a:schemeClr val="bg1"/>
          </a:solidFill>
          <a:ln w="9525">
            <a:solidFill>
              <a:schemeClr val="tx1">
                <a:lumMod val="50000"/>
                <a:lumOff val="50000"/>
              </a:schemeClr>
            </a:solidFill>
            <a:miter lim="800000"/>
            <a:headEnd/>
            <a:tailEnd/>
          </a:ln>
        </p:spPr>
        <p:txBody>
          <a:bodyPr wrap="none" lIns="36000" rIns="36000">
            <a:spAutoFit/>
          </a:bodyPr>
          <a:lstStyle/>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11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通常の労働者</a:t>
            </a:r>
            <a:endParaRPr kumimoji="0" lang="en-US" altLang="ja-JP" sz="11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6" name="フリーフォーム: 図形 45">
            <a:extLst>
              <a:ext uri="{FF2B5EF4-FFF2-40B4-BE49-F238E27FC236}">
                <a16:creationId xmlns:a16="http://schemas.microsoft.com/office/drawing/2014/main" id="{9D494888-9093-4CE9-F072-B79E953A915B}"/>
              </a:ext>
            </a:extLst>
          </p:cNvPr>
          <p:cNvSpPr/>
          <p:nvPr/>
        </p:nvSpPr>
        <p:spPr>
          <a:xfrm flipV="1">
            <a:off x="2289682" y="2086219"/>
            <a:ext cx="6239721" cy="1044035"/>
          </a:xfrm>
          <a:custGeom>
            <a:avLst/>
            <a:gdLst>
              <a:gd name="connsiteX0" fmla="*/ 0 w 6129917"/>
              <a:gd name="connsiteY0" fmla="*/ 1015460 h 1015460"/>
              <a:gd name="connsiteX1" fmla="*/ 6129917 w 6129917"/>
              <a:gd name="connsiteY1" fmla="*/ 1015460 h 1015460"/>
              <a:gd name="connsiteX2" fmla="*/ 6129917 w 6129917"/>
              <a:gd name="connsiteY2" fmla="*/ 270108 h 1015460"/>
              <a:gd name="connsiteX3" fmla="*/ 3662499 w 6129917"/>
              <a:gd name="connsiteY3" fmla="*/ 270108 h 1015460"/>
              <a:gd name="connsiteX4" fmla="*/ 3429265 w 6129917"/>
              <a:gd name="connsiteY4" fmla="*/ 0 h 1015460"/>
              <a:gd name="connsiteX5" fmla="*/ 3196031 w 6129917"/>
              <a:gd name="connsiteY5" fmla="*/ 270108 h 1015460"/>
              <a:gd name="connsiteX6" fmla="*/ 0 w 6129917"/>
              <a:gd name="connsiteY6" fmla="*/ 270108 h 1015460"/>
              <a:gd name="connsiteX0" fmla="*/ 0 w 6129917"/>
              <a:gd name="connsiteY0" fmla="*/ 1015460 h 1015460"/>
              <a:gd name="connsiteX1" fmla="*/ 6129917 w 6129917"/>
              <a:gd name="connsiteY1" fmla="*/ 1015460 h 1015460"/>
              <a:gd name="connsiteX2" fmla="*/ 6129917 w 6129917"/>
              <a:gd name="connsiteY2" fmla="*/ 270108 h 1015460"/>
              <a:gd name="connsiteX3" fmla="*/ 3662499 w 6129917"/>
              <a:gd name="connsiteY3" fmla="*/ 270108 h 1015460"/>
              <a:gd name="connsiteX4" fmla="*/ 3429265 w 6129917"/>
              <a:gd name="connsiteY4" fmla="*/ 0 h 1015460"/>
              <a:gd name="connsiteX5" fmla="*/ 2410011 w 6129917"/>
              <a:gd name="connsiteY5" fmla="*/ 270108 h 1015460"/>
              <a:gd name="connsiteX6" fmla="*/ 0 w 6129917"/>
              <a:gd name="connsiteY6" fmla="*/ 270108 h 1015460"/>
              <a:gd name="connsiteX7" fmla="*/ 0 w 6129917"/>
              <a:gd name="connsiteY7" fmla="*/ 1015460 h 1015460"/>
              <a:gd name="connsiteX0" fmla="*/ 0 w 6129917"/>
              <a:gd name="connsiteY0" fmla="*/ 1044035 h 1044035"/>
              <a:gd name="connsiteX1" fmla="*/ 6129917 w 6129917"/>
              <a:gd name="connsiteY1" fmla="*/ 1044035 h 1044035"/>
              <a:gd name="connsiteX2" fmla="*/ 6129917 w 6129917"/>
              <a:gd name="connsiteY2" fmla="*/ 298683 h 1044035"/>
              <a:gd name="connsiteX3" fmla="*/ 3662499 w 6129917"/>
              <a:gd name="connsiteY3" fmla="*/ 298683 h 1044035"/>
              <a:gd name="connsiteX4" fmla="*/ 2680675 w 6129917"/>
              <a:gd name="connsiteY4" fmla="*/ 0 h 1044035"/>
              <a:gd name="connsiteX5" fmla="*/ 2410011 w 6129917"/>
              <a:gd name="connsiteY5" fmla="*/ 298683 h 1044035"/>
              <a:gd name="connsiteX6" fmla="*/ 0 w 6129917"/>
              <a:gd name="connsiteY6" fmla="*/ 298683 h 1044035"/>
              <a:gd name="connsiteX7" fmla="*/ 0 w 6129917"/>
              <a:gd name="connsiteY7" fmla="*/ 1044035 h 1044035"/>
              <a:gd name="connsiteX0" fmla="*/ 0 w 6129917"/>
              <a:gd name="connsiteY0" fmla="*/ 1044035 h 1044035"/>
              <a:gd name="connsiteX1" fmla="*/ 6129917 w 6129917"/>
              <a:gd name="connsiteY1" fmla="*/ 1044035 h 1044035"/>
              <a:gd name="connsiteX2" fmla="*/ 6129917 w 6129917"/>
              <a:gd name="connsiteY2" fmla="*/ 298683 h 1044035"/>
              <a:gd name="connsiteX3" fmla="*/ 2890515 w 6129917"/>
              <a:gd name="connsiteY3" fmla="*/ 298683 h 1044035"/>
              <a:gd name="connsiteX4" fmla="*/ 2680675 w 6129917"/>
              <a:gd name="connsiteY4" fmla="*/ 0 h 1044035"/>
              <a:gd name="connsiteX5" fmla="*/ 2410011 w 6129917"/>
              <a:gd name="connsiteY5" fmla="*/ 298683 h 1044035"/>
              <a:gd name="connsiteX6" fmla="*/ 0 w 6129917"/>
              <a:gd name="connsiteY6" fmla="*/ 298683 h 1044035"/>
              <a:gd name="connsiteX7" fmla="*/ 0 w 6129917"/>
              <a:gd name="connsiteY7" fmla="*/ 1044035 h 104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9917" h="1044035">
                <a:moveTo>
                  <a:pt x="0" y="1044035"/>
                </a:moveTo>
                <a:lnTo>
                  <a:pt x="6129917" y="1044035"/>
                </a:lnTo>
                <a:lnTo>
                  <a:pt x="6129917" y="298683"/>
                </a:lnTo>
                <a:lnTo>
                  <a:pt x="2890515" y="298683"/>
                </a:lnTo>
                <a:lnTo>
                  <a:pt x="2680675" y="0"/>
                </a:lnTo>
                <a:lnTo>
                  <a:pt x="2410011" y="298683"/>
                </a:lnTo>
                <a:lnTo>
                  <a:pt x="0" y="298683"/>
                </a:lnTo>
                <a:lnTo>
                  <a:pt x="0" y="1044035"/>
                </a:lnTo>
                <a:close/>
              </a:path>
            </a:pathLst>
          </a:custGeom>
          <a:solidFill>
            <a:srgbClr val="FFEF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843981" rtl="0" eaLnBrk="1" fontAlgn="auto" latinLnBrk="0" hangingPunct="1">
              <a:lnSpc>
                <a:spcPct val="100000"/>
              </a:lnSpc>
              <a:spcBef>
                <a:spcPts val="0"/>
              </a:spcBef>
              <a:spcAft>
                <a:spcPts val="0"/>
              </a:spcAft>
              <a:buClrTx/>
              <a:buSzTx/>
              <a:buFontTx/>
              <a:buNone/>
              <a:tabLst/>
              <a:defRPr/>
            </a:pPr>
            <a:endParaRPr kumimoji="1" lang="ja-JP" altLang="en-US" sz="1108" b="0" i="0" u="none" strike="noStrike" kern="1200" cap="none" spc="0" normalizeH="0" baseline="0" noProof="0">
              <a:ln>
                <a:noFill/>
              </a:ln>
              <a:no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a:extLst>
              <a:ext uri="{FF2B5EF4-FFF2-40B4-BE49-F238E27FC236}">
                <a16:creationId xmlns:a16="http://schemas.microsoft.com/office/drawing/2014/main" id="{C57F8B17-3CB0-BB05-877F-F74B9124B888}"/>
              </a:ext>
            </a:extLst>
          </p:cNvPr>
          <p:cNvSpPr txBox="1"/>
          <p:nvPr/>
        </p:nvSpPr>
        <p:spPr>
          <a:xfrm>
            <a:off x="6899262" y="2189206"/>
            <a:ext cx="1567487" cy="546945"/>
          </a:xfrm>
          <a:prstGeom prst="rect">
            <a:avLst/>
          </a:prstGeom>
          <a:noFill/>
        </p:spPr>
        <p:txBody>
          <a:bodyPr wrap="square">
            <a:spAutoFit/>
          </a:bodyPr>
          <a:lstStyle/>
          <a:p>
            <a:pPr marL="0" marR="0" lvl="0" indent="0" algn="ctr" defTabSz="843981"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企業規模要件の拡大</a:t>
            </a:r>
            <a:endParaRPr kumimoji="1" lang="ja-JP" altLang="en-US" sz="1477" b="0" i="0" u="none" strike="noStrike" kern="1200" cap="none" spc="0" normalizeH="0" baseline="0" noProof="0" dirty="0">
              <a:ln>
                <a:noFill/>
              </a:ln>
              <a:solidFill>
                <a:srgbClr val="000000"/>
              </a:solidFill>
              <a:effectLst/>
              <a:uLnTx/>
              <a:uFillTx/>
              <a:latin typeface="Segoe UI"/>
              <a:ea typeface="メイリオ"/>
              <a:cs typeface="+mn-cs"/>
            </a:endParaRPr>
          </a:p>
        </p:txBody>
      </p:sp>
      <p:sp>
        <p:nvSpPr>
          <p:cNvPr id="48" name="正方形/長方形 24">
            <a:extLst>
              <a:ext uri="{FF2B5EF4-FFF2-40B4-BE49-F238E27FC236}">
                <a16:creationId xmlns:a16="http://schemas.microsoft.com/office/drawing/2014/main" id="{0CECE111-CB89-E2F8-A826-3AE87D6801BE}"/>
              </a:ext>
            </a:extLst>
          </p:cNvPr>
          <p:cNvSpPr>
            <a:spLocks noChangeArrowheads="1"/>
          </p:cNvSpPr>
          <p:nvPr/>
        </p:nvSpPr>
        <p:spPr bwMode="auto">
          <a:xfrm>
            <a:off x="5022080" y="4669946"/>
            <a:ext cx="1460656" cy="456535"/>
          </a:xfrm>
          <a:prstGeom prst="rect">
            <a:avLst/>
          </a:prstGeom>
          <a:noFill/>
          <a:ln w="9525">
            <a:noFill/>
            <a:miter lim="800000"/>
            <a:headEnd/>
            <a:tailEnd/>
          </a:ln>
        </p:spPr>
        <p:txBody>
          <a:bodyPr wrap="none">
            <a:spAutoFit/>
          </a:bodyPr>
          <a:lstStyle/>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1100" b="1" i="0" u="none" strike="noStrike" kern="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賃金要件</a:t>
            </a:r>
            <a:endParaRPr kumimoji="0" lang="en-US" altLang="ja-JP" sz="1100" b="1" i="0" u="none" strike="noStrike" kern="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1100" b="1" i="0" u="none" strike="noStrike" kern="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（年額</a:t>
            </a:r>
            <a:r>
              <a:rPr kumimoji="0" lang="en-US" altLang="ja-JP" sz="1100" b="1" i="0" u="none" strike="noStrike" kern="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106</a:t>
            </a:r>
            <a:r>
              <a:rPr kumimoji="0" lang="ja-JP" altLang="en-US" sz="1100" b="1" i="0" u="none" strike="noStrike" kern="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万相当）</a:t>
            </a:r>
            <a:endParaRPr kumimoji="0" lang="en-US" altLang="ja-JP" sz="1100" b="1" i="0" u="none" strike="noStrike" kern="0" cap="none" spc="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endParaRPr>
          </a:p>
        </p:txBody>
      </p:sp>
      <p:grpSp>
        <p:nvGrpSpPr>
          <p:cNvPr id="72" name="グループ化 71">
            <a:extLst>
              <a:ext uri="{FF2B5EF4-FFF2-40B4-BE49-F238E27FC236}">
                <a16:creationId xmlns:a16="http://schemas.microsoft.com/office/drawing/2014/main" id="{24FD1AB1-10A9-A3B5-B23C-1D509924EC96}"/>
              </a:ext>
            </a:extLst>
          </p:cNvPr>
          <p:cNvGrpSpPr/>
          <p:nvPr/>
        </p:nvGrpSpPr>
        <p:grpSpPr>
          <a:xfrm>
            <a:off x="3746212" y="3246487"/>
            <a:ext cx="377026" cy="1435778"/>
            <a:chOff x="4613213" y="2986948"/>
            <a:chExt cx="377026" cy="1435778"/>
          </a:xfrm>
        </p:grpSpPr>
        <p:sp>
          <p:nvSpPr>
            <p:cNvPr id="47" name="正方形/長方形 24">
              <a:extLst>
                <a:ext uri="{FF2B5EF4-FFF2-40B4-BE49-F238E27FC236}">
                  <a16:creationId xmlns:a16="http://schemas.microsoft.com/office/drawing/2014/main" id="{46BB32EC-ED0A-C347-B2CA-8536563E3C37}"/>
                </a:ext>
              </a:extLst>
            </p:cNvPr>
            <p:cNvSpPr>
              <a:spLocks noChangeArrowheads="1"/>
            </p:cNvSpPr>
            <p:nvPr/>
          </p:nvSpPr>
          <p:spPr bwMode="auto">
            <a:xfrm>
              <a:off x="4640259" y="2986948"/>
              <a:ext cx="287258" cy="701731"/>
            </a:xfrm>
            <a:prstGeom prst="rect">
              <a:avLst/>
            </a:prstGeom>
            <a:noFill/>
            <a:ln w="9525">
              <a:noFill/>
              <a:miter lim="800000"/>
              <a:headEnd/>
              <a:tailEnd/>
            </a:ln>
          </p:spPr>
          <p:txBody>
            <a:bodyPr wrap="none">
              <a:spAutoFit/>
            </a:bodyPr>
            <a:lstStyle/>
            <a:p>
              <a:pPr marL="0" marR="0" lvl="0" indent="0" algn="ctr" defTabSz="844083" rtl="0" eaLnBrk="1" fontAlgn="auto" latinLnBrk="0" hangingPunct="1">
                <a:lnSpc>
                  <a:spcPct val="90000"/>
                </a:lnSpc>
                <a:spcBef>
                  <a:spcPts val="0"/>
                </a:spcBef>
                <a:spcAft>
                  <a:spcPts val="0"/>
                </a:spcAft>
                <a:buClrTx/>
                <a:buSzTx/>
                <a:buFontTx/>
                <a:buNone/>
                <a:tabLst/>
                <a:defRPr/>
              </a:pPr>
              <a:r>
                <a:rPr kumimoji="0" lang="ja-JP" altLang="en-US" sz="1100" b="1" i="0" u="none" strike="noStrike" kern="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時</a:t>
              </a:r>
              <a:endParaRPr kumimoji="0" lang="en-US" altLang="ja-JP" sz="1100" b="1" i="0" u="none" strike="noStrike" kern="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90000"/>
                </a:lnSpc>
                <a:spcBef>
                  <a:spcPts val="0"/>
                </a:spcBef>
                <a:spcAft>
                  <a:spcPts val="0"/>
                </a:spcAft>
                <a:buClrTx/>
                <a:buSzTx/>
                <a:buFontTx/>
                <a:buNone/>
                <a:tabLst/>
                <a:defRPr/>
              </a:pPr>
              <a:r>
                <a:rPr kumimoji="0" lang="ja-JP" altLang="en-US" sz="1100" b="1" i="0" u="none" strike="noStrike" kern="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間</a:t>
              </a:r>
              <a:endParaRPr kumimoji="0" lang="en-US" altLang="ja-JP" sz="1100" b="1" i="0" u="none" strike="noStrike" kern="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90000"/>
                </a:lnSpc>
                <a:spcBef>
                  <a:spcPts val="0"/>
                </a:spcBef>
                <a:spcAft>
                  <a:spcPts val="0"/>
                </a:spcAft>
                <a:buClrTx/>
                <a:buSzTx/>
                <a:buFontTx/>
                <a:buNone/>
                <a:tabLst/>
                <a:defRPr/>
              </a:pPr>
              <a:r>
                <a:rPr kumimoji="0" lang="ja-JP" altLang="en-US" sz="1100" b="1" i="0" u="none" strike="noStrike" kern="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要</a:t>
              </a:r>
              <a:endParaRPr kumimoji="0" lang="en-US" altLang="ja-JP" sz="1100" b="1" i="0" u="none" strike="noStrike" kern="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90000"/>
                </a:lnSpc>
                <a:spcBef>
                  <a:spcPts val="0"/>
                </a:spcBef>
                <a:spcAft>
                  <a:spcPts val="0"/>
                </a:spcAft>
                <a:buClrTx/>
                <a:buSzTx/>
                <a:buFontTx/>
                <a:buNone/>
                <a:tabLst/>
                <a:defRPr/>
              </a:pPr>
              <a:r>
                <a:rPr kumimoji="0" lang="ja-JP" altLang="en-US" sz="1100" b="1" i="0" u="none" strike="noStrike" kern="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件</a:t>
              </a:r>
              <a:endParaRPr kumimoji="0" lang="en-US" altLang="ja-JP" sz="1100" b="1" i="0" u="none" strike="noStrike" kern="0" cap="none" spc="-30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grpSp>
          <p:nvGrpSpPr>
            <p:cNvPr id="58" name="グループ化 57">
              <a:extLst>
                <a:ext uri="{FF2B5EF4-FFF2-40B4-BE49-F238E27FC236}">
                  <a16:creationId xmlns:a16="http://schemas.microsoft.com/office/drawing/2014/main" id="{0431C441-CF60-9127-5D7F-627F92004472}"/>
                </a:ext>
              </a:extLst>
            </p:cNvPr>
            <p:cNvGrpSpPr/>
            <p:nvPr/>
          </p:nvGrpSpPr>
          <p:grpSpPr>
            <a:xfrm>
              <a:off x="4613213" y="3491061"/>
              <a:ext cx="377026" cy="931665"/>
              <a:chOff x="8337634" y="4686765"/>
              <a:chExt cx="377026" cy="931665"/>
            </a:xfrm>
          </p:grpSpPr>
          <p:sp>
            <p:nvSpPr>
              <p:cNvPr id="56" name="正方形/長方形 24">
                <a:extLst>
                  <a:ext uri="{FF2B5EF4-FFF2-40B4-BE49-F238E27FC236}">
                    <a16:creationId xmlns:a16="http://schemas.microsoft.com/office/drawing/2014/main" id="{34917698-AB24-F3CE-8843-BC4B9B4EBF12}"/>
                  </a:ext>
                </a:extLst>
              </p:cNvPr>
              <p:cNvSpPr>
                <a:spLocks noChangeArrowheads="1"/>
              </p:cNvSpPr>
              <p:nvPr/>
            </p:nvSpPr>
            <p:spPr bwMode="auto">
              <a:xfrm rot="16200000">
                <a:off x="8060315" y="5021793"/>
                <a:ext cx="931665" cy="261610"/>
              </a:xfrm>
              <a:prstGeom prst="rect">
                <a:avLst/>
              </a:prstGeom>
              <a:noFill/>
              <a:ln w="9525">
                <a:noFill/>
                <a:miter lim="800000"/>
                <a:headEnd/>
                <a:tailEnd/>
              </a:ln>
            </p:spPr>
            <p:txBody>
              <a:bodyPr wrap="none" anchor="ctr">
                <a:spAutoFit/>
              </a:bodyPr>
              <a:lstStyle/>
              <a:p>
                <a:pPr marL="0" marR="0" lvl="0" indent="0" algn="ctr" defTabSz="844083" rtl="0" eaLnBrk="1" fontAlgn="auto" latinLnBrk="0" hangingPunct="1">
                  <a:lnSpc>
                    <a:spcPct val="100000"/>
                  </a:lnSpc>
                  <a:spcBef>
                    <a:spcPts val="0"/>
                  </a:spcBef>
                  <a:spcAft>
                    <a:spcPts val="177"/>
                  </a:spcAft>
                  <a:buClrTx/>
                  <a:buSzTx/>
                  <a:buFontTx/>
                  <a:buNone/>
                  <a:tabLst/>
                  <a:defRPr/>
                </a:pPr>
                <a:r>
                  <a:rPr kumimoji="0" lang="ja-JP" altLang="en-US" sz="11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　　　　　）</a:t>
                </a:r>
                <a:endParaRPr kumimoji="0" lang="en-US" altLang="ja-JP" sz="11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57" name="正方形/長方形 24">
                <a:extLst>
                  <a:ext uri="{FF2B5EF4-FFF2-40B4-BE49-F238E27FC236}">
                    <a16:creationId xmlns:a16="http://schemas.microsoft.com/office/drawing/2014/main" id="{A3048ED4-D1C0-86B0-22B8-73611C747A7F}"/>
                  </a:ext>
                </a:extLst>
              </p:cNvPr>
              <p:cNvSpPr>
                <a:spLocks noChangeArrowheads="1"/>
              </p:cNvSpPr>
              <p:nvPr/>
            </p:nvSpPr>
            <p:spPr bwMode="auto">
              <a:xfrm>
                <a:off x="8337634" y="4872031"/>
                <a:ext cx="377026" cy="549381"/>
              </a:xfrm>
              <a:prstGeom prst="rect">
                <a:avLst/>
              </a:prstGeom>
              <a:noFill/>
              <a:ln w="9525">
                <a:noFill/>
                <a:miter lim="800000"/>
                <a:headEnd/>
                <a:tailEnd/>
              </a:ln>
            </p:spPr>
            <p:txBody>
              <a:bodyPr wrap="none" anchor="ctr">
                <a:spAutoFit/>
              </a:bodyPr>
              <a:lstStyle/>
              <a:p>
                <a:pPr marL="0" marR="0" lvl="0" indent="0" algn="ctr" defTabSz="844083" rtl="0" eaLnBrk="1" fontAlgn="auto" latinLnBrk="0" hangingPunct="1">
                  <a:lnSpc>
                    <a:spcPct val="90000"/>
                  </a:lnSpc>
                  <a:spcBef>
                    <a:spcPts val="0"/>
                  </a:spcBef>
                  <a:spcAft>
                    <a:spcPts val="0"/>
                  </a:spcAft>
                  <a:buClrTx/>
                  <a:buSzTx/>
                  <a:buFontTx/>
                  <a:buNone/>
                  <a:tabLst/>
                  <a:defRPr/>
                </a:pPr>
                <a:r>
                  <a:rPr kumimoji="0" lang="en-US" altLang="ja-JP" sz="11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a:t>
                </a:r>
              </a:p>
              <a:p>
                <a:pPr marL="0" marR="0" lvl="0" indent="0" algn="ctr" defTabSz="844083" rtl="0" eaLnBrk="1" fontAlgn="auto" latinLnBrk="0" hangingPunct="1">
                  <a:lnSpc>
                    <a:spcPct val="9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時</a:t>
                </a:r>
                <a:endParaRPr kumimoji="0" lang="en-US" altLang="ja-JP" sz="11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p>
                <a:pPr marL="0" marR="0" lvl="0" indent="0" algn="ctr" defTabSz="844083" rtl="0" eaLnBrk="1" fontAlgn="auto" latinLnBrk="0" hangingPunct="1">
                  <a:lnSpc>
                    <a:spcPct val="9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間</a:t>
                </a:r>
                <a:endParaRPr kumimoji="0" lang="en-US" altLang="ja-JP" sz="11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grpSp>
      </p:grpSp>
      <p:sp>
        <p:nvSpPr>
          <p:cNvPr id="60" name="グラフィックス 58">
            <a:extLst>
              <a:ext uri="{FF2B5EF4-FFF2-40B4-BE49-F238E27FC236}">
                <a16:creationId xmlns:a16="http://schemas.microsoft.com/office/drawing/2014/main" id="{BB3BF851-2C83-AFF9-AAE7-A3AC05A9850B}"/>
              </a:ext>
            </a:extLst>
          </p:cNvPr>
          <p:cNvSpPr/>
          <p:nvPr/>
        </p:nvSpPr>
        <p:spPr>
          <a:xfrm>
            <a:off x="3528973" y="2193031"/>
            <a:ext cx="3481133" cy="548528"/>
          </a:xfrm>
          <a:custGeom>
            <a:avLst/>
            <a:gdLst>
              <a:gd name="connsiteX0" fmla="*/ 1068664 w 1275217"/>
              <a:gd name="connsiteY0" fmla="*/ 137149 h 548528"/>
              <a:gd name="connsiteX1" fmla="*/ 862110 w 1275217"/>
              <a:gd name="connsiteY1" fmla="*/ 0 h 548528"/>
              <a:gd name="connsiteX2" fmla="*/ 862110 w 1275217"/>
              <a:gd name="connsiteY2" fmla="*/ 183898 h 548528"/>
              <a:gd name="connsiteX3" fmla="*/ 0 w 1275217"/>
              <a:gd name="connsiteY3" fmla="*/ 274264 h 548528"/>
              <a:gd name="connsiteX4" fmla="*/ 862110 w 1275217"/>
              <a:gd name="connsiteY4" fmla="*/ 364631 h 548528"/>
              <a:gd name="connsiteX5" fmla="*/ 862110 w 1275217"/>
              <a:gd name="connsiteY5" fmla="*/ 548528 h 548528"/>
              <a:gd name="connsiteX6" fmla="*/ 1068664 w 1275217"/>
              <a:gd name="connsiteY6" fmla="*/ 411413 h 548528"/>
              <a:gd name="connsiteX7" fmla="*/ 1275217 w 1275217"/>
              <a:gd name="connsiteY7" fmla="*/ 274264 h 548528"/>
              <a:gd name="connsiteX8" fmla="*/ 1068664 w 1275217"/>
              <a:gd name="connsiteY8" fmla="*/ 137149 h 548528"/>
              <a:gd name="connsiteX0" fmla="*/ 3572022 w 3778575"/>
              <a:gd name="connsiteY0" fmla="*/ 137149 h 548528"/>
              <a:gd name="connsiteX1" fmla="*/ 3365468 w 3778575"/>
              <a:gd name="connsiteY1" fmla="*/ 0 h 548528"/>
              <a:gd name="connsiteX2" fmla="*/ 3365468 w 3778575"/>
              <a:gd name="connsiteY2" fmla="*/ 183898 h 548528"/>
              <a:gd name="connsiteX3" fmla="*/ 0 w 3778575"/>
              <a:gd name="connsiteY3" fmla="*/ 266769 h 548528"/>
              <a:gd name="connsiteX4" fmla="*/ 3365468 w 3778575"/>
              <a:gd name="connsiteY4" fmla="*/ 364631 h 548528"/>
              <a:gd name="connsiteX5" fmla="*/ 3365468 w 3778575"/>
              <a:gd name="connsiteY5" fmla="*/ 548528 h 548528"/>
              <a:gd name="connsiteX6" fmla="*/ 3572022 w 3778575"/>
              <a:gd name="connsiteY6" fmla="*/ 411413 h 548528"/>
              <a:gd name="connsiteX7" fmla="*/ 3778575 w 3778575"/>
              <a:gd name="connsiteY7" fmla="*/ 274264 h 548528"/>
              <a:gd name="connsiteX8" fmla="*/ 3572022 w 3778575"/>
              <a:gd name="connsiteY8" fmla="*/ 137149 h 548528"/>
              <a:gd name="connsiteX0" fmla="*/ 3572022 w 3778575"/>
              <a:gd name="connsiteY0" fmla="*/ 137149 h 548528"/>
              <a:gd name="connsiteX1" fmla="*/ 3365468 w 3778575"/>
              <a:gd name="connsiteY1" fmla="*/ 0 h 548528"/>
              <a:gd name="connsiteX2" fmla="*/ 3365468 w 3778575"/>
              <a:gd name="connsiteY2" fmla="*/ 129923 h 548528"/>
              <a:gd name="connsiteX3" fmla="*/ 0 w 3778575"/>
              <a:gd name="connsiteY3" fmla="*/ 266769 h 548528"/>
              <a:gd name="connsiteX4" fmla="*/ 3365468 w 3778575"/>
              <a:gd name="connsiteY4" fmla="*/ 364631 h 548528"/>
              <a:gd name="connsiteX5" fmla="*/ 3365468 w 3778575"/>
              <a:gd name="connsiteY5" fmla="*/ 548528 h 548528"/>
              <a:gd name="connsiteX6" fmla="*/ 3572022 w 3778575"/>
              <a:gd name="connsiteY6" fmla="*/ 411413 h 548528"/>
              <a:gd name="connsiteX7" fmla="*/ 3778575 w 3778575"/>
              <a:gd name="connsiteY7" fmla="*/ 274264 h 548528"/>
              <a:gd name="connsiteX8" fmla="*/ 3572022 w 3778575"/>
              <a:gd name="connsiteY8" fmla="*/ 137149 h 548528"/>
              <a:gd name="connsiteX0" fmla="*/ 3572022 w 3778575"/>
              <a:gd name="connsiteY0" fmla="*/ 137149 h 548528"/>
              <a:gd name="connsiteX1" fmla="*/ 3365468 w 3778575"/>
              <a:gd name="connsiteY1" fmla="*/ 0 h 548528"/>
              <a:gd name="connsiteX2" fmla="*/ 3365468 w 3778575"/>
              <a:gd name="connsiteY2" fmla="*/ 129923 h 548528"/>
              <a:gd name="connsiteX3" fmla="*/ 0 w 3778575"/>
              <a:gd name="connsiteY3" fmla="*/ 266769 h 548528"/>
              <a:gd name="connsiteX4" fmla="*/ 3358575 w 3778575"/>
              <a:gd name="connsiteY4" fmla="*/ 396381 h 548528"/>
              <a:gd name="connsiteX5" fmla="*/ 3365468 w 3778575"/>
              <a:gd name="connsiteY5" fmla="*/ 548528 h 548528"/>
              <a:gd name="connsiteX6" fmla="*/ 3572022 w 3778575"/>
              <a:gd name="connsiteY6" fmla="*/ 411413 h 548528"/>
              <a:gd name="connsiteX7" fmla="*/ 3778575 w 3778575"/>
              <a:gd name="connsiteY7" fmla="*/ 274264 h 548528"/>
              <a:gd name="connsiteX8" fmla="*/ 3572022 w 3778575"/>
              <a:gd name="connsiteY8" fmla="*/ 137149 h 54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8575" h="548528">
                <a:moveTo>
                  <a:pt x="3572022" y="137149"/>
                </a:moveTo>
                <a:lnTo>
                  <a:pt x="3365468" y="0"/>
                </a:lnTo>
                <a:lnTo>
                  <a:pt x="3365468" y="129923"/>
                </a:lnTo>
                <a:lnTo>
                  <a:pt x="0" y="266769"/>
                </a:lnTo>
                <a:lnTo>
                  <a:pt x="3358575" y="396381"/>
                </a:lnTo>
                <a:lnTo>
                  <a:pt x="3365468" y="548528"/>
                </a:lnTo>
                <a:lnTo>
                  <a:pt x="3572022" y="411413"/>
                </a:lnTo>
                <a:lnTo>
                  <a:pt x="3778575" y="274264"/>
                </a:lnTo>
                <a:lnTo>
                  <a:pt x="3572022" y="137149"/>
                </a:lnTo>
                <a:close/>
              </a:path>
            </a:pathLst>
          </a:custGeom>
          <a:solidFill>
            <a:srgbClr val="ED8137"/>
          </a:solidFill>
          <a:ln w="297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9" name="四角形: 角を丸くする 8">
            <a:extLst>
              <a:ext uri="{FF2B5EF4-FFF2-40B4-BE49-F238E27FC236}">
                <a16:creationId xmlns:a16="http://schemas.microsoft.com/office/drawing/2014/main" id="{C6C647EB-E09D-DAD7-A4CD-B993AB6DDE99}"/>
              </a:ext>
            </a:extLst>
          </p:cNvPr>
          <p:cNvSpPr/>
          <p:nvPr/>
        </p:nvSpPr>
        <p:spPr>
          <a:xfrm>
            <a:off x="2403313" y="2196429"/>
            <a:ext cx="1290615" cy="517244"/>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3981" rtl="0" eaLnBrk="1" fontAlgn="auto" latinLnBrk="0" hangingPunct="1">
              <a:lnSpc>
                <a:spcPct val="12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2016</a:t>
            </a:r>
            <a:r>
              <a:rPr kumimoji="1" lang="ja-JP" altLang="en-US"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年</a:t>
            </a:r>
            <a:r>
              <a:rPr kumimoji="1" lang="en-US" altLang="ja-JP"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10</a:t>
            </a:r>
            <a:r>
              <a:rPr kumimoji="1" lang="ja-JP" altLang="en-US"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月</a:t>
            </a:r>
            <a:endParaRPr kumimoji="1" lang="en-US" altLang="ja-JP" sz="1108"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843981" rtl="0" eaLnBrk="1" fontAlgn="auto" latinLnBrk="0" hangingPunct="1">
              <a:lnSpc>
                <a:spcPct val="12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500</a:t>
            </a:r>
            <a:r>
              <a:rPr kumimoji="1" lang="ja-JP" altLang="en-US" sz="1108"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人超企業</a:t>
            </a:r>
          </a:p>
        </p:txBody>
      </p:sp>
      <p:sp>
        <p:nvSpPr>
          <p:cNvPr id="10" name="四角形: 角を丸くする 9">
            <a:extLst>
              <a:ext uri="{FF2B5EF4-FFF2-40B4-BE49-F238E27FC236}">
                <a16:creationId xmlns:a16="http://schemas.microsoft.com/office/drawing/2014/main" id="{9634B352-8D63-F7DA-DE50-EE41066750C3}"/>
              </a:ext>
            </a:extLst>
          </p:cNvPr>
          <p:cNvSpPr/>
          <p:nvPr/>
        </p:nvSpPr>
        <p:spPr>
          <a:xfrm>
            <a:off x="3794784" y="2196430"/>
            <a:ext cx="1299629" cy="524120"/>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3981" rtl="0" eaLnBrk="1" fontAlgn="auto" latinLnBrk="0" hangingPunct="1">
              <a:lnSpc>
                <a:spcPct val="12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2022</a:t>
            </a:r>
            <a:r>
              <a:rPr kumimoji="1" lang="ja-JP" altLang="en-US"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年</a:t>
            </a:r>
            <a:r>
              <a:rPr kumimoji="1" lang="en-US" altLang="ja-JP"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10</a:t>
            </a:r>
            <a:r>
              <a:rPr kumimoji="1" lang="ja-JP" altLang="en-US"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月</a:t>
            </a:r>
            <a:endParaRPr kumimoji="1" lang="en-US" altLang="ja-JP" sz="1108"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843981" rtl="0" eaLnBrk="1" fontAlgn="auto" latinLnBrk="0" hangingPunct="1">
              <a:lnSpc>
                <a:spcPct val="12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100</a:t>
            </a:r>
            <a:r>
              <a:rPr kumimoji="1" lang="ja-JP" altLang="en-US" sz="1108"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人超企業</a:t>
            </a:r>
          </a:p>
        </p:txBody>
      </p:sp>
      <p:sp>
        <p:nvSpPr>
          <p:cNvPr id="11" name="四角形: 角を丸くする 10">
            <a:extLst>
              <a:ext uri="{FF2B5EF4-FFF2-40B4-BE49-F238E27FC236}">
                <a16:creationId xmlns:a16="http://schemas.microsoft.com/office/drawing/2014/main" id="{848DC339-F895-50F6-2D8C-85077275C72C}"/>
              </a:ext>
            </a:extLst>
          </p:cNvPr>
          <p:cNvSpPr/>
          <p:nvPr/>
        </p:nvSpPr>
        <p:spPr>
          <a:xfrm>
            <a:off x="5214334" y="2201662"/>
            <a:ext cx="1282663" cy="517244"/>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3981" rtl="0" eaLnBrk="1" fontAlgn="auto" latinLnBrk="0" hangingPunct="1">
              <a:lnSpc>
                <a:spcPct val="120000"/>
              </a:lnSpc>
              <a:spcBef>
                <a:spcPts val="0"/>
              </a:spcBef>
              <a:spcAft>
                <a:spcPts val="0"/>
              </a:spcAft>
              <a:buClrTx/>
              <a:buSzTx/>
              <a:buFontTx/>
              <a:buNone/>
              <a:tabLst/>
              <a:defRPr/>
            </a:pPr>
            <a:r>
              <a:rPr kumimoji="1" lang="en-US" altLang="ja-JP"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2024</a:t>
            </a:r>
            <a:r>
              <a:rPr kumimoji="1" lang="ja-JP" altLang="en-US"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年</a:t>
            </a:r>
            <a:r>
              <a:rPr kumimoji="1" lang="en-US" altLang="ja-JP"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10</a:t>
            </a:r>
            <a:r>
              <a:rPr kumimoji="1" lang="ja-JP" altLang="en-US" sz="1108"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月</a:t>
            </a:r>
            <a:endParaRPr kumimoji="1" lang="en-US" altLang="ja-JP" sz="1108"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a:p>
            <a:pPr marL="0" marR="0" lvl="0" indent="0" algn="ctr" defTabSz="843981" rtl="0" eaLnBrk="1" fontAlgn="auto" latinLnBrk="0" hangingPunct="1">
              <a:lnSpc>
                <a:spcPct val="12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50</a:t>
            </a:r>
            <a:r>
              <a:rPr kumimoji="1" lang="ja-JP" altLang="en-US" sz="1108"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人超企業</a:t>
            </a:r>
          </a:p>
        </p:txBody>
      </p:sp>
      <p:sp>
        <p:nvSpPr>
          <p:cNvPr id="63" name="フリーフォーム: 図形 62">
            <a:extLst>
              <a:ext uri="{FF2B5EF4-FFF2-40B4-BE49-F238E27FC236}">
                <a16:creationId xmlns:a16="http://schemas.microsoft.com/office/drawing/2014/main" id="{E2EE9DEC-A083-DD33-9E21-D3BF133001F9}"/>
              </a:ext>
            </a:extLst>
          </p:cNvPr>
          <p:cNvSpPr/>
          <p:nvPr/>
        </p:nvSpPr>
        <p:spPr>
          <a:xfrm rot="16200000">
            <a:off x="8510885" y="2505960"/>
            <a:ext cx="435265" cy="1272947"/>
          </a:xfrm>
          <a:custGeom>
            <a:avLst/>
            <a:gdLst>
              <a:gd name="connsiteX0" fmla="*/ 435265 w 435265"/>
              <a:gd name="connsiteY0" fmla="*/ 164951 h 1272947"/>
              <a:gd name="connsiteX1" fmla="*/ 435265 w 435265"/>
              <a:gd name="connsiteY1" fmla="*/ 1272947 h 1272947"/>
              <a:gd name="connsiteX2" fmla="*/ 0 w 435265"/>
              <a:gd name="connsiteY2" fmla="*/ 1272947 h 1272947"/>
              <a:gd name="connsiteX3" fmla="*/ 0 w 435265"/>
              <a:gd name="connsiteY3" fmla="*/ 164951 h 1272947"/>
              <a:gd name="connsiteX4" fmla="*/ 158008 w 435265"/>
              <a:gd name="connsiteY4" fmla="*/ 164951 h 1272947"/>
              <a:gd name="connsiteX5" fmla="*/ 217632 w 435265"/>
              <a:gd name="connsiteY5" fmla="*/ 0 h 1272947"/>
              <a:gd name="connsiteX6" fmla="*/ 277256 w 435265"/>
              <a:gd name="connsiteY6" fmla="*/ 164951 h 127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65" h="1272947">
                <a:moveTo>
                  <a:pt x="435265" y="164951"/>
                </a:moveTo>
                <a:lnTo>
                  <a:pt x="435265" y="1272947"/>
                </a:lnTo>
                <a:lnTo>
                  <a:pt x="0" y="1272947"/>
                </a:lnTo>
                <a:lnTo>
                  <a:pt x="0" y="164951"/>
                </a:lnTo>
                <a:lnTo>
                  <a:pt x="158008" y="164951"/>
                </a:lnTo>
                <a:lnTo>
                  <a:pt x="217632" y="0"/>
                </a:lnTo>
                <a:lnTo>
                  <a:pt x="277256" y="164951"/>
                </a:lnTo>
                <a:close/>
              </a:path>
            </a:pathLst>
          </a:custGeom>
          <a:solidFill>
            <a:srgbClr val="6FB77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64" name="テキスト ボックス 63">
            <a:extLst>
              <a:ext uri="{FF2B5EF4-FFF2-40B4-BE49-F238E27FC236}">
                <a16:creationId xmlns:a16="http://schemas.microsoft.com/office/drawing/2014/main" id="{F5F07FE5-655F-44EE-059D-380F5476BD18}"/>
              </a:ext>
            </a:extLst>
          </p:cNvPr>
          <p:cNvSpPr txBox="1"/>
          <p:nvPr/>
        </p:nvSpPr>
        <p:spPr>
          <a:xfrm>
            <a:off x="8256995" y="2982614"/>
            <a:ext cx="1107996" cy="319639"/>
          </a:xfrm>
          <a:prstGeom prst="rect">
            <a:avLst/>
          </a:prstGeom>
          <a:noFill/>
        </p:spPr>
        <p:txBody>
          <a:bodyPr wrap="square">
            <a:spAutoFit/>
          </a:bodyPr>
          <a:lstStyle/>
          <a:p>
            <a:pPr marL="0" marR="0" lvl="0" indent="0" algn="ctr" defTabSz="843981"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最低賃金</a:t>
            </a:r>
          </a:p>
        </p:txBody>
      </p:sp>
      <p:sp>
        <p:nvSpPr>
          <p:cNvPr id="65" name="フリーフォーム: 図形 64">
            <a:extLst>
              <a:ext uri="{FF2B5EF4-FFF2-40B4-BE49-F238E27FC236}">
                <a16:creationId xmlns:a16="http://schemas.microsoft.com/office/drawing/2014/main" id="{01E241D0-B3F6-4663-9BE1-BA11D293F06D}"/>
              </a:ext>
            </a:extLst>
          </p:cNvPr>
          <p:cNvSpPr/>
          <p:nvPr/>
        </p:nvSpPr>
        <p:spPr>
          <a:xfrm>
            <a:off x="3750733" y="3021320"/>
            <a:ext cx="2635077" cy="1635095"/>
          </a:xfrm>
          <a:custGeom>
            <a:avLst/>
            <a:gdLst>
              <a:gd name="connsiteX0" fmla="*/ 0 w 1439056"/>
              <a:gd name="connsiteY0" fmla="*/ 0 h 1476532"/>
              <a:gd name="connsiteX1" fmla="*/ 0 w 1439056"/>
              <a:gd name="connsiteY1" fmla="*/ 1476532 h 1476532"/>
              <a:gd name="connsiteX2" fmla="*/ 1439056 w 1439056"/>
              <a:gd name="connsiteY2" fmla="*/ 1476532 h 1476532"/>
            </a:gdLst>
            <a:ahLst/>
            <a:cxnLst>
              <a:cxn ang="0">
                <a:pos x="connsiteX0" y="connsiteY0"/>
              </a:cxn>
              <a:cxn ang="0">
                <a:pos x="connsiteX1" y="connsiteY1"/>
              </a:cxn>
              <a:cxn ang="0">
                <a:pos x="connsiteX2" y="connsiteY2"/>
              </a:cxn>
            </a:cxnLst>
            <a:rect l="l" t="t" r="r" b="b"/>
            <a:pathLst>
              <a:path w="1439056" h="1476532">
                <a:moveTo>
                  <a:pt x="0" y="0"/>
                </a:moveTo>
                <a:lnTo>
                  <a:pt x="0" y="1476532"/>
                </a:lnTo>
                <a:lnTo>
                  <a:pt x="1439056" y="1476532"/>
                </a:lnTo>
              </a:path>
            </a:pathLst>
          </a:custGeom>
          <a:noFill/>
          <a:ln w="38100">
            <a:solidFill>
              <a:srgbClr val="E22B2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cxnSp>
        <p:nvCxnSpPr>
          <p:cNvPr id="67" name="直線コネクタ 66">
            <a:extLst>
              <a:ext uri="{FF2B5EF4-FFF2-40B4-BE49-F238E27FC236}">
                <a16:creationId xmlns:a16="http://schemas.microsoft.com/office/drawing/2014/main" id="{1F7EE571-9007-285C-9BE3-0299CE51646C}"/>
              </a:ext>
            </a:extLst>
          </p:cNvPr>
          <p:cNvCxnSpPr/>
          <p:nvPr/>
        </p:nvCxnSpPr>
        <p:spPr>
          <a:xfrm>
            <a:off x="6385810" y="3021321"/>
            <a:ext cx="0" cy="3185910"/>
          </a:xfrm>
          <a:prstGeom prst="line">
            <a:avLst/>
          </a:prstGeom>
          <a:ln w="38100">
            <a:solidFill>
              <a:srgbClr val="E22B2B"/>
            </a:solidFill>
          </a:ln>
        </p:spPr>
        <p:style>
          <a:lnRef idx="1">
            <a:schemeClr val="accent1"/>
          </a:lnRef>
          <a:fillRef idx="0">
            <a:schemeClr val="accent1"/>
          </a:fillRef>
          <a:effectRef idx="0">
            <a:schemeClr val="accent1"/>
          </a:effectRef>
          <a:fontRef idx="minor">
            <a:schemeClr val="tx1"/>
          </a:fontRef>
        </p:style>
      </p:cxnSp>
      <p:sp>
        <p:nvSpPr>
          <p:cNvPr id="24" name="正方形/長方形 24">
            <a:extLst>
              <a:ext uri="{FF2B5EF4-FFF2-40B4-BE49-F238E27FC236}">
                <a16:creationId xmlns:a16="http://schemas.microsoft.com/office/drawing/2014/main" id="{88F103B8-C092-85C9-9936-8D811C23B74B}"/>
              </a:ext>
            </a:extLst>
          </p:cNvPr>
          <p:cNvSpPr>
            <a:spLocks noChangeArrowheads="1"/>
          </p:cNvSpPr>
          <p:nvPr/>
        </p:nvSpPr>
        <p:spPr bwMode="auto">
          <a:xfrm>
            <a:off x="4154174" y="3493387"/>
            <a:ext cx="2073649" cy="307777"/>
          </a:xfrm>
          <a:prstGeom prst="rect">
            <a:avLst/>
          </a:prstGeom>
          <a:noFill/>
          <a:ln w="9525">
            <a:noFill/>
            <a:miter lim="800000"/>
            <a:headEnd/>
            <a:tailEnd/>
          </a:ln>
        </p:spPr>
        <p:txBody>
          <a:bodyPr wrap="square">
            <a:spAutoFit/>
          </a:bodyPr>
          <a:lstStyle/>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4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厚年（国年</a:t>
            </a:r>
            <a:r>
              <a:rPr kumimoji="0" lang="en-US" altLang="ja-JP" sz="14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a:t>
            </a:r>
            <a:r>
              <a:rPr kumimoji="0" lang="ja-JP" altLang="en-US" sz="14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号）・健保</a:t>
            </a:r>
            <a:endParaRPr kumimoji="0" lang="en-US" altLang="ja-JP" sz="14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pic>
        <p:nvPicPr>
          <p:cNvPr id="71" name="グラフィックス 70">
            <a:extLst>
              <a:ext uri="{FF2B5EF4-FFF2-40B4-BE49-F238E27FC236}">
                <a16:creationId xmlns:a16="http://schemas.microsoft.com/office/drawing/2014/main" id="{639EE984-12D2-0F9A-2F74-A1034B4AF5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V="1">
            <a:off x="4545168" y="4746528"/>
            <a:ext cx="653003" cy="531231"/>
          </a:xfrm>
          <a:prstGeom prst="rect">
            <a:avLst/>
          </a:prstGeom>
        </p:spPr>
      </p:pic>
      <p:pic>
        <p:nvPicPr>
          <p:cNvPr id="73" name="グラフィックス 72">
            <a:extLst>
              <a:ext uri="{FF2B5EF4-FFF2-40B4-BE49-F238E27FC236}">
                <a16:creationId xmlns:a16="http://schemas.microsoft.com/office/drawing/2014/main" id="{92A951F3-7362-9D20-E909-2BBE991CE7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382062">
            <a:off x="3061373" y="3001719"/>
            <a:ext cx="734055" cy="597168"/>
          </a:xfrm>
          <a:prstGeom prst="rect">
            <a:avLst/>
          </a:prstGeom>
        </p:spPr>
      </p:pic>
      <p:sp>
        <p:nvSpPr>
          <p:cNvPr id="23" name="正方形/長方形 24">
            <a:extLst>
              <a:ext uri="{FF2B5EF4-FFF2-40B4-BE49-F238E27FC236}">
                <a16:creationId xmlns:a16="http://schemas.microsoft.com/office/drawing/2014/main" id="{1FCFD471-F078-6920-4DFC-8F9FBFF84EF8}"/>
              </a:ext>
            </a:extLst>
          </p:cNvPr>
          <p:cNvSpPr>
            <a:spLocks noChangeArrowheads="1"/>
          </p:cNvSpPr>
          <p:nvPr/>
        </p:nvSpPr>
        <p:spPr bwMode="auto">
          <a:xfrm>
            <a:off x="4359472" y="5427908"/>
            <a:ext cx="2041639" cy="430887"/>
          </a:xfrm>
          <a:prstGeom prst="rect">
            <a:avLst/>
          </a:prstGeom>
          <a:noFill/>
          <a:ln w="9525">
            <a:noFill/>
            <a:miter lim="800000"/>
            <a:headEnd/>
            <a:tailEnd/>
          </a:ln>
        </p:spPr>
        <p:txBody>
          <a:bodyPr wrap="square">
            <a:spAutoFit/>
          </a:bodyPr>
          <a:lstStyle/>
          <a:p>
            <a:pPr marL="0" marR="0" lvl="0" indent="0" algn="l" defTabSz="844083" rtl="0" eaLnBrk="1" fontAlgn="auto" latinLnBrk="0" hangingPunct="1">
              <a:lnSpc>
                <a:spcPct val="100000"/>
              </a:lnSpc>
              <a:spcBef>
                <a:spcPts val="0"/>
              </a:spcBef>
              <a:spcAft>
                <a:spcPts val="177"/>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最低賃金の関係で対象がいないと考えられる範囲</a:t>
            </a:r>
            <a:endParaRPr kumimoji="0" lang="en-US" altLang="ja-JP" sz="1100" b="0" i="1"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0" name="テキスト ボックス 29">
            <a:extLst>
              <a:ext uri="{FF2B5EF4-FFF2-40B4-BE49-F238E27FC236}">
                <a16:creationId xmlns:a16="http://schemas.microsoft.com/office/drawing/2014/main" id="{A791A8D4-A558-1E71-CD79-7AE1037EE6B5}"/>
              </a:ext>
            </a:extLst>
          </p:cNvPr>
          <p:cNvSpPr txBox="1"/>
          <p:nvPr/>
        </p:nvSpPr>
        <p:spPr>
          <a:xfrm rot="16200000">
            <a:off x="1817882" y="5790481"/>
            <a:ext cx="462580" cy="307777"/>
          </a:xfrm>
          <a:prstGeom prst="rect">
            <a:avLst/>
          </a:prstGeom>
          <a:noFill/>
        </p:spPr>
        <p:txBody>
          <a:bodyPr wrap="square" rtlCol="0">
            <a:spAutoFit/>
          </a:bodyPr>
          <a:lstStyle/>
          <a:p>
            <a:pPr marL="0" lvl="1" defTabSz="982663">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a:t>
            </a:r>
          </a:p>
        </p:txBody>
      </p:sp>
    </p:spTree>
    <p:extLst>
      <p:ext uri="{BB962C8B-B14F-4D97-AF65-F5344CB8AC3E}">
        <p14:creationId xmlns:p14="http://schemas.microsoft.com/office/powerpoint/2010/main" val="79539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repeatCount="300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right)">
                                      <p:cBhvr>
                                        <p:cTn id="7" dur="750"/>
                                        <p:tgtEl>
                                          <p:spTgt spid="73"/>
                                        </p:tgtEl>
                                      </p:cBhvr>
                                    </p:animEffect>
                                  </p:childTnLst>
                                </p:cTn>
                              </p:par>
                              <p:par>
                                <p:cTn id="8" presetID="22" presetClass="entr" presetSubtype="2" repeatCount="300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right)">
                                      <p:cBhvr>
                                        <p:cTn id="10"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7" name="グラフィックス 6">
            <a:extLst>
              <a:ext uri="{FF2B5EF4-FFF2-40B4-BE49-F238E27FC236}">
                <a16:creationId xmlns:a16="http://schemas.microsoft.com/office/drawing/2014/main" id="{C84B608C-C804-3360-F1A6-637A543EB5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4" y="453424"/>
            <a:ext cx="4383486" cy="820964"/>
          </a:xfrm>
          <a:prstGeom prst="rect">
            <a:avLst/>
          </a:prstGeom>
        </p:spPr>
      </p:pic>
      <p:sp>
        <p:nvSpPr>
          <p:cNvPr id="8" name="テキスト ボックス 7">
            <a:extLst>
              <a:ext uri="{FF2B5EF4-FFF2-40B4-BE49-F238E27FC236}">
                <a16:creationId xmlns:a16="http://schemas.microsoft.com/office/drawing/2014/main" id="{39A9B24C-2526-B89B-1A1E-ED06F9CE1720}"/>
              </a:ext>
            </a:extLst>
          </p:cNvPr>
          <p:cNvSpPr txBox="1"/>
          <p:nvPr/>
        </p:nvSpPr>
        <p:spPr>
          <a:xfrm>
            <a:off x="538031" y="607568"/>
            <a:ext cx="401263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いわゆる「年収の壁」とは</a:t>
            </a:r>
          </a:p>
        </p:txBody>
      </p:sp>
      <p:sp>
        <p:nvSpPr>
          <p:cNvPr id="2" name="テキスト ボックス 1">
            <a:extLst>
              <a:ext uri="{FF2B5EF4-FFF2-40B4-BE49-F238E27FC236}">
                <a16:creationId xmlns:a16="http://schemas.microsoft.com/office/drawing/2014/main" id="{2E815C9F-4EC0-1078-292E-602607678A67}"/>
              </a:ext>
            </a:extLst>
          </p:cNvPr>
          <p:cNvSpPr txBox="1"/>
          <p:nvPr/>
        </p:nvSpPr>
        <p:spPr>
          <a:xfrm>
            <a:off x="639007" y="1300331"/>
            <a:ext cx="8804443" cy="650114"/>
          </a:xfrm>
          <a:prstGeom prst="rect">
            <a:avLst/>
          </a:prstGeom>
          <a:noFill/>
        </p:spPr>
        <p:txBody>
          <a:bodyPr wrap="square" rtlCol="0">
            <a:spAutoFit/>
          </a:bodyPr>
          <a:lstStyle/>
          <a:p>
            <a:pPr>
              <a:lnSpc>
                <a:spcPct val="120000"/>
              </a:lnSpc>
              <a:spcAft>
                <a:spcPts val="400"/>
              </a:spcAft>
              <a:buSzPct val="200000"/>
              <a:defRPr/>
            </a:pPr>
            <a:r>
              <a:rPr lang="ja-JP" altLang="en-US" sz="1600" dirty="0"/>
              <a:t>一定の収入を超えると、税金や社会保険料の支払いが必要になるため、</a:t>
            </a:r>
            <a:br>
              <a:rPr lang="en-US" altLang="ja-JP" sz="1600" dirty="0"/>
            </a:br>
            <a:r>
              <a:rPr lang="ja-JP" altLang="en-US" sz="1600" dirty="0"/>
              <a:t>その収入額を</a:t>
            </a:r>
            <a:r>
              <a:rPr lang="ja-JP" altLang="en-US" sz="1600" b="1" dirty="0">
                <a:solidFill>
                  <a:srgbClr val="ED8137"/>
                </a:solidFill>
              </a:rPr>
              <a:t>「年収の壁」</a:t>
            </a:r>
            <a:r>
              <a:rPr lang="ja-JP" altLang="en-US" sz="1600" dirty="0"/>
              <a:t>と呼ばれることがあります。</a:t>
            </a:r>
            <a:endParaRPr kumimoji="1" lang="ja-JP" altLang="en-US" sz="16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pSp>
        <p:nvGrpSpPr>
          <p:cNvPr id="3" name="グループ化 2">
            <a:extLst>
              <a:ext uri="{FF2B5EF4-FFF2-40B4-BE49-F238E27FC236}">
                <a16:creationId xmlns:a16="http://schemas.microsoft.com/office/drawing/2014/main" id="{61710DBA-A903-53C2-EE23-35379C4B95FE}"/>
              </a:ext>
            </a:extLst>
          </p:cNvPr>
          <p:cNvGrpSpPr/>
          <p:nvPr/>
        </p:nvGrpSpPr>
        <p:grpSpPr>
          <a:xfrm>
            <a:off x="631825" y="2214063"/>
            <a:ext cx="2634054" cy="397160"/>
            <a:chOff x="766411" y="4419797"/>
            <a:chExt cx="2634054" cy="397160"/>
          </a:xfrm>
        </p:grpSpPr>
        <p:sp>
          <p:nvSpPr>
            <p:cNvPr id="4" name="楕円 3">
              <a:extLst>
                <a:ext uri="{FF2B5EF4-FFF2-40B4-BE49-F238E27FC236}">
                  <a16:creationId xmlns:a16="http://schemas.microsoft.com/office/drawing/2014/main" id="{1B6C4937-2067-82F5-D0BC-6E61C8D6DC71}"/>
                </a:ext>
              </a:extLst>
            </p:cNvPr>
            <p:cNvSpPr/>
            <p:nvPr/>
          </p:nvSpPr>
          <p:spPr>
            <a:xfrm>
              <a:off x="766411" y="4419797"/>
              <a:ext cx="371728" cy="371728"/>
            </a:xfrm>
            <a:prstGeom prst="ellipse">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Arial" panose="020B0604020202020204" pitchFamily="34" charset="0"/>
                  <a:ea typeface="Meiryo UI"/>
                  <a:cs typeface="Arial" panose="020B0604020202020204" pitchFamily="34" charset="0"/>
                </a:rPr>
                <a:t>1</a:t>
              </a:r>
              <a:endParaRPr kumimoji="1" lang="ja-JP" altLang="en-US" sz="1800" b="1" i="0" u="none" strike="noStrike" kern="1200" cap="none" spc="0" normalizeH="0" baseline="0" noProof="0">
                <a:ln>
                  <a:noFill/>
                </a:ln>
                <a:solidFill>
                  <a:prstClr val="white"/>
                </a:solidFill>
                <a:effectLst/>
                <a:uLnTx/>
                <a:uFillTx/>
                <a:latin typeface="Arial" panose="020B0604020202020204" pitchFamily="34" charset="0"/>
                <a:ea typeface="Meiryo UI"/>
                <a:cs typeface="Arial" panose="020B0604020202020204" pitchFamily="34" charset="0"/>
              </a:endParaRPr>
            </a:p>
          </p:txBody>
        </p:sp>
        <p:sp>
          <p:nvSpPr>
            <p:cNvPr id="5" name="テキスト ボックス 4">
              <a:extLst>
                <a:ext uri="{FF2B5EF4-FFF2-40B4-BE49-F238E27FC236}">
                  <a16:creationId xmlns:a16="http://schemas.microsoft.com/office/drawing/2014/main" id="{B2733D7B-901A-DFB2-A1AD-3F5FC59873F0}"/>
                </a:ext>
              </a:extLst>
            </p:cNvPr>
            <p:cNvSpPr txBox="1"/>
            <p:nvPr/>
          </p:nvSpPr>
          <p:spPr>
            <a:xfrm>
              <a:off x="1138139" y="4419797"/>
              <a:ext cx="2262326" cy="397160"/>
            </a:xfrm>
            <a:prstGeom prst="rect">
              <a:avLst/>
            </a:prstGeom>
            <a:noFill/>
          </p:spPr>
          <p:txBody>
            <a:bodyPr wrap="square" rtlCol="0">
              <a:spAutoFit/>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prstClr val="black"/>
                  </a:solidFill>
                  <a:effectLst/>
                  <a:uLnTx/>
                  <a:uFillTx/>
                  <a:latin typeface="Meiryo UI"/>
                  <a:ea typeface="Meiryo UI"/>
                  <a:cs typeface="+mn-cs"/>
                </a:rPr>
                <a:t>税金</a:t>
              </a:r>
              <a:r>
                <a:rPr kumimoji="0" lang="ja-JP" altLang="en-US" sz="1800" b="1" i="0" u="none" strike="noStrike" kern="1200" cap="none" spc="0" normalizeH="0" baseline="0" noProof="0">
                  <a:ln>
                    <a:noFill/>
                  </a:ln>
                  <a:solidFill>
                    <a:prstClr val="black"/>
                  </a:solidFill>
                  <a:effectLst/>
                  <a:uLnTx/>
                  <a:uFillTx/>
                  <a:latin typeface="Meiryo UI"/>
                  <a:ea typeface="Meiryo UI"/>
                  <a:cs typeface="+mn-cs"/>
                </a:rPr>
                <a:t>に関わる</a:t>
              </a:r>
              <a:r>
                <a:rPr kumimoji="0" lang="ja-JP" altLang="en-US" sz="2000" b="1" i="0" u="none" strike="noStrike" kern="1200" cap="none" spc="0" normalizeH="0" baseline="0" noProof="0">
                  <a:ln>
                    <a:noFill/>
                  </a:ln>
                  <a:solidFill>
                    <a:prstClr val="black"/>
                  </a:solidFill>
                  <a:effectLst/>
                  <a:uLnTx/>
                  <a:uFillTx/>
                  <a:latin typeface="Meiryo UI"/>
                  <a:ea typeface="Meiryo UI"/>
                  <a:cs typeface="+mn-cs"/>
                </a:rPr>
                <a:t>「壁」</a:t>
              </a:r>
              <a:endParaRPr kumimoji="0" lang="ja-JP" altLang="ja-JP" sz="2000" b="1" i="0" u="none" strike="noStrike" kern="1200" cap="none" spc="0" normalizeH="0" baseline="0" noProof="0">
                <a:ln>
                  <a:noFill/>
                </a:ln>
                <a:solidFill>
                  <a:prstClr val="black"/>
                </a:solidFill>
                <a:effectLst/>
                <a:uLnTx/>
                <a:uFillTx/>
                <a:latin typeface="Meiryo UI"/>
                <a:ea typeface="Meiryo UI"/>
                <a:cs typeface="+mn-cs"/>
              </a:endParaRPr>
            </a:p>
          </p:txBody>
        </p:sp>
      </p:grpSp>
      <p:grpSp>
        <p:nvGrpSpPr>
          <p:cNvPr id="9" name="グループ化 8">
            <a:extLst>
              <a:ext uri="{FF2B5EF4-FFF2-40B4-BE49-F238E27FC236}">
                <a16:creationId xmlns:a16="http://schemas.microsoft.com/office/drawing/2014/main" id="{501076AD-5802-21FA-9D4B-6C9E66009CC1}"/>
              </a:ext>
            </a:extLst>
          </p:cNvPr>
          <p:cNvGrpSpPr/>
          <p:nvPr/>
        </p:nvGrpSpPr>
        <p:grpSpPr>
          <a:xfrm>
            <a:off x="3265879" y="2201347"/>
            <a:ext cx="3087460" cy="397160"/>
            <a:chOff x="766411" y="4419797"/>
            <a:chExt cx="3087460" cy="397160"/>
          </a:xfrm>
        </p:grpSpPr>
        <p:sp>
          <p:nvSpPr>
            <p:cNvPr id="10" name="楕円 9">
              <a:extLst>
                <a:ext uri="{FF2B5EF4-FFF2-40B4-BE49-F238E27FC236}">
                  <a16:creationId xmlns:a16="http://schemas.microsoft.com/office/drawing/2014/main" id="{D0A7C144-B547-CE7F-7863-FF392AD4FC08}"/>
                </a:ext>
              </a:extLst>
            </p:cNvPr>
            <p:cNvSpPr/>
            <p:nvPr/>
          </p:nvSpPr>
          <p:spPr>
            <a:xfrm>
              <a:off x="766411" y="4419797"/>
              <a:ext cx="371728" cy="371728"/>
            </a:xfrm>
            <a:prstGeom prst="ellipse">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Arial" panose="020B0604020202020204" pitchFamily="34" charset="0"/>
                  <a:ea typeface="Meiryo UI"/>
                  <a:cs typeface="Arial" panose="020B0604020202020204" pitchFamily="34" charset="0"/>
                </a:rPr>
                <a:t>2</a:t>
              </a:r>
              <a:endParaRPr kumimoji="1" lang="ja-JP" altLang="en-US" sz="1800" b="1" i="0" u="none" strike="noStrike" kern="1200" cap="none" spc="0" normalizeH="0" baseline="0" noProof="0">
                <a:ln>
                  <a:noFill/>
                </a:ln>
                <a:solidFill>
                  <a:prstClr val="white"/>
                </a:solidFill>
                <a:effectLst/>
                <a:uLnTx/>
                <a:uFillTx/>
                <a:latin typeface="Arial" panose="020B0604020202020204" pitchFamily="34" charset="0"/>
                <a:ea typeface="Meiryo UI"/>
                <a:cs typeface="Arial" panose="020B0604020202020204" pitchFamily="34" charset="0"/>
              </a:endParaRPr>
            </a:p>
          </p:txBody>
        </p:sp>
        <p:sp>
          <p:nvSpPr>
            <p:cNvPr id="11" name="テキスト ボックス 10">
              <a:extLst>
                <a:ext uri="{FF2B5EF4-FFF2-40B4-BE49-F238E27FC236}">
                  <a16:creationId xmlns:a16="http://schemas.microsoft.com/office/drawing/2014/main" id="{B3B3FA4B-FDD5-24CB-D3A8-DE33D731F41B}"/>
                </a:ext>
              </a:extLst>
            </p:cNvPr>
            <p:cNvSpPr txBox="1"/>
            <p:nvPr/>
          </p:nvSpPr>
          <p:spPr>
            <a:xfrm>
              <a:off x="1138138" y="4419797"/>
              <a:ext cx="2715733" cy="397160"/>
            </a:xfrm>
            <a:prstGeom prst="rect">
              <a:avLst/>
            </a:prstGeom>
            <a:noFill/>
          </p:spPr>
          <p:txBody>
            <a:bodyPr wrap="square" rtlCol="0">
              <a:spAutoFit/>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prstClr val="black"/>
                  </a:solidFill>
                  <a:effectLst/>
                  <a:uLnTx/>
                  <a:uFillTx/>
                  <a:latin typeface="Meiryo UI"/>
                  <a:ea typeface="Meiryo UI"/>
                  <a:cs typeface="+mn-cs"/>
                </a:rPr>
                <a:t>社会保険</a:t>
              </a:r>
              <a:r>
                <a:rPr kumimoji="0" lang="ja-JP" altLang="en-US" sz="1800" b="1" i="0" u="none" strike="noStrike" kern="1200" cap="none" spc="0" normalizeH="0" baseline="0" noProof="0">
                  <a:ln>
                    <a:noFill/>
                  </a:ln>
                  <a:solidFill>
                    <a:prstClr val="black"/>
                  </a:solidFill>
                  <a:effectLst/>
                  <a:uLnTx/>
                  <a:uFillTx/>
                  <a:latin typeface="Meiryo UI"/>
                  <a:ea typeface="Meiryo UI"/>
                  <a:cs typeface="+mn-cs"/>
                </a:rPr>
                <a:t>に関わる</a:t>
              </a:r>
              <a:r>
                <a:rPr kumimoji="0" lang="ja-JP" altLang="en-US" sz="2000" b="1" i="0" u="none" strike="noStrike" kern="1200" cap="none" spc="0" normalizeH="0" baseline="0" noProof="0">
                  <a:ln>
                    <a:noFill/>
                  </a:ln>
                  <a:solidFill>
                    <a:prstClr val="black"/>
                  </a:solidFill>
                  <a:effectLst/>
                  <a:uLnTx/>
                  <a:uFillTx/>
                  <a:latin typeface="Meiryo UI"/>
                  <a:ea typeface="Meiryo UI"/>
                  <a:cs typeface="+mn-cs"/>
                </a:rPr>
                <a:t>「壁」</a:t>
              </a:r>
              <a:endParaRPr kumimoji="0" lang="ja-JP" altLang="ja-JP" sz="2000" b="1" i="0" u="none" strike="noStrike" kern="1200" cap="none" spc="0" normalizeH="0" baseline="0" noProof="0">
                <a:ln>
                  <a:noFill/>
                </a:ln>
                <a:solidFill>
                  <a:prstClr val="black"/>
                </a:solidFill>
                <a:effectLst/>
                <a:uLnTx/>
                <a:uFillTx/>
                <a:latin typeface="Meiryo UI"/>
                <a:ea typeface="Meiryo UI"/>
                <a:cs typeface="+mn-cs"/>
              </a:endParaRPr>
            </a:p>
          </p:txBody>
        </p:sp>
      </p:grpSp>
      <p:grpSp>
        <p:nvGrpSpPr>
          <p:cNvPr id="12" name="グループ化 11">
            <a:extLst>
              <a:ext uri="{FF2B5EF4-FFF2-40B4-BE49-F238E27FC236}">
                <a16:creationId xmlns:a16="http://schemas.microsoft.com/office/drawing/2014/main" id="{C9486F5B-4AD6-1F40-23DF-1A17D4DCAE8C}"/>
              </a:ext>
            </a:extLst>
          </p:cNvPr>
          <p:cNvGrpSpPr/>
          <p:nvPr/>
        </p:nvGrpSpPr>
        <p:grpSpPr>
          <a:xfrm>
            <a:off x="6302354" y="2175915"/>
            <a:ext cx="3254658" cy="397160"/>
            <a:chOff x="766411" y="4419797"/>
            <a:chExt cx="3254658" cy="397160"/>
          </a:xfrm>
        </p:grpSpPr>
        <p:sp>
          <p:nvSpPr>
            <p:cNvPr id="13" name="楕円 12">
              <a:extLst>
                <a:ext uri="{FF2B5EF4-FFF2-40B4-BE49-F238E27FC236}">
                  <a16:creationId xmlns:a16="http://schemas.microsoft.com/office/drawing/2014/main" id="{867B8D02-1B24-FA0A-FF32-186D00E37668}"/>
                </a:ext>
              </a:extLst>
            </p:cNvPr>
            <p:cNvSpPr/>
            <p:nvPr/>
          </p:nvSpPr>
          <p:spPr>
            <a:xfrm>
              <a:off x="766411" y="4419797"/>
              <a:ext cx="371728" cy="371728"/>
            </a:xfrm>
            <a:prstGeom prst="ellipse">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Arial" panose="020B0604020202020204" pitchFamily="34" charset="0"/>
                  <a:ea typeface="Meiryo UI"/>
                  <a:cs typeface="Arial" panose="020B0604020202020204" pitchFamily="34" charset="0"/>
                </a:rPr>
                <a:t>3</a:t>
              </a:r>
              <a:endParaRPr kumimoji="1" lang="ja-JP" altLang="en-US" sz="1800" b="1" i="0" u="none" strike="noStrike" kern="1200" cap="none" spc="0" normalizeH="0" baseline="0" noProof="0">
                <a:ln>
                  <a:noFill/>
                </a:ln>
                <a:solidFill>
                  <a:prstClr val="white"/>
                </a:solidFill>
                <a:effectLst/>
                <a:uLnTx/>
                <a:uFillTx/>
                <a:latin typeface="Arial" panose="020B0604020202020204" pitchFamily="34" charset="0"/>
                <a:ea typeface="Meiryo UI"/>
                <a:cs typeface="Arial" panose="020B0604020202020204" pitchFamily="34" charset="0"/>
              </a:endParaRPr>
            </a:p>
          </p:txBody>
        </p:sp>
        <p:sp>
          <p:nvSpPr>
            <p:cNvPr id="14" name="テキスト ボックス 13">
              <a:extLst>
                <a:ext uri="{FF2B5EF4-FFF2-40B4-BE49-F238E27FC236}">
                  <a16:creationId xmlns:a16="http://schemas.microsoft.com/office/drawing/2014/main" id="{F8AAAD45-0162-695C-FEA5-DB8C571B4498}"/>
                </a:ext>
              </a:extLst>
            </p:cNvPr>
            <p:cNvSpPr txBox="1"/>
            <p:nvPr/>
          </p:nvSpPr>
          <p:spPr>
            <a:xfrm>
              <a:off x="1138139" y="4419797"/>
              <a:ext cx="2882930" cy="397160"/>
            </a:xfrm>
            <a:prstGeom prst="rect">
              <a:avLst/>
            </a:prstGeom>
            <a:noFill/>
          </p:spPr>
          <p:txBody>
            <a:bodyPr wrap="square" rtlCol="0">
              <a:spAutoFit/>
            </a:bodyPr>
            <a:lstStyle/>
            <a:p>
              <a:pPr marL="0" marR="0" lvl="0" indent="0" algn="l" defTabSz="914400" rtl="0" eaLnBrk="0" fontAlgn="base" latinLnBrk="0" hangingPunct="0">
                <a:lnSpc>
                  <a:spcPct val="11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prstClr val="black"/>
                  </a:solidFill>
                  <a:effectLst/>
                  <a:uLnTx/>
                  <a:uFillTx/>
                  <a:latin typeface="Meiryo UI"/>
                  <a:ea typeface="Meiryo UI"/>
                  <a:cs typeface="+mn-cs"/>
                </a:rPr>
                <a:t>配偶者手当</a:t>
              </a:r>
              <a:r>
                <a:rPr kumimoji="0" lang="ja-JP" altLang="en-US" sz="1800" b="1" i="0" u="none" strike="noStrike" kern="1200" cap="none" spc="0" normalizeH="0" baseline="0" noProof="0">
                  <a:ln>
                    <a:noFill/>
                  </a:ln>
                  <a:solidFill>
                    <a:prstClr val="black"/>
                  </a:solidFill>
                  <a:effectLst/>
                  <a:uLnTx/>
                  <a:uFillTx/>
                  <a:latin typeface="Meiryo UI"/>
                  <a:ea typeface="Meiryo UI"/>
                  <a:cs typeface="+mn-cs"/>
                </a:rPr>
                <a:t>に関わる</a:t>
              </a:r>
              <a:r>
                <a:rPr kumimoji="0" lang="ja-JP" altLang="en-US" sz="2000" b="1" i="0" u="none" strike="noStrike" kern="1200" cap="none" spc="0" normalizeH="0" baseline="0" noProof="0">
                  <a:ln>
                    <a:noFill/>
                  </a:ln>
                  <a:solidFill>
                    <a:prstClr val="black"/>
                  </a:solidFill>
                  <a:effectLst/>
                  <a:uLnTx/>
                  <a:uFillTx/>
                  <a:latin typeface="Meiryo UI"/>
                  <a:ea typeface="Meiryo UI"/>
                  <a:cs typeface="+mn-cs"/>
                </a:rPr>
                <a:t>「壁」</a:t>
              </a:r>
              <a:endParaRPr kumimoji="0" lang="ja-JP" altLang="ja-JP" sz="2000" b="1" i="0" u="none" strike="noStrike" kern="1200" cap="none" spc="0" normalizeH="0" baseline="0" noProof="0">
                <a:ln>
                  <a:noFill/>
                </a:ln>
                <a:solidFill>
                  <a:prstClr val="black"/>
                </a:solidFill>
                <a:effectLst/>
                <a:uLnTx/>
                <a:uFillTx/>
                <a:latin typeface="Meiryo UI"/>
                <a:ea typeface="Meiryo UI"/>
                <a:cs typeface="+mn-cs"/>
              </a:endParaRPr>
            </a:p>
          </p:txBody>
        </p:sp>
      </p:grpSp>
      <p:pic>
        <p:nvPicPr>
          <p:cNvPr id="15" name="グラフィックス 14">
            <a:extLst>
              <a:ext uri="{FF2B5EF4-FFF2-40B4-BE49-F238E27FC236}">
                <a16:creationId xmlns:a16="http://schemas.microsoft.com/office/drawing/2014/main" id="{278C1521-32AA-94EF-950C-054891EC97B0}"/>
              </a:ext>
            </a:extLst>
          </p:cNvPr>
          <p:cNvPicPr>
            <a:picLocks noChangeAspect="1"/>
          </p:cNvPicPr>
          <p:nvPr/>
        </p:nvPicPr>
        <p:blipFill>
          <a:blip r:embed="rId5">
            <a:extLst>
              <a:ext uri="{96DAC541-7B7A-43D3-8B79-37D633B846F1}">
                <asvg:svgBlip xmlns:asvg="http://schemas.microsoft.com/office/drawing/2016/SVG/main" r:embed="rId6"/>
              </a:ext>
            </a:extLst>
          </a:blip>
          <a:srcRect t="1" r="89704" b="-1"/>
          <a:stretch/>
        </p:blipFill>
        <p:spPr>
          <a:xfrm rot="16200000">
            <a:off x="1545452" y="4943811"/>
            <a:ext cx="687974" cy="490559"/>
          </a:xfrm>
          <a:prstGeom prst="rect">
            <a:avLst/>
          </a:prstGeom>
        </p:spPr>
      </p:pic>
      <p:sp>
        <p:nvSpPr>
          <p:cNvPr id="18" name="テキスト ボックス 17">
            <a:extLst>
              <a:ext uri="{FF2B5EF4-FFF2-40B4-BE49-F238E27FC236}">
                <a16:creationId xmlns:a16="http://schemas.microsoft.com/office/drawing/2014/main" id="{DA4C385D-55AD-C9FB-2EEA-99E33CFA2FF6}"/>
              </a:ext>
            </a:extLst>
          </p:cNvPr>
          <p:cNvSpPr txBox="1"/>
          <p:nvPr/>
        </p:nvSpPr>
        <p:spPr>
          <a:xfrm>
            <a:off x="581253" y="5559023"/>
            <a:ext cx="261636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Pct val="200000"/>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所得に対して「税金」が</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Pct val="200000"/>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課税される</a:t>
            </a:r>
          </a:p>
        </p:txBody>
      </p:sp>
      <p:sp>
        <p:nvSpPr>
          <p:cNvPr id="20" name="テキスト ボックス 19">
            <a:extLst>
              <a:ext uri="{FF2B5EF4-FFF2-40B4-BE49-F238E27FC236}">
                <a16:creationId xmlns:a16="http://schemas.microsoft.com/office/drawing/2014/main" id="{D98956FB-09E9-3F22-30B2-00CA70EA6338}"/>
              </a:ext>
            </a:extLst>
          </p:cNvPr>
          <p:cNvSpPr txBox="1"/>
          <p:nvPr/>
        </p:nvSpPr>
        <p:spPr>
          <a:xfrm>
            <a:off x="3536102" y="5561189"/>
            <a:ext cx="261636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Pct val="200000"/>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社会保険料の</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Pct val="200000"/>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支払が発生する</a:t>
            </a:r>
          </a:p>
        </p:txBody>
      </p:sp>
      <p:sp>
        <p:nvSpPr>
          <p:cNvPr id="21" name="テキスト ボックス 20">
            <a:extLst>
              <a:ext uri="{FF2B5EF4-FFF2-40B4-BE49-F238E27FC236}">
                <a16:creationId xmlns:a16="http://schemas.microsoft.com/office/drawing/2014/main" id="{D3F71A95-D2BC-0CED-F513-FA107F790ABA}"/>
              </a:ext>
            </a:extLst>
          </p:cNvPr>
          <p:cNvSpPr txBox="1"/>
          <p:nvPr/>
        </p:nvSpPr>
        <p:spPr>
          <a:xfrm>
            <a:off x="6473866" y="5559023"/>
            <a:ext cx="261636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Pct val="200000"/>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パート労働者の配偶者の</a:t>
            </a:r>
            <a:endParaRPr kumimoji="1" lang="en-US" altLang="ja-JP"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Pct val="200000"/>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収入が変動する</a:t>
            </a:r>
          </a:p>
        </p:txBody>
      </p:sp>
      <p:graphicFrame>
        <p:nvGraphicFramePr>
          <p:cNvPr id="22" name="グラフ 21">
            <a:extLst>
              <a:ext uri="{FF2B5EF4-FFF2-40B4-BE49-F238E27FC236}">
                <a16:creationId xmlns:a16="http://schemas.microsoft.com/office/drawing/2014/main" id="{4657F2F4-28EC-28A6-451C-E3C490A3691D}"/>
              </a:ext>
            </a:extLst>
          </p:cNvPr>
          <p:cNvGraphicFramePr/>
          <p:nvPr/>
        </p:nvGraphicFramePr>
        <p:xfrm>
          <a:off x="446540" y="2330369"/>
          <a:ext cx="3215074" cy="25747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グラフ 22">
            <a:extLst>
              <a:ext uri="{FF2B5EF4-FFF2-40B4-BE49-F238E27FC236}">
                <a16:creationId xmlns:a16="http://schemas.microsoft.com/office/drawing/2014/main" id="{23905CE5-4FEB-9DCE-5E82-EC514173B5C4}"/>
              </a:ext>
            </a:extLst>
          </p:cNvPr>
          <p:cNvGraphicFramePr/>
          <p:nvPr/>
        </p:nvGraphicFramePr>
        <p:xfrm>
          <a:off x="3258792" y="2330369"/>
          <a:ext cx="3215074" cy="25747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グラフ 23">
            <a:extLst>
              <a:ext uri="{FF2B5EF4-FFF2-40B4-BE49-F238E27FC236}">
                <a16:creationId xmlns:a16="http://schemas.microsoft.com/office/drawing/2014/main" id="{6993BE26-E560-D4FC-682A-B459038C1C66}"/>
              </a:ext>
            </a:extLst>
          </p:cNvPr>
          <p:cNvGraphicFramePr/>
          <p:nvPr/>
        </p:nvGraphicFramePr>
        <p:xfrm>
          <a:off x="6104981" y="2330369"/>
          <a:ext cx="3215074" cy="2574790"/>
        </p:xfrm>
        <a:graphic>
          <a:graphicData uri="http://schemas.openxmlformats.org/drawingml/2006/chart">
            <c:chart xmlns:c="http://schemas.openxmlformats.org/drawingml/2006/chart" xmlns:r="http://schemas.openxmlformats.org/officeDocument/2006/relationships" r:id="rId9"/>
          </a:graphicData>
        </a:graphic>
      </p:graphicFrame>
      <p:pic>
        <p:nvPicPr>
          <p:cNvPr id="25" name="グラフィックス 24">
            <a:extLst>
              <a:ext uri="{FF2B5EF4-FFF2-40B4-BE49-F238E27FC236}">
                <a16:creationId xmlns:a16="http://schemas.microsoft.com/office/drawing/2014/main" id="{FA1A57B6-D0CA-C447-1AB6-1AB3A483B108}"/>
              </a:ext>
            </a:extLst>
          </p:cNvPr>
          <p:cNvPicPr>
            <a:picLocks noChangeAspect="1"/>
          </p:cNvPicPr>
          <p:nvPr/>
        </p:nvPicPr>
        <p:blipFill>
          <a:blip r:embed="rId5">
            <a:extLst>
              <a:ext uri="{96DAC541-7B7A-43D3-8B79-37D633B846F1}">
                <asvg:svgBlip xmlns:asvg="http://schemas.microsoft.com/office/drawing/2016/SVG/main" r:embed="rId6"/>
              </a:ext>
            </a:extLst>
          </a:blip>
          <a:srcRect t="1" r="89704" b="-1"/>
          <a:stretch/>
        </p:blipFill>
        <p:spPr>
          <a:xfrm rot="16200000">
            <a:off x="4451962" y="4943812"/>
            <a:ext cx="687974" cy="490559"/>
          </a:xfrm>
          <a:prstGeom prst="rect">
            <a:avLst/>
          </a:prstGeom>
        </p:spPr>
      </p:pic>
      <p:pic>
        <p:nvPicPr>
          <p:cNvPr id="26" name="グラフィックス 25">
            <a:extLst>
              <a:ext uri="{FF2B5EF4-FFF2-40B4-BE49-F238E27FC236}">
                <a16:creationId xmlns:a16="http://schemas.microsoft.com/office/drawing/2014/main" id="{EF23DF0D-6EA6-B7FF-2192-CAFB4D29F6F0}"/>
              </a:ext>
            </a:extLst>
          </p:cNvPr>
          <p:cNvPicPr>
            <a:picLocks noChangeAspect="1"/>
          </p:cNvPicPr>
          <p:nvPr/>
        </p:nvPicPr>
        <p:blipFill>
          <a:blip r:embed="rId5">
            <a:extLst>
              <a:ext uri="{96DAC541-7B7A-43D3-8B79-37D633B846F1}">
                <asvg:svgBlip xmlns:asvg="http://schemas.microsoft.com/office/drawing/2016/SVG/main" r:embed="rId6"/>
              </a:ext>
            </a:extLst>
          </a:blip>
          <a:srcRect t="1" r="89704" b="-1"/>
          <a:stretch/>
        </p:blipFill>
        <p:spPr>
          <a:xfrm rot="16200000">
            <a:off x="7526281" y="4943813"/>
            <a:ext cx="687974" cy="490559"/>
          </a:xfrm>
          <a:prstGeom prst="rect">
            <a:avLst/>
          </a:prstGeom>
        </p:spPr>
      </p:pic>
      <p:sp>
        <p:nvSpPr>
          <p:cNvPr id="29" name="テキスト ボックス 28">
            <a:extLst>
              <a:ext uri="{FF2B5EF4-FFF2-40B4-BE49-F238E27FC236}">
                <a16:creationId xmlns:a16="http://schemas.microsoft.com/office/drawing/2014/main" id="{A225C6B9-37C7-C685-92E5-75F1C739E2EB}"/>
              </a:ext>
            </a:extLst>
          </p:cNvPr>
          <p:cNvSpPr txBox="1"/>
          <p:nvPr/>
        </p:nvSpPr>
        <p:spPr>
          <a:xfrm>
            <a:off x="6488218" y="3905627"/>
            <a:ext cx="2482592" cy="461665"/>
          </a:xfrm>
          <a:prstGeom prst="rect">
            <a:avLst/>
          </a:prstGeom>
          <a:solidFill>
            <a:schemeClr val="bg1">
              <a:alpha val="85000"/>
            </a:schemeClr>
          </a:solidFill>
        </p:spPr>
        <p:txBody>
          <a:bodyPr wrap="square" rtlCol="0">
            <a:spAutoFit/>
          </a:bodyPr>
          <a:lstStyle/>
          <a:p>
            <a:pPr marR="0" lvl="0" defTabSz="457200" rtl="0" eaLnBrk="1" fontAlgn="auto" latinLnBrk="0" hangingPunct="1">
              <a:spcBef>
                <a:spcPts val="0"/>
              </a:spcBef>
              <a:buClrTx/>
              <a:buSzPct val="200000"/>
              <a:tabLst/>
              <a:defRPr/>
            </a:pPr>
            <a:r>
              <a:rPr kumimoji="1" lang="ja-JP" altLang="en-US" sz="1200" dirty="0">
                <a:latin typeface="Meiryo UI" panose="020B0604030504040204" pitchFamily="50" charset="-128"/>
                <a:ea typeface="Meiryo UI" panose="020B0604030504040204" pitchFamily="50" charset="-128"/>
              </a:rPr>
              <a:t>企業独自の制度であり、手当支給の要件（配偶者の収入制限）は様々。</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8341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a:extLst>
              <a:ext uri="{FF2B5EF4-FFF2-40B4-BE49-F238E27FC236}">
                <a16:creationId xmlns:a16="http://schemas.microsoft.com/office/drawing/2014/main" id="{0CDEB27F-EC4E-58DF-9C62-183D4DFC3EBE}"/>
              </a:ext>
            </a:extLst>
          </p:cNvPr>
          <p:cNvGraphicFramePr>
            <a:graphicFrameLocks noChangeAspect="1"/>
          </p:cNvGraphicFramePr>
          <p:nvPr/>
        </p:nvGraphicFramePr>
        <p:xfrm>
          <a:off x="469859" y="2295704"/>
          <a:ext cx="4605302" cy="4209008"/>
        </p:xfrm>
        <a:graphic>
          <a:graphicData uri="http://schemas.openxmlformats.org/drawingml/2006/chart">
            <c:chart xmlns:c="http://schemas.openxmlformats.org/drawingml/2006/chart" xmlns:r="http://schemas.openxmlformats.org/officeDocument/2006/relationships" r:id="rId3"/>
          </a:graphicData>
        </a:graphic>
      </p:graphicFrame>
      <p:pic>
        <p:nvPicPr>
          <p:cNvPr id="3" name="図 2">
            <a:extLst>
              <a:ext uri="{FF2B5EF4-FFF2-40B4-BE49-F238E27FC236}">
                <a16:creationId xmlns:a16="http://schemas.microsoft.com/office/drawing/2014/main" id="{4363ACC7-3552-F9BB-6AB0-3CD53CEBDC27}"/>
              </a:ext>
            </a:extLst>
          </p:cNvPr>
          <p:cNvPicPr>
            <a:picLocks noChangeAspect="1"/>
          </p:cNvPicPr>
          <p:nvPr/>
        </p:nvPicPr>
        <p:blipFill>
          <a:blip r:embed="rId4"/>
          <a:stretch>
            <a:fillRect/>
          </a:stretch>
        </p:blipFill>
        <p:spPr>
          <a:xfrm>
            <a:off x="7231718" y="396028"/>
            <a:ext cx="1984104" cy="1965665"/>
          </a:xfrm>
          <a:prstGeom prst="rect">
            <a:avLst/>
          </a:prstGeom>
        </p:spPr>
      </p:pic>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 name="グラフィックス 7">
            <a:extLst>
              <a:ext uri="{FF2B5EF4-FFF2-40B4-BE49-F238E27FC236}">
                <a16:creationId xmlns:a16="http://schemas.microsoft.com/office/drawing/2014/main" id="{29DB012A-584A-D7F1-774C-049D29299E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962" y="453424"/>
            <a:ext cx="6602900" cy="820964"/>
          </a:xfrm>
          <a:prstGeom prst="rect">
            <a:avLst/>
          </a:prstGeom>
        </p:spPr>
      </p:pic>
      <p:sp>
        <p:nvSpPr>
          <p:cNvPr id="12" name="テキスト ボックス 11">
            <a:extLst>
              <a:ext uri="{FF2B5EF4-FFF2-40B4-BE49-F238E27FC236}">
                <a16:creationId xmlns:a16="http://schemas.microsoft.com/office/drawing/2014/main" id="{85B3AB0C-5E53-2207-9A0B-2A731520A69B}"/>
              </a:ext>
            </a:extLst>
          </p:cNvPr>
          <p:cNvSpPr txBox="1"/>
          <p:nvPr/>
        </p:nvSpPr>
        <p:spPr>
          <a:xfrm>
            <a:off x="712481" y="515289"/>
            <a:ext cx="5721438"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第３号被保険者</a:t>
            </a:r>
            <a:r>
              <a:rPr kumimoji="0" lang="ja-JP" altLang="en-US" sz="1400" b="1" i="0" u="none" strike="noStrike" kern="1200" cap="none" spc="300" normalizeH="0" baseline="0" noProof="0" dirty="0">
                <a:ln>
                  <a:noFill/>
                </a:ln>
                <a:effectLst/>
                <a:uLnTx/>
                <a:uFillTx/>
                <a:latin typeface="BIZ UDPゴシック" panose="020B0400000000000000" pitchFamily="50" charset="-128"/>
                <a:ea typeface="BIZ UDPゴシック" panose="020B0400000000000000" pitchFamily="50" charset="-128"/>
                <a:cs typeface="+mn-cs"/>
              </a:rPr>
              <a:t>（被扶養配偶者）</a:t>
            </a:r>
            <a:r>
              <a:rPr kumimoji="0"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である</a:t>
            </a:r>
            <a:br>
              <a:rPr kumimoji="0" lang="en-US" altLang="ja-JP"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br>
            <a:r>
              <a:rPr kumimoji="0"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会社員・公務員の基本給及び労働時間について</a:t>
            </a:r>
          </a:p>
        </p:txBody>
      </p:sp>
      <p:sp>
        <p:nvSpPr>
          <p:cNvPr id="2" name="テキスト ボックス 1">
            <a:extLst>
              <a:ext uri="{FF2B5EF4-FFF2-40B4-BE49-F238E27FC236}">
                <a16:creationId xmlns:a16="http://schemas.microsoft.com/office/drawing/2014/main" id="{4F35B4A5-0CCF-5ADA-C696-F7FF911E090B}"/>
              </a:ext>
            </a:extLst>
          </p:cNvPr>
          <p:cNvSpPr txBox="1"/>
          <p:nvPr/>
        </p:nvSpPr>
        <p:spPr>
          <a:xfrm>
            <a:off x="698130" y="1402687"/>
            <a:ext cx="8804443" cy="35464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第</a:t>
            </a:r>
            <a:r>
              <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号被保険者の中にも、会社員や公務員として働いている人がいます。</a:t>
            </a:r>
            <a:endParaRPr kumimoji="1" lang="ja-JP" altLang="en-US" sz="16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a:extLst>
              <a:ext uri="{FF2B5EF4-FFF2-40B4-BE49-F238E27FC236}">
                <a16:creationId xmlns:a16="http://schemas.microsoft.com/office/drawing/2014/main" id="{6F1BCF99-564A-9E68-CCA7-8761E4602B55}"/>
              </a:ext>
            </a:extLst>
          </p:cNvPr>
          <p:cNvSpPr txBox="1"/>
          <p:nvPr/>
        </p:nvSpPr>
        <p:spPr>
          <a:xfrm>
            <a:off x="654864" y="1913341"/>
            <a:ext cx="3589322" cy="354649"/>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就業形態別　第３号被保険者数</a:t>
            </a:r>
          </a:p>
        </p:txBody>
      </p:sp>
      <p:sp>
        <p:nvSpPr>
          <p:cNvPr id="24" name="テキスト ボックス 23">
            <a:extLst>
              <a:ext uri="{FF2B5EF4-FFF2-40B4-BE49-F238E27FC236}">
                <a16:creationId xmlns:a16="http://schemas.microsoft.com/office/drawing/2014/main" id="{295564A6-2FE8-7D52-AFCE-CF628E228A30}"/>
              </a:ext>
            </a:extLst>
          </p:cNvPr>
          <p:cNvSpPr txBox="1"/>
          <p:nvPr/>
        </p:nvSpPr>
        <p:spPr>
          <a:xfrm>
            <a:off x="5301265" y="6288190"/>
            <a:ext cx="5500293" cy="232771"/>
          </a:xfrm>
          <a:prstGeom prst="rect">
            <a:avLst/>
          </a:prstGeom>
          <a:noFill/>
        </p:spPr>
        <p:txBody>
          <a:bodyPr wrap="square" lIns="84406" tIns="42203" rIns="84406" bIns="42203" rtlCol="0" anchor="t">
            <a:spAutoFit/>
          </a:body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（出所）「令和４年　公的年金加入状況等調査」（令和４年１０月３１日時点）</a:t>
            </a:r>
            <a:endParaRPr kumimoji="1" lang="en-US" altLang="ja-JP"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AB5D5260-0830-401E-46CD-E10D5E173669}"/>
              </a:ext>
            </a:extLst>
          </p:cNvPr>
          <p:cNvSpPr txBox="1"/>
          <p:nvPr/>
        </p:nvSpPr>
        <p:spPr>
          <a:xfrm>
            <a:off x="855977" y="2773808"/>
            <a:ext cx="997034" cy="230832"/>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（単位：万人）</a:t>
            </a:r>
          </a:p>
        </p:txBody>
      </p:sp>
      <p:sp>
        <p:nvSpPr>
          <p:cNvPr id="27" name="テキスト ボックス 26">
            <a:extLst>
              <a:ext uri="{FF2B5EF4-FFF2-40B4-BE49-F238E27FC236}">
                <a16:creationId xmlns:a16="http://schemas.microsoft.com/office/drawing/2014/main" id="{616C0C1D-360E-BE93-C0AA-2DC22AC748E3}"/>
              </a:ext>
            </a:extLst>
          </p:cNvPr>
          <p:cNvSpPr txBox="1"/>
          <p:nvPr/>
        </p:nvSpPr>
        <p:spPr>
          <a:xfrm>
            <a:off x="4740288" y="2431832"/>
            <a:ext cx="2627999" cy="359473"/>
          </a:xfrm>
          <a:prstGeom prst="rect">
            <a:avLst/>
          </a:prstGeom>
          <a:noFill/>
        </p:spPr>
        <p:txBody>
          <a:bodyPr wrap="square" lIns="84406" tIns="42203" rIns="84406" bIns="42203" rtlCol="0" anchor="t">
            <a:spAutoFit/>
          </a:bodyPr>
          <a:lstStyle/>
          <a:p>
            <a:pPr marL="158265" marR="0" lvl="0" indent="-158265" algn="l" defTabSz="457200" rtl="0" eaLnBrk="1" fontAlgn="auto" latinLnBrk="0" hangingPunct="1">
              <a:lnSpc>
                <a:spcPct val="110000"/>
              </a:lnSpc>
              <a:spcBef>
                <a:spcPts val="0"/>
              </a:spcBef>
              <a:spcAft>
                <a:spcPts val="0"/>
              </a:spcAft>
              <a:buClrTx/>
              <a:buSzPct val="200000"/>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基本給</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月額</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階級別 第３号被保険者数</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57163" marR="0" lvl="0" indent="23813" algn="l" defTabSz="457200" rtl="0" eaLnBrk="1" fontAlgn="auto" latinLnBrk="0" hangingPunct="1">
              <a:lnSpc>
                <a:spcPct val="110000"/>
              </a:lnSpc>
              <a:spcBef>
                <a:spcPts val="0"/>
              </a:spcBef>
              <a:spcAft>
                <a:spcPts val="0"/>
              </a:spcAft>
              <a:buClrTx/>
              <a:buSzPct val="200000"/>
              <a:buFontTx/>
              <a:buNone/>
              <a:tabLst>
                <a:tab pos="180975" algn="l"/>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（就業形態　会社員・公務員のみ）</a:t>
            </a:r>
            <a:endParaRPr kumimoji="1" lang="ja-JP" altLang="en-US" sz="800" b="0" i="0" u="none" strike="sng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4CA955AA-4431-AC12-17A4-F4F6EC6221BC}"/>
              </a:ext>
            </a:extLst>
          </p:cNvPr>
          <p:cNvSpPr txBox="1"/>
          <p:nvPr/>
        </p:nvSpPr>
        <p:spPr>
          <a:xfrm>
            <a:off x="6626445" y="2764766"/>
            <a:ext cx="1046928" cy="23987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（単位：万人）</a:t>
            </a:r>
          </a:p>
        </p:txBody>
      </p:sp>
      <p:sp>
        <p:nvSpPr>
          <p:cNvPr id="37" name="テキスト ボックス 36">
            <a:extLst>
              <a:ext uri="{FF2B5EF4-FFF2-40B4-BE49-F238E27FC236}">
                <a16:creationId xmlns:a16="http://schemas.microsoft.com/office/drawing/2014/main" id="{AFA971A1-EEC8-F325-47A0-5C592C45A744}"/>
              </a:ext>
            </a:extLst>
          </p:cNvPr>
          <p:cNvSpPr txBox="1"/>
          <p:nvPr/>
        </p:nvSpPr>
        <p:spPr>
          <a:xfrm>
            <a:off x="7387337" y="2431832"/>
            <a:ext cx="2100381" cy="381836"/>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Pct val="200000"/>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○週の労働時間 別第３号被保険者数　　　</a:t>
            </a:r>
            <a:endPar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10000"/>
              </a:lnSpc>
              <a:spcBef>
                <a:spcPts val="0"/>
              </a:spcBef>
              <a:spcAft>
                <a:spcPts val="0"/>
              </a:spcAft>
              <a:buClrTx/>
              <a:buSzPct val="200000"/>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（就業形態　会社員・公務員のみ）</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F0371F09-4C40-FEC9-A4F9-6A5A79D56603}"/>
              </a:ext>
            </a:extLst>
          </p:cNvPr>
          <p:cNvSpPr txBox="1"/>
          <p:nvPr/>
        </p:nvSpPr>
        <p:spPr>
          <a:xfrm>
            <a:off x="8596044" y="2746504"/>
            <a:ext cx="1046928" cy="23987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（単位：万人）</a:t>
            </a:r>
          </a:p>
        </p:txBody>
      </p:sp>
      <p:sp>
        <p:nvSpPr>
          <p:cNvPr id="7" name="二等辺三角形 6">
            <a:extLst>
              <a:ext uri="{FF2B5EF4-FFF2-40B4-BE49-F238E27FC236}">
                <a16:creationId xmlns:a16="http://schemas.microsoft.com/office/drawing/2014/main" id="{15B99A58-09F2-1D6A-2AEC-A8516B962901}"/>
              </a:ext>
            </a:extLst>
          </p:cNvPr>
          <p:cNvSpPr/>
          <p:nvPr/>
        </p:nvSpPr>
        <p:spPr>
          <a:xfrm rot="5400000">
            <a:off x="3926498" y="4585236"/>
            <a:ext cx="859722" cy="252000"/>
          </a:xfrm>
          <a:prstGeom prst="triangle">
            <a:avLst/>
          </a:prstGeom>
          <a:solidFill>
            <a:srgbClr val="ED8137"/>
          </a:solidFill>
          <a:ln w="9525" cap="flat" cmpd="sng" algn="ctr">
            <a:noFill/>
            <a:prstDash val="solid"/>
          </a:ln>
          <a:effectLst>
            <a:outerShdw blurRad="40000" dist="20000" dir="5400000" rotWithShape="0">
              <a:srgbClr val="000000">
                <a:alpha val="38000"/>
              </a:srgbClr>
            </a:outerShdw>
          </a:effectLst>
        </p:spPr>
        <p:txBody>
          <a:bodyPr rtlCol="0" anchor="ctr"/>
          <a:lstStyle/>
          <a:p>
            <a:pPr algn="ctr" defTabSz="844083"/>
            <a:endParaRPr lang="ja-JP" altLang="en-US" sz="1662" kern="0"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14" name="表 13">
            <a:extLst>
              <a:ext uri="{FF2B5EF4-FFF2-40B4-BE49-F238E27FC236}">
                <a16:creationId xmlns:a16="http://schemas.microsoft.com/office/drawing/2014/main" id="{9EC39EC2-3CBC-4F9B-041E-86C5EF3DB6B7}"/>
              </a:ext>
            </a:extLst>
          </p:cNvPr>
          <p:cNvGraphicFramePr>
            <a:graphicFrameLocks noGrp="1"/>
          </p:cNvGraphicFramePr>
          <p:nvPr/>
        </p:nvGraphicFramePr>
        <p:xfrm>
          <a:off x="4820512" y="3015184"/>
          <a:ext cx="2628000" cy="2732834"/>
        </p:xfrm>
        <a:graphic>
          <a:graphicData uri="http://schemas.openxmlformats.org/drawingml/2006/table">
            <a:tbl>
              <a:tblPr/>
              <a:tblGrid>
                <a:gridCol w="235204">
                  <a:extLst>
                    <a:ext uri="{9D8B030D-6E8A-4147-A177-3AD203B41FA5}">
                      <a16:colId xmlns:a16="http://schemas.microsoft.com/office/drawing/2014/main" val="2177973324"/>
                    </a:ext>
                  </a:extLst>
                </a:gridCol>
                <a:gridCol w="1816762">
                  <a:extLst>
                    <a:ext uri="{9D8B030D-6E8A-4147-A177-3AD203B41FA5}">
                      <a16:colId xmlns:a16="http://schemas.microsoft.com/office/drawing/2014/main" val="3497835358"/>
                    </a:ext>
                  </a:extLst>
                </a:gridCol>
                <a:gridCol w="576034">
                  <a:extLst>
                    <a:ext uri="{9D8B030D-6E8A-4147-A177-3AD203B41FA5}">
                      <a16:colId xmlns:a16="http://schemas.microsoft.com/office/drawing/2014/main" val="3857636027"/>
                    </a:ext>
                  </a:extLst>
                </a:gridCol>
              </a:tblGrid>
              <a:tr h="542828">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endParaRPr kumimoji="1" lang="ja-JP" altLang="en-US" sz="1000" kern="1200" dirty="0">
                        <a:solidFill>
                          <a:prstClr val="black"/>
                        </a:solidFill>
                        <a:latin typeface="Meiryo UI" panose="020B0604030504040204" pitchFamily="50" charset="-128"/>
                        <a:ea typeface="Meiryo UI" panose="020B0604030504040204" pitchFamily="50" charset="-128"/>
                        <a:cs typeface="+mn-cs"/>
                      </a:endParaRP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r>
                        <a:rPr kumimoji="1" lang="ja-JP" altLang="en-US" sz="1000" kern="1200" dirty="0">
                          <a:solidFill>
                            <a:prstClr val="black"/>
                          </a:solidFill>
                          <a:latin typeface="Meiryo UI" panose="020B0604030504040204" pitchFamily="50" charset="-128"/>
                          <a:ea typeface="Meiryo UI" panose="020B0604030504040204" pitchFamily="50" charset="-128"/>
                          <a:cs typeface="+mn-cs"/>
                        </a:rPr>
                        <a:t>第３号被保険者数</a:t>
                      </a:r>
                      <a:endParaRPr kumimoji="1" lang="en-US" altLang="ja-JP" sz="1000" kern="1200" dirty="0">
                        <a:solidFill>
                          <a:prstClr val="black"/>
                        </a:solidFill>
                        <a:latin typeface="Meiryo UI" panose="020B0604030504040204" pitchFamily="50" charset="-128"/>
                        <a:ea typeface="Meiryo UI" panose="020B0604030504040204" pitchFamily="50" charset="-128"/>
                        <a:cs typeface="+mn-cs"/>
                      </a:endParaRP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06072"/>
                  </a:ext>
                </a:extLst>
              </a:tr>
              <a:tr h="365001">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179388" marR="0" lvl="0" indent="0" algn="l" defTabSz="457200" rtl="0" eaLnBrk="1" fontAlgn="auto" latinLnBrk="0" hangingPunct="1">
                        <a:lnSpc>
                          <a:spcPct val="120000"/>
                        </a:lnSpc>
                        <a:spcBef>
                          <a:spcPts val="0"/>
                        </a:spcBef>
                        <a:spcAft>
                          <a:spcPts val="400"/>
                        </a:spcAft>
                        <a:buClrTx/>
                        <a:buSzPct val="200000"/>
                        <a:buFontTx/>
                        <a:buNone/>
                        <a:tabLst>
                          <a:tab pos="179388" algn="l"/>
                        </a:tabLst>
                        <a:defRPr/>
                      </a:pPr>
                      <a:r>
                        <a:rPr kumimoji="1" lang="ja-JP" altLang="en-US" sz="1000" kern="1200" dirty="0">
                          <a:solidFill>
                            <a:prstClr val="black"/>
                          </a:solidFill>
                          <a:latin typeface="Meiryo UI" panose="020B0604030504040204" pitchFamily="50" charset="-128"/>
                          <a:ea typeface="Meiryo UI" panose="020B0604030504040204" pitchFamily="50" charset="-128"/>
                          <a:cs typeface="+mn-cs"/>
                        </a:rPr>
                        <a:t>　会社員・公務員計</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FB3"/>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kern="1200" dirty="0">
                          <a:solidFill>
                            <a:prstClr val="black"/>
                          </a:solidFill>
                          <a:latin typeface="Meiryo UI" panose="020B0604030504040204" pitchFamily="50" charset="-128"/>
                          <a:ea typeface="Meiryo UI" panose="020B0604030504040204" pitchFamily="50" charset="-128"/>
                          <a:cs typeface="+mn-cs"/>
                        </a:rPr>
                        <a:t>311.9</a:t>
                      </a:r>
                      <a:endParaRPr kumimoji="1" lang="ja-JP" altLang="en-US" sz="1000" kern="1200" dirty="0">
                        <a:solidFill>
                          <a:prstClr val="black"/>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FEFB3"/>
                    </a:solidFill>
                  </a:tcPr>
                </a:tc>
                <a:extLst>
                  <a:ext uri="{0D108BD9-81ED-4DB2-BD59-A6C34878D82A}">
                    <a16:rowId xmlns:a16="http://schemas.microsoft.com/office/drawing/2014/main" val="59826800"/>
                  </a:ext>
                </a:extLst>
              </a:tr>
              <a:tr h="365001">
                <a:tc rowSpan="5">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FEFB3"/>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000" kern="1200" dirty="0">
                          <a:solidFill>
                            <a:schemeClr val="tx1"/>
                          </a:solidFill>
                          <a:latin typeface="Meiryo UI" panose="020B0604030504040204" pitchFamily="50" charset="-128"/>
                          <a:ea typeface="Meiryo UI" panose="020B0604030504040204" pitchFamily="50" charset="-128"/>
                          <a:cs typeface="+mn-cs"/>
                        </a:rPr>
                        <a:t>５万８千円未満</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kern="1200">
                          <a:solidFill>
                            <a:schemeClr val="tx1"/>
                          </a:solidFill>
                          <a:latin typeface="Meiryo UI" panose="020B0604030504040204" pitchFamily="50" charset="-128"/>
                          <a:ea typeface="Meiryo UI" panose="020B0604030504040204" pitchFamily="50" charset="-128"/>
                          <a:cs typeface="+mn-cs"/>
                        </a:rPr>
                        <a:t>51.1</a:t>
                      </a:r>
                      <a:endParaRPr kumimoji="1" lang="ja-JP" altLang="en-US" sz="1000" kern="1200">
                        <a:solidFill>
                          <a:schemeClr val="tx1"/>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265207785"/>
                  </a:ext>
                </a:extLst>
              </a:tr>
              <a:tr h="365001">
                <a:tc vMerge="1">
                  <a:txBody>
                    <a:bodyPr/>
                    <a:lstStyle/>
                    <a:p>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r>
                        <a:rPr kumimoji="1" lang="ja-JP" altLang="en-US" sz="1000" kern="1200" dirty="0">
                          <a:solidFill>
                            <a:schemeClr val="tx1"/>
                          </a:solidFill>
                          <a:latin typeface="Meiryo UI" panose="020B0604030504040204" pitchFamily="50" charset="-128"/>
                          <a:ea typeface="Meiryo UI" panose="020B0604030504040204" pitchFamily="50" charset="-128"/>
                          <a:cs typeface="+mn-cs"/>
                        </a:rPr>
                        <a:t>５万８千円～　６万８千円</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30.2</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71683025"/>
                  </a:ext>
                </a:extLst>
              </a:tr>
              <a:tr h="365001">
                <a:tc vMerge="1">
                  <a:txBody>
                    <a:bodyPr/>
                    <a:lstStyle/>
                    <a:p>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000" kern="1200" dirty="0">
                          <a:solidFill>
                            <a:schemeClr val="tx1"/>
                          </a:solidFill>
                          <a:latin typeface="Meiryo UI" panose="020B0604030504040204" pitchFamily="50" charset="-128"/>
                          <a:ea typeface="Meiryo UI" panose="020B0604030504040204" pitchFamily="50" charset="-128"/>
                          <a:cs typeface="+mn-cs"/>
                        </a:rPr>
                        <a:t>６万８千円～　７万８千円</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48.3</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1646462818"/>
                  </a:ext>
                </a:extLst>
              </a:tr>
              <a:tr h="365001">
                <a:tc vMerge="1">
                  <a:txBody>
                    <a:bodyPr/>
                    <a:lstStyle/>
                    <a:p>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r>
                        <a:rPr kumimoji="1" lang="ja-JP" altLang="en-US" sz="1000" kern="1200" dirty="0">
                          <a:solidFill>
                            <a:schemeClr val="tx1"/>
                          </a:solidFill>
                          <a:latin typeface="Meiryo UI" panose="020B0604030504040204" pitchFamily="50" charset="-128"/>
                          <a:ea typeface="Meiryo UI" panose="020B0604030504040204" pitchFamily="50" charset="-128"/>
                          <a:cs typeface="+mn-cs"/>
                        </a:rPr>
                        <a:t>７万８千円～　８万８千円</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kern="1200" dirty="0">
                          <a:solidFill>
                            <a:schemeClr val="tx1"/>
                          </a:solidFill>
                          <a:latin typeface="Meiryo UI" panose="020B0604030504040204" pitchFamily="50" charset="-128"/>
                          <a:ea typeface="Meiryo UI" panose="020B0604030504040204" pitchFamily="50" charset="-128"/>
                          <a:cs typeface="+mn-cs"/>
                        </a:rPr>
                        <a:t>87.9</a:t>
                      </a:r>
                      <a:endParaRPr kumimoji="1" lang="ja-JP" altLang="en-US" sz="1000" kern="1200" dirty="0">
                        <a:solidFill>
                          <a:schemeClr val="tx1"/>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468001982"/>
                  </a:ext>
                </a:extLst>
              </a:tr>
              <a:tr h="365001">
                <a:tc vMerge="1">
                  <a:txBody>
                    <a:bodyPr/>
                    <a:lstStyle/>
                    <a:p>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000" kern="1200" dirty="0">
                          <a:solidFill>
                            <a:prstClr val="black"/>
                          </a:solidFill>
                          <a:latin typeface="Meiryo UI" panose="020B0604030504040204" pitchFamily="50" charset="-128"/>
                          <a:ea typeface="Meiryo UI" panose="020B0604030504040204" pitchFamily="50" charset="-128"/>
                          <a:cs typeface="+mn-cs"/>
                        </a:rPr>
                        <a:t>８万８千円以上</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kern="1200" dirty="0">
                          <a:solidFill>
                            <a:prstClr val="black"/>
                          </a:solidFill>
                          <a:latin typeface="Meiryo UI" panose="020B0604030504040204" pitchFamily="50" charset="-128"/>
                          <a:ea typeface="Meiryo UI" panose="020B0604030504040204" pitchFamily="50" charset="-128"/>
                          <a:cs typeface="+mn-cs"/>
                        </a:rPr>
                        <a:t>94.4</a:t>
                      </a:r>
                      <a:endParaRPr kumimoji="1" lang="ja-JP" altLang="en-US" sz="1000" kern="1200" dirty="0">
                        <a:solidFill>
                          <a:prstClr val="black"/>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089806"/>
                  </a:ext>
                </a:extLst>
              </a:tr>
            </a:tbl>
          </a:graphicData>
        </a:graphic>
      </p:graphicFrame>
      <p:graphicFrame>
        <p:nvGraphicFramePr>
          <p:cNvPr id="15" name="表 14">
            <a:extLst>
              <a:ext uri="{FF2B5EF4-FFF2-40B4-BE49-F238E27FC236}">
                <a16:creationId xmlns:a16="http://schemas.microsoft.com/office/drawing/2014/main" id="{40587097-4A26-F20E-3CAE-BE9468334468}"/>
              </a:ext>
            </a:extLst>
          </p:cNvPr>
          <p:cNvGraphicFramePr>
            <a:graphicFrameLocks noGrp="1"/>
          </p:cNvGraphicFramePr>
          <p:nvPr/>
        </p:nvGraphicFramePr>
        <p:xfrm>
          <a:off x="7543762" y="3015183"/>
          <a:ext cx="1872000" cy="2371179"/>
        </p:xfrm>
        <a:graphic>
          <a:graphicData uri="http://schemas.openxmlformats.org/drawingml/2006/table">
            <a:tbl>
              <a:tblPr/>
              <a:tblGrid>
                <a:gridCol w="207728">
                  <a:extLst>
                    <a:ext uri="{9D8B030D-6E8A-4147-A177-3AD203B41FA5}">
                      <a16:colId xmlns:a16="http://schemas.microsoft.com/office/drawing/2014/main" val="2177973324"/>
                    </a:ext>
                  </a:extLst>
                </a:gridCol>
                <a:gridCol w="1084983">
                  <a:extLst>
                    <a:ext uri="{9D8B030D-6E8A-4147-A177-3AD203B41FA5}">
                      <a16:colId xmlns:a16="http://schemas.microsoft.com/office/drawing/2014/main" val="3497835358"/>
                    </a:ext>
                  </a:extLst>
                </a:gridCol>
                <a:gridCol w="579289">
                  <a:extLst>
                    <a:ext uri="{9D8B030D-6E8A-4147-A177-3AD203B41FA5}">
                      <a16:colId xmlns:a16="http://schemas.microsoft.com/office/drawing/2014/main" val="3857636027"/>
                    </a:ext>
                  </a:extLst>
                </a:gridCol>
              </a:tblGrid>
              <a:tr h="542829">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endParaRPr kumimoji="1" lang="ja-JP" altLang="en-US" sz="1000" kern="1200">
                        <a:solidFill>
                          <a:prstClr val="black"/>
                        </a:solidFill>
                        <a:latin typeface="Meiryo UI" panose="020B0604030504040204" pitchFamily="50" charset="-128"/>
                        <a:ea typeface="Meiryo UI" panose="020B0604030504040204" pitchFamily="50" charset="-128"/>
                        <a:cs typeface="+mn-cs"/>
                      </a:endParaRP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r>
                        <a:rPr kumimoji="1" lang="ja-JP" altLang="en-US" sz="1000" kern="1200" dirty="0">
                          <a:solidFill>
                            <a:prstClr val="black"/>
                          </a:solidFill>
                          <a:latin typeface="Meiryo UI" panose="020B0604030504040204" pitchFamily="50" charset="-128"/>
                          <a:ea typeface="Meiryo UI" panose="020B0604030504040204" pitchFamily="50" charset="-128"/>
                          <a:cs typeface="+mn-cs"/>
                        </a:rPr>
                        <a:t>第３号被保険者数</a:t>
                      </a:r>
                      <a:endParaRPr kumimoji="1" lang="en-US" altLang="ja-JP" sz="1000" kern="1200" dirty="0">
                        <a:solidFill>
                          <a:prstClr val="black"/>
                        </a:solidFill>
                        <a:latin typeface="Meiryo UI" panose="020B0604030504040204" pitchFamily="50" charset="-128"/>
                        <a:ea typeface="Meiryo UI" panose="020B0604030504040204" pitchFamily="50" charset="-128"/>
                        <a:cs typeface="+mn-cs"/>
                      </a:endParaRP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06072"/>
                  </a:ext>
                </a:extLst>
              </a:tr>
              <a:tr h="365670">
                <a:tc gridSpan="2">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84138" marR="0" lvl="0" indent="95250" algn="l" defTabSz="457200" rtl="0" eaLnBrk="1" fontAlgn="auto" latinLnBrk="0" hangingPunct="1">
                        <a:lnSpc>
                          <a:spcPct val="120000"/>
                        </a:lnSpc>
                        <a:spcBef>
                          <a:spcPts val="0"/>
                        </a:spcBef>
                        <a:spcAft>
                          <a:spcPts val="400"/>
                        </a:spcAft>
                        <a:buClrTx/>
                        <a:buSzPct val="200000"/>
                        <a:buFontTx/>
                        <a:buNone/>
                        <a:tabLst>
                          <a:tab pos="90488" algn="l"/>
                        </a:tabLst>
                        <a:defRPr/>
                      </a:pPr>
                      <a:r>
                        <a:rPr kumimoji="1" lang="ja-JP" altLang="en-US" sz="1000" kern="1200" dirty="0">
                          <a:solidFill>
                            <a:prstClr val="black"/>
                          </a:solidFill>
                          <a:latin typeface="Meiryo UI" panose="020B0604030504040204" pitchFamily="50" charset="-128"/>
                          <a:ea typeface="Meiryo UI" panose="020B0604030504040204" pitchFamily="50" charset="-128"/>
                          <a:cs typeface="+mn-cs"/>
                        </a:rPr>
                        <a:t>会社員・公務員計</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EFB3"/>
                    </a:solidFill>
                  </a:tcPr>
                </a:tc>
                <a:tc hMerge="1">
                  <a:txBody>
                    <a:bodyPr/>
                    <a:lstStyle/>
                    <a:p>
                      <a:endParaRPr kumimoji="1" lang="ja-JP" altLang="en-US"/>
                    </a:p>
                  </a:txBody>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kern="1200" dirty="0">
                          <a:solidFill>
                            <a:prstClr val="black"/>
                          </a:solidFill>
                          <a:latin typeface="Meiryo UI" panose="020B0604030504040204" pitchFamily="50" charset="-128"/>
                          <a:ea typeface="Meiryo UI" panose="020B0604030504040204" pitchFamily="50" charset="-128"/>
                          <a:cs typeface="+mn-cs"/>
                        </a:rPr>
                        <a:t>311.9</a:t>
                      </a:r>
                      <a:endParaRPr kumimoji="1" lang="ja-JP" altLang="en-US" sz="1000" kern="1200" dirty="0">
                        <a:solidFill>
                          <a:prstClr val="black"/>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FEFB3"/>
                    </a:solidFill>
                  </a:tcPr>
                </a:tc>
                <a:extLst>
                  <a:ext uri="{0D108BD9-81ED-4DB2-BD59-A6C34878D82A}">
                    <a16:rowId xmlns:a16="http://schemas.microsoft.com/office/drawing/2014/main" val="59826800"/>
                  </a:ext>
                </a:extLst>
              </a:tr>
              <a:tr h="365670">
                <a:tc rowSpan="4">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endParaRPr kumimoji="1" lang="ja-JP" altLang="en-US" sz="1000" kern="1200">
                        <a:solidFill>
                          <a:prstClr val="black"/>
                        </a:solidFill>
                        <a:latin typeface="Meiryo UI" panose="020B0604030504040204" pitchFamily="50" charset="-128"/>
                        <a:ea typeface="Meiryo UI" panose="020B0604030504040204" pitchFamily="50" charset="-128"/>
                        <a:cs typeface="+mn-cs"/>
                      </a:endParaRPr>
                    </a:p>
                  </a:txBody>
                  <a:tcPr marL="84406" marR="84406"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FFEFB3"/>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10</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時間未満</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37.6</a:t>
                      </a:r>
                      <a:endParaRPr kumimoji="1" lang="ja-JP" altLang="en-US" sz="1000" b="0" kern="1200" dirty="0">
                        <a:solidFill>
                          <a:schemeClr val="tx1"/>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265207785"/>
                  </a:ext>
                </a:extLst>
              </a:tr>
              <a:tr h="365670">
                <a:tc vMerge="1">
                  <a:txBody>
                    <a:bodyPr/>
                    <a:lstStyle/>
                    <a:p>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10</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15</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時間未満</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b="0" kern="1200">
                          <a:solidFill>
                            <a:schemeClr val="tx1"/>
                          </a:solidFill>
                          <a:latin typeface="Meiryo UI" panose="020B0604030504040204" pitchFamily="50" charset="-128"/>
                          <a:ea typeface="Meiryo UI" panose="020B0604030504040204" pitchFamily="50" charset="-128"/>
                          <a:cs typeface="+mn-cs"/>
                        </a:rPr>
                        <a:t>45.8</a:t>
                      </a:r>
                      <a:endParaRPr kumimoji="1" lang="ja-JP" altLang="en-US" sz="1000" b="0" kern="1200">
                        <a:solidFill>
                          <a:schemeClr val="tx1"/>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71683025"/>
                  </a:ext>
                </a:extLst>
              </a:tr>
              <a:tr h="365670">
                <a:tc vMerge="1">
                  <a:txBody>
                    <a:bodyPr/>
                    <a:lstStyle/>
                    <a:p>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15</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a:t>
                      </a:r>
                      <a:r>
                        <a:rPr kumimoji="1" lang="en-US" altLang="ja-JP" sz="1000" b="0" kern="1200" dirty="0">
                          <a:solidFill>
                            <a:schemeClr val="tx1"/>
                          </a:solidFill>
                          <a:latin typeface="Meiryo UI" panose="020B0604030504040204" pitchFamily="50" charset="-128"/>
                          <a:ea typeface="Meiryo UI" panose="020B0604030504040204" pitchFamily="50" charset="-128"/>
                          <a:cs typeface="+mn-cs"/>
                        </a:rPr>
                        <a:t>20</a:t>
                      </a:r>
                      <a:r>
                        <a:rPr kumimoji="1" lang="ja-JP" altLang="en-US" sz="1000" b="0" kern="1200" dirty="0">
                          <a:solidFill>
                            <a:schemeClr val="tx1"/>
                          </a:solidFill>
                          <a:latin typeface="Meiryo UI" panose="020B0604030504040204" pitchFamily="50" charset="-128"/>
                          <a:ea typeface="Meiryo UI" panose="020B0604030504040204" pitchFamily="50" charset="-128"/>
                          <a:cs typeface="+mn-cs"/>
                        </a:rPr>
                        <a:t>時間未満</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b="0" kern="1200">
                          <a:solidFill>
                            <a:schemeClr val="tx1"/>
                          </a:solidFill>
                          <a:latin typeface="Meiryo UI" panose="020B0604030504040204" pitchFamily="50" charset="-128"/>
                          <a:ea typeface="Meiryo UI" panose="020B0604030504040204" pitchFamily="50" charset="-128"/>
                          <a:cs typeface="+mn-cs"/>
                        </a:rPr>
                        <a:t>106.0</a:t>
                      </a:r>
                      <a:endParaRPr kumimoji="1" lang="ja-JP" altLang="en-US" sz="1000" b="0" kern="1200">
                        <a:solidFill>
                          <a:schemeClr val="tx1"/>
                        </a:solidFill>
                        <a:latin typeface="Meiryo UI" panose="020B0604030504040204" pitchFamily="50" charset="-128"/>
                        <a:ea typeface="Meiryo UI" panose="020B0604030504040204" pitchFamily="50" charset="-128"/>
                        <a:cs typeface="+mn-cs"/>
                      </a:endParaRP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2">
                        <a:alpha val="70000"/>
                      </a:schemeClr>
                    </a:solidFill>
                  </a:tcPr>
                </a:tc>
                <a:extLst>
                  <a:ext uri="{0D108BD9-81ED-4DB2-BD59-A6C34878D82A}">
                    <a16:rowId xmlns:a16="http://schemas.microsoft.com/office/drawing/2014/main" val="1646462818"/>
                  </a:ext>
                </a:extLst>
              </a:tr>
              <a:tr h="365670">
                <a:tc vMerge="1">
                  <a:txBody>
                    <a:bodyPr/>
                    <a:lstStyle/>
                    <a:p>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l" defTabSz="457200" rtl="0" eaLnBrk="1" latinLnBrk="0" hangingPunct="1">
                        <a:lnSpc>
                          <a:spcPct val="120000"/>
                        </a:lnSpc>
                        <a:spcAft>
                          <a:spcPts val="400"/>
                        </a:spcAft>
                        <a:buSzPct val="200000"/>
                        <a:defRPr/>
                      </a:pPr>
                      <a:r>
                        <a:rPr kumimoji="1" lang="en-US" altLang="ja-JP" sz="1000" kern="1200" dirty="0">
                          <a:solidFill>
                            <a:prstClr val="black"/>
                          </a:solidFill>
                          <a:latin typeface="Meiryo UI" panose="020B0604030504040204" pitchFamily="50" charset="-128"/>
                          <a:ea typeface="Meiryo UI" panose="020B0604030504040204" pitchFamily="50" charset="-128"/>
                          <a:cs typeface="+mn-cs"/>
                        </a:rPr>
                        <a:t>20</a:t>
                      </a:r>
                      <a:r>
                        <a:rPr kumimoji="1" lang="ja-JP" altLang="en-US" sz="1000" kern="1200" dirty="0">
                          <a:solidFill>
                            <a:prstClr val="black"/>
                          </a:solidFill>
                          <a:latin typeface="Meiryo UI" panose="020B0604030504040204" pitchFamily="50" charset="-128"/>
                          <a:ea typeface="Meiryo UI" panose="020B0604030504040204" pitchFamily="50" charset="-128"/>
                          <a:cs typeface="+mn-cs"/>
                        </a:rPr>
                        <a:t>時間以上</a:t>
                      </a:r>
                    </a:p>
                  </a:txBody>
                  <a:tcPr marL="33231" marR="33231"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r" defTabSz="457200" rtl="0" eaLnBrk="1" latinLnBrk="0" hangingPunct="1">
                        <a:lnSpc>
                          <a:spcPct val="120000"/>
                        </a:lnSpc>
                        <a:spcAft>
                          <a:spcPts val="400"/>
                        </a:spcAft>
                        <a:buSzPct val="200000"/>
                        <a:defRPr/>
                      </a:pPr>
                      <a:r>
                        <a:rPr kumimoji="1" lang="en-US" altLang="ja-JP" sz="1000" kern="1200" dirty="0">
                          <a:solidFill>
                            <a:prstClr val="black"/>
                          </a:solidFill>
                          <a:latin typeface="Meiryo UI" panose="020B0604030504040204" pitchFamily="50" charset="-128"/>
                          <a:ea typeface="Meiryo UI" panose="020B0604030504040204" pitchFamily="50" charset="-128"/>
                          <a:cs typeface="+mn-cs"/>
                        </a:rPr>
                        <a:t>122.4</a:t>
                      </a:r>
                    </a:p>
                  </a:txBody>
                  <a:tcPr marL="33231" marR="99692" marT="42203" marB="42203"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8001982"/>
                  </a:ext>
                </a:extLst>
              </a:tr>
            </a:tbl>
          </a:graphicData>
        </a:graphic>
      </p:graphicFrame>
      <p:graphicFrame>
        <p:nvGraphicFramePr>
          <p:cNvPr id="42" name="グラフ 41">
            <a:extLst>
              <a:ext uri="{FF2B5EF4-FFF2-40B4-BE49-F238E27FC236}">
                <a16:creationId xmlns:a16="http://schemas.microsoft.com/office/drawing/2014/main" id="{9889CA8D-22BF-A8A9-B108-FABFE066929D}"/>
              </a:ext>
            </a:extLst>
          </p:cNvPr>
          <p:cNvGraphicFramePr>
            <a:graphicFrameLocks noChangeAspect="1"/>
          </p:cNvGraphicFramePr>
          <p:nvPr/>
        </p:nvGraphicFramePr>
        <p:xfrm>
          <a:off x="496569" y="2230951"/>
          <a:ext cx="4676152" cy="4273761"/>
        </p:xfrm>
        <a:graphic>
          <a:graphicData uri="http://schemas.openxmlformats.org/drawingml/2006/chart">
            <c:chart xmlns:c="http://schemas.openxmlformats.org/drawingml/2006/chart" xmlns:r="http://schemas.openxmlformats.org/officeDocument/2006/relationships" r:id="rId7"/>
          </a:graphicData>
        </a:graphic>
      </p:graphicFrame>
      <p:sp>
        <p:nvSpPr>
          <p:cNvPr id="11" name="角丸四角形 25">
            <a:extLst>
              <a:ext uri="{FF2B5EF4-FFF2-40B4-BE49-F238E27FC236}">
                <a16:creationId xmlns:a16="http://schemas.microsoft.com/office/drawing/2014/main" id="{BA3A716F-C34B-9E28-58E3-67D59BDBC3FD}"/>
              </a:ext>
            </a:extLst>
          </p:cNvPr>
          <p:cNvSpPr/>
          <p:nvPr/>
        </p:nvSpPr>
        <p:spPr>
          <a:xfrm>
            <a:off x="2624946" y="4427146"/>
            <a:ext cx="1141296" cy="624688"/>
          </a:xfrm>
          <a:prstGeom prst="roundRect">
            <a:avLst/>
          </a:prstGeom>
          <a:noFill/>
          <a:ln w="22225" cap="flat" cmpd="sng" algn="ctr">
            <a:solidFill>
              <a:srgbClr val="FFEFB3"/>
            </a:solidFill>
            <a:prstDash val="solid"/>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ja-JP" altLang="en-US" sz="1662"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60131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1500"/>
                                        <p:tgtEl>
                                          <p:spTgt spid="3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500"/>
                                        <p:tgtEl>
                                          <p:spTgt spid="28"/>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7" grpId="0"/>
      <p:bldP spid="38"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 name="グラフィックス 7">
            <a:extLst>
              <a:ext uri="{FF2B5EF4-FFF2-40B4-BE49-F238E27FC236}">
                <a16:creationId xmlns:a16="http://schemas.microsoft.com/office/drawing/2014/main" id="{29DB012A-584A-D7F1-774C-049D29299E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2" y="453424"/>
            <a:ext cx="5888388" cy="820964"/>
          </a:xfrm>
          <a:prstGeom prst="rect">
            <a:avLst/>
          </a:prstGeom>
        </p:spPr>
      </p:pic>
      <p:sp>
        <p:nvSpPr>
          <p:cNvPr id="12" name="テキスト ボックス 11">
            <a:extLst>
              <a:ext uri="{FF2B5EF4-FFF2-40B4-BE49-F238E27FC236}">
                <a16:creationId xmlns:a16="http://schemas.microsoft.com/office/drawing/2014/main" id="{85B3AB0C-5E53-2207-9A0B-2A731520A69B}"/>
              </a:ext>
            </a:extLst>
          </p:cNvPr>
          <p:cNvSpPr txBox="1"/>
          <p:nvPr/>
        </p:nvSpPr>
        <p:spPr>
          <a:xfrm>
            <a:off x="580569" y="515472"/>
            <a:ext cx="552266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第３号被保険者（被扶養配偶者）が長く働いた</a:t>
            </a:r>
            <a:endParaRPr kumimoji="0" lang="en-US" altLang="ja-JP"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場合のイメージ</a:t>
            </a:r>
          </a:p>
        </p:txBody>
      </p:sp>
      <p:sp>
        <p:nvSpPr>
          <p:cNvPr id="2" name="テキスト ボックス 1">
            <a:extLst>
              <a:ext uri="{FF2B5EF4-FFF2-40B4-BE49-F238E27FC236}">
                <a16:creationId xmlns:a16="http://schemas.microsoft.com/office/drawing/2014/main" id="{7CAB033C-40B0-39AF-7BDC-D2DC93B1D1DA}"/>
              </a:ext>
            </a:extLst>
          </p:cNvPr>
          <p:cNvSpPr txBox="1"/>
          <p:nvPr/>
        </p:nvSpPr>
        <p:spPr>
          <a:xfrm>
            <a:off x="580569" y="1411291"/>
            <a:ext cx="8578720" cy="830997"/>
          </a:xfrm>
          <a:prstGeom prst="rect">
            <a:avLst/>
          </a:prstGeom>
          <a:noFill/>
        </p:spPr>
        <p:txBody>
          <a:bodyPr wrap="square" rtlCol="0">
            <a:spAutoFit/>
          </a:bodyPr>
          <a:lstStyle/>
          <a:p>
            <a:pPr marL="0" marR="0" lvl="0" indent="0" algn="l" defTabSz="457200" rtl="0" eaLnBrk="1" fontAlgn="auto" latinLnBrk="0" hangingPunct="1">
              <a:lnSpc>
                <a:spcPct val="110000"/>
              </a:lnSpc>
              <a:spcBef>
                <a:spcPts val="0"/>
              </a:spcBef>
              <a:spcAft>
                <a:spcPts val="400"/>
              </a:spcAft>
              <a:buClrTx/>
              <a:buSzPct val="200000"/>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号被保険者は、本人負担なしで、基礎年金や医療保険の給付を受けることができます。</a:t>
            </a:r>
          </a:p>
          <a:p>
            <a:pPr marL="0" marR="0" lvl="0" indent="0" algn="l" defTabSz="457200" rtl="0" eaLnBrk="1" fontAlgn="auto" latinLnBrk="0" hangingPunct="1">
              <a:lnSpc>
                <a:spcPct val="110000"/>
              </a:lnSpc>
              <a:spcBef>
                <a:spcPts val="0"/>
              </a:spcBef>
              <a:spcAft>
                <a:spcPts val="400"/>
              </a:spcAft>
              <a:buClrTx/>
              <a:buSzPct val="200000"/>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その中には、会社員などで働いている人も４割おり、これらの方の給与収入が一定以上増えると被扶養者でなくなり、</a:t>
            </a:r>
            <a:b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厚生年金保険の被保険者や国民年金第１号被保険者となります。</a:t>
            </a:r>
          </a:p>
        </p:txBody>
      </p:sp>
      <p:grpSp>
        <p:nvGrpSpPr>
          <p:cNvPr id="22" name="グループ化 21">
            <a:extLst>
              <a:ext uri="{FF2B5EF4-FFF2-40B4-BE49-F238E27FC236}">
                <a16:creationId xmlns:a16="http://schemas.microsoft.com/office/drawing/2014/main" id="{AB0FB2CD-FE9D-C27B-925A-11926E85AA7A}"/>
              </a:ext>
            </a:extLst>
          </p:cNvPr>
          <p:cNvGrpSpPr/>
          <p:nvPr/>
        </p:nvGrpSpPr>
        <p:grpSpPr>
          <a:xfrm>
            <a:off x="583911" y="3456899"/>
            <a:ext cx="3183778" cy="1620464"/>
            <a:chOff x="1400759" y="3056809"/>
            <a:chExt cx="3183778" cy="1620464"/>
          </a:xfrm>
        </p:grpSpPr>
        <p:sp>
          <p:nvSpPr>
            <p:cNvPr id="51" name="四角形: 角を丸くする 50">
              <a:extLst>
                <a:ext uri="{FF2B5EF4-FFF2-40B4-BE49-F238E27FC236}">
                  <a16:creationId xmlns:a16="http://schemas.microsoft.com/office/drawing/2014/main" id="{43783386-81FE-1D01-0182-36DE086D403E}"/>
                </a:ext>
              </a:extLst>
            </p:cNvPr>
            <p:cNvSpPr/>
            <p:nvPr/>
          </p:nvSpPr>
          <p:spPr>
            <a:xfrm>
              <a:off x="1449451" y="3396613"/>
              <a:ext cx="3135086" cy="1280660"/>
            </a:xfrm>
            <a:prstGeom prst="roundRect">
              <a:avLst>
                <a:gd name="adj" fmla="val 10455"/>
              </a:avLst>
            </a:prstGeom>
            <a:solidFill>
              <a:schemeClr val="bg1"/>
            </a:solidFill>
            <a:ln w="38100" cap="flat" cmpd="sng" algn="ctr">
              <a:solidFill>
                <a:srgbClr val="FFEFB3"/>
              </a:solid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F556FD55-BF20-4481-34C9-B8495B6E5271}"/>
                </a:ext>
              </a:extLst>
            </p:cNvPr>
            <p:cNvSpPr txBox="1"/>
            <p:nvPr/>
          </p:nvSpPr>
          <p:spPr>
            <a:xfrm>
              <a:off x="2244224" y="3485105"/>
              <a:ext cx="1545542" cy="523220"/>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第３号被保険者</a:t>
              </a:r>
              <a:b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b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（被扶養者）</a:t>
              </a:r>
            </a:p>
          </p:txBody>
        </p:sp>
        <p:grpSp>
          <p:nvGrpSpPr>
            <p:cNvPr id="21" name="グループ化 20">
              <a:extLst>
                <a:ext uri="{FF2B5EF4-FFF2-40B4-BE49-F238E27FC236}">
                  <a16:creationId xmlns:a16="http://schemas.microsoft.com/office/drawing/2014/main" id="{0E4C91FA-D3F1-7BE1-A70A-6479508D22ED}"/>
                </a:ext>
              </a:extLst>
            </p:cNvPr>
            <p:cNvGrpSpPr/>
            <p:nvPr/>
          </p:nvGrpSpPr>
          <p:grpSpPr>
            <a:xfrm>
              <a:off x="1671485" y="3973898"/>
              <a:ext cx="2691018" cy="615026"/>
              <a:chOff x="1662881" y="3973898"/>
              <a:chExt cx="2691018" cy="615026"/>
            </a:xfrm>
          </p:grpSpPr>
          <p:sp>
            <p:nvSpPr>
              <p:cNvPr id="274" name="テキスト ボックス 273">
                <a:extLst>
                  <a:ext uri="{FF2B5EF4-FFF2-40B4-BE49-F238E27FC236}">
                    <a16:creationId xmlns:a16="http://schemas.microsoft.com/office/drawing/2014/main" id="{DFAB30C7-4709-BE73-D12E-0F2C6B616AF0}"/>
                  </a:ext>
                </a:extLst>
              </p:cNvPr>
              <p:cNvSpPr txBox="1"/>
              <p:nvPr/>
            </p:nvSpPr>
            <p:spPr>
              <a:xfrm>
                <a:off x="1864717" y="4342703"/>
                <a:ext cx="825867"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保険料負担</a:t>
                </a:r>
              </a:p>
            </p:txBody>
          </p:sp>
          <p:sp>
            <p:nvSpPr>
              <p:cNvPr id="275" name="テキスト ボックス 274">
                <a:extLst>
                  <a:ext uri="{FF2B5EF4-FFF2-40B4-BE49-F238E27FC236}">
                    <a16:creationId xmlns:a16="http://schemas.microsoft.com/office/drawing/2014/main" id="{9AF8CEDF-E7EB-7F42-5A8F-2A95A57178AA}"/>
                  </a:ext>
                </a:extLst>
              </p:cNvPr>
              <p:cNvSpPr txBox="1"/>
              <p:nvPr/>
            </p:nvSpPr>
            <p:spPr>
              <a:xfrm>
                <a:off x="3501941" y="4342703"/>
                <a:ext cx="441146"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給付</a:t>
                </a:r>
              </a:p>
            </p:txBody>
          </p:sp>
          <p:sp>
            <p:nvSpPr>
              <p:cNvPr id="273" name="正方形/長方形 272">
                <a:extLst>
                  <a:ext uri="{FF2B5EF4-FFF2-40B4-BE49-F238E27FC236}">
                    <a16:creationId xmlns:a16="http://schemas.microsoft.com/office/drawing/2014/main" id="{03B0331A-1686-0DD7-C39B-CCCF89B27F25}"/>
                  </a:ext>
                </a:extLst>
              </p:cNvPr>
              <p:cNvSpPr/>
              <p:nvPr/>
            </p:nvSpPr>
            <p:spPr>
              <a:xfrm>
                <a:off x="1662881" y="3973898"/>
                <a:ext cx="1229538" cy="368804"/>
              </a:xfrm>
              <a:prstGeom prst="rect">
                <a:avLst/>
              </a:prstGeom>
              <a:solidFill>
                <a:schemeClr val="bg1">
                  <a:lumMod val="75000"/>
                  <a:alpha val="30000"/>
                </a:schemeClr>
              </a:solidFill>
              <a:ln w="25400" cap="rnd" cmpd="sng" algn="ctr">
                <a:solidFill>
                  <a:schemeClr val="bg1">
                    <a:lumMod val="75000"/>
                  </a:schemeClr>
                </a:solidFill>
                <a:prstDash val="sysDash"/>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本人負担なし</a:t>
                </a:r>
                <a:endParaRPr kumimoji="1" lang="ja-JP" altLang="en-US" sz="12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276" name="正方形/長方形 275">
                <a:extLst>
                  <a:ext uri="{FF2B5EF4-FFF2-40B4-BE49-F238E27FC236}">
                    <a16:creationId xmlns:a16="http://schemas.microsoft.com/office/drawing/2014/main" id="{C7C71828-52EB-C51A-76FA-0F84D7981F4B}"/>
                  </a:ext>
                </a:extLst>
              </p:cNvPr>
              <p:cNvSpPr/>
              <p:nvPr/>
            </p:nvSpPr>
            <p:spPr>
              <a:xfrm>
                <a:off x="3091130" y="3973898"/>
                <a:ext cx="1262769" cy="368802"/>
              </a:xfrm>
              <a:prstGeom prst="rect">
                <a:avLst/>
              </a:prstGeom>
              <a:solidFill>
                <a:srgbClr val="F6B875"/>
              </a:solidFill>
              <a:ln w="25400" cap="flat" cmpd="sng" algn="ctr">
                <a:solidFill>
                  <a:srgbClr val="F6B875"/>
                </a:solid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基礎年金</a:t>
                </a:r>
                <a:r>
                  <a:rPr kumimoji="1" lang="en-US" altLang="ja-JP" sz="1200" b="1" i="0" u="none" strike="noStrike" kern="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終身</a:t>
                </a:r>
                <a:r>
                  <a:rPr kumimoji="1" lang="en-US" altLang="ja-JP" sz="1200" b="1" i="0" u="none" strike="noStrike" kern="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0" cap="none" spc="0" normalizeH="0" baseline="0" noProof="0" dirty="0">
                  <a:ln>
                    <a:noFill/>
                  </a:ln>
                  <a:solidFill>
                    <a:prstClr val="black"/>
                  </a:solidFill>
                  <a:effectLst/>
                  <a:uLnTx/>
                  <a:uFillTx/>
                  <a:latin typeface="Meiryo UI"/>
                  <a:ea typeface="Meiryo UI"/>
                  <a:cs typeface="+mn-cs"/>
                </a:endParaRPr>
              </a:p>
            </p:txBody>
          </p:sp>
        </p:grpSp>
        <p:pic>
          <p:nvPicPr>
            <p:cNvPr id="16" name="図 15">
              <a:extLst>
                <a:ext uri="{FF2B5EF4-FFF2-40B4-BE49-F238E27FC236}">
                  <a16:creationId xmlns:a16="http://schemas.microsoft.com/office/drawing/2014/main" id="{E83CFEAD-850B-7736-487A-49E85F1D71C3}"/>
                </a:ext>
              </a:extLst>
            </p:cNvPr>
            <p:cNvPicPr>
              <a:picLocks noChangeAspect="1"/>
            </p:cNvPicPr>
            <p:nvPr/>
          </p:nvPicPr>
          <p:blipFill>
            <a:blip r:embed="rId5"/>
            <a:srcRect/>
            <a:stretch/>
          </p:blipFill>
          <p:spPr>
            <a:xfrm>
              <a:off x="1400759" y="3056809"/>
              <a:ext cx="923119" cy="805274"/>
            </a:xfrm>
            <a:prstGeom prst="rect">
              <a:avLst/>
            </a:prstGeom>
          </p:spPr>
        </p:pic>
      </p:grpSp>
      <p:sp>
        <p:nvSpPr>
          <p:cNvPr id="23" name="矢印: 右 22">
            <a:extLst>
              <a:ext uri="{FF2B5EF4-FFF2-40B4-BE49-F238E27FC236}">
                <a16:creationId xmlns:a16="http://schemas.microsoft.com/office/drawing/2014/main" id="{0412EE55-998C-38E6-2714-44BF090977B6}"/>
              </a:ext>
            </a:extLst>
          </p:cNvPr>
          <p:cNvSpPr/>
          <p:nvPr/>
        </p:nvSpPr>
        <p:spPr>
          <a:xfrm>
            <a:off x="3763947" y="3998957"/>
            <a:ext cx="1256098" cy="864828"/>
          </a:xfrm>
          <a:prstGeom prst="rightArrow">
            <a:avLst>
              <a:gd name="adj1" fmla="val 55536"/>
              <a:gd name="adj2" fmla="val 41774"/>
            </a:avLst>
          </a:prstGeom>
          <a:gradFill>
            <a:gsLst>
              <a:gs pos="0">
                <a:srgbClr val="CE6180">
                  <a:alpha val="10000"/>
                </a:srgbClr>
              </a:gs>
              <a:gs pos="70000">
                <a:srgbClr val="CE6180">
                  <a:alpha val="50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marL="92075"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収入をアップ</a:t>
            </a:r>
          </a:p>
        </p:txBody>
      </p:sp>
      <p:sp>
        <p:nvSpPr>
          <p:cNvPr id="27" name="テキスト ボックス 26">
            <a:extLst>
              <a:ext uri="{FF2B5EF4-FFF2-40B4-BE49-F238E27FC236}">
                <a16:creationId xmlns:a16="http://schemas.microsoft.com/office/drawing/2014/main" id="{975053E0-3D56-07FE-16B7-84C5C9F37008}"/>
              </a:ext>
            </a:extLst>
          </p:cNvPr>
          <p:cNvSpPr txBox="1"/>
          <p:nvPr/>
        </p:nvSpPr>
        <p:spPr>
          <a:xfrm>
            <a:off x="4918599" y="4199145"/>
            <a:ext cx="1544878" cy="430887"/>
          </a:xfrm>
          <a:prstGeom prst="rect">
            <a:avLst/>
          </a:prstGeom>
          <a:noFill/>
        </p:spPr>
        <p:txBody>
          <a:bodyPr wrap="square">
            <a:spAutoFit/>
          </a:bodyPr>
          <a:lstStyle/>
          <a:p>
            <a:pPr marL="0" marR="0" lvl="0" indent="0" algn="l" defTabSz="91235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年収約</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106</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235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（月額</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8.8</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a:t>
            </a:r>
          </a:p>
        </p:txBody>
      </p:sp>
      <p:sp>
        <p:nvSpPr>
          <p:cNvPr id="30" name="矢印: 右 29">
            <a:extLst>
              <a:ext uri="{FF2B5EF4-FFF2-40B4-BE49-F238E27FC236}">
                <a16:creationId xmlns:a16="http://schemas.microsoft.com/office/drawing/2014/main" id="{5908ED0C-6D98-7288-41B3-6C23241D642B}"/>
              </a:ext>
            </a:extLst>
          </p:cNvPr>
          <p:cNvSpPr/>
          <p:nvPr/>
        </p:nvSpPr>
        <p:spPr>
          <a:xfrm>
            <a:off x="5828783" y="3998957"/>
            <a:ext cx="3424211" cy="864828"/>
          </a:xfrm>
          <a:prstGeom prst="rightArrow">
            <a:avLst>
              <a:gd name="adj1" fmla="val 55536"/>
              <a:gd name="adj2" fmla="val 41774"/>
            </a:avLst>
          </a:prstGeom>
          <a:gradFill>
            <a:gsLst>
              <a:gs pos="0">
                <a:srgbClr val="CE6180">
                  <a:alpha val="0"/>
                </a:srgbClr>
              </a:gs>
              <a:gs pos="20000">
                <a:srgbClr val="CE6180">
                  <a:alpha val="20000"/>
                </a:srgbClr>
              </a:gs>
              <a:gs pos="100000">
                <a:srgbClr val="CE6180">
                  <a:alpha val="5000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marL="92075"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10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a:extLst>
              <a:ext uri="{FF2B5EF4-FFF2-40B4-BE49-F238E27FC236}">
                <a16:creationId xmlns:a16="http://schemas.microsoft.com/office/drawing/2014/main" id="{3DCCD186-A770-596E-F297-1E82D700C99C}"/>
              </a:ext>
            </a:extLst>
          </p:cNvPr>
          <p:cNvSpPr txBox="1"/>
          <p:nvPr/>
        </p:nvSpPr>
        <p:spPr>
          <a:xfrm>
            <a:off x="7825702" y="4296638"/>
            <a:ext cx="1422689" cy="261610"/>
          </a:xfrm>
          <a:prstGeom prst="rect">
            <a:avLst/>
          </a:prstGeom>
          <a:noFill/>
        </p:spPr>
        <p:txBody>
          <a:bodyPr wrap="square" rtlCol="0">
            <a:spAutoFit/>
          </a:bodyPr>
          <a:lstStyle/>
          <a:p>
            <a:pPr marL="0" marR="0" lvl="0" indent="0" algn="l" defTabSz="843914"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年収</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130</a:t>
            </a: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万円</a:t>
            </a:r>
          </a:p>
        </p:txBody>
      </p:sp>
      <p:grpSp>
        <p:nvGrpSpPr>
          <p:cNvPr id="15" name="グループ化 14">
            <a:extLst>
              <a:ext uri="{FF2B5EF4-FFF2-40B4-BE49-F238E27FC236}">
                <a16:creationId xmlns:a16="http://schemas.microsoft.com/office/drawing/2014/main" id="{C8F01358-01D2-393D-C108-B3F7A221C253}"/>
              </a:ext>
            </a:extLst>
          </p:cNvPr>
          <p:cNvGrpSpPr/>
          <p:nvPr/>
        </p:nvGrpSpPr>
        <p:grpSpPr>
          <a:xfrm>
            <a:off x="1984858" y="2358985"/>
            <a:ext cx="7016857" cy="1849769"/>
            <a:chOff x="1984858" y="2358985"/>
            <a:chExt cx="7016857" cy="1849769"/>
          </a:xfrm>
        </p:grpSpPr>
        <p:sp>
          <p:nvSpPr>
            <p:cNvPr id="43" name="四角形: 角を丸くする 42">
              <a:extLst>
                <a:ext uri="{FF2B5EF4-FFF2-40B4-BE49-F238E27FC236}">
                  <a16:creationId xmlns:a16="http://schemas.microsoft.com/office/drawing/2014/main" id="{F33461AA-AC93-FC4E-143A-7CE9AFDDBA3D}"/>
                </a:ext>
              </a:extLst>
            </p:cNvPr>
            <p:cNvSpPr/>
            <p:nvPr/>
          </p:nvSpPr>
          <p:spPr>
            <a:xfrm>
              <a:off x="1984858" y="2358985"/>
              <a:ext cx="7016857" cy="1369915"/>
            </a:xfrm>
            <a:prstGeom prst="roundRect">
              <a:avLst>
                <a:gd name="adj" fmla="val 10455"/>
              </a:avLst>
            </a:prstGeom>
            <a:solidFill>
              <a:srgbClr val="FFEFB3"/>
            </a:solidFill>
            <a:ln w="381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9" name="四角形: 角を丸くする 278">
              <a:extLst>
                <a:ext uri="{FF2B5EF4-FFF2-40B4-BE49-F238E27FC236}">
                  <a16:creationId xmlns:a16="http://schemas.microsoft.com/office/drawing/2014/main" id="{25E5DB31-0C17-0482-81F7-B53C684D36E2}"/>
                </a:ext>
              </a:extLst>
            </p:cNvPr>
            <p:cNvSpPr/>
            <p:nvPr/>
          </p:nvSpPr>
          <p:spPr>
            <a:xfrm>
              <a:off x="4590172" y="2413907"/>
              <a:ext cx="4365544" cy="1260071"/>
            </a:xfrm>
            <a:prstGeom prst="roundRect">
              <a:avLst>
                <a:gd name="adj" fmla="val 10455"/>
              </a:avLst>
            </a:prstGeom>
            <a:solidFill>
              <a:schemeClr val="bg1"/>
            </a:solidFill>
            <a:ln w="381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0" name="テキスト ボックス 279">
              <a:extLst>
                <a:ext uri="{FF2B5EF4-FFF2-40B4-BE49-F238E27FC236}">
                  <a16:creationId xmlns:a16="http://schemas.microsoft.com/office/drawing/2014/main" id="{4A36FA60-CDD4-B2A7-8893-9A9B815F4BE6}"/>
                </a:ext>
              </a:extLst>
            </p:cNvPr>
            <p:cNvSpPr txBox="1"/>
            <p:nvPr/>
          </p:nvSpPr>
          <p:spPr>
            <a:xfrm>
              <a:off x="4503753" y="2533686"/>
              <a:ext cx="1744597" cy="307777"/>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prstClr val="black"/>
                  </a:solidFill>
                  <a:effectLst/>
                  <a:uLnTx/>
                  <a:uFillTx/>
                  <a:latin typeface="Meiryo UI"/>
                  <a:ea typeface="Meiryo UI"/>
                  <a:cs typeface="+mn-cs"/>
                </a:rPr>
                <a:t>第２号被保険者</a:t>
              </a:r>
            </a:p>
          </p:txBody>
        </p:sp>
        <p:sp>
          <p:nvSpPr>
            <p:cNvPr id="282" name="正方形/長方形 281">
              <a:extLst>
                <a:ext uri="{FF2B5EF4-FFF2-40B4-BE49-F238E27FC236}">
                  <a16:creationId xmlns:a16="http://schemas.microsoft.com/office/drawing/2014/main" id="{EA6AEB61-5543-91A7-16DF-B3DED66B7340}"/>
                </a:ext>
              </a:extLst>
            </p:cNvPr>
            <p:cNvSpPr/>
            <p:nvPr/>
          </p:nvSpPr>
          <p:spPr>
            <a:xfrm>
              <a:off x="6102324" y="2998714"/>
              <a:ext cx="1229538" cy="370733"/>
            </a:xfrm>
            <a:prstGeom prst="rect">
              <a:avLst/>
            </a:prstGeom>
            <a:solidFill>
              <a:srgbClr val="6FB77B"/>
            </a:solidFill>
            <a:ln w="25400" cap="rnd" cmpd="sng" algn="ctr">
              <a:solidFill>
                <a:srgbClr val="6FB77B"/>
              </a:solid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本人</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0" normalizeH="0" baseline="0" noProof="0" dirty="0">
                  <a:ln>
                    <a:noFill/>
                  </a:ln>
                  <a:solidFill>
                    <a:prstClr val="white"/>
                  </a:solidFill>
                  <a:effectLst/>
                  <a:uLnTx/>
                  <a:uFillTx/>
                  <a:latin typeface="Meiryo UI"/>
                  <a:ea typeface="Meiryo UI"/>
                  <a:cs typeface="+mn-cs"/>
                </a:rPr>
                <a:t>12,500</a:t>
              </a:r>
              <a:r>
                <a:rPr kumimoji="1" lang="ja-JP" altLang="en-US" sz="1200" b="1" i="0" u="none" strike="noStrike" kern="0" cap="none" spc="0" normalizeH="0" baseline="0" noProof="0" dirty="0">
                  <a:ln>
                    <a:noFill/>
                  </a:ln>
                  <a:solidFill>
                    <a:prstClr val="white"/>
                  </a:solidFill>
                  <a:effectLst/>
                  <a:uLnTx/>
                  <a:uFillTx/>
                  <a:latin typeface="Meiryo UI"/>
                  <a:ea typeface="Meiryo UI"/>
                  <a:cs typeface="+mn-cs"/>
                </a:rPr>
                <a:t>円</a:t>
              </a:r>
              <a:r>
                <a:rPr kumimoji="1" lang="en-US" altLang="ja-JP" sz="1200" b="1" i="0" u="none" strike="noStrike" kern="0" cap="none" spc="0" normalizeH="0" baseline="0" noProof="0" dirty="0">
                  <a:ln>
                    <a:noFill/>
                  </a:ln>
                  <a:solidFill>
                    <a:prstClr val="white"/>
                  </a:solidFill>
                  <a:effectLst/>
                  <a:uLnTx/>
                  <a:uFillTx/>
                  <a:latin typeface="Meiryo UI"/>
                  <a:ea typeface="Meiryo UI"/>
                  <a:cs typeface="+mn-cs"/>
                </a:rPr>
                <a:t>/</a:t>
              </a:r>
              <a:r>
                <a:rPr kumimoji="1" lang="ja-JP" altLang="en-US" sz="1200" b="1" i="0" u="none" strike="noStrike" kern="0" cap="none" spc="0" normalizeH="0" baseline="0" noProof="0" dirty="0">
                  <a:ln>
                    <a:noFill/>
                  </a:ln>
                  <a:solidFill>
                    <a:prstClr val="white"/>
                  </a:solidFill>
                  <a:effectLst/>
                  <a:uLnTx/>
                  <a:uFillTx/>
                  <a:latin typeface="Meiryo UI"/>
                  <a:ea typeface="Meiryo UI"/>
                  <a:cs typeface="+mn-cs"/>
                </a:rPr>
                <a:t>月</a:t>
              </a:r>
            </a:p>
          </p:txBody>
        </p:sp>
        <p:sp>
          <p:nvSpPr>
            <p:cNvPr id="283" name="テキスト ボックス 282">
              <a:extLst>
                <a:ext uri="{FF2B5EF4-FFF2-40B4-BE49-F238E27FC236}">
                  <a16:creationId xmlns:a16="http://schemas.microsoft.com/office/drawing/2014/main" id="{FCF3B807-0A6E-7CF8-453F-CD8F55182948}"/>
                </a:ext>
              </a:extLst>
            </p:cNvPr>
            <p:cNvSpPr txBox="1"/>
            <p:nvPr/>
          </p:nvSpPr>
          <p:spPr>
            <a:xfrm>
              <a:off x="6304160" y="3369448"/>
              <a:ext cx="825867" cy="246221"/>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保険料負担</a:t>
              </a:r>
            </a:p>
          </p:txBody>
        </p:sp>
        <p:sp>
          <p:nvSpPr>
            <p:cNvPr id="284" name="テキスト ボックス 283">
              <a:extLst>
                <a:ext uri="{FF2B5EF4-FFF2-40B4-BE49-F238E27FC236}">
                  <a16:creationId xmlns:a16="http://schemas.microsoft.com/office/drawing/2014/main" id="{64855F70-F4B8-9F5C-C5E0-CF3B79823332}"/>
                </a:ext>
              </a:extLst>
            </p:cNvPr>
            <p:cNvSpPr txBox="1"/>
            <p:nvPr/>
          </p:nvSpPr>
          <p:spPr>
            <a:xfrm>
              <a:off x="7941384" y="3369448"/>
              <a:ext cx="441146" cy="246221"/>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給付</a:t>
              </a:r>
            </a:p>
          </p:txBody>
        </p:sp>
        <p:sp>
          <p:nvSpPr>
            <p:cNvPr id="285" name="正方形/長方形 284">
              <a:extLst>
                <a:ext uri="{FF2B5EF4-FFF2-40B4-BE49-F238E27FC236}">
                  <a16:creationId xmlns:a16="http://schemas.microsoft.com/office/drawing/2014/main" id="{4B255853-C9A9-7C3D-8305-2E209863A2DB}"/>
                </a:ext>
              </a:extLst>
            </p:cNvPr>
            <p:cNvSpPr/>
            <p:nvPr/>
          </p:nvSpPr>
          <p:spPr>
            <a:xfrm>
              <a:off x="7530573" y="2998715"/>
              <a:ext cx="1262769" cy="370732"/>
            </a:xfrm>
            <a:prstGeom prst="rect">
              <a:avLst/>
            </a:prstGeom>
            <a:solidFill>
              <a:srgbClr val="F6B875"/>
            </a:solidFill>
            <a:ln w="25400" cap="flat" cmpd="sng" algn="ctr">
              <a:solidFill>
                <a:srgbClr val="F6B875"/>
              </a:solid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prstClr val="black"/>
                  </a:solidFill>
                  <a:effectLst/>
                  <a:uLnTx/>
                  <a:uFillTx/>
                  <a:latin typeface="Meiryo UI"/>
                  <a:ea typeface="Meiryo UI"/>
                  <a:cs typeface="+mn-cs"/>
                </a:rPr>
                <a:t>基礎年金</a:t>
              </a:r>
              <a:r>
                <a:rPr kumimoji="1" lang="en-US" altLang="ja-JP" sz="1200" b="1" i="0" u="none" strike="noStrike" kern="0" cap="none" spc="0" normalizeH="0" baseline="0" noProof="0">
                  <a:ln>
                    <a:noFill/>
                  </a:ln>
                  <a:solidFill>
                    <a:prstClr val="black"/>
                  </a:solidFill>
                  <a:effectLst/>
                  <a:uLnTx/>
                  <a:uFillTx/>
                  <a:latin typeface="Meiryo UI"/>
                  <a:ea typeface="Meiryo UI"/>
                  <a:cs typeface="+mn-cs"/>
                </a:rPr>
                <a:t>(</a:t>
              </a:r>
              <a:r>
                <a:rPr kumimoji="1" lang="ja-JP" altLang="en-US" sz="1200" b="1" i="0" u="none" strike="noStrike" kern="0" cap="none" spc="0" normalizeH="0" baseline="0" noProof="0">
                  <a:ln>
                    <a:noFill/>
                  </a:ln>
                  <a:solidFill>
                    <a:prstClr val="black"/>
                  </a:solidFill>
                  <a:effectLst/>
                  <a:uLnTx/>
                  <a:uFillTx/>
                  <a:latin typeface="Meiryo UI"/>
                  <a:ea typeface="Meiryo UI"/>
                  <a:cs typeface="+mn-cs"/>
                </a:rPr>
                <a:t>終身</a:t>
              </a:r>
              <a:r>
                <a:rPr kumimoji="1" lang="en-US" altLang="ja-JP" sz="1200" b="1" i="0" u="none" strike="noStrike" kern="0" cap="none" spc="0" normalizeH="0" baseline="0" noProof="0">
                  <a:ln>
                    <a:noFill/>
                  </a:ln>
                  <a:solidFill>
                    <a:prstClr val="black"/>
                  </a:solidFill>
                  <a:effectLst/>
                  <a:uLnTx/>
                  <a:uFillTx/>
                  <a:latin typeface="Meiryo UI"/>
                  <a:ea typeface="Meiryo UI"/>
                  <a:cs typeface="+mn-cs"/>
                </a:rPr>
                <a:t>)</a:t>
              </a:r>
              <a:endParaRPr kumimoji="1" lang="ja-JP" altLang="en-US" sz="1200" b="0" i="0" u="none" strike="noStrike" kern="0" cap="none" spc="0" normalizeH="0" baseline="0" noProof="0">
                <a:ln>
                  <a:noFill/>
                </a:ln>
                <a:solidFill>
                  <a:prstClr val="black"/>
                </a:solidFill>
                <a:effectLst/>
                <a:uLnTx/>
                <a:uFillTx/>
                <a:latin typeface="Meiryo UI"/>
                <a:ea typeface="Meiryo UI"/>
                <a:cs typeface="+mn-cs"/>
              </a:endParaRPr>
            </a:p>
          </p:txBody>
        </p:sp>
        <p:sp>
          <p:nvSpPr>
            <p:cNvPr id="306" name="正方形/長方形 305">
              <a:extLst>
                <a:ext uri="{FF2B5EF4-FFF2-40B4-BE49-F238E27FC236}">
                  <a16:creationId xmlns:a16="http://schemas.microsoft.com/office/drawing/2014/main" id="{EF3B688D-EF13-B805-9141-12BFDDADD5A4}"/>
                </a:ext>
              </a:extLst>
            </p:cNvPr>
            <p:cNvSpPr/>
            <p:nvPr/>
          </p:nvSpPr>
          <p:spPr>
            <a:xfrm>
              <a:off x="6102324" y="2606942"/>
              <a:ext cx="1229538" cy="370733"/>
            </a:xfrm>
            <a:prstGeom prst="rect">
              <a:avLst/>
            </a:prstGeom>
            <a:solidFill>
              <a:schemeClr val="bg1">
                <a:lumMod val="75000"/>
              </a:schemeClr>
            </a:solidFill>
            <a:ln w="25400" cap="rnd" cmpd="sng" algn="ctr">
              <a:solidFill>
                <a:schemeClr val="bg1">
                  <a:lumMod val="75000"/>
                </a:schemeClr>
              </a:solid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black"/>
                  </a:solidFill>
                  <a:effectLst/>
                  <a:uLnTx/>
                  <a:uFillTx/>
                  <a:latin typeface="Meiryo UI"/>
                  <a:ea typeface="Meiryo UI"/>
                  <a:cs typeface="+mn-cs"/>
                </a:rPr>
                <a:t>会社</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0" normalizeH="0" baseline="0" noProof="0" dirty="0">
                  <a:ln>
                    <a:noFill/>
                  </a:ln>
                  <a:solidFill>
                    <a:prstClr val="black"/>
                  </a:solidFill>
                  <a:effectLst/>
                  <a:uLnTx/>
                  <a:uFillTx/>
                  <a:latin typeface="Meiryo UI"/>
                  <a:ea typeface="Meiryo UI"/>
                  <a:cs typeface="+mn-cs"/>
                </a:rPr>
                <a:t>12,500</a:t>
              </a: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円</a:t>
              </a:r>
              <a:r>
                <a:rPr kumimoji="1" lang="en-US" altLang="ja-JP" sz="1200" b="1" i="0" u="none" strike="noStrike" kern="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月</a:t>
              </a:r>
            </a:p>
          </p:txBody>
        </p:sp>
        <p:sp>
          <p:nvSpPr>
            <p:cNvPr id="307" name="正方形/長方形 306">
              <a:extLst>
                <a:ext uri="{FF2B5EF4-FFF2-40B4-BE49-F238E27FC236}">
                  <a16:creationId xmlns:a16="http://schemas.microsoft.com/office/drawing/2014/main" id="{FE2356AD-B3F4-A198-7764-82AD72AD042F}"/>
                </a:ext>
              </a:extLst>
            </p:cNvPr>
            <p:cNvSpPr/>
            <p:nvPr/>
          </p:nvSpPr>
          <p:spPr>
            <a:xfrm>
              <a:off x="7530573" y="2606942"/>
              <a:ext cx="1262769" cy="370732"/>
            </a:xfrm>
            <a:prstGeom prst="rect">
              <a:avLst/>
            </a:prstGeom>
            <a:solidFill>
              <a:srgbClr val="ED8137"/>
            </a:solidFill>
            <a:ln w="25400" cap="flat" cmpd="sng" algn="ctr">
              <a:solidFill>
                <a:srgbClr val="ED8137"/>
              </a:solid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厚生年金</a:t>
              </a:r>
              <a:r>
                <a:rPr kumimoji="1" lang="en-US" altLang="ja-JP" sz="1200" b="1" i="0" u="none" strike="noStrike" kern="0" cap="none" spc="0" normalizeH="0" baseline="0" noProof="0" dirty="0">
                  <a:ln>
                    <a:noFill/>
                  </a:ln>
                  <a:solidFill>
                    <a:prstClr val="black"/>
                  </a:solidFill>
                  <a:effectLst/>
                  <a:uLnTx/>
                  <a:uFillTx/>
                  <a:latin typeface="Meiryo UI"/>
                  <a:ea typeface="Meiryo UI"/>
                  <a:cs typeface="+mn-cs"/>
                </a:rPr>
                <a:t>(</a:t>
              </a:r>
              <a:r>
                <a:rPr kumimoji="1" lang="ja-JP" altLang="en-US" sz="1200" b="1" i="0" u="none" strike="noStrike" kern="0" cap="none" spc="0" normalizeH="0" baseline="0" noProof="0" dirty="0">
                  <a:ln>
                    <a:noFill/>
                  </a:ln>
                  <a:solidFill>
                    <a:prstClr val="black"/>
                  </a:solidFill>
                  <a:effectLst/>
                  <a:uLnTx/>
                  <a:uFillTx/>
                  <a:latin typeface="Meiryo UI"/>
                  <a:ea typeface="Meiryo UI"/>
                  <a:cs typeface="+mn-cs"/>
                </a:rPr>
                <a:t>終身</a:t>
              </a:r>
              <a:r>
                <a:rPr kumimoji="1" lang="en-US" altLang="ja-JP" sz="1200" b="1" i="0" u="none" strike="noStrike" kern="0" cap="none" spc="0" normalizeH="0" baseline="0" noProof="0" dirty="0">
                  <a:ln>
                    <a:noFill/>
                  </a:ln>
                  <a:solidFill>
                    <a:prstClr val="black"/>
                  </a:solidFill>
                  <a:effectLst/>
                  <a:uLnTx/>
                  <a:uFillTx/>
                  <a:latin typeface="Meiryo UI"/>
                  <a:ea typeface="Meiryo UI"/>
                  <a:cs typeface="+mn-cs"/>
                </a:rPr>
                <a:t>)</a:t>
              </a:r>
              <a:endParaRPr kumimoji="1" lang="ja-JP" altLang="en-US" sz="1200" b="0" i="0" u="none" strike="noStrike" kern="0" cap="none" spc="0" normalizeH="0" baseline="0" noProof="0" dirty="0">
                <a:ln>
                  <a:noFill/>
                </a:ln>
                <a:solidFill>
                  <a:prstClr val="black"/>
                </a:solidFill>
                <a:effectLst/>
                <a:uLnTx/>
                <a:uFillTx/>
                <a:latin typeface="Meiryo UI"/>
                <a:ea typeface="Meiryo UI"/>
                <a:cs typeface="+mn-cs"/>
              </a:endParaRPr>
            </a:p>
          </p:txBody>
        </p:sp>
        <p:grpSp>
          <p:nvGrpSpPr>
            <p:cNvPr id="257" name="グループ化 256">
              <a:extLst>
                <a:ext uri="{FF2B5EF4-FFF2-40B4-BE49-F238E27FC236}">
                  <a16:creationId xmlns:a16="http://schemas.microsoft.com/office/drawing/2014/main" id="{CAB5145F-1B73-D35F-4058-973B25606E26}"/>
                </a:ext>
              </a:extLst>
            </p:cNvPr>
            <p:cNvGrpSpPr/>
            <p:nvPr/>
          </p:nvGrpSpPr>
          <p:grpSpPr>
            <a:xfrm>
              <a:off x="2551959" y="2582032"/>
              <a:ext cx="2071842" cy="923821"/>
              <a:chOff x="2115859" y="2688289"/>
              <a:chExt cx="2071842" cy="923821"/>
            </a:xfrm>
          </p:grpSpPr>
          <p:sp>
            <p:nvSpPr>
              <p:cNvPr id="35" name="テキスト ボックス 34">
                <a:extLst>
                  <a:ext uri="{FF2B5EF4-FFF2-40B4-BE49-F238E27FC236}">
                    <a16:creationId xmlns:a16="http://schemas.microsoft.com/office/drawing/2014/main" id="{357458F9-7C26-423A-2FBC-58667DCF64E8}"/>
                  </a:ext>
                </a:extLst>
              </p:cNvPr>
              <p:cNvSpPr txBox="1"/>
              <p:nvPr/>
            </p:nvSpPr>
            <p:spPr>
              <a:xfrm>
                <a:off x="2115859" y="2688289"/>
                <a:ext cx="2071842" cy="415498"/>
              </a:xfrm>
              <a:prstGeom prst="rect">
                <a:avLst/>
              </a:prstGeom>
              <a:noFill/>
            </p:spPr>
            <p:txBody>
              <a:bodyPr wrap="square">
                <a:spAutoFit/>
              </a:bodyPr>
              <a:lstStyle/>
              <a:p>
                <a:pPr marL="0" marR="0" lvl="0" indent="0" algn="l" defTabSz="91235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従業員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人以上の企業に勤務、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235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週労働時間</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時間以上</a:t>
                </a:r>
              </a:p>
            </p:txBody>
          </p:sp>
          <p:sp>
            <p:nvSpPr>
              <p:cNvPr id="39" name="テキスト ボックス 38">
                <a:extLst>
                  <a:ext uri="{FF2B5EF4-FFF2-40B4-BE49-F238E27FC236}">
                    <a16:creationId xmlns:a16="http://schemas.microsoft.com/office/drawing/2014/main" id="{C20E4362-F8E5-450C-054D-34B0F01D4FCF}"/>
                  </a:ext>
                </a:extLst>
              </p:cNvPr>
              <p:cNvSpPr txBox="1"/>
              <p:nvPr/>
            </p:nvSpPr>
            <p:spPr>
              <a:xfrm>
                <a:off x="2115859" y="3069397"/>
                <a:ext cx="1450565" cy="542713"/>
              </a:xfrm>
              <a:prstGeom prst="rect">
                <a:avLst/>
              </a:prstGeom>
              <a:noFill/>
            </p:spPr>
            <p:txBody>
              <a:bodyPr wrap="square" rtlCol="0">
                <a:spAutoFit/>
              </a:bodyPr>
              <a:lstStyle/>
              <a:p>
                <a:pPr marL="0" marR="0" lvl="0" indent="0" algn="l" defTabSz="914217" rtl="0" eaLnBrk="0" fontAlgn="base" latinLnBrk="0" hangingPunct="0">
                  <a:lnSpc>
                    <a:spcPct val="11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厚生年金保険と</a:t>
                </a:r>
                <a:b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b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健康保険に加入</a:t>
                </a:r>
                <a:endParaRPr kumimoji="0" lang="ja-JP" altLang="ja-JP" sz="1400" b="1" i="0" u="none" strike="noStrike" kern="1200" cap="none" spc="0" normalizeH="0" baseline="0" noProof="0" dirty="0">
                  <a:ln>
                    <a:noFill/>
                  </a:ln>
                  <a:solidFill>
                    <a:prstClr val="black"/>
                  </a:solidFill>
                  <a:effectLst/>
                  <a:uLnTx/>
                  <a:uFillTx/>
                  <a:latin typeface="Meiryo UI"/>
                  <a:ea typeface="Meiryo UI"/>
                  <a:cs typeface="+mn-cs"/>
                </a:endParaRPr>
              </a:p>
            </p:txBody>
          </p:sp>
        </p:grpSp>
        <p:pic>
          <p:nvPicPr>
            <p:cNvPr id="259" name="図 258" descr="アイコン&#10;&#10;自動的に生成された説明">
              <a:extLst>
                <a:ext uri="{FF2B5EF4-FFF2-40B4-BE49-F238E27FC236}">
                  <a16:creationId xmlns:a16="http://schemas.microsoft.com/office/drawing/2014/main" id="{C64CFC4D-7992-15D5-B1EA-4F20CF5B29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9580" y="2712061"/>
              <a:ext cx="417610" cy="615343"/>
            </a:xfrm>
            <a:prstGeom prst="rect">
              <a:avLst/>
            </a:prstGeom>
          </p:spPr>
        </p:pic>
        <p:sp>
          <p:nvSpPr>
            <p:cNvPr id="269" name="二等辺三角形 268">
              <a:extLst>
                <a:ext uri="{FF2B5EF4-FFF2-40B4-BE49-F238E27FC236}">
                  <a16:creationId xmlns:a16="http://schemas.microsoft.com/office/drawing/2014/main" id="{BD8076D3-7C68-64ED-7BEA-9DBE17E251E4}"/>
                </a:ext>
              </a:extLst>
            </p:cNvPr>
            <p:cNvSpPr/>
            <p:nvPr/>
          </p:nvSpPr>
          <p:spPr>
            <a:xfrm rot="10800000">
              <a:off x="5356052" y="3728900"/>
              <a:ext cx="296619" cy="479854"/>
            </a:xfrm>
            <a:prstGeom prst="triangle">
              <a:avLst/>
            </a:prstGeom>
            <a:solidFill>
              <a:srgbClr val="FFEFB3"/>
            </a:solidFill>
            <a:ln w="381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88" name="図 287">
              <a:extLst>
                <a:ext uri="{FF2B5EF4-FFF2-40B4-BE49-F238E27FC236}">
                  <a16:creationId xmlns:a16="http://schemas.microsoft.com/office/drawing/2014/main" id="{D34561DA-126A-5DD5-7CCA-6329C63DF832}"/>
                </a:ext>
              </a:extLst>
            </p:cNvPr>
            <p:cNvPicPr>
              <a:picLocks noChangeAspect="1"/>
            </p:cNvPicPr>
            <p:nvPr/>
          </p:nvPicPr>
          <p:blipFill>
            <a:blip r:embed="rId7"/>
            <a:srcRect/>
            <a:stretch/>
          </p:blipFill>
          <p:spPr>
            <a:xfrm>
              <a:off x="4988763" y="2784769"/>
              <a:ext cx="825867" cy="887175"/>
            </a:xfrm>
            <a:prstGeom prst="rect">
              <a:avLst/>
            </a:prstGeom>
          </p:spPr>
        </p:pic>
      </p:grpSp>
      <p:pic>
        <p:nvPicPr>
          <p:cNvPr id="4" name="図 3" descr="部屋, 賭博場, シーン, カップ が含まれている画像&#10;&#10;自動的に生成された説明">
            <a:extLst>
              <a:ext uri="{FF2B5EF4-FFF2-40B4-BE49-F238E27FC236}">
                <a16:creationId xmlns:a16="http://schemas.microsoft.com/office/drawing/2014/main" id="{87070C8E-E510-A84B-A2A4-D1A0E64DFC12}"/>
              </a:ext>
            </a:extLst>
          </p:cNvPr>
          <p:cNvPicPr>
            <a:picLocks noChangeAspect="1"/>
          </p:cNvPicPr>
          <p:nvPr/>
        </p:nvPicPr>
        <p:blipFill>
          <a:blip r:embed="rId8" cstate="print">
            <a:extLst>
              <a:ext uri="{28A0092B-C50C-407E-A947-70E740481C1C}">
                <a14:useLocalDpi xmlns:a14="http://schemas.microsoft.com/office/drawing/2010/main" val="0"/>
              </a:ext>
            </a:extLst>
          </a:blip>
          <a:srcRect l="27101"/>
          <a:stretch/>
        </p:blipFill>
        <p:spPr>
          <a:xfrm>
            <a:off x="3943753" y="3913350"/>
            <a:ext cx="664959" cy="429671"/>
          </a:xfrm>
          <a:prstGeom prst="rect">
            <a:avLst/>
          </a:prstGeom>
        </p:spPr>
      </p:pic>
      <p:pic>
        <p:nvPicPr>
          <p:cNvPr id="5" name="グラフィックス 4">
            <a:extLst>
              <a:ext uri="{FF2B5EF4-FFF2-40B4-BE49-F238E27FC236}">
                <a16:creationId xmlns:a16="http://schemas.microsoft.com/office/drawing/2014/main" id="{0D43B6AD-CD96-4854-5D67-29FC61F80C0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5359" y="3727667"/>
            <a:ext cx="514532" cy="294270"/>
          </a:xfrm>
          <a:prstGeom prst="rect">
            <a:avLst/>
          </a:prstGeom>
        </p:spPr>
      </p:pic>
      <p:pic>
        <p:nvPicPr>
          <p:cNvPr id="7" name="図 6" descr="部屋, 賭博場, シーン, カップ が含まれている画像&#10;&#10;自動的に生成された説明">
            <a:extLst>
              <a:ext uri="{FF2B5EF4-FFF2-40B4-BE49-F238E27FC236}">
                <a16:creationId xmlns:a16="http://schemas.microsoft.com/office/drawing/2014/main" id="{D42A967F-3C09-29D1-8F4C-95CB42448974}"/>
              </a:ext>
            </a:extLst>
          </p:cNvPr>
          <p:cNvPicPr>
            <a:picLocks noChangeAspect="1"/>
          </p:cNvPicPr>
          <p:nvPr/>
        </p:nvPicPr>
        <p:blipFill>
          <a:blip r:embed="rId8" cstate="print">
            <a:extLst>
              <a:ext uri="{28A0092B-C50C-407E-A947-70E740481C1C}">
                <a14:useLocalDpi xmlns:a14="http://schemas.microsoft.com/office/drawing/2010/main" val="0"/>
              </a:ext>
            </a:extLst>
          </a:blip>
          <a:srcRect l="27101"/>
          <a:stretch/>
        </p:blipFill>
        <p:spPr>
          <a:xfrm>
            <a:off x="7990459" y="3913350"/>
            <a:ext cx="664959" cy="429671"/>
          </a:xfrm>
          <a:prstGeom prst="rect">
            <a:avLst/>
          </a:prstGeom>
        </p:spPr>
      </p:pic>
      <p:pic>
        <p:nvPicPr>
          <p:cNvPr id="9" name="グラフィックス 8">
            <a:extLst>
              <a:ext uri="{FF2B5EF4-FFF2-40B4-BE49-F238E27FC236}">
                <a16:creationId xmlns:a16="http://schemas.microsoft.com/office/drawing/2014/main" id="{01F8713D-0C53-E20B-E3A7-0A901C2BB2E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22065" y="3727667"/>
            <a:ext cx="514532" cy="294270"/>
          </a:xfrm>
          <a:prstGeom prst="rect">
            <a:avLst/>
          </a:prstGeom>
        </p:spPr>
      </p:pic>
      <p:grpSp>
        <p:nvGrpSpPr>
          <p:cNvPr id="281" name="グループ化 280">
            <a:extLst>
              <a:ext uri="{FF2B5EF4-FFF2-40B4-BE49-F238E27FC236}">
                <a16:creationId xmlns:a16="http://schemas.microsoft.com/office/drawing/2014/main" id="{BF58A1C6-0C9F-4968-BE6F-81937F7B9FFE}"/>
              </a:ext>
            </a:extLst>
          </p:cNvPr>
          <p:cNvGrpSpPr/>
          <p:nvPr/>
        </p:nvGrpSpPr>
        <p:grpSpPr>
          <a:xfrm>
            <a:off x="6304159" y="2056189"/>
            <a:ext cx="2972447" cy="509686"/>
            <a:chOff x="6304159" y="2056189"/>
            <a:chExt cx="2972447" cy="509686"/>
          </a:xfrm>
        </p:grpSpPr>
        <p:sp>
          <p:nvSpPr>
            <p:cNvPr id="278" name="フリーフォーム: 図形 277">
              <a:extLst>
                <a:ext uri="{FF2B5EF4-FFF2-40B4-BE49-F238E27FC236}">
                  <a16:creationId xmlns:a16="http://schemas.microsoft.com/office/drawing/2014/main" id="{09B4C0FD-4589-52FF-006E-D60C6BEEFE8D}"/>
                </a:ext>
              </a:extLst>
            </p:cNvPr>
            <p:cNvSpPr/>
            <p:nvPr/>
          </p:nvSpPr>
          <p:spPr>
            <a:xfrm>
              <a:off x="6304159" y="2056189"/>
              <a:ext cx="2970015" cy="509686"/>
            </a:xfrm>
            <a:custGeom>
              <a:avLst/>
              <a:gdLst>
                <a:gd name="connsiteX0" fmla="*/ 68823 w 2970015"/>
                <a:gd name="connsiteY0" fmla="*/ 0 h 509686"/>
                <a:gd name="connsiteX1" fmla="*/ 2901192 w 2970015"/>
                <a:gd name="connsiteY1" fmla="*/ 0 h 509686"/>
                <a:gd name="connsiteX2" fmla="*/ 2970015 w 2970015"/>
                <a:gd name="connsiteY2" fmla="*/ 68823 h 509686"/>
                <a:gd name="connsiteX3" fmla="*/ 2970015 w 2970015"/>
                <a:gd name="connsiteY3" fmla="*/ 301909 h 509686"/>
                <a:gd name="connsiteX4" fmla="*/ 2901192 w 2970015"/>
                <a:gd name="connsiteY4" fmla="*/ 370732 h 509686"/>
                <a:gd name="connsiteX5" fmla="*/ 1930830 w 2970015"/>
                <a:gd name="connsiteY5" fmla="*/ 370732 h 509686"/>
                <a:gd name="connsiteX6" fmla="*/ 1864016 w 2970015"/>
                <a:gd name="connsiteY6" fmla="*/ 509686 h 509686"/>
                <a:gd name="connsiteX7" fmla="*/ 1797202 w 2970015"/>
                <a:gd name="connsiteY7" fmla="*/ 370732 h 509686"/>
                <a:gd name="connsiteX8" fmla="*/ 68823 w 2970015"/>
                <a:gd name="connsiteY8" fmla="*/ 370732 h 509686"/>
                <a:gd name="connsiteX9" fmla="*/ 0 w 2970015"/>
                <a:gd name="connsiteY9" fmla="*/ 301909 h 509686"/>
                <a:gd name="connsiteX10" fmla="*/ 0 w 2970015"/>
                <a:gd name="connsiteY10" fmla="*/ 68823 h 509686"/>
                <a:gd name="connsiteX11" fmla="*/ 68823 w 2970015"/>
                <a:gd name="connsiteY11" fmla="*/ 0 h 50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70015" h="509686">
                  <a:moveTo>
                    <a:pt x="68823" y="0"/>
                  </a:moveTo>
                  <a:lnTo>
                    <a:pt x="2901192" y="0"/>
                  </a:lnTo>
                  <a:cubicBezTo>
                    <a:pt x="2939202" y="0"/>
                    <a:pt x="2970015" y="30813"/>
                    <a:pt x="2970015" y="68823"/>
                  </a:cubicBezTo>
                  <a:lnTo>
                    <a:pt x="2970015" y="301909"/>
                  </a:lnTo>
                  <a:cubicBezTo>
                    <a:pt x="2970015" y="339919"/>
                    <a:pt x="2939202" y="370732"/>
                    <a:pt x="2901192" y="370732"/>
                  </a:cubicBezTo>
                  <a:lnTo>
                    <a:pt x="1930830" y="370732"/>
                  </a:lnTo>
                  <a:lnTo>
                    <a:pt x="1864016" y="509686"/>
                  </a:lnTo>
                  <a:lnTo>
                    <a:pt x="1797202" y="370732"/>
                  </a:lnTo>
                  <a:lnTo>
                    <a:pt x="68823" y="370732"/>
                  </a:lnTo>
                  <a:cubicBezTo>
                    <a:pt x="30813" y="370732"/>
                    <a:pt x="0" y="339919"/>
                    <a:pt x="0" y="301909"/>
                  </a:cubicBezTo>
                  <a:lnTo>
                    <a:pt x="0" y="68823"/>
                  </a:lnTo>
                  <a:cubicBezTo>
                    <a:pt x="0" y="30813"/>
                    <a:pt x="30813" y="0"/>
                    <a:pt x="68823" y="0"/>
                  </a:cubicBezTo>
                  <a:close/>
                </a:path>
              </a:pathLst>
            </a:custGeom>
            <a:solidFill>
              <a:schemeClr val="bg1"/>
            </a:solidFill>
            <a:ln w="19050">
              <a:solidFill>
                <a:srgbClr val="ED813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72" name="テキスト ボックス 271">
              <a:extLst>
                <a:ext uri="{FF2B5EF4-FFF2-40B4-BE49-F238E27FC236}">
                  <a16:creationId xmlns:a16="http://schemas.microsoft.com/office/drawing/2014/main" id="{29D5AFF7-518D-707F-8F8A-16F1CD3E4968}"/>
                </a:ext>
              </a:extLst>
            </p:cNvPr>
            <p:cNvSpPr txBox="1"/>
            <p:nvPr/>
          </p:nvSpPr>
          <p:spPr>
            <a:xfrm>
              <a:off x="6313891" y="2121887"/>
              <a:ext cx="2962715"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n-cs"/>
                </a:rPr>
                <a:t>さらに医療保険から傷病手当金・出産手当金を受給できる</a:t>
              </a:r>
            </a:p>
          </p:txBody>
        </p:sp>
      </p:grpSp>
      <p:grpSp>
        <p:nvGrpSpPr>
          <p:cNvPr id="10" name="グループ化 9">
            <a:extLst>
              <a:ext uri="{FF2B5EF4-FFF2-40B4-BE49-F238E27FC236}">
                <a16:creationId xmlns:a16="http://schemas.microsoft.com/office/drawing/2014/main" id="{32072389-91F8-D611-4BE1-18414891879A}"/>
              </a:ext>
            </a:extLst>
          </p:cNvPr>
          <p:cNvGrpSpPr/>
          <p:nvPr/>
        </p:nvGrpSpPr>
        <p:grpSpPr>
          <a:xfrm>
            <a:off x="2560320" y="4721208"/>
            <a:ext cx="6713855" cy="1794823"/>
            <a:chOff x="2560320" y="4721208"/>
            <a:chExt cx="6713855" cy="1794823"/>
          </a:xfrm>
        </p:grpSpPr>
        <p:grpSp>
          <p:nvGrpSpPr>
            <p:cNvPr id="3" name="グループ化 2">
              <a:extLst>
                <a:ext uri="{FF2B5EF4-FFF2-40B4-BE49-F238E27FC236}">
                  <a16:creationId xmlns:a16="http://schemas.microsoft.com/office/drawing/2014/main" id="{EAC30402-E23D-5FAC-D31B-529E5800ADD4}"/>
                </a:ext>
              </a:extLst>
            </p:cNvPr>
            <p:cNvGrpSpPr/>
            <p:nvPr/>
          </p:nvGrpSpPr>
          <p:grpSpPr>
            <a:xfrm>
              <a:off x="2560320" y="4721208"/>
              <a:ext cx="6713855" cy="1794823"/>
              <a:chOff x="2560320" y="4721208"/>
              <a:chExt cx="6713855" cy="1794823"/>
            </a:xfrm>
          </p:grpSpPr>
          <p:sp>
            <p:nvSpPr>
              <p:cNvPr id="262" name="四角形: 角を丸くする 261">
                <a:extLst>
                  <a:ext uri="{FF2B5EF4-FFF2-40B4-BE49-F238E27FC236}">
                    <a16:creationId xmlns:a16="http://schemas.microsoft.com/office/drawing/2014/main" id="{7F2D5EF0-E67E-0B25-56D6-40D97174300F}"/>
                  </a:ext>
                </a:extLst>
              </p:cNvPr>
              <p:cNvSpPr/>
              <p:nvPr/>
            </p:nvSpPr>
            <p:spPr>
              <a:xfrm>
                <a:off x="2560320" y="5146116"/>
                <a:ext cx="6713855" cy="1369915"/>
              </a:xfrm>
              <a:prstGeom prst="roundRect">
                <a:avLst>
                  <a:gd name="adj" fmla="val 10455"/>
                </a:avLst>
              </a:prstGeom>
              <a:solidFill>
                <a:srgbClr val="FCD17D"/>
              </a:solidFill>
              <a:ln w="381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3" name="四角形: 角を丸くする 262">
                <a:extLst>
                  <a:ext uri="{FF2B5EF4-FFF2-40B4-BE49-F238E27FC236}">
                    <a16:creationId xmlns:a16="http://schemas.microsoft.com/office/drawing/2014/main" id="{BC523D32-3441-F09F-25BF-ED52548A12A3}"/>
                  </a:ext>
                </a:extLst>
              </p:cNvPr>
              <p:cNvSpPr/>
              <p:nvPr/>
            </p:nvSpPr>
            <p:spPr>
              <a:xfrm>
                <a:off x="4862632" y="5201038"/>
                <a:ext cx="4365544" cy="1260071"/>
              </a:xfrm>
              <a:prstGeom prst="roundRect">
                <a:avLst>
                  <a:gd name="adj" fmla="val 10455"/>
                </a:avLst>
              </a:prstGeom>
              <a:solidFill>
                <a:schemeClr val="bg1"/>
              </a:solidFill>
              <a:ln w="381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4" name="テキスト ボックス 263">
                <a:extLst>
                  <a:ext uri="{FF2B5EF4-FFF2-40B4-BE49-F238E27FC236}">
                    <a16:creationId xmlns:a16="http://schemas.microsoft.com/office/drawing/2014/main" id="{69F3B9D1-5417-A571-F925-5ED212A879F7}"/>
                  </a:ext>
                </a:extLst>
              </p:cNvPr>
              <p:cNvSpPr txBox="1"/>
              <p:nvPr/>
            </p:nvSpPr>
            <p:spPr>
              <a:xfrm>
                <a:off x="4776213" y="5320817"/>
                <a:ext cx="1744597" cy="307777"/>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zh-CN" altLang="en-US" sz="1400" b="1" i="0" u="none" strike="noStrike" kern="1200" cap="none" spc="0" normalizeH="0" baseline="0" noProof="0" dirty="0">
                    <a:ln>
                      <a:noFill/>
                    </a:ln>
                    <a:solidFill>
                      <a:prstClr val="black"/>
                    </a:solidFill>
                    <a:effectLst/>
                    <a:uLnTx/>
                    <a:uFillTx/>
                    <a:latin typeface="Meiryo UI"/>
                    <a:ea typeface="Meiryo UI"/>
                    <a:cs typeface="+mn-cs"/>
                  </a:rPr>
                  <a:t>第１号被保険者</a:t>
                </a:r>
              </a:p>
            </p:txBody>
          </p:sp>
          <p:grpSp>
            <p:nvGrpSpPr>
              <p:cNvPr id="20" name="グループ化 19">
                <a:extLst>
                  <a:ext uri="{FF2B5EF4-FFF2-40B4-BE49-F238E27FC236}">
                    <a16:creationId xmlns:a16="http://schemas.microsoft.com/office/drawing/2014/main" id="{470901FB-247D-1EFB-23CB-D4267521FA03}"/>
                  </a:ext>
                </a:extLst>
              </p:cNvPr>
              <p:cNvGrpSpPr/>
              <p:nvPr/>
            </p:nvGrpSpPr>
            <p:grpSpPr>
              <a:xfrm>
                <a:off x="6392490" y="5478359"/>
                <a:ext cx="2691018" cy="930565"/>
                <a:chOff x="1879697" y="5429146"/>
                <a:chExt cx="2691018" cy="930565"/>
              </a:xfrm>
            </p:grpSpPr>
            <p:sp>
              <p:nvSpPr>
                <p:cNvPr id="310" name="正方形/長方形 309">
                  <a:extLst>
                    <a:ext uri="{FF2B5EF4-FFF2-40B4-BE49-F238E27FC236}">
                      <a16:creationId xmlns:a16="http://schemas.microsoft.com/office/drawing/2014/main" id="{BF4BDD13-9739-3EDB-F05F-97E50F741DF4}"/>
                    </a:ext>
                  </a:extLst>
                </p:cNvPr>
                <p:cNvSpPr/>
                <p:nvPr/>
              </p:nvSpPr>
              <p:spPr>
                <a:xfrm>
                  <a:off x="1879697" y="5429146"/>
                  <a:ext cx="1229538" cy="684344"/>
                </a:xfrm>
                <a:prstGeom prst="rect">
                  <a:avLst/>
                </a:prstGeom>
                <a:solidFill>
                  <a:srgbClr val="6FB77B"/>
                </a:solidFill>
                <a:ln w="25400" cap="rnd" cmpd="sng" algn="ctr">
                  <a:solidFill>
                    <a:srgbClr val="6FB77B"/>
                  </a:solid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prstClr val="white"/>
                      </a:solidFill>
                      <a:effectLst/>
                      <a:uLnTx/>
                      <a:uFillTx/>
                      <a:latin typeface="Meiryo UI"/>
                      <a:ea typeface="Meiryo UI"/>
                      <a:cs typeface="+mn-cs"/>
                    </a:rPr>
                    <a:t>本人</a:t>
                  </a:r>
                </a:p>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b="1" i="0" u="none" strike="noStrike" kern="0" cap="none" spc="0" normalizeH="0" baseline="0" noProof="0" dirty="0">
                      <a:ln>
                        <a:noFill/>
                      </a:ln>
                      <a:solidFill>
                        <a:prstClr val="white"/>
                      </a:solidFill>
                      <a:effectLst/>
                      <a:uLnTx/>
                      <a:uFillTx/>
                      <a:latin typeface="Meiryo UI"/>
                      <a:ea typeface="Meiryo UI"/>
                      <a:cs typeface="+mn-cs"/>
                    </a:rPr>
                    <a:t>22,700</a:t>
                  </a:r>
                  <a:r>
                    <a:rPr kumimoji="1" lang="ja-JP" altLang="en-US" sz="1200" b="1" i="0" u="none" strike="noStrike" kern="0" cap="none" spc="0" normalizeH="0" baseline="0" noProof="0" dirty="0">
                      <a:ln>
                        <a:noFill/>
                      </a:ln>
                      <a:solidFill>
                        <a:prstClr val="white"/>
                      </a:solidFill>
                      <a:effectLst/>
                      <a:uLnTx/>
                      <a:uFillTx/>
                      <a:latin typeface="Meiryo UI"/>
                      <a:ea typeface="Meiryo UI"/>
                      <a:cs typeface="+mn-cs"/>
                    </a:rPr>
                    <a:t>円</a:t>
                  </a:r>
                  <a:r>
                    <a:rPr kumimoji="1" lang="en-US" altLang="ja-JP" sz="1200" b="1" i="0" u="none" strike="noStrike" kern="0" cap="none" spc="0" normalizeH="0" baseline="0" noProof="0" dirty="0">
                      <a:ln>
                        <a:noFill/>
                      </a:ln>
                      <a:solidFill>
                        <a:prstClr val="white"/>
                      </a:solidFill>
                      <a:effectLst/>
                      <a:uLnTx/>
                      <a:uFillTx/>
                      <a:latin typeface="Meiryo UI"/>
                      <a:ea typeface="Meiryo UI"/>
                      <a:cs typeface="+mn-cs"/>
                    </a:rPr>
                    <a:t>/</a:t>
                  </a:r>
                  <a:r>
                    <a:rPr kumimoji="1" lang="ja-JP" altLang="en-US" sz="1200" b="1" i="0" u="none" strike="noStrike" kern="0" cap="none" spc="0" normalizeH="0" baseline="0" noProof="0" dirty="0">
                      <a:ln>
                        <a:noFill/>
                      </a:ln>
                      <a:solidFill>
                        <a:prstClr val="white"/>
                      </a:solidFill>
                      <a:effectLst/>
                      <a:uLnTx/>
                      <a:uFillTx/>
                      <a:latin typeface="Meiryo UI"/>
                      <a:ea typeface="Meiryo UI"/>
                      <a:cs typeface="+mn-cs"/>
                    </a:rPr>
                    <a:t>月</a:t>
                  </a:r>
                </a:p>
              </p:txBody>
            </p:sp>
            <p:sp>
              <p:nvSpPr>
                <p:cNvPr id="311" name="テキスト ボックス 310">
                  <a:extLst>
                    <a:ext uri="{FF2B5EF4-FFF2-40B4-BE49-F238E27FC236}">
                      <a16:creationId xmlns:a16="http://schemas.microsoft.com/office/drawing/2014/main" id="{D9DCF790-3C56-EA18-0C33-64A7BCFEFDE4}"/>
                    </a:ext>
                  </a:extLst>
                </p:cNvPr>
                <p:cNvSpPr txBox="1"/>
                <p:nvPr/>
              </p:nvSpPr>
              <p:spPr>
                <a:xfrm>
                  <a:off x="2081533" y="6113490"/>
                  <a:ext cx="825867"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保険料負担</a:t>
                  </a:r>
                </a:p>
              </p:txBody>
            </p:sp>
            <p:sp>
              <p:nvSpPr>
                <p:cNvPr id="312" name="テキスト ボックス 311">
                  <a:extLst>
                    <a:ext uri="{FF2B5EF4-FFF2-40B4-BE49-F238E27FC236}">
                      <a16:creationId xmlns:a16="http://schemas.microsoft.com/office/drawing/2014/main" id="{5629FF28-DD3F-FCAF-ED6C-DAF84C1B6ABD}"/>
                    </a:ext>
                  </a:extLst>
                </p:cNvPr>
                <p:cNvSpPr txBox="1"/>
                <p:nvPr/>
              </p:nvSpPr>
              <p:spPr>
                <a:xfrm>
                  <a:off x="3718757" y="6113490"/>
                  <a:ext cx="441146" cy="246221"/>
                </a:xfrm>
                <a:prstGeom prst="rect">
                  <a:avLst/>
                </a:prstGeom>
                <a:noFill/>
              </p:spPr>
              <p:txBody>
                <a:bodyPr wrap="non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a:ea typeface="Meiryo UI"/>
                      <a:cs typeface="+mn-cs"/>
                    </a:rPr>
                    <a:t>給付</a:t>
                  </a:r>
                </a:p>
              </p:txBody>
            </p:sp>
            <p:sp>
              <p:nvSpPr>
                <p:cNvPr id="313" name="正方形/長方形 312">
                  <a:extLst>
                    <a:ext uri="{FF2B5EF4-FFF2-40B4-BE49-F238E27FC236}">
                      <a16:creationId xmlns:a16="http://schemas.microsoft.com/office/drawing/2014/main" id="{404DD91F-F73F-9990-DD8A-496B3B74FE28}"/>
                    </a:ext>
                  </a:extLst>
                </p:cNvPr>
                <p:cNvSpPr/>
                <p:nvPr/>
              </p:nvSpPr>
              <p:spPr>
                <a:xfrm>
                  <a:off x="3307946" y="5742757"/>
                  <a:ext cx="1262769" cy="370732"/>
                </a:xfrm>
                <a:prstGeom prst="rect">
                  <a:avLst/>
                </a:prstGeom>
                <a:solidFill>
                  <a:srgbClr val="F6B875"/>
                </a:solidFill>
                <a:ln w="25400" cap="flat" cmpd="sng" algn="ctr">
                  <a:solidFill>
                    <a:srgbClr val="F6B875"/>
                  </a:solidFill>
                  <a:prstDash val="solid"/>
                </a:ln>
                <a:effectLst/>
              </p:spPr>
              <p:txBody>
                <a:bodyPr lIns="0" tIns="0" rIns="0" bIns="0"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a:ln>
                        <a:noFill/>
                      </a:ln>
                      <a:solidFill>
                        <a:prstClr val="black"/>
                      </a:solidFill>
                      <a:effectLst/>
                      <a:uLnTx/>
                      <a:uFillTx/>
                      <a:latin typeface="Meiryo UI"/>
                      <a:ea typeface="Meiryo UI"/>
                      <a:cs typeface="+mn-cs"/>
                    </a:rPr>
                    <a:t>基礎年金</a:t>
                  </a:r>
                  <a:r>
                    <a:rPr kumimoji="1" lang="en-US" altLang="ja-JP" sz="1200" b="1" i="0" u="none" strike="noStrike" kern="0" cap="none" spc="0" normalizeH="0" baseline="0" noProof="0">
                      <a:ln>
                        <a:noFill/>
                      </a:ln>
                      <a:solidFill>
                        <a:prstClr val="black"/>
                      </a:solidFill>
                      <a:effectLst/>
                      <a:uLnTx/>
                      <a:uFillTx/>
                      <a:latin typeface="Meiryo UI"/>
                      <a:ea typeface="Meiryo UI"/>
                      <a:cs typeface="+mn-cs"/>
                    </a:rPr>
                    <a:t>(</a:t>
                  </a:r>
                  <a:r>
                    <a:rPr kumimoji="1" lang="ja-JP" altLang="en-US" sz="1200" b="1" i="0" u="none" strike="noStrike" kern="0" cap="none" spc="0" normalizeH="0" baseline="0" noProof="0">
                      <a:ln>
                        <a:noFill/>
                      </a:ln>
                      <a:solidFill>
                        <a:prstClr val="black"/>
                      </a:solidFill>
                      <a:effectLst/>
                      <a:uLnTx/>
                      <a:uFillTx/>
                      <a:latin typeface="Meiryo UI"/>
                      <a:ea typeface="Meiryo UI"/>
                      <a:cs typeface="+mn-cs"/>
                    </a:rPr>
                    <a:t>終身</a:t>
                  </a:r>
                  <a:r>
                    <a:rPr kumimoji="1" lang="en-US" altLang="ja-JP" sz="1200" b="1" i="0" u="none" strike="noStrike" kern="0" cap="none" spc="0" normalizeH="0" baseline="0" noProof="0">
                      <a:ln>
                        <a:noFill/>
                      </a:ln>
                      <a:solidFill>
                        <a:prstClr val="black"/>
                      </a:solidFill>
                      <a:effectLst/>
                      <a:uLnTx/>
                      <a:uFillTx/>
                      <a:latin typeface="Meiryo UI"/>
                      <a:ea typeface="Meiryo UI"/>
                      <a:cs typeface="+mn-cs"/>
                    </a:rPr>
                    <a:t>)</a:t>
                  </a:r>
                  <a:endParaRPr kumimoji="1" lang="ja-JP" altLang="en-US" sz="1200" b="0" i="0" u="none" strike="noStrike" kern="0" cap="none" spc="0" normalizeH="0" baseline="0" noProof="0">
                    <a:ln>
                      <a:noFill/>
                    </a:ln>
                    <a:solidFill>
                      <a:prstClr val="black"/>
                    </a:solidFill>
                    <a:effectLst/>
                    <a:uLnTx/>
                    <a:uFillTx/>
                    <a:latin typeface="Meiryo UI"/>
                    <a:ea typeface="Meiryo UI"/>
                    <a:cs typeface="+mn-cs"/>
                  </a:endParaRPr>
                </a:p>
              </p:txBody>
            </p:sp>
          </p:grpSp>
          <p:pic>
            <p:nvPicPr>
              <p:cNvPr id="261" name="図 260" descr="アイコン&#10;&#10;自動的に生成された説明">
                <a:extLst>
                  <a:ext uri="{FF2B5EF4-FFF2-40B4-BE49-F238E27FC236}">
                    <a16:creationId xmlns:a16="http://schemas.microsoft.com/office/drawing/2014/main" id="{3ED588D7-776B-E47A-605B-11567C3D057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88525" y="5660732"/>
                <a:ext cx="306880" cy="433429"/>
              </a:xfrm>
              <a:prstGeom prst="rect">
                <a:avLst/>
              </a:prstGeom>
            </p:spPr>
          </p:pic>
          <p:sp>
            <p:nvSpPr>
              <p:cNvPr id="270" name="二等辺三角形 269">
                <a:extLst>
                  <a:ext uri="{FF2B5EF4-FFF2-40B4-BE49-F238E27FC236}">
                    <a16:creationId xmlns:a16="http://schemas.microsoft.com/office/drawing/2014/main" id="{09394E99-F758-4EBF-65C7-1F91D150F146}"/>
                  </a:ext>
                </a:extLst>
              </p:cNvPr>
              <p:cNvSpPr/>
              <p:nvPr/>
            </p:nvSpPr>
            <p:spPr>
              <a:xfrm>
                <a:off x="7941384" y="4721208"/>
                <a:ext cx="296619" cy="479854"/>
              </a:xfrm>
              <a:prstGeom prst="triangle">
                <a:avLst/>
              </a:prstGeom>
              <a:solidFill>
                <a:srgbClr val="FCD17D"/>
              </a:solidFill>
              <a:ln w="38100" cap="flat" cmpd="sng" algn="ctr">
                <a:noFill/>
                <a:prstDash val="solid"/>
                <a:miter lim="800000"/>
              </a:ln>
              <a:effectLst/>
            </p:spPr>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grpSp>
            <p:nvGrpSpPr>
              <p:cNvPr id="265" name="グループ化 264">
                <a:extLst>
                  <a:ext uri="{FF2B5EF4-FFF2-40B4-BE49-F238E27FC236}">
                    <a16:creationId xmlns:a16="http://schemas.microsoft.com/office/drawing/2014/main" id="{A3DB4F0E-1428-6BEC-7091-BBF968ABCC5E}"/>
                  </a:ext>
                </a:extLst>
              </p:cNvPr>
              <p:cNvGrpSpPr/>
              <p:nvPr/>
            </p:nvGrpSpPr>
            <p:grpSpPr>
              <a:xfrm>
                <a:off x="3040676" y="5442829"/>
                <a:ext cx="2071842" cy="776488"/>
                <a:chOff x="2115859" y="2835622"/>
                <a:chExt cx="2071842" cy="776488"/>
              </a:xfrm>
            </p:grpSpPr>
            <p:sp>
              <p:nvSpPr>
                <p:cNvPr id="266" name="テキスト ボックス 265">
                  <a:extLst>
                    <a:ext uri="{FF2B5EF4-FFF2-40B4-BE49-F238E27FC236}">
                      <a16:creationId xmlns:a16="http://schemas.microsoft.com/office/drawing/2014/main" id="{97DFED85-5E16-6D91-CAF5-85583D3F735F}"/>
                    </a:ext>
                  </a:extLst>
                </p:cNvPr>
                <p:cNvSpPr txBox="1"/>
                <p:nvPr/>
              </p:nvSpPr>
              <p:spPr>
                <a:xfrm>
                  <a:off x="2115859" y="2835622"/>
                  <a:ext cx="2071842" cy="253916"/>
                </a:xfrm>
                <a:prstGeom prst="rect">
                  <a:avLst/>
                </a:prstGeom>
                <a:noFill/>
              </p:spPr>
              <p:txBody>
                <a:bodyPr wrap="square">
                  <a:spAutoFit/>
                </a:bodyPr>
                <a:lstStyle/>
                <a:p>
                  <a:pPr marL="0" marR="0" lvl="0" indent="0" algn="l" defTabSz="912353"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従業員 </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50</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人以下の企業</a:t>
                  </a:r>
                </a:p>
              </p:txBody>
            </p:sp>
            <p:sp>
              <p:nvSpPr>
                <p:cNvPr id="267" name="テキスト ボックス 266">
                  <a:extLst>
                    <a:ext uri="{FF2B5EF4-FFF2-40B4-BE49-F238E27FC236}">
                      <a16:creationId xmlns:a16="http://schemas.microsoft.com/office/drawing/2014/main" id="{6ABD8A08-5517-C3DA-B4C1-69761315D12E}"/>
                    </a:ext>
                  </a:extLst>
                </p:cNvPr>
                <p:cNvSpPr txBox="1"/>
                <p:nvPr/>
              </p:nvSpPr>
              <p:spPr>
                <a:xfrm>
                  <a:off x="2115859" y="3069397"/>
                  <a:ext cx="1788405" cy="542713"/>
                </a:xfrm>
                <a:prstGeom prst="rect">
                  <a:avLst/>
                </a:prstGeom>
                <a:noFill/>
              </p:spPr>
              <p:txBody>
                <a:bodyPr wrap="square" rtlCol="0">
                  <a:spAutoFit/>
                </a:bodyPr>
                <a:lstStyle/>
                <a:p>
                  <a:pPr marL="0" marR="0" lvl="0" indent="0" algn="l" defTabSz="914217" rtl="0" eaLnBrk="0" fontAlgn="base" latinLnBrk="0" hangingPunct="0">
                    <a:lnSpc>
                      <a:spcPct val="11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国民年金と</a:t>
                  </a:r>
                  <a:br>
                    <a:rPr kumimoji="0" lang="en-US" altLang="ja-JP" sz="1400" b="1" i="0" u="none" strike="noStrike" kern="1200" cap="none" spc="0" normalizeH="0" baseline="0" noProof="0" dirty="0">
                      <a:ln>
                        <a:noFill/>
                      </a:ln>
                      <a:solidFill>
                        <a:prstClr val="black"/>
                      </a:solidFill>
                      <a:effectLst/>
                      <a:uLnTx/>
                      <a:uFillTx/>
                      <a:latin typeface="Meiryo UI"/>
                      <a:ea typeface="Meiryo UI"/>
                      <a:cs typeface="+mn-cs"/>
                    </a:rPr>
                  </a:br>
                  <a:r>
                    <a:rPr kumimoji="0" lang="ja-JP" altLang="en-US" sz="1400" b="1" i="0" u="none" strike="noStrike" kern="1200" cap="none" spc="0" normalizeH="0" baseline="0" noProof="0" dirty="0">
                      <a:ln>
                        <a:noFill/>
                      </a:ln>
                      <a:solidFill>
                        <a:prstClr val="black"/>
                      </a:solidFill>
                      <a:effectLst/>
                      <a:uLnTx/>
                      <a:uFillTx/>
                      <a:latin typeface="Meiryo UI"/>
                      <a:ea typeface="Meiryo UI"/>
                      <a:cs typeface="+mn-cs"/>
                    </a:rPr>
                    <a:t>国民健康保険に加入</a:t>
                  </a:r>
                </a:p>
              </p:txBody>
            </p:sp>
          </p:grpSp>
          <p:pic>
            <p:nvPicPr>
              <p:cNvPr id="290" name="図 289">
                <a:extLst>
                  <a:ext uri="{FF2B5EF4-FFF2-40B4-BE49-F238E27FC236}">
                    <a16:creationId xmlns:a16="http://schemas.microsoft.com/office/drawing/2014/main" id="{F962E107-CE53-4237-4BB7-A6E1F12C36E3}"/>
                  </a:ext>
                </a:extLst>
              </p:cNvPr>
              <p:cNvPicPr>
                <a:picLocks noChangeAspect="1"/>
              </p:cNvPicPr>
              <p:nvPr/>
            </p:nvPicPr>
            <p:blipFill>
              <a:blip r:embed="rId12"/>
              <a:srcRect/>
              <a:stretch/>
            </p:blipFill>
            <p:spPr>
              <a:xfrm>
                <a:off x="5157789" y="5576138"/>
                <a:ext cx="929940" cy="884971"/>
              </a:xfrm>
              <a:prstGeom prst="rect">
                <a:avLst/>
              </a:prstGeom>
            </p:spPr>
          </p:pic>
        </p:grpSp>
        <p:sp>
          <p:nvSpPr>
            <p:cNvPr id="28" name="テキスト ボックス 27">
              <a:extLst>
                <a:ext uri="{FF2B5EF4-FFF2-40B4-BE49-F238E27FC236}">
                  <a16:creationId xmlns:a16="http://schemas.microsoft.com/office/drawing/2014/main" id="{3E9540AF-8504-CFFF-A590-0B77BA5A4CD1}"/>
                </a:ext>
              </a:extLst>
            </p:cNvPr>
            <p:cNvSpPr txBox="1"/>
            <p:nvPr/>
          </p:nvSpPr>
          <p:spPr>
            <a:xfrm>
              <a:off x="4856543" y="4927356"/>
              <a:ext cx="273638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rgbClr val="ED8137"/>
                  </a:solidFill>
                  <a:effectLst/>
                  <a:uLnTx/>
                  <a:uFillTx/>
                  <a:latin typeface="Meiryo UI"/>
                  <a:ea typeface="Meiryo UI"/>
                  <a:cs typeface="+mn-cs"/>
                </a:rPr>
                <a:t>厚生年金保険と健康保険に加入しない場合・・・</a:t>
              </a:r>
            </a:p>
          </p:txBody>
        </p:sp>
      </p:grpSp>
    </p:spTree>
    <p:extLst>
      <p:ext uri="{BB962C8B-B14F-4D97-AF65-F5344CB8AC3E}">
        <p14:creationId xmlns:p14="http://schemas.microsoft.com/office/powerpoint/2010/main" val="111303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childTnLst>
                                </p:cTn>
                              </p:par>
                              <p:par>
                                <p:cTn id="16" presetID="42" presetClass="path" presetSubtype="0" fill="hold" nodeType="withEffect">
                                  <p:stCondLst>
                                    <p:cond delay="0"/>
                                  </p:stCondLst>
                                  <p:childTnLst>
                                    <p:animMotion origin="layout" path="M 0.00064 0.12662 L 2.82051E-6 -3.7037E-6 " pathEditMode="relative" rAng="0" ptsTypes="AA">
                                      <p:cBhvr>
                                        <p:cTn id="17" dur="750" fill="hold"/>
                                        <p:tgtEl>
                                          <p:spTgt spid="15"/>
                                        </p:tgtEl>
                                        <p:attrNameLst>
                                          <p:attrName>ppt_x</p:attrName>
                                          <p:attrName>ppt_y</p:attrName>
                                        </p:attrNameLst>
                                      </p:cBhvr>
                                      <p:rCtr x="-32" y="-6343"/>
                                    </p:animMotion>
                                  </p:childTnLst>
                                </p:cTn>
                              </p:par>
                              <p:par>
                                <p:cTn id="18" presetID="10" presetClass="entr" presetSubtype="0" fill="hold" nodeType="withEffect">
                                  <p:stCondLst>
                                    <p:cond delay="750"/>
                                  </p:stCondLst>
                                  <p:childTnLst>
                                    <p:set>
                                      <p:cBhvr>
                                        <p:cTn id="19" dur="1" fill="hold">
                                          <p:stCondLst>
                                            <p:cond delay="0"/>
                                          </p:stCondLst>
                                        </p:cTn>
                                        <p:tgtEl>
                                          <p:spTgt spid="281"/>
                                        </p:tgtEl>
                                        <p:attrNameLst>
                                          <p:attrName>style.visibility</p:attrName>
                                        </p:attrNameLst>
                                      </p:cBhvr>
                                      <p:to>
                                        <p:strVal val="visible"/>
                                      </p:to>
                                    </p:set>
                                    <p:animEffect transition="in" filter="fade">
                                      <p:cBhvr>
                                        <p:cTn id="20" dur="500"/>
                                        <p:tgtEl>
                                          <p:spTgt spid="28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par>
                          <p:cTn id="29" fill="hold">
                            <p:stCondLst>
                              <p:cond delay="500"/>
                            </p:stCondLst>
                            <p:childTnLst>
                              <p:par>
                                <p:cTn id="30" presetID="23" presetClass="entr" presetSubtype="1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750" fill="hold"/>
                                        <p:tgtEl>
                                          <p:spTgt spid="10"/>
                                        </p:tgtEl>
                                        <p:attrNameLst>
                                          <p:attrName>ppt_w</p:attrName>
                                        </p:attrNameLst>
                                      </p:cBhvr>
                                      <p:tavLst>
                                        <p:tav tm="0">
                                          <p:val>
                                            <p:fltVal val="0"/>
                                          </p:val>
                                        </p:tav>
                                        <p:tav tm="100000">
                                          <p:val>
                                            <p:strVal val="#ppt_w"/>
                                          </p:val>
                                        </p:tav>
                                      </p:tavLst>
                                    </p:anim>
                                    <p:anim calcmode="lin" valueType="num">
                                      <p:cBhvr>
                                        <p:cTn id="33" dur="750" fill="hold"/>
                                        <p:tgtEl>
                                          <p:spTgt spid="10"/>
                                        </p:tgtEl>
                                        <p:attrNameLst>
                                          <p:attrName>ppt_h</p:attrName>
                                        </p:attrNameLst>
                                      </p:cBhvr>
                                      <p:tavLst>
                                        <p:tav tm="0">
                                          <p:val>
                                            <p:fltVal val="0"/>
                                          </p:val>
                                        </p:tav>
                                        <p:tav tm="100000">
                                          <p:val>
                                            <p:strVal val="#ppt_h"/>
                                          </p:val>
                                        </p:tav>
                                      </p:tavLst>
                                    </p:anim>
                                  </p:childTnLst>
                                </p:cTn>
                              </p:par>
                              <p:par>
                                <p:cTn id="34" presetID="42" presetClass="path" presetSubtype="0" fill="hold" nodeType="withEffect">
                                  <p:stCondLst>
                                    <p:cond delay="0"/>
                                  </p:stCondLst>
                                  <p:childTnLst>
                                    <p:animMotion origin="layout" path="M 0.22035 -0.12268 L 4.35897E-6 -2.96296E-6 " pathEditMode="relative" rAng="0" ptsTypes="AA">
                                      <p:cBhvr>
                                        <p:cTn id="35" dur="750" fill="hold"/>
                                        <p:tgtEl>
                                          <p:spTgt spid="10"/>
                                        </p:tgtEl>
                                        <p:attrNameLst>
                                          <p:attrName>ppt_x</p:attrName>
                                          <p:attrName>ppt_y</p:attrName>
                                        </p:attrNameLst>
                                      </p:cBhvr>
                                      <p:rCtr x="-11026" y="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D2F7542A-FD1E-14D7-D096-F4CBCC00A39C}"/>
              </a:ext>
            </a:extLst>
          </p:cNvPr>
          <p:cNvSpPr/>
          <p:nvPr/>
        </p:nvSpPr>
        <p:spPr>
          <a:xfrm>
            <a:off x="631825" y="2199671"/>
            <a:ext cx="8642350" cy="2180900"/>
          </a:xfrm>
          <a:prstGeom prst="roundRect">
            <a:avLst>
              <a:gd name="adj" fmla="val 7457"/>
            </a:avLst>
          </a:prstGeom>
          <a:solidFill>
            <a:srgbClr val="FFEFB3"/>
          </a:solidFill>
          <a:ln w="19050">
            <a:no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51" name="フリーフォーム: 図形 50">
            <a:extLst>
              <a:ext uri="{FF2B5EF4-FFF2-40B4-BE49-F238E27FC236}">
                <a16:creationId xmlns:a16="http://schemas.microsoft.com/office/drawing/2014/main" id="{286BD79C-0AD3-FA0E-64DA-B8201E2F92D7}"/>
              </a:ext>
            </a:extLst>
          </p:cNvPr>
          <p:cNvSpPr/>
          <p:nvPr/>
        </p:nvSpPr>
        <p:spPr>
          <a:xfrm>
            <a:off x="631825" y="4206240"/>
            <a:ext cx="8642350" cy="2236084"/>
          </a:xfrm>
          <a:custGeom>
            <a:avLst/>
            <a:gdLst>
              <a:gd name="connsiteX0" fmla="*/ 5143687 w 8642350"/>
              <a:gd name="connsiteY0" fmla="*/ 0 h 2248824"/>
              <a:gd name="connsiteX1" fmla="*/ 5311775 w 8642350"/>
              <a:gd name="connsiteY1" fmla="*/ 355855 h 2248824"/>
              <a:gd name="connsiteX2" fmla="*/ 8521825 w 8642350"/>
              <a:gd name="connsiteY2" fmla="*/ 355855 h 2248824"/>
              <a:gd name="connsiteX3" fmla="*/ 8642350 w 8642350"/>
              <a:gd name="connsiteY3" fmla="*/ 476380 h 2248824"/>
              <a:gd name="connsiteX4" fmla="*/ 8642350 w 8642350"/>
              <a:gd name="connsiteY4" fmla="*/ 2128299 h 2248824"/>
              <a:gd name="connsiteX5" fmla="*/ 8521825 w 8642350"/>
              <a:gd name="connsiteY5" fmla="*/ 2248824 h 2248824"/>
              <a:gd name="connsiteX6" fmla="*/ 120525 w 8642350"/>
              <a:gd name="connsiteY6" fmla="*/ 2248824 h 2248824"/>
              <a:gd name="connsiteX7" fmla="*/ 0 w 8642350"/>
              <a:gd name="connsiteY7" fmla="*/ 2128299 h 2248824"/>
              <a:gd name="connsiteX8" fmla="*/ 0 w 8642350"/>
              <a:gd name="connsiteY8" fmla="*/ 476380 h 2248824"/>
              <a:gd name="connsiteX9" fmla="*/ 120525 w 8642350"/>
              <a:gd name="connsiteY9" fmla="*/ 355855 h 2248824"/>
              <a:gd name="connsiteX10" fmla="*/ 4975599 w 8642350"/>
              <a:gd name="connsiteY10" fmla="*/ 355855 h 2248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42350" h="2248824">
                <a:moveTo>
                  <a:pt x="5143687" y="0"/>
                </a:moveTo>
                <a:lnTo>
                  <a:pt x="5311775" y="355855"/>
                </a:lnTo>
                <a:lnTo>
                  <a:pt x="8521825" y="355855"/>
                </a:lnTo>
                <a:cubicBezTo>
                  <a:pt x="8588389" y="355855"/>
                  <a:pt x="8642350" y="409816"/>
                  <a:pt x="8642350" y="476380"/>
                </a:cubicBezTo>
                <a:lnTo>
                  <a:pt x="8642350" y="2128299"/>
                </a:lnTo>
                <a:cubicBezTo>
                  <a:pt x="8642350" y="2194863"/>
                  <a:pt x="8588389" y="2248824"/>
                  <a:pt x="8521825" y="2248824"/>
                </a:cubicBezTo>
                <a:lnTo>
                  <a:pt x="120525" y="2248824"/>
                </a:lnTo>
                <a:cubicBezTo>
                  <a:pt x="53961" y="2248824"/>
                  <a:pt x="0" y="2194863"/>
                  <a:pt x="0" y="2128299"/>
                </a:cubicBezTo>
                <a:lnTo>
                  <a:pt x="0" y="476380"/>
                </a:lnTo>
                <a:cubicBezTo>
                  <a:pt x="0" y="409816"/>
                  <a:pt x="53961" y="355855"/>
                  <a:pt x="120525" y="355855"/>
                </a:cubicBezTo>
                <a:lnTo>
                  <a:pt x="4975599" y="355855"/>
                </a:lnTo>
                <a:close/>
              </a:path>
            </a:pathLst>
          </a:custGeom>
          <a:solidFill>
            <a:schemeClr val="bg1"/>
          </a:solidFill>
          <a:ln>
            <a:solidFill>
              <a:srgbClr val="ED8137"/>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6" name="スライド番号プレースホルダー 5">
            <a:extLst>
              <a:ext uri="{FF2B5EF4-FFF2-40B4-BE49-F238E27FC236}">
                <a16:creationId xmlns:a16="http://schemas.microsoft.com/office/drawing/2014/main" id="{81686D5E-BBAC-5412-37DA-8B703B84837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7378CBE-A140-4EEA-9819-9CD0025EC3DF}" type="slidenum">
              <a:rPr kumimoji="1" lang="ja-JP" altLang="en-US" sz="9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8" name="グラフィックス 7">
            <a:extLst>
              <a:ext uri="{FF2B5EF4-FFF2-40B4-BE49-F238E27FC236}">
                <a16:creationId xmlns:a16="http://schemas.microsoft.com/office/drawing/2014/main" id="{29DB012A-584A-D7F1-774C-049D29299E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62" y="453424"/>
            <a:ext cx="6287328" cy="820964"/>
          </a:xfrm>
          <a:prstGeom prst="rect">
            <a:avLst/>
          </a:prstGeom>
        </p:spPr>
      </p:pic>
      <p:sp>
        <p:nvSpPr>
          <p:cNvPr id="12" name="テキスト ボックス 11">
            <a:extLst>
              <a:ext uri="{FF2B5EF4-FFF2-40B4-BE49-F238E27FC236}">
                <a16:creationId xmlns:a16="http://schemas.microsoft.com/office/drawing/2014/main" id="{85B3AB0C-5E53-2207-9A0B-2A731520A69B}"/>
              </a:ext>
            </a:extLst>
          </p:cNvPr>
          <p:cNvSpPr txBox="1"/>
          <p:nvPr/>
        </p:nvSpPr>
        <p:spPr>
          <a:xfrm>
            <a:off x="550778" y="590790"/>
            <a:ext cx="5894562"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30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社会保険の加入拡大の年金のメリット</a:t>
            </a:r>
          </a:p>
        </p:txBody>
      </p:sp>
      <p:sp>
        <p:nvSpPr>
          <p:cNvPr id="2" name="テキスト ボックス 1">
            <a:extLst>
              <a:ext uri="{FF2B5EF4-FFF2-40B4-BE49-F238E27FC236}">
                <a16:creationId xmlns:a16="http://schemas.microsoft.com/office/drawing/2014/main" id="{057003F4-4031-4F0B-305A-2CE1A5031328}"/>
              </a:ext>
            </a:extLst>
          </p:cNvPr>
          <p:cNvSpPr txBox="1"/>
          <p:nvPr/>
        </p:nvSpPr>
        <p:spPr>
          <a:xfrm>
            <a:off x="550778" y="1321177"/>
            <a:ext cx="8804443" cy="650114"/>
          </a:xfrm>
          <a:prstGeom prst="rect">
            <a:avLst/>
          </a:prstGeom>
          <a:noFill/>
        </p:spPr>
        <p:txBody>
          <a:bodyPr wrap="square" rtlCol="0">
            <a:spAutoFit/>
          </a:bodyPr>
          <a:lstStyle/>
          <a:p>
            <a:pPr marL="0" marR="0" lvl="0" indent="0" algn="l" defTabSz="457200" rtl="0" eaLnBrk="1" fontAlgn="auto" latinLnBrk="0" hangingPunct="1">
              <a:lnSpc>
                <a:spcPct val="120000"/>
              </a:lnSpc>
              <a:spcBef>
                <a:spcPts val="0"/>
              </a:spcBef>
              <a:spcAft>
                <a:spcPts val="400"/>
              </a:spcAft>
              <a:buClrTx/>
              <a:buSzPct val="200000"/>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社会保険の加入拡大を進めることで、多くの方が厚生年金に加入できるようになります。</a:t>
            </a:r>
            <a:b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これにより、年金の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つの保障が充実し、安心して老後を迎えるための支えとなります。</a:t>
            </a:r>
          </a:p>
        </p:txBody>
      </p:sp>
      <p:sp>
        <p:nvSpPr>
          <p:cNvPr id="7" name="テキスト ボックス 6">
            <a:extLst>
              <a:ext uri="{FF2B5EF4-FFF2-40B4-BE49-F238E27FC236}">
                <a16:creationId xmlns:a16="http://schemas.microsoft.com/office/drawing/2014/main" id="{86C001C9-6F05-2B35-FC59-FFB01D065C8E}"/>
              </a:ext>
            </a:extLst>
          </p:cNvPr>
          <p:cNvSpPr txBox="1"/>
          <p:nvPr/>
        </p:nvSpPr>
        <p:spPr>
          <a:xfrm>
            <a:off x="3206602" y="2217358"/>
            <a:ext cx="361028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300" normalizeH="0" baseline="0" noProof="0">
                <a:ln>
                  <a:noFill/>
                </a:ln>
                <a:solidFill>
                  <a:prstClr val="black"/>
                </a:solidFill>
                <a:effectLst/>
                <a:uLnTx/>
                <a:uFillTx/>
                <a:latin typeface="Meiryo UI"/>
                <a:ea typeface="Meiryo UI"/>
                <a:cs typeface="+mn-cs"/>
              </a:rPr>
              <a:t>年金の</a:t>
            </a:r>
            <a:r>
              <a:rPr kumimoji="1" lang="en-US" altLang="ja-JP" sz="2400" b="1" i="0" u="none" strike="noStrike" kern="1200" cap="none" spc="300" normalizeH="0" baseline="0" noProof="0">
                <a:ln>
                  <a:noFill/>
                </a:ln>
                <a:solidFill>
                  <a:srgbClr val="ED8137"/>
                </a:solidFill>
                <a:effectLst/>
                <a:uLnTx/>
                <a:uFillTx/>
                <a:latin typeface="Meiryo UI"/>
                <a:ea typeface="Meiryo UI"/>
                <a:cs typeface="+mn-cs"/>
              </a:rPr>
              <a:t>3</a:t>
            </a:r>
            <a:r>
              <a:rPr kumimoji="1" lang="ja-JP" altLang="en-US" sz="1800" b="1" i="0" u="none" strike="noStrike" kern="1200" cap="none" spc="300" normalizeH="0" baseline="0" noProof="0">
                <a:ln>
                  <a:noFill/>
                </a:ln>
                <a:solidFill>
                  <a:prstClr val="black"/>
                </a:solidFill>
                <a:effectLst/>
                <a:uLnTx/>
                <a:uFillTx/>
                <a:latin typeface="Meiryo UI"/>
                <a:ea typeface="Meiryo UI"/>
                <a:cs typeface="+mn-cs"/>
              </a:rPr>
              <a:t>つの</a:t>
            </a:r>
            <a:r>
              <a:rPr kumimoji="1" lang="ja-JP" altLang="en-US" sz="2400" b="1" i="0" u="none" strike="noStrike" kern="1200" cap="none" spc="300" normalizeH="0" baseline="0" noProof="0">
                <a:ln>
                  <a:noFill/>
                </a:ln>
                <a:solidFill>
                  <a:srgbClr val="ED8137"/>
                </a:solidFill>
                <a:effectLst/>
                <a:uLnTx/>
                <a:uFillTx/>
                <a:latin typeface="Meiryo UI"/>
                <a:ea typeface="Meiryo UI"/>
                <a:cs typeface="+mn-cs"/>
              </a:rPr>
              <a:t>保障</a:t>
            </a:r>
            <a:r>
              <a:rPr kumimoji="1" lang="ja-JP" altLang="en-US" sz="1800" b="1" i="0" u="none" strike="noStrike" kern="1200" cap="none" spc="300" normalizeH="0" baseline="0" noProof="0">
                <a:ln>
                  <a:noFill/>
                </a:ln>
                <a:solidFill>
                  <a:prstClr val="black"/>
                </a:solidFill>
                <a:effectLst/>
                <a:uLnTx/>
                <a:uFillTx/>
                <a:latin typeface="Meiryo UI"/>
                <a:ea typeface="Meiryo UI"/>
                <a:cs typeface="+mn-cs"/>
              </a:rPr>
              <a:t>が</a:t>
            </a:r>
            <a:r>
              <a:rPr kumimoji="1" lang="ja-JP" altLang="en-US" sz="2400" b="1" i="0" u="none" strike="noStrike" kern="1200" cap="none" spc="300" normalizeH="0" baseline="0" noProof="0">
                <a:ln>
                  <a:noFill/>
                </a:ln>
                <a:solidFill>
                  <a:srgbClr val="ED8137"/>
                </a:solidFill>
                <a:effectLst/>
                <a:uLnTx/>
                <a:uFillTx/>
                <a:latin typeface="Meiryo UI"/>
                <a:ea typeface="Meiryo UI"/>
                <a:cs typeface="+mn-cs"/>
              </a:rPr>
              <a:t>充実</a:t>
            </a:r>
            <a:r>
              <a:rPr kumimoji="1" lang="ja-JP" altLang="en-US" sz="1800" b="1" i="0" u="none" strike="noStrike" kern="1200" cap="none" spc="300" normalizeH="0" baseline="0" noProof="0">
                <a:ln>
                  <a:noFill/>
                </a:ln>
                <a:solidFill>
                  <a:prstClr val="black"/>
                </a:solidFill>
                <a:effectLst/>
                <a:uLnTx/>
                <a:uFillTx/>
                <a:latin typeface="Meiryo UI"/>
                <a:ea typeface="Meiryo UI"/>
                <a:cs typeface="+mn-cs"/>
              </a:rPr>
              <a:t>！</a:t>
            </a:r>
          </a:p>
        </p:txBody>
      </p:sp>
      <p:grpSp>
        <p:nvGrpSpPr>
          <p:cNvPr id="29" name="グループ化 28">
            <a:extLst>
              <a:ext uri="{FF2B5EF4-FFF2-40B4-BE49-F238E27FC236}">
                <a16:creationId xmlns:a16="http://schemas.microsoft.com/office/drawing/2014/main" id="{85D68726-D2E4-3F7C-F078-40390229DA1D}"/>
              </a:ext>
            </a:extLst>
          </p:cNvPr>
          <p:cNvGrpSpPr/>
          <p:nvPr/>
        </p:nvGrpSpPr>
        <p:grpSpPr>
          <a:xfrm>
            <a:off x="897146" y="3693169"/>
            <a:ext cx="3818627" cy="500332"/>
            <a:chOff x="897146" y="3536830"/>
            <a:chExt cx="3818627" cy="500332"/>
          </a:xfrm>
        </p:grpSpPr>
        <p:sp>
          <p:nvSpPr>
            <p:cNvPr id="9" name="正方形/長方形 8">
              <a:extLst>
                <a:ext uri="{FF2B5EF4-FFF2-40B4-BE49-F238E27FC236}">
                  <a16:creationId xmlns:a16="http://schemas.microsoft.com/office/drawing/2014/main" id="{50D77DA0-48D9-BA59-3705-52570190E44A}"/>
                </a:ext>
              </a:extLst>
            </p:cNvPr>
            <p:cNvSpPr/>
            <p:nvPr/>
          </p:nvSpPr>
          <p:spPr>
            <a:xfrm>
              <a:off x="897146" y="3536830"/>
              <a:ext cx="1170570" cy="500332"/>
            </a:xfrm>
            <a:prstGeom prst="rect">
              <a:avLst/>
            </a:prstGeom>
            <a:solidFill>
              <a:srgbClr val="6FB7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老 齢</a:t>
              </a:r>
              <a:endParaRPr kumimoji="1" lang="en-US" altLang="ja-JP" sz="1200"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基礎年金</a:t>
              </a:r>
            </a:p>
          </p:txBody>
        </p:sp>
        <p:sp>
          <p:nvSpPr>
            <p:cNvPr id="11" name="正方形/長方形 10">
              <a:extLst>
                <a:ext uri="{FF2B5EF4-FFF2-40B4-BE49-F238E27FC236}">
                  <a16:creationId xmlns:a16="http://schemas.microsoft.com/office/drawing/2014/main" id="{13854D4E-4CF4-A7D0-5E03-CE3550368595}"/>
                </a:ext>
              </a:extLst>
            </p:cNvPr>
            <p:cNvSpPr/>
            <p:nvPr/>
          </p:nvSpPr>
          <p:spPr>
            <a:xfrm>
              <a:off x="2221174" y="3536830"/>
              <a:ext cx="1170570" cy="500332"/>
            </a:xfrm>
            <a:prstGeom prst="rect">
              <a:avLst/>
            </a:prstGeom>
            <a:solidFill>
              <a:srgbClr val="CE6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障 害</a:t>
              </a:r>
              <a:endParaRPr kumimoji="1" lang="en-US" altLang="ja-JP" sz="1200"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基礎年金</a:t>
              </a:r>
            </a:p>
          </p:txBody>
        </p:sp>
        <p:sp>
          <p:nvSpPr>
            <p:cNvPr id="13" name="正方形/長方形 12">
              <a:extLst>
                <a:ext uri="{FF2B5EF4-FFF2-40B4-BE49-F238E27FC236}">
                  <a16:creationId xmlns:a16="http://schemas.microsoft.com/office/drawing/2014/main" id="{363CF3EC-6267-E890-54F1-35713C74535D}"/>
                </a:ext>
              </a:extLst>
            </p:cNvPr>
            <p:cNvSpPr/>
            <p:nvPr/>
          </p:nvSpPr>
          <p:spPr>
            <a:xfrm>
              <a:off x="3545203" y="3536830"/>
              <a:ext cx="1170570" cy="500332"/>
            </a:xfrm>
            <a:prstGeom prst="rect">
              <a:avLst/>
            </a:prstGeom>
            <a:solidFill>
              <a:srgbClr val="00A9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遺 族</a:t>
              </a:r>
              <a:endParaRPr kumimoji="1" lang="en-US" altLang="ja-JP" sz="1200"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基礎年金</a:t>
              </a:r>
            </a:p>
          </p:txBody>
        </p:sp>
      </p:grpSp>
      <p:cxnSp>
        <p:nvCxnSpPr>
          <p:cNvPr id="28" name="直線コネクタ 27">
            <a:extLst>
              <a:ext uri="{FF2B5EF4-FFF2-40B4-BE49-F238E27FC236}">
                <a16:creationId xmlns:a16="http://schemas.microsoft.com/office/drawing/2014/main" id="{983E3538-BAA2-159E-F213-8DB6E00EB0B7}"/>
              </a:ext>
            </a:extLst>
          </p:cNvPr>
          <p:cNvCxnSpPr>
            <a:cxnSpLocks/>
          </p:cNvCxnSpPr>
          <p:nvPr/>
        </p:nvCxnSpPr>
        <p:spPr>
          <a:xfrm>
            <a:off x="4953000" y="2989567"/>
            <a:ext cx="0" cy="1203934"/>
          </a:xfrm>
          <a:prstGeom prst="line">
            <a:avLst/>
          </a:prstGeom>
          <a:ln w="22225" cap="rnd">
            <a:solidFill>
              <a:schemeClr val="tx1">
                <a:lumMod val="50000"/>
                <a:lumOff val="5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E93FE2B7-7B98-2CE4-95DD-4EC4B386B68C}"/>
              </a:ext>
            </a:extLst>
          </p:cNvPr>
          <p:cNvSpPr/>
          <p:nvPr/>
        </p:nvSpPr>
        <p:spPr>
          <a:xfrm>
            <a:off x="5190227" y="3193129"/>
            <a:ext cx="1170570" cy="500332"/>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a:ea typeface="Meiryo UI"/>
                <a:cs typeface="+mn-cs"/>
              </a:rPr>
              <a:t>老 齢</a:t>
            </a:r>
            <a:endParaRPr kumimoji="1" lang="en-US" altLang="ja-JP" sz="1200" b="1"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a:ea typeface="Meiryo UI"/>
                <a:cs typeface="+mn-cs"/>
              </a:rPr>
              <a:t>厚生年金</a:t>
            </a:r>
          </a:p>
        </p:txBody>
      </p:sp>
      <p:sp>
        <p:nvSpPr>
          <p:cNvPr id="36" name="正方形/長方形 35">
            <a:extLst>
              <a:ext uri="{FF2B5EF4-FFF2-40B4-BE49-F238E27FC236}">
                <a16:creationId xmlns:a16="http://schemas.microsoft.com/office/drawing/2014/main" id="{56F8DD56-806F-8010-1707-FEB5113D49FD}"/>
              </a:ext>
            </a:extLst>
          </p:cNvPr>
          <p:cNvSpPr/>
          <p:nvPr/>
        </p:nvSpPr>
        <p:spPr>
          <a:xfrm>
            <a:off x="6514255" y="3193129"/>
            <a:ext cx="1170570" cy="500332"/>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a:ea typeface="Meiryo UI"/>
                <a:cs typeface="+mn-cs"/>
              </a:rPr>
              <a:t>障 害</a:t>
            </a:r>
            <a:endParaRPr kumimoji="1" lang="en-US" altLang="ja-JP" sz="1200" b="1"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a:ea typeface="Meiryo UI"/>
                <a:cs typeface="+mn-cs"/>
              </a:rPr>
              <a:t>厚生年金</a:t>
            </a:r>
          </a:p>
        </p:txBody>
      </p:sp>
      <p:sp>
        <p:nvSpPr>
          <p:cNvPr id="37" name="正方形/長方形 36">
            <a:extLst>
              <a:ext uri="{FF2B5EF4-FFF2-40B4-BE49-F238E27FC236}">
                <a16:creationId xmlns:a16="http://schemas.microsoft.com/office/drawing/2014/main" id="{F0E40BE8-497A-A5C1-E7E7-A1859724E1F0}"/>
              </a:ext>
            </a:extLst>
          </p:cNvPr>
          <p:cNvSpPr/>
          <p:nvPr/>
        </p:nvSpPr>
        <p:spPr>
          <a:xfrm>
            <a:off x="7838284" y="3193129"/>
            <a:ext cx="1170570" cy="500332"/>
          </a:xfrm>
          <a:prstGeom prst="rect">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t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a:ea typeface="Meiryo UI"/>
                <a:cs typeface="+mn-cs"/>
              </a:rPr>
              <a:t>遺 族</a:t>
            </a:r>
            <a:endParaRPr kumimoji="1" lang="en-US" altLang="ja-JP" sz="1200" b="1" i="0" u="none" strike="noStrike" kern="1200" cap="none" spc="0" normalizeH="0" baseline="0" noProof="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a:ea typeface="Meiryo UI"/>
                <a:cs typeface="+mn-cs"/>
              </a:rPr>
              <a:t>厚生年金</a:t>
            </a:r>
          </a:p>
        </p:txBody>
      </p:sp>
      <p:graphicFrame>
        <p:nvGraphicFramePr>
          <p:cNvPr id="40" name="表 39">
            <a:extLst>
              <a:ext uri="{FF2B5EF4-FFF2-40B4-BE49-F238E27FC236}">
                <a16:creationId xmlns:a16="http://schemas.microsoft.com/office/drawing/2014/main" id="{7F142445-1CBD-FCBD-06E4-77426E5B7FAD}"/>
              </a:ext>
            </a:extLst>
          </p:cNvPr>
          <p:cNvGraphicFramePr>
            <a:graphicFrameLocks noGrp="1"/>
          </p:cNvGraphicFramePr>
          <p:nvPr/>
        </p:nvGraphicFramePr>
        <p:xfrm>
          <a:off x="3507941" y="4769012"/>
          <a:ext cx="5473278" cy="1381400"/>
        </p:xfrm>
        <a:graphic>
          <a:graphicData uri="http://schemas.openxmlformats.org/drawingml/2006/table">
            <a:tbl>
              <a:tblPr firstRow="1" bandRow="1">
                <a:tableStyleId>{5940675A-B579-460E-94D1-54222C63F5DA}</a:tableStyleId>
              </a:tblPr>
              <a:tblGrid>
                <a:gridCol w="1221293">
                  <a:extLst>
                    <a:ext uri="{9D8B030D-6E8A-4147-A177-3AD203B41FA5}">
                      <a16:colId xmlns:a16="http://schemas.microsoft.com/office/drawing/2014/main" val="2996041788"/>
                    </a:ext>
                  </a:extLst>
                </a:gridCol>
                <a:gridCol w="1253949">
                  <a:extLst>
                    <a:ext uri="{9D8B030D-6E8A-4147-A177-3AD203B41FA5}">
                      <a16:colId xmlns:a16="http://schemas.microsoft.com/office/drawing/2014/main" val="1375540730"/>
                    </a:ext>
                  </a:extLst>
                </a:gridCol>
                <a:gridCol w="2998036">
                  <a:extLst>
                    <a:ext uri="{9D8B030D-6E8A-4147-A177-3AD203B41FA5}">
                      <a16:colId xmlns:a16="http://schemas.microsoft.com/office/drawing/2014/main" val="4098603279"/>
                    </a:ext>
                  </a:extLst>
                </a:gridCol>
              </a:tblGrid>
              <a:tr h="345350">
                <a:tc>
                  <a:txBody>
                    <a:bodyPr/>
                    <a:lstStyle/>
                    <a:p>
                      <a:pPr algn="ctr"/>
                      <a:endParaRPr kumimoji="1" lang="ja-JP" altLang="en-US" sz="1100" b="1" spc="0" baseline="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8137"/>
                    </a:solidFill>
                  </a:tcPr>
                </a:tc>
                <a:tc>
                  <a:txBody>
                    <a:bodyPr/>
                    <a:lstStyle/>
                    <a:p>
                      <a:pPr algn="ctr"/>
                      <a:r>
                        <a:rPr kumimoji="1" lang="ja-JP" altLang="en-US" sz="1100" b="1" spc="0" baseline="0">
                          <a:solidFill>
                            <a:schemeClr val="bg1"/>
                          </a:solidFill>
                          <a:latin typeface="Meiryo UI" panose="020B0604030504040204" pitchFamily="50" charset="-128"/>
                          <a:ea typeface="Meiryo UI" panose="020B0604030504040204" pitchFamily="50" charset="-128"/>
                        </a:rPr>
                        <a:t>厚生年金保険料</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8137"/>
                    </a:solidFill>
                  </a:tcPr>
                </a:tc>
                <a:tc>
                  <a:txBody>
                    <a:bodyPr/>
                    <a:lstStyle/>
                    <a:p>
                      <a:pPr algn="ctr"/>
                      <a:r>
                        <a:rPr kumimoji="1" lang="ja-JP" altLang="en-US" sz="1100" b="1" spc="0" baseline="0" dirty="0">
                          <a:solidFill>
                            <a:schemeClr val="bg1"/>
                          </a:solidFill>
                          <a:latin typeface="Meiryo UI" panose="020B0604030504040204" pitchFamily="50" charset="-128"/>
                          <a:ea typeface="Meiryo UI" panose="020B0604030504040204" pitchFamily="50" charset="-128"/>
                        </a:rPr>
                        <a:t>増える報酬比例部分の年金額（目安）</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D8137"/>
                    </a:solidFill>
                  </a:tcPr>
                </a:tc>
                <a:extLst>
                  <a:ext uri="{0D108BD9-81ED-4DB2-BD59-A6C34878D82A}">
                    <a16:rowId xmlns:a16="http://schemas.microsoft.com/office/drawing/2014/main" val="242143252"/>
                  </a:ext>
                </a:extLst>
              </a:tr>
              <a:tr h="345350">
                <a:tc>
                  <a:txBody>
                    <a:bodyPr/>
                    <a:lstStyle/>
                    <a:p>
                      <a:pPr algn="ctr"/>
                      <a:r>
                        <a:rPr kumimoji="1" lang="en-US" altLang="ja-JP" sz="1100" b="1" spc="0" baseline="0">
                          <a:solidFill>
                            <a:schemeClr val="tx1">
                              <a:lumMod val="75000"/>
                              <a:lumOff val="25000"/>
                            </a:schemeClr>
                          </a:solidFill>
                          <a:latin typeface="Meiryo UI" panose="020B0604030504040204" pitchFamily="50" charset="-128"/>
                          <a:ea typeface="Meiryo UI" panose="020B0604030504040204" pitchFamily="50" charset="-128"/>
                        </a:rPr>
                        <a:t>20</a:t>
                      </a:r>
                      <a:r>
                        <a:rPr kumimoji="1" lang="ja-JP" altLang="en-US" sz="1100" b="1" spc="0" baseline="0">
                          <a:solidFill>
                            <a:schemeClr val="tx1">
                              <a:lumMod val="75000"/>
                              <a:lumOff val="25000"/>
                            </a:schemeClr>
                          </a:solidFill>
                          <a:latin typeface="Meiryo UI" panose="020B0604030504040204" pitchFamily="50" charset="-128"/>
                          <a:ea typeface="Meiryo UI" panose="020B0604030504040204" pitchFamily="50" charset="-128"/>
                        </a:rPr>
                        <a:t>年間加入</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FB3"/>
                    </a:solidFill>
                  </a:tcPr>
                </a:tc>
                <a:tc>
                  <a:txBody>
                    <a:bodyPr/>
                    <a:lstStyle/>
                    <a:p>
                      <a:pPr algn="ct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月額</a:t>
                      </a:r>
                      <a:r>
                        <a:rPr kumimoji="1" lang="en-US" altLang="ja-JP" sz="1100" spc="0" baseline="0">
                          <a:solidFill>
                            <a:schemeClr val="tx1">
                              <a:lumMod val="75000"/>
                              <a:lumOff val="25000"/>
                            </a:schemeClr>
                          </a:solidFill>
                          <a:latin typeface="Meiryo UI" panose="020B0604030504040204" pitchFamily="50" charset="-128"/>
                          <a:ea typeface="Meiryo UI" panose="020B0604030504040204" pitchFamily="50" charset="-128"/>
                        </a:rPr>
                        <a:t>8,100</a:t>
                      </a: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円</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l"/>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月額</a:t>
                      </a:r>
                      <a:r>
                        <a:rPr kumimoji="1" lang="en-US" altLang="ja-JP" sz="1100" spc="0" baseline="0">
                          <a:solidFill>
                            <a:schemeClr val="tx1">
                              <a:lumMod val="75000"/>
                              <a:lumOff val="25000"/>
                            </a:schemeClr>
                          </a:solidFill>
                          <a:latin typeface="Meiryo UI" panose="020B0604030504040204" pitchFamily="50" charset="-128"/>
                          <a:ea typeface="Meiryo UI" panose="020B0604030504040204" pitchFamily="50" charset="-128"/>
                        </a:rPr>
                        <a:t>8,900</a:t>
                      </a: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円（年額</a:t>
                      </a:r>
                      <a:r>
                        <a:rPr kumimoji="1" lang="en-US" altLang="ja-JP" sz="1100" spc="0" baseline="0">
                          <a:solidFill>
                            <a:schemeClr val="tx1">
                              <a:lumMod val="75000"/>
                              <a:lumOff val="25000"/>
                            </a:schemeClr>
                          </a:solidFill>
                          <a:latin typeface="Meiryo UI" panose="020B0604030504040204" pitchFamily="50" charset="-128"/>
                          <a:ea typeface="Meiryo UI" panose="020B0604030504040204" pitchFamily="50" charset="-128"/>
                        </a:rPr>
                        <a:t>106,800</a:t>
                      </a: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円）</a:t>
                      </a:r>
                      <a:r>
                        <a:rPr kumimoji="1" lang="en-US" altLang="ja-JP" sz="1100" spc="0" baseline="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終身</a:t>
                      </a:r>
                    </a:p>
                  </a:txBody>
                  <a:tcPr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40974406"/>
                  </a:ext>
                </a:extLst>
              </a:tr>
              <a:tr h="345350">
                <a:tc>
                  <a:txBody>
                    <a:bodyPr/>
                    <a:lstStyle/>
                    <a:p>
                      <a:pPr algn="ctr"/>
                      <a:r>
                        <a:rPr kumimoji="1" lang="en-US" altLang="ja-JP" sz="1100" b="1" spc="0" baseline="0">
                          <a:solidFill>
                            <a:schemeClr val="tx1">
                              <a:lumMod val="75000"/>
                              <a:lumOff val="25000"/>
                            </a:schemeClr>
                          </a:solidFill>
                          <a:latin typeface="Meiryo UI" panose="020B0604030504040204" pitchFamily="50" charset="-128"/>
                          <a:ea typeface="Meiryo UI" panose="020B0604030504040204" pitchFamily="50" charset="-128"/>
                        </a:rPr>
                        <a:t>10</a:t>
                      </a:r>
                      <a:r>
                        <a:rPr kumimoji="1" lang="ja-JP" altLang="en-US" sz="1100" b="1" spc="0" baseline="0">
                          <a:solidFill>
                            <a:schemeClr val="tx1">
                              <a:lumMod val="75000"/>
                              <a:lumOff val="25000"/>
                            </a:schemeClr>
                          </a:solidFill>
                          <a:latin typeface="Meiryo UI" panose="020B0604030504040204" pitchFamily="50" charset="-128"/>
                          <a:ea typeface="Meiryo UI" panose="020B0604030504040204" pitchFamily="50" charset="-128"/>
                        </a:rPr>
                        <a:t>年間加入</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FB3"/>
                    </a:solidFill>
                  </a:tcPr>
                </a:tc>
                <a:tc>
                  <a:txBody>
                    <a:bodyPr/>
                    <a:lstStyle/>
                    <a:p>
                      <a:pPr algn="ct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月額</a:t>
                      </a:r>
                      <a:r>
                        <a:rPr kumimoji="1" lang="en-US" altLang="ja-JP" sz="1100" spc="0" baseline="0">
                          <a:solidFill>
                            <a:schemeClr val="tx1">
                              <a:lumMod val="75000"/>
                              <a:lumOff val="25000"/>
                            </a:schemeClr>
                          </a:solidFill>
                          <a:latin typeface="Meiryo UI" panose="020B0604030504040204" pitchFamily="50" charset="-128"/>
                          <a:ea typeface="Meiryo UI" panose="020B0604030504040204" pitchFamily="50" charset="-128"/>
                        </a:rPr>
                        <a:t>8,100</a:t>
                      </a: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円</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l"/>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月額</a:t>
                      </a:r>
                      <a:r>
                        <a:rPr kumimoji="1" lang="en-US" altLang="ja-JP" sz="1100" spc="0" baseline="0">
                          <a:solidFill>
                            <a:schemeClr val="tx1">
                              <a:lumMod val="75000"/>
                              <a:lumOff val="25000"/>
                            </a:schemeClr>
                          </a:solidFill>
                          <a:latin typeface="Meiryo UI" panose="020B0604030504040204" pitchFamily="50" charset="-128"/>
                          <a:ea typeface="Meiryo UI" panose="020B0604030504040204" pitchFamily="50" charset="-128"/>
                        </a:rPr>
                        <a:t>4,400</a:t>
                      </a: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円（年額</a:t>
                      </a:r>
                      <a:r>
                        <a:rPr kumimoji="1" lang="en-US" altLang="ja-JP" sz="1100" spc="0" baseline="0">
                          <a:solidFill>
                            <a:schemeClr val="tx1">
                              <a:lumMod val="75000"/>
                              <a:lumOff val="25000"/>
                            </a:schemeClr>
                          </a:solidFill>
                          <a:latin typeface="Meiryo UI" panose="020B0604030504040204" pitchFamily="50" charset="-128"/>
                          <a:ea typeface="Meiryo UI" panose="020B0604030504040204" pitchFamily="50" charset="-128"/>
                        </a:rPr>
                        <a:t>52,800</a:t>
                      </a: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円）</a:t>
                      </a:r>
                      <a:r>
                        <a:rPr kumimoji="1" lang="en-US" altLang="ja-JP" sz="1100" spc="0" baseline="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終身</a:t>
                      </a:r>
                    </a:p>
                  </a:txBody>
                  <a:tcPr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140713761"/>
                  </a:ext>
                </a:extLst>
              </a:tr>
              <a:tr h="345350">
                <a:tc>
                  <a:txBody>
                    <a:bodyPr/>
                    <a:lstStyle/>
                    <a:p>
                      <a:pPr algn="ctr"/>
                      <a:r>
                        <a:rPr kumimoji="1" lang="en-US" altLang="ja-JP" sz="1100" b="1" spc="0" baseline="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sz="1100" b="1" spc="0" baseline="0">
                          <a:solidFill>
                            <a:schemeClr val="tx1">
                              <a:lumMod val="75000"/>
                              <a:lumOff val="25000"/>
                            </a:schemeClr>
                          </a:solidFill>
                          <a:latin typeface="Meiryo UI" panose="020B0604030504040204" pitchFamily="50" charset="-128"/>
                          <a:ea typeface="Meiryo UI" panose="020B0604030504040204" pitchFamily="50" charset="-128"/>
                        </a:rPr>
                        <a:t>年間加入</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FFEFB3"/>
                    </a:solidFill>
                  </a:tcPr>
                </a:tc>
                <a:tc>
                  <a:txBody>
                    <a:bodyPr/>
                    <a:lstStyle/>
                    <a:p>
                      <a:pPr algn="ct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月額</a:t>
                      </a:r>
                      <a:r>
                        <a:rPr kumimoji="1" lang="en-US" altLang="ja-JP" sz="1100" spc="0" baseline="0">
                          <a:solidFill>
                            <a:schemeClr val="tx1">
                              <a:lumMod val="75000"/>
                              <a:lumOff val="25000"/>
                            </a:schemeClr>
                          </a:solidFill>
                          <a:latin typeface="Meiryo UI" panose="020B0604030504040204" pitchFamily="50" charset="-128"/>
                          <a:ea typeface="Meiryo UI" panose="020B0604030504040204" pitchFamily="50" charset="-128"/>
                        </a:rPr>
                        <a:t>8,100</a:t>
                      </a:r>
                      <a:r>
                        <a:rPr kumimoji="1" lang="ja-JP" altLang="en-US" sz="1100" spc="0" baseline="0">
                          <a:solidFill>
                            <a:schemeClr val="tx1">
                              <a:lumMod val="75000"/>
                              <a:lumOff val="25000"/>
                            </a:schemeClr>
                          </a:solidFill>
                          <a:latin typeface="Meiryo UI" panose="020B0604030504040204" pitchFamily="50" charset="-128"/>
                          <a:ea typeface="Meiryo UI" panose="020B0604030504040204" pitchFamily="50" charset="-128"/>
                        </a:rPr>
                        <a:t>円</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l"/>
                      <a:r>
                        <a:rPr kumimoji="1" lang="ja-JP" altLang="en-US" sz="1100" spc="0" baseline="0" dirty="0">
                          <a:solidFill>
                            <a:schemeClr val="tx1">
                              <a:lumMod val="75000"/>
                              <a:lumOff val="25000"/>
                            </a:schemeClr>
                          </a:solidFill>
                          <a:latin typeface="Meiryo UI" panose="020B0604030504040204" pitchFamily="50" charset="-128"/>
                          <a:ea typeface="Meiryo UI" panose="020B0604030504040204" pitchFamily="50" charset="-128"/>
                        </a:rPr>
                        <a:t>月額</a:t>
                      </a:r>
                      <a:r>
                        <a:rPr kumimoji="1" lang="en-US" altLang="ja-JP" sz="1100" spc="0" baseline="0" dirty="0">
                          <a:solidFill>
                            <a:schemeClr val="tx1">
                              <a:lumMod val="75000"/>
                              <a:lumOff val="25000"/>
                            </a:schemeClr>
                          </a:solidFill>
                          <a:latin typeface="Meiryo UI" panose="020B0604030504040204" pitchFamily="50" charset="-128"/>
                          <a:ea typeface="Meiryo UI" panose="020B0604030504040204" pitchFamily="50" charset="-128"/>
                        </a:rPr>
                        <a:t>440</a:t>
                      </a:r>
                      <a:r>
                        <a:rPr kumimoji="1" lang="ja-JP" altLang="en-US" sz="1100" spc="0" baseline="0" dirty="0">
                          <a:solidFill>
                            <a:schemeClr val="tx1">
                              <a:lumMod val="75000"/>
                              <a:lumOff val="25000"/>
                            </a:schemeClr>
                          </a:solidFill>
                          <a:latin typeface="Meiryo UI" panose="020B0604030504040204" pitchFamily="50" charset="-128"/>
                          <a:ea typeface="Meiryo UI" panose="020B0604030504040204" pitchFamily="50" charset="-128"/>
                        </a:rPr>
                        <a:t>円（年額</a:t>
                      </a:r>
                      <a:r>
                        <a:rPr kumimoji="1" lang="en-US" altLang="ja-JP" sz="1100" spc="0" baseline="0" dirty="0">
                          <a:solidFill>
                            <a:schemeClr val="tx1">
                              <a:lumMod val="75000"/>
                              <a:lumOff val="25000"/>
                            </a:schemeClr>
                          </a:solidFill>
                          <a:latin typeface="Meiryo UI" panose="020B0604030504040204" pitchFamily="50" charset="-128"/>
                          <a:ea typeface="Meiryo UI" panose="020B0604030504040204" pitchFamily="50" charset="-128"/>
                        </a:rPr>
                        <a:t>5,200</a:t>
                      </a:r>
                      <a:r>
                        <a:rPr kumimoji="1" lang="ja-JP" altLang="en-US" sz="1100" spc="0" baseline="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en-US" altLang="ja-JP" sz="1100" spc="0" baseline="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100" spc="0" baseline="0" dirty="0">
                          <a:solidFill>
                            <a:schemeClr val="tx1">
                              <a:lumMod val="75000"/>
                              <a:lumOff val="25000"/>
                            </a:schemeClr>
                          </a:solidFill>
                          <a:latin typeface="Meiryo UI" panose="020B0604030504040204" pitchFamily="50" charset="-128"/>
                          <a:ea typeface="Meiryo UI" panose="020B0604030504040204" pitchFamily="50" charset="-128"/>
                        </a:rPr>
                        <a:t>終身</a:t>
                      </a:r>
                    </a:p>
                  </a:txBody>
                  <a:tcPr marR="0"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121869489"/>
                  </a:ext>
                </a:extLst>
              </a:tr>
            </a:tbl>
          </a:graphicData>
        </a:graphic>
      </p:graphicFrame>
      <p:sp>
        <p:nvSpPr>
          <p:cNvPr id="41" name="テキスト ボックス 40">
            <a:extLst>
              <a:ext uri="{FF2B5EF4-FFF2-40B4-BE49-F238E27FC236}">
                <a16:creationId xmlns:a16="http://schemas.microsoft.com/office/drawing/2014/main" id="{A2D32BA1-62DD-00A0-9C9B-2435AF3E4721}"/>
              </a:ext>
            </a:extLst>
          </p:cNvPr>
          <p:cNvSpPr txBox="1"/>
          <p:nvPr/>
        </p:nvSpPr>
        <p:spPr>
          <a:xfrm>
            <a:off x="3408989" y="6171887"/>
            <a:ext cx="4128053"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月収</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88,000</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円の場合。年金額（目安）の年額は</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100</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円未満は切り捨て</a:t>
            </a:r>
          </a:p>
        </p:txBody>
      </p:sp>
      <p:sp>
        <p:nvSpPr>
          <p:cNvPr id="53" name="テキスト ボックス 52">
            <a:extLst>
              <a:ext uri="{FF2B5EF4-FFF2-40B4-BE49-F238E27FC236}">
                <a16:creationId xmlns:a16="http://schemas.microsoft.com/office/drawing/2014/main" id="{F8C213DC-5E48-207D-C618-F14FA31937D5}"/>
              </a:ext>
            </a:extLst>
          </p:cNvPr>
          <p:cNvSpPr txBox="1"/>
          <p:nvPr/>
        </p:nvSpPr>
        <p:spPr>
          <a:xfrm>
            <a:off x="2421578" y="2611741"/>
            <a:ext cx="769763"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a:ea typeface="Meiryo UI"/>
                <a:cs typeface="+mn-cs"/>
              </a:rPr>
              <a:t>これまで</a:t>
            </a:r>
          </a:p>
        </p:txBody>
      </p:sp>
      <p:sp>
        <p:nvSpPr>
          <p:cNvPr id="54" name="テキスト ボックス 53">
            <a:extLst>
              <a:ext uri="{FF2B5EF4-FFF2-40B4-BE49-F238E27FC236}">
                <a16:creationId xmlns:a16="http://schemas.microsoft.com/office/drawing/2014/main" id="{497E2498-44C0-F588-F1CC-F7BA27B8E88D}"/>
              </a:ext>
            </a:extLst>
          </p:cNvPr>
          <p:cNvSpPr txBox="1"/>
          <p:nvPr/>
        </p:nvSpPr>
        <p:spPr>
          <a:xfrm>
            <a:off x="6721072" y="2611741"/>
            <a:ext cx="756938"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a:ea typeface="Meiryo UI"/>
                <a:cs typeface="+mn-cs"/>
              </a:rPr>
              <a:t>これから</a:t>
            </a:r>
          </a:p>
        </p:txBody>
      </p:sp>
      <p:sp>
        <p:nvSpPr>
          <p:cNvPr id="55" name="テキスト ボックス 54">
            <a:extLst>
              <a:ext uri="{FF2B5EF4-FFF2-40B4-BE49-F238E27FC236}">
                <a16:creationId xmlns:a16="http://schemas.microsoft.com/office/drawing/2014/main" id="{C8B5CD78-3585-73AC-392B-C3B077AEDA75}"/>
              </a:ext>
            </a:extLst>
          </p:cNvPr>
          <p:cNvSpPr txBox="1"/>
          <p:nvPr/>
        </p:nvSpPr>
        <p:spPr>
          <a:xfrm>
            <a:off x="6224943" y="2887349"/>
            <a:ext cx="1749197"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Meiryo UI"/>
                <a:ea typeface="Meiryo UI"/>
                <a:cs typeface="+mn-cs"/>
              </a:rPr>
              <a:t>厚生年金を受け取れます</a:t>
            </a:r>
          </a:p>
        </p:txBody>
      </p:sp>
      <p:sp>
        <p:nvSpPr>
          <p:cNvPr id="56" name="矢印: 右 55">
            <a:extLst>
              <a:ext uri="{FF2B5EF4-FFF2-40B4-BE49-F238E27FC236}">
                <a16:creationId xmlns:a16="http://schemas.microsoft.com/office/drawing/2014/main" id="{728FA4CB-C266-E1DC-CD3F-3545A744BE1E}"/>
              </a:ext>
            </a:extLst>
          </p:cNvPr>
          <p:cNvSpPr/>
          <p:nvPr/>
        </p:nvSpPr>
        <p:spPr>
          <a:xfrm>
            <a:off x="3191341" y="2686929"/>
            <a:ext cx="3523320" cy="171639"/>
          </a:xfrm>
          <a:prstGeom prst="rightArrow">
            <a:avLst/>
          </a:prstGeom>
          <a:solidFill>
            <a:schemeClr val="accent2"/>
          </a:solidFill>
          <a:ln>
            <a:solidFill>
              <a:srgbClr val="ED81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1" name="正方形/長方形 30">
            <a:extLst>
              <a:ext uri="{FF2B5EF4-FFF2-40B4-BE49-F238E27FC236}">
                <a16:creationId xmlns:a16="http://schemas.microsoft.com/office/drawing/2014/main" id="{2FF51BDF-5B93-2D79-7D8C-968374E0164B}"/>
              </a:ext>
            </a:extLst>
          </p:cNvPr>
          <p:cNvSpPr/>
          <p:nvPr/>
        </p:nvSpPr>
        <p:spPr>
          <a:xfrm>
            <a:off x="5190227" y="3693169"/>
            <a:ext cx="1170570" cy="500332"/>
          </a:xfrm>
          <a:prstGeom prst="rect">
            <a:avLst/>
          </a:prstGeom>
          <a:solidFill>
            <a:srgbClr val="6FB77B"/>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老 齢</a:t>
            </a:r>
            <a:endParaRPr kumimoji="1" lang="en-US" altLang="ja-JP" sz="1200"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基礎年金</a:t>
            </a:r>
          </a:p>
        </p:txBody>
      </p:sp>
      <p:sp>
        <p:nvSpPr>
          <p:cNvPr id="32" name="正方形/長方形 31">
            <a:extLst>
              <a:ext uri="{FF2B5EF4-FFF2-40B4-BE49-F238E27FC236}">
                <a16:creationId xmlns:a16="http://schemas.microsoft.com/office/drawing/2014/main" id="{5AD1EB65-526C-AD9F-D678-9DE84766A52C}"/>
              </a:ext>
            </a:extLst>
          </p:cNvPr>
          <p:cNvSpPr/>
          <p:nvPr/>
        </p:nvSpPr>
        <p:spPr>
          <a:xfrm>
            <a:off x="6514255" y="3693169"/>
            <a:ext cx="1170570" cy="500332"/>
          </a:xfrm>
          <a:prstGeom prst="rect">
            <a:avLst/>
          </a:prstGeom>
          <a:solidFill>
            <a:srgbClr val="CE6180"/>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障 害</a:t>
            </a:r>
            <a:endParaRPr kumimoji="1" lang="en-US" altLang="ja-JP" sz="1200"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基礎年金</a:t>
            </a:r>
          </a:p>
        </p:txBody>
      </p:sp>
      <p:sp>
        <p:nvSpPr>
          <p:cNvPr id="33" name="正方形/長方形 32">
            <a:extLst>
              <a:ext uri="{FF2B5EF4-FFF2-40B4-BE49-F238E27FC236}">
                <a16:creationId xmlns:a16="http://schemas.microsoft.com/office/drawing/2014/main" id="{DC1C0296-72E7-195F-2F53-313FB6FA751C}"/>
              </a:ext>
            </a:extLst>
          </p:cNvPr>
          <p:cNvSpPr/>
          <p:nvPr/>
        </p:nvSpPr>
        <p:spPr>
          <a:xfrm>
            <a:off x="7838284" y="3693169"/>
            <a:ext cx="1170570" cy="500332"/>
          </a:xfrm>
          <a:prstGeom prst="rect">
            <a:avLst/>
          </a:prstGeom>
          <a:solidFill>
            <a:srgbClr val="00A9CC"/>
          </a:solidFill>
          <a:ln>
            <a:noFill/>
          </a:ln>
        </p:spPr>
        <p:style>
          <a:lnRef idx="2">
            <a:schemeClr val="accent1">
              <a:shade val="15000"/>
            </a:schemeClr>
          </a:lnRef>
          <a:fillRef idx="1">
            <a:schemeClr val="accent1"/>
          </a:fillRef>
          <a:effectRef idx="0">
            <a:schemeClr val="accent1"/>
          </a:effectRef>
          <a:fontRef idx="minor">
            <a:schemeClr val="lt1"/>
          </a:fontRef>
        </p:style>
        <p:txBody>
          <a:bodyPr tIns="36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遺 族</a:t>
            </a:r>
            <a:endParaRPr kumimoji="1" lang="en-US" altLang="ja-JP" sz="1200" b="1"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基礎年金</a:t>
            </a:r>
          </a:p>
        </p:txBody>
      </p:sp>
      <p:sp>
        <p:nvSpPr>
          <p:cNvPr id="58" name="楕円 57">
            <a:extLst>
              <a:ext uri="{FF2B5EF4-FFF2-40B4-BE49-F238E27FC236}">
                <a16:creationId xmlns:a16="http://schemas.microsoft.com/office/drawing/2014/main" id="{7219DF08-774A-50B0-CC2E-D3B08AE6A5F5}"/>
              </a:ext>
            </a:extLst>
          </p:cNvPr>
          <p:cNvSpPr/>
          <p:nvPr/>
        </p:nvSpPr>
        <p:spPr>
          <a:xfrm>
            <a:off x="5688871" y="3606527"/>
            <a:ext cx="173283" cy="173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252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D8137"/>
                </a:solidFill>
                <a:effectLst/>
                <a:uLnTx/>
                <a:uFillTx/>
                <a:latin typeface="Meiryo UI"/>
                <a:ea typeface="Meiryo UI"/>
                <a:cs typeface="+mn-cs"/>
              </a:rPr>
              <a:t>＋</a:t>
            </a:r>
          </a:p>
        </p:txBody>
      </p:sp>
      <p:sp>
        <p:nvSpPr>
          <p:cNvPr id="59" name="楕円 58">
            <a:extLst>
              <a:ext uri="{FF2B5EF4-FFF2-40B4-BE49-F238E27FC236}">
                <a16:creationId xmlns:a16="http://schemas.microsoft.com/office/drawing/2014/main" id="{0C6795D8-9D2C-BD6E-0A8B-E7EFC9A17718}"/>
              </a:ext>
            </a:extLst>
          </p:cNvPr>
          <p:cNvSpPr/>
          <p:nvPr/>
        </p:nvSpPr>
        <p:spPr>
          <a:xfrm>
            <a:off x="7012899" y="3606527"/>
            <a:ext cx="173283" cy="173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252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D8137"/>
                </a:solidFill>
                <a:effectLst/>
                <a:uLnTx/>
                <a:uFillTx/>
                <a:latin typeface="Meiryo UI"/>
                <a:ea typeface="Meiryo UI"/>
                <a:cs typeface="+mn-cs"/>
              </a:rPr>
              <a:t>＋</a:t>
            </a:r>
          </a:p>
        </p:txBody>
      </p:sp>
      <p:sp>
        <p:nvSpPr>
          <p:cNvPr id="60" name="楕円 59">
            <a:extLst>
              <a:ext uri="{FF2B5EF4-FFF2-40B4-BE49-F238E27FC236}">
                <a16:creationId xmlns:a16="http://schemas.microsoft.com/office/drawing/2014/main" id="{54D02323-14D2-28B8-50D2-789D686BFDBB}"/>
              </a:ext>
            </a:extLst>
          </p:cNvPr>
          <p:cNvSpPr/>
          <p:nvPr/>
        </p:nvSpPr>
        <p:spPr>
          <a:xfrm>
            <a:off x="8336928" y="3606527"/>
            <a:ext cx="173283" cy="17328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252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ED8137"/>
                </a:solidFill>
                <a:effectLst/>
                <a:uLnTx/>
                <a:uFillTx/>
                <a:latin typeface="Meiryo UI"/>
                <a:ea typeface="Meiryo UI"/>
                <a:cs typeface="+mn-cs"/>
              </a:rPr>
              <a:t>＋</a:t>
            </a:r>
          </a:p>
        </p:txBody>
      </p:sp>
      <p:sp>
        <p:nvSpPr>
          <p:cNvPr id="61" name="楕円 60">
            <a:extLst>
              <a:ext uri="{FF2B5EF4-FFF2-40B4-BE49-F238E27FC236}">
                <a16:creationId xmlns:a16="http://schemas.microsoft.com/office/drawing/2014/main" id="{6DCFD2AF-BA8C-B296-B174-1C7DE8F2EAF7}"/>
              </a:ext>
            </a:extLst>
          </p:cNvPr>
          <p:cNvSpPr/>
          <p:nvPr/>
        </p:nvSpPr>
        <p:spPr>
          <a:xfrm>
            <a:off x="8139579" y="2399277"/>
            <a:ext cx="686306" cy="686304"/>
          </a:xfrm>
          <a:prstGeom prst="ellipse">
            <a:avLst/>
          </a:prstGeom>
          <a:solidFill>
            <a:srgbClr val="ED8137"/>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a:ea typeface="Meiryo UI"/>
                <a:cs typeface="+mn-cs"/>
              </a:rPr>
              <a:t>給付が</a:t>
            </a:r>
            <a:endParaRPr kumimoji="1" lang="en-US" altLang="ja-JP" sz="1200" b="0" i="0" u="none" strike="noStrike" kern="1200" cap="none" spc="0" normalizeH="0" baseline="0" noProof="0">
              <a:ln>
                <a:noFill/>
              </a:ln>
              <a:solidFill>
                <a:prstClr val="white"/>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white"/>
                </a:solidFill>
                <a:effectLst/>
                <a:uLnTx/>
                <a:uFillTx/>
                <a:latin typeface="Meiryo UI"/>
                <a:ea typeface="Meiryo UI"/>
                <a:cs typeface="+mn-cs"/>
              </a:rPr>
              <a:t>上乗せ</a:t>
            </a:r>
          </a:p>
        </p:txBody>
      </p:sp>
      <p:sp>
        <p:nvSpPr>
          <p:cNvPr id="25" name="テキスト ボックス 24">
            <a:extLst>
              <a:ext uri="{FF2B5EF4-FFF2-40B4-BE49-F238E27FC236}">
                <a16:creationId xmlns:a16="http://schemas.microsoft.com/office/drawing/2014/main" id="{A953F236-5D73-CF76-F5BB-327383E615CE}"/>
              </a:ext>
            </a:extLst>
          </p:cNvPr>
          <p:cNvSpPr txBox="1"/>
          <p:nvPr/>
        </p:nvSpPr>
        <p:spPr>
          <a:xfrm>
            <a:off x="839810" y="4691453"/>
            <a:ext cx="246014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Pct val="200000"/>
              <a:buFontTx/>
              <a:buNone/>
              <a:tabLst/>
              <a:defRPr/>
            </a:pPr>
            <a:r>
              <a:rPr kumimoji="1" lang="ja-JP" altLang="en-US" sz="1600" b="1" i="0" u="none" strike="noStrike" kern="1200" cap="none" spc="30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rPr>
              <a:t>長期加入すると保障がさらに充実</a:t>
            </a:r>
            <a:endParaRPr kumimoji="1" lang="en-US" altLang="ja-JP" sz="1600" b="1" i="0" u="none" strike="noStrike" kern="1200" cap="none" spc="300" normalizeH="0" baseline="0" noProof="0" dirty="0">
              <a:ln>
                <a:noFill/>
              </a:ln>
              <a:solidFill>
                <a:srgbClr val="ED8137"/>
              </a:solidFill>
              <a:effectLst/>
              <a:uLnTx/>
              <a:uFillTx/>
              <a:latin typeface="Meiryo UI" panose="020B0604030504040204" pitchFamily="50" charset="-128"/>
              <a:ea typeface="Meiryo UI" panose="020B0604030504040204" pitchFamily="50" charset="-128"/>
              <a:cs typeface="+mn-cs"/>
            </a:endParaRPr>
          </a:p>
        </p:txBody>
      </p:sp>
      <p:grpSp>
        <p:nvGrpSpPr>
          <p:cNvPr id="4" name="グループ化 3">
            <a:extLst>
              <a:ext uri="{FF2B5EF4-FFF2-40B4-BE49-F238E27FC236}">
                <a16:creationId xmlns:a16="http://schemas.microsoft.com/office/drawing/2014/main" id="{20687CA8-5CC3-81E4-6344-4D3F800C1604}"/>
              </a:ext>
            </a:extLst>
          </p:cNvPr>
          <p:cNvGrpSpPr/>
          <p:nvPr/>
        </p:nvGrpSpPr>
        <p:grpSpPr>
          <a:xfrm>
            <a:off x="903213" y="5282006"/>
            <a:ext cx="2293063" cy="1152752"/>
            <a:chOff x="903213" y="5282006"/>
            <a:chExt cx="2293063" cy="1152752"/>
          </a:xfrm>
        </p:grpSpPr>
        <p:pic>
          <p:nvPicPr>
            <p:cNvPr id="14" name="図 13" descr="部屋 が含まれている画像&#10;&#10;自動的に生成された説明">
              <a:extLst>
                <a:ext uri="{FF2B5EF4-FFF2-40B4-BE49-F238E27FC236}">
                  <a16:creationId xmlns:a16="http://schemas.microsoft.com/office/drawing/2014/main" id="{407142F8-2BD5-3261-49C0-C4BE0A5BE9DF}"/>
                </a:ext>
              </a:extLst>
            </p:cNvPr>
            <p:cNvPicPr>
              <a:picLocks noChangeAspect="1"/>
            </p:cNvPicPr>
            <p:nvPr/>
          </p:nvPicPr>
          <p:blipFill>
            <a:blip r:embed="rId5" cstate="print">
              <a:extLst>
                <a:ext uri="{28A0092B-C50C-407E-A947-70E740481C1C}">
                  <a14:useLocalDpi xmlns:a14="http://schemas.microsoft.com/office/drawing/2010/main" val="0"/>
                </a:ext>
              </a:extLst>
            </a:blip>
            <a:srcRect b="26636"/>
            <a:stretch/>
          </p:blipFill>
          <p:spPr>
            <a:xfrm>
              <a:off x="1360183" y="5321403"/>
              <a:ext cx="1584422" cy="1113355"/>
            </a:xfrm>
            <a:prstGeom prst="rect">
              <a:avLst/>
            </a:prstGeom>
          </p:spPr>
        </p:pic>
        <p:grpSp>
          <p:nvGrpSpPr>
            <p:cNvPr id="39" name="グループ化 38">
              <a:extLst>
                <a:ext uri="{FF2B5EF4-FFF2-40B4-BE49-F238E27FC236}">
                  <a16:creationId xmlns:a16="http://schemas.microsoft.com/office/drawing/2014/main" id="{184733F0-F329-CC0B-48E1-2031129A4391}"/>
                </a:ext>
              </a:extLst>
            </p:cNvPr>
            <p:cNvGrpSpPr/>
            <p:nvPr/>
          </p:nvGrpSpPr>
          <p:grpSpPr>
            <a:xfrm>
              <a:off x="903213" y="5282006"/>
              <a:ext cx="398275" cy="497502"/>
              <a:chOff x="922067" y="5282006"/>
              <a:chExt cx="398275" cy="497502"/>
            </a:xfrm>
          </p:grpSpPr>
          <p:sp>
            <p:nvSpPr>
              <p:cNvPr id="30" name="フリーフォーム: 図形 29">
                <a:extLst>
                  <a:ext uri="{FF2B5EF4-FFF2-40B4-BE49-F238E27FC236}">
                    <a16:creationId xmlns:a16="http://schemas.microsoft.com/office/drawing/2014/main" id="{6000CAD7-F8CF-78FB-F5E9-5D89F2B6642E}"/>
                  </a:ext>
                </a:extLst>
              </p:cNvPr>
              <p:cNvSpPr/>
              <p:nvPr/>
            </p:nvSpPr>
            <p:spPr>
              <a:xfrm>
                <a:off x="1054318" y="5309573"/>
                <a:ext cx="266024" cy="134539"/>
              </a:xfrm>
              <a:custGeom>
                <a:avLst/>
                <a:gdLst>
                  <a:gd name="connsiteX0" fmla="*/ 266025 w 266024"/>
                  <a:gd name="connsiteY0" fmla="*/ 134539 h 134539"/>
                  <a:gd name="connsiteX1" fmla="*/ 259328 w 266024"/>
                  <a:gd name="connsiteY1" fmla="*/ 132473 h 134539"/>
                  <a:gd name="connsiteX2" fmla="*/ 252693 w 266024"/>
                  <a:gd name="connsiteY2" fmla="*/ 130254 h 134539"/>
                  <a:gd name="connsiteX3" fmla="*/ 246761 w 266024"/>
                  <a:gd name="connsiteY3" fmla="*/ 126641 h 134539"/>
                  <a:gd name="connsiteX4" fmla="*/ 241098 w 266024"/>
                  <a:gd name="connsiteY4" fmla="*/ 122493 h 134539"/>
                  <a:gd name="connsiteX5" fmla="*/ 234179 w 266024"/>
                  <a:gd name="connsiteY5" fmla="*/ 120832 h 134539"/>
                  <a:gd name="connsiteX6" fmla="*/ 229089 w 266024"/>
                  <a:gd name="connsiteY6" fmla="*/ 115597 h 134539"/>
                  <a:gd name="connsiteX7" fmla="*/ 223082 w 266024"/>
                  <a:gd name="connsiteY7" fmla="*/ 112184 h 134539"/>
                  <a:gd name="connsiteX8" fmla="*/ 216469 w 266024"/>
                  <a:gd name="connsiteY8" fmla="*/ 109949 h 134539"/>
                  <a:gd name="connsiteX9" fmla="*/ 210721 w 266024"/>
                  <a:gd name="connsiteY9" fmla="*/ 106030 h 134539"/>
                  <a:gd name="connsiteX10" fmla="*/ 204025 w 266024"/>
                  <a:gd name="connsiteY10" fmla="*/ 103964 h 134539"/>
                  <a:gd name="connsiteX11" fmla="*/ 197772 w 266024"/>
                  <a:gd name="connsiteY11" fmla="*/ 101017 h 134539"/>
                  <a:gd name="connsiteX12" fmla="*/ 191955 w 266024"/>
                  <a:gd name="connsiteY12" fmla="*/ 97206 h 134539"/>
                  <a:gd name="connsiteX13" fmla="*/ 185695 w 266024"/>
                  <a:gd name="connsiteY13" fmla="*/ 94229 h 134539"/>
                  <a:gd name="connsiteX14" fmla="*/ 179603 w 266024"/>
                  <a:gd name="connsiteY14" fmla="*/ 90900 h 134539"/>
                  <a:gd name="connsiteX15" fmla="*/ 173755 w 266024"/>
                  <a:gd name="connsiteY15" fmla="*/ 87111 h 134539"/>
                  <a:gd name="connsiteX16" fmla="*/ 166477 w 266024"/>
                  <a:gd name="connsiteY16" fmla="*/ 86147 h 134539"/>
                  <a:gd name="connsiteX17" fmla="*/ 161104 w 266024"/>
                  <a:gd name="connsiteY17" fmla="*/ 81463 h 134539"/>
                  <a:gd name="connsiteX18" fmla="*/ 155280 w 266024"/>
                  <a:gd name="connsiteY18" fmla="*/ 77659 h 134539"/>
                  <a:gd name="connsiteX19" fmla="*/ 148713 w 266024"/>
                  <a:gd name="connsiteY19" fmla="*/ 75302 h 134539"/>
                  <a:gd name="connsiteX20" fmla="*/ 142055 w 266024"/>
                  <a:gd name="connsiteY20" fmla="*/ 73090 h 134539"/>
                  <a:gd name="connsiteX21" fmla="*/ 136453 w 266024"/>
                  <a:gd name="connsiteY21" fmla="*/ 68797 h 134539"/>
                  <a:gd name="connsiteX22" fmla="*/ 129932 w 266024"/>
                  <a:gd name="connsiteY22" fmla="*/ 66317 h 134539"/>
                  <a:gd name="connsiteX23" fmla="*/ 124131 w 266024"/>
                  <a:gd name="connsiteY23" fmla="*/ 62437 h 134539"/>
                  <a:gd name="connsiteX24" fmla="*/ 118253 w 266024"/>
                  <a:gd name="connsiteY24" fmla="*/ 58702 h 134539"/>
                  <a:gd name="connsiteX25" fmla="*/ 111893 w 266024"/>
                  <a:gd name="connsiteY25" fmla="*/ 55893 h 134539"/>
                  <a:gd name="connsiteX26" fmla="*/ 105196 w 266024"/>
                  <a:gd name="connsiteY26" fmla="*/ 53750 h 134539"/>
                  <a:gd name="connsiteX27" fmla="*/ 99089 w 266024"/>
                  <a:gd name="connsiteY27" fmla="*/ 50551 h 134539"/>
                  <a:gd name="connsiteX28" fmla="*/ 93012 w 266024"/>
                  <a:gd name="connsiteY28" fmla="*/ 47222 h 134539"/>
                  <a:gd name="connsiteX29" fmla="*/ 87364 w 266024"/>
                  <a:gd name="connsiteY29" fmla="*/ 43005 h 134539"/>
                  <a:gd name="connsiteX30" fmla="*/ 81325 w 266024"/>
                  <a:gd name="connsiteY30" fmla="*/ 39606 h 134539"/>
                  <a:gd name="connsiteX31" fmla="*/ 74613 w 266024"/>
                  <a:gd name="connsiteY31" fmla="*/ 37540 h 134539"/>
                  <a:gd name="connsiteX32" fmla="*/ 67962 w 266024"/>
                  <a:gd name="connsiteY32" fmla="*/ 35336 h 134539"/>
                  <a:gd name="connsiteX33" fmla="*/ 61962 w 266024"/>
                  <a:gd name="connsiteY33" fmla="*/ 31792 h 134539"/>
                  <a:gd name="connsiteX34" fmla="*/ 56528 w 266024"/>
                  <a:gd name="connsiteY34" fmla="*/ 27170 h 134539"/>
                  <a:gd name="connsiteX35" fmla="*/ 49449 w 266024"/>
                  <a:gd name="connsiteY35" fmla="*/ 25769 h 134539"/>
                  <a:gd name="connsiteX36" fmla="*/ 43701 w 266024"/>
                  <a:gd name="connsiteY36" fmla="*/ 21713 h 134539"/>
                  <a:gd name="connsiteX37" fmla="*/ 36997 w 266024"/>
                  <a:gd name="connsiteY37" fmla="*/ 19554 h 134539"/>
                  <a:gd name="connsiteX38" fmla="*/ 31394 w 266024"/>
                  <a:gd name="connsiteY38" fmla="*/ 15253 h 134539"/>
                  <a:gd name="connsiteX39" fmla="*/ 24942 w 266024"/>
                  <a:gd name="connsiteY39" fmla="*/ 12628 h 134539"/>
                  <a:gd name="connsiteX40" fmla="*/ 18506 w 266024"/>
                  <a:gd name="connsiteY40" fmla="*/ 9904 h 134539"/>
                  <a:gd name="connsiteX41" fmla="*/ 13049 w 266024"/>
                  <a:gd name="connsiteY41" fmla="*/ 5243 h 134539"/>
                  <a:gd name="connsiteX42" fmla="*/ 6490 w 266024"/>
                  <a:gd name="connsiteY42" fmla="*/ 2694 h 134539"/>
                  <a:gd name="connsiteX43" fmla="*/ 0 w 266024"/>
                  <a:gd name="connsiteY43" fmla="*/ 0 h 13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6024" h="134539">
                    <a:moveTo>
                      <a:pt x="266025" y="134539"/>
                    </a:moveTo>
                    <a:cubicBezTo>
                      <a:pt x="262948" y="132970"/>
                      <a:pt x="262397" y="134042"/>
                      <a:pt x="259328" y="132473"/>
                    </a:cubicBezTo>
                    <a:cubicBezTo>
                      <a:pt x="256259" y="130904"/>
                      <a:pt x="255777" y="131830"/>
                      <a:pt x="252693" y="130254"/>
                    </a:cubicBezTo>
                    <a:cubicBezTo>
                      <a:pt x="249608" y="128677"/>
                      <a:pt x="249845" y="128218"/>
                      <a:pt x="246761" y="126641"/>
                    </a:cubicBezTo>
                    <a:cubicBezTo>
                      <a:pt x="243677" y="125065"/>
                      <a:pt x="244182" y="124070"/>
                      <a:pt x="241098" y="122493"/>
                    </a:cubicBezTo>
                    <a:cubicBezTo>
                      <a:pt x="238013" y="120916"/>
                      <a:pt x="237256" y="122401"/>
                      <a:pt x="234179" y="120832"/>
                    </a:cubicBezTo>
                    <a:cubicBezTo>
                      <a:pt x="231102" y="119263"/>
                      <a:pt x="232166" y="117174"/>
                      <a:pt x="229089" y="115597"/>
                    </a:cubicBezTo>
                    <a:cubicBezTo>
                      <a:pt x="226013" y="114021"/>
                      <a:pt x="226151" y="113760"/>
                      <a:pt x="223082" y="112184"/>
                    </a:cubicBezTo>
                    <a:cubicBezTo>
                      <a:pt x="220013" y="110607"/>
                      <a:pt x="219546" y="111518"/>
                      <a:pt x="216469" y="109949"/>
                    </a:cubicBezTo>
                    <a:cubicBezTo>
                      <a:pt x="213392" y="108380"/>
                      <a:pt x="213790" y="107599"/>
                      <a:pt x="210721" y="106030"/>
                    </a:cubicBezTo>
                    <a:cubicBezTo>
                      <a:pt x="207652" y="104462"/>
                      <a:pt x="207094" y="105541"/>
                      <a:pt x="204025" y="103964"/>
                    </a:cubicBezTo>
                    <a:cubicBezTo>
                      <a:pt x="200956" y="102387"/>
                      <a:pt x="200848" y="102594"/>
                      <a:pt x="197772" y="101017"/>
                    </a:cubicBezTo>
                    <a:cubicBezTo>
                      <a:pt x="194695" y="99441"/>
                      <a:pt x="195032" y="98775"/>
                      <a:pt x="191955" y="97206"/>
                    </a:cubicBezTo>
                    <a:cubicBezTo>
                      <a:pt x="188878" y="95637"/>
                      <a:pt x="188779" y="95805"/>
                      <a:pt x="185695" y="94229"/>
                    </a:cubicBezTo>
                    <a:cubicBezTo>
                      <a:pt x="182610" y="92652"/>
                      <a:pt x="182694" y="92476"/>
                      <a:pt x="179603" y="90900"/>
                    </a:cubicBezTo>
                    <a:cubicBezTo>
                      <a:pt x="176511" y="89323"/>
                      <a:pt x="176840" y="88688"/>
                      <a:pt x="173755" y="87111"/>
                    </a:cubicBezTo>
                    <a:cubicBezTo>
                      <a:pt x="170671" y="85535"/>
                      <a:pt x="169561" y="87716"/>
                      <a:pt x="166477" y="86147"/>
                    </a:cubicBezTo>
                    <a:cubicBezTo>
                      <a:pt x="163393" y="84578"/>
                      <a:pt x="164181" y="83032"/>
                      <a:pt x="161104" y="81463"/>
                    </a:cubicBezTo>
                    <a:cubicBezTo>
                      <a:pt x="158028" y="79894"/>
                      <a:pt x="158364" y="79228"/>
                      <a:pt x="155280" y="77659"/>
                    </a:cubicBezTo>
                    <a:cubicBezTo>
                      <a:pt x="152196" y="76090"/>
                      <a:pt x="151790" y="76879"/>
                      <a:pt x="148713" y="75302"/>
                    </a:cubicBezTo>
                    <a:cubicBezTo>
                      <a:pt x="145637" y="73725"/>
                      <a:pt x="145139" y="74667"/>
                      <a:pt x="142055" y="73090"/>
                    </a:cubicBezTo>
                    <a:cubicBezTo>
                      <a:pt x="138971" y="71514"/>
                      <a:pt x="139545" y="70381"/>
                      <a:pt x="136453" y="68797"/>
                    </a:cubicBezTo>
                    <a:cubicBezTo>
                      <a:pt x="133361" y="67212"/>
                      <a:pt x="133024" y="67893"/>
                      <a:pt x="129932" y="66317"/>
                    </a:cubicBezTo>
                    <a:cubicBezTo>
                      <a:pt x="126840" y="64740"/>
                      <a:pt x="127215" y="64013"/>
                      <a:pt x="124131" y="62437"/>
                    </a:cubicBezTo>
                    <a:cubicBezTo>
                      <a:pt x="121046" y="60860"/>
                      <a:pt x="121345" y="60278"/>
                      <a:pt x="118253" y="58702"/>
                    </a:cubicBezTo>
                    <a:cubicBezTo>
                      <a:pt x="115161" y="57125"/>
                      <a:pt x="114985" y="57477"/>
                      <a:pt x="111893" y="55893"/>
                    </a:cubicBezTo>
                    <a:cubicBezTo>
                      <a:pt x="108801" y="54309"/>
                      <a:pt x="108280" y="55334"/>
                      <a:pt x="105196" y="53750"/>
                    </a:cubicBezTo>
                    <a:cubicBezTo>
                      <a:pt x="102127" y="52181"/>
                      <a:pt x="102158" y="52120"/>
                      <a:pt x="99089" y="50551"/>
                    </a:cubicBezTo>
                    <a:cubicBezTo>
                      <a:pt x="96020" y="48982"/>
                      <a:pt x="96096" y="48798"/>
                      <a:pt x="93012" y="47222"/>
                    </a:cubicBezTo>
                    <a:cubicBezTo>
                      <a:pt x="89928" y="45645"/>
                      <a:pt x="90463" y="44581"/>
                      <a:pt x="87364" y="43005"/>
                    </a:cubicBezTo>
                    <a:cubicBezTo>
                      <a:pt x="84264" y="41428"/>
                      <a:pt x="84409" y="41183"/>
                      <a:pt x="81325" y="39606"/>
                    </a:cubicBezTo>
                    <a:cubicBezTo>
                      <a:pt x="78241" y="38030"/>
                      <a:pt x="77690" y="39117"/>
                      <a:pt x="74613" y="37540"/>
                    </a:cubicBezTo>
                    <a:cubicBezTo>
                      <a:pt x="71536" y="35963"/>
                      <a:pt x="71047" y="36912"/>
                      <a:pt x="67962" y="35336"/>
                    </a:cubicBezTo>
                    <a:cubicBezTo>
                      <a:pt x="64878" y="33759"/>
                      <a:pt x="65054" y="33377"/>
                      <a:pt x="61962" y="31792"/>
                    </a:cubicBezTo>
                    <a:cubicBezTo>
                      <a:pt x="58870" y="30208"/>
                      <a:pt x="59620" y="28746"/>
                      <a:pt x="56528" y="27170"/>
                    </a:cubicBezTo>
                    <a:cubicBezTo>
                      <a:pt x="53436" y="25593"/>
                      <a:pt x="52541" y="27346"/>
                      <a:pt x="49449" y="25769"/>
                    </a:cubicBezTo>
                    <a:cubicBezTo>
                      <a:pt x="46357" y="24192"/>
                      <a:pt x="46801" y="23297"/>
                      <a:pt x="43701" y="21713"/>
                    </a:cubicBezTo>
                    <a:cubicBezTo>
                      <a:pt x="40601" y="20128"/>
                      <a:pt x="40089" y="21139"/>
                      <a:pt x="36997" y="19554"/>
                    </a:cubicBezTo>
                    <a:cubicBezTo>
                      <a:pt x="33905" y="17970"/>
                      <a:pt x="34486" y="16838"/>
                      <a:pt x="31394" y="15253"/>
                    </a:cubicBezTo>
                    <a:cubicBezTo>
                      <a:pt x="28302" y="13669"/>
                      <a:pt x="28034" y="14212"/>
                      <a:pt x="24942" y="12628"/>
                    </a:cubicBezTo>
                    <a:cubicBezTo>
                      <a:pt x="21835" y="11044"/>
                      <a:pt x="21606" y="11488"/>
                      <a:pt x="18506" y="9904"/>
                    </a:cubicBezTo>
                    <a:cubicBezTo>
                      <a:pt x="15406" y="8319"/>
                      <a:pt x="16156" y="6835"/>
                      <a:pt x="13049" y="5243"/>
                    </a:cubicBezTo>
                    <a:cubicBezTo>
                      <a:pt x="9942" y="3651"/>
                      <a:pt x="9605" y="4286"/>
                      <a:pt x="6490" y="2694"/>
                    </a:cubicBezTo>
                    <a:cubicBezTo>
                      <a:pt x="3375" y="1102"/>
                      <a:pt x="3123" y="1592"/>
                      <a:pt x="0" y="0"/>
                    </a:cubicBezTo>
                  </a:path>
                </a:pathLst>
              </a:custGeom>
              <a:noFill/>
              <a:ln w="41275" cap="rnd">
                <a:solidFill>
                  <a:srgbClr val="FFEFB3"/>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34" name="フリーフォーム: 図形 33">
                <a:extLst>
                  <a:ext uri="{FF2B5EF4-FFF2-40B4-BE49-F238E27FC236}">
                    <a16:creationId xmlns:a16="http://schemas.microsoft.com/office/drawing/2014/main" id="{24992DBF-AE78-EFD9-ECA7-BC38AD339CB6}"/>
                  </a:ext>
                </a:extLst>
              </p:cNvPr>
              <p:cNvSpPr/>
              <p:nvPr/>
            </p:nvSpPr>
            <p:spPr>
              <a:xfrm>
                <a:off x="922067" y="5605677"/>
                <a:ext cx="355217" cy="50948"/>
              </a:xfrm>
              <a:custGeom>
                <a:avLst/>
                <a:gdLst>
                  <a:gd name="connsiteX0" fmla="*/ 355218 w 355217"/>
                  <a:gd name="connsiteY0" fmla="*/ 50949 h 50948"/>
                  <a:gd name="connsiteX1" fmla="*/ 348360 w 355217"/>
                  <a:gd name="connsiteY1" fmla="*/ 50444 h 50948"/>
                  <a:gd name="connsiteX2" fmla="*/ 341786 w 355217"/>
                  <a:gd name="connsiteY2" fmla="*/ 47995 h 50948"/>
                  <a:gd name="connsiteX3" fmla="*/ 334883 w 355217"/>
                  <a:gd name="connsiteY3" fmla="*/ 47857 h 50948"/>
                  <a:gd name="connsiteX4" fmla="*/ 328079 w 355217"/>
                  <a:gd name="connsiteY4" fmla="*/ 47000 h 50948"/>
                  <a:gd name="connsiteX5" fmla="*/ 321160 w 355217"/>
                  <a:gd name="connsiteY5" fmla="*/ 47000 h 50948"/>
                  <a:gd name="connsiteX6" fmla="*/ 314670 w 355217"/>
                  <a:gd name="connsiteY6" fmla="*/ 43931 h 50948"/>
                  <a:gd name="connsiteX7" fmla="*/ 307759 w 355217"/>
                  <a:gd name="connsiteY7" fmla="*/ 43793 h 50948"/>
                  <a:gd name="connsiteX8" fmla="*/ 300940 w 355217"/>
                  <a:gd name="connsiteY8" fmla="*/ 42982 h 50948"/>
                  <a:gd name="connsiteX9" fmla="*/ 294258 w 355217"/>
                  <a:gd name="connsiteY9" fmla="*/ 41175 h 50948"/>
                  <a:gd name="connsiteX10" fmla="*/ 287340 w 355217"/>
                  <a:gd name="connsiteY10" fmla="*/ 40930 h 50948"/>
                  <a:gd name="connsiteX11" fmla="*/ 280337 w 355217"/>
                  <a:gd name="connsiteY11" fmla="*/ 41214 h 50948"/>
                  <a:gd name="connsiteX12" fmla="*/ 273632 w 355217"/>
                  <a:gd name="connsiteY12" fmla="*/ 39308 h 50948"/>
                  <a:gd name="connsiteX13" fmla="*/ 266821 w 355217"/>
                  <a:gd name="connsiteY13" fmla="*/ 38137 h 50948"/>
                  <a:gd name="connsiteX14" fmla="*/ 259902 w 355217"/>
                  <a:gd name="connsiteY14" fmla="*/ 37823 h 50948"/>
                  <a:gd name="connsiteX15" fmla="*/ 253244 w 355217"/>
                  <a:gd name="connsiteY15" fmla="*/ 35726 h 50948"/>
                  <a:gd name="connsiteX16" fmla="*/ 246164 w 355217"/>
                  <a:gd name="connsiteY16" fmla="*/ 36606 h 50948"/>
                  <a:gd name="connsiteX17" fmla="*/ 239644 w 355217"/>
                  <a:gd name="connsiteY17" fmla="*/ 33606 h 50948"/>
                  <a:gd name="connsiteX18" fmla="*/ 232625 w 355217"/>
                  <a:gd name="connsiteY18" fmla="*/ 34073 h 50948"/>
                  <a:gd name="connsiteX19" fmla="*/ 226097 w 355217"/>
                  <a:gd name="connsiteY19" fmla="*/ 31088 h 50948"/>
                  <a:gd name="connsiteX20" fmla="*/ 219240 w 355217"/>
                  <a:gd name="connsiteY20" fmla="*/ 30376 h 50948"/>
                  <a:gd name="connsiteX21" fmla="*/ 212191 w 355217"/>
                  <a:gd name="connsiteY21" fmla="*/ 30973 h 50948"/>
                  <a:gd name="connsiteX22" fmla="*/ 205471 w 355217"/>
                  <a:gd name="connsiteY22" fmla="*/ 29205 h 50948"/>
                  <a:gd name="connsiteX23" fmla="*/ 198491 w 355217"/>
                  <a:gd name="connsiteY23" fmla="*/ 29137 h 50948"/>
                  <a:gd name="connsiteX24" fmla="*/ 191848 w 355217"/>
                  <a:gd name="connsiteY24" fmla="*/ 26810 h 50948"/>
                  <a:gd name="connsiteX25" fmla="*/ 185013 w 355217"/>
                  <a:gd name="connsiteY25" fmla="*/ 25892 h 50948"/>
                  <a:gd name="connsiteX26" fmla="*/ 178202 w 355217"/>
                  <a:gd name="connsiteY26" fmla="*/ 24828 h 50948"/>
                  <a:gd name="connsiteX27" fmla="*/ 171184 w 355217"/>
                  <a:gd name="connsiteY27" fmla="*/ 25203 h 50948"/>
                  <a:gd name="connsiteX28" fmla="*/ 164533 w 355217"/>
                  <a:gd name="connsiteY28" fmla="*/ 22945 h 50948"/>
                  <a:gd name="connsiteX29" fmla="*/ 157721 w 355217"/>
                  <a:gd name="connsiteY29" fmla="*/ 21774 h 50948"/>
                  <a:gd name="connsiteX30" fmla="*/ 150803 w 355217"/>
                  <a:gd name="connsiteY30" fmla="*/ 21284 h 50948"/>
                  <a:gd name="connsiteX31" fmla="*/ 143723 w 355217"/>
                  <a:gd name="connsiteY31" fmla="*/ 21988 h 50948"/>
                  <a:gd name="connsiteX32" fmla="*/ 136927 w 355217"/>
                  <a:gd name="connsiteY32" fmla="*/ 20733 h 50948"/>
                  <a:gd name="connsiteX33" fmla="*/ 130184 w 355217"/>
                  <a:gd name="connsiteY33" fmla="*/ 19088 h 50948"/>
                  <a:gd name="connsiteX34" fmla="*/ 123511 w 355217"/>
                  <a:gd name="connsiteY34" fmla="*/ 16876 h 50948"/>
                  <a:gd name="connsiteX35" fmla="*/ 116500 w 355217"/>
                  <a:gd name="connsiteY35" fmla="*/ 17044 h 50948"/>
                  <a:gd name="connsiteX36" fmla="*/ 109719 w 355217"/>
                  <a:gd name="connsiteY36" fmla="*/ 15644 h 50948"/>
                  <a:gd name="connsiteX37" fmla="*/ 102977 w 355217"/>
                  <a:gd name="connsiteY37" fmla="*/ 13914 h 50948"/>
                  <a:gd name="connsiteX38" fmla="*/ 96050 w 355217"/>
                  <a:gd name="connsiteY38" fmla="*/ 13485 h 50948"/>
                  <a:gd name="connsiteX39" fmla="*/ 89017 w 355217"/>
                  <a:gd name="connsiteY39" fmla="*/ 13975 h 50948"/>
                  <a:gd name="connsiteX40" fmla="*/ 82305 w 355217"/>
                  <a:gd name="connsiteY40" fmla="*/ 12268 h 50948"/>
                  <a:gd name="connsiteX41" fmla="*/ 75524 w 355217"/>
                  <a:gd name="connsiteY41" fmla="*/ 10960 h 50948"/>
                  <a:gd name="connsiteX42" fmla="*/ 68559 w 355217"/>
                  <a:gd name="connsiteY42" fmla="*/ 10692 h 50948"/>
                  <a:gd name="connsiteX43" fmla="*/ 61732 w 355217"/>
                  <a:gd name="connsiteY43" fmla="*/ 9574 h 50948"/>
                  <a:gd name="connsiteX44" fmla="*/ 55043 w 355217"/>
                  <a:gd name="connsiteY44" fmla="*/ 7500 h 50948"/>
                  <a:gd name="connsiteX45" fmla="*/ 48132 w 355217"/>
                  <a:gd name="connsiteY45" fmla="*/ 6827 h 50948"/>
                  <a:gd name="connsiteX46" fmla="*/ 41198 w 355217"/>
                  <a:gd name="connsiteY46" fmla="*/ 6368 h 50948"/>
                  <a:gd name="connsiteX47" fmla="*/ 34532 w 355217"/>
                  <a:gd name="connsiteY47" fmla="*/ 4064 h 50948"/>
                  <a:gd name="connsiteX48" fmla="*/ 27392 w 355217"/>
                  <a:gd name="connsiteY48" fmla="*/ 5204 h 50948"/>
                  <a:gd name="connsiteX49" fmla="*/ 20695 w 355217"/>
                  <a:gd name="connsiteY49" fmla="*/ 2985 h 50948"/>
                  <a:gd name="connsiteX50" fmla="*/ 13654 w 355217"/>
                  <a:gd name="connsiteY50" fmla="*/ 3100 h 50948"/>
                  <a:gd name="connsiteX51" fmla="*/ 6903 w 355217"/>
                  <a:gd name="connsiteY51" fmla="*/ 1010 h 50948"/>
                  <a:gd name="connsiteX52" fmla="*/ 0 w 355217"/>
                  <a:gd name="connsiteY52" fmla="*/ 0 h 5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217" h="50948">
                    <a:moveTo>
                      <a:pt x="355218" y="50949"/>
                    </a:moveTo>
                    <a:cubicBezTo>
                      <a:pt x="351819" y="50467"/>
                      <a:pt x="351758" y="50926"/>
                      <a:pt x="348360" y="50444"/>
                    </a:cubicBezTo>
                    <a:cubicBezTo>
                      <a:pt x="344962" y="49962"/>
                      <a:pt x="345176" y="48477"/>
                      <a:pt x="341786" y="47995"/>
                    </a:cubicBezTo>
                    <a:cubicBezTo>
                      <a:pt x="338395" y="47512"/>
                      <a:pt x="338273" y="48339"/>
                      <a:pt x="334883" y="47857"/>
                    </a:cubicBezTo>
                    <a:cubicBezTo>
                      <a:pt x="331492" y="47375"/>
                      <a:pt x="331477" y="47482"/>
                      <a:pt x="328079" y="47000"/>
                    </a:cubicBezTo>
                    <a:cubicBezTo>
                      <a:pt x="324681" y="46517"/>
                      <a:pt x="324550" y="47474"/>
                      <a:pt x="321160" y="47000"/>
                    </a:cubicBezTo>
                    <a:cubicBezTo>
                      <a:pt x="317770" y="46525"/>
                      <a:pt x="318068" y="44413"/>
                      <a:pt x="314670" y="43931"/>
                    </a:cubicBezTo>
                    <a:cubicBezTo>
                      <a:pt x="311272" y="43448"/>
                      <a:pt x="311157" y="44275"/>
                      <a:pt x="307759" y="43793"/>
                    </a:cubicBezTo>
                    <a:cubicBezTo>
                      <a:pt x="304361" y="43311"/>
                      <a:pt x="304338" y="43471"/>
                      <a:pt x="300940" y="42982"/>
                    </a:cubicBezTo>
                    <a:cubicBezTo>
                      <a:pt x="297542" y="42492"/>
                      <a:pt x="297656" y="41665"/>
                      <a:pt x="294258" y="41175"/>
                    </a:cubicBezTo>
                    <a:cubicBezTo>
                      <a:pt x="290860" y="40686"/>
                      <a:pt x="290745" y="41420"/>
                      <a:pt x="287340" y="40930"/>
                    </a:cubicBezTo>
                    <a:cubicBezTo>
                      <a:pt x="283934" y="40441"/>
                      <a:pt x="283750" y="41703"/>
                      <a:pt x="280337" y="41214"/>
                    </a:cubicBezTo>
                    <a:cubicBezTo>
                      <a:pt x="276923" y="40724"/>
                      <a:pt x="277053" y="39798"/>
                      <a:pt x="273632" y="39308"/>
                    </a:cubicBezTo>
                    <a:cubicBezTo>
                      <a:pt x="270211" y="38818"/>
                      <a:pt x="270242" y="38627"/>
                      <a:pt x="266821" y="38137"/>
                    </a:cubicBezTo>
                    <a:cubicBezTo>
                      <a:pt x="263400" y="37647"/>
                      <a:pt x="263315" y="38305"/>
                      <a:pt x="259902" y="37823"/>
                    </a:cubicBezTo>
                    <a:cubicBezTo>
                      <a:pt x="256489" y="37341"/>
                      <a:pt x="256649" y="36216"/>
                      <a:pt x="253244" y="35726"/>
                    </a:cubicBezTo>
                    <a:cubicBezTo>
                      <a:pt x="249838" y="35236"/>
                      <a:pt x="249570" y="37088"/>
                      <a:pt x="246164" y="36606"/>
                    </a:cubicBezTo>
                    <a:cubicBezTo>
                      <a:pt x="242758" y="36124"/>
                      <a:pt x="243049" y="34088"/>
                      <a:pt x="239644" y="33606"/>
                    </a:cubicBezTo>
                    <a:cubicBezTo>
                      <a:pt x="236238" y="33124"/>
                      <a:pt x="236031" y="34555"/>
                      <a:pt x="232625" y="34073"/>
                    </a:cubicBezTo>
                    <a:cubicBezTo>
                      <a:pt x="229220" y="33591"/>
                      <a:pt x="229503" y="31578"/>
                      <a:pt x="226097" y="31088"/>
                    </a:cubicBezTo>
                    <a:cubicBezTo>
                      <a:pt x="222691" y="30598"/>
                      <a:pt x="222653" y="30866"/>
                      <a:pt x="219240" y="30376"/>
                    </a:cubicBezTo>
                    <a:cubicBezTo>
                      <a:pt x="215826" y="29887"/>
                      <a:pt x="215604" y="31456"/>
                      <a:pt x="212191" y="30973"/>
                    </a:cubicBezTo>
                    <a:cubicBezTo>
                      <a:pt x="208777" y="30491"/>
                      <a:pt x="208884" y="29695"/>
                      <a:pt x="205471" y="29205"/>
                    </a:cubicBezTo>
                    <a:cubicBezTo>
                      <a:pt x="202058" y="28716"/>
                      <a:pt x="201920" y="29619"/>
                      <a:pt x="198491" y="29137"/>
                    </a:cubicBezTo>
                    <a:cubicBezTo>
                      <a:pt x="195062" y="28654"/>
                      <a:pt x="195261" y="27300"/>
                      <a:pt x="191848" y="26810"/>
                    </a:cubicBezTo>
                    <a:cubicBezTo>
                      <a:pt x="188435" y="26320"/>
                      <a:pt x="188427" y="26381"/>
                      <a:pt x="185013" y="25892"/>
                    </a:cubicBezTo>
                    <a:cubicBezTo>
                      <a:pt x="181600" y="25402"/>
                      <a:pt x="181615" y="25317"/>
                      <a:pt x="178202" y="24828"/>
                    </a:cubicBezTo>
                    <a:cubicBezTo>
                      <a:pt x="174789" y="24338"/>
                      <a:pt x="174597" y="25685"/>
                      <a:pt x="171184" y="25203"/>
                    </a:cubicBezTo>
                    <a:cubicBezTo>
                      <a:pt x="167770" y="24721"/>
                      <a:pt x="167954" y="23427"/>
                      <a:pt x="164533" y="22945"/>
                    </a:cubicBezTo>
                    <a:cubicBezTo>
                      <a:pt x="161112" y="22463"/>
                      <a:pt x="161142" y="22256"/>
                      <a:pt x="157721" y="21774"/>
                    </a:cubicBezTo>
                    <a:cubicBezTo>
                      <a:pt x="154300" y="21292"/>
                      <a:pt x="154231" y="21774"/>
                      <a:pt x="150803" y="21284"/>
                    </a:cubicBezTo>
                    <a:cubicBezTo>
                      <a:pt x="147374" y="20794"/>
                      <a:pt x="147144" y="22478"/>
                      <a:pt x="143723" y="21988"/>
                    </a:cubicBezTo>
                    <a:cubicBezTo>
                      <a:pt x="140302" y="21498"/>
                      <a:pt x="140348" y="21215"/>
                      <a:pt x="136927" y="20733"/>
                    </a:cubicBezTo>
                    <a:cubicBezTo>
                      <a:pt x="133506" y="20251"/>
                      <a:pt x="133606" y="19570"/>
                      <a:pt x="130184" y="19088"/>
                    </a:cubicBezTo>
                    <a:cubicBezTo>
                      <a:pt x="126763" y="18605"/>
                      <a:pt x="126939" y="17358"/>
                      <a:pt x="123511" y="16876"/>
                    </a:cubicBezTo>
                    <a:cubicBezTo>
                      <a:pt x="120082" y="16394"/>
                      <a:pt x="119921" y="17526"/>
                      <a:pt x="116500" y="17044"/>
                    </a:cubicBezTo>
                    <a:cubicBezTo>
                      <a:pt x="113079" y="16562"/>
                      <a:pt x="113140" y="16126"/>
                      <a:pt x="109719" y="15644"/>
                    </a:cubicBezTo>
                    <a:cubicBezTo>
                      <a:pt x="106298" y="15161"/>
                      <a:pt x="106405" y="14396"/>
                      <a:pt x="102977" y="13914"/>
                    </a:cubicBezTo>
                    <a:cubicBezTo>
                      <a:pt x="99548" y="13432"/>
                      <a:pt x="99471" y="13975"/>
                      <a:pt x="96050" y="13485"/>
                    </a:cubicBezTo>
                    <a:cubicBezTo>
                      <a:pt x="92629" y="12995"/>
                      <a:pt x="92430" y="14465"/>
                      <a:pt x="89017" y="13975"/>
                    </a:cubicBezTo>
                    <a:cubicBezTo>
                      <a:pt x="85603" y="13485"/>
                      <a:pt x="85711" y="12751"/>
                      <a:pt x="82305" y="12268"/>
                    </a:cubicBezTo>
                    <a:cubicBezTo>
                      <a:pt x="78899" y="11786"/>
                      <a:pt x="78937" y="11442"/>
                      <a:pt x="75524" y="10960"/>
                    </a:cubicBezTo>
                    <a:cubicBezTo>
                      <a:pt x="72110" y="10478"/>
                      <a:pt x="71996" y="11182"/>
                      <a:pt x="68559" y="10692"/>
                    </a:cubicBezTo>
                    <a:cubicBezTo>
                      <a:pt x="65123" y="10202"/>
                      <a:pt x="65153" y="10057"/>
                      <a:pt x="61732" y="9574"/>
                    </a:cubicBezTo>
                    <a:cubicBezTo>
                      <a:pt x="58311" y="9092"/>
                      <a:pt x="58464" y="7990"/>
                      <a:pt x="55043" y="7500"/>
                    </a:cubicBezTo>
                    <a:cubicBezTo>
                      <a:pt x="51622" y="7011"/>
                      <a:pt x="51569" y="7317"/>
                      <a:pt x="48132" y="6827"/>
                    </a:cubicBezTo>
                    <a:cubicBezTo>
                      <a:pt x="44696" y="6337"/>
                      <a:pt x="44627" y="6857"/>
                      <a:pt x="41198" y="6368"/>
                    </a:cubicBezTo>
                    <a:cubicBezTo>
                      <a:pt x="37770" y="5878"/>
                      <a:pt x="37961" y="4554"/>
                      <a:pt x="34532" y="4064"/>
                    </a:cubicBezTo>
                    <a:cubicBezTo>
                      <a:pt x="31103" y="3574"/>
                      <a:pt x="30813" y="5694"/>
                      <a:pt x="27392" y="5204"/>
                    </a:cubicBezTo>
                    <a:cubicBezTo>
                      <a:pt x="23955" y="4714"/>
                      <a:pt x="24131" y="3475"/>
                      <a:pt x="20695" y="2985"/>
                    </a:cubicBezTo>
                    <a:cubicBezTo>
                      <a:pt x="17258" y="2495"/>
                      <a:pt x="17098" y="3589"/>
                      <a:pt x="13654" y="3100"/>
                    </a:cubicBezTo>
                    <a:cubicBezTo>
                      <a:pt x="10210" y="2610"/>
                      <a:pt x="10355" y="1500"/>
                      <a:pt x="6903" y="1010"/>
                    </a:cubicBezTo>
                    <a:cubicBezTo>
                      <a:pt x="3452" y="520"/>
                      <a:pt x="3452" y="490"/>
                      <a:pt x="0" y="0"/>
                    </a:cubicBezTo>
                  </a:path>
                </a:pathLst>
              </a:custGeom>
              <a:noFill/>
              <a:ln w="41275" cap="rnd">
                <a:solidFill>
                  <a:srgbClr val="FFEFB3"/>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38" name="フリーフォーム: 図形 37">
                <a:extLst>
                  <a:ext uri="{FF2B5EF4-FFF2-40B4-BE49-F238E27FC236}">
                    <a16:creationId xmlns:a16="http://schemas.microsoft.com/office/drawing/2014/main" id="{9D97E4A8-55FF-55CD-3C1B-7BC18BA0F7B6}"/>
                  </a:ext>
                </a:extLst>
              </p:cNvPr>
              <p:cNvSpPr/>
              <p:nvPr/>
            </p:nvSpPr>
            <p:spPr>
              <a:xfrm>
                <a:off x="1037305" y="5282006"/>
                <a:ext cx="181691" cy="497502"/>
              </a:xfrm>
              <a:custGeom>
                <a:avLst/>
                <a:gdLst>
                  <a:gd name="connsiteX0" fmla="*/ 0 w 181691"/>
                  <a:gd name="connsiteY0" fmla="*/ 497503 h 497502"/>
                  <a:gd name="connsiteX1" fmla="*/ 1156 w 181691"/>
                  <a:gd name="connsiteY1" fmla="*/ 490676 h 497502"/>
                  <a:gd name="connsiteX2" fmla="*/ 2005 w 181691"/>
                  <a:gd name="connsiteY2" fmla="*/ 483818 h 497502"/>
                  <a:gd name="connsiteX3" fmla="*/ 1921 w 181691"/>
                  <a:gd name="connsiteY3" fmla="*/ 476862 h 497502"/>
                  <a:gd name="connsiteX4" fmla="*/ 4462 w 181691"/>
                  <a:gd name="connsiteY4" fmla="*/ 470195 h 497502"/>
                  <a:gd name="connsiteX5" fmla="*/ 5449 w 181691"/>
                  <a:gd name="connsiteY5" fmla="*/ 463369 h 497502"/>
                  <a:gd name="connsiteX6" fmla="*/ 3911 w 181691"/>
                  <a:gd name="connsiteY6" fmla="*/ 456228 h 497502"/>
                  <a:gd name="connsiteX7" fmla="*/ 5074 w 181691"/>
                  <a:gd name="connsiteY7" fmla="*/ 449416 h 497502"/>
                  <a:gd name="connsiteX8" fmla="*/ 7202 w 181691"/>
                  <a:gd name="connsiteY8" fmla="*/ 442735 h 497502"/>
                  <a:gd name="connsiteX9" fmla="*/ 9100 w 181691"/>
                  <a:gd name="connsiteY9" fmla="*/ 436038 h 497502"/>
                  <a:gd name="connsiteX10" fmla="*/ 9697 w 181691"/>
                  <a:gd name="connsiteY10" fmla="*/ 429165 h 497502"/>
                  <a:gd name="connsiteX11" fmla="*/ 11350 w 181691"/>
                  <a:gd name="connsiteY11" fmla="*/ 422446 h 497502"/>
                  <a:gd name="connsiteX12" fmla="*/ 11855 w 181691"/>
                  <a:gd name="connsiteY12" fmla="*/ 415558 h 497502"/>
                  <a:gd name="connsiteX13" fmla="*/ 12896 w 181691"/>
                  <a:gd name="connsiteY13" fmla="*/ 408746 h 497502"/>
                  <a:gd name="connsiteX14" fmla="*/ 12069 w 181691"/>
                  <a:gd name="connsiteY14" fmla="*/ 401621 h 497502"/>
                  <a:gd name="connsiteX15" fmla="*/ 14335 w 181691"/>
                  <a:gd name="connsiteY15" fmla="*/ 395008 h 497502"/>
                  <a:gd name="connsiteX16" fmla="*/ 15843 w 181691"/>
                  <a:gd name="connsiteY16" fmla="*/ 388273 h 497502"/>
                  <a:gd name="connsiteX17" fmla="*/ 17496 w 181691"/>
                  <a:gd name="connsiteY17" fmla="*/ 381576 h 497502"/>
                  <a:gd name="connsiteX18" fmla="*/ 17588 w 181691"/>
                  <a:gd name="connsiteY18" fmla="*/ 374581 h 497502"/>
                  <a:gd name="connsiteX19" fmla="*/ 19937 w 181691"/>
                  <a:gd name="connsiteY19" fmla="*/ 368022 h 497502"/>
                  <a:gd name="connsiteX20" fmla="*/ 20358 w 181691"/>
                  <a:gd name="connsiteY20" fmla="*/ 361042 h 497502"/>
                  <a:gd name="connsiteX21" fmla="*/ 21583 w 181691"/>
                  <a:gd name="connsiteY21" fmla="*/ 354223 h 497502"/>
                  <a:gd name="connsiteX22" fmla="*/ 22325 w 181691"/>
                  <a:gd name="connsiteY22" fmla="*/ 347297 h 497502"/>
                  <a:gd name="connsiteX23" fmla="*/ 25647 w 181691"/>
                  <a:gd name="connsiteY23" fmla="*/ 340937 h 497502"/>
                  <a:gd name="connsiteX24" fmla="*/ 27943 w 181691"/>
                  <a:gd name="connsiteY24" fmla="*/ 334370 h 497502"/>
                  <a:gd name="connsiteX25" fmla="*/ 27797 w 181691"/>
                  <a:gd name="connsiteY25" fmla="*/ 327237 h 497502"/>
                  <a:gd name="connsiteX26" fmla="*/ 30614 w 181691"/>
                  <a:gd name="connsiteY26" fmla="*/ 320808 h 497502"/>
                  <a:gd name="connsiteX27" fmla="*/ 31333 w 181691"/>
                  <a:gd name="connsiteY27" fmla="*/ 313867 h 497502"/>
                  <a:gd name="connsiteX28" fmla="*/ 32267 w 181691"/>
                  <a:gd name="connsiteY28" fmla="*/ 306971 h 497502"/>
                  <a:gd name="connsiteX29" fmla="*/ 35902 w 181691"/>
                  <a:gd name="connsiteY29" fmla="*/ 300787 h 497502"/>
                  <a:gd name="connsiteX30" fmla="*/ 36109 w 181691"/>
                  <a:gd name="connsiteY30" fmla="*/ 293692 h 497502"/>
                  <a:gd name="connsiteX31" fmla="*/ 37930 w 181691"/>
                  <a:gd name="connsiteY31" fmla="*/ 287026 h 497502"/>
                  <a:gd name="connsiteX32" fmla="*/ 39698 w 181691"/>
                  <a:gd name="connsiteY32" fmla="*/ 280345 h 497502"/>
                  <a:gd name="connsiteX33" fmla="*/ 43701 w 181691"/>
                  <a:gd name="connsiteY33" fmla="*/ 274329 h 497502"/>
                  <a:gd name="connsiteX34" fmla="*/ 43188 w 181691"/>
                  <a:gd name="connsiteY34" fmla="*/ 266974 h 497502"/>
                  <a:gd name="connsiteX35" fmla="*/ 47696 w 181691"/>
                  <a:gd name="connsiteY35" fmla="*/ 261150 h 497502"/>
                  <a:gd name="connsiteX36" fmla="*/ 48569 w 181691"/>
                  <a:gd name="connsiteY36" fmla="*/ 254201 h 497502"/>
                  <a:gd name="connsiteX37" fmla="*/ 51768 w 181691"/>
                  <a:gd name="connsiteY37" fmla="*/ 248001 h 497502"/>
                  <a:gd name="connsiteX38" fmla="*/ 51439 w 181691"/>
                  <a:gd name="connsiteY38" fmla="*/ 240631 h 497502"/>
                  <a:gd name="connsiteX39" fmla="*/ 53926 w 181691"/>
                  <a:gd name="connsiteY39" fmla="*/ 234195 h 497502"/>
                  <a:gd name="connsiteX40" fmla="*/ 56582 w 181691"/>
                  <a:gd name="connsiteY40" fmla="*/ 227819 h 497502"/>
                  <a:gd name="connsiteX41" fmla="*/ 58908 w 181691"/>
                  <a:gd name="connsiteY41" fmla="*/ 221337 h 497502"/>
                  <a:gd name="connsiteX42" fmla="*/ 61319 w 181691"/>
                  <a:gd name="connsiteY42" fmla="*/ 214885 h 497502"/>
                  <a:gd name="connsiteX43" fmla="*/ 63577 w 181691"/>
                  <a:gd name="connsiteY43" fmla="*/ 208380 h 497502"/>
                  <a:gd name="connsiteX44" fmla="*/ 66707 w 181691"/>
                  <a:gd name="connsiteY44" fmla="*/ 202211 h 497502"/>
                  <a:gd name="connsiteX45" fmla="*/ 69424 w 181691"/>
                  <a:gd name="connsiteY45" fmla="*/ 195889 h 497502"/>
                  <a:gd name="connsiteX46" fmla="*/ 71506 w 181691"/>
                  <a:gd name="connsiteY46" fmla="*/ 189315 h 497502"/>
                  <a:gd name="connsiteX47" fmla="*/ 74858 w 181691"/>
                  <a:gd name="connsiteY47" fmla="*/ 183261 h 497502"/>
                  <a:gd name="connsiteX48" fmla="*/ 76105 w 181691"/>
                  <a:gd name="connsiteY48" fmla="*/ 176327 h 497502"/>
                  <a:gd name="connsiteX49" fmla="*/ 80384 w 181691"/>
                  <a:gd name="connsiteY49" fmla="*/ 170694 h 497502"/>
                  <a:gd name="connsiteX50" fmla="*/ 83744 w 181691"/>
                  <a:gd name="connsiteY50" fmla="*/ 164679 h 497502"/>
                  <a:gd name="connsiteX51" fmla="*/ 86376 w 181691"/>
                  <a:gd name="connsiteY51" fmla="*/ 158296 h 497502"/>
                  <a:gd name="connsiteX52" fmla="*/ 87394 w 181691"/>
                  <a:gd name="connsiteY52" fmla="*/ 151155 h 497502"/>
                  <a:gd name="connsiteX53" fmla="*/ 91412 w 181691"/>
                  <a:gd name="connsiteY53" fmla="*/ 145423 h 497502"/>
                  <a:gd name="connsiteX54" fmla="*/ 94872 w 181691"/>
                  <a:gd name="connsiteY54" fmla="*/ 139438 h 497502"/>
                  <a:gd name="connsiteX55" fmla="*/ 97834 w 181691"/>
                  <a:gd name="connsiteY55" fmla="*/ 133223 h 497502"/>
                  <a:gd name="connsiteX56" fmla="*/ 101951 w 181691"/>
                  <a:gd name="connsiteY56" fmla="*/ 127598 h 497502"/>
                  <a:gd name="connsiteX57" fmla="*/ 104591 w 181691"/>
                  <a:gd name="connsiteY57" fmla="*/ 121230 h 497502"/>
                  <a:gd name="connsiteX58" fmla="*/ 106979 w 181691"/>
                  <a:gd name="connsiteY58" fmla="*/ 114717 h 497502"/>
                  <a:gd name="connsiteX59" fmla="*/ 110408 w 181691"/>
                  <a:gd name="connsiteY59" fmla="*/ 108763 h 497502"/>
                  <a:gd name="connsiteX60" fmla="*/ 113844 w 181691"/>
                  <a:gd name="connsiteY60" fmla="*/ 102816 h 497502"/>
                  <a:gd name="connsiteX61" fmla="*/ 117694 w 181691"/>
                  <a:gd name="connsiteY61" fmla="*/ 97114 h 497502"/>
                  <a:gd name="connsiteX62" fmla="*/ 120449 w 181691"/>
                  <a:gd name="connsiteY62" fmla="*/ 90793 h 497502"/>
                  <a:gd name="connsiteX63" fmla="*/ 123296 w 181691"/>
                  <a:gd name="connsiteY63" fmla="*/ 84509 h 497502"/>
                  <a:gd name="connsiteX64" fmla="*/ 126809 w 181691"/>
                  <a:gd name="connsiteY64" fmla="*/ 78616 h 497502"/>
                  <a:gd name="connsiteX65" fmla="*/ 131371 w 181691"/>
                  <a:gd name="connsiteY65" fmla="*/ 73327 h 497502"/>
                  <a:gd name="connsiteX66" fmla="*/ 135190 w 181691"/>
                  <a:gd name="connsiteY66" fmla="*/ 67603 h 497502"/>
                  <a:gd name="connsiteX67" fmla="*/ 138756 w 181691"/>
                  <a:gd name="connsiteY67" fmla="*/ 61725 h 497502"/>
                  <a:gd name="connsiteX68" fmla="*/ 142024 w 181691"/>
                  <a:gd name="connsiteY68" fmla="*/ 55663 h 497502"/>
                  <a:gd name="connsiteX69" fmla="*/ 146295 w 181691"/>
                  <a:gd name="connsiteY69" fmla="*/ 50275 h 497502"/>
                  <a:gd name="connsiteX70" fmla="*/ 150481 w 181691"/>
                  <a:gd name="connsiteY70" fmla="*/ 44857 h 497502"/>
                  <a:gd name="connsiteX71" fmla="*/ 154025 w 181691"/>
                  <a:gd name="connsiteY71" fmla="*/ 39002 h 497502"/>
                  <a:gd name="connsiteX72" fmla="*/ 158104 w 181691"/>
                  <a:gd name="connsiteY72" fmla="*/ 33461 h 497502"/>
                  <a:gd name="connsiteX73" fmla="*/ 161525 w 181691"/>
                  <a:gd name="connsiteY73" fmla="*/ 27476 h 497502"/>
                  <a:gd name="connsiteX74" fmla="*/ 165987 w 181691"/>
                  <a:gd name="connsiteY74" fmla="*/ 22271 h 497502"/>
                  <a:gd name="connsiteX75" fmla="*/ 170571 w 181691"/>
                  <a:gd name="connsiteY75" fmla="*/ 17205 h 497502"/>
                  <a:gd name="connsiteX76" fmla="*/ 174857 w 181691"/>
                  <a:gd name="connsiteY76" fmla="*/ 11878 h 497502"/>
                  <a:gd name="connsiteX77" fmla="*/ 178026 w 181691"/>
                  <a:gd name="connsiteY77" fmla="*/ 5755 h 497502"/>
                  <a:gd name="connsiteX78" fmla="*/ 181692 w 181691"/>
                  <a:gd name="connsiteY78" fmla="*/ 0 h 49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1691" h="497502">
                    <a:moveTo>
                      <a:pt x="0" y="497503"/>
                    </a:moveTo>
                    <a:cubicBezTo>
                      <a:pt x="214" y="495199"/>
                      <a:pt x="926" y="492957"/>
                      <a:pt x="1156" y="490676"/>
                    </a:cubicBezTo>
                    <a:cubicBezTo>
                      <a:pt x="1378" y="488380"/>
                      <a:pt x="1768" y="486099"/>
                      <a:pt x="2005" y="483818"/>
                    </a:cubicBezTo>
                    <a:cubicBezTo>
                      <a:pt x="2242" y="481522"/>
                      <a:pt x="1676" y="479142"/>
                      <a:pt x="1921" y="476862"/>
                    </a:cubicBezTo>
                    <a:cubicBezTo>
                      <a:pt x="2166" y="474566"/>
                      <a:pt x="4202" y="472476"/>
                      <a:pt x="4462" y="470195"/>
                    </a:cubicBezTo>
                    <a:cubicBezTo>
                      <a:pt x="4722" y="467899"/>
                      <a:pt x="5181" y="465642"/>
                      <a:pt x="5449" y="463369"/>
                    </a:cubicBezTo>
                    <a:cubicBezTo>
                      <a:pt x="5717" y="461073"/>
                      <a:pt x="3628" y="458509"/>
                      <a:pt x="3911" y="456228"/>
                    </a:cubicBezTo>
                    <a:cubicBezTo>
                      <a:pt x="4194" y="453940"/>
                      <a:pt x="4783" y="451689"/>
                      <a:pt x="5074" y="449416"/>
                    </a:cubicBezTo>
                    <a:cubicBezTo>
                      <a:pt x="5365" y="447128"/>
                      <a:pt x="6903" y="445008"/>
                      <a:pt x="7202" y="442735"/>
                    </a:cubicBezTo>
                    <a:cubicBezTo>
                      <a:pt x="7508" y="440447"/>
                      <a:pt x="8786" y="438304"/>
                      <a:pt x="9100" y="436038"/>
                    </a:cubicBezTo>
                    <a:cubicBezTo>
                      <a:pt x="9421" y="433750"/>
                      <a:pt x="9375" y="431431"/>
                      <a:pt x="9697" y="429165"/>
                    </a:cubicBezTo>
                    <a:cubicBezTo>
                      <a:pt x="10026" y="426885"/>
                      <a:pt x="11006" y="424711"/>
                      <a:pt x="11350" y="422446"/>
                    </a:cubicBezTo>
                    <a:cubicBezTo>
                      <a:pt x="11694" y="420165"/>
                      <a:pt x="11503" y="417815"/>
                      <a:pt x="11855" y="415558"/>
                    </a:cubicBezTo>
                    <a:cubicBezTo>
                      <a:pt x="12207" y="413277"/>
                      <a:pt x="12529" y="411004"/>
                      <a:pt x="12896" y="408746"/>
                    </a:cubicBezTo>
                    <a:cubicBezTo>
                      <a:pt x="13263" y="406465"/>
                      <a:pt x="11694" y="403879"/>
                      <a:pt x="12069" y="401621"/>
                    </a:cubicBezTo>
                    <a:cubicBezTo>
                      <a:pt x="12452" y="399348"/>
                      <a:pt x="13945" y="397266"/>
                      <a:pt x="14335" y="395008"/>
                    </a:cubicBezTo>
                    <a:cubicBezTo>
                      <a:pt x="14733" y="392735"/>
                      <a:pt x="15437" y="390531"/>
                      <a:pt x="15843" y="388273"/>
                    </a:cubicBezTo>
                    <a:cubicBezTo>
                      <a:pt x="16248" y="386000"/>
                      <a:pt x="17082" y="383819"/>
                      <a:pt x="17496" y="381576"/>
                    </a:cubicBezTo>
                    <a:cubicBezTo>
                      <a:pt x="17917" y="379311"/>
                      <a:pt x="17159" y="376831"/>
                      <a:pt x="17588" y="374581"/>
                    </a:cubicBezTo>
                    <a:cubicBezTo>
                      <a:pt x="18024" y="372316"/>
                      <a:pt x="19493" y="370265"/>
                      <a:pt x="19937" y="368022"/>
                    </a:cubicBezTo>
                    <a:cubicBezTo>
                      <a:pt x="20389" y="365749"/>
                      <a:pt x="19899" y="363292"/>
                      <a:pt x="20358" y="361042"/>
                    </a:cubicBezTo>
                    <a:cubicBezTo>
                      <a:pt x="20825" y="358769"/>
                      <a:pt x="21108" y="356473"/>
                      <a:pt x="21583" y="354223"/>
                    </a:cubicBezTo>
                    <a:cubicBezTo>
                      <a:pt x="22057" y="351958"/>
                      <a:pt x="21843" y="349539"/>
                      <a:pt x="22325" y="347297"/>
                    </a:cubicBezTo>
                    <a:cubicBezTo>
                      <a:pt x="22815" y="345031"/>
                      <a:pt x="25149" y="343179"/>
                      <a:pt x="25647" y="340937"/>
                    </a:cubicBezTo>
                    <a:cubicBezTo>
                      <a:pt x="26152" y="338679"/>
                      <a:pt x="27430" y="336605"/>
                      <a:pt x="27943" y="334370"/>
                    </a:cubicBezTo>
                    <a:cubicBezTo>
                      <a:pt x="28463" y="332112"/>
                      <a:pt x="27269" y="329472"/>
                      <a:pt x="27797" y="327237"/>
                    </a:cubicBezTo>
                    <a:cubicBezTo>
                      <a:pt x="28333" y="324987"/>
                      <a:pt x="30070" y="323035"/>
                      <a:pt x="30614" y="320808"/>
                    </a:cubicBezTo>
                    <a:cubicBezTo>
                      <a:pt x="31165" y="318558"/>
                      <a:pt x="30774" y="316094"/>
                      <a:pt x="31333" y="313867"/>
                    </a:cubicBezTo>
                    <a:cubicBezTo>
                      <a:pt x="31899" y="311624"/>
                      <a:pt x="31693" y="309190"/>
                      <a:pt x="32267" y="306971"/>
                    </a:cubicBezTo>
                    <a:cubicBezTo>
                      <a:pt x="32848" y="304728"/>
                      <a:pt x="35313" y="302999"/>
                      <a:pt x="35902" y="300787"/>
                    </a:cubicBezTo>
                    <a:cubicBezTo>
                      <a:pt x="36499" y="298552"/>
                      <a:pt x="35504" y="295904"/>
                      <a:pt x="36109" y="293692"/>
                    </a:cubicBezTo>
                    <a:cubicBezTo>
                      <a:pt x="36721" y="291465"/>
                      <a:pt x="37310" y="289230"/>
                      <a:pt x="37930" y="287026"/>
                    </a:cubicBezTo>
                    <a:cubicBezTo>
                      <a:pt x="38558" y="284799"/>
                      <a:pt x="39063" y="282549"/>
                      <a:pt x="39698" y="280345"/>
                    </a:cubicBezTo>
                    <a:cubicBezTo>
                      <a:pt x="40341" y="278125"/>
                      <a:pt x="43050" y="276526"/>
                      <a:pt x="43701" y="274329"/>
                    </a:cubicBezTo>
                    <a:cubicBezTo>
                      <a:pt x="44359" y="272110"/>
                      <a:pt x="42522" y="269163"/>
                      <a:pt x="43188" y="266974"/>
                    </a:cubicBezTo>
                    <a:cubicBezTo>
                      <a:pt x="43862" y="264762"/>
                      <a:pt x="47015" y="263331"/>
                      <a:pt x="47696" y="261150"/>
                    </a:cubicBezTo>
                    <a:cubicBezTo>
                      <a:pt x="48385" y="258946"/>
                      <a:pt x="47872" y="256382"/>
                      <a:pt x="48569" y="254201"/>
                    </a:cubicBezTo>
                    <a:cubicBezTo>
                      <a:pt x="49273" y="252004"/>
                      <a:pt x="51056" y="250167"/>
                      <a:pt x="51768" y="248001"/>
                    </a:cubicBezTo>
                    <a:cubicBezTo>
                      <a:pt x="52487" y="245805"/>
                      <a:pt x="50704" y="242797"/>
                      <a:pt x="51439" y="240631"/>
                    </a:cubicBezTo>
                    <a:cubicBezTo>
                      <a:pt x="52173" y="238442"/>
                      <a:pt x="53176" y="236353"/>
                      <a:pt x="53926" y="234195"/>
                    </a:cubicBezTo>
                    <a:cubicBezTo>
                      <a:pt x="54676" y="232013"/>
                      <a:pt x="55816" y="229970"/>
                      <a:pt x="56582" y="227819"/>
                    </a:cubicBezTo>
                    <a:cubicBezTo>
                      <a:pt x="57355" y="225646"/>
                      <a:pt x="58128" y="223480"/>
                      <a:pt x="58908" y="221337"/>
                    </a:cubicBezTo>
                    <a:cubicBezTo>
                      <a:pt x="59697" y="219171"/>
                      <a:pt x="60523" y="217020"/>
                      <a:pt x="61319" y="214885"/>
                    </a:cubicBezTo>
                    <a:cubicBezTo>
                      <a:pt x="62123" y="212727"/>
                      <a:pt x="62766" y="210507"/>
                      <a:pt x="63577" y="208380"/>
                    </a:cubicBezTo>
                    <a:cubicBezTo>
                      <a:pt x="64396" y="206229"/>
                      <a:pt x="65881" y="204331"/>
                      <a:pt x="66707" y="202211"/>
                    </a:cubicBezTo>
                    <a:cubicBezTo>
                      <a:pt x="67541" y="200060"/>
                      <a:pt x="68575" y="198009"/>
                      <a:pt x="69424" y="195889"/>
                    </a:cubicBezTo>
                    <a:cubicBezTo>
                      <a:pt x="70281" y="193746"/>
                      <a:pt x="70641" y="191420"/>
                      <a:pt x="71506" y="189315"/>
                    </a:cubicBezTo>
                    <a:cubicBezTo>
                      <a:pt x="72378" y="187180"/>
                      <a:pt x="73978" y="185366"/>
                      <a:pt x="74858" y="183261"/>
                    </a:cubicBezTo>
                    <a:cubicBezTo>
                      <a:pt x="75746" y="181133"/>
                      <a:pt x="75210" y="178416"/>
                      <a:pt x="76105" y="176327"/>
                    </a:cubicBezTo>
                    <a:cubicBezTo>
                      <a:pt x="77016" y="174207"/>
                      <a:pt x="79465" y="172776"/>
                      <a:pt x="80384" y="170694"/>
                    </a:cubicBezTo>
                    <a:cubicBezTo>
                      <a:pt x="81310" y="168590"/>
                      <a:pt x="82810" y="166753"/>
                      <a:pt x="83744" y="164679"/>
                    </a:cubicBezTo>
                    <a:cubicBezTo>
                      <a:pt x="84693" y="162566"/>
                      <a:pt x="85420" y="160377"/>
                      <a:pt x="86376" y="158296"/>
                    </a:cubicBezTo>
                    <a:cubicBezTo>
                      <a:pt x="87341" y="156191"/>
                      <a:pt x="86422" y="153221"/>
                      <a:pt x="87394" y="151155"/>
                    </a:cubicBezTo>
                    <a:cubicBezTo>
                      <a:pt x="88382" y="149058"/>
                      <a:pt x="90417" y="147481"/>
                      <a:pt x="91412" y="145423"/>
                    </a:cubicBezTo>
                    <a:cubicBezTo>
                      <a:pt x="92415" y="143341"/>
                      <a:pt x="93861" y="141489"/>
                      <a:pt x="94872" y="139438"/>
                    </a:cubicBezTo>
                    <a:cubicBezTo>
                      <a:pt x="95890" y="137364"/>
                      <a:pt x="96816" y="135259"/>
                      <a:pt x="97834" y="133223"/>
                    </a:cubicBezTo>
                    <a:cubicBezTo>
                      <a:pt x="98867" y="131157"/>
                      <a:pt x="100910" y="129626"/>
                      <a:pt x="101951" y="127598"/>
                    </a:cubicBezTo>
                    <a:cubicBezTo>
                      <a:pt x="103007" y="125547"/>
                      <a:pt x="103528" y="123243"/>
                      <a:pt x="104591" y="121230"/>
                    </a:cubicBezTo>
                    <a:cubicBezTo>
                      <a:pt x="105663" y="119187"/>
                      <a:pt x="105900" y="116722"/>
                      <a:pt x="106979" y="114717"/>
                    </a:cubicBezTo>
                    <a:cubicBezTo>
                      <a:pt x="108066" y="112689"/>
                      <a:pt x="109314" y="110753"/>
                      <a:pt x="110408" y="108763"/>
                    </a:cubicBezTo>
                    <a:cubicBezTo>
                      <a:pt x="111518" y="106742"/>
                      <a:pt x="112735" y="104798"/>
                      <a:pt x="113844" y="102816"/>
                    </a:cubicBezTo>
                    <a:cubicBezTo>
                      <a:pt x="114969" y="100803"/>
                      <a:pt x="116569" y="99089"/>
                      <a:pt x="117694" y="97114"/>
                    </a:cubicBezTo>
                    <a:cubicBezTo>
                      <a:pt x="118834" y="95117"/>
                      <a:pt x="119301" y="92752"/>
                      <a:pt x="120449" y="90793"/>
                    </a:cubicBezTo>
                    <a:cubicBezTo>
                      <a:pt x="121613" y="88803"/>
                      <a:pt x="122133" y="86461"/>
                      <a:pt x="123296" y="84509"/>
                    </a:cubicBezTo>
                    <a:cubicBezTo>
                      <a:pt x="124475" y="82534"/>
                      <a:pt x="125623" y="80552"/>
                      <a:pt x="126809" y="78616"/>
                    </a:cubicBezTo>
                    <a:cubicBezTo>
                      <a:pt x="128011" y="76641"/>
                      <a:pt x="130162" y="75264"/>
                      <a:pt x="131371" y="73327"/>
                    </a:cubicBezTo>
                    <a:cubicBezTo>
                      <a:pt x="132595" y="71360"/>
                      <a:pt x="133965" y="69524"/>
                      <a:pt x="135190" y="67603"/>
                    </a:cubicBezTo>
                    <a:cubicBezTo>
                      <a:pt x="136430" y="65651"/>
                      <a:pt x="137516" y="63638"/>
                      <a:pt x="138756" y="61725"/>
                    </a:cubicBezTo>
                    <a:cubicBezTo>
                      <a:pt x="140011" y="59789"/>
                      <a:pt x="140769" y="57554"/>
                      <a:pt x="142024" y="55663"/>
                    </a:cubicBezTo>
                    <a:cubicBezTo>
                      <a:pt x="143295" y="53742"/>
                      <a:pt x="145024" y="52150"/>
                      <a:pt x="146295" y="50275"/>
                    </a:cubicBezTo>
                    <a:cubicBezTo>
                      <a:pt x="147581" y="48370"/>
                      <a:pt x="149203" y="46716"/>
                      <a:pt x="150481" y="44857"/>
                    </a:cubicBezTo>
                    <a:cubicBezTo>
                      <a:pt x="151782" y="42966"/>
                      <a:pt x="152731" y="40854"/>
                      <a:pt x="154025" y="39002"/>
                    </a:cubicBezTo>
                    <a:cubicBezTo>
                      <a:pt x="155349" y="37104"/>
                      <a:pt x="156788" y="35313"/>
                      <a:pt x="158104" y="33461"/>
                    </a:cubicBezTo>
                    <a:cubicBezTo>
                      <a:pt x="159443" y="31586"/>
                      <a:pt x="160193" y="29305"/>
                      <a:pt x="161525" y="27476"/>
                    </a:cubicBezTo>
                    <a:cubicBezTo>
                      <a:pt x="162872" y="25616"/>
                      <a:pt x="164648" y="24085"/>
                      <a:pt x="165987" y="22271"/>
                    </a:cubicBezTo>
                    <a:cubicBezTo>
                      <a:pt x="167349" y="20427"/>
                      <a:pt x="169224" y="18996"/>
                      <a:pt x="170571" y="17205"/>
                    </a:cubicBezTo>
                    <a:cubicBezTo>
                      <a:pt x="171957" y="15360"/>
                      <a:pt x="173487" y="13677"/>
                      <a:pt x="174857" y="11878"/>
                    </a:cubicBezTo>
                    <a:cubicBezTo>
                      <a:pt x="176243" y="10064"/>
                      <a:pt x="176656" y="7523"/>
                      <a:pt x="178026" y="5755"/>
                    </a:cubicBezTo>
                    <a:cubicBezTo>
                      <a:pt x="179426" y="3949"/>
                      <a:pt x="180307" y="1760"/>
                      <a:pt x="181692" y="0"/>
                    </a:cubicBezTo>
                  </a:path>
                </a:pathLst>
              </a:custGeom>
              <a:noFill/>
              <a:ln w="41275" cap="rnd">
                <a:solidFill>
                  <a:srgbClr val="FFEFB3"/>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grpSp>
        <p:grpSp>
          <p:nvGrpSpPr>
            <p:cNvPr id="42" name="グループ化 41">
              <a:extLst>
                <a:ext uri="{FF2B5EF4-FFF2-40B4-BE49-F238E27FC236}">
                  <a16:creationId xmlns:a16="http://schemas.microsoft.com/office/drawing/2014/main" id="{8A8505FA-5016-9E9C-333C-8FB04CE51E41}"/>
                </a:ext>
              </a:extLst>
            </p:cNvPr>
            <p:cNvGrpSpPr/>
            <p:nvPr/>
          </p:nvGrpSpPr>
          <p:grpSpPr>
            <a:xfrm rot="9000000">
              <a:off x="2798001" y="5282006"/>
              <a:ext cx="398275" cy="497502"/>
              <a:chOff x="922067" y="5282006"/>
              <a:chExt cx="398275" cy="497502"/>
            </a:xfrm>
          </p:grpSpPr>
          <p:sp>
            <p:nvSpPr>
              <p:cNvPr id="43" name="フリーフォーム: 図形 42">
                <a:extLst>
                  <a:ext uri="{FF2B5EF4-FFF2-40B4-BE49-F238E27FC236}">
                    <a16:creationId xmlns:a16="http://schemas.microsoft.com/office/drawing/2014/main" id="{1F69C33E-86D4-6389-9799-7D4D76557967}"/>
                  </a:ext>
                </a:extLst>
              </p:cNvPr>
              <p:cNvSpPr/>
              <p:nvPr/>
            </p:nvSpPr>
            <p:spPr>
              <a:xfrm>
                <a:off x="1054318" y="5309573"/>
                <a:ext cx="266024" cy="134539"/>
              </a:xfrm>
              <a:custGeom>
                <a:avLst/>
                <a:gdLst>
                  <a:gd name="connsiteX0" fmla="*/ 266025 w 266024"/>
                  <a:gd name="connsiteY0" fmla="*/ 134539 h 134539"/>
                  <a:gd name="connsiteX1" fmla="*/ 259328 w 266024"/>
                  <a:gd name="connsiteY1" fmla="*/ 132473 h 134539"/>
                  <a:gd name="connsiteX2" fmla="*/ 252693 w 266024"/>
                  <a:gd name="connsiteY2" fmla="*/ 130254 h 134539"/>
                  <a:gd name="connsiteX3" fmla="*/ 246761 w 266024"/>
                  <a:gd name="connsiteY3" fmla="*/ 126641 h 134539"/>
                  <a:gd name="connsiteX4" fmla="*/ 241098 w 266024"/>
                  <a:gd name="connsiteY4" fmla="*/ 122493 h 134539"/>
                  <a:gd name="connsiteX5" fmla="*/ 234179 w 266024"/>
                  <a:gd name="connsiteY5" fmla="*/ 120832 h 134539"/>
                  <a:gd name="connsiteX6" fmla="*/ 229089 w 266024"/>
                  <a:gd name="connsiteY6" fmla="*/ 115597 h 134539"/>
                  <a:gd name="connsiteX7" fmla="*/ 223082 w 266024"/>
                  <a:gd name="connsiteY7" fmla="*/ 112184 h 134539"/>
                  <a:gd name="connsiteX8" fmla="*/ 216469 w 266024"/>
                  <a:gd name="connsiteY8" fmla="*/ 109949 h 134539"/>
                  <a:gd name="connsiteX9" fmla="*/ 210721 w 266024"/>
                  <a:gd name="connsiteY9" fmla="*/ 106030 h 134539"/>
                  <a:gd name="connsiteX10" fmla="*/ 204025 w 266024"/>
                  <a:gd name="connsiteY10" fmla="*/ 103964 h 134539"/>
                  <a:gd name="connsiteX11" fmla="*/ 197772 w 266024"/>
                  <a:gd name="connsiteY11" fmla="*/ 101017 h 134539"/>
                  <a:gd name="connsiteX12" fmla="*/ 191955 w 266024"/>
                  <a:gd name="connsiteY12" fmla="*/ 97206 h 134539"/>
                  <a:gd name="connsiteX13" fmla="*/ 185695 w 266024"/>
                  <a:gd name="connsiteY13" fmla="*/ 94229 h 134539"/>
                  <a:gd name="connsiteX14" fmla="*/ 179603 w 266024"/>
                  <a:gd name="connsiteY14" fmla="*/ 90900 h 134539"/>
                  <a:gd name="connsiteX15" fmla="*/ 173755 w 266024"/>
                  <a:gd name="connsiteY15" fmla="*/ 87111 h 134539"/>
                  <a:gd name="connsiteX16" fmla="*/ 166477 w 266024"/>
                  <a:gd name="connsiteY16" fmla="*/ 86147 h 134539"/>
                  <a:gd name="connsiteX17" fmla="*/ 161104 w 266024"/>
                  <a:gd name="connsiteY17" fmla="*/ 81463 h 134539"/>
                  <a:gd name="connsiteX18" fmla="*/ 155280 w 266024"/>
                  <a:gd name="connsiteY18" fmla="*/ 77659 h 134539"/>
                  <a:gd name="connsiteX19" fmla="*/ 148713 w 266024"/>
                  <a:gd name="connsiteY19" fmla="*/ 75302 h 134539"/>
                  <a:gd name="connsiteX20" fmla="*/ 142055 w 266024"/>
                  <a:gd name="connsiteY20" fmla="*/ 73090 h 134539"/>
                  <a:gd name="connsiteX21" fmla="*/ 136453 w 266024"/>
                  <a:gd name="connsiteY21" fmla="*/ 68797 h 134539"/>
                  <a:gd name="connsiteX22" fmla="*/ 129932 w 266024"/>
                  <a:gd name="connsiteY22" fmla="*/ 66317 h 134539"/>
                  <a:gd name="connsiteX23" fmla="*/ 124131 w 266024"/>
                  <a:gd name="connsiteY23" fmla="*/ 62437 h 134539"/>
                  <a:gd name="connsiteX24" fmla="*/ 118253 w 266024"/>
                  <a:gd name="connsiteY24" fmla="*/ 58702 h 134539"/>
                  <a:gd name="connsiteX25" fmla="*/ 111893 w 266024"/>
                  <a:gd name="connsiteY25" fmla="*/ 55893 h 134539"/>
                  <a:gd name="connsiteX26" fmla="*/ 105196 w 266024"/>
                  <a:gd name="connsiteY26" fmla="*/ 53750 h 134539"/>
                  <a:gd name="connsiteX27" fmla="*/ 99089 w 266024"/>
                  <a:gd name="connsiteY27" fmla="*/ 50551 h 134539"/>
                  <a:gd name="connsiteX28" fmla="*/ 93012 w 266024"/>
                  <a:gd name="connsiteY28" fmla="*/ 47222 h 134539"/>
                  <a:gd name="connsiteX29" fmla="*/ 87364 w 266024"/>
                  <a:gd name="connsiteY29" fmla="*/ 43005 h 134539"/>
                  <a:gd name="connsiteX30" fmla="*/ 81325 w 266024"/>
                  <a:gd name="connsiteY30" fmla="*/ 39606 h 134539"/>
                  <a:gd name="connsiteX31" fmla="*/ 74613 w 266024"/>
                  <a:gd name="connsiteY31" fmla="*/ 37540 h 134539"/>
                  <a:gd name="connsiteX32" fmla="*/ 67962 w 266024"/>
                  <a:gd name="connsiteY32" fmla="*/ 35336 h 134539"/>
                  <a:gd name="connsiteX33" fmla="*/ 61962 w 266024"/>
                  <a:gd name="connsiteY33" fmla="*/ 31792 h 134539"/>
                  <a:gd name="connsiteX34" fmla="*/ 56528 w 266024"/>
                  <a:gd name="connsiteY34" fmla="*/ 27170 h 134539"/>
                  <a:gd name="connsiteX35" fmla="*/ 49449 w 266024"/>
                  <a:gd name="connsiteY35" fmla="*/ 25769 h 134539"/>
                  <a:gd name="connsiteX36" fmla="*/ 43701 w 266024"/>
                  <a:gd name="connsiteY36" fmla="*/ 21713 h 134539"/>
                  <a:gd name="connsiteX37" fmla="*/ 36997 w 266024"/>
                  <a:gd name="connsiteY37" fmla="*/ 19554 h 134539"/>
                  <a:gd name="connsiteX38" fmla="*/ 31394 w 266024"/>
                  <a:gd name="connsiteY38" fmla="*/ 15253 h 134539"/>
                  <a:gd name="connsiteX39" fmla="*/ 24942 w 266024"/>
                  <a:gd name="connsiteY39" fmla="*/ 12628 h 134539"/>
                  <a:gd name="connsiteX40" fmla="*/ 18506 w 266024"/>
                  <a:gd name="connsiteY40" fmla="*/ 9904 h 134539"/>
                  <a:gd name="connsiteX41" fmla="*/ 13049 w 266024"/>
                  <a:gd name="connsiteY41" fmla="*/ 5243 h 134539"/>
                  <a:gd name="connsiteX42" fmla="*/ 6490 w 266024"/>
                  <a:gd name="connsiteY42" fmla="*/ 2694 h 134539"/>
                  <a:gd name="connsiteX43" fmla="*/ 0 w 266024"/>
                  <a:gd name="connsiteY43" fmla="*/ 0 h 13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6024" h="134539">
                    <a:moveTo>
                      <a:pt x="266025" y="134539"/>
                    </a:moveTo>
                    <a:cubicBezTo>
                      <a:pt x="262948" y="132970"/>
                      <a:pt x="262397" y="134042"/>
                      <a:pt x="259328" y="132473"/>
                    </a:cubicBezTo>
                    <a:cubicBezTo>
                      <a:pt x="256259" y="130904"/>
                      <a:pt x="255777" y="131830"/>
                      <a:pt x="252693" y="130254"/>
                    </a:cubicBezTo>
                    <a:cubicBezTo>
                      <a:pt x="249608" y="128677"/>
                      <a:pt x="249845" y="128218"/>
                      <a:pt x="246761" y="126641"/>
                    </a:cubicBezTo>
                    <a:cubicBezTo>
                      <a:pt x="243677" y="125065"/>
                      <a:pt x="244182" y="124070"/>
                      <a:pt x="241098" y="122493"/>
                    </a:cubicBezTo>
                    <a:cubicBezTo>
                      <a:pt x="238013" y="120916"/>
                      <a:pt x="237256" y="122401"/>
                      <a:pt x="234179" y="120832"/>
                    </a:cubicBezTo>
                    <a:cubicBezTo>
                      <a:pt x="231102" y="119263"/>
                      <a:pt x="232166" y="117174"/>
                      <a:pt x="229089" y="115597"/>
                    </a:cubicBezTo>
                    <a:cubicBezTo>
                      <a:pt x="226013" y="114021"/>
                      <a:pt x="226151" y="113760"/>
                      <a:pt x="223082" y="112184"/>
                    </a:cubicBezTo>
                    <a:cubicBezTo>
                      <a:pt x="220013" y="110607"/>
                      <a:pt x="219546" y="111518"/>
                      <a:pt x="216469" y="109949"/>
                    </a:cubicBezTo>
                    <a:cubicBezTo>
                      <a:pt x="213392" y="108380"/>
                      <a:pt x="213790" y="107599"/>
                      <a:pt x="210721" y="106030"/>
                    </a:cubicBezTo>
                    <a:cubicBezTo>
                      <a:pt x="207652" y="104462"/>
                      <a:pt x="207094" y="105541"/>
                      <a:pt x="204025" y="103964"/>
                    </a:cubicBezTo>
                    <a:cubicBezTo>
                      <a:pt x="200956" y="102387"/>
                      <a:pt x="200848" y="102594"/>
                      <a:pt x="197772" y="101017"/>
                    </a:cubicBezTo>
                    <a:cubicBezTo>
                      <a:pt x="194695" y="99441"/>
                      <a:pt x="195032" y="98775"/>
                      <a:pt x="191955" y="97206"/>
                    </a:cubicBezTo>
                    <a:cubicBezTo>
                      <a:pt x="188878" y="95637"/>
                      <a:pt x="188779" y="95805"/>
                      <a:pt x="185695" y="94229"/>
                    </a:cubicBezTo>
                    <a:cubicBezTo>
                      <a:pt x="182610" y="92652"/>
                      <a:pt x="182694" y="92476"/>
                      <a:pt x="179603" y="90900"/>
                    </a:cubicBezTo>
                    <a:cubicBezTo>
                      <a:pt x="176511" y="89323"/>
                      <a:pt x="176840" y="88688"/>
                      <a:pt x="173755" y="87111"/>
                    </a:cubicBezTo>
                    <a:cubicBezTo>
                      <a:pt x="170671" y="85535"/>
                      <a:pt x="169561" y="87716"/>
                      <a:pt x="166477" y="86147"/>
                    </a:cubicBezTo>
                    <a:cubicBezTo>
                      <a:pt x="163393" y="84578"/>
                      <a:pt x="164181" y="83032"/>
                      <a:pt x="161104" y="81463"/>
                    </a:cubicBezTo>
                    <a:cubicBezTo>
                      <a:pt x="158028" y="79894"/>
                      <a:pt x="158364" y="79228"/>
                      <a:pt x="155280" y="77659"/>
                    </a:cubicBezTo>
                    <a:cubicBezTo>
                      <a:pt x="152196" y="76090"/>
                      <a:pt x="151790" y="76879"/>
                      <a:pt x="148713" y="75302"/>
                    </a:cubicBezTo>
                    <a:cubicBezTo>
                      <a:pt x="145637" y="73725"/>
                      <a:pt x="145139" y="74667"/>
                      <a:pt x="142055" y="73090"/>
                    </a:cubicBezTo>
                    <a:cubicBezTo>
                      <a:pt x="138971" y="71514"/>
                      <a:pt x="139545" y="70381"/>
                      <a:pt x="136453" y="68797"/>
                    </a:cubicBezTo>
                    <a:cubicBezTo>
                      <a:pt x="133361" y="67212"/>
                      <a:pt x="133024" y="67893"/>
                      <a:pt x="129932" y="66317"/>
                    </a:cubicBezTo>
                    <a:cubicBezTo>
                      <a:pt x="126840" y="64740"/>
                      <a:pt x="127215" y="64013"/>
                      <a:pt x="124131" y="62437"/>
                    </a:cubicBezTo>
                    <a:cubicBezTo>
                      <a:pt x="121046" y="60860"/>
                      <a:pt x="121345" y="60278"/>
                      <a:pt x="118253" y="58702"/>
                    </a:cubicBezTo>
                    <a:cubicBezTo>
                      <a:pt x="115161" y="57125"/>
                      <a:pt x="114985" y="57477"/>
                      <a:pt x="111893" y="55893"/>
                    </a:cubicBezTo>
                    <a:cubicBezTo>
                      <a:pt x="108801" y="54309"/>
                      <a:pt x="108280" y="55334"/>
                      <a:pt x="105196" y="53750"/>
                    </a:cubicBezTo>
                    <a:cubicBezTo>
                      <a:pt x="102127" y="52181"/>
                      <a:pt x="102158" y="52120"/>
                      <a:pt x="99089" y="50551"/>
                    </a:cubicBezTo>
                    <a:cubicBezTo>
                      <a:pt x="96020" y="48982"/>
                      <a:pt x="96096" y="48798"/>
                      <a:pt x="93012" y="47222"/>
                    </a:cubicBezTo>
                    <a:cubicBezTo>
                      <a:pt x="89928" y="45645"/>
                      <a:pt x="90463" y="44581"/>
                      <a:pt x="87364" y="43005"/>
                    </a:cubicBezTo>
                    <a:cubicBezTo>
                      <a:pt x="84264" y="41428"/>
                      <a:pt x="84409" y="41183"/>
                      <a:pt x="81325" y="39606"/>
                    </a:cubicBezTo>
                    <a:cubicBezTo>
                      <a:pt x="78241" y="38030"/>
                      <a:pt x="77690" y="39117"/>
                      <a:pt x="74613" y="37540"/>
                    </a:cubicBezTo>
                    <a:cubicBezTo>
                      <a:pt x="71536" y="35963"/>
                      <a:pt x="71047" y="36912"/>
                      <a:pt x="67962" y="35336"/>
                    </a:cubicBezTo>
                    <a:cubicBezTo>
                      <a:pt x="64878" y="33759"/>
                      <a:pt x="65054" y="33377"/>
                      <a:pt x="61962" y="31792"/>
                    </a:cubicBezTo>
                    <a:cubicBezTo>
                      <a:pt x="58870" y="30208"/>
                      <a:pt x="59620" y="28746"/>
                      <a:pt x="56528" y="27170"/>
                    </a:cubicBezTo>
                    <a:cubicBezTo>
                      <a:pt x="53436" y="25593"/>
                      <a:pt x="52541" y="27346"/>
                      <a:pt x="49449" y="25769"/>
                    </a:cubicBezTo>
                    <a:cubicBezTo>
                      <a:pt x="46357" y="24192"/>
                      <a:pt x="46801" y="23297"/>
                      <a:pt x="43701" y="21713"/>
                    </a:cubicBezTo>
                    <a:cubicBezTo>
                      <a:pt x="40601" y="20128"/>
                      <a:pt x="40089" y="21139"/>
                      <a:pt x="36997" y="19554"/>
                    </a:cubicBezTo>
                    <a:cubicBezTo>
                      <a:pt x="33905" y="17970"/>
                      <a:pt x="34486" y="16838"/>
                      <a:pt x="31394" y="15253"/>
                    </a:cubicBezTo>
                    <a:cubicBezTo>
                      <a:pt x="28302" y="13669"/>
                      <a:pt x="28034" y="14212"/>
                      <a:pt x="24942" y="12628"/>
                    </a:cubicBezTo>
                    <a:cubicBezTo>
                      <a:pt x="21835" y="11044"/>
                      <a:pt x="21606" y="11488"/>
                      <a:pt x="18506" y="9904"/>
                    </a:cubicBezTo>
                    <a:cubicBezTo>
                      <a:pt x="15406" y="8319"/>
                      <a:pt x="16156" y="6835"/>
                      <a:pt x="13049" y="5243"/>
                    </a:cubicBezTo>
                    <a:cubicBezTo>
                      <a:pt x="9942" y="3651"/>
                      <a:pt x="9605" y="4286"/>
                      <a:pt x="6490" y="2694"/>
                    </a:cubicBezTo>
                    <a:cubicBezTo>
                      <a:pt x="3375" y="1102"/>
                      <a:pt x="3123" y="1592"/>
                      <a:pt x="0" y="0"/>
                    </a:cubicBezTo>
                  </a:path>
                </a:pathLst>
              </a:custGeom>
              <a:noFill/>
              <a:ln w="41275" cap="rnd">
                <a:solidFill>
                  <a:srgbClr val="FFEFB3"/>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4" name="フリーフォーム: 図形 43">
                <a:extLst>
                  <a:ext uri="{FF2B5EF4-FFF2-40B4-BE49-F238E27FC236}">
                    <a16:creationId xmlns:a16="http://schemas.microsoft.com/office/drawing/2014/main" id="{BEC003A8-8CDA-A830-6018-F3D797F56F18}"/>
                  </a:ext>
                </a:extLst>
              </p:cNvPr>
              <p:cNvSpPr/>
              <p:nvPr/>
            </p:nvSpPr>
            <p:spPr>
              <a:xfrm>
                <a:off x="922067" y="5605677"/>
                <a:ext cx="355217" cy="50948"/>
              </a:xfrm>
              <a:custGeom>
                <a:avLst/>
                <a:gdLst>
                  <a:gd name="connsiteX0" fmla="*/ 355218 w 355217"/>
                  <a:gd name="connsiteY0" fmla="*/ 50949 h 50948"/>
                  <a:gd name="connsiteX1" fmla="*/ 348360 w 355217"/>
                  <a:gd name="connsiteY1" fmla="*/ 50444 h 50948"/>
                  <a:gd name="connsiteX2" fmla="*/ 341786 w 355217"/>
                  <a:gd name="connsiteY2" fmla="*/ 47995 h 50948"/>
                  <a:gd name="connsiteX3" fmla="*/ 334883 w 355217"/>
                  <a:gd name="connsiteY3" fmla="*/ 47857 h 50948"/>
                  <a:gd name="connsiteX4" fmla="*/ 328079 w 355217"/>
                  <a:gd name="connsiteY4" fmla="*/ 47000 h 50948"/>
                  <a:gd name="connsiteX5" fmla="*/ 321160 w 355217"/>
                  <a:gd name="connsiteY5" fmla="*/ 47000 h 50948"/>
                  <a:gd name="connsiteX6" fmla="*/ 314670 w 355217"/>
                  <a:gd name="connsiteY6" fmla="*/ 43931 h 50948"/>
                  <a:gd name="connsiteX7" fmla="*/ 307759 w 355217"/>
                  <a:gd name="connsiteY7" fmla="*/ 43793 h 50948"/>
                  <a:gd name="connsiteX8" fmla="*/ 300940 w 355217"/>
                  <a:gd name="connsiteY8" fmla="*/ 42982 h 50948"/>
                  <a:gd name="connsiteX9" fmla="*/ 294258 w 355217"/>
                  <a:gd name="connsiteY9" fmla="*/ 41175 h 50948"/>
                  <a:gd name="connsiteX10" fmla="*/ 287340 w 355217"/>
                  <a:gd name="connsiteY10" fmla="*/ 40930 h 50948"/>
                  <a:gd name="connsiteX11" fmla="*/ 280337 w 355217"/>
                  <a:gd name="connsiteY11" fmla="*/ 41214 h 50948"/>
                  <a:gd name="connsiteX12" fmla="*/ 273632 w 355217"/>
                  <a:gd name="connsiteY12" fmla="*/ 39308 h 50948"/>
                  <a:gd name="connsiteX13" fmla="*/ 266821 w 355217"/>
                  <a:gd name="connsiteY13" fmla="*/ 38137 h 50948"/>
                  <a:gd name="connsiteX14" fmla="*/ 259902 w 355217"/>
                  <a:gd name="connsiteY14" fmla="*/ 37823 h 50948"/>
                  <a:gd name="connsiteX15" fmla="*/ 253244 w 355217"/>
                  <a:gd name="connsiteY15" fmla="*/ 35726 h 50948"/>
                  <a:gd name="connsiteX16" fmla="*/ 246164 w 355217"/>
                  <a:gd name="connsiteY16" fmla="*/ 36606 h 50948"/>
                  <a:gd name="connsiteX17" fmla="*/ 239644 w 355217"/>
                  <a:gd name="connsiteY17" fmla="*/ 33606 h 50948"/>
                  <a:gd name="connsiteX18" fmla="*/ 232625 w 355217"/>
                  <a:gd name="connsiteY18" fmla="*/ 34073 h 50948"/>
                  <a:gd name="connsiteX19" fmla="*/ 226097 w 355217"/>
                  <a:gd name="connsiteY19" fmla="*/ 31088 h 50948"/>
                  <a:gd name="connsiteX20" fmla="*/ 219240 w 355217"/>
                  <a:gd name="connsiteY20" fmla="*/ 30376 h 50948"/>
                  <a:gd name="connsiteX21" fmla="*/ 212191 w 355217"/>
                  <a:gd name="connsiteY21" fmla="*/ 30973 h 50948"/>
                  <a:gd name="connsiteX22" fmla="*/ 205471 w 355217"/>
                  <a:gd name="connsiteY22" fmla="*/ 29205 h 50948"/>
                  <a:gd name="connsiteX23" fmla="*/ 198491 w 355217"/>
                  <a:gd name="connsiteY23" fmla="*/ 29137 h 50948"/>
                  <a:gd name="connsiteX24" fmla="*/ 191848 w 355217"/>
                  <a:gd name="connsiteY24" fmla="*/ 26810 h 50948"/>
                  <a:gd name="connsiteX25" fmla="*/ 185013 w 355217"/>
                  <a:gd name="connsiteY25" fmla="*/ 25892 h 50948"/>
                  <a:gd name="connsiteX26" fmla="*/ 178202 w 355217"/>
                  <a:gd name="connsiteY26" fmla="*/ 24828 h 50948"/>
                  <a:gd name="connsiteX27" fmla="*/ 171184 w 355217"/>
                  <a:gd name="connsiteY27" fmla="*/ 25203 h 50948"/>
                  <a:gd name="connsiteX28" fmla="*/ 164533 w 355217"/>
                  <a:gd name="connsiteY28" fmla="*/ 22945 h 50948"/>
                  <a:gd name="connsiteX29" fmla="*/ 157721 w 355217"/>
                  <a:gd name="connsiteY29" fmla="*/ 21774 h 50948"/>
                  <a:gd name="connsiteX30" fmla="*/ 150803 w 355217"/>
                  <a:gd name="connsiteY30" fmla="*/ 21284 h 50948"/>
                  <a:gd name="connsiteX31" fmla="*/ 143723 w 355217"/>
                  <a:gd name="connsiteY31" fmla="*/ 21988 h 50948"/>
                  <a:gd name="connsiteX32" fmla="*/ 136927 w 355217"/>
                  <a:gd name="connsiteY32" fmla="*/ 20733 h 50948"/>
                  <a:gd name="connsiteX33" fmla="*/ 130184 w 355217"/>
                  <a:gd name="connsiteY33" fmla="*/ 19088 h 50948"/>
                  <a:gd name="connsiteX34" fmla="*/ 123511 w 355217"/>
                  <a:gd name="connsiteY34" fmla="*/ 16876 h 50948"/>
                  <a:gd name="connsiteX35" fmla="*/ 116500 w 355217"/>
                  <a:gd name="connsiteY35" fmla="*/ 17044 h 50948"/>
                  <a:gd name="connsiteX36" fmla="*/ 109719 w 355217"/>
                  <a:gd name="connsiteY36" fmla="*/ 15644 h 50948"/>
                  <a:gd name="connsiteX37" fmla="*/ 102977 w 355217"/>
                  <a:gd name="connsiteY37" fmla="*/ 13914 h 50948"/>
                  <a:gd name="connsiteX38" fmla="*/ 96050 w 355217"/>
                  <a:gd name="connsiteY38" fmla="*/ 13485 h 50948"/>
                  <a:gd name="connsiteX39" fmla="*/ 89017 w 355217"/>
                  <a:gd name="connsiteY39" fmla="*/ 13975 h 50948"/>
                  <a:gd name="connsiteX40" fmla="*/ 82305 w 355217"/>
                  <a:gd name="connsiteY40" fmla="*/ 12268 h 50948"/>
                  <a:gd name="connsiteX41" fmla="*/ 75524 w 355217"/>
                  <a:gd name="connsiteY41" fmla="*/ 10960 h 50948"/>
                  <a:gd name="connsiteX42" fmla="*/ 68559 w 355217"/>
                  <a:gd name="connsiteY42" fmla="*/ 10692 h 50948"/>
                  <a:gd name="connsiteX43" fmla="*/ 61732 w 355217"/>
                  <a:gd name="connsiteY43" fmla="*/ 9574 h 50948"/>
                  <a:gd name="connsiteX44" fmla="*/ 55043 w 355217"/>
                  <a:gd name="connsiteY44" fmla="*/ 7500 h 50948"/>
                  <a:gd name="connsiteX45" fmla="*/ 48132 w 355217"/>
                  <a:gd name="connsiteY45" fmla="*/ 6827 h 50948"/>
                  <a:gd name="connsiteX46" fmla="*/ 41198 w 355217"/>
                  <a:gd name="connsiteY46" fmla="*/ 6368 h 50948"/>
                  <a:gd name="connsiteX47" fmla="*/ 34532 w 355217"/>
                  <a:gd name="connsiteY47" fmla="*/ 4064 h 50948"/>
                  <a:gd name="connsiteX48" fmla="*/ 27392 w 355217"/>
                  <a:gd name="connsiteY48" fmla="*/ 5204 h 50948"/>
                  <a:gd name="connsiteX49" fmla="*/ 20695 w 355217"/>
                  <a:gd name="connsiteY49" fmla="*/ 2985 h 50948"/>
                  <a:gd name="connsiteX50" fmla="*/ 13654 w 355217"/>
                  <a:gd name="connsiteY50" fmla="*/ 3100 h 50948"/>
                  <a:gd name="connsiteX51" fmla="*/ 6903 w 355217"/>
                  <a:gd name="connsiteY51" fmla="*/ 1010 h 50948"/>
                  <a:gd name="connsiteX52" fmla="*/ 0 w 355217"/>
                  <a:gd name="connsiteY52" fmla="*/ 0 h 50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217" h="50948">
                    <a:moveTo>
                      <a:pt x="355218" y="50949"/>
                    </a:moveTo>
                    <a:cubicBezTo>
                      <a:pt x="351819" y="50467"/>
                      <a:pt x="351758" y="50926"/>
                      <a:pt x="348360" y="50444"/>
                    </a:cubicBezTo>
                    <a:cubicBezTo>
                      <a:pt x="344962" y="49962"/>
                      <a:pt x="345176" y="48477"/>
                      <a:pt x="341786" y="47995"/>
                    </a:cubicBezTo>
                    <a:cubicBezTo>
                      <a:pt x="338395" y="47512"/>
                      <a:pt x="338273" y="48339"/>
                      <a:pt x="334883" y="47857"/>
                    </a:cubicBezTo>
                    <a:cubicBezTo>
                      <a:pt x="331492" y="47375"/>
                      <a:pt x="331477" y="47482"/>
                      <a:pt x="328079" y="47000"/>
                    </a:cubicBezTo>
                    <a:cubicBezTo>
                      <a:pt x="324681" y="46517"/>
                      <a:pt x="324550" y="47474"/>
                      <a:pt x="321160" y="47000"/>
                    </a:cubicBezTo>
                    <a:cubicBezTo>
                      <a:pt x="317770" y="46525"/>
                      <a:pt x="318068" y="44413"/>
                      <a:pt x="314670" y="43931"/>
                    </a:cubicBezTo>
                    <a:cubicBezTo>
                      <a:pt x="311272" y="43448"/>
                      <a:pt x="311157" y="44275"/>
                      <a:pt x="307759" y="43793"/>
                    </a:cubicBezTo>
                    <a:cubicBezTo>
                      <a:pt x="304361" y="43311"/>
                      <a:pt x="304338" y="43471"/>
                      <a:pt x="300940" y="42982"/>
                    </a:cubicBezTo>
                    <a:cubicBezTo>
                      <a:pt x="297542" y="42492"/>
                      <a:pt x="297656" y="41665"/>
                      <a:pt x="294258" y="41175"/>
                    </a:cubicBezTo>
                    <a:cubicBezTo>
                      <a:pt x="290860" y="40686"/>
                      <a:pt x="290745" y="41420"/>
                      <a:pt x="287340" y="40930"/>
                    </a:cubicBezTo>
                    <a:cubicBezTo>
                      <a:pt x="283934" y="40441"/>
                      <a:pt x="283750" y="41703"/>
                      <a:pt x="280337" y="41214"/>
                    </a:cubicBezTo>
                    <a:cubicBezTo>
                      <a:pt x="276923" y="40724"/>
                      <a:pt x="277053" y="39798"/>
                      <a:pt x="273632" y="39308"/>
                    </a:cubicBezTo>
                    <a:cubicBezTo>
                      <a:pt x="270211" y="38818"/>
                      <a:pt x="270242" y="38627"/>
                      <a:pt x="266821" y="38137"/>
                    </a:cubicBezTo>
                    <a:cubicBezTo>
                      <a:pt x="263400" y="37647"/>
                      <a:pt x="263315" y="38305"/>
                      <a:pt x="259902" y="37823"/>
                    </a:cubicBezTo>
                    <a:cubicBezTo>
                      <a:pt x="256489" y="37341"/>
                      <a:pt x="256649" y="36216"/>
                      <a:pt x="253244" y="35726"/>
                    </a:cubicBezTo>
                    <a:cubicBezTo>
                      <a:pt x="249838" y="35236"/>
                      <a:pt x="249570" y="37088"/>
                      <a:pt x="246164" y="36606"/>
                    </a:cubicBezTo>
                    <a:cubicBezTo>
                      <a:pt x="242758" y="36124"/>
                      <a:pt x="243049" y="34088"/>
                      <a:pt x="239644" y="33606"/>
                    </a:cubicBezTo>
                    <a:cubicBezTo>
                      <a:pt x="236238" y="33124"/>
                      <a:pt x="236031" y="34555"/>
                      <a:pt x="232625" y="34073"/>
                    </a:cubicBezTo>
                    <a:cubicBezTo>
                      <a:pt x="229220" y="33591"/>
                      <a:pt x="229503" y="31578"/>
                      <a:pt x="226097" y="31088"/>
                    </a:cubicBezTo>
                    <a:cubicBezTo>
                      <a:pt x="222691" y="30598"/>
                      <a:pt x="222653" y="30866"/>
                      <a:pt x="219240" y="30376"/>
                    </a:cubicBezTo>
                    <a:cubicBezTo>
                      <a:pt x="215826" y="29887"/>
                      <a:pt x="215604" y="31456"/>
                      <a:pt x="212191" y="30973"/>
                    </a:cubicBezTo>
                    <a:cubicBezTo>
                      <a:pt x="208777" y="30491"/>
                      <a:pt x="208884" y="29695"/>
                      <a:pt x="205471" y="29205"/>
                    </a:cubicBezTo>
                    <a:cubicBezTo>
                      <a:pt x="202058" y="28716"/>
                      <a:pt x="201920" y="29619"/>
                      <a:pt x="198491" y="29137"/>
                    </a:cubicBezTo>
                    <a:cubicBezTo>
                      <a:pt x="195062" y="28654"/>
                      <a:pt x="195261" y="27300"/>
                      <a:pt x="191848" y="26810"/>
                    </a:cubicBezTo>
                    <a:cubicBezTo>
                      <a:pt x="188435" y="26320"/>
                      <a:pt x="188427" y="26381"/>
                      <a:pt x="185013" y="25892"/>
                    </a:cubicBezTo>
                    <a:cubicBezTo>
                      <a:pt x="181600" y="25402"/>
                      <a:pt x="181615" y="25317"/>
                      <a:pt x="178202" y="24828"/>
                    </a:cubicBezTo>
                    <a:cubicBezTo>
                      <a:pt x="174789" y="24338"/>
                      <a:pt x="174597" y="25685"/>
                      <a:pt x="171184" y="25203"/>
                    </a:cubicBezTo>
                    <a:cubicBezTo>
                      <a:pt x="167770" y="24721"/>
                      <a:pt x="167954" y="23427"/>
                      <a:pt x="164533" y="22945"/>
                    </a:cubicBezTo>
                    <a:cubicBezTo>
                      <a:pt x="161112" y="22463"/>
                      <a:pt x="161142" y="22256"/>
                      <a:pt x="157721" y="21774"/>
                    </a:cubicBezTo>
                    <a:cubicBezTo>
                      <a:pt x="154300" y="21292"/>
                      <a:pt x="154231" y="21774"/>
                      <a:pt x="150803" y="21284"/>
                    </a:cubicBezTo>
                    <a:cubicBezTo>
                      <a:pt x="147374" y="20794"/>
                      <a:pt x="147144" y="22478"/>
                      <a:pt x="143723" y="21988"/>
                    </a:cubicBezTo>
                    <a:cubicBezTo>
                      <a:pt x="140302" y="21498"/>
                      <a:pt x="140348" y="21215"/>
                      <a:pt x="136927" y="20733"/>
                    </a:cubicBezTo>
                    <a:cubicBezTo>
                      <a:pt x="133506" y="20251"/>
                      <a:pt x="133606" y="19570"/>
                      <a:pt x="130184" y="19088"/>
                    </a:cubicBezTo>
                    <a:cubicBezTo>
                      <a:pt x="126763" y="18605"/>
                      <a:pt x="126939" y="17358"/>
                      <a:pt x="123511" y="16876"/>
                    </a:cubicBezTo>
                    <a:cubicBezTo>
                      <a:pt x="120082" y="16394"/>
                      <a:pt x="119921" y="17526"/>
                      <a:pt x="116500" y="17044"/>
                    </a:cubicBezTo>
                    <a:cubicBezTo>
                      <a:pt x="113079" y="16562"/>
                      <a:pt x="113140" y="16126"/>
                      <a:pt x="109719" y="15644"/>
                    </a:cubicBezTo>
                    <a:cubicBezTo>
                      <a:pt x="106298" y="15161"/>
                      <a:pt x="106405" y="14396"/>
                      <a:pt x="102977" y="13914"/>
                    </a:cubicBezTo>
                    <a:cubicBezTo>
                      <a:pt x="99548" y="13432"/>
                      <a:pt x="99471" y="13975"/>
                      <a:pt x="96050" y="13485"/>
                    </a:cubicBezTo>
                    <a:cubicBezTo>
                      <a:pt x="92629" y="12995"/>
                      <a:pt x="92430" y="14465"/>
                      <a:pt x="89017" y="13975"/>
                    </a:cubicBezTo>
                    <a:cubicBezTo>
                      <a:pt x="85603" y="13485"/>
                      <a:pt x="85711" y="12751"/>
                      <a:pt x="82305" y="12268"/>
                    </a:cubicBezTo>
                    <a:cubicBezTo>
                      <a:pt x="78899" y="11786"/>
                      <a:pt x="78937" y="11442"/>
                      <a:pt x="75524" y="10960"/>
                    </a:cubicBezTo>
                    <a:cubicBezTo>
                      <a:pt x="72110" y="10478"/>
                      <a:pt x="71996" y="11182"/>
                      <a:pt x="68559" y="10692"/>
                    </a:cubicBezTo>
                    <a:cubicBezTo>
                      <a:pt x="65123" y="10202"/>
                      <a:pt x="65153" y="10057"/>
                      <a:pt x="61732" y="9574"/>
                    </a:cubicBezTo>
                    <a:cubicBezTo>
                      <a:pt x="58311" y="9092"/>
                      <a:pt x="58464" y="7990"/>
                      <a:pt x="55043" y="7500"/>
                    </a:cubicBezTo>
                    <a:cubicBezTo>
                      <a:pt x="51622" y="7011"/>
                      <a:pt x="51569" y="7317"/>
                      <a:pt x="48132" y="6827"/>
                    </a:cubicBezTo>
                    <a:cubicBezTo>
                      <a:pt x="44696" y="6337"/>
                      <a:pt x="44627" y="6857"/>
                      <a:pt x="41198" y="6368"/>
                    </a:cubicBezTo>
                    <a:cubicBezTo>
                      <a:pt x="37770" y="5878"/>
                      <a:pt x="37961" y="4554"/>
                      <a:pt x="34532" y="4064"/>
                    </a:cubicBezTo>
                    <a:cubicBezTo>
                      <a:pt x="31103" y="3574"/>
                      <a:pt x="30813" y="5694"/>
                      <a:pt x="27392" y="5204"/>
                    </a:cubicBezTo>
                    <a:cubicBezTo>
                      <a:pt x="23955" y="4714"/>
                      <a:pt x="24131" y="3475"/>
                      <a:pt x="20695" y="2985"/>
                    </a:cubicBezTo>
                    <a:cubicBezTo>
                      <a:pt x="17258" y="2495"/>
                      <a:pt x="17098" y="3589"/>
                      <a:pt x="13654" y="3100"/>
                    </a:cubicBezTo>
                    <a:cubicBezTo>
                      <a:pt x="10210" y="2610"/>
                      <a:pt x="10355" y="1500"/>
                      <a:pt x="6903" y="1010"/>
                    </a:cubicBezTo>
                    <a:cubicBezTo>
                      <a:pt x="3452" y="520"/>
                      <a:pt x="3452" y="490"/>
                      <a:pt x="0" y="0"/>
                    </a:cubicBezTo>
                  </a:path>
                </a:pathLst>
              </a:custGeom>
              <a:noFill/>
              <a:ln w="41275" cap="rnd">
                <a:solidFill>
                  <a:srgbClr val="FFEFB3"/>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sp>
            <p:nvSpPr>
              <p:cNvPr id="45" name="フリーフォーム: 図形 44">
                <a:extLst>
                  <a:ext uri="{FF2B5EF4-FFF2-40B4-BE49-F238E27FC236}">
                    <a16:creationId xmlns:a16="http://schemas.microsoft.com/office/drawing/2014/main" id="{FD7DC69D-FC13-5AA1-4AD5-5A80959E9077}"/>
                  </a:ext>
                </a:extLst>
              </p:cNvPr>
              <p:cNvSpPr/>
              <p:nvPr/>
            </p:nvSpPr>
            <p:spPr>
              <a:xfrm>
                <a:off x="1037305" y="5282006"/>
                <a:ext cx="181691" cy="497502"/>
              </a:xfrm>
              <a:custGeom>
                <a:avLst/>
                <a:gdLst>
                  <a:gd name="connsiteX0" fmla="*/ 0 w 181691"/>
                  <a:gd name="connsiteY0" fmla="*/ 497503 h 497502"/>
                  <a:gd name="connsiteX1" fmla="*/ 1156 w 181691"/>
                  <a:gd name="connsiteY1" fmla="*/ 490676 h 497502"/>
                  <a:gd name="connsiteX2" fmla="*/ 2005 w 181691"/>
                  <a:gd name="connsiteY2" fmla="*/ 483818 h 497502"/>
                  <a:gd name="connsiteX3" fmla="*/ 1921 w 181691"/>
                  <a:gd name="connsiteY3" fmla="*/ 476862 h 497502"/>
                  <a:gd name="connsiteX4" fmla="*/ 4462 w 181691"/>
                  <a:gd name="connsiteY4" fmla="*/ 470195 h 497502"/>
                  <a:gd name="connsiteX5" fmla="*/ 5449 w 181691"/>
                  <a:gd name="connsiteY5" fmla="*/ 463369 h 497502"/>
                  <a:gd name="connsiteX6" fmla="*/ 3911 w 181691"/>
                  <a:gd name="connsiteY6" fmla="*/ 456228 h 497502"/>
                  <a:gd name="connsiteX7" fmla="*/ 5074 w 181691"/>
                  <a:gd name="connsiteY7" fmla="*/ 449416 h 497502"/>
                  <a:gd name="connsiteX8" fmla="*/ 7202 w 181691"/>
                  <a:gd name="connsiteY8" fmla="*/ 442735 h 497502"/>
                  <a:gd name="connsiteX9" fmla="*/ 9100 w 181691"/>
                  <a:gd name="connsiteY9" fmla="*/ 436038 h 497502"/>
                  <a:gd name="connsiteX10" fmla="*/ 9697 w 181691"/>
                  <a:gd name="connsiteY10" fmla="*/ 429165 h 497502"/>
                  <a:gd name="connsiteX11" fmla="*/ 11350 w 181691"/>
                  <a:gd name="connsiteY11" fmla="*/ 422446 h 497502"/>
                  <a:gd name="connsiteX12" fmla="*/ 11855 w 181691"/>
                  <a:gd name="connsiteY12" fmla="*/ 415558 h 497502"/>
                  <a:gd name="connsiteX13" fmla="*/ 12896 w 181691"/>
                  <a:gd name="connsiteY13" fmla="*/ 408746 h 497502"/>
                  <a:gd name="connsiteX14" fmla="*/ 12069 w 181691"/>
                  <a:gd name="connsiteY14" fmla="*/ 401621 h 497502"/>
                  <a:gd name="connsiteX15" fmla="*/ 14335 w 181691"/>
                  <a:gd name="connsiteY15" fmla="*/ 395008 h 497502"/>
                  <a:gd name="connsiteX16" fmla="*/ 15843 w 181691"/>
                  <a:gd name="connsiteY16" fmla="*/ 388273 h 497502"/>
                  <a:gd name="connsiteX17" fmla="*/ 17496 w 181691"/>
                  <a:gd name="connsiteY17" fmla="*/ 381576 h 497502"/>
                  <a:gd name="connsiteX18" fmla="*/ 17588 w 181691"/>
                  <a:gd name="connsiteY18" fmla="*/ 374581 h 497502"/>
                  <a:gd name="connsiteX19" fmla="*/ 19937 w 181691"/>
                  <a:gd name="connsiteY19" fmla="*/ 368022 h 497502"/>
                  <a:gd name="connsiteX20" fmla="*/ 20358 w 181691"/>
                  <a:gd name="connsiteY20" fmla="*/ 361042 h 497502"/>
                  <a:gd name="connsiteX21" fmla="*/ 21583 w 181691"/>
                  <a:gd name="connsiteY21" fmla="*/ 354223 h 497502"/>
                  <a:gd name="connsiteX22" fmla="*/ 22325 w 181691"/>
                  <a:gd name="connsiteY22" fmla="*/ 347297 h 497502"/>
                  <a:gd name="connsiteX23" fmla="*/ 25647 w 181691"/>
                  <a:gd name="connsiteY23" fmla="*/ 340937 h 497502"/>
                  <a:gd name="connsiteX24" fmla="*/ 27943 w 181691"/>
                  <a:gd name="connsiteY24" fmla="*/ 334370 h 497502"/>
                  <a:gd name="connsiteX25" fmla="*/ 27797 w 181691"/>
                  <a:gd name="connsiteY25" fmla="*/ 327237 h 497502"/>
                  <a:gd name="connsiteX26" fmla="*/ 30614 w 181691"/>
                  <a:gd name="connsiteY26" fmla="*/ 320808 h 497502"/>
                  <a:gd name="connsiteX27" fmla="*/ 31333 w 181691"/>
                  <a:gd name="connsiteY27" fmla="*/ 313867 h 497502"/>
                  <a:gd name="connsiteX28" fmla="*/ 32267 w 181691"/>
                  <a:gd name="connsiteY28" fmla="*/ 306971 h 497502"/>
                  <a:gd name="connsiteX29" fmla="*/ 35902 w 181691"/>
                  <a:gd name="connsiteY29" fmla="*/ 300787 h 497502"/>
                  <a:gd name="connsiteX30" fmla="*/ 36109 w 181691"/>
                  <a:gd name="connsiteY30" fmla="*/ 293692 h 497502"/>
                  <a:gd name="connsiteX31" fmla="*/ 37930 w 181691"/>
                  <a:gd name="connsiteY31" fmla="*/ 287026 h 497502"/>
                  <a:gd name="connsiteX32" fmla="*/ 39698 w 181691"/>
                  <a:gd name="connsiteY32" fmla="*/ 280345 h 497502"/>
                  <a:gd name="connsiteX33" fmla="*/ 43701 w 181691"/>
                  <a:gd name="connsiteY33" fmla="*/ 274329 h 497502"/>
                  <a:gd name="connsiteX34" fmla="*/ 43188 w 181691"/>
                  <a:gd name="connsiteY34" fmla="*/ 266974 h 497502"/>
                  <a:gd name="connsiteX35" fmla="*/ 47696 w 181691"/>
                  <a:gd name="connsiteY35" fmla="*/ 261150 h 497502"/>
                  <a:gd name="connsiteX36" fmla="*/ 48569 w 181691"/>
                  <a:gd name="connsiteY36" fmla="*/ 254201 h 497502"/>
                  <a:gd name="connsiteX37" fmla="*/ 51768 w 181691"/>
                  <a:gd name="connsiteY37" fmla="*/ 248001 h 497502"/>
                  <a:gd name="connsiteX38" fmla="*/ 51439 w 181691"/>
                  <a:gd name="connsiteY38" fmla="*/ 240631 h 497502"/>
                  <a:gd name="connsiteX39" fmla="*/ 53926 w 181691"/>
                  <a:gd name="connsiteY39" fmla="*/ 234195 h 497502"/>
                  <a:gd name="connsiteX40" fmla="*/ 56582 w 181691"/>
                  <a:gd name="connsiteY40" fmla="*/ 227819 h 497502"/>
                  <a:gd name="connsiteX41" fmla="*/ 58908 w 181691"/>
                  <a:gd name="connsiteY41" fmla="*/ 221337 h 497502"/>
                  <a:gd name="connsiteX42" fmla="*/ 61319 w 181691"/>
                  <a:gd name="connsiteY42" fmla="*/ 214885 h 497502"/>
                  <a:gd name="connsiteX43" fmla="*/ 63577 w 181691"/>
                  <a:gd name="connsiteY43" fmla="*/ 208380 h 497502"/>
                  <a:gd name="connsiteX44" fmla="*/ 66707 w 181691"/>
                  <a:gd name="connsiteY44" fmla="*/ 202211 h 497502"/>
                  <a:gd name="connsiteX45" fmla="*/ 69424 w 181691"/>
                  <a:gd name="connsiteY45" fmla="*/ 195889 h 497502"/>
                  <a:gd name="connsiteX46" fmla="*/ 71506 w 181691"/>
                  <a:gd name="connsiteY46" fmla="*/ 189315 h 497502"/>
                  <a:gd name="connsiteX47" fmla="*/ 74858 w 181691"/>
                  <a:gd name="connsiteY47" fmla="*/ 183261 h 497502"/>
                  <a:gd name="connsiteX48" fmla="*/ 76105 w 181691"/>
                  <a:gd name="connsiteY48" fmla="*/ 176327 h 497502"/>
                  <a:gd name="connsiteX49" fmla="*/ 80384 w 181691"/>
                  <a:gd name="connsiteY49" fmla="*/ 170694 h 497502"/>
                  <a:gd name="connsiteX50" fmla="*/ 83744 w 181691"/>
                  <a:gd name="connsiteY50" fmla="*/ 164679 h 497502"/>
                  <a:gd name="connsiteX51" fmla="*/ 86376 w 181691"/>
                  <a:gd name="connsiteY51" fmla="*/ 158296 h 497502"/>
                  <a:gd name="connsiteX52" fmla="*/ 87394 w 181691"/>
                  <a:gd name="connsiteY52" fmla="*/ 151155 h 497502"/>
                  <a:gd name="connsiteX53" fmla="*/ 91412 w 181691"/>
                  <a:gd name="connsiteY53" fmla="*/ 145423 h 497502"/>
                  <a:gd name="connsiteX54" fmla="*/ 94872 w 181691"/>
                  <a:gd name="connsiteY54" fmla="*/ 139438 h 497502"/>
                  <a:gd name="connsiteX55" fmla="*/ 97834 w 181691"/>
                  <a:gd name="connsiteY55" fmla="*/ 133223 h 497502"/>
                  <a:gd name="connsiteX56" fmla="*/ 101951 w 181691"/>
                  <a:gd name="connsiteY56" fmla="*/ 127598 h 497502"/>
                  <a:gd name="connsiteX57" fmla="*/ 104591 w 181691"/>
                  <a:gd name="connsiteY57" fmla="*/ 121230 h 497502"/>
                  <a:gd name="connsiteX58" fmla="*/ 106979 w 181691"/>
                  <a:gd name="connsiteY58" fmla="*/ 114717 h 497502"/>
                  <a:gd name="connsiteX59" fmla="*/ 110408 w 181691"/>
                  <a:gd name="connsiteY59" fmla="*/ 108763 h 497502"/>
                  <a:gd name="connsiteX60" fmla="*/ 113844 w 181691"/>
                  <a:gd name="connsiteY60" fmla="*/ 102816 h 497502"/>
                  <a:gd name="connsiteX61" fmla="*/ 117694 w 181691"/>
                  <a:gd name="connsiteY61" fmla="*/ 97114 h 497502"/>
                  <a:gd name="connsiteX62" fmla="*/ 120449 w 181691"/>
                  <a:gd name="connsiteY62" fmla="*/ 90793 h 497502"/>
                  <a:gd name="connsiteX63" fmla="*/ 123296 w 181691"/>
                  <a:gd name="connsiteY63" fmla="*/ 84509 h 497502"/>
                  <a:gd name="connsiteX64" fmla="*/ 126809 w 181691"/>
                  <a:gd name="connsiteY64" fmla="*/ 78616 h 497502"/>
                  <a:gd name="connsiteX65" fmla="*/ 131371 w 181691"/>
                  <a:gd name="connsiteY65" fmla="*/ 73327 h 497502"/>
                  <a:gd name="connsiteX66" fmla="*/ 135190 w 181691"/>
                  <a:gd name="connsiteY66" fmla="*/ 67603 h 497502"/>
                  <a:gd name="connsiteX67" fmla="*/ 138756 w 181691"/>
                  <a:gd name="connsiteY67" fmla="*/ 61725 h 497502"/>
                  <a:gd name="connsiteX68" fmla="*/ 142024 w 181691"/>
                  <a:gd name="connsiteY68" fmla="*/ 55663 h 497502"/>
                  <a:gd name="connsiteX69" fmla="*/ 146295 w 181691"/>
                  <a:gd name="connsiteY69" fmla="*/ 50275 h 497502"/>
                  <a:gd name="connsiteX70" fmla="*/ 150481 w 181691"/>
                  <a:gd name="connsiteY70" fmla="*/ 44857 h 497502"/>
                  <a:gd name="connsiteX71" fmla="*/ 154025 w 181691"/>
                  <a:gd name="connsiteY71" fmla="*/ 39002 h 497502"/>
                  <a:gd name="connsiteX72" fmla="*/ 158104 w 181691"/>
                  <a:gd name="connsiteY72" fmla="*/ 33461 h 497502"/>
                  <a:gd name="connsiteX73" fmla="*/ 161525 w 181691"/>
                  <a:gd name="connsiteY73" fmla="*/ 27476 h 497502"/>
                  <a:gd name="connsiteX74" fmla="*/ 165987 w 181691"/>
                  <a:gd name="connsiteY74" fmla="*/ 22271 h 497502"/>
                  <a:gd name="connsiteX75" fmla="*/ 170571 w 181691"/>
                  <a:gd name="connsiteY75" fmla="*/ 17205 h 497502"/>
                  <a:gd name="connsiteX76" fmla="*/ 174857 w 181691"/>
                  <a:gd name="connsiteY76" fmla="*/ 11878 h 497502"/>
                  <a:gd name="connsiteX77" fmla="*/ 178026 w 181691"/>
                  <a:gd name="connsiteY77" fmla="*/ 5755 h 497502"/>
                  <a:gd name="connsiteX78" fmla="*/ 181692 w 181691"/>
                  <a:gd name="connsiteY78" fmla="*/ 0 h 497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81691" h="497502">
                    <a:moveTo>
                      <a:pt x="0" y="497503"/>
                    </a:moveTo>
                    <a:cubicBezTo>
                      <a:pt x="214" y="495199"/>
                      <a:pt x="926" y="492957"/>
                      <a:pt x="1156" y="490676"/>
                    </a:cubicBezTo>
                    <a:cubicBezTo>
                      <a:pt x="1378" y="488380"/>
                      <a:pt x="1768" y="486099"/>
                      <a:pt x="2005" y="483818"/>
                    </a:cubicBezTo>
                    <a:cubicBezTo>
                      <a:pt x="2242" y="481522"/>
                      <a:pt x="1676" y="479142"/>
                      <a:pt x="1921" y="476862"/>
                    </a:cubicBezTo>
                    <a:cubicBezTo>
                      <a:pt x="2166" y="474566"/>
                      <a:pt x="4202" y="472476"/>
                      <a:pt x="4462" y="470195"/>
                    </a:cubicBezTo>
                    <a:cubicBezTo>
                      <a:pt x="4722" y="467899"/>
                      <a:pt x="5181" y="465642"/>
                      <a:pt x="5449" y="463369"/>
                    </a:cubicBezTo>
                    <a:cubicBezTo>
                      <a:pt x="5717" y="461073"/>
                      <a:pt x="3628" y="458509"/>
                      <a:pt x="3911" y="456228"/>
                    </a:cubicBezTo>
                    <a:cubicBezTo>
                      <a:pt x="4194" y="453940"/>
                      <a:pt x="4783" y="451689"/>
                      <a:pt x="5074" y="449416"/>
                    </a:cubicBezTo>
                    <a:cubicBezTo>
                      <a:pt x="5365" y="447128"/>
                      <a:pt x="6903" y="445008"/>
                      <a:pt x="7202" y="442735"/>
                    </a:cubicBezTo>
                    <a:cubicBezTo>
                      <a:pt x="7508" y="440447"/>
                      <a:pt x="8786" y="438304"/>
                      <a:pt x="9100" y="436038"/>
                    </a:cubicBezTo>
                    <a:cubicBezTo>
                      <a:pt x="9421" y="433750"/>
                      <a:pt x="9375" y="431431"/>
                      <a:pt x="9697" y="429165"/>
                    </a:cubicBezTo>
                    <a:cubicBezTo>
                      <a:pt x="10026" y="426885"/>
                      <a:pt x="11006" y="424711"/>
                      <a:pt x="11350" y="422446"/>
                    </a:cubicBezTo>
                    <a:cubicBezTo>
                      <a:pt x="11694" y="420165"/>
                      <a:pt x="11503" y="417815"/>
                      <a:pt x="11855" y="415558"/>
                    </a:cubicBezTo>
                    <a:cubicBezTo>
                      <a:pt x="12207" y="413277"/>
                      <a:pt x="12529" y="411004"/>
                      <a:pt x="12896" y="408746"/>
                    </a:cubicBezTo>
                    <a:cubicBezTo>
                      <a:pt x="13263" y="406465"/>
                      <a:pt x="11694" y="403879"/>
                      <a:pt x="12069" y="401621"/>
                    </a:cubicBezTo>
                    <a:cubicBezTo>
                      <a:pt x="12452" y="399348"/>
                      <a:pt x="13945" y="397266"/>
                      <a:pt x="14335" y="395008"/>
                    </a:cubicBezTo>
                    <a:cubicBezTo>
                      <a:pt x="14733" y="392735"/>
                      <a:pt x="15437" y="390531"/>
                      <a:pt x="15843" y="388273"/>
                    </a:cubicBezTo>
                    <a:cubicBezTo>
                      <a:pt x="16248" y="386000"/>
                      <a:pt x="17082" y="383819"/>
                      <a:pt x="17496" y="381576"/>
                    </a:cubicBezTo>
                    <a:cubicBezTo>
                      <a:pt x="17917" y="379311"/>
                      <a:pt x="17159" y="376831"/>
                      <a:pt x="17588" y="374581"/>
                    </a:cubicBezTo>
                    <a:cubicBezTo>
                      <a:pt x="18024" y="372316"/>
                      <a:pt x="19493" y="370265"/>
                      <a:pt x="19937" y="368022"/>
                    </a:cubicBezTo>
                    <a:cubicBezTo>
                      <a:pt x="20389" y="365749"/>
                      <a:pt x="19899" y="363292"/>
                      <a:pt x="20358" y="361042"/>
                    </a:cubicBezTo>
                    <a:cubicBezTo>
                      <a:pt x="20825" y="358769"/>
                      <a:pt x="21108" y="356473"/>
                      <a:pt x="21583" y="354223"/>
                    </a:cubicBezTo>
                    <a:cubicBezTo>
                      <a:pt x="22057" y="351958"/>
                      <a:pt x="21843" y="349539"/>
                      <a:pt x="22325" y="347297"/>
                    </a:cubicBezTo>
                    <a:cubicBezTo>
                      <a:pt x="22815" y="345031"/>
                      <a:pt x="25149" y="343179"/>
                      <a:pt x="25647" y="340937"/>
                    </a:cubicBezTo>
                    <a:cubicBezTo>
                      <a:pt x="26152" y="338679"/>
                      <a:pt x="27430" y="336605"/>
                      <a:pt x="27943" y="334370"/>
                    </a:cubicBezTo>
                    <a:cubicBezTo>
                      <a:pt x="28463" y="332112"/>
                      <a:pt x="27269" y="329472"/>
                      <a:pt x="27797" y="327237"/>
                    </a:cubicBezTo>
                    <a:cubicBezTo>
                      <a:pt x="28333" y="324987"/>
                      <a:pt x="30070" y="323035"/>
                      <a:pt x="30614" y="320808"/>
                    </a:cubicBezTo>
                    <a:cubicBezTo>
                      <a:pt x="31165" y="318558"/>
                      <a:pt x="30774" y="316094"/>
                      <a:pt x="31333" y="313867"/>
                    </a:cubicBezTo>
                    <a:cubicBezTo>
                      <a:pt x="31899" y="311624"/>
                      <a:pt x="31693" y="309190"/>
                      <a:pt x="32267" y="306971"/>
                    </a:cubicBezTo>
                    <a:cubicBezTo>
                      <a:pt x="32848" y="304728"/>
                      <a:pt x="35313" y="302999"/>
                      <a:pt x="35902" y="300787"/>
                    </a:cubicBezTo>
                    <a:cubicBezTo>
                      <a:pt x="36499" y="298552"/>
                      <a:pt x="35504" y="295904"/>
                      <a:pt x="36109" y="293692"/>
                    </a:cubicBezTo>
                    <a:cubicBezTo>
                      <a:pt x="36721" y="291465"/>
                      <a:pt x="37310" y="289230"/>
                      <a:pt x="37930" y="287026"/>
                    </a:cubicBezTo>
                    <a:cubicBezTo>
                      <a:pt x="38558" y="284799"/>
                      <a:pt x="39063" y="282549"/>
                      <a:pt x="39698" y="280345"/>
                    </a:cubicBezTo>
                    <a:cubicBezTo>
                      <a:pt x="40341" y="278125"/>
                      <a:pt x="43050" y="276526"/>
                      <a:pt x="43701" y="274329"/>
                    </a:cubicBezTo>
                    <a:cubicBezTo>
                      <a:pt x="44359" y="272110"/>
                      <a:pt x="42522" y="269163"/>
                      <a:pt x="43188" y="266974"/>
                    </a:cubicBezTo>
                    <a:cubicBezTo>
                      <a:pt x="43862" y="264762"/>
                      <a:pt x="47015" y="263331"/>
                      <a:pt x="47696" y="261150"/>
                    </a:cubicBezTo>
                    <a:cubicBezTo>
                      <a:pt x="48385" y="258946"/>
                      <a:pt x="47872" y="256382"/>
                      <a:pt x="48569" y="254201"/>
                    </a:cubicBezTo>
                    <a:cubicBezTo>
                      <a:pt x="49273" y="252004"/>
                      <a:pt x="51056" y="250167"/>
                      <a:pt x="51768" y="248001"/>
                    </a:cubicBezTo>
                    <a:cubicBezTo>
                      <a:pt x="52487" y="245805"/>
                      <a:pt x="50704" y="242797"/>
                      <a:pt x="51439" y="240631"/>
                    </a:cubicBezTo>
                    <a:cubicBezTo>
                      <a:pt x="52173" y="238442"/>
                      <a:pt x="53176" y="236353"/>
                      <a:pt x="53926" y="234195"/>
                    </a:cubicBezTo>
                    <a:cubicBezTo>
                      <a:pt x="54676" y="232013"/>
                      <a:pt x="55816" y="229970"/>
                      <a:pt x="56582" y="227819"/>
                    </a:cubicBezTo>
                    <a:cubicBezTo>
                      <a:pt x="57355" y="225646"/>
                      <a:pt x="58128" y="223480"/>
                      <a:pt x="58908" y="221337"/>
                    </a:cubicBezTo>
                    <a:cubicBezTo>
                      <a:pt x="59697" y="219171"/>
                      <a:pt x="60523" y="217020"/>
                      <a:pt x="61319" y="214885"/>
                    </a:cubicBezTo>
                    <a:cubicBezTo>
                      <a:pt x="62123" y="212727"/>
                      <a:pt x="62766" y="210507"/>
                      <a:pt x="63577" y="208380"/>
                    </a:cubicBezTo>
                    <a:cubicBezTo>
                      <a:pt x="64396" y="206229"/>
                      <a:pt x="65881" y="204331"/>
                      <a:pt x="66707" y="202211"/>
                    </a:cubicBezTo>
                    <a:cubicBezTo>
                      <a:pt x="67541" y="200060"/>
                      <a:pt x="68575" y="198009"/>
                      <a:pt x="69424" y="195889"/>
                    </a:cubicBezTo>
                    <a:cubicBezTo>
                      <a:pt x="70281" y="193746"/>
                      <a:pt x="70641" y="191420"/>
                      <a:pt x="71506" y="189315"/>
                    </a:cubicBezTo>
                    <a:cubicBezTo>
                      <a:pt x="72378" y="187180"/>
                      <a:pt x="73978" y="185366"/>
                      <a:pt x="74858" y="183261"/>
                    </a:cubicBezTo>
                    <a:cubicBezTo>
                      <a:pt x="75746" y="181133"/>
                      <a:pt x="75210" y="178416"/>
                      <a:pt x="76105" y="176327"/>
                    </a:cubicBezTo>
                    <a:cubicBezTo>
                      <a:pt x="77016" y="174207"/>
                      <a:pt x="79465" y="172776"/>
                      <a:pt x="80384" y="170694"/>
                    </a:cubicBezTo>
                    <a:cubicBezTo>
                      <a:pt x="81310" y="168590"/>
                      <a:pt x="82810" y="166753"/>
                      <a:pt x="83744" y="164679"/>
                    </a:cubicBezTo>
                    <a:cubicBezTo>
                      <a:pt x="84693" y="162566"/>
                      <a:pt x="85420" y="160377"/>
                      <a:pt x="86376" y="158296"/>
                    </a:cubicBezTo>
                    <a:cubicBezTo>
                      <a:pt x="87341" y="156191"/>
                      <a:pt x="86422" y="153221"/>
                      <a:pt x="87394" y="151155"/>
                    </a:cubicBezTo>
                    <a:cubicBezTo>
                      <a:pt x="88382" y="149058"/>
                      <a:pt x="90417" y="147481"/>
                      <a:pt x="91412" y="145423"/>
                    </a:cubicBezTo>
                    <a:cubicBezTo>
                      <a:pt x="92415" y="143341"/>
                      <a:pt x="93861" y="141489"/>
                      <a:pt x="94872" y="139438"/>
                    </a:cubicBezTo>
                    <a:cubicBezTo>
                      <a:pt x="95890" y="137364"/>
                      <a:pt x="96816" y="135259"/>
                      <a:pt x="97834" y="133223"/>
                    </a:cubicBezTo>
                    <a:cubicBezTo>
                      <a:pt x="98867" y="131157"/>
                      <a:pt x="100910" y="129626"/>
                      <a:pt x="101951" y="127598"/>
                    </a:cubicBezTo>
                    <a:cubicBezTo>
                      <a:pt x="103007" y="125547"/>
                      <a:pt x="103528" y="123243"/>
                      <a:pt x="104591" y="121230"/>
                    </a:cubicBezTo>
                    <a:cubicBezTo>
                      <a:pt x="105663" y="119187"/>
                      <a:pt x="105900" y="116722"/>
                      <a:pt x="106979" y="114717"/>
                    </a:cubicBezTo>
                    <a:cubicBezTo>
                      <a:pt x="108066" y="112689"/>
                      <a:pt x="109314" y="110753"/>
                      <a:pt x="110408" y="108763"/>
                    </a:cubicBezTo>
                    <a:cubicBezTo>
                      <a:pt x="111518" y="106742"/>
                      <a:pt x="112735" y="104798"/>
                      <a:pt x="113844" y="102816"/>
                    </a:cubicBezTo>
                    <a:cubicBezTo>
                      <a:pt x="114969" y="100803"/>
                      <a:pt x="116569" y="99089"/>
                      <a:pt x="117694" y="97114"/>
                    </a:cubicBezTo>
                    <a:cubicBezTo>
                      <a:pt x="118834" y="95117"/>
                      <a:pt x="119301" y="92752"/>
                      <a:pt x="120449" y="90793"/>
                    </a:cubicBezTo>
                    <a:cubicBezTo>
                      <a:pt x="121613" y="88803"/>
                      <a:pt x="122133" y="86461"/>
                      <a:pt x="123296" y="84509"/>
                    </a:cubicBezTo>
                    <a:cubicBezTo>
                      <a:pt x="124475" y="82534"/>
                      <a:pt x="125623" y="80552"/>
                      <a:pt x="126809" y="78616"/>
                    </a:cubicBezTo>
                    <a:cubicBezTo>
                      <a:pt x="128011" y="76641"/>
                      <a:pt x="130162" y="75264"/>
                      <a:pt x="131371" y="73327"/>
                    </a:cubicBezTo>
                    <a:cubicBezTo>
                      <a:pt x="132595" y="71360"/>
                      <a:pt x="133965" y="69524"/>
                      <a:pt x="135190" y="67603"/>
                    </a:cubicBezTo>
                    <a:cubicBezTo>
                      <a:pt x="136430" y="65651"/>
                      <a:pt x="137516" y="63638"/>
                      <a:pt x="138756" y="61725"/>
                    </a:cubicBezTo>
                    <a:cubicBezTo>
                      <a:pt x="140011" y="59789"/>
                      <a:pt x="140769" y="57554"/>
                      <a:pt x="142024" y="55663"/>
                    </a:cubicBezTo>
                    <a:cubicBezTo>
                      <a:pt x="143295" y="53742"/>
                      <a:pt x="145024" y="52150"/>
                      <a:pt x="146295" y="50275"/>
                    </a:cubicBezTo>
                    <a:cubicBezTo>
                      <a:pt x="147581" y="48370"/>
                      <a:pt x="149203" y="46716"/>
                      <a:pt x="150481" y="44857"/>
                    </a:cubicBezTo>
                    <a:cubicBezTo>
                      <a:pt x="151782" y="42966"/>
                      <a:pt x="152731" y="40854"/>
                      <a:pt x="154025" y="39002"/>
                    </a:cubicBezTo>
                    <a:cubicBezTo>
                      <a:pt x="155349" y="37104"/>
                      <a:pt x="156788" y="35313"/>
                      <a:pt x="158104" y="33461"/>
                    </a:cubicBezTo>
                    <a:cubicBezTo>
                      <a:pt x="159443" y="31586"/>
                      <a:pt x="160193" y="29305"/>
                      <a:pt x="161525" y="27476"/>
                    </a:cubicBezTo>
                    <a:cubicBezTo>
                      <a:pt x="162872" y="25616"/>
                      <a:pt x="164648" y="24085"/>
                      <a:pt x="165987" y="22271"/>
                    </a:cubicBezTo>
                    <a:cubicBezTo>
                      <a:pt x="167349" y="20427"/>
                      <a:pt x="169224" y="18996"/>
                      <a:pt x="170571" y="17205"/>
                    </a:cubicBezTo>
                    <a:cubicBezTo>
                      <a:pt x="171957" y="15360"/>
                      <a:pt x="173487" y="13677"/>
                      <a:pt x="174857" y="11878"/>
                    </a:cubicBezTo>
                    <a:cubicBezTo>
                      <a:pt x="176243" y="10064"/>
                      <a:pt x="176656" y="7523"/>
                      <a:pt x="178026" y="5755"/>
                    </a:cubicBezTo>
                    <a:cubicBezTo>
                      <a:pt x="179426" y="3949"/>
                      <a:pt x="180307" y="1760"/>
                      <a:pt x="181692" y="0"/>
                    </a:cubicBezTo>
                  </a:path>
                </a:pathLst>
              </a:custGeom>
              <a:noFill/>
              <a:ln w="41275" cap="rnd">
                <a:solidFill>
                  <a:srgbClr val="FFEFB3"/>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grpSp>
      </p:grpSp>
    </p:spTree>
    <p:extLst>
      <p:ext uri="{BB962C8B-B14F-4D97-AF65-F5344CB8AC3E}">
        <p14:creationId xmlns:p14="http://schemas.microsoft.com/office/powerpoint/2010/main" val="269253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ppt_w</p:attrName>
                                        </p:attrNameLst>
                                      </p:cBhvr>
                                      <p:tavLst>
                                        <p:tav tm="0">
                                          <p:val>
                                            <p:strVal val="2/3*#ppt_w"/>
                                          </p:val>
                                        </p:tav>
                                        <p:tav tm="100000">
                                          <p:val>
                                            <p:strVal val="#ppt_w"/>
                                          </p:val>
                                        </p:tav>
                                      </p:tavLst>
                                    </p:anim>
                                    <p:anim calcmode="lin" valueType="num">
                                      <p:cBhvr>
                                        <p:cTn id="8" dur="500" fill="hold"/>
                                        <p:tgtEl>
                                          <p:spTgt spid="58"/>
                                        </p:tgtEl>
                                        <p:attrNameLst>
                                          <p:attrName>ppt_h</p:attrName>
                                        </p:attrNameLst>
                                      </p:cBhvr>
                                      <p:tavLst>
                                        <p:tav tm="0">
                                          <p:val>
                                            <p:strVal val="2/3*#ppt_h"/>
                                          </p:val>
                                        </p:tav>
                                        <p:tav tm="100000">
                                          <p:val>
                                            <p:strVal val="#ppt_h"/>
                                          </p:val>
                                        </p:tav>
                                      </p:tavLst>
                                    </p:anim>
                                  </p:childTnLst>
                                </p:cTn>
                              </p:par>
                              <p:par>
                                <p:cTn id="9" presetID="23" presetClass="entr" presetSubtype="272"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500" fill="hold"/>
                                        <p:tgtEl>
                                          <p:spTgt spid="59"/>
                                        </p:tgtEl>
                                        <p:attrNameLst>
                                          <p:attrName>ppt_w</p:attrName>
                                        </p:attrNameLst>
                                      </p:cBhvr>
                                      <p:tavLst>
                                        <p:tav tm="0">
                                          <p:val>
                                            <p:strVal val="2/3*#ppt_w"/>
                                          </p:val>
                                        </p:tav>
                                        <p:tav tm="100000">
                                          <p:val>
                                            <p:strVal val="#ppt_w"/>
                                          </p:val>
                                        </p:tav>
                                      </p:tavLst>
                                    </p:anim>
                                    <p:anim calcmode="lin" valueType="num">
                                      <p:cBhvr>
                                        <p:cTn id="12" dur="500" fill="hold"/>
                                        <p:tgtEl>
                                          <p:spTgt spid="59"/>
                                        </p:tgtEl>
                                        <p:attrNameLst>
                                          <p:attrName>ppt_h</p:attrName>
                                        </p:attrNameLst>
                                      </p:cBhvr>
                                      <p:tavLst>
                                        <p:tav tm="0">
                                          <p:val>
                                            <p:strVal val="2/3*#ppt_h"/>
                                          </p:val>
                                        </p:tav>
                                        <p:tav tm="100000">
                                          <p:val>
                                            <p:strVal val="#ppt_h"/>
                                          </p:val>
                                        </p:tav>
                                      </p:tavLst>
                                    </p:anim>
                                  </p:childTnLst>
                                </p:cTn>
                              </p:par>
                              <p:par>
                                <p:cTn id="13" presetID="23" presetClass="entr" presetSubtype="272"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strVal val="2/3*#ppt_w"/>
                                          </p:val>
                                        </p:tav>
                                        <p:tav tm="100000">
                                          <p:val>
                                            <p:strVal val="#ppt_w"/>
                                          </p:val>
                                        </p:tav>
                                      </p:tavLst>
                                    </p:anim>
                                    <p:anim calcmode="lin" valueType="num">
                                      <p:cBhvr>
                                        <p:cTn id="16" dur="500" fill="hold"/>
                                        <p:tgtEl>
                                          <p:spTgt spid="60"/>
                                        </p:tgtEl>
                                        <p:attrNameLst>
                                          <p:attrName>ppt_h</p:attrName>
                                        </p:attrNameLst>
                                      </p:cBhvr>
                                      <p:tavLst>
                                        <p:tav tm="0">
                                          <p:val>
                                            <p:strVal val="2/3*#ppt_h"/>
                                          </p:val>
                                        </p:tav>
                                        <p:tav tm="100000">
                                          <p:val>
                                            <p:strVal val="#ppt_h"/>
                                          </p:val>
                                        </p:tav>
                                      </p:tavLst>
                                    </p:anim>
                                  </p:childTnLst>
                                </p:cTn>
                              </p:par>
                            </p:childTnLst>
                          </p:cTn>
                        </p:par>
                        <p:par>
                          <p:cTn id="17" fill="hold">
                            <p:stCondLst>
                              <p:cond delay="500"/>
                            </p:stCondLst>
                            <p:childTnLst>
                              <p:par>
                                <p:cTn id="18" presetID="17" presetClass="entr" presetSubtype="4"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ppt_h/2"/>
                                          </p:val>
                                        </p:tav>
                                        <p:tav tm="100000">
                                          <p:val>
                                            <p:strVal val="#ppt_y"/>
                                          </p:val>
                                        </p:tav>
                                      </p:tavLst>
                                    </p:anim>
                                    <p:anim calcmode="lin" valueType="num">
                                      <p:cBhvr>
                                        <p:cTn id="22" dur="500" fill="hold"/>
                                        <p:tgtEl>
                                          <p:spTgt spid="35"/>
                                        </p:tgtEl>
                                        <p:attrNameLst>
                                          <p:attrName>ppt_w</p:attrName>
                                        </p:attrNameLst>
                                      </p:cBhvr>
                                      <p:tavLst>
                                        <p:tav tm="0">
                                          <p:val>
                                            <p:strVal val="#ppt_w"/>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childTnLst>
                                </p:cTn>
                              </p:par>
                              <p:par>
                                <p:cTn id="24" presetID="17" presetClass="entr" presetSubtype="4"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ppt_h/2"/>
                                          </p:val>
                                        </p:tav>
                                        <p:tav tm="100000">
                                          <p:val>
                                            <p:strVal val="#ppt_y"/>
                                          </p:val>
                                        </p:tav>
                                      </p:tavLst>
                                    </p:anim>
                                    <p:anim calcmode="lin" valueType="num">
                                      <p:cBhvr>
                                        <p:cTn id="28" dur="500" fill="hold"/>
                                        <p:tgtEl>
                                          <p:spTgt spid="36"/>
                                        </p:tgtEl>
                                        <p:attrNameLst>
                                          <p:attrName>ppt_w</p:attrName>
                                        </p:attrNameLst>
                                      </p:cBhvr>
                                      <p:tavLst>
                                        <p:tav tm="0">
                                          <p:val>
                                            <p:strVal val="#ppt_w"/>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childTnLst>
                                </p:cTn>
                              </p:par>
                              <p:par>
                                <p:cTn id="30" presetID="17" presetClass="entr" presetSubtype="4"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ppt_x</p:attrName>
                                        </p:attrNameLst>
                                      </p:cBhvr>
                                      <p:tavLst>
                                        <p:tav tm="0">
                                          <p:val>
                                            <p:strVal val="#ppt_x"/>
                                          </p:val>
                                        </p:tav>
                                        <p:tav tm="100000">
                                          <p:val>
                                            <p:strVal val="#ppt_x"/>
                                          </p:val>
                                        </p:tav>
                                      </p:tavLst>
                                    </p:anim>
                                    <p:anim calcmode="lin" valueType="num">
                                      <p:cBhvr>
                                        <p:cTn id="33" dur="500" fill="hold"/>
                                        <p:tgtEl>
                                          <p:spTgt spid="37"/>
                                        </p:tgtEl>
                                        <p:attrNameLst>
                                          <p:attrName>ppt_y</p:attrName>
                                        </p:attrNameLst>
                                      </p:cBhvr>
                                      <p:tavLst>
                                        <p:tav tm="0">
                                          <p:val>
                                            <p:strVal val="#ppt_y+#ppt_h/2"/>
                                          </p:val>
                                        </p:tav>
                                        <p:tav tm="100000">
                                          <p:val>
                                            <p:strVal val="#ppt_y"/>
                                          </p:val>
                                        </p:tav>
                                      </p:tavLst>
                                    </p:anim>
                                    <p:anim calcmode="lin" valueType="num">
                                      <p:cBhvr>
                                        <p:cTn id="34" dur="500" fill="hold"/>
                                        <p:tgtEl>
                                          <p:spTgt spid="37"/>
                                        </p:tgtEl>
                                        <p:attrNameLst>
                                          <p:attrName>ppt_w</p:attrName>
                                        </p:attrNameLst>
                                      </p:cBhvr>
                                      <p:tavLst>
                                        <p:tav tm="0">
                                          <p:val>
                                            <p:strVal val="#ppt_w"/>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par>
                          <p:cTn id="39" fill="hold">
                            <p:stCondLst>
                              <p:cond delay="1000"/>
                            </p:stCondLst>
                            <p:childTnLst>
                              <p:par>
                                <p:cTn id="40" presetID="45" presetClass="entr" presetSubtype="0"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anim calcmode="lin" valueType="num">
                                      <p:cBhvr>
                                        <p:cTn id="43" dur="500" fill="hold"/>
                                        <p:tgtEl>
                                          <p:spTgt spid="61"/>
                                        </p:tgtEl>
                                        <p:attrNameLst>
                                          <p:attrName>ppt_w</p:attrName>
                                        </p:attrNameLst>
                                      </p:cBhvr>
                                      <p:tavLst>
                                        <p:tav tm="0" fmla="#ppt_w*sin(2.5*pi*$)">
                                          <p:val>
                                            <p:fltVal val="0"/>
                                          </p:val>
                                        </p:tav>
                                        <p:tav tm="100000">
                                          <p:val>
                                            <p:fltVal val="1"/>
                                          </p:val>
                                        </p:tav>
                                      </p:tavLst>
                                    </p:anim>
                                    <p:anim calcmode="lin" valueType="num">
                                      <p:cBhvr>
                                        <p:cTn id="44" dur="500" fill="hold"/>
                                        <p:tgtEl>
                                          <p:spTgt spid="61"/>
                                        </p:tgtEl>
                                        <p:attrNameLst>
                                          <p:attrName>ppt_h</p:attrName>
                                        </p:attrNameLst>
                                      </p:cBhvr>
                                      <p:tavLst>
                                        <p:tav tm="0">
                                          <p:val>
                                            <p:strVal val="#ppt_h"/>
                                          </p:val>
                                        </p:tav>
                                        <p:tav tm="100000">
                                          <p:val>
                                            <p:strVal val="#ppt_h"/>
                                          </p:val>
                                        </p:tav>
                                      </p:tavLst>
                                    </p:anim>
                                  </p:childTnLst>
                                </p:cTn>
                              </p:par>
                            </p:childTnLst>
                          </p:cTn>
                        </p:par>
                        <p:par>
                          <p:cTn id="45" fill="hold">
                            <p:stCondLst>
                              <p:cond delay="1500"/>
                            </p:stCondLst>
                            <p:childTnLst>
                              <p:par>
                                <p:cTn id="46" presetID="23" presetClass="entr" presetSubtype="16"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p:cTn id="48" dur="750" fill="hold"/>
                                        <p:tgtEl>
                                          <p:spTgt spid="51"/>
                                        </p:tgtEl>
                                        <p:attrNameLst>
                                          <p:attrName>ppt_w</p:attrName>
                                        </p:attrNameLst>
                                      </p:cBhvr>
                                      <p:tavLst>
                                        <p:tav tm="0">
                                          <p:val>
                                            <p:fltVal val="0"/>
                                          </p:val>
                                        </p:tav>
                                        <p:tav tm="100000">
                                          <p:val>
                                            <p:strVal val="#ppt_w"/>
                                          </p:val>
                                        </p:tav>
                                      </p:tavLst>
                                    </p:anim>
                                    <p:anim calcmode="lin" valueType="num">
                                      <p:cBhvr>
                                        <p:cTn id="49" dur="750" fill="hold"/>
                                        <p:tgtEl>
                                          <p:spTgt spid="51"/>
                                        </p:tgtEl>
                                        <p:attrNameLst>
                                          <p:attrName>ppt_h</p:attrName>
                                        </p:attrNameLst>
                                      </p:cBhvr>
                                      <p:tavLst>
                                        <p:tav tm="0">
                                          <p:val>
                                            <p:fltVal val="0"/>
                                          </p:val>
                                        </p:tav>
                                        <p:tav tm="100000">
                                          <p:val>
                                            <p:strVal val="#ppt_h"/>
                                          </p:val>
                                        </p:tav>
                                      </p:tavLst>
                                    </p:anim>
                                  </p:childTnLst>
                                </p:cTn>
                              </p:par>
                              <p:par>
                                <p:cTn id="50" presetID="42" presetClass="path" presetSubtype="0" fill="hold" grpId="1" nodeType="withEffect">
                                  <p:stCondLst>
                                    <p:cond delay="0"/>
                                  </p:stCondLst>
                                  <p:childTnLst>
                                    <p:animMotion origin="layout" path="M 0.08205 -0.16065 L 0 1.11111E-6 " pathEditMode="relative" rAng="0" ptsTypes="AA">
                                      <p:cBhvr>
                                        <p:cTn id="51" dur="750" fill="hold"/>
                                        <p:tgtEl>
                                          <p:spTgt spid="51"/>
                                        </p:tgtEl>
                                        <p:attrNameLst>
                                          <p:attrName>ppt_x</p:attrName>
                                          <p:attrName>ppt_y</p:attrName>
                                        </p:attrNameLst>
                                      </p:cBhvr>
                                      <p:rCtr x="-4103" y="8032"/>
                                    </p:animMotion>
                                  </p:childTnLst>
                                </p:cTn>
                              </p:par>
                            </p:childTnLst>
                          </p:cTn>
                        </p:par>
                        <p:par>
                          <p:cTn id="52" fill="hold">
                            <p:stCondLst>
                              <p:cond delay="2250"/>
                            </p:stCondLst>
                            <p:childTnLst>
                              <p:par>
                                <p:cTn id="53" presetID="10" presetClass="entr" presetSubtype="0"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500"/>
                                        <p:tgtEl>
                                          <p:spTgt spid="41"/>
                                        </p:tgtEl>
                                      </p:cBhvr>
                                    </p:animEffect>
                                  </p:childTnLst>
                                </p:cTn>
                              </p:par>
                            </p:childTnLst>
                          </p:cTn>
                        </p:par>
                        <p:par>
                          <p:cTn id="59" fill="hold">
                            <p:stCondLst>
                              <p:cond delay="2750"/>
                            </p:stCondLst>
                            <p:childTnLst>
                              <p:par>
                                <p:cTn id="60" presetID="23" presetClass="entr" presetSubtype="272"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strVal val="2/3*#ppt_w"/>
                                          </p:val>
                                        </p:tav>
                                        <p:tav tm="100000">
                                          <p:val>
                                            <p:strVal val="#ppt_w"/>
                                          </p:val>
                                        </p:tav>
                                      </p:tavLst>
                                    </p:anim>
                                    <p:anim calcmode="lin" valueType="num">
                                      <p:cBhvr>
                                        <p:cTn id="63" dur="500" fill="hold"/>
                                        <p:tgtEl>
                                          <p:spTgt spid="25"/>
                                        </p:tgtEl>
                                        <p:attrNameLst>
                                          <p:attrName>ppt_h</p:attrName>
                                        </p:attrNameLst>
                                      </p:cBhvr>
                                      <p:tavLst>
                                        <p:tav tm="0">
                                          <p:val>
                                            <p:strVal val="2/3*#ppt_h"/>
                                          </p:val>
                                        </p:tav>
                                        <p:tav tm="100000">
                                          <p:val>
                                            <p:strVal val="#ppt_h"/>
                                          </p:val>
                                        </p:tav>
                                      </p:tavLst>
                                    </p:anim>
                                  </p:childTnLst>
                                </p:cTn>
                              </p:par>
                              <p:par>
                                <p:cTn id="64" presetID="10" presetClass="entr" presetSubtype="0" fill="hold"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35" grpId="0" animBg="1"/>
      <p:bldP spid="36" grpId="0" animBg="1"/>
      <p:bldP spid="37" grpId="0" animBg="1"/>
      <p:bldP spid="41" grpId="0"/>
      <p:bldP spid="55" grpId="0"/>
      <p:bldP spid="58" grpId="0" animBg="1"/>
      <p:bldP spid="59" grpId="0" animBg="1"/>
      <p:bldP spid="60" grpId="0" animBg="1"/>
      <p:bldP spid="61" grpId="0" animBg="1"/>
      <p:bldP spid="25"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D29FFF0F7FB1D4DA5B4F75C2F16D809" ma:contentTypeVersion="13" ma:contentTypeDescription="新しいドキュメントを作成します。" ma:contentTypeScope="" ma:versionID="0ca319c9d7780ebe70ff6054a3480a10">
  <xsd:schema xmlns:xsd="http://www.w3.org/2001/XMLSchema" xmlns:xs="http://www.w3.org/2001/XMLSchema" xmlns:p="http://schemas.microsoft.com/office/2006/metadata/properties" xmlns:ns2="4819dfdd-1db9-4565-a03a-e0c2d4bcdaa6" xmlns:ns3="263dbbe5-076b-4606-a03b-9598f5f2f35a" targetNamespace="http://schemas.microsoft.com/office/2006/metadata/properties" ma:root="true" ma:fieldsID="4a153cfbdbffbec3cd5701fe0dc7c1f5" ns2:_="" ns3:_="">
    <xsd:import namespace="4819dfdd-1db9-4565-a03a-e0c2d4bcdaa6"/>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19dfdd-1db9-4565-a03a-e0c2d4bcdaa6"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8960f5b-bad3-4a0c-bf75-a197bcc341c1}"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BCE82F-454C-4218-BBE0-5796359A00CE}">
  <ds:schemaRefs>
    <ds:schemaRef ds:uri="http://schemas.microsoft.com/sharepoint/v3/contenttype/forms"/>
  </ds:schemaRefs>
</ds:datastoreItem>
</file>

<file path=customXml/itemProps2.xml><?xml version="1.0" encoding="utf-8"?>
<ds:datastoreItem xmlns:ds="http://schemas.openxmlformats.org/officeDocument/2006/customXml" ds:itemID="{FA0E1905-9E60-4322-BB5B-49CD11E4F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19dfdd-1db9-4565-a03a-e0c2d4bcdaa6"/>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7119</TotalTime>
  <Words>2353</Words>
  <PresentationFormat>A4 210 x 297 mm</PresentationFormat>
  <Paragraphs>340</Paragraphs>
  <Slides>12</Slides>
  <Notes>12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BIZ UDPゴシック</vt:lpstr>
      <vt:lpstr>Meiryo UI</vt:lpstr>
      <vt:lpstr>ＭＳ Ｐゴシック</vt:lpstr>
      <vt:lpstr>PUDShinGoPr6N-DeBold</vt:lpstr>
      <vt:lpstr>メイリオ</vt:lpstr>
      <vt:lpstr>游ゴシック</vt:lpstr>
      <vt:lpstr>Arial</vt:lpstr>
      <vt:lpstr>Segoe UI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2024-10-08T08:14:55Z</cp:lastPrinted>
  <dcterms:created xsi:type="dcterms:W3CDTF">2021-12-14T02:29:36Z</dcterms:created>
  <dcterms:modified xsi:type="dcterms:W3CDTF">2024-11-13T08:43:21Z</dcterms:modified>
</cp:coreProperties>
</file>