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 id="2147483762" r:id="rId2"/>
  </p:sldMasterIdLst>
  <p:notesMasterIdLst>
    <p:notesMasterId r:id="rId5"/>
  </p:notesMasterIdLst>
  <p:sldIdLst>
    <p:sldId id="317" r:id="rId3"/>
    <p:sldId id="341" r:id="rId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391" autoAdjust="0"/>
  </p:normalViewPr>
  <p:slideViewPr>
    <p:cSldViewPr snapToGrid="0">
      <p:cViewPr varScale="1">
        <p:scale>
          <a:sx n="106" d="100"/>
          <a:sy n="106" d="100"/>
        </p:scale>
        <p:origin x="14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A43D5823-FF0A-42AF-94D3-BFE813F2C870}" type="datetimeFigureOut">
              <a:rPr kumimoji="1" lang="ja-JP" altLang="en-US" smtClean="0"/>
              <a:t>2023/1/30</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79C5F7C-2817-465C-AEEF-AAF9E192AB60}" type="slidenum">
              <a:rPr kumimoji="1" lang="ja-JP" altLang="en-US" smtClean="0"/>
              <a:t>‹#›</a:t>
            </a:fld>
            <a:endParaRPr kumimoji="1" lang="ja-JP" altLang="en-US"/>
          </a:p>
        </p:txBody>
      </p:sp>
    </p:spTree>
    <p:extLst>
      <p:ext uri="{BB962C8B-B14F-4D97-AF65-F5344CB8AC3E}">
        <p14:creationId xmlns:p14="http://schemas.microsoft.com/office/powerpoint/2010/main" val="29337711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54885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96827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07444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tIns="108000"/>
          <a:lstStyle/>
          <a:p>
            <a:r>
              <a:rPr kumimoji="1" lang="ja-JP" altLang="en-US" dirty="0"/>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dirty="0"/>
              <a:t>マスター サブタイトルの書式設定</a:t>
            </a:r>
          </a:p>
        </p:txBody>
      </p:sp>
    </p:spTree>
    <p:extLst>
      <p:ext uri="{BB962C8B-B14F-4D97-AF65-F5344CB8AC3E}">
        <p14:creationId xmlns:p14="http://schemas.microsoft.com/office/powerpoint/2010/main" val="4077055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906000" cy="458482"/>
          </a:xfrm>
          <a:solidFill>
            <a:srgbClr val="FFCE9E"/>
          </a:solidFill>
        </p:spPr>
        <p:txBody>
          <a:bodyPr lIns="72000" tIns="108000" rIns="72000" bIns="36000">
            <a:noAutofit/>
          </a:bodyPr>
          <a:lstStyle>
            <a:lvl1pPr>
              <a:defRPr sz="2400">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113442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6328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906000" cy="458482"/>
          </a:xfrm>
          <a:solidFill>
            <a:srgbClr val="FFCE9E"/>
          </a:solidFill>
        </p:spPr>
        <p:txBody>
          <a:bodyPr lIns="72000" tIns="108000" rIns="72000" bIns="36000">
            <a:noAutofit/>
          </a:bodyPr>
          <a:lstStyle>
            <a:lvl1pPr>
              <a:defRPr sz="2400">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268168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906000" cy="458482"/>
          </a:xfrm>
          <a:solidFill>
            <a:srgbClr val="FFCE9E"/>
          </a:solidFill>
        </p:spPr>
        <p:txBody>
          <a:bodyPr lIns="72000" tIns="108000" rIns="72000" bIns="36000">
            <a:noAutofit/>
          </a:bodyPr>
          <a:lstStyle>
            <a:lvl1pPr>
              <a:defRPr sz="2400">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5483785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0" y="274638"/>
            <a:ext cx="9906000" cy="458482"/>
          </a:xfrm>
          <a:solidFill>
            <a:srgbClr val="FFCE9E"/>
          </a:solidFill>
        </p:spPr>
        <p:txBody>
          <a:bodyPr lIns="72000" tIns="108000" rIns="72000" bIns="36000">
            <a:noAutofit/>
          </a:bodyPr>
          <a:lstStyle>
            <a:lvl1pPr>
              <a:defRPr sz="2400">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1357840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16050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3788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745813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619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31241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658740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29043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2023/1/30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73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7372D545-8467-428C-B4B7-668AFE11EB3F}" type="datetimeFigureOut">
              <a:rPr kumimoji="1" lang="ja-JP" altLang="en-US" smtClean="0"/>
              <a:t>2023/1/30</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72070013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0"/>
            <a:ext cx="9906000" cy="788352"/>
          </a:xfrm>
          <a:prstGeom prst="rect">
            <a:avLst/>
          </a:prstGeom>
        </p:spPr>
        <p:txBody>
          <a:bodyPr vert="horz" lIns="72000" tIns="108000" rIns="72000" bIns="3600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84421098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Lst>
  <p:txStyles>
    <p:titleStyle>
      <a:lvl1pPr algn="ctr" defTabSz="990570" rtl="0" eaLnBrk="1" latinLnBrk="0" hangingPunct="1">
        <a:spcBef>
          <a:spcPct val="0"/>
        </a:spcBef>
        <a:buNone/>
        <a:defRPr kumimoji="1" sz="3600"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itchFamily="34" charset="0"/>
        <a:buChar char="•"/>
        <a:defRPr kumimoji="1" sz="2800" kern="1200">
          <a:solidFill>
            <a:schemeClr val="tx1"/>
          </a:solidFill>
          <a:latin typeface="+mn-lt"/>
          <a:ea typeface="+mn-ea"/>
          <a:cs typeface="+mn-cs"/>
        </a:defRPr>
      </a:lvl1pPr>
      <a:lvl2pPr marL="804838" indent="-309553" algn="l" defTabSz="990570" rtl="0" eaLnBrk="1" latinLnBrk="0" hangingPunct="1">
        <a:spcBef>
          <a:spcPct val="20000"/>
        </a:spcBef>
        <a:buFont typeface="Arial" pitchFamily="34" charset="0"/>
        <a:buChar char="–"/>
        <a:defRPr kumimoji="1" sz="2400" kern="1200">
          <a:solidFill>
            <a:schemeClr val="tx1"/>
          </a:solidFill>
          <a:latin typeface="+mn-lt"/>
          <a:ea typeface="+mn-ea"/>
          <a:cs typeface="+mn-cs"/>
        </a:defRPr>
      </a:lvl2pPr>
      <a:lvl3pPr marL="1238212" indent="-247642" algn="l" defTabSz="990570" rtl="0" eaLnBrk="1" latinLnBrk="0" hangingPunct="1">
        <a:spcBef>
          <a:spcPct val="20000"/>
        </a:spcBef>
        <a:buFont typeface="Arial" pitchFamily="34" charset="0"/>
        <a:buChar char="•"/>
        <a:defRPr kumimoji="1" sz="2000" kern="1200">
          <a:solidFill>
            <a:schemeClr val="tx1"/>
          </a:solidFill>
          <a:latin typeface="+mn-lt"/>
          <a:ea typeface="+mn-ea"/>
          <a:cs typeface="+mn-cs"/>
        </a:defRPr>
      </a:lvl3pPr>
      <a:lvl4pPr marL="1733497" indent="-247642" algn="l" defTabSz="990570" rtl="0" eaLnBrk="1" latinLnBrk="0" hangingPunct="1">
        <a:spcBef>
          <a:spcPct val="20000"/>
        </a:spcBef>
        <a:buFont typeface="Arial" pitchFamily="34" charset="0"/>
        <a:buChar char="–"/>
        <a:defRPr kumimoji="1" sz="1800" kern="1200">
          <a:solidFill>
            <a:schemeClr val="tx1"/>
          </a:solidFill>
          <a:latin typeface="+mn-lt"/>
          <a:ea typeface="+mn-ea"/>
          <a:cs typeface="+mn-cs"/>
        </a:defRPr>
      </a:lvl4pPr>
      <a:lvl5pPr marL="2228781" indent="-247642" algn="l" defTabSz="990570" rtl="0" eaLnBrk="1" latinLnBrk="0" hangingPunct="1">
        <a:spcBef>
          <a:spcPct val="20000"/>
        </a:spcBef>
        <a:buFont typeface="Arial" pitchFamily="34" charset="0"/>
        <a:buChar char="»"/>
        <a:defRPr kumimoji="1" sz="1800" kern="1200">
          <a:solidFill>
            <a:schemeClr val="tx1"/>
          </a:solidFill>
          <a:latin typeface="+mn-lt"/>
          <a:ea typeface="+mn-ea"/>
          <a:cs typeface="+mn-cs"/>
        </a:defRPr>
      </a:lvl5pPr>
      <a:lvl6pPr marL="272406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3"/>
          <p:cNvSpPr txBox="1">
            <a:spLocks/>
          </p:cNvSpPr>
          <p:nvPr/>
        </p:nvSpPr>
        <p:spPr>
          <a:xfrm>
            <a:off x="0" y="11774"/>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医療</a:t>
            </a:r>
            <a:r>
              <a:rPr lang="en-US" altLang="ja-JP" sz="2000" dirty="0">
                <a:solidFill>
                  <a:prstClr val="black"/>
                </a:solidFill>
                <a:latin typeface="メイリオ" panose="020B0604030504040204" pitchFamily="50" charset="-128"/>
                <a:ea typeface="メイリオ" panose="020B0604030504040204" pitchFamily="50" charset="-128"/>
              </a:rPr>
              <a:t>DX</a:t>
            </a:r>
            <a:r>
              <a:rPr lang="ja-JP" altLang="en-US" sz="2000" dirty="0">
                <a:solidFill>
                  <a:prstClr val="black"/>
                </a:solidFill>
                <a:latin typeface="メイリオ" panose="020B0604030504040204" pitchFamily="50" charset="-128"/>
                <a:ea typeface="メイリオ" panose="020B0604030504040204" pitchFamily="50" charset="-128"/>
              </a:rPr>
              <a:t>の推進のためのオンライン資格確認の導入・普及に関する加算の特例措置</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sp>
        <p:nvSpPr>
          <p:cNvPr id="7" name="正方形/長方形 6"/>
          <p:cNvSpPr/>
          <p:nvPr/>
        </p:nvSpPr>
        <p:spPr>
          <a:xfrm>
            <a:off x="0" y="1819352"/>
            <a:ext cx="9757661" cy="4834539"/>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marR="0" lvl="0" indent="-179388" algn="l"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（１）初診時・調剤時の加算の特例　</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914400" rtl="0" eaLnBrk="1" fontAlgn="auto" latinLnBrk="0" hangingPunct="1">
              <a:lnSpc>
                <a:spcPts val="14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施設基準を満たす保険医療機関</a:t>
            </a:r>
            <a:r>
              <a:rPr kumimoji="1"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・保険薬局において、初診又は調剤を行った場合における評価の特例</a:t>
            </a:r>
            <a:endParaRPr kumimoji="1" lang="en-US" altLang="ja-JP"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40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・初診料</a:t>
            </a:r>
            <a:r>
              <a:rPr kumimoji="1" lang="ja-JP" altLang="en-US" sz="140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（医科・歯科）</a:t>
            </a:r>
            <a:endParaRPr kumimoji="1" lang="en-US" altLang="ja-JP" sz="1400"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lvl="0">
              <a:lnSpc>
                <a:spcPts val="1400"/>
              </a:lnSpc>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医療情報・システム基盤整備体制充</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実加算１</a:t>
            </a:r>
            <a:r>
              <a:rPr lang="ja-JP" altLang="en-US" sz="1100" dirty="0">
                <a:solidFill>
                  <a:schemeClr val="tx1"/>
                </a:solidFill>
                <a:latin typeface="メイリオ" panose="020B0604030504040204" pitchFamily="50" charset="-128"/>
                <a:ea typeface="メイリオ" panose="020B0604030504040204" pitchFamily="50" charset="-128"/>
              </a:rPr>
              <a:t>（マイナンバーカードの利用なし</a:t>
            </a:r>
            <a:r>
              <a:rPr kumimoji="1" lang="ja-JP" altLang="en-US" sz="11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４点　→　</a:t>
            </a:r>
            <a:r>
              <a:rPr kumimoji="1"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６点</a:t>
            </a:r>
            <a:endParaRPr kumimoji="1" lang="en-US" altLang="ja-JP"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r>
              <a:rPr kumimoji="1" lang="ja-JP" altLang="en-US" sz="14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・調剤管理料（調剤）</a:t>
            </a:r>
            <a:endParaRPr kumimoji="1" lang="en-US" altLang="ja-JP" sz="14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lvl="0">
              <a:lnSpc>
                <a:spcPts val="1400"/>
              </a:lnSpc>
              <a:defRPr/>
            </a:pP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医療情報・システム基盤整備体制充実加算１</a:t>
            </a:r>
            <a:r>
              <a:rPr kumimoji="1" lang="ja-JP" altLang="en-US" sz="11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rPr>
              <a:t>マイナンバーカードの利用</a:t>
            </a:r>
            <a:r>
              <a:rPr kumimoji="1" lang="ja-JP" altLang="en-US" sz="11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なし）　</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３点</a:t>
            </a:r>
            <a:r>
              <a:rPr lang="ja-JP" altLang="en-US" sz="1100" dirty="0">
                <a:solidFill>
                  <a:schemeClr val="tx1"/>
                </a:solidFill>
                <a:latin typeface="メイリオ" panose="020B0604030504040204" pitchFamily="50" charset="-128"/>
                <a:ea typeface="メイリオ" panose="020B0604030504040204" pitchFamily="50" charset="-128"/>
              </a:rPr>
              <a:t>（６月に１回）</a:t>
            </a:r>
            <a:r>
              <a:rPr kumimoji="1" lang="ja-JP" altLang="en-US" sz="11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　</a:t>
            </a:r>
            <a:r>
              <a:rPr kumimoji="1"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rPr>
              <a:t>４点</a:t>
            </a:r>
            <a:endParaRPr kumimoji="1" lang="en-US" altLang="ja-JP"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ts val="900"/>
              </a:lnSpc>
              <a:spcBef>
                <a:spcPts val="0"/>
              </a:spcBef>
              <a:spcAft>
                <a:spcPts val="0"/>
              </a:spcAft>
              <a:buClrTx/>
              <a:buSzTx/>
              <a:buFontTx/>
              <a:buNone/>
              <a:tabLst/>
              <a:defRPr/>
            </a:pPr>
            <a:endParaRPr kumimoji="1" lang="en-US" altLang="ja-JP"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（２）再診時の加算の特例</a:t>
            </a:r>
            <a:endParaRPr kumimoji="1" lang="en-US" altLang="ja-JP"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914400" rtl="0" eaLnBrk="1" fontAlgn="auto" latinLnBrk="0" hangingPunct="1">
              <a:lnSpc>
                <a:spcPts val="14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施設基準を満たす保険医療機関を受診した患者に対し、再診を行った場合における評価を設ける</a:t>
            </a:r>
            <a:endParaRPr kumimoji="1" lang="en-US" altLang="ja-JP" sz="14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・再診料</a:t>
            </a:r>
            <a:endParaRPr kumimoji="1" lang="en-US" altLang="ja-JP" sz="140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lvl="0">
              <a:lnSpc>
                <a:spcPts val="1400"/>
              </a:lnSpc>
              <a:defRPr/>
            </a:pPr>
            <a:r>
              <a:rPr kumimoji="1" lang="ja-JP" altLang="en-US" sz="1400" b="1" i="0"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（新）　医療情報・システム基盤整備体制充実加算３</a:t>
            </a:r>
            <a:r>
              <a:rPr kumimoji="1" lang="ja-JP" altLang="en-US" sz="1200" i="0"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lang="ja-JP" altLang="en-US" sz="1200" dirty="0">
                <a:solidFill>
                  <a:schemeClr val="tx1"/>
                </a:solidFill>
                <a:latin typeface="メイリオ" panose="020B0604030504040204" pitchFamily="50" charset="-128"/>
                <a:ea typeface="メイリオ" panose="020B0604030504040204" pitchFamily="50" charset="-128"/>
              </a:rPr>
              <a:t>マイナンバーカードの利用</a:t>
            </a:r>
            <a:r>
              <a:rPr kumimoji="1" lang="ja-JP" altLang="en-US" sz="1200" i="0"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なし）</a:t>
            </a:r>
            <a:r>
              <a:rPr kumimoji="1" lang="ja-JP" altLang="en-US" sz="14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r>
              <a:rPr kumimoji="1"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２点</a:t>
            </a:r>
            <a:r>
              <a:rPr kumimoji="1" lang="ja-JP" altLang="en-US" sz="11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（１月に１回）</a:t>
            </a:r>
            <a:r>
              <a:rPr kumimoji="1"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a:t>
            </a:r>
            <a:endParaRPr kumimoji="1" lang="en-US" altLang="ja-JP"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914400" rtl="0" eaLnBrk="1" fontAlgn="auto" latinLnBrk="0" hangingPunct="1">
              <a:lnSpc>
                <a:spcPts val="14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914400"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（３）加算要件の特例（オンライン請求の要件）</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358775" lvl="0" indent="-358775">
              <a:lnSpc>
                <a:spcPts val="1400"/>
              </a:lnSpc>
              <a:defRPr/>
            </a:pPr>
            <a:r>
              <a:rPr lang="ja-JP" altLang="en-US" sz="1400" dirty="0">
                <a:solidFill>
                  <a:prstClr val="black"/>
                </a:solidFill>
                <a:latin typeface="メイリオ" panose="020B0604030504040204" pitchFamily="50" charset="-128"/>
                <a:ea typeface="メイリオ" panose="020B0604030504040204" pitchFamily="50" charset="-128"/>
              </a:rPr>
              <a:t>　　　</a:t>
            </a:r>
            <a:r>
              <a:rPr lang="ja-JP" altLang="en-US" sz="1300" dirty="0">
                <a:solidFill>
                  <a:prstClr val="black"/>
                </a:solidFill>
                <a:latin typeface="メイリオ" panose="020B0604030504040204" pitchFamily="50" charset="-128"/>
                <a:ea typeface="メイリオ" panose="020B0604030504040204" pitchFamily="50" charset="-128"/>
              </a:rPr>
              <a:t>現行の加算は、オンライン請求を行っていることが要件となっているが、オンライン請求を令和５年</a:t>
            </a:r>
            <a:r>
              <a:rPr lang="en-US" altLang="ja-JP" sz="1300" dirty="0">
                <a:solidFill>
                  <a:prstClr val="black"/>
                </a:solidFill>
                <a:latin typeface="メイリオ" panose="020B0604030504040204" pitchFamily="50" charset="-128"/>
                <a:ea typeface="メイリオ" panose="020B0604030504040204" pitchFamily="50" charset="-128"/>
              </a:rPr>
              <a:t>12</a:t>
            </a:r>
            <a:r>
              <a:rPr lang="ja-JP" altLang="en-US" sz="1300" dirty="0">
                <a:solidFill>
                  <a:prstClr val="black"/>
                </a:solidFill>
                <a:latin typeface="メイリオ" panose="020B0604030504040204" pitchFamily="50" charset="-128"/>
                <a:ea typeface="メイリオ" panose="020B0604030504040204" pitchFamily="50" charset="-128"/>
              </a:rPr>
              <a:t>月</a:t>
            </a:r>
            <a:r>
              <a:rPr lang="en-US" altLang="ja-JP" sz="1300" dirty="0">
                <a:solidFill>
                  <a:prstClr val="black"/>
                </a:solidFill>
                <a:latin typeface="メイリオ" panose="020B0604030504040204" pitchFamily="50" charset="-128"/>
                <a:ea typeface="メイリオ" panose="020B0604030504040204" pitchFamily="50" charset="-128"/>
              </a:rPr>
              <a:t>31</a:t>
            </a:r>
            <a:r>
              <a:rPr lang="ja-JP" altLang="en-US" sz="1300" dirty="0">
                <a:solidFill>
                  <a:prstClr val="black"/>
                </a:solidFill>
                <a:latin typeface="メイリオ" panose="020B0604030504040204" pitchFamily="50" charset="-128"/>
                <a:ea typeface="メイリオ" panose="020B0604030504040204" pitchFamily="50" charset="-128"/>
              </a:rPr>
              <a:t>日までに開始する旨の届出を行っている保険医療機関・保険薬局は、令和５年</a:t>
            </a:r>
            <a:r>
              <a:rPr lang="en-US" altLang="ja-JP" sz="1300" dirty="0">
                <a:solidFill>
                  <a:prstClr val="black"/>
                </a:solidFill>
                <a:latin typeface="メイリオ" panose="020B0604030504040204" pitchFamily="50" charset="-128"/>
                <a:ea typeface="メイリオ" panose="020B0604030504040204" pitchFamily="50" charset="-128"/>
              </a:rPr>
              <a:t>12</a:t>
            </a:r>
            <a:r>
              <a:rPr lang="ja-JP" altLang="en-US" sz="1300" dirty="0">
                <a:solidFill>
                  <a:prstClr val="black"/>
                </a:solidFill>
                <a:latin typeface="メイリオ" panose="020B0604030504040204" pitchFamily="50" charset="-128"/>
                <a:ea typeface="メイリオ" panose="020B0604030504040204" pitchFamily="50" charset="-128"/>
              </a:rPr>
              <a:t>月</a:t>
            </a:r>
            <a:r>
              <a:rPr lang="en-US" altLang="ja-JP" sz="1300" dirty="0">
                <a:solidFill>
                  <a:prstClr val="black"/>
                </a:solidFill>
                <a:latin typeface="メイリオ" panose="020B0604030504040204" pitchFamily="50" charset="-128"/>
                <a:ea typeface="メイリオ" panose="020B0604030504040204" pitchFamily="50" charset="-128"/>
              </a:rPr>
              <a:t>31</a:t>
            </a:r>
            <a:r>
              <a:rPr lang="ja-JP" altLang="en-US" sz="1300" dirty="0">
                <a:solidFill>
                  <a:prstClr val="black"/>
                </a:solidFill>
                <a:latin typeface="メイリオ" panose="020B0604030504040204" pitchFamily="50" charset="-128"/>
                <a:ea typeface="メイリオ" panose="020B0604030504040204" pitchFamily="50" charset="-128"/>
              </a:rPr>
              <a:t>日までの間に限り、この要件を満たすものとみなす。</a:t>
            </a:r>
          </a:p>
          <a:p>
            <a:pPr marL="179388" marR="0" lvl="0" indent="-179388" algn="l" defTabSz="914400" rtl="0" eaLnBrk="1" fontAlgn="auto" latinLnBrk="0" hangingPunct="1">
              <a:lnSpc>
                <a:spcPts val="14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914400" rtl="0" eaLnBrk="1" fontAlgn="auto" latinLnBrk="0" hangingPunct="1">
              <a:lnSpc>
                <a:spcPts val="14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 name="角丸四角形 21"/>
          <p:cNvSpPr/>
          <p:nvPr/>
        </p:nvSpPr>
        <p:spPr>
          <a:xfrm>
            <a:off x="48239" y="1524114"/>
            <a:ext cx="3966087" cy="254987"/>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医療情報・システム基盤整備体制充実加算</a:t>
            </a:r>
          </a:p>
        </p:txBody>
      </p:sp>
      <p:cxnSp>
        <p:nvCxnSpPr>
          <p:cNvPr id="16" name="直線コネクタ 15"/>
          <p:cNvCxnSpPr/>
          <p:nvPr/>
        </p:nvCxnSpPr>
        <p:spPr>
          <a:xfrm>
            <a:off x="0" y="404664"/>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
        <p:nvSpPr>
          <p:cNvPr id="20" name="正方形/長方形 19"/>
          <p:cNvSpPr/>
          <p:nvPr/>
        </p:nvSpPr>
        <p:spPr>
          <a:xfrm>
            <a:off x="48239" y="513921"/>
            <a:ext cx="9809522" cy="976046"/>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9388" lvl="0" indent="-179388">
              <a:spcBef>
                <a:spcPts val="300"/>
              </a:spcBef>
              <a:defRPr/>
            </a:pPr>
            <a:r>
              <a:rPr lang="ja-JP" altLang="en-US" sz="1300" dirty="0">
                <a:solidFill>
                  <a:prstClr val="black"/>
                </a:solidFill>
                <a:latin typeface="メイリオ" panose="020B0604030504040204" pitchFamily="50" charset="-128"/>
                <a:ea typeface="メイリオ" panose="020B0604030504040204" pitchFamily="50" charset="-128"/>
              </a:rPr>
              <a:t>○　医療</a:t>
            </a:r>
            <a:r>
              <a:rPr lang="en-US" altLang="ja-JP" sz="1300" dirty="0">
                <a:solidFill>
                  <a:prstClr val="black"/>
                </a:solidFill>
                <a:latin typeface="メイリオ" panose="020B0604030504040204" pitchFamily="50" charset="-128"/>
                <a:ea typeface="メイリオ" panose="020B0604030504040204" pitchFamily="50" charset="-128"/>
              </a:rPr>
              <a:t>DX</a:t>
            </a:r>
            <a:r>
              <a:rPr lang="ja-JP" altLang="en-US" sz="1300" dirty="0">
                <a:solidFill>
                  <a:prstClr val="black"/>
                </a:solidFill>
                <a:latin typeface="メイリオ" panose="020B0604030504040204" pitchFamily="50" charset="-128"/>
                <a:ea typeface="メイリオ" panose="020B0604030504040204" pitchFamily="50" charset="-128"/>
              </a:rPr>
              <a:t>の推進のためのオンライン資格確認の導入・普及の徹底の観点から、「医療情報・システム基盤整備体制充実加算」について、</a:t>
            </a:r>
            <a:r>
              <a:rPr lang="ja-JP" altLang="en-US" sz="1300" b="1" dirty="0">
                <a:solidFill>
                  <a:prstClr val="black"/>
                </a:solidFill>
                <a:latin typeface="メイリオ" panose="020B0604030504040204" pitchFamily="50" charset="-128"/>
                <a:ea typeface="メイリオ" panose="020B0604030504040204" pitchFamily="50" charset="-128"/>
              </a:rPr>
              <a:t>（１）</a:t>
            </a:r>
            <a:r>
              <a:rPr lang="ja-JP" altLang="en-US" sz="1300" b="1" u="sng" dirty="0">
                <a:solidFill>
                  <a:prstClr val="black"/>
                </a:solidFill>
                <a:latin typeface="メイリオ" panose="020B0604030504040204" pitchFamily="50" charset="-128"/>
                <a:ea typeface="メイリオ" panose="020B0604030504040204" pitchFamily="50" charset="-128"/>
              </a:rPr>
              <a:t>初診時・調剤時の評価を見直す</a:t>
            </a:r>
            <a:r>
              <a:rPr lang="ja-JP" altLang="en-US" sz="1300" dirty="0">
                <a:solidFill>
                  <a:prstClr val="black"/>
                </a:solidFill>
                <a:latin typeface="メイリオ" panose="020B0604030504040204" pitchFamily="50" charset="-128"/>
                <a:ea typeface="メイリオ" panose="020B0604030504040204" pitchFamily="50" charset="-128"/>
              </a:rPr>
              <a:t>とともに、</a:t>
            </a:r>
            <a:r>
              <a:rPr lang="ja-JP" altLang="en-US" sz="1300" b="1" dirty="0">
                <a:solidFill>
                  <a:prstClr val="black"/>
                </a:solidFill>
                <a:latin typeface="メイリオ" panose="020B0604030504040204" pitchFamily="50" charset="-128"/>
                <a:ea typeface="メイリオ" panose="020B0604030504040204" pitchFamily="50" charset="-128"/>
              </a:rPr>
              <a:t>（２）</a:t>
            </a:r>
            <a:r>
              <a:rPr lang="ja-JP" altLang="en-US" sz="1300" b="1" u="sng" dirty="0">
                <a:solidFill>
                  <a:prstClr val="black"/>
                </a:solidFill>
                <a:latin typeface="メイリオ" panose="020B0604030504040204" pitchFamily="50" charset="-128"/>
                <a:ea typeface="メイリオ" panose="020B0604030504040204" pitchFamily="50" charset="-128"/>
              </a:rPr>
              <a:t>再診時についても新たに評価</a:t>
            </a:r>
            <a:r>
              <a:rPr lang="ja-JP" altLang="en-US" sz="1300" dirty="0">
                <a:solidFill>
                  <a:prstClr val="black"/>
                </a:solidFill>
                <a:latin typeface="メイリオ" panose="020B0604030504040204" pitchFamily="50" charset="-128"/>
                <a:ea typeface="メイリオ" panose="020B0604030504040204" pitchFamily="50" charset="-128"/>
              </a:rPr>
              <a:t>を行う特例措置を講ずる。</a:t>
            </a:r>
          </a:p>
          <a:p>
            <a:pPr lvl="0">
              <a:spcBef>
                <a:spcPts val="300"/>
              </a:spcBef>
              <a:defRPr/>
            </a:pPr>
            <a:r>
              <a:rPr lang="ja-JP" altLang="en-US" sz="1300" dirty="0">
                <a:solidFill>
                  <a:prstClr val="black"/>
                </a:solidFill>
                <a:latin typeface="メイリオ" panose="020B0604030504040204" pitchFamily="50" charset="-128"/>
                <a:ea typeface="メイリオ" panose="020B0604030504040204" pitchFamily="50" charset="-128"/>
              </a:rPr>
              <a:t>○　また、あわせてオンライン請求を更に普及する観点から、</a:t>
            </a:r>
            <a:r>
              <a:rPr lang="ja-JP" altLang="en-US" sz="1300" b="1" dirty="0">
                <a:solidFill>
                  <a:prstClr val="black"/>
                </a:solidFill>
                <a:latin typeface="メイリオ" panose="020B0604030504040204" pitchFamily="50" charset="-128"/>
                <a:ea typeface="メイリオ" panose="020B0604030504040204" pitchFamily="50" charset="-128"/>
              </a:rPr>
              <a:t>（３）</a:t>
            </a:r>
            <a:r>
              <a:rPr lang="ja-JP" altLang="en-US" sz="1300" b="1" u="sng" dirty="0">
                <a:solidFill>
                  <a:prstClr val="black"/>
                </a:solidFill>
                <a:latin typeface="メイリオ" panose="020B0604030504040204" pitchFamily="50" charset="-128"/>
                <a:ea typeface="メイリオ" panose="020B0604030504040204" pitchFamily="50" charset="-128"/>
              </a:rPr>
              <a:t>当該加算の算定要件を見直す</a:t>
            </a:r>
            <a:r>
              <a:rPr lang="ja-JP" altLang="en-US" sz="1300" dirty="0">
                <a:solidFill>
                  <a:prstClr val="black"/>
                </a:solidFill>
                <a:latin typeface="メイリオ" panose="020B0604030504040204" pitchFamily="50" charset="-128"/>
                <a:ea typeface="メイリオ" panose="020B0604030504040204" pitchFamily="50" charset="-128"/>
              </a:rPr>
              <a:t>特例措置を講ずることとする。</a:t>
            </a:r>
            <a:endParaRPr lang="en-US" altLang="ja-JP" sz="1300" dirty="0">
              <a:solidFill>
                <a:prstClr val="black"/>
              </a:solidFill>
              <a:latin typeface="メイリオ" panose="020B0604030504040204" pitchFamily="50" charset="-128"/>
              <a:ea typeface="メイリオ" panose="020B0604030504040204" pitchFamily="50" charset="-128"/>
            </a:endParaRPr>
          </a:p>
          <a:p>
            <a:pPr lvl="0">
              <a:spcBef>
                <a:spcPts val="300"/>
              </a:spcBef>
              <a:defRPr/>
            </a:pPr>
            <a:r>
              <a:rPr lang="ja-JP" altLang="en-US" sz="1300" dirty="0">
                <a:solidFill>
                  <a:prstClr val="black"/>
                </a:solidFill>
                <a:latin typeface="メイリオ" panose="020B0604030504040204" pitchFamily="50" charset="-128"/>
                <a:ea typeface="メイリオ" panose="020B0604030504040204" pitchFamily="50" charset="-128"/>
              </a:rPr>
              <a:t>○　これらの特例措置を</a:t>
            </a:r>
            <a:r>
              <a:rPr lang="ja-JP" altLang="en-US" sz="1300" b="1" u="sng" dirty="0">
                <a:solidFill>
                  <a:prstClr val="black"/>
                </a:solidFill>
                <a:latin typeface="メイリオ" panose="020B0604030504040204" pitchFamily="50" charset="-128"/>
                <a:ea typeface="メイリオ" panose="020B0604030504040204" pitchFamily="50" charset="-128"/>
              </a:rPr>
              <a:t>令和５年４月から</a:t>
            </a:r>
            <a:r>
              <a:rPr lang="en-US" altLang="ja-JP" sz="1300" b="1" u="sng" dirty="0">
                <a:solidFill>
                  <a:prstClr val="black"/>
                </a:solidFill>
                <a:latin typeface="メイリオ" panose="020B0604030504040204" pitchFamily="50" charset="-128"/>
                <a:ea typeface="メイリオ" panose="020B0604030504040204" pitchFamily="50" charset="-128"/>
              </a:rPr>
              <a:t>12</a:t>
            </a:r>
            <a:r>
              <a:rPr lang="ja-JP" altLang="en-US" sz="1300" b="1" u="sng" dirty="0">
                <a:solidFill>
                  <a:prstClr val="black"/>
                </a:solidFill>
                <a:latin typeface="メイリオ" panose="020B0604030504040204" pitchFamily="50" charset="-128"/>
                <a:ea typeface="メイリオ" panose="020B0604030504040204" pitchFamily="50" charset="-128"/>
              </a:rPr>
              <a:t>月まで（９か月間）時限的に適用</a:t>
            </a:r>
            <a:r>
              <a:rPr lang="ja-JP" altLang="en-US" sz="1300" dirty="0">
                <a:solidFill>
                  <a:prstClr val="black"/>
                </a:solidFill>
                <a:latin typeface="メイリオ" panose="020B0604030504040204" pitchFamily="50" charset="-128"/>
                <a:ea typeface="メイリオ" panose="020B0604030504040204" pitchFamily="50" charset="-128"/>
              </a:rPr>
              <a:t>する</a:t>
            </a:r>
            <a:r>
              <a:rPr lang="ja-JP" altLang="en-US" sz="1400" dirty="0">
                <a:solidFill>
                  <a:prstClr val="black"/>
                </a:solidFill>
                <a:latin typeface="メイリオ" panose="020B0604030504040204" pitchFamily="50" charset="-128"/>
                <a:ea typeface="メイリオ" panose="020B0604030504040204" pitchFamily="50" charset="-128"/>
              </a:rPr>
              <a:t>。</a:t>
            </a:r>
          </a:p>
        </p:txBody>
      </p:sp>
      <p:graphicFrame>
        <p:nvGraphicFramePr>
          <p:cNvPr id="17" name="表 16"/>
          <p:cNvGraphicFramePr>
            <a:graphicFrameLocks noGrp="1"/>
          </p:cNvGraphicFramePr>
          <p:nvPr>
            <p:extLst>
              <p:ext uri="{D42A27DB-BD31-4B8C-83A1-F6EECF244321}">
                <p14:modId xmlns:p14="http://schemas.microsoft.com/office/powerpoint/2010/main" val="3823557862"/>
              </p:ext>
            </p:extLst>
          </p:nvPr>
        </p:nvGraphicFramePr>
        <p:xfrm>
          <a:off x="693865" y="4543287"/>
          <a:ext cx="8482410" cy="2213610"/>
        </p:xfrm>
        <a:graphic>
          <a:graphicData uri="http://schemas.openxmlformats.org/drawingml/2006/table">
            <a:tbl>
              <a:tblPr firstRow="1" firstCol="1" bandRow="1"/>
              <a:tblGrid>
                <a:gridCol w="741675">
                  <a:extLst>
                    <a:ext uri="{9D8B030D-6E8A-4147-A177-3AD203B41FA5}">
                      <a16:colId xmlns:a16="http://schemas.microsoft.com/office/drawing/2014/main" val="4121292487"/>
                    </a:ext>
                  </a:extLst>
                </a:gridCol>
                <a:gridCol w="3199212">
                  <a:extLst>
                    <a:ext uri="{9D8B030D-6E8A-4147-A177-3AD203B41FA5}">
                      <a16:colId xmlns:a16="http://schemas.microsoft.com/office/drawing/2014/main" val="2045254738"/>
                    </a:ext>
                  </a:extLst>
                </a:gridCol>
                <a:gridCol w="1918447">
                  <a:extLst>
                    <a:ext uri="{9D8B030D-6E8A-4147-A177-3AD203B41FA5}">
                      <a16:colId xmlns:a16="http://schemas.microsoft.com/office/drawing/2014/main" val="1365305137"/>
                    </a:ext>
                  </a:extLst>
                </a:gridCol>
                <a:gridCol w="2623076">
                  <a:extLst>
                    <a:ext uri="{9D8B030D-6E8A-4147-A177-3AD203B41FA5}">
                      <a16:colId xmlns:a16="http://schemas.microsoft.com/office/drawing/2014/main" val="304348568"/>
                    </a:ext>
                  </a:extLst>
                </a:gridCol>
              </a:tblGrid>
              <a:tr h="132952">
                <a:tc gridSpan="2">
                  <a:txBody>
                    <a:bodyPr/>
                    <a:lstStyle/>
                    <a:p>
                      <a:pPr algn="ctr">
                        <a:lnSpc>
                          <a:spcPct val="100000"/>
                        </a:lnSpc>
                        <a:spcAft>
                          <a:spcPts val="0"/>
                        </a:spcAft>
                      </a:pPr>
                      <a:endParaRPr lang="en-US" altLang="ja-JP" sz="1600" b="1" kern="100" dirty="0">
                        <a:effectLst/>
                        <a:latin typeface="+mn-ea"/>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00000"/>
                        </a:lnSpc>
                        <a:spcAft>
                          <a:spcPts val="0"/>
                        </a:spcAft>
                      </a:pPr>
                      <a:endParaRPr lang="en-US" altLang="ja-JP" sz="1400" b="1" kern="100" dirty="0">
                        <a:effectLst/>
                        <a:latin typeface="+mn-ea"/>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sz="1600" b="1" kern="100" dirty="0">
                          <a:effectLst/>
                          <a:latin typeface="+mn-ea"/>
                          <a:ea typeface="+mn-ea"/>
                          <a:cs typeface="Times New Roman" panose="02020603050405020304" pitchFamily="18" charset="0"/>
                        </a:rPr>
                        <a:t>現行</a:t>
                      </a:r>
                      <a:r>
                        <a:rPr lang="ja-JP" altLang="en-US" sz="1600" b="1" kern="100" dirty="0">
                          <a:effectLst/>
                          <a:latin typeface="+mn-ea"/>
                          <a:ea typeface="+mn-ea"/>
                          <a:cs typeface="Times New Roman" panose="02020603050405020304" pitchFamily="18" charset="0"/>
                        </a:rPr>
                        <a:t>の加算</a:t>
                      </a:r>
                      <a:endParaRPr lang="en-US" altLang="ja-JP" sz="1600" b="1" kern="100" dirty="0">
                        <a:effectLst/>
                        <a:latin typeface="+mn-ea"/>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0000"/>
                        </a:lnSpc>
                        <a:spcAft>
                          <a:spcPts val="0"/>
                        </a:spcAft>
                      </a:pPr>
                      <a:r>
                        <a:rPr lang="ja-JP" altLang="en-US" sz="1600" b="1" u="none" kern="100" dirty="0">
                          <a:effectLst/>
                          <a:latin typeface="+mn-ea"/>
                          <a:ea typeface="+mn-ea"/>
                          <a:cs typeface="Times New Roman" panose="02020603050405020304" pitchFamily="18" charset="0"/>
                        </a:rPr>
                        <a:t>特例措置</a:t>
                      </a:r>
                      <a:r>
                        <a:rPr lang="ja-JP" altLang="en-US" sz="1200" b="1" u="none" kern="100" dirty="0">
                          <a:effectLst/>
                          <a:latin typeface="+mn-ea"/>
                          <a:ea typeface="+mn-ea"/>
                          <a:cs typeface="Times New Roman" panose="02020603050405020304" pitchFamily="18" charset="0"/>
                        </a:rPr>
                        <a:t>（令和５年４～</a:t>
                      </a:r>
                      <a:r>
                        <a:rPr lang="en-US" altLang="ja-JP" sz="1200" b="1" u="none" kern="100" dirty="0">
                          <a:effectLst/>
                          <a:latin typeface="+mn-ea"/>
                          <a:ea typeface="+mn-ea"/>
                          <a:cs typeface="Times New Roman" panose="02020603050405020304" pitchFamily="18" charset="0"/>
                        </a:rPr>
                        <a:t>12</a:t>
                      </a:r>
                      <a:r>
                        <a:rPr lang="ja-JP" altLang="en-US" sz="1200" b="1" u="none" kern="100" dirty="0">
                          <a:effectLst/>
                          <a:latin typeface="+mn-ea"/>
                          <a:ea typeface="+mn-ea"/>
                          <a:cs typeface="Times New Roman" panose="02020603050405020304" pitchFamily="18" charset="0"/>
                        </a:rPr>
                        <a:t>月）</a:t>
                      </a:r>
                      <a:endParaRPr lang="en-US" altLang="ja-JP" sz="1200" b="1" u="none" kern="100" dirty="0">
                        <a:effectLst/>
                        <a:latin typeface="+mn-ea"/>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60414645"/>
                  </a:ext>
                </a:extLst>
              </a:tr>
              <a:tr h="13295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初診</a:t>
                      </a:r>
                      <a:endParaRPr kumimoji="1" lang="en-US" altLang="ja-JP" sz="1600" b="1"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マイナンバーカードを利用しない</a:t>
                      </a:r>
                      <a:endPar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４点</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sng"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６点</a:t>
                      </a:r>
                      <a:endParaRPr kumimoji="1" lang="en-US" altLang="ja-JP" sz="1600" b="0" i="0" u="sng"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2565145"/>
                  </a:ext>
                </a:extLst>
              </a:tr>
              <a:tr h="132952">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a:t>
                      </a:r>
                      <a:r>
                        <a:rPr kumimoji="1" lang="ja-JP" altLang="en-US"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　利用する　</a:t>
                      </a:r>
                      <a:endPar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２点</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２点</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5096359"/>
                  </a:ext>
                </a:extLst>
              </a:tr>
              <a:tr h="13295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再診</a:t>
                      </a:r>
                      <a:endParaRPr kumimoji="1" lang="en-US" altLang="ja-JP" sz="1600" b="1"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マイナンバーカードを利用しない</a:t>
                      </a:r>
                      <a:endPar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a:t>
                      </a: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sng"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２点</a:t>
                      </a:r>
                      <a:endParaRPr kumimoji="1" lang="en-US" altLang="ja-JP" sz="1600" b="0" i="0" u="sng"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5177216"/>
                  </a:ext>
                </a:extLst>
              </a:tr>
              <a:tr h="13295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a:t>
                      </a:r>
                      <a:r>
                        <a:rPr kumimoji="1" lang="ja-JP" altLang="en-US"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　利用する場合　</a:t>
                      </a:r>
                      <a:endPar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a:t>
                      </a: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a:t>
                      </a: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3504639"/>
                  </a:ext>
                </a:extLst>
              </a:tr>
              <a:tr h="13295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調剤</a:t>
                      </a:r>
                      <a:endParaRPr kumimoji="1" lang="en-US" altLang="ja-JP" sz="1600" b="1"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rPr>
                        <a:t>マイナンバーカードを利用しない</a:t>
                      </a:r>
                      <a:endParaRPr kumimoji="1" lang="en-US" altLang="ja-JP" sz="1600" b="0" i="0" u="none" strike="noStrike" kern="100" cap="none" spc="0" normalizeH="0" baseline="0" noProof="0" dirty="0">
                        <a:ln>
                          <a:noFill/>
                        </a:ln>
                        <a:solidFill>
                          <a:schemeClr val="tx1"/>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３点</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sng"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４点</a:t>
                      </a:r>
                      <a:endParaRPr kumimoji="1" lang="en-US" altLang="ja-JP" sz="1600" b="0" i="0" u="sng"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4543436"/>
                  </a:ext>
                </a:extLst>
              </a:tr>
              <a:tr h="13295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a:t>
                      </a: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　利用する場合　</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12700" cap="flat" cmpd="sng" algn="ctr">
                      <a:solidFill>
                        <a:srgbClr val="000000"/>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１点</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rPr>
                        <a:t>１点</a:t>
                      </a:r>
                      <a:endParaRPr kumimoji="1" lang="en-US" altLang="ja-JP" sz="1600" b="0" i="0" u="none" strike="noStrike" kern="100" cap="none" spc="0" normalizeH="0" baseline="0" noProof="0" dirty="0">
                        <a:ln>
                          <a:noFill/>
                        </a:ln>
                        <a:solidFill>
                          <a:srgbClr val="000000"/>
                        </a:solidFill>
                        <a:effectLst/>
                        <a:uLnTx/>
                        <a:uFillTx/>
                        <a:latin typeface="メイリオ"/>
                        <a:ea typeface="+mn-ea"/>
                        <a:cs typeface="Times New Roman" panose="02020603050405020304" pitchFamily="18" charset="0"/>
                      </a:endParaRPr>
                    </a:p>
                  </a:txBody>
                  <a:tcPr marL="36195" marR="36195" marT="36195" marB="36195"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232380"/>
                  </a:ext>
                </a:extLst>
              </a:tr>
            </a:tbl>
          </a:graphicData>
        </a:graphic>
      </p:graphicFrame>
      <p:sp>
        <p:nvSpPr>
          <p:cNvPr id="24" name="正方形/長方形 23"/>
          <p:cNvSpPr/>
          <p:nvPr/>
        </p:nvSpPr>
        <p:spPr>
          <a:xfrm>
            <a:off x="6987396" y="1524114"/>
            <a:ext cx="2844434" cy="451406"/>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wrap="square" anchor="ctr">
            <a:spAutoFit/>
          </a:bodyPr>
          <a:lstStyle/>
          <a:p>
            <a:pPr lvl="0">
              <a:lnSpc>
                <a:spcPts val="1400"/>
              </a:lnSpc>
              <a:defRPr/>
            </a:pPr>
            <a:r>
              <a:rPr lang="en-US" altLang="ja-JP" sz="1200" b="1" dirty="0">
                <a:solidFill>
                  <a:prstClr val="black"/>
                </a:solidFill>
                <a:latin typeface="メイリオ" panose="020B0604030504040204" pitchFamily="50" charset="-128"/>
                <a:ea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rPr>
              <a:t>　本加算で、医療機関・薬局に</a:t>
            </a:r>
            <a:endParaRPr lang="en-US" altLang="ja-JP" sz="1200" b="1" dirty="0">
              <a:solidFill>
                <a:prstClr val="black"/>
              </a:solidFill>
              <a:latin typeface="メイリオ" panose="020B0604030504040204" pitchFamily="50" charset="-128"/>
              <a:ea typeface="メイリオ" panose="020B0604030504040204" pitchFamily="50" charset="-128"/>
            </a:endParaRPr>
          </a:p>
          <a:p>
            <a:pPr marL="179388" lvl="0" indent="-179388">
              <a:lnSpc>
                <a:spcPts val="1400"/>
              </a:lnSpc>
              <a:defRPr/>
            </a:pPr>
            <a:r>
              <a:rPr lang="ja-JP" altLang="en-US" sz="1200" b="1" dirty="0">
                <a:solidFill>
                  <a:prstClr val="black"/>
                </a:solidFill>
                <a:latin typeface="メイリオ" panose="020B0604030504040204" pitchFamily="50" charset="-128"/>
                <a:ea typeface="メイリオ" panose="020B0604030504040204" pitchFamily="50" charset="-128"/>
              </a:rPr>
              <a:t>　求められる取組・体制は、次ページ</a:t>
            </a:r>
            <a:endParaRPr lang="en-US" altLang="ja-JP" sz="1200" b="1"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3570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正方形/長方形 65"/>
          <p:cNvSpPr/>
          <p:nvPr/>
        </p:nvSpPr>
        <p:spPr>
          <a:xfrm>
            <a:off x="4891640" y="1368188"/>
            <a:ext cx="4878901" cy="5199256"/>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Verdana"/>
              <a:ea typeface="メイリオ"/>
              <a:cs typeface="+mn-cs"/>
            </a:endParaRPr>
          </a:p>
        </p:txBody>
      </p:sp>
      <p:sp>
        <p:nvSpPr>
          <p:cNvPr id="3" name="正方形/長方形 2"/>
          <p:cNvSpPr/>
          <p:nvPr/>
        </p:nvSpPr>
        <p:spPr>
          <a:xfrm>
            <a:off x="137019" y="1368187"/>
            <a:ext cx="4541725" cy="5199257"/>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Verdana"/>
              <a:ea typeface="メイリオ"/>
              <a:cs typeface="+mn-cs"/>
            </a:endParaRPr>
          </a:p>
        </p:txBody>
      </p:sp>
      <p:sp>
        <p:nvSpPr>
          <p:cNvPr id="9" name="正方形/長方形 8"/>
          <p:cNvSpPr/>
          <p:nvPr/>
        </p:nvSpPr>
        <p:spPr>
          <a:xfrm>
            <a:off x="166071" y="1861256"/>
            <a:ext cx="8387330" cy="98749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 name="正方形/長方形 21"/>
          <p:cNvSpPr/>
          <p:nvPr/>
        </p:nvSpPr>
        <p:spPr>
          <a:xfrm>
            <a:off x="229896" y="1573407"/>
            <a:ext cx="9444092" cy="1862035"/>
          </a:xfrm>
          <a:prstGeom prst="rect">
            <a:avLst/>
          </a:prstGeom>
          <a:ln/>
        </p:spPr>
        <p:style>
          <a:lnRef idx="2">
            <a:schemeClr val="accent2"/>
          </a:lnRef>
          <a:fillRef idx="1">
            <a:schemeClr val="lt1"/>
          </a:fillRef>
          <a:effectRef idx="0">
            <a:schemeClr val="accent2"/>
          </a:effectRef>
          <a:fontRef idx="minor">
            <a:schemeClr val="dk1"/>
          </a:fontRef>
        </p:style>
        <p:txBody>
          <a:bodyPr t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［施設基準］</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（初診時・再診時共通）</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次の事項を当該医療機関・薬局の見やすい場所及びホームページ等に掲示していること。</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1200" dirty="0">
                <a:solidFill>
                  <a:prstClr val="black"/>
                </a:solidFill>
                <a:latin typeface="Meiryo UI" panose="020B0604030504040204" pitchFamily="50" charset="-128"/>
                <a:ea typeface="Meiryo UI" panose="020B0604030504040204" pitchFamily="50" charset="-128"/>
              </a:rPr>
              <a:t>①　オンライン請求を行っていること。</a:t>
            </a:r>
            <a:endParaRPr lang="ja-JP" altLang="en-US" sz="1050" dirty="0">
              <a:solidFill>
                <a:prstClr val="black"/>
              </a:solidFill>
              <a:latin typeface="ＭＳ Ｐ明朝" panose="02020600040205080304" pitchFamily="18" charset="-128"/>
              <a:ea typeface="ＭＳ Ｐ明朝" panose="02020600040205080304" pitchFamily="18" charset="-128"/>
            </a:endParaRPr>
          </a:p>
          <a:p>
            <a:pPr marL="266700" lvl="0" indent="-266700">
              <a:tabLst>
                <a:tab pos="266700" algn="l"/>
              </a:tabLst>
              <a:defRPr/>
            </a:pPr>
            <a:r>
              <a:rPr lang="ja-JP" altLang="en-US" sz="1200" dirty="0">
                <a:solidFill>
                  <a:prstClr val="black"/>
                </a:solidFill>
                <a:latin typeface="Meiryo UI" panose="020B0604030504040204" pitchFamily="50" charset="-128"/>
                <a:ea typeface="Meiryo UI" panose="020B0604030504040204" pitchFamily="50" charset="-128"/>
              </a:rPr>
              <a:t>　②　オンライン資格確認を行う体制を有していること。</a:t>
            </a:r>
          </a:p>
          <a:p>
            <a:pPr marL="266700" lvl="0" indent="-266700">
              <a:tabLst>
                <a:tab pos="266700" algn="l"/>
              </a:tabLst>
              <a:defRPr/>
            </a:pPr>
            <a:r>
              <a:rPr lang="ja-JP" altLang="en-US" sz="1200" dirty="0">
                <a:solidFill>
                  <a:prstClr val="black"/>
                </a:solidFill>
                <a:latin typeface="Meiryo UI" panose="020B0604030504040204" pitchFamily="50" charset="-128"/>
                <a:ea typeface="Meiryo UI" panose="020B0604030504040204" pitchFamily="50" charset="-128"/>
              </a:rPr>
              <a:t>　③　②の体制に関する事項及び質の高い診療を実施するための十分な情報を取得し、及び活用して診療を行うこと（</a:t>
            </a:r>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）について、当該保険医療機関の見やすい場所及びホームページ等に掲示していること。</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6700" marR="0" lvl="0" indent="-266700" algn="l" defTabSz="914400" rtl="0" eaLnBrk="1" fontAlgn="auto" latinLnBrk="0" hangingPunct="1">
              <a:lnSpc>
                <a:spcPct val="100000"/>
              </a:lnSpc>
              <a:spcBef>
                <a:spcPts val="0"/>
              </a:spcBef>
              <a:spcAft>
                <a:spcPts val="0"/>
              </a:spcAft>
              <a:buClrTx/>
              <a:buSzTx/>
              <a:buFontTx/>
              <a:buNone/>
              <a:tabLst>
                <a:tab pos="266700" algn="l"/>
              </a:tabLst>
              <a:defRPr/>
            </a:pPr>
            <a:r>
              <a:rPr kumimoji="1" lang="ja-JP" altLang="en-US" sz="1050" b="0" i="0" u="none" strike="noStrike" kern="1200" cap="none" spc="0" normalizeH="0" baseline="0" noProof="0" dirty="0">
                <a:ln>
                  <a:noFill/>
                </a:ln>
                <a:solidFill>
                  <a:prstClr val="black"/>
                </a:solidFill>
                <a:effectLst/>
                <a:uLnTx/>
                <a:uFillTx/>
                <a:latin typeface="+mj-ea"/>
                <a:ea typeface="+mj-ea"/>
              </a:rPr>
              <a:t>　　　</a:t>
            </a:r>
            <a:r>
              <a:rPr kumimoji="1" lang="ja-JP" altLang="en-US" sz="1000" b="0" i="0" u="none" strike="noStrike" kern="1200" cap="none" spc="0" normalizeH="0" baseline="0" noProof="0" dirty="0">
                <a:ln>
                  <a:noFill/>
                </a:ln>
                <a:solidFill>
                  <a:prstClr val="black"/>
                </a:solidFill>
                <a:effectLst/>
                <a:uLnTx/>
                <a:uFillTx/>
                <a:latin typeface="+mj-ea"/>
                <a:ea typeface="+mj-ea"/>
              </a:rPr>
              <a:t>（＊）①は</a:t>
            </a:r>
            <a:r>
              <a:rPr kumimoji="1" lang="ja-JP" altLang="en-US" sz="1000" i="0" strike="noStrike" kern="1200" cap="none" spc="0" normalizeH="0" baseline="0" noProof="0" dirty="0">
                <a:ln>
                  <a:noFill/>
                </a:ln>
                <a:solidFill>
                  <a:prstClr val="black"/>
                </a:solidFill>
                <a:effectLst/>
                <a:uLnTx/>
                <a:uFillTx/>
                <a:latin typeface="+mj-ea"/>
                <a:ea typeface="+mj-ea"/>
              </a:rPr>
              <a:t>今回の特例措置で、</a:t>
            </a:r>
            <a:r>
              <a:rPr kumimoji="1" lang="en-US" altLang="ja-JP" sz="1000" i="0" strike="noStrike" kern="1200" cap="none" spc="0" normalizeH="0" baseline="0" noProof="0" dirty="0">
                <a:ln>
                  <a:noFill/>
                </a:ln>
                <a:solidFill>
                  <a:prstClr val="black"/>
                </a:solidFill>
                <a:effectLst/>
                <a:uLnTx/>
                <a:uFillTx/>
                <a:latin typeface="+mj-ea"/>
                <a:ea typeface="+mj-ea"/>
              </a:rPr>
              <a:t>R</a:t>
            </a:r>
            <a:r>
              <a:rPr kumimoji="1" lang="ja-JP" altLang="en-US" sz="1000" i="0" strike="noStrike" kern="1200" cap="none" spc="0" normalizeH="0" baseline="0" noProof="0" dirty="0">
                <a:ln>
                  <a:noFill/>
                </a:ln>
                <a:solidFill>
                  <a:prstClr val="black"/>
                </a:solidFill>
                <a:effectLst/>
                <a:uLnTx/>
                <a:uFillTx/>
                <a:latin typeface="+mj-ea"/>
                <a:ea typeface="+mj-ea"/>
              </a:rPr>
              <a:t>５</a:t>
            </a:r>
            <a:r>
              <a:rPr kumimoji="1" lang="en-US" altLang="ja-JP" sz="1000" i="0" strike="noStrike" kern="1200" cap="none" spc="0" normalizeH="0" baseline="0" noProof="0" dirty="0">
                <a:ln>
                  <a:noFill/>
                </a:ln>
                <a:solidFill>
                  <a:prstClr val="black"/>
                </a:solidFill>
                <a:effectLst/>
                <a:uLnTx/>
                <a:uFillTx/>
                <a:latin typeface="+mj-ea"/>
                <a:ea typeface="+mj-ea"/>
              </a:rPr>
              <a:t>.12.31</a:t>
            </a:r>
            <a:r>
              <a:rPr kumimoji="1" lang="ja-JP" altLang="en-US" sz="1000" i="0" strike="noStrike" kern="1200" cap="none" spc="0" normalizeH="0" baseline="0" noProof="0" dirty="0" err="1">
                <a:ln>
                  <a:noFill/>
                </a:ln>
                <a:solidFill>
                  <a:prstClr val="black"/>
                </a:solidFill>
                <a:effectLst/>
                <a:uLnTx/>
                <a:uFillTx/>
                <a:latin typeface="+mj-ea"/>
                <a:ea typeface="+mj-ea"/>
              </a:rPr>
              <a:t>日</a:t>
            </a:r>
            <a:r>
              <a:rPr kumimoji="1" lang="ja-JP" altLang="en-US" sz="1000" i="0" strike="noStrike" kern="1200" cap="none" spc="0" normalizeH="0" baseline="0" noProof="0" err="1">
                <a:ln>
                  <a:noFill/>
                </a:ln>
                <a:solidFill>
                  <a:prstClr val="black"/>
                </a:solidFill>
                <a:effectLst/>
                <a:uLnTx/>
                <a:uFillTx/>
                <a:latin typeface="+mj-ea"/>
                <a:ea typeface="+mj-ea"/>
              </a:rPr>
              <a:t>まで</a:t>
            </a:r>
            <a:r>
              <a:rPr kumimoji="1" lang="ja-JP" altLang="en-US" sz="1000" i="0" strike="noStrike" kern="1200" cap="none" spc="0" normalizeH="0" baseline="0" noProof="0">
                <a:ln>
                  <a:noFill/>
                </a:ln>
                <a:solidFill>
                  <a:prstClr val="black"/>
                </a:solidFill>
                <a:effectLst/>
                <a:uLnTx/>
                <a:uFillTx/>
                <a:latin typeface="+mj-ea"/>
                <a:ea typeface="+mj-ea"/>
              </a:rPr>
              <a:t>にオンライン</a:t>
            </a:r>
            <a:r>
              <a:rPr kumimoji="1" lang="ja-JP" altLang="en-US" sz="1000" i="0" strike="noStrike" kern="1200" cap="none" spc="0" normalizeH="0" baseline="0" noProof="0" dirty="0">
                <a:ln>
                  <a:noFill/>
                </a:ln>
                <a:solidFill>
                  <a:prstClr val="black"/>
                </a:solidFill>
                <a:effectLst/>
                <a:uLnTx/>
                <a:uFillTx/>
                <a:latin typeface="+mj-ea"/>
                <a:ea typeface="+mj-ea"/>
              </a:rPr>
              <a:t>請求を開始することを地方厚生局長等に届け出た場合には要件を満たしたものとみなす。</a:t>
            </a:r>
            <a:endParaRPr lang="en-US" altLang="ja-JP" sz="1000" dirty="0">
              <a:solidFill>
                <a:prstClr val="black"/>
              </a:solidFill>
              <a:latin typeface="+mj-ea"/>
              <a:ea typeface="+mj-ea"/>
            </a:endParaRPr>
          </a:p>
          <a:p>
            <a:pPr marL="266700" marR="0" lvl="0" indent="-266700" algn="l" defTabSz="914400" rtl="0" eaLnBrk="1" fontAlgn="auto" latinLnBrk="0" hangingPunct="1">
              <a:lnSpc>
                <a:spcPct val="100000"/>
              </a:lnSpc>
              <a:spcBef>
                <a:spcPts val="600"/>
              </a:spcBef>
              <a:spcAft>
                <a:spcPts val="0"/>
              </a:spcAft>
              <a:buClrTx/>
              <a:buSzTx/>
              <a:buFontTx/>
              <a:buNone/>
              <a:tabLst>
                <a:tab pos="266700"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［算定要件］</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上記の体制を有していることについて、掲示するとともに、必要に応じて患者に対して説明すること。</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（通知）</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テキスト ボックス 22"/>
          <p:cNvSpPr txBox="1"/>
          <p:nvPr/>
        </p:nvSpPr>
        <p:spPr>
          <a:xfrm>
            <a:off x="-97235" y="566945"/>
            <a:ext cx="1085295" cy="523220"/>
          </a:xfrm>
          <a:prstGeom prst="rect">
            <a:avLst/>
          </a:prstGeom>
          <a:noFill/>
          <a:ln w="6350">
            <a:no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（続き）</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テキスト ボックス 26"/>
          <p:cNvSpPr txBox="1"/>
          <p:nvPr/>
        </p:nvSpPr>
        <p:spPr>
          <a:xfrm>
            <a:off x="592498" y="3904259"/>
            <a:ext cx="3685624"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診療情報を取得・活用する効果（初診・調剤）</a:t>
            </a:r>
          </a:p>
        </p:txBody>
      </p:sp>
      <p:sp>
        <p:nvSpPr>
          <p:cNvPr id="32" name="角丸四角形 31"/>
          <p:cNvSpPr/>
          <p:nvPr/>
        </p:nvSpPr>
        <p:spPr>
          <a:xfrm>
            <a:off x="2573961" y="4166961"/>
            <a:ext cx="1812282" cy="2286376"/>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Verdana"/>
              <a:ea typeface="メイリオ"/>
              <a:cs typeface="+mn-cs"/>
            </a:endParaRPr>
          </a:p>
        </p:txBody>
      </p:sp>
      <p:sp>
        <p:nvSpPr>
          <p:cNvPr id="35" name="角丸四角形 34"/>
          <p:cNvSpPr/>
          <p:nvPr/>
        </p:nvSpPr>
        <p:spPr>
          <a:xfrm>
            <a:off x="229896" y="4166960"/>
            <a:ext cx="2638823" cy="2311011"/>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Verdana"/>
              <a:ea typeface="メイリオ"/>
              <a:cs typeface="+mn-cs"/>
            </a:endParaRPr>
          </a:p>
        </p:txBody>
      </p:sp>
      <p:sp>
        <p:nvSpPr>
          <p:cNvPr id="43" name="正方形/長方形 42"/>
          <p:cNvSpPr/>
          <p:nvPr/>
        </p:nvSpPr>
        <p:spPr>
          <a:xfrm>
            <a:off x="1532049" y="4697700"/>
            <a:ext cx="1471190" cy="178041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Verdana"/>
                <a:ea typeface="メイリオ"/>
                <a:cs typeface="+mn-cs"/>
              </a:rPr>
              <a:t>問診票（</a:t>
            </a:r>
            <a:r>
              <a:rPr kumimoji="1" lang="ja-JP" altLang="en-US" sz="900" b="0" i="0" u="none" strike="noStrike" kern="1200" cap="none" spc="0" normalizeH="0" baseline="0" noProof="0" dirty="0">
                <a:ln>
                  <a:noFill/>
                </a:ln>
                <a:solidFill>
                  <a:prstClr val="black"/>
                </a:solidFill>
                <a:effectLst/>
                <a:uLnTx/>
                <a:uFillTx/>
                <a:latin typeface="Verdana"/>
                <a:ea typeface="メイリオ"/>
                <a:cs typeface="+mn-cs"/>
              </a:rPr>
              <a:t>初診時）</a:t>
            </a:r>
            <a:endParaRPr kumimoji="1" lang="ja-JP" altLang="en-US" sz="1050" b="0" i="0" u="none" strike="noStrike" kern="1200" cap="none" spc="0" normalizeH="0" baseline="0" noProof="0" dirty="0">
              <a:ln>
                <a:noFill/>
              </a:ln>
              <a:solidFill>
                <a:prstClr val="black"/>
              </a:solidFill>
              <a:effectLst/>
              <a:uLnTx/>
              <a:uFillTx/>
              <a:latin typeface="Verdana"/>
              <a:ea typeface="メイリオ"/>
              <a:cs typeface="+mn-cs"/>
            </a:endParaRPr>
          </a:p>
        </p:txBody>
      </p:sp>
      <p:sp>
        <p:nvSpPr>
          <p:cNvPr id="44" name="テキスト ボックス 43"/>
          <p:cNvSpPr txBox="1"/>
          <p:nvPr/>
        </p:nvSpPr>
        <p:spPr>
          <a:xfrm>
            <a:off x="496505" y="4250912"/>
            <a:ext cx="902811"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59FFFE">
                    <a:lumMod val="50000"/>
                  </a:srgbClr>
                </a:solidFill>
                <a:effectLst/>
                <a:uLnTx/>
                <a:uFillTx/>
                <a:latin typeface="Meiryo UI" panose="020B0604030504040204" pitchFamily="50" charset="-128"/>
                <a:ea typeface="Meiryo UI" panose="020B0604030504040204" pitchFamily="50" charset="-128"/>
                <a:cs typeface="+mn-cs"/>
              </a:rPr>
              <a:t>医療機関</a:t>
            </a:r>
          </a:p>
        </p:txBody>
      </p:sp>
      <p:sp>
        <p:nvSpPr>
          <p:cNvPr id="45" name="テキスト ボックス 44"/>
          <p:cNvSpPr txBox="1"/>
          <p:nvPr/>
        </p:nvSpPr>
        <p:spPr>
          <a:xfrm>
            <a:off x="3480102" y="4279262"/>
            <a:ext cx="543739"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59FEAA">
                    <a:lumMod val="50000"/>
                  </a:srgbClr>
                </a:solidFill>
                <a:effectLst/>
                <a:uLnTx/>
                <a:uFillTx/>
                <a:latin typeface="Meiryo UI" panose="020B0604030504040204" pitchFamily="50" charset="-128"/>
                <a:ea typeface="Meiryo UI" panose="020B0604030504040204" pitchFamily="50" charset="-128"/>
                <a:cs typeface="+mn-cs"/>
              </a:rPr>
              <a:t>薬局</a:t>
            </a:r>
          </a:p>
        </p:txBody>
      </p:sp>
      <p:sp>
        <p:nvSpPr>
          <p:cNvPr id="46" name="テキスト ボックス 45"/>
          <p:cNvSpPr txBox="1"/>
          <p:nvPr/>
        </p:nvSpPr>
        <p:spPr>
          <a:xfrm>
            <a:off x="1495332" y="5011399"/>
            <a:ext cx="1507907"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●今日の症状</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lang="ja-JP" altLang="en-US" sz="800" dirty="0">
                <a:solidFill>
                  <a:prstClr val="black"/>
                </a:solidFill>
                <a:latin typeface="Meiryo UI" panose="020B0604030504040204" pitchFamily="50" charset="-128"/>
                <a:ea typeface="Meiryo UI" panose="020B0604030504040204" pitchFamily="50" charset="-128"/>
              </a:rPr>
              <a:t>●過去の病気</a:t>
            </a:r>
            <a:endParaRPr lang="en-US" altLang="ja-JP" sz="80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●他の医療機関の受診歴</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●処方されている薬</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●特定健診の受診歴</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●アレルギーの有無</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●妊娠・授乳の有無</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8" name="テキスト ボックス 47"/>
          <p:cNvSpPr txBox="1"/>
          <p:nvPr/>
        </p:nvSpPr>
        <p:spPr>
          <a:xfrm>
            <a:off x="235552" y="4575339"/>
            <a:ext cx="1296496" cy="1869743"/>
          </a:xfrm>
          <a:prstGeom prst="rect">
            <a:avLst/>
          </a:prstGeom>
          <a:noFill/>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薬剤情報により、</a:t>
            </a:r>
            <a:r>
              <a:rPr kumimoji="1" lang="ja-JP" altLang="en-US"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重複投薬を適切に避けられる</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ほか、投薬内容から</a:t>
            </a:r>
            <a:r>
              <a:rPr kumimoji="1" lang="ja-JP" altLang="en-US"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患者の病態を把握</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できる。</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特定健診結果を</a:t>
            </a:r>
            <a:r>
              <a:rPr kumimoji="1" lang="ja-JP" altLang="en-US"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診療上の判断や薬の選択等に生かす</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ことができる。</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9" name="正方形/長方形 48"/>
          <p:cNvSpPr/>
          <p:nvPr/>
        </p:nvSpPr>
        <p:spPr>
          <a:xfrm>
            <a:off x="1522226" y="5303389"/>
            <a:ext cx="1170666" cy="358520"/>
          </a:xfrm>
          <a:prstGeom prst="rect">
            <a:avLst/>
          </a:prstGeom>
          <a:no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Verdana"/>
              <a:ea typeface="メイリオ"/>
              <a:cs typeface="+mn-cs"/>
            </a:endParaRPr>
          </a:p>
        </p:txBody>
      </p:sp>
      <p:sp>
        <p:nvSpPr>
          <p:cNvPr id="50" name="テキスト ボックス 49"/>
          <p:cNvSpPr txBox="1"/>
          <p:nvPr/>
        </p:nvSpPr>
        <p:spPr>
          <a:xfrm>
            <a:off x="3146023" y="4615896"/>
            <a:ext cx="1240220" cy="1708160"/>
          </a:xfrm>
          <a:prstGeom prst="rect">
            <a:avLst/>
          </a:prstGeom>
          <a:noFill/>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薬剤情報により、</a:t>
            </a:r>
            <a:r>
              <a:rPr kumimoji="1" lang="ja-JP" altLang="en-US"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重複投薬や相互作用の確認が可能</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になる。</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特定健診の</a:t>
            </a:r>
            <a:r>
              <a:rPr kumimoji="1" lang="ja-JP" altLang="en-US"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検査値を踏まえた処方内容の確認や服薬指導が可能</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になる。</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1" name="テキスト ボックス 50"/>
          <p:cNvSpPr txBox="1"/>
          <p:nvPr/>
        </p:nvSpPr>
        <p:spPr>
          <a:xfrm>
            <a:off x="1548668" y="4232769"/>
            <a:ext cx="1429253" cy="400764"/>
          </a:xfrm>
          <a:prstGeom prst="roundRect">
            <a:avLst>
              <a:gd name="adj" fmla="val 27000"/>
            </a:avLst>
          </a:prstGeom>
          <a:solidFill>
            <a:schemeClr val="accent3">
              <a:lumMod val="20000"/>
              <a:lumOff val="80000"/>
            </a:schemeClr>
          </a:solidFill>
          <a:ln>
            <a:solidFill>
              <a:schemeClr val="tx1"/>
            </a:solidFill>
            <a:prstDash val="sysDash"/>
          </a:ln>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問診票の標準的項目を</a:t>
            </a:r>
            <a:endParaRPr kumimoji="1" lang="en-US" altLang="ja-JP" sz="1100" b="1"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新たに通知で示している</a:t>
            </a:r>
          </a:p>
        </p:txBody>
      </p:sp>
      <p:sp>
        <p:nvSpPr>
          <p:cNvPr id="52" name="正方形/長方形 51"/>
          <p:cNvSpPr/>
          <p:nvPr/>
        </p:nvSpPr>
        <p:spPr>
          <a:xfrm>
            <a:off x="1509219" y="6087153"/>
            <a:ext cx="1584186" cy="390818"/>
          </a:xfrm>
          <a:prstGeom prst="rect">
            <a:avLst/>
          </a:prstGeom>
          <a:noFill/>
          <a:ln w="63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prstClr val="black"/>
                </a:solidFill>
                <a:effectLst/>
                <a:uLnTx/>
                <a:uFillTx/>
                <a:latin typeface="Verdana"/>
                <a:ea typeface="メイリオ"/>
                <a:cs typeface="+mn-cs"/>
              </a:rPr>
              <a:t>※</a:t>
            </a:r>
            <a:r>
              <a:rPr kumimoji="1" lang="ja-JP" altLang="en-US" sz="700" b="0" i="0" u="none" strike="noStrike" kern="1200" cap="none" spc="0" normalizeH="0" baseline="0" noProof="0" dirty="0">
                <a:ln>
                  <a:noFill/>
                </a:ln>
                <a:solidFill>
                  <a:prstClr val="black"/>
                </a:solidFill>
                <a:effectLst/>
                <a:uLnTx/>
                <a:uFillTx/>
                <a:latin typeface="Verdana"/>
                <a:ea typeface="メイリオ"/>
                <a:cs typeface="+mn-cs"/>
              </a:rPr>
              <a:t>当院は</a:t>
            </a:r>
            <a:r>
              <a:rPr kumimoji="1" lang="ja-JP" altLang="en-US" sz="700" b="0" i="0" u="sng" strike="noStrike" kern="1200" cap="none" spc="0" normalizeH="0" baseline="0" noProof="0" dirty="0">
                <a:ln>
                  <a:noFill/>
                </a:ln>
                <a:solidFill>
                  <a:prstClr val="black"/>
                </a:solidFill>
                <a:effectLst/>
                <a:uLnTx/>
                <a:uFillTx/>
                <a:latin typeface="Verdana"/>
                <a:ea typeface="メイリオ"/>
                <a:cs typeface="+mn-cs"/>
              </a:rPr>
              <a:t>診療情報を取得・活用することにより、質の高い医療提供に努めています</a:t>
            </a:r>
            <a:r>
              <a:rPr kumimoji="1" lang="ja-JP" altLang="en-US" sz="700" b="0" i="0" u="none" strike="noStrike" kern="1200" cap="none" spc="0" normalizeH="0" baseline="0" noProof="0" dirty="0">
                <a:ln>
                  <a:noFill/>
                </a:ln>
                <a:solidFill>
                  <a:prstClr val="black"/>
                </a:solidFill>
                <a:effectLst/>
                <a:uLnTx/>
                <a:uFillTx/>
                <a:latin typeface="Verdana"/>
                <a:ea typeface="メイリオ"/>
                <a:cs typeface="+mn-cs"/>
              </a:rPr>
              <a:t>。</a:t>
            </a:r>
            <a:endParaRPr kumimoji="1" lang="en-US" altLang="ja-JP" sz="700" b="0" i="0" u="none" strike="noStrike" kern="1200" cap="none" spc="0" normalizeH="0" baseline="0" noProof="0" dirty="0">
              <a:ln>
                <a:noFill/>
              </a:ln>
              <a:solidFill>
                <a:prstClr val="black"/>
              </a:solidFill>
              <a:effectLst/>
              <a:uLnTx/>
              <a:uFillTx/>
              <a:latin typeface="Verdana"/>
              <a:ea typeface="メイリオ"/>
              <a:cs typeface="+mn-cs"/>
            </a:endParaRPr>
          </a:p>
        </p:txBody>
      </p:sp>
      <p:sp>
        <p:nvSpPr>
          <p:cNvPr id="53" name="テキスト ボックス 52"/>
          <p:cNvSpPr txBox="1"/>
          <p:nvPr/>
        </p:nvSpPr>
        <p:spPr>
          <a:xfrm>
            <a:off x="2627966" y="5314823"/>
            <a:ext cx="93087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E5959">
                    <a:lumMod val="75000"/>
                  </a:srgbClr>
                </a:solidFill>
                <a:effectLst/>
                <a:uLnTx/>
                <a:uFillTx/>
                <a:latin typeface="Meiryo UI" panose="020B0604030504040204" pitchFamily="50" charset="-128"/>
                <a:ea typeface="Meiryo UI" panose="020B0604030504040204" pitchFamily="50" charset="-128"/>
                <a:cs typeface="+mn-cs"/>
              </a:rPr>
              <a:t>オン資により</a:t>
            </a:r>
            <a:endParaRPr kumimoji="1" lang="en-US" altLang="ja-JP" sz="800" b="0" i="0" u="none" strike="noStrike" kern="1200" cap="none" spc="0" normalizeH="0" baseline="0" noProof="0" dirty="0">
              <a:ln>
                <a:noFill/>
              </a:ln>
              <a:solidFill>
                <a:srgbClr val="FE5959">
                  <a:lumMod val="7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FE5959">
                    <a:lumMod val="75000"/>
                  </a:srgbClr>
                </a:solidFill>
                <a:effectLst/>
                <a:uLnTx/>
                <a:uFillTx/>
                <a:latin typeface="Meiryo UI" panose="020B0604030504040204" pitchFamily="50" charset="-128"/>
                <a:ea typeface="Meiryo UI" panose="020B0604030504040204" pitchFamily="50" charset="-128"/>
                <a:cs typeface="+mn-cs"/>
              </a:rPr>
              <a:t>確認可能</a:t>
            </a:r>
          </a:p>
        </p:txBody>
      </p:sp>
      <p:sp>
        <p:nvSpPr>
          <p:cNvPr id="37" name="正方形/長方形 36"/>
          <p:cNvSpPr/>
          <p:nvPr/>
        </p:nvSpPr>
        <p:spPr>
          <a:xfrm>
            <a:off x="255720" y="1188869"/>
            <a:ext cx="4239916" cy="301129"/>
          </a:xfrm>
          <a:prstGeom prst="rect">
            <a:avLst/>
          </a:prstGeom>
          <a:solidFill>
            <a:srgbClr val="FFCCCC"/>
          </a:solidFill>
          <a:ln w="1905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初診時等における診療情報取得・活用体制の充実</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正方形/長方形 30"/>
          <p:cNvSpPr/>
          <p:nvPr/>
        </p:nvSpPr>
        <p:spPr>
          <a:xfrm>
            <a:off x="4991216" y="1175679"/>
            <a:ext cx="4651778" cy="301129"/>
          </a:xfrm>
          <a:prstGeom prst="rect">
            <a:avLst/>
          </a:prstGeom>
          <a:solidFill>
            <a:srgbClr val="FFCCCC"/>
          </a:solidFill>
          <a:ln w="1905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再診時における診療情報取得・活用体制の充実</a:t>
            </a:r>
            <a:endPar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1" name="テキスト ボックス 40"/>
          <p:cNvSpPr txBox="1"/>
          <p:nvPr/>
        </p:nvSpPr>
        <p:spPr>
          <a:xfrm>
            <a:off x="5814741" y="4197407"/>
            <a:ext cx="3352200"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診療情報を取得・活用する効果（再診）</a:t>
            </a:r>
          </a:p>
        </p:txBody>
      </p:sp>
      <p:sp>
        <p:nvSpPr>
          <p:cNvPr id="47" name="角丸四角形 46"/>
          <p:cNvSpPr/>
          <p:nvPr/>
        </p:nvSpPr>
        <p:spPr>
          <a:xfrm>
            <a:off x="5277234" y="4619827"/>
            <a:ext cx="3956413" cy="1833509"/>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white"/>
              </a:solidFill>
              <a:effectLst/>
              <a:uLnTx/>
              <a:uFillTx/>
              <a:latin typeface="Verdana"/>
              <a:ea typeface="メイリオ"/>
              <a:cs typeface="+mn-cs"/>
            </a:endParaRPr>
          </a:p>
        </p:txBody>
      </p:sp>
      <p:sp>
        <p:nvSpPr>
          <p:cNvPr id="56" name="テキスト ボックス 55"/>
          <p:cNvSpPr txBox="1"/>
          <p:nvPr/>
        </p:nvSpPr>
        <p:spPr>
          <a:xfrm>
            <a:off x="5583993" y="4873823"/>
            <a:ext cx="902811"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59FFFE">
                    <a:lumMod val="50000"/>
                  </a:srgbClr>
                </a:solidFill>
                <a:effectLst/>
                <a:uLnTx/>
                <a:uFillTx/>
                <a:latin typeface="Meiryo UI" panose="020B0604030504040204" pitchFamily="50" charset="-128"/>
                <a:ea typeface="Meiryo UI" panose="020B0604030504040204" pitchFamily="50" charset="-128"/>
                <a:cs typeface="+mn-cs"/>
              </a:rPr>
              <a:t>医療機関</a:t>
            </a:r>
          </a:p>
        </p:txBody>
      </p:sp>
      <p:sp>
        <p:nvSpPr>
          <p:cNvPr id="59" name="テキスト ボックス 58"/>
          <p:cNvSpPr txBox="1"/>
          <p:nvPr/>
        </p:nvSpPr>
        <p:spPr>
          <a:xfrm>
            <a:off x="5282344" y="5202333"/>
            <a:ext cx="1296496" cy="1061829"/>
          </a:xfrm>
          <a:prstGeom prst="rect">
            <a:avLst/>
          </a:prstGeom>
          <a:noFill/>
        </p:spPr>
        <p:txBody>
          <a:bodyPr wrap="square" rtlCol="0">
            <a:spAutoFit/>
          </a:bodyPr>
          <a:lstStyle/>
          <a:p>
            <a:pPr marL="171450" lvl="0" indent="-171450">
              <a:buFont typeface="Wingdings" panose="05000000000000000000" pitchFamily="2" charset="2"/>
              <a:buChar char="ü"/>
              <a:defRPr/>
            </a:pPr>
            <a:r>
              <a:rPr lang="ja-JP" altLang="en-US" sz="1050" dirty="0">
                <a:solidFill>
                  <a:prstClr val="black"/>
                </a:solidFill>
                <a:latin typeface="Meiryo UI" panose="020B0604030504040204" pitchFamily="50" charset="-128"/>
                <a:ea typeface="Meiryo UI" panose="020B0604030504040204" pitchFamily="50" charset="-128"/>
              </a:rPr>
              <a:t>薬剤情報により、重複投薬を適切に避けられるほか、投薬内容から患者の病態を把握できる。</a:t>
            </a:r>
          </a:p>
        </p:txBody>
      </p:sp>
      <p:sp>
        <p:nvSpPr>
          <p:cNvPr id="62" name="テキスト ボックス 61"/>
          <p:cNvSpPr txBox="1"/>
          <p:nvPr/>
        </p:nvSpPr>
        <p:spPr>
          <a:xfrm>
            <a:off x="6486804" y="4774448"/>
            <a:ext cx="2450819" cy="218599"/>
          </a:xfrm>
          <a:prstGeom prst="roundRect">
            <a:avLst>
              <a:gd name="adj" fmla="val 27000"/>
            </a:avLst>
          </a:prstGeom>
          <a:solidFill>
            <a:schemeClr val="accent3">
              <a:lumMod val="20000"/>
              <a:lumOff val="80000"/>
            </a:schemeClr>
          </a:solidFill>
          <a:ln>
            <a:solidFill>
              <a:schemeClr val="tx1"/>
            </a:solidFill>
            <a:prstDash val="sysDash"/>
          </a:ln>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再診時の確認等について通知で示す予定</a:t>
            </a:r>
          </a:p>
        </p:txBody>
      </p:sp>
      <p:sp>
        <p:nvSpPr>
          <p:cNvPr id="2" name="角丸四角形 1"/>
          <p:cNvSpPr/>
          <p:nvPr/>
        </p:nvSpPr>
        <p:spPr>
          <a:xfrm>
            <a:off x="6696984" y="5050369"/>
            <a:ext cx="2128227" cy="1119280"/>
          </a:xfrm>
          <a:prstGeom prst="round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Verdana"/>
                <a:ea typeface="メイリオ"/>
                <a:cs typeface="+mn-cs"/>
              </a:rPr>
              <a:t>再診時の確認事項</a:t>
            </a:r>
            <a:endParaRPr kumimoji="1" lang="en-US" altLang="ja-JP" sz="1100" b="1" i="0" u="none" strike="noStrike" kern="1200" cap="none" spc="0" normalizeH="0" baseline="0" noProof="0" dirty="0">
              <a:ln>
                <a:noFill/>
              </a:ln>
              <a:solidFill>
                <a:prstClr val="black"/>
              </a:solidFill>
              <a:effectLst/>
              <a:uLnTx/>
              <a:uFillTx/>
              <a:latin typeface="Verdana"/>
              <a:ea typeface="メイリオ"/>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b="1" i="0" u="none" strike="noStrike" kern="1200" cap="none" spc="0" normalizeH="0" baseline="0" noProof="0" dirty="0">
              <a:ln>
                <a:noFill/>
              </a:ln>
              <a:solidFill>
                <a:prstClr val="black"/>
              </a:solidFill>
              <a:effectLst/>
              <a:uLnTx/>
              <a:uFillTx/>
              <a:latin typeface="Verdana"/>
              <a:ea typeface="メイリオ"/>
              <a:cs typeface="+mn-cs"/>
            </a:endParaRPr>
          </a:p>
          <a:p>
            <a:pPr marL="88900" marR="0" lvl="0" indent="-88900"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Verdana"/>
                <a:ea typeface="メイリオ"/>
                <a:cs typeface="+mn-cs"/>
              </a:rPr>
              <a:t>・ </a:t>
            </a:r>
            <a:r>
              <a:rPr kumimoji="1" lang="ja-JP" altLang="en-US" sz="1100" b="1" i="0" u="none" strike="noStrike" kern="1200" cap="none" spc="0" normalizeH="0" baseline="0" noProof="0" dirty="0">
                <a:ln>
                  <a:noFill/>
                </a:ln>
                <a:solidFill>
                  <a:prstClr val="black"/>
                </a:solidFill>
                <a:effectLst/>
                <a:uLnTx/>
                <a:uFillTx/>
                <a:latin typeface="Verdana"/>
                <a:ea typeface="メイリオ"/>
                <a:cs typeface="+mn-cs"/>
              </a:rPr>
              <a:t>薬剤情報</a:t>
            </a:r>
            <a:endParaRPr kumimoji="1" lang="en-US" altLang="ja-JP" sz="1100" b="1" i="0" u="none" strike="noStrike" kern="1200" cap="none" spc="0" normalizeH="0" baseline="0" noProof="0" dirty="0">
              <a:ln>
                <a:noFill/>
              </a:ln>
              <a:solidFill>
                <a:prstClr val="black"/>
              </a:solidFill>
              <a:effectLst/>
              <a:uLnTx/>
              <a:uFillTx/>
              <a:latin typeface="Verdana"/>
              <a:ea typeface="メイリオ"/>
              <a:cs typeface="+mn-cs"/>
            </a:endParaRPr>
          </a:p>
          <a:p>
            <a:pPr marL="88900" marR="0" lvl="0" indent="-88900" algn="l" defTabSz="914400" rtl="0" eaLnBrk="1" fontAlgn="auto" latinLnBrk="0" hangingPunct="1">
              <a:lnSpc>
                <a:spcPct val="100000"/>
              </a:lnSpc>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Verdana"/>
                <a:ea typeface="メイリオ"/>
                <a:cs typeface="+mn-cs"/>
              </a:rPr>
              <a:t>・ その他、必要に応じて</a:t>
            </a:r>
            <a:endParaRPr kumimoji="1" lang="en-US" altLang="ja-JP" sz="1100" b="1" i="0" u="none" strike="noStrike" kern="1200" cap="none" spc="0" normalizeH="0" baseline="0" noProof="0" dirty="0">
              <a:ln>
                <a:noFill/>
              </a:ln>
              <a:solidFill>
                <a:prstClr val="black"/>
              </a:solidFill>
              <a:effectLst/>
              <a:uLnTx/>
              <a:uFillTx/>
              <a:latin typeface="Verdana"/>
              <a:ea typeface="メイリオ"/>
              <a:cs typeface="+mn-cs"/>
            </a:endParaRPr>
          </a:p>
          <a:p>
            <a:pPr marL="88900" marR="0" lvl="0" indent="-88900" algn="l" defTabSz="914400" rtl="0" eaLnBrk="1" fontAlgn="auto" latinLnBrk="0" hangingPunct="1">
              <a:lnSpc>
                <a:spcPct val="100000"/>
              </a:lnSpc>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Verdana"/>
                <a:ea typeface="メイリオ"/>
                <a:cs typeface="+mn-cs"/>
              </a:rPr>
              <a:t>　健診情報等</a:t>
            </a:r>
            <a:endParaRPr kumimoji="1" lang="en-US" altLang="ja-JP" sz="1100" b="1" i="0" u="none" strike="noStrike" kern="1200" cap="none" spc="0" normalizeH="0" baseline="0" noProof="0" dirty="0">
              <a:ln>
                <a:noFill/>
              </a:ln>
              <a:solidFill>
                <a:prstClr val="black"/>
              </a:solidFill>
              <a:effectLst/>
              <a:uLnTx/>
              <a:uFillTx/>
              <a:latin typeface="Verdana"/>
              <a:ea typeface="メイリオ"/>
              <a:cs typeface="+mn-cs"/>
            </a:endParaRPr>
          </a:p>
        </p:txBody>
      </p:sp>
      <p:sp>
        <p:nvSpPr>
          <p:cNvPr id="4" name="正方形/長方形 3"/>
          <p:cNvSpPr/>
          <p:nvPr/>
        </p:nvSpPr>
        <p:spPr>
          <a:xfrm>
            <a:off x="4991216" y="3550085"/>
            <a:ext cx="4708596" cy="44923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358775" lvl="0" indent="-358775">
              <a:defRPr/>
            </a:pPr>
            <a:r>
              <a:rPr lang="en-US" altLang="ja-JP" sz="1200" b="1" dirty="0">
                <a:solidFill>
                  <a:prstClr val="black"/>
                </a:solidFill>
                <a:latin typeface="メイリオ"/>
                <a:ea typeface="メイリオ"/>
              </a:rPr>
              <a:t>(</a:t>
            </a:r>
            <a:r>
              <a:rPr kumimoji="1" lang="en-US" altLang="ja-JP" sz="1200" b="1" i="0" u="none" strike="noStrike" kern="1200" cap="none" spc="0" normalizeH="0" baseline="0" noProof="0" dirty="0">
                <a:ln>
                  <a:noFill/>
                </a:ln>
                <a:solidFill>
                  <a:prstClr val="black"/>
                </a:solidFill>
                <a:effectLst/>
                <a:uLnTx/>
                <a:uFillTx/>
                <a:latin typeface="メイリオ"/>
                <a:ea typeface="メイリオ"/>
              </a:rPr>
              <a:t>※)</a:t>
            </a:r>
            <a:r>
              <a:rPr kumimoji="1" lang="ja-JP" altLang="en-US" sz="1200" b="1" i="0" u="none" strike="noStrike" kern="1200" cap="none" spc="0" normalizeH="0" baseline="0" noProof="0" dirty="0">
                <a:ln>
                  <a:noFill/>
                </a:ln>
                <a:solidFill>
                  <a:prstClr val="black"/>
                </a:solidFill>
                <a:effectLst/>
                <a:uLnTx/>
                <a:uFillTx/>
                <a:latin typeface="メイリオ"/>
                <a:ea typeface="メイリオ"/>
              </a:rPr>
              <a:t>　再診時の具体の対応として、薬剤情報の確認や、その他必要に応じて健診情報等の確認を行う旨を規定予定（通知）</a:t>
            </a:r>
            <a:endParaRPr lang="en-US" altLang="ja-JP" sz="1200" b="1" dirty="0">
              <a:solidFill>
                <a:prstClr val="black"/>
              </a:solidFill>
              <a:latin typeface="メイリオ"/>
            </a:endParaRPr>
          </a:p>
        </p:txBody>
      </p:sp>
      <p:sp>
        <p:nvSpPr>
          <p:cNvPr id="34" name="タイトル 3"/>
          <p:cNvSpPr txBox="1">
            <a:spLocks/>
          </p:cNvSpPr>
          <p:nvPr/>
        </p:nvSpPr>
        <p:spPr>
          <a:xfrm>
            <a:off x="0" y="48228"/>
            <a:ext cx="9906000" cy="468000"/>
          </a:xfrm>
          <a:prstGeom prst="rect">
            <a:avLst/>
          </a:prstGeom>
          <a:solidFill>
            <a:schemeClr val="accent2">
              <a:lumMod val="20000"/>
              <a:lumOff val="80000"/>
            </a:schemeClr>
          </a:solid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pPr lvl="0">
              <a:defRPr/>
            </a:pPr>
            <a:r>
              <a:rPr lang="ja-JP" altLang="en-US" sz="2000" dirty="0">
                <a:solidFill>
                  <a:prstClr val="black"/>
                </a:solidFill>
                <a:latin typeface="メイリオ" panose="020B0604030504040204" pitchFamily="50" charset="-128"/>
                <a:ea typeface="メイリオ" panose="020B0604030504040204" pitchFamily="50" charset="-128"/>
              </a:rPr>
              <a:t>医療</a:t>
            </a:r>
            <a:r>
              <a:rPr lang="en-US" altLang="ja-JP" sz="2000" dirty="0">
                <a:solidFill>
                  <a:prstClr val="black"/>
                </a:solidFill>
                <a:latin typeface="メイリオ" panose="020B0604030504040204" pitchFamily="50" charset="-128"/>
                <a:ea typeface="メイリオ" panose="020B0604030504040204" pitchFamily="50" charset="-128"/>
              </a:rPr>
              <a:t>DX</a:t>
            </a:r>
            <a:r>
              <a:rPr lang="ja-JP" altLang="en-US" sz="2000" dirty="0">
                <a:solidFill>
                  <a:prstClr val="black"/>
                </a:solidFill>
                <a:latin typeface="メイリオ" panose="020B0604030504040204" pitchFamily="50" charset="-128"/>
                <a:ea typeface="メイリオ" panose="020B0604030504040204" pitchFamily="50" charset="-128"/>
              </a:rPr>
              <a:t>の推進のためのオンライン資格確認の導入・普及に関する加算の特例措置</a:t>
            </a:r>
            <a:endParaRPr kumimoji="1" lang="ja-JP" altLang="en-US" sz="2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cxnSp>
        <p:nvCxnSpPr>
          <p:cNvPr id="36" name="直線コネクタ 35"/>
          <p:cNvCxnSpPr/>
          <p:nvPr/>
        </p:nvCxnSpPr>
        <p:spPr>
          <a:xfrm>
            <a:off x="0" y="441118"/>
            <a:ext cx="9906000" cy="0"/>
          </a:xfrm>
          <a:prstGeom prst="line">
            <a:avLst/>
          </a:prstGeom>
          <a:ln w="57150">
            <a:solidFill>
              <a:schemeClr val="accent2"/>
            </a:solidFill>
          </a:ln>
          <a:effectLst/>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1495332" y="572293"/>
            <a:ext cx="6048312" cy="338554"/>
          </a:xfrm>
          <a:prstGeom prst="rect">
            <a:avLst/>
          </a:prstGeom>
          <a:noFill/>
          <a:ln w="635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医療機関・薬局に求められること</a:t>
            </a: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9" name="正方形/長方形 38"/>
          <p:cNvSpPr/>
          <p:nvPr/>
        </p:nvSpPr>
        <p:spPr>
          <a:xfrm>
            <a:off x="201035" y="3543003"/>
            <a:ext cx="4413691" cy="315079"/>
          </a:xfrm>
          <a:prstGeom prst="rect">
            <a:avLst/>
          </a:prstGeom>
        </p:spPr>
        <p:style>
          <a:lnRef idx="2">
            <a:schemeClr val="dk1"/>
          </a:lnRef>
          <a:fillRef idx="1">
            <a:schemeClr val="lt1"/>
          </a:fillRef>
          <a:effectRef idx="0">
            <a:schemeClr val="dk1"/>
          </a:effectRef>
          <a:fontRef idx="minor">
            <a:schemeClr val="dk1"/>
          </a:fontRef>
        </p:style>
        <p:txBody>
          <a:bodyPr rtlCol="0" anchor="b"/>
          <a:lstStyle/>
          <a:p>
            <a:pPr lvl="0" algn="ctr">
              <a:defRPr/>
            </a:pPr>
            <a:r>
              <a:rPr kumimoji="1" lang="en-US" altLang="ja-JP" sz="1200" b="0" i="0" u="none" strike="noStrike" kern="1200" cap="none" spc="0" normalizeH="0" baseline="0" noProof="0" dirty="0">
                <a:ln>
                  <a:noFill/>
                </a:ln>
                <a:solidFill>
                  <a:prstClr val="black"/>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具体的の対応として問診票の標準的項目を規定（通知）</a:t>
            </a:r>
          </a:p>
        </p:txBody>
      </p:sp>
      <p:sp>
        <p:nvSpPr>
          <p:cNvPr id="5" name="下矢印 4"/>
          <p:cNvSpPr/>
          <p:nvPr/>
        </p:nvSpPr>
        <p:spPr>
          <a:xfrm>
            <a:off x="6837733" y="882867"/>
            <a:ext cx="923365" cy="220813"/>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0" name="テキスト ボックス 39"/>
          <p:cNvSpPr txBox="1"/>
          <p:nvPr/>
        </p:nvSpPr>
        <p:spPr>
          <a:xfrm>
            <a:off x="6309185" y="597158"/>
            <a:ext cx="2061783"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今般の特例で新たに設定</a:t>
            </a:r>
          </a:p>
        </p:txBody>
      </p:sp>
    </p:spTree>
    <p:extLst>
      <p:ext uri="{BB962C8B-B14F-4D97-AF65-F5344CB8AC3E}">
        <p14:creationId xmlns:p14="http://schemas.microsoft.com/office/powerpoint/2010/main" val="23447484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nSpc>
            <a:spcPts val="1400"/>
          </a:lnSpc>
          <a:defRPr sz="1200" dirty="0" smtClean="0">
            <a:solidFill>
              <a:prstClr val="black"/>
            </a:solidFill>
            <a:latin typeface="メイリオ" panose="020B0604030504040204" pitchFamily="50" charset="-128"/>
            <a:ea typeface="メイリオ" panose="020B0604030504040204" pitchFamily="50" charset="-128"/>
          </a:defRPr>
        </a:defPPr>
      </a:lstStyle>
      <a:style>
        <a:lnRef idx="2">
          <a:schemeClr val="accent2"/>
        </a:lnRef>
        <a:fillRef idx="1">
          <a:schemeClr val="lt1"/>
        </a:fillRef>
        <a:effectRef idx="0">
          <a:schemeClr val="accent2"/>
        </a:effectRef>
        <a:fontRef idx="minor">
          <a:schemeClr val="dk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2_Office ​​テーマ">
  <a:themeElements>
    <a:clrScheme name="R4改定">
      <a:dk1>
        <a:sysClr val="windowText" lastClr="000000"/>
      </a:dk1>
      <a:lt1>
        <a:sysClr val="window" lastClr="FFFFFF"/>
      </a:lt1>
      <a:dk2>
        <a:srgbClr val="0070C0"/>
      </a:dk2>
      <a:lt2>
        <a:srgbClr val="EEECE1"/>
      </a:lt2>
      <a:accent1>
        <a:srgbClr val="0070E5"/>
      </a:accent1>
      <a:accent2>
        <a:srgbClr val="FE5959"/>
      </a:accent2>
      <a:accent3>
        <a:srgbClr val="FF9936"/>
      </a:accent3>
      <a:accent4>
        <a:srgbClr val="6868FE"/>
      </a:accent4>
      <a:accent5>
        <a:srgbClr val="59FEAA"/>
      </a:accent5>
      <a:accent6>
        <a:srgbClr val="59FFFE"/>
      </a:accent6>
      <a:hlink>
        <a:srgbClr val="0000FF"/>
      </a:hlink>
      <a:folHlink>
        <a:srgbClr val="800080"/>
      </a:folHlink>
    </a:clrScheme>
    <a:fontScheme name="ユーザー定義 4">
      <a:majorFont>
        <a:latin typeface="Verdana"/>
        <a:ea typeface="メイリオ"/>
        <a:cs typeface=""/>
      </a:majorFont>
      <a:minorFont>
        <a:latin typeface="Verdana"/>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2278</TotalTime>
  <Words>1031</Words>
  <PresentationFormat>A4 210 x 297 mm</PresentationFormat>
  <Paragraphs>96</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vt:i4>
      </vt:variant>
    </vt:vector>
  </HeadingPairs>
  <TitlesOfParts>
    <vt:vector size="13" baseType="lpstr">
      <vt:lpstr>Meiryo UI</vt:lpstr>
      <vt:lpstr>ＭＳ Ｐゴシック</vt:lpstr>
      <vt:lpstr>ＭＳ Ｐ明朝</vt:lpstr>
      <vt:lpstr>メイリオ</vt:lpstr>
      <vt:lpstr>游ゴシック</vt:lpstr>
      <vt:lpstr>Arial</vt:lpstr>
      <vt:lpstr>Calibri</vt:lpstr>
      <vt:lpstr>Verdana</vt:lpstr>
      <vt:lpstr>Wingdings</vt:lpstr>
      <vt:lpstr>Office ​​テーマ</vt:lpstr>
      <vt:lpstr>2_Office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2022-12-22T13:49:16Z</cp:lastPrinted>
  <dcterms:created xsi:type="dcterms:W3CDTF">2021-08-12T06:21:03Z</dcterms:created>
  <dcterms:modified xsi:type="dcterms:W3CDTF">2023-01-30T02:41:13Z</dcterms:modified>
</cp:coreProperties>
</file>