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111" r:id="rId2"/>
    <p:sldId id="3592" r:id="rId3"/>
    <p:sldId id="3602" r:id="rId4"/>
    <p:sldId id="3595" r:id="rId5"/>
    <p:sldId id="3596" r:id="rId6"/>
    <p:sldId id="3597" r:id="rId7"/>
    <p:sldId id="3598" r:id="rId8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8EE"/>
    <a:srgbClr val="FD5FDB"/>
    <a:srgbClr val="FF00FF"/>
    <a:srgbClr val="8C3836"/>
    <a:srgbClr val="ADC579"/>
    <a:srgbClr val="DDE7C7"/>
    <a:srgbClr val="B3C981"/>
    <a:srgbClr val="E6E6E6"/>
    <a:srgbClr val="C1D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5DFC-AE25-4DE0-A14D-FD5BEB60DF20}" v="3" dt="2026-01-15T08:24:12.3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13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19413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4"/>
            <a:ext cx="2919412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r">
              <a:defRPr sz="1200"/>
            </a:lvl1pPr>
          </a:lstStyle>
          <a:p>
            <a:fld id="{702258A1-9417-4717-BFE1-3A142F5BCBAA}" type="datetimeFigureOut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371013"/>
            <a:ext cx="2919413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r">
              <a:defRPr sz="1200"/>
            </a:lvl1pPr>
          </a:lstStyle>
          <a:p>
            <a:fld id="{80A8E6CC-7544-4CD3-8242-F9F4698E59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32580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19413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4"/>
            <a:ext cx="2919412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r">
              <a:defRPr sz="1200"/>
            </a:lvl1pPr>
          </a:lstStyle>
          <a:p>
            <a:fld id="{F6CD342C-5781-4295-BA92-C3AEA63DB1FC}" type="datetimeFigureOut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5" rIns="91409" bIns="4570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4" y="4686300"/>
            <a:ext cx="5389563" cy="4440238"/>
          </a:xfrm>
          <a:prstGeom prst="rect">
            <a:avLst/>
          </a:prstGeom>
        </p:spPr>
        <p:txBody>
          <a:bodyPr vert="horz" lIns="91409" tIns="45705" rIns="91409" bIns="4570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5" y="9371013"/>
            <a:ext cx="2919413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r">
              <a:defRPr sz="1200"/>
            </a:lvl1pPr>
          </a:lstStyle>
          <a:p>
            <a:fld id="{900564DB-7B66-4DA9-AAC8-09E7DBD013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80285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6196-E4E5-47E2-B66B-55A8CCE05A4E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6D15D-229F-4B09-96D4-B65DC6EFAE06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9262-40C8-4D04-856A-6D5F9EC135DA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2DBD-6A41-4ED6-A5DA-761B856DE759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A83C-5C19-443E-8EBE-FCA3B6111B3A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D55D-7505-4BBA-BEBA-92D52DB6820C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66BB-4A03-4B26-AF9B-389CBB3BDA84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64F3-B63C-448D-B1D4-9E6B3C4CE2C8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7FD6-D213-4F2F-907B-D2A6724920B8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3EDE-FF86-4030-B215-85B83B848849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B5FE0-38A2-416A-AE45-B59F58428386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42BE8-3AEA-4BED-9005-942EBA61CA13}" type="datetime1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A13A4C85-3BC2-4A18-9633-C309602F11A5}"/>
              </a:ext>
            </a:extLst>
          </p:cNvPr>
          <p:cNvSpPr txBox="1">
            <a:spLocks/>
          </p:cNvSpPr>
          <p:nvPr/>
        </p:nvSpPr>
        <p:spPr>
          <a:xfrm>
            <a:off x="72531" y="1650661"/>
            <a:ext cx="9034040" cy="30679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国民健康保険システム標準化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指定都市の機能要件における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帳票毎の印字する行政区情報及び出力単位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（参考資料）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E3CC5A-C258-9B49-49A8-D3791C0092D8}"/>
              </a:ext>
            </a:extLst>
          </p:cNvPr>
          <p:cNvSpPr txBox="1">
            <a:spLocks noChangeArrowheads="1"/>
          </p:cNvSpPr>
          <p:nvPr/>
        </p:nvSpPr>
        <p:spPr>
          <a:xfrm>
            <a:off x="7305576" y="0"/>
            <a:ext cx="1800996" cy="540336"/>
          </a:xfrm>
          <a:prstGeom prst="rect">
            <a:avLst/>
          </a:prstGeom>
        </p:spPr>
        <p:txBody>
          <a:bodyPr tIns="90000" bIns="9000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buClr>
                <a:srgbClr val="002060"/>
              </a:buClr>
              <a:buNone/>
              <a:defRPr/>
            </a:pPr>
            <a:r>
              <a:rPr lang="ja-JP" altLang="en-US" sz="1800" kern="0" dirty="0">
                <a:latin typeface="Meiryo UI" panose="020B0604030504040204" pitchFamily="50" charset="-128"/>
                <a:ea typeface="Meiryo UI" panose="020B0604030504040204" pitchFamily="50" charset="-128"/>
              </a:rPr>
              <a:t>本紙（別添２）</a:t>
            </a:r>
            <a:endParaRPr lang="en-US" altLang="ja-JP" sz="1800" kern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2372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BDF58C2-3FA9-8D8E-6D46-0071B363E9B7}"/>
              </a:ext>
            </a:extLst>
          </p:cNvPr>
          <p:cNvSpPr/>
          <p:nvPr/>
        </p:nvSpPr>
        <p:spPr>
          <a:xfrm>
            <a:off x="204178" y="48180"/>
            <a:ext cx="86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〇　指定都市向けの機能・帳票要件等において、帳票毎に印字する行政区情報及び出力単位の案を以下に示す。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〇　なお、本資料の内容はあくまで参考であり、このとおりに機能を実装することを強制するものではない。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〇　また、指定都市がシステム調達の段階において、本資料の内容を変更して使用することを許容する。その場合、カスタマイズとはみなさない。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A7FE33B-0D01-8F12-3906-062E526B0B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94732"/>
              </p:ext>
            </p:extLst>
          </p:nvPr>
        </p:nvGraphicFramePr>
        <p:xfrm>
          <a:off x="219828" y="710941"/>
          <a:ext cx="8534337" cy="40517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10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80066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国民健康保険高齢受給者証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国民健康保険標準負担額減額認定証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国民健康保険限度額適用・標準負担額減額認定証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国民健康保険特定疾病療養受療証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国民健康保険限度額適用認定証（若年者）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国民健康保険限度額適用認定証（高齢者）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特定同一世帯所属者証明書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国民健康保険加入・脱退証明書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国民健康保険被保険者資格状況証明書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国民健康保険負担区分等証明書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一部負担金減免等証明書</a:t>
                      </a:r>
                      <a:endParaRPr lang="en-US" altLang="ja-JP" sz="105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40.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国民健康保険資格確認書（必須記載事項のみ）（カード）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41.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国民健康保険資格確認書（任意記載事項あり）（カード）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42.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国民健康保険資格確認書（特別療養）（必須記載事項のみ）（カード）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43.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国民健康保険資格確認書（必須記載事項のみ）（はがき）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44.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国民健康保険資格確認書（任意記載事項あり）（はがき）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45.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国民健康保険資格確認書（特別療養）（必須記載事項のみ）（はがき）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46.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国民健康保険資格確認書（必須記載事項のみ）（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47.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国民健康保険資格確認書（任意記載事項あり）（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48.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国民健康保険資格確認書（特別療養）（必須記載事項のみ）（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市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市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248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7954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243629"/>
              </p:ext>
            </p:extLst>
          </p:nvPr>
        </p:nvGraphicFramePr>
        <p:xfrm>
          <a:off x="218102" y="392555"/>
          <a:ext cx="8534337" cy="59034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703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12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申請書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限度額適用・標準負担額減額認定申請書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国民健康保険基準収入額適用申請書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国民健康保険特定疾病認定申請書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国民健康保険出産育児一時金支給申請書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国民健康保険葬祭費支給申請書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国民健康保険食事療養費標準負担額減額差額支給申請書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一部負担金減免等申請書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879875"/>
                  </a:ext>
                </a:extLst>
              </a:tr>
              <a:tr h="325755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endParaRPr kumimoji="1" lang="ja-JP" altLang="en-US" dirty="0"/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05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特定疾病認定申請却下通知書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22.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限度額適用認定申請却下通知書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基準収入額適用申請勧奨通知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基準収入額適用申請却下通知書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一部負担金減免等承認決定通知書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一部負担金減免等取消通知書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標準負担額減額認定申請却下通知書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限度額適用・標準負担額減額認定申請却下通知書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国民健康保険高齢受給者証の交付について</a:t>
                      </a:r>
                      <a:endParaRPr lang="en-US" altLang="ja-JP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49.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資格情報のお知らせ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50.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資格情報のお知らせ 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特別療養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変更理由のお知らせ</a:t>
                      </a:r>
                    </a:p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52.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国民健康保険特別療養費適用事前通知</a:t>
                      </a:r>
                      <a:endParaRPr lang="ja-JP" altLang="en-US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53.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国民健康保険特別療養費適用解除事前通知</a:t>
                      </a:r>
                      <a:endParaRPr lang="ja-JP" altLang="en-US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54.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国民健康保険資格確認書交付予告通知</a:t>
                      </a:r>
                      <a:endParaRPr lang="ja-JP" altLang="en-US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55.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弁明の機会の付与通知書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弁明書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57.</a:t>
                      </a:r>
                      <a:r>
                        <a:rPr lang="ja-JP" alt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国民健康保険料（税）納付相談通知</a:t>
                      </a: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6725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05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照会書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資格照会資料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04469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endParaRPr kumimoji="1" lang="ja-JP" altLang="en-US" dirty="0"/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一覧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資格異動内容確認一覧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60929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endParaRPr kumimoji="1" lang="ja-JP" altLang="en-US" dirty="0"/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事業月報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643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34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72862"/>
              </p:ext>
            </p:extLst>
          </p:nvPr>
        </p:nvGraphicFramePr>
        <p:xfrm>
          <a:off x="218102" y="394821"/>
          <a:ext cx="8534337" cy="51041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213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申請書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国民健康保険料（税）に関する所得申告書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649995"/>
                  </a:ext>
                </a:extLst>
              </a:tr>
              <a:tr h="277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01.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仮納入通知書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（単票）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02.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更正）通知書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 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現年度用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更正）通知書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 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過年度用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06.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国民健康保険料（税）納入通知書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国民健康保険料（税）仮徴収額決定通知書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国民健康保険料（税）仮徴収停止決定通知書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国民健康保険料（税）仮徴収額変更決定通知書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33.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納付書１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34.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郵便払込票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35.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連帳用納付書１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36.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連帳用納付書２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44.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国民健康保険税決定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更正）伺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現年度用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45.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国民健康保険税決定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更正）伺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過年度用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46.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納付書２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47.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連帳用納付書３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48.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連帳用納付書４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等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35492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国民健康保険料（税）減免決定通知書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国民健康保険料（税）減免却下通知書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国民健康保険料（税）減免変更決定通知書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32.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国民健康保険料（税）減免取消決定通知書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45920"/>
                  </a:ext>
                </a:extLst>
              </a:tr>
              <a:tr h="3213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照会書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国民健康保険料（税）の賦課資料について（照会）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804877"/>
                  </a:ext>
                </a:extLst>
              </a:tr>
              <a:tr h="3213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調定表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08399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保険基盤安定負担金繰入金額算出基礎表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b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普通調整交付金算出基礎表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810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040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257785"/>
              </p:ext>
            </p:extLst>
          </p:nvPr>
        </p:nvGraphicFramePr>
        <p:xfrm>
          <a:off x="218102" y="408875"/>
          <a:ext cx="8534337" cy="608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給付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国民健康保険自己負担額証明書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国民健康保険高額療養費（外来年間合算）自己負担額証明書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957199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申請書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01.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国民健康保険高額療養費貸付支給申請書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02.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国民健康保険高額療養費勧奨通知書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国民健康保険高額療養費支給申請書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国民健康保険療養費支給申請書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高額介護合算療養費勧奨通知書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高額療養費（外来年間合算）勧奨通知書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差額療養費の勧奨について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出産育児一時金の勧奨について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葬祭費の勧奨について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014571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高額介護合算療養費等支給決定通知書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高額療養費（外来年間合算）支給決定通知書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支給決定通知書（はがき）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不支給決定通知書（はがき）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24918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医療費通知（はがき）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医療費通知（汎用紙）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191939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不当利得・不正利得返還通知書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不当利得・不正利得督促通知書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不当利得・不正利得催告通知書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負傷原因照会書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第三者行為返還通知書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資格喪失後受診に伴う返還金精算に係る申出書（委任状兼同意書）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24926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一覧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レセプトチェックリスト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診療区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5093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19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事業月報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8306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収滞納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口座振替開始通知</a:t>
                      </a:r>
                      <a:b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口座振替不能通知書１（カク公）（</a:t>
                      </a:r>
                      <a:r>
                        <a:rPr lang="en-US" altLang="ja-JP" sz="105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b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15.</a:t>
                      </a:r>
                      <a:r>
                        <a:rPr lang="ja-JP" alt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口座振替不能通知書２（マル公）（</a:t>
                      </a:r>
                      <a:r>
                        <a:rPr lang="en-US" altLang="ja-JP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endParaRPr lang="zh-TW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924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納付証明書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完納証明書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828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066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852023"/>
              </p:ext>
            </p:extLst>
          </p:nvPr>
        </p:nvGraphicFramePr>
        <p:xfrm>
          <a:off x="218102" y="409587"/>
          <a:ext cx="8534337" cy="58788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22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収滞納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口座振替済通知兼納付額証明書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納付額証明書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407416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06.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還付通知書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過誤納金還付請求書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還付充当通知書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充当通知書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還付誓約書</a:t>
                      </a:r>
                      <a:endParaRPr lang="zh-TW" altLang="en-US" sz="1050" b="0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663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督促状（納付書兼用１）（カク公）（</a:t>
                      </a:r>
                      <a:r>
                        <a:rPr lang="en-US" altLang="ja-JP" sz="105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endParaRPr lang="en-US" altLang="ja-JP" sz="1050" u="none" strike="sng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督促状（納付書兼用２）（マル公）（</a:t>
                      </a:r>
                      <a:r>
                        <a:rPr lang="en-US" altLang="ja-JP" sz="105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督促状（納付書なし）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5851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催告書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80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公示送達書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 dirty="0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078400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01.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交付要求通知書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02.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交付要求解除通知書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分納不履行通知書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公売通知書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差押書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参加差押通知書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差押通知書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差押調書（謄本）（債権）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等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383498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照会書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実態調査について（回答）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滞納者の実態調査について（照会）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36.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滞納者の実態調査について（回答）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49.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水道料金の支払状況について（照会）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50.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生命保険の契約事項について（照会）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52.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預貯金の調査について（照会）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水道料金の支払状況について（回答）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生命保険の契約事項について（回答）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56.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預貯金の調査について（回答）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89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125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235397"/>
              </p:ext>
            </p:extLst>
          </p:nvPr>
        </p:nvGraphicFramePr>
        <p:xfrm>
          <a:off x="218102" y="392555"/>
          <a:ext cx="8534337" cy="12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収滞納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一覧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59.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滞納明細書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0260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徴収実績調に関する統計帳票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 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65787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日計表 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 dirty="0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610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307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2041</Words>
  <Application>Microsoft Office PowerPoint</Application>
  <PresentationFormat>画面に合わせる (4:3)</PresentationFormat>
  <Paragraphs>325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Meiryo UI</vt:lpstr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2026-06-19T04:19:19Z</dcterms:created>
  <dcterms:modified xsi:type="dcterms:W3CDTF">2026-07-06T05:57:47Z</dcterms:modified>
</cp:coreProperties>
</file>