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11" r:id="rId2"/>
    <p:sldId id="3592" r:id="rId3"/>
    <p:sldId id="3602" r:id="rId4"/>
    <p:sldId id="3595" r:id="rId5"/>
    <p:sldId id="3596" r:id="rId6"/>
    <p:sldId id="3597" r:id="rId7"/>
    <p:sldId id="3598" r:id="rId8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8EE"/>
    <a:srgbClr val="FD5FDB"/>
    <a:srgbClr val="FF00FF"/>
    <a:srgbClr val="8C3836"/>
    <a:srgbClr val="ADC579"/>
    <a:srgbClr val="DDE7C7"/>
    <a:srgbClr val="B3C981"/>
    <a:srgbClr val="E6E6E6"/>
    <a:srgbClr val="C1D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192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702258A1-9417-4717-BFE1-3A142F5BCBAA}" type="datetimeFigureOut">
              <a:rPr kumimoji="1" lang="ja-JP" altLang="en-US" smtClean="0"/>
              <a:t>2025/6/23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80A8E6CC-7544-4CD3-8242-F9F4698E5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258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F6CD342C-5781-4295-BA92-C3AEA63DB1FC}" type="datetimeFigureOut">
              <a:rPr kumimoji="1" lang="ja-JP" altLang="en-US" smtClean="0"/>
              <a:t>2025/6/23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5" rIns="91409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4" y="4686300"/>
            <a:ext cx="5389563" cy="4440238"/>
          </a:xfrm>
          <a:prstGeom prst="rect">
            <a:avLst/>
          </a:prstGeom>
        </p:spPr>
        <p:txBody>
          <a:bodyPr vert="horz" lIns="91409" tIns="45705" rIns="91409" bIns="457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900564DB-7B66-4DA9-AAC8-09E7DBD01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2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6196-E4E5-47E2-B66B-55A8CCE05A4E}" type="datetime1">
              <a:rPr kumimoji="1" lang="ja-JP" altLang="en-US" smtClean="0"/>
              <a:t>2025/6/23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D15D-229F-4B09-96D4-B65DC6EFAE06}" type="datetime1">
              <a:rPr kumimoji="1" lang="ja-JP" altLang="en-US" smtClean="0"/>
              <a:t>2025/6/23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9262-40C8-4D04-856A-6D5F9EC135DA}" type="datetime1">
              <a:rPr kumimoji="1" lang="ja-JP" altLang="en-US" smtClean="0"/>
              <a:t>2025/6/23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2DBD-6A41-4ED6-A5DA-761B856DE759}" type="datetime1">
              <a:rPr kumimoji="1" lang="ja-JP" altLang="en-US" smtClean="0"/>
              <a:t>2025/6/23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A83C-5C19-443E-8EBE-FCA3B6111B3A}" type="datetime1">
              <a:rPr kumimoji="1" lang="ja-JP" altLang="en-US" smtClean="0"/>
              <a:t>2025/6/23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D55D-7505-4BBA-BEBA-92D52DB6820C}" type="datetime1">
              <a:rPr kumimoji="1" lang="ja-JP" altLang="en-US" smtClean="0"/>
              <a:t>2025/6/23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66BB-4A03-4B26-AF9B-389CBB3BDA84}" type="datetime1">
              <a:rPr kumimoji="1" lang="ja-JP" altLang="en-US" smtClean="0"/>
              <a:t>2025/6/23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664F3-B63C-448D-B1D4-9E6B3C4CE2C8}" type="datetime1">
              <a:rPr kumimoji="1" lang="ja-JP" altLang="en-US" smtClean="0"/>
              <a:t>2025/6/23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7FD6-D213-4F2F-907B-D2A6724920B8}" type="datetime1">
              <a:rPr kumimoji="1" lang="ja-JP" altLang="en-US" smtClean="0"/>
              <a:t>2025/6/23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EDE-FF86-4030-B215-85B83B848849}" type="datetime1">
              <a:rPr kumimoji="1" lang="ja-JP" altLang="en-US" smtClean="0"/>
              <a:t>2025/6/23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FE0-38A2-416A-AE45-B59F58428386}" type="datetime1">
              <a:rPr kumimoji="1" lang="ja-JP" altLang="en-US" smtClean="0"/>
              <a:t>2025/6/23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2BE8-3AEA-4BED-9005-942EBA61CA13}" type="datetime1">
              <a:rPr kumimoji="1" lang="ja-JP" altLang="en-US" smtClean="0"/>
              <a:t>2025/6/23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A13A4C85-3BC2-4A18-9633-C309602F11A5}"/>
              </a:ext>
            </a:extLst>
          </p:cNvPr>
          <p:cNvSpPr txBox="1">
            <a:spLocks/>
          </p:cNvSpPr>
          <p:nvPr/>
        </p:nvSpPr>
        <p:spPr>
          <a:xfrm>
            <a:off x="72531" y="1650661"/>
            <a:ext cx="9034040" cy="306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国民健康保険システム標準化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指定都市の機能要件における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帳票毎の印字する行政区情報及び出力単位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（参考資料）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E3CC5A-C258-9B49-49A8-D3791C0092D8}"/>
              </a:ext>
            </a:extLst>
          </p:cNvPr>
          <p:cNvSpPr txBox="1">
            <a:spLocks noChangeArrowheads="1"/>
          </p:cNvSpPr>
          <p:nvPr/>
        </p:nvSpPr>
        <p:spPr>
          <a:xfrm>
            <a:off x="7305576" y="0"/>
            <a:ext cx="1800996" cy="540336"/>
          </a:xfrm>
          <a:prstGeom prst="rect">
            <a:avLst/>
          </a:prstGeom>
        </p:spPr>
        <p:txBody>
          <a:bodyPr tIns="90000" bIns="900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002060"/>
              </a:buClr>
              <a:buNone/>
              <a:defRPr/>
            </a:pPr>
            <a:r>
              <a:rPr lang="ja-JP" altLang="en-US" sz="18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本紙（別添２）</a:t>
            </a:r>
            <a:endParaRPr lang="en-US" altLang="ja-JP" sz="180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37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DF58C2-3FA9-8D8E-6D46-0071B363E9B7}"/>
              </a:ext>
            </a:extLst>
          </p:cNvPr>
          <p:cNvSpPr/>
          <p:nvPr/>
        </p:nvSpPr>
        <p:spPr>
          <a:xfrm>
            <a:off x="204178" y="48180"/>
            <a:ext cx="86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指定都市向けの機能・帳票要件等において、帳票毎に印字する行政区情報及び出力単位の案を以下に示す。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なお、本資料の内容はあくまで参考であり、このとおりに機能を実装することを強制するものではない。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また、指定都市がシステム調達の段階において、本資料の内容を変更して使用することを許容する。その場合、カスタマイズとはみなさない。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A7FE33B-0D01-8F12-3906-062E526B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08918"/>
              </p:ext>
            </p:extLst>
          </p:nvPr>
        </p:nvGraphicFramePr>
        <p:xfrm>
          <a:off x="219828" y="710941"/>
          <a:ext cx="8534337" cy="40517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1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8006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国民健康保険限度額適用・標準負担額減額認定証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国民健康保険特定疾病療養受療証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国民健康保険限度額適用認定証（若年者）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国民健康保険限度額適用認定証（高齢者）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特定同一世帯所属者証明書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国民健康保険加入・脱退証明書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国民健康保険被保険者資格状況証明書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国民健康保険負担区分等証明書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一部負担金減免等証明書</a:t>
                      </a:r>
                      <a:endParaRPr lang="en-US" altLang="ja-JP" sz="105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248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9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712962"/>
              </p:ext>
            </p:extLst>
          </p:nvPr>
        </p:nvGraphicFramePr>
        <p:xfrm>
          <a:off x="218102" y="392555"/>
          <a:ext cx="8534337" cy="5903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703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12992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限度額適用・標準負担額減額認定証交付申請兼入院日数届書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国民健康保険基準収入額適用申請書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国民健康保険特定疾病認定申請書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国民健康保険出産育児一時金支給申請書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国民健康保険葬祭費支給申請書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国民健康保険食事療養費標準負担額減額差額支給申請書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879875"/>
                  </a:ext>
                </a:extLst>
              </a:tr>
              <a:tr h="325755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特定疾病認定申請却下通知書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基準収入額適用申請勧奨通知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一部負担金減免等承認決定通知書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一部負担金減免等取消通知書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国民健康保険高齢受給者証の交付について</a:t>
                      </a:r>
                      <a:endParaRPr lang="en-US" altLang="ja-JP" sz="1050" u="none" strike="noStrike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 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特別療養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変更理由のお知らせ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国民健康保険特別療養費解除通知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国民健康保険特別療養費適用通知交付予告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弁明の機会の付与通知書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保険料の納付に係る特別の事情等に関する届書兼弁明書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保険料の納付のお願い及び納付相談のご案内について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6725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資格照会資料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04469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資格異動内容確認一覧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60929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643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934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72862"/>
              </p:ext>
            </p:extLst>
          </p:nvPr>
        </p:nvGraphicFramePr>
        <p:xfrm>
          <a:off x="218102" y="394821"/>
          <a:ext cx="8534337" cy="51041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国民健康保険料（税）に関する所得申告書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649995"/>
                  </a:ext>
                </a:extLst>
              </a:tr>
              <a:tr h="277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仮納入通知書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（単票）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国民健康保険料（税）納入通知書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国民健康保険料（税）仮徴収停止決定通知書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国民健康保険料（税）仮徴収額変更決定通知書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郵便払込票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連帳用納付書３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連帳用納付書４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5492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国民健康保険料（税）減免却下通知書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国民健康保険料（税）減免取消決定通知書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5920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国民健康保険料（税）の賦課資料について（照会）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04877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調定表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8399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保険基盤安定負担金繰入金額算出基礎表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b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普通調整交付金算出基礎表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810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040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596549"/>
              </p:ext>
            </p:extLst>
          </p:nvPr>
        </p:nvGraphicFramePr>
        <p:xfrm>
          <a:off x="218102" y="408875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給付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国民健康保険自己負担額証明書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国民健康保険高額療養費（外来年間合算）自己負担額証明書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57199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国民健康保険高額療養費貸付支給申請書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差額療養費の勧奨について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出産育児一時金の勧奨について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葬祭費の勧奨について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14571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不支給決定通知書（はがき）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2491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医療費通知（汎用紙）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9193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不当利得・不正利得督促通知書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不当利得・不正利得催告通知書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負傷原因照会書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第三者行為返還通知書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資格喪失後受診に伴う返還金精算に係る申出書（委任状兼同意書）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492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レセプトチェックリスト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診療区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5093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8306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口座振替開始通知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口座振替不能通知書２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241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828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06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183699"/>
              </p:ext>
            </p:extLst>
          </p:nvPr>
        </p:nvGraphicFramePr>
        <p:xfrm>
          <a:off x="218102" y="409587"/>
          <a:ext cx="8534337" cy="5878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口座振替済通知兼納付額証明書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07416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過誤納金還付請求書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還付誓約書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663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督促状（納付書兼用１）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督促状（納付書兼用２）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督促状（納付書なし）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51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催告書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公示送達書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8400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交付要求解除通知書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分納不履行通知書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公売通知書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差押調書（謄本）（債権）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83498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預貯金の調査について（回答）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89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12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235397"/>
              </p:ext>
            </p:extLst>
          </p:nvPr>
        </p:nvGraphicFramePr>
        <p:xfrm>
          <a:off x="218102" y="392555"/>
          <a:ext cx="8534337" cy="12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滞納明細書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02602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徴収実績調に関する統計帳票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6578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日計表 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1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0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2027</Words>
  <Application>Microsoft Office PowerPoint</Application>
  <PresentationFormat>画面に合わせる (4:3)</PresentationFormat>
  <Paragraphs>324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Calibri</vt:lpstr>
      <vt:lpstr>Meiryo UI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2025-06-23T06:26:03Z</dcterms:created>
  <dcterms:modified xsi:type="dcterms:W3CDTF">2025-06-23T06:26:07Z</dcterms:modified>
</cp:coreProperties>
</file>