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3111" r:id="rId2"/>
    <p:sldId id="3592" r:id="rId3"/>
    <p:sldId id="3602" r:id="rId4"/>
    <p:sldId id="3595" r:id="rId5"/>
    <p:sldId id="3596" r:id="rId6"/>
    <p:sldId id="3597" r:id="rId7"/>
    <p:sldId id="3598" r:id="rId8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0088EE"/>
    <a:srgbClr val="FD5FDB"/>
    <a:srgbClr val="FF00FF"/>
    <a:srgbClr val="8C3836"/>
    <a:srgbClr val="ADC579"/>
    <a:srgbClr val="DDE7C7"/>
    <a:srgbClr val="B3C981"/>
    <a:srgbClr val="E6E6E6"/>
    <a:srgbClr val="C1D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A5B4622-AD63-43A1-8F2F-C730AAC3BB96}" v="4" dt="2025-01-09T03:05:52.37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2833802-FEF1-4C79-8D5D-14CF1EAF98D9}" styleName="淡色スタイル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1" d="100"/>
          <a:sy n="81" d="100"/>
        </p:scale>
        <p:origin x="1764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18" Type="http://schemas.openxmlformats.org/officeDocument/2006/relationships/customXml" Target="../customXml/item3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17" Type="http://schemas.openxmlformats.org/officeDocument/2006/relationships/customXml" Target="../customXml/item2.xml"/><Relationship Id="rId2" Type="http://schemas.openxmlformats.org/officeDocument/2006/relationships/slide" Target="slides/slide1.xml"/><Relationship Id="rId16" Type="http://schemas.openxmlformats.org/officeDocument/2006/relationships/customXml" Target="../customXml/item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5/10/relationships/revisionInfo" Target="revisionInfo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702258A1-9417-4717-BFE1-3A142F5BCBAA}" type="datetimeFigureOut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80A8E6CC-7544-4CD3-8242-F9F4698E59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25803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F6CD342C-5781-4295-BA92-C3AEA63DB1FC}" type="datetimeFigureOut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9" tIns="45705" rIns="91409" bIns="4570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4" y="4686300"/>
            <a:ext cx="5389563" cy="4440238"/>
          </a:xfrm>
          <a:prstGeom prst="rect">
            <a:avLst/>
          </a:prstGeom>
        </p:spPr>
        <p:txBody>
          <a:bodyPr vert="horz" lIns="91409" tIns="45705" rIns="91409" bIns="4570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900564DB-7B66-4DA9-AAC8-09E7DBD01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802851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56196-E4E5-47E2-B66B-55A8CCE05A4E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6D15D-229F-4B09-96D4-B65DC6EFAE06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19262-40C8-4D04-856A-6D5F9EC135DA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F2DBD-6A41-4ED6-A5DA-761B856DE759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6A83C-5C19-443E-8EBE-FCA3B6111B3A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CD55D-7505-4BBA-BEBA-92D52DB6820C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4066BB-4A03-4B26-AF9B-389CBB3BDA84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664F3-B63C-448D-B1D4-9E6B3C4CE2C8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57FD6-D213-4F2F-907B-D2A6724920B8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43EDE-FF86-4030-B215-85B83B848849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FE0-38A2-416A-AE45-B59F58428386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D42BE8-3AEA-4BED-9005-942EBA61CA13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1">
            <a:extLst>
              <a:ext uri="{FF2B5EF4-FFF2-40B4-BE49-F238E27FC236}">
                <a16:creationId xmlns:a16="http://schemas.microsoft.com/office/drawing/2014/main" id="{A13A4C85-3BC2-4A18-9633-C309602F11A5}"/>
              </a:ext>
            </a:extLst>
          </p:cNvPr>
          <p:cNvSpPr txBox="1">
            <a:spLocks/>
          </p:cNvSpPr>
          <p:nvPr/>
        </p:nvSpPr>
        <p:spPr>
          <a:xfrm>
            <a:off x="72531" y="1650661"/>
            <a:ext cx="9034040" cy="3067957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国民健康保険システム標準化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指定都市の機能要件における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帳票毎の印字する行政区情報及び出力単位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（参考資料）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6DE3CC5A-C258-9B49-49A8-D3791C0092D8}"/>
              </a:ext>
            </a:extLst>
          </p:cNvPr>
          <p:cNvSpPr txBox="1">
            <a:spLocks noChangeArrowheads="1"/>
          </p:cNvSpPr>
          <p:nvPr/>
        </p:nvSpPr>
        <p:spPr>
          <a:xfrm>
            <a:off x="7305576" y="0"/>
            <a:ext cx="1800996" cy="540336"/>
          </a:xfrm>
          <a:prstGeom prst="rect">
            <a:avLst/>
          </a:prstGeom>
        </p:spPr>
        <p:txBody>
          <a:bodyPr tIns="90000" bIns="90000" anchor="ctr"/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0" lvl="0" indent="0">
              <a:buClr>
                <a:srgbClr val="002060"/>
              </a:buClr>
              <a:buNone/>
              <a:defRPr/>
            </a:pPr>
            <a:r>
              <a:rPr lang="ja-JP" altLang="en-US" sz="1800" kern="0" dirty="0">
                <a:latin typeface="Meiryo UI" panose="020B0604030504040204" pitchFamily="50" charset="-128"/>
                <a:ea typeface="Meiryo UI" panose="020B0604030504040204" pitchFamily="50" charset="-128"/>
              </a:rPr>
              <a:t>本紙（別添２）</a:t>
            </a:r>
            <a:endParaRPr lang="en-US" altLang="ja-JP" sz="1800" kern="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623724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BDF58C2-3FA9-8D8E-6D46-0071B363E9B7}"/>
              </a:ext>
            </a:extLst>
          </p:cNvPr>
          <p:cNvSpPr/>
          <p:nvPr/>
        </p:nvSpPr>
        <p:spPr>
          <a:xfrm>
            <a:off x="204178" y="48180"/>
            <a:ext cx="86724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指定都市向けの機能・帳票要件等において、帳票毎に印字する行政区情報及び出力単位の案を以下に示す。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なお、本資料の内容はあくまで参考であり、このとおりに機能を実装することを強制するものではない。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また、指定都市がシステム調達の段階において、本資料の内容を変更して使用することを許容する。その場合、カスタマイズとはみなさない。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3A7FE33B-0D01-8F12-3906-062E526B0B8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008918"/>
              </p:ext>
            </p:extLst>
          </p:nvPr>
        </p:nvGraphicFramePr>
        <p:xfrm>
          <a:off x="219828" y="710941"/>
          <a:ext cx="8534337" cy="405174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108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80066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ctr" fontAlgn="ctr"/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国民健康保険限度額適用・標準負担額減額認定証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国民健康保険特定疾病療養受療証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国民健康保険限度額適用認定証（若年者）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国民健康保険限度額適用認定証（高齢者）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特定同一世帯所属者証明書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国民健康保険加入・脱退証明書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国民健康保険被保険者資格状況証明書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国民健康保険負担区分等証明書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一部負担金減免等証明書</a:t>
                      </a:r>
                      <a:endParaRPr lang="en-US" altLang="ja-JP" sz="1050" u="none" strike="noStrike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40.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41.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42.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43.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2489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079542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26712962"/>
              </p:ext>
            </p:extLst>
          </p:nvPr>
        </p:nvGraphicFramePr>
        <p:xfrm>
          <a:off x="218102" y="392555"/>
          <a:ext cx="8534337" cy="590347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703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129929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5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限度額適用・標準負担額減額認定証交付申請兼入院日数届書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国民健康保険基準収入額適用申請書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国民健康保険特定疾病認定申請書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国民健康保険出産育児一時金支給申請書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国民健康保険葬祭費支給申請書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国民健康保険食事療養費標準負担額減額差額支給申請書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17879875"/>
                  </a:ext>
                </a:extLst>
              </a:tr>
              <a:tr h="325755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特定疾病認定申請却下通知書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基準収入額適用申請勧奨通知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一部負担金減免等承認決定通知書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一部負担金減免等取消通知書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国民健康保険高齢受給者証の交付について</a:t>
                      </a:r>
                      <a:endParaRPr lang="en-US" altLang="ja-JP" sz="1050" u="none" strike="noStrike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 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特別療養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変更理由のお知らせ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国民健康保険特別療養費解除通知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国民健康保険特別療養費適用通知交付予告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弁明の機会の付与通知書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保険料の納付に係る特別の事情等に関する届書兼弁明書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保険料の納付のお願い及び納付相談のご案内について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67253"/>
                  </a:ext>
                </a:extLst>
              </a:tr>
              <a:tr h="3429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資格照会資料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44044691"/>
                  </a:ext>
                </a:extLst>
              </a:tr>
              <a:tr h="352425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資格異動内容確認一覧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00609294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56432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393481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872862"/>
              </p:ext>
            </p:extLst>
          </p:nvPr>
        </p:nvGraphicFramePr>
        <p:xfrm>
          <a:off x="218102" y="394821"/>
          <a:ext cx="8534337" cy="510417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国民健康保険料（税）に関する所得申告書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1649995"/>
                  </a:ext>
                </a:extLst>
              </a:tr>
              <a:tr h="277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仮納入通知書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（単票）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国民健康保険料（税）納入通知書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国民健康保険料（税）仮徴収停止決定通知書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国民健康保険料（税）仮徴収額変更決定通知書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郵便払込票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連帳用納付書３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連帳用納付書４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34354926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国民健康保険料（税）減免却下通知書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国民健康保険料（税）減免変更決定通知書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国民健康保険料（税）減免取消決定通知書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7545920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国民健康保険料（税）の賦課資料について（照会）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7804877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調定表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308399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保険基盤安定負担金繰入金額算出基礎表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b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普通調整交付金算出基礎表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081058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50408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54596549"/>
              </p:ext>
            </p:extLst>
          </p:nvPr>
        </p:nvGraphicFramePr>
        <p:xfrm>
          <a:off x="218102" y="408875"/>
          <a:ext cx="8534337" cy="608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給付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国民健康保険自己負担額証明書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国民健康保険高額療養費（外来年間合算）自己負担額証明書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35957199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国民健康保険高額療養費貸付支給申請書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差額療養費の勧奨について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出産育児一時金の勧奨について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葬祭費の勧奨について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6014571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不支給決定通知書（はがき）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524918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医療費通知（汎用紙）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5191939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不当利得・不正利得督促通知書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不当利得・不正利得催告通知書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負傷原因照会書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第三者行為返還通知書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資格喪失後受診に伴う返還金精算に係る申出書（委任状兼同意書）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824926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レセプトチェックリスト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診療区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50933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9830603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口座振替開始通知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口座振替不能通知書２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192410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完納証明書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48286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010668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02183699"/>
              </p:ext>
            </p:extLst>
          </p:nvPr>
        </p:nvGraphicFramePr>
        <p:xfrm>
          <a:off x="218102" y="409587"/>
          <a:ext cx="8534337" cy="587880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口座振替済通知兼納付額証明書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89407416"/>
                  </a:ext>
                </a:extLst>
              </a:tr>
              <a:tr h="864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過誤納金還付請求書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還付誓約書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1663001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督促状（納付書兼用１）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督促状（納付書兼用２）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督促状（納付書なし）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585138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催告書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78049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公示送達書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39078400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交付要求解除通知書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分納不履行通知書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公売通知書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参加差押通知書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差押調書（謄本）（債権）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30383498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預貯金の調査について（回答）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218925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481255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6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0235397"/>
              </p:ext>
            </p:extLst>
          </p:nvPr>
        </p:nvGraphicFramePr>
        <p:xfrm>
          <a:off x="218102" y="392555"/>
          <a:ext cx="8534337" cy="122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滞納明細書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102602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徴収実績調に関する統計帳票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 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065787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日計表 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61064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503073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AF0A40D866770841BFAF1942E268FAD4" ma:contentTypeVersion="12" ma:contentTypeDescription="新しいドキュメントを作成します。" ma:contentTypeScope="" ma:versionID="1cea5fe2ef018714b9b9a87b94b6b973">
  <xsd:schema xmlns:xsd="http://www.w3.org/2001/XMLSchema" xmlns:xs="http://www.w3.org/2001/XMLSchema" xmlns:p="http://schemas.microsoft.com/office/2006/metadata/properties" xmlns:ns2="b99998fb-10e3-408c-a036-282b210bae51" xmlns:ns3="36aa6b61-6875-499d-baac-75d67abe0f30" targetNamespace="http://schemas.microsoft.com/office/2006/metadata/properties" ma:root="true" ma:fieldsID="e2586afde03111dca77f37e4110caffd" ns2:_="" ns3:_="">
    <xsd:import namespace="b99998fb-10e3-408c-a036-282b210bae51"/>
    <xsd:import namespace="36aa6b61-6875-499d-baac-75d67abe0f30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bjectDetectorVersions" minOccurs="0"/>
                <xsd:element ref="ns2:MediaServiceSearchProperties" minOccurs="0"/>
                <xsd:element ref="ns3:SharedWithUsers" minOccurs="0"/>
                <xsd:element ref="ns3:SharedWithDetails" minOccurs="0"/>
                <xsd:element ref="ns2:lcf76f155ced4ddcb4097134ff3c332f" minOccurs="0"/>
                <xsd:element ref="ns3:TaxCatchAll" minOccurs="0"/>
                <xsd:element ref="ns2:MediaServiceDateTaken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99998fb-10e3-408c-a036-282b210bae5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0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11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lcf76f155ced4ddcb4097134ff3c332f" ma:index="15" nillable="true" ma:taxonomy="true" ma:internalName="lcf76f155ced4ddcb4097134ff3c332f" ma:taxonomyFieldName="MediaServiceImageTags" ma:displayName="画像タグ" ma:readOnly="false" ma:fieldId="{5cf76f15-5ced-4ddc-b409-7134ff3c332f}" ma:taxonomyMulti="true" ma:sspId="9dd84382-b38c-4eba-b7c2-4a66a077def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DateTaken" ma:index="17" nillable="true" ma:displayName="MediaServiceDateTaken" ma:description="" ma:hidden="true" ma:indexed="true" ma:internalName="MediaServiceDateTaken" ma:readOnly="true">
      <xsd:simpleType>
        <xsd:restriction base="dms:Text"/>
      </xsd:simpleType>
    </xsd:element>
    <xsd:element name="MediaServiceGenerationTime" ma:index="18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9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6aa6b61-6875-499d-baac-75d67abe0f30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  <xsd:element name="TaxCatchAll" ma:index="16" nillable="true" ma:displayName="Taxonomy Catch All Column" ma:hidden="true" ma:list="{abebd27f-c787-42ab-82b3-91203a9c236c}" ma:internalName="TaxCatchAll" ma:showField="CatchAllData" ma:web="36aa6b61-6875-499d-baac-75d67abe0f30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b99998fb-10e3-408c-a036-282b210bae51">
      <Terms xmlns="http://schemas.microsoft.com/office/infopath/2007/PartnerControls"/>
    </lcf76f155ced4ddcb4097134ff3c332f>
    <TaxCatchAll xmlns="36aa6b61-6875-499d-baac-75d67abe0f30" xsi:nil="true"/>
  </documentManagement>
</p:properties>
</file>

<file path=customXml/itemProps1.xml><?xml version="1.0" encoding="utf-8"?>
<ds:datastoreItem xmlns:ds="http://schemas.openxmlformats.org/officeDocument/2006/customXml" ds:itemID="{95A2C247-125E-4DC5-BAC9-0B33485E3337}"/>
</file>

<file path=customXml/itemProps2.xml><?xml version="1.0" encoding="utf-8"?>
<ds:datastoreItem xmlns:ds="http://schemas.openxmlformats.org/officeDocument/2006/customXml" ds:itemID="{B436E446-8B13-401A-A766-9F48323C62CF}"/>
</file>

<file path=customXml/itemProps3.xml><?xml version="1.0" encoding="utf-8"?>
<ds:datastoreItem xmlns:ds="http://schemas.openxmlformats.org/officeDocument/2006/customXml" ds:itemID="{0E888020-536B-4A3D-9C3D-2BBDE5E07FF6}"/>
</file>

<file path=docMetadata/LabelInfo.xml><?xml version="1.0" encoding="utf-8"?>
<clbl:labelList xmlns:clbl="http://schemas.microsoft.com/office/2020/mipLabelMetadata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2027</Words>
  <PresentationFormat>画面に合わせる (4:3)</PresentationFormat>
  <Paragraphs>324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Meiryo UI</vt:lpstr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dcterms:created xsi:type="dcterms:W3CDTF">2025-01-09T03:05:52Z</dcterms:created>
  <dcterms:modified xsi:type="dcterms:W3CDTF">2025-01-09T03:05:55Z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0x010100AF0A40D866770841BFAF1942E268FAD4</vt:lpwstr>
  </property>
</Properties>
</file>