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removePersonalInfoOnSave="1" embedTrueTypeFonts="1" saveSubsetFonts="1" autoCompressPictures="0">
  <p:sldMasterIdLst>
    <p:sldMasterId id="2147483686" r:id="rId4"/>
  </p:sldMasterIdLst>
  <p:notesMasterIdLst>
    <p:notesMasterId r:id="rId39"/>
  </p:notesMasterIdLst>
  <p:handoutMasterIdLst>
    <p:handoutMasterId r:id="rId40"/>
  </p:handoutMasterIdLst>
  <p:sldIdLst>
    <p:sldId id="342" r:id="rId5"/>
    <p:sldId id="348" r:id="rId6"/>
    <p:sldId id="385" r:id="rId7"/>
    <p:sldId id="386" r:id="rId8"/>
    <p:sldId id="345" r:id="rId9"/>
    <p:sldId id="337" r:id="rId10"/>
    <p:sldId id="339" r:id="rId11"/>
    <p:sldId id="341" r:id="rId12"/>
    <p:sldId id="356" r:id="rId13"/>
    <p:sldId id="361" r:id="rId14"/>
    <p:sldId id="357" r:id="rId15"/>
    <p:sldId id="338" r:id="rId16"/>
    <p:sldId id="352" r:id="rId17"/>
    <p:sldId id="351" r:id="rId18"/>
    <p:sldId id="355" r:id="rId19"/>
    <p:sldId id="353" r:id="rId20"/>
    <p:sldId id="396" r:id="rId21"/>
    <p:sldId id="362" r:id="rId22"/>
    <p:sldId id="366" r:id="rId23"/>
    <p:sldId id="367" r:id="rId24"/>
    <p:sldId id="397" r:id="rId25"/>
    <p:sldId id="372" r:id="rId26"/>
    <p:sldId id="373" r:id="rId27"/>
    <p:sldId id="379" r:id="rId28"/>
    <p:sldId id="390" r:id="rId29"/>
    <p:sldId id="394" r:id="rId30"/>
    <p:sldId id="393" r:id="rId31"/>
    <p:sldId id="395" r:id="rId32"/>
    <p:sldId id="349" r:id="rId33"/>
    <p:sldId id="380" r:id="rId34"/>
    <p:sldId id="381" r:id="rId35"/>
    <p:sldId id="383" r:id="rId36"/>
    <p:sldId id="384" r:id="rId37"/>
    <p:sldId id="302" r:id="rId38"/>
  </p:sldIdLst>
  <p:sldSz cx="9144000" cy="5143500" type="screen16x9"/>
  <p:notesSz cx="6735763" cy="9866313"/>
  <p:embeddedFontLst>
    <p:embeddedFont>
      <p:font typeface="BIZ UDPゴシック" panose="020B0400000000000000" pitchFamily="50" charset="-128"/>
      <p:regular r:id="rId41"/>
      <p:bold r:id="rId42"/>
    </p:embeddedFont>
    <p:embeddedFont>
      <p:font typeface="BIZ UDゴシック" panose="020B0400000000000000" pitchFamily="49" charset="-128"/>
      <p:regular r:id="rId43"/>
      <p:bold r:id="rId44"/>
    </p:embeddedFont>
    <p:embeddedFont>
      <p:font typeface="HGPｺﾞｼｯｸE" panose="020B0900000000000000" pitchFamily="50" charset="-128"/>
      <p:regular r:id="rId45"/>
    </p:embeddedFont>
    <p:embeddedFont>
      <p:font typeface="Meiryo UI" panose="020B0604030504040204" pitchFamily="50" charset="-128"/>
      <p:regular r:id="rId46"/>
      <p:bold r:id="rId47"/>
      <p:italic r:id="rId48"/>
      <p:boldItalic r:id="rId49"/>
    </p:embeddedFont>
  </p:embeddedFontLst>
  <p:defaultTextStyle>
    <a:defPPr>
      <a:defRPr lang="ja-JP"/>
    </a:defPPr>
    <a:lvl1pPr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lnSpc>
        <a:spcPct val="90000"/>
      </a:lnSpc>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p:defaultTextStyle>
  <p:extLst>
    <p:ext uri="{EFAFB233-063F-42B5-8137-9DF3F51BA10A}">
      <p15:sldGuideLst xmlns:p15="http://schemas.microsoft.com/office/powerpoint/2012/main">
        <p15:guide id="1" orient="horz" pos="1620">
          <p15:clr>
            <a:srgbClr val="A4A3A4"/>
          </p15:clr>
        </p15:guide>
        <p15:guide id="2" pos="2857" userDrawn="1">
          <p15:clr>
            <a:srgbClr val="A4A3A4"/>
          </p15:clr>
        </p15:guide>
        <p15:guide id="3" pos="113" userDrawn="1">
          <p15:clr>
            <a:srgbClr val="A4A3A4"/>
          </p15:clr>
        </p15:guide>
        <p15:guide id="4" orient="horz" pos="486" userDrawn="1">
          <p15:clr>
            <a:srgbClr val="A4A3A4"/>
          </p15:clr>
        </p15:guide>
        <p15:guide id="5" orient="horz" pos="3094" userDrawn="1">
          <p15:clr>
            <a:srgbClr val="A4A3A4"/>
          </p15:clr>
        </p15:guide>
        <p15:guide id="6" pos="5647" userDrawn="1">
          <p15:clr>
            <a:srgbClr val="A4A3A4"/>
          </p15:clr>
        </p15:guide>
      </p15:sldGuideLst>
    </p:ext>
    <p:ext uri="{2D200454-40CA-4A62-9FC3-DE9A4176ACB9}">
      <p15:notesGuideLst xmlns:p15="http://schemas.microsoft.com/office/powerpoint/2012/main">
        <p15:guide id="1" orient="horz" pos="3107">
          <p15:clr>
            <a:srgbClr val="A4A3A4"/>
          </p15:clr>
        </p15:guide>
        <p15:guide id="2" pos="212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37373"/>
    <a:srgbClr val="FF0066"/>
    <a:srgbClr val="4BACC6"/>
    <a:srgbClr val="DCEFF4"/>
    <a:srgbClr val="83C5D7"/>
    <a:srgbClr val="FFFFFF"/>
    <a:srgbClr val="B7DEE8"/>
    <a:srgbClr val="CC0066"/>
    <a:srgbClr val="FF6699"/>
    <a:srgbClr val="8C8A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FD0F851-EC5A-4D38-B0AD-8093EC10F338}" styleName="淡色スタイル 1 - アクセント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532" autoAdjust="0"/>
    <p:restoredTop sz="96220" autoAdjust="0"/>
  </p:normalViewPr>
  <p:slideViewPr>
    <p:cSldViewPr snapToGrid="0">
      <p:cViewPr varScale="1">
        <p:scale>
          <a:sx n="136" d="100"/>
          <a:sy n="136" d="100"/>
        </p:scale>
        <p:origin x="588" y="114"/>
      </p:cViewPr>
      <p:guideLst>
        <p:guide orient="horz" pos="1620"/>
        <p:guide pos="2857"/>
        <p:guide pos="113"/>
        <p:guide orient="horz" pos="486"/>
        <p:guide orient="horz" pos="3094"/>
        <p:guide pos="564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4" d="100"/>
          <a:sy n="74" d="100"/>
        </p:scale>
        <p:origin x="-2274" y="-96"/>
      </p:cViewPr>
      <p:guideLst>
        <p:guide orient="horz" pos="3107"/>
        <p:guide pos="212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notesMaster" Target="notesMasters/notesMaster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handoutMaster" Target="handoutMasters/handoutMaster1.xml"/><Relationship Id="rId45" Type="http://schemas.openxmlformats.org/officeDocument/2006/relationships/font" Target="fonts/font5.fntdata"/><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4.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3.fntdata"/><Relationship Id="rId48" Type="http://schemas.openxmlformats.org/officeDocument/2006/relationships/font" Target="fonts/font8.fntdata"/><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6.fntdata"/><Relationship Id="rId20" Type="http://schemas.openxmlformats.org/officeDocument/2006/relationships/slide" Target="slides/slide16.xml"/><Relationship Id="rId41" Type="http://schemas.openxmlformats.org/officeDocument/2006/relationships/font" Target="fonts/font1.fntdata"/><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9.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4"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5" name="Rectangle 1027"/>
          <p:cNvSpPr>
            <a:spLocks noGrp="1" noChangeArrowheads="1"/>
          </p:cNvSpPr>
          <p:nvPr>
            <p:ph type="dt" sz="quarter"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33796" name="Rectangle 1028"/>
          <p:cNvSpPr>
            <a:spLocks noGrp="1" noChangeArrowheads="1"/>
          </p:cNvSpPr>
          <p:nvPr>
            <p:ph type="ftr" sz="quarter" idx="2"/>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33797" name="Rectangle 1029"/>
          <p:cNvSpPr>
            <a:spLocks noGrp="1" noChangeArrowheads="1"/>
          </p:cNvSpPr>
          <p:nvPr>
            <p:ph type="sldNum" sz="quarter" idx="3"/>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97EB0BD7-0D1B-461F-96D2-458D4659D7B9}" type="slidenum">
              <a:rPr lang="en-US" altLang="ja-JP"/>
              <a:pPr/>
              <a:t>‹#›</a:t>
            </a:fld>
            <a:endParaRPr lang="en-US" altLang="ja-JP"/>
          </a:p>
        </p:txBody>
      </p:sp>
    </p:spTree>
    <p:extLst>
      <p:ext uri="{BB962C8B-B14F-4D97-AF65-F5344CB8AC3E}">
        <p14:creationId xmlns:p14="http://schemas.microsoft.com/office/powerpoint/2010/main" val="386721786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1026"/>
          <p:cNvSpPr>
            <a:spLocks noGrp="1" noChangeArrowheads="1"/>
          </p:cNvSpPr>
          <p:nvPr>
            <p:ph type="hdr" sz="quarter"/>
          </p:nvPr>
        </p:nvSpPr>
        <p:spPr bwMode="auto">
          <a:xfrm>
            <a:off x="0"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3" name="Rectangle 1027"/>
          <p:cNvSpPr>
            <a:spLocks noGrp="1" noChangeArrowheads="1"/>
          </p:cNvSpPr>
          <p:nvPr>
            <p:ph type="dt" idx="1"/>
          </p:nvPr>
        </p:nvSpPr>
        <p:spPr bwMode="auto">
          <a:xfrm>
            <a:off x="3817571" y="0"/>
            <a:ext cx="2918193" cy="493628"/>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endParaRPr lang="en-US" altLang="ja-JP"/>
          </a:p>
        </p:txBody>
      </p:sp>
      <p:sp>
        <p:nvSpPr>
          <p:cNvPr id="25604" name="Rectangle 1028"/>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a:effectLst/>
        </p:spPr>
      </p:sp>
      <p:sp>
        <p:nvSpPr>
          <p:cNvPr id="25605" name="Rectangle 1029"/>
          <p:cNvSpPr>
            <a:spLocks noGrp="1" noChangeArrowheads="1"/>
          </p:cNvSpPr>
          <p:nvPr>
            <p:ph type="body" sz="quarter" idx="3"/>
          </p:nvPr>
        </p:nvSpPr>
        <p:spPr bwMode="auto">
          <a:xfrm>
            <a:off x="897785" y="4687122"/>
            <a:ext cx="4940198" cy="4439530"/>
          </a:xfrm>
          <a:prstGeom prst="rect">
            <a:avLst/>
          </a:prstGeom>
          <a:noFill/>
          <a:ln w="9525">
            <a:noFill/>
            <a:miter lim="800000"/>
            <a:headEnd/>
            <a:tailEnd/>
          </a:ln>
          <a:effectLst/>
        </p:spPr>
        <p:txBody>
          <a:bodyPr vert="horz" wrap="square" lIns="90756" tIns="45379" rIns="90756" bIns="4537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25606" name="Rectangle 1030"/>
          <p:cNvSpPr>
            <a:spLocks noGrp="1" noChangeArrowheads="1"/>
          </p:cNvSpPr>
          <p:nvPr>
            <p:ph type="ftr" sz="quarter" idx="4"/>
          </p:nvPr>
        </p:nvSpPr>
        <p:spPr bwMode="auto">
          <a:xfrm>
            <a:off x="0"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nSpc>
                <a:spcPct val="100000"/>
              </a:lnSpc>
              <a:defRPr sz="1200">
                <a:solidFill>
                  <a:schemeClr val="tx1"/>
                </a:solidFill>
                <a:latin typeface="Times New Roman" charset="0"/>
                <a:ea typeface="ＭＳ Ｐゴシック" charset="-128"/>
              </a:defRPr>
            </a:lvl1pPr>
          </a:lstStyle>
          <a:p>
            <a:endParaRPr lang="en-US" altLang="ja-JP"/>
          </a:p>
        </p:txBody>
      </p:sp>
      <p:sp>
        <p:nvSpPr>
          <p:cNvPr id="25607" name="Rectangle 1031"/>
          <p:cNvSpPr>
            <a:spLocks noGrp="1" noChangeArrowheads="1"/>
          </p:cNvSpPr>
          <p:nvPr>
            <p:ph type="sldNum" sz="quarter" idx="5"/>
          </p:nvPr>
        </p:nvSpPr>
        <p:spPr bwMode="auto">
          <a:xfrm>
            <a:off x="3817571" y="9372687"/>
            <a:ext cx="2918193" cy="493626"/>
          </a:xfrm>
          <a:prstGeom prst="rect">
            <a:avLst/>
          </a:prstGeom>
          <a:noFill/>
          <a:ln w="9525">
            <a:noFill/>
            <a:miter lim="800000"/>
            <a:headEnd/>
            <a:tailEnd/>
          </a:ln>
          <a:effectLst/>
        </p:spPr>
        <p:txBody>
          <a:bodyPr vert="horz" wrap="square" lIns="90756" tIns="45379" rIns="90756" bIns="45379" numCol="1" anchor="b" anchorCtr="0" compatLnSpc="1">
            <a:prstTxWarp prst="textNoShape">
              <a:avLst/>
            </a:prstTxWarp>
          </a:bodyPr>
          <a:lstStyle>
            <a:lvl1pPr algn="r">
              <a:lnSpc>
                <a:spcPct val="100000"/>
              </a:lnSpc>
              <a:defRPr sz="1200">
                <a:solidFill>
                  <a:schemeClr val="tx1"/>
                </a:solidFill>
                <a:latin typeface="Times New Roman" charset="0"/>
                <a:ea typeface="ＭＳ Ｐゴシック" charset="-128"/>
              </a:defRPr>
            </a:lvl1pPr>
          </a:lstStyle>
          <a:p>
            <a:fld id="{8AF01994-2739-4319-8C13-74EB71056E38}" type="slidenum">
              <a:rPr lang="en-US" altLang="ja-JP"/>
              <a:pPr/>
              <a:t>‹#›</a:t>
            </a:fld>
            <a:endParaRPr lang="en-US" altLang="ja-JP"/>
          </a:p>
        </p:txBody>
      </p:sp>
    </p:spTree>
    <p:extLst>
      <p:ext uri="{BB962C8B-B14F-4D97-AF65-F5344CB8AC3E}">
        <p14:creationId xmlns:p14="http://schemas.microsoft.com/office/powerpoint/2010/main" val="247755053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kumimoji="1" sz="1200" kern="1200">
        <a:solidFill>
          <a:schemeClr val="tx1"/>
        </a:solidFill>
        <a:latin typeface="Times New Roman" charset="0"/>
        <a:ea typeface="ＭＳ Ｐ明朝" charset="-128"/>
        <a:cs typeface="+mn-cs"/>
      </a:defRPr>
    </a:lvl1pPr>
    <a:lvl2pPr marL="457200" algn="l" rtl="0" fontAlgn="base">
      <a:spcBef>
        <a:spcPct val="30000"/>
      </a:spcBef>
      <a:spcAft>
        <a:spcPct val="0"/>
      </a:spcAft>
      <a:defRPr kumimoji="1" sz="1200" kern="1200">
        <a:solidFill>
          <a:schemeClr val="tx1"/>
        </a:solidFill>
        <a:latin typeface="Times New Roman" charset="0"/>
        <a:ea typeface="ＭＳ Ｐ明朝" charset="-128"/>
        <a:cs typeface="+mn-cs"/>
      </a:defRPr>
    </a:lvl2pPr>
    <a:lvl3pPr marL="914400" algn="l" rtl="0" fontAlgn="base">
      <a:spcBef>
        <a:spcPct val="30000"/>
      </a:spcBef>
      <a:spcAft>
        <a:spcPct val="0"/>
      </a:spcAft>
      <a:defRPr kumimoji="1" sz="1200" kern="1200">
        <a:solidFill>
          <a:schemeClr val="tx1"/>
        </a:solidFill>
        <a:latin typeface="Times New Roman" charset="0"/>
        <a:ea typeface="ＭＳ Ｐ明朝" charset="-128"/>
        <a:cs typeface="+mn-cs"/>
      </a:defRPr>
    </a:lvl3pPr>
    <a:lvl4pPr marL="1371600" algn="l" rtl="0" fontAlgn="base">
      <a:spcBef>
        <a:spcPct val="30000"/>
      </a:spcBef>
      <a:spcAft>
        <a:spcPct val="0"/>
      </a:spcAft>
      <a:defRPr kumimoji="1" sz="1200" kern="1200">
        <a:solidFill>
          <a:schemeClr val="tx1"/>
        </a:solidFill>
        <a:latin typeface="Times New Roman" charset="0"/>
        <a:ea typeface="ＭＳ Ｐ明朝" charset="-128"/>
        <a:cs typeface="+mn-cs"/>
      </a:defRPr>
    </a:lvl4pPr>
    <a:lvl5pPr marL="1828800" algn="l" rtl="0" fontAlgn="base">
      <a:spcBef>
        <a:spcPct val="30000"/>
      </a:spcBef>
      <a:spcAft>
        <a:spcPct val="0"/>
      </a:spcAft>
      <a:defRPr kumimoji="1" sz="1200" kern="1200">
        <a:solidFill>
          <a:schemeClr val="tx1"/>
        </a:solidFill>
        <a:latin typeface="Times New Roman" charset="0"/>
        <a:ea typeface="ＭＳ Ｐ明朝" charset="-128"/>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AF01994-2739-4319-8C13-74EB71056E38}" type="slidenum">
              <a:rPr lang="en-US" altLang="ja-JP" smtClean="0"/>
              <a:pPr/>
              <a:t>22</a:t>
            </a:fld>
            <a:endParaRPr lang="en-US" altLang="ja-JP"/>
          </a:p>
        </p:txBody>
      </p:sp>
    </p:spTree>
    <p:extLst>
      <p:ext uri="{BB962C8B-B14F-4D97-AF65-F5344CB8AC3E}">
        <p14:creationId xmlns:p14="http://schemas.microsoft.com/office/powerpoint/2010/main" val="627365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タイトルのみ">
    <p:spTree>
      <p:nvGrpSpPr>
        <p:cNvPr id="1" name=""/>
        <p:cNvGrpSpPr/>
        <p:nvPr/>
      </p:nvGrpSpPr>
      <p:grpSpPr>
        <a:xfrm>
          <a:off x="0" y="0"/>
          <a:ext cx="0" cy="0"/>
          <a:chOff x="0" y="0"/>
          <a:chExt cx="0" cy="0"/>
        </a:xfrm>
      </p:grpSpPr>
      <p:sp>
        <p:nvSpPr>
          <p:cNvPr id="36" name="正方形/長方形 11"/>
          <p:cNvSpPr>
            <a:spLocks noChangeArrowheads="1"/>
          </p:cNvSpPr>
          <p:nvPr/>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824779442"/>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guide id="3" pos="204"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タイトルのみ">
    <p:spTree>
      <p:nvGrpSpPr>
        <p:cNvPr id="1" name=""/>
        <p:cNvGrpSpPr/>
        <p:nvPr/>
      </p:nvGrpSpPr>
      <p:grpSpPr>
        <a:xfrm>
          <a:off x="0" y="0"/>
          <a:ext cx="0" cy="0"/>
          <a:chOff x="0" y="0"/>
          <a:chExt cx="0" cy="0"/>
        </a:xfrm>
      </p:grpSpPr>
      <p:sp>
        <p:nvSpPr>
          <p:cNvPr id="42" name="スライド番号プレースホルダ 2"/>
          <p:cNvSpPr>
            <a:spLocks noGrp="1"/>
          </p:cNvSpPr>
          <p:nvPr userDrawn="1">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43" name="タイトル 1"/>
          <p:cNvSpPr>
            <a:spLocks noGrp="1"/>
          </p:cNvSpPr>
          <p:nvPr userDrawn="1">
            <p:ph type="title"/>
          </p:nvPr>
        </p:nvSpPr>
        <p:spPr bwMode="gray">
          <a:xfrm>
            <a:off x="2138611" y="2335280"/>
            <a:ext cx="3717684" cy="461665"/>
          </a:xfrm>
          <a:prstGeom prst="rect">
            <a:avLst/>
          </a:prstGeom>
        </p:spPr>
        <p:txBody>
          <a:bodyPr wrap="none">
            <a:spAutoFit/>
          </a:bodyPr>
          <a:lstStyle>
            <a:lvl1pPr>
              <a:lnSpc>
                <a:spcPct val="100000"/>
              </a:lnSpc>
              <a:defRPr sz="24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49" name="テキスト プレースホルダ 48"/>
          <p:cNvSpPr>
            <a:spLocks noGrp="1"/>
          </p:cNvSpPr>
          <p:nvPr userDrawn="1">
            <p:ph type="body" sz="quarter" idx="11"/>
          </p:nvPr>
        </p:nvSpPr>
        <p:spPr bwMode="gray">
          <a:xfrm>
            <a:off x="2138611" y="2742133"/>
            <a:ext cx="2872902" cy="369332"/>
          </a:xfrm>
          <a:prstGeom prst="rect">
            <a:avLst/>
          </a:prstGeom>
        </p:spPr>
        <p:txBody>
          <a:bodyPr wrap="none">
            <a:spAutoFit/>
          </a:bodyPr>
          <a:lstStyle>
            <a:lvl1pPr>
              <a:buNone/>
              <a:defRPr sz="1800">
                <a:latin typeface="BIZ UDPゴシック" panose="020B0400000000000000" pitchFamily="50" charset="-128"/>
                <a:ea typeface="BIZ UDPゴシック" panose="020B0400000000000000" pitchFamily="50" charset="-128"/>
              </a:defRPr>
            </a:lvl1pPr>
          </a:lstStyle>
          <a:p>
            <a:pPr lvl="0"/>
            <a:r>
              <a:rPr kumimoji="1" lang="ja-JP" altLang="en-US"/>
              <a:t>マスタ テキストの書式設定</a:t>
            </a:r>
          </a:p>
        </p:txBody>
      </p:sp>
    </p:spTree>
    <p:extLst>
      <p:ext uri="{BB962C8B-B14F-4D97-AF65-F5344CB8AC3E}">
        <p14:creationId xmlns:p14="http://schemas.microsoft.com/office/powerpoint/2010/main" val="3158662261"/>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タイトルのみ">
    <p:spTree>
      <p:nvGrpSpPr>
        <p:cNvPr id="1" name=""/>
        <p:cNvGrpSpPr/>
        <p:nvPr/>
      </p:nvGrpSpPr>
      <p:grpSpPr>
        <a:xfrm>
          <a:off x="0" y="0"/>
          <a:ext cx="0" cy="0"/>
          <a:chOff x="0" y="0"/>
          <a:chExt cx="0" cy="0"/>
        </a:xfrm>
      </p:grpSpPr>
      <p:sp>
        <p:nvSpPr>
          <p:cNvPr id="54" name="スライド番号プレースホルダ 2"/>
          <p:cNvSpPr>
            <a:spLocks noGrp="1"/>
          </p:cNvSpPr>
          <p:nvPr>
            <p:ph type="sldNum" sz="quarter" idx="10"/>
          </p:nvPr>
        </p:nvSpPr>
        <p:spPr bwMode="gray">
          <a:xfrm>
            <a:off x="8560361" y="4916262"/>
            <a:ext cx="488950" cy="228600"/>
          </a:xfrm>
          <a:prstGeom prst="rect">
            <a:avLst/>
          </a:prstGeom>
        </p:spPr>
        <p:txBody>
          <a:bodyPr/>
          <a:lstStyle>
            <a:lvl1pPr algn="r">
              <a:defRPr sz="1100" smtClean="0">
                <a:solidFill>
                  <a:schemeClr val="tx1"/>
                </a:solidFill>
                <a:latin typeface="BIZ UDPゴシック" panose="020B0400000000000000" pitchFamily="50" charset="-128"/>
                <a:ea typeface="BIZ UDPゴシック" panose="020B0400000000000000" pitchFamily="50" charset="-128"/>
                <a:cs typeface="Arial" pitchFamily="34" charset="0"/>
              </a:defRPr>
            </a:lvl1pPr>
          </a:lstStyle>
          <a:p>
            <a:pPr>
              <a:defRPr/>
            </a:pPr>
            <a:fld id="{790173A9-6621-4FFE-BC07-AC198BDD4C9A}" type="slidenum">
              <a:rPr lang="en-US" altLang="ja-JP" smtClean="0"/>
              <a:pPr>
                <a:defRPr/>
              </a:pPr>
              <a:t>‹#›</a:t>
            </a:fld>
            <a:endParaRPr lang="en-US" altLang="ja-JP"/>
          </a:p>
        </p:txBody>
      </p:sp>
      <p:sp>
        <p:nvSpPr>
          <p:cNvPr id="3" name="正方形/長方形 11">
            <a:extLst>
              <a:ext uri="{FF2B5EF4-FFF2-40B4-BE49-F238E27FC236}">
                <a16:creationId xmlns:a16="http://schemas.microsoft.com/office/drawing/2014/main" id="{617C29FF-A78C-61CB-0824-9B5ADE8347AA}"/>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160334671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2_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bwMode="gray">
          <a:xfrm>
            <a:off x="566739" y="2365097"/>
            <a:ext cx="3422732" cy="397032"/>
          </a:xfrm>
          <a:prstGeom prst="rect">
            <a:avLst/>
          </a:prstGeom>
        </p:spPr>
        <p:txBody>
          <a:bodyPr wrap="none">
            <a:spAutoFit/>
          </a:bodyPr>
          <a:lstStyle>
            <a:lvl1pPr>
              <a:defRPr sz="22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54"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FDAC172-1D52-52A2-CAFB-7FB13A898428}"/>
              </a:ext>
            </a:extLst>
          </p:cNvPr>
          <p:cNvSpPr>
            <a:spLocks noChangeArrowheads="1"/>
          </p:cNvSpPr>
          <p:nvPr userDrawn="1"/>
        </p:nvSpPr>
        <p:spPr bwMode="gray">
          <a:xfrm>
            <a:off x="324490" y="2057426"/>
            <a:ext cx="8495661"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280803115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48117F5D-5FC7-C3C2-B285-9A4788500163}"/>
              </a:ext>
            </a:extLst>
          </p:cNvPr>
          <p:cNvSpPr/>
          <p:nvPr userDrawn="1"/>
        </p:nvSpPr>
        <p:spPr bwMode="auto">
          <a:xfrm>
            <a:off x="-1" y="0"/>
            <a:ext cx="9143999" cy="595776"/>
          </a:xfrm>
          <a:prstGeom prst="rect">
            <a:avLst/>
          </a:prstGeom>
          <a:solidFill>
            <a:srgbClr val="DCEFF4"/>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p:cNvSpPr>
            <a:spLocks noGrp="1"/>
          </p:cNvSpPr>
          <p:nvPr userDrawn="1">
            <p:ph type="title"/>
          </p:nvPr>
        </p:nvSpPr>
        <p:spPr bwMode="gray">
          <a:xfrm>
            <a:off x="113192" y="134613"/>
            <a:ext cx="7486488" cy="371064"/>
          </a:xfrm>
          <a:prstGeom prst="rect">
            <a:avLst/>
          </a:prstGeom>
        </p:spPr>
        <p:txBody>
          <a:bodyPr wrap="square">
            <a:spAutoFit/>
          </a:bodyPr>
          <a:lstStyle>
            <a:lvl1pPr>
              <a:defRPr sz="2000">
                <a:solidFill>
                  <a:schemeClr val="tx1"/>
                </a:solidFill>
                <a:latin typeface="BIZ UDPゴシック" panose="020B0400000000000000" pitchFamily="50" charset="-128"/>
                <a:ea typeface="BIZ UDPゴシック" panose="020B0400000000000000" pitchFamily="50" charset="-128"/>
              </a:defRPr>
            </a:lvl1pPr>
          </a:lstStyle>
          <a:p>
            <a:r>
              <a:rPr lang="ja-JP" altLang="en-US" dirty="0"/>
              <a:t>マスタ タイトルの書式設定</a:t>
            </a:r>
          </a:p>
        </p:txBody>
      </p:sp>
      <p:sp>
        <p:nvSpPr>
          <p:cNvPr id="36" name="スライド番号プレースホルダ 2"/>
          <p:cNvSpPr txBox="1">
            <a:spLocks/>
          </p:cNvSpPr>
          <p:nvPr userDrawn="1"/>
        </p:nvSpPr>
        <p:spPr bwMode="gray">
          <a:xfrm>
            <a:off x="8560361" y="4916262"/>
            <a:ext cx="488950" cy="228600"/>
          </a:xfrm>
          <a:prstGeom prst="rect">
            <a:avLst/>
          </a:prstGeom>
        </p:spPr>
        <p:txBody>
          <a:bodyPr/>
          <a:lstStyle>
            <a:lvl1pPr algn="r">
              <a:defRPr sz="1100" smtClean="0">
                <a:latin typeface="Arial" pitchFamily="34" charset="0"/>
                <a:cs typeface="Arial" pitchFamily="34" charset="0"/>
              </a:defRPr>
            </a:lvl1pPr>
          </a:lstStyle>
          <a:p>
            <a:pPr marL="0" marR="0" lvl="0" indent="0" algn="r" defTabSz="914378" rtl="0" eaLnBrk="1" fontAlgn="base" latinLnBrk="0" hangingPunct="1">
              <a:lnSpc>
                <a:spcPct val="90000"/>
              </a:lnSpc>
              <a:spcBef>
                <a:spcPct val="0"/>
              </a:spcBef>
              <a:spcAft>
                <a:spcPct val="0"/>
              </a:spcAft>
              <a:buClrTx/>
              <a:buSzTx/>
              <a:buFontTx/>
              <a:buNone/>
              <a:tabLst/>
              <a:defRPr/>
            </a:pPr>
            <a:fld id="{790173A9-6621-4FFE-BC07-AC198BDD4C9A}" type="slidenum">
              <a:rPr kumimoji="1" lang="en-US" altLang="ja-JP" sz="1100" b="0" i="0" u="none" strike="noStrike" kern="1200" cap="none" spc="0" normalizeH="0" baseline="0" noProof="0" smtClean="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rPr>
              <a:pPr marL="0" marR="0" lvl="0" indent="0" algn="r" defTabSz="914378" rtl="0" eaLnBrk="1" fontAlgn="base" latinLnBrk="0" hangingPunct="1">
                <a:lnSpc>
                  <a:spcPct val="90000"/>
                </a:lnSpc>
                <a:spcBef>
                  <a:spcPct val="0"/>
                </a:spcBef>
                <a:spcAft>
                  <a:spcPct val="0"/>
                </a:spcAft>
                <a:buClrTx/>
                <a:buSzTx/>
                <a:buFontTx/>
                <a:buNone/>
                <a:tabLst/>
                <a:defRPr/>
              </a:pPr>
              <a:t>‹#›</a:t>
            </a:fld>
            <a:endParaRPr kumimoji="1" lang="en-US" altLang="ja-JP" sz="1100" b="0" i="0" u="none" strike="noStrike" kern="1200" cap="none" spc="0" normalizeH="0" baseline="0" noProof="0" dirty="0">
              <a:ln>
                <a:noFill/>
              </a:ln>
              <a:solidFill>
                <a:schemeClr val="tx1"/>
              </a:solidFill>
              <a:effectLst/>
              <a:uLnTx/>
              <a:uFillTx/>
              <a:latin typeface="BIZ UDPゴシック" panose="020B0400000000000000" pitchFamily="50" charset="-128"/>
              <a:ea typeface="BIZ UDPゴシック" panose="020B0400000000000000" pitchFamily="50" charset="-128"/>
              <a:cs typeface="Arial" pitchFamily="34" charset="0"/>
            </a:endParaRPr>
          </a:p>
        </p:txBody>
      </p:sp>
      <p:sp>
        <p:nvSpPr>
          <p:cNvPr id="3" name="正方形/長方形 11">
            <a:extLst>
              <a:ext uri="{FF2B5EF4-FFF2-40B4-BE49-F238E27FC236}">
                <a16:creationId xmlns:a16="http://schemas.microsoft.com/office/drawing/2014/main" id="{A1F6103F-BCE9-3948-22FE-7EE78B19E2B2}"/>
              </a:ext>
            </a:extLst>
          </p:cNvPr>
          <p:cNvSpPr>
            <a:spLocks noChangeArrowheads="1"/>
          </p:cNvSpPr>
          <p:nvPr userDrawn="1"/>
        </p:nvSpPr>
        <p:spPr bwMode="gray">
          <a:xfrm>
            <a:off x="-1" y="576413"/>
            <a:ext cx="9144000" cy="45719"/>
          </a:xfrm>
          <a:prstGeom prst="rect">
            <a:avLst/>
          </a:prstGeom>
          <a:solidFill>
            <a:srgbClr val="83C5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ja-JP" altLang="en-US" sz="1800"/>
          </a:p>
        </p:txBody>
      </p:sp>
    </p:spTree>
    <p:extLst>
      <p:ext uri="{BB962C8B-B14F-4D97-AF65-F5344CB8AC3E}">
        <p14:creationId xmlns:p14="http://schemas.microsoft.com/office/powerpoint/2010/main" val="3639361585"/>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2507481"/>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Lst>
  <p:hf hdr="0" ftr="0" dt="0"/>
  <p:txStyles>
    <p:titleStyle>
      <a:lvl1pPr algn="l" rtl="0" fontAlgn="base">
        <a:lnSpc>
          <a:spcPct val="90000"/>
        </a:lnSpc>
        <a:spcBef>
          <a:spcPct val="0"/>
        </a:spcBef>
        <a:spcAft>
          <a:spcPct val="0"/>
        </a:spcAft>
        <a:defRPr kumimoji="1" sz="2600">
          <a:solidFill>
            <a:schemeClr val="bg1"/>
          </a:solidFill>
          <a:latin typeface="+mj-lt"/>
          <a:ea typeface="+mj-ea"/>
          <a:cs typeface="+mj-cs"/>
        </a:defRPr>
      </a:lvl1pPr>
      <a:lvl2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2pPr>
      <a:lvl3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3pPr>
      <a:lvl4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4pPr>
      <a:lvl5pPr algn="l" rtl="0" fontAlgn="base">
        <a:lnSpc>
          <a:spcPct val="90000"/>
        </a:lnSpc>
        <a:spcBef>
          <a:spcPct val="0"/>
        </a:spcBef>
        <a:spcAft>
          <a:spcPct val="0"/>
        </a:spcAft>
        <a:defRPr kumimoji="1" sz="2600">
          <a:solidFill>
            <a:schemeClr val="bg1"/>
          </a:solidFill>
          <a:latin typeface="Arial" charset="0"/>
          <a:ea typeface="HGPｺﾞｼｯｸE" pitchFamily="50" charset="-128"/>
        </a:defRPr>
      </a:lvl5pPr>
      <a:lvl6pPr marL="457189" algn="l" rtl="0" fontAlgn="base">
        <a:lnSpc>
          <a:spcPct val="90000"/>
        </a:lnSpc>
        <a:spcBef>
          <a:spcPct val="0"/>
        </a:spcBef>
        <a:spcAft>
          <a:spcPct val="0"/>
        </a:spcAft>
        <a:defRPr kumimoji="1" sz="2600">
          <a:solidFill>
            <a:schemeClr val="bg1"/>
          </a:solidFill>
          <a:latin typeface="Arial" charset="0"/>
          <a:ea typeface="HGPｺﾞｼｯｸE" pitchFamily="50" charset="-128"/>
        </a:defRPr>
      </a:lvl6pPr>
      <a:lvl7pPr marL="914378" algn="l" rtl="0" fontAlgn="base">
        <a:lnSpc>
          <a:spcPct val="90000"/>
        </a:lnSpc>
        <a:spcBef>
          <a:spcPct val="0"/>
        </a:spcBef>
        <a:spcAft>
          <a:spcPct val="0"/>
        </a:spcAft>
        <a:defRPr kumimoji="1" sz="2600">
          <a:solidFill>
            <a:schemeClr val="bg1"/>
          </a:solidFill>
          <a:latin typeface="Arial" charset="0"/>
          <a:ea typeface="HGPｺﾞｼｯｸE" pitchFamily="50" charset="-128"/>
        </a:defRPr>
      </a:lvl7pPr>
      <a:lvl8pPr marL="1371566" algn="l" rtl="0" fontAlgn="base">
        <a:lnSpc>
          <a:spcPct val="90000"/>
        </a:lnSpc>
        <a:spcBef>
          <a:spcPct val="0"/>
        </a:spcBef>
        <a:spcAft>
          <a:spcPct val="0"/>
        </a:spcAft>
        <a:defRPr kumimoji="1" sz="2600">
          <a:solidFill>
            <a:schemeClr val="bg1"/>
          </a:solidFill>
          <a:latin typeface="Arial" charset="0"/>
          <a:ea typeface="HGPｺﾞｼｯｸE" pitchFamily="50" charset="-128"/>
        </a:defRPr>
      </a:lvl8pPr>
      <a:lvl9pPr marL="1828754" algn="l" rtl="0" fontAlgn="base">
        <a:lnSpc>
          <a:spcPct val="90000"/>
        </a:lnSpc>
        <a:spcBef>
          <a:spcPct val="0"/>
        </a:spcBef>
        <a:spcAft>
          <a:spcPct val="0"/>
        </a:spcAft>
        <a:defRPr kumimoji="1" sz="2600">
          <a:solidFill>
            <a:schemeClr val="bg1"/>
          </a:solidFill>
          <a:latin typeface="Arial" charset="0"/>
          <a:ea typeface="HGPｺﾞｼｯｸE" pitchFamily="50" charset="-128"/>
        </a:defRPr>
      </a:lvl9pPr>
    </p:titleStyle>
    <p:bodyStyle>
      <a:lvl1pPr marL="342892" indent="-342892" algn="l" rtl="0" fontAlgn="base">
        <a:spcBef>
          <a:spcPct val="20000"/>
        </a:spcBef>
        <a:spcAft>
          <a:spcPct val="0"/>
        </a:spcAft>
        <a:buChar char="•"/>
        <a:defRPr kumimoji="1" sz="3200">
          <a:solidFill>
            <a:schemeClr val="tx1"/>
          </a:solidFill>
          <a:latin typeface="+mn-lt"/>
          <a:ea typeface="+mn-ea"/>
          <a:cs typeface="+mn-cs"/>
        </a:defRPr>
      </a:lvl1pPr>
      <a:lvl2pPr marL="742931" indent="-285743" algn="l" rtl="0" fontAlgn="base">
        <a:spcBef>
          <a:spcPct val="20000"/>
        </a:spcBef>
        <a:spcAft>
          <a:spcPct val="0"/>
        </a:spcAft>
        <a:buChar char="–"/>
        <a:defRPr kumimoji="1" sz="2800">
          <a:solidFill>
            <a:schemeClr val="tx1"/>
          </a:solidFill>
          <a:latin typeface="+mn-lt"/>
          <a:ea typeface="+mn-ea"/>
        </a:defRPr>
      </a:lvl2pPr>
      <a:lvl3pPr marL="1142972" indent="-228594" algn="l" rtl="0" fontAlgn="base">
        <a:spcBef>
          <a:spcPct val="20000"/>
        </a:spcBef>
        <a:spcAft>
          <a:spcPct val="0"/>
        </a:spcAft>
        <a:buChar char="•"/>
        <a:defRPr kumimoji="1" sz="2400">
          <a:solidFill>
            <a:schemeClr val="tx1"/>
          </a:solidFill>
          <a:latin typeface="+mn-lt"/>
          <a:ea typeface="+mn-ea"/>
        </a:defRPr>
      </a:lvl3pPr>
      <a:lvl4pPr marL="1600160" indent="-228594" algn="l" rtl="0" fontAlgn="base">
        <a:spcBef>
          <a:spcPct val="20000"/>
        </a:spcBef>
        <a:spcAft>
          <a:spcPct val="0"/>
        </a:spcAft>
        <a:buChar char="–"/>
        <a:defRPr kumimoji="1" sz="2000">
          <a:solidFill>
            <a:schemeClr val="tx1"/>
          </a:solidFill>
          <a:latin typeface="+mn-lt"/>
          <a:ea typeface="+mn-ea"/>
        </a:defRPr>
      </a:lvl4pPr>
      <a:lvl5pPr marL="2057348" indent="-228594" algn="l" rtl="0" fontAlgn="base">
        <a:spcBef>
          <a:spcPct val="20000"/>
        </a:spcBef>
        <a:spcAft>
          <a:spcPct val="0"/>
        </a:spcAft>
        <a:buChar char="»"/>
        <a:defRPr kumimoji="1" sz="2000">
          <a:solidFill>
            <a:schemeClr val="tx1"/>
          </a:solidFill>
          <a:latin typeface="+mn-lt"/>
          <a:ea typeface="+mn-ea"/>
        </a:defRPr>
      </a:lvl5pPr>
      <a:lvl6pPr marL="2514537" indent="-228594" algn="l" rtl="0" fontAlgn="base">
        <a:spcBef>
          <a:spcPct val="20000"/>
        </a:spcBef>
        <a:spcAft>
          <a:spcPct val="0"/>
        </a:spcAft>
        <a:buChar char="»"/>
        <a:defRPr kumimoji="1" sz="2000">
          <a:solidFill>
            <a:schemeClr val="tx1"/>
          </a:solidFill>
          <a:latin typeface="+mn-lt"/>
          <a:ea typeface="+mn-ea"/>
        </a:defRPr>
      </a:lvl6pPr>
      <a:lvl7pPr marL="2971726" indent="-228594" algn="l" rtl="0" fontAlgn="base">
        <a:spcBef>
          <a:spcPct val="20000"/>
        </a:spcBef>
        <a:spcAft>
          <a:spcPct val="0"/>
        </a:spcAft>
        <a:buChar char="»"/>
        <a:defRPr kumimoji="1" sz="2000">
          <a:solidFill>
            <a:schemeClr val="tx1"/>
          </a:solidFill>
          <a:latin typeface="+mn-lt"/>
          <a:ea typeface="+mn-ea"/>
        </a:defRPr>
      </a:lvl7pPr>
      <a:lvl8pPr marL="3428915" indent="-228594" algn="l" rtl="0" fontAlgn="base">
        <a:spcBef>
          <a:spcPct val="20000"/>
        </a:spcBef>
        <a:spcAft>
          <a:spcPct val="0"/>
        </a:spcAft>
        <a:buChar char="»"/>
        <a:defRPr kumimoji="1" sz="2000">
          <a:solidFill>
            <a:schemeClr val="tx1"/>
          </a:solidFill>
          <a:latin typeface="+mn-lt"/>
          <a:ea typeface="+mn-ea"/>
        </a:defRPr>
      </a:lvl8pPr>
      <a:lvl9pPr marL="3886103" indent="-228594"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378" rtl="0" eaLnBrk="1" latinLnBrk="0" hangingPunct="1">
        <a:defRPr kumimoji="1" sz="1800" kern="1200">
          <a:solidFill>
            <a:schemeClr val="tx1"/>
          </a:solidFill>
          <a:latin typeface="+mn-lt"/>
          <a:ea typeface="+mn-ea"/>
          <a:cs typeface="+mn-cs"/>
        </a:defRPr>
      </a:lvl1pPr>
      <a:lvl2pPr marL="457189" algn="l" defTabSz="914378" rtl="0" eaLnBrk="1" latinLnBrk="0" hangingPunct="1">
        <a:defRPr kumimoji="1" sz="1800" kern="1200">
          <a:solidFill>
            <a:schemeClr val="tx1"/>
          </a:solidFill>
          <a:latin typeface="+mn-lt"/>
          <a:ea typeface="+mn-ea"/>
          <a:cs typeface="+mn-cs"/>
        </a:defRPr>
      </a:lvl2pPr>
      <a:lvl3pPr marL="914378" algn="l" defTabSz="914378" rtl="0" eaLnBrk="1" latinLnBrk="0" hangingPunct="1">
        <a:defRPr kumimoji="1" sz="1800" kern="1200">
          <a:solidFill>
            <a:schemeClr val="tx1"/>
          </a:solidFill>
          <a:latin typeface="+mn-lt"/>
          <a:ea typeface="+mn-ea"/>
          <a:cs typeface="+mn-cs"/>
        </a:defRPr>
      </a:lvl3pPr>
      <a:lvl4pPr marL="1371566" algn="l" defTabSz="914378" rtl="0" eaLnBrk="1" latinLnBrk="0" hangingPunct="1">
        <a:defRPr kumimoji="1" sz="1800" kern="1200">
          <a:solidFill>
            <a:schemeClr val="tx1"/>
          </a:solidFill>
          <a:latin typeface="+mn-lt"/>
          <a:ea typeface="+mn-ea"/>
          <a:cs typeface="+mn-cs"/>
        </a:defRPr>
      </a:lvl4pPr>
      <a:lvl5pPr marL="1828754" algn="l" defTabSz="914378" rtl="0" eaLnBrk="1" latinLnBrk="0" hangingPunct="1">
        <a:defRPr kumimoji="1" sz="1800" kern="1200">
          <a:solidFill>
            <a:schemeClr val="tx1"/>
          </a:solidFill>
          <a:latin typeface="+mn-lt"/>
          <a:ea typeface="+mn-ea"/>
          <a:cs typeface="+mn-cs"/>
        </a:defRPr>
      </a:lvl5pPr>
      <a:lvl6pPr marL="2285943" algn="l" defTabSz="914378" rtl="0" eaLnBrk="1" latinLnBrk="0" hangingPunct="1">
        <a:defRPr kumimoji="1" sz="1800" kern="1200">
          <a:solidFill>
            <a:schemeClr val="tx1"/>
          </a:solidFill>
          <a:latin typeface="+mn-lt"/>
          <a:ea typeface="+mn-ea"/>
          <a:cs typeface="+mn-cs"/>
        </a:defRPr>
      </a:lvl6pPr>
      <a:lvl7pPr marL="2743132" algn="l" defTabSz="914378" rtl="0" eaLnBrk="1" latinLnBrk="0" hangingPunct="1">
        <a:defRPr kumimoji="1" sz="1800" kern="1200">
          <a:solidFill>
            <a:schemeClr val="tx1"/>
          </a:solidFill>
          <a:latin typeface="+mn-lt"/>
          <a:ea typeface="+mn-ea"/>
          <a:cs typeface="+mn-cs"/>
        </a:defRPr>
      </a:lvl7pPr>
      <a:lvl8pPr marL="3200320" algn="l" defTabSz="914378" rtl="0" eaLnBrk="1" latinLnBrk="0" hangingPunct="1">
        <a:defRPr kumimoji="1" sz="1800" kern="1200">
          <a:solidFill>
            <a:schemeClr val="tx1"/>
          </a:solidFill>
          <a:latin typeface="+mn-lt"/>
          <a:ea typeface="+mn-ea"/>
          <a:cs typeface="+mn-cs"/>
        </a:defRPr>
      </a:lvl8pPr>
      <a:lvl9pPr marL="3657509" algn="l" defTabSz="914378"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https://www.morisawa.co.jp/products/fonts/bizplus/study/" TargetMode="Externa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hyperlink" Target="https://www.jstage.jst.go.jp/article/jje/52/Supplement/52_S464/_pdf#:~:text=%E8%AA%BF%E6%9F%BB%E3%81%AE%E7%B5%90%E6%9E%9C%EF%BC%8C%E6%9B%B8%E3%81%8D%E3%82%84%E3%81%99%E3%81%84,%E7%B5%90%20%E6%9E%9C%E3%82%92%E5%BE%97%E3%81%9F%E3%80%82" TargetMode="Externa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hyperlink" Target="https://waic.jp/docs/WCAG20/Overview.html" TargetMode="Externa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5.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hyperlink" Target="https://www.color.or.jp/about_cud/construction/" TargetMode="External"/><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hyperlink" Target="https://www.kenken.go.jp/japanese/research/hou/topics/universal/7udp.pdf" TargetMode="Externa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CD5927-740F-32E3-8AAC-06D893422B23}"/>
              </a:ext>
            </a:extLst>
          </p:cNvPr>
          <p:cNvSpPr>
            <a:spLocks noGrp="1"/>
          </p:cNvSpPr>
          <p:nvPr>
            <p:ph type="title"/>
          </p:nvPr>
        </p:nvSpPr>
        <p:spPr>
          <a:xfrm>
            <a:off x="2883019" y="2335280"/>
            <a:ext cx="3709670" cy="707886"/>
          </a:xfrm>
        </p:spPr>
        <p:txBody>
          <a:bodyPr/>
          <a:lstStyle/>
          <a:p>
            <a:pPr algn="ctr"/>
            <a:r>
              <a:rPr kumimoji="1" lang="ja-JP" altLang="en-US" sz="2000" b="1" dirty="0">
                <a:latin typeface="BIZ UDPゴシック" panose="020B0400000000000000" pitchFamily="50" charset="-128"/>
                <a:ea typeface="BIZ UDPゴシック" panose="020B0400000000000000" pitchFamily="50" charset="-128"/>
              </a:rPr>
              <a:t>国民健康保険システム</a:t>
            </a:r>
            <a:br>
              <a:rPr kumimoji="1" lang="en-US" altLang="ja-JP" sz="2000" b="1" dirty="0">
                <a:latin typeface="BIZ UDPゴシック" panose="020B0400000000000000" pitchFamily="50" charset="-128"/>
                <a:ea typeface="BIZ UDPゴシック" panose="020B0400000000000000" pitchFamily="50" charset="-128"/>
              </a:rPr>
            </a:br>
            <a:r>
              <a:rPr kumimoji="1" lang="ja-JP" altLang="en-US" sz="2000" b="1" dirty="0">
                <a:latin typeface="BIZ UDPゴシック" panose="020B0400000000000000" pitchFamily="50" charset="-128"/>
                <a:ea typeface="BIZ UDPゴシック" panose="020B0400000000000000" pitchFamily="50" charset="-128"/>
              </a:rPr>
              <a:t>帳票</a:t>
            </a:r>
            <a:r>
              <a:rPr lang="ja-JP" altLang="en-US" sz="2000" b="1" dirty="0">
                <a:latin typeface="BIZ UDPゴシック" panose="020B0400000000000000" pitchFamily="50" charset="-128"/>
                <a:ea typeface="BIZ UDPゴシック" panose="020B0400000000000000" pitchFamily="50" charset="-128"/>
              </a:rPr>
              <a:t>ユニバーサルデザイン</a:t>
            </a:r>
            <a:r>
              <a:rPr kumimoji="1" lang="ja-JP" altLang="en-US" sz="2000" b="1" dirty="0">
                <a:latin typeface="BIZ UDPゴシック" panose="020B0400000000000000" pitchFamily="50" charset="-128"/>
                <a:ea typeface="BIZ UDPゴシック" panose="020B0400000000000000" pitchFamily="50" charset="-128"/>
              </a:rPr>
              <a:t>対応</a:t>
            </a:r>
          </a:p>
        </p:txBody>
      </p:sp>
      <p:sp>
        <p:nvSpPr>
          <p:cNvPr id="4" name="テキスト プレースホルダー 3">
            <a:extLst>
              <a:ext uri="{FF2B5EF4-FFF2-40B4-BE49-F238E27FC236}">
                <a16:creationId xmlns:a16="http://schemas.microsoft.com/office/drawing/2014/main" id="{91EC1A05-5451-29E0-A030-CE91D932EC19}"/>
              </a:ext>
            </a:extLst>
          </p:cNvPr>
          <p:cNvSpPr>
            <a:spLocks noGrp="1"/>
          </p:cNvSpPr>
          <p:nvPr>
            <p:ph type="body" sz="quarter" idx="11"/>
          </p:nvPr>
        </p:nvSpPr>
        <p:spPr>
          <a:xfrm>
            <a:off x="3318901" y="3319307"/>
            <a:ext cx="2653290" cy="369332"/>
          </a:xfrm>
        </p:spPr>
        <p:txBody>
          <a:bodyPr/>
          <a:lstStyle/>
          <a:p>
            <a:r>
              <a:rPr lang="ja-JP" altLang="en-US" dirty="0">
                <a:latin typeface="BIZ UDPゴシック" panose="020B0400000000000000" pitchFamily="50" charset="-128"/>
                <a:ea typeface="BIZ UDPゴシック" panose="020B0400000000000000" pitchFamily="50" charset="-128"/>
              </a:rPr>
              <a:t>帳票デザイン</a:t>
            </a:r>
            <a:r>
              <a:rPr lang="ja-JP" altLang="en-US">
                <a:latin typeface="BIZ UDPゴシック" panose="020B0400000000000000" pitchFamily="50" charset="-128"/>
                <a:ea typeface="BIZ UDPゴシック" panose="020B0400000000000000" pitchFamily="50" charset="-128"/>
              </a:rPr>
              <a:t>基本方針書</a:t>
            </a:r>
            <a:endParaRPr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383164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四角形: 角を丸くする 12">
            <a:extLst>
              <a:ext uri="{FF2B5EF4-FFF2-40B4-BE49-F238E27FC236}">
                <a16:creationId xmlns:a16="http://schemas.microsoft.com/office/drawing/2014/main" id="{83DB0204-DA0D-7CA6-1FB8-BA0D54976603}"/>
              </a:ext>
            </a:extLst>
          </p:cNvPr>
          <p:cNvSpPr/>
          <p:nvPr/>
        </p:nvSpPr>
        <p:spPr bwMode="auto">
          <a:xfrm>
            <a:off x="624975"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800" b="1" dirty="0">
                <a:solidFill>
                  <a:schemeClr val="tx1"/>
                </a:solidFill>
                <a:latin typeface="BIZ UDPゴシック" panose="020B0400000000000000" pitchFamily="50" charset="-128"/>
                <a:ea typeface="BIZ UDPゴシック" panose="020B0400000000000000" pitchFamily="50" charset="-128"/>
              </a:rPr>
              <a:t>ゴシック体</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視認性が高い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「見る」用途に適している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小さな文字でも読みやすい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4" name="四角形: 角を丸くする 13">
            <a:extLst>
              <a:ext uri="{FF2B5EF4-FFF2-40B4-BE49-F238E27FC236}">
                <a16:creationId xmlns:a16="http://schemas.microsoft.com/office/drawing/2014/main" id="{1F267F3C-4FB9-6A74-D0A2-54EEE4B0E847}"/>
              </a:ext>
            </a:extLst>
          </p:cNvPr>
          <p:cNvSpPr/>
          <p:nvPr/>
        </p:nvSpPr>
        <p:spPr bwMode="auto">
          <a:xfrm>
            <a:off x="4676503" y="167721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明朝体</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可読性が高い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400" dirty="0">
                <a:solidFill>
                  <a:schemeClr val="tx1"/>
                </a:solidFill>
                <a:latin typeface="BIZ UDPゴシック" panose="020B0400000000000000" pitchFamily="50" charset="-128"/>
                <a:ea typeface="BIZ UDPゴシック" panose="020B0400000000000000" pitchFamily="50" charset="-128"/>
              </a:rPr>
              <a:t>「読む」用途に適している</a:t>
            </a:r>
            <a:r>
              <a:rPr kumimoji="1" lang="en-US" altLang="ja-JP" sz="1400" baseline="30000" dirty="0">
                <a:solidFill>
                  <a:schemeClr val="tx1"/>
                </a:solidFill>
                <a:latin typeface="BIZ UDPゴシック" panose="020B0400000000000000" pitchFamily="50" charset="-128"/>
                <a:ea typeface="BIZ UDPゴシック" panose="020B0400000000000000" pitchFamily="50" charset="-128"/>
              </a:rPr>
              <a:t>※</a:t>
            </a:r>
          </a:p>
          <a:p>
            <a:pPr algn="ctr"/>
            <a:r>
              <a:rPr lang="ja-JP" altLang="en-US" sz="1400" dirty="0">
                <a:solidFill>
                  <a:schemeClr val="tx1"/>
                </a:solidFill>
                <a:latin typeface="BIZ UDPゴシック" panose="020B0400000000000000" pitchFamily="50" charset="-128"/>
                <a:ea typeface="BIZ UDPゴシック" panose="020B0400000000000000" pitchFamily="50" charset="-128"/>
              </a:rPr>
              <a:t>小さな文字では読みづらい</a:t>
            </a:r>
            <a:endParaRPr kumimoji="1" lang="ja-JP" altLang="en-US" sz="1400" dirty="0">
              <a:solidFill>
                <a:schemeClr val="tx1"/>
              </a:solidFill>
              <a:latin typeface="BIZ UDPゴシック" panose="020B0400000000000000" pitchFamily="50" charset="-128"/>
              <a:ea typeface="BIZ UDPゴシック" panose="020B0400000000000000" pitchFamily="50" charset="-128"/>
            </a:endParaRPr>
          </a:p>
        </p:txBody>
      </p:sp>
      <p:sp>
        <p:nvSpPr>
          <p:cNvPr id="2" name="タイトル 1">
            <a:extLst>
              <a:ext uri="{FF2B5EF4-FFF2-40B4-BE49-F238E27FC236}">
                <a16:creationId xmlns:a16="http://schemas.microsoft.com/office/drawing/2014/main" id="{FB83ED6B-323D-9FE4-04BF-7387EECE43E3}"/>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8C2DF06D-DD3A-6BC2-189E-8B63E05C8730}"/>
              </a:ext>
            </a:extLst>
          </p:cNvPr>
          <p:cNvSpPr txBox="1"/>
          <p:nvPr/>
        </p:nvSpPr>
        <p:spPr>
          <a:xfrm>
            <a:off x="426719" y="873147"/>
            <a:ext cx="8537893" cy="443198"/>
          </a:xfrm>
          <a:prstGeom prst="rect">
            <a:avLst/>
          </a:prstGeom>
          <a:noFill/>
        </p:spPr>
        <p:txBody>
          <a:bodyPr wrap="squar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フォントについては主にゴシック体の採用が望ましいと判断し、検討を行っています。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（一部</a:t>
            </a:r>
            <a:r>
              <a:rPr lang="en-US" altLang="ja-JP" sz="1600" dirty="0" err="1">
                <a:solidFill>
                  <a:schemeClr val="tx1"/>
                </a:solidFill>
                <a:latin typeface="BIZ UDPゴシック" panose="020B0400000000000000" pitchFamily="50" charset="-128"/>
                <a:ea typeface="BIZ UDPゴシック" panose="020B0400000000000000" pitchFamily="50" charset="-128"/>
              </a:rPr>
              <a:t>IPAmj</a:t>
            </a:r>
            <a:r>
              <a:rPr lang="ja-JP" altLang="en-US" sz="1600" dirty="0">
                <a:solidFill>
                  <a:schemeClr val="tx1"/>
                </a:solidFill>
                <a:latin typeface="BIZ UDPゴシック" panose="020B0400000000000000" pitchFamily="50" charset="-128"/>
                <a:ea typeface="BIZ UDPゴシック" panose="020B0400000000000000" pitchFamily="50" charset="-128"/>
              </a:rPr>
              <a:t>明朝等、表現上多くの字形を表示が必要となる要件が規定される個所を除く）</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0" name="矢印: 下 9">
            <a:extLst>
              <a:ext uri="{FF2B5EF4-FFF2-40B4-BE49-F238E27FC236}">
                <a16:creationId xmlns:a16="http://schemas.microsoft.com/office/drawing/2014/main" id="{C8DF7C39-1ABB-FD68-EE5E-1F07BB8C37C0}"/>
              </a:ext>
            </a:extLst>
          </p:cNvPr>
          <p:cNvSpPr/>
          <p:nvPr/>
        </p:nvSpPr>
        <p:spPr bwMode="auto">
          <a:xfrm>
            <a:off x="2155371" y="3050521"/>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dirty="0">
              <a:solidFill>
                <a:schemeClr val="tx1"/>
              </a:solidFill>
            </a:endParaRPr>
          </a:p>
        </p:txBody>
      </p:sp>
      <p:sp>
        <p:nvSpPr>
          <p:cNvPr id="11" name="テキスト ボックス 10">
            <a:extLst>
              <a:ext uri="{FF2B5EF4-FFF2-40B4-BE49-F238E27FC236}">
                <a16:creationId xmlns:a16="http://schemas.microsoft.com/office/drawing/2014/main" id="{2E318CDA-9037-8BFB-6169-B5D2B25B91DE}"/>
              </a:ext>
            </a:extLst>
          </p:cNvPr>
          <p:cNvSpPr txBox="1"/>
          <p:nvPr/>
        </p:nvSpPr>
        <p:spPr>
          <a:xfrm>
            <a:off x="596798" y="3538156"/>
            <a:ext cx="3643953" cy="664797"/>
          </a:xfrm>
          <a:prstGeom prst="rect">
            <a:avLst/>
          </a:prstGeom>
          <a:noFill/>
        </p:spPr>
        <p:txBody>
          <a:bodyPr wrap="square" lIns="0" tIns="0" rIns="0" bIns="0" rtlCol="0">
            <a:spAutoFit/>
          </a:bodyPr>
          <a:lstStyle/>
          <a:p>
            <a:pPr>
              <a:spcAft>
                <a:spcPts val="600"/>
              </a:spcAft>
            </a:pPr>
            <a:r>
              <a:rPr lang="ja-JP" altLang="en-US" sz="1600" dirty="0">
                <a:solidFill>
                  <a:schemeClr val="tx1"/>
                </a:solidFill>
                <a:latin typeface="BIZ UDPゴシック" panose="020B0400000000000000" pitchFamily="50" charset="-128"/>
                <a:ea typeface="BIZ UDPゴシック" panose="020B0400000000000000" pitchFamily="50" charset="-128"/>
              </a:rPr>
              <a:t>今回の対象帳票では、主に金額の数値等をパッと「見る」ことが重要であること</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から採用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7272521A-61D2-E7B4-B377-46D361C47D9A}"/>
              </a:ext>
            </a:extLst>
          </p:cNvPr>
          <p:cNvSpPr txBox="1"/>
          <p:nvPr/>
        </p:nvSpPr>
        <p:spPr>
          <a:xfrm>
            <a:off x="442664" y="4620876"/>
            <a:ext cx="8521948" cy="290849"/>
          </a:xfrm>
          <a:prstGeom prst="rect">
            <a:avLst/>
          </a:prstGeom>
          <a:noFill/>
        </p:spPr>
        <p:txBody>
          <a:bodyPr wrap="squar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補足説明等、長文の情報を記載する箇所については、明朝体は適しています。ただし、他の箇所に比べるとフォントサイズが小さめである</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　　　　ことや、全体の印象を統一する観点から、全体にわたってゴシック体を採用することが妥当と考えています。</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1036158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11" name="テキスト ボックス 10">
            <a:extLst>
              <a:ext uri="{FF2B5EF4-FFF2-40B4-BE49-F238E27FC236}">
                <a16:creationId xmlns:a16="http://schemas.microsoft.com/office/drawing/2014/main" id="{FB2F9037-9899-67AF-F970-9003AB333048}"/>
              </a:ext>
            </a:extLst>
          </p:cNvPr>
          <p:cNvSpPr txBox="1"/>
          <p:nvPr/>
        </p:nvSpPr>
        <p:spPr>
          <a:xfrm>
            <a:off x="596189" y="873147"/>
            <a:ext cx="6668492" cy="221599"/>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いくつかの</a:t>
            </a:r>
            <a:r>
              <a:rPr lang="ja-JP" altLang="en-US" sz="1600" dirty="0">
                <a:solidFill>
                  <a:schemeClr val="tx1"/>
                </a:solidFill>
                <a:latin typeface="BIZ UDPゴシック" panose="020B0400000000000000" pitchFamily="50" charset="-128"/>
                <a:ea typeface="BIZ UDPゴシック" panose="020B0400000000000000" pitchFamily="50" charset="-128"/>
              </a:rPr>
              <a:t>ゴシック体の</a:t>
            </a:r>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フォントをピックアップし、特徴を比較しました。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12" name="表 12">
            <a:extLst>
              <a:ext uri="{FF2B5EF4-FFF2-40B4-BE49-F238E27FC236}">
                <a16:creationId xmlns:a16="http://schemas.microsoft.com/office/drawing/2014/main" id="{5273741F-A422-891C-CF47-906BC9B0F4DF}"/>
              </a:ext>
            </a:extLst>
          </p:cNvPr>
          <p:cNvGraphicFramePr>
            <a:graphicFrameLocks noGrp="1"/>
          </p:cNvGraphicFramePr>
          <p:nvPr>
            <p:extLst>
              <p:ext uri="{D42A27DB-BD31-4B8C-83A1-F6EECF244321}">
                <p14:modId xmlns:p14="http://schemas.microsoft.com/office/powerpoint/2010/main" val="1359922134"/>
              </p:ext>
            </p:extLst>
          </p:nvPr>
        </p:nvGraphicFramePr>
        <p:xfrm>
          <a:off x="596189" y="1177290"/>
          <a:ext cx="7919596" cy="2788920"/>
        </p:xfrm>
        <a:graphic>
          <a:graphicData uri="http://schemas.openxmlformats.org/drawingml/2006/table">
            <a:tbl>
              <a:tblPr firstRow="1" bandRow="1">
                <a:tableStyleId>{5940675A-B579-460E-94D1-54222C63F5DA}</a:tableStyleId>
              </a:tblPr>
              <a:tblGrid>
                <a:gridCol w="1779688">
                  <a:extLst>
                    <a:ext uri="{9D8B030D-6E8A-4147-A177-3AD203B41FA5}">
                      <a16:colId xmlns:a16="http://schemas.microsoft.com/office/drawing/2014/main" val="3218582912"/>
                    </a:ext>
                  </a:extLst>
                </a:gridCol>
                <a:gridCol w="2180110">
                  <a:extLst>
                    <a:ext uri="{9D8B030D-6E8A-4147-A177-3AD203B41FA5}">
                      <a16:colId xmlns:a16="http://schemas.microsoft.com/office/drawing/2014/main" val="2142725105"/>
                    </a:ext>
                  </a:extLst>
                </a:gridCol>
                <a:gridCol w="1979899">
                  <a:extLst>
                    <a:ext uri="{9D8B030D-6E8A-4147-A177-3AD203B41FA5}">
                      <a16:colId xmlns:a16="http://schemas.microsoft.com/office/drawing/2014/main" val="2304804"/>
                    </a:ext>
                  </a:extLst>
                </a:gridCol>
                <a:gridCol w="1979899">
                  <a:extLst>
                    <a:ext uri="{9D8B030D-6E8A-4147-A177-3AD203B41FA5}">
                      <a16:colId xmlns:a16="http://schemas.microsoft.com/office/drawing/2014/main" val="1865715643"/>
                    </a:ext>
                  </a:extLst>
                </a:gridCol>
              </a:tblGrid>
              <a:tr h="370840">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BIZ UDP</a:t>
                      </a:r>
                      <a:r>
                        <a:rPr kumimoji="1" lang="ja-JP" altLang="en-US" sz="1400" b="1" dirty="0">
                          <a:latin typeface="BIZ UDPゴシック" panose="020B0400000000000000" pitchFamily="50" charset="-128"/>
                          <a:ea typeface="BIZ UDPゴシック" panose="020B0400000000000000" pitchFamily="50" charset="-128"/>
                        </a:rPr>
                        <a:t>ゴシック</a:t>
                      </a:r>
                      <a:endParaRPr kumimoji="1" lang="en-US" altLang="ja-JP" sz="1400" b="1" dirty="0">
                        <a:latin typeface="BIZ UDPゴシック" panose="020B0400000000000000" pitchFamily="50" charset="-128"/>
                        <a:ea typeface="BIZ UDPゴシック" panose="020B0400000000000000" pitchFamily="50" charset="-128"/>
                      </a:endParaRPr>
                    </a:p>
                    <a:p>
                      <a:pPr algn="ctr"/>
                      <a:r>
                        <a:rPr kumimoji="1" lang="en-US" altLang="ja-JP" sz="1400" b="1" dirty="0">
                          <a:latin typeface="BIZ UDPゴシック" panose="020B0400000000000000" pitchFamily="50" charset="-128"/>
                          <a:ea typeface="BIZ UDPゴシック" panose="020B0400000000000000" pitchFamily="50" charset="-128"/>
                        </a:rPr>
                        <a:t>BIZ 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イワタ</a:t>
                      </a:r>
                      <a:r>
                        <a:rPr kumimoji="1" lang="en-US" altLang="ja-JP" sz="1400" b="1" dirty="0">
                          <a:latin typeface="BIZ UDPゴシック" panose="020B0400000000000000" pitchFamily="50" charset="-128"/>
                          <a:ea typeface="BIZ UDPゴシック" panose="020B0400000000000000" pitchFamily="50" charset="-128"/>
                        </a:rPr>
                        <a:t>UD</a:t>
                      </a:r>
                      <a:r>
                        <a:rPr kumimoji="1" lang="ja-JP" altLang="en-US" sz="1400" b="1" dirty="0">
                          <a:latin typeface="BIZ UDPゴシック" panose="020B0400000000000000" pitchFamily="50" charset="-128"/>
                          <a:ea typeface="BIZ UDPゴシック" panose="020B0400000000000000" pitchFamily="50" charset="-128"/>
                        </a:rPr>
                        <a:t>ゴシック</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kumimoji="1" lang="en-US" altLang="ja-JP" sz="1400" b="1" dirty="0">
                          <a:latin typeface="BIZ UDPゴシック" panose="020B0400000000000000" pitchFamily="50" charset="-128"/>
                          <a:ea typeface="BIZ UDPゴシック" panose="020B0400000000000000" pitchFamily="50" charset="-128"/>
                        </a:rPr>
                        <a:t>NUD</a:t>
                      </a:r>
                      <a:r>
                        <a:rPr kumimoji="1" lang="ja-JP" altLang="en-US" sz="1400" b="1" dirty="0">
                          <a:latin typeface="BIZ UDPゴシック" panose="020B0400000000000000" pitchFamily="50" charset="-128"/>
                          <a:ea typeface="BIZ UDPゴシック" panose="020B0400000000000000" pitchFamily="50" charset="-128"/>
                        </a:rPr>
                        <a:t>モトヤマルベリ</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14765024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制作元</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（株）モリサワ</a:t>
                      </a:r>
                      <a:endParaRPr kumimoji="1" lang="en-US"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日本国内のフォント市場で</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solidFill>
                            <a:schemeClr val="tx1"/>
                          </a:solidFill>
                          <a:latin typeface="BIZ UDPゴシック" panose="020B0400000000000000" pitchFamily="50" charset="-128"/>
                          <a:ea typeface="BIZ UDPゴシック" panose="020B0400000000000000" pitchFamily="50" charset="-128"/>
                        </a:rPr>
                        <a:t>トップシェア</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（株）イワタ</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en-US" altLang="ja-JP" sz="1200" dirty="0">
                          <a:latin typeface="BIZ UDPゴシック" panose="020B0400000000000000" pitchFamily="50" charset="-128"/>
                          <a:ea typeface="BIZ UDPゴシック" panose="020B0400000000000000" pitchFamily="50" charset="-128"/>
                        </a:rPr>
                        <a:t>UD</a:t>
                      </a:r>
                      <a:r>
                        <a:rPr kumimoji="1" lang="ja-JP" altLang="en-US" sz="1200" dirty="0">
                          <a:latin typeface="BIZ UDPゴシック" panose="020B0400000000000000" pitchFamily="50" charset="-128"/>
                          <a:ea typeface="BIZ UDPゴシック" panose="020B0400000000000000" pitchFamily="50" charset="-128"/>
                        </a:rPr>
                        <a:t>フォントの先駆者</a:t>
                      </a:r>
                      <a:endParaRPr kumimoji="1" lang="en-US" altLang="ja-JP" sz="12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（株）モトヤ</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ゲームソフト、新聞等に</a:t>
                      </a:r>
                      <a:endParaRPr kumimoji="1" lang="en-US" altLang="ja-JP" sz="12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フォント導入実績あり</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9989982"/>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無償</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779427"/>
                  </a:ext>
                </a:extLst>
              </a:tr>
              <a:tr h="370840">
                <a:tc>
                  <a:txBody>
                    <a:bodyPr/>
                    <a:lstStyle/>
                    <a:p>
                      <a:r>
                        <a:rPr kumimoji="1" lang="ja-JP" altLang="en-US" sz="1400">
                          <a:latin typeface="BIZ UDPゴシック" panose="020B0400000000000000" pitchFamily="50" charset="-128"/>
                          <a:ea typeface="BIZ UDPゴシック" panose="020B0400000000000000" pitchFamily="50" charset="-128"/>
                        </a:rPr>
                        <a:t>商用利用可能</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90815330"/>
                  </a:ext>
                </a:extLst>
              </a:tr>
              <a:tr h="370840">
                <a:tc>
                  <a:txBody>
                    <a:bodyPr/>
                    <a:lstStyle/>
                    <a:p>
                      <a:r>
                        <a:rPr kumimoji="1" lang="en-US" altLang="ja-JP" sz="1400" dirty="0">
                          <a:latin typeface="BIZ UDPゴシック" panose="020B0400000000000000" pitchFamily="50" charset="-128"/>
                          <a:ea typeface="BIZ UDPゴシック" panose="020B0400000000000000" pitchFamily="50" charset="-128"/>
                        </a:rPr>
                        <a:t>Windows</a:t>
                      </a:r>
                      <a:r>
                        <a:rPr kumimoji="1" lang="ja-JP" altLang="en-US" sz="1400" dirty="0">
                          <a:latin typeface="BIZ UDPゴシック" panose="020B0400000000000000" pitchFamily="50" charset="-128"/>
                          <a:ea typeface="BIZ UDPゴシック" panose="020B0400000000000000" pitchFamily="50" charset="-128"/>
                        </a:rPr>
                        <a:t>標準</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ja-JP" altLang="en-US" sz="14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a:t>
                      </a: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982976801"/>
                  </a:ext>
                </a:extLst>
              </a:tr>
              <a:tr h="370840">
                <a:tc>
                  <a:txBody>
                    <a:bodyPr/>
                    <a:lstStyle/>
                    <a:p>
                      <a:r>
                        <a:rPr kumimoji="1" lang="ja-JP" altLang="en-US" sz="1400" dirty="0">
                          <a:latin typeface="BIZ UDPゴシック" panose="020B0400000000000000" pitchFamily="50" charset="-128"/>
                          <a:ea typeface="BIZ UDPゴシック" panose="020B0400000000000000" pitchFamily="50" charset="-128"/>
                        </a:rPr>
                        <a:t>フォントの種類数</a:t>
                      </a:r>
                      <a:r>
                        <a:rPr kumimoji="1" lang="en-US" altLang="ja-JP" sz="1400" baseline="300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kumimoji="1" lang="en-US" altLang="ja-JP" sz="1400" dirty="0">
                          <a:latin typeface="BIZ UDPゴシック" panose="020B0400000000000000" pitchFamily="50" charset="-128"/>
                          <a:ea typeface="BIZ UDPゴシック" panose="020B0400000000000000" pitchFamily="50" charset="-128"/>
                        </a:rPr>
                        <a:t>2</a:t>
                      </a:r>
                      <a:r>
                        <a:rPr kumimoji="1" lang="ja-JP" altLang="en-US" sz="1400" dirty="0">
                          <a:latin typeface="BIZ UDPゴシック" panose="020B0400000000000000" pitchFamily="50" charset="-128"/>
                          <a:ea typeface="BIZ UDPゴシック" panose="020B0400000000000000" pitchFamily="50" charset="-128"/>
                        </a:rPr>
                        <a:t>種類</a:t>
                      </a:r>
                      <a:endParaRPr kumimoji="1" lang="en-US" altLang="ja-JP" sz="1400" dirty="0">
                        <a:latin typeface="BIZ UDPゴシック" panose="020B0400000000000000" pitchFamily="50" charset="-128"/>
                        <a:ea typeface="BIZ UDPゴシック" panose="020B0400000000000000" pitchFamily="50" charset="-128"/>
                      </a:endParaRPr>
                    </a:p>
                    <a:p>
                      <a:pPr algn="ctr"/>
                      <a:r>
                        <a:rPr kumimoji="1" lang="ja-JP" altLang="en-US" sz="1200" dirty="0">
                          <a:latin typeface="BIZ UDPゴシック" panose="020B0400000000000000" pitchFamily="50" charset="-128"/>
                          <a:ea typeface="BIZ UDPゴシック" panose="020B0400000000000000" pitchFamily="50" charset="-128"/>
                        </a:rPr>
                        <a:t>（レギュラー</a:t>
                      </a:r>
                      <a:r>
                        <a:rPr kumimoji="1" lang="en-US" altLang="ja-JP" sz="1200" dirty="0">
                          <a:latin typeface="BIZ UDPゴシック" panose="020B0400000000000000" pitchFamily="50" charset="-128"/>
                          <a:ea typeface="BIZ UDPゴシック" panose="020B0400000000000000" pitchFamily="50" charset="-128"/>
                        </a:rPr>
                        <a:t>/</a:t>
                      </a:r>
                      <a:r>
                        <a:rPr kumimoji="1" lang="ja-JP" altLang="en-US" sz="1200" dirty="0">
                          <a:latin typeface="BIZ UDPゴシック" panose="020B0400000000000000" pitchFamily="50" charset="-128"/>
                          <a:ea typeface="BIZ UDPゴシック" panose="020B0400000000000000" pitchFamily="50" charset="-128"/>
                        </a:rPr>
                        <a:t>ボールド）</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pt-BR" altLang="ja-JP" sz="1400" dirty="0">
                          <a:latin typeface="BIZ UDPゴシック" panose="020B0400000000000000" pitchFamily="50" charset="-128"/>
                          <a:ea typeface="BIZ UDPゴシック" panose="020B0400000000000000" pitchFamily="50" charset="-128"/>
                        </a:rPr>
                        <a:t>7</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pt-BR" altLang="ja-JP" sz="1200" dirty="0">
                          <a:latin typeface="BIZ UDPゴシック" panose="020B0400000000000000" pitchFamily="50" charset="-128"/>
                          <a:ea typeface="BIZ UDPゴシック" panose="020B0400000000000000" pitchFamily="50" charset="-128"/>
                        </a:rPr>
                        <a:t>L/R/RA/M/B/E/H</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dirty="0">
                          <a:latin typeface="BIZ UDPゴシック" panose="020B0400000000000000" pitchFamily="50" charset="-128"/>
                          <a:ea typeface="BIZ UDPゴシック" panose="020B0400000000000000" pitchFamily="50" charset="-128"/>
                        </a:rPr>
                        <a:t>5</a:t>
                      </a:r>
                      <a:r>
                        <a:rPr kumimoji="1" lang="ja-JP" altLang="en-US" sz="1400" dirty="0">
                          <a:latin typeface="BIZ UDPゴシック" panose="020B0400000000000000" pitchFamily="50" charset="-128"/>
                          <a:ea typeface="BIZ UDPゴシック" panose="020B0400000000000000" pitchFamily="50" charset="-128"/>
                        </a:rPr>
                        <a:t>種類</a:t>
                      </a:r>
                      <a:endParaRPr kumimoji="1" lang="pt-BR" altLang="ja-JP" sz="1400"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200" dirty="0">
                          <a:latin typeface="BIZ UDPゴシック" panose="020B0400000000000000" pitchFamily="50" charset="-128"/>
                          <a:ea typeface="BIZ UDPゴシック" panose="020B0400000000000000" pitchFamily="50" charset="-128"/>
                        </a:rPr>
                        <a:t>（</a:t>
                      </a:r>
                      <a:r>
                        <a:rPr kumimoji="1" lang="en-US" altLang="ja-JP" sz="1200" dirty="0">
                          <a:latin typeface="BIZ UDPゴシック" panose="020B0400000000000000" pitchFamily="50" charset="-128"/>
                          <a:ea typeface="BIZ UDPゴシック" panose="020B0400000000000000" pitchFamily="50" charset="-128"/>
                        </a:rPr>
                        <a:t>2B</a:t>
                      </a:r>
                      <a:r>
                        <a:rPr kumimoji="1" lang="pt-BR" altLang="ja-JP" sz="1200" dirty="0">
                          <a:latin typeface="BIZ UDPゴシック" panose="020B0400000000000000" pitchFamily="50" charset="-128"/>
                          <a:ea typeface="BIZ UDPゴシック" panose="020B0400000000000000" pitchFamily="50" charset="-128"/>
                        </a:rPr>
                        <a:t>/3/4/5/6</a:t>
                      </a:r>
                      <a:r>
                        <a:rPr kumimoji="1" lang="ja-JP" altLang="en-US" sz="1200" dirty="0">
                          <a:latin typeface="BIZ UDPゴシック" panose="020B0400000000000000" pitchFamily="50" charset="-128"/>
                          <a:ea typeface="BIZ UDPゴシック" panose="020B0400000000000000" pitchFamily="50" charset="-128"/>
                        </a:rPr>
                        <a:t>）</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1860220"/>
                  </a:ext>
                </a:extLst>
              </a:tr>
            </a:tbl>
          </a:graphicData>
        </a:graphic>
      </p:graphicFrame>
      <p:sp>
        <p:nvSpPr>
          <p:cNvPr id="13" name="テキスト ボックス 12">
            <a:extLst>
              <a:ext uri="{FF2B5EF4-FFF2-40B4-BE49-F238E27FC236}">
                <a16:creationId xmlns:a16="http://schemas.microsoft.com/office/drawing/2014/main" id="{30E73332-3628-719E-FEA6-81FECC215A2C}"/>
              </a:ext>
            </a:extLst>
          </p:cNvPr>
          <p:cNvSpPr txBox="1"/>
          <p:nvPr/>
        </p:nvSpPr>
        <p:spPr>
          <a:xfrm>
            <a:off x="596189" y="4255706"/>
            <a:ext cx="1178208" cy="609398"/>
          </a:xfrm>
          <a:prstGeom prst="rect">
            <a:avLst/>
          </a:prstGeom>
          <a:noFill/>
        </p:spPr>
        <p:txBody>
          <a:bodyPr wrap="none" lIns="0" tIns="0" rIns="0" bIns="0" rtlCol="0">
            <a:spAutoFit/>
          </a:bodyPr>
          <a:lstStyle/>
          <a:p>
            <a:r>
              <a:rPr kumimoji="1" lang="ja-JP" altLang="en-US" sz="1100" dirty="0">
                <a:solidFill>
                  <a:schemeClr val="tx1"/>
                </a:solidFill>
                <a:latin typeface="BIZ UDPゴシック" panose="020B0400000000000000" pitchFamily="50" charset="-128"/>
                <a:ea typeface="BIZ UDPゴシック" panose="020B0400000000000000" pitchFamily="50" charset="-128"/>
              </a:rPr>
              <a:t>凡例）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○：当てはまる</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△：一部当てはまる</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en-US" altLang="ja-JP" sz="1100" dirty="0">
                <a:solidFill>
                  <a:schemeClr val="tx1"/>
                </a:solidFill>
                <a:latin typeface="BIZ UDPゴシック" panose="020B0400000000000000" pitchFamily="50" charset="-128"/>
                <a:ea typeface="BIZ UDPゴシック" panose="020B0400000000000000" pitchFamily="50" charset="-128"/>
              </a:rPr>
              <a:t>×</a:t>
            </a:r>
            <a:r>
              <a:rPr kumimoji="1" lang="ja-JP" altLang="en-US" sz="1100" dirty="0">
                <a:solidFill>
                  <a:schemeClr val="tx1"/>
                </a:solidFill>
                <a:latin typeface="BIZ UDPゴシック" panose="020B0400000000000000" pitchFamily="50" charset="-128"/>
                <a:ea typeface="BIZ UDPゴシック" panose="020B0400000000000000" pitchFamily="50" charset="-128"/>
              </a:rPr>
              <a:t>：当てはまらない</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646A6F0B-050B-12F4-81FA-67D1BB81B6FB}"/>
              </a:ext>
            </a:extLst>
          </p:cNvPr>
          <p:cNvSpPr txBox="1"/>
          <p:nvPr/>
        </p:nvSpPr>
        <p:spPr>
          <a:xfrm>
            <a:off x="2844062" y="4255706"/>
            <a:ext cx="5687454" cy="609398"/>
          </a:xfrm>
          <a:prstGeom prst="rect">
            <a:avLst/>
          </a:prstGeom>
          <a:noFill/>
        </p:spPr>
        <p:txBody>
          <a:bodyPr wrap="none" lIns="0" tIns="0" rIns="0" bIns="0" rtlCol="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注</a:t>
            </a:r>
            <a:r>
              <a:rPr kumimoji="1" lang="en-US" altLang="ja-JP" sz="1100" dirty="0">
                <a:solidFill>
                  <a:schemeClr val="tx1"/>
                </a:solidFill>
                <a:latin typeface="BIZ UDPゴシック" panose="020B0400000000000000" pitchFamily="50" charset="-128"/>
                <a:ea typeface="BIZ UDPゴシック" panose="020B0400000000000000" pitchFamily="50" charset="-128"/>
              </a:rPr>
              <a:t>※ </a:t>
            </a:r>
            <a:r>
              <a:rPr kumimoji="1" lang="ja-JP" altLang="en-US" sz="1100" dirty="0">
                <a:solidFill>
                  <a:schemeClr val="tx1"/>
                </a:solidFill>
                <a:latin typeface="BIZ UDPゴシック" panose="020B0400000000000000" pitchFamily="50" charset="-128"/>
                <a:ea typeface="BIZ UDPゴシック" panose="020B0400000000000000" pitchFamily="50" charset="-128"/>
              </a:rPr>
              <a:t>フォントの種類（太さ）については、各社が命名しているため、表記が揃っていません。</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　 　　今回は細い方から順番に並べています。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帳票で使用する場合、そこまで豊富な種類は不要と考えていま</a:t>
            </a:r>
            <a:r>
              <a:rPr lang="ja-JP" altLang="en-US" sz="1100" dirty="0">
                <a:solidFill>
                  <a:schemeClr val="tx1"/>
                </a:solidFill>
                <a:latin typeface="BIZ UDPゴシック" panose="020B0400000000000000" pitchFamily="50" charset="-128"/>
                <a:ea typeface="BIZ UDPゴシック" panose="020B0400000000000000" pitchFamily="50" charset="-128"/>
              </a:rPr>
              <a:t>すが、強弱という意味で、</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100" dirty="0">
                <a:solidFill>
                  <a:schemeClr val="tx1"/>
                </a:solidFill>
                <a:latin typeface="BIZ UDPゴシック" panose="020B0400000000000000" pitchFamily="50" charset="-128"/>
                <a:ea typeface="BIZ UDPゴシック" panose="020B0400000000000000" pitchFamily="50" charset="-128"/>
              </a:rPr>
              <a:t>　 　　</a:t>
            </a:r>
            <a:r>
              <a:rPr kumimoji="1" lang="en-US" altLang="ja-JP" sz="1100" dirty="0">
                <a:solidFill>
                  <a:schemeClr val="tx1"/>
                </a:solidFill>
                <a:latin typeface="BIZ UDPゴシック" panose="020B0400000000000000" pitchFamily="50" charset="-128"/>
                <a:ea typeface="BIZ UDPゴシック" panose="020B0400000000000000" pitchFamily="50" charset="-128"/>
              </a:rPr>
              <a:t>2</a:t>
            </a:r>
            <a:r>
              <a:rPr kumimoji="1" lang="ja-JP" altLang="en-US" sz="1100" dirty="0">
                <a:solidFill>
                  <a:schemeClr val="tx1"/>
                </a:solidFill>
                <a:latin typeface="BIZ UDPゴシック" panose="020B0400000000000000" pitchFamily="50" charset="-128"/>
                <a:ea typeface="BIZ UDPゴシック" panose="020B0400000000000000" pitchFamily="50" charset="-128"/>
              </a:rPr>
              <a:t>種類以上は必要と考えています。</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4715424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bwMode="gray"/>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bwMode="gray">
          <a:xfrm>
            <a:off x="596189" y="873147"/>
            <a:ext cx="8082341" cy="609398"/>
          </a:xfrm>
          <a:prstGeom prst="rect">
            <a:avLst/>
          </a:prstGeom>
          <a:noFill/>
        </p:spPr>
        <p:txBody>
          <a:bodyPr wrap="non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フォントの中で、</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無償</a:t>
            </a:r>
            <a:r>
              <a:rPr lang="ja-JP" altLang="en-US" sz="1600" b="1" u="sng"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商用利用可能・</a:t>
            </a:r>
            <a:r>
              <a:rPr kumimoji="1" lang="en-US" altLang="ja-JP" sz="1600" b="1" u="sng" dirty="0">
                <a:solidFill>
                  <a:srgbClr val="FF0000"/>
                </a:solidFill>
                <a:latin typeface="BIZ UDPゴシック" panose="020B0400000000000000" pitchFamily="50" charset="-128"/>
                <a:ea typeface="BIZ UDPゴシック" panose="020B0400000000000000" pitchFamily="50" charset="-128"/>
              </a:rPr>
              <a:t>Windows</a:t>
            </a:r>
            <a:r>
              <a:rPr kumimoji="1" lang="ja-JP" altLang="en-US" sz="1600" b="1" u="sng" dirty="0">
                <a:solidFill>
                  <a:srgbClr val="FF0000"/>
                </a:solidFill>
                <a:latin typeface="BIZ UDPゴシック" panose="020B0400000000000000" pitchFamily="50" charset="-128"/>
                <a:ea typeface="BIZ UDPゴシック" panose="020B0400000000000000" pitchFamily="50" charset="-128"/>
              </a:rPr>
              <a:t>標準フォント</a:t>
            </a:r>
            <a:r>
              <a:rPr kumimoji="1" lang="ja-JP" altLang="en-US" sz="1600" dirty="0">
                <a:solidFill>
                  <a:schemeClr val="tx1"/>
                </a:solidFill>
                <a:latin typeface="BIZ UDPゴシック" panose="020B0400000000000000" pitchFamily="50" charset="-128"/>
                <a:ea typeface="BIZ UDPゴシック" panose="020B0400000000000000" pitchFamily="50" charset="-128"/>
              </a:rPr>
              <a:t>という点から</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以下のフォントを主に使ってデザイン</a:t>
            </a:r>
            <a:r>
              <a:rPr lang="ja-JP" altLang="en-US" sz="1600" dirty="0">
                <a:solidFill>
                  <a:schemeClr val="tx1"/>
                </a:solidFill>
                <a:latin typeface="BIZ UDPゴシック" panose="020B0400000000000000" pitchFamily="50" charset="-128"/>
                <a:ea typeface="BIZ UDPゴシック" panose="020B0400000000000000" pitchFamily="50" charset="-128"/>
              </a:rPr>
              <a:t>を検討することを想定しています。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JIS X 0221</a:t>
            </a:r>
            <a:r>
              <a:rPr lang="ja-JP" altLang="en-US" sz="1200" dirty="0">
                <a:solidFill>
                  <a:schemeClr val="tx1"/>
                </a:solidFill>
                <a:latin typeface="BIZ UDPゴシック" panose="020B0400000000000000" pitchFamily="50" charset="-128"/>
                <a:ea typeface="BIZ UDPゴシック" panose="020B0400000000000000" pitchFamily="50" charset="-128"/>
              </a:rPr>
              <a:t>：</a:t>
            </a:r>
            <a:r>
              <a:rPr lang="en-US" altLang="ja-JP" sz="1200" dirty="0">
                <a:solidFill>
                  <a:schemeClr val="tx1"/>
                </a:solidFill>
                <a:latin typeface="BIZ UDPゴシック" panose="020B0400000000000000" pitchFamily="50" charset="-128"/>
                <a:ea typeface="BIZ UDPゴシック" panose="020B0400000000000000" pitchFamily="50" charset="-128"/>
              </a:rPr>
              <a:t>2020</a:t>
            </a:r>
            <a:r>
              <a:rPr lang="ja-JP" altLang="en-US" sz="1200" dirty="0">
                <a:solidFill>
                  <a:schemeClr val="tx1"/>
                </a:solidFill>
                <a:latin typeface="BIZ UDPゴシック" panose="020B0400000000000000" pitchFamily="50" charset="-128"/>
                <a:ea typeface="BIZ UDPゴシック" panose="020B0400000000000000" pitchFamily="50" charset="-128"/>
              </a:rPr>
              <a:t>の範囲の文字を表現しなければならない項目（氏名、住所等）については、</a:t>
            </a: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明朝を併用予定）</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B921B1DF-6F76-4337-3B78-BF9193EBD5CA}"/>
              </a:ext>
            </a:extLst>
          </p:cNvPr>
          <p:cNvSpPr txBox="1"/>
          <p:nvPr/>
        </p:nvSpPr>
        <p:spPr bwMode="gray">
          <a:xfrm>
            <a:off x="5780595" y="1580208"/>
            <a:ext cx="2698175" cy="480131"/>
          </a:xfrm>
          <a:prstGeom prst="rect">
            <a:avLst/>
          </a:prstGeom>
          <a:noFill/>
        </p:spPr>
        <p:txBody>
          <a:bodyPr wrap="none" rtlCol="0">
            <a:spAutoFit/>
          </a:bodyPr>
          <a:lstStyle/>
          <a:p>
            <a:r>
              <a:rPr kumimoji="1" lang="en-US" altLang="ja-JP" sz="2800" dirty="0">
                <a:solidFill>
                  <a:schemeClr val="tx1"/>
                </a:solidFill>
                <a:latin typeface="BIZ UDゴシック" panose="020B0400000000000000" pitchFamily="49" charset="-128"/>
                <a:ea typeface="BIZ UDゴシック" panose="020B0400000000000000" pitchFamily="49" charset="-128"/>
              </a:rPr>
              <a:t>BIZ UD</a:t>
            </a:r>
            <a:r>
              <a:rPr lang="ja-JP" altLang="en-US" sz="2800" dirty="0">
                <a:solidFill>
                  <a:schemeClr val="tx1"/>
                </a:solidFill>
                <a:latin typeface="BIZ UDゴシック" panose="020B0400000000000000" pitchFamily="49" charset="-128"/>
                <a:ea typeface="BIZ UDゴシック" panose="020B0400000000000000" pitchFamily="49" charset="-128"/>
              </a:rPr>
              <a:t>ゴシック</a:t>
            </a:r>
            <a:endParaRPr kumimoji="1" lang="en-US" altLang="ja-JP" sz="2800" dirty="0">
              <a:solidFill>
                <a:schemeClr val="tx1"/>
              </a:solidFill>
              <a:latin typeface="BIZ UDゴシック" panose="020B0400000000000000" pitchFamily="49" charset="-128"/>
              <a:ea typeface="BIZ UDゴシック" panose="020B0400000000000000" pitchFamily="49" charset="-128"/>
            </a:endParaRPr>
          </a:p>
        </p:txBody>
      </p:sp>
      <p:sp>
        <p:nvSpPr>
          <p:cNvPr id="4" name="テキスト ボックス 3">
            <a:extLst>
              <a:ext uri="{FF2B5EF4-FFF2-40B4-BE49-F238E27FC236}">
                <a16:creationId xmlns:a16="http://schemas.microsoft.com/office/drawing/2014/main" id="{EC2DEA1E-DC82-78DF-B633-1E4059E64D90}"/>
              </a:ext>
            </a:extLst>
          </p:cNvPr>
          <p:cNvSpPr txBox="1"/>
          <p:nvPr/>
        </p:nvSpPr>
        <p:spPr bwMode="gray">
          <a:xfrm>
            <a:off x="2142887" y="1580208"/>
            <a:ext cx="3150221" cy="480131"/>
          </a:xfrm>
          <a:prstGeom prst="rect">
            <a:avLst/>
          </a:prstGeom>
          <a:noFill/>
        </p:spPr>
        <p:txBody>
          <a:bodyPr wrap="none" rtlCol="0">
            <a:spAutoFit/>
          </a:bodyPr>
          <a:lstStyle/>
          <a:p>
            <a:r>
              <a:rPr kumimoji="1" lang="en-US" altLang="ja-JP" sz="2800" dirty="0">
                <a:solidFill>
                  <a:schemeClr val="tx1"/>
                </a:solidFill>
                <a:latin typeface="BIZ UDPゴシック" panose="020B0400000000000000" pitchFamily="50" charset="-128"/>
                <a:ea typeface="BIZ UDPゴシック" panose="020B0400000000000000" pitchFamily="50" charset="-128"/>
              </a:rPr>
              <a:t>BIZ UDP</a:t>
            </a:r>
            <a:r>
              <a:rPr lang="ja-JP" altLang="en-US" sz="2800" dirty="0">
                <a:solidFill>
                  <a:schemeClr val="tx1"/>
                </a:solidFill>
                <a:latin typeface="BIZ UDPゴシック" panose="020B0400000000000000" pitchFamily="50" charset="-128"/>
                <a:ea typeface="BIZ UDPゴシック" panose="020B0400000000000000" pitchFamily="50" charset="-128"/>
              </a:rPr>
              <a:t>ゴシック</a:t>
            </a:r>
            <a:endParaRPr kumimoji="1" lang="en-US" altLang="ja-JP" sz="2800" dirty="0">
              <a:solidFill>
                <a:schemeClr val="tx1"/>
              </a:solidFill>
              <a:latin typeface="BIZ UDPゴシック" panose="020B0400000000000000" pitchFamily="50" charset="-128"/>
              <a:ea typeface="BIZ UDPゴシック" panose="020B0400000000000000" pitchFamily="50" charset="-128"/>
            </a:endParaRPr>
          </a:p>
        </p:txBody>
      </p:sp>
      <p:cxnSp>
        <p:nvCxnSpPr>
          <p:cNvPr id="7" name="直線コネクタ 6">
            <a:extLst>
              <a:ext uri="{FF2B5EF4-FFF2-40B4-BE49-F238E27FC236}">
                <a16:creationId xmlns:a16="http://schemas.microsoft.com/office/drawing/2014/main" id="{C466A9DA-C305-D755-CE59-F8DD8DB46CC6}"/>
              </a:ext>
            </a:extLst>
          </p:cNvPr>
          <p:cNvCxnSpPr>
            <a:cxnSpLocks/>
          </p:cNvCxnSpPr>
          <p:nvPr/>
        </p:nvCxnSpPr>
        <p:spPr bwMode="gray">
          <a:xfrm flipH="1">
            <a:off x="596189" y="2133491"/>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9" name="直線コネクタ 8">
            <a:extLst>
              <a:ext uri="{FF2B5EF4-FFF2-40B4-BE49-F238E27FC236}">
                <a16:creationId xmlns:a16="http://schemas.microsoft.com/office/drawing/2014/main" id="{5B1DF5ED-7170-790D-053A-8EFEF25B90B7}"/>
              </a:ext>
            </a:extLst>
          </p:cNvPr>
          <p:cNvCxnSpPr>
            <a:cxnSpLocks/>
          </p:cNvCxnSpPr>
          <p:nvPr/>
        </p:nvCxnSpPr>
        <p:spPr bwMode="gray">
          <a:xfrm flipH="1">
            <a:off x="596189" y="2996977"/>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cxnSp>
        <p:nvCxnSpPr>
          <p:cNvPr id="10" name="直線コネクタ 9">
            <a:extLst>
              <a:ext uri="{FF2B5EF4-FFF2-40B4-BE49-F238E27FC236}">
                <a16:creationId xmlns:a16="http://schemas.microsoft.com/office/drawing/2014/main" id="{E3EF5F75-4B2C-54B7-C578-9A243D737D9A}"/>
              </a:ext>
            </a:extLst>
          </p:cNvPr>
          <p:cNvCxnSpPr>
            <a:cxnSpLocks/>
          </p:cNvCxnSpPr>
          <p:nvPr/>
        </p:nvCxnSpPr>
        <p:spPr bwMode="gray">
          <a:xfrm flipH="1">
            <a:off x="596189" y="4024166"/>
            <a:ext cx="7951622" cy="0"/>
          </a:xfrm>
          <a:prstGeom prst="line">
            <a:avLst/>
          </a:prstGeom>
          <a:noFill/>
          <a:ln w="19050" cap="flat" cmpd="sng" algn="ctr">
            <a:solidFill>
              <a:schemeClr val="bg1">
                <a:lumMod val="85000"/>
              </a:schemeClr>
            </a:solidFill>
            <a:prstDash val="solid"/>
            <a:round/>
            <a:headEnd type="none" w="med" len="med"/>
            <a:tailEnd type="none" w="med" len="med"/>
          </a:ln>
          <a:effectLst/>
        </p:spPr>
      </p:cxnSp>
      <p:sp>
        <p:nvSpPr>
          <p:cNvPr id="14" name="テキスト ボックス 13">
            <a:extLst>
              <a:ext uri="{FF2B5EF4-FFF2-40B4-BE49-F238E27FC236}">
                <a16:creationId xmlns:a16="http://schemas.microsoft.com/office/drawing/2014/main" id="{C7F8006F-3B76-7F86-3755-9DB64C474FBF}"/>
              </a:ext>
            </a:extLst>
          </p:cNvPr>
          <p:cNvSpPr txBox="1"/>
          <p:nvPr/>
        </p:nvSpPr>
        <p:spPr bwMode="gray">
          <a:xfrm>
            <a:off x="599846" y="2467226"/>
            <a:ext cx="538609" cy="196016"/>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制作元</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17" name="グループ化 16">
            <a:extLst>
              <a:ext uri="{FF2B5EF4-FFF2-40B4-BE49-F238E27FC236}">
                <a16:creationId xmlns:a16="http://schemas.microsoft.com/office/drawing/2014/main" id="{827F37D7-7AE9-FB86-6560-82CF086E579D}"/>
              </a:ext>
            </a:extLst>
          </p:cNvPr>
          <p:cNvGrpSpPr/>
          <p:nvPr/>
        </p:nvGrpSpPr>
        <p:grpSpPr bwMode="gray">
          <a:xfrm>
            <a:off x="2942048" y="2357657"/>
            <a:ext cx="4230325" cy="466008"/>
            <a:chOff x="2942048" y="2442307"/>
            <a:chExt cx="4230325" cy="466008"/>
          </a:xfrm>
        </p:grpSpPr>
        <p:sp>
          <p:nvSpPr>
            <p:cNvPr id="15" name="テキスト ボックス 14">
              <a:extLst>
                <a:ext uri="{FF2B5EF4-FFF2-40B4-BE49-F238E27FC236}">
                  <a16:creationId xmlns:a16="http://schemas.microsoft.com/office/drawing/2014/main" id="{CB62E2F3-ADE7-9149-307E-961AA59542FA}"/>
                </a:ext>
              </a:extLst>
            </p:cNvPr>
            <p:cNvSpPr txBox="1"/>
            <p:nvPr/>
          </p:nvSpPr>
          <p:spPr bwMode="gray">
            <a:xfrm>
              <a:off x="4465701" y="2442307"/>
              <a:ext cx="1183016" cy="224036"/>
            </a:xfrm>
            <a:prstGeom prst="rect">
              <a:avLst/>
            </a:prstGeom>
            <a:noFill/>
          </p:spPr>
          <p:txBody>
            <a:bodyPr wrap="none" lIns="0" tIns="0" rIns="0" bIns="0" rtlCol="0">
              <a:spAutoFit/>
            </a:bodyPr>
            <a:lstStyle/>
            <a:p>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株</a:t>
              </a:r>
              <a:r>
                <a:rPr kumimoji="1" lang="en-US" altLang="ja-JP" sz="1600" b="1" dirty="0">
                  <a:solidFill>
                    <a:schemeClr val="tx1"/>
                  </a:solidFill>
                  <a:latin typeface="BIZ UDPゴシック" panose="020B0400000000000000" pitchFamily="50" charset="-128"/>
                  <a:ea typeface="BIZ UDPゴシック" panose="020B0400000000000000" pitchFamily="50" charset="-128"/>
                </a:rPr>
                <a:t>)</a:t>
              </a:r>
              <a:r>
                <a:rPr kumimoji="1" lang="ja-JP" altLang="en-US" sz="1600" b="1" dirty="0">
                  <a:solidFill>
                    <a:schemeClr val="tx1"/>
                  </a:solidFill>
                  <a:latin typeface="BIZ UDPゴシック" panose="020B0400000000000000" pitchFamily="50" charset="-128"/>
                  <a:ea typeface="BIZ UDPゴシック" panose="020B0400000000000000" pitchFamily="50" charset="-128"/>
                </a:rPr>
                <a:t>モリサワ</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16" name="テキスト ボックス 15">
              <a:extLst>
                <a:ext uri="{FF2B5EF4-FFF2-40B4-BE49-F238E27FC236}">
                  <a16:creationId xmlns:a16="http://schemas.microsoft.com/office/drawing/2014/main" id="{C755815F-761C-04E9-8489-363451F4A014}"/>
                </a:ext>
              </a:extLst>
            </p:cNvPr>
            <p:cNvSpPr txBox="1"/>
            <p:nvPr/>
          </p:nvSpPr>
          <p:spPr bwMode="gray">
            <a:xfrm>
              <a:off x="2942048" y="2740320"/>
              <a:ext cx="4230325" cy="167995"/>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書体にも積極的に対応しており、</a:t>
              </a:r>
              <a:r>
                <a:rPr lang="ja-JP" altLang="en-US" sz="1200" dirty="0">
                  <a:solidFill>
                    <a:schemeClr val="tx1"/>
                  </a:solidFill>
                  <a:latin typeface="BIZ UDPゴシック" panose="020B0400000000000000" pitchFamily="50" charset="-128"/>
                  <a:ea typeface="BIZ UDPゴシック" panose="020B0400000000000000" pitchFamily="50" charset="-128"/>
                  <a:hlinkClick r:id="rId2"/>
                </a:rPr>
                <a:t>エビデンス</a:t>
              </a:r>
              <a:r>
                <a:rPr lang="ja-JP" altLang="en-US" sz="1200" dirty="0">
                  <a:solidFill>
                    <a:schemeClr val="tx1"/>
                  </a:solidFill>
                  <a:latin typeface="BIZ UDPゴシック" panose="020B0400000000000000" pitchFamily="50" charset="-128"/>
                  <a:ea typeface="BIZ UDPゴシック" panose="020B0400000000000000" pitchFamily="50" charset="-128"/>
                </a:rPr>
                <a:t>の取得も実施</a:t>
              </a:r>
              <a:endParaRPr kumimoji="1"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6" name="グループ化 5">
            <a:extLst>
              <a:ext uri="{FF2B5EF4-FFF2-40B4-BE49-F238E27FC236}">
                <a16:creationId xmlns:a16="http://schemas.microsoft.com/office/drawing/2014/main" id="{B9F2122F-1A29-FCB5-D4E5-8100AD1FB069}"/>
              </a:ext>
            </a:extLst>
          </p:cNvPr>
          <p:cNvGrpSpPr/>
          <p:nvPr/>
        </p:nvGrpSpPr>
        <p:grpSpPr bwMode="gray">
          <a:xfrm>
            <a:off x="599846" y="3226941"/>
            <a:ext cx="7379764" cy="562063"/>
            <a:chOff x="599846" y="3261676"/>
            <a:chExt cx="7379764" cy="562063"/>
          </a:xfrm>
        </p:grpSpPr>
        <p:sp>
          <p:nvSpPr>
            <p:cNvPr id="18" name="テキスト ボックス 17">
              <a:extLst>
                <a:ext uri="{FF2B5EF4-FFF2-40B4-BE49-F238E27FC236}">
                  <a16:creationId xmlns:a16="http://schemas.microsoft.com/office/drawing/2014/main" id="{224A3362-6763-73EF-AACD-2240796D100A}"/>
                </a:ext>
              </a:extLst>
            </p:cNvPr>
            <p:cNvSpPr txBox="1"/>
            <p:nvPr/>
          </p:nvSpPr>
          <p:spPr bwMode="gray">
            <a:xfrm>
              <a:off x="599846" y="3444699"/>
              <a:ext cx="1162178" cy="193899"/>
            </a:xfrm>
            <a:prstGeom prst="rect">
              <a:avLst/>
            </a:prstGeom>
            <a:noFill/>
          </p:spPr>
          <p:txBody>
            <a:bodyPr wrap="non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フォントの種類</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grpSp>
          <p:nvGrpSpPr>
            <p:cNvPr id="21" name="グループ化 20">
              <a:extLst>
                <a:ext uri="{FF2B5EF4-FFF2-40B4-BE49-F238E27FC236}">
                  <a16:creationId xmlns:a16="http://schemas.microsoft.com/office/drawing/2014/main" id="{DDCF301F-F2A5-B745-278E-50F0BE70921C}"/>
                </a:ext>
              </a:extLst>
            </p:cNvPr>
            <p:cNvGrpSpPr/>
            <p:nvPr/>
          </p:nvGrpSpPr>
          <p:grpSpPr bwMode="gray">
            <a:xfrm>
              <a:off x="2439632" y="3261676"/>
              <a:ext cx="5539978" cy="562063"/>
              <a:chOff x="2439632" y="3451348"/>
              <a:chExt cx="5539978" cy="562063"/>
            </a:xfrm>
          </p:grpSpPr>
          <p:sp>
            <p:nvSpPr>
              <p:cNvPr id="19" name="テキスト ボックス 18">
                <a:extLst>
                  <a:ext uri="{FF2B5EF4-FFF2-40B4-BE49-F238E27FC236}">
                    <a16:creationId xmlns:a16="http://schemas.microsoft.com/office/drawing/2014/main" id="{3A0E9A48-4433-E8E1-5DB7-F837082DF02A}"/>
                  </a:ext>
                </a:extLst>
              </p:cNvPr>
              <p:cNvSpPr txBox="1"/>
              <p:nvPr/>
            </p:nvSpPr>
            <p:spPr bwMode="gray">
              <a:xfrm>
                <a:off x="4031287" y="3451348"/>
                <a:ext cx="1835439" cy="221599"/>
              </a:xfrm>
              <a:prstGeom prst="rect">
                <a:avLst/>
              </a:prstGeom>
              <a:noFill/>
            </p:spPr>
            <p:txBody>
              <a:bodyPr wrap="none" lIns="0" tIns="0" rIns="0" bIns="0" rtlCol="0">
                <a:spAutoFit/>
              </a:bodyPr>
              <a:lstStyle/>
              <a:p>
                <a:r>
                  <a:rPr kumimoji="1" lang="ja-JP" altLang="en-US" sz="1600" b="1" dirty="0">
                    <a:solidFill>
                      <a:schemeClr val="tx1"/>
                    </a:solidFill>
                    <a:latin typeface="BIZ UDPゴシック" panose="020B0400000000000000" pitchFamily="50" charset="-128"/>
                    <a:ea typeface="BIZ UDPゴシック" panose="020B0400000000000000" pitchFamily="50" charset="-128"/>
                  </a:rPr>
                  <a:t>レギュラー・ボールド</a:t>
                </a:r>
                <a:endParaRPr kumimoji="1" lang="en-US" altLang="ja-JP" sz="1600" b="1" dirty="0">
                  <a:solidFill>
                    <a:schemeClr val="tx1"/>
                  </a:solidFill>
                  <a:latin typeface="BIZ UDPゴシック" panose="020B0400000000000000" pitchFamily="50" charset="-128"/>
                  <a:ea typeface="BIZ UDPゴシック" panose="020B0400000000000000" pitchFamily="50" charset="-128"/>
                </a:endParaRPr>
              </a:p>
            </p:txBody>
          </p:sp>
          <p:sp>
            <p:nvSpPr>
              <p:cNvPr id="20" name="テキスト ボックス 19">
                <a:extLst>
                  <a:ext uri="{FF2B5EF4-FFF2-40B4-BE49-F238E27FC236}">
                    <a16:creationId xmlns:a16="http://schemas.microsoft.com/office/drawing/2014/main" id="{611645B4-90E4-DAD9-5D8C-4C62160DD5F1}"/>
                  </a:ext>
                </a:extLst>
              </p:cNvPr>
              <p:cNvSpPr txBox="1"/>
              <p:nvPr/>
            </p:nvSpPr>
            <p:spPr bwMode="gray">
              <a:xfrm>
                <a:off x="2439632" y="3679217"/>
                <a:ext cx="5539978" cy="334194"/>
              </a:xfrm>
              <a:prstGeom prst="rect">
                <a:avLst/>
              </a:prstGeom>
              <a:noFill/>
            </p:spPr>
            <p:txBody>
              <a:bodyPr wrap="none" lIns="0" tIns="0" rIns="0" bIns="0" rtlCol="0">
                <a:spAutoFit/>
              </a:bodyPr>
              <a:lstStyle/>
              <a:p>
                <a:pPr algn="ctr"/>
                <a:r>
                  <a:rPr kumimoji="1" lang="en-US" altLang="ja-JP" sz="1200" dirty="0">
                    <a:solidFill>
                      <a:schemeClr val="tx1"/>
                    </a:solidFill>
                    <a:latin typeface="BIZ UDPゴシック" panose="020B0400000000000000" pitchFamily="50" charset="-128"/>
                    <a:ea typeface="BIZ UDPゴシック" panose="020B0400000000000000" pitchFamily="50" charset="-128"/>
                  </a:rPr>
                  <a:t>UD</a:t>
                </a:r>
                <a:r>
                  <a:rPr lang="ja-JP" altLang="en-US" sz="1200" dirty="0">
                    <a:solidFill>
                      <a:schemeClr val="tx1"/>
                    </a:solidFill>
                    <a:latin typeface="BIZ UDPゴシック" panose="020B0400000000000000" pitchFamily="50" charset="-128"/>
                    <a:ea typeface="BIZ UDPゴシック" panose="020B0400000000000000" pitchFamily="50" charset="-128"/>
                  </a:rPr>
                  <a:t>フォントのビギナー向けの書体のため、種類は少な目</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200" dirty="0">
                    <a:solidFill>
                      <a:schemeClr val="tx1"/>
                    </a:solidFill>
                    <a:latin typeface="BIZ UDPゴシック" panose="020B0400000000000000" pitchFamily="50" charset="-128"/>
                    <a:ea typeface="BIZ UDPゴシック" panose="020B0400000000000000" pitchFamily="50" charset="-128"/>
                  </a:rPr>
                  <a:t>ただし、細かい太さの違いは今回そこまで必要がないと思われるため十分と判断</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pSp>
      </p:grpSp>
      <p:sp>
        <p:nvSpPr>
          <p:cNvPr id="23" name="テキスト ボックス 22">
            <a:extLst>
              <a:ext uri="{FF2B5EF4-FFF2-40B4-BE49-F238E27FC236}">
                <a16:creationId xmlns:a16="http://schemas.microsoft.com/office/drawing/2014/main" id="{B24F3245-A770-D678-776A-5E9313B9F444}"/>
              </a:ext>
            </a:extLst>
          </p:cNvPr>
          <p:cNvSpPr txBox="1"/>
          <p:nvPr/>
        </p:nvSpPr>
        <p:spPr bwMode="gray">
          <a:xfrm>
            <a:off x="599846" y="4408320"/>
            <a:ext cx="538609" cy="193899"/>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使用例</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p:txBody>
      </p:sp>
      <p:sp>
        <p:nvSpPr>
          <p:cNvPr id="24" name="テキスト ボックス 23">
            <a:extLst>
              <a:ext uri="{FF2B5EF4-FFF2-40B4-BE49-F238E27FC236}">
                <a16:creationId xmlns:a16="http://schemas.microsoft.com/office/drawing/2014/main" id="{A09223CC-EFCD-40F2-F71A-A38AD1C40026}"/>
              </a:ext>
            </a:extLst>
          </p:cNvPr>
          <p:cNvSpPr txBox="1"/>
          <p:nvPr/>
        </p:nvSpPr>
        <p:spPr bwMode="gray">
          <a:xfrm>
            <a:off x="2371475" y="4311371"/>
            <a:ext cx="2693045" cy="389915"/>
          </a:xfrm>
          <a:prstGeom prst="rect">
            <a:avLst/>
          </a:prstGeom>
          <a:noFill/>
        </p:spPr>
        <p:txBody>
          <a:bodyPr wrap="none" lIns="0" tIns="0" rIns="0" bIns="0" rtlCol="0">
            <a:spAutoFit/>
          </a:bodyPr>
          <a:lstStyle/>
          <a:p>
            <a:r>
              <a:rPr lang="ja-JP" altLang="en-US" sz="1400" b="1" dirty="0">
                <a:solidFill>
                  <a:srgbClr val="FF0066"/>
                </a:solidFill>
                <a:latin typeface="BIZ UDPゴシック" panose="020B0400000000000000" pitchFamily="50" charset="-128"/>
                <a:ea typeface="BIZ UDPゴシック" panose="020B0400000000000000" pitchFamily="50" charset="-128"/>
              </a:rPr>
              <a:t>英数の幅が広めで見やすいため、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基本フォントとして使用</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
        <p:nvSpPr>
          <p:cNvPr id="25" name="テキスト ボックス 24">
            <a:extLst>
              <a:ext uri="{FF2B5EF4-FFF2-40B4-BE49-F238E27FC236}">
                <a16:creationId xmlns:a16="http://schemas.microsoft.com/office/drawing/2014/main" id="{3B03CE30-767C-FE44-8754-C44ACEF94B61}"/>
              </a:ext>
            </a:extLst>
          </p:cNvPr>
          <p:cNvSpPr txBox="1"/>
          <p:nvPr/>
        </p:nvSpPr>
        <p:spPr bwMode="gray">
          <a:xfrm>
            <a:off x="6052464" y="4214421"/>
            <a:ext cx="2154436" cy="583814"/>
          </a:xfrm>
          <a:prstGeom prst="rect">
            <a:avLst/>
          </a:prstGeom>
          <a:noFill/>
        </p:spPr>
        <p:txBody>
          <a:bodyPr wrap="none" lIns="0" tIns="0" rIns="0" bIns="0" rtlCol="0">
            <a:spAutoFit/>
          </a:bodyPr>
          <a:lstStyle/>
          <a:p>
            <a:r>
              <a:rPr kumimoji="1" lang="ja-JP" altLang="en-US" sz="1400" b="1" dirty="0">
                <a:solidFill>
                  <a:srgbClr val="FF0066"/>
                </a:solidFill>
                <a:latin typeface="BIZ UDPゴシック" panose="020B0400000000000000" pitchFamily="50" charset="-128"/>
                <a:ea typeface="BIZ UDPゴシック" panose="020B0400000000000000" pitchFamily="50" charset="-128"/>
              </a:rPr>
              <a:t>等幅フォントのため、</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文字幅をそろえたい場合に</a:t>
            </a:r>
            <a:endParaRPr kumimoji="1" lang="en-US" altLang="ja-JP" sz="1400" b="1" dirty="0">
              <a:solidFill>
                <a:srgbClr val="FF0066"/>
              </a:solidFill>
              <a:latin typeface="BIZ UDPゴシック" panose="020B0400000000000000" pitchFamily="50" charset="-128"/>
              <a:ea typeface="BIZ UDPゴシック" panose="020B0400000000000000" pitchFamily="50" charset="-128"/>
            </a:endParaRPr>
          </a:p>
          <a:p>
            <a:r>
              <a:rPr kumimoji="1" lang="ja-JP" altLang="en-US" sz="1400" b="1" dirty="0">
                <a:solidFill>
                  <a:srgbClr val="FF0066"/>
                </a:solidFill>
                <a:latin typeface="BIZ UDPゴシック" panose="020B0400000000000000" pitchFamily="50" charset="-128"/>
                <a:ea typeface="BIZ UDPゴシック" panose="020B0400000000000000" pitchFamily="50" charset="-128"/>
              </a:rPr>
              <a:t>使用を検討</a:t>
            </a:r>
            <a:endParaRPr kumimoji="1" lang="en-US" altLang="ja-JP" sz="1400" b="1" strike="sngStrike" dirty="0">
              <a:solidFill>
                <a:srgbClr val="FF0066"/>
              </a:solidFill>
              <a:highlight>
                <a:srgbClr val="80808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72304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その他の前提条件</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15AB6392-58F7-75EA-AEE5-BFFC9DA29CFF}"/>
              </a:ext>
            </a:extLst>
          </p:cNvPr>
          <p:cNvSpPr txBox="1"/>
          <p:nvPr/>
        </p:nvSpPr>
        <p:spPr>
          <a:xfrm>
            <a:off x="502954" y="951281"/>
            <a:ext cx="7888378" cy="3988784"/>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標準仕様書において規定する帳票の出力項目、レイアウトをベースにユニバーサル</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デザイン観点でデザインを検討してください。</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r>
              <a:rPr lang="ja-JP" altLang="en-US" dirty="0">
                <a:latin typeface="BIZ UDPゴシック" panose="020B0400000000000000" pitchFamily="50" charset="-128"/>
                <a:ea typeface="BIZ UDPゴシック" panose="020B0400000000000000" pitchFamily="50" charset="-128"/>
              </a:rPr>
              <a:t>以下の仕様に従って帳票をデザインします。</a:t>
            </a:r>
            <a:endParaRPr lang="en-US" altLang="ja-JP" dirty="0">
              <a:latin typeface="BIZ UDPゴシック" panose="020B0400000000000000" pitchFamily="50" charset="-128"/>
              <a:ea typeface="BIZ UDPゴシック" panose="020B0400000000000000" pitchFamily="50" charset="-128"/>
            </a:endParaRPr>
          </a:p>
          <a:p>
            <a:pPr>
              <a:spcBef>
                <a:spcPts val="0"/>
              </a:spcBef>
              <a:spcAft>
                <a:spcPts val="0"/>
              </a:spcAft>
            </a:pP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r>
              <a:rPr lang="ja-JP" altLang="en-US" b="1" dirty="0">
                <a:effectLst/>
                <a:latin typeface="BIZ UDPゴシック" panose="020B0400000000000000" pitchFamily="50" charset="-128"/>
                <a:ea typeface="BIZ UDPゴシック" panose="020B0400000000000000" pitchFamily="50" charset="-128"/>
              </a:rPr>
              <a:t>帳票の枚数</a:t>
            </a:r>
            <a:br>
              <a:rPr lang="en-US" altLang="ja-JP" dirty="0">
                <a:latin typeface="BIZ UDPゴシック" panose="020B0400000000000000" pitchFamily="50" charset="-128"/>
                <a:ea typeface="BIZ UDPゴシック" panose="020B0400000000000000" pitchFamily="50" charset="-128"/>
              </a:rPr>
            </a:br>
            <a:r>
              <a:rPr lang="ja-JP" altLang="en-US" dirty="0">
                <a:latin typeface="BIZ UDPゴシック" panose="020B0400000000000000" pitchFamily="50" charset="-128"/>
                <a:ea typeface="BIZ UDPゴシック" panose="020B0400000000000000" pitchFamily="50" charset="-128"/>
              </a:rPr>
              <a:t>標準仕様書で規定している</a:t>
            </a:r>
            <a:r>
              <a:rPr lang="ja-JP" altLang="en-US" dirty="0">
                <a:effectLst/>
                <a:latin typeface="BIZ UDPゴシック" panose="020B0400000000000000" pitchFamily="50" charset="-128"/>
                <a:ea typeface="BIZ UDPゴシック" panose="020B0400000000000000" pitchFamily="50" charset="-128"/>
              </a:rPr>
              <a:t>紙面サイズ、</a:t>
            </a:r>
            <a:r>
              <a:rPr lang="ja-JP" altLang="ja-JP" dirty="0">
                <a:effectLst/>
                <a:latin typeface="BIZ UDPゴシック" panose="020B0400000000000000" pitchFamily="50" charset="-128"/>
                <a:ea typeface="BIZ UDPゴシック" panose="020B0400000000000000" pitchFamily="50" charset="-128"/>
              </a:rPr>
              <a:t>枚数内</a:t>
            </a:r>
            <a:r>
              <a:rPr lang="ja-JP" altLang="en-US" dirty="0">
                <a:latin typeface="BIZ UDPゴシック" panose="020B0400000000000000" pitchFamily="50" charset="-128"/>
                <a:ea typeface="BIZ UDPゴシック" panose="020B0400000000000000" pitchFamily="50" charset="-128"/>
              </a:rPr>
              <a:t>で印字できるようにする。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（枚数が増加することによる印刷コストや誤封入防止の観点）</a:t>
            </a:r>
            <a:endParaRPr lang="en-US" altLang="ja-JP" dirty="0">
              <a:latin typeface="BIZ UDPゴシック" panose="020B0400000000000000" pitchFamily="50" charset="-128"/>
              <a:ea typeface="BIZ UDPゴシック" panose="020B0400000000000000" pitchFamily="50" charset="-128"/>
            </a:endParaRPr>
          </a:p>
          <a:p>
            <a:pPr marL="342900" marR="0" indent="-342900">
              <a:spcBef>
                <a:spcPts val="0"/>
              </a:spcBef>
              <a:spcAft>
                <a:spcPts val="0"/>
              </a:spcAft>
              <a:buFont typeface="+mj-lt"/>
              <a:buAutoNum type="arabicPeriod"/>
            </a:pPr>
            <a:endParaRPr lang="ja-JP" altLang="ja-JP"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２． 言葉の表現</a:t>
            </a:r>
            <a:br>
              <a:rPr lang="en-US" altLang="ja-JP" dirty="0">
                <a:latin typeface="BIZ UDPゴシック" panose="020B0400000000000000" pitchFamily="50" charset="-128"/>
                <a:ea typeface="BIZ UDPゴシック" panose="020B0400000000000000" pitchFamily="50" charset="-128"/>
              </a:rPr>
            </a:br>
            <a:r>
              <a:rPr lang="en-US" altLang="ja-JP" dirty="0">
                <a:latin typeface="BIZ UDPゴシック" panose="020B0400000000000000" pitchFamily="50" charset="-128"/>
                <a:ea typeface="BIZ UDPゴシック" panose="020B0400000000000000" pitchFamily="50" charset="-128"/>
              </a:rPr>
              <a:t>     </a:t>
            </a:r>
            <a:r>
              <a:rPr lang="ja-JP" altLang="en-US" dirty="0">
                <a:effectLst/>
                <a:latin typeface="BIZ UDPゴシック" panose="020B0400000000000000" pitchFamily="50" charset="-128"/>
                <a:ea typeface="BIZ UDPゴシック" panose="020B0400000000000000" pitchFamily="50" charset="-128"/>
              </a:rPr>
              <a:t>わかりやすい言葉への変更を検討</a:t>
            </a:r>
            <a:r>
              <a:rPr lang="ja-JP" altLang="en-US" dirty="0">
                <a:latin typeface="BIZ UDPゴシック" panose="020B0400000000000000" pitchFamily="50" charset="-128"/>
                <a:ea typeface="BIZ UDPゴシック" panose="020B0400000000000000" pitchFamily="50" charset="-128"/>
              </a:rPr>
              <a:t>する</a:t>
            </a:r>
            <a:r>
              <a:rPr lang="ja-JP" altLang="en-US" dirty="0">
                <a:effectLst/>
                <a:latin typeface="BIZ UDPゴシック" panose="020B0400000000000000" pitchFamily="50" charset="-128"/>
                <a:ea typeface="BIZ UDPゴシック" panose="020B0400000000000000" pitchFamily="50" charset="-128"/>
              </a:rPr>
              <a:t>が、</a:t>
            </a:r>
            <a:r>
              <a:rPr lang="ja-JP" altLang="ja-JP" dirty="0">
                <a:effectLst/>
                <a:latin typeface="BIZ UDPゴシック" panose="020B0400000000000000" pitchFamily="50" charset="-128"/>
                <a:ea typeface="BIZ UDPゴシック" panose="020B0400000000000000" pitchFamily="50" charset="-128"/>
              </a:rPr>
              <a:t>情報</a:t>
            </a:r>
            <a:r>
              <a:rPr lang="ja-JP" altLang="en-US" dirty="0">
                <a:latin typeface="BIZ UDPゴシック" panose="020B0400000000000000" pitchFamily="50" charset="-128"/>
                <a:ea typeface="BIZ UDPゴシック" panose="020B0400000000000000" pitchFamily="50" charset="-128"/>
              </a:rPr>
              <a:t>は省略しない。</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en-US" altLang="ja-JP" dirty="0">
                <a:effectLst/>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標準仕様書で規定した出力項目は既に各自治体のご意見を取り込んだもののため）</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effectLst/>
                <a:latin typeface="BIZ UDPゴシック" panose="020B0400000000000000" pitchFamily="50" charset="-128"/>
                <a:ea typeface="BIZ UDPゴシック" panose="020B0400000000000000" pitchFamily="50" charset="-128"/>
              </a:rPr>
              <a:t>３． 使用言語</a:t>
            </a:r>
            <a:endParaRPr lang="en-US" altLang="ja-JP" b="1" dirty="0">
              <a:effectLst/>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b="1"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帳票の検討においては、日本語を前提としています。多言語対応を行われる</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自治体もいらっしゃいますが、基本的には印字する言語の外部印刷業者との調整と</a:t>
            </a:r>
            <a:endParaRPr lang="en-US" altLang="ja-JP"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latin typeface="BIZ UDPゴシック" panose="020B0400000000000000" pitchFamily="50" charset="-128"/>
                <a:ea typeface="BIZ UDPゴシック" panose="020B0400000000000000" pitchFamily="50" charset="-128"/>
              </a:rPr>
              <a:t>　　　なるため、デザイン方針として規定しておりません。</a:t>
            </a:r>
            <a:endParaRPr lang="en-US" altLang="ja-JP" strike="sngStrike" dirty="0">
              <a:latin typeface="BIZ UDPゴシック" panose="020B0400000000000000" pitchFamily="50" charset="-128"/>
              <a:ea typeface="BIZ UDPゴシック" panose="020B0400000000000000" pitchFamily="50" charset="-128"/>
            </a:endParaRPr>
          </a:p>
          <a:p>
            <a:pPr marR="0">
              <a:spcBef>
                <a:spcPts val="0"/>
              </a:spcBef>
              <a:spcAft>
                <a:spcPts val="0"/>
              </a:spcAft>
            </a:pPr>
            <a:r>
              <a:rPr lang="ja-JP" altLang="en-US" dirty="0">
                <a:solidFill>
                  <a:schemeClr val="tx1"/>
                </a:solidFill>
                <a:latin typeface="BIZ UDPゴシック" panose="020B0400000000000000" pitchFamily="50" charset="-128"/>
                <a:ea typeface="BIZ UDPゴシック" panose="020B0400000000000000" pitchFamily="50" charset="-128"/>
              </a:rPr>
              <a:t>　　　（自治体におけるご判断で実施いただく範囲）</a:t>
            </a:r>
            <a:endParaRPr lang="en-US" altLang="ja-JP" dirty="0">
              <a:solidFill>
                <a:schemeClr val="tx1"/>
              </a:solidFill>
              <a:latin typeface="BIZ UDPゴシック" panose="020B0400000000000000" pitchFamily="50" charset="-128"/>
              <a:ea typeface="BIZ UDPゴシック" panose="020B0400000000000000" pitchFamily="50" charset="-128"/>
            </a:endParaRPr>
          </a:p>
          <a:p>
            <a:pPr marL="0" marR="0">
              <a:spcBef>
                <a:spcPts val="0"/>
              </a:spcBef>
              <a:spcAft>
                <a:spcPts val="0"/>
              </a:spcAft>
            </a:pPr>
            <a:endParaRPr lang="ja-JP" altLang="ja-JP" dirty="0">
              <a:effectLs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072161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88420" cy="398955"/>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デザイン方針</a:t>
            </a:r>
          </a:p>
        </p:txBody>
      </p:sp>
    </p:spTree>
    <p:extLst>
      <p:ext uri="{BB962C8B-B14F-4D97-AF65-F5344CB8AC3E}">
        <p14:creationId xmlns:p14="http://schemas.microsoft.com/office/powerpoint/2010/main" val="14863350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49" y="1308134"/>
            <a:ext cx="8564564" cy="120032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400" b="0" dirty="0">
                <a:latin typeface="BIZ UDPゴシック" panose="020B0400000000000000" pitchFamily="50" charset="-128"/>
                <a:ea typeface="BIZ UDPゴシック" panose="020B0400000000000000" pitchFamily="50" charset="-128"/>
              </a:rPr>
              <a:t>記載されている情報を読み手が理解するまでに、情報の関係性を読み解いたり、補足情報を探す</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ための努力が必要な部分がある。</a:t>
            </a:r>
            <a:endParaRPr lang="en-US" altLang="ja-JP" sz="1400" b="0" dirty="0">
              <a:latin typeface="BIZ UDPゴシック" panose="020B0400000000000000" pitchFamily="50" charset="-128"/>
              <a:ea typeface="BIZ UDPゴシック" panose="020B0400000000000000" pitchFamily="50" charset="-128"/>
            </a:endParaRPr>
          </a:p>
          <a:p>
            <a:pPr>
              <a:spcAft>
                <a:spcPts val="600"/>
              </a:spcAft>
            </a:pPr>
            <a:r>
              <a:rPr lang="ja-JP" altLang="en-US" sz="1400" b="0" dirty="0">
                <a:latin typeface="BIZ UDPゴシック" panose="020B0400000000000000" pitchFamily="50" charset="-128"/>
                <a:ea typeface="BIZ UDPゴシック" panose="020B0400000000000000" pitchFamily="50" charset="-128"/>
              </a:rPr>
              <a:t>自治体職員の方も含め、帳票を手に取る人、記入された情報を見る人にとってわかりづらかったり、</a:t>
            </a:r>
            <a:br>
              <a:rPr lang="en-US" altLang="ja-JP" sz="1400" b="0" dirty="0">
                <a:latin typeface="BIZ UDPゴシック" panose="020B0400000000000000" pitchFamily="50" charset="-128"/>
                <a:ea typeface="BIZ UDPゴシック" panose="020B0400000000000000" pitchFamily="50" charset="-128"/>
              </a:rPr>
            </a:br>
            <a:r>
              <a:rPr lang="ja-JP" altLang="en-US" sz="1400" b="0" dirty="0">
                <a:latin typeface="BIZ UDPゴシック" panose="020B0400000000000000" pitchFamily="50" charset="-128"/>
                <a:ea typeface="BIZ UDPゴシック" panose="020B0400000000000000" pitchFamily="50" charset="-128"/>
              </a:rPr>
              <a:t>見る人の特性によって内容の把握に時間差が生じる可能性がある。</a:t>
            </a:r>
            <a:endParaRPr lang="en-US" altLang="ja-JP" sz="1400" b="0" dirty="0">
              <a:latin typeface="BIZ UDPゴシック" panose="020B0400000000000000" pitchFamily="50" charset="-128"/>
              <a:ea typeface="BIZ UDPゴシック" panose="020B0400000000000000" pitchFamily="50" charset="-128"/>
            </a:endParaRPr>
          </a:p>
          <a:p>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8" name="テキスト ボックス 17">
            <a:extLst>
              <a:ext uri="{FF2B5EF4-FFF2-40B4-BE49-F238E27FC236}">
                <a16:creationId xmlns:a16="http://schemas.microsoft.com/office/drawing/2014/main" id="{A742242F-9035-079C-51DC-29F510F2572C}"/>
              </a:ext>
            </a:extLst>
          </p:cNvPr>
          <p:cNvSpPr txBox="1"/>
          <p:nvPr/>
        </p:nvSpPr>
        <p:spPr>
          <a:xfrm>
            <a:off x="400050" y="876063"/>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現状の帳票の課題</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
        <p:nvSpPr>
          <p:cNvPr id="5" name="矢印: 下 4">
            <a:extLst>
              <a:ext uri="{FF2B5EF4-FFF2-40B4-BE49-F238E27FC236}">
                <a16:creationId xmlns:a16="http://schemas.microsoft.com/office/drawing/2014/main" id="{68128E70-E74A-90E5-68B9-68EC642F23BB}"/>
              </a:ext>
            </a:extLst>
          </p:cNvPr>
          <p:cNvSpPr/>
          <p:nvPr/>
        </p:nvSpPr>
        <p:spPr bwMode="auto">
          <a:xfrm>
            <a:off x="4374107" y="2358974"/>
            <a:ext cx="395785" cy="425551"/>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6" name="テキスト ボックス 5">
            <a:extLst>
              <a:ext uri="{FF2B5EF4-FFF2-40B4-BE49-F238E27FC236}">
                <a16:creationId xmlns:a16="http://schemas.microsoft.com/office/drawing/2014/main" id="{4C2885FF-4A3C-8708-EDEA-04DCB8A11786}"/>
              </a:ext>
            </a:extLst>
          </p:cNvPr>
          <p:cNvSpPr txBox="1"/>
          <p:nvPr/>
        </p:nvSpPr>
        <p:spPr>
          <a:xfrm>
            <a:off x="400050" y="3040076"/>
            <a:ext cx="8061198" cy="223331"/>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lgn="ctr">
              <a:spcAft>
                <a:spcPts val="600"/>
              </a:spcAft>
            </a:pPr>
            <a:r>
              <a:rPr lang="ja-JP" altLang="en-US" dirty="0">
                <a:solidFill>
                  <a:schemeClr val="tx1"/>
                </a:solidFill>
                <a:latin typeface="BIZ UDPゴシック" panose="020B0400000000000000" pitchFamily="50" charset="-128"/>
                <a:ea typeface="BIZ UDPゴシック" panose="020B0400000000000000" pitchFamily="50" charset="-128"/>
              </a:rPr>
              <a:t>どんな人でも、知りたい情報がどこにあるのかを理解しやすくしていきたい</a:t>
            </a:r>
            <a:endParaRPr lang="en-US" altLang="ja-JP"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274199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.1 </a:t>
            </a:r>
            <a:r>
              <a:rPr lang="ja-JP" altLang="en-US" dirty="0">
                <a:latin typeface="BIZ UDPゴシック" panose="020B0400000000000000" pitchFamily="50" charset="-128"/>
                <a:ea typeface="BIZ UDPゴシック" panose="020B0400000000000000" pitchFamily="50" charset="-128"/>
              </a:rPr>
              <a:t>デザイン方針</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739CB35E-D72F-08AC-EFDC-2DAE27398304}"/>
              </a:ext>
            </a:extLst>
          </p:cNvPr>
          <p:cNvSpPr txBox="1"/>
          <p:nvPr/>
        </p:nvSpPr>
        <p:spPr>
          <a:xfrm>
            <a:off x="400050" y="1353322"/>
            <a:ext cx="7319010" cy="2979277"/>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2000" dirty="0">
                <a:latin typeface="BIZ UDPゴシック" panose="020B0400000000000000" pitchFamily="50" charset="-128"/>
                <a:ea typeface="BIZ UDPゴシック" panose="020B0400000000000000" pitchFamily="50" charset="-128"/>
              </a:rPr>
              <a:t>帳票を手に取るすべての人が、</a:t>
            </a:r>
            <a:endParaRPr lang="en-US" altLang="ja-JP" sz="2000" dirty="0">
              <a:latin typeface="BIZ UDPゴシック" panose="020B0400000000000000" pitchFamily="50" charset="-128"/>
              <a:ea typeface="BIZ UDPゴシック" panose="020B0400000000000000" pitchFamily="50" charset="-128"/>
            </a:endParaRPr>
          </a:p>
          <a:p>
            <a:pPr>
              <a:spcAft>
                <a:spcPts val="600"/>
              </a:spcAft>
            </a:pPr>
            <a:r>
              <a:rPr lang="ja-JP" altLang="en-US" sz="2000" dirty="0">
                <a:latin typeface="BIZ UDPゴシック" panose="020B0400000000000000" pitchFamily="50" charset="-128"/>
                <a:ea typeface="BIZ UDPゴシック" panose="020B0400000000000000" pitchFamily="50" charset="-128"/>
              </a:rPr>
              <a:t>知りたい情報がどこにあるのかを理解しやすい帳票</a:t>
            </a:r>
            <a:endParaRPr lang="en-US" altLang="ja-JP" sz="2000" dirty="0">
              <a:latin typeface="BIZ UDPゴシック" panose="020B0400000000000000" pitchFamily="50" charset="-128"/>
              <a:ea typeface="BIZ UDPゴシック" panose="020B0400000000000000" pitchFamily="50" charset="-128"/>
            </a:endParaRPr>
          </a:p>
          <a:p>
            <a:endParaRPr lang="en-US" altLang="ja-JP" b="0" dirty="0">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ルールを整理し、情報を探しやすく</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理解しやすくする</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情報をグルーピング</a:t>
            </a:r>
            <a:r>
              <a:rPr lang="ja-JP" altLang="en-US" sz="1200" dirty="0">
                <a:solidFill>
                  <a:schemeClr val="tx1"/>
                </a:solidFill>
                <a:latin typeface="BIZ UDPゴシック" panose="020B0400000000000000" pitchFamily="50" charset="-128"/>
                <a:ea typeface="BIZ UDPゴシック" panose="020B0400000000000000" pitchFamily="50" charset="-128"/>
              </a:rPr>
              <a:t>し、グリッドを揃えて配置する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グループを見る順番で並べる</a:t>
            </a:r>
            <a:r>
              <a:rPr lang="ja-JP" altLang="en-US" sz="1200" dirty="0">
                <a:solidFill>
                  <a:schemeClr val="tx1"/>
                </a:solidFill>
                <a:latin typeface="BIZ UDPゴシック" panose="020B0400000000000000" pitchFamily="50" charset="-128"/>
                <a:ea typeface="BIZ UDPゴシック" panose="020B0400000000000000" pitchFamily="50" charset="-128"/>
              </a:rPr>
              <a:t>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送付先→対象者情報 </a:t>
            </a:r>
            <a:r>
              <a:rPr lang="en-US" altLang="ja-JP" sz="900" dirty="0">
                <a:solidFill>
                  <a:schemeClr val="tx1"/>
                </a:solidFill>
                <a:latin typeface="BIZ UDPゴシック" panose="020B0400000000000000" pitchFamily="50" charset="-128"/>
                <a:ea typeface="BIZ UDPゴシック" panose="020B0400000000000000" pitchFamily="50" charset="-128"/>
              </a:rPr>
              <a:t>…</a:t>
            </a:r>
            <a:r>
              <a:rPr lang="ja-JP" altLang="en-US" sz="900" dirty="0">
                <a:solidFill>
                  <a:schemeClr val="tx1"/>
                </a:solidFill>
                <a:latin typeface="BIZ UDPゴシック" panose="020B0400000000000000" pitchFamily="50" charset="-128"/>
                <a:ea typeface="BIZ UDPゴシック" panose="020B0400000000000000" pitchFamily="50" charset="-128"/>
              </a:rPr>
              <a:t>→問い合わせ先</a:t>
            </a:r>
            <a:r>
              <a:rPr lang="en-US" altLang="ja-JP" sz="900" dirty="0">
                <a:solidFill>
                  <a:schemeClr val="tx1"/>
                </a:solidFill>
                <a:latin typeface="BIZ UDPゴシック" panose="020B0400000000000000" pitchFamily="50" charset="-128"/>
                <a:ea typeface="BIZ UDPゴシック" panose="020B0400000000000000" pitchFamily="50" charset="-128"/>
              </a:rPr>
              <a:t>)</a:t>
            </a:r>
            <a:endParaRPr lang="ja-JP" altLang="ja-JP" sz="9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項目名</a:t>
            </a:r>
            <a:r>
              <a:rPr lang="ja-JP" altLang="en-US" sz="1200" dirty="0">
                <a:solidFill>
                  <a:schemeClr val="tx1"/>
                </a:solidFill>
                <a:latin typeface="BIZ UDPゴシック" panose="020B0400000000000000" pitchFamily="50" charset="-128"/>
                <a:ea typeface="BIZ UDPゴシック" panose="020B0400000000000000" pitchFamily="50" charset="-128"/>
              </a:rPr>
              <a:t>の背景に塗りをつける</a:t>
            </a:r>
            <a:r>
              <a:rPr lang="ja-JP" altLang="ja-JP" sz="1200" dirty="0">
                <a:solidFill>
                  <a:schemeClr val="tx1"/>
                </a:solidFill>
                <a:latin typeface="BIZ UDPゴシック" panose="020B0400000000000000" pitchFamily="50" charset="-128"/>
                <a:ea typeface="BIZ UDPゴシック" panose="020B0400000000000000" pitchFamily="50" charset="-128"/>
              </a:rPr>
              <a:t>など</a:t>
            </a:r>
            <a:r>
              <a:rPr lang="ja-JP" altLang="en-US" sz="1200" dirty="0">
                <a:solidFill>
                  <a:schemeClr val="tx1"/>
                </a:solidFill>
                <a:latin typeface="BIZ UDPゴシック" panose="020B0400000000000000" pitchFamily="50" charset="-128"/>
                <a:ea typeface="BIZ UDPゴシック" panose="020B0400000000000000" pitchFamily="50" charset="-128"/>
              </a:rPr>
              <a:t>で、タイトル部分とコンテンツ部分を分ける</a:t>
            </a:r>
            <a:endParaRPr lang="ja-JP"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余白を活用し、</a:t>
            </a:r>
            <a:r>
              <a:rPr lang="ja-JP" altLang="ja-JP" sz="1200" dirty="0">
                <a:solidFill>
                  <a:schemeClr val="tx1"/>
                </a:solidFill>
                <a:latin typeface="BIZ UDPゴシック" panose="020B0400000000000000" pitchFamily="50" charset="-128"/>
                <a:ea typeface="BIZ UDPゴシック" panose="020B0400000000000000" pitchFamily="50" charset="-128"/>
              </a:rPr>
              <a:t>情報の</a:t>
            </a:r>
            <a:r>
              <a:rPr lang="ja-JP" altLang="en-US" sz="1200" dirty="0">
                <a:solidFill>
                  <a:schemeClr val="tx1"/>
                </a:solidFill>
                <a:latin typeface="BIZ UDPゴシック" panose="020B0400000000000000" pitchFamily="50" charset="-128"/>
                <a:ea typeface="BIZ UDPゴシック" panose="020B0400000000000000" pitchFamily="50" charset="-128"/>
              </a:rPr>
              <a:t>関係性</a:t>
            </a:r>
            <a:r>
              <a:rPr lang="ja-JP" altLang="ja-JP" sz="1200" dirty="0">
                <a:solidFill>
                  <a:schemeClr val="tx1"/>
                </a:solidFill>
                <a:latin typeface="BIZ UDPゴシック" panose="020B0400000000000000" pitchFamily="50" charset="-128"/>
                <a:ea typeface="BIZ UDPゴシック" panose="020B0400000000000000" pitchFamily="50" charset="-128"/>
              </a:rPr>
              <a:t>がわかるように</a:t>
            </a:r>
            <a:r>
              <a:rPr lang="ja-JP" altLang="en-US" sz="1200" dirty="0">
                <a:solidFill>
                  <a:schemeClr val="tx1"/>
                </a:solidFill>
                <a:latin typeface="BIZ UDPゴシック" panose="020B0400000000000000" pitchFamily="50" charset="-128"/>
                <a:ea typeface="BIZ UDPゴシック" panose="020B0400000000000000" pitchFamily="50" charset="-128"/>
              </a:rPr>
              <a:t>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ja-JP" sz="1200" dirty="0">
                <a:solidFill>
                  <a:schemeClr val="tx1"/>
                </a:solidFill>
                <a:latin typeface="BIZ UDPゴシック" panose="020B0400000000000000" pitchFamily="50" charset="-128"/>
                <a:ea typeface="BIZ UDPゴシック" panose="020B0400000000000000" pitchFamily="50" charset="-128"/>
              </a:rPr>
              <a:t>案内文や説明文</a:t>
            </a:r>
            <a:r>
              <a:rPr lang="ja-JP" altLang="en-US" sz="1200" dirty="0">
                <a:solidFill>
                  <a:schemeClr val="tx1"/>
                </a:solidFill>
                <a:latin typeface="BIZ UDPゴシック" panose="020B0400000000000000" pitchFamily="50" charset="-128"/>
                <a:ea typeface="BIZ UDPゴシック" panose="020B0400000000000000" pitchFamily="50" charset="-128"/>
              </a:rPr>
              <a:t>は関係する情報の近くに配置する</a:t>
            </a:r>
            <a:endParaRPr lang="en-US" altLang="ja-JP" sz="1200" b="1"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記入に必要なスペースを確保する</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書きやすいとされている文字サイズ</a:t>
            </a:r>
            <a:r>
              <a:rPr lang="en-US" altLang="ja-JP" sz="1200" dirty="0">
                <a:solidFill>
                  <a:schemeClr val="tx1"/>
                </a:solidFill>
                <a:latin typeface="BIZ UDPゴシック" panose="020B0400000000000000" pitchFamily="50" charset="-128"/>
                <a:ea typeface="BIZ UDPゴシック" panose="020B0400000000000000" pitchFamily="50" charset="-128"/>
              </a:rPr>
              <a:t>18pt</a:t>
            </a:r>
            <a:r>
              <a:rPr lang="ja-JP" altLang="en-US" sz="1200" dirty="0">
                <a:solidFill>
                  <a:schemeClr val="tx1"/>
                </a:solidFill>
                <a:latin typeface="BIZ UDPゴシック" panose="020B0400000000000000" pitchFamily="50" charset="-128"/>
                <a:ea typeface="BIZ UDPゴシック" panose="020B0400000000000000" pitchFamily="50" charset="-128"/>
              </a:rPr>
              <a:t>の文字を記入できるようにする</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900" dirty="0">
                <a:solidFill>
                  <a:schemeClr val="tx1"/>
                </a:solidFill>
                <a:latin typeface="BIZ UDPゴシック" panose="020B0400000000000000" pitchFamily="50" charset="-128"/>
                <a:ea typeface="BIZ UDPゴシック" panose="020B0400000000000000" pitchFamily="50" charset="-128"/>
              </a:rPr>
              <a:t>参考：</a:t>
            </a:r>
            <a:r>
              <a:rPr lang="ja-JP" altLang="en-US"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書きやすい文字サイズの検討</a:t>
            </a: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endPar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endParaRPr>
          </a:p>
          <a:p>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769CF470-ADA1-D6AA-22F6-A89CF34B0AC5}"/>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6" name="四角形: 角を丸くする 5">
            <a:extLst>
              <a:ext uri="{FF2B5EF4-FFF2-40B4-BE49-F238E27FC236}">
                <a16:creationId xmlns:a16="http://schemas.microsoft.com/office/drawing/2014/main" id="{60F93EFD-02D3-9934-E43A-82572F62F45C}"/>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61FB8D54-27D9-B545-DFE9-B6330E00DA2D}"/>
              </a:ext>
            </a:extLst>
          </p:cNvPr>
          <p:cNvSpPr/>
          <p:nvPr/>
        </p:nvSpPr>
        <p:spPr bwMode="auto">
          <a:xfrm>
            <a:off x="7838585" y="1899271"/>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使い方が簡単で</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8" name="四角形: 角を丸くする 7">
            <a:extLst>
              <a:ext uri="{FF2B5EF4-FFF2-40B4-BE49-F238E27FC236}">
                <a16:creationId xmlns:a16="http://schemas.microsoft.com/office/drawing/2014/main" id="{7AF6671F-0243-DCE9-B403-878E4DF90671}"/>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6B0DEA64-BB66-63D8-8D26-6AA6C1C41D1B}"/>
              </a:ext>
            </a:extLst>
          </p:cNvPr>
          <p:cNvSpPr/>
          <p:nvPr/>
        </p:nvSpPr>
        <p:spPr bwMode="auto">
          <a:xfrm>
            <a:off x="7838585" y="3082459"/>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うっかりミスや</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危険につながらない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EF3E990F-23FA-3341-DDAE-305DC4D07D29}"/>
              </a:ext>
            </a:extLst>
          </p:cNvPr>
          <p:cNvSpPr/>
          <p:nvPr/>
        </p:nvSpPr>
        <p:spPr bwMode="auto">
          <a:xfrm>
            <a:off x="7838585" y="367405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無理な姿勢をとる</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ことなく、少ない力</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1" name="四角形: 角を丸くする 10">
            <a:extLst>
              <a:ext uri="{FF2B5EF4-FFF2-40B4-BE49-F238E27FC236}">
                <a16:creationId xmlns:a16="http://schemas.microsoft.com/office/drawing/2014/main" id="{3BD04437-22EC-AB4A-B28E-80CDFCB5A4E1}"/>
              </a:ext>
            </a:extLst>
          </p:cNvPr>
          <p:cNvSpPr/>
          <p:nvPr/>
        </p:nvSpPr>
        <p:spPr bwMode="auto">
          <a:xfrm>
            <a:off x="7838585" y="4265650"/>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a:p>
            <a:pPr algn="ctr"/>
            <a:r>
              <a:rPr lang="ja-JP" altLang="en-US" sz="800" b="1" dirty="0">
                <a:solidFill>
                  <a:schemeClr val="tx1"/>
                </a:solidFill>
                <a:latin typeface="BIZ UDPゴシック" panose="020B0400000000000000" pitchFamily="50" charset="-128"/>
                <a:ea typeface="BIZ UDPゴシック" panose="020B0400000000000000" pitchFamily="50" charset="-128"/>
              </a:rPr>
              <a:t>アクセスしやすい</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スペースと大きさを</a:t>
            </a:r>
            <a:br>
              <a:rPr lang="en-US" altLang="ja-JP" sz="800" b="1" dirty="0">
                <a:solidFill>
                  <a:schemeClr val="tx1"/>
                </a:solidFill>
                <a:latin typeface="BIZ UDPゴシック" panose="020B0400000000000000" pitchFamily="50" charset="-128"/>
                <a:ea typeface="BIZ UDPゴシック" panose="020B0400000000000000" pitchFamily="50" charset="-128"/>
              </a:rPr>
            </a:br>
            <a:r>
              <a:rPr lang="ja-JP" altLang="en-US" sz="800" b="1" dirty="0">
                <a:solidFill>
                  <a:schemeClr val="tx1"/>
                </a:solidFill>
                <a:latin typeface="BIZ UDPゴシック" panose="020B0400000000000000" pitchFamily="50" charset="-128"/>
                <a:ea typeface="BIZ UDPゴシック" panose="020B0400000000000000" pitchFamily="50" charset="-128"/>
              </a:rPr>
              <a:t>確保すること</a:t>
            </a:r>
            <a:endParaRPr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80C48E20-9FDC-5AC1-049B-A67CBA702A90}"/>
              </a:ext>
            </a:extLst>
          </p:cNvPr>
          <p:cNvSpPr/>
          <p:nvPr/>
        </p:nvSpPr>
        <p:spPr bwMode="auto">
          <a:xfrm>
            <a:off x="5778531"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3" name="四角形: 角を丸くする 12">
            <a:extLst>
              <a:ext uri="{FF2B5EF4-FFF2-40B4-BE49-F238E27FC236}">
                <a16:creationId xmlns:a16="http://schemas.microsoft.com/office/drawing/2014/main" id="{92AF09DF-A4D2-0409-552E-83EB8E18357E}"/>
              </a:ext>
            </a:extLst>
          </p:cNvPr>
          <p:cNvSpPr/>
          <p:nvPr/>
        </p:nvSpPr>
        <p:spPr bwMode="auto">
          <a:xfrm>
            <a:off x="6212483"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14" name="四角形: 角を丸くする 13">
            <a:extLst>
              <a:ext uri="{FF2B5EF4-FFF2-40B4-BE49-F238E27FC236}">
                <a16:creationId xmlns:a16="http://schemas.microsoft.com/office/drawing/2014/main" id="{502D9D82-F770-6609-79D1-ACD3E106125F}"/>
              </a:ext>
            </a:extLst>
          </p:cNvPr>
          <p:cNvSpPr/>
          <p:nvPr/>
        </p:nvSpPr>
        <p:spPr bwMode="auto">
          <a:xfrm>
            <a:off x="6646435"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3</a:t>
            </a:r>
          </a:p>
        </p:txBody>
      </p:sp>
      <p:sp>
        <p:nvSpPr>
          <p:cNvPr id="15" name="四角形: 角を丸くする 14">
            <a:extLst>
              <a:ext uri="{FF2B5EF4-FFF2-40B4-BE49-F238E27FC236}">
                <a16:creationId xmlns:a16="http://schemas.microsoft.com/office/drawing/2014/main" id="{2FFE3D09-5842-DA32-04CE-B0B7A8A9832B}"/>
              </a:ext>
            </a:extLst>
          </p:cNvPr>
          <p:cNvSpPr/>
          <p:nvPr/>
        </p:nvSpPr>
        <p:spPr bwMode="auto">
          <a:xfrm>
            <a:off x="5778531" y="251241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5</a:t>
            </a:r>
          </a:p>
        </p:txBody>
      </p:sp>
      <p:sp>
        <p:nvSpPr>
          <p:cNvPr id="17" name="四角形: 角を丸くする 16">
            <a:extLst>
              <a:ext uri="{FF2B5EF4-FFF2-40B4-BE49-F238E27FC236}">
                <a16:creationId xmlns:a16="http://schemas.microsoft.com/office/drawing/2014/main" id="{A1103113-5B5C-C5E5-17F3-35ED50DCD76E}"/>
              </a:ext>
            </a:extLst>
          </p:cNvPr>
          <p:cNvSpPr/>
          <p:nvPr/>
        </p:nvSpPr>
        <p:spPr bwMode="auto">
          <a:xfrm>
            <a:off x="7080387" y="226953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19" name="四角形: 角を丸くする 18">
            <a:extLst>
              <a:ext uri="{FF2B5EF4-FFF2-40B4-BE49-F238E27FC236}">
                <a16:creationId xmlns:a16="http://schemas.microsoft.com/office/drawing/2014/main" id="{F00A7677-2330-BF19-EC47-CB19C34C448B}"/>
              </a:ext>
            </a:extLst>
          </p:cNvPr>
          <p:cNvSpPr/>
          <p:nvPr/>
        </p:nvSpPr>
        <p:spPr bwMode="auto">
          <a:xfrm>
            <a:off x="3882788"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38651264-D2B7-2696-76E4-B616AAF32459}"/>
              </a:ext>
            </a:extLst>
          </p:cNvPr>
          <p:cNvSpPr/>
          <p:nvPr/>
        </p:nvSpPr>
        <p:spPr bwMode="auto">
          <a:xfrm>
            <a:off x="4316740"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6</a:t>
            </a:r>
          </a:p>
        </p:txBody>
      </p:sp>
      <p:sp>
        <p:nvSpPr>
          <p:cNvPr id="21" name="四角形: 角を丸くする 20">
            <a:extLst>
              <a:ext uri="{FF2B5EF4-FFF2-40B4-BE49-F238E27FC236}">
                <a16:creationId xmlns:a16="http://schemas.microsoft.com/office/drawing/2014/main" id="{366D50AF-A98B-9776-E1B0-720FFA07EEA3}"/>
              </a:ext>
            </a:extLst>
          </p:cNvPr>
          <p:cNvSpPr/>
          <p:nvPr/>
        </p:nvSpPr>
        <p:spPr bwMode="auto">
          <a:xfrm>
            <a:off x="4750692" y="36212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7</a:t>
            </a:r>
          </a:p>
        </p:txBody>
      </p:sp>
      <p:sp>
        <p:nvSpPr>
          <p:cNvPr id="18" name="テキスト ボックス 17">
            <a:extLst>
              <a:ext uri="{FF2B5EF4-FFF2-40B4-BE49-F238E27FC236}">
                <a16:creationId xmlns:a16="http://schemas.microsoft.com/office/drawing/2014/main" id="{D6D3AC40-9C4E-95B1-903D-97B3E671C276}"/>
              </a:ext>
            </a:extLst>
          </p:cNvPr>
          <p:cNvSpPr txBox="1"/>
          <p:nvPr/>
        </p:nvSpPr>
        <p:spPr>
          <a:xfrm>
            <a:off x="400050" y="876063"/>
            <a:ext cx="8061198" cy="16748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前述の課題を踏まえ、以下の方針に従ってデザインします。</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0839426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.2 UD</a:t>
            </a:r>
            <a:r>
              <a:rPr lang="ja-JP" altLang="en-US" dirty="0">
                <a:latin typeface="BIZ UDPゴシック" panose="020B0400000000000000" pitchFamily="50" charset="-128"/>
                <a:ea typeface="BIZ UDPゴシック" panose="020B0400000000000000" pitchFamily="50" charset="-128"/>
              </a:rPr>
              <a:t>帳票としての基本的な対応事項</a:t>
            </a:r>
            <a:endParaRPr kumimoji="1" lang="ja-JP" altLang="en-US" dirty="0">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99593F4-90AA-9F26-599A-0F052C611D6C}"/>
              </a:ext>
            </a:extLst>
          </p:cNvPr>
          <p:cNvSpPr/>
          <p:nvPr/>
        </p:nvSpPr>
        <p:spPr bwMode="auto">
          <a:xfrm>
            <a:off x="7838585" y="716083"/>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7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利用できること</a:t>
            </a:r>
          </a:p>
        </p:txBody>
      </p:sp>
      <p:sp>
        <p:nvSpPr>
          <p:cNvPr id="16" name="四角形: 角を丸くする 15">
            <a:extLst>
              <a:ext uri="{FF2B5EF4-FFF2-40B4-BE49-F238E27FC236}">
                <a16:creationId xmlns:a16="http://schemas.microsoft.com/office/drawing/2014/main" id="{7A5F9AEB-6AC9-BD99-8C55-16DC714D4E26}"/>
              </a:ext>
            </a:extLst>
          </p:cNvPr>
          <p:cNvSpPr/>
          <p:nvPr/>
        </p:nvSpPr>
        <p:spPr bwMode="auto">
          <a:xfrm>
            <a:off x="7838585" y="1307677"/>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800" b="1" dirty="0">
                <a:solidFill>
                  <a:schemeClr val="tx1"/>
                </a:solidFill>
                <a:latin typeface="BIZ UDPゴシック" panose="020B0400000000000000" pitchFamily="50" charset="-128"/>
                <a:ea typeface="BIZ UDPゴシック" panose="020B0400000000000000" pitchFamily="50" charset="-128"/>
              </a:rPr>
            </a:br>
            <a:r>
              <a:rPr kumimoji="1" lang="ja-JP" altLang="en-US" sz="8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B2A904D5-360A-38AC-BE1B-DA0039A586EA}"/>
              </a:ext>
            </a:extLst>
          </p:cNvPr>
          <p:cNvSpPr/>
          <p:nvPr/>
        </p:nvSpPr>
        <p:spPr bwMode="auto">
          <a:xfrm>
            <a:off x="7838585" y="1899271"/>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3</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使い方が簡単で</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すぐわかること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2" name="四角形: 角を丸くする 21">
            <a:extLst>
              <a:ext uri="{FF2B5EF4-FFF2-40B4-BE49-F238E27FC236}">
                <a16:creationId xmlns:a16="http://schemas.microsoft.com/office/drawing/2014/main" id="{3FA1B3DA-1BB2-0A6A-AE82-A10DB6640AEB}"/>
              </a:ext>
            </a:extLst>
          </p:cNvPr>
          <p:cNvSpPr/>
          <p:nvPr/>
        </p:nvSpPr>
        <p:spPr bwMode="auto">
          <a:xfrm>
            <a:off x="7838585" y="2490865"/>
            <a:ext cx="1212995" cy="534153"/>
          </a:xfrm>
          <a:prstGeom prst="roundRect">
            <a:avLst>
              <a:gd name="adj" fmla="val 8667"/>
            </a:avLst>
          </a:prstGeom>
          <a:solidFill>
            <a:schemeClr val="accent5">
              <a:lumMod val="40000"/>
              <a:lumOff val="60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800" b="1" dirty="0">
                <a:solidFill>
                  <a:schemeClr val="tx1"/>
                </a:solidFill>
                <a:latin typeface="BIZ UDPゴシック" panose="020B0400000000000000" pitchFamily="50" charset="-128"/>
                <a:ea typeface="BIZ UDPゴシック" panose="020B0400000000000000" pitchFamily="50" charset="-128"/>
              </a:rPr>
              <a:t>必要な情報がすぐに理解できること</a:t>
            </a:r>
            <a:endParaRPr kumimoji="1" lang="en-US" altLang="ja-JP" sz="800" b="1" dirty="0">
              <a:solidFill>
                <a:schemeClr val="tx1"/>
              </a:solidFill>
              <a:latin typeface="BIZ UDPゴシック" panose="020B0400000000000000" pitchFamily="50" charset="-128"/>
              <a:ea typeface="BIZ UDPゴシック" panose="020B0400000000000000" pitchFamily="50" charset="-128"/>
            </a:endParaRPr>
          </a:p>
        </p:txBody>
      </p:sp>
      <p:sp>
        <p:nvSpPr>
          <p:cNvPr id="23" name="四角形: 角を丸くする 22">
            <a:extLst>
              <a:ext uri="{FF2B5EF4-FFF2-40B4-BE49-F238E27FC236}">
                <a16:creationId xmlns:a16="http://schemas.microsoft.com/office/drawing/2014/main" id="{586CDB5D-3082-FFE7-68B1-9032BD6D50F4}"/>
              </a:ext>
            </a:extLst>
          </p:cNvPr>
          <p:cNvSpPr/>
          <p:nvPr/>
        </p:nvSpPr>
        <p:spPr bwMode="auto">
          <a:xfrm>
            <a:off x="7838585" y="3082459"/>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5</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うっかりミスや</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危険につながらない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デザインであること</a:t>
            </a:r>
            <a:endParaRPr lang="en-US" altLang="ja-JP" sz="700"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4" name="四角形: 角を丸くする 23">
            <a:extLst>
              <a:ext uri="{FF2B5EF4-FFF2-40B4-BE49-F238E27FC236}">
                <a16:creationId xmlns:a16="http://schemas.microsoft.com/office/drawing/2014/main" id="{745A92BC-2AB4-A203-1AF9-DD2D6C323473}"/>
              </a:ext>
            </a:extLst>
          </p:cNvPr>
          <p:cNvSpPr/>
          <p:nvPr/>
        </p:nvSpPr>
        <p:spPr bwMode="auto">
          <a:xfrm>
            <a:off x="7838585" y="3674053"/>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6</a:t>
            </a:r>
            <a:endPar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無理な姿勢をとる</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ことなく、少ない力</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でも楽に使用できること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5" name="四角形: 角を丸くする 24">
            <a:extLst>
              <a:ext uri="{FF2B5EF4-FFF2-40B4-BE49-F238E27FC236}">
                <a16:creationId xmlns:a16="http://schemas.microsoft.com/office/drawing/2014/main" id="{3C452001-ACED-190D-05F3-5FC96AEEF5C3}"/>
              </a:ext>
            </a:extLst>
          </p:cNvPr>
          <p:cNvSpPr/>
          <p:nvPr/>
        </p:nvSpPr>
        <p:spPr bwMode="auto">
          <a:xfrm>
            <a:off x="7838585" y="4265650"/>
            <a:ext cx="1212995" cy="534153"/>
          </a:xfrm>
          <a:prstGeom prst="roundRect">
            <a:avLst>
              <a:gd name="adj" fmla="val 8667"/>
            </a:avLst>
          </a:prstGeom>
          <a:solidFill>
            <a:schemeClr val="bg1">
              <a:lumMod val="95000"/>
            </a:schemeClr>
          </a:solidFill>
          <a:ln w="9525">
            <a:noFill/>
            <a:miter lim="800000"/>
            <a:headEnd/>
            <a:tailEnd/>
          </a:ln>
          <a:effectLst/>
        </p:spPr>
        <p:txBody>
          <a:bodyPr wrap="square" lIns="0" tIns="0" rIns="0" bIns="0" rtlCol="0" anchor="ctr" anchorCtr="0">
            <a:noAutofit/>
          </a:bodyPr>
          <a:lstStyle/>
          <a:p>
            <a:pPr algn="ctr"/>
            <a:r>
              <a:rPr kumimoji="1" lang="ja-JP" altLang="en-US"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原則</a:t>
            </a:r>
            <a:r>
              <a:rPr kumimoji="1" lang="en-US" altLang="ja-JP" sz="700" b="1" dirty="0">
                <a:solidFill>
                  <a:schemeClr val="tx1">
                    <a:lumMod val="75000"/>
                    <a:lumOff val="25000"/>
                  </a:schemeClr>
                </a:solidFill>
                <a:latin typeface="BIZ UDPゴシック" panose="020B0400000000000000" pitchFamily="50" charset="-128"/>
                <a:ea typeface="BIZ UDPゴシック" panose="020B0400000000000000" pitchFamily="50" charset="-128"/>
              </a:rPr>
              <a:t>7</a:t>
            </a:r>
          </a:p>
          <a:p>
            <a:pPr algn="ct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アクセスしやすい</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スペースと大きさを</a:t>
            </a:r>
            <a:br>
              <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kumimoji="1" lang="ja-JP" altLang="en-US" sz="800" b="1" dirty="0">
                <a:solidFill>
                  <a:schemeClr val="tx1">
                    <a:lumMod val="75000"/>
                    <a:lumOff val="25000"/>
                  </a:schemeClr>
                </a:solidFill>
                <a:latin typeface="BIZ UDPゴシック" panose="020B0400000000000000" pitchFamily="50" charset="-128"/>
                <a:ea typeface="BIZ UDPゴシック" panose="020B0400000000000000" pitchFamily="50" charset="-128"/>
              </a:rPr>
              <a:t>確保すること</a:t>
            </a:r>
            <a:endParaRPr kumimoji="1" lang="en-US" altLang="ja-JP" sz="800" b="1" dirty="0">
              <a:solidFill>
                <a:schemeClr val="tx1">
                  <a:lumMod val="75000"/>
                  <a:lumOff val="25000"/>
                </a:schemeClr>
              </a:solidFill>
              <a:latin typeface="BIZ UDPゴシック" panose="020B0400000000000000" pitchFamily="50" charset="-128"/>
              <a:ea typeface="BIZ UDPゴシック" panose="020B0400000000000000" pitchFamily="50" charset="-128"/>
            </a:endParaRPr>
          </a:p>
        </p:txBody>
      </p:sp>
      <p:sp>
        <p:nvSpPr>
          <p:cNvPr id="26" name="テキスト ボックス 25">
            <a:extLst>
              <a:ext uri="{FF2B5EF4-FFF2-40B4-BE49-F238E27FC236}">
                <a16:creationId xmlns:a16="http://schemas.microsoft.com/office/drawing/2014/main" id="{DB87781F-2E96-C027-86AA-A26B4245009D}"/>
              </a:ext>
            </a:extLst>
          </p:cNvPr>
          <p:cNvSpPr txBox="1"/>
          <p:nvPr/>
        </p:nvSpPr>
        <p:spPr>
          <a:xfrm>
            <a:off x="478694" y="1299851"/>
            <a:ext cx="6893234" cy="3660105"/>
          </a:xfrm>
          <a:prstGeom prst="rect">
            <a:avLst/>
          </a:prstGeom>
          <a:noFill/>
        </p:spPr>
        <p:txBody>
          <a:bodyPr wrap="none" lIns="0" tIns="0" rIns="0" bIns="0" rtlCol="0">
            <a:spAutoFit/>
          </a:bodyPr>
          <a:lstStyle>
            <a:defPPr>
              <a:defRPr lang="ja-JP"/>
            </a:defPPr>
            <a:lvl1pPr>
              <a:defRPr sz="1600" b="0">
                <a:solidFill>
                  <a:schemeClr val="tx1"/>
                </a:solidFill>
                <a:latin typeface="+mn-ea"/>
                <a:ea typeface="+mn-ea"/>
              </a:defRPr>
            </a:lvl1pPr>
          </a:lstStyle>
          <a:p>
            <a:pPr marL="180000" indent="-180000">
              <a:lnSpc>
                <a:spcPct val="120000"/>
              </a:lnSpc>
              <a:buFont typeface="Arial" panose="020B0604020202020204" pitchFamily="34" charset="0"/>
              <a:buChar char="•"/>
            </a:pPr>
            <a:r>
              <a:rPr lang="ja-JP" altLang="ja-JP" b="1" dirty="0">
                <a:latin typeface="BIZ UDPゴシック" panose="020B0400000000000000" pitchFamily="50" charset="-128"/>
                <a:ea typeface="BIZ UDPゴシック" panose="020B0400000000000000" pitchFamily="50" charset="-128"/>
              </a:rPr>
              <a:t>テキスト</a:t>
            </a:r>
            <a:br>
              <a:rPr lang="en-US" altLang="ja-JP"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サイズ：</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14pt</a:t>
            </a:r>
            <a:r>
              <a:rPr lang="ja-JP" altLang="en-US" sz="1200" dirty="0">
                <a:latin typeface="BIZ UDPゴシック" panose="020B0400000000000000" pitchFamily="50" charset="-128"/>
                <a:ea typeface="BIZ UDPゴシック" panose="020B0400000000000000" pitchFamily="50" charset="-128"/>
              </a:rPr>
              <a:t>、補足などのサブ情報は</a:t>
            </a:r>
            <a:r>
              <a:rPr lang="en-US" altLang="ja-JP" sz="1200" dirty="0">
                <a:latin typeface="BIZ UDPゴシック" panose="020B0400000000000000" pitchFamily="50" charset="-128"/>
                <a:ea typeface="BIZ UDPゴシック" panose="020B0400000000000000" pitchFamily="50" charset="-128"/>
              </a:rPr>
              <a:t>12pt</a:t>
            </a:r>
            <a:r>
              <a:rPr lang="ja-JP" altLang="en-US" sz="1200" dirty="0">
                <a:latin typeface="BIZ UDPゴシック" panose="020B0400000000000000" pitchFamily="50" charset="-128"/>
                <a:ea typeface="BIZ UDPゴシック" panose="020B0400000000000000" pitchFamily="50" charset="-128"/>
              </a:rPr>
              <a:t>まで可とする。</a:t>
            </a:r>
            <a:br>
              <a:rPr lang="en-US" altLang="ja-JP" sz="1200" dirty="0">
                <a:latin typeface="BIZ UDPゴシック" panose="020B0400000000000000" pitchFamily="50" charset="-128"/>
                <a:ea typeface="BIZ UDPゴシック" panose="020B0400000000000000" pitchFamily="50" charset="-128"/>
              </a:rPr>
            </a:br>
            <a:r>
              <a:rPr lang="ja-JP" altLang="ja-JP" sz="1200" dirty="0">
                <a:latin typeface="BIZ UDPゴシック" panose="020B0400000000000000" pitchFamily="50" charset="-128"/>
                <a:ea typeface="BIZ UDPゴシック" panose="020B0400000000000000" pitchFamily="50" charset="-128"/>
              </a:rPr>
              <a:t>フォント：</a:t>
            </a:r>
            <a:r>
              <a:rPr lang="ja-JP" altLang="en-US" sz="1200" dirty="0">
                <a:latin typeface="BIZ UDPゴシック" panose="020B0400000000000000" pitchFamily="50" charset="-128"/>
                <a:ea typeface="BIZ UDPゴシック" panose="020B0400000000000000" pitchFamily="50" charset="-128"/>
              </a:rPr>
              <a:t>基本は</a:t>
            </a:r>
            <a:r>
              <a:rPr lang="en-US" altLang="ja-JP" sz="1200" dirty="0">
                <a:latin typeface="BIZ UDPゴシック" panose="020B0400000000000000" pitchFamily="50" charset="-128"/>
                <a:ea typeface="BIZ UDPゴシック" panose="020B0400000000000000" pitchFamily="50" charset="-128"/>
              </a:rPr>
              <a:t>BIZ UDP</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、金額など</a:t>
            </a:r>
            <a:r>
              <a:rPr lang="ja-JP" altLang="ja-JP" sz="1200" dirty="0">
                <a:latin typeface="BIZ UDPゴシック" panose="020B0400000000000000" pitchFamily="50" charset="-128"/>
                <a:ea typeface="BIZ UDPゴシック" panose="020B0400000000000000" pitchFamily="50" charset="-128"/>
              </a:rPr>
              <a:t>桁を揃えたい</a:t>
            </a:r>
            <a:r>
              <a:rPr lang="ja-JP" altLang="en-US" sz="1200" dirty="0">
                <a:latin typeface="BIZ UDPゴシック" panose="020B0400000000000000" pitchFamily="50" charset="-128"/>
                <a:ea typeface="BIZ UDPゴシック" panose="020B0400000000000000" pitchFamily="50" charset="-128"/>
              </a:rPr>
              <a:t>箇所には </a:t>
            </a:r>
            <a:r>
              <a:rPr lang="en-US" altLang="ja-JP" sz="1200" dirty="0">
                <a:latin typeface="BIZ UDPゴシック" panose="020B0400000000000000" pitchFamily="50" charset="-128"/>
                <a:ea typeface="BIZ UDPゴシック" panose="020B0400000000000000" pitchFamily="50" charset="-128"/>
              </a:rPr>
              <a:t>BIZ UD</a:t>
            </a:r>
            <a:r>
              <a:rPr lang="ja-JP" altLang="ja-JP" sz="1200" dirty="0">
                <a:latin typeface="BIZ UDPゴシック" panose="020B0400000000000000" pitchFamily="50" charset="-128"/>
                <a:ea typeface="BIZ UDPゴシック" panose="020B0400000000000000" pitchFamily="50" charset="-128"/>
              </a:rPr>
              <a:t>ゴシック</a:t>
            </a:r>
            <a:r>
              <a:rPr lang="ja-JP" altLang="en-US" sz="1200" dirty="0">
                <a:latin typeface="BIZ UDPゴシック" panose="020B0400000000000000" pitchFamily="50" charset="-128"/>
                <a:ea typeface="BIZ UDPゴシック" panose="020B0400000000000000" pitchFamily="50" charset="-128"/>
              </a:rPr>
              <a:t>を使用する。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そのほか：漢字にはふりがなを付与する。（ふりがなを振る対象については後述で検討）</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en-US" altLang="ja-JP" sz="1000" b="1"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色</a:t>
            </a:r>
            <a:br>
              <a:rPr lang="en-US" altLang="ja-JP"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使い方：色以外の表現を併用し、色を見分けられない場合にも、確実に情報が伝わるようにする。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コントラスト：</a:t>
            </a:r>
            <a:r>
              <a:rPr lang="en-US" altLang="ja-JP" sz="1200" dirty="0">
                <a:latin typeface="BIZ UDPゴシック" panose="020B0400000000000000" pitchFamily="50" charset="-128"/>
                <a:ea typeface="BIZ UDPゴシック" panose="020B0400000000000000" pitchFamily="50" charset="-128"/>
              </a:rPr>
              <a:t>WCAG</a:t>
            </a:r>
            <a:r>
              <a:rPr lang="ja-JP" altLang="en-US" sz="1200" dirty="0">
                <a:latin typeface="BIZ UDPゴシック" panose="020B0400000000000000" pitchFamily="50" charset="-128"/>
                <a:ea typeface="BIZ UDPゴシック" panose="020B0400000000000000" pitchFamily="50" charset="-128"/>
              </a:rPr>
              <a:t>の規定を参考に、テキストを中心に十分なコントラストを確保する。</a:t>
            </a:r>
            <a:b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en-US" altLang="ja-JP" sz="1200" dirty="0">
                <a:solidFill>
                  <a:schemeClr val="tx1">
                    <a:lumMod val="75000"/>
                    <a:lumOff val="25000"/>
                  </a:schemeClr>
                </a:solidFill>
                <a:latin typeface="BIZ UDPゴシック" panose="020B0400000000000000" pitchFamily="50" charset="-128"/>
                <a:ea typeface="BIZ UDPゴシック" panose="020B0400000000000000" pitchFamily="50" charset="-128"/>
              </a:rPr>
              <a:t>                 </a:t>
            </a:r>
            <a:r>
              <a:rPr lang="ja-JP" altLang="en-US" sz="900" dirty="0">
                <a:solidFill>
                  <a:schemeClr val="tx1">
                    <a:lumMod val="75000"/>
                    <a:lumOff val="25000"/>
                  </a:schemeClr>
                </a:solidFill>
                <a:latin typeface="BIZ UDPゴシック" panose="020B0400000000000000" pitchFamily="50" charset="-128"/>
                <a:ea typeface="BIZ UDPゴシック" panose="020B0400000000000000" pitchFamily="50" charset="-128"/>
              </a:rPr>
              <a:t>参考： </a:t>
            </a:r>
            <a:r>
              <a:rPr lang="en-US" altLang="ja-JP" sz="900" dirty="0">
                <a:solidFill>
                  <a:schemeClr val="tx2">
                    <a:lumMod val="60000"/>
                    <a:lumOff val="40000"/>
                  </a:schemeClr>
                </a:solidFill>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Web Content Accessibility Guidelines (WCAG) 2.0</a:t>
            </a:r>
            <a:br>
              <a:rPr lang="en-US" altLang="ja-JP" sz="900" dirty="0">
                <a:solidFill>
                  <a:schemeClr val="tx1">
                    <a:lumMod val="75000"/>
                    <a:lumOff val="25000"/>
                  </a:schemeClr>
                </a:solidFill>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白黒：色を使用しない白黒印刷でも情報を認識できるようにする。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配色：色を使用する場合は、どのような色覚の方でも識別しやすい色の組み合わせを使用する。</a:t>
            </a:r>
            <a:endParaRPr lang="en-US" altLang="ja-JP" sz="1200" dirty="0">
              <a:latin typeface="BIZ UDPゴシック" panose="020B0400000000000000" pitchFamily="50" charset="-128"/>
              <a:ea typeface="BIZ UDPゴシック" panose="020B0400000000000000" pitchFamily="50" charset="-128"/>
            </a:endParaRPr>
          </a:p>
          <a:p>
            <a:pPr marL="180000" indent="-180000">
              <a:lnSpc>
                <a:spcPct val="120000"/>
              </a:lnSpc>
              <a:buFont typeface="+mj-lt"/>
              <a:buAutoNum type="alphaUcParenR"/>
            </a:pPr>
            <a:endParaRPr lang="ja-JP" altLang="ja-JP" sz="1000" dirty="0">
              <a:latin typeface="BIZ UDPゴシック" panose="020B0400000000000000" pitchFamily="50" charset="-128"/>
              <a:ea typeface="BIZ UDPゴシック" panose="020B0400000000000000" pitchFamily="50" charset="-128"/>
            </a:endParaRPr>
          </a:p>
          <a:p>
            <a:pPr marL="180000" indent="-180000">
              <a:lnSpc>
                <a:spcPct val="120000"/>
              </a:lnSpc>
              <a:buFont typeface="Arial" panose="020B0604020202020204" pitchFamily="34" charset="0"/>
              <a:buChar char="•"/>
            </a:pPr>
            <a:r>
              <a:rPr lang="ja-JP" altLang="en-US" b="1" dirty="0">
                <a:latin typeface="BIZ UDPゴシック" panose="020B0400000000000000" pitchFamily="50" charset="-128"/>
                <a:ea typeface="BIZ UDPゴシック" panose="020B0400000000000000" pitchFamily="50" charset="-128"/>
              </a:rPr>
              <a:t>視覚以外の配慮 </a:t>
            </a:r>
            <a:r>
              <a:rPr lang="en-US" altLang="ja-JP" sz="1200" b="1" dirty="0">
                <a:latin typeface="BIZ UDPゴシック" panose="020B0400000000000000" pitchFamily="50" charset="-128"/>
                <a:ea typeface="BIZ UDPゴシック" panose="020B0400000000000000" pitchFamily="50" charset="-128"/>
              </a:rPr>
              <a:t>(</a:t>
            </a:r>
            <a:r>
              <a:rPr lang="ja-JP" altLang="en-US" sz="1200" b="1" dirty="0">
                <a:latin typeface="BIZ UDPゴシック" panose="020B0400000000000000" pitchFamily="50" charset="-128"/>
                <a:ea typeface="BIZ UDPゴシック" panose="020B0400000000000000" pitchFamily="50" charset="-128"/>
              </a:rPr>
              <a:t>必要に応じて対応</a:t>
            </a:r>
            <a:r>
              <a:rPr lang="en-US" altLang="ja-JP" sz="1200" b="1" dirty="0">
                <a:latin typeface="BIZ UDPゴシック" panose="020B0400000000000000" pitchFamily="50" charset="-128"/>
                <a:ea typeface="BIZ UDPゴシック" panose="020B0400000000000000" pitchFamily="50" charset="-128"/>
              </a:rPr>
              <a:t>)</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配置：音声コードを</a:t>
            </a:r>
            <a:r>
              <a:rPr lang="ja-JP" altLang="ja-JP" sz="1200" dirty="0">
                <a:latin typeface="BIZ UDPゴシック" panose="020B0400000000000000" pitchFamily="50" charset="-128"/>
                <a:ea typeface="BIZ UDPゴシック" panose="020B0400000000000000" pitchFamily="50" charset="-128"/>
              </a:rPr>
              <a:t>配置</a:t>
            </a:r>
            <a:r>
              <a:rPr lang="ja-JP" altLang="en-US" sz="1200" dirty="0">
                <a:latin typeface="BIZ UDPゴシック" panose="020B0400000000000000" pitchFamily="50" charset="-128"/>
                <a:ea typeface="BIZ UDPゴシック" panose="020B0400000000000000" pitchFamily="50" charset="-128"/>
              </a:rPr>
              <a:t>する場所を確保する。</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点字については、紙面よりも最初に触れる封筒につけるほうが望ましいため、帳票の紙面上では</a:t>
            </a:r>
            <a:br>
              <a:rPr lang="en-US" altLang="ja-JP" sz="1200" dirty="0">
                <a:latin typeface="BIZ UDPゴシック" panose="020B0400000000000000" pitchFamily="50" charset="-128"/>
                <a:ea typeface="BIZ UDPゴシック" panose="020B0400000000000000" pitchFamily="50" charset="-128"/>
              </a:rPr>
            </a:br>
            <a:r>
              <a:rPr lang="ja-JP" altLang="en-US" sz="1200" dirty="0">
                <a:latin typeface="BIZ UDPゴシック" panose="020B0400000000000000" pitchFamily="50" charset="-128"/>
                <a:ea typeface="BIZ UDPゴシック" panose="020B0400000000000000" pitchFamily="50" charset="-128"/>
              </a:rPr>
              <a:t>　　　 対応しない。</a:t>
            </a:r>
            <a:endParaRPr lang="en-US" altLang="ja-JP" sz="1200" dirty="0">
              <a:latin typeface="BIZ UDPゴシック" panose="020B0400000000000000" pitchFamily="50" charset="-128"/>
              <a:ea typeface="BIZ UDPゴシック" panose="020B0400000000000000" pitchFamily="50" charset="-128"/>
            </a:endParaRPr>
          </a:p>
        </p:txBody>
      </p:sp>
      <p:sp>
        <p:nvSpPr>
          <p:cNvPr id="27" name="四角形: 角を丸くする 26">
            <a:extLst>
              <a:ext uri="{FF2B5EF4-FFF2-40B4-BE49-F238E27FC236}">
                <a16:creationId xmlns:a16="http://schemas.microsoft.com/office/drawing/2014/main" id="{A96B4CA6-C965-7B98-B77C-B418E1FF38BA}"/>
              </a:ext>
            </a:extLst>
          </p:cNvPr>
          <p:cNvSpPr/>
          <p:nvPr/>
        </p:nvSpPr>
        <p:spPr bwMode="auto">
          <a:xfrm>
            <a:off x="1676723"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28" name="四角形: 角を丸くする 27">
            <a:extLst>
              <a:ext uri="{FF2B5EF4-FFF2-40B4-BE49-F238E27FC236}">
                <a16:creationId xmlns:a16="http://schemas.microsoft.com/office/drawing/2014/main" id="{5CD620FE-C67E-866A-67A1-C76B60D5CB62}"/>
              </a:ext>
            </a:extLst>
          </p:cNvPr>
          <p:cNvSpPr/>
          <p:nvPr/>
        </p:nvSpPr>
        <p:spPr bwMode="auto">
          <a:xfrm>
            <a:off x="2108711" y="1314599"/>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29" name="四角形: 角を丸くする 28">
            <a:extLst>
              <a:ext uri="{FF2B5EF4-FFF2-40B4-BE49-F238E27FC236}">
                <a16:creationId xmlns:a16="http://schemas.microsoft.com/office/drawing/2014/main" id="{BB0D6F48-47F3-D2C5-B103-26C3B30BD88B}"/>
              </a:ext>
            </a:extLst>
          </p:cNvPr>
          <p:cNvSpPr/>
          <p:nvPr/>
        </p:nvSpPr>
        <p:spPr bwMode="auto">
          <a:xfrm>
            <a:off x="1122510"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30" name="四角形: 角を丸くする 29">
            <a:extLst>
              <a:ext uri="{FF2B5EF4-FFF2-40B4-BE49-F238E27FC236}">
                <a16:creationId xmlns:a16="http://schemas.microsoft.com/office/drawing/2014/main" id="{E00A41D8-CED8-FA5B-6CD6-EF10BE40C9DD}"/>
              </a:ext>
            </a:extLst>
          </p:cNvPr>
          <p:cNvSpPr/>
          <p:nvPr/>
        </p:nvSpPr>
        <p:spPr bwMode="auto">
          <a:xfrm>
            <a:off x="1556462"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2</a:t>
            </a:r>
          </a:p>
        </p:txBody>
      </p:sp>
      <p:sp>
        <p:nvSpPr>
          <p:cNvPr id="31" name="四角形: 角を丸くする 30">
            <a:extLst>
              <a:ext uri="{FF2B5EF4-FFF2-40B4-BE49-F238E27FC236}">
                <a16:creationId xmlns:a16="http://schemas.microsoft.com/office/drawing/2014/main" id="{018A23B1-5EED-CEB3-83CC-EF820EE367DE}"/>
              </a:ext>
            </a:extLst>
          </p:cNvPr>
          <p:cNvSpPr/>
          <p:nvPr/>
        </p:nvSpPr>
        <p:spPr bwMode="auto">
          <a:xfrm>
            <a:off x="1990414" y="2480496"/>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a:t>
            </a:r>
            <a:r>
              <a:rPr lang="en-US" altLang="ja-JP" sz="700" b="1" dirty="0">
                <a:solidFill>
                  <a:schemeClr val="tx1"/>
                </a:solidFill>
                <a:latin typeface="BIZ UDPゴシック" panose="020B0400000000000000" pitchFamily="50" charset="-128"/>
                <a:ea typeface="BIZ UDPゴシック" panose="020B0400000000000000" pitchFamily="50" charset="-128"/>
              </a:rPr>
              <a:t>4</a:t>
            </a:r>
          </a:p>
        </p:txBody>
      </p:sp>
      <p:sp>
        <p:nvSpPr>
          <p:cNvPr id="32" name="四角形: 角を丸くする 31">
            <a:extLst>
              <a:ext uri="{FF2B5EF4-FFF2-40B4-BE49-F238E27FC236}">
                <a16:creationId xmlns:a16="http://schemas.microsoft.com/office/drawing/2014/main" id="{8BEF6B53-E01C-11C4-F8CB-DA1A96851A6A}"/>
              </a:ext>
            </a:extLst>
          </p:cNvPr>
          <p:cNvSpPr/>
          <p:nvPr/>
        </p:nvSpPr>
        <p:spPr bwMode="auto">
          <a:xfrm>
            <a:off x="3695837" y="4067183"/>
            <a:ext cx="402310" cy="210653"/>
          </a:xfrm>
          <a:prstGeom prst="roundRect">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lang="ja-JP" altLang="en-US" sz="700" b="1" dirty="0">
                <a:solidFill>
                  <a:schemeClr val="tx1"/>
                </a:solidFill>
                <a:latin typeface="BIZ UDPゴシック" panose="020B0400000000000000" pitchFamily="50" charset="-128"/>
                <a:ea typeface="BIZ UDPゴシック" panose="020B0400000000000000" pitchFamily="50" charset="-128"/>
              </a:rPr>
              <a:t>原則１</a:t>
            </a:r>
            <a:endParaRPr lang="en-US" altLang="ja-JP" sz="700" b="1"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06E0AF09-5D51-4E5D-8282-515B71DE5575}"/>
              </a:ext>
            </a:extLst>
          </p:cNvPr>
          <p:cNvSpPr txBox="1"/>
          <p:nvPr/>
        </p:nvSpPr>
        <p:spPr>
          <a:xfrm>
            <a:off x="400050" y="876063"/>
            <a:ext cx="8061198" cy="166199"/>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以下の対応事項に留意して、デザインを検討してください。</a:t>
            </a:r>
            <a:endParaRPr lang="en-US" altLang="ja-JP" sz="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6410066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a:xfrm>
            <a:off x="113192" y="134613"/>
            <a:ext cx="8926534" cy="369332"/>
          </a:xfrm>
        </p:spPr>
        <p:txBody>
          <a:bodyPr/>
          <a:lstStyle/>
          <a:p>
            <a:r>
              <a:rPr lang="ja-JP" altLang="en-US" dirty="0"/>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その他対応事項：特性を持つ方に向けた配慮（ふりがなについて）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3832A957-8740-CC38-48DA-82C6C242D52E}"/>
              </a:ext>
            </a:extLst>
          </p:cNvPr>
          <p:cNvSpPr txBox="1"/>
          <p:nvPr/>
        </p:nvSpPr>
        <p:spPr>
          <a:xfrm>
            <a:off x="400049" y="830798"/>
            <a:ext cx="8564563" cy="498598"/>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ふりがな（ルビ）については、以下のような特徴があります。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latin typeface="BIZ UDPゴシック" panose="020B0400000000000000" pitchFamily="50" charset="-128"/>
                <a:ea typeface="BIZ UDPゴシック" panose="020B0400000000000000" pitchFamily="50" charset="-128"/>
              </a:rPr>
              <a:t>現時点では、パラルビ（重要度の高い箇所と難読漢字の使用箇所のみにつける）・熟語ルビの採用を推奨します。</a:t>
            </a:r>
            <a:br>
              <a:rPr lang="en-US" altLang="ja-JP" sz="1200" b="0" dirty="0">
                <a:latin typeface="BIZ UDPゴシック" panose="020B0400000000000000" pitchFamily="50" charset="-128"/>
                <a:ea typeface="BIZ UDPゴシック" panose="020B0400000000000000" pitchFamily="50" charset="-128"/>
              </a:rPr>
            </a:br>
            <a:r>
              <a:rPr lang="ja-JP" altLang="en-US" sz="1200" b="0" dirty="0">
                <a:solidFill>
                  <a:srgbClr val="FF0066"/>
                </a:solidFill>
                <a:latin typeface="BIZ UDPゴシック" panose="020B0400000000000000" pitchFamily="50" charset="-128"/>
                <a:ea typeface="BIZ UDPゴシック" panose="020B0400000000000000" pitchFamily="50" charset="-128"/>
              </a:rPr>
              <a:t>難読漢字は、常用漢字以外を想定しており、ルビの対象範囲は人名・住所以外の文字列を想定しています。</a:t>
            </a:r>
            <a:endParaRPr lang="en-US" altLang="ja-JP" sz="1200" b="0" dirty="0">
              <a:solidFill>
                <a:srgbClr val="FF0066"/>
              </a:solidFill>
              <a:latin typeface="BIZ UDPゴシック" panose="020B0400000000000000" pitchFamily="50" charset="-128"/>
              <a:ea typeface="BIZ UDPゴシック" panose="020B0400000000000000" pitchFamily="50" charset="-128"/>
            </a:endParaRPr>
          </a:p>
        </p:txBody>
      </p:sp>
      <p:graphicFrame>
        <p:nvGraphicFramePr>
          <p:cNvPr id="51" name="表 3">
            <a:extLst>
              <a:ext uri="{FF2B5EF4-FFF2-40B4-BE49-F238E27FC236}">
                <a16:creationId xmlns:a16="http://schemas.microsoft.com/office/drawing/2014/main" id="{1C83D12E-B585-C19A-1121-8B68E2FEE9AD}"/>
              </a:ext>
            </a:extLst>
          </p:cNvPr>
          <p:cNvGraphicFramePr>
            <a:graphicFrameLocks noGrp="1"/>
          </p:cNvGraphicFramePr>
          <p:nvPr>
            <p:extLst>
              <p:ext uri="{D42A27DB-BD31-4B8C-83A1-F6EECF244321}">
                <p14:modId xmlns:p14="http://schemas.microsoft.com/office/powerpoint/2010/main" val="3820685715"/>
              </p:ext>
            </p:extLst>
          </p:nvPr>
        </p:nvGraphicFramePr>
        <p:xfrm>
          <a:off x="343402" y="1548147"/>
          <a:ext cx="2455488" cy="3378534"/>
        </p:xfrm>
        <a:graphic>
          <a:graphicData uri="http://schemas.openxmlformats.org/drawingml/2006/table">
            <a:tbl>
              <a:tblPr firstRow="1" bandRow="1">
                <a:tableStyleId>{5C22544A-7EE6-4342-B048-85BDC9FD1C3A}</a:tableStyleId>
              </a:tblPr>
              <a:tblGrid>
                <a:gridCol w="898255">
                  <a:extLst>
                    <a:ext uri="{9D8B030D-6E8A-4147-A177-3AD203B41FA5}">
                      <a16:colId xmlns:a16="http://schemas.microsoft.com/office/drawing/2014/main" val="814543901"/>
                    </a:ext>
                  </a:extLst>
                </a:gridCol>
                <a:gridCol w="1557233">
                  <a:extLst>
                    <a:ext uri="{9D8B030D-6E8A-4147-A177-3AD203B41FA5}">
                      <a16:colId xmlns:a16="http://schemas.microsoft.com/office/drawing/2014/main" val="428477115"/>
                    </a:ext>
                  </a:extLst>
                </a:gridCol>
              </a:tblGrid>
              <a:tr h="277734">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ルビの対象</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5476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総ルビ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すべての漢字にルビをふる方法。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446031">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パラルビ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一部（重要度の高い箇所、難読漢字の使用箇所等）の漢字にのみルビをふる方法。</a:t>
                      </a: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endParaRPr kumimoji="1" lang="en-US" altLang="ja-JP" sz="1000" b="0" dirty="0">
                        <a:latin typeface="BIZ UDPゴシック" panose="020B0400000000000000" pitchFamily="50" charset="-128"/>
                        <a:ea typeface="BIZ UDPゴシック" panose="020B0400000000000000" pitchFamily="50" charset="-128"/>
                      </a:endParaRPr>
                    </a:p>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総ルビでは情報量が増えるため、読みにくさにつながる</a:t>
                      </a:r>
                      <a:endParaRPr kumimoji="1" lang="en-US" altLang="ja-JP" sz="1000" b="0" dirty="0">
                        <a:latin typeface="BIZ UDPゴシック" panose="020B0400000000000000" pitchFamily="50" charset="-128"/>
                        <a:ea typeface="BIZ UDPゴシック" panose="020B0400000000000000" pitchFamily="50" charset="-128"/>
                      </a:endParaRPr>
                    </a:p>
                    <a:p>
                      <a:pPr marL="72000" marR="0" lvl="0" indent="-72000" algn="l" defTabSz="914378"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1" lang="ja-JP" altLang="en-US" sz="1000" b="0" dirty="0">
                          <a:latin typeface="BIZ UDPゴシック" panose="020B0400000000000000" pitchFamily="50" charset="-128"/>
                          <a:ea typeface="BIZ UDPゴシック" panose="020B0400000000000000" pitchFamily="50" charset="-128"/>
                        </a:rPr>
                        <a:t>ほぼ見ないと想定される項目よりも、太枠内などの重要な項目に絞ってルビをふる方がより効果的　</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bl>
          </a:graphicData>
        </a:graphic>
      </p:graphicFrame>
      <p:graphicFrame>
        <p:nvGraphicFramePr>
          <p:cNvPr id="52" name="表 51">
            <a:extLst>
              <a:ext uri="{FF2B5EF4-FFF2-40B4-BE49-F238E27FC236}">
                <a16:creationId xmlns:a16="http://schemas.microsoft.com/office/drawing/2014/main" id="{13A8F3A7-27B9-536E-9EC0-C3C396A30911}"/>
              </a:ext>
            </a:extLst>
          </p:cNvPr>
          <p:cNvGraphicFramePr>
            <a:graphicFrameLocks noGrp="1"/>
          </p:cNvGraphicFramePr>
          <p:nvPr>
            <p:extLst>
              <p:ext uri="{D42A27DB-BD31-4B8C-83A1-F6EECF244321}">
                <p14:modId xmlns:p14="http://schemas.microsoft.com/office/powerpoint/2010/main" val="924569630"/>
              </p:ext>
            </p:extLst>
          </p:nvPr>
        </p:nvGraphicFramePr>
        <p:xfrm>
          <a:off x="3223467" y="1520987"/>
          <a:ext cx="5580095" cy="3403948"/>
        </p:xfrm>
        <a:graphic>
          <a:graphicData uri="http://schemas.openxmlformats.org/drawingml/2006/table">
            <a:tbl>
              <a:tblPr firstRow="1" bandRow="1">
                <a:tableStyleId>{5C22544A-7EE6-4342-B048-85BDC9FD1C3A}</a:tableStyleId>
              </a:tblPr>
              <a:tblGrid>
                <a:gridCol w="1049769">
                  <a:extLst>
                    <a:ext uri="{9D8B030D-6E8A-4147-A177-3AD203B41FA5}">
                      <a16:colId xmlns:a16="http://schemas.microsoft.com/office/drawing/2014/main" val="814543901"/>
                    </a:ext>
                  </a:extLst>
                </a:gridCol>
                <a:gridCol w="2688879">
                  <a:extLst>
                    <a:ext uri="{9D8B030D-6E8A-4147-A177-3AD203B41FA5}">
                      <a16:colId xmlns:a16="http://schemas.microsoft.com/office/drawing/2014/main" val="428477115"/>
                    </a:ext>
                  </a:extLst>
                </a:gridCol>
                <a:gridCol w="1841447">
                  <a:extLst>
                    <a:ext uri="{9D8B030D-6E8A-4147-A177-3AD203B41FA5}">
                      <a16:colId xmlns:a16="http://schemas.microsoft.com/office/drawing/2014/main" val="3363132102"/>
                    </a:ext>
                  </a:extLst>
                </a:gridCol>
              </a:tblGrid>
              <a:tr h="316822">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ルビの種類</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イメージ</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詳細</a:t>
                      </a: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649649">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グループ</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ja-JP" altLang="en-US" sz="1400" b="1" dirty="0">
                          <a:latin typeface="BIZ UDPゴシック" panose="020B0400000000000000" pitchFamily="50" charset="-128"/>
                          <a:ea typeface="BIZ UDPゴシック" panose="020B0400000000000000" pitchFamily="50" charset="-128"/>
                        </a:rPr>
                        <a:t>ルビ</a:t>
                      </a:r>
                      <a:endParaRPr kumimoji="1" lang="en-US" altLang="ja-JP" sz="1400" b="1" dirty="0">
                        <a:latin typeface="BIZ UDPゴシック" panose="020B0400000000000000" pitchFamily="50" charset="-128"/>
                        <a:ea typeface="BIZ UDPゴシック" panose="020B0400000000000000" pitchFamily="50" charset="-128"/>
                      </a:endParaRPr>
                    </a:p>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均等ルビ</a:t>
                      </a:r>
                      <a:r>
                        <a:rPr kumimoji="1" lang="en-US" altLang="ja-JP" sz="900" b="0" dirty="0">
                          <a:latin typeface="BIZ UDPゴシック" panose="020B0400000000000000" pitchFamily="50" charset="-128"/>
                          <a:ea typeface="BIZ UDPゴシック" panose="020B0400000000000000" pitchFamily="50" charset="-128"/>
                        </a:rPr>
                        <a:t>)</a:t>
                      </a:r>
                      <a:endParaRPr kumimoji="1" lang="ja-JP" altLang="en-US" sz="9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0" dirty="0">
                        <a:solidFill>
                          <a:srgbClr val="FF0066"/>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ja-JP" altLang="en-US" sz="1000" b="0" dirty="0">
                          <a:latin typeface="BIZ UDPゴシック" panose="020B0400000000000000" pitchFamily="50" charset="-128"/>
                          <a:ea typeface="BIZ UDPゴシック" panose="020B0400000000000000" pitchFamily="50" charset="-128"/>
                        </a:rPr>
                        <a:t>複数の漢字を１つのグループとしてとらえ、その範囲内で</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ルビをふる方法。</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75540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モノルビ</a:t>
                      </a:r>
                      <a:endParaRPr kumimoji="1" lang="en-US" altLang="ja-JP" sz="1400" b="1"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en-US" altLang="ja-JP" sz="1400" b="1" dirty="0">
                        <a:latin typeface="BIZ UDPゴシック" panose="020B0400000000000000" pitchFamily="50" charset="-128"/>
                        <a:ea typeface="BIZ UDPゴシック" panose="020B0400000000000000" pitchFamily="50" charset="-128"/>
                      </a:endParaRPr>
                    </a:p>
                    <a:p>
                      <a:pPr algn="ctr"/>
                      <a:endParaRPr kumimoji="1" lang="ja-JP" altLang="en-US" sz="1400" b="1"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dirty="0">
                          <a:latin typeface="BIZ UDPゴシック" panose="020B0400000000000000" pitchFamily="50" charset="-128"/>
                          <a:ea typeface="BIZ UDPゴシック" panose="020B0400000000000000" pitchFamily="50" charset="-128"/>
                        </a:rPr>
                        <a:t>漢字</a:t>
                      </a:r>
                      <a:r>
                        <a:rPr kumimoji="1" lang="en-US" altLang="ja-JP" sz="1000" b="0" dirty="0">
                          <a:latin typeface="BIZ UDPゴシック" panose="020B0400000000000000" pitchFamily="50" charset="-128"/>
                          <a:ea typeface="BIZ UDPゴシック" panose="020B0400000000000000" pitchFamily="50" charset="-128"/>
                        </a:rPr>
                        <a:t>1</a:t>
                      </a:r>
                      <a:r>
                        <a:rPr kumimoji="1" lang="ja-JP" altLang="en-US" sz="1000" b="0" dirty="0">
                          <a:latin typeface="BIZ UDPゴシック" panose="020B0400000000000000" pitchFamily="50" charset="-128"/>
                          <a:ea typeface="BIZ UDPゴシック" panose="020B0400000000000000" pitchFamily="50" charset="-128"/>
                        </a:rPr>
                        <a:t>字ごとにルビをふる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方法。１字に３字以上のルビがつく場合、漢字の両サイドに</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余白を作る必要がある。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1542116">
                <a:tc>
                  <a:txBody>
                    <a:bodyPr/>
                    <a:lstStyle/>
                    <a:p>
                      <a:pPr algn="ctr"/>
                      <a:r>
                        <a:rPr kumimoji="1" lang="ja-JP" altLang="en-US" sz="1400" b="1" dirty="0">
                          <a:latin typeface="BIZ UDPゴシック" panose="020B0400000000000000" pitchFamily="50" charset="-128"/>
                          <a:ea typeface="BIZ UDPゴシック" panose="020B0400000000000000" pitchFamily="50" charset="-128"/>
                        </a:rPr>
                        <a:t>熟語ルビ</a:t>
                      </a:r>
                      <a:endParaRPr kumimoji="1" lang="en-US" altLang="ja-JP" sz="1400" b="0" dirty="0">
                        <a:latin typeface="BIZ UDPゴシック" panose="020B0400000000000000" pitchFamily="50" charset="-128"/>
                        <a:ea typeface="BIZ UDPゴシック" panose="020B0400000000000000" pitchFamily="50" charset="-128"/>
                      </a:endParaRPr>
                    </a:p>
                    <a:p>
                      <a:pPr algn="ctr"/>
                      <a:r>
                        <a:rPr kumimoji="1" lang="en-US" altLang="ja-JP" sz="900" b="0" dirty="0">
                          <a:latin typeface="BIZ UDPゴシック" panose="020B0400000000000000" pitchFamily="50" charset="-128"/>
                          <a:ea typeface="BIZ UDPゴシック" panose="020B0400000000000000" pitchFamily="50" charset="-128"/>
                        </a:rPr>
                        <a:t>(</a:t>
                      </a:r>
                      <a:r>
                        <a:rPr kumimoji="1" lang="ja-JP" altLang="en-US" sz="900" b="0" dirty="0">
                          <a:latin typeface="BIZ UDPゴシック" panose="020B0400000000000000" pitchFamily="50" charset="-128"/>
                          <a:ea typeface="BIZ UDPゴシック" panose="020B0400000000000000" pitchFamily="50" charset="-128"/>
                        </a:rPr>
                        <a:t>ルビが</a:t>
                      </a:r>
                      <a:r>
                        <a:rPr kumimoji="1" lang="en-US" altLang="ja-JP" sz="900" b="0" dirty="0">
                          <a:latin typeface="BIZ UDPゴシック" panose="020B0400000000000000" pitchFamily="50" charset="-128"/>
                          <a:ea typeface="BIZ UDPゴシック" panose="020B0400000000000000" pitchFamily="50" charset="-128"/>
                        </a:rPr>
                        <a:t>2</a:t>
                      </a:r>
                      <a:r>
                        <a:rPr kumimoji="1" lang="ja-JP" altLang="en-US" sz="900" b="0" dirty="0">
                          <a:latin typeface="BIZ UDPゴシック" panose="020B0400000000000000" pitchFamily="50" charset="-128"/>
                          <a:ea typeface="BIZ UDPゴシック" panose="020B0400000000000000" pitchFamily="50" charset="-128"/>
                        </a:rPr>
                        <a:t>字以下の場合、モノルビと同様</a:t>
                      </a:r>
                      <a:r>
                        <a:rPr kumimoji="1" lang="en-US" altLang="ja-JP" sz="900" b="0" dirty="0">
                          <a:latin typeface="BIZ UDPゴシック" panose="020B0400000000000000" pitchFamily="50" charset="-128"/>
                          <a:ea typeface="BIZ UDPゴシック" panose="020B0400000000000000" pitchFamily="50" charset="-128"/>
                        </a:rPr>
                        <a:t>)</a:t>
                      </a:r>
                    </a:p>
                    <a:p>
                      <a:pPr algn="ctr"/>
                      <a:endParaRPr kumimoji="1" lang="en-US" altLang="ja-JP" sz="1000" b="0" dirty="0">
                        <a:latin typeface="BIZ UDPゴシック" panose="020B0400000000000000" pitchFamily="50" charset="-128"/>
                        <a:ea typeface="BIZ UDPゴシック" panose="020B0400000000000000" pitchFamily="50" charset="-128"/>
                      </a:endParaRPr>
                    </a:p>
                    <a:p>
                      <a:pPr algn="ct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ctr"/>
                      <a:endParaRPr kumimoji="1" lang="ja-JP" altLang="en-US" sz="140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熟語を構成する漢字</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1</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字に</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対して</a:t>
                      </a:r>
                      <a: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t>3</a:t>
                      </a: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字以上のルビが付く場合に、熟語単位でルビを</a:t>
                      </a:r>
                      <a:br>
                        <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rPr>
                      </a:br>
                      <a:r>
                        <a:rPr kumimoji="1" lang="ja-JP" altLang="en-US" sz="1000" b="0" kern="1200" dirty="0">
                          <a:solidFill>
                            <a:schemeClr val="dk1"/>
                          </a:solidFill>
                          <a:latin typeface="BIZ UDPゴシック" panose="020B0400000000000000" pitchFamily="50" charset="-128"/>
                          <a:ea typeface="BIZ UDPゴシック" panose="020B0400000000000000" pitchFamily="50" charset="-128"/>
                          <a:cs typeface="+mn-cs"/>
                        </a:rPr>
                        <a:t>配置する方法。</a:t>
                      </a:r>
                      <a:endParaRPr kumimoji="1" lang="en-US" altLang="ja-JP" sz="1000" b="0" kern="1200" dirty="0">
                        <a:solidFill>
                          <a:schemeClr val="dk1"/>
                        </a:solidFill>
                        <a:latin typeface="BIZ UDPゴシック" panose="020B0400000000000000" pitchFamily="50" charset="-128"/>
                        <a:ea typeface="BIZ UDPゴシック" panose="020B0400000000000000" pitchFamily="50" charset="-128"/>
                        <a:cs typeface="+mn-cs"/>
                      </a:endParaRPr>
                    </a:p>
                    <a:p>
                      <a:pPr algn="l"/>
                      <a:endParaRPr kumimoji="1" lang="en-US" altLang="ja-JP" sz="400" b="0" dirty="0">
                        <a:latin typeface="BIZ UDPゴシック" panose="020B0400000000000000" pitchFamily="50" charset="-128"/>
                        <a:ea typeface="BIZ UDPゴシック" panose="020B0400000000000000" pitchFamily="50" charset="-128"/>
                      </a:endParaRPr>
                    </a:p>
                    <a:p>
                      <a:pPr algn="l"/>
                      <a:r>
                        <a:rPr kumimoji="1" lang="ja-JP" altLang="en-US" sz="1000" b="1" dirty="0">
                          <a:latin typeface="BIZ UDPゴシック" panose="020B0400000000000000" pitchFamily="50" charset="-128"/>
                          <a:ea typeface="BIZ UDPゴシック" panose="020B0400000000000000" pitchFamily="50" charset="-128"/>
                        </a:rPr>
                        <a:t>採用理由：</a:t>
                      </a:r>
                      <a:endParaRPr kumimoji="1" lang="en-US" altLang="ja-JP" sz="1000" b="1"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漢字部分との紐づきが認識しやすい</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改行が可能</a:t>
                      </a:r>
                      <a:endParaRPr kumimoji="1" lang="en-US" altLang="ja-JP" sz="1000" b="0" dirty="0">
                        <a:latin typeface="BIZ UDPゴシック" panose="020B0400000000000000" pitchFamily="50" charset="-128"/>
                        <a:ea typeface="BIZ UDPゴシック" panose="020B0400000000000000" pitchFamily="50" charset="-128"/>
                      </a:endParaRPr>
                    </a:p>
                    <a:p>
                      <a:pPr marL="72000" indent="-72000" algn="l">
                        <a:buFont typeface="Arial" panose="020B0604020202020204" pitchFamily="34" charset="0"/>
                        <a:buChar char="•"/>
                      </a:pPr>
                      <a:r>
                        <a:rPr kumimoji="1" lang="ja-JP" altLang="en-US" sz="1000" b="0" dirty="0">
                          <a:latin typeface="BIZ UDPゴシック" panose="020B0400000000000000" pitchFamily="50" charset="-128"/>
                          <a:ea typeface="BIZ UDPゴシック" panose="020B0400000000000000" pitchFamily="50" charset="-128"/>
                        </a:rPr>
                        <a:t>熟語の場合、余白を作る</a:t>
                      </a:r>
                      <a:br>
                        <a:rPr kumimoji="1" lang="en-US" altLang="ja-JP" sz="1000" b="0" dirty="0">
                          <a:latin typeface="BIZ UDPゴシック" panose="020B0400000000000000" pitchFamily="50" charset="-128"/>
                          <a:ea typeface="BIZ UDPゴシック" panose="020B0400000000000000" pitchFamily="50" charset="-128"/>
                        </a:rPr>
                      </a:br>
                      <a:r>
                        <a:rPr kumimoji="1" lang="ja-JP" altLang="en-US" sz="1000" b="0" dirty="0">
                          <a:latin typeface="BIZ UDPゴシック" panose="020B0400000000000000" pitchFamily="50" charset="-128"/>
                          <a:ea typeface="BIZ UDPゴシック" panose="020B0400000000000000" pitchFamily="50" charset="-128"/>
                        </a:rPr>
                        <a:t>必要がなくなる場合がある</a:t>
                      </a:r>
                      <a:endParaRPr kumimoji="1" lang="en-US" altLang="ja-JP" sz="10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bl>
          </a:graphicData>
        </a:graphic>
      </p:graphicFrame>
      <p:sp>
        <p:nvSpPr>
          <p:cNvPr id="55" name="テキスト ボックス 54">
            <a:extLst>
              <a:ext uri="{FF2B5EF4-FFF2-40B4-BE49-F238E27FC236}">
                <a16:creationId xmlns:a16="http://schemas.microsoft.com/office/drawing/2014/main" id="{7254CD5F-E235-7F34-7C9F-8C774B624692}"/>
              </a:ext>
            </a:extLst>
          </p:cNvPr>
          <p:cNvSpPr txBox="1"/>
          <p:nvPr/>
        </p:nvSpPr>
        <p:spPr>
          <a:xfrm>
            <a:off x="4506556" y="2086635"/>
            <a:ext cx="2136060" cy="313931"/>
          </a:xfrm>
          <a:prstGeom prst="rect">
            <a:avLst/>
          </a:prstGeom>
          <a:noFill/>
        </p:spPr>
        <p:txBody>
          <a:bodyPr wrap="squar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56" name="テキスト ボックス 55">
            <a:extLst>
              <a:ext uri="{FF2B5EF4-FFF2-40B4-BE49-F238E27FC236}">
                <a16:creationId xmlns:a16="http://schemas.microsoft.com/office/drawing/2014/main" id="{5E0D132A-9264-4E8E-5A22-1B201FCE2A91}"/>
              </a:ext>
            </a:extLst>
          </p:cNvPr>
          <p:cNvSpPr txBox="1"/>
          <p:nvPr/>
        </p:nvSpPr>
        <p:spPr>
          <a:xfrm>
            <a:off x="4506861" y="1911290"/>
            <a:ext cx="2013398" cy="223907"/>
          </a:xfrm>
          <a:prstGeom prst="rect">
            <a:avLst/>
          </a:prstGeom>
          <a:noFill/>
        </p:spPr>
        <p:txBody>
          <a:bodyPr wrap="square" rtlCol="0">
            <a:spAutoFit/>
          </a:bodyPr>
          <a:lstStyle/>
          <a:p>
            <a:pPr algn="dist"/>
            <a:r>
              <a:rPr lang="ja-JP" altLang="en-US" sz="950">
                <a:solidFill>
                  <a:schemeClr val="tx1"/>
                </a:solidFill>
                <a:latin typeface="Meiryo UI" panose="020B0604030504040204" pitchFamily="50" charset="-128"/>
                <a:ea typeface="Meiryo UI" panose="020B0604030504040204" pitchFamily="50" charset="-128"/>
              </a:rPr>
              <a:t>りょうようひ</a:t>
            </a:r>
            <a:r>
              <a:rPr lang="ja-JP" altLang="en-US" sz="950" dirty="0">
                <a:solidFill>
                  <a:schemeClr val="tx1"/>
                </a:solidFill>
                <a:latin typeface="Meiryo UI" panose="020B0604030504040204" pitchFamily="50" charset="-128"/>
                <a:ea typeface="Meiryo UI" panose="020B0604030504040204" pitchFamily="50" charset="-128"/>
              </a:rPr>
              <a:t>しきゅうけっていつうち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57" name="テキスト ボックス 56">
            <a:extLst>
              <a:ext uri="{FF2B5EF4-FFF2-40B4-BE49-F238E27FC236}">
                <a16:creationId xmlns:a16="http://schemas.microsoft.com/office/drawing/2014/main" id="{89C610C8-4989-99DE-B763-FB24CFC3B698}"/>
              </a:ext>
            </a:extLst>
          </p:cNvPr>
          <p:cNvSpPr txBox="1"/>
          <p:nvPr/>
        </p:nvSpPr>
        <p:spPr>
          <a:xfrm>
            <a:off x="4456604" y="2809679"/>
            <a:ext cx="2355011" cy="313932"/>
          </a:xfrm>
          <a:prstGeom prst="rect">
            <a:avLst/>
          </a:prstGeom>
          <a:noFill/>
        </p:spPr>
        <p:txBody>
          <a:bodyPr wrap="square" rtlCol="0">
            <a:spAutoFit/>
          </a:bodyPr>
          <a:lstStyle/>
          <a:p>
            <a:r>
              <a:rPr lang="ja-JP" altLang="en-US" sz="1600" dirty="0">
                <a:solidFill>
                  <a:schemeClr val="tx1"/>
                </a:solidFill>
                <a:latin typeface="Meiryo UI" panose="020B0604030504040204" pitchFamily="50" charset="-128"/>
                <a:ea typeface="Meiryo UI" panose="020B0604030504040204" pitchFamily="50" charset="-128"/>
              </a:rPr>
              <a:t>療 養費支 給 決定通知</a:t>
            </a:r>
            <a:endParaRPr kumimoji="1" lang="ja-JP" altLang="en-US" sz="1600" dirty="0">
              <a:solidFill>
                <a:schemeClr val="tx1"/>
              </a:solidFill>
              <a:latin typeface="Meiryo UI" panose="020B0604030504040204" pitchFamily="50" charset="-128"/>
              <a:ea typeface="Meiryo UI" panose="020B0604030504040204" pitchFamily="50" charset="-128"/>
            </a:endParaRPr>
          </a:p>
        </p:txBody>
      </p:sp>
      <p:sp>
        <p:nvSpPr>
          <p:cNvPr id="62" name="テキスト ボックス 61">
            <a:extLst>
              <a:ext uri="{FF2B5EF4-FFF2-40B4-BE49-F238E27FC236}">
                <a16:creationId xmlns:a16="http://schemas.microsoft.com/office/drawing/2014/main" id="{F5FA3C31-4B40-DE73-7BD3-A8208999BBB0}"/>
              </a:ext>
            </a:extLst>
          </p:cNvPr>
          <p:cNvSpPr txBox="1"/>
          <p:nvPr/>
        </p:nvSpPr>
        <p:spPr>
          <a:xfrm>
            <a:off x="4736508" y="2619765"/>
            <a:ext cx="354584"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よう</a:t>
            </a:r>
          </a:p>
        </p:txBody>
      </p:sp>
      <p:sp>
        <p:nvSpPr>
          <p:cNvPr id="63" name="テキスト ボックス 62">
            <a:extLst>
              <a:ext uri="{FF2B5EF4-FFF2-40B4-BE49-F238E27FC236}">
                <a16:creationId xmlns:a16="http://schemas.microsoft.com/office/drawing/2014/main" id="{C20D1974-4DC9-90DB-FE8E-819816BE3724}"/>
              </a:ext>
            </a:extLst>
          </p:cNvPr>
          <p:cNvSpPr txBox="1"/>
          <p:nvPr/>
        </p:nvSpPr>
        <p:spPr>
          <a:xfrm>
            <a:off x="4964509" y="2619765"/>
            <a:ext cx="28405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ひ</a:t>
            </a:r>
          </a:p>
        </p:txBody>
      </p:sp>
      <p:sp>
        <p:nvSpPr>
          <p:cNvPr id="64" name="テキスト ボックス 63">
            <a:extLst>
              <a:ext uri="{FF2B5EF4-FFF2-40B4-BE49-F238E27FC236}">
                <a16:creationId xmlns:a16="http://schemas.microsoft.com/office/drawing/2014/main" id="{2D011674-46A8-BC26-6986-112245C6E868}"/>
              </a:ext>
            </a:extLst>
          </p:cNvPr>
          <p:cNvSpPr txBox="1"/>
          <p:nvPr/>
        </p:nvSpPr>
        <p:spPr>
          <a:xfrm>
            <a:off x="5190109" y="2619765"/>
            <a:ext cx="272832" cy="223907"/>
          </a:xfrm>
          <a:prstGeom prst="rect">
            <a:avLst/>
          </a:prstGeom>
          <a:noFill/>
        </p:spPr>
        <p:txBody>
          <a:bodyPr wrap="none" rtlCol="0">
            <a:spAutoFit/>
          </a:bodyPr>
          <a:lstStyle/>
          <a:p>
            <a:r>
              <a:rPr kumimoji="1" lang="ja-JP" altLang="en-US" sz="950" dirty="0">
                <a:solidFill>
                  <a:schemeClr val="tx1"/>
                </a:solidFill>
                <a:latin typeface="Meiryo UI" panose="020B0604030504040204" pitchFamily="50" charset="-128"/>
                <a:ea typeface="Meiryo UI" panose="020B0604030504040204" pitchFamily="50" charset="-128"/>
              </a:rPr>
              <a:t>し</a:t>
            </a:r>
          </a:p>
        </p:txBody>
      </p:sp>
      <p:sp>
        <p:nvSpPr>
          <p:cNvPr id="65" name="テキスト ボックス 64">
            <a:extLst>
              <a:ext uri="{FF2B5EF4-FFF2-40B4-BE49-F238E27FC236}">
                <a16:creationId xmlns:a16="http://schemas.microsoft.com/office/drawing/2014/main" id="{D0A2D40A-59E0-0CAF-1736-62F3C69A5F72}"/>
              </a:ext>
            </a:extLst>
          </p:cNvPr>
          <p:cNvSpPr txBox="1"/>
          <p:nvPr/>
        </p:nvSpPr>
        <p:spPr>
          <a:xfrm>
            <a:off x="5690063" y="2619765"/>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6" name="テキスト ボックス 65">
            <a:extLst>
              <a:ext uri="{FF2B5EF4-FFF2-40B4-BE49-F238E27FC236}">
                <a16:creationId xmlns:a16="http://schemas.microsoft.com/office/drawing/2014/main" id="{4494F0B3-750B-C7E6-E3D2-F7AD45130059}"/>
              </a:ext>
            </a:extLst>
          </p:cNvPr>
          <p:cNvSpPr txBox="1"/>
          <p:nvPr/>
        </p:nvSpPr>
        <p:spPr>
          <a:xfrm>
            <a:off x="5905845" y="2619765"/>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67" name="テキスト ボックス 66">
            <a:extLst>
              <a:ext uri="{FF2B5EF4-FFF2-40B4-BE49-F238E27FC236}">
                <a16:creationId xmlns:a16="http://schemas.microsoft.com/office/drawing/2014/main" id="{465993C4-10F4-6CCF-9902-CDCE37F7AB02}"/>
              </a:ext>
            </a:extLst>
          </p:cNvPr>
          <p:cNvSpPr txBox="1"/>
          <p:nvPr/>
        </p:nvSpPr>
        <p:spPr>
          <a:xfrm>
            <a:off x="5355936" y="2619765"/>
            <a:ext cx="434735" cy="223907"/>
          </a:xfrm>
          <a:prstGeom prst="rect">
            <a:avLst/>
          </a:prstGeom>
          <a:noFill/>
        </p:spPr>
        <p:txBody>
          <a:bodyPr wrap="none" rtlCol="0">
            <a:spAutoFit/>
          </a:bodyPr>
          <a:lstStyle/>
          <a:p>
            <a:pPr algn="ctr"/>
            <a:r>
              <a:rPr lang="ja-JP" altLang="en-US" sz="950" dirty="0">
                <a:solidFill>
                  <a:srgbClr val="FF0066"/>
                </a:solidFill>
                <a:latin typeface="Meiryo UI" panose="020B0604030504040204" pitchFamily="50" charset="-128"/>
                <a:ea typeface="Meiryo UI" panose="020B0604030504040204" pitchFamily="50" charset="-128"/>
              </a:rPr>
              <a:t>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68" name="テキスト ボックス 67">
            <a:extLst>
              <a:ext uri="{FF2B5EF4-FFF2-40B4-BE49-F238E27FC236}">
                <a16:creationId xmlns:a16="http://schemas.microsoft.com/office/drawing/2014/main" id="{CFE1D68D-3EC1-5360-DE67-F3BCCB085B54}"/>
              </a:ext>
            </a:extLst>
          </p:cNvPr>
          <p:cNvSpPr txBox="1"/>
          <p:nvPr/>
        </p:nvSpPr>
        <p:spPr>
          <a:xfrm>
            <a:off x="6113916" y="2619765"/>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69" name="テキスト ボックス 68">
            <a:extLst>
              <a:ext uri="{FF2B5EF4-FFF2-40B4-BE49-F238E27FC236}">
                <a16:creationId xmlns:a16="http://schemas.microsoft.com/office/drawing/2014/main" id="{8C7632DC-BA6E-48DE-5C50-61B13EA0695F}"/>
              </a:ext>
            </a:extLst>
          </p:cNvPr>
          <p:cNvSpPr txBox="1"/>
          <p:nvPr/>
        </p:nvSpPr>
        <p:spPr>
          <a:xfrm>
            <a:off x="6348409" y="2619765"/>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7F7CEE98-2E26-1360-35A8-3852F53CE343}"/>
              </a:ext>
            </a:extLst>
          </p:cNvPr>
          <p:cNvSpPr txBox="1"/>
          <p:nvPr/>
        </p:nvSpPr>
        <p:spPr>
          <a:xfrm>
            <a:off x="4433619" y="2619765"/>
            <a:ext cx="412293" cy="223907"/>
          </a:xfrm>
          <a:prstGeom prst="rect">
            <a:avLst/>
          </a:prstGeom>
          <a:noFill/>
        </p:spPr>
        <p:txBody>
          <a:bodyPr wrap="none" rtlCol="0">
            <a:spAutoFit/>
          </a:bodyPr>
          <a:lstStyle/>
          <a:p>
            <a:pPr algn="ctr"/>
            <a:r>
              <a:rPr kumimoji="1" lang="ja-JP" altLang="en-US" sz="950" dirty="0">
                <a:solidFill>
                  <a:srgbClr val="FF0066"/>
                </a:solidFill>
                <a:latin typeface="Meiryo UI" panose="020B0604030504040204" pitchFamily="50" charset="-128"/>
                <a:ea typeface="Meiryo UI" panose="020B0604030504040204" pitchFamily="50" charset="-128"/>
              </a:rPr>
              <a:t>りょう</a:t>
            </a:r>
          </a:p>
        </p:txBody>
      </p:sp>
      <p:sp>
        <p:nvSpPr>
          <p:cNvPr id="58" name="テキスト ボックス 57">
            <a:extLst>
              <a:ext uri="{FF2B5EF4-FFF2-40B4-BE49-F238E27FC236}">
                <a16:creationId xmlns:a16="http://schemas.microsoft.com/office/drawing/2014/main" id="{922D947B-B7D8-C0D4-05E1-75018870D35D}"/>
              </a:ext>
            </a:extLst>
          </p:cNvPr>
          <p:cNvSpPr txBox="1"/>
          <p:nvPr/>
        </p:nvSpPr>
        <p:spPr>
          <a:xfrm>
            <a:off x="4559564" y="3924960"/>
            <a:ext cx="2031325" cy="313932"/>
          </a:xfrm>
          <a:prstGeom prst="rect">
            <a:avLst/>
          </a:prstGeom>
          <a:noFill/>
        </p:spPr>
        <p:txBody>
          <a:bodyPr wrap="none" rtlCol="0">
            <a:spAutoFit/>
          </a:bodyPr>
          <a:lstStyle/>
          <a:p>
            <a:r>
              <a:rPr kumimoji="1" lang="ja-JP" altLang="en-US" sz="1600" dirty="0">
                <a:solidFill>
                  <a:schemeClr val="tx1"/>
                </a:solidFill>
                <a:latin typeface="Meiryo UI" panose="020B0604030504040204" pitchFamily="50" charset="-128"/>
                <a:ea typeface="Meiryo UI" panose="020B0604030504040204" pitchFamily="50" charset="-128"/>
              </a:rPr>
              <a:t>療養費支給決定通知</a:t>
            </a:r>
          </a:p>
        </p:txBody>
      </p:sp>
      <p:sp>
        <p:nvSpPr>
          <p:cNvPr id="75" name="テキスト ボックス 74">
            <a:extLst>
              <a:ext uri="{FF2B5EF4-FFF2-40B4-BE49-F238E27FC236}">
                <a16:creationId xmlns:a16="http://schemas.microsoft.com/office/drawing/2014/main" id="{12E6E47C-AE1A-4B96-7322-2BFB2DF463CE}"/>
              </a:ext>
            </a:extLst>
          </p:cNvPr>
          <p:cNvSpPr txBox="1"/>
          <p:nvPr/>
        </p:nvSpPr>
        <p:spPr>
          <a:xfrm>
            <a:off x="5189976" y="3740662"/>
            <a:ext cx="542816"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しきゅう</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76" name="テキスト ボックス 75">
            <a:extLst>
              <a:ext uri="{FF2B5EF4-FFF2-40B4-BE49-F238E27FC236}">
                <a16:creationId xmlns:a16="http://schemas.microsoft.com/office/drawing/2014/main" id="{A79FE9F1-3855-A21B-D420-CF63B5782E9F}"/>
              </a:ext>
            </a:extLst>
          </p:cNvPr>
          <p:cNvSpPr txBox="1"/>
          <p:nvPr/>
        </p:nvSpPr>
        <p:spPr>
          <a:xfrm>
            <a:off x="4566307" y="3740662"/>
            <a:ext cx="750277" cy="223907"/>
          </a:xfrm>
          <a:prstGeom prst="rect">
            <a:avLst/>
          </a:prstGeom>
          <a:noFill/>
        </p:spPr>
        <p:txBody>
          <a:bodyPr wrap="square" rtlCol="0">
            <a:spAutoFit/>
          </a:bodyPr>
          <a:lstStyle/>
          <a:p>
            <a:pPr algn="dist"/>
            <a:r>
              <a:rPr lang="ja-JP" altLang="en-US" sz="950" dirty="0">
                <a:solidFill>
                  <a:srgbClr val="FF0066"/>
                </a:solidFill>
                <a:latin typeface="Meiryo UI" panose="020B0604030504040204" pitchFamily="50" charset="-128"/>
                <a:ea typeface="Meiryo UI" panose="020B0604030504040204" pitchFamily="50" charset="-128"/>
              </a:rPr>
              <a:t>りょうようひ</a:t>
            </a:r>
            <a:endParaRPr kumimoji="1" lang="ja-JP" altLang="en-US" sz="950" dirty="0">
              <a:solidFill>
                <a:srgbClr val="FF0066"/>
              </a:solidFill>
              <a:latin typeface="Meiryo UI" panose="020B0604030504040204" pitchFamily="50" charset="-128"/>
              <a:ea typeface="Meiryo UI" panose="020B0604030504040204" pitchFamily="50" charset="-128"/>
            </a:endParaRPr>
          </a:p>
        </p:txBody>
      </p:sp>
      <p:sp>
        <p:nvSpPr>
          <p:cNvPr id="5" name="テキスト ボックス 4">
            <a:extLst>
              <a:ext uri="{FF2B5EF4-FFF2-40B4-BE49-F238E27FC236}">
                <a16:creationId xmlns:a16="http://schemas.microsoft.com/office/drawing/2014/main" id="{FA9CBE94-CE0C-4EB1-C66A-8E875B34BC72}"/>
              </a:ext>
            </a:extLst>
          </p:cNvPr>
          <p:cNvSpPr txBox="1"/>
          <p:nvPr/>
        </p:nvSpPr>
        <p:spPr>
          <a:xfrm>
            <a:off x="5602898" y="3740662"/>
            <a:ext cx="360996" cy="223907"/>
          </a:xfrm>
          <a:prstGeom prst="rect">
            <a:avLst/>
          </a:prstGeom>
          <a:noFill/>
        </p:spPr>
        <p:txBody>
          <a:bodyPr wrap="none" rtlCol="0">
            <a:spAutoFit/>
          </a:bodyPr>
          <a:lstStyle/>
          <a:p>
            <a:r>
              <a:rPr lang="ja-JP" altLang="en-US" sz="950" dirty="0">
                <a:solidFill>
                  <a:schemeClr val="tx1"/>
                </a:solidFill>
                <a:latin typeface="Meiryo UI" panose="020B0604030504040204" pitchFamily="50" charset="-128"/>
                <a:ea typeface="Meiryo UI" panose="020B0604030504040204" pitchFamily="50" charset="-128"/>
              </a:rPr>
              <a:t>けっ</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7" name="テキスト ボックス 6">
            <a:extLst>
              <a:ext uri="{FF2B5EF4-FFF2-40B4-BE49-F238E27FC236}">
                <a16:creationId xmlns:a16="http://schemas.microsoft.com/office/drawing/2014/main" id="{90C0D637-C7A5-4C79-8D90-F3A461DD28AA}"/>
              </a:ext>
            </a:extLst>
          </p:cNvPr>
          <p:cNvSpPr txBox="1"/>
          <p:nvPr/>
        </p:nvSpPr>
        <p:spPr>
          <a:xfrm>
            <a:off x="5799826" y="3740662"/>
            <a:ext cx="380232" cy="223907"/>
          </a:xfrm>
          <a:prstGeom prst="rect">
            <a:avLst/>
          </a:prstGeom>
          <a:noFill/>
        </p:spPr>
        <p:txBody>
          <a:bodyPr wrap="none" rtlCol="0">
            <a:spAutoFit/>
          </a:bodyPr>
          <a:lstStyle/>
          <a:p>
            <a:pPr algn="ctr"/>
            <a:r>
              <a:rPr kumimoji="1" lang="ja-JP" altLang="en-US" sz="950" dirty="0">
                <a:solidFill>
                  <a:schemeClr val="tx1"/>
                </a:solidFill>
                <a:latin typeface="Meiryo UI" panose="020B0604030504040204" pitchFamily="50" charset="-128"/>
                <a:ea typeface="Meiryo UI" panose="020B0604030504040204" pitchFamily="50" charset="-128"/>
              </a:rPr>
              <a:t>てい</a:t>
            </a:r>
          </a:p>
        </p:txBody>
      </p:sp>
      <p:sp>
        <p:nvSpPr>
          <p:cNvPr id="9" name="テキスト ボックス 8">
            <a:extLst>
              <a:ext uri="{FF2B5EF4-FFF2-40B4-BE49-F238E27FC236}">
                <a16:creationId xmlns:a16="http://schemas.microsoft.com/office/drawing/2014/main" id="{4F07E9D2-6281-6B90-58CB-205117E30C55}"/>
              </a:ext>
            </a:extLst>
          </p:cNvPr>
          <p:cNvSpPr txBox="1"/>
          <p:nvPr/>
        </p:nvSpPr>
        <p:spPr>
          <a:xfrm>
            <a:off x="6017324" y="3740662"/>
            <a:ext cx="359394"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つう</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0" name="テキスト ボックス 9">
            <a:extLst>
              <a:ext uri="{FF2B5EF4-FFF2-40B4-BE49-F238E27FC236}">
                <a16:creationId xmlns:a16="http://schemas.microsoft.com/office/drawing/2014/main" id="{CCBA37FC-C9BA-A72D-B22D-DEF43417278F}"/>
              </a:ext>
            </a:extLst>
          </p:cNvPr>
          <p:cNvSpPr txBox="1"/>
          <p:nvPr/>
        </p:nvSpPr>
        <p:spPr>
          <a:xfrm>
            <a:off x="6232963" y="3740662"/>
            <a:ext cx="277640" cy="223907"/>
          </a:xfrm>
          <a:prstGeom prst="rect">
            <a:avLst/>
          </a:prstGeom>
          <a:noFill/>
        </p:spPr>
        <p:txBody>
          <a:bodyPr wrap="none" rtlCol="0">
            <a:spAutoFit/>
          </a:bodyPr>
          <a:lstStyle/>
          <a:p>
            <a:pPr algn="ctr"/>
            <a:r>
              <a:rPr lang="ja-JP" altLang="en-US" sz="950" dirty="0">
                <a:solidFill>
                  <a:schemeClr val="tx1"/>
                </a:solidFill>
                <a:latin typeface="Meiryo UI" panose="020B0604030504040204" pitchFamily="50" charset="-128"/>
                <a:ea typeface="Meiryo UI" panose="020B0604030504040204" pitchFamily="50" charset="-128"/>
              </a:rPr>
              <a:t>ち</a:t>
            </a:r>
            <a:endParaRPr kumimoji="1" lang="ja-JP" altLang="en-US" sz="950" dirty="0">
              <a:solidFill>
                <a:schemeClr val="tx1"/>
              </a:solidFill>
              <a:latin typeface="Meiryo UI" panose="020B0604030504040204" pitchFamily="50" charset="-128"/>
              <a:ea typeface="Meiryo UI" panose="020B0604030504040204" pitchFamily="50" charset="-128"/>
            </a:endParaRPr>
          </a:p>
        </p:txBody>
      </p:sp>
      <p:sp>
        <p:nvSpPr>
          <p:cNvPr id="11" name="四角形: 角を丸くする 10">
            <a:extLst>
              <a:ext uri="{FF2B5EF4-FFF2-40B4-BE49-F238E27FC236}">
                <a16:creationId xmlns:a16="http://schemas.microsoft.com/office/drawing/2014/main" id="{2255CD77-67BD-E37A-FC02-9D2F21A01BBD}"/>
              </a:ext>
            </a:extLst>
          </p:cNvPr>
          <p:cNvSpPr/>
          <p:nvPr/>
        </p:nvSpPr>
        <p:spPr bwMode="auto">
          <a:xfrm>
            <a:off x="442461" y="3837509"/>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2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rgbClr val="FF5050"/>
              </a:solidFill>
              <a:latin typeface="BIZ UDPゴシック" panose="020B0400000000000000" pitchFamily="50" charset="-128"/>
              <a:ea typeface="BIZ UDPゴシック" panose="020B0400000000000000" pitchFamily="50" charset="-128"/>
            </a:endParaRPr>
          </a:p>
        </p:txBody>
      </p:sp>
      <p:sp>
        <p:nvSpPr>
          <p:cNvPr id="12" name="四角形: 角を丸くする 11">
            <a:extLst>
              <a:ext uri="{FF2B5EF4-FFF2-40B4-BE49-F238E27FC236}">
                <a16:creationId xmlns:a16="http://schemas.microsoft.com/office/drawing/2014/main" id="{06038787-CA1F-0147-017B-FE2A403DE402}"/>
              </a:ext>
            </a:extLst>
          </p:cNvPr>
          <p:cNvSpPr/>
          <p:nvPr/>
        </p:nvSpPr>
        <p:spPr bwMode="auto">
          <a:xfrm>
            <a:off x="3357255" y="4291478"/>
            <a:ext cx="742951" cy="195988"/>
          </a:xfrm>
          <a:prstGeom prst="roundRect">
            <a:avLst>
              <a:gd name="adj" fmla="val 50000"/>
            </a:avLst>
          </a:prstGeom>
          <a:solidFill>
            <a:srgbClr val="FF0066"/>
          </a:solidFill>
          <a:ln w="9525">
            <a:noFill/>
            <a:miter lim="800000"/>
            <a:headEnd/>
            <a:tailEnd/>
          </a:ln>
          <a:effectLst/>
        </p:spPr>
        <p:txBody>
          <a:bodyPr wrap="none" rtlCol="0" anchor="ctr" anchorCtr="0">
            <a:noAutofit/>
          </a:bodyPr>
          <a:lstStyle/>
          <a:p>
            <a:pPr algn="ctr"/>
            <a:r>
              <a:rPr lang="ja-JP" altLang="en-US" sz="1000" dirty="0">
                <a:solidFill>
                  <a:schemeClr val="bg1"/>
                </a:solidFill>
                <a:latin typeface="BIZ UDPゴシック" panose="020B0400000000000000" pitchFamily="50" charset="-128"/>
                <a:ea typeface="BIZ UDPゴシック" panose="020B0400000000000000" pitchFamily="50" charset="-128"/>
              </a:rPr>
              <a:t>推奨</a:t>
            </a:r>
            <a:endParaRPr lang="en-US" altLang="ja-JP" sz="1000" dirty="0">
              <a:solidFill>
                <a:schemeClr val="bg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6342039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F9790A5-37C1-C473-7A89-522218B61878}"/>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3.4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その他対応事項：特性を持つ方に向けた配慮（色について①）</a:t>
            </a:r>
            <a:endParaRPr kumimoji="1" lang="ja-JP" altLang="en-US" dirty="0"/>
          </a:p>
        </p:txBody>
      </p:sp>
      <p:sp>
        <p:nvSpPr>
          <p:cNvPr id="3" name="テキスト ボックス 2">
            <a:extLst>
              <a:ext uri="{FF2B5EF4-FFF2-40B4-BE49-F238E27FC236}">
                <a16:creationId xmlns:a16="http://schemas.microsoft.com/office/drawing/2014/main" id="{E7892330-6200-4229-ED80-8580C5C71FB9}"/>
              </a:ext>
            </a:extLst>
          </p:cNvPr>
          <p:cNvSpPr txBox="1"/>
          <p:nvPr/>
        </p:nvSpPr>
        <p:spPr>
          <a:xfrm>
            <a:off x="400050" y="830798"/>
            <a:ext cx="8310586" cy="575542"/>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色は、目立つ、視線を奪うという点で、効果を発揮しやすい表現ですが、人によって見え方が異なるという特徴があります。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そのため、色合いの違いのみで何かを表現することは避け、ほかの要素で表現したものをさらに際立たせるという形でデザインを検討してください。</a:t>
            </a:r>
            <a:endParaRPr lang="en-US" altLang="ja-JP" sz="1200" b="0" strike="sngStrike" dirty="0">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0CB0E5F3-FD0A-CC84-0BD1-9AB5BEAF6C33}"/>
              </a:ext>
            </a:extLst>
          </p:cNvPr>
          <p:cNvSpPr txBox="1"/>
          <p:nvPr/>
        </p:nvSpPr>
        <p:spPr>
          <a:xfrm>
            <a:off x="400049" y="1612117"/>
            <a:ext cx="8158907" cy="1634294"/>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情報の強調</a:t>
            </a:r>
            <a:endParaRPr lang="en-US" altLang="ja-JP" dirty="0">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重要な箇所を強くアピールする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12000" lvl="1" indent="-18000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色の見え方が異なる方へは、文字の大きさ、線の太さ、色の濃淡（色が見えづらい方でも濃さはある程度判別が</a:t>
            </a:r>
            <a:br>
              <a:rPr lang="en-US" altLang="ja-JP" sz="1200" dirty="0">
                <a:solidFill>
                  <a:schemeClr val="tx1"/>
                </a:solidFill>
                <a:latin typeface="BIZ UDPゴシック" panose="020B0400000000000000" pitchFamily="50" charset="-128"/>
                <a:ea typeface="BIZ UDPゴシック" panose="020B0400000000000000" pitchFamily="50" charset="-128"/>
              </a:rPr>
            </a:br>
            <a:r>
              <a:rPr lang="ja-JP" altLang="en-US" sz="1200" dirty="0">
                <a:solidFill>
                  <a:schemeClr val="tx1"/>
                </a:solidFill>
                <a:latin typeface="BIZ UDPゴシック" panose="020B0400000000000000" pitchFamily="50" charset="-128"/>
                <a:ea typeface="BIZ UDPゴシック" panose="020B0400000000000000" pitchFamily="50" charset="-128"/>
              </a:rPr>
              <a:t>つくといわれています）で対応する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800100" lvl="1" indent="-342900">
              <a:buFont typeface="Arial" panose="020B0604020202020204" pitchFamily="34" charset="0"/>
              <a:buChar char="•"/>
            </a:pP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342900" indent="-342900">
              <a:buFont typeface="+mj-lt"/>
              <a:buAutoNum type="alphaUcParenR"/>
            </a:pPr>
            <a:r>
              <a:rPr lang="ja-JP" altLang="en-US" dirty="0">
                <a:latin typeface="BIZ UDPゴシック" panose="020B0400000000000000" pitchFamily="50" charset="-128"/>
                <a:ea typeface="BIZ UDPゴシック" panose="020B0400000000000000" pitchFamily="50" charset="-128"/>
              </a:rPr>
              <a:t>情報の対比</a:t>
            </a:r>
            <a:endParaRPr lang="en-US" altLang="ja-JP" dirty="0">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情報のグルーピング（まとまり）を表現する</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628650" lvl="1" indent="-171450">
              <a:buFont typeface="Arial" panose="020B0604020202020204" pitchFamily="34" charset="0"/>
              <a:buChar char="•"/>
            </a:pPr>
            <a:r>
              <a:rPr lang="ja-JP" altLang="en-US" sz="1200" dirty="0">
                <a:solidFill>
                  <a:schemeClr val="tx1"/>
                </a:solidFill>
                <a:latin typeface="BIZ UDPゴシック" panose="020B0400000000000000" pitchFamily="50" charset="-128"/>
                <a:ea typeface="BIZ UDPゴシック" panose="020B0400000000000000" pitchFamily="50" charset="-128"/>
              </a:rPr>
              <a:t>色の見え方が異なる方へは、レイアウトでグルーピングを表現しつつ、対比に使用する色を判別がつきやすい組み合わせにする（次ページに詳細を記載） </a:t>
            </a:r>
            <a:br>
              <a:rPr lang="en-US" altLang="ja-JP" sz="1200" dirty="0">
                <a:solidFill>
                  <a:schemeClr val="tx1"/>
                </a:solidFill>
                <a:latin typeface="BIZ UDPゴシック" panose="020B0400000000000000" pitchFamily="50" charset="-128"/>
                <a:ea typeface="BIZ UDPゴシック" panose="020B0400000000000000" pitchFamily="50" charset="-128"/>
              </a:rPr>
            </a:br>
            <a:endParaRPr lang="en-US" altLang="ja-JP" sz="200"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CAC0C149-8529-2734-DC0D-AE23DCFC0810}"/>
              </a:ext>
            </a:extLst>
          </p:cNvPr>
          <p:cNvSpPr txBox="1"/>
          <p:nvPr/>
        </p:nvSpPr>
        <p:spPr>
          <a:xfrm>
            <a:off x="400050" y="3536966"/>
            <a:ext cx="8310586" cy="895630"/>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なお、カラー帳票は、色の調整がしやすい</a:t>
            </a:r>
            <a:r>
              <a:rPr lang="ja-JP" altLang="en-US" sz="1200" dirty="0">
                <a:solidFill>
                  <a:srgbClr val="FF0066"/>
                </a:solidFill>
                <a:latin typeface="BIZ UDPゴシック" panose="020B0400000000000000" pitchFamily="50" charset="-128"/>
                <a:ea typeface="BIZ UDPゴシック" panose="020B0400000000000000" pitchFamily="50" charset="-128"/>
              </a:rPr>
              <a:t>フルカラー</a:t>
            </a:r>
            <a:r>
              <a:rPr lang="ja-JP" altLang="en-US" sz="1200" dirty="0">
                <a:latin typeface="BIZ UDPゴシック" panose="020B0400000000000000" pitchFamily="50" charset="-128"/>
                <a:ea typeface="BIZ UDPゴシック" panose="020B0400000000000000" pitchFamily="50" charset="-128"/>
              </a:rPr>
              <a:t>を</a:t>
            </a:r>
            <a:r>
              <a:rPr lang="ja-JP" altLang="en-US" sz="1200" b="0" dirty="0">
                <a:latin typeface="BIZ UDPゴシック" panose="020B0400000000000000" pitchFamily="50" charset="-128"/>
                <a:ea typeface="BIZ UDPゴシック" panose="020B0400000000000000" pitchFamily="50" charset="-128"/>
              </a:rPr>
              <a:t>想定しています。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モノカラーと呼ばれる</a:t>
            </a:r>
            <a:r>
              <a:rPr lang="en-US" altLang="ja-JP" sz="1200" b="0" dirty="0">
                <a:latin typeface="BIZ UDPゴシック" panose="020B0400000000000000" pitchFamily="50" charset="-128"/>
                <a:ea typeface="BIZ UDPゴシック" panose="020B0400000000000000" pitchFamily="50" charset="-128"/>
              </a:rPr>
              <a:t>2</a:t>
            </a:r>
            <a:r>
              <a:rPr lang="ja-JP" altLang="en-US" sz="1200" b="0" dirty="0">
                <a:latin typeface="BIZ UDPゴシック" panose="020B0400000000000000" pitchFamily="50" charset="-128"/>
                <a:ea typeface="BIZ UDPゴシック" panose="020B0400000000000000" pitchFamily="50" charset="-128"/>
              </a:rPr>
              <a:t>色刷りなどの印刷方法については、次の点に留意してください。</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モノカラーでは細かな色の調整ができない（色覚特性のある方に最適な色を選択できないおそれがある）</a:t>
            </a:r>
            <a:endParaRPr lang="en-US" altLang="ja-JP" sz="1200" b="0" dirty="0">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0" dirty="0">
                <a:latin typeface="BIZ UDPゴシック" panose="020B0400000000000000" pitchFamily="50" charset="-128"/>
                <a:ea typeface="BIZ UDPゴシック" panose="020B0400000000000000" pitchFamily="50" charset="-128"/>
              </a:rPr>
              <a:t>モノクロ（白黒）と比較した場合の効果がそこまで大きくないと考えられる</a:t>
            </a:r>
            <a:endParaRPr lang="en-US" altLang="ja-JP" sz="1200" b="0"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800247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目次</a:t>
            </a:r>
          </a:p>
        </p:txBody>
      </p:sp>
      <p:sp>
        <p:nvSpPr>
          <p:cNvPr id="6" name="テキスト ボックス 5">
            <a:extLst>
              <a:ext uri="{FF2B5EF4-FFF2-40B4-BE49-F238E27FC236}">
                <a16:creationId xmlns:a16="http://schemas.microsoft.com/office/drawing/2014/main" id="{F6C805CE-D8B8-41C4-A38E-77E603B68D79}"/>
              </a:ext>
            </a:extLst>
          </p:cNvPr>
          <p:cNvSpPr txBox="1"/>
          <p:nvPr/>
        </p:nvSpPr>
        <p:spPr>
          <a:xfrm>
            <a:off x="379351" y="708485"/>
            <a:ext cx="2718693" cy="2153218"/>
          </a:xfrm>
          <a:prstGeom prst="rect">
            <a:avLst/>
          </a:prstGeom>
          <a:noFill/>
        </p:spPr>
        <p:txBody>
          <a:bodyPr wrap="none" lIns="0" tIns="0" rIns="0" bIns="0" rtlCol="0">
            <a:spAutoFit/>
          </a:bodyPr>
          <a:lstStyle/>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本書について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デザインにおける前提条件</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デザイン方針</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帳票への反映点</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kumimoji="1" lang="ja-JP" altLang="en-US" sz="1600" dirty="0">
                <a:solidFill>
                  <a:schemeClr val="tx1"/>
                </a:solidFill>
                <a:latin typeface="BIZ UDPゴシック" panose="020B0400000000000000" pitchFamily="50" charset="-128"/>
                <a:ea typeface="BIZ UDPゴシック" panose="020B0400000000000000" pitchFamily="50" charset="-128"/>
              </a:rPr>
              <a:t>サンプル帳票について</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pPr marL="342900" indent="-342900">
              <a:lnSpc>
                <a:spcPct val="150000"/>
              </a:lnSpc>
              <a:buFont typeface="+mj-lt"/>
              <a:buAutoNum type="arabicPeriod"/>
            </a:pPr>
            <a:r>
              <a:rPr lang="ja-JP" altLang="en-US" sz="16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0726741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AC542255-1B7E-0763-DD77-FC557F689EBB}"/>
              </a:ext>
            </a:extLst>
          </p:cNvPr>
          <p:cNvPicPr>
            <a:picLocks noChangeAspect="1"/>
          </p:cNvPicPr>
          <p:nvPr/>
        </p:nvPicPr>
        <p:blipFill>
          <a:blip r:embed="rId2"/>
          <a:stretch>
            <a:fillRect/>
          </a:stretch>
        </p:blipFill>
        <p:spPr>
          <a:xfrm>
            <a:off x="440432" y="2027509"/>
            <a:ext cx="1173333" cy="1017614"/>
          </a:xfrm>
          <a:prstGeom prst="rect">
            <a:avLst/>
          </a:prstGeom>
        </p:spPr>
      </p:pic>
      <p:pic>
        <p:nvPicPr>
          <p:cNvPr id="7" name="図 6">
            <a:extLst>
              <a:ext uri="{FF2B5EF4-FFF2-40B4-BE49-F238E27FC236}">
                <a16:creationId xmlns:a16="http://schemas.microsoft.com/office/drawing/2014/main" id="{039E3B7C-3838-0696-6D69-086286C18083}"/>
              </a:ext>
            </a:extLst>
          </p:cNvPr>
          <p:cNvPicPr>
            <a:picLocks noChangeAspect="1"/>
          </p:cNvPicPr>
          <p:nvPr/>
        </p:nvPicPr>
        <p:blipFill>
          <a:blip r:embed="rId3">
            <a:alphaModFix/>
          </a:blip>
          <a:stretch>
            <a:fillRect/>
          </a:stretch>
        </p:blipFill>
        <p:spPr>
          <a:xfrm>
            <a:off x="2207080" y="1974463"/>
            <a:ext cx="1168570" cy="1159453"/>
          </a:xfrm>
          <a:prstGeom prst="rect">
            <a:avLst/>
          </a:prstGeom>
        </p:spPr>
      </p:pic>
      <p:pic>
        <p:nvPicPr>
          <p:cNvPr id="14" name="図 13">
            <a:extLst>
              <a:ext uri="{FF2B5EF4-FFF2-40B4-BE49-F238E27FC236}">
                <a16:creationId xmlns:a16="http://schemas.microsoft.com/office/drawing/2014/main" id="{C5541CC1-3702-577B-58A6-5F1EE2D842C9}"/>
              </a:ext>
            </a:extLst>
          </p:cNvPr>
          <p:cNvPicPr>
            <a:picLocks noChangeAspect="1"/>
          </p:cNvPicPr>
          <p:nvPr/>
        </p:nvPicPr>
        <p:blipFill>
          <a:blip r:embed="rId4">
            <a:alphaModFix/>
          </a:blip>
          <a:stretch>
            <a:fillRect/>
          </a:stretch>
        </p:blipFill>
        <p:spPr>
          <a:xfrm>
            <a:off x="3986395" y="1964292"/>
            <a:ext cx="1225284" cy="1199756"/>
          </a:xfrm>
          <a:prstGeom prst="rect">
            <a:avLst/>
          </a:prstGeom>
        </p:spPr>
      </p:pic>
      <p:sp>
        <p:nvSpPr>
          <p:cNvPr id="2" name="タイトル 1">
            <a:extLst>
              <a:ext uri="{FF2B5EF4-FFF2-40B4-BE49-F238E27FC236}">
                <a16:creationId xmlns:a16="http://schemas.microsoft.com/office/drawing/2014/main" id="{ACCD6B0C-B2B2-578F-8847-EE813BC0CA26}"/>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その他対応事項：特性を持つ方に向けた配慮（色について②）</a:t>
            </a:r>
            <a:endParaRPr kumimoji="1" lang="ja-JP" altLang="en-US" dirty="0"/>
          </a:p>
        </p:txBody>
      </p:sp>
      <p:sp>
        <p:nvSpPr>
          <p:cNvPr id="3" name="テキスト ボックス 2">
            <a:extLst>
              <a:ext uri="{FF2B5EF4-FFF2-40B4-BE49-F238E27FC236}">
                <a16:creationId xmlns:a16="http://schemas.microsoft.com/office/drawing/2014/main" id="{FD1E91FB-A74E-F166-F20D-6790B63CE500}"/>
              </a:ext>
            </a:extLst>
          </p:cNvPr>
          <p:cNvSpPr txBox="1"/>
          <p:nvPr/>
        </p:nvSpPr>
        <p:spPr>
          <a:xfrm>
            <a:off x="400050" y="830798"/>
            <a:ext cx="8310586" cy="652486"/>
          </a:xfrm>
          <a:prstGeom prst="rect">
            <a:avLst/>
          </a:prstGeom>
          <a:noFill/>
        </p:spPr>
        <p:txBody>
          <a:bodyPr wrap="square" lIns="0" tIns="0" rIns="0" bIns="0" rtlCol="0">
            <a:spAutoFit/>
          </a:bodyPr>
          <a:lstStyle>
            <a:defPPr>
              <a:defRPr lang="ja-JP"/>
            </a:defPPr>
            <a:lvl1pPr>
              <a:defRPr sz="1600" b="1">
                <a:solidFill>
                  <a:schemeClr val="tx1"/>
                </a:solidFill>
                <a:latin typeface="+mn-ea"/>
                <a:ea typeface="+mn-ea"/>
              </a:defRPr>
            </a:lvl1pPr>
          </a:lstStyle>
          <a:p>
            <a:pPr>
              <a:spcAft>
                <a:spcPts val="600"/>
              </a:spcAft>
            </a:pPr>
            <a:r>
              <a:rPr lang="ja-JP" altLang="en-US" sz="1200" b="0" dirty="0">
                <a:latin typeface="BIZ UDPゴシック" panose="020B0400000000000000" pitchFamily="50" charset="-128"/>
                <a:ea typeface="BIZ UDPゴシック" panose="020B0400000000000000" pitchFamily="50" charset="-128"/>
              </a:rPr>
              <a:t>色の見え方に特性を持つ方には、見え方の傾向があるといわれています。</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ソフトウェアを使って疑似的に見え方を再現する等の方法を利用し、一般的な色覚の方とは異なる見え方であっても、</a:t>
            </a:r>
            <a:endParaRPr lang="en-US" altLang="ja-JP" sz="1200" b="0" dirty="0">
              <a:latin typeface="BIZ UDPゴシック" panose="020B0400000000000000" pitchFamily="50" charset="-128"/>
              <a:ea typeface="BIZ UDPゴシック" panose="020B0400000000000000" pitchFamily="50" charset="-128"/>
            </a:endParaRPr>
          </a:p>
          <a:p>
            <a:pPr>
              <a:spcAft>
                <a:spcPts val="600"/>
              </a:spcAft>
            </a:pPr>
            <a:r>
              <a:rPr lang="ja-JP" altLang="en-US" sz="1200" b="0" dirty="0">
                <a:latin typeface="BIZ UDPゴシック" panose="020B0400000000000000" pitchFamily="50" charset="-128"/>
                <a:ea typeface="BIZ UDPゴシック" panose="020B0400000000000000" pitchFamily="50" charset="-128"/>
              </a:rPr>
              <a:t>比較的区別がつきやすい色合いになるようデザインを検討してください。</a:t>
            </a:r>
            <a:endParaRPr lang="en-US" altLang="ja-JP" sz="1200" b="0" dirty="0">
              <a:latin typeface="BIZ UDPゴシック" panose="020B0400000000000000" pitchFamily="50" charset="-128"/>
              <a:ea typeface="BIZ UDPゴシック" panose="020B0400000000000000" pitchFamily="50" charset="-128"/>
            </a:endParaRPr>
          </a:p>
        </p:txBody>
      </p:sp>
      <p:sp>
        <p:nvSpPr>
          <p:cNvPr id="9" name="テキスト ボックス 8">
            <a:extLst>
              <a:ext uri="{FF2B5EF4-FFF2-40B4-BE49-F238E27FC236}">
                <a16:creationId xmlns:a16="http://schemas.microsoft.com/office/drawing/2014/main" id="{DBB02618-29E1-1ACC-34EF-8AE65FB41115}"/>
              </a:ext>
            </a:extLst>
          </p:cNvPr>
          <p:cNvSpPr txBox="1"/>
          <p:nvPr/>
        </p:nvSpPr>
        <p:spPr>
          <a:xfrm>
            <a:off x="173313"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ja-JP" altLang="en-US" sz="1400" b="1" dirty="0"/>
              <a:t>一般色覚</a:t>
            </a:r>
            <a:br>
              <a:rPr lang="en-US" altLang="ja-JP" dirty="0"/>
            </a:br>
            <a:r>
              <a:rPr lang="ja-JP" altLang="en-US" dirty="0"/>
              <a:t>（約</a:t>
            </a:r>
            <a:r>
              <a:rPr lang="en-US" altLang="ja-JP" dirty="0"/>
              <a:t>95%</a:t>
            </a:r>
            <a:r>
              <a:rPr lang="ja-JP" altLang="en-US" dirty="0"/>
              <a:t>）</a:t>
            </a:r>
            <a:endParaRPr lang="en-US" altLang="ja-JP" dirty="0"/>
          </a:p>
        </p:txBody>
      </p:sp>
      <p:sp>
        <p:nvSpPr>
          <p:cNvPr id="10" name="テキスト ボックス 9">
            <a:extLst>
              <a:ext uri="{FF2B5EF4-FFF2-40B4-BE49-F238E27FC236}">
                <a16:creationId xmlns:a16="http://schemas.microsoft.com/office/drawing/2014/main" id="{1DCA7521-C381-CCE1-C1E3-2187ED136F83}"/>
              </a:ext>
            </a:extLst>
          </p:cNvPr>
          <p:cNvSpPr txBox="1"/>
          <p:nvPr/>
        </p:nvSpPr>
        <p:spPr>
          <a:xfrm>
            <a:off x="1963831"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P</a:t>
            </a:r>
            <a:r>
              <a:rPr lang="ja-JP" altLang="en-US" sz="1400" b="1" dirty="0"/>
              <a:t>型（</a:t>
            </a:r>
            <a:r>
              <a:rPr lang="en-US" altLang="ja-JP" sz="1400" b="1" dirty="0"/>
              <a:t>1</a:t>
            </a:r>
            <a:r>
              <a:rPr lang="ja-JP" altLang="en-US" sz="1400" b="1" dirty="0"/>
              <a:t>型）色覚</a:t>
            </a:r>
            <a:br>
              <a:rPr lang="en-US" altLang="ja-JP" dirty="0"/>
            </a:br>
            <a:r>
              <a:rPr lang="ja-JP" altLang="en-US" dirty="0"/>
              <a:t>（約</a:t>
            </a:r>
            <a:r>
              <a:rPr lang="en-US" altLang="ja-JP" dirty="0"/>
              <a:t>1.5%</a:t>
            </a:r>
            <a:r>
              <a:rPr lang="ja-JP" altLang="en-US" dirty="0"/>
              <a:t>）</a:t>
            </a:r>
          </a:p>
        </p:txBody>
      </p:sp>
      <p:sp>
        <p:nvSpPr>
          <p:cNvPr id="11" name="テキスト ボックス 10">
            <a:extLst>
              <a:ext uri="{FF2B5EF4-FFF2-40B4-BE49-F238E27FC236}">
                <a16:creationId xmlns:a16="http://schemas.microsoft.com/office/drawing/2014/main" id="{BF49C3BF-EC49-F400-CF56-B7452236AE15}"/>
              </a:ext>
            </a:extLst>
          </p:cNvPr>
          <p:cNvSpPr txBox="1"/>
          <p:nvPr/>
        </p:nvSpPr>
        <p:spPr>
          <a:xfrm>
            <a:off x="3703009"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D</a:t>
            </a:r>
            <a:r>
              <a:rPr lang="ja-JP" altLang="en-US" sz="1400" b="1" dirty="0"/>
              <a:t>型（２型）色覚</a:t>
            </a:r>
            <a:br>
              <a:rPr lang="en-US" altLang="ja-JP" sz="1400" b="1" dirty="0"/>
            </a:br>
            <a:r>
              <a:rPr lang="ja-JP" altLang="en-US" dirty="0"/>
              <a:t>（約</a:t>
            </a:r>
            <a:r>
              <a:rPr lang="en-US" altLang="ja-JP" dirty="0"/>
              <a:t>3.5%</a:t>
            </a:r>
            <a:r>
              <a:rPr lang="ja-JP" altLang="en-US" dirty="0"/>
              <a:t>）</a:t>
            </a:r>
          </a:p>
        </p:txBody>
      </p:sp>
      <p:sp>
        <p:nvSpPr>
          <p:cNvPr id="19" name="テキスト ボックス 18">
            <a:extLst>
              <a:ext uri="{FF2B5EF4-FFF2-40B4-BE49-F238E27FC236}">
                <a16:creationId xmlns:a16="http://schemas.microsoft.com/office/drawing/2014/main" id="{2A15A847-F71F-A658-8E3A-3D4BF22F8006}"/>
              </a:ext>
            </a:extLst>
          </p:cNvPr>
          <p:cNvSpPr txBox="1"/>
          <p:nvPr/>
        </p:nvSpPr>
        <p:spPr>
          <a:xfrm>
            <a:off x="437698" y="4394694"/>
            <a:ext cx="8310586" cy="553998"/>
          </a:xfrm>
          <a:prstGeom prst="rect">
            <a:avLst/>
          </a:prstGeom>
          <a:noFill/>
        </p:spPr>
        <p:txBody>
          <a:bodyPr wrap="square" lIns="0" tIns="0" rIns="0" bIns="0">
            <a:spAutoFit/>
          </a:bodyPr>
          <a:lstStyle/>
          <a:p>
            <a:r>
              <a:rPr lang="ja-JP" altLang="en-US" sz="1100" dirty="0">
                <a:solidFill>
                  <a:schemeClr val="tx1"/>
                </a:solidFill>
                <a:latin typeface="BIZ UDPゴシック" panose="020B0400000000000000" pitchFamily="50" charset="-128"/>
                <a:ea typeface="BIZ UDPゴシック" panose="020B0400000000000000" pitchFamily="50" charset="-128"/>
              </a:rPr>
              <a:t>各色覚の割合は、日本人男性の場合の割合です。日本人女性の場合は一般色覚が</a:t>
            </a:r>
            <a:r>
              <a:rPr lang="en-US" altLang="ja-JP" sz="1100" dirty="0">
                <a:solidFill>
                  <a:schemeClr val="tx1"/>
                </a:solidFill>
                <a:latin typeface="BIZ UDPゴシック" panose="020B0400000000000000" pitchFamily="50" charset="-128"/>
                <a:ea typeface="BIZ UDPゴシック" panose="020B0400000000000000" pitchFamily="50" charset="-128"/>
              </a:rPr>
              <a:t>99%</a:t>
            </a:r>
            <a:r>
              <a:rPr lang="ja-JP" altLang="en-US" sz="1100" dirty="0">
                <a:solidFill>
                  <a:schemeClr val="tx1"/>
                </a:solidFill>
                <a:latin typeface="BIZ UDPゴシック" panose="020B0400000000000000" pitchFamily="50" charset="-128"/>
                <a:ea typeface="BIZ UDPゴシック" panose="020B0400000000000000" pitchFamily="50" charset="-128"/>
              </a:rPr>
              <a:t>以上です。外国人の場合も割合は異なります。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endParaRPr lang="en-US" altLang="ja-JP" sz="6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chemeClr val="tx1"/>
                </a:solidFill>
                <a:latin typeface="BIZ UDPゴシック" panose="020B0400000000000000" pitchFamily="50" charset="-128"/>
                <a:ea typeface="BIZ UDPゴシック" panose="020B0400000000000000" pitchFamily="50" charset="-128"/>
              </a:rPr>
              <a:t>参考：</a:t>
            </a:r>
            <a:endParaRPr lang="en-US" altLang="ja-JP" sz="1100" dirty="0">
              <a:solidFill>
                <a:schemeClr val="tx1"/>
              </a:solidFill>
              <a:latin typeface="BIZ UDPゴシック" panose="020B0400000000000000" pitchFamily="50" charset="-128"/>
              <a:ea typeface="BIZ UDPゴシック" panose="020B0400000000000000" pitchFamily="50" charset="-128"/>
            </a:endParaRPr>
          </a:p>
          <a:p>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色覚の仕組みと呼称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カラーユニバーサルデザイン（</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CUD</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）とは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 </a:t>
            </a:r>
            <a:r>
              <a:rPr lang="ja-JP" altLang="en-US"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北海道カラーユニバーサルデザイン機構 </a:t>
            </a:r>
            <a:r>
              <a:rPr lang="en-US" altLang="ja-JP" sz="1100" dirty="0">
                <a:solidFill>
                  <a:srgbClr val="0000FF"/>
                </a:solidFill>
                <a:latin typeface="BIZ UDPゴシック" panose="020B0400000000000000" pitchFamily="50" charset="-128"/>
                <a:ea typeface="BIZ UDPゴシック" panose="020B0400000000000000" pitchFamily="50" charset="-128"/>
                <a:hlinkClick r:id="rId5">
                  <a:extLst>
                    <a:ext uri="{A12FA001-AC4F-418D-AE19-62706E023703}">
                      <ahyp:hlinkClr xmlns:ahyp="http://schemas.microsoft.com/office/drawing/2018/hyperlinkcolor" val="tx"/>
                    </a:ext>
                  </a:extLst>
                </a:hlinkClick>
              </a:rPr>
              <a:t>(color.or.jp)</a:t>
            </a:r>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p:txBody>
      </p:sp>
      <p:sp>
        <p:nvSpPr>
          <p:cNvPr id="15" name="テキスト ボックス 14">
            <a:extLst>
              <a:ext uri="{FF2B5EF4-FFF2-40B4-BE49-F238E27FC236}">
                <a16:creationId xmlns:a16="http://schemas.microsoft.com/office/drawing/2014/main" id="{040E51AE-01EA-A8DC-5401-756259D655E4}"/>
              </a:ext>
            </a:extLst>
          </p:cNvPr>
          <p:cNvSpPr txBox="1"/>
          <p:nvPr/>
        </p:nvSpPr>
        <p:spPr>
          <a:xfrm>
            <a:off x="5535067"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T</a:t>
            </a:r>
            <a:r>
              <a:rPr lang="ja-JP" altLang="en-US" sz="1400" b="1" dirty="0"/>
              <a:t>型（</a:t>
            </a:r>
            <a:r>
              <a:rPr lang="en-US" altLang="ja-JP" sz="1400" b="1" dirty="0"/>
              <a:t>3</a:t>
            </a:r>
            <a:r>
              <a:rPr lang="ja-JP" altLang="en-US" sz="1400" b="1" dirty="0"/>
              <a:t>型）色覚</a:t>
            </a:r>
            <a:br>
              <a:rPr lang="en-US" altLang="ja-JP" sz="1400" dirty="0"/>
            </a:br>
            <a:r>
              <a:rPr lang="ja-JP" altLang="en-US" dirty="0"/>
              <a:t>（約</a:t>
            </a:r>
            <a:r>
              <a:rPr lang="en-US" altLang="ja-JP" dirty="0"/>
              <a:t>0.001%</a:t>
            </a:r>
            <a:r>
              <a:rPr lang="ja-JP" altLang="en-US" dirty="0"/>
              <a:t>）</a:t>
            </a:r>
          </a:p>
        </p:txBody>
      </p:sp>
      <p:sp>
        <p:nvSpPr>
          <p:cNvPr id="21" name="テキスト ボックス 20">
            <a:extLst>
              <a:ext uri="{FF2B5EF4-FFF2-40B4-BE49-F238E27FC236}">
                <a16:creationId xmlns:a16="http://schemas.microsoft.com/office/drawing/2014/main" id="{07DEE6D7-BED5-DE6C-6371-082404110726}"/>
              </a:ext>
            </a:extLst>
          </p:cNvPr>
          <p:cNvSpPr txBox="1"/>
          <p:nvPr/>
        </p:nvSpPr>
        <p:spPr>
          <a:xfrm>
            <a:off x="7309540" y="1619824"/>
            <a:ext cx="1655071" cy="360099"/>
          </a:xfrm>
          <a:prstGeom prst="rect">
            <a:avLst/>
          </a:prstGeom>
          <a:noFill/>
        </p:spPr>
        <p:txBody>
          <a:bodyPr wrap="square" lIns="0" tIns="0" rIns="0" bIns="0" rtlCol="0">
            <a:spAutoFit/>
          </a:bodyPr>
          <a:lstStyle>
            <a:defPPr>
              <a:defRPr lang="ja-JP"/>
            </a:defPPr>
            <a:lvl1pPr>
              <a:spcAft>
                <a:spcPts val="600"/>
              </a:spcAft>
              <a:defRPr sz="1200" b="0">
                <a:solidFill>
                  <a:schemeClr val="tx1"/>
                </a:solidFill>
                <a:latin typeface="BIZ UDPゴシック" panose="020B0400000000000000" pitchFamily="50" charset="-128"/>
                <a:ea typeface="BIZ UDPゴシック" panose="020B0400000000000000" pitchFamily="50" charset="-128"/>
              </a:defRPr>
            </a:lvl1pPr>
          </a:lstStyle>
          <a:p>
            <a:pPr algn="ctr"/>
            <a:r>
              <a:rPr lang="en-US" altLang="ja-JP" sz="1400" b="1" dirty="0"/>
              <a:t>A</a:t>
            </a:r>
            <a:r>
              <a:rPr lang="ja-JP" altLang="en-US" sz="1400" b="1" dirty="0"/>
              <a:t>型色覚</a:t>
            </a:r>
            <a:br>
              <a:rPr lang="en-US" altLang="ja-JP" dirty="0"/>
            </a:br>
            <a:r>
              <a:rPr lang="ja-JP" altLang="en-US" dirty="0"/>
              <a:t>（約</a:t>
            </a:r>
            <a:r>
              <a:rPr lang="en-US" altLang="ja-JP" dirty="0"/>
              <a:t>0.001%</a:t>
            </a:r>
            <a:r>
              <a:rPr lang="ja-JP" altLang="en-US" dirty="0"/>
              <a:t>）</a:t>
            </a:r>
          </a:p>
        </p:txBody>
      </p:sp>
      <p:pic>
        <p:nvPicPr>
          <p:cNvPr id="6" name="図 5">
            <a:extLst>
              <a:ext uri="{FF2B5EF4-FFF2-40B4-BE49-F238E27FC236}">
                <a16:creationId xmlns:a16="http://schemas.microsoft.com/office/drawing/2014/main" id="{9FE50E9A-5DCD-DEA7-37C4-38CC14E313C7}"/>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5926570" y="2083633"/>
            <a:ext cx="872064" cy="858983"/>
          </a:xfrm>
          <a:prstGeom prst="rect">
            <a:avLst/>
          </a:prstGeom>
        </p:spPr>
      </p:pic>
      <p:pic>
        <p:nvPicPr>
          <p:cNvPr id="18" name="図 17">
            <a:extLst>
              <a:ext uri="{FF2B5EF4-FFF2-40B4-BE49-F238E27FC236}">
                <a16:creationId xmlns:a16="http://schemas.microsoft.com/office/drawing/2014/main" id="{977DB2C2-2999-6FAE-4A83-932AB6E8D766}"/>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7707382" y="2083632"/>
            <a:ext cx="859386" cy="875375"/>
          </a:xfrm>
          <a:prstGeom prst="rect">
            <a:avLst/>
          </a:prstGeom>
        </p:spPr>
      </p:pic>
      <p:pic>
        <p:nvPicPr>
          <p:cNvPr id="4" name="図 3">
            <a:extLst>
              <a:ext uri="{FF2B5EF4-FFF2-40B4-BE49-F238E27FC236}">
                <a16:creationId xmlns:a16="http://schemas.microsoft.com/office/drawing/2014/main" id="{21D94EB7-0075-7C24-2D67-6E7B8D7F4D6A}"/>
              </a:ext>
            </a:extLst>
          </p:cNvPr>
          <p:cNvPicPr>
            <a:picLocks noChangeAspect="1"/>
          </p:cNvPicPr>
          <p:nvPr/>
        </p:nvPicPr>
        <p:blipFill rotWithShape="1">
          <a:blip r:embed="rId8"/>
          <a:srcRect l="1213" t="972" r="1515" b="1605"/>
          <a:stretch/>
        </p:blipFill>
        <p:spPr>
          <a:xfrm>
            <a:off x="191049" y="3053358"/>
            <a:ext cx="1621667" cy="1140042"/>
          </a:xfrm>
          <a:prstGeom prst="rect">
            <a:avLst/>
          </a:prstGeom>
          <a:ln>
            <a:solidFill>
              <a:schemeClr val="bg1">
                <a:lumMod val="75000"/>
              </a:schemeClr>
            </a:solidFill>
          </a:ln>
          <a:effectLst/>
        </p:spPr>
      </p:pic>
      <p:pic>
        <p:nvPicPr>
          <p:cNvPr id="8" name="図 7">
            <a:extLst>
              <a:ext uri="{FF2B5EF4-FFF2-40B4-BE49-F238E27FC236}">
                <a16:creationId xmlns:a16="http://schemas.microsoft.com/office/drawing/2014/main" id="{1BF7A5BB-0C64-E259-9EE7-3A06294505B9}"/>
              </a:ext>
            </a:extLst>
          </p:cNvPr>
          <p:cNvPicPr>
            <a:picLocks noChangeAspect="1"/>
          </p:cNvPicPr>
          <p:nvPr/>
        </p:nvPicPr>
        <p:blipFill rotWithShape="1">
          <a:blip r:embed="rId9"/>
          <a:srcRect l="3292" t="3759" r="3510" b="2172"/>
          <a:stretch/>
        </p:blipFill>
        <p:spPr>
          <a:xfrm>
            <a:off x="7330972" y="3056087"/>
            <a:ext cx="1627779" cy="1140042"/>
          </a:xfrm>
          <a:prstGeom prst="rect">
            <a:avLst/>
          </a:prstGeom>
          <a:ln>
            <a:solidFill>
              <a:schemeClr val="bg1">
                <a:lumMod val="75000"/>
              </a:schemeClr>
            </a:solidFill>
          </a:ln>
          <a:effectLst/>
        </p:spPr>
      </p:pic>
      <p:pic>
        <p:nvPicPr>
          <p:cNvPr id="17" name="図 16">
            <a:extLst>
              <a:ext uri="{FF2B5EF4-FFF2-40B4-BE49-F238E27FC236}">
                <a16:creationId xmlns:a16="http://schemas.microsoft.com/office/drawing/2014/main" id="{E9B0166F-1776-3EA2-58B6-FD8B1AE54F11}"/>
              </a:ext>
            </a:extLst>
          </p:cNvPr>
          <p:cNvPicPr>
            <a:picLocks noChangeAspect="1"/>
          </p:cNvPicPr>
          <p:nvPr/>
        </p:nvPicPr>
        <p:blipFill rotWithShape="1">
          <a:blip r:embed="rId10"/>
          <a:srcRect l="2901" t="4444" r="1882" b="1667"/>
          <a:stretch/>
        </p:blipFill>
        <p:spPr>
          <a:xfrm>
            <a:off x="1977866" y="3056087"/>
            <a:ext cx="1616072" cy="1140042"/>
          </a:xfrm>
          <a:prstGeom prst="rect">
            <a:avLst/>
          </a:prstGeom>
          <a:ln>
            <a:solidFill>
              <a:schemeClr val="bg1">
                <a:lumMod val="75000"/>
              </a:schemeClr>
            </a:solidFill>
          </a:ln>
          <a:effectLst/>
        </p:spPr>
      </p:pic>
      <p:pic>
        <p:nvPicPr>
          <p:cNvPr id="22" name="図 21">
            <a:extLst>
              <a:ext uri="{FF2B5EF4-FFF2-40B4-BE49-F238E27FC236}">
                <a16:creationId xmlns:a16="http://schemas.microsoft.com/office/drawing/2014/main" id="{E97C6FB2-24A4-156C-E78E-A93642D1F5BB}"/>
              </a:ext>
            </a:extLst>
          </p:cNvPr>
          <p:cNvPicPr>
            <a:picLocks noChangeAspect="1"/>
          </p:cNvPicPr>
          <p:nvPr/>
        </p:nvPicPr>
        <p:blipFill rotWithShape="1">
          <a:blip r:embed="rId11"/>
          <a:srcRect l="2893" t="2617" r="1899" b="3555"/>
          <a:stretch/>
        </p:blipFill>
        <p:spPr>
          <a:xfrm>
            <a:off x="3759088" y="3056086"/>
            <a:ext cx="1624693" cy="1140042"/>
          </a:xfrm>
          <a:prstGeom prst="rect">
            <a:avLst/>
          </a:prstGeom>
          <a:ln>
            <a:solidFill>
              <a:schemeClr val="bg1">
                <a:lumMod val="75000"/>
              </a:schemeClr>
            </a:solidFill>
          </a:ln>
          <a:effectLst/>
        </p:spPr>
      </p:pic>
      <p:pic>
        <p:nvPicPr>
          <p:cNvPr id="24" name="図 23">
            <a:extLst>
              <a:ext uri="{FF2B5EF4-FFF2-40B4-BE49-F238E27FC236}">
                <a16:creationId xmlns:a16="http://schemas.microsoft.com/office/drawing/2014/main" id="{D696DD3E-8902-E2F1-0854-16C5FD458715}"/>
              </a:ext>
            </a:extLst>
          </p:cNvPr>
          <p:cNvPicPr>
            <a:picLocks noChangeAspect="1"/>
          </p:cNvPicPr>
          <p:nvPr/>
        </p:nvPicPr>
        <p:blipFill rotWithShape="1">
          <a:blip r:embed="rId12"/>
          <a:srcRect l="4297" t="5757" r="6149" b="7913"/>
          <a:stretch/>
        </p:blipFill>
        <p:spPr>
          <a:xfrm>
            <a:off x="5548931" y="3056087"/>
            <a:ext cx="1616889" cy="1140042"/>
          </a:xfrm>
          <a:prstGeom prst="rect">
            <a:avLst/>
          </a:prstGeom>
          <a:ln>
            <a:solidFill>
              <a:schemeClr val="bg1">
                <a:lumMod val="75000"/>
              </a:schemeClr>
            </a:solidFill>
          </a:ln>
          <a:effectLst/>
        </p:spPr>
      </p:pic>
    </p:spTree>
    <p:extLst>
      <p:ext uri="{BB962C8B-B14F-4D97-AF65-F5344CB8AC3E}">
        <p14:creationId xmlns:p14="http://schemas.microsoft.com/office/powerpoint/2010/main" val="33139011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821606" cy="397032"/>
          </a:xfrm>
        </p:spPr>
        <p:txBody>
          <a:bodyPr/>
          <a:lstStyle/>
          <a:p>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その他の留意事項</a:t>
            </a:r>
          </a:p>
        </p:txBody>
      </p:sp>
    </p:spTree>
    <p:extLst>
      <p:ext uri="{BB962C8B-B14F-4D97-AF65-F5344CB8AC3E}">
        <p14:creationId xmlns:p14="http://schemas.microsoft.com/office/powerpoint/2010/main" val="5953908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86615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印刷方法（白黒／フルカラー）について</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354441"/>
            <a:ext cx="7919314" cy="1477328"/>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ユニバーサルデザインに配慮してフルカラー印刷用と白黒印刷用を検討してください。</a:t>
            </a:r>
            <a:endParaRPr lang="en-US" altLang="ja-JP" sz="1600" strike="sngStrike"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特にフルカラー印刷用のデータでは、色合いによってグルーピング（情報のまとまり）を</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表現する等、白黒印刷では表現しきれない情報を視覚的に表現することが可能です。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フルカラーのメリットと印刷にかけるコスト等を踏まえ、白黒かフルカラーかを選択のうえ、各自治体の判断でどちらを使用するかは採択してください。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666781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75BC7F68-06E4-FBFB-377C-8ED5FD92822A}"/>
              </a:ext>
            </a:extLst>
          </p:cNvPr>
          <p:cNvSpPr/>
          <p:nvPr/>
        </p:nvSpPr>
        <p:spPr bwMode="auto">
          <a:xfrm>
            <a:off x="599844" y="1947617"/>
            <a:ext cx="7842405" cy="2996419"/>
          </a:xfrm>
          <a:prstGeom prst="roundRect">
            <a:avLst>
              <a:gd name="adj" fmla="val 7870"/>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印刷物の色の</a:t>
            </a:r>
            <a:r>
              <a:rPr lang="ja-JP" altLang="en-US" sz="1800" b="1" dirty="0">
                <a:solidFill>
                  <a:schemeClr val="tx1"/>
                </a:solidFill>
                <a:latin typeface="BIZ UDPゴシック" panose="020B0400000000000000" pitchFamily="50" charset="-128"/>
                <a:ea typeface="BIZ UDPゴシック" panose="020B0400000000000000" pitchFamily="50" charset="-128"/>
              </a:rPr>
              <a:t>補正依頼</a:t>
            </a:r>
            <a:r>
              <a:rPr lang="ja-JP" altLang="en-US" sz="1400" b="1" dirty="0">
                <a:solidFill>
                  <a:schemeClr val="tx1"/>
                </a:solidFill>
                <a:latin typeface="BIZ UDPゴシック" panose="020B0400000000000000" pitchFamily="50" charset="-128"/>
                <a:ea typeface="BIZ UDPゴシック" panose="020B0400000000000000" pitchFamily="50" charset="-128"/>
              </a:rPr>
              <a:t>（フルカラーの場合のみ）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599846" y="1134907"/>
            <a:ext cx="7919314" cy="738664"/>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ユニバーサルデザイン対応に伴い、色覚特性を持った方にも見やすい色になるよう調整してください。カラー印刷を行う場合は、印刷機の色補正を行うよう印刷会社に依頼してください。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テキスト ボックス 3">
            <a:extLst>
              <a:ext uri="{FF2B5EF4-FFF2-40B4-BE49-F238E27FC236}">
                <a16:creationId xmlns:a16="http://schemas.microsoft.com/office/drawing/2014/main" id="{24A1FF04-439F-8D3D-AC5B-26D820860F3A}"/>
              </a:ext>
            </a:extLst>
          </p:cNvPr>
          <p:cNvSpPr txBox="1"/>
          <p:nvPr/>
        </p:nvSpPr>
        <p:spPr>
          <a:xfrm>
            <a:off x="771297" y="1981687"/>
            <a:ext cx="7499497" cy="2962349"/>
          </a:xfrm>
          <a:prstGeom prst="rect">
            <a:avLst/>
          </a:prstGeom>
          <a:noFill/>
        </p:spPr>
        <p:txBody>
          <a:bodyPr wrap="square" lIns="0" tIns="0" rIns="0" bIns="0" rtlCol="0">
            <a:spAutoFit/>
          </a:bodyPr>
          <a:lstStyle/>
          <a:p>
            <a:pPr>
              <a:lnSpc>
                <a:spcPct val="100000"/>
              </a:lnSpc>
              <a:spcAft>
                <a:spcPts val="300"/>
              </a:spcAft>
            </a:pPr>
            <a:r>
              <a:rPr lang="ja-JP" altLang="en-US" sz="1300" dirty="0">
                <a:solidFill>
                  <a:schemeClr val="tx1"/>
                </a:solidFill>
                <a:latin typeface="BIZ UDPゴシック" panose="020B0400000000000000" pitchFamily="50" charset="-128"/>
                <a:ea typeface="BIZ UDPゴシック" panose="020B0400000000000000" pitchFamily="50" charset="-128"/>
              </a:rPr>
              <a:t>印刷工程では、本番印刷の前に校正刷り（試し刷り）が実施されます。その際、内容が正しく印刷されて</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いるかを確認するとともに、色についても併せて確認してください。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紙面上で異なる色が使われている箇所が似通った色になっていないか、背景色と文字のコントラストが低く見づらくなっている箇所がないかを確認してください。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marL="171450" indent="-171450">
              <a:lnSpc>
                <a:spcPct val="100000"/>
              </a:lnSpc>
              <a:buFont typeface="Arial" panose="020B0604020202020204" pitchFamily="34" charset="0"/>
              <a:buChar char="•"/>
            </a:pPr>
            <a:r>
              <a:rPr lang="ja-JP" altLang="en-US" sz="1300" dirty="0">
                <a:solidFill>
                  <a:schemeClr val="tx1"/>
                </a:solidFill>
                <a:latin typeface="BIZ UDPゴシック" panose="020B0400000000000000" pitchFamily="50" charset="-128"/>
                <a:ea typeface="BIZ UDPゴシック" panose="020B0400000000000000" pitchFamily="50" charset="-128"/>
              </a:rPr>
              <a:t>色覚特性を持つ方の見え方を疑似的に再現・確認できるシミュレータ（スマートフォンアプリなどで提供されています）を使用して、色覚特性を持つ方にとって見づらくなっていないかを確認することも効果的です。</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8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なお、より精密な確認方法として、色見本帳（カラーチャート）と比較することでデータの色指定通りに</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印刷されているか確認する方法もあります。色見本帳は自治体にて別途購入するか、印刷会社から借用</a:t>
            </a:r>
            <a:br>
              <a:rPr lang="en-US" altLang="ja-JP" sz="1300" dirty="0">
                <a:solidFill>
                  <a:schemeClr val="tx1"/>
                </a:solidFill>
                <a:latin typeface="BIZ UDPゴシック" panose="020B0400000000000000" pitchFamily="50" charset="-128"/>
                <a:ea typeface="BIZ UDPゴシック" panose="020B0400000000000000" pitchFamily="50" charset="-128"/>
              </a:rPr>
            </a:br>
            <a:r>
              <a:rPr lang="ja-JP" altLang="en-US" sz="1300" dirty="0">
                <a:solidFill>
                  <a:schemeClr val="tx1"/>
                </a:solidFill>
                <a:latin typeface="BIZ UDPゴシック" panose="020B0400000000000000" pitchFamily="50" charset="-128"/>
                <a:ea typeface="BIZ UDPゴシック" panose="020B0400000000000000" pitchFamily="50" charset="-128"/>
              </a:rPr>
              <a:t>してください。</a:t>
            </a:r>
            <a:r>
              <a:rPr lang="en-US" altLang="ja-JP" sz="1300" dirty="0">
                <a:solidFill>
                  <a:schemeClr val="tx1"/>
                </a:solidFill>
                <a:latin typeface="BIZ UDPゴシック" panose="020B0400000000000000" pitchFamily="50" charset="-128"/>
                <a:ea typeface="BIZ UDPゴシック" panose="020B0400000000000000" pitchFamily="50" charset="-128"/>
              </a:rPr>
              <a:t>(</a:t>
            </a:r>
            <a:r>
              <a:rPr lang="ja-JP" altLang="en-US" sz="1300" dirty="0">
                <a:solidFill>
                  <a:schemeClr val="tx1"/>
                </a:solidFill>
                <a:latin typeface="BIZ UDPゴシック" panose="020B0400000000000000" pitchFamily="50" charset="-128"/>
                <a:ea typeface="BIZ UDPゴシック" panose="020B0400000000000000" pitchFamily="50" charset="-128"/>
              </a:rPr>
              <a:t>なお、ここで記載しているのはあくまで厳密に実施する場合の方法であってここまでを</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実施してくださいという指定ではありませんので注意していください）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提供しているサンプルファイルには既に各色の値が指定済みとなっているため、ファイルをそのまま読みこんで使用できる印刷業者の場合は特に色を指定する必要はありません。そのまま使用できない場合や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300" dirty="0">
                <a:solidFill>
                  <a:schemeClr val="tx1"/>
                </a:solidFill>
                <a:latin typeface="BIZ UDPゴシック" panose="020B0400000000000000" pitchFamily="50" charset="-128"/>
                <a:ea typeface="BIZ UDPゴシック" panose="020B0400000000000000" pitchFamily="50" charset="-128"/>
              </a:rPr>
              <a:t>色見本帳で確認する際には、次ページ以降で示す値を参照するようにしてください。</a:t>
            </a:r>
            <a:endParaRPr lang="en-US" altLang="ja-JP" sz="1300" dirty="0">
              <a:solidFill>
                <a:schemeClr val="tx1"/>
              </a:solidFill>
              <a:latin typeface="BIZ UDPゴシック" panose="020B0400000000000000" pitchFamily="50" charset="-128"/>
              <a:ea typeface="BIZ UDPゴシック" panose="020B0400000000000000" pitchFamily="50" charset="-128"/>
            </a:endParaRPr>
          </a:p>
        </p:txBody>
      </p:sp>
      <p:sp>
        <p:nvSpPr>
          <p:cNvPr id="12" name="タイトル 1">
            <a:extLst>
              <a:ext uri="{FF2B5EF4-FFF2-40B4-BE49-F238E27FC236}">
                <a16:creationId xmlns:a16="http://schemas.microsoft.com/office/drawing/2014/main" id="{390FED73-9CB9-19F9-E950-929D8E72B72A}"/>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１</a:t>
            </a:r>
            <a:r>
              <a:rPr kumimoji="1" lang="en-US" altLang="ja-JP" dirty="0"/>
              <a:t>.</a:t>
            </a:r>
            <a:r>
              <a:rPr lang="ja-JP" altLang="en-US" dirty="0"/>
              <a:t> 白黒</a:t>
            </a:r>
            <a:r>
              <a:rPr lang="en-US" altLang="ja-JP" dirty="0"/>
              <a:t>/</a:t>
            </a:r>
            <a:r>
              <a:rPr lang="ja-JP" altLang="en-US" dirty="0"/>
              <a:t>フルカラーについて</a:t>
            </a:r>
            <a:endParaRPr kumimoji="1" lang="ja-JP" altLang="en-US" dirty="0"/>
          </a:p>
        </p:txBody>
      </p:sp>
    </p:spTree>
    <p:extLst>
      <p:ext uri="{BB962C8B-B14F-4D97-AF65-F5344CB8AC3E}">
        <p14:creationId xmlns:p14="http://schemas.microsoft.com/office/powerpoint/2010/main" val="24924444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7486488" cy="369332"/>
          </a:xfrm>
        </p:spPr>
        <p:txBody>
          <a:bodyPr/>
          <a:lstStyle/>
          <a:p>
            <a:r>
              <a:rPr lang="ja-JP" altLang="en-US" dirty="0"/>
              <a:t>４</a:t>
            </a:r>
            <a:r>
              <a:rPr kumimoji="1" lang="en-US" altLang="ja-JP" dirty="0"/>
              <a:t>.</a:t>
            </a:r>
            <a:r>
              <a:rPr kumimoji="1" lang="ja-JP" altLang="en-US" dirty="0"/>
              <a:t>２</a:t>
            </a:r>
            <a:r>
              <a:rPr kumimoji="1" lang="en-US" altLang="ja-JP" dirty="0"/>
              <a:t>.</a:t>
            </a:r>
            <a:r>
              <a:rPr lang="ja-JP" altLang="en-US" dirty="0"/>
              <a:t>音声コードの作成・配置について</a:t>
            </a:r>
            <a:endParaRPr kumimoji="1" lang="ja-JP" altLang="en-US" dirty="0"/>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音声コードの作成・配置</a:t>
            </a:r>
            <a:r>
              <a:rPr lang="ja-JP" altLang="en-US" sz="1400" b="1" dirty="0">
                <a:solidFill>
                  <a:schemeClr val="tx1"/>
                </a:solidFill>
                <a:latin typeface="BIZ UDPゴシック" panose="020B0400000000000000" pitchFamily="50" charset="-128"/>
                <a:ea typeface="BIZ UDPゴシック" panose="020B0400000000000000" pitchFamily="50" charset="-128"/>
              </a:rPr>
              <a:t>（任意）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215991"/>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専用の読み取り装置等で読み取り・読み上げが可能な音声コードを配置することを検討してください。音声コードを使用する場合には、各自治体にて、音声コード作成のためのソフトウェアを選定・購入の上、読み上げる音声の内容を検討し、所定の位置に配置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なお、音声コードを記載する場合には、視覚障がい者の方が、触覚によって位置を把握</a:t>
            </a:r>
            <a:br>
              <a:rPr lang="en-US" altLang="ja-JP" sz="1600" dirty="0">
                <a:solidFill>
                  <a:schemeClr val="tx1"/>
                </a:solidFill>
                <a:latin typeface="BIZ UDPゴシック" panose="020B0400000000000000" pitchFamily="50" charset="-128"/>
                <a:ea typeface="BIZ UDPゴシック" panose="020B0400000000000000" pitchFamily="50" charset="-128"/>
              </a:rPr>
            </a:br>
            <a:r>
              <a:rPr lang="ja-JP" altLang="en-US" sz="1600" dirty="0">
                <a:solidFill>
                  <a:schemeClr val="tx1"/>
                </a:solidFill>
                <a:latin typeface="BIZ UDPゴシック" panose="020B0400000000000000" pitchFamily="50" charset="-128"/>
                <a:ea typeface="BIZ UDPゴシック" panose="020B0400000000000000" pitchFamily="50" charset="-128"/>
              </a:rPr>
              <a:t>できるようにするために、印刷用紙に「切り欠き」と呼ばれる加工を施す必要があります。</a:t>
            </a:r>
            <a:br>
              <a:rPr lang="en-US" altLang="ja-JP" sz="1600" dirty="0">
                <a:solidFill>
                  <a:schemeClr val="tx1"/>
                </a:solidFill>
                <a:latin typeface="BIZ UDPゴシック" panose="020B0400000000000000" pitchFamily="50" charset="-128"/>
                <a:ea typeface="BIZ UDPゴシック" panose="020B0400000000000000" pitchFamily="50" charset="-128"/>
              </a:rPr>
            </a:b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音声コードと切り欠きの位置については、「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5.2 </a:t>
            </a:r>
            <a:r>
              <a:rPr lang="ja-JP" altLang="en-US" sz="1600" dirty="0">
                <a:solidFill>
                  <a:schemeClr val="tx1"/>
                </a:solidFill>
                <a:latin typeface="BIZ UDPゴシック" panose="020B0400000000000000" pitchFamily="50" charset="-128"/>
                <a:ea typeface="BIZ UDPゴシック" panose="020B0400000000000000" pitchFamily="50" charset="-128"/>
              </a:rPr>
              <a:t>発注時に必要な情報」を参照してください。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17B379A2-4EF9-8E8C-4BA9-1A17D43C8E84}"/>
              </a:ext>
            </a:extLst>
          </p:cNvPr>
          <p:cNvSpPr/>
          <p:nvPr/>
        </p:nvSpPr>
        <p:spPr bwMode="auto">
          <a:xfrm>
            <a:off x="612343" y="3546710"/>
            <a:ext cx="7842405" cy="1462177"/>
          </a:xfrm>
          <a:prstGeom prst="roundRect">
            <a:avLst>
              <a:gd name="adj" fmla="val 12093"/>
            </a:avLst>
          </a:prstGeom>
          <a:solidFill>
            <a:schemeClr val="bg1">
              <a:lumMod val="95000"/>
            </a:schemeClr>
          </a:solidFill>
          <a:ln w="9525">
            <a:noFill/>
            <a:miter lim="800000"/>
            <a:headEnd/>
            <a:tailEnd/>
          </a:ln>
          <a:effectLst/>
        </p:spPr>
        <p:txBody>
          <a:bodyPr wrap="square" rtlCol="0" anchor="ctr" anchorCtr="0">
            <a:noAutofit/>
          </a:bodyPr>
          <a:lstStyle/>
          <a:p>
            <a:pPr algn="ct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D77C0D5F-5968-EFB7-7200-11AF5D866B52}"/>
              </a:ext>
            </a:extLst>
          </p:cNvPr>
          <p:cNvSpPr txBox="1"/>
          <p:nvPr/>
        </p:nvSpPr>
        <p:spPr>
          <a:xfrm>
            <a:off x="770953" y="3637157"/>
            <a:ext cx="7499497" cy="1292662"/>
          </a:xfrm>
          <a:prstGeom prst="rect">
            <a:avLst/>
          </a:prstGeom>
          <a:noFill/>
        </p:spPr>
        <p:txBody>
          <a:bodyPr wrap="square" lIns="0" tIns="0" rIns="0" bIns="0" rtlCol="0">
            <a:spAutoFit/>
          </a:bodyPr>
          <a:lstStyle/>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一般的に切り欠き加工は通常印刷と比してコスト高となります。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印刷部数によってもコストは異なるため、標準仕様書の機能・帳票要件で規定している「視覚障がい者」などの振分け機能が具備されている場合、対象者のデータを振分けしてより少量の印刷とすることでコスト低減につなげることなどが可能で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400" dirty="0">
                <a:solidFill>
                  <a:schemeClr val="tx1"/>
                </a:solidFill>
                <a:latin typeface="BIZ UDPゴシック" panose="020B0400000000000000" pitchFamily="50" charset="-128"/>
                <a:ea typeface="BIZ UDPゴシック" panose="020B0400000000000000" pitchFamily="50" charset="-128"/>
              </a:rPr>
              <a:t>なお、これらの施策は標準仕様書で実施を必須と規定しているものではないため、実施しない場合は帳票デザインから該当のデザイン部分を削除するようにしてください。</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1928567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19991" cy="369332"/>
          </a:xfrm>
        </p:spPr>
        <p:txBody>
          <a:bodyPr/>
          <a:lstStyle/>
          <a:p>
            <a:r>
              <a:rPr lang="ja-JP" altLang="en-US" dirty="0"/>
              <a:t>４</a:t>
            </a:r>
            <a:r>
              <a:rPr kumimoji="1" lang="en-US" altLang="ja-JP" dirty="0"/>
              <a:t>.</a:t>
            </a:r>
            <a:r>
              <a:rPr kumimoji="1" lang="ja-JP" altLang="en-US" dirty="0"/>
              <a:t>３</a:t>
            </a:r>
            <a:r>
              <a:rPr kumimoji="1" lang="en-US" altLang="ja-JP" dirty="0"/>
              <a:t>.</a:t>
            </a:r>
            <a:r>
              <a:rPr lang="ja-JP" altLang="en-US" dirty="0"/>
              <a:t>本書の</a:t>
            </a:r>
            <a:r>
              <a:rPr kumimoji="1" lang="ja-JP" altLang="en-US" dirty="0"/>
              <a:t>内容に対しての変更について</a:t>
            </a:r>
          </a:p>
        </p:txBody>
      </p:sp>
      <p:sp>
        <p:nvSpPr>
          <p:cNvPr id="3" name="テキスト ボックス 2">
            <a:extLst>
              <a:ext uri="{FF2B5EF4-FFF2-40B4-BE49-F238E27FC236}">
                <a16:creationId xmlns:a16="http://schemas.microsoft.com/office/drawing/2014/main" id="{425C8843-0296-1334-C79B-2567A4D79B69}"/>
              </a:ext>
            </a:extLst>
          </p:cNvPr>
          <p:cNvSpPr txBox="1"/>
          <p:nvPr/>
        </p:nvSpPr>
        <p:spPr>
          <a:xfrm>
            <a:off x="599846" y="741502"/>
            <a:ext cx="4505554"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変更の考え方</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A1894C2F-4CB8-00B9-59D7-D8E0D869557D}"/>
              </a:ext>
            </a:extLst>
          </p:cNvPr>
          <p:cNvSpPr txBox="1"/>
          <p:nvPr/>
        </p:nvSpPr>
        <p:spPr>
          <a:xfrm>
            <a:off x="612343" y="1160760"/>
            <a:ext cx="7919314" cy="246221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本書の位置付けでも記載した様にここで規定している内容は必ず遵守しなければならないものとして規定しているわけではありません。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ただし、全てを自由に変更してよいとなると本来目的としている「住民への通知の統一性」といったものを損なう可能性もあるため、各項目の変更に対する考え方について以降にまとめたものを記載します。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なお、各帳票の変更をどこまで反映してよいのか？という具体的な考え方やルールはデジタル庁からも示されてはいません。あくまでここで記載しているものは国民健康保険システムにおいて検討した内容である前提として取り扱っ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921229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648187"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4" name="表 7">
            <a:extLst>
              <a:ext uri="{FF2B5EF4-FFF2-40B4-BE49-F238E27FC236}">
                <a16:creationId xmlns:a16="http://schemas.microsoft.com/office/drawing/2014/main" id="{F25C420E-06F1-8F10-8473-205E6CA11352}"/>
              </a:ext>
            </a:extLst>
          </p:cNvPr>
          <p:cNvGraphicFramePr>
            <a:graphicFrameLocks noGrp="1"/>
          </p:cNvGraphicFramePr>
          <p:nvPr>
            <p:extLst>
              <p:ext uri="{D42A27DB-BD31-4B8C-83A1-F6EECF244321}">
                <p14:modId xmlns:p14="http://schemas.microsoft.com/office/powerpoint/2010/main" val="2263378285"/>
              </p:ext>
            </p:extLst>
          </p:nvPr>
        </p:nvGraphicFramePr>
        <p:xfrm>
          <a:off x="265592" y="780435"/>
          <a:ext cx="8139535" cy="3456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97685">
                  <a:extLst>
                    <a:ext uri="{9D8B030D-6E8A-4147-A177-3AD203B41FA5}">
                      <a16:colId xmlns:a16="http://schemas.microsoft.com/office/drawing/2014/main" val="802251964"/>
                    </a:ext>
                  </a:extLst>
                </a:gridCol>
                <a:gridCol w="1638352">
                  <a:extLst>
                    <a:ext uri="{9D8B030D-6E8A-4147-A177-3AD203B41FA5}">
                      <a16:colId xmlns:a16="http://schemas.microsoft.com/office/drawing/2014/main" val="3348427244"/>
                    </a:ext>
                  </a:extLst>
                </a:gridCol>
                <a:gridCol w="5425655">
                  <a:extLst>
                    <a:ext uri="{9D8B030D-6E8A-4147-A177-3AD203B41FA5}">
                      <a16:colId xmlns:a16="http://schemas.microsoft.com/office/drawing/2014/main" val="676421179"/>
                    </a:ext>
                  </a:extLst>
                </a:gridCol>
              </a:tblGrid>
              <a:tr h="288500">
                <a:tc>
                  <a:txBody>
                    <a:bodyPr/>
                    <a:lstStyle/>
                    <a:p>
                      <a:pPr algn="ct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p>
                  </a:txBody>
                  <a:tcPr marT="18000" marB="18000" anchor="ctr"/>
                </a:tc>
                <a:extLst>
                  <a:ext uri="{0D108BD9-81ED-4DB2-BD59-A6C34878D82A}">
                    <a16:rowId xmlns:a16="http://schemas.microsoft.com/office/drawing/2014/main" val="2399424419"/>
                  </a:ext>
                </a:extLst>
              </a:tr>
              <a:tr h="648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システムから出力される帳票との関係について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ユニバーサルデザインを採用した</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外部印刷委託時とシステムでの再印刷時などで</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大幅に異なるデザインとした場合は、住民にとってわかりにくいものになる可能性が考えられますので、地方公共団体情報システム標準化基本方針を踏まえて検討してください。</a:t>
                      </a:r>
                      <a:endParaRPr lang="en-US" altLang="ja-JP" sz="1100" b="0" i="0" u="none" strike="noStrike" dirty="0">
                        <a:solidFill>
                          <a:schemeClr val="tx1"/>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1008000">
                <a:tc>
                  <a:txBody>
                    <a:bodyPr/>
                    <a:lstStyle/>
                    <a:p>
                      <a:pPr algn="ctr"/>
                      <a:r>
                        <a:rPr kumimoji="1" lang="en-US" altLang="ja-JP" sz="1100">
                          <a:latin typeface="BIZ UDPゴシック" panose="020B0400000000000000" pitchFamily="50" charset="-128"/>
                          <a:ea typeface="BIZ UDPゴシック" panose="020B0400000000000000" pitchFamily="50" charset="-128"/>
                        </a:rPr>
                        <a:t>2</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モノクロ</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カラーについて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前述の通りモノクロでもカラーでも伝わりやすさを考慮したデザイン</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を検討してください。</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なお、他の業務の帳票と統一感をとるために色味などを変更する場合は、本書でまとめている考え方なども参考に変更を行ってください。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（必ずこの色を使用してくださいという指定ではありませんが、変更する場合、見え方に特性がある方への配慮等含めて検討する必要があることはご考慮ください。）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1429735508"/>
                  </a:ext>
                </a:extLst>
              </a:tr>
              <a:tr h="15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3</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全般</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用紙サイズについて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デジタル庁の指定により基本的に専用サイズの用紙とするのではなく規定用紙（</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等）</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（厳密に</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である必要はなく外部印刷の場合ロール紙などを裁断する場合は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に対して一定量誤差は発生しますがそれを</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NG</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としているわけではありません。）</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なお、フォントサイズが小さくても問題ないと判断する場合、この</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A3</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デザインをそのまま</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４サイズに縮小すれば</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４としても使用することは可能です。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ただし、縮小した分印字される文字が小さくなることについての影響を検討の上で、実施してください。）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bl>
          </a:graphicData>
        </a:graphic>
      </p:graphicFrame>
    </p:spTree>
    <p:extLst>
      <p:ext uri="{BB962C8B-B14F-4D97-AF65-F5344CB8AC3E}">
        <p14:creationId xmlns:p14="http://schemas.microsoft.com/office/powerpoint/2010/main" val="27276625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2" y="134613"/>
            <a:ext cx="8434178"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2893803666"/>
              </p:ext>
            </p:extLst>
          </p:nvPr>
        </p:nvGraphicFramePr>
        <p:xfrm>
          <a:off x="271000" y="778299"/>
          <a:ext cx="8139534" cy="3033921"/>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284351">
                  <a:extLst>
                    <a:ext uri="{9D8B030D-6E8A-4147-A177-3AD203B41FA5}">
                      <a16:colId xmlns:a16="http://schemas.microsoft.com/office/drawing/2014/main" val="3348427244"/>
                    </a:ext>
                  </a:extLst>
                </a:gridCol>
                <a:gridCol w="5800684">
                  <a:extLst>
                    <a:ext uri="{9D8B030D-6E8A-4147-A177-3AD203B41FA5}">
                      <a16:colId xmlns:a16="http://schemas.microsoft.com/office/drawing/2014/main" val="676421179"/>
                    </a:ext>
                  </a:extLst>
                </a:gridCol>
              </a:tblGrid>
              <a:tr h="2885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693421">
                <a:tc>
                  <a:txBody>
                    <a:bodyPr/>
                    <a:lstStyle/>
                    <a:p>
                      <a:pPr algn="ctr"/>
                      <a:r>
                        <a:rPr kumimoji="1" lang="en-US" altLang="ja-JP" sz="1100" dirty="0">
                          <a:latin typeface="BIZ UDPゴシック" panose="020B0400000000000000" pitchFamily="50" charset="-128"/>
                          <a:ea typeface="BIZ UDPゴシック" panose="020B0400000000000000" pitchFamily="50" charset="-128"/>
                        </a:rPr>
                        <a:t>4</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宛名領域の文字数について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住記の標準仕様書</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で規定されている以下の文字数を想定しています。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住所：</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×3</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氏名：</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17</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×2</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行</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5</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宛名の窓のサイズについて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文字サイズが大きくなることで窓あき部も大きくする必要があるため、郵便法で規定の最大サイズの縦</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55mm×</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横１００</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mm</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を想定しています。</a:t>
                      </a:r>
                      <a:endParaRPr lang="en-US" altLang="ja-JP" sz="1100" b="0" u="none" strike="noStrike" dirty="0">
                        <a:solidFill>
                          <a:schemeClr val="tx1"/>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宛名のフォントサイズを小さくする場合の窓サイズの変更は適宜、実施してください。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648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６</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使用するフォントについて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共通機能要件で規定されているものに準拠します。基本的に氏名、住所等を表すものは</a:t>
                      </a:r>
                      <a:r>
                        <a:rPr lang="en-US" altLang="ja-JP" sz="1100" b="0" u="none" strike="noStrike" dirty="0" err="1">
                          <a:solidFill>
                            <a:srgbClr val="000000"/>
                          </a:solidFill>
                          <a:effectLst/>
                          <a:latin typeface="BIZ UDPゴシック" panose="020B0400000000000000" pitchFamily="50" charset="-128"/>
                          <a:ea typeface="BIZ UDPゴシック" panose="020B0400000000000000" pitchFamily="50" charset="-128"/>
                        </a:rPr>
                        <a:t>IPAmj</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明朝（市長名や市役所の所在地も同様）。それ以外は、</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BIZ</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　</a:t>
                      </a:r>
                      <a:r>
                        <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rPr>
                        <a:t>UDP</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の採用を想定していますが、</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このフォント自体は指定がないため、変更は可能です。</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79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7</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フォントサイズについて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可読性を考慮して</a:t>
                      </a:r>
                      <a:r>
                        <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rPr>
                        <a:t>12pt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から</a:t>
                      </a:r>
                      <a:r>
                        <a:rPr lang="en-US" altLang="ja-JP" sz="1100" b="0" i="0" u="none" strike="noStrike">
                          <a:solidFill>
                            <a:srgbClr val="000000"/>
                          </a:solidFill>
                          <a:effectLst/>
                          <a:latin typeface="BIZ UDPゴシック" panose="020B0400000000000000" pitchFamily="50" charset="-128"/>
                          <a:ea typeface="BIZ UDPゴシック" panose="020B0400000000000000" pitchFamily="50" charset="-128"/>
                        </a:rPr>
                        <a:t>14pt</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の間で作成</a:t>
                      </a:r>
                      <a:r>
                        <a:rPr lang="ja-JP" altLang="en-US" sz="1100" b="0" i="0" u="none" strike="noStrike" dirty="0">
                          <a:solidFill>
                            <a:schemeClr val="tx1"/>
                          </a:solidFill>
                          <a:effectLst/>
                          <a:latin typeface="BIZ UDPゴシック" panose="020B0400000000000000" pitchFamily="50" charset="-128"/>
                          <a:ea typeface="BIZ UDPゴシック" panose="020B0400000000000000" pitchFamily="50" charset="-128"/>
                        </a:rPr>
                        <a:t>することを想定していますが、</a:t>
                      </a: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被保険者氏名について外国人の場合はアルファベット表記となることから、文字切れがないようにサイズを小さくするなどはシステムや印刷業者が対応できるかを確認の上、適宜実施してください。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4294801894"/>
                  </a:ext>
                </a:extLst>
              </a:tr>
            </a:tbl>
          </a:graphicData>
        </a:graphic>
      </p:graphicFrame>
    </p:spTree>
    <p:extLst>
      <p:ext uri="{BB962C8B-B14F-4D97-AF65-F5344CB8AC3E}">
        <p14:creationId xmlns:p14="http://schemas.microsoft.com/office/powerpoint/2010/main" val="33532868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5AFB124-0B10-7326-F94F-45251D0891B0}"/>
              </a:ext>
            </a:extLst>
          </p:cNvPr>
          <p:cNvSpPr>
            <a:spLocks noGrp="1"/>
          </p:cNvSpPr>
          <p:nvPr>
            <p:ph type="title"/>
          </p:nvPr>
        </p:nvSpPr>
        <p:spPr>
          <a:xfrm>
            <a:off x="113191" y="134613"/>
            <a:ext cx="8589821" cy="369332"/>
          </a:xfrm>
        </p:spPr>
        <p:txBody>
          <a:bodyPr/>
          <a:lstStyle/>
          <a:p>
            <a:r>
              <a:rPr lang="ja-JP" altLang="en-US" dirty="0"/>
              <a:t>４</a:t>
            </a:r>
            <a:r>
              <a:rPr kumimoji="1" lang="en-US" altLang="ja-JP" dirty="0"/>
              <a:t>.</a:t>
            </a:r>
            <a:r>
              <a:rPr kumimoji="1" lang="ja-JP" altLang="en-US" dirty="0"/>
              <a:t>３</a:t>
            </a:r>
            <a:r>
              <a:rPr kumimoji="1" lang="en-US" altLang="ja-JP" dirty="0"/>
              <a:t>.</a:t>
            </a:r>
            <a:r>
              <a:rPr kumimoji="1" lang="ja-JP" altLang="en-US" dirty="0"/>
              <a:t>本書の内容に対しての変更について</a:t>
            </a:r>
          </a:p>
        </p:txBody>
      </p:sp>
      <p:graphicFrame>
        <p:nvGraphicFramePr>
          <p:cNvPr id="3" name="表 7">
            <a:extLst>
              <a:ext uri="{FF2B5EF4-FFF2-40B4-BE49-F238E27FC236}">
                <a16:creationId xmlns:a16="http://schemas.microsoft.com/office/drawing/2014/main" id="{5D974B55-3BBA-480A-63DE-F27821E39560}"/>
              </a:ext>
            </a:extLst>
          </p:cNvPr>
          <p:cNvGraphicFramePr>
            <a:graphicFrameLocks noGrp="1"/>
          </p:cNvGraphicFramePr>
          <p:nvPr>
            <p:extLst>
              <p:ext uri="{D42A27DB-BD31-4B8C-83A1-F6EECF244321}">
                <p14:modId xmlns:p14="http://schemas.microsoft.com/office/powerpoint/2010/main" val="3577394885"/>
              </p:ext>
            </p:extLst>
          </p:nvPr>
        </p:nvGraphicFramePr>
        <p:xfrm>
          <a:off x="280525" y="787824"/>
          <a:ext cx="8139534" cy="4068500"/>
        </p:xfrm>
        <a:graphic>
          <a:graphicData uri="http://schemas.openxmlformats.org/drawingml/2006/table">
            <a:tbl>
              <a:tblPr firstRow="1" bandRow="1">
                <a:tableStyleId>{5FD0F851-EC5A-4D38-B0AD-8093EC10F338}</a:tableStyleId>
              </a:tblPr>
              <a:tblGrid>
                <a:gridCol w="377843">
                  <a:extLst>
                    <a:ext uri="{9D8B030D-6E8A-4147-A177-3AD203B41FA5}">
                      <a16:colId xmlns:a16="http://schemas.microsoft.com/office/drawing/2014/main" val="3324624224"/>
                    </a:ext>
                  </a:extLst>
                </a:gridCol>
                <a:gridCol w="676656">
                  <a:extLst>
                    <a:ext uri="{9D8B030D-6E8A-4147-A177-3AD203B41FA5}">
                      <a16:colId xmlns:a16="http://schemas.microsoft.com/office/drawing/2014/main" val="802251964"/>
                    </a:ext>
                  </a:extLst>
                </a:gridCol>
                <a:gridCol w="1474851">
                  <a:extLst>
                    <a:ext uri="{9D8B030D-6E8A-4147-A177-3AD203B41FA5}">
                      <a16:colId xmlns:a16="http://schemas.microsoft.com/office/drawing/2014/main" val="3348427244"/>
                    </a:ext>
                  </a:extLst>
                </a:gridCol>
                <a:gridCol w="5610184">
                  <a:extLst>
                    <a:ext uri="{9D8B030D-6E8A-4147-A177-3AD203B41FA5}">
                      <a16:colId xmlns:a16="http://schemas.microsoft.com/office/drawing/2014/main" val="676421179"/>
                    </a:ext>
                  </a:extLst>
                </a:gridCol>
              </a:tblGrid>
              <a:tr h="288500">
                <a:tc>
                  <a:txBody>
                    <a:bodyPr/>
                    <a:lstStyle/>
                    <a:p>
                      <a:pPr algn="ctr"/>
                      <a:r>
                        <a:rPr kumimoji="1" lang="en-US" altLang="ja-JP" sz="1100">
                          <a:latin typeface="BIZ UDPゴシック" panose="020B0400000000000000" pitchFamily="50" charset="-128"/>
                          <a:ea typeface="BIZ UDPゴシック" panose="020B0400000000000000" pitchFamily="50" charset="-128"/>
                        </a:rPr>
                        <a:t>#</a:t>
                      </a:r>
                      <a:endParaRPr kumimoji="1" lang="ja-JP" altLang="en-US" sz="110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a:r>
                        <a:rPr kumimoji="1" lang="ja-JP" altLang="en-US" sz="1100">
                          <a:latin typeface="BIZ UDPゴシック" panose="020B0400000000000000" pitchFamily="50" charset="-128"/>
                          <a:ea typeface="BIZ UDPゴシック" panose="020B0400000000000000" pitchFamily="50" charset="-128"/>
                        </a:rPr>
                        <a:t>区分</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内容</a:t>
                      </a:r>
                    </a:p>
                  </a:txBody>
                  <a:tcPr marT="18000" marB="18000" anchor="ctr"/>
                </a:tc>
                <a:tc>
                  <a:txBody>
                    <a:bodyPr/>
                    <a:lstStyle/>
                    <a:p>
                      <a:pPr algn="ctr"/>
                      <a:r>
                        <a:rPr kumimoji="1" lang="ja-JP" altLang="en-US" sz="1100" dirty="0">
                          <a:latin typeface="BIZ UDPゴシック" panose="020B0400000000000000" pitchFamily="50" charset="-128"/>
                          <a:ea typeface="BIZ UDPゴシック" panose="020B0400000000000000" pitchFamily="50" charset="-128"/>
                        </a:rPr>
                        <a:t>考え方</a:t>
                      </a:r>
                      <a:endParaRPr kumimoji="1" lang="en-US" altLang="ja-JP" sz="1100" dirty="0">
                        <a:latin typeface="BIZ UDPゴシック" panose="020B0400000000000000" pitchFamily="50" charset="-128"/>
                        <a:ea typeface="BIZ UDPゴシック" panose="020B0400000000000000" pitchFamily="50" charset="-128"/>
                      </a:endParaRPr>
                    </a:p>
                  </a:txBody>
                  <a:tcPr marT="18000" marB="18000" anchor="ctr"/>
                </a:tc>
                <a:extLst>
                  <a:ext uri="{0D108BD9-81ED-4DB2-BD59-A6C34878D82A}">
                    <a16:rowId xmlns:a16="http://schemas.microsoft.com/office/drawing/2014/main" val="2399424419"/>
                  </a:ext>
                </a:extLst>
              </a:tr>
              <a:tr h="1800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８</a:t>
                      </a:r>
                    </a:p>
                  </a:txBody>
                  <a:tcPr marT="18000" marB="18000" anchor="ctr"/>
                </a:tc>
                <a:tc>
                  <a:txBody>
                    <a:bodyPr/>
                    <a:lstStyle/>
                    <a:p>
                      <a:pPr algn="ctr"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裏面</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帳票の裏面については、基本的には固定印字可能なものを配置</a:t>
                      </a:r>
                      <a:r>
                        <a:rPr lang="ja-JP" altLang="en-US" sz="1100" b="0" u="none" strike="noStrike" dirty="0">
                          <a:solidFill>
                            <a:schemeClr val="tx1"/>
                          </a:solidFill>
                          <a:effectLst/>
                          <a:latin typeface="BIZ UDPゴシック" panose="020B0400000000000000" pitchFamily="50" charset="-128"/>
                          <a:ea typeface="BIZ UDPゴシック" panose="020B0400000000000000" pitchFamily="50" charset="-128"/>
                        </a:rPr>
                        <a:t>する想定です。</a:t>
                      </a: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（問い合わせ先などを区毎に分割している等一部のケースは除く）</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ため、裏面については自治体にて記載が必要とする要素に応じて適宜、変更してください。（裏面記載事項は標準仕様書上、一般的に求められているものを記載しています。また、文言マスタにより一定の変更を自治体毎に可能としていますが、当該機能を活用しても変更できない。もしくは本紙とは別に別紙を封入しており、別紙側で説明を行っている等により変更の必要がある場合は適宜、変更してください。ただし、金額部分の通知内容など個人により変更となる部分を変更するとシステムのカスタマイズが必要になる可能性があるため、留意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601843975"/>
                  </a:ext>
                </a:extLst>
              </a:tr>
              <a:tr h="936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９</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文言の変更について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u="none" strike="noStrike" dirty="0">
                          <a:solidFill>
                            <a:srgbClr val="000000"/>
                          </a:solidFill>
                          <a:effectLst/>
                          <a:latin typeface="BIZ UDPゴシック" panose="020B0400000000000000" pitchFamily="50" charset="-128"/>
                          <a:ea typeface="BIZ UDPゴシック" panose="020B0400000000000000" pitchFamily="50" charset="-128"/>
                        </a:rPr>
                        <a:t>基本的に自治体毎に変更が必要となる個所は文言マスタにより変更可能となるように要件規定していますが、その規定では対応しきれないものを細やかに表したい場合は、外付けシステムで文言の設定内容を細分化する等の対応を行ってください。</a:t>
                      </a:r>
                      <a:endParaRPr lang="en-US" altLang="ja-JP" sz="1100" b="0" u="none" strike="noStrike" dirty="0">
                        <a:solidFill>
                          <a:srgbClr val="000000"/>
                        </a:solidFill>
                        <a:effectLst/>
                        <a:latin typeface="BIZ UDPゴシック" panose="020B0400000000000000" pitchFamily="50" charset="-128"/>
                        <a:ea typeface="BIZ UDPゴシック" panose="020B0400000000000000" pitchFamily="50" charset="-128"/>
                      </a:endParaRPr>
                    </a:p>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（固定印字項目については原則、皆様の意見を集約して規定しているため、変更は推奨とはしていません。）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682302891"/>
                  </a:ext>
                </a:extLst>
              </a:tr>
              <a:tr h="432000">
                <a:tc>
                  <a:txBody>
                    <a:bodyPr/>
                    <a:lstStyle/>
                    <a:p>
                      <a:pPr algn="ctr"/>
                      <a:r>
                        <a:rPr kumimoji="1" lang="ja-JP" altLang="en-US" sz="1100" dirty="0">
                          <a:latin typeface="BIZ UDPゴシック" panose="020B0400000000000000" pitchFamily="50" charset="-128"/>
                          <a:ea typeface="BIZ UDPゴシック" panose="020B0400000000000000" pitchFamily="50" charset="-128"/>
                        </a:rPr>
                        <a:t>１０</a:t>
                      </a: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印字項目の追加や配置の変更について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基本的には統一的なデザインとする観点、カスタマイズを必要とする要件が増加することから変更は推奨しません。</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823143383"/>
                  </a:ext>
                </a:extLst>
              </a:tr>
              <a:tr h="612000">
                <a:tc>
                  <a:txBody>
                    <a:bodyPr/>
                    <a:lstStyle/>
                    <a:p>
                      <a:pPr algn="ctr"/>
                      <a:r>
                        <a:rPr kumimoji="1" lang="en-US" altLang="ja-JP" sz="1100" dirty="0">
                          <a:latin typeface="BIZ UDPゴシック" panose="020B0400000000000000" pitchFamily="50" charset="-128"/>
                          <a:ea typeface="BIZ UDPゴシック" panose="020B0400000000000000" pitchFamily="50" charset="-128"/>
                        </a:rPr>
                        <a:t>11</a:t>
                      </a:r>
                      <a:endParaRPr kumimoji="1" lang="ja-JP" altLang="en-US" sz="1100" dirty="0">
                        <a:latin typeface="BIZ UDPゴシック" panose="020B0400000000000000" pitchFamily="50" charset="-128"/>
                        <a:ea typeface="BIZ UDPゴシック" panose="020B0400000000000000" pitchFamily="50" charset="-128"/>
                      </a:endParaRPr>
                    </a:p>
                  </a:txBody>
                  <a:tcPr marT="18000" marB="18000" anchor="ctr"/>
                </a:tc>
                <a:tc>
                  <a:txBody>
                    <a:bodyPr/>
                    <a:lstStyle/>
                    <a:p>
                      <a:pPr algn="ctr"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その他</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デザインの認証について</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tc>
                  <a:txBody>
                    <a:bodyPr/>
                    <a:lstStyle/>
                    <a:p>
                      <a:pPr algn="l" rtl="0" fontAlgn="ct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デザインを変更する場合や見直す場合に第三者的な機関に認証を取得する必要があるかなどのルールは規定しません。各自治体で規定されている考え方やガイドラインに従って実施要否を判断してください。</a:t>
                      </a:r>
                      <a:endParaRPr lang="en-US" altLang="ja-JP" sz="11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525" marR="9525" marT="9525" marB="0" anchor="ctr"/>
                </a:tc>
                <a:extLst>
                  <a:ext uri="{0D108BD9-81ED-4DB2-BD59-A6C34878D82A}">
                    <a16:rowId xmlns:a16="http://schemas.microsoft.com/office/drawing/2014/main" val="3189570454"/>
                  </a:ext>
                </a:extLst>
              </a:tr>
            </a:tbl>
          </a:graphicData>
        </a:graphic>
      </p:graphicFrame>
    </p:spTree>
    <p:extLst>
      <p:ext uri="{BB962C8B-B14F-4D97-AF65-F5344CB8AC3E}">
        <p14:creationId xmlns:p14="http://schemas.microsoft.com/office/powerpoint/2010/main" val="4716751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1194F5A-57C2-5F2E-A143-865E44C541A0}"/>
              </a:ext>
            </a:extLst>
          </p:cNvPr>
          <p:cNvSpPr>
            <a:spLocks noGrp="1"/>
          </p:cNvSpPr>
          <p:nvPr>
            <p:ph type="title"/>
          </p:nvPr>
        </p:nvSpPr>
        <p:spPr>
          <a:xfrm>
            <a:off x="566739" y="2365097"/>
            <a:ext cx="3752950" cy="424732"/>
          </a:xfrm>
        </p:spPr>
        <p:txBody>
          <a:bodyPr/>
          <a:lstStyle/>
          <a:p>
            <a:r>
              <a:rPr lang="ja-JP" altLang="en-US" dirty="0"/>
              <a:t>５</a:t>
            </a:r>
            <a:r>
              <a:rPr kumimoji="1" lang="en-US" altLang="ja-JP" dirty="0"/>
              <a:t>.</a:t>
            </a:r>
            <a:r>
              <a:rPr lang="ja-JP" altLang="en-US" dirty="0"/>
              <a:t>　</a:t>
            </a:r>
            <a:r>
              <a:rPr kumimoji="1" lang="ja-JP" altLang="en-US" sz="2400" dirty="0">
                <a:solidFill>
                  <a:schemeClr val="tx1"/>
                </a:solidFill>
                <a:latin typeface="BIZ UDPゴシック" panose="020B0400000000000000" pitchFamily="50" charset="-128"/>
                <a:ea typeface="BIZ UDPゴシック" panose="020B0400000000000000" pitchFamily="50" charset="-128"/>
              </a:rPr>
              <a:t>印刷発注時の注意事項</a:t>
            </a:r>
            <a:endParaRPr kumimoji="1" lang="ja-JP" altLang="en-US" dirty="0"/>
          </a:p>
        </p:txBody>
      </p:sp>
    </p:spTree>
    <p:extLst>
      <p:ext uri="{BB962C8B-B14F-4D97-AF65-F5344CB8AC3E}">
        <p14:creationId xmlns:p14="http://schemas.microsoft.com/office/powerpoint/2010/main" val="30146242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2157963" cy="397032"/>
          </a:xfrm>
        </p:spPr>
        <p:txBody>
          <a:bodyPr/>
          <a:lstStyle/>
          <a:p>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本書について</a:t>
            </a:r>
          </a:p>
        </p:txBody>
      </p:sp>
    </p:spTree>
    <p:extLst>
      <p:ext uri="{BB962C8B-B14F-4D97-AF65-F5344CB8AC3E}">
        <p14:creationId xmlns:p14="http://schemas.microsoft.com/office/powerpoint/2010/main" val="373699844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D6DB246-133A-84C8-FBFC-28C183DD647C}"/>
              </a:ext>
            </a:extLst>
          </p:cNvPr>
          <p:cNvSpPr>
            <a:spLocks noGrp="1"/>
          </p:cNvSpPr>
          <p:nvPr>
            <p:ph type="title"/>
          </p:nvPr>
        </p:nvSpPr>
        <p:spPr/>
        <p:txBody>
          <a:bodyPr/>
          <a:lstStyle/>
          <a:p>
            <a:r>
              <a:rPr lang="ja-JP" altLang="en-US" dirty="0"/>
              <a:t>５</a:t>
            </a:r>
            <a:r>
              <a:rPr kumimoji="1" lang="en-US" altLang="ja-JP" dirty="0"/>
              <a:t>.1. </a:t>
            </a:r>
            <a:r>
              <a:rPr lang="ja-JP" altLang="en-US" dirty="0"/>
              <a:t>大まかな流れ</a:t>
            </a:r>
            <a:endParaRPr kumimoji="1" lang="ja-JP" altLang="en-US" dirty="0"/>
          </a:p>
        </p:txBody>
      </p:sp>
      <p:sp>
        <p:nvSpPr>
          <p:cNvPr id="7" name="四角形: 角を丸くする 6">
            <a:extLst>
              <a:ext uri="{FF2B5EF4-FFF2-40B4-BE49-F238E27FC236}">
                <a16:creationId xmlns:a16="http://schemas.microsoft.com/office/drawing/2014/main" id="{5651A6E0-8462-E218-2B93-391875FCB052}"/>
              </a:ext>
            </a:extLst>
          </p:cNvPr>
          <p:cNvSpPr/>
          <p:nvPr/>
        </p:nvSpPr>
        <p:spPr bwMode="auto">
          <a:xfrm>
            <a:off x="2434505"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企画・編集・デザイン</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9" name="四角形: 角を丸くする 8">
            <a:extLst>
              <a:ext uri="{FF2B5EF4-FFF2-40B4-BE49-F238E27FC236}">
                <a16:creationId xmlns:a16="http://schemas.microsoft.com/office/drawing/2014/main" id="{7BEB4B23-520C-CAC2-E9F1-DEE9E916445F}"/>
              </a:ext>
            </a:extLst>
          </p:cNvPr>
          <p:cNvSpPr/>
          <p:nvPr/>
        </p:nvSpPr>
        <p:spPr bwMode="auto">
          <a:xfrm>
            <a:off x="4689622"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lang="ja-JP" altLang="en-US" sz="1400" b="1" dirty="0">
                <a:solidFill>
                  <a:schemeClr val="tx1"/>
                </a:solidFill>
                <a:latin typeface="BIZ UDPゴシック" panose="020B0400000000000000" pitchFamily="50" charset="-128"/>
                <a:ea typeface="BIZ UDPゴシック" panose="020B0400000000000000" pitchFamily="50" charset="-128"/>
              </a:rPr>
              <a:t>印刷</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10" name="四角形: 角を丸くする 9">
            <a:extLst>
              <a:ext uri="{FF2B5EF4-FFF2-40B4-BE49-F238E27FC236}">
                <a16:creationId xmlns:a16="http://schemas.microsoft.com/office/drawing/2014/main" id="{51AA5DD7-CB43-D7DF-108E-4DEB1A6DCD8F}"/>
              </a:ext>
            </a:extLst>
          </p:cNvPr>
          <p:cNvSpPr/>
          <p:nvPr/>
        </p:nvSpPr>
        <p:spPr bwMode="auto">
          <a:xfrm>
            <a:off x="6944738" y="1346653"/>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加工</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21" name="テキスト ボックス 20">
            <a:extLst>
              <a:ext uri="{FF2B5EF4-FFF2-40B4-BE49-F238E27FC236}">
                <a16:creationId xmlns:a16="http://schemas.microsoft.com/office/drawing/2014/main" id="{2C83EF4B-586E-E09E-3955-8BBEEC0841F7}"/>
              </a:ext>
            </a:extLst>
          </p:cNvPr>
          <p:cNvSpPr txBox="1"/>
          <p:nvPr/>
        </p:nvSpPr>
        <p:spPr>
          <a:xfrm>
            <a:off x="194225" y="771525"/>
            <a:ext cx="8770388" cy="387798"/>
          </a:xfrm>
          <a:prstGeom prst="rect">
            <a:avLst/>
          </a:prstGeom>
          <a:noFill/>
        </p:spPr>
        <p:txBody>
          <a:bodyPr wrap="square" lIns="0" tIns="0" rIns="0" bIns="0" rtlCol="0">
            <a:spAutoFit/>
          </a:bodyPr>
          <a:lstStyle/>
          <a:p>
            <a:r>
              <a:rPr kumimoji="1" lang="ja-JP" altLang="en-US" sz="1400" dirty="0">
                <a:solidFill>
                  <a:schemeClr val="tx1"/>
                </a:solidFill>
                <a:latin typeface="BIZ UDPゴシック" panose="020B0400000000000000" pitchFamily="50" charset="-128"/>
                <a:ea typeface="BIZ UDPゴシック" panose="020B0400000000000000" pitchFamily="50" charset="-128"/>
              </a:rPr>
              <a:t>印刷会社に印刷を依頼する際の大まかな工程は次のとおりです。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細かい工程や各工程に掛かる期間は印刷会社によって異なるため、発注する印刷会社と調整が必要になります。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32" name="四角形: 角を丸くする 31">
            <a:extLst>
              <a:ext uri="{FF2B5EF4-FFF2-40B4-BE49-F238E27FC236}">
                <a16:creationId xmlns:a16="http://schemas.microsoft.com/office/drawing/2014/main" id="{0CD3EB59-93DD-B55E-05ED-E294A639D886}"/>
              </a:ext>
            </a:extLst>
          </p:cNvPr>
          <p:cNvSpPr/>
          <p:nvPr/>
        </p:nvSpPr>
        <p:spPr bwMode="auto">
          <a:xfrm>
            <a:off x="179388" y="1333047"/>
            <a:ext cx="2019875" cy="498611"/>
          </a:xfrm>
          <a:prstGeom prst="roundRect">
            <a:avLst>
              <a:gd name="adj" fmla="val 29318"/>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400" b="1" dirty="0">
                <a:solidFill>
                  <a:schemeClr val="tx1"/>
                </a:solidFill>
                <a:latin typeface="BIZ UDPゴシック" panose="020B0400000000000000" pitchFamily="50" charset="-128"/>
                <a:ea typeface="BIZ UDPゴシック" panose="020B0400000000000000" pitchFamily="50" charset="-128"/>
              </a:rPr>
              <a:t>見積もり</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33" name="二等辺三角形 32">
            <a:extLst>
              <a:ext uri="{FF2B5EF4-FFF2-40B4-BE49-F238E27FC236}">
                <a16:creationId xmlns:a16="http://schemas.microsoft.com/office/drawing/2014/main" id="{06C01ADB-56B7-D4BF-209E-175FA66CCA64}"/>
              </a:ext>
            </a:extLst>
          </p:cNvPr>
          <p:cNvSpPr/>
          <p:nvPr/>
        </p:nvSpPr>
        <p:spPr bwMode="auto">
          <a:xfrm rot="5400000">
            <a:off x="2253801"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4" name="二等辺三角形 33">
            <a:extLst>
              <a:ext uri="{FF2B5EF4-FFF2-40B4-BE49-F238E27FC236}">
                <a16:creationId xmlns:a16="http://schemas.microsoft.com/office/drawing/2014/main" id="{CDE8C3A4-F553-CBEA-BE49-9D8B65AE164B}"/>
              </a:ext>
            </a:extLst>
          </p:cNvPr>
          <p:cNvSpPr/>
          <p:nvPr/>
        </p:nvSpPr>
        <p:spPr bwMode="auto">
          <a:xfrm rot="5400000">
            <a:off x="4509429"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5" name="二等辺三角形 34">
            <a:extLst>
              <a:ext uri="{FF2B5EF4-FFF2-40B4-BE49-F238E27FC236}">
                <a16:creationId xmlns:a16="http://schemas.microsoft.com/office/drawing/2014/main" id="{B53F8011-9974-B72F-23D7-EA394F7BB51A}"/>
              </a:ext>
            </a:extLst>
          </p:cNvPr>
          <p:cNvSpPr/>
          <p:nvPr/>
        </p:nvSpPr>
        <p:spPr bwMode="auto">
          <a:xfrm rot="5400000">
            <a:off x="6771155" y="1536945"/>
            <a:ext cx="145215" cy="118025"/>
          </a:xfrm>
          <a:prstGeom prst="triangle">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endParaRPr lang="ja-JP" altLang="en-US" sz="1800" b="1">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3A90A78B-DA9D-6525-BC65-0E96F59F5B9C}"/>
              </a:ext>
            </a:extLst>
          </p:cNvPr>
          <p:cNvSpPr txBox="1"/>
          <p:nvPr/>
        </p:nvSpPr>
        <p:spPr>
          <a:xfrm>
            <a:off x="243450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帳票サンプルのデータを基に、</a:t>
            </a:r>
            <a:br>
              <a:rPr lang="en-US" altLang="ja-JP" sz="1050" dirty="0">
                <a:solidFill>
                  <a:schemeClr val="tx1"/>
                </a:solidFill>
                <a:latin typeface="BIZ UDPゴシック" panose="020B0400000000000000" pitchFamily="50" charset="-128"/>
                <a:ea typeface="BIZ UDPゴシック" panose="020B0400000000000000" pitchFamily="50" charset="-128"/>
              </a:rPr>
            </a:br>
            <a:r>
              <a:rPr lang="ja-JP" altLang="en-US" sz="1050" dirty="0">
                <a:solidFill>
                  <a:schemeClr val="tx1"/>
                </a:solidFill>
                <a:latin typeface="BIZ UDPゴシック" panose="020B0400000000000000" pitchFamily="50" charset="-128"/>
                <a:ea typeface="BIZ UDPゴシック" panose="020B0400000000000000" pitchFamily="50" charset="-128"/>
              </a:rPr>
              <a:t>帳票に印刷する内容を検討します。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17FB5893-891B-4B2B-0A22-4D8E6C6B82E2}"/>
              </a:ext>
            </a:extLst>
          </p:cNvPr>
          <p:cNvSpPr txBox="1"/>
          <p:nvPr/>
        </p:nvSpPr>
        <p:spPr>
          <a:xfrm>
            <a:off x="46900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プリプレス工程で作成したデータを基に、印刷を行います。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8" name="テキスト ボックス 37">
            <a:extLst>
              <a:ext uri="{FF2B5EF4-FFF2-40B4-BE49-F238E27FC236}">
                <a16:creationId xmlns:a16="http://schemas.microsoft.com/office/drawing/2014/main" id="{2EB6A727-FE87-D3B8-4808-9E3497969C40}"/>
              </a:ext>
            </a:extLst>
          </p:cNvPr>
          <p:cNvSpPr txBox="1"/>
          <p:nvPr/>
        </p:nvSpPr>
        <p:spPr>
          <a:xfrm>
            <a:off x="6968405" y="194336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印刷した用紙に対して裁断や折り等の加工を施します。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sp>
        <p:nvSpPr>
          <p:cNvPr id="39" name="テキスト ボックス 38">
            <a:extLst>
              <a:ext uri="{FF2B5EF4-FFF2-40B4-BE49-F238E27FC236}">
                <a16:creationId xmlns:a16="http://schemas.microsoft.com/office/drawing/2014/main" id="{B9DD92E0-799D-DAA4-2B0D-970429E6A049}"/>
              </a:ext>
            </a:extLst>
          </p:cNvPr>
          <p:cNvSpPr txBox="1"/>
          <p:nvPr/>
        </p:nvSpPr>
        <p:spPr>
          <a:xfrm>
            <a:off x="194225" y="1950986"/>
            <a:ext cx="1996630" cy="323165"/>
          </a:xfrm>
          <a:prstGeom prst="rect">
            <a:avLst/>
          </a:prstGeom>
          <a:noFill/>
        </p:spPr>
        <p:txBody>
          <a:bodyPr wrap="square" lIns="0" tIns="0" rIns="0" bIns="0" rtlCol="0">
            <a:spAutoFit/>
          </a:bodyPr>
          <a:lstStyle/>
          <a:p>
            <a:pPr>
              <a:lnSpc>
                <a:spcPct val="100000"/>
              </a:lnSpc>
            </a:pPr>
            <a:r>
              <a:rPr lang="ja-JP" altLang="en-US" sz="1050" dirty="0">
                <a:solidFill>
                  <a:schemeClr val="tx1"/>
                </a:solidFill>
                <a:latin typeface="BIZ UDPゴシック" panose="020B0400000000000000" pitchFamily="50" charset="-128"/>
                <a:ea typeface="BIZ UDPゴシック" panose="020B0400000000000000" pitchFamily="50" charset="-128"/>
              </a:rPr>
              <a:t>印刷の仕様を検討・決定し、日程や費用を見積もります。</a:t>
            </a:r>
            <a:endParaRPr lang="en-US" altLang="ja-JP" sz="1050" dirty="0">
              <a:solidFill>
                <a:schemeClr val="tx1"/>
              </a:solidFill>
              <a:latin typeface="BIZ UDPゴシック" panose="020B0400000000000000" pitchFamily="50" charset="-128"/>
              <a:ea typeface="BIZ UDPゴシック" panose="020B0400000000000000" pitchFamily="50" charset="-128"/>
            </a:endParaRPr>
          </a:p>
        </p:txBody>
      </p:sp>
      <p:grpSp>
        <p:nvGrpSpPr>
          <p:cNvPr id="3" name="グループ化 2">
            <a:extLst>
              <a:ext uri="{FF2B5EF4-FFF2-40B4-BE49-F238E27FC236}">
                <a16:creationId xmlns:a16="http://schemas.microsoft.com/office/drawing/2014/main" id="{DA484409-C0E5-2664-B67A-141369C931EE}"/>
              </a:ext>
            </a:extLst>
          </p:cNvPr>
          <p:cNvGrpSpPr/>
          <p:nvPr/>
        </p:nvGrpSpPr>
        <p:grpSpPr>
          <a:xfrm>
            <a:off x="194225" y="3443618"/>
            <a:ext cx="8770810" cy="854006"/>
            <a:chOff x="194225" y="2451118"/>
            <a:chExt cx="8770810" cy="854006"/>
          </a:xfrm>
        </p:grpSpPr>
        <p:sp>
          <p:nvSpPr>
            <p:cNvPr id="40" name="テキスト ボックス 39">
              <a:extLst>
                <a:ext uri="{FF2B5EF4-FFF2-40B4-BE49-F238E27FC236}">
                  <a16:creationId xmlns:a16="http://schemas.microsoft.com/office/drawing/2014/main" id="{4B85E70C-7753-00C0-8A8E-2EDE9603ECA2}"/>
                </a:ext>
              </a:extLst>
            </p:cNvPr>
            <p:cNvSpPr txBox="1"/>
            <p:nvPr/>
          </p:nvSpPr>
          <p:spPr>
            <a:xfrm>
              <a:off x="2434505" y="2458738"/>
              <a:ext cx="1996630" cy="692497"/>
            </a:xfrm>
            <a:prstGeom prst="rect">
              <a:avLst/>
            </a:prstGeom>
            <a:noFill/>
          </p:spPr>
          <p:txBody>
            <a:bodyPr wrap="square" lIns="0" tIns="0" rIns="0" bIns="0" rtlCol="0">
              <a:spAutoFit/>
            </a:bodyPr>
            <a:lstStyle/>
            <a:p>
              <a:pPr>
                <a:lnSpc>
                  <a:spcPct val="100000"/>
                </a:lnSpc>
                <a:spcAft>
                  <a:spcPts val="6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600"/>
                </a:spcAft>
              </a:pPr>
              <a:r>
                <a:rPr lang="ja-JP" altLang="en-US" sz="1000" dirty="0">
                  <a:solidFill>
                    <a:schemeClr val="tx1"/>
                  </a:solidFill>
                  <a:latin typeface="BIZ UDPゴシック" panose="020B0400000000000000" pitchFamily="50" charset="-128"/>
                  <a:ea typeface="BIZ UDPゴシック" panose="020B0400000000000000" pitchFamily="50" charset="-128"/>
                </a:rPr>
                <a:t>帳票サンプルデータと自治体の指示に基づき、版下原稿データを作成</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1" name="テキスト ボックス 40">
              <a:extLst>
                <a:ext uri="{FF2B5EF4-FFF2-40B4-BE49-F238E27FC236}">
                  <a16:creationId xmlns:a16="http://schemas.microsoft.com/office/drawing/2014/main" id="{A844A817-FB6A-8C5A-4769-A64E13A2E2DB}"/>
                </a:ext>
              </a:extLst>
            </p:cNvPr>
            <p:cNvSpPr txBox="1"/>
            <p:nvPr/>
          </p:nvSpPr>
          <p:spPr>
            <a:xfrm>
              <a:off x="4690025" y="2458738"/>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印刷機の色補正、校正刷り（試し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刷り）を実施し、自治体に確認を依頼する。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問題がなければ、本番印刷を行う。</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2" name="テキスト ボックス 41">
              <a:extLst>
                <a:ext uri="{FF2B5EF4-FFF2-40B4-BE49-F238E27FC236}">
                  <a16:creationId xmlns:a16="http://schemas.microsoft.com/office/drawing/2014/main" id="{BD62FDF3-CBA0-1E48-FE9A-8DF4E62FBB0E}"/>
                </a:ext>
              </a:extLst>
            </p:cNvPr>
            <p:cNvSpPr txBox="1"/>
            <p:nvPr/>
          </p:nvSpPr>
          <p:spPr>
            <a:xfrm>
              <a:off x="6968405" y="2451118"/>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刷り上がった帳票に対して各種加工を行い、自治体に納品する。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sp>
          <p:nvSpPr>
            <p:cNvPr id="43" name="テキスト ボックス 42">
              <a:extLst>
                <a:ext uri="{FF2B5EF4-FFF2-40B4-BE49-F238E27FC236}">
                  <a16:creationId xmlns:a16="http://schemas.microsoft.com/office/drawing/2014/main" id="{9983377B-40B7-F711-C2A1-B61097531231}"/>
                </a:ext>
              </a:extLst>
            </p:cNvPr>
            <p:cNvSpPr txBox="1"/>
            <p:nvPr/>
          </p:nvSpPr>
          <p:spPr>
            <a:xfrm>
              <a:off x="194225" y="2458738"/>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chemeClr val="tx1"/>
                  </a:solidFill>
                  <a:latin typeface="BIZ UDPゴシック" panose="020B0400000000000000" pitchFamily="50" charset="-128"/>
                  <a:ea typeface="BIZ UDPゴシック" panose="020B0400000000000000" pitchFamily="50" charset="-128"/>
                </a:rPr>
                <a:t>▼印刷会社が実施すること</a:t>
              </a:r>
              <a:endParaRPr lang="en-US" altLang="ja-JP" sz="1000" b="1" dirty="0">
                <a:solidFill>
                  <a:schemeClr val="tx1"/>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chemeClr val="tx1"/>
                  </a:solidFill>
                  <a:latin typeface="BIZ UDPゴシック" panose="020B0400000000000000" pitchFamily="50" charset="-128"/>
                  <a:ea typeface="BIZ UDPゴシック" panose="020B0400000000000000" pitchFamily="50" charset="-128"/>
                </a:rPr>
                <a:t>印刷部数、色数、用紙の種類等から印刷方法や加工方法を検討し、</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各工程に掛かる期間や費用を</a:t>
              </a:r>
              <a:br>
                <a:rPr lang="en-US" altLang="ja-JP" sz="1000" dirty="0">
                  <a:solidFill>
                    <a:schemeClr val="tx1"/>
                  </a:solidFill>
                  <a:latin typeface="BIZ UDPゴシック" panose="020B0400000000000000" pitchFamily="50" charset="-128"/>
                  <a:ea typeface="BIZ UDPゴシック" panose="020B0400000000000000" pitchFamily="50" charset="-128"/>
                </a:rPr>
              </a:br>
              <a:r>
                <a:rPr lang="ja-JP" altLang="en-US" sz="1000" dirty="0">
                  <a:solidFill>
                    <a:schemeClr val="tx1"/>
                  </a:solidFill>
                  <a:latin typeface="BIZ UDPゴシック" panose="020B0400000000000000" pitchFamily="50" charset="-128"/>
                  <a:ea typeface="BIZ UDPゴシック" panose="020B0400000000000000" pitchFamily="50" charset="-128"/>
                </a:rPr>
                <a:t>見積もる。</a:t>
              </a:r>
              <a:endParaRPr lang="en-US" altLang="ja-JP" sz="1000" dirty="0">
                <a:solidFill>
                  <a:schemeClr val="tx1"/>
                </a:solidFill>
                <a:latin typeface="BIZ UDPゴシック" panose="020B0400000000000000" pitchFamily="50" charset="-128"/>
                <a:ea typeface="BIZ UDPゴシック" panose="020B0400000000000000" pitchFamily="50" charset="-128"/>
              </a:endParaRPr>
            </a:p>
          </p:txBody>
        </p:sp>
      </p:grpSp>
      <p:grpSp>
        <p:nvGrpSpPr>
          <p:cNvPr id="5" name="グループ化 4">
            <a:extLst>
              <a:ext uri="{FF2B5EF4-FFF2-40B4-BE49-F238E27FC236}">
                <a16:creationId xmlns:a16="http://schemas.microsoft.com/office/drawing/2014/main" id="{872EC0C2-BCDF-BF70-156C-FEC3D5BACF8C}"/>
              </a:ext>
            </a:extLst>
          </p:cNvPr>
          <p:cNvGrpSpPr/>
          <p:nvPr/>
        </p:nvGrpSpPr>
        <p:grpSpPr>
          <a:xfrm>
            <a:off x="194225" y="2451118"/>
            <a:ext cx="8770810" cy="846386"/>
            <a:chOff x="194225" y="3420696"/>
            <a:chExt cx="8770810" cy="846386"/>
          </a:xfrm>
        </p:grpSpPr>
        <p:sp>
          <p:nvSpPr>
            <p:cNvPr id="44" name="テキスト ボックス 43">
              <a:extLst>
                <a:ext uri="{FF2B5EF4-FFF2-40B4-BE49-F238E27FC236}">
                  <a16:creationId xmlns:a16="http://schemas.microsoft.com/office/drawing/2014/main" id="{34C30DA8-40EC-B279-9B54-4FB8562A056C}"/>
                </a:ext>
              </a:extLst>
            </p:cNvPr>
            <p:cNvSpPr txBox="1"/>
            <p:nvPr/>
          </p:nvSpPr>
          <p:spPr>
            <a:xfrm>
              <a:off x="19422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印刷部数、色数（白黒</a:t>
              </a:r>
              <a:r>
                <a:rPr lang="en-US" altLang="ja-JP" sz="1000" dirty="0">
                  <a:solidFill>
                    <a:srgbClr val="FF0066"/>
                  </a:solidFill>
                  <a:latin typeface="BIZ UDPゴシック" panose="020B0400000000000000" pitchFamily="50" charset="-128"/>
                  <a:ea typeface="BIZ UDPゴシック" panose="020B0400000000000000" pitchFamily="50" charset="-128"/>
                </a:rPr>
                <a:t>/</a:t>
              </a: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フルカラー）、切り欠き加工の有無、封入・発送</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工程まで依頼するかどうかを検討し、印刷会社に見積を依頼する。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5" name="テキスト ボックス 44">
              <a:extLst>
                <a:ext uri="{FF2B5EF4-FFF2-40B4-BE49-F238E27FC236}">
                  <a16:creationId xmlns:a16="http://schemas.microsoft.com/office/drawing/2014/main" id="{A23C53A0-389F-B150-C24F-3220C9D797C4}"/>
                </a:ext>
              </a:extLst>
            </p:cNvPr>
            <p:cNvSpPr txBox="1"/>
            <p:nvPr/>
          </p:nvSpPr>
          <p:spPr>
            <a:xfrm>
              <a:off x="2434505" y="3420696"/>
              <a:ext cx="1996630" cy="807913"/>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広域連合や市区町村・被保険者・</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期間ごとに異なる情報等、帳票に</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印字する入力情報を用意して、</a:t>
              </a:r>
              <a:br>
                <a:rPr lang="en-US" altLang="ja-JP" sz="1000" dirty="0">
                  <a:solidFill>
                    <a:srgbClr val="FF0066"/>
                  </a:solidFill>
                  <a:latin typeface="BIZ UDPゴシック" panose="020B0400000000000000" pitchFamily="50" charset="-128"/>
                  <a:ea typeface="BIZ UDPゴシック" panose="020B0400000000000000" pitchFamily="50" charset="-128"/>
                </a:rPr>
              </a:br>
              <a:r>
                <a:rPr lang="ja-JP" altLang="en-US" sz="1000" dirty="0">
                  <a:solidFill>
                    <a:srgbClr val="FF0066"/>
                  </a:solidFill>
                  <a:latin typeface="BIZ UDPゴシック" panose="020B0400000000000000" pitchFamily="50" charset="-128"/>
                  <a:ea typeface="BIZ UDPゴシック" panose="020B0400000000000000" pitchFamily="50" charset="-128"/>
                </a:rPr>
                <a:t>印刷会社に引き渡す。</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6" name="テキスト ボックス 45">
              <a:extLst>
                <a:ext uri="{FF2B5EF4-FFF2-40B4-BE49-F238E27FC236}">
                  <a16:creationId xmlns:a16="http://schemas.microsoft.com/office/drawing/2014/main" id="{DFAB8F3B-B971-DADE-FAF7-30FD93BDBD3B}"/>
                </a:ext>
              </a:extLst>
            </p:cNvPr>
            <p:cNvSpPr txBox="1"/>
            <p:nvPr/>
          </p:nvSpPr>
          <p:spPr>
            <a:xfrm>
              <a:off x="4690025" y="3420696"/>
              <a:ext cx="1996630" cy="846386"/>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フルカラー印刷の場合は、印刷会社に印刷機の色補正を依頼する。</a:t>
              </a: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校正刷りについて、記載内容や色に問題がないか確認する。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sp>
          <p:nvSpPr>
            <p:cNvPr id="48" name="テキスト ボックス 47">
              <a:extLst>
                <a:ext uri="{FF2B5EF4-FFF2-40B4-BE49-F238E27FC236}">
                  <a16:creationId xmlns:a16="http://schemas.microsoft.com/office/drawing/2014/main" id="{F3009A63-0C70-CEF7-CFDF-8638798870BE}"/>
                </a:ext>
              </a:extLst>
            </p:cNvPr>
            <p:cNvSpPr txBox="1"/>
            <p:nvPr/>
          </p:nvSpPr>
          <p:spPr>
            <a:xfrm>
              <a:off x="6968405" y="3420696"/>
              <a:ext cx="1996630" cy="500137"/>
            </a:xfrm>
            <a:prstGeom prst="rect">
              <a:avLst/>
            </a:prstGeom>
            <a:noFill/>
          </p:spPr>
          <p:txBody>
            <a:bodyPr wrap="square" lIns="0" tIns="0" rIns="0" bIns="0" rtlCol="0">
              <a:spAutoFit/>
            </a:bodyPr>
            <a:lstStyle/>
            <a:p>
              <a:pPr>
                <a:lnSpc>
                  <a:spcPct val="100000"/>
                </a:lnSpc>
                <a:spcAft>
                  <a:spcPts val="300"/>
                </a:spcAft>
              </a:pPr>
              <a:r>
                <a:rPr lang="ja-JP" altLang="en-US" sz="1000" b="1" dirty="0">
                  <a:solidFill>
                    <a:srgbClr val="FF0066"/>
                  </a:solidFill>
                  <a:latin typeface="BIZ UDPゴシック" panose="020B0400000000000000" pitchFamily="50" charset="-128"/>
                  <a:ea typeface="BIZ UDPゴシック" panose="020B0400000000000000" pitchFamily="50" charset="-128"/>
                </a:rPr>
                <a:t>▼自治体が実施すること</a:t>
              </a:r>
              <a:endParaRPr lang="en-US" altLang="ja-JP" sz="1000" b="1" dirty="0">
                <a:solidFill>
                  <a:srgbClr val="FF0066"/>
                </a:solidFill>
                <a:latin typeface="BIZ UDPゴシック" panose="020B0400000000000000" pitchFamily="50" charset="-128"/>
                <a:ea typeface="BIZ UDPゴシック" panose="020B0400000000000000" pitchFamily="50" charset="-128"/>
              </a:endParaRPr>
            </a:p>
            <a:p>
              <a:pPr>
                <a:lnSpc>
                  <a:spcPct val="100000"/>
                </a:lnSpc>
                <a:spcAft>
                  <a:spcPts val="300"/>
                </a:spcAft>
              </a:pPr>
              <a:r>
                <a:rPr lang="ja-JP" altLang="en-US" sz="1000" dirty="0">
                  <a:solidFill>
                    <a:srgbClr val="FF0066"/>
                  </a:solidFill>
                  <a:latin typeface="BIZ UDPゴシック" panose="020B0400000000000000" pitchFamily="50" charset="-128"/>
                  <a:ea typeface="BIZ UDPゴシック" panose="020B0400000000000000" pitchFamily="50" charset="-128"/>
                </a:rPr>
                <a:t>印刷会社からの納品物の仕上がりを確認する。</a:t>
              </a:r>
              <a:endParaRPr lang="en-US" altLang="ja-JP" sz="1000" dirty="0">
                <a:solidFill>
                  <a:srgbClr val="FF0066"/>
                </a:solidFill>
                <a:latin typeface="BIZ UDPゴシック" panose="020B0400000000000000" pitchFamily="50" charset="-128"/>
                <a:ea typeface="BIZ UDPゴシック" panose="020B0400000000000000" pitchFamily="50" charset="-128"/>
              </a:endParaRPr>
            </a:p>
          </p:txBody>
        </p:sp>
      </p:grpSp>
      <p:sp>
        <p:nvSpPr>
          <p:cNvPr id="49" name="テキスト ボックス 48">
            <a:extLst>
              <a:ext uri="{FF2B5EF4-FFF2-40B4-BE49-F238E27FC236}">
                <a16:creationId xmlns:a16="http://schemas.microsoft.com/office/drawing/2014/main" id="{75995621-002D-C3A7-4934-9677DD30ADDC}"/>
              </a:ext>
            </a:extLst>
          </p:cNvPr>
          <p:cNvSpPr txBox="1"/>
          <p:nvPr/>
        </p:nvSpPr>
        <p:spPr>
          <a:xfrm>
            <a:off x="194225" y="4579709"/>
            <a:ext cx="8531764" cy="304699"/>
          </a:xfrm>
          <a:prstGeom prst="rect">
            <a:avLst/>
          </a:prstGeom>
          <a:noFill/>
        </p:spPr>
        <p:txBody>
          <a:bodyPr wrap="square" lIns="0" tIns="0" rIns="0" bIns="0" rtlCol="0">
            <a:spAutoFit/>
          </a:bodyPr>
          <a:lstStyle/>
          <a:p>
            <a:pPr marL="123825" indent="-123825"/>
            <a:r>
              <a:rPr lang="en-US" altLang="ja-JP" sz="1100" dirty="0">
                <a:solidFill>
                  <a:schemeClr val="tx1"/>
                </a:solidFill>
                <a:latin typeface="BIZ UDPゴシック" panose="020B0400000000000000" pitchFamily="50" charset="-128"/>
                <a:ea typeface="BIZ UDPゴシック" panose="020B0400000000000000" pitchFamily="50" charset="-128"/>
              </a:rPr>
              <a:t>※</a:t>
            </a:r>
            <a:r>
              <a:rPr lang="ja-JP" altLang="en-US" sz="1100" dirty="0">
                <a:solidFill>
                  <a:schemeClr val="tx1"/>
                </a:solidFill>
                <a:latin typeface="BIZ UDPゴシック" panose="020B0400000000000000" pitchFamily="50" charset="-128"/>
                <a:ea typeface="BIZ UDPゴシック" panose="020B0400000000000000" pitchFamily="50" charset="-128"/>
              </a:rPr>
              <a:t>封筒への封入や発送まで印刷会社に依頼する場合には、加工の後に封入・発送の工程が発生します。</a:t>
            </a:r>
            <a:br>
              <a:rPr lang="en-US" altLang="ja-JP" sz="1100" dirty="0">
                <a:solidFill>
                  <a:schemeClr val="tx1"/>
                </a:solidFill>
                <a:latin typeface="BIZ UDPゴシック" panose="020B0400000000000000" pitchFamily="50" charset="-128"/>
                <a:ea typeface="BIZ UDPゴシック" panose="020B0400000000000000" pitchFamily="50" charset="-128"/>
              </a:rPr>
            </a:br>
            <a:r>
              <a:rPr lang="ja-JP" altLang="en-US" sz="1100" dirty="0">
                <a:solidFill>
                  <a:schemeClr val="tx1"/>
                </a:solidFill>
                <a:latin typeface="BIZ UDPゴシック" panose="020B0400000000000000" pitchFamily="50" charset="-128"/>
                <a:ea typeface="BIZ UDPゴシック" panose="020B0400000000000000" pitchFamily="50" charset="-128"/>
              </a:rPr>
              <a:t>発送を依頼する場合の納品物確認については、印刷会社と調整が必要になります。</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8786551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341862" y="3267756"/>
            <a:ext cx="3568294"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使用フォント</a:t>
            </a:r>
            <a:r>
              <a:rPr kumimoji="1" lang="ja-JP" altLang="en-US" sz="1400" b="1" dirty="0">
                <a:solidFill>
                  <a:schemeClr val="tx1"/>
                </a:solidFill>
                <a:latin typeface="BIZ UDPゴシック" panose="020B0400000000000000" pitchFamily="50" charset="-128"/>
                <a:ea typeface="BIZ UDPゴシック" panose="020B0400000000000000" pitchFamily="50" charset="-128"/>
              </a:rPr>
              <a:t>（印刷会社が用意）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341861" y="3531040"/>
            <a:ext cx="6980265" cy="553998"/>
          </a:xfrm>
          <a:prstGeom prst="rect">
            <a:avLst/>
          </a:prstGeom>
          <a:noFill/>
        </p:spPr>
        <p:txBody>
          <a:bodyPr wrap="square" lIns="0" tIns="0" rIns="0" bIns="0" rtlCol="0">
            <a:spAutoFit/>
          </a:bodyPr>
          <a:lstStyle/>
          <a:p>
            <a:pPr marL="180000" indent="-180000">
              <a:lnSpc>
                <a:spcPct val="100000"/>
              </a:lnSpc>
              <a:buFont typeface="Arial" panose="020B0604020202020204" pitchFamily="34" charset="0"/>
              <a:buChar char="•"/>
            </a:pPr>
            <a:r>
              <a:rPr lang="en-US" altLang="ja-JP" sz="1200" dirty="0" err="1">
                <a:solidFill>
                  <a:schemeClr val="tx1"/>
                </a:solidFill>
                <a:latin typeface="BIZ UDPゴシック" panose="020B0400000000000000" pitchFamily="50" charset="-128"/>
                <a:ea typeface="BIZ UDPゴシック" panose="020B0400000000000000" pitchFamily="50" charset="-128"/>
              </a:rPr>
              <a:t>IPAmj</a:t>
            </a:r>
            <a:r>
              <a:rPr lang="ja-JP" altLang="en-US" sz="1200" dirty="0">
                <a:solidFill>
                  <a:schemeClr val="tx1"/>
                </a:solidFill>
                <a:latin typeface="BIZ UDPゴシック" panose="020B0400000000000000" pitchFamily="50" charset="-128"/>
                <a:ea typeface="BIZ UDPゴシック" panose="020B0400000000000000" pitchFamily="50" charset="-128"/>
              </a:rPr>
              <a:t>明朝</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：被保険者氏名、住所等に使用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：保険料額など金額の数値等に使用</a:t>
            </a:r>
            <a:endParaRPr lang="en-US" altLang="ja-JP" sz="1200" dirty="0">
              <a:solidFill>
                <a:schemeClr val="tx1"/>
              </a:solidFill>
              <a:latin typeface="BIZ UDPゴシック" panose="020B0400000000000000" pitchFamily="50" charset="-128"/>
              <a:ea typeface="BIZ UDPゴシック" panose="020B0400000000000000" pitchFamily="50" charset="-128"/>
            </a:endParaRPr>
          </a:p>
          <a:p>
            <a:pPr marL="180000" indent="-180000">
              <a:lnSpc>
                <a:spcPct val="100000"/>
              </a:lnSpc>
              <a:buFont typeface="Arial" panose="020B0604020202020204" pitchFamily="34" charset="0"/>
              <a:buChar char="•"/>
            </a:pPr>
            <a:r>
              <a:rPr lang="en-US" altLang="ja-JP" sz="1200" dirty="0">
                <a:solidFill>
                  <a:schemeClr val="tx1"/>
                </a:solidFill>
                <a:latin typeface="BIZ UDPゴシック" panose="020B0400000000000000" pitchFamily="50" charset="-128"/>
                <a:ea typeface="BIZ UDPゴシック" panose="020B0400000000000000" pitchFamily="50" charset="-128"/>
              </a:rPr>
              <a:t>BIZ UDP</a:t>
            </a:r>
            <a:r>
              <a:rPr lang="ja-JP" altLang="en-US" sz="1200" dirty="0">
                <a:solidFill>
                  <a:schemeClr val="tx1"/>
                </a:solidFill>
                <a:latin typeface="BIZ UDPゴシック" panose="020B0400000000000000" pitchFamily="50" charset="-128"/>
                <a:ea typeface="BIZ UDPゴシック" panose="020B0400000000000000" pitchFamily="50" charset="-128"/>
              </a:rPr>
              <a:t>ゴシック</a:t>
            </a:r>
            <a:r>
              <a:rPr lang="en-US" altLang="ja-JP" sz="1200" dirty="0">
                <a:solidFill>
                  <a:schemeClr val="tx1"/>
                </a:solidFill>
                <a:latin typeface="BIZ UDPゴシック" panose="020B0400000000000000" pitchFamily="50" charset="-128"/>
                <a:ea typeface="BIZ UDPゴシック" panose="020B0400000000000000" pitchFamily="50" charset="-128"/>
              </a:rPr>
              <a:t>	</a:t>
            </a:r>
            <a:r>
              <a:rPr lang="ja-JP" altLang="en-US" sz="1200" dirty="0">
                <a:solidFill>
                  <a:schemeClr val="tx1"/>
                </a:solidFill>
                <a:latin typeface="BIZ UDPゴシック" panose="020B0400000000000000" pitchFamily="50" charset="-128"/>
                <a:ea typeface="BIZ UDPゴシック" panose="020B0400000000000000" pitchFamily="50" charset="-128"/>
              </a:rPr>
              <a:t>：上記以外の箇所に使用</a:t>
            </a:r>
          </a:p>
        </p:txBody>
      </p:sp>
      <p:sp>
        <p:nvSpPr>
          <p:cNvPr id="7" name="テキスト ボックス 6">
            <a:extLst>
              <a:ext uri="{FF2B5EF4-FFF2-40B4-BE49-F238E27FC236}">
                <a16:creationId xmlns:a16="http://schemas.microsoft.com/office/drawing/2014/main" id="{F125CB20-0C8C-96D5-25A5-521B4CD65A88}"/>
              </a:ext>
            </a:extLst>
          </p:cNvPr>
          <p:cNvSpPr txBox="1"/>
          <p:nvPr/>
        </p:nvSpPr>
        <p:spPr>
          <a:xfrm>
            <a:off x="341860" y="4429442"/>
            <a:ext cx="6157999" cy="193899"/>
          </a:xfrm>
          <a:prstGeom prst="rect">
            <a:avLst/>
          </a:prstGeom>
          <a:noFill/>
        </p:spPr>
        <p:txBody>
          <a:bodyPr wrap="square" lIns="0" tIns="0" rIns="0" bIns="0" rtlCol="0">
            <a:spAutoFit/>
          </a:bodyPr>
          <a:lstStyle/>
          <a:p>
            <a:r>
              <a:rPr kumimoji="1" lang="ja-JP" altLang="en-US" sz="1400" b="1" dirty="0">
                <a:solidFill>
                  <a:schemeClr val="tx1"/>
                </a:solidFill>
                <a:latin typeface="BIZ UDPゴシック" panose="020B0400000000000000" pitchFamily="50" charset="-128"/>
                <a:ea typeface="BIZ UDPゴシック" panose="020B0400000000000000" pitchFamily="50" charset="-128"/>
              </a:rPr>
              <a:t>帳票サンプルデータの編集用ソフト（印刷会社が用意）</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8" name="テキスト ボックス 7">
            <a:extLst>
              <a:ext uri="{FF2B5EF4-FFF2-40B4-BE49-F238E27FC236}">
                <a16:creationId xmlns:a16="http://schemas.microsoft.com/office/drawing/2014/main" id="{42788F32-3CE5-AE36-B6FC-068DC80E32D3}"/>
              </a:ext>
            </a:extLst>
          </p:cNvPr>
          <p:cNvSpPr txBox="1"/>
          <p:nvPr/>
        </p:nvSpPr>
        <p:spPr>
          <a:xfrm>
            <a:off x="341860" y="4701945"/>
            <a:ext cx="4097745" cy="184666"/>
          </a:xfrm>
          <a:prstGeom prst="rect">
            <a:avLst/>
          </a:prstGeom>
          <a:noFill/>
        </p:spPr>
        <p:txBody>
          <a:bodyPr wrap="square" lIns="0" tIns="0" rIns="0" bIns="0" rtlCol="0">
            <a:spAutoFit/>
          </a:bodyPr>
          <a:lstStyle/>
          <a:p>
            <a:pPr>
              <a:lnSpc>
                <a:spcPct val="100000"/>
              </a:lnSpc>
            </a:pPr>
            <a:r>
              <a:rPr lang="en-US" altLang="ja-JP" sz="1200" dirty="0">
                <a:solidFill>
                  <a:schemeClr val="tx1"/>
                </a:solidFill>
                <a:latin typeface="BIZ UDPゴシック" panose="020B0400000000000000" pitchFamily="50" charset="-128"/>
                <a:ea typeface="BIZ UDPゴシック" panose="020B0400000000000000" pitchFamily="50" charset="-128"/>
              </a:rPr>
              <a:t>Adobe Illustrator CC 26.0</a:t>
            </a:r>
            <a:r>
              <a:rPr lang="ja-JP" altLang="en-US" sz="1200" dirty="0">
                <a:solidFill>
                  <a:schemeClr val="tx1"/>
                </a:solidFill>
                <a:latin typeface="BIZ UDPゴシック" panose="020B0400000000000000" pitchFamily="50" charset="-128"/>
                <a:ea typeface="BIZ UDPゴシック" panose="020B0400000000000000" pitchFamily="50" charset="-128"/>
              </a:rPr>
              <a:t>以降</a:t>
            </a:r>
            <a:endParaRPr lang="en-US" altLang="ja-JP" sz="1200" dirty="0">
              <a:solidFill>
                <a:schemeClr val="tx1"/>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41FCAB6D-DBBC-4FB6-74CF-DEE17E38C93B}"/>
              </a:ext>
            </a:extLst>
          </p:cNvPr>
          <p:cNvGraphicFramePr>
            <a:graphicFrameLocks noGrp="1"/>
          </p:cNvGraphicFramePr>
          <p:nvPr>
            <p:extLst>
              <p:ext uri="{D42A27DB-BD31-4B8C-83A1-F6EECF244321}">
                <p14:modId xmlns:p14="http://schemas.microsoft.com/office/powerpoint/2010/main" val="853649239"/>
              </p:ext>
            </p:extLst>
          </p:nvPr>
        </p:nvGraphicFramePr>
        <p:xfrm>
          <a:off x="341861" y="1024782"/>
          <a:ext cx="5650119" cy="1555366"/>
        </p:xfrm>
        <a:graphic>
          <a:graphicData uri="http://schemas.openxmlformats.org/drawingml/2006/table">
            <a:tbl>
              <a:tblPr firstRow="1" bandRow="1">
                <a:tableStyleId>{5C22544A-7EE6-4342-B048-85BDC9FD1C3A}</a:tableStyleId>
              </a:tblPr>
              <a:tblGrid>
                <a:gridCol w="508318">
                  <a:extLst>
                    <a:ext uri="{9D8B030D-6E8A-4147-A177-3AD203B41FA5}">
                      <a16:colId xmlns:a16="http://schemas.microsoft.com/office/drawing/2014/main" val="814543901"/>
                    </a:ext>
                  </a:extLst>
                </a:gridCol>
                <a:gridCol w="1369727">
                  <a:extLst>
                    <a:ext uri="{9D8B030D-6E8A-4147-A177-3AD203B41FA5}">
                      <a16:colId xmlns:a16="http://schemas.microsoft.com/office/drawing/2014/main" val="428477115"/>
                    </a:ext>
                  </a:extLst>
                </a:gridCol>
                <a:gridCol w="3772074">
                  <a:extLst>
                    <a:ext uri="{9D8B030D-6E8A-4147-A177-3AD203B41FA5}">
                      <a16:colId xmlns:a16="http://schemas.microsoft.com/office/drawing/2014/main" val="3363132102"/>
                    </a:ext>
                  </a:extLst>
                </a:gridCol>
              </a:tblGrid>
              <a:tr h="218286">
                <a:tc>
                  <a:txBody>
                    <a:bodyPr/>
                    <a:lstStyle/>
                    <a:p>
                      <a:pPr algn="ctr"/>
                      <a:r>
                        <a:rPr kumimoji="1" lang="en-US" altLang="ja-JP" sz="1100" dirty="0">
                          <a:solidFill>
                            <a:schemeClr val="tx1"/>
                          </a:solidFill>
                          <a:latin typeface="BIZ UDPゴシック" panose="020B0400000000000000" pitchFamily="50" charset="-128"/>
                          <a:ea typeface="BIZ UDPゴシック" panose="020B0400000000000000" pitchFamily="50" charset="-128"/>
                        </a:rPr>
                        <a:t>No.</a:t>
                      </a:r>
                      <a:endParaRPr kumimoji="1" lang="ja-JP" altLang="en-US"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項目</a:t>
                      </a:r>
                    </a:p>
                  </a:txBody>
                  <a:tcPr anchor="ctr">
                    <a:lnB w="12700" cap="flat" cmpd="sng" algn="ctr">
                      <a:solidFill>
                        <a:schemeClr val="bg1">
                          <a:lumMod val="85000"/>
                        </a:schemeClr>
                      </a:solidFill>
                      <a:prstDash val="solid"/>
                      <a:round/>
                      <a:headEnd type="none" w="med" len="med"/>
                      <a:tailEnd type="none" w="med" len="med"/>
                    </a:lnB>
                    <a:noFill/>
                  </a:tcPr>
                </a:tc>
                <a:tc>
                  <a:txBody>
                    <a:bodyPr/>
                    <a:lstStyle/>
                    <a:p>
                      <a:pPr algn="ctr"/>
                      <a:r>
                        <a:rPr kumimoji="1" lang="ja-JP" altLang="en-US" sz="1100" dirty="0">
                          <a:solidFill>
                            <a:schemeClr val="tx1"/>
                          </a:solidFill>
                          <a:latin typeface="BIZ UDPゴシック" panose="020B0400000000000000" pitchFamily="50" charset="-128"/>
                          <a:ea typeface="BIZ UDPゴシック" panose="020B0400000000000000" pitchFamily="50" charset="-128"/>
                        </a:rPr>
                        <a:t>指定内容</a:t>
                      </a:r>
                      <a:endParaRPr kumimoji="1" lang="en-US" altLang="ja-JP" sz="1100" dirty="0">
                        <a:solidFill>
                          <a:schemeClr val="tx1"/>
                        </a:solidFill>
                        <a:latin typeface="BIZ UDPゴシック" panose="020B0400000000000000" pitchFamily="50" charset="-128"/>
                        <a:ea typeface="BIZ UDPゴシック" panose="020B0400000000000000" pitchFamily="50" charset="-128"/>
                      </a:endParaRPr>
                    </a:p>
                  </a:txBody>
                  <a:tcPr anchor="ctr">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770117203"/>
                  </a:ext>
                </a:extLst>
              </a:tr>
              <a:tr h="286820">
                <a:tc>
                  <a:txBody>
                    <a:bodyPr/>
                    <a:lstStyle/>
                    <a:p>
                      <a:pPr marL="0" marR="0" lvl="0" indent="0" algn="ctr"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1</a:t>
                      </a:r>
                      <a:endParaRPr kumimoji="1" lang="ja-JP" altLang="en-US" sz="1400" b="0" dirty="0">
                        <a:latin typeface="BIZ UDPゴシック" panose="020B0400000000000000" pitchFamily="50" charset="-128"/>
                        <a:ea typeface="BIZ UDPゴシック" panose="020B0400000000000000" pitchFamily="50" charset="-128"/>
                      </a:endParaRP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solidFill>
                            <a:schemeClr val="tx1"/>
                          </a:solidFill>
                          <a:latin typeface="BIZ UDPゴシック" panose="020B0400000000000000" pitchFamily="50" charset="-128"/>
                          <a:ea typeface="BIZ UDPゴシック" panose="020B0400000000000000" pitchFamily="50" charset="-128"/>
                        </a:rPr>
                        <a:t>用紙のサイズ</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marR="0" lvl="0" indent="0" algn="l" defTabSz="914378" rtl="0" eaLnBrk="1" fontAlgn="auto" latinLnBrk="0" hangingPunct="1">
                        <a:lnSpc>
                          <a:spcPct val="100000"/>
                        </a:lnSpc>
                        <a:spcBef>
                          <a:spcPts val="0"/>
                        </a:spcBef>
                        <a:spcAft>
                          <a:spcPts val="0"/>
                        </a:spcAft>
                        <a:buClrTx/>
                        <a:buSzTx/>
                        <a:buFontTx/>
                        <a:buNone/>
                        <a:tabLst/>
                        <a:defRPr/>
                      </a:pPr>
                      <a:r>
                        <a:rPr kumimoji="1" lang="en-US" altLang="ja-JP" sz="1400" b="0" dirty="0">
                          <a:latin typeface="BIZ UDPゴシック" panose="020B0400000000000000" pitchFamily="50" charset="-128"/>
                          <a:ea typeface="BIZ UDPゴシック" panose="020B0400000000000000" pitchFamily="50" charset="-128"/>
                        </a:rPr>
                        <a:t>A3</a:t>
                      </a:r>
                      <a:r>
                        <a:rPr kumimoji="1" lang="en-US" altLang="ja-JP" sz="1400" b="0" baseline="30000" dirty="0">
                          <a:latin typeface="BIZ UDPゴシック" panose="020B0400000000000000" pitchFamily="50" charset="-128"/>
                          <a:ea typeface="BIZ UDPゴシック" panose="020B0400000000000000" pitchFamily="50" charset="-128"/>
                        </a:rPr>
                        <a:t>※</a:t>
                      </a: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688986716"/>
                  </a:ext>
                </a:extLst>
              </a:tr>
              <a:tr h="293028">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2</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用紙の種類</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裏うつりしない程度の厚さの上質紙</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949031013"/>
                  </a:ext>
                </a:extLst>
              </a:tr>
              <a:tr h="275980">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3</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部数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0" dirty="0">
                          <a:latin typeface="BIZ UDPゴシック" panose="020B0400000000000000" pitchFamily="50" charset="-128"/>
                          <a:ea typeface="BIZ UDPゴシック" panose="020B0400000000000000" pitchFamily="50" charset="-128"/>
                        </a:rPr>
                        <a:t>送付先の被保険者の人数分等、任意の部数</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3149389330"/>
                  </a:ext>
                </a:extLst>
              </a:tr>
              <a:tr h="381886">
                <a:tc>
                  <a:txBody>
                    <a:bodyPr/>
                    <a:lstStyle/>
                    <a:p>
                      <a:pPr algn="ctr"/>
                      <a:r>
                        <a:rPr kumimoji="1" lang="en-US" altLang="ja-JP" sz="1400" b="0" dirty="0">
                          <a:latin typeface="BIZ UDPゴシック" panose="020B0400000000000000" pitchFamily="50" charset="-128"/>
                          <a:ea typeface="BIZ UDPゴシック" panose="020B0400000000000000" pitchFamily="50" charset="-128"/>
                        </a:rPr>
                        <a:t>4</a:t>
                      </a:r>
                    </a:p>
                  </a:txBody>
                  <a:tcPr anchor="ctr">
                    <a:lnL w="12700" cap="flat" cmpd="sng" algn="ctr">
                      <a:no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algn="l"/>
                      <a:r>
                        <a:rPr kumimoji="1" lang="ja-JP" altLang="en-US" sz="1400" b="1" dirty="0">
                          <a:latin typeface="BIZ UDPゴシック" panose="020B0400000000000000" pitchFamily="50" charset="-128"/>
                          <a:ea typeface="BIZ UDPゴシック" panose="020B0400000000000000" pitchFamily="50" charset="-128"/>
                        </a:rPr>
                        <a:t>色数</a:t>
                      </a:r>
                    </a:p>
                  </a:txBody>
                  <a:tcPr anchor="ct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tc>
                  <a:txBody>
                    <a:bodyPr/>
                    <a:lstStyle/>
                    <a:p>
                      <a:pPr marL="0" indent="0" algn="l">
                        <a:buFont typeface="Arial" panose="020B0604020202020204" pitchFamily="34" charset="0"/>
                        <a:buNone/>
                      </a:pPr>
                      <a:r>
                        <a:rPr kumimoji="1" lang="ja-JP" altLang="en-US" sz="1400" b="0" dirty="0">
                          <a:latin typeface="BIZ UDPゴシック" panose="020B0400000000000000" pitchFamily="50" charset="-128"/>
                          <a:ea typeface="BIZ UDPゴシック" panose="020B0400000000000000" pitchFamily="50" charset="-128"/>
                        </a:rPr>
                        <a:t>白黒（</a:t>
                      </a:r>
                      <a:r>
                        <a:rPr kumimoji="1" lang="en-US" altLang="ja-JP" sz="1400" b="0" dirty="0">
                          <a:latin typeface="BIZ UDPゴシック" panose="020B0400000000000000" pitchFamily="50" charset="-128"/>
                          <a:ea typeface="BIZ UDPゴシック" panose="020B0400000000000000" pitchFamily="50" charset="-128"/>
                        </a:rPr>
                        <a:t>1</a:t>
                      </a:r>
                      <a:r>
                        <a:rPr kumimoji="1" lang="ja-JP" altLang="en-US" sz="1400" b="0" dirty="0">
                          <a:latin typeface="BIZ UDPゴシック" panose="020B0400000000000000" pitchFamily="50" charset="-128"/>
                          <a:ea typeface="BIZ UDPゴシック" panose="020B0400000000000000" pitchFamily="50" charset="-128"/>
                        </a:rPr>
                        <a:t>色）またはフルカラー（</a:t>
                      </a:r>
                      <a:r>
                        <a:rPr kumimoji="1" lang="en-US" altLang="ja-JP" sz="1400" b="0" dirty="0">
                          <a:latin typeface="BIZ UDPゴシック" panose="020B0400000000000000" pitchFamily="50" charset="-128"/>
                          <a:ea typeface="BIZ UDPゴシック" panose="020B0400000000000000" pitchFamily="50" charset="-128"/>
                        </a:rPr>
                        <a:t>4</a:t>
                      </a:r>
                      <a:r>
                        <a:rPr kumimoji="1" lang="ja-JP" altLang="en-US" sz="1400" b="0" dirty="0">
                          <a:latin typeface="BIZ UDPゴシック" panose="020B0400000000000000" pitchFamily="50" charset="-128"/>
                          <a:ea typeface="BIZ UDPゴシック" panose="020B0400000000000000" pitchFamily="50" charset="-128"/>
                        </a:rPr>
                        <a:t>色）</a:t>
                      </a:r>
                      <a:endParaRPr kumimoji="1" lang="en-US" altLang="ja-JP" sz="1400" b="0" dirty="0">
                        <a:latin typeface="BIZ UDPゴシック" panose="020B0400000000000000" pitchFamily="50" charset="-128"/>
                        <a:ea typeface="BIZ UDPゴシック" panose="020B0400000000000000" pitchFamily="50" charset="-128"/>
                      </a:endParaRPr>
                    </a:p>
                  </a:txBody>
                  <a:tcPr anchor="ctr">
                    <a:lnL w="12700" cap="flat" cmpd="sng" algn="ctr">
                      <a:solidFill>
                        <a:schemeClr val="bg1">
                          <a:lumMod val="8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noFill/>
                  </a:tcPr>
                </a:tc>
                <a:extLst>
                  <a:ext uri="{0D108BD9-81ED-4DB2-BD59-A6C34878D82A}">
                    <a16:rowId xmlns:a16="http://schemas.microsoft.com/office/drawing/2014/main" val="4123618207"/>
                  </a:ext>
                </a:extLst>
              </a:tr>
            </a:tbl>
          </a:graphicData>
        </a:graphic>
      </p:graphicFrame>
      <p:sp>
        <p:nvSpPr>
          <p:cNvPr id="4" name="テキスト ボックス 3">
            <a:extLst>
              <a:ext uri="{FF2B5EF4-FFF2-40B4-BE49-F238E27FC236}">
                <a16:creationId xmlns:a16="http://schemas.microsoft.com/office/drawing/2014/main" id="{8E2738A4-A4F3-9608-8312-35D28F64B29E}"/>
              </a:ext>
            </a:extLst>
          </p:cNvPr>
          <p:cNvSpPr txBox="1"/>
          <p:nvPr/>
        </p:nvSpPr>
        <p:spPr>
          <a:xfrm>
            <a:off x="341861" y="791581"/>
            <a:ext cx="6011313" cy="193899"/>
          </a:xfrm>
          <a:prstGeom prst="rect">
            <a:avLst/>
          </a:prstGeom>
          <a:noFill/>
        </p:spPr>
        <p:txBody>
          <a:bodyPr wrap="square" lIns="0" tIns="0" rIns="0" bIns="0" rtlCol="0">
            <a:spAutoFit/>
          </a:bodyPr>
          <a:lstStyle/>
          <a:p>
            <a:r>
              <a:rPr lang="ja-JP" altLang="en-US" sz="1400" b="1" dirty="0">
                <a:solidFill>
                  <a:schemeClr val="tx1"/>
                </a:solidFill>
                <a:latin typeface="BIZ UDPゴシック" panose="020B0400000000000000" pitchFamily="50" charset="-128"/>
                <a:ea typeface="BIZ UDPゴシック" panose="020B0400000000000000" pitchFamily="50" charset="-128"/>
              </a:rPr>
              <a:t>基本情報・・・</a:t>
            </a:r>
            <a:r>
              <a:rPr lang="ja-JP" altLang="en-US" sz="1400" dirty="0">
                <a:solidFill>
                  <a:schemeClr val="tx1"/>
                </a:solidFill>
                <a:latin typeface="BIZ UDPゴシック" panose="020B0400000000000000" pitchFamily="50" charset="-128"/>
                <a:ea typeface="BIZ UDPゴシック" panose="020B0400000000000000" pitchFamily="50" charset="-128"/>
              </a:rPr>
              <a:t>印刷を依頼する上でまず最低限指定が必要となる情報です。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38F7B470-0CBD-E94C-D471-AF27363EA762}"/>
              </a:ext>
            </a:extLst>
          </p:cNvPr>
          <p:cNvSpPr txBox="1"/>
          <p:nvPr/>
        </p:nvSpPr>
        <p:spPr>
          <a:xfrm>
            <a:off x="344242" y="2670055"/>
            <a:ext cx="5697832" cy="276999"/>
          </a:xfrm>
          <a:prstGeom prst="rect">
            <a:avLst/>
          </a:prstGeom>
          <a:noFill/>
        </p:spPr>
        <p:txBody>
          <a:bodyPr wrap="square" lIns="0" tIns="0" rIns="0" bIns="0" rtlCol="0">
            <a:spAutoFit/>
          </a:bodyPr>
          <a:lstStyle/>
          <a:p>
            <a:r>
              <a:rPr kumimoji="1" lang="en-US" altLang="ja-JP" sz="1000" dirty="0">
                <a:solidFill>
                  <a:schemeClr val="tx1"/>
                </a:solidFill>
                <a:latin typeface="BIZ UDPゴシック" panose="020B0400000000000000" pitchFamily="50" charset="-128"/>
                <a:ea typeface="BIZ UDPゴシック" panose="020B0400000000000000" pitchFamily="50" charset="-128"/>
              </a:rPr>
              <a:t>※</a:t>
            </a:r>
            <a:r>
              <a:rPr kumimoji="1" lang="ja-JP" altLang="en-US" sz="1000" dirty="0">
                <a:solidFill>
                  <a:schemeClr val="tx1"/>
                </a:solidFill>
                <a:latin typeface="BIZ UDPゴシック" panose="020B0400000000000000" pitchFamily="50" charset="-128"/>
                <a:ea typeface="BIZ UDPゴシック" panose="020B0400000000000000" pitchFamily="50" charset="-128"/>
              </a:rPr>
              <a:t>　印刷会社での用紙の用意の方法（ロール紙からの裁断等）によっては用紙のサイズに多少の誤差が</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a:p>
            <a:r>
              <a:rPr lang="ja-JP" altLang="en-US" sz="1000" dirty="0">
                <a:solidFill>
                  <a:schemeClr val="tx1"/>
                </a:solidFill>
                <a:latin typeface="BIZ UDPゴシック" panose="020B0400000000000000" pitchFamily="50" charset="-128"/>
                <a:ea typeface="BIZ UDPゴシック" panose="020B0400000000000000" pitchFamily="50" charset="-128"/>
              </a:rPr>
              <a:t>　　 </a:t>
            </a:r>
            <a:r>
              <a:rPr kumimoji="1" lang="ja-JP" altLang="en-US" sz="1000" dirty="0">
                <a:solidFill>
                  <a:schemeClr val="tx1"/>
                </a:solidFill>
                <a:latin typeface="BIZ UDPゴシック" panose="020B0400000000000000" pitchFamily="50" charset="-128"/>
                <a:ea typeface="BIZ UDPゴシック" panose="020B0400000000000000" pitchFamily="50" charset="-128"/>
              </a:rPr>
              <a:t>生じる場合がありますが、印刷上、問題はありません。</a:t>
            </a:r>
            <a:endParaRPr kumimoji="1" lang="en-US" altLang="ja-JP" sz="10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35487518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6" y="1024782"/>
            <a:ext cx="6528852" cy="249299"/>
          </a:xfrm>
          <a:prstGeom prst="rect">
            <a:avLst/>
          </a:prstGeom>
          <a:noFill/>
        </p:spPr>
        <p:txBody>
          <a:bodyPr wrap="square" lIns="0" tIns="0" rIns="0" bIns="0" rtlCol="0">
            <a:spAutoFit/>
          </a:bodyPr>
          <a:lstStyle/>
          <a:p>
            <a:r>
              <a:rPr lang="ja-JP" altLang="en-US" sz="1800" b="1" dirty="0">
                <a:solidFill>
                  <a:schemeClr val="tx1"/>
                </a:solidFill>
                <a:latin typeface="BIZ UDPゴシック" panose="020B0400000000000000" pitchFamily="50" charset="-128"/>
                <a:ea typeface="BIZ UDPゴシック" panose="020B0400000000000000" pitchFamily="50" charset="-128"/>
              </a:rPr>
              <a:t>音声コード</a:t>
            </a:r>
            <a:r>
              <a:rPr kumimoji="1" lang="ja-JP" altLang="en-US" sz="1800" b="1" dirty="0">
                <a:solidFill>
                  <a:schemeClr val="tx1"/>
                </a:solidFill>
                <a:latin typeface="BIZ UDPゴシック" panose="020B0400000000000000" pitchFamily="50" charset="-128"/>
                <a:ea typeface="BIZ UDPゴシック" panose="020B0400000000000000" pitchFamily="50" charset="-128"/>
              </a:rPr>
              <a:t>の</a:t>
            </a:r>
            <a:r>
              <a:rPr lang="ja-JP" altLang="en-US" sz="1800" b="1" dirty="0">
                <a:solidFill>
                  <a:schemeClr val="tx1"/>
                </a:solidFill>
                <a:latin typeface="BIZ UDPゴシック" panose="020B0400000000000000" pitchFamily="50" charset="-128"/>
                <a:ea typeface="BIZ UDPゴシック" panose="020B0400000000000000" pitchFamily="50" charset="-128"/>
              </a:rPr>
              <a:t>配置</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）の周囲に最低</a:t>
            </a:r>
            <a:r>
              <a:rPr lang="en-US" altLang="ja-JP" sz="1600" dirty="0">
                <a:solidFill>
                  <a:schemeClr val="tx1"/>
                </a:solidFill>
                <a:latin typeface="BIZ UDPゴシック" panose="020B0400000000000000" pitchFamily="50" charset="-128"/>
                <a:ea typeface="BIZ UDPゴシック" panose="020B0400000000000000" pitchFamily="50" charset="-128"/>
              </a:rPr>
              <a:t>5mm</a:t>
            </a:r>
            <a:r>
              <a:rPr lang="ja-JP" altLang="en-US" sz="1600" dirty="0">
                <a:solidFill>
                  <a:schemeClr val="tx1"/>
                </a:solidFill>
                <a:latin typeface="BIZ UDPゴシック" panose="020B0400000000000000" pitchFamily="50" charset="-128"/>
                <a:ea typeface="BIZ UDPゴシック" panose="020B0400000000000000" pitchFamily="50" charset="-128"/>
              </a:rPr>
              <a:t>の余白を設けます。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また、音声コードの中心が印刷物の端から</a:t>
            </a:r>
            <a:r>
              <a:rPr lang="en-US" altLang="ja-JP" sz="1600" dirty="0">
                <a:solidFill>
                  <a:schemeClr val="tx1"/>
                </a:solidFill>
                <a:latin typeface="BIZ UDPゴシック" panose="020B0400000000000000" pitchFamily="50" charset="-128"/>
                <a:ea typeface="BIZ UDPゴシック" panose="020B0400000000000000" pitchFamily="50" charset="-128"/>
              </a:rPr>
              <a:t>25mm</a:t>
            </a:r>
            <a:r>
              <a:rPr lang="ja-JP" altLang="en-US" sz="1600" dirty="0">
                <a:solidFill>
                  <a:schemeClr val="tx1"/>
                </a:solidFill>
                <a:latin typeface="BIZ UDPゴシック" panose="020B0400000000000000" pitchFamily="50" charset="-128"/>
                <a:ea typeface="BIZ UDPゴシック" panose="020B0400000000000000" pitchFamily="50" charset="-128"/>
              </a:rPr>
              <a:t>になるよう音声コードを配置します。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8" name="グループ化 7">
            <a:extLst>
              <a:ext uri="{FF2B5EF4-FFF2-40B4-BE49-F238E27FC236}">
                <a16:creationId xmlns:a16="http://schemas.microsoft.com/office/drawing/2014/main" id="{52712FE2-AF81-DB61-AC21-8C4F3218FD56}"/>
              </a:ext>
            </a:extLst>
          </p:cNvPr>
          <p:cNvGrpSpPr/>
          <p:nvPr/>
        </p:nvGrpSpPr>
        <p:grpSpPr>
          <a:xfrm>
            <a:off x="599845" y="2006717"/>
            <a:ext cx="7401155" cy="2913937"/>
            <a:chOff x="599845" y="2006717"/>
            <a:chExt cx="7401155" cy="2913937"/>
          </a:xfrm>
        </p:grpSpPr>
        <p:pic>
          <p:nvPicPr>
            <p:cNvPr id="28" name="図 27">
              <a:extLst>
                <a:ext uri="{FF2B5EF4-FFF2-40B4-BE49-F238E27FC236}">
                  <a16:creationId xmlns:a16="http://schemas.microsoft.com/office/drawing/2014/main" id="{89BAC9E0-1915-C7A3-D542-45F471CB8264}"/>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4" name="直線コネクタ 23">
              <a:extLst>
                <a:ext uri="{FF2B5EF4-FFF2-40B4-BE49-F238E27FC236}">
                  <a16:creationId xmlns:a16="http://schemas.microsoft.com/office/drawing/2014/main" id="{F8D1E77B-FB7E-B392-9FF5-47152D7DC6EA}"/>
                </a:ext>
              </a:extLst>
            </p:cNvPr>
            <p:cNvCxnSpPr>
              <a:cxnSpLocks/>
            </p:cNvCxnSpPr>
            <p:nvPr/>
          </p:nvCxnSpPr>
          <p:spPr bwMode="auto">
            <a:xfrm>
              <a:off x="5619750" y="3340233"/>
              <a:ext cx="1255098" cy="0"/>
            </a:xfrm>
            <a:prstGeom prst="line">
              <a:avLst/>
            </a:prstGeom>
            <a:noFill/>
            <a:ln w="9525" cap="flat" cmpd="sng" algn="ctr">
              <a:solidFill>
                <a:srgbClr val="FF0066"/>
              </a:solidFill>
              <a:prstDash val="solid"/>
              <a:round/>
              <a:headEnd type="none" w="med" len="med"/>
              <a:tailEnd type="none" w="med" len="med"/>
            </a:ln>
            <a:effectLst/>
          </p:spPr>
        </p:cxnSp>
        <p:cxnSp>
          <p:nvCxnSpPr>
            <p:cNvPr id="3" name="直線矢印コネクタ 2">
              <a:extLst>
                <a:ext uri="{FF2B5EF4-FFF2-40B4-BE49-F238E27FC236}">
                  <a16:creationId xmlns:a16="http://schemas.microsoft.com/office/drawing/2014/main" id="{5397EBBC-0C9D-548F-57AE-893D235B45D9}"/>
                </a:ext>
              </a:extLst>
            </p:cNvPr>
            <p:cNvCxnSpPr>
              <a:cxnSpLocks/>
            </p:cNvCxnSpPr>
            <p:nvPr/>
          </p:nvCxnSpPr>
          <p:spPr bwMode="auto">
            <a:xfrm>
              <a:off x="4294081" y="4001220"/>
              <a:ext cx="0" cy="282575"/>
            </a:xfrm>
            <a:prstGeom prst="straightConnector1">
              <a:avLst/>
            </a:prstGeom>
            <a:noFill/>
            <a:ln w="9525" cap="flat" cmpd="sng" algn="ctr">
              <a:solidFill>
                <a:srgbClr val="FF0066"/>
              </a:solidFill>
              <a:prstDash val="solid"/>
              <a:round/>
              <a:headEnd type="triangle"/>
              <a:tailEnd type="triangle"/>
            </a:ln>
            <a:effectLst/>
          </p:spPr>
        </p:cxnSp>
        <p:sp>
          <p:nvSpPr>
            <p:cNvPr id="7" name="テキスト ボックス 6">
              <a:extLst>
                <a:ext uri="{FF2B5EF4-FFF2-40B4-BE49-F238E27FC236}">
                  <a16:creationId xmlns:a16="http://schemas.microsoft.com/office/drawing/2014/main" id="{050D11D6-E84A-DD8F-E8B0-7EDC49B89957}"/>
                </a:ext>
              </a:extLst>
            </p:cNvPr>
            <p:cNvSpPr txBox="1"/>
            <p:nvPr/>
          </p:nvSpPr>
          <p:spPr>
            <a:xfrm>
              <a:off x="3803962" y="4037926"/>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cxnSp>
          <p:nvCxnSpPr>
            <p:cNvPr id="13" name="直線コネクタ 12">
              <a:extLst>
                <a:ext uri="{FF2B5EF4-FFF2-40B4-BE49-F238E27FC236}">
                  <a16:creationId xmlns:a16="http://schemas.microsoft.com/office/drawing/2014/main" id="{4FEF5332-19F0-FE27-0558-D1760536F44F}"/>
                </a:ext>
              </a:extLst>
            </p:cNvPr>
            <p:cNvCxnSpPr>
              <a:cxnSpLocks/>
            </p:cNvCxnSpPr>
            <p:nvPr/>
          </p:nvCxnSpPr>
          <p:spPr bwMode="auto">
            <a:xfrm>
              <a:off x="4120794" y="40012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4" name="直線コネクタ 13">
              <a:extLst>
                <a:ext uri="{FF2B5EF4-FFF2-40B4-BE49-F238E27FC236}">
                  <a16:creationId xmlns:a16="http://schemas.microsoft.com/office/drawing/2014/main" id="{5AE587AA-DB57-8430-A732-86BCC01C49B4}"/>
                </a:ext>
              </a:extLst>
            </p:cNvPr>
            <p:cNvCxnSpPr>
              <a:cxnSpLocks/>
            </p:cNvCxnSpPr>
            <p:nvPr/>
          </p:nvCxnSpPr>
          <p:spPr bwMode="auto">
            <a:xfrm>
              <a:off x="4120794" y="4283795"/>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27" name="直線コネクタ 26">
              <a:extLst>
                <a:ext uri="{FF2B5EF4-FFF2-40B4-BE49-F238E27FC236}">
                  <a16:creationId xmlns:a16="http://schemas.microsoft.com/office/drawing/2014/main" id="{5002053F-1921-DA71-E204-FD249C69B540}"/>
                </a:ext>
              </a:extLst>
            </p:cNvPr>
            <p:cNvCxnSpPr>
              <a:cxnSpLocks/>
            </p:cNvCxnSpPr>
            <p:nvPr/>
          </p:nvCxnSpPr>
          <p:spPr bwMode="auto">
            <a:xfrm rot="5400000">
              <a:off x="4991100" y="3967782"/>
              <a:ext cx="1255098" cy="0"/>
            </a:xfrm>
            <a:prstGeom prst="line">
              <a:avLst/>
            </a:prstGeom>
            <a:noFill/>
            <a:ln w="9525" cap="flat" cmpd="sng" algn="ctr">
              <a:solidFill>
                <a:srgbClr val="FF0066"/>
              </a:solidFill>
              <a:prstDash val="solid"/>
              <a:round/>
              <a:headEnd type="none" w="med" len="med"/>
              <a:tailEnd type="none" w="med" len="med"/>
            </a:ln>
            <a:effectLst/>
          </p:spPr>
        </p:cxnSp>
        <p:sp>
          <p:nvSpPr>
            <p:cNvPr id="29" name="右大かっこ 28">
              <a:extLst>
                <a:ext uri="{FF2B5EF4-FFF2-40B4-BE49-F238E27FC236}">
                  <a16:creationId xmlns:a16="http://schemas.microsoft.com/office/drawing/2014/main" id="{17676F43-8430-C980-E116-BEDD735AB3E9}"/>
                </a:ext>
              </a:extLst>
            </p:cNvPr>
            <p:cNvSpPr/>
            <p:nvPr/>
          </p:nvSpPr>
          <p:spPr bwMode="auto">
            <a:xfrm>
              <a:off x="6980607" y="3357048"/>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30" name="テキスト ボックス 29">
              <a:extLst>
                <a:ext uri="{FF2B5EF4-FFF2-40B4-BE49-F238E27FC236}">
                  <a16:creationId xmlns:a16="http://schemas.microsoft.com/office/drawing/2014/main" id="{DE05C585-ACE4-245A-9E9F-B3897C740E1E}"/>
                </a:ext>
              </a:extLst>
            </p:cNvPr>
            <p:cNvSpPr txBox="1"/>
            <p:nvPr/>
          </p:nvSpPr>
          <p:spPr>
            <a:xfrm>
              <a:off x="7128698" y="3844671"/>
              <a:ext cx="872302"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4" name="右大かっこ 1023">
              <a:extLst>
                <a:ext uri="{FF2B5EF4-FFF2-40B4-BE49-F238E27FC236}">
                  <a16:creationId xmlns:a16="http://schemas.microsoft.com/office/drawing/2014/main" id="{41097BE2-6323-2AD4-FC3B-E9914ADEFDD7}"/>
                </a:ext>
              </a:extLst>
            </p:cNvPr>
            <p:cNvSpPr/>
            <p:nvPr/>
          </p:nvSpPr>
          <p:spPr bwMode="auto">
            <a:xfrm rot="5400000">
              <a:off x="6194318" y="4082725"/>
              <a:ext cx="96468" cy="1228757"/>
            </a:xfrm>
            <a:prstGeom prst="rightBracket">
              <a:avLst>
                <a:gd name="adj" fmla="val 0"/>
              </a:avLst>
            </a:prstGeom>
            <a:noFill/>
            <a:ln w="9525" cap="flat" cmpd="sng" algn="ctr">
              <a:solidFill>
                <a:srgbClr val="FF0066"/>
              </a:solidFill>
              <a:prstDash val="solid"/>
              <a:round/>
              <a:headEnd type="none" w="med" len="med"/>
              <a:tailEnd type="none" w="med" len="med"/>
            </a:ln>
            <a:effectLst/>
          </p:spPr>
          <p:txBody>
            <a:bodyPr rtlCol="0" anchor="ctr"/>
            <a:lstStyle/>
            <a:p>
              <a:pPr algn="ctr"/>
              <a:endParaRPr kumimoji="1" lang="ja-JP" altLang="en-US"/>
            </a:p>
          </p:txBody>
        </p:sp>
        <p:sp>
          <p:nvSpPr>
            <p:cNvPr id="1025" name="テキスト ボックス 1024">
              <a:extLst>
                <a:ext uri="{FF2B5EF4-FFF2-40B4-BE49-F238E27FC236}">
                  <a16:creationId xmlns:a16="http://schemas.microsoft.com/office/drawing/2014/main" id="{402C07EC-A4C9-46D1-B19A-C41B7870AA1D}"/>
                </a:ext>
              </a:extLst>
            </p:cNvPr>
            <p:cNvSpPr txBox="1"/>
            <p:nvPr/>
          </p:nvSpPr>
          <p:spPr>
            <a:xfrm>
              <a:off x="5628173" y="4759071"/>
              <a:ext cx="1228758" cy="161583"/>
            </a:xfrm>
            <a:prstGeom prst="rect">
              <a:avLst/>
            </a:prstGeom>
            <a:noFill/>
          </p:spPr>
          <p:txBody>
            <a:bodyPr wrap="square" lIns="0" tIns="0" rIns="0" bIns="0" rtlCol="0">
              <a:spAutoFit/>
            </a:bodyPr>
            <a:lstStyle/>
            <a:p>
              <a:pPr algn="ct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25mm</a:t>
              </a:r>
            </a:p>
          </p:txBody>
        </p:sp>
        <p:sp>
          <p:nvSpPr>
            <p:cNvPr id="1027" name="正方形/長方形 1026">
              <a:extLst>
                <a:ext uri="{FF2B5EF4-FFF2-40B4-BE49-F238E27FC236}">
                  <a16:creationId xmlns:a16="http://schemas.microsoft.com/office/drawing/2014/main" id="{5BCC2F09-F827-DB51-C381-5084E14B0F6F}"/>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
          <p:nvSpPr>
            <p:cNvPr id="1031" name="正方形/長方形 1030">
              <a:extLst>
                <a:ext uri="{FF2B5EF4-FFF2-40B4-BE49-F238E27FC236}">
                  <a16:creationId xmlns:a16="http://schemas.microsoft.com/office/drawing/2014/main" id="{2A395AF6-1093-84C8-C66A-35F346AB4264}"/>
                </a:ext>
              </a:extLst>
            </p:cNvPr>
            <p:cNvSpPr/>
            <p:nvPr/>
          </p:nvSpPr>
          <p:spPr bwMode="auto">
            <a:xfrm>
              <a:off x="4637682" y="2363216"/>
              <a:ext cx="1947862" cy="1925132"/>
            </a:xfrm>
            <a:prstGeom prst="rect">
              <a:avLst/>
            </a:prstGeom>
            <a:noFill/>
            <a:ln w="9525" cap="flat" cmpd="sng" algn="ctr">
              <a:solidFill>
                <a:schemeClr val="bg1">
                  <a:lumMod val="50000"/>
                </a:schemeClr>
              </a:solidFill>
              <a:prstDash val="dash"/>
              <a:round/>
              <a:headEnd type="none" w="med" len="med"/>
              <a:tailEnd type="none" w="med" len="med"/>
            </a:ln>
            <a:effectLst/>
          </p:spPr>
          <p:txBody>
            <a:bodyPr wrap="none" rtlCol="0" anchor="ctr" anchorCtr="0">
              <a:noAutofit/>
            </a:bodyPr>
            <a:lstStyle/>
            <a:p>
              <a:pPr algn="ctr"/>
              <a:endParaRPr lang="ja-JP" altLang="en-US" sz="1800">
                <a:solidFill>
                  <a:schemeClr val="tx1"/>
                </a:solidFill>
              </a:endParaRPr>
            </a:p>
          </p:txBody>
        </p:sp>
        <p:grpSp>
          <p:nvGrpSpPr>
            <p:cNvPr id="1034" name="グループ化 1033">
              <a:extLst>
                <a:ext uri="{FF2B5EF4-FFF2-40B4-BE49-F238E27FC236}">
                  <a16:creationId xmlns:a16="http://schemas.microsoft.com/office/drawing/2014/main" id="{C8A2E0BB-4C5F-75C4-11E3-72A21987BBEC}"/>
                </a:ext>
              </a:extLst>
            </p:cNvPr>
            <p:cNvGrpSpPr/>
            <p:nvPr/>
          </p:nvGrpSpPr>
          <p:grpSpPr>
            <a:xfrm rot="5400000">
              <a:off x="6033009" y="2462939"/>
              <a:ext cx="811343" cy="282575"/>
              <a:chOff x="4273194" y="4153620"/>
              <a:chExt cx="1106229" cy="282575"/>
            </a:xfrm>
          </p:grpSpPr>
          <p:cxnSp>
            <p:nvCxnSpPr>
              <p:cNvPr id="1032" name="直線コネクタ 1031">
                <a:extLst>
                  <a:ext uri="{FF2B5EF4-FFF2-40B4-BE49-F238E27FC236}">
                    <a16:creationId xmlns:a16="http://schemas.microsoft.com/office/drawing/2014/main" id="{4BB6C7B2-5967-A62B-DC8B-B0BE1E1B11C4}"/>
                  </a:ext>
                </a:extLst>
              </p:cNvPr>
              <p:cNvCxnSpPr>
                <a:cxnSpLocks/>
              </p:cNvCxnSpPr>
              <p:nvPr/>
            </p:nvCxnSpPr>
            <p:spPr bwMode="auto">
              <a:xfrm>
                <a:off x="4273194" y="4153620"/>
                <a:ext cx="1106229" cy="0"/>
              </a:xfrm>
              <a:prstGeom prst="line">
                <a:avLst/>
              </a:prstGeom>
              <a:noFill/>
              <a:ln w="9525" cap="flat" cmpd="sng" algn="ctr">
                <a:solidFill>
                  <a:srgbClr val="FF0066"/>
                </a:solidFill>
                <a:prstDash val="solid"/>
                <a:round/>
                <a:headEnd type="none" w="med" len="med"/>
                <a:tailEnd type="none" w="med" len="med"/>
              </a:ln>
              <a:effectLst/>
            </p:spPr>
          </p:cxnSp>
          <p:cxnSp>
            <p:nvCxnSpPr>
              <p:cNvPr id="1033" name="直線コネクタ 1032">
                <a:extLst>
                  <a:ext uri="{FF2B5EF4-FFF2-40B4-BE49-F238E27FC236}">
                    <a16:creationId xmlns:a16="http://schemas.microsoft.com/office/drawing/2014/main" id="{32BC9EA2-7A21-890D-CDA3-665E08462745}"/>
                  </a:ext>
                </a:extLst>
              </p:cNvPr>
              <p:cNvCxnSpPr>
                <a:cxnSpLocks/>
              </p:cNvCxnSpPr>
              <p:nvPr/>
            </p:nvCxnSpPr>
            <p:spPr bwMode="auto">
              <a:xfrm>
                <a:off x="4273194" y="4436195"/>
                <a:ext cx="1106229" cy="0"/>
              </a:xfrm>
              <a:prstGeom prst="line">
                <a:avLst/>
              </a:prstGeom>
              <a:noFill/>
              <a:ln w="9525" cap="flat" cmpd="sng" algn="ctr">
                <a:solidFill>
                  <a:srgbClr val="FF0066"/>
                </a:solidFill>
                <a:prstDash val="solid"/>
                <a:round/>
                <a:headEnd type="none" w="med" len="med"/>
                <a:tailEnd type="none" w="med" len="med"/>
              </a:ln>
              <a:effectLst/>
            </p:spPr>
          </p:cxnSp>
        </p:grpSp>
        <p:cxnSp>
          <p:nvCxnSpPr>
            <p:cNvPr id="1035" name="直線矢印コネクタ 1034">
              <a:extLst>
                <a:ext uri="{FF2B5EF4-FFF2-40B4-BE49-F238E27FC236}">
                  <a16:creationId xmlns:a16="http://schemas.microsoft.com/office/drawing/2014/main" id="{FAF22F2E-D586-DF3E-63B0-48DF09D28C59}"/>
                </a:ext>
              </a:extLst>
            </p:cNvPr>
            <p:cNvCxnSpPr>
              <a:cxnSpLocks/>
            </p:cNvCxnSpPr>
            <p:nvPr/>
          </p:nvCxnSpPr>
          <p:spPr bwMode="auto">
            <a:xfrm rot="5400000">
              <a:off x="6438681" y="2111388"/>
              <a:ext cx="0" cy="282575"/>
            </a:xfrm>
            <a:prstGeom prst="straightConnector1">
              <a:avLst/>
            </a:prstGeom>
            <a:noFill/>
            <a:ln w="9525" cap="flat" cmpd="sng" algn="ctr">
              <a:solidFill>
                <a:srgbClr val="FF0066"/>
              </a:solidFill>
              <a:prstDash val="solid"/>
              <a:round/>
              <a:headEnd type="triangle"/>
              <a:tailEnd type="triangle"/>
            </a:ln>
            <a:effectLst/>
          </p:spPr>
        </p:cxnSp>
        <p:sp>
          <p:nvSpPr>
            <p:cNvPr id="1036" name="テキスト ボックス 1035">
              <a:extLst>
                <a:ext uri="{FF2B5EF4-FFF2-40B4-BE49-F238E27FC236}">
                  <a16:creationId xmlns:a16="http://schemas.microsoft.com/office/drawing/2014/main" id="{81ED685A-C837-D1CC-170A-BB9972BD93DC}"/>
                </a:ext>
              </a:extLst>
            </p:cNvPr>
            <p:cNvSpPr txBox="1"/>
            <p:nvPr/>
          </p:nvSpPr>
          <p:spPr>
            <a:xfrm>
              <a:off x="6256276" y="2006717"/>
              <a:ext cx="647384" cy="161583"/>
            </a:xfrm>
            <a:prstGeom prst="rect">
              <a:avLst/>
            </a:prstGeom>
            <a:noFill/>
          </p:spPr>
          <p:txBody>
            <a:bodyPr wrap="square" lIns="0" tIns="0" rIns="0" bIns="0" rtlCol="0">
              <a:spAutoFit/>
            </a:bodyPr>
            <a:lstStyle/>
            <a:p>
              <a:pPr>
                <a:lnSpc>
                  <a:spcPct val="100000"/>
                </a:lnSpc>
              </a:pPr>
              <a:r>
                <a:rPr lang="en-US" altLang="ja-JP" sz="1050" dirty="0">
                  <a:solidFill>
                    <a:srgbClr val="FF0066"/>
                  </a:solidFill>
                  <a:latin typeface="BIZ UDPゴシック" panose="020B0400000000000000" pitchFamily="50" charset="-128"/>
                  <a:ea typeface="BIZ UDPゴシック" panose="020B0400000000000000" pitchFamily="50" charset="-128"/>
                </a:rPr>
                <a:t>5mm</a:t>
              </a:r>
            </a:p>
          </p:txBody>
        </p:sp>
      </p:grpSp>
      <p:sp>
        <p:nvSpPr>
          <p:cNvPr id="1037" name="正方形/長方形 1036">
            <a:extLst>
              <a:ext uri="{FF2B5EF4-FFF2-40B4-BE49-F238E27FC236}">
                <a16:creationId xmlns:a16="http://schemas.microsoft.com/office/drawing/2014/main" id="{8E758B4F-DFE4-37C8-73B9-CE6812AA7A97}"/>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927037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a:extLst>
              <a:ext uri="{FF2B5EF4-FFF2-40B4-BE49-F238E27FC236}">
                <a16:creationId xmlns:a16="http://schemas.microsoft.com/office/drawing/2014/main" id="{7F3C8A48-3D17-651A-98C7-5389B66540DF}"/>
              </a:ext>
            </a:extLst>
          </p:cNvPr>
          <p:cNvSpPr>
            <a:spLocks noGrp="1"/>
          </p:cNvSpPr>
          <p:nvPr>
            <p:ph type="title"/>
          </p:nvPr>
        </p:nvSpPr>
        <p:spPr>
          <a:xfrm>
            <a:off x="113192" y="134613"/>
            <a:ext cx="7486488" cy="369332"/>
          </a:xfrm>
        </p:spPr>
        <p:txBody>
          <a:bodyPr/>
          <a:lstStyle/>
          <a:p>
            <a:r>
              <a:rPr lang="ja-JP" altLang="en-US" dirty="0">
                <a:latin typeface="BIZ UDPゴシック" panose="020B0400000000000000" pitchFamily="50" charset="-128"/>
                <a:ea typeface="BIZ UDPゴシック" panose="020B0400000000000000" pitchFamily="50" charset="-128"/>
              </a:rPr>
              <a:t>５</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発注時に必要な情報</a:t>
            </a:r>
          </a:p>
        </p:txBody>
      </p:sp>
      <p:sp>
        <p:nvSpPr>
          <p:cNvPr id="2" name="テキスト ボックス 1">
            <a:extLst>
              <a:ext uri="{FF2B5EF4-FFF2-40B4-BE49-F238E27FC236}">
                <a16:creationId xmlns:a16="http://schemas.microsoft.com/office/drawing/2014/main" id="{9DF1936D-A8B4-C0CF-3578-7FE7F423549E}"/>
              </a:ext>
            </a:extLst>
          </p:cNvPr>
          <p:cNvSpPr txBox="1"/>
          <p:nvPr/>
        </p:nvSpPr>
        <p:spPr>
          <a:xfrm>
            <a:off x="599845" y="1024782"/>
            <a:ext cx="5787099" cy="249299"/>
          </a:xfrm>
          <a:prstGeom prst="rect">
            <a:avLst/>
          </a:prstGeom>
          <a:noFill/>
        </p:spPr>
        <p:txBody>
          <a:bodyPr wrap="square" lIns="0" tIns="0" rIns="0" bIns="0" rtlCol="0">
            <a:spAutoFit/>
          </a:bodyPr>
          <a:lstStyle/>
          <a:p>
            <a:r>
              <a:rPr kumimoji="1" lang="ja-JP" altLang="en-US" sz="1800" b="1" dirty="0">
                <a:solidFill>
                  <a:schemeClr val="tx1"/>
                </a:solidFill>
                <a:latin typeface="BIZ UDPゴシック" panose="020B0400000000000000" pitchFamily="50" charset="-128"/>
                <a:ea typeface="BIZ UDPゴシック" panose="020B0400000000000000" pitchFamily="50" charset="-128"/>
              </a:rPr>
              <a:t>切り欠きの</a:t>
            </a:r>
            <a:r>
              <a:rPr lang="ja-JP" altLang="en-US" sz="1800" b="1" dirty="0">
                <a:solidFill>
                  <a:schemeClr val="tx1"/>
                </a:solidFill>
                <a:latin typeface="BIZ UDPゴシック" panose="020B0400000000000000" pitchFamily="50" charset="-128"/>
                <a:ea typeface="BIZ UDPゴシック" panose="020B0400000000000000" pitchFamily="50" charset="-128"/>
              </a:rPr>
              <a:t>仕様</a:t>
            </a:r>
            <a:r>
              <a:rPr lang="ja-JP" altLang="en-US" sz="1400" b="1" dirty="0">
                <a:solidFill>
                  <a:schemeClr val="tx1"/>
                </a:solidFill>
                <a:latin typeface="BIZ UDPゴシック" panose="020B0400000000000000" pitchFamily="50" charset="-128"/>
                <a:ea typeface="BIZ UDPゴシック" panose="020B0400000000000000" pitchFamily="50" charset="-128"/>
              </a:rPr>
              <a:t>（音声コード使用の場合のみ）</a:t>
            </a:r>
            <a:endParaRPr kumimoji="1" lang="en-US" altLang="ja-JP" sz="1400" b="1" dirty="0">
              <a:solidFill>
                <a:schemeClr val="tx1"/>
              </a:solidFill>
              <a:latin typeface="BIZ UDPゴシック" panose="020B0400000000000000" pitchFamily="50" charset="-128"/>
              <a:ea typeface="BIZ UDPゴシック" panose="020B0400000000000000" pitchFamily="50" charset="-128"/>
            </a:endParaRPr>
          </a:p>
        </p:txBody>
      </p:sp>
      <p:sp>
        <p:nvSpPr>
          <p:cNvPr id="6" name="テキスト ボックス 5">
            <a:extLst>
              <a:ext uri="{FF2B5EF4-FFF2-40B4-BE49-F238E27FC236}">
                <a16:creationId xmlns:a16="http://schemas.microsoft.com/office/drawing/2014/main" id="{F3988366-68D5-370F-844E-13921EFC5096}"/>
              </a:ext>
            </a:extLst>
          </p:cNvPr>
          <p:cNvSpPr txBox="1"/>
          <p:nvPr/>
        </p:nvSpPr>
        <p:spPr>
          <a:xfrm>
            <a:off x="599845" y="1477658"/>
            <a:ext cx="8364768" cy="492443"/>
          </a:xfrm>
          <a:prstGeom prst="rect">
            <a:avLst/>
          </a:prstGeom>
          <a:noFill/>
        </p:spPr>
        <p:txBody>
          <a:bodyPr wrap="square" lIns="0" tIns="0" rIns="0" bIns="0"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音声コード（　　）の横の端に半円（目安：直径</a:t>
            </a:r>
            <a:r>
              <a:rPr lang="en-US" altLang="ja-JP" sz="1600" dirty="0">
                <a:solidFill>
                  <a:schemeClr val="tx1"/>
                </a:solidFill>
                <a:latin typeface="BIZ UDPゴシック" panose="020B0400000000000000" pitchFamily="50" charset="-128"/>
                <a:ea typeface="BIZ UDPゴシック" panose="020B0400000000000000" pitchFamily="50" charset="-128"/>
              </a:rPr>
              <a:t>6mm</a:t>
            </a:r>
            <a:r>
              <a:rPr lang="ja-JP" altLang="en-US" sz="1600" dirty="0">
                <a:solidFill>
                  <a:schemeClr val="tx1"/>
                </a:solidFill>
                <a:latin typeface="BIZ UDPゴシック" panose="020B0400000000000000" pitchFamily="50" charset="-128"/>
                <a:ea typeface="BIZ UDPゴシック" panose="020B0400000000000000" pitchFamily="50" charset="-128"/>
              </a:rPr>
              <a:t>程度）の切り欠きを設けます。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（表面のみに音声コードを設ける場合、基本的に空ける切り欠きの穴は１つとなります。）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9" name="グループ化 8">
            <a:extLst>
              <a:ext uri="{FF2B5EF4-FFF2-40B4-BE49-F238E27FC236}">
                <a16:creationId xmlns:a16="http://schemas.microsoft.com/office/drawing/2014/main" id="{CA1C3BED-C993-6286-D935-DB6F0F104CB3}"/>
              </a:ext>
            </a:extLst>
          </p:cNvPr>
          <p:cNvGrpSpPr/>
          <p:nvPr/>
        </p:nvGrpSpPr>
        <p:grpSpPr>
          <a:xfrm>
            <a:off x="599845" y="2173678"/>
            <a:ext cx="8364767" cy="2428875"/>
            <a:chOff x="599845" y="2173678"/>
            <a:chExt cx="8364767" cy="2428875"/>
          </a:xfrm>
        </p:grpSpPr>
        <p:pic>
          <p:nvPicPr>
            <p:cNvPr id="3" name="図 2">
              <a:extLst>
                <a:ext uri="{FF2B5EF4-FFF2-40B4-BE49-F238E27FC236}">
                  <a16:creationId xmlns:a16="http://schemas.microsoft.com/office/drawing/2014/main" id="{9F711F5B-2888-72CC-E1CD-6B60CE371069}"/>
                </a:ext>
              </a:extLst>
            </p:cNvPr>
            <p:cNvPicPr>
              <a:picLocks noChangeAspect="1"/>
            </p:cNvPicPr>
            <p:nvPr/>
          </p:nvPicPr>
          <p:blipFill rotWithShape="1">
            <a:blip r:embed="rId2"/>
            <a:srcRect l="70297" t="83766" r="-1"/>
            <a:stretch/>
          </p:blipFill>
          <p:spPr>
            <a:xfrm>
              <a:off x="599845" y="2173678"/>
              <a:ext cx="6293820" cy="2428875"/>
            </a:xfrm>
            <a:prstGeom prst="rect">
              <a:avLst/>
            </a:prstGeom>
            <a:effectLst>
              <a:outerShdw blurRad="50800" dist="38100" dir="5400000" algn="t" rotWithShape="0">
                <a:prstClr val="black">
                  <a:alpha val="40000"/>
                </a:prstClr>
              </a:outerShdw>
            </a:effectLst>
          </p:spPr>
        </p:pic>
        <p:cxnSp>
          <p:nvCxnSpPr>
            <p:cNvPr id="21" name="直線矢印コネクタ 20">
              <a:extLst>
                <a:ext uri="{FF2B5EF4-FFF2-40B4-BE49-F238E27FC236}">
                  <a16:creationId xmlns:a16="http://schemas.microsoft.com/office/drawing/2014/main" id="{7357BEF1-0788-5A97-B625-9203FF57B4DE}"/>
                </a:ext>
              </a:extLst>
            </p:cNvPr>
            <p:cNvCxnSpPr/>
            <p:nvPr/>
          </p:nvCxnSpPr>
          <p:spPr bwMode="auto">
            <a:xfrm>
              <a:off x="7004050" y="3155950"/>
              <a:ext cx="0" cy="330200"/>
            </a:xfrm>
            <a:prstGeom prst="straightConnector1">
              <a:avLst/>
            </a:prstGeom>
            <a:noFill/>
            <a:ln w="9525" cap="flat" cmpd="sng" algn="ctr">
              <a:solidFill>
                <a:srgbClr val="FF0066"/>
              </a:solidFill>
              <a:prstDash val="solid"/>
              <a:round/>
              <a:headEnd type="triangle"/>
              <a:tailEnd type="triangle"/>
            </a:ln>
            <a:effectLst/>
          </p:spPr>
        </p:cxnSp>
        <p:sp>
          <p:nvSpPr>
            <p:cNvPr id="22" name="テキスト ボックス 21">
              <a:extLst>
                <a:ext uri="{FF2B5EF4-FFF2-40B4-BE49-F238E27FC236}">
                  <a16:creationId xmlns:a16="http://schemas.microsoft.com/office/drawing/2014/main" id="{4C9E103C-85B8-E18C-4D84-E5ECBF0E450D}"/>
                </a:ext>
              </a:extLst>
            </p:cNvPr>
            <p:cNvSpPr txBox="1"/>
            <p:nvPr/>
          </p:nvSpPr>
          <p:spPr>
            <a:xfrm>
              <a:off x="7101736" y="3213100"/>
              <a:ext cx="1862876" cy="184666"/>
            </a:xfrm>
            <a:prstGeom prst="rect">
              <a:avLst/>
            </a:prstGeom>
            <a:noFill/>
          </p:spPr>
          <p:txBody>
            <a:bodyPr wrap="square" lIns="0" tIns="0" rIns="0" bIns="0" rtlCol="0">
              <a:spAutoFit/>
            </a:bodyPr>
            <a:lstStyle/>
            <a:p>
              <a:pPr>
                <a:lnSpc>
                  <a:spcPct val="100000"/>
                </a:lnSpc>
              </a:pPr>
              <a:r>
                <a:rPr lang="en-US" altLang="ja-JP" sz="1200" dirty="0">
                  <a:solidFill>
                    <a:srgbClr val="FF0066"/>
                  </a:solidFill>
                  <a:latin typeface="BIZ UDPゴシック" panose="020B0400000000000000" pitchFamily="50" charset="-128"/>
                  <a:ea typeface="BIZ UDPゴシック" panose="020B0400000000000000" pitchFamily="50" charset="-128"/>
                </a:rPr>
                <a:t>6mm</a:t>
              </a:r>
              <a:r>
                <a:rPr lang="ja-JP" altLang="en-US" sz="1200" dirty="0">
                  <a:solidFill>
                    <a:srgbClr val="FF0066"/>
                  </a:solidFill>
                  <a:latin typeface="BIZ UDPゴシック" panose="020B0400000000000000" pitchFamily="50" charset="-128"/>
                  <a:ea typeface="BIZ UDPゴシック" panose="020B0400000000000000" pitchFamily="50" charset="-128"/>
                </a:rPr>
                <a:t>程度（目安）</a:t>
              </a:r>
              <a:endParaRPr lang="en-US" altLang="ja-JP" sz="1200" dirty="0">
                <a:solidFill>
                  <a:srgbClr val="FF0066"/>
                </a:solidFill>
                <a:latin typeface="BIZ UDPゴシック" panose="020B0400000000000000" pitchFamily="50" charset="-128"/>
                <a:ea typeface="BIZ UDPゴシック" panose="020B0400000000000000" pitchFamily="50" charset="-128"/>
              </a:endParaRPr>
            </a:p>
          </p:txBody>
        </p:sp>
        <p:cxnSp>
          <p:nvCxnSpPr>
            <p:cNvPr id="24" name="直線コネクタ 23">
              <a:extLst>
                <a:ext uri="{FF2B5EF4-FFF2-40B4-BE49-F238E27FC236}">
                  <a16:creationId xmlns:a16="http://schemas.microsoft.com/office/drawing/2014/main" id="{F8D1E77B-FB7E-B392-9FF5-47152D7DC6EA}"/>
                </a:ext>
              </a:extLst>
            </p:cNvPr>
            <p:cNvCxnSpPr/>
            <p:nvPr/>
          </p:nvCxnSpPr>
          <p:spPr bwMode="auto">
            <a:xfrm>
              <a:off x="6583680" y="3155950"/>
              <a:ext cx="1277111" cy="0"/>
            </a:xfrm>
            <a:prstGeom prst="line">
              <a:avLst/>
            </a:prstGeom>
            <a:noFill/>
            <a:ln w="9525" cap="flat" cmpd="sng" algn="ctr">
              <a:solidFill>
                <a:srgbClr val="FF0066"/>
              </a:solidFill>
              <a:prstDash val="solid"/>
              <a:round/>
              <a:headEnd type="none" w="med" len="med"/>
              <a:tailEnd type="none" w="med" len="med"/>
            </a:ln>
            <a:effectLst/>
          </p:spPr>
        </p:cxnSp>
        <p:cxnSp>
          <p:nvCxnSpPr>
            <p:cNvPr id="25" name="直線コネクタ 24">
              <a:extLst>
                <a:ext uri="{FF2B5EF4-FFF2-40B4-BE49-F238E27FC236}">
                  <a16:creationId xmlns:a16="http://schemas.microsoft.com/office/drawing/2014/main" id="{7FA6C2A2-E4D9-E34A-A33C-18B14E536EB5}"/>
                </a:ext>
              </a:extLst>
            </p:cNvPr>
            <p:cNvCxnSpPr/>
            <p:nvPr/>
          </p:nvCxnSpPr>
          <p:spPr bwMode="auto">
            <a:xfrm>
              <a:off x="6583680" y="3486150"/>
              <a:ext cx="1277111" cy="0"/>
            </a:xfrm>
            <a:prstGeom prst="line">
              <a:avLst/>
            </a:prstGeom>
            <a:noFill/>
            <a:ln w="9525" cap="flat" cmpd="sng" algn="ctr">
              <a:solidFill>
                <a:srgbClr val="FF0066"/>
              </a:solidFill>
              <a:prstDash val="solid"/>
              <a:round/>
              <a:headEnd type="none" w="med" len="med"/>
              <a:tailEnd type="none" w="med" len="med"/>
            </a:ln>
            <a:effectLst/>
          </p:spPr>
        </p:cxnSp>
        <p:sp>
          <p:nvSpPr>
            <p:cNvPr id="7" name="正方形/長方形 6">
              <a:extLst>
                <a:ext uri="{FF2B5EF4-FFF2-40B4-BE49-F238E27FC236}">
                  <a16:creationId xmlns:a16="http://schemas.microsoft.com/office/drawing/2014/main" id="{7B260345-2F23-F349-752A-9D85206367BB}"/>
                </a:ext>
              </a:extLst>
            </p:cNvPr>
            <p:cNvSpPr/>
            <p:nvPr/>
          </p:nvSpPr>
          <p:spPr bwMode="auto">
            <a:xfrm>
              <a:off x="4936466" y="2660584"/>
              <a:ext cx="1367034" cy="1351082"/>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grpSp>
      <p:sp>
        <p:nvSpPr>
          <p:cNvPr id="8" name="正方形/長方形 7">
            <a:extLst>
              <a:ext uri="{FF2B5EF4-FFF2-40B4-BE49-F238E27FC236}">
                <a16:creationId xmlns:a16="http://schemas.microsoft.com/office/drawing/2014/main" id="{57D80CE3-A9A0-5CFB-B9D8-29108CE530BB}"/>
              </a:ext>
            </a:extLst>
          </p:cNvPr>
          <p:cNvSpPr/>
          <p:nvPr/>
        </p:nvSpPr>
        <p:spPr bwMode="auto">
          <a:xfrm>
            <a:off x="1686923" y="1511504"/>
            <a:ext cx="195217" cy="192939"/>
          </a:xfrm>
          <a:prstGeom prst="rect">
            <a:avLst/>
          </a:prstGeom>
          <a:solidFill>
            <a:srgbClr val="FF0066">
              <a:alpha val="50000"/>
            </a:srgbClr>
          </a:solidFill>
          <a:ln w="9525">
            <a:noFill/>
            <a:miter lim="800000"/>
            <a:headEnd/>
            <a:tailEnd/>
          </a:ln>
          <a:effectLst/>
        </p:spPr>
        <p:txBody>
          <a:bodyPr wrap="none" rtlCol="0" anchor="ctr" anchorCtr="0">
            <a:noAutofit/>
          </a:bodyPr>
          <a:lstStyle/>
          <a:p>
            <a:pPr algn="ctr"/>
            <a:endParaRPr lang="ja-JP" altLang="en-US" sz="1800">
              <a:solidFill>
                <a:schemeClr val="tx1"/>
              </a:solidFill>
            </a:endParaRPr>
          </a:p>
        </p:txBody>
      </p:sp>
    </p:spTree>
    <p:extLst>
      <p:ext uri="{BB962C8B-B14F-4D97-AF65-F5344CB8AC3E}">
        <p14:creationId xmlns:p14="http://schemas.microsoft.com/office/powerpoint/2010/main" val="11399072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561599" y="1580400"/>
            <a:ext cx="1349087" cy="424732"/>
          </a:xfrm>
          <a:prstGeom prst="rect">
            <a:avLst/>
          </a:prstGeom>
          <a:noFill/>
        </p:spPr>
        <p:txBody>
          <a:bodyPr wrap="square" rtlCol="0">
            <a:spAutoFit/>
          </a:bodyPr>
          <a:lstStyle/>
          <a:p>
            <a:r>
              <a:rPr lang="en-US" altLang="ja-JP" sz="2400" dirty="0">
                <a:solidFill>
                  <a:schemeClr val="tx1"/>
                </a:solidFill>
                <a:latin typeface="BIZ UDPゴシック" panose="020B0400000000000000" pitchFamily="50" charset="-128"/>
                <a:ea typeface="BIZ UDPゴシック" panose="020B0400000000000000" pitchFamily="50" charset="-128"/>
              </a:rPr>
              <a:t>END</a:t>
            </a:r>
          </a:p>
        </p:txBody>
      </p:sp>
      <p:sp>
        <p:nvSpPr>
          <p:cNvPr id="7" name="テキスト ボックス 6"/>
          <p:cNvSpPr txBox="1"/>
          <p:nvPr/>
        </p:nvSpPr>
        <p:spPr>
          <a:xfrm>
            <a:off x="561599" y="2336400"/>
            <a:ext cx="4863385" cy="369332"/>
          </a:xfrm>
          <a:prstGeom prst="rect">
            <a:avLst/>
          </a:prstGeom>
          <a:noFill/>
        </p:spPr>
        <p:txBody>
          <a:bodyPr wrap="square" rtlCol="0">
            <a:spAutoFit/>
          </a:bodyPr>
          <a:lstStyle/>
          <a:p>
            <a:pPr>
              <a:lnSpc>
                <a:spcPct val="100000"/>
              </a:lnSpc>
            </a:pPr>
            <a:r>
              <a:rPr lang="ja-JP" altLang="en-US" sz="1800" b="1" dirty="0">
                <a:solidFill>
                  <a:schemeClr val="tx1"/>
                </a:solidFill>
                <a:latin typeface="BIZ UDPゴシック" panose="020B0400000000000000" pitchFamily="50" charset="-128"/>
                <a:ea typeface="BIZ UDPゴシック" panose="020B0400000000000000" pitchFamily="50" charset="-128"/>
              </a:rPr>
              <a:t>国民健康保険帳票ユニバーサルデザイン対応</a:t>
            </a:r>
          </a:p>
        </p:txBody>
      </p:sp>
      <p:sp>
        <p:nvSpPr>
          <p:cNvPr id="8" name="テキスト ボックス 7"/>
          <p:cNvSpPr txBox="1"/>
          <p:nvPr/>
        </p:nvSpPr>
        <p:spPr>
          <a:xfrm>
            <a:off x="561600" y="2649600"/>
            <a:ext cx="2847600" cy="338554"/>
          </a:xfrm>
          <a:prstGeom prst="rect">
            <a:avLst/>
          </a:prstGeom>
          <a:noFill/>
        </p:spPr>
        <p:txBody>
          <a:bodyPr wrap="square" rtlCol="0">
            <a:spAutoFit/>
          </a:bodyPr>
          <a:lstStyle/>
          <a:p>
            <a:pPr>
              <a:lnSpc>
                <a:spcPct val="100000"/>
              </a:lnSpc>
            </a:pPr>
            <a:r>
              <a:rPr lang="ja-JP" altLang="en-US" sz="1600" dirty="0">
                <a:solidFill>
                  <a:schemeClr val="tx1"/>
                </a:solidFill>
                <a:latin typeface="BIZ UDPゴシック" panose="020B0400000000000000" pitchFamily="50" charset="-128"/>
                <a:ea typeface="BIZ UDPゴシック" panose="020B0400000000000000" pitchFamily="50" charset="-128"/>
              </a:rPr>
              <a:t>帳票デザイン基本方針書（案）</a:t>
            </a:r>
          </a:p>
        </p:txBody>
      </p:sp>
    </p:spTree>
    <p:extLst>
      <p:ext uri="{BB962C8B-B14F-4D97-AF65-F5344CB8AC3E}">
        <p14:creationId xmlns:p14="http://schemas.microsoft.com/office/powerpoint/2010/main" val="2834399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en-US" altLang="ja-JP" dirty="0">
                <a:latin typeface="BIZ UDPゴシック" panose="020B0400000000000000" pitchFamily="50" charset="-128"/>
                <a:ea typeface="BIZ UDPゴシック" panose="020B0400000000000000" pitchFamily="50" charset="-128"/>
              </a:rPr>
              <a:t>1.</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本書に記載の内容について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716578" y="729652"/>
            <a:ext cx="7869142" cy="3323987"/>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本書では、自治体標準化の中において帳票レイアウトのデザインを統一したデザインと</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するための検討にあたり、自治体から「ユニバーサルデザインを考慮した帳票の採用」に</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ついてご意見をいただいたことを踏まえて一定の観点で帳票のデザインについての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考え方を検討し、まとめるとともに国民健康保険システムにおける帳票デザインの指針と</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するための資料となります。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なお、本書はあくまで各自治体にて検討を行うと非効率的、非統一的になる部分に対して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その検討を補助し、支援するためにまとめているものとなります。</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そのため、本書の記載に従って必ず実施しなければならないことをルールとして規定して</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いるものではありません。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分かりやすいデザインと帳票印刷の低コスト化・封入封緘作業の効率化や自治体業務の</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省力化等とは必ずしも全てが相容れるものではないことから変更可否などの考えも</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含めて記載しておりますのでご確認の上、ご活用ください。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lang="en-US" altLang="ja-JP" sz="160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3869906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D1F66D86-30C1-1B13-F1A8-EDA9549DB368}"/>
              </a:ext>
            </a:extLst>
          </p:cNvPr>
          <p:cNvSpPr>
            <a:spLocks noGrp="1"/>
          </p:cNvSpPr>
          <p:nvPr>
            <p:ph type="title"/>
          </p:nvPr>
        </p:nvSpPr>
        <p:spPr>
          <a:xfrm>
            <a:off x="566739" y="2365097"/>
            <a:ext cx="3842719" cy="397032"/>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デザインにおける前提条件</a:t>
            </a:r>
          </a:p>
        </p:txBody>
      </p:sp>
    </p:spTree>
    <p:extLst>
      <p:ext uri="{BB962C8B-B14F-4D97-AF65-F5344CB8AC3E}">
        <p14:creationId xmlns:p14="http://schemas.microsoft.com/office/powerpoint/2010/main" val="3167132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916F209-6129-5E61-DBEC-D14D307C137C}"/>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１</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デザイン</a:t>
            </a:r>
            <a:r>
              <a:rPr kumimoji="1" lang="ja-JP" altLang="en-US" dirty="0">
                <a:latin typeface="BIZ UDPゴシック" panose="020B0400000000000000" pitchFamily="50" charset="-128"/>
                <a:ea typeface="BIZ UDPゴシック" panose="020B0400000000000000" pitchFamily="50" charset="-128"/>
              </a:rPr>
              <a:t>の対象とする範囲</a:t>
            </a:r>
          </a:p>
        </p:txBody>
      </p:sp>
      <p:sp>
        <p:nvSpPr>
          <p:cNvPr id="3" name="テキスト ボックス 2">
            <a:extLst>
              <a:ext uri="{FF2B5EF4-FFF2-40B4-BE49-F238E27FC236}">
                <a16:creationId xmlns:a16="http://schemas.microsoft.com/office/drawing/2014/main" id="{536E7688-C0D4-572D-EC69-FA469384108B}"/>
              </a:ext>
            </a:extLst>
          </p:cNvPr>
          <p:cNvSpPr txBox="1"/>
          <p:nvPr/>
        </p:nvSpPr>
        <p:spPr>
          <a:xfrm>
            <a:off x="599846" y="943661"/>
            <a:ext cx="6958636" cy="443198"/>
          </a:xfrm>
          <a:prstGeom prst="rect">
            <a:avLst/>
          </a:prstGeom>
          <a:noFill/>
        </p:spPr>
        <p:txBody>
          <a:bodyPr wrap="none" lIns="0" tIns="0" rIns="0" bIns="0" rtlCol="0">
            <a:sp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「ユニバーサルデザイン」と呼ぶ場合、あらゆる状況が設計対象となりますが、</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600" dirty="0">
                <a:solidFill>
                  <a:schemeClr val="tx1"/>
                </a:solidFill>
                <a:latin typeface="BIZ UDPゴシック" panose="020B0400000000000000" pitchFamily="50" charset="-128"/>
                <a:ea typeface="BIZ UDPゴシック" panose="020B0400000000000000" pitchFamily="50" charset="-128"/>
              </a:rPr>
              <a:t>今回は帳票のデザインであることから、</a:t>
            </a:r>
            <a:r>
              <a:rPr lang="ja-JP" altLang="en-US" sz="1600" dirty="0">
                <a:solidFill>
                  <a:schemeClr val="tx1"/>
                </a:solidFill>
                <a:latin typeface="BIZ UDPゴシック" panose="020B0400000000000000" pitchFamily="50" charset="-128"/>
                <a:ea typeface="BIZ UDPゴシック" panose="020B0400000000000000" pitchFamily="50" charset="-128"/>
              </a:rPr>
              <a:t>デザインの対象は</a:t>
            </a:r>
            <a:r>
              <a:rPr kumimoji="1" lang="ja-JP" altLang="en-US" sz="1600" dirty="0">
                <a:solidFill>
                  <a:schemeClr val="tx1"/>
                </a:solidFill>
                <a:latin typeface="BIZ UDPゴシック" panose="020B0400000000000000" pitchFamily="50" charset="-128"/>
                <a:ea typeface="BIZ UDPゴシック" panose="020B0400000000000000" pitchFamily="50" charset="-128"/>
              </a:rPr>
              <a:t>以下の範囲とします。</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grpSp>
        <p:nvGrpSpPr>
          <p:cNvPr id="22" name="グループ化 21">
            <a:extLst>
              <a:ext uri="{FF2B5EF4-FFF2-40B4-BE49-F238E27FC236}">
                <a16:creationId xmlns:a16="http://schemas.microsoft.com/office/drawing/2014/main" id="{6B82E296-1ADF-4E2A-06B0-72B543D4EE68}"/>
              </a:ext>
            </a:extLst>
          </p:cNvPr>
          <p:cNvGrpSpPr/>
          <p:nvPr/>
        </p:nvGrpSpPr>
        <p:grpSpPr>
          <a:xfrm>
            <a:off x="2046576" y="1644936"/>
            <a:ext cx="5050849" cy="2708567"/>
            <a:chOff x="1166646" y="1644936"/>
            <a:chExt cx="5050849" cy="2708567"/>
          </a:xfrm>
        </p:grpSpPr>
        <p:grpSp>
          <p:nvGrpSpPr>
            <p:cNvPr id="23" name="グループ化 22">
              <a:extLst>
                <a:ext uri="{FF2B5EF4-FFF2-40B4-BE49-F238E27FC236}">
                  <a16:creationId xmlns:a16="http://schemas.microsoft.com/office/drawing/2014/main" id="{0E0517AF-E192-7FCB-0D36-72282089783E}"/>
                </a:ext>
              </a:extLst>
            </p:cNvPr>
            <p:cNvGrpSpPr/>
            <p:nvPr/>
          </p:nvGrpSpPr>
          <p:grpSpPr>
            <a:xfrm>
              <a:off x="1166646" y="1734376"/>
              <a:ext cx="1967778" cy="2619127"/>
              <a:chOff x="1166646" y="1734376"/>
              <a:chExt cx="1967778" cy="2619127"/>
            </a:xfrm>
          </p:grpSpPr>
          <p:sp>
            <p:nvSpPr>
              <p:cNvPr id="34" name="テキスト ボックス 33">
                <a:extLst>
                  <a:ext uri="{FF2B5EF4-FFF2-40B4-BE49-F238E27FC236}">
                    <a16:creationId xmlns:a16="http://schemas.microsoft.com/office/drawing/2014/main" id="{DD9D3B24-9F1F-2BE3-C75B-45D6E2099951}"/>
                  </a:ext>
                </a:extLst>
              </p:cNvPr>
              <p:cNvSpPr txBox="1"/>
              <p:nvPr/>
            </p:nvSpPr>
            <p:spPr>
              <a:xfrm>
                <a:off x="1423413" y="2048879"/>
                <a:ext cx="1454244" cy="245901"/>
              </a:xfrm>
              <a:prstGeom prst="rect">
                <a:avLst/>
              </a:prstGeom>
              <a:noFill/>
            </p:spPr>
            <p:txBody>
              <a:bodyPr wrap="none" rtlCol="0">
                <a:spAutoFit/>
              </a:bodyPr>
              <a:lstStyle/>
              <a:p>
                <a:pPr algn="ctr"/>
                <a:r>
                  <a:rPr kumimoji="1" lang="ja-JP" altLang="en-US" sz="1100" b="1" dirty="0">
                    <a:solidFill>
                      <a:srgbClr val="FF0066"/>
                    </a:solidFill>
                    <a:latin typeface="BIZ UDPゴシック" panose="020B0400000000000000" pitchFamily="50" charset="-128"/>
                    <a:ea typeface="BIZ UDPゴシック" panose="020B0400000000000000" pitchFamily="50" charset="-128"/>
                  </a:rPr>
                  <a:t>対象帳票のデザイン</a:t>
                </a:r>
              </a:p>
            </p:txBody>
          </p:sp>
          <p:sp>
            <p:nvSpPr>
              <p:cNvPr id="35" name="テキスト ボックス 34">
                <a:extLst>
                  <a:ext uri="{FF2B5EF4-FFF2-40B4-BE49-F238E27FC236}">
                    <a16:creationId xmlns:a16="http://schemas.microsoft.com/office/drawing/2014/main" id="{34C48D3C-00C0-B0EB-7AFC-ABC6C15F794B}"/>
                  </a:ext>
                </a:extLst>
              </p:cNvPr>
              <p:cNvSpPr txBox="1"/>
              <p:nvPr/>
            </p:nvSpPr>
            <p:spPr>
              <a:xfrm>
                <a:off x="1776074" y="2480486"/>
                <a:ext cx="676788" cy="244682"/>
              </a:xfrm>
              <a:prstGeom prst="rect">
                <a:avLst/>
              </a:prstGeom>
              <a:noFill/>
            </p:spPr>
            <p:txBody>
              <a:bodyPr wrap="none" rtlCol="0">
                <a:spAutoFit/>
              </a:bodyPr>
              <a:lstStyle/>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フォント</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6" name="テキスト ボックス 35">
                <a:extLst>
                  <a:ext uri="{FF2B5EF4-FFF2-40B4-BE49-F238E27FC236}">
                    <a16:creationId xmlns:a16="http://schemas.microsoft.com/office/drawing/2014/main" id="{92BAA758-2E83-E65D-451B-CC4FBE83EC69}"/>
                  </a:ext>
                </a:extLst>
              </p:cNvPr>
              <p:cNvSpPr txBox="1"/>
              <p:nvPr/>
            </p:nvSpPr>
            <p:spPr>
              <a:xfrm>
                <a:off x="1303188" y="2834569"/>
                <a:ext cx="1694695" cy="39703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レイアウト</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lang="ja-JP" altLang="en-US" sz="1100" b="1" dirty="0">
                    <a:solidFill>
                      <a:schemeClr val="tx1"/>
                    </a:solidFill>
                    <a:latin typeface="BIZ UDPゴシック" panose="020B0400000000000000" pitchFamily="50" charset="-128"/>
                    <a:ea typeface="BIZ UDPゴシック" panose="020B0400000000000000" pitchFamily="50" charset="-128"/>
                  </a:rPr>
                  <a:t>（音声コードの配置含む）</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sp>
            <p:nvSpPr>
              <p:cNvPr id="37" name="テキスト ボックス 36">
                <a:extLst>
                  <a:ext uri="{FF2B5EF4-FFF2-40B4-BE49-F238E27FC236}">
                    <a16:creationId xmlns:a16="http://schemas.microsoft.com/office/drawing/2014/main" id="{9584934B-1454-BBEA-85F9-4357365F8EC1}"/>
                  </a:ext>
                </a:extLst>
              </p:cNvPr>
              <p:cNvSpPr txBox="1"/>
              <p:nvPr/>
            </p:nvSpPr>
            <p:spPr>
              <a:xfrm>
                <a:off x="1987670" y="3370828"/>
                <a:ext cx="32573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色</a:t>
                </a:r>
              </a:p>
            </p:txBody>
          </p:sp>
          <p:sp>
            <p:nvSpPr>
              <p:cNvPr id="38" name="テキスト ボックス 37">
                <a:extLst>
                  <a:ext uri="{FF2B5EF4-FFF2-40B4-BE49-F238E27FC236}">
                    <a16:creationId xmlns:a16="http://schemas.microsoft.com/office/drawing/2014/main" id="{8E90F9E3-DC48-71AA-3972-34A0B1113DED}"/>
                  </a:ext>
                </a:extLst>
              </p:cNvPr>
              <p:cNvSpPr txBox="1"/>
              <p:nvPr/>
            </p:nvSpPr>
            <p:spPr>
              <a:xfrm>
                <a:off x="1493945" y="3739824"/>
                <a:ext cx="1313180"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印刷に対する示唆</a:t>
                </a:r>
              </a:p>
            </p:txBody>
          </p:sp>
          <p:sp>
            <p:nvSpPr>
              <p:cNvPr id="39" name="テキスト ボックス 38">
                <a:extLst>
                  <a:ext uri="{FF2B5EF4-FFF2-40B4-BE49-F238E27FC236}">
                    <a16:creationId xmlns:a16="http://schemas.microsoft.com/office/drawing/2014/main" id="{DF44F0C4-3BD4-0C0E-7A76-62666FA37948}"/>
                  </a:ext>
                </a:extLst>
              </p:cNvPr>
              <p:cNvSpPr txBox="1"/>
              <p:nvPr/>
            </p:nvSpPr>
            <p:spPr>
              <a:xfrm>
                <a:off x="1635010" y="4108821"/>
                <a:ext cx="984565" cy="244682"/>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テキスト表現</a:t>
                </a:r>
                <a:endParaRPr kumimoji="1" lang="ja-JP" altLang="en-US" sz="1100" b="1" baseline="30000" dirty="0">
                  <a:solidFill>
                    <a:schemeClr val="tx1"/>
                  </a:solidFill>
                  <a:latin typeface="BIZ UDPゴシック" panose="020B0400000000000000" pitchFamily="50" charset="-128"/>
                  <a:ea typeface="BIZ UDPゴシック" panose="020B0400000000000000" pitchFamily="50" charset="-128"/>
                </a:endParaRPr>
              </a:p>
            </p:txBody>
          </p:sp>
          <p:cxnSp>
            <p:nvCxnSpPr>
              <p:cNvPr id="40" name="直線コネクタ 39">
                <a:extLst>
                  <a:ext uri="{FF2B5EF4-FFF2-40B4-BE49-F238E27FC236}">
                    <a16:creationId xmlns:a16="http://schemas.microsoft.com/office/drawing/2014/main" id="{855BB713-F419-6C13-719F-56B1B03C37E4}"/>
                  </a:ext>
                </a:extLst>
              </p:cNvPr>
              <p:cNvCxnSpPr>
                <a:cxnSpLocks/>
              </p:cNvCxnSpPr>
              <p:nvPr/>
            </p:nvCxnSpPr>
            <p:spPr bwMode="auto">
              <a:xfrm>
                <a:off x="1166646" y="2294780"/>
                <a:ext cx="1967778" cy="0"/>
              </a:xfrm>
              <a:prstGeom prst="line">
                <a:avLst/>
              </a:prstGeom>
              <a:noFill/>
              <a:ln w="12700" cap="flat" cmpd="sng" algn="ctr">
                <a:solidFill>
                  <a:srgbClr val="FF0066"/>
                </a:solidFill>
                <a:prstDash val="sysDash"/>
                <a:round/>
                <a:headEnd type="none" w="med" len="med"/>
                <a:tailEnd type="none" w="med" len="med"/>
              </a:ln>
              <a:effectLst/>
            </p:spPr>
          </p:cxnSp>
          <p:sp>
            <p:nvSpPr>
              <p:cNvPr id="41" name="楕円 40">
                <a:extLst>
                  <a:ext uri="{FF2B5EF4-FFF2-40B4-BE49-F238E27FC236}">
                    <a16:creationId xmlns:a16="http://schemas.microsoft.com/office/drawing/2014/main" id="{EC504C02-1F35-9C01-8B4C-B7D43A61C4BB}"/>
                  </a:ext>
                </a:extLst>
              </p:cNvPr>
              <p:cNvSpPr/>
              <p:nvPr/>
            </p:nvSpPr>
            <p:spPr bwMode="auto">
              <a:xfrm>
                <a:off x="2027584" y="1734376"/>
                <a:ext cx="245902" cy="245902"/>
              </a:xfrm>
              <a:prstGeom prst="ellipse">
                <a:avLst/>
              </a:prstGeom>
              <a:noFill/>
              <a:ln w="38100">
                <a:solidFill>
                  <a:srgbClr val="FF6699"/>
                </a:solidFill>
                <a:miter lim="800000"/>
                <a:headEnd/>
                <a:tailEnd/>
              </a:ln>
              <a:effectLst/>
            </p:spPr>
            <p:txBody>
              <a:bodyPr wrap="none" rtlCol="0" anchor="ctr" anchorCtr="0">
                <a:noAutofit/>
              </a:bodyPr>
              <a:lstStyle/>
              <a:p>
                <a:pPr algn="ctr"/>
                <a:endParaRPr kumimoji="1" lang="ja-JP" altLang="en-US" sz="1400" dirty="0">
                  <a:solidFill>
                    <a:srgbClr val="CC0066"/>
                  </a:solidFill>
                  <a:effectLst>
                    <a:glow rad="88900">
                      <a:schemeClr val="bg1"/>
                    </a:glow>
                  </a:effectLst>
                  <a:latin typeface="BIZ UDPゴシック" panose="020B0400000000000000" pitchFamily="50" charset="-128"/>
                  <a:ea typeface="BIZ UDPゴシック" panose="020B0400000000000000" pitchFamily="50" charset="-128"/>
                </a:endParaRPr>
              </a:p>
            </p:txBody>
          </p:sp>
        </p:grpSp>
        <p:grpSp>
          <p:nvGrpSpPr>
            <p:cNvPr id="24" name="グループ化 23">
              <a:extLst>
                <a:ext uri="{FF2B5EF4-FFF2-40B4-BE49-F238E27FC236}">
                  <a16:creationId xmlns:a16="http://schemas.microsoft.com/office/drawing/2014/main" id="{D15DC357-3A16-B192-192B-1EDAFA2E3572}"/>
                </a:ext>
              </a:extLst>
            </p:cNvPr>
            <p:cNvGrpSpPr/>
            <p:nvPr/>
          </p:nvGrpSpPr>
          <p:grpSpPr>
            <a:xfrm>
              <a:off x="3759771" y="1644936"/>
              <a:ext cx="2457724" cy="1971793"/>
              <a:chOff x="5668707" y="1644936"/>
              <a:chExt cx="2457724" cy="1971793"/>
            </a:xfrm>
          </p:grpSpPr>
          <p:sp>
            <p:nvSpPr>
              <p:cNvPr id="25" name="テキスト ボックス 24">
                <a:extLst>
                  <a:ext uri="{FF2B5EF4-FFF2-40B4-BE49-F238E27FC236}">
                    <a16:creationId xmlns:a16="http://schemas.microsoft.com/office/drawing/2014/main" id="{5BD3A87D-34EF-9ED4-83E8-6423C9385449}"/>
                  </a:ext>
                </a:extLst>
              </p:cNvPr>
              <p:cNvSpPr txBox="1"/>
              <p:nvPr/>
            </p:nvSpPr>
            <p:spPr>
              <a:xfrm>
                <a:off x="6170449" y="2048879"/>
                <a:ext cx="1454244" cy="245901"/>
              </a:xfrm>
              <a:prstGeom prst="rect">
                <a:avLst/>
              </a:prstGeom>
              <a:noFill/>
            </p:spPr>
            <p:txBody>
              <a:bodyPr wrap="none" rtlCol="0">
                <a:spAutoFit/>
              </a:bodyPr>
              <a:lstStyle/>
              <a:p>
                <a:pPr algn="ctr"/>
                <a:r>
                  <a:rPr kumimoji="1" lang="ja-JP" altLang="en-US" sz="1100" b="1" dirty="0">
                    <a:solidFill>
                      <a:schemeClr val="accent5">
                        <a:lumMod val="75000"/>
                      </a:schemeClr>
                    </a:solidFill>
                    <a:latin typeface="BIZ UDPゴシック" panose="020B0400000000000000" pitchFamily="50" charset="-128"/>
                    <a:ea typeface="BIZ UDPゴシック" panose="020B0400000000000000" pitchFamily="50" charset="-128"/>
                  </a:rPr>
                  <a:t>書類以外のデザイン</a:t>
                </a:r>
              </a:p>
            </p:txBody>
          </p:sp>
          <p:sp>
            <p:nvSpPr>
              <p:cNvPr id="26" name="テキスト ボックス 25">
                <a:extLst>
                  <a:ext uri="{FF2B5EF4-FFF2-40B4-BE49-F238E27FC236}">
                    <a16:creationId xmlns:a16="http://schemas.microsoft.com/office/drawing/2014/main" id="{3D634CC4-6D16-CB45-A396-0B5DB6C07AAF}"/>
                  </a:ext>
                </a:extLst>
              </p:cNvPr>
              <p:cNvSpPr txBox="1"/>
              <p:nvPr/>
            </p:nvSpPr>
            <p:spPr>
              <a:xfrm>
                <a:off x="6029383" y="2478469"/>
                <a:ext cx="1736373"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書類を記入するスペース</a:t>
                </a:r>
              </a:p>
            </p:txBody>
          </p:sp>
          <p:sp>
            <p:nvSpPr>
              <p:cNvPr id="27" name="テキスト ボックス 26">
                <a:extLst>
                  <a:ext uri="{FF2B5EF4-FFF2-40B4-BE49-F238E27FC236}">
                    <a16:creationId xmlns:a16="http://schemas.microsoft.com/office/drawing/2014/main" id="{6C58DA28-74EB-9967-CCD7-9EE46EDCB136}"/>
                  </a:ext>
                </a:extLst>
              </p:cNvPr>
              <p:cNvSpPr txBox="1"/>
              <p:nvPr/>
            </p:nvSpPr>
            <p:spPr>
              <a:xfrm>
                <a:off x="5668707" y="2910744"/>
                <a:ext cx="2457724"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ダウンロード</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する</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Web</a:t>
                </a:r>
                <a:r>
                  <a:rPr kumimoji="1" lang="ja-JP" altLang="en-US" sz="1100" b="1" dirty="0">
                    <a:solidFill>
                      <a:schemeClr val="tx1"/>
                    </a:solidFill>
                    <a:latin typeface="BIZ UDPゴシック" panose="020B0400000000000000" pitchFamily="50" charset="-128"/>
                    <a:ea typeface="BIZ UDPゴシック" panose="020B0400000000000000" pitchFamily="50" charset="-128"/>
                  </a:rPr>
                  <a:t>サイト</a:t>
                </a:r>
              </a:p>
            </p:txBody>
          </p:sp>
          <p:cxnSp>
            <p:nvCxnSpPr>
              <p:cNvPr id="28" name="直線コネクタ 27">
                <a:extLst>
                  <a:ext uri="{FF2B5EF4-FFF2-40B4-BE49-F238E27FC236}">
                    <a16:creationId xmlns:a16="http://schemas.microsoft.com/office/drawing/2014/main" id="{48E64F2E-B8E5-11AC-9C14-36ABA32DFCD7}"/>
                  </a:ext>
                </a:extLst>
              </p:cNvPr>
              <p:cNvCxnSpPr>
                <a:cxnSpLocks/>
              </p:cNvCxnSpPr>
              <p:nvPr/>
            </p:nvCxnSpPr>
            <p:spPr bwMode="auto">
              <a:xfrm>
                <a:off x="5913682" y="2294780"/>
                <a:ext cx="1967778" cy="0"/>
              </a:xfrm>
              <a:prstGeom prst="line">
                <a:avLst/>
              </a:prstGeom>
              <a:noFill/>
              <a:ln w="12700" cap="flat" cmpd="sng" algn="ctr">
                <a:solidFill>
                  <a:schemeClr val="accent5">
                    <a:lumMod val="75000"/>
                  </a:schemeClr>
                </a:solidFill>
                <a:prstDash val="sysDash"/>
                <a:round/>
                <a:headEnd type="none" w="med" len="med"/>
                <a:tailEnd type="none" w="med" len="med"/>
              </a:ln>
              <a:effectLst/>
            </p:spPr>
          </p:cxnSp>
          <p:sp>
            <p:nvSpPr>
              <p:cNvPr id="29" name="乗算記号 28">
                <a:extLst>
                  <a:ext uri="{FF2B5EF4-FFF2-40B4-BE49-F238E27FC236}">
                    <a16:creationId xmlns:a16="http://schemas.microsoft.com/office/drawing/2014/main" id="{92964127-94DF-17BD-7940-E347CC58E1EF}"/>
                  </a:ext>
                </a:extLst>
              </p:cNvPr>
              <p:cNvSpPr/>
              <p:nvPr/>
            </p:nvSpPr>
            <p:spPr bwMode="auto">
              <a:xfrm>
                <a:off x="6687623" y="1644936"/>
                <a:ext cx="431607" cy="431607"/>
              </a:xfrm>
              <a:prstGeom prst="mathMultiply">
                <a:avLst>
                  <a:gd name="adj1" fmla="val 9961"/>
                </a:avLst>
              </a:prstGeom>
              <a:solidFill>
                <a:schemeClr val="accent5"/>
              </a:solidFill>
              <a:ln w="9525">
                <a:noFill/>
                <a:miter lim="800000"/>
                <a:headEnd/>
                <a:tailEnd/>
              </a:ln>
              <a:effectLst/>
            </p:spPr>
            <p:txBody>
              <a:bodyPr wrap="none" rtlCol="0" anchor="ctr" anchorCtr="0">
                <a:noAutofit/>
              </a:bodyPr>
              <a:lstStyle/>
              <a:p>
                <a:pPr algn="ctr"/>
                <a:endParaRPr kumimoji="1" lang="ja-JP" altLang="en-US" sz="1800">
                  <a:solidFill>
                    <a:schemeClr val="tx1"/>
                  </a:solidFill>
                  <a:latin typeface="BIZ UDPゴシック" panose="020B0400000000000000" pitchFamily="50" charset="-128"/>
                  <a:ea typeface="BIZ UDPゴシック" panose="020B0400000000000000" pitchFamily="50" charset="-128"/>
                </a:endParaRPr>
              </a:p>
            </p:txBody>
          </p:sp>
          <p:sp>
            <p:nvSpPr>
              <p:cNvPr id="30" name="テキスト ボックス 29">
                <a:extLst>
                  <a:ext uri="{FF2B5EF4-FFF2-40B4-BE49-F238E27FC236}">
                    <a16:creationId xmlns:a16="http://schemas.microsoft.com/office/drawing/2014/main" id="{DC14AFEF-7347-F3CA-91CE-CC1D0BD84C2D}"/>
                  </a:ext>
                </a:extLst>
              </p:cNvPr>
              <p:cNvSpPr txBox="1"/>
              <p:nvPr/>
            </p:nvSpPr>
            <p:spPr>
              <a:xfrm>
                <a:off x="5817786" y="3370828"/>
                <a:ext cx="2159566" cy="245901"/>
              </a:xfrm>
              <a:prstGeom prst="rect">
                <a:avLst/>
              </a:prstGeom>
              <a:noFill/>
            </p:spPr>
            <p:txBody>
              <a:bodyPr wrap="none" rtlCol="0">
                <a:sp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書類を</a:t>
                </a:r>
                <a:r>
                  <a:rPr lang="ja-JP" altLang="en-US" sz="1100" b="1" dirty="0">
                    <a:solidFill>
                      <a:schemeClr val="tx1"/>
                    </a:solidFill>
                    <a:latin typeface="BIZ UDPゴシック" panose="020B0400000000000000" pitchFamily="50" charset="-128"/>
                    <a:ea typeface="BIZ UDPゴシック" panose="020B0400000000000000" pitchFamily="50" charset="-128"/>
                  </a:rPr>
                  <a:t>送付する封筒のデザイン</a:t>
                </a:r>
                <a:endParaRPr kumimoji="1" lang="ja-JP" altLang="en-US" sz="1100" b="1" dirty="0">
                  <a:solidFill>
                    <a:schemeClr val="tx1"/>
                  </a:solidFill>
                  <a:latin typeface="BIZ UDPゴシック" panose="020B0400000000000000" pitchFamily="50" charset="-128"/>
                  <a:ea typeface="BIZ UDPゴシック" panose="020B0400000000000000" pitchFamily="50" charset="-128"/>
                </a:endParaRPr>
              </a:p>
            </p:txBody>
          </p:sp>
        </p:grpSp>
      </p:grpSp>
    </p:spTree>
    <p:extLst>
      <p:ext uri="{BB962C8B-B14F-4D97-AF65-F5344CB8AC3E}">
        <p14:creationId xmlns:p14="http://schemas.microsoft.com/office/powerpoint/2010/main" val="3243821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2E23EDC-B176-CB80-B7D4-AA8E69C2E3A6}"/>
              </a:ext>
            </a:extLst>
          </p:cNvPr>
          <p:cNvSpPr>
            <a:spLocks noGrp="1"/>
          </p:cNvSpPr>
          <p:nvPr>
            <p:ph type="title"/>
          </p:nvPr>
        </p:nvSpPr>
        <p:spPr/>
        <p:txBody>
          <a:bodyPr/>
          <a:lstStyle/>
          <a:p>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a:t>
            </a:r>
            <a:r>
              <a:rPr kumimoji="1" lang="ja-JP" altLang="en-US" dirty="0">
                <a:latin typeface="BIZ UDPゴシック" panose="020B0400000000000000" pitchFamily="50" charset="-128"/>
                <a:ea typeface="BIZ UDPゴシック" panose="020B0400000000000000" pitchFamily="50" charset="-128"/>
              </a:rPr>
              <a:t>２</a:t>
            </a:r>
            <a:r>
              <a:rPr kumimoji="1" lang="en-US" altLang="ja-JP" dirty="0">
                <a:latin typeface="BIZ UDPゴシック" panose="020B0400000000000000" pitchFamily="50" charset="-128"/>
                <a:ea typeface="BIZ UDPゴシック" panose="020B0400000000000000" pitchFamily="50" charset="-128"/>
              </a:rPr>
              <a:t> </a:t>
            </a:r>
            <a:r>
              <a:rPr kumimoji="1" lang="ja-JP" altLang="en-US" dirty="0">
                <a:latin typeface="BIZ UDPゴシック" panose="020B0400000000000000" pitchFamily="50" charset="-128"/>
                <a:ea typeface="BIZ UDPゴシック" panose="020B0400000000000000" pitchFamily="50" charset="-128"/>
              </a:rPr>
              <a:t>ユニバーサルデザインの</a:t>
            </a:r>
            <a:r>
              <a:rPr kumimoji="1" lang="en-US" altLang="ja-JP" dirty="0">
                <a:latin typeface="BIZ UDPゴシック" panose="020B0400000000000000" pitchFamily="50" charset="-128"/>
                <a:ea typeface="BIZ UDPゴシック" panose="020B0400000000000000" pitchFamily="50" charset="-128"/>
              </a:rPr>
              <a:t>7</a:t>
            </a:r>
            <a:r>
              <a:rPr kumimoji="1" lang="ja-JP" altLang="en-US" dirty="0">
                <a:latin typeface="BIZ UDPゴシック" panose="020B0400000000000000" pitchFamily="50" charset="-128"/>
                <a:ea typeface="BIZ UDPゴシック" panose="020B0400000000000000" pitchFamily="50" charset="-128"/>
              </a:rPr>
              <a:t>原則</a:t>
            </a:r>
          </a:p>
        </p:txBody>
      </p:sp>
      <p:sp>
        <p:nvSpPr>
          <p:cNvPr id="4" name="テキスト ボックス 3">
            <a:extLst>
              <a:ext uri="{FF2B5EF4-FFF2-40B4-BE49-F238E27FC236}">
                <a16:creationId xmlns:a16="http://schemas.microsoft.com/office/drawing/2014/main" id="{EA2CAB3F-522E-8550-44AA-3CC1CB78DAE6}"/>
              </a:ext>
            </a:extLst>
          </p:cNvPr>
          <p:cNvSpPr txBox="1"/>
          <p:nvPr/>
        </p:nvSpPr>
        <p:spPr>
          <a:xfrm>
            <a:off x="442664" y="843886"/>
            <a:ext cx="7676782" cy="5816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ユニバーサルデザインの</a:t>
            </a:r>
            <a:r>
              <a:rPr lang="en-US" altLang="ja-JP" sz="1400" dirty="0">
                <a:solidFill>
                  <a:schemeClr val="tx1"/>
                </a:solidFill>
                <a:latin typeface="BIZ UDPゴシック" panose="020B0400000000000000" pitchFamily="50" charset="-128"/>
                <a:ea typeface="BIZ UDPゴシック" panose="020B0400000000000000" pitchFamily="50" charset="-128"/>
                <a:hlinkClick r:id="rId2"/>
              </a:rPr>
              <a:t>7</a:t>
            </a:r>
            <a:r>
              <a:rPr lang="ja-JP" altLang="en-US" sz="1400" dirty="0">
                <a:solidFill>
                  <a:schemeClr val="tx1"/>
                </a:solidFill>
                <a:latin typeface="BIZ UDPゴシック" panose="020B0400000000000000" pitchFamily="50" charset="-128"/>
                <a:ea typeface="BIZ UDPゴシック" panose="020B0400000000000000" pitchFamily="50" charset="-128"/>
                <a:hlinkClick r:id="rId2"/>
              </a:rPr>
              <a:t>原則</a:t>
            </a:r>
            <a:r>
              <a:rPr lang="en-US" altLang="ja-JP" sz="1400" baseline="30000" dirty="0">
                <a:solidFill>
                  <a:schemeClr val="tx1"/>
                </a:solidFill>
                <a:latin typeface="BIZ UDPゴシック" panose="020B0400000000000000" pitchFamily="50" charset="-128"/>
                <a:ea typeface="BIZ UDPゴシック" panose="020B0400000000000000" pitchFamily="50" charset="-128"/>
              </a:rPr>
              <a:t>※</a:t>
            </a:r>
            <a:r>
              <a:rPr lang="ja-JP" altLang="en-US" sz="1400" dirty="0">
                <a:solidFill>
                  <a:schemeClr val="tx1"/>
                </a:solidFill>
                <a:latin typeface="BIZ UDPゴシック" panose="020B0400000000000000" pitchFamily="50" charset="-128"/>
                <a:ea typeface="BIZ UDPゴシック" panose="020B0400000000000000" pitchFamily="50" charset="-128"/>
              </a:rPr>
              <a:t>」は、</a:t>
            </a:r>
            <a:r>
              <a:rPr kumimoji="1" lang="ja-JP" altLang="en-US" sz="1400" dirty="0">
                <a:solidFill>
                  <a:schemeClr val="tx1"/>
                </a:solidFill>
                <a:latin typeface="BIZ UDPゴシック" panose="020B0400000000000000" pitchFamily="50" charset="-128"/>
                <a:ea typeface="BIZ UDPゴシック" panose="020B0400000000000000" pitchFamily="50" charset="-128"/>
              </a:rPr>
              <a:t>ロナルド・メイス氏を中心にしたユニバーサルデザインの</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chemeClr val="tx1"/>
                </a:solidFill>
                <a:latin typeface="BIZ UDPゴシック" panose="020B0400000000000000" pitchFamily="50" charset="-128"/>
                <a:ea typeface="BIZ UDPゴシック" panose="020B0400000000000000" pitchFamily="50" charset="-128"/>
              </a:rPr>
              <a:t>支持者がまとめた原則です。</a:t>
            </a:r>
            <a:r>
              <a:rPr lang="ja-JP" altLang="en-US" sz="1400" dirty="0">
                <a:solidFill>
                  <a:schemeClr val="tx1"/>
                </a:solidFill>
                <a:latin typeface="BIZ UDPゴシック" panose="020B0400000000000000" pitchFamily="50" charset="-128"/>
                <a:ea typeface="BIZ UDPゴシック" panose="020B0400000000000000" pitchFamily="50" charset="-128"/>
              </a:rPr>
              <a:t>建築・工業デザインの専門家が中心となっているため、帳票に適用する</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場合、その原則が何にどのような考慮に該当するのかを検討し、デザイン方針に反映させています。</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5" name="四角形: 角を丸くする 4">
            <a:extLst>
              <a:ext uri="{FF2B5EF4-FFF2-40B4-BE49-F238E27FC236}">
                <a16:creationId xmlns:a16="http://schemas.microsoft.com/office/drawing/2014/main" id="{FE53A06B-57BE-4639-B765-F06DE3D0701F}"/>
              </a:ext>
            </a:extLst>
          </p:cNvPr>
          <p:cNvSpPr/>
          <p:nvPr/>
        </p:nvSpPr>
        <p:spPr bwMode="auto">
          <a:xfrm>
            <a:off x="42889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原則１</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誰にでも公平に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利用できること</a:t>
            </a:r>
          </a:p>
          <a:p>
            <a:pPr algn="ctr"/>
            <a:endParaRPr kumimoji="1" lang="en-US" altLang="ja-JP" sz="400" dirty="0">
              <a:solidFill>
                <a:schemeClr val="tx1"/>
              </a:solidFill>
              <a:latin typeface="BIZ UDPゴシック" panose="020B0400000000000000" pitchFamily="50" charset="-128"/>
              <a:ea typeface="BIZ UDPゴシック" panose="020B0400000000000000" pitchFamily="50" charset="-128"/>
            </a:endParaRPr>
          </a:p>
        </p:txBody>
      </p:sp>
      <p:sp>
        <p:nvSpPr>
          <p:cNvPr id="16" name="四角形: 角を丸くする 15">
            <a:extLst>
              <a:ext uri="{FF2B5EF4-FFF2-40B4-BE49-F238E27FC236}">
                <a16:creationId xmlns:a16="http://schemas.microsoft.com/office/drawing/2014/main" id="{16FE1ECB-7292-41AF-40BF-C8A98116824B}"/>
              </a:ext>
            </a:extLst>
          </p:cNvPr>
          <p:cNvSpPr/>
          <p:nvPr/>
        </p:nvSpPr>
        <p:spPr bwMode="auto">
          <a:xfrm>
            <a:off x="258281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2</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使う上で自由度が</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高いこと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7" name="四角形: 角を丸くする 16">
            <a:extLst>
              <a:ext uri="{FF2B5EF4-FFF2-40B4-BE49-F238E27FC236}">
                <a16:creationId xmlns:a16="http://schemas.microsoft.com/office/drawing/2014/main" id="{EC7E5B24-16D3-8FFB-ADF0-9821E4E0F6D7}"/>
              </a:ext>
            </a:extLst>
          </p:cNvPr>
          <p:cNvSpPr/>
          <p:nvPr/>
        </p:nvSpPr>
        <p:spPr bwMode="auto">
          <a:xfrm>
            <a:off x="473673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3</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使い方が簡単で</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すぐわかること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18" name="四角形: 角を丸くする 17">
            <a:extLst>
              <a:ext uri="{FF2B5EF4-FFF2-40B4-BE49-F238E27FC236}">
                <a16:creationId xmlns:a16="http://schemas.microsoft.com/office/drawing/2014/main" id="{58F04CCD-2BD3-53E1-6D08-FD4FFB11B5CA}"/>
              </a:ext>
            </a:extLst>
          </p:cNvPr>
          <p:cNvSpPr/>
          <p:nvPr/>
        </p:nvSpPr>
        <p:spPr bwMode="auto">
          <a:xfrm>
            <a:off x="6890657" y="1578701"/>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4</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必要な情報がすぐに</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理解できること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19" name="四角形: 角を丸くする 18">
            <a:extLst>
              <a:ext uri="{FF2B5EF4-FFF2-40B4-BE49-F238E27FC236}">
                <a16:creationId xmlns:a16="http://schemas.microsoft.com/office/drawing/2014/main" id="{D143C148-FB18-5680-B9C2-639406F6F473}"/>
              </a:ext>
            </a:extLst>
          </p:cNvPr>
          <p:cNvSpPr/>
          <p:nvPr/>
        </p:nvSpPr>
        <p:spPr bwMode="auto">
          <a:xfrm>
            <a:off x="150585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5</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うっかりミスや</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危険につながらない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デザインであること</a:t>
            </a:r>
            <a:endParaRPr lang="en-US" altLang="ja-JP" sz="1100" dirty="0">
              <a:solidFill>
                <a:schemeClr val="tx1"/>
              </a:solidFill>
              <a:latin typeface="BIZ UDPゴシック" panose="020B0400000000000000" pitchFamily="50" charset="-128"/>
              <a:ea typeface="BIZ UDPゴシック" panose="020B0400000000000000" pitchFamily="50" charset="-128"/>
            </a:endParaRPr>
          </a:p>
        </p:txBody>
      </p:sp>
      <p:sp>
        <p:nvSpPr>
          <p:cNvPr id="20" name="四角形: 角を丸くする 19">
            <a:extLst>
              <a:ext uri="{FF2B5EF4-FFF2-40B4-BE49-F238E27FC236}">
                <a16:creationId xmlns:a16="http://schemas.microsoft.com/office/drawing/2014/main" id="{91F02B2A-F541-0E42-3642-9EDF0C2D9053}"/>
              </a:ext>
            </a:extLst>
          </p:cNvPr>
          <p:cNvSpPr/>
          <p:nvPr/>
        </p:nvSpPr>
        <p:spPr bwMode="auto">
          <a:xfrm>
            <a:off x="365977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lang="en-US" altLang="ja-JP" sz="1100" b="1" dirty="0">
                <a:solidFill>
                  <a:schemeClr val="tx1"/>
                </a:solidFill>
                <a:latin typeface="BIZ UDPゴシック" panose="020B0400000000000000" pitchFamily="50" charset="-128"/>
                <a:ea typeface="BIZ UDPゴシック" panose="020B0400000000000000" pitchFamily="50" charset="-128"/>
              </a:rPr>
              <a:t>6</a:t>
            </a:r>
            <a:endParaRPr kumimoji="1" lang="en-US" altLang="ja-JP" sz="1100" b="1" dirty="0">
              <a:solidFill>
                <a:schemeClr val="tx1"/>
              </a:solidFill>
              <a:latin typeface="BIZ UDPゴシック" panose="020B0400000000000000" pitchFamily="50" charset="-128"/>
              <a:ea typeface="BIZ UDPゴシック" panose="020B0400000000000000" pitchFamily="50" charset="-128"/>
            </a:endParaRP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無理な姿勢をとる</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ことなく、少ない力</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でも楽に使用できること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21" name="四角形: 角を丸くする 20">
            <a:extLst>
              <a:ext uri="{FF2B5EF4-FFF2-40B4-BE49-F238E27FC236}">
                <a16:creationId xmlns:a16="http://schemas.microsoft.com/office/drawing/2014/main" id="{D5C860B7-C059-0B56-5619-5BDE0DF5E2F9}"/>
              </a:ext>
            </a:extLst>
          </p:cNvPr>
          <p:cNvSpPr/>
          <p:nvPr/>
        </p:nvSpPr>
        <p:spPr bwMode="auto">
          <a:xfrm>
            <a:off x="5813697" y="3202534"/>
            <a:ext cx="1831703" cy="1288984"/>
          </a:xfrm>
          <a:prstGeom prst="roundRect">
            <a:avLst>
              <a:gd name="adj" fmla="val 8667"/>
            </a:avLst>
          </a:prstGeom>
          <a:solidFill>
            <a:schemeClr val="accent5">
              <a:lumMod val="40000"/>
              <a:lumOff val="60000"/>
            </a:schemeClr>
          </a:solidFill>
          <a:ln w="9525">
            <a:noFill/>
            <a:miter lim="800000"/>
            <a:headEnd/>
            <a:tailEnd/>
          </a:ln>
          <a:effectLst/>
        </p:spPr>
        <p:txBody>
          <a:bodyPr wrap="square" lIns="36000" rIns="36000" rtlCol="0" anchor="ctr" anchorCtr="0">
            <a:noAutofit/>
          </a:bodyPr>
          <a:lstStyle/>
          <a:p>
            <a:pPr algn="ctr"/>
            <a:r>
              <a:rPr kumimoji="1" lang="ja-JP" altLang="en-US" sz="1100" b="1" dirty="0">
                <a:solidFill>
                  <a:schemeClr val="tx1"/>
                </a:solidFill>
                <a:latin typeface="BIZ UDPゴシック" panose="020B0400000000000000" pitchFamily="50" charset="-128"/>
                <a:ea typeface="BIZ UDPゴシック" panose="020B0400000000000000" pitchFamily="50" charset="-128"/>
              </a:rPr>
              <a:t>原則</a:t>
            </a:r>
            <a:r>
              <a:rPr kumimoji="1" lang="en-US" altLang="ja-JP" sz="1100" b="1" dirty="0">
                <a:solidFill>
                  <a:schemeClr val="tx1"/>
                </a:solidFill>
                <a:latin typeface="BIZ UDPゴシック" panose="020B0400000000000000" pitchFamily="50" charset="-128"/>
                <a:ea typeface="BIZ UDPゴシック" panose="020B0400000000000000" pitchFamily="50" charset="-128"/>
              </a:rPr>
              <a:t>7</a:t>
            </a:r>
          </a:p>
          <a:p>
            <a:pPr algn="ctr"/>
            <a:r>
              <a:rPr kumimoji="1" lang="ja-JP" altLang="en-US" sz="1200" b="1" dirty="0">
                <a:solidFill>
                  <a:schemeClr val="tx1"/>
                </a:solidFill>
                <a:latin typeface="BIZ UDPゴシック" panose="020B0400000000000000" pitchFamily="50" charset="-128"/>
                <a:ea typeface="BIZ UDPゴシック" panose="020B0400000000000000" pitchFamily="50" charset="-128"/>
              </a:rPr>
              <a:t>アクセスしやすい</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スペースと大きさを</a:t>
            </a:r>
            <a:br>
              <a:rPr kumimoji="1" lang="en-US" altLang="ja-JP" sz="1200" b="1" dirty="0">
                <a:solidFill>
                  <a:schemeClr val="tx1"/>
                </a:solidFill>
                <a:latin typeface="BIZ UDPゴシック" panose="020B0400000000000000" pitchFamily="50" charset="-128"/>
                <a:ea typeface="BIZ UDPゴシック" panose="020B0400000000000000" pitchFamily="50" charset="-128"/>
              </a:rPr>
            </a:br>
            <a:r>
              <a:rPr kumimoji="1" lang="ja-JP" altLang="en-US" sz="1200" b="1" dirty="0">
                <a:solidFill>
                  <a:schemeClr val="tx1"/>
                </a:solidFill>
                <a:latin typeface="BIZ UDPゴシック" panose="020B0400000000000000" pitchFamily="50" charset="-128"/>
                <a:ea typeface="BIZ UDPゴシック" panose="020B0400000000000000" pitchFamily="50" charset="-128"/>
              </a:rPr>
              <a:t>確保すること</a:t>
            </a:r>
            <a:endParaRPr kumimoji="1" lang="en-US" altLang="ja-JP" sz="1200" b="1" dirty="0">
              <a:solidFill>
                <a:schemeClr val="tx1"/>
              </a:solidFill>
              <a:latin typeface="BIZ UDPゴシック" panose="020B0400000000000000" pitchFamily="50" charset="-128"/>
              <a:ea typeface="BIZ UDPゴシック" panose="020B0400000000000000" pitchFamily="50" charset="-128"/>
            </a:endParaRPr>
          </a:p>
        </p:txBody>
      </p:sp>
      <p:sp>
        <p:nvSpPr>
          <p:cNvPr id="7" name="テキスト ボックス 6">
            <a:extLst>
              <a:ext uri="{FF2B5EF4-FFF2-40B4-BE49-F238E27FC236}">
                <a16:creationId xmlns:a16="http://schemas.microsoft.com/office/drawing/2014/main" id="{B1780004-38E4-8285-20BE-FABF091C9956}"/>
              </a:ext>
            </a:extLst>
          </p:cNvPr>
          <p:cNvSpPr txBox="1"/>
          <p:nvPr/>
        </p:nvSpPr>
        <p:spPr>
          <a:xfrm>
            <a:off x="442664" y="4769049"/>
            <a:ext cx="2491067" cy="145424"/>
          </a:xfrm>
          <a:prstGeom prst="rect">
            <a:avLst/>
          </a:prstGeom>
          <a:noFill/>
        </p:spPr>
        <p:txBody>
          <a:bodyPr wrap="none" lIns="0" tIns="0" rIns="0" bIns="0" rtlCol="0">
            <a:spAutoFit/>
          </a:bodyPr>
          <a:lstStyle/>
          <a:p>
            <a:r>
              <a:rPr kumimoji="1" lang="ja-JP" altLang="en-US" sz="1050" dirty="0">
                <a:solidFill>
                  <a:schemeClr val="tx1"/>
                </a:solidFill>
                <a:latin typeface="BIZ UDPゴシック" panose="020B0400000000000000" pitchFamily="50" charset="-128"/>
                <a:ea typeface="BIZ UDPゴシック" panose="020B0400000000000000" pitchFamily="50" charset="-128"/>
              </a:rPr>
              <a:t>注</a:t>
            </a:r>
            <a:r>
              <a:rPr kumimoji="1" lang="en-US" altLang="ja-JP" sz="1050" dirty="0">
                <a:solidFill>
                  <a:schemeClr val="tx1"/>
                </a:solidFill>
                <a:latin typeface="BIZ UDPゴシック" panose="020B0400000000000000" pitchFamily="50" charset="-128"/>
                <a:ea typeface="BIZ UDPゴシック" panose="020B0400000000000000" pitchFamily="50" charset="-128"/>
              </a:rPr>
              <a:t>※</a:t>
            </a:r>
            <a:r>
              <a:rPr lang="ja-JP" altLang="en-US" sz="1050" dirty="0">
                <a:solidFill>
                  <a:schemeClr val="tx1"/>
                </a:solidFill>
                <a:latin typeface="BIZ UDPゴシック" panose="020B0400000000000000" pitchFamily="50" charset="-128"/>
                <a:ea typeface="BIZ UDPゴシック" panose="020B0400000000000000" pitchFamily="50" charset="-128"/>
              </a:rPr>
              <a:t>　出典：国立研究開発法人 建築研究所</a:t>
            </a:r>
            <a:endParaRPr kumimoji="1" lang="en-US" altLang="ja-JP" sz="1050" dirty="0">
              <a:solidFill>
                <a:schemeClr val="tx1"/>
              </a:solidFill>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29260094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06CEA76-B178-2993-1F8E-C6CEE3C2563F}"/>
              </a:ext>
            </a:extLst>
          </p:cNvPr>
          <p:cNvSpPr>
            <a:spLocks noGrp="1"/>
          </p:cNvSpPr>
          <p:nvPr>
            <p:ph type="title"/>
          </p:nvPr>
        </p:nvSpPr>
        <p:spPr>
          <a:xfrm>
            <a:off x="113192" y="134613"/>
            <a:ext cx="7486488" cy="371064"/>
          </a:xfrm>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３</a:t>
            </a:r>
            <a:r>
              <a:rPr lang="en-US" altLang="ja-JP" dirty="0">
                <a:latin typeface="BIZ UDPゴシック" panose="020B0400000000000000" pitchFamily="50" charset="-128"/>
                <a:ea typeface="BIZ UDPゴシック" panose="020B0400000000000000" pitchFamily="50" charset="-128"/>
              </a:rPr>
              <a:t> UD</a:t>
            </a:r>
            <a:r>
              <a:rPr lang="ja-JP" altLang="en-US" dirty="0">
                <a:latin typeface="BIZ UDPゴシック" panose="020B0400000000000000" pitchFamily="50" charset="-128"/>
                <a:ea typeface="BIZ UDPゴシック" panose="020B0400000000000000" pitchFamily="50" charset="-128"/>
              </a:rPr>
              <a:t>帳票のためのガイドライン</a:t>
            </a:r>
            <a:endParaRPr kumimoji="1" lang="ja-JP" altLang="en-US" dirty="0">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992C463A-10BC-45C8-169C-FD91B12D241C}"/>
              </a:ext>
            </a:extLst>
          </p:cNvPr>
          <p:cNvSpPr txBox="1"/>
          <p:nvPr/>
        </p:nvSpPr>
        <p:spPr>
          <a:xfrm>
            <a:off x="449292" y="731331"/>
            <a:ext cx="6713376" cy="387798"/>
          </a:xfrm>
          <a:prstGeom prst="rect">
            <a:avLst/>
          </a:prstGeom>
          <a:noFill/>
        </p:spPr>
        <p:txBody>
          <a:bodyPr wrap="none" lIns="0" tIns="0" rIns="0" bIns="0" rtlCol="0">
            <a:spAutoFit/>
          </a:bodyPr>
          <a:lstStyle/>
          <a:p>
            <a:r>
              <a:rPr lang="ja-JP" altLang="en-US" sz="1400" dirty="0">
                <a:solidFill>
                  <a:schemeClr val="tx1"/>
                </a:solidFill>
                <a:latin typeface="BIZ UDPゴシック" panose="020B0400000000000000" pitchFamily="50" charset="-128"/>
                <a:ea typeface="BIZ UDPゴシック" panose="020B0400000000000000" pitchFamily="50" charset="-128"/>
              </a:rPr>
              <a:t>様々な自治体が制作している帳票のためのユニバーサルデザインガイドラインを参考に</a:t>
            </a:r>
            <a:endParaRPr lang="en-US" altLang="ja-JP" sz="1400" dirty="0">
              <a:solidFill>
                <a:schemeClr val="tx1"/>
              </a:solidFill>
              <a:latin typeface="BIZ UDPゴシック" panose="020B0400000000000000" pitchFamily="50" charset="-128"/>
              <a:ea typeface="BIZ UDPゴシック" panose="020B0400000000000000" pitchFamily="50" charset="-128"/>
            </a:endParaRPr>
          </a:p>
          <a:p>
            <a:r>
              <a:rPr lang="ja-JP" altLang="en-US" sz="1400" dirty="0">
                <a:solidFill>
                  <a:schemeClr val="tx1"/>
                </a:solidFill>
                <a:latin typeface="BIZ UDPゴシック" panose="020B0400000000000000" pitchFamily="50" charset="-128"/>
                <a:ea typeface="BIZ UDPゴシック" panose="020B0400000000000000" pitchFamily="50" charset="-128"/>
              </a:rPr>
              <a:t>国民健康保険システムとしてのガイドラインを制作しています。</a:t>
            </a:r>
            <a:endParaRPr lang="en-US" altLang="ja-JP" sz="1400" dirty="0">
              <a:solidFill>
                <a:schemeClr val="tx1"/>
              </a:solidFill>
              <a:latin typeface="BIZ UDPゴシック" panose="020B0400000000000000" pitchFamily="50" charset="-128"/>
              <a:ea typeface="BIZ UDPゴシック" panose="020B0400000000000000" pitchFamily="50" charset="-128"/>
            </a:endParaRPr>
          </a:p>
        </p:txBody>
      </p:sp>
      <p:sp>
        <p:nvSpPr>
          <p:cNvPr id="4" name="四角形: 角を丸くする 3">
            <a:extLst>
              <a:ext uri="{FF2B5EF4-FFF2-40B4-BE49-F238E27FC236}">
                <a16:creationId xmlns:a16="http://schemas.microsoft.com/office/drawing/2014/main" id="{01957B22-6EEA-A705-9070-C96CA650081D}"/>
              </a:ext>
            </a:extLst>
          </p:cNvPr>
          <p:cNvSpPr/>
          <p:nvPr/>
        </p:nvSpPr>
        <p:spPr bwMode="auto">
          <a:xfrm>
            <a:off x="624975"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印刷物の作り方</a:t>
            </a:r>
            <a:endParaRPr kumimoji="1" lang="en-US" altLang="ja-JP" sz="1800" b="1" dirty="0">
              <a:solidFill>
                <a:schemeClr val="tx1"/>
              </a:solidFill>
              <a:latin typeface="BIZ UDPゴシック" panose="020B0400000000000000" pitchFamily="50" charset="-128"/>
              <a:ea typeface="BIZ UDPゴシック" panose="020B0400000000000000" pitchFamily="50" charset="-128"/>
            </a:endParaRP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7" name="四角形: 角を丸くする 6">
            <a:extLst>
              <a:ext uri="{FF2B5EF4-FFF2-40B4-BE49-F238E27FC236}">
                <a16:creationId xmlns:a16="http://schemas.microsoft.com/office/drawing/2014/main" id="{112AE4BF-5DDE-BE30-4C27-618B52CBC8D8}"/>
              </a:ext>
            </a:extLst>
          </p:cNvPr>
          <p:cNvSpPr/>
          <p:nvPr/>
        </p:nvSpPr>
        <p:spPr bwMode="auto">
          <a:xfrm>
            <a:off x="4676503" y="1306631"/>
            <a:ext cx="3544118" cy="1135424"/>
          </a:xfrm>
          <a:prstGeom prst="roundRect">
            <a:avLst>
              <a:gd name="adj" fmla="val 10215"/>
            </a:avLst>
          </a:prstGeom>
          <a:solidFill>
            <a:schemeClr val="accent5">
              <a:lumMod val="40000"/>
              <a:lumOff val="60000"/>
            </a:schemeClr>
          </a:solidFill>
          <a:ln w="9525">
            <a:noFill/>
            <a:miter lim="800000"/>
            <a:headEnd/>
            <a:tailEnd/>
          </a:ln>
          <a:effectLst/>
        </p:spPr>
        <p:txBody>
          <a:bodyPr wrap="square" rtlCol="0" anchor="ctr" anchorCtr="0">
            <a:noAutofit/>
          </a:bodyPr>
          <a:lstStyle/>
          <a:p>
            <a:pPr algn="ctr"/>
            <a:r>
              <a:rPr kumimoji="1" lang="ja-JP" altLang="en-US" sz="1800" b="1" dirty="0">
                <a:solidFill>
                  <a:schemeClr val="tx1"/>
                </a:solidFill>
                <a:latin typeface="BIZ UDPゴシック" panose="020B0400000000000000" pitchFamily="50" charset="-128"/>
                <a:ea typeface="BIZ UDPゴシック" panose="020B0400000000000000" pitchFamily="50" charset="-128"/>
              </a:rPr>
              <a:t>カラーユニバーサルデザイン</a:t>
            </a:r>
          </a:p>
          <a:p>
            <a:pPr algn="ctr"/>
            <a:endParaRPr lang="en-US" altLang="ja-JP" sz="700" dirty="0">
              <a:solidFill>
                <a:schemeClr val="tx1"/>
              </a:solidFill>
              <a:latin typeface="BIZ UDPゴシック" panose="020B0400000000000000" pitchFamily="50" charset="-128"/>
              <a:ea typeface="BIZ UDPゴシック" panose="020B0400000000000000" pitchFamily="50" charset="-128"/>
            </a:endParaRPr>
          </a:p>
        </p:txBody>
      </p:sp>
      <p:sp>
        <p:nvSpPr>
          <p:cNvPr id="8" name="矢印: 下 7">
            <a:extLst>
              <a:ext uri="{FF2B5EF4-FFF2-40B4-BE49-F238E27FC236}">
                <a16:creationId xmlns:a16="http://schemas.microsoft.com/office/drawing/2014/main" id="{F0806F4C-0869-FCE4-3910-9A57BE6BB95E}"/>
              </a:ext>
            </a:extLst>
          </p:cNvPr>
          <p:cNvSpPr/>
          <p:nvPr/>
        </p:nvSpPr>
        <p:spPr bwMode="auto">
          <a:xfrm>
            <a:off x="2129246"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9" name="矢印: 下 8">
            <a:extLst>
              <a:ext uri="{FF2B5EF4-FFF2-40B4-BE49-F238E27FC236}">
                <a16:creationId xmlns:a16="http://schemas.microsoft.com/office/drawing/2014/main" id="{CF6217D1-EAEC-CEC0-E683-BA5352F479FA}"/>
              </a:ext>
            </a:extLst>
          </p:cNvPr>
          <p:cNvSpPr/>
          <p:nvPr/>
        </p:nvSpPr>
        <p:spPr bwMode="auto">
          <a:xfrm>
            <a:off x="6206899" y="2546558"/>
            <a:ext cx="483325" cy="313509"/>
          </a:xfrm>
          <a:prstGeom prst="downArrow">
            <a:avLst/>
          </a:prstGeom>
          <a:solidFill>
            <a:schemeClr val="bg1">
              <a:lumMod val="7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11" name="テキスト ボックス 10">
            <a:extLst>
              <a:ext uri="{FF2B5EF4-FFF2-40B4-BE49-F238E27FC236}">
                <a16:creationId xmlns:a16="http://schemas.microsoft.com/office/drawing/2014/main" id="{7A5AEA87-C7ED-1E0F-675C-39EF3A488E52}"/>
              </a:ext>
            </a:extLst>
          </p:cNvPr>
          <p:cNvSpPr txBox="1"/>
          <p:nvPr/>
        </p:nvSpPr>
        <p:spPr>
          <a:xfrm>
            <a:off x="611912" y="2981813"/>
            <a:ext cx="3630904" cy="1475532"/>
          </a:xfrm>
          <a:prstGeom prst="rect">
            <a:avLst/>
          </a:prstGeom>
          <a:noFill/>
        </p:spPr>
        <p:txBody>
          <a:bodyPr wrap="square">
            <a:spAutoFit/>
          </a:bodyPr>
          <a:lstStyle/>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フォントサイズ14pt以上推奨（最低は12pt）</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難しい漢字にはふりがな</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回りくどい説明は避け、簡潔にする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浸透していないカタカナ語は日本語表記にする</a:t>
            </a: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色弱者への配慮（配色・コントラスト）</a:t>
            </a:r>
            <a:endParaRPr lang="en-US" altLang="ja-JP" sz="1200" b="1" dirty="0">
              <a:solidFill>
                <a:schemeClr val="tx1">
                  <a:lumMod val="65000"/>
                  <a:lumOff val="35000"/>
                </a:schemeClr>
              </a:solidFill>
              <a:latin typeface="BIZ UDPゴシック" panose="020B0400000000000000" pitchFamily="50" charset="-128"/>
              <a:ea typeface="BIZ UDPゴシック" panose="020B0400000000000000" pitchFamily="50" charset="-128"/>
            </a:endParaRPr>
          </a:p>
          <a:p>
            <a:pPr marL="171450" indent="-171450">
              <a:spcAft>
                <a:spcPts val="600"/>
              </a:spcAft>
              <a:buFont typeface="Arial" panose="020B0604020202020204" pitchFamily="34" charset="0"/>
              <a:buChar char="•"/>
            </a:pPr>
            <a:r>
              <a:rPr lang="ja-JP" altLang="en-US" sz="1200" b="1" dirty="0">
                <a:solidFill>
                  <a:schemeClr val="tx1">
                    <a:lumMod val="65000"/>
                    <a:lumOff val="35000"/>
                  </a:schemeClr>
                </a:solidFill>
                <a:latin typeface="BIZ UDPゴシック" panose="020B0400000000000000" pitchFamily="50" charset="-128"/>
                <a:ea typeface="BIZ UDPゴシック" panose="020B0400000000000000" pitchFamily="50" charset="-128"/>
              </a:rPr>
              <a:t>白黒印刷への対応</a:t>
            </a:r>
          </a:p>
        </p:txBody>
      </p:sp>
      <p:sp>
        <p:nvSpPr>
          <p:cNvPr id="13" name="テキスト ボックス 12">
            <a:extLst>
              <a:ext uri="{FF2B5EF4-FFF2-40B4-BE49-F238E27FC236}">
                <a16:creationId xmlns:a16="http://schemas.microsoft.com/office/drawing/2014/main" id="{F1D25267-A34E-221C-D7F8-83A49BF05FE1}"/>
              </a:ext>
            </a:extLst>
          </p:cNvPr>
          <p:cNvSpPr txBox="1"/>
          <p:nvPr/>
        </p:nvSpPr>
        <p:spPr>
          <a:xfrm>
            <a:off x="4528083" y="2964570"/>
            <a:ext cx="4110950" cy="1078500"/>
          </a:xfrm>
          <a:prstGeom prst="rect">
            <a:avLst/>
          </a:prstGeom>
          <a:noFill/>
        </p:spPr>
        <p:txBody>
          <a:bodyPr wrap="square">
            <a:spAutoFit/>
          </a:bodyPr>
          <a:lstStyle>
            <a:defPPr>
              <a:defRPr lang="ja-JP"/>
            </a:defPPr>
            <a:lvl1pPr marL="171450" indent="-171450">
              <a:buFont typeface="Arial" panose="020B0604020202020204" pitchFamily="34" charset="0"/>
              <a:buChar char="•"/>
              <a:defRPr sz="1200">
                <a:solidFill>
                  <a:schemeClr val="tx1"/>
                </a:solidFill>
                <a:latin typeface="+mn-ea"/>
                <a:ea typeface="+mn-ea"/>
              </a:defRPr>
            </a:lvl1pPr>
          </a:lstStyle>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色以外の表現を併用し、色を見分けられない場合にも、確実に情報が伝わるようにする</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どのような色覚の人にもなるべく見やすい配色を選ぶ</a:t>
            </a:r>
          </a:p>
          <a:p>
            <a:pPr>
              <a:spcAft>
                <a:spcPts val="600"/>
              </a:spcAft>
            </a:pP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利用者が色名を使ってコミュニケーションする</a:t>
            </a:r>
            <a:br>
              <a:rPr lang="en-US" altLang="ja-JP" b="1" dirty="0">
                <a:solidFill>
                  <a:schemeClr val="tx1">
                    <a:lumMod val="65000"/>
                    <a:lumOff val="35000"/>
                  </a:schemeClr>
                </a:solidFill>
                <a:latin typeface="BIZ UDPゴシック" panose="020B0400000000000000" pitchFamily="50" charset="-128"/>
                <a:ea typeface="BIZ UDPゴシック" panose="020B0400000000000000" pitchFamily="50" charset="-128"/>
              </a:rPr>
            </a:br>
            <a:r>
              <a:rPr lang="ja-JP" altLang="en-US" b="1" dirty="0">
                <a:solidFill>
                  <a:schemeClr val="tx1">
                    <a:lumMod val="65000"/>
                    <a:lumOff val="35000"/>
                  </a:schemeClr>
                </a:solidFill>
                <a:latin typeface="BIZ UDPゴシック" panose="020B0400000000000000" pitchFamily="50" charset="-128"/>
                <a:ea typeface="BIZ UDPゴシック" panose="020B0400000000000000" pitchFamily="50" charset="-128"/>
              </a:rPr>
              <a:t>ことが予想される場合、色名を明記する</a:t>
            </a:r>
          </a:p>
        </p:txBody>
      </p:sp>
    </p:spTree>
    <p:extLst>
      <p:ext uri="{BB962C8B-B14F-4D97-AF65-F5344CB8AC3E}">
        <p14:creationId xmlns:p14="http://schemas.microsoft.com/office/powerpoint/2010/main" val="6685575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0471ABCD-AE6E-0168-3A25-62172262A095}"/>
              </a:ext>
            </a:extLst>
          </p:cNvPr>
          <p:cNvSpPr/>
          <p:nvPr/>
        </p:nvSpPr>
        <p:spPr bwMode="auto">
          <a:xfrm>
            <a:off x="426720" y="1318782"/>
            <a:ext cx="7940040" cy="2659380"/>
          </a:xfrm>
          <a:prstGeom prst="rect">
            <a:avLst/>
          </a:prstGeom>
          <a:solidFill>
            <a:schemeClr val="bg1">
              <a:lumMod val="95000"/>
            </a:schemeClr>
          </a:solidFill>
          <a:ln w="9525">
            <a:noFill/>
            <a:miter lim="800000"/>
            <a:headEnd/>
            <a:tailEnd/>
          </a:ln>
          <a:effectLst/>
        </p:spPr>
        <p:txBody>
          <a:bodyPr wrap="none" rtlCol="0" anchor="ctr" anchorCtr="0">
            <a:noAutofit/>
          </a:bodyPr>
          <a:lstStyle/>
          <a:p>
            <a:pPr algn="ctr"/>
            <a:endParaRPr kumimoji="1" lang="ja-JP" altLang="en-US" sz="1800">
              <a:solidFill>
                <a:schemeClr val="tx1"/>
              </a:solidFill>
            </a:endParaRPr>
          </a:p>
        </p:txBody>
      </p:sp>
      <p:sp>
        <p:nvSpPr>
          <p:cNvPr id="2" name="タイトル 1">
            <a:extLst>
              <a:ext uri="{FF2B5EF4-FFF2-40B4-BE49-F238E27FC236}">
                <a16:creationId xmlns:a16="http://schemas.microsoft.com/office/drawing/2014/main" id="{A83889C6-D22B-EFFC-D07D-1677D6247D7F}"/>
              </a:ext>
            </a:extLst>
          </p:cNvPr>
          <p:cNvSpPr>
            <a:spLocks noGrp="1"/>
          </p:cNvSpPr>
          <p:nvPr>
            <p:ph type="title"/>
          </p:nvPr>
        </p:nvSpPr>
        <p:spPr/>
        <p:txBody>
          <a:bodyPr/>
          <a:lstStyle/>
          <a:p>
            <a:r>
              <a:rPr lang="ja-JP" altLang="en-US" dirty="0">
                <a:latin typeface="BIZ UDPゴシック" panose="020B0400000000000000" pitchFamily="50" charset="-128"/>
                <a:ea typeface="BIZ UDPゴシック" panose="020B0400000000000000" pitchFamily="50" charset="-128"/>
              </a:rPr>
              <a:t>２</a:t>
            </a:r>
            <a:r>
              <a:rPr lang="en-US" altLang="ja-JP" dirty="0">
                <a:latin typeface="BIZ UDPゴシック" panose="020B0400000000000000" pitchFamily="50" charset="-128"/>
                <a:ea typeface="BIZ UDPゴシック" panose="020B0400000000000000" pitchFamily="50" charset="-128"/>
              </a:rPr>
              <a:t>.</a:t>
            </a:r>
            <a:r>
              <a:rPr lang="ja-JP" altLang="en-US" dirty="0">
                <a:latin typeface="BIZ UDPゴシック" panose="020B0400000000000000" pitchFamily="50" charset="-128"/>
                <a:ea typeface="BIZ UDPゴシック" panose="020B0400000000000000" pitchFamily="50" charset="-128"/>
              </a:rPr>
              <a:t>４</a:t>
            </a:r>
            <a:r>
              <a:rPr lang="en-US" altLang="ja-JP" dirty="0">
                <a:latin typeface="BIZ UDPゴシック" panose="020B0400000000000000" pitchFamily="50" charset="-128"/>
                <a:ea typeface="BIZ UDPゴシック" panose="020B0400000000000000" pitchFamily="50" charset="-128"/>
              </a:rPr>
              <a:t> </a:t>
            </a:r>
            <a:r>
              <a:rPr lang="ja-JP" altLang="en-US" dirty="0">
                <a:latin typeface="BIZ UDPゴシック" panose="020B0400000000000000" pitchFamily="50" charset="-128"/>
                <a:ea typeface="BIZ UDPゴシック" panose="020B0400000000000000" pitchFamily="50" charset="-128"/>
              </a:rPr>
              <a:t>フォントについて</a:t>
            </a:r>
            <a:endParaRPr kumimoji="1" lang="ja-JP" altLang="en-US" dirty="0">
              <a:latin typeface="BIZ UDPゴシック" panose="020B0400000000000000" pitchFamily="50" charset="-128"/>
              <a:ea typeface="BIZ UDPゴシック" panose="020B0400000000000000" pitchFamily="50" charset="-128"/>
            </a:endParaRPr>
          </a:p>
        </p:txBody>
      </p:sp>
      <p:sp>
        <p:nvSpPr>
          <p:cNvPr id="5" name="テキスト ボックス 4">
            <a:extLst>
              <a:ext uri="{FF2B5EF4-FFF2-40B4-BE49-F238E27FC236}">
                <a16:creationId xmlns:a16="http://schemas.microsoft.com/office/drawing/2014/main" id="{E2B95309-04E5-FA24-1722-C63C251ACC82}"/>
              </a:ext>
            </a:extLst>
          </p:cNvPr>
          <p:cNvSpPr txBox="1"/>
          <p:nvPr/>
        </p:nvSpPr>
        <p:spPr>
          <a:xfrm>
            <a:off x="601806" y="1462216"/>
            <a:ext cx="7589867" cy="1772793"/>
          </a:xfrm>
          <a:prstGeom prst="rect">
            <a:avLst/>
          </a:prstGeom>
          <a:noFill/>
        </p:spPr>
        <p:txBody>
          <a:bodyPr wrap="square" lIns="0" tIns="0" rIns="0" bIns="0" rtlCol="0">
            <a:sp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UD</a:t>
            </a:r>
            <a:r>
              <a:rPr kumimoji="1" lang="ja-JP" altLang="en-US" sz="1600" dirty="0">
                <a:solidFill>
                  <a:schemeClr val="tx1"/>
                </a:solidFill>
                <a:latin typeface="BIZ UDPゴシック" panose="020B0400000000000000" pitchFamily="50" charset="-128"/>
                <a:ea typeface="BIZ UDPゴシック" panose="020B0400000000000000" pitchFamily="50" charset="-128"/>
              </a:rPr>
              <a:t>フォント（ユニバーサルデザインフォント）とは、多くの人が読みやすいように工夫されたフォントになります。</a:t>
            </a:r>
          </a:p>
          <a:p>
            <a:endParaRPr kumimoji="1" lang="ja-JP" altLang="en-US"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どのような条件を満たしていれば</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フォントと呼べるかについての明確な定義はありません。</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a:p>
            <a:r>
              <a:rPr lang="ja-JP" altLang="en-US" sz="1600" dirty="0">
                <a:solidFill>
                  <a:schemeClr val="tx1"/>
                </a:solidFill>
                <a:latin typeface="BIZ UDPゴシック" panose="020B0400000000000000" pitchFamily="50" charset="-128"/>
                <a:ea typeface="BIZ UDPゴシック" panose="020B0400000000000000" pitchFamily="50" charset="-128"/>
              </a:rPr>
              <a:t>最近の活用事例では、東京オリンピック・パラリンピックなどでは専用のユニバーサルデザインフォントが各種印刷物に活用されるなどの事例がありました。</a:t>
            </a:r>
            <a:endParaRPr kumimoji="1" lang="en-US" altLang="ja-JP" sz="1600" dirty="0">
              <a:solidFill>
                <a:schemeClr val="tx1"/>
              </a:solidFill>
              <a:latin typeface="BIZ UDPゴシック" panose="020B0400000000000000" pitchFamily="50" charset="-128"/>
              <a:ea typeface="BIZ UDPゴシック" panose="020B0400000000000000" pitchFamily="50" charset="-128"/>
            </a:endParaRPr>
          </a:p>
        </p:txBody>
      </p:sp>
      <p:sp>
        <p:nvSpPr>
          <p:cNvPr id="3" name="テキスト ボックス 2">
            <a:extLst>
              <a:ext uri="{FF2B5EF4-FFF2-40B4-BE49-F238E27FC236}">
                <a16:creationId xmlns:a16="http://schemas.microsoft.com/office/drawing/2014/main" id="{C96DA5C7-06F1-7E12-A11B-423F2AE5E701}"/>
              </a:ext>
            </a:extLst>
          </p:cNvPr>
          <p:cNvSpPr txBox="1"/>
          <p:nvPr/>
        </p:nvSpPr>
        <p:spPr>
          <a:xfrm>
            <a:off x="426720" y="873147"/>
            <a:ext cx="5389296" cy="443198"/>
          </a:xfrm>
          <a:prstGeom prst="rect">
            <a:avLst/>
          </a:prstGeom>
          <a:noFill/>
        </p:spPr>
        <p:txBody>
          <a:bodyPr wrap="none" lIns="0" tIns="0" rIns="0" bIns="0" rtlCol="0">
            <a:spAutoFit/>
          </a:bodyPr>
          <a:lstStyle/>
          <a:p>
            <a:r>
              <a:rPr lang="ja-JP" altLang="en-US" sz="1600" dirty="0">
                <a:solidFill>
                  <a:schemeClr val="tx1"/>
                </a:solidFill>
                <a:latin typeface="BIZ UDPゴシック" panose="020B0400000000000000" pitchFamily="50" charset="-128"/>
                <a:ea typeface="BIZ UDPゴシック" panose="020B0400000000000000" pitchFamily="50" charset="-128"/>
              </a:rPr>
              <a:t>フォントについては、</a:t>
            </a:r>
            <a:r>
              <a:rPr lang="en-US" altLang="ja-JP" sz="1600" dirty="0">
                <a:solidFill>
                  <a:schemeClr val="tx1"/>
                </a:solidFill>
                <a:latin typeface="BIZ UDPゴシック" panose="020B0400000000000000" pitchFamily="50" charset="-128"/>
                <a:ea typeface="BIZ UDPゴシック" panose="020B0400000000000000" pitchFamily="50" charset="-128"/>
              </a:rPr>
              <a:t>UD</a:t>
            </a:r>
            <a:r>
              <a:rPr lang="ja-JP" altLang="en-US" sz="1600" dirty="0">
                <a:solidFill>
                  <a:schemeClr val="tx1"/>
                </a:solidFill>
                <a:latin typeface="BIZ UDPゴシック" panose="020B0400000000000000" pitchFamily="50" charset="-128"/>
                <a:ea typeface="BIZ UDPゴシック" panose="020B0400000000000000" pitchFamily="50" charset="-128"/>
              </a:rPr>
              <a:t>フォントの採用を検討してください。</a:t>
            </a:r>
            <a:endParaRPr lang="en-US" altLang="ja-JP" sz="1600" dirty="0">
              <a:solidFill>
                <a:schemeClr val="tx1"/>
              </a:solidFill>
              <a:latin typeface="BIZ UDPゴシック" panose="020B0400000000000000" pitchFamily="50" charset="-128"/>
              <a:ea typeface="BIZ UDPゴシック" panose="020B0400000000000000" pitchFamily="50" charset="-128"/>
            </a:endParaRPr>
          </a:p>
          <a:p>
            <a:endParaRPr kumimoji="1" lang="en-US" altLang="ja-JP" sz="1600" dirty="0">
              <a:solidFill>
                <a:schemeClr val="tx1"/>
              </a:solidFill>
              <a:highlight>
                <a:srgbClr val="FFFF00"/>
              </a:highlight>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4222340992"/>
      </p:ext>
    </p:extLst>
  </p:cSld>
  <p:clrMapOvr>
    <a:masterClrMapping/>
  </p:clrMapOvr>
</p:sld>
</file>

<file path=ppt/theme/theme1.xml><?xml version="1.0" encoding="utf-8"?>
<a:theme xmlns:a="http://schemas.openxmlformats.org/drawingml/2006/main" name="1_標準デザイン">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75000"/>
          </a:schemeClr>
        </a:solidFill>
        <a:ln w="9525">
          <a:noFill/>
          <a:miter lim="800000"/>
          <a:headEnd/>
          <a:tailEnd/>
        </a:ln>
        <a:effectLst/>
      </a:spPr>
      <a:bodyPr wrap="none" rtlCol="0" anchor="ctr" anchorCtr="0">
        <a:noAutofit/>
      </a:bodyPr>
      <a:lstStyle>
        <a:defPPr algn="ctr">
          <a:defRPr kumimoji="1" sz="1800" smtClean="0">
            <a:solidFill>
              <a:schemeClr val="tx1"/>
            </a:solidFill>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kumimoji="1" sz="2200" smtClean="0">
            <a:solidFill>
              <a:schemeClr val="tx1"/>
            </a:solidFill>
            <a:latin typeface="+mn-ea"/>
            <a:ea typeface="+mn-ea"/>
          </a:defRPr>
        </a:defPPr>
      </a:lstStyle>
    </a:txDef>
  </a:objectDefaults>
  <a:extraClrSchemeLst>
    <a:extraClrScheme>
      <a:clrScheme name="標準デザイン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99998fb-10e3-408c-a036-282b210bae51">
      <Terms xmlns="http://schemas.microsoft.com/office/infopath/2007/PartnerControls"/>
    </lcf76f155ced4ddcb4097134ff3c332f>
    <TaxCatchAll xmlns="36aa6b61-6875-499d-baac-75d67abe0f3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AF0A40D866770841BFAF1942E268FAD4" ma:contentTypeVersion="12" ma:contentTypeDescription="新しいドキュメントを作成します。" ma:contentTypeScope="" ma:versionID="1cea5fe2ef018714b9b9a87b94b6b973">
  <xsd:schema xmlns:xsd="http://www.w3.org/2001/XMLSchema" xmlns:xs="http://www.w3.org/2001/XMLSchema" xmlns:p="http://schemas.microsoft.com/office/2006/metadata/properties" xmlns:ns2="b99998fb-10e3-408c-a036-282b210bae51" xmlns:ns3="36aa6b61-6875-499d-baac-75d67abe0f30" targetNamespace="http://schemas.microsoft.com/office/2006/metadata/properties" ma:root="true" ma:fieldsID="e2586afde03111dca77f37e4110caffd" ns2:_="" ns3:_="">
    <xsd:import namespace="b99998fb-10e3-408c-a036-282b210bae51"/>
    <xsd:import namespace="36aa6b61-6875-499d-baac-75d67abe0f3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lcf76f155ced4ddcb4097134ff3c332f" minOccurs="0"/>
                <xsd:element ref="ns3:TaxCatchAll" minOccurs="0"/>
                <xsd:element ref="ns2:MediaServiceDateTake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99998fb-10e3-408c-a036-282b210bae5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画像タグ" ma:readOnly="false" ma:fieldId="{5cf76f15-5ced-4ddc-b409-7134ff3c332f}" ma:taxonomyMulti="true" ma:sspId="9dd84382-b38c-4eba-b7c2-4a66a077defb"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description="" ma:hidden="true" ma:indexed="true" ma:internalName="MediaServiceDateTaken" ma:readOnly="true">
      <xsd:simpleType>
        <xsd:restriction base="dms:Text"/>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aa6b61-6875-499d-baac-75d67abe0f30" elementFormDefault="qualified">
    <xsd:import namespace="http://schemas.microsoft.com/office/2006/documentManagement/types"/>
    <xsd:import namespace="http://schemas.microsoft.com/office/infopath/2007/PartnerControls"/>
    <xsd:element name="SharedWithUsers" ma:index="12"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共有相手の詳細情報" ma:internalName="SharedWithDetails" ma:readOnly="true">
      <xsd:simpleType>
        <xsd:restriction base="dms:Note">
          <xsd:maxLength value="255"/>
        </xsd:restriction>
      </xsd:simpleType>
    </xsd:element>
    <xsd:element name="TaxCatchAll" ma:index="16" nillable="true" ma:displayName="Taxonomy Catch All Column" ma:hidden="true" ma:list="{abebd27f-c787-42ab-82b3-91203a9c236c}" ma:internalName="TaxCatchAll" ma:showField="CatchAllData" ma:web="36aa6b61-6875-499d-baac-75d67abe0f3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90D6402-1F4B-4D28-9548-BC849BB04977}">
  <ds:schemaRefs>
    <ds:schemaRef ds:uri="http://purl.org/dc/terms/"/>
    <ds:schemaRef ds:uri="b99998fb-10e3-408c-a036-282b210bae51"/>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31D9DDE6-4D63-4C86-A719-8A53A0D6D2DC}"/>
</file>

<file path=customXml/itemProps3.xml><?xml version="1.0" encoding="utf-8"?>
<ds:datastoreItem xmlns:ds="http://schemas.openxmlformats.org/officeDocument/2006/customXml" ds:itemID="{78AD1398-06EF-4138-95FE-23BBA476AF92}">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
  <TotalTime>0</TotalTime>
  <Words>5620</Words>
  <PresentationFormat>画面に合わせる (16:9)</PresentationFormat>
  <Paragraphs>505</Paragraphs>
  <Slides>34</Slides>
  <Notes>1</Notes>
  <HiddenSlides>0</HiddenSlides>
  <MMClips>0</MMClips>
  <ScaleCrop>false</ScaleCrop>
  <HeadingPairs>
    <vt:vector size="6" baseType="variant">
      <vt:variant>
        <vt:lpstr>使用されているフォント</vt:lpstr>
      </vt:variant>
      <vt:variant>
        <vt:i4>6</vt:i4>
      </vt:variant>
      <vt:variant>
        <vt:lpstr>テーマ</vt:lpstr>
      </vt:variant>
      <vt:variant>
        <vt:i4>1</vt:i4>
      </vt:variant>
      <vt:variant>
        <vt:lpstr>スライド タイトル</vt:lpstr>
      </vt:variant>
      <vt:variant>
        <vt:i4>34</vt:i4>
      </vt:variant>
    </vt:vector>
  </HeadingPairs>
  <TitlesOfParts>
    <vt:vector size="41" baseType="lpstr">
      <vt:lpstr>Arial</vt:lpstr>
      <vt:lpstr>HGPｺﾞｼｯｸE</vt:lpstr>
      <vt:lpstr>Meiryo UI</vt:lpstr>
      <vt:lpstr>Times New Roman</vt:lpstr>
      <vt:lpstr>BIZ UDPゴシック</vt:lpstr>
      <vt:lpstr>BIZ UDゴシック</vt:lpstr>
      <vt:lpstr>1_標準デザイン</vt:lpstr>
      <vt:lpstr>国民健康保険システム 帳票ユニバーサルデザイン対応</vt:lpstr>
      <vt:lpstr>目次</vt:lpstr>
      <vt:lpstr>１.本書について</vt:lpstr>
      <vt:lpstr>1.１ 本書に記載の内容について</vt:lpstr>
      <vt:lpstr>２.デザインにおける前提条件</vt:lpstr>
      <vt:lpstr>２.１ デザインの対象とする範囲</vt:lpstr>
      <vt:lpstr>２.２ ユニバーサルデザインの7原則</vt:lpstr>
      <vt:lpstr>２.３ UD帳票のためのガイドライン</vt:lpstr>
      <vt:lpstr>２.４ フォントについて</vt:lpstr>
      <vt:lpstr>２.４ フォントについて</vt:lpstr>
      <vt:lpstr>２.４ フォントについて</vt:lpstr>
      <vt:lpstr>２.４ フォントについて</vt:lpstr>
      <vt:lpstr>２.５ その他の前提条件</vt:lpstr>
      <vt:lpstr>３. デザイン方針</vt:lpstr>
      <vt:lpstr>３.1 デザイン方針</vt:lpstr>
      <vt:lpstr>３.1 デザイン方針</vt:lpstr>
      <vt:lpstr>３.2 UD帳票としての基本的な対応事項</vt:lpstr>
      <vt:lpstr>３.３ その他対応事項：特性を持つ方に向けた配慮（ふりがなについて）</vt:lpstr>
      <vt:lpstr>3.4 その他対応事項：特性を持つ方に向けた配慮（色について①）</vt:lpstr>
      <vt:lpstr>３.４ その他対応事項：特性を持つ方に向けた配慮（色について②）</vt:lpstr>
      <vt:lpstr>４. その他の留意事項</vt:lpstr>
      <vt:lpstr>４.１. 白黒/フルカラーについて</vt:lpstr>
      <vt:lpstr>４.１. 白黒/フルカラーについて</vt:lpstr>
      <vt:lpstr>４.２.音声コードの作成・配置について</vt:lpstr>
      <vt:lpstr>４.３.本書の内容に対しての変更について</vt:lpstr>
      <vt:lpstr>４.３.本書の内容に対しての変更について</vt:lpstr>
      <vt:lpstr>４.３.本書の内容に対しての変更について</vt:lpstr>
      <vt:lpstr>４.３.本書の内容に対しての変更について</vt:lpstr>
      <vt:lpstr>５.　印刷発注時の注意事項</vt:lpstr>
      <vt:lpstr>５.1. 大まかな流れ</vt:lpstr>
      <vt:lpstr>５.２. 発注時に必要な情報</vt:lpstr>
      <vt:lpstr>５.２. 発注時に必要な情報</vt:lpstr>
      <vt:lpstr>５.２. 発注時に必要な情報</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subject/>
  <dc:creator/>
  <cp:lastModifiedBy/>
  <dcterms:created xsi:type="dcterms:W3CDTF">2004-05-26T10:25:15Z</dcterms:created>
  <dcterms:modified xsi:type="dcterms:W3CDTF">2024-04-12T04:31:00Z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0x010100AF0A40D866770841BFAF1942E268FAD4</vt:lpwstr>
  </property>
  <property fmtid="{D5CDD505-2E9C-101B-9397-08002B2CF9AE}" pid="3" name="MediaServiceImageTags">
    <vt:lpwstr/>
  </property>
  <property fmtid="{D5CDD505-2E9C-101B-9397-08002B2CF9AE}" pid="4" name="Order">
    <vt:r8>1300</vt:r8>
  </property>
  <property fmtid="{D5CDD505-2E9C-101B-9397-08002B2CF9AE}" pid="5" name="xd_Signature">
    <vt:bool>false</vt:bool>
  </property>
  <property fmtid="{D5CDD505-2E9C-101B-9397-08002B2CF9AE}" pid="6" name="xd_ProgID">
    <vt:lpwstr/>
  </property>
  <property fmtid="{D5CDD505-2E9C-101B-9397-08002B2CF9AE}" pid="7" name="_ExtendedDescription">
    <vt:lpwstr/>
  </property>
  <property fmtid="{D5CDD505-2E9C-101B-9397-08002B2CF9AE}" pid="8" name="TriggerFlowInfo">
    <vt:lpwstr/>
  </property>
  <property fmtid="{D5CDD505-2E9C-101B-9397-08002B2CF9AE}" pid="9" name="ComplianceAssetId">
    <vt:lpwstr/>
  </property>
  <property fmtid="{D5CDD505-2E9C-101B-9397-08002B2CF9AE}" pid="10" name="TemplateUrl">
    <vt:lpwstr/>
  </property>
</Properties>
</file>