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3111" r:id="rId5"/>
    <p:sldId id="3592" r:id="rId6"/>
    <p:sldId id="3595" r:id="rId7"/>
    <p:sldId id="3596" r:id="rId8"/>
    <p:sldId id="3597" r:id="rId9"/>
    <p:sldId id="3598" r:id="rId10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8EE"/>
    <a:srgbClr val="FD5FDB"/>
    <a:srgbClr val="FF00FF"/>
    <a:srgbClr val="8C3836"/>
    <a:srgbClr val="ADC579"/>
    <a:srgbClr val="DDE7C7"/>
    <a:srgbClr val="B3C981"/>
    <a:srgbClr val="E6E6E6"/>
    <a:srgbClr val="C1D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86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竹之内翔太郎 / Takenouchi，Shotaro" userId="723b3f84-3577-4758-a170-91c37afbfbe0" providerId="ADAL" clId="{C4C6D802-ABC9-4A55-A025-345322144985}"/>
    <pc:docChg chg="custSel modSld">
      <pc:chgData name="竹之内翔太郎 / Takenouchi，Shotaro" userId="723b3f84-3577-4758-a170-91c37afbfbe0" providerId="ADAL" clId="{C4C6D802-ABC9-4A55-A025-345322144985}" dt="2023-03-15T08:16:31.803" v="31" actId="207"/>
      <pc:docMkLst>
        <pc:docMk/>
      </pc:docMkLst>
      <pc:sldChg chg="modSp mod">
        <pc:chgData name="竹之内翔太郎 / Takenouchi，Shotaro" userId="723b3f84-3577-4758-a170-91c37afbfbe0" providerId="ADAL" clId="{C4C6D802-ABC9-4A55-A025-345322144985}" dt="2023-03-15T08:16:31.803" v="31" actId="207"/>
        <pc:sldMkLst>
          <pc:docMk/>
          <pc:sldMk cId="1448125513" sldId="3597"/>
        </pc:sldMkLst>
        <pc:graphicFrameChg chg="modGraphic">
          <ac:chgData name="竹之内翔太郎 / Takenouchi，Shotaro" userId="723b3f84-3577-4758-a170-91c37afbfbe0" providerId="ADAL" clId="{C4C6D802-ABC9-4A55-A025-345322144985}" dt="2023-03-15T08:16:31.803" v="31" actId="207"/>
          <ac:graphicFrameMkLst>
            <pc:docMk/>
            <pc:sldMk cId="1448125513" sldId="3597"/>
            <ac:graphicFrameMk id="9" creationId="{EA775BDC-67BA-2B3B-D739-FEF9CF8D7D07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702258A1-9417-4717-BFE1-3A142F5BCBAA}" type="datetimeFigureOut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80A8E6CC-7544-4CD3-8242-F9F4698E5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2580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F6CD342C-5781-4295-BA92-C3AEA63DB1FC}" type="datetimeFigureOut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9" tIns="45705" rIns="91409" bIns="4570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4" y="4686300"/>
            <a:ext cx="5389563" cy="4440238"/>
          </a:xfrm>
          <a:prstGeom prst="rect">
            <a:avLst/>
          </a:prstGeom>
        </p:spPr>
        <p:txBody>
          <a:bodyPr vert="horz" lIns="91409" tIns="45705" rIns="91409" bIns="4570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900564DB-7B66-4DA9-AAC8-09E7DBD01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0285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56196-E4E5-47E2-B66B-55A8CCE05A4E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6D15D-229F-4B09-96D4-B65DC6EFAE06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9262-40C8-4D04-856A-6D5F9EC135DA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F2DBD-6A41-4ED6-A5DA-761B856DE759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A83C-5C19-443E-8EBE-FCA3B6111B3A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D55D-7505-4BBA-BEBA-92D52DB6820C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66BB-4A03-4B26-AF9B-389CBB3BDA84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664F3-B63C-448D-B1D4-9E6B3C4CE2C8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7FD6-D213-4F2F-907B-D2A6724920B8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EDE-FF86-4030-B215-85B83B848849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5FE0-38A2-416A-AE45-B59F58428386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42BE8-3AEA-4BED-9005-942EBA61CA13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A13A4C85-3BC2-4A18-9633-C309602F11A5}"/>
              </a:ext>
            </a:extLst>
          </p:cNvPr>
          <p:cNvSpPr txBox="1">
            <a:spLocks/>
          </p:cNvSpPr>
          <p:nvPr/>
        </p:nvSpPr>
        <p:spPr>
          <a:xfrm>
            <a:off x="72531" y="1650661"/>
            <a:ext cx="9034040" cy="30679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国民健康保険システム標準化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指定都市の機能要件における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帳票毎の印字する行政区情報及び出力単位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（参考資料）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DE3CC5A-C258-9B49-49A8-D3791C0092D8}"/>
              </a:ext>
            </a:extLst>
          </p:cNvPr>
          <p:cNvSpPr txBox="1">
            <a:spLocks noChangeArrowheads="1"/>
          </p:cNvSpPr>
          <p:nvPr/>
        </p:nvSpPr>
        <p:spPr>
          <a:xfrm>
            <a:off x="7305576" y="0"/>
            <a:ext cx="1800996" cy="540336"/>
          </a:xfrm>
          <a:prstGeom prst="rect">
            <a:avLst/>
          </a:prstGeom>
        </p:spPr>
        <p:txBody>
          <a:bodyPr tIns="90000" bIns="90000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buClr>
                <a:srgbClr val="002060"/>
              </a:buClr>
              <a:buNone/>
              <a:defRPr/>
            </a:pPr>
            <a:r>
              <a:rPr lang="ja-JP" altLang="en-US" sz="180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本紙（別添２）</a:t>
            </a:r>
            <a:endParaRPr lang="en-US" altLang="ja-JP" sz="1800" kern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2372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BDF58C2-3FA9-8D8E-6D46-0071B363E9B7}"/>
              </a:ext>
            </a:extLst>
          </p:cNvPr>
          <p:cNvSpPr/>
          <p:nvPr/>
        </p:nvSpPr>
        <p:spPr>
          <a:xfrm>
            <a:off x="204178" y="48180"/>
            <a:ext cx="86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指定都市向けの機能・帳票要件等において、帳票毎に印字する行政区情報及び出力単位の案を以下に示す。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なお、本資料の内容はあくまで参考であり、この通りに機能を実装することを強制するものではない。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また、指定都市がシステム調達の段階において、本資料の内容を変更して使用することを許容する。その場合、カスタマイズとはみなさない。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A7FE33B-0D01-8F12-3906-062E526B0B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668958"/>
              </p:ext>
            </p:extLst>
          </p:nvPr>
        </p:nvGraphicFramePr>
        <p:xfrm>
          <a:off x="219828" y="710941"/>
          <a:ext cx="8534337" cy="608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2304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国民健康保険被保険者証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国民健康保険被保険者資格証明書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国民健康保険標準負担額減額認定証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国民健康保険限度額適用・標準負担額減額認定証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国民健康保険特定疾病療養受療証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国民健康保険限度額適用認定証（若年者）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国民健康保険限度額適用認定証（高齢者）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特定同一世帯所属者証明書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国民健康保険加入・脱退証明書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国民健康保険被保険者資格状況証明書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国民健康保険負担区分等証明書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一部負担金減免等証明書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国民健康保険被保険者証兼高齢受給者証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248984"/>
                  </a:ext>
                </a:extLst>
              </a:tr>
              <a:tr h="11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限度額適用・標準負担額減額認定証交付申請兼入院日数届書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国民健康保険基準収入額適用申請書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国民健康保険特定疾病認定申請書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国民健康保険出産育児一時金支給申請書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国民健康保険葬祭費支給申請書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国民健康保険食事療養費標準負担額減額差額支給申請書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4779822"/>
                  </a:ext>
                </a:extLst>
              </a:tr>
              <a:tr h="23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特定疾病認定申請却下通知書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限度額適用認定申請却下通知書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基準収入額適用申請勧奨通知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基準収入額適用申請却下通知書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一部負担金減免等申請却下通知書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一部負担金減免等承認決定通知書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一部負担金減免等取消通知書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標準負担額減額認定申請却下通知書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限度額適用・標準負担額減額認定申請却下通知書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納税相談通知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弁明書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国民健康保険被保険者証返還予告通知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短期被保険者証有効期限切れ通知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国民健康保険高齢受給者証の交付について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17038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954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624782"/>
              </p:ext>
            </p:extLst>
          </p:nvPr>
        </p:nvGraphicFramePr>
        <p:xfrm>
          <a:off x="218102" y="394821"/>
          <a:ext cx="8534337" cy="60683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05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資格照会資料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448651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資格異動内容確認一覧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440961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032169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国民健康保険料（税）に関する所得申告書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1649995"/>
                  </a:ext>
                </a:extLst>
              </a:tr>
              <a:tr h="277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仮納入通知書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（単票）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国民健康保険料（税）納入通知書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国民健康保険料（税）仮徴収停止決定通知書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国民健康保険料（税）仮徴収額変更決定通知書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納付書１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郵便払込票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連帳用納付書１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連帳用納付書２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納付書２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連帳用納付書３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連帳用納付書４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35492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国民健康保険料（税）減免却下通知書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国民健康保険料（税）減免変更決定通知書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国民健康保険料（税）減免取消決定通知書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45920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国民健康保険料（税）の賦課資料について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804877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調定表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08399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保険基盤安定負担金繰入金額算出基礎表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b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普通調整交付金算出基礎表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810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040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596549"/>
              </p:ext>
            </p:extLst>
          </p:nvPr>
        </p:nvGraphicFramePr>
        <p:xfrm>
          <a:off x="218102" y="408875"/>
          <a:ext cx="8534337" cy="608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給付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国民健康保険自己負担額証明書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国民健康保険高額療養費（外来年間合算）自己負担額証明書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957199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国民健康保険高額療養費貸付支給申請書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差額療養費の勧奨について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出産育児一時金の勧奨について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葬祭費の勧奨について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014571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不支給決定通知書（はがき）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24918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医療費通知（汎用紙）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191939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不当利得・不正利得督促通知書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不当利得・不正利得催告通知書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負傷原因照会書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第三者行為返還通知書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資格喪失後受診に伴う返還金精算に係る申出書（委任状兼同意書）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2492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レセプトチェックリスト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診療区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5093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98306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口座振替開始通知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口座振替不能通知書１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口座振替不能通知書２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92410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完納証明書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4828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1066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4356146"/>
              </p:ext>
            </p:extLst>
          </p:nvPr>
        </p:nvGraphicFramePr>
        <p:xfrm>
          <a:off x="218102" y="409587"/>
          <a:ext cx="8534337" cy="58788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r>
                        <a:rPr kumimoji="1" lang="ja-JP" altLang="en-US" sz="105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口座振替済通知兼納付額証明書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407416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過誤納金還付請求書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還付充当通知書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充当通知書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還付誓約書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663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督促状（納付書兼用１）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督促状（納付書兼用２）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督促状（納付書なし）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8513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催告書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80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公示送達書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078400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交付要求解除通知書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分納不履行通知書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公売通知書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差押調書（謄本）（債権）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383498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預貯金の調査について（回答）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189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125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1460998"/>
              </p:ext>
            </p:extLst>
          </p:nvPr>
        </p:nvGraphicFramePr>
        <p:xfrm>
          <a:off x="218102" y="392555"/>
          <a:ext cx="8534337" cy="12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105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滞納明細書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102602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徴収実績調に関する統計帳票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 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65787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日計表 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10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0307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AF0A40D866770841BFAF1942E268FAD4" ma:contentTypeVersion="3" ma:contentTypeDescription="新しいドキュメントを作成します。" ma:contentTypeScope="" ma:versionID="2226e6f7e8a2e4a2407fdce2b87d8249">
  <xsd:schema xmlns:xsd="http://www.w3.org/2001/XMLSchema" xmlns:xs="http://www.w3.org/2001/XMLSchema" xmlns:p="http://schemas.microsoft.com/office/2006/metadata/properties" xmlns:ns2="b99998fb-10e3-408c-a036-282b210bae51" targetNamespace="http://schemas.microsoft.com/office/2006/metadata/properties" ma:root="true" ma:fieldsID="cd3b837b4227269b1f69c70aaf25d871" ns2:_="">
    <xsd:import namespace="b99998fb-10e3-408c-a036-282b210bae5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9998fb-10e3-408c-a036-282b210bae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CBE61BF-8676-4C87-8781-47F4DF985F79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b99998fb-10e3-408c-a036-282b210bae5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197F1A1-49DE-4787-8979-9F548693BB34}"/>
</file>

<file path=customXml/itemProps3.xml><?xml version="1.0" encoding="utf-8"?>
<ds:datastoreItem xmlns:ds="http://schemas.openxmlformats.org/officeDocument/2006/customXml" ds:itemID="{72F52176-7389-4638-9804-BDBFD8E8748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1831</Words>
  <PresentationFormat>画面に合わせる (4:3)</PresentationFormat>
  <Paragraphs>278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Meiryo UI</vt:lpstr>
      <vt:lpstr>Arial</vt:lpstr>
      <vt:lpstr>Calibri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2021-08-20T08:07:01Z</cp:lastPrinted>
  <dcterms:created xsi:type="dcterms:W3CDTF">2017-02-28T14:15:35Z</dcterms:created>
  <dcterms:modified xsi:type="dcterms:W3CDTF">2023-03-15T08:16:42Z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0x010100AF0A40D866770841BFAF1942E268FAD4</vt:lpwstr>
  </property>
</Properties>
</file>