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2" r:id="rId4"/>
  </p:sldMasterIdLst>
  <p:notesMasterIdLst>
    <p:notesMasterId r:id="rId30"/>
  </p:notesMasterIdLst>
  <p:sldIdLst>
    <p:sldId id="3003" r:id="rId5"/>
    <p:sldId id="607" r:id="rId6"/>
    <p:sldId id="3312" r:id="rId7"/>
    <p:sldId id="3313" r:id="rId8"/>
    <p:sldId id="3005" r:id="rId9"/>
    <p:sldId id="3314" r:id="rId10"/>
    <p:sldId id="3309" r:id="rId11"/>
    <p:sldId id="3304" r:id="rId12"/>
    <p:sldId id="3019" r:id="rId13"/>
    <p:sldId id="3015" r:id="rId14"/>
    <p:sldId id="3305" r:id="rId15"/>
    <p:sldId id="3308" r:id="rId16"/>
    <p:sldId id="3306" r:id="rId17"/>
    <p:sldId id="3020" r:id="rId18"/>
    <p:sldId id="3021" r:id="rId19"/>
    <p:sldId id="3022" r:id="rId20"/>
    <p:sldId id="3023" r:id="rId21"/>
    <p:sldId id="3024" r:id="rId22"/>
    <p:sldId id="3310" r:id="rId23"/>
    <p:sldId id="3025" r:id="rId24"/>
    <p:sldId id="3026" r:id="rId25"/>
    <p:sldId id="3315" r:id="rId26"/>
    <p:sldId id="3311" r:id="rId27"/>
    <p:sldId id="3301" r:id="rId28"/>
    <p:sldId id="3302" r:id="rId29"/>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E0E8"/>
    <a:srgbClr val="E8F0F4"/>
    <a:srgbClr val="CCFF99"/>
    <a:srgbClr val="D4DFEF"/>
    <a:srgbClr val="FFFFFF"/>
    <a:srgbClr val="C6E0B4"/>
    <a:srgbClr val="F9D1D3"/>
    <a:srgbClr val="DEFFBD"/>
    <a:srgbClr val="475469"/>
    <a:srgbClr val="E1F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CD3ABC-BE69-4FF4-85F4-F2E0C577156F}" v="1" dt="2024-08-05T00:33:00.4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2200" autoAdjust="0"/>
  </p:normalViewPr>
  <p:slideViewPr>
    <p:cSldViewPr snapToGrid="0">
      <p:cViewPr varScale="1">
        <p:scale>
          <a:sx n="85" d="100"/>
          <a:sy n="85" d="100"/>
        </p:scale>
        <p:origin x="1166" y="67"/>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B8CD3ABC-BE69-4FF4-85F4-F2E0C577156F}"/>
    <pc:docChg chg="modSld">
      <pc:chgData name="野澤美雪 / NOZAWA，MIYUKI" userId="95949a39-c9f2-4281-972e-c60c6cc37300" providerId="ADAL" clId="{B8CD3ABC-BE69-4FF4-85F4-F2E0C577156F}" dt="2024-08-05T00:33:16.595" v="45" actId="20577"/>
      <pc:docMkLst>
        <pc:docMk/>
      </pc:docMkLst>
      <pc:sldChg chg="modSp mod">
        <pc:chgData name="野澤美雪 / NOZAWA，MIYUKI" userId="95949a39-c9f2-4281-972e-c60c6cc37300" providerId="ADAL" clId="{B8CD3ABC-BE69-4FF4-85F4-F2E0C577156F}" dt="2024-08-05T00:33:16.595" v="45" actId="20577"/>
        <pc:sldMkLst>
          <pc:docMk/>
          <pc:sldMk cId="2732936122" sldId="3003"/>
        </pc:sldMkLst>
        <pc:spChg chg="mod">
          <ac:chgData name="野澤美雪 / NOZAWA，MIYUKI" userId="95949a39-c9f2-4281-972e-c60c6cc37300" providerId="ADAL" clId="{B8CD3ABC-BE69-4FF4-85F4-F2E0C577156F}" dt="2024-08-05T00:33:05.430" v="14" actId="1035"/>
          <ac:spMkLst>
            <pc:docMk/>
            <pc:sldMk cId="2732936122" sldId="3003"/>
            <ac:spMk id="4" creationId="{96E84B45-C676-75EA-5BEB-D8FBD4512981}"/>
          </ac:spMkLst>
        </pc:spChg>
        <pc:graphicFrameChg chg="mod modGraphic">
          <ac:chgData name="野澤美雪 / NOZAWA，MIYUKI" userId="95949a39-c9f2-4281-972e-c60c6cc37300" providerId="ADAL" clId="{B8CD3ABC-BE69-4FF4-85F4-F2E0C577156F}" dt="2024-08-05T00:33:16.595" v="45" actId="20577"/>
          <ac:graphicFrameMkLst>
            <pc:docMk/>
            <pc:sldMk cId="2732936122" sldId="3003"/>
            <ac:graphicFrameMk id="3" creationId="{A4CFA440-E713-5922-0E09-1724E9F3E08D}"/>
          </ac:graphicFrameMkLst>
        </pc:graphicFrameChg>
      </pc:sldChg>
    </pc:docChg>
  </pc:docChgLst>
  <pc:docChgLst>
    <pc:chgData name="神山朔春 / Koyama，Motoharu" userId="bb9f9d64-8e50-45b1-afc0-ee148d7264ef" providerId="ADAL" clId="{04B244D9-A5A0-4737-8C9E-EC62850B371B}"/>
    <pc:docChg chg="modSld">
      <pc:chgData name="神山朔春 / Koyama，Motoharu" userId="bb9f9d64-8e50-45b1-afc0-ee148d7264ef" providerId="ADAL" clId="{04B244D9-A5A0-4737-8C9E-EC62850B371B}" dt="2024-08-01T03:35:42.702" v="1" actId="20577"/>
      <pc:docMkLst>
        <pc:docMk/>
      </pc:docMkLst>
      <pc:sldChg chg="modSp mod">
        <pc:chgData name="神山朔春 / Koyama，Motoharu" userId="bb9f9d64-8e50-45b1-afc0-ee148d7264ef" providerId="ADAL" clId="{04B244D9-A5A0-4737-8C9E-EC62850B371B}" dt="2024-08-01T03:35:42.702" v="1" actId="20577"/>
        <pc:sldMkLst>
          <pc:docMk/>
          <pc:sldMk cId="2732936122" sldId="3003"/>
        </pc:sldMkLst>
        <pc:graphicFrameChg chg="modGraphic">
          <ac:chgData name="神山朔春 / Koyama，Motoharu" userId="bb9f9d64-8e50-45b1-afc0-ee148d7264ef" providerId="ADAL" clId="{04B244D9-A5A0-4737-8C9E-EC62850B371B}" dt="2024-08-01T03:35:42.702" v="1" actId="20577"/>
          <ac:graphicFrameMkLst>
            <pc:docMk/>
            <pc:sldMk cId="2732936122" sldId="3003"/>
            <ac:graphicFrameMk id="3" creationId="{A4CFA440-E713-5922-0E09-1724E9F3E08D}"/>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5"/>
            <a:ext cx="2919413" cy="493713"/>
          </a:xfrm>
          <a:prstGeom prst="rect">
            <a:avLst/>
          </a:prstGeom>
        </p:spPr>
        <p:txBody>
          <a:bodyPr vert="horz" lIns="91413" tIns="45708" rIns="91413" bIns="45708"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5"/>
            <a:ext cx="2919412" cy="493713"/>
          </a:xfrm>
          <a:prstGeom prst="rect">
            <a:avLst/>
          </a:prstGeom>
        </p:spPr>
        <p:txBody>
          <a:bodyPr vert="horz" lIns="91413" tIns="45708" rIns="91413" bIns="45708" rtlCol="0"/>
          <a:lstStyle>
            <a:lvl1pPr algn="r">
              <a:defRPr sz="1200"/>
            </a:lvl1pPr>
          </a:lstStyle>
          <a:p>
            <a:fld id="{3E8B5510-DB9D-4E40-9D3B-75E55818B802}" type="datetimeFigureOut">
              <a:rPr kumimoji="1" lang="ja-JP" altLang="en-US" smtClean="0"/>
              <a:pPr/>
              <a:t>2024/8/5</a:t>
            </a:fld>
            <a:endParaRPr kumimoji="1" lang="ja-JP" altLang="en-US"/>
          </a:p>
        </p:txBody>
      </p:sp>
      <p:sp>
        <p:nvSpPr>
          <p:cNvPr id="4" name="スライド イメージ プレースホルダ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13" tIns="45708" rIns="91413" bIns="45708" rtlCol="0" anchor="ctr"/>
          <a:lstStyle/>
          <a:p>
            <a:endParaRPr lang="ja-JP" altLang="en-US"/>
          </a:p>
        </p:txBody>
      </p:sp>
      <p:sp>
        <p:nvSpPr>
          <p:cNvPr id="5" name="ノート プレースホルダ 4"/>
          <p:cNvSpPr>
            <a:spLocks noGrp="1"/>
          </p:cNvSpPr>
          <p:nvPr>
            <p:ph type="body" sz="quarter" idx="3"/>
          </p:nvPr>
        </p:nvSpPr>
        <p:spPr>
          <a:xfrm>
            <a:off x="673103" y="4686300"/>
            <a:ext cx="5389563" cy="4440238"/>
          </a:xfrm>
          <a:prstGeom prst="rect">
            <a:avLst/>
          </a:prstGeom>
        </p:spPr>
        <p:txBody>
          <a:bodyPr vert="horz" lIns="91413" tIns="45708" rIns="91413" bIns="45708"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4" y="9371013"/>
            <a:ext cx="2919413" cy="493712"/>
          </a:xfrm>
          <a:prstGeom prst="rect">
            <a:avLst/>
          </a:prstGeom>
        </p:spPr>
        <p:txBody>
          <a:bodyPr vert="horz" lIns="91413" tIns="45708" rIns="91413" bIns="45708"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3" tIns="45708" rIns="91413" bIns="45708" rtlCol="0" anchor="b"/>
          <a:lstStyle>
            <a:lvl1pPr algn="r">
              <a:defRPr sz="1200"/>
            </a:lvl1pPr>
          </a:lstStyle>
          <a:p>
            <a:fld id="{BA2ABC72-2832-4402-A6F3-6E2225EC9635}" type="slidenum">
              <a:rPr kumimoji="1" lang="ja-JP" altLang="en-US" smtClean="0"/>
              <a:pPr/>
              <a:t>‹#›</a:t>
            </a:fld>
            <a:endParaRPr kumimoji="1" lang="ja-JP" altLang="en-US"/>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0</a:t>
            </a:fld>
            <a:endParaRPr kumimoji="1" lang="ja-JP" altLang="en-US"/>
          </a:p>
        </p:txBody>
      </p:sp>
    </p:spTree>
    <p:extLst>
      <p:ext uri="{BB962C8B-B14F-4D97-AF65-F5344CB8AC3E}">
        <p14:creationId xmlns:p14="http://schemas.microsoft.com/office/powerpoint/2010/main" val="1109842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16</a:t>
            </a:fld>
            <a:endParaRPr kumimoji="1" lang="ja-JP" altLang="en-US"/>
          </a:p>
        </p:txBody>
      </p:sp>
    </p:spTree>
    <p:extLst>
      <p:ext uri="{BB962C8B-B14F-4D97-AF65-F5344CB8AC3E}">
        <p14:creationId xmlns:p14="http://schemas.microsoft.com/office/powerpoint/2010/main" val="328768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17</a:t>
            </a:fld>
            <a:endParaRPr kumimoji="1" lang="ja-JP" altLang="en-US"/>
          </a:p>
        </p:txBody>
      </p:sp>
    </p:spTree>
    <p:extLst>
      <p:ext uri="{BB962C8B-B14F-4D97-AF65-F5344CB8AC3E}">
        <p14:creationId xmlns:p14="http://schemas.microsoft.com/office/powerpoint/2010/main" val="1526037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2625" y="736600"/>
            <a:ext cx="5299075" cy="3668713"/>
          </a:xfrm>
        </p:spPr>
      </p:sp>
      <p:sp>
        <p:nvSpPr>
          <p:cNvPr id="3" name="ノート プレースホルダー 2"/>
          <p:cNvSpPr>
            <a:spLocks noGrp="1"/>
          </p:cNvSpPr>
          <p:nvPr>
            <p:ph type="body" idx="1"/>
          </p:nvPr>
        </p:nvSpPr>
        <p:spPr/>
        <p:txBody>
          <a:bodyPr/>
          <a:lstStyle/>
          <a:p>
            <a:endParaRPr lang="en-US" altLang="ja-JP"/>
          </a:p>
        </p:txBody>
      </p:sp>
      <p:sp>
        <p:nvSpPr>
          <p:cNvPr id="4" name="スライド番号プレースホルダー 3"/>
          <p:cNvSpPr>
            <a:spLocks noGrp="1"/>
          </p:cNvSpPr>
          <p:nvPr>
            <p:ph type="sldNum" sz="quarter" idx="10"/>
          </p:nvPr>
        </p:nvSpPr>
        <p:spPr/>
        <p:txBody>
          <a:bodyPr/>
          <a:lstStyle/>
          <a:p>
            <a:fld id="{2B422BF1-3D19-4258-B9F3-321D62BF6D24}" type="slidenum">
              <a:rPr kumimoji="1" lang="ja-JP" altLang="en-US" smtClean="0"/>
              <a:pPr/>
              <a:t>18</a:t>
            </a:fld>
            <a:endParaRPr kumimoji="1" lang="ja-JP" altLang="en-US"/>
          </a:p>
        </p:txBody>
      </p:sp>
    </p:spTree>
    <p:extLst>
      <p:ext uri="{BB962C8B-B14F-4D97-AF65-F5344CB8AC3E}">
        <p14:creationId xmlns:p14="http://schemas.microsoft.com/office/powerpoint/2010/main" val="2280047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19</a:t>
            </a:fld>
            <a:endParaRPr kumimoji="1" lang="ja-JP" altLang="en-US"/>
          </a:p>
        </p:txBody>
      </p:sp>
    </p:spTree>
    <p:extLst>
      <p:ext uri="{BB962C8B-B14F-4D97-AF65-F5344CB8AC3E}">
        <p14:creationId xmlns:p14="http://schemas.microsoft.com/office/powerpoint/2010/main" val="2854203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2625" y="736600"/>
            <a:ext cx="5299075" cy="3668713"/>
          </a:xfrm>
        </p:spPr>
      </p:sp>
      <p:sp>
        <p:nvSpPr>
          <p:cNvPr id="3" name="ノート プレースホルダー 2"/>
          <p:cNvSpPr>
            <a:spLocks noGrp="1"/>
          </p:cNvSpPr>
          <p:nvPr>
            <p:ph type="body" idx="1"/>
          </p:nvPr>
        </p:nvSpPr>
        <p:spPr/>
        <p:txBody>
          <a:bodyPr/>
          <a:lstStyle/>
          <a:p>
            <a:endParaRPr lang="en-US" altLang="ja-JP"/>
          </a:p>
        </p:txBody>
      </p:sp>
      <p:sp>
        <p:nvSpPr>
          <p:cNvPr id="4" name="スライド番号プレースホルダー 3"/>
          <p:cNvSpPr>
            <a:spLocks noGrp="1"/>
          </p:cNvSpPr>
          <p:nvPr>
            <p:ph type="sldNum" sz="quarter" idx="10"/>
          </p:nvPr>
        </p:nvSpPr>
        <p:spPr/>
        <p:txBody>
          <a:bodyPr/>
          <a:lstStyle/>
          <a:p>
            <a:fld id="{2B422BF1-3D19-4258-B9F3-321D62BF6D24}" type="slidenum">
              <a:rPr kumimoji="1" lang="ja-JP" altLang="en-US" smtClean="0"/>
              <a:pPr/>
              <a:t>22</a:t>
            </a:fld>
            <a:endParaRPr kumimoji="1" lang="ja-JP" altLang="en-US"/>
          </a:p>
        </p:txBody>
      </p:sp>
    </p:spTree>
    <p:extLst>
      <p:ext uri="{BB962C8B-B14F-4D97-AF65-F5344CB8AC3E}">
        <p14:creationId xmlns:p14="http://schemas.microsoft.com/office/powerpoint/2010/main" val="1393494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23</a:t>
            </a:fld>
            <a:endParaRPr kumimoji="1" lang="ja-JP" altLang="en-US"/>
          </a:p>
        </p:txBody>
      </p:sp>
    </p:spTree>
    <p:extLst>
      <p:ext uri="{BB962C8B-B14F-4D97-AF65-F5344CB8AC3E}">
        <p14:creationId xmlns:p14="http://schemas.microsoft.com/office/powerpoint/2010/main" val="3313281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dirty="0"/>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24</a:t>
            </a:fld>
            <a:endParaRPr kumimoji="1" lang="ja-JP" altLang="en-US"/>
          </a:p>
        </p:txBody>
      </p:sp>
    </p:spTree>
    <p:extLst>
      <p:ext uri="{BB962C8B-B14F-4D97-AF65-F5344CB8AC3E}">
        <p14:creationId xmlns:p14="http://schemas.microsoft.com/office/powerpoint/2010/main" val="306694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2625" y="736600"/>
            <a:ext cx="5299075" cy="3668713"/>
          </a:xfrm>
        </p:spPr>
      </p:sp>
      <p:sp>
        <p:nvSpPr>
          <p:cNvPr id="3" name="ノート プレースホルダー 2"/>
          <p:cNvSpPr>
            <a:spLocks noGrp="1"/>
          </p:cNvSpPr>
          <p:nvPr>
            <p:ph type="body" idx="1"/>
          </p:nvPr>
        </p:nvSpPr>
        <p:spPr/>
        <p:txBody>
          <a:bodyPr/>
          <a:lstStyle/>
          <a:p>
            <a:endParaRPr lang="en-US" altLang="ja-JP"/>
          </a:p>
        </p:txBody>
      </p:sp>
      <p:sp>
        <p:nvSpPr>
          <p:cNvPr id="4" name="スライド番号プレースホルダー 3"/>
          <p:cNvSpPr>
            <a:spLocks noGrp="1"/>
          </p:cNvSpPr>
          <p:nvPr>
            <p:ph type="sldNum" sz="quarter" idx="10"/>
          </p:nvPr>
        </p:nvSpPr>
        <p:spPr/>
        <p:txBody>
          <a:bodyPr/>
          <a:lstStyle/>
          <a:p>
            <a:fld id="{2B422BF1-3D19-4258-B9F3-321D62BF6D24}" type="slidenum">
              <a:rPr kumimoji="1" lang="ja-JP" altLang="en-US" smtClean="0"/>
              <a:pPr/>
              <a:t>2</a:t>
            </a:fld>
            <a:endParaRPr kumimoji="1" lang="ja-JP" altLang="en-US"/>
          </a:p>
        </p:txBody>
      </p:sp>
    </p:spTree>
    <p:extLst>
      <p:ext uri="{BB962C8B-B14F-4D97-AF65-F5344CB8AC3E}">
        <p14:creationId xmlns:p14="http://schemas.microsoft.com/office/powerpoint/2010/main" val="3188968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4</a:t>
            </a:fld>
            <a:endParaRPr kumimoji="1" lang="ja-JP" altLang="en-US"/>
          </a:p>
        </p:txBody>
      </p:sp>
    </p:spTree>
    <p:extLst>
      <p:ext uri="{BB962C8B-B14F-4D97-AF65-F5344CB8AC3E}">
        <p14:creationId xmlns:p14="http://schemas.microsoft.com/office/powerpoint/2010/main" val="3891162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2625" y="736600"/>
            <a:ext cx="5299075" cy="3668713"/>
          </a:xfrm>
        </p:spPr>
      </p:sp>
      <p:sp>
        <p:nvSpPr>
          <p:cNvPr id="3" name="ノート プレースホルダー 2"/>
          <p:cNvSpPr>
            <a:spLocks noGrp="1"/>
          </p:cNvSpPr>
          <p:nvPr>
            <p:ph type="body" idx="1"/>
          </p:nvPr>
        </p:nvSpPr>
        <p:spPr/>
        <p:txBody>
          <a:bodyPr/>
          <a:lstStyle/>
          <a:p>
            <a:endParaRPr lang="en-US" altLang="ja-JP"/>
          </a:p>
        </p:txBody>
      </p:sp>
      <p:sp>
        <p:nvSpPr>
          <p:cNvPr id="4" name="スライド番号プレースホルダー 3"/>
          <p:cNvSpPr>
            <a:spLocks noGrp="1"/>
          </p:cNvSpPr>
          <p:nvPr>
            <p:ph type="sldNum" sz="quarter" idx="10"/>
          </p:nvPr>
        </p:nvSpPr>
        <p:spPr/>
        <p:txBody>
          <a:bodyPr/>
          <a:lstStyle/>
          <a:p>
            <a:fld id="{2B422BF1-3D19-4258-B9F3-321D62BF6D24}" type="slidenum">
              <a:rPr kumimoji="1" lang="ja-JP" altLang="en-US" smtClean="0"/>
              <a:pPr/>
              <a:t>6</a:t>
            </a:fld>
            <a:endParaRPr kumimoji="1" lang="ja-JP" altLang="en-US"/>
          </a:p>
        </p:txBody>
      </p:sp>
    </p:spTree>
    <p:extLst>
      <p:ext uri="{BB962C8B-B14F-4D97-AF65-F5344CB8AC3E}">
        <p14:creationId xmlns:p14="http://schemas.microsoft.com/office/powerpoint/2010/main" val="1645645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8</a:t>
            </a:fld>
            <a:endParaRPr kumimoji="1" lang="ja-JP" altLang="en-US"/>
          </a:p>
        </p:txBody>
      </p:sp>
    </p:spTree>
    <p:extLst>
      <p:ext uri="{BB962C8B-B14F-4D97-AF65-F5344CB8AC3E}">
        <p14:creationId xmlns:p14="http://schemas.microsoft.com/office/powerpoint/2010/main" val="1266280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9</a:t>
            </a:fld>
            <a:endParaRPr kumimoji="1" lang="ja-JP" altLang="en-US"/>
          </a:p>
        </p:txBody>
      </p:sp>
    </p:spTree>
    <p:extLst>
      <p:ext uri="{BB962C8B-B14F-4D97-AF65-F5344CB8AC3E}">
        <p14:creationId xmlns:p14="http://schemas.microsoft.com/office/powerpoint/2010/main" val="2095703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2ABC72-2832-4402-A6F3-6E2225EC9635}" type="slidenum">
              <a:rPr kumimoji="1" lang="ja-JP" altLang="en-US" smtClean="0"/>
              <a:pPr/>
              <a:t>10</a:t>
            </a:fld>
            <a:endParaRPr kumimoji="1" lang="ja-JP" altLang="en-US"/>
          </a:p>
        </p:txBody>
      </p:sp>
    </p:spTree>
    <p:extLst>
      <p:ext uri="{BB962C8B-B14F-4D97-AF65-F5344CB8AC3E}">
        <p14:creationId xmlns:p14="http://schemas.microsoft.com/office/powerpoint/2010/main" val="2944943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14</a:t>
            </a:fld>
            <a:endParaRPr kumimoji="1" lang="ja-JP" altLang="en-US"/>
          </a:p>
        </p:txBody>
      </p:sp>
    </p:spTree>
    <p:extLst>
      <p:ext uri="{BB962C8B-B14F-4D97-AF65-F5344CB8AC3E}">
        <p14:creationId xmlns:p14="http://schemas.microsoft.com/office/powerpoint/2010/main" val="2832032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A2ABC72-2832-4402-A6F3-6E2225EC9635}" type="slidenum">
              <a:rPr kumimoji="1" lang="ja-JP" altLang="en-US" smtClean="0"/>
              <a:pPr/>
              <a:t>15</a:t>
            </a:fld>
            <a:endParaRPr kumimoji="1" lang="ja-JP" altLang="en-US"/>
          </a:p>
        </p:txBody>
      </p:sp>
    </p:spTree>
    <p:extLst>
      <p:ext uri="{BB962C8B-B14F-4D97-AF65-F5344CB8AC3E}">
        <p14:creationId xmlns:p14="http://schemas.microsoft.com/office/powerpoint/2010/main" val="2830484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91368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タイトル 8"/>
          <p:cNvSpPr>
            <a:spLocks noGrp="1"/>
          </p:cNvSpPr>
          <p:nvPr>
            <p:ph type="ctrTitle"/>
          </p:nvPr>
        </p:nvSpPr>
        <p:spPr>
          <a:xfrm>
            <a:off x="742950" y="1752610"/>
            <a:ext cx="84201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742950" y="3611607"/>
            <a:ext cx="8420100" cy="1199704"/>
          </a:xfrm>
        </p:spPr>
        <p:txBody>
          <a:bodyPr lIns="45720" rIns="45720"/>
          <a:lstStyle>
            <a:lvl1pPr marL="0" marR="64008" indent="0" algn="r">
              <a:buNone/>
              <a:defRPr>
                <a:solidFill>
                  <a:schemeClr val="tx2"/>
                </a:solidFill>
              </a:defRPr>
            </a:lvl1pPr>
            <a:lvl2pPr marL="457198" indent="0" algn="ctr">
              <a:buNone/>
            </a:lvl2pPr>
            <a:lvl3pPr marL="914395" indent="0" algn="ctr">
              <a:buNone/>
            </a:lvl3pPr>
            <a:lvl4pPr marL="1371592" indent="0" algn="ctr">
              <a:buNone/>
            </a:lvl4pPr>
            <a:lvl5pPr marL="1828789" indent="0" algn="ctr">
              <a:buNone/>
            </a:lvl5pPr>
            <a:lvl6pPr marL="2285987" indent="0" algn="ctr">
              <a:buNone/>
            </a:lvl6pPr>
            <a:lvl7pPr marL="2743185" indent="0" algn="ctr">
              <a:buNone/>
            </a:lvl7pPr>
            <a:lvl8pPr marL="3200381" indent="0" algn="ctr">
              <a:buNone/>
            </a:lvl8pPr>
            <a:lvl9pPr marL="3657579"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4074" y="4953000"/>
            <a:ext cx="9910079"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sz="1800"/>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FAE33C55-6CE8-464C-A83D-3099E0CAAAD3}" type="datetime1">
              <a:rPr kumimoji="1" lang="ja-JP" altLang="en-US" smtClean="0"/>
              <a:pPr/>
              <a:t>2024/8/5</a:t>
            </a:fld>
            <a:endParaRPr kumimoji="1" lang="ja-JP" altLang="en-US"/>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95300" y="1481333"/>
            <a:ext cx="89154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748DAD42-46CF-43B3-80ED-BB77D04D8D1A}" type="datetime1">
              <a:rPr kumimoji="1" lang="ja-JP" altLang="en-US" smtClean="0"/>
              <a:pPr/>
              <a:t>2024/8/5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14347" y="274649"/>
            <a:ext cx="1925593"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95300" y="274641"/>
            <a:ext cx="685165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83BDACC-334C-4E9A-9C44-1A9734300023}" type="datetime1">
              <a:rPr kumimoji="1" lang="ja-JP" altLang="en-US" smtClean="0"/>
              <a:pPr/>
              <a:t>2024/8/5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56456" y="476672"/>
            <a:ext cx="9792000" cy="5976661"/>
          </a:xfrm>
        </p:spPr>
        <p:txBody>
          <a:bodyPr/>
          <a:lstStyle>
            <a:lvl1pPr>
              <a:buClr>
                <a:schemeClr val="accent4">
                  <a:lumMod val="75000"/>
                </a:schemeClr>
              </a:buClr>
              <a:defRPr sz="1600">
                <a:latin typeface="Meiryo UI" panose="020B0604030504040204" pitchFamily="50" charset="-128"/>
                <a:ea typeface="Meiryo UI" panose="020B0604030504040204" pitchFamily="50" charset="-128"/>
                <a:cs typeface="Meiryo UI" panose="020B0604030504040204" pitchFamily="50" charset="-128"/>
              </a:defRPr>
            </a:lvl1pPr>
            <a:lvl2pPr>
              <a:buClr>
                <a:schemeClr val="accent4">
                  <a:lumMod val="75000"/>
                </a:schemeClr>
              </a:buClr>
              <a:defRPr sz="1400">
                <a:latin typeface="Meiryo UI" panose="020B0604030504040204" pitchFamily="50" charset="-128"/>
                <a:ea typeface="Meiryo UI" panose="020B0604030504040204" pitchFamily="50" charset="-128"/>
                <a:cs typeface="Meiryo UI" panose="020B0604030504040204" pitchFamily="50" charset="-128"/>
              </a:defRPr>
            </a:lvl2pPr>
            <a:lvl3pPr>
              <a:defRPr sz="1400">
                <a:latin typeface="Meiryo UI" panose="020B0604030504040204" pitchFamily="50" charset="-128"/>
                <a:ea typeface="Meiryo UI" panose="020B0604030504040204" pitchFamily="50" charset="-128"/>
                <a:cs typeface="Meiryo UI" panose="020B0604030504040204" pitchFamily="50" charset="-128"/>
              </a:defRPr>
            </a:lvl3pPr>
            <a:lvl4pPr>
              <a:defRPr sz="1200">
                <a:latin typeface="Meiryo UI" panose="020B0604030504040204" pitchFamily="50" charset="-128"/>
                <a:ea typeface="Meiryo UI" panose="020B0604030504040204" pitchFamily="50" charset="-128"/>
                <a:cs typeface="Meiryo UI" panose="020B0604030504040204" pitchFamily="50" charset="-128"/>
              </a:defRPr>
            </a:lvl4pPr>
            <a:lvl5pPr>
              <a:defRPr sz="1100">
                <a:latin typeface="Meiryo UI" panose="020B0604030504040204" pitchFamily="50" charset="-128"/>
                <a:ea typeface="Meiryo UI" panose="020B0604030504040204" pitchFamily="50" charset="-128"/>
                <a:cs typeface="Meiryo UI" panose="020B0604030504040204" pitchFamily="50" charset="-128"/>
              </a:defRPr>
            </a:lvl5p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スライド番号プレースホルダ 5"/>
          <p:cNvSpPr>
            <a:spLocks noGrp="1"/>
          </p:cNvSpPr>
          <p:nvPr>
            <p:ph type="sldNum" sz="quarter" idx="12"/>
          </p:nvPr>
        </p:nvSpPr>
        <p:spPr>
          <a:xfrm>
            <a:off x="9489504" y="6525344"/>
            <a:ext cx="396000" cy="288000"/>
          </a:xfrm>
        </p:spPr>
        <p:txBody>
          <a:bodyPr anchor="ctr"/>
          <a:lstStyle>
            <a:lvl1pPr>
              <a:defRPr sz="900">
                <a:latin typeface="Meiryo UI" panose="020B0604030504040204" pitchFamily="50" charset="-128"/>
                <a:ea typeface="Meiryo UI" panose="020B0604030504040204" pitchFamily="50" charset="-128"/>
                <a:cs typeface="Meiryo UI" panose="020B0604030504040204" pitchFamily="50" charset="-128"/>
              </a:defRPr>
            </a:lvl1pPr>
          </a:lstStyle>
          <a:p>
            <a:fld id="{B39558CB-1803-41F9-BEAC-264E2C773853}" type="slidenum">
              <a:rPr kumimoji="1" lang="ja-JP" altLang="en-US" smtClean="0"/>
              <a:pPr/>
              <a:t>‹#›</a:t>
            </a:fld>
            <a:endParaRPr kumimoji="1" lang="ja-JP" altLang="en-US"/>
          </a:p>
        </p:txBody>
      </p:sp>
      <p:sp>
        <p:nvSpPr>
          <p:cNvPr id="7" name="タイトル 6"/>
          <p:cNvSpPr>
            <a:spLocks noGrp="1"/>
          </p:cNvSpPr>
          <p:nvPr>
            <p:ph type="title"/>
          </p:nvPr>
        </p:nvSpPr>
        <p:spPr>
          <a:xfrm>
            <a:off x="56456" y="53752"/>
            <a:ext cx="9792000" cy="350285"/>
          </a:xfrm>
        </p:spPr>
        <p:txBody>
          <a:bodyPr rtlCol="0">
            <a:noAutofit/>
          </a:bodyPr>
          <a:lstStyle>
            <a:lvl1pPr algn="l">
              <a:defRPr sz="2000">
                <a:effectLst/>
                <a:latin typeface="Meiryo UI" panose="020B0604030504040204" pitchFamily="50" charset="-128"/>
                <a:ea typeface="Meiryo UI" panose="020B0604030504040204" pitchFamily="50" charset="-128"/>
                <a:cs typeface="Meiryo UI" panose="020B0604030504040204" pitchFamily="50" charset="-128"/>
              </a:defRPr>
            </a:lvl1pPr>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82574" y="1059712"/>
            <a:ext cx="84201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249606" y="2931712"/>
            <a:ext cx="4953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FF891353-06E3-4987-A334-125730B16654}" type="datetime1">
              <a:rPr kumimoji="1" lang="ja-JP" altLang="en-US" smtClean="0"/>
              <a:pPr/>
              <a:t>2024/8/5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
        <p:nvSpPr>
          <p:cNvPr id="7" name="山形 6"/>
          <p:cNvSpPr/>
          <p:nvPr/>
        </p:nvSpPr>
        <p:spPr>
          <a:xfrm>
            <a:off x="3939737"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sz="1800"/>
          </a:p>
        </p:txBody>
      </p:sp>
      <p:sp>
        <p:nvSpPr>
          <p:cNvPr id="8" name="山形 7"/>
          <p:cNvSpPr/>
          <p:nvPr/>
        </p:nvSpPr>
        <p:spPr>
          <a:xfrm>
            <a:off x="3737786"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sz="180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95300" y="1481336"/>
            <a:ext cx="437515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5035550" y="1481336"/>
            <a:ext cx="437515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D66B6901-2823-44B6-BC92-00819CB02DBC}" type="datetime1">
              <a:rPr kumimoji="1" lang="ja-JP" altLang="en-US" smtClean="0"/>
              <a:pPr/>
              <a:t>2024/8/5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89154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95300" y="5410200"/>
            <a:ext cx="437687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5032115" y="5410200"/>
            <a:ext cx="437859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95300" y="1444303"/>
            <a:ext cx="4376870"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5032115" y="1444303"/>
            <a:ext cx="4378590"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A0E3E710-25AA-4B17-A3F9-C126918ED4A0}" type="datetime1">
              <a:rPr kumimoji="1" lang="ja-JP" altLang="en-US" smtClean="0"/>
              <a:pPr/>
              <a:t>2024/8/5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ABF2B52-2C13-488D-9BC4-0242D543EB76}" type="datetime1">
              <a:rPr kumimoji="1" lang="ja-JP" altLang="en-US" smtClean="0"/>
              <a:pPr/>
              <a:t>2024/8/5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04F1E6C-6A04-4069-8072-CCD3DD8CAD78}" type="datetime1">
              <a:rPr kumimoji="1" lang="ja-JP" altLang="en-US" smtClean="0"/>
              <a:pPr/>
              <a:t>2024/8/5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lvl1pPr>
              <a:defRPr sz="1000"/>
            </a:lvl1pPr>
          </a:lstStyle>
          <a:p>
            <a:fld id="{B39558CB-1803-41F9-BEAC-264E2C773853}"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90600" y="4876800"/>
            <a:ext cx="8105257"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787900" y="5355102"/>
            <a:ext cx="4305808"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90600" y="274320"/>
            <a:ext cx="8103108"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7287618" y="6407944"/>
            <a:ext cx="2080260" cy="365760"/>
          </a:xfrm>
        </p:spPr>
        <p:txBody>
          <a:bodyPr/>
          <a:lstStyle/>
          <a:p>
            <a:fld id="{E557515D-C4CB-4A37-A8E0-54669B47B8B8}" type="datetime1">
              <a:rPr kumimoji="1" lang="ja-JP" altLang="en-US" smtClean="0"/>
              <a:pPr/>
              <a:t>2024/8/5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236335" y="5443402"/>
            <a:ext cx="77597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47650" y="189968"/>
            <a:ext cx="94107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BAEABBA5-522A-4A45-966D-A9DC475F190C}" type="datetime1">
              <a:rPr kumimoji="1" lang="ja-JP" altLang="en-US" smtClean="0"/>
              <a:pPr/>
              <a:t>2024/8/5</a:t>
            </a:fld>
            <a:endParaRPr kumimoji="1" lang="ja-JP" altLang="en-US"/>
          </a:p>
        </p:txBody>
      </p:sp>
      <p:sp>
        <p:nvSpPr>
          <p:cNvPr id="6" name="フッター プレースホルダ 5"/>
          <p:cNvSpPr>
            <a:spLocks noGrp="1"/>
          </p:cNvSpPr>
          <p:nvPr>
            <p:ph type="ftr" sz="quarter" idx="11"/>
          </p:nvPr>
        </p:nvSpPr>
        <p:spPr>
          <a:xfrm>
            <a:off x="4745083" y="6407953"/>
            <a:ext cx="2546571" cy="365125"/>
          </a:xfrm>
        </p:spPr>
        <p:txBody>
          <a:bodyPr/>
          <a:lstStyle>
            <a:lvl1pPr>
              <a:defRPr>
                <a:solidFill>
                  <a:schemeClr val="tx1"/>
                </a:solidFill>
              </a:defRPr>
            </a:lvl1pPr>
            <a:extLst/>
          </a:lstStyle>
          <a:p>
            <a:endParaRPr kumimoji="1" lang="ja-JP" altLang="en-US"/>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a:p>
        </p:txBody>
      </p:sp>
      <p:sp>
        <p:nvSpPr>
          <p:cNvPr id="2" name="タイトル 1"/>
          <p:cNvSpPr>
            <a:spLocks noGrp="1"/>
          </p:cNvSpPr>
          <p:nvPr>
            <p:ph type="title"/>
          </p:nvPr>
        </p:nvSpPr>
        <p:spPr>
          <a:xfrm>
            <a:off x="247652" y="4865122"/>
            <a:ext cx="8748385"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540880" y="5944936"/>
            <a:ext cx="5352343"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9" name="フリーフォーム 8"/>
          <p:cNvSpPr>
            <a:spLocks/>
          </p:cNvSpPr>
          <p:nvPr/>
        </p:nvSpPr>
        <p:spPr bwMode="auto">
          <a:xfrm>
            <a:off x="526198" y="5939011"/>
            <a:ext cx="3997989"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0" name="直角三角形 9"/>
          <p:cNvSpPr>
            <a:spLocks/>
          </p:cNvSpPr>
          <p:nvPr/>
        </p:nvSpPr>
        <p:spPr bwMode="auto">
          <a:xfrm>
            <a:off x="-6545" y="5791253"/>
            <a:ext cx="3685840"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sz="1800"/>
          </a:p>
        </p:txBody>
      </p:sp>
      <p:cxnSp>
        <p:nvCxnSpPr>
          <p:cNvPr id="11" name="直線コネクタ 10"/>
          <p:cNvCxnSpPr/>
          <p:nvPr/>
        </p:nvCxnSpPr>
        <p:spPr>
          <a:xfrm>
            <a:off x="-10002" y="5787747"/>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938612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sz="1800"/>
          </a:p>
        </p:txBody>
      </p:sp>
      <p:sp>
        <p:nvSpPr>
          <p:cNvPr id="13" name="山形 12"/>
          <p:cNvSpPr/>
          <p:nvPr/>
        </p:nvSpPr>
        <p:spPr>
          <a:xfrm>
            <a:off x="918417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sz="180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540880" y="6386414"/>
            <a:ext cx="5352343"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フリーフォーム 11"/>
          <p:cNvSpPr>
            <a:spLocks/>
          </p:cNvSpPr>
          <p:nvPr/>
        </p:nvSpPr>
        <p:spPr bwMode="auto">
          <a:xfrm>
            <a:off x="526198" y="6386428"/>
            <a:ext cx="3997989"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4" name="直角三角形 13"/>
          <p:cNvSpPr>
            <a:spLocks/>
          </p:cNvSpPr>
          <p:nvPr/>
        </p:nvSpPr>
        <p:spPr bwMode="auto">
          <a:xfrm>
            <a:off x="-6545" y="6309328"/>
            <a:ext cx="3685840"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sz="1800"/>
          </a:p>
        </p:txBody>
      </p:sp>
      <p:cxnSp>
        <p:nvCxnSpPr>
          <p:cNvPr id="15" name="直線コネクタ 14"/>
          <p:cNvCxnSpPr/>
          <p:nvPr/>
        </p:nvCxnSpPr>
        <p:spPr>
          <a:xfrm>
            <a:off x="2" y="6381337"/>
            <a:ext cx="3679295"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95300" y="274638"/>
            <a:ext cx="89154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95300" y="1481336"/>
            <a:ext cx="89154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7287618" y="6407944"/>
            <a:ext cx="2080260" cy="365760"/>
          </a:xfrm>
          <a:prstGeom prst="rect">
            <a:avLst/>
          </a:prstGeom>
        </p:spPr>
        <p:txBody>
          <a:bodyPr vert="horz" anchor="b"/>
          <a:lstStyle>
            <a:lvl1pPr algn="l" eaLnBrk="1" latinLnBrk="0" hangingPunct="1">
              <a:defRPr kumimoji="0" sz="1000">
                <a:solidFill>
                  <a:schemeClr val="tx1"/>
                </a:solidFill>
              </a:defRPr>
            </a:lvl1pPr>
            <a:extLst/>
          </a:lstStyle>
          <a:p>
            <a:fld id="{675FCE1B-4F9B-47ED-9428-F97EBDF0262B}" type="datetime1">
              <a:rPr kumimoji="1" lang="ja-JP" altLang="en-US" smtClean="0"/>
              <a:pPr/>
              <a:t>2024/8/5</a:t>
            </a:fld>
            <a:endParaRPr kumimoji="1" lang="ja-JP" altLang="en-US"/>
          </a:p>
        </p:txBody>
      </p:sp>
      <p:sp>
        <p:nvSpPr>
          <p:cNvPr id="22" name="フッター プレースホルダ 21"/>
          <p:cNvSpPr>
            <a:spLocks noGrp="1"/>
          </p:cNvSpPr>
          <p:nvPr>
            <p:ph type="ftr" sz="quarter" idx="3"/>
          </p:nvPr>
        </p:nvSpPr>
        <p:spPr>
          <a:xfrm>
            <a:off x="4745083" y="6407953"/>
            <a:ext cx="254657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a:p>
        </p:txBody>
      </p:sp>
      <p:sp>
        <p:nvSpPr>
          <p:cNvPr id="18" name="スライド番号プレースホルダ 17"/>
          <p:cNvSpPr>
            <a:spLocks noGrp="1"/>
          </p:cNvSpPr>
          <p:nvPr>
            <p:ph type="sldNum" sz="quarter" idx="4"/>
          </p:nvPr>
        </p:nvSpPr>
        <p:spPr>
          <a:xfrm>
            <a:off x="9367878" y="6407953"/>
            <a:ext cx="39624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58" indent="-256030"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88" indent="-228598"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1" indent="-228598"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2993" indent="-228598"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592" indent="-228598"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191" indent="-228598"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789" indent="-228598"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388" indent="-228598"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5987" indent="-228598"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198" algn="l" rtl="0" eaLnBrk="1" latinLnBrk="0" hangingPunct="1">
        <a:defRPr kumimoji="1" kern="1200">
          <a:solidFill>
            <a:schemeClr val="tx1"/>
          </a:solidFill>
          <a:latin typeface="+mn-lt"/>
          <a:ea typeface="+mn-ea"/>
          <a:cs typeface="+mn-cs"/>
        </a:defRPr>
      </a:lvl2pPr>
      <a:lvl3pPr marL="914395" algn="l" rtl="0" eaLnBrk="1" latinLnBrk="0" hangingPunct="1">
        <a:defRPr kumimoji="1" kern="1200">
          <a:solidFill>
            <a:schemeClr val="tx1"/>
          </a:solidFill>
          <a:latin typeface="+mn-lt"/>
          <a:ea typeface="+mn-ea"/>
          <a:cs typeface="+mn-cs"/>
        </a:defRPr>
      </a:lvl3pPr>
      <a:lvl4pPr marL="1371592" algn="l" rtl="0" eaLnBrk="1" latinLnBrk="0" hangingPunct="1">
        <a:defRPr kumimoji="1" kern="1200">
          <a:solidFill>
            <a:schemeClr val="tx1"/>
          </a:solidFill>
          <a:latin typeface="+mn-lt"/>
          <a:ea typeface="+mn-ea"/>
          <a:cs typeface="+mn-cs"/>
        </a:defRPr>
      </a:lvl4pPr>
      <a:lvl5pPr marL="1828789" algn="l" rtl="0" eaLnBrk="1" latinLnBrk="0" hangingPunct="1">
        <a:defRPr kumimoji="1" kern="1200">
          <a:solidFill>
            <a:schemeClr val="tx1"/>
          </a:solidFill>
          <a:latin typeface="+mn-lt"/>
          <a:ea typeface="+mn-ea"/>
          <a:cs typeface="+mn-cs"/>
        </a:defRPr>
      </a:lvl5pPr>
      <a:lvl6pPr marL="2285987" algn="l" rtl="0" eaLnBrk="1" latinLnBrk="0" hangingPunct="1">
        <a:defRPr kumimoji="1" kern="1200">
          <a:solidFill>
            <a:schemeClr val="tx1"/>
          </a:solidFill>
          <a:latin typeface="+mn-lt"/>
          <a:ea typeface="+mn-ea"/>
          <a:cs typeface="+mn-cs"/>
        </a:defRPr>
      </a:lvl6pPr>
      <a:lvl7pPr marL="2743185" algn="l" rtl="0" eaLnBrk="1" latinLnBrk="0" hangingPunct="1">
        <a:defRPr kumimoji="1" kern="1200">
          <a:solidFill>
            <a:schemeClr val="tx1"/>
          </a:solidFill>
          <a:latin typeface="+mn-lt"/>
          <a:ea typeface="+mn-ea"/>
          <a:cs typeface="+mn-cs"/>
        </a:defRPr>
      </a:lvl7pPr>
      <a:lvl8pPr marL="3200381" algn="l" rtl="0" eaLnBrk="1" latinLnBrk="0" hangingPunct="1">
        <a:defRPr kumimoji="1" kern="1200">
          <a:solidFill>
            <a:schemeClr val="tx1"/>
          </a:solidFill>
          <a:latin typeface="+mn-lt"/>
          <a:ea typeface="+mn-ea"/>
          <a:cs typeface="+mn-cs"/>
        </a:defRPr>
      </a:lvl8pPr>
      <a:lvl9pPr marL="3657579"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5A2F95-F177-6121-3DD3-103CA0602767}"/>
              </a:ext>
            </a:extLst>
          </p:cNvPr>
          <p:cNvSpPr txBox="1">
            <a:spLocks/>
          </p:cNvSpPr>
          <p:nvPr/>
        </p:nvSpPr>
        <p:spPr>
          <a:xfrm>
            <a:off x="200472" y="1878617"/>
            <a:ext cx="9513896" cy="2846527"/>
          </a:xfrm>
          <a:prstGeom prst="rect">
            <a:avLst/>
          </a:prstGeom>
        </p:spPr>
        <p:txBody>
          <a:bodyPr vert="horz" anchor="ctr">
            <a:normAutofit/>
            <a:scene3d>
              <a:camera prst="orthographicFront"/>
              <a:lightRig rig="soft" dir="t"/>
            </a:scene3d>
            <a:sp3d prstMaterial="softEdge">
              <a:bevelT w="25400" h="25400"/>
            </a:sp3d>
          </a:bodyPr>
          <a:lstStyle>
            <a:lvl1pPr algn="r" rtl="0" eaLnBrk="1" latinLnBrk="0" hangingPunct="1">
              <a:spcBef>
                <a:spcPct val="0"/>
              </a:spcBef>
              <a:buNone/>
              <a:defRPr kumimoji="1" sz="48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ja-JP" altLang="en-US" sz="3600" dirty="0">
                <a:solidFill>
                  <a:srgbClr val="464646"/>
                </a:solidFill>
                <a:latin typeface="Meiryo UI" panose="020B0604030504040204" pitchFamily="50" charset="-128"/>
                <a:ea typeface="Meiryo UI" panose="020B0604030504040204" pitchFamily="50" charset="-128"/>
                <a:cs typeface="Meiryo UI" panose="020B0604030504040204" pitchFamily="50" charset="-128"/>
              </a:rPr>
              <a:t>基本設計の観点及び方針について</a:t>
            </a:r>
            <a:endParaRPr lang="en-US" altLang="ja-JP" sz="3600" dirty="0">
              <a:solidFill>
                <a:srgbClr val="464646"/>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rPr>
              <a:t>別紙２</a:t>
            </a:r>
            <a:endParaRPr lang="en-US" altLang="ja-JP"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32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rPr>
              <a:t>（マイナンバーカードと健康保険証の一体化に係る対応）</a:t>
            </a:r>
            <a:endParaRPr lang="en-US" altLang="ja-JP"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rPr>
              <a:t>（他システム連携機能に関する補足資料）</a:t>
            </a:r>
            <a:endParaRPr lang="en-US" altLang="ja-JP" sz="2800" dirty="0">
              <a:solidFill>
                <a:srgbClr val="464646"/>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a:extLst>
              <a:ext uri="{FF2B5EF4-FFF2-40B4-BE49-F238E27FC236}">
                <a16:creationId xmlns:a16="http://schemas.microsoft.com/office/drawing/2014/main" id="{EA6588AC-D842-4951-F881-9AD00C1C5EBE}"/>
              </a:ext>
            </a:extLst>
          </p:cNvPr>
          <p:cNvSpPr txBox="1"/>
          <p:nvPr/>
        </p:nvSpPr>
        <p:spPr>
          <a:xfrm>
            <a:off x="2864768" y="5662990"/>
            <a:ext cx="4176464"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dirty="0">
                <a:solidFill>
                  <a:schemeClr val="bg1"/>
                </a:solidFill>
                <a:latin typeface="Meiryo UI" panose="020B0604030504040204" pitchFamily="50" charset="-128"/>
                <a:ea typeface="Meiryo UI" panose="020B0604030504040204" pitchFamily="50" charset="-128"/>
              </a:rPr>
              <a:t>国民健康保険中央会</a:t>
            </a:r>
          </a:p>
          <a:p>
            <a:pPr algn="ctr"/>
            <a:r>
              <a:rPr lang="ja-JP" altLang="en-US" dirty="0">
                <a:solidFill>
                  <a:schemeClr val="bg1"/>
                </a:solidFill>
                <a:latin typeface="Meiryo UI" panose="020B0604030504040204" pitchFamily="50" charset="-128"/>
                <a:ea typeface="Meiryo UI" panose="020B0604030504040204" pitchFamily="50" charset="-128"/>
              </a:rPr>
              <a:t>医療保険部　保険者業務課</a:t>
            </a:r>
          </a:p>
        </p:txBody>
      </p:sp>
      <p:graphicFrame>
        <p:nvGraphicFramePr>
          <p:cNvPr id="3" name="表 2">
            <a:extLst>
              <a:ext uri="{FF2B5EF4-FFF2-40B4-BE49-F238E27FC236}">
                <a16:creationId xmlns:a16="http://schemas.microsoft.com/office/drawing/2014/main" id="{A4CFA440-E713-5922-0E09-1724E9F3E08D}"/>
              </a:ext>
            </a:extLst>
          </p:cNvPr>
          <p:cNvGraphicFramePr>
            <a:graphicFrameLocks noGrp="1"/>
          </p:cNvGraphicFramePr>
          <p:nvPr>
            <p:extLst>
              <p:ext uri="{D42A27DB-BD31-4B8C-83A1-F6EECF244321}">
                <p14:modId xmlns:p14="http://schemas.microsoft.com/office/powerpoint/2010/main" val="3786764953"/>
              </p:ext>
            </p:extLst>
          </p:nvPr>
        </p:nvGraphicFramePr>
        <p:xfrm>
          <a:off x="6681192"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別添①</a:t>
                      </a:r>
                      <a:endPar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endParaRPr>
                    </a:p>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別紙</a:t>
                      </a:r>
                      <a:r>
                        <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rPr>
                        <a:t>2</a:t>
                      </a:r>
                    </a:p>
                  </a:txBody>
                  <a:tcPr marL="0" marR="0" anchor="ctr">
                    <a:lnR w="12700" cap="flat" cmpd="sng" algn="ctr">
                      <a:solidFill>
                        <a:schemeClr val="tx1"/>
                      </a:solidFill>
                      <a:prstDash val="solid"/>
                      <a:round/>
                      <a:headEnd type="none" w="med" len="med"/>
                      <a:tailEnd type="none" w="med" len="med"/>
                    </a:lnR>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第１回合同ワーキングチーム</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a:t>
                      </a:r>
                      <a:r>
                        <a:rPr kumimoji="1" lang="en-US" altLang="ja-JP" sz="1000" dirty="0">
                          <a:latin typeface="Meiryo UI" panose="020B0604030504040204" pitchFamily="50" charset="-128"/>
                          <a:ea typeface="Meiryo UI" panose="020B0604030504040204" pitchFamily="50" charset="-128"/>
                        </a:rPr>
                        <a:t>6</a:t>
                      </a:r>
                      <a:r>
                        <a:rPr kumimoji="1" lang="ja-JP" altLang="en-US" sz="1000" dirty="0">
                          <a:latin typeface="Meiryo UI" panose="020B0604030504040204" pitchFamily="50" charset="-128"/>
                          <a:ea typeface="Meiryo UI" panose="020B0604030504040204" pitchFamily="50" charset="-128"/>
                        </a:rPr>
                        <a:t>年</a:t>
                      </a:r>
                      <a:r>
                        <a:rPr kumimoji="1" lang="en-US" altLang="ja-JP" sz="1000" dirty="0">
                          <a:latin typeface="Meiryo UI" panose="020B0604030504040204" pitchFamily="50" charset="-128"/>
                          <a:ea typeface="Meiryo UI" panose="020B0604030504040204" pitchFamily="50" charset="-128"/>
                        </a:rPr>
                        <a:t>8</a:t>
                      </a:r>
                      <a:r>
                        <a:rPr kumimoji="1" lang="ja-JP" altLang="en-US" sz="1000" dirty="0">
                          <a:latin typeface="Meiryo UI" panose="020B0604030504040204" pitchFamily="50" charset="-128"/>
                          <a:ea typeface="Meiryo UI" panose="020B0604030504040204" pitchFamily="50" charset="-128"/>
                        </a:rPr>
                        <a:t>月</a:t>
                      </a:r>
                      <a:r>
                        <a:rPr kumimoji="1" lang="en-US" altLang="ja-JP" sz="1000" dirty="0">
                          <a:latin typeface="Meiryo UI" panose="020B0604030504040204" pitchFamily="50" charset="-128"/>
                          <a:ea typeface="Meiryo UI" panose="020B0604030504040204" pitchFamily="50" charset="-128"/>
                        </a:rPr>
                        <a:t>7</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bl>
          </a:graphicData>
        </a:graphic>
      </p:graphicFrame>
      <p:sp>
        <p:nvSpPr>
          <p:cNvPr id="4" name="正方形/長方形 3">
            <a:extLst>
              <a:ext uri="{FF2B5EF4-FFF2-40B4-BE49-F238E27FC236}">
                <a16:creationId xmlns:a16="http://schemas.microsoft.com/office/drawing/2014/main" id="{96E84B45-C676-75EA-5BEB-D8FBD4512981}"/>
              </a:ext>
            </a:extLst>
          </p:cNvPr>
          <p:cNvSpPr/>
          <p:nvPr/>
        </p:nvSpPr>
        <p:spPr>
          <a:xfrm>
            <a:off x="6681192" y="1071242"/>
            <a:ext cx="3024336" cy="504056"/>
          </a:xfrm>
          <a:prstGeom prst="rect">
            <a:avLst/>
          </a:prstGeom>
          <a:solidFill>
            <a:schemeClr val="bg1"/>
          </a:solidFill>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市町村事務処理標準システム</a:t>
            </a:r>
            <a:endPar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732936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cxnSp>
        <p:nvCxnSpPr>
          <p:cNvPr id="45" name="直線コネクタ 44">
            <a:extLst>
              <a:ext uri="{FF2B5EF4-FFF2-40B4-BE49-F238E27FC236}">
                <a16:creationId xmlns:a16="http://schemas.microsoft.com/office/drawing/2014/main" id="{E212EE82-82B1-F129-46D0-1024498582F4}"/>
              </a:ext>
            </a:extLst>
          </p:cNvPr>
          <p:cNvCxnSpPr>
            <a:cxnSpLocks/>
          </p:cNvCxnSpPr>
          <p:nvPr/>
        </p:nvCxnSpPr>
        <p:spPr>
          <a:xfrm>
            <a:off x="4063770" y="4779226"/>
            <a:ext cx="0" cy="1361797"/>
          </a:xfrm>
          <a:prstGeom prst="line">
            <a:avLst/>
          </a:prstGeom>
        </p:spPr>
        <p:style>
          <a:lnRef idx="1">
            <a:schemeClr val="accent1"/>
          </a:lnRef>
          <a:fillRef idx="0">
            <a:schemeClr val="accent1"/>
          </a:fillRef>
          <a:effectRef idx="0">
            <a:schemeClr val="accent1"/>
          </a:effectRef>
          <a:fontRef idx="minor">
            <a:schemeClr val="tx1"/>
          </a:fontRef>
        </p:style>
      </p:cxnSp>
      <p:sp>
        <p:nvSpPr>
          <p:cNvPr id="44" name="四角形: 角を丸くする 43">
            <a:extLst>
              <a:ext uri="{FF2B5EF4-FFF2-40B4-BE49-F238E27FC236}">
                <a16:creationId xmlns:a16="http://schemas.microsoft.com/office/drawing/2014/main" id="{0F8F24BA-7289-FCB2-B13C-D02466A4EED1}"/>
              </a:ext>
            </a:extLst>
          </p:cNvPr>
          <p:cNvSpPr/>
          <p:nvPr/>
        </p:nvSpPr>
        <p:spPr>
          <a:xfrm>
            <a:off x="8373027" y="4510437"/>
            <a:ext cx="1153707" cy="1590564"/>
          </a:xfrm>
          <a:prstGeom prst="roundRect">
            <a:avLst>
              <a:gd name="adj" fmla="val 5228"/>
            </a:avLst>
          </a:prstGeom>
          <a:solidFill>
            <a:srgbClr val="D4DFEF"/>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062093"/>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２．２　</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（２）</a:t>
            </a:r>
            <a:r>
              <a:rPr lang="zh-TW" altLang="en-US" sz="1600" b="1" dirty="0">
                <a:latin typeface="Meiryo UI" panose="020B0604030504040204" pitchFamily="50" charset="-128"/>
                <a:ea typeface="Meiryo UI" panose="020B0604030504040204" pitchFamily="50" charset="-128"/>
                <a:cs typeface="メイリオ"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の施行日後の期間に関する設定内容の切替</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施行日以降に連携データを作成した場合、業務コード値「被保証等履歴切替日（仮）」で指定する日（以下、「切替指定日」という。）より前の「</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被保証等履歴</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は、保険証等の交付回収履歴を基に従来どおりの連携データを作成し、「切替指定日」以降の履歴については、（１）で示したとおり国保資格の適用開始異動日等に基づき国保資格期間に応じた連携データを作成する。なお、「特別療養費支給対象期間」についてもこれに準ずる。（運用ケースごとの連携データ設定例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「別紙３　他システム連携機能に関する補足資料」に示す。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7" name="直線矢印コネクタ 6">
            <a:extLst>
              <a:ext uri="{FF2B5EF4-FFF2-40B4-BE49-F238E27FC236}">
                <a16:creationId xmlns:a16="http://schemas.microsoft.com/office/drawing/2014/main" id="{19730AAD-8CF7-1DC5-6DF6-C32AB2CCE039}"/>
              </a:ext>
            </a:extLst>
          </p:cNvPr>
          <p:cNvCxnSpPr/>
          <p:nvPr/>
        </p:nvCxnSpPr>
        <p:spPr>
          <a:xfrm>
            <a:off x="651247" y="3122207"/>
            <a:ext cx="741600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48D00678-D4E1-847E-65D5-26ADA8AA212D}"/>
              </a:ext>
            </a:extLst>
          </p:cNvPr>
          <p:cNvCxnSpPr>
            <a:cxnSpLocks/>
          </p:cNvCxnSpPr>
          <p:nvPr/>
        </p:nvCxnSpPr>
        <p:spPr>
          <a:xfrm>
            <a:off x="4588859" y="3034029"/>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905C3964-3CB4-59C1-0A48-AB8862B81584}"/>
              </a:ext>
            </a:extLst>
          </p:cNvPr>
          <p:cNvSpPr txBox="1"/>
          <p:nvPr/>
        </p:nvSpPr>
        <p:spPr>
          <a:xfrm>
            <a:off x="4280514" y="2803805"/>
            <a:ext cx="1879892"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施行日（</a:t>
            </a:r>
            <a:r>
              <a:rPr lang="en-US" altLang="ja-JP" sz="1200">
                <a:latin typeface="Meiryo UI" panose="020B0604030504040204" pitchFamily="50" charset="-128"/>
                <a:ea typeface="Meiryo UI" panose="020B0604030504040204" pitchFamily="50" charset="-128"/>
              </a:rPr>
              <a:t>R6.12.2</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6" name="矢印: 右 5">
            <a:extLst>
              <a:ext uri="{FF2B5EF4-FFF2-40B4-BE49-F238E27FC236}">
                <a16:creationId xmlns:a16="http://schemas.microsoft.com/office/drawing/2014/main" id="{99E20FD6-D6D6-8294-936B-B5F800DD44BB}"/>
              </a:ext>
            </a:extLst>
          </p:cNvPr>
          <p:cNvSpPr/>
          <p:nvPr/>
        </p:nvSpPr>
        <p:spPr>
          <a:xfrm>
            <a:off x="999631" y="3749724"/>
            <a:ext cx="1476829" cy="360000"/>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保険証交付履歴①</a:t>
            </a:r>
          </a:p>
        </p:txBody>
      </p:sp>
      <p:cxnSp>
        <p:nvCxnSpPr>
          <p:cNvPr id="8" name="直線コネクタ 7">
            <a:extLst>
              <a:ext uri="{FF2B5EF4-FFF2-40B4-BE49-F238E27FC236}">
                <a16:creationId xmlns:a16="http://schemas.microsoft.com/office/drawing/2014/main" id="{8011A16E-F69E-C5B7-2CFB-2BB2C2353712}"/>
              </a:ext>
            </a:extLst>
          </p:cNvPr>
          <p:cNvCxnSpPr>
            <a:cxnSpLocks/>
          </p:cNvCxnSpPr>
          <p:nvPr/>
        </p:nvCxnSpPr>
        <p:spPr>
          <a:xfrm>
            <a:off x="999631" y="3034029"/>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8F909961-7637-5133-D663-E71CBD619DDF}"/>
              </a:ext>
            </a:extLst>
          </p:cNvPr>
          <p:cNvSpPr txBox="1"/>
          <p:nvPr/>
        </p:nvSpPr>
        <p:spPr>
          <a:xfrm>
            <a:off x="506396" y="2803805"/>
            <a:ext cx="1765227"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適用開始日（</a:t>
            </a:r>
            <a:r>
              <a:rPr lang="en-US" altLang="ja-JP" sz="1200">
                <a:latin typeface="Meiryo UI" panose="020B0604030504040204" pitchFamily="50" charset="-128"/>
                <a:ea typeface="Meiryo UI" panose="020B0604030504040204" pitchFamily="50" charset="-128"/>
              </a:rPr>
              <a:t>R6.4.1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13" name="矢印: 右 12">
            <a:extLst>
              <a:ext uri="{FF2B5EF4-FFF2-40B4-BE49-F238E27FC236}">
                <a16:creationId xmlns:a16="http://schemas.microsoft.com/office/drawing/2014/main" id="{5CF3A8C8-2871-6CD8-ACD3-5E7422405B64}"/>
              </a:ext>
            </a:extLst>
          </p:cNvPr>
          <p:cNvSpPr/>
          <p:nvPr/>
        </p:nvSpPr>
        <p:spPr>
          <a:xfrm>
            <a:off x="2476460" y="3749724"/>
            <a:ext cx="4573554" cy="360000"/>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保険証交付履歴②</a:t>
            </a:r>
          </a:p>
        </p:txBody>
      </p:sp>
      <p:cxnSp>
        <p:nvCxnSpPr>
          <p:cNvPr id="14" name="直線コネクタ 13">
            <a:extLst>
              <a:ext uri="{FF2B5EF4-FFF2-40B4-BE49-F238E27FC236}">
                <a16:creationId xmlns:a16="http://schemas.microsoft.com/office/drawing/2014/main" id="{CADDE98E-8C76-DB8B-5B40-4C504B42B1D9}"/>
              </a:ext>
            </a:extLst>
          </p:cNvPr>
          <p:cNvCxnSpPr>
            <a:cxnSpLocks/>
          </p:cNvCxnSpPr>
          <p:nvPr/>
        </p:nvCxnSpPr>
        <p:spPr>
          <a:xfrm>
            <a:off x="2452930" y="3034029"/>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156ACE48-93C5-BC92-3486-684DF668EC39}"/>
              </a:ext>
            </a:extLst>
          </p:cNvPr>
          <p:cNvSpPr txBox="1"/>
          <p:nvPr/>
        </p:nvSpPr>
        <p:spPr>
          <a:xfrm>
            <a:off x="2141711" y="2803805"/>
            <a:ext cx="1457450"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証更新（</a:t>
            </a:r>
            <a:r>
              <a:rPr lang="en-US" altLang="ja-JP" sz="1200">
                <a:latin typeface="Meiryo UI" panose="020B0604030504040204" pitchFamily="50" charset="-128"/>
                <a:ea typeface="Meiryo UI" panose="020B0604030504040204" pitchFamily="50" charset="-128"/>
              </a:rPr>
              <a:t>R6.8.1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16D9EA1B-68FD-7FA3-2AFD-09D6D1929C47}"/>
              </a:ext>
            </a:extLst>
          </p:cNvPr>
          <p:cNvCxnSpPr>
            <a:cxnSpLocks/>
          </p:cNvCxnSpPr>
          <p:nvPr/>
        </p:nvCxnSpPr>
        <p:spPr>
          <a:xfrm>
            <a:off x="7050014" y="3034029"/>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B685E87-C047-4E3A-EA6E-4809743EE738}"/>
              </a:ext>
            </a:extLst>
          </p:cNvPr>
          <p:cNvSpPr txBox="1"/>
          <p:nvPr/>
        </p:nvSpPr>
        <p:spPr>
          <a:xfrm>
            <a:off x="6505356" y="2803805"/>
            <a:ext cx="1091966"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R7.7.31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20" name="直線矢印コネクタ 19">
            <a:extLst>
              <a:ext uri="{FF2B5EF4-FFF2-40B4-BE49-F238E27FC236}">
                <a16:creationId xmlns:a16="http://schemas.microsoft.com/office/drawing/2014/main" id="{7B003C4A-CFDE-9A3A-C376-507C29C7895A}"/>
              </a:ext>
            </a:extLst>
          </p:cNvPr>
          <p:cNvCxnSpPr/>
          <p:nvPr/>
        </p:nvCxnSpPr>
        <p:spPr>
          <a:xfrm>
            <a:off x="651247" y="5063553"/>
            <a:ext cx="741600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AEECCCB6-4433-7970-D5D2-8EA564B275B5}"/>
              </a:ext>
            </a:extLst>
          </p:cNvPr>
          <p:cNvCxnSpPr>
            <a:cxnSpLocks/>
          </p:cNvCxnSpPr>
          <p:nvPr/>
        </p:nvCxnSpPr>
        <p:spPr>
          <a:xfrm>
            <a:off x="4588859" y="4989023"/>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矢印: 右 23">
            <a:extLst>
              <a:ext uri="{FF2B5EF4-FFF2-40B4-BE49-F238E27FC236}">
                <a16:creationId xmlns:a16="http://schemas.microsoft.com/office/drawing/2014/main" id="{5FCB85B5-DEB8-A956-1C80-5F54F5282134}"/>
              </a:ext>
            </a:extLst>
          </p:cNvPr>
          <p:cNvSpPr/>
          <p:nvPr/>
        </p:nvSpPr>
        <p:spPr>
          <a:xfrm>
            <a:off x="999631" y="5697894"/>
            <a:ext cx="1476829" cy="360000"/>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保険証交付履歴①</a:t>
            </a:r>
          </a:p>
        </p:txBody>
      </p:sp>
      <p:cxnSp>
        <p:nvCxnSpPr>
          <p:cNvPr id="25" name="直線コネクタ 24">
            <a:extLst>
              <a:ext uri="{FF2B5EF4-FFF2-40B4-BE49-F238E27FC236}">
                <a16:creationId xmlns:a16="http://schemas.microsoft.com/office/drawing/2014/main" id="{DF1D7366-0B2D-744A-EB27-0AF3D94A8F1B}"/>
              </a:ext>
            </a:extLst>
          </p:cNvPr>
          <p:cNvCxnSpPr>
            <a:cxnSpLocks/>
          </p:cNvCxnSpPr>
          <p:nvPr/>
        </p:nvCxnSpPr>
        <p:spPr>
          <a:xfrm>
            <a:off x="999631" y="4989023"/>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27" name="矢印: 右 26">
            <a:extLst>
              <a:ext uri="{FF2B5EF4-FFF2-40B4-BE49-F238E27FC236}">
                <a16:creationId xmlns:a16="http://schemas.microsoft.com/office/drawing/2014/main" id="{E3565F80-86F3-74E9-D701-8E2188BD8D78}"/>
              </a:ext>
            </a:extLst>
          </p:cNvPr>
          <p:cNvSpPr/>
          <p:nvPr/>
        </p:nvSpPr>
        <p:spPr>
          <a:xfrm>
            <a:off x="2476460" y="5697894"/>
            <a:ext cx="1587310" cy="360000"/>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保険証交付履歴②</a:t>
            </a:r>
          </a:p>
        </p:txBody>
      </p:sp>
      <p:cxnSp>
        <p:nvCxnSpPr>
          <p:cNvPr id="28" name="直線コネクタ 27">
            <a:extLst>
              <a:ext uri="{FF2B5EF4-FFF2-40B4-BE49-F238E27FC236}">
                <a16:creationId xmlns:a16="http://schemas.microsoft.com/office/drawing/2014/main" id="{1AF97037-4A5D-961E-26A5-2E276CCB96AA}"/>
              </a:ext>
            </a:extLst>
          </p:cNvPr>
          <p:cNvCxnSpPr>
            <a:cxnSpLocks/>
          </p:cNvCxnSpPr>
          <p:nvPr/>
        </p:nvCxnSpPr>
        <p:spPr>
          <a:xfrm>
            <a:off x="2452930" y="4989023"/>
            <a:ext cx="0" cy="115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C63B1D27-93E6-5839-7E91-804DB8847C06}"/>
              </a:ext>
            </a:extLst>
          </p:cNvPr>
          <p:cNvCxnSpPr>
            <a:cxnSpLocks/>
          </p:cNvCxnSpPr>
          <p:nvPr/>
        </p:nvCxnSpPr>
        <p:spPr>
          <a:xfrm>
            <a:off x="7050014" y="4989023"/>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矢印: 右 31">
            <a:extLst>
              <a:ext uri="{FF2B5EF4-FFF2-40B4-BE49-F238E27FC236}">
                <a16:creationId xmlns:a16="http://schemas.microsoft.com/office/drawing/2014/main" id="{5ECDA73B-61A6-FD38-ED5D-EC6BE8E2C2B6}"/>
              </a:ext>
            </a:extLst>
          </p:cNvPr>
          <p:cNvSpPr/>
          <p:nvPr/>
        </p:nvSpPr>
        <p:spPr>
          <a:xfrm>
            <a:off x="4063771" y="5697894"/>
            <a:ext cx="3749568" cy="360000"/>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50"/>
              <a:t>国保資格期間③</a:t>
            </a:r>
            <a:endParaRPr kumimoji="1" lang="ja-JP" altLang="en-US" sz="1050"/>
          </a:p>
        </p:txBody>
      </p:sp>
      <p:sp>
        <p:nvSpPr>
          <p:cNvPr id="33" name="テキスト ボックス 32">
            <a:extLst>
              <a:ext uri="{FF2B5EF4-FFF2-40B4-BE49-F238E27FC236}">
                <a16:creationId xmlns:a16="http://schemas.microsoft.com/office/drawing/2014/main" id="{86E852AD-D96E-D6FF-568F-DF034E50FBAB}"/>
              </a:ext>
            </a:extLst>
          </p:cNvPr>
          <p:cNvSpPr txBox="1"/>
          <p:nvPr/>
        </p:nvSpPr>
        <p:spPr>
          <a:xfrm>
            <a:off x="284579" y="2547238"/>
            <a:ext cx="3651962" cy="307777"/>
          </a:xfrm>
          <a:prstGeom prst="rect">
            <a:avLst/>
          </a:prstGeom>
          <a:solidFill>
            <a:schemeClr val="bg1"/>
          </a:solidFill>
        </p:spPr>
        <p:txBody>
          <a:bodyPr wrap="none" rtlCol="0">
            <a:spAutoFit/>
          </a:bodyPr>
          <a:lstStyle/>
          <a:p>
            <a:r>
              <a:rPr lang="ja-JP" altLang="en-US" sz="1400" b="1" dirty="0">
                <a:latin typeface="Meiryo UI" panose="020B0604030504040204" pitchFamily="50" charset="-128"/>
                <a:ea typeface="Meiryo UI" panose="020B0604030504040204" pitchFamily="50" charset="-128"/>
              </a:rPr>
              <a:t>■施行日より前に作成された連携データ（例）</a:t>
            </a:r>
            <a:endParaRPr kumimoji="1" lang="ja-JP" altLang="en-US" sz="140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78E60D14-4BC8-8EC9-E59B-4921DA2B05C1}"/>
              </a:ext>
            </a:extLst>
          </p:cNvPr>
          <p:cNvSpPr txBox="1"/>
          <p:nvPr/>
        </p:nvSpPr>
        <p:spPr>
          <a:xfrm>
            <a:off x="284579" y="4478945"/>
            <a:ext cx="3557384" cy="279797"/>
          </a:xfrm>
          <a:prstGeom prst="rect">
            <a:avLst/>
          </a:prstGeom>
          <a:solidFill>
            <a:schemeClr val="bg1"/>
          </a:solidFill>
        </p:spPr>
        <p:txBody>
          <a:bodyPr wrap="none" rtlCol="0">
            <a:spAutoFit/>
          </a:bodyPr>
          <a:lstStyle/>
          <a:p>
            <a:r>
              <a:rPr lang="ja-JP" altLang="en-US" sz="1400" b="1">
                <a:latin typeface="Meiryo UI" panose="020B0604030504040204" pitchFamily="50" charset="-128"/>
                <a:ea typeface="Meiryo UI" panose="020B0604030504040204" pitchFamily="50" charset="-128"/>
              </a:rPr>
              <a:t>■施行日以降に作成された連携データ（例）</a:t>
            </a:r>
            <a:endParaRPr kumimoji="1" lang="ja-JP" altLang="en-US" sz="1400" b="1">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AF0B0E8C-08CD-1A5A-D33D-C70CE2B47030}"/>
              </a:ext>
            </a:extLst>
          </p:cNvPr>
          <p:cNvSpPr txBox="1"/>
          <p:nvPr/>
        </p:nvSpPr>
        <p:spPr>
          <a:xfrm>
            <a:off x="3063926" y="6199938"/>
            <a:ext cx="6571396" cy="461665"/>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rPr>
              <a:t>補足②　・施行日を跨る交付済みの</a:t>
            </a:r>
            <a:r>
              <a:rPr lang="ja-JP" altLang="en-US" sz="1050" dirty="0">
                <a:latin typeface="Meiryo UI" panose="020B0604030504040204" pitchFamily="50" charset="-128"/>
                <a:ea typeface="Meiryo UI" panose="020B0604030504040204" pitchFamily="50" charset="-128"/>
              </a:rPr>
              <a:t>保険証</a:t>
            </a:r>
            <a:r>
              <a:rPr lang="ja-JP" altLang="en-US" sz="1200" dirty="0">
                <a:latin typeface="Meiryo UI" panose="020B0604030504040204" pitchFamily="50" charset="-128"/>
                <a:ea typeface="Meiryo UI" panose="020B0604030504040204" pitchFamily="50" charset="-128"/>
              </a:rPr>
              <a:t>交付履歴は、</a:t>
            </a:r>
            <a:r>
              <a:rPr kumimoji="1" lang="ja-JP" altLang="en-US" sz="1200" dirty="0">
                <a:latin typeface="Meiryo UI" panose="020B0604030504040204" pitchFamily="50" charset="-128"/>
                <a:ea typeface="Meiryo UI" panose="020B0604030504040204" pitchFamily="50" charset="-128"/>
              </a:rPr>
              <a:t>有効期限を切替指定日前日とする。</a:t>
            </a:r>
            <a:endParaRPr kumimoji="1"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・施行日以前より国保資格期間が開始している場合は、適用年月日を切替指定日とする</a:t>
            </a:r>
            <a:endParaRPr kumimoji="1" lang="ja-JP" altLang="en-US" sz="1200" dirty="0">
              <a:latin typeface="Meiryo UI" panose="020B0604030504040204" pitchFamily="50" charset="-128"/>
              <a:ea typeface="Meiryo UI"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9</a:t>
            </a:fld>
            <a:endParaRPr kumimoji="1" lang="ja-JP" altLang="en-US"/>
          </a:p>
        </p:txBody>
      </p:sp>
      <p:sp>
        <p:nvSpPr>
          <p:cNvPr id="39" name="テキスト ボックス 38">
            <a:extLst>
              <a:ext uri="{FF2B5EF4-FFF2-40B4-BE49-F238E27FC236}">
                <a16:creationId xmlns:a16="http://schemas.microsoft.com/office/drawing/2014/main" id="{D1C747FA-28D2-BBF6-91A3-3AEEAA279A6F}"/>
              </a:ext>
            </a:extLst>
          </p:cNvPr>
          <p:cNvSpPr txBox="1"/>
          <p:nvPr/>
        </p:nvSpPr>
        <p:spPr>
          <a:xfrm>
            <a:off x="8413690" y="5670114"/>
            <a:ext cx="1141659" cy="430887"/>
          </a:xfrm>
          <a:prstGeom prst="rect">
            <a:avLst/>
          </a:prstGeom>
          <a:noFill/>
        </p:spPr>
        <p:txBody>
          <a:bodyPr wrap="none" rtlCol="0">
            <a:spAutoFit/>
          </a:bodyPr>
          <a:lstStyle/>
          <a:p>
            <a:r>
              <a:rPr kumimoji="1" lang="zh-TW" altLang="en-US" sz="1100">
                <a:latin typeface="Meiryo UI" panose="020B0604030504040204" pitchFamily="50" charset="-128"/>
                <a:ea typeface="Meiryo UI" panose="020B0604030504040204" pitchFamily="50" charset="-128"/>
              </a:rPr>
              <a:t>被保証等履歴</a:t>
            </a:r>
            <a:r>
              <a:rPr kumimoji="1" lang="ja-JP" altLang="en-US" sz="1100">
                <a:latin typeface="Meiryo UI" panose="020B0604030504040204" pitchFamily="50" charset="-128"/>
                <a:ea typeface="Meiryo UI" panose="020B0604030504040204" pitchFamily="50" charset="-128"/>
              </a:rPr>
              <a:t>に</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設定される期間</a:t>
            </a:r>
          </a:p>
        </p:txBody>
      </p:sp>
      <p:sp>
        <p:nvSpPr>
          <p:cNvPr id="40" name="矢印: 右 39">
            <a:extLst>
              <a:ext uri="{FF2B5EF4-FFF2-40B4-BE49-F238E27FC236}">
                <a16:creationId xmlns:a16="http://schemas.microsoft.com/office/drawing/2014/main" id="{607349E7-A86D-30C5-45E4-B7C314DAC727}"/>
              </a:ext>
            </a:extLst>
          </p:cNvPr>
          <p:cNvSpPr/>
          <p:nvPr/>
        </p:nvSpPr>
        <p:spPr>
          <a:xfrm>
            <a:off x="8508163" y="5430628"/>
            <a:ext cx="735290" cy="227617"/>
          </a:xfrm>
          <a:prstGeom prst="rightArrow">
            <a:avLst>
              <a:gd name="adj1" fmla="val 100000"/>
              <a:gd name="adj2" fmla="val 54721"/>
            </a:avLst>
          </a:prstGeom>
          <a:solidFill>
            <a:srgbClr val="CCFF99"/>
          </a:solidFill>
          <a:ln>
            <a:solidFill>
              <a:srgbClr val="00B05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1" name="テキスト ボックス 40">
            <a:extLst>
              <a:ext uri="{FF2B5EF4-FFF2-40B4-BE49-F238E27FC236}">
                <a16:creationId xmlns:a16="http://schemas.microsoft.com/office/drawing/2014/main" id="{71FEB419-3E1D-40B4-C726-CC1FA7C9F2C3}"/>
              </a:ext>
            </a:extLst>
          </p:cNvPr>
          <p:cNvSpPr txBox="1"/>
          <p:nvPr/>
        </p:nvSpPr>
        <p:spPr>
          <a:xfrm>
            <a:off x="8406556" y="4510437"/>
            <a:ext cx="466794" cy="261610"/>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凡例</a:t>
            </a:r>
          </a:p>
        </p:txBody>
      </p:sp>
      <p:sp>
        <p:nvSpPr>
          <p:cNvPr id="42" name="矢印: 右 41">
            <a:extLst>
              <a:ext uri="{FF2B5EF4-FFF2-40B4-BE49-F238E27FC236}">
                <a16:creationId xmlns:a16="http://schemas.microsoft.com/office/drawing/2014/main" id="{AA630E72-0788-A8AF-5301-EBB0A803C25F}"/>
              </a:ext>
            </a:extLst>
          </p:cNvPr>
          <p:cNvSpPr/>
          <p:nvPr/>
        </p:nvSpPr>
        <p:spPr>
          <a:xfrm>
            <a:off x="8489579" y="4779226"/>
            <a:ext cx="753873" cy="227617"/>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3" name="テキスト ボックス 42">
            <a:extLst>
              <a:ext uri="{FF2B5EF4-FFF2-40B4-BE49-F238E27FC236}">
                <a16:creationId xmlns:a16="http://schemas.microsoft.com/office/drawing/2014/main" id="{E36F079F-D52C-0383-2AEC-6976355BA6D7}"/>
              </a:ext>
            </a:extLst>
          </p:cNvPr>
          <p:cNvSpPr txBox="1"/>
          <p:nvPr/>
        </p:nvSpPr>
        <p:spPr>
          <a:xfrm>
            <a:off x="8413690" y="5005523"/>
            <a:ext cx="864339" cy="430887"/>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rPr>
              <a:t>国保資格が</a:t>
            </a:r>
            <a:endParaRPr kumimoji="1" lang="en-US" altLang="ja-JP" sz="1100" dirty="0">
              <a:latin typeface="Meiryo UI" panose="020B0604030504040204" pitchFamily="50" charset="-128"/>
              <a:ea typeface="Meiryo UI" panose="020B0604030504040204" pitchFamily="50" charset="-128"/>
            </a:endParaRPr>
          </a:p>
          <a:p>
            <a:r>
              <a:rPr kumimoji="1" lang="ja-JP" altLang="en-US" sz="1100" dirty="0">
                <a:latin typeface="Meiryo UI" panose="020B0604030504040204" pitchFamily="50" charset="-128"/>
                <a:ea typeface="Meiryo UI" panose="020B0604030504040204" pitchFamily="50" charset="-128"/>
              </a:rPr>
              <a:t>ある期間</a:t>
            </a:r>
          </a:p>
        </p:txBody>
      </p:sp>
      <p:sp>
        <p:nvSpPr>
          <p:cNvPr id="19" name="テキスト ボックス 18">
            <a:extLst>
              <a:ext uri="{FF2B5EF4-FFF2-40B4-BE49-F238E27FC236}">
                <a16:creationId xmlns:a16="http://schemas.microsoft.com/office/drawing/2014/main" id="{B4AFCA0B-4163-E1DF-BF4F-88966DC569B4}"/>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矢印: 下 45">
            <a:extLst>
              <a:ext uri="{FF2B5EF4-FFF2-40B4-BE49-F238E27FC236}">
                <a16:creationId xmlns:a16="http://schemas.microsoft.com/office/drawing/2014/main" id="{39E7014C-9E2F-3057-B743-A5475CDFAE30}"/>
              </a:ext>
            </a:extLst>
          </p:cNvPr>
          <p:cNvSpPr/>
          <p:nvPr/>
        </p:nvSpPr>
        <p:spPr>
          <a:xfrm>
            <a:off x="4210355" y="4192776"/>
            <a:ext cx="757005" cy="397421"/>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7" name="テキスト ボックス 46">
            <a:extLst>
              <a:ext uri="{FF2B5EF4-FFF2-40B4-BE49-F238E27FC236}">
                <a16:creationId xmlns:a16="http://schemas.microsoft.com/office/drawing/2014/main" id="{F6AF18FF-7C40-3374-2821-7EE40EDB43C4}"/>
              </a:ext>
            </a:extLst>
          </p:cNvPr>
          <p:cNvSpPr txBox="1"/>
          <p:nvPr/>
        </p:nvSpPr>
        <p:spPr>
          <a:xfrm>
            <a:off x="8039712" y="3265505"/>
            <a:ext cx="1857878" cy="1200329"/>
          </a:xfrm>
          <a:prstGeom prst="rect">
            <a:avLst/>
          </a:prstGeom>
          <a:noFill/>
        </p:spPr>
        <p:txBody>
          <a:bodyPr wrap="square" rtlCol="0">
            <a:spAutoFit/>
          </a:bodyPr>
          <a:lstStyle/>
          <a:p>
            <a:pPr marL="88900" indent="-88900"/>
            <a:r>
              <a:rPr lang="ja-JP" altLang="en-US" sz="1200" dirty="0">
                <a:latin typeface="Meiryo UI" panose="020B0604030504040204" pitchFamily="50" charset="-128"/>
                <a:ea typeface="Meiryo UI" panose="020B0604030504040204" pitchFamily="50" charset="-128"/>
              </a:rPr>
              <a:t>補足①</a:t>
            </a:r>
            <a:endParaRPr lang="en-US" altLang="ja-JP" sz="1200" dirty="0">
              <a:latin typeface="Meiryo UI" panose="020B0604030504040204" pitchFamily="50" charset="-128"/>
              <a:ea typeface="Meiryo UI" panose="020B0604030504040204" pitchFamily="50" charset="-128"/>
            </a:endParaRPr>
          </a:p>
          <a:p>
            <a:pPr marL="88900" indent="-88900"/>
            <a:r>
              <a:rPr lang="ja-JP" altLang="en-US" sz="1200" dirty="0">
                <a:latin typeface="Meiryo UI" panose="020B0604030504040204" pitchFamily="50" charset="-128"/>
                <a:ea typeface="Meiryo UI" panose="020B0604030504040204" pitchFamily="50" charset="-128"/>
              </a:rPr>
              <a:t>・資格取得中の場合、これまでは証の有効期限が設定されていたが、加入中の期間を表す場合は、（空欄）として連携する。</a:t>
            </a:r>
            <a:endParaRPr kumimoji="1" lang="ja-JP" altLang="en-US" sz="1200" dirty="0">
              <a:latin typeface="Meiryo UI" panose="020B0604030504040204" pitchFamily="50" charset="-128"/>
              <a:ea typeface="Meiryo UI" panose="020B0604030504040204" pitchFamily="50" charset="-128"/>
            </a:endParaRPr>
          </a:p>
        </p:txBody>
      </p:sp>
      <p:sp>
        <p:nvSpPr>
          <p:cNvPr id="23" name="矢印: 右 22">
            <a:extLst>
              <a:ext uri="{FF2B5EF4-FFF2-40B4-BE49-F238E27FC236}">
                <a16:creationId xmlns:a16="http://schemas.microsoft.com/office/drawing/2014/main" id="{3761521B-5938-70C4-4BE8-A5CEB2C77B42}"/>
              </a:ext>
            </a:extLst>
          </p:cNvPr>
          <p:cNvSpPr/>
          <p:nvPr/>
        </p:nvSpPr>
        <p:spPr>
          <a:xfrm>
            <a:off x="999631" y="5251904"/>
            <a:ext cx="6813709"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dirty="0"/>
              <a:t>　国保資格期間</a:t>
            </a:r>
          </a:p>
        </p:txBody>
      </p:sp>
      <p:sp>
        <p:nvSpPr>
          <p:cNvPr id="5" name="矢印: 右 4">
            <a:extLst>
              <a:ext uri="{FF2B5EF4-FFF2-40B4-BE49-F238E27FC236}">
                <a16:creationId xmlns:a16="http://schemas.microsoft.com/office/drawing/2014/main" id="{E91D298D-26B3-4815-2483-4D3C9176C7AC}"/>
              </a:ext>
            </a:extLst>
          </p:cNvPr>
          <p:cNvSpPr/>
          <p:nvPr/>
        </p:nvSpPr>
        <p:spPr>
          <a:xfrm>
            <a:off x="999631" y="3310558"/>
            <a:ext cx="6813709"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dirty="0">
                <a:latin typeface="+mn-ea"/>
              </a:rPr>
              <a:t>　国保資格期間</a:t>
            </a:r>
          </a:p>
        </p:txBody>
      </p:sp>
      <p:sp>
        <p:nvSpPr>
          <p:cNvPr id="48" name="テキスト ボックス 47">
            <a:extLst>
              <a:ext uri="{FF2B5EF4-FFF2-40B4-BE49-F238E27FC236}">
                <a16:creationId xmlns:a16="http://schemas.microsoft.com/office/drawing/2014/main" id="{384214C6-95C9-24DD-0D55-0DA9ADC60C8B}"/>
              </a:ext>
            </a:extLst>
          </p:cNvPr>
          <p:cNvSpPr txBox="1"/>
          <p:nvPr/>
        </p:nvSpPr>
        <p:spPr>
          <a:xfrm>
            <a:off x="4425294" y="4752973"/>
            <a:ext cx="1879892"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施行日（</a:t>
            </a:r>
            <a:r>
              <a:rPr lang="en-US" altLang="ja-JP" sz="1200" dirty="0">
                <a:latin typeface="Meiryo UI" panose="020B0604030504040204" pitchFamily="50" charset="-128"/>
                <a:ea typeface="Meiryo UI" panose="020B0604030504040204" pitchFamily="50" charset="-128"/>
              </a:rPr>
              <a:t>R6.12.2</a:t>
            </a:r>
            <a:r>
              <a:rPr lang="ja-JP" altLang="en-US"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B3F5B877-7536-050B-E732-0BE41DEC21A0}"/>
              </a:ext>
            </a:extLst>
          </p:cNvPr>
          <p:cNvSpPr txBox="1"/>
          <p:nvPr/>
        </p:nvSpPr>
        <p:spPr>
          <a:xfrm>
            <a:off x="506396" y="4752973"/>
            <a:ext cx="1765227"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適用開始日（</a:t>
            </a:r>
            <a:r>
              <a:rPr lang="en-US" altLang="ja-JP" sz="1200">
                <a:latin typeface="Meiryo UI" panose="020B0604030504040204" pitchFamily="50" charset="-128"/>
                <a:ea typeface="Meiryo UI" panose="020B0604030504040204" pitchFamily="50" charset="-128"/>
              </a:rPr>
              <a:t>R6.4.1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20DBC9D7-E7DB-63C5-1403-56A2A39F46DB}"/>
              </a:ext>
            </a:extLst>
          </p:cNvPr>
          <p:cNvSpPr txBox="1"/>
          <p:nvPr/>
        </p:nvSpPr>
        <p:spPr>
          <a:xfrm>
            <a:off x="2141711" y="4752973"/>
            <a:ext cx="1457450"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証更新（</a:t>
            </a:r>
            <a:r>
              <a:rPr lang="en-US" altLang="ja-JP" sz="1200">
                <a:latin typeface="Meiryo UI" panose="020B0604030504040204" pitchFamily="50" charset="-128"/>
                <a:ea typeface="Meiryo UI" panose="020B0604030504040204" pitchFamily="50" charset="-128"/>
              </a:rPr>
              <a:t>R6.8.1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1CC39C6C-AB4F-8861-9C9E-B5C57754ED24}"/>
              </a:ext>
            </a:extLst>
          </p:cNvPr>
          <p:cNvSpPr txBox="1"/>
          <p:nvPr/>
        </p:nvSpPr>
        <p:spPr>
          <a:xfrm>
            <a:off x="6505356" y="4752973"/>
            <a:ext cx="1091966"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R7.7.31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9AA729D8-8AC4-3CF3-3682-2E54E3722199}"/>
              </a:ext>
            </a:extLst>
          </p:cNvPr>
          <p:cNvCxnSpPr>
            <a:cxnSpLocks/>
            <a:stCxn id="47" idx="1"/>
            <a:endCxn id="13" idx="3"/>
          </p:cNvCxnSpPr>
          <p:nvPr/>
        </p:nvCxnSpPr>
        <p:spPr>
          <a:xfrm flipH="1">
            <a:off x="7050014" y="3865670"/>
            <a:ext cx="989698" cy="6405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9D5FB2D2-5FFF-58E3-EB27-D67FCCFC8C7C}"/>
              </a:ext>
            </a:extLst>
          </p:cNvPr>
          <p:cNvCxnSpPr>
            <a:cxnSpLocks/>
            <a:stCxn id="47" idx="1"/>
            <a:endCxn id="32" idx="3"/>
          </p:cNvCxnSpPr>
          <p:nvPr/>
        </p:nvCxnSpPr>
        <p:spPr>
          <a:xfrm flipH="1">
            <a:off x="7813339" y="3865670"/>
            <a:ext cx="226373" cy="201222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DCE31F29-73CD-367A-7E3A-8371FD6444FA}"/>
              </a:ext>
            </a:extLst>
          </p:cNvPr>
          <p:cNvCxnSpPr>
            <a:cxnSpLocks/>
            <a:endCxn id="32" idx="1"/>
          </p:cNvCxnSpPr>
          <p:nvPr/>
        </p:nvCxnSpPr>
        <p:spPr>
          <a:xfrm flipV="1">
            <a:off x="3439236" y="5877894"/>
            <a:ext cx="624535" cy="37278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7D41DECC-3E17-1F4D-0F12-BDEC6E2E8308}"/>
              </a:ext>
            </a:extLst>
          </p:cNvPr>
          <p:cNvSpPr txBox="1"/>
          <p:nvPr/>
        </p:nvSpPr>
        <p:spPr>
          <a:xfrm>
            <a:off x="6495961" y="3858524"/>
            <a:ext cx="513282" cy="261610"/>
          </a:xfrm>
          <a:prstGeom prst="rect">
            <a:avLst/>
          </a:prstGeom>
          <a:noFill/>
        </p:spPr>
        <p:txBody>
          <a:bodyPr wrap="none" rtlCol="0">
            <a:spAutoFit/>
          </a:bodyPr>
          <a:lstStyle/>
          <a:p>
            <a:r>
              <a:rPr lang="en-US" altLang="ja-JP" sz="1100">
                <a:latin typeface="Meiryo UI" panose="020B0604030504040204" pitchFamily="50" charset="-128"/>
                <a:ea typeface="Meiryo UI" panose="020B0604030504040204" pitchFamily="50" charset="-128"/>
              </a:rPr>
              <a:t>7/31</a:t>
            </a:r>
            <a:endParaRPr kumimoji="1" lang="ja-JP" altLang="en-US" sz="110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8DD9F041-381C-04BC-5BA3-FF53868F8A9A}"/>
              </a:ext>
            </a:extLst>
          </p:cNvPr>
          <p:cNvSpPr txBox="1"/>
          <p:nvPr/>
        </p:nvSpPr>
        <p:spPr>
          <a:xfrm>
            <a:off x="7198550" y="5801608"/>
            <a:ext cx="466794" cy="261610"/>
          </a:xfrm>
          <a:prstGeom prst="rect">
            <a:avLst/>
          </a:prstGeom>
          <a:noFill/>
        </p:spPr>
        <p:txBody>
          <a:bodyPr wrap="none" rtlCol="0">
            <a:spAutoFit/>
          </a:bodyPr>
          <a:lstStyle/>
          <a:p>
            <a:r>
              <a:rPr lang="ja-JP" altLang="en-US" sz="1100">
                <a:latin typeface="Meiryo UI" panose="020B0604030504040204" pitchFamily="50" charset="-128"/>
                <a:ea typeface="Meiryo UI" panose="020B0604030504040204" pitchFamily="50" charset="-128"/>
              </a:rPr>
              <a:t>空欄</a:t>
            </a:r>
            <a:endParaRPr kumimoji="1" lang="ja-JP" altLang="en-US" sz="110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E2B3724C-13B0-6CB7-86D5-467880DB3DA9}"/>
              </a:ext>
            </a:extLst>
          </p:cNvPr>
          <p:cNvSpPr txBox="1"/>
          <p:nvPr/>
        </p:nvSpPr>
        <p:spPr>
          <a:xfrm>
            <a:off x="3857602" y="4569786"/>
            <a:ext cx="954107"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切替指定日</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6213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5509190"/>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２．２　</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（３）被保険者ごとのデータ再送付について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前に交付済みの保険証等は、経過措置期間として、その保険証等の有効期限（ただし施行後１年間）までは有効とされている。この為、市町村においてはこの経過措置期間中に各被保険者の「被保険者等履歴」を（２）にお示ししたとおり、国保資格に応じた期間となるよう国保情報集約システムに対しデータ連携する必要があ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このことについて、標準システムでは以下の２方式のいずれかが取れるよう、バッチ処理等の機能を提供する。市町村においては、どの方式とするか検討、決定いただきたい。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①施行日にあたり加入中の被保険者全員の「被保証等履歴」をセットアップデータとして再送付する方式</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541338"/>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前後に加入中の被保険者全員分の「資格情報（個人）ファイル」を再作成し、「被保証等履歴」をセットアップするデータを再送付します。但し再送付に当たっては連携先である国保情報集約システムやその先の医療保険者等向け中間サーバ等の１日当たりの最大受付容量なども勘案する必要があるため、各都道府県国保連合会と調整の上、実施日等を決定いただきた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②保険証等の有効期限を迎える世帯、異動が発生した世帯から順次世帯ごとに切替える方式</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541338"/>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降、交付済みの保険証等の有効期限を迎える世帯を抽出し、「資格情報（個人）ファイル」を再作成し「被保証等履歴」を再セットアップするデータを再送付します。また、国保資格の異動等が発生した場合は、従来どおり、異動内容を反映した「資格情報（個人）ファイル」を再作成、再送付しますが、この際に順次「被保証等履歴」も（２）に示す内容に置き換えられ、再送付されます。この方式では経過措置期間をかけて世帯ごとに順次データが切り替わるため、交付済み保険証等の有効期限を迎えておらず異動も発生していない世帯においては施行日以前のデータのままとなることにご留意いただきた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10</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80499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5016748"/>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２．２　</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（４）その他</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①有効期限の設定について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施行日後の期間については、国保資格に応じた期間を設定するが、「（２）補足①」に記載のとおり、加入中の期間は有効期限を（空欄）とする。但し、以下の場合は有効期限を設定する。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（ア）在留期限日が設定されている被保険者の場合</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（イ）マル学の非該当予定日が設定されている被保険者の場合</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なお、従来の紙の保険証交付機能においては、</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70</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歳到達や</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歳到達についても有効期限の判定に用いられていたが、これらは以下の取扱いとする。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719138" indent="-541338">
              <a:tabLst>
                <a:tab pos="719138"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（ウ）</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70</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歳到達について、「被保証等履歴」には「一部負担金の割合」を表す項目は無く、資格あり期間を判定するのみに用いられる。この為、従来の保険証兼高齢受給者証を採用している場合の</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70</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歳到達を考慮した有効期限の設定の必要性は無く、これを考慮しない。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719138" indent="-541338">
              <a:tabLst>
                <a:tab pos="719138"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（エ）</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歳到達について、これを考慮して有効期限を設定すると、例えば</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20</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歳の加入者に対し</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55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年後の有効期限が設定されることとなり、相当の未来日となる。この為、有効期限の設定にはこれを考慮しない。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719138">
              <a:tabLst>
                <a:tab pos="719138"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なお、</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歳到達者については到達前に「（バッチ処理）</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資格一括適用終了</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」を実施することとなっており、このバッチ処理で指定した基準日までに</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歳到達する被保険者の適用終了日は、</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歳の誕生日で更新される。本処理が行われることにより「資格情報（個人）ファイル」も再送され、「被保証等履歴」の有効期限についても</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歳の誕生日前日が設定されて連携されることとなる為、予め</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歳の到達予定日を「被保証等履歴」の有効期限の設定に考慮しない事の不都合はない。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11</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95533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5262969"/>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２．２　</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（４）その他</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②施行日以前への遡及異動による「被保証等履歴」の設定について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遡及届出などにより、施行日以前に適用終了となる異動が発生した場合、施行日以前の「被保証等履歴」期間については、有効期限等の変更を行うなどの更新は行わない。ただし、標準システムの証交付回収履歴に回収日が設定された場合は、それを連携する。（連携データ設定例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「別紙３　他システム連携機能に関する補足資料」－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「１－</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No2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遡及喪失」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に示す。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p>
          <a:p>
            <a:pPr marL="355600" indent="-177800"/>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③国保情報集約システムへ連携する「資格情報（個人）ファイル」等を強制修正している世帯に対する対応</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国保情報集約システムへ連携する「資格情報（個人）ファイル等」を現在強制修正している世帯に対しての対応は、別途お示しする。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④保険証未交付者に関する対応</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短期証を窓口にて交付する運用などを行っている等、何らかの理由により資格があるが保険証が未交付の被保険者については、施行日以降は「被保証等履歴」に国保資格期間に応じたデータが連携されることとなるため、施行日に際しては対象者を抽出しご確認頂くための機能をツールを提供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indent="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⑤特別療養費支給対象者の当初セットアップについて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特別療養費支給対象者については、（１）に記載のとおり別途管理が必要となる。この為、施行日を迎えるにあたり、資格証交付中の対象者を抽出（</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CSV</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）するツールを提供する。また、抽出された</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CSV</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を基に特別療養費支給対象者へアップロードする新規バッチ処理も提供。これら手順を別途お示しする。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12</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63434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476118" cy="5816967"/>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２．３　高齢受給者証</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（１）高齢受給者証履歴の設定内容</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高齢受給者証履歴」については、従来、高齢受給者証の交付回収履歴を基にデータ連携を行ってきた。高齢受給者証の交付は、施行日以降は任意とされ市町村により交付しないことも考えられる。この為、施行日以降は、日々の所得更新や資格異動処理等を捉え、国保情報集約システムへの連携用データ（以下「負担割合判定履歴」という。）を夜間バッチ処理にて作成し、そのデータを基にデータ連携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982663" indent="-982663"/>
            <a:r>
              <a:rPr lang="en-US" altLang="ja-JP" sz="14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400" dirty="0">
                <a:latin typeface="Meiryo UI" panose="020B0604030504040204" pitchFamily="50" charset="-128"/>
                <a:ea typeface="Meiryo UI" panose="020B0604030504040204" pitchFamily="50" charset="-128"/>
                <a:cs typeface="メイリオ" panose="020B0604030504040204" pitchFamily="50" charset="-128"/>
              </a:rPr>
              <a:t>補足事項</a:t>
            </a:r>
            <a:r>
              <a:rPr lang="en-US" altLang="ja-JP" sz="14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400" dirty="0">
                <a:latin typeface="Meiryo UI" panose="020B0604030504040204" pitchFamily="50" charset="-128"/>
                <a:ea typeface="Meiryo UI" panose="020B0604030504040204" pitchFamily="50" charset="-128"/>
                <a:cs typeface="メイリオ" panose="020B0604030504040204" pitchFamily="50" charset="-128"/>
              </a:rPr>
              <a:t>　</a:t>
            </a:r>
            <a:endParaRPr lang="en-US" altLang="ja-JP" sz="1400" dirty="0">
              <a:latin typeface="Meiryo UI" panose="020B0604030504040204" pitchFamily="50" charset="-128"/>
              <a:ea typeface="Meiryo UI" panose="020B0604030504040204" pitchFamily="50" charset="-128"/>
              <a:cs typeface="メイリオ" panose="020B0604030504040204" pitchFamily="50" charset="-128"/>
            </a:endParaRPr>
          </a:p>
          <a:p>
            <a:pPr marL="177800" indent="-177800"/>
            <a:r>
              <a:rPr lang="ja-JP" altLang="en-US" sz="1400" dirty="0">
                <a:latin typeface="Meiryo UI" panose="020B0604030504040204" pitchFamily="50" charset="-128"/>
                <a:ea typeface="Meiryo UI" panose="020B0604030504040204" pitchFamily="50" charset="-128"/>
                <a:cs typeface="メイリオ" panose="020B0604030504040204" pitchFamily="50" charset="-128"/>
              </a:rPr>
              <a:t>①一部負担金割合が変更となった場合、新たな履歴を積み、その際の発効期日については、処理翌月の１日を基本とする。</a:t>
            </a:r>
            <a:endParaRPr lang="en-US" altLang="ja-JP" sz="1400" dirty="0">
              <a:latin typeface="Meiryo UI" panose="020B0604030504040204" pitchFamily="50" charset="-128"/>
              <a:ea typeface="Meiryo UI" panose="020B0604030504040204" pitchFamily="50" charset="-128"/>
              <a:cs typeface="メイリオ" panose="020B0604030504040204" pitchFamily="50" charset="-128"/>
            </a:endParaRPr>
          </a:p>
          <a:p>
            <a:pPr marL="177800" indent="-177800"/>
            <a:r>
              <a:rPr lang="ja-JP" altLang="en-US" sz="1400" dirty="0">
                <a:latin typeface="Meiryo UI" panose="020B0604030504040204" pitchFamily="50" charset="-128"/>
                <a:ea typeface="Meiryo UI" panose="020B0604030504040204" pitchFamily="50" charset="-128"/>
                <a:cs typeface="メイリオ" panose="020B0604030504040204" pitchFamily="50" charset="-128"/>
              </a:rPr>
              <a:t>②判定済みの「高齢受給者証履歴」は、遡及異動や所得更正があったとしても更新せず、有効期限のみを今回判定の発効期日前日に更新する。ただし、過去履歴の訂正が必要となった場合も考慮し、過去履歴を修正するオンライン機能を提供する。</a:t>
            </a:r>
            <a:endParaRPr lang="en-US" altLang="ja-JP" sz="1400" dirty="0">
              <a:latin typeface="Meiryo UI" panose="020B0604030504040204" pitchFamily="50" charset="-128"/>
              <a:ea typeface="Meiryo UI" panose="020B0604030504040204" pitchFamily="50" charset="-128"/>
              <a:cs typeface="メイリオ" panose="020B0604030504040204" pitchFamily="50" charset="-128"/>
            </a:endParaRPr>
          </a:p>
          <a:p>
            <a:pPr marL="177800" indent="-177800"/>
            <a:r>
              <a:rPr lang="ja-JP" altLang="en-US" sz="1400" dirty="0">
                <a:latin typeface="Meiryo UI" panose="020B0604030504040204" pitchFamily="50" charset="-128"/>
                <a:ea typeface="Meiryo UI" panose="020B0604030504040204" pitchFamily="50" charset="-128"/>
                <a:cs typeface="メイリオ" panose="020B0604030504040204" pitchFamily="50" charset="-128"/>
              </a:rPr>
              <a:t>③運用ケースごとの発効期日等の設定例は、別途、補足資料にてお示しする。</a:t>
            </a:r>
            <a:endParaRPr lang="en-US" altLang="ja-JP" sz="14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13</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pic>
        <p:nvPicPr>
          <p:cNvPr id="15" name="図 14">
            <a:extLst>
              <a:ext uri="{FF2B5EF4-FFF2-40B4-BE49-F238E27FC236}">
                <a16:creationId xmlns:a16="http://schemas.microsoft.com/office/drawing/2014/main" id="{3F4B0673-DC61-C3AB-FB44-461E405C7D91}"/>
              </a:ext>
            </a:extLst>
          </p:cNvPr>
          <p:cNvPicPr>
            <a:picLocks noChangeAspect="1"/>
          </p:cNvPicPr>
          <p:nvPr/>
        </p:nvPicPr>
        <p:blipFill>
          <a:blip r:embed="rId2"/>
          <a:stretch>
            <a:fillRect/>
          </a:stretch>
        </p:blipFill>
        <p:spPr>
          <a:xfrm>
            <a:off x="288000" y="2263646"/>
            <a:ext cx="9225651" cy="2846125"/>
          </a:xfrm>
          <a:prstGeom prst="rect">
            <a:avLst/>
          </a:prstGeom>
        </p:spPr>
      </p:pic>
    </p:spTree>
    <p:extLst>
      <p:ext uri="{BB962C8B-B14F-4D97-AF65-F5344CB8AC3E}">
        <p14:creationId xmlns:p14="http://schemas.microsoft.com/office/powerpoint/2010/main" val="3587227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cxnSp>
        <p:nvCxnSpPr>
          <p:cNvPr id="38" name="直線コネクタ 37">
            <a:extLst>
              <a:ext uri="{FF2B5EF4-FFF2-40B4-BE49-F238E27FC236}">
                <a16:creationId xmlns:a16="http://schemas.microsoft.com/office/drawing/2014/main" id="{518E83D7-A3F0-3168-9E68-E9967F0E12EC}"/>
              </a:ext>
            </a:extLst>
          </p:cNvPr>
          <p:cNvCxnSpPr>
            <a:cxnSpLocks/>
          </p:cNvCxnSpPr>
          <p:nvPr/>
        </p:nvCxnSpPr>
        <p:spPr>
          <a:xfrm>
            <a:off x="4786755" y="4913827"/>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1323429"/>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２．３　高齢受給者証</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（２）高齢受給者証履歴の施行日後の期間に関する設定内容の切替</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施行日以降に連携データを作成した場合、施行日より前の「高齢受給者証</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履歴</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は、高齢受給者証の交付回収履歴を基に従来どおりの連携データを作成し、施行日以降の履歴については、（１）で示したとおり新たな夜間バッチ処理で作成された「負担割合判定履歴」に応じた連携データを作成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cxnSp>
        <p:nvCxnSpPr>
          <p:cNvPr id="7" name="直線矢印コネクタ 6">
            <a:extLst>
              <a:ext uri="{FF2B5EF4-FFF2-40B4-BE49-F238E27FC236}">
                <a16:creationId xmlns:a16="http://schemas.microsoft.com/office/drawing/2014/main" id="{19730AAD-8CF7-1DC5-6DF6-C32AB2CCE039}"/>
              </a:ext>
            </a:extLst>
          </p:cNvPr>
          <p:cNvCxnSpPr>
            <a:cxnSpLocks/>
          </p:cNvCxnSpPr>
          <p:nvPr/>
        </p:nvCxnSpPr>
        <p:spPr>
          <a:xfrm>
            <a:off x="849143" y="2716144"/>
            <a:ext cx="754838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48D00678-D4E1-847E-65D5-26ADA8AA212D}"/>
              </a:ext>
            </a:extLst>
          </p:cNvPr>
          <p:cNvCxnSpPr>
            <a:cxnSpLocks/>
          </p:cNvCxnSpPr>
          <p:nvPr/>
        </p:nvCxnSpPr>
        <p:spPr>
          <a:xfrm>
            <a:off x="4786755" y="2641614"/>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905C3964-3CB4-59C1-0A48-AB8862B81584}"/>
              </a:ext>
            </a:extLst>
          </p:cNvPr>
          <p:cNvSpPr txBox="1"/>
          <p:nvPr/>
        </p:nvSpPr>
        <p:spPr>
          <a:xfrm>
            <a:off x="4465475" y="2400973"/>
            <a:ext cx="1553630"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施行日（</a:t>
            </a:r>
            <a:r>
              <a:rPr lang="en-US" altLang="ja-JP" sz="1200">
                <a:latin typeface="Meiryo UI" panose="020B0604030504040204" pitchFamily="50" charset="-128"/>
                <a:ea typeface="Meiryo UI" panose="020B0604030504040204" pitchFamily="50" charset="-128"/>
              </a:rPr>
              <a:t>R6.12.2</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8011A16E-F69E-C5B7-2CFB-2BB2C2353712}"/>
              </a:ext>
            </a:extLst>
          </p:cNvPr>
          <p:cNvCxnSpPr>
            <a:cxnSpLocks/>
          </p:cNvCxnSpPr>
          <p:nvPr/>
        </p:nvCxnSpPr>
        <p:spPr>
          <a:xfrm>
            <a:off x="1197527" y="2641614"/>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8F909961-7637-5133-D663-E71CBD619DDF}"/>
              </a:ext>
            </a:extLst>
          </p:cNvPr>
          <p:cNvSpPr txBox="1"/>
          <p:nvPr/>
        </p:nvSpPr>
        <p:spPr>
          <a:xfrm>
            <a:off x="719295" y="2400973"/>
            <a:ext cx="1765227"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適用開始日（</a:t>
            </a:r>
            <a:r>
              <a:rPr lang="en-US" altLang="ja-JP" sz="1200">
                <a:latin typeface="Meiryo UI" panose="020B0604030504040204" pitchFamily="50" charset="-128"/>
                <a:ea typeface="Meiryo UI" panose="020B0604030504040204" pitchFamily="50" charset="-128"/>
              </a:rPr>
              <a:t>R6.4.1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13" name="矢印: 右 12">
            <a:extLst>
              <a:ext uri="{FF2B5EF4-FFF2-40B4-BE49-F238E27FC236}">
                <a16:creationId xmlns:a16="http://schemas.microsoft.com/office/drawing/2014/main" id="{5CF3A8C8-2871-6CD8-ACD3-5E7422405B64}"/>
              </a:ext>
            </a:extLst>
          </p:cNvPr>
          <p:cNvSpPr/>
          <p:nvPr/>
        </p:nvSpPr>
        <p:spPr>
          <a:xfrm>
            <a:off x="2674356" y="3336837"/>
            <a:ext cx="4573554"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高齢受給者証</a:t>
            </a:r>
            <a:endParaRPr kumimoji="1" lang="en-US" altLang="ja-JP" sz="1050"/>
          </a:p>
          <a:p>
            <a:pPr algn="ctr"/>
            <a:r>
              <a:rPr lang="ja-JP" altLang="en-US" sz="1050"/>
              <a:t>交付</a:t>
            </a:r>
            <a:r>
              <a:rPr kumimoji="1" lang="ja-JP" altLang="en-US" sz="1050"/>
              <a:t>履歴②</a:t>
            </a:r>
          </a:p>
        </p:txBody>
      </p:sp>
      <p:cxnSp>
        <p:nvCxnSpPr>
          <p:cNvPr id="14" name="直線コネクタ 13">
            <a:extLst>
              <a:ext uri="{FF2B5EF4-FFF2-40B4-BE49-F238E27FC236}">
                <a16:creationId xmlns:a16="http://schemas.microsoft.com/office/drawing/2014/main" id="{CADDE98E-8C76-DB8B-5B40-4C504B42B1D9}"/>
              </a:ext>
            </a:extLst>
          </p:cNvPr>
          <p:cNvCxnSpPr>
            <a:cxnSpLocks/>
          </p:cNvCxnSpPr>
          <p:nvPr/>
        </p:nvCxnSpPr>
        <p:spPr>
          <a:xfrm>
            <a:off x="2650826" y="2641614"/>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156ACE48-93C5-BC92-3486-684DF668EC39}"/>
              </a:ext>
            </a:extLst>
          </p:cNvPr>
          <p:cNvSpPr txBox="1"/>
          <p:nvPr/>
        </p:nvSpPr>
        <p:spPr>
          <a:xfrm>
            <a:off x="2347786" y="2404566"/>
            <a:ext cx="1457450"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証更新（</a:t>
            </a:r>
            <a:r>
              <a:rPr lang="en-US" altLang="ja-JP" sz="1200">
                <a:latin typeface="Meiryo UI" panose="020B0604030504040204" pitchFamily="50" charset="-128"/>
                <a:ea typeface="Meiryo UI" panose="020B0604030504040204" pitchFamily="50" charset="-128"/>
              </a:rPr>
              <a:t>R6.8.1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16D9EA1B-68FD-7FA3-2AFD-09D6D1929C47}"/>
              </a:ext>
            </a:extLst>
          </p:cNvPr>
          <p:cNvCxnSpPr>
            <a:cxnSpLocks/>
          </p:cNvCxnSpPr>
          <p:nvPr/>
        </p:nvCxnSpPr>
        <p:spPr>
          <a:xfrm>
            <a:off x="7247910" y="2641614"/>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B685E87-C047-4E3A-EA6E-4809743EE738}"/>
              </a:ext>
            </a:extLst>
          </p:cNvPr>
          <p:cNvSpPr txBox="1"/>
          <p:nvPr/>
        </p:nvSpPr>
        <p:spPr>
          <a:xfrm>
            <a:off x="6734628" y="2404566"/>
            <a:ext cx="1091966"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R7.7.31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20" name="直線矢印コネクタ 19">
            <a:extLst>
              <a:ext uri="{FF2B5EF4-FFF2-40B4-BE49-F238E27FC236}">
                <a16:creationId xmlns:a16="http://schemas.microsoft.com/office/drawing/2014/main" id="{7B003C4A-CFDE-9A3A-C376-507C29C7895A}"/>
              </a:ext>
            </a:extLst>
          </p:cNvPr>
          <p:cNvCxnSpPr>
            <a:cxnSpLocks/>
          </p:cNvCxnSpPr>
          <p:nvPr/>
        </p:nvCxnSpPr>
        <p:spPr>
          <a:xfrm>
            <a:off x="849143" y="5012498"/>
            <a:ext cx="754838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矢印: 右 26">
            <a:extLst>
              <a:ext uri="{FF2B5EF4-FFF2-40B4-BE49-F238E27FC236}">
                <a16:creationId xmlns:a16="http://schemas.microsoft.com/office/drawing/2014/main" id="{E3565F80-86F3-74E9-D701-8E2188BD8D78}"/>
              </a:ext>
            </a:extLst>
          </p:cNvPr>
          <p:cNvSpPr/>
          <p:nvPr/>
        </p:nvSpPr>
        <p:spPr>
          <a:xfrm>
            <a:off x="2674356" y="5646839"/>
            <a:ext cx="1533716"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高齢受給者証</a:t>
            </a:r>
            <a:endParaRPr kumimoji="1" lang="en-US" altLang="ja-JP" sz="1050"/>
          </a:p>
          <a:p>
            <a:pPr algn="ctr"/>
            <a:r>
              <a:rPr kumimoji="1" lang="ja-JP" altLang="en-US" sz="1050"/>
              <a:t>交付履歴②</a:t>
            </a:r>
          </a:p>
        </p:txBody>
      </p:sp>
      <p:sp>
        <p:nvSpPr>
          <p:cNvPr id="32" name="矢印: 右 31">
            <a:extLst>
              <a:ext uri="{FF2B5EF4-FFF2-40B4-BE49-F238E27FC236}">
                <a16:creationId xmlns:a16="http://schemas.microsoft.com/office/drawing/2014/main" id="{5ECDA73B-61A6-FD38-ED5D-EC6BE8E2C2B6}"/>
              </a:ext>
            </a:extLst>
          </p:cNvPr>
          <p:cNvSpPr/>
          <p:nvPr/>
        </p:nvSpPr>
        <p:spPr>
          <a:xfrm>
            <a:off x="4208072" y="5646839"/>
            <a:ext cx="3039839"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50">
                <a:latin typeface="ＭＳ Ｐゴシック 本文"/>
                <a:ea typeface="Meiryo UI" panose="020B0604030504040204" pitchFamily="50" charset="-128"/>
                <a:cs typeface="メイリオ" panose="020B0604030504040204" pitchFamily="50" charset="-128"/>
              </a:rPr>
              <a:t>負担割合判定履歴③</a:t>
            </a:r>
            <a:endParaRPr kumimoji="1" lang="ja-JP" altLang="en-US" sz="1050">
              <a:latin typeface="ＭＳ Ｐゴシック 本文"/>
            </a:endParaRPr>
          </a:p>
        </p:txBody>
      </p:sp>
      <p:sp>
        <p:nvSpPr>
          <p:cNvPr id="33" name="テキスト ボックス 32">
            <a:extLst>
              <a:ext uri="{FF2B5EF4-FFF2-40B4-BE49-F238E27FC236}">
                <a16:creationId xmlns:a16="http://schemas.microsoft.com/office/drawing/2014/main" id="{86E852AD-D96E-D6FF-568F-DF034E50FBAB}"/>
              </a:ext>
            </a:extLst>
          </p:cNvPr>
          <p:cNvSpPr txBox="1"/>
          <p:nvPr/>
        </p:nvSpPr>
        <p:spPr>
          <a:xfrm>
            <a:off x="236812" y="2109236"/>
            <a:ext cx="3651962" cy="307777"/>
          </a:xfrm>
          <a:prstGeom prst="rect">
            <a:avLst/>
          </a:prstGeom>
          <a:solidFill>
            <a:schemeClr val="bg1"/>
          </a:solidFill>
        </p:spPr>
        <p:txBody>
          <a:bodyPr wrap="none" rtlCol="0">
            <a:spAutoFit/>
          </a:bodyPr>
          <a:lstStyle/>
          <a:p>
            <a:r>
              <a:rPr lang="ja-JP" altLang="en-US" sz="1400" b="1">
                <a:latin typeface="Meiryo UI" panose="020B0604030504040204" pitchFamily="50" charset="-128"/>
                <a:ea typeface="Meiryo UI" panose="020B0604030504040204" pitchFamily="50" charset="-128"/>
              </a:rPr>
              <a:t>■施行日より前に作成された連携データ（例）</a:t>
            </a:r>
            <a:endParaRPr kumimoji="1" lang="ja-JP" altLang="en-US" sz="1400" b="1">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78E60D14-4BC8-8EC9-E59B-4921DA2B05C1}"/>
              </a:ext>
            </a:extLst>
          </p:cNvPr>
          <p:cNvSpPr txBox="1"/>
          <p:nvPr/>
        </p:nvSpPr>
        <p:spPr>
          <a:xfrm>
            <a:off x="236812" y="4433623"/>
            <a:ext cx="3557384" cy="307777"/>
          </a:xfrm>
          <a:prstGeom prst="rect">
            <a:avLst/>
          </a:prstGeom>
          <a:solidFill>
            <a:schemeClr val="bg1"/>
          </a:solidFill>
        </p:spPr>
        <p:txBody>
          <a:bodyPr wrap="none" rtlCol="0">
            <a:spAutoFit/>
          </a:bodyPr>
          <a:lstStyle/>
          <a:p>
            <a:r>
              <a:rPr lang="ja-JP" altLang="en-US" sz="1400" b="1">
                <a:latin typeface="Meiryo UI" panose="020B0604030504040204" pitchFamily="50" charset="-128"/>
                <a:ea typeface="Meiryo UI" panose="020B0604030504040204" pitchFamily="50" charset="-128"/>
              </a:rPr>
              <a:t>■施行日以降に作成された連携データ（例）</a:t>
            </a:r>
            <a:endParaRPr kumimoji="1" lang="ja-JP" altLang="en-US" sz="1400" b="1">
              <a:latin typeface="Meiryo UI" panose="020B0604030504040204" pitchFamily="50" charset="-128"/>
              <a:ea typeface="Meiryo UI"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14</a:t>
            </a:fld>
            <a:endParaRPr kumimoji="1" lang="ja-JP" altLang="en-US"/>
          </a:p>
        </p:txBody>
      </p:sp>
      <p:sp>
        <p:nvSpPr>
          <p:cNvPr id="3" name="テキスト ボックス 2">
            <a:extLst>
              <a:ext uri="{FF2B5EF4-FFF2-40B4-BE49-F238E27FC236}">
                <a16:creationId xmlns:a16="http://schemas.microsoft.com/office/drawing/2014/main" id="{F8A460A6-02F9-997E-D341-FBB1FACDAF96}"/>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四角形: 角を丸くする 43">
            <a:extLst>
              <a:ext uri="{FF2B5EF4-FFF2-40B4-BE49-F238E27FC236}">
                <a16:creationId xmlns:a16="http://schemas.microsoft.com/office/drawing/2014/main" id="{0F8F24BA-7289-FCB2-B13C-D02466A4EED1}"/>
              </a:ext>
            </a:extLst>
          </p:cNvPr>
          <p:cNvSpPr/>
          <p:nvPr/>
        </p:nvSpPr>
        <p:spPr>
          <a:xfrm>
            <a:off x="8579930" y="3993955"/>
            <a:ext cx="1153707" cy="2101975"/>
          </a:xfrm>
          <a:prstGeom prst="roundRect">
            <a:avLst>
              <a:gd name="adj" fmla="val 5228"/>
            </a:avLst>
          </a:prstGeom>
          <a:solidFill>
            <a:srgbClr val="D4DFEF"/>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0" name="矢印: 右 39">
            <a:extLst>
              <a:ext uri="{FF2B5EF4-FFF2-40B4-BE49-F238E27FC236}">
                <a16:creationId xmlns:a16="http://schemas.microsoft.com/office/drawing/2014/main" id="{607349E7-A86D-30C5-45E4-B7C314DAC727}"/>
              </a:ext>
            </a:extLst>
          </p:cNvPr>
          <p:cNvSpPr/>
          <p:nvPr/>
        </p:nvSpPr>
        <p:spPr>
          <a:xfrm>
            <a:off x="8764494" y="5052558"/>
            <a:ext cx="735290"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1" name="テキスト ボックス 40">
            <a:extLst>
              <a:ext uri="{FF2B5EF4-FFF2-40B4-BE49-F238E27FC236}">
                <a16:creationId xmlns:a16="http://schemas.microsoft.com/office/drawing/2014/main" id="{71FEB419-3E1D-40B4-C726-CC1FA7C9F2C3}"/>
              </a:ext>
            </a:extLst>
          </p:cNvPr>
          <p:cNvSpPr txBox="1"/>
          <p:nvPr/>
        </p:nvSpPr>
        <p:spPr>
          <a:xfrm>
            <a:off x="8613459" y="3965006"/>
            <a:ext cx="466794" cy="261610"/>
          </a:xfrm>
          <a:prstGeom prst="rect">
            <a:avLst/>
          </a:prstGeom>
          <a:noFill/>
        </p:spPr>
        <p:txBody>
          <a:bodyPr wrap="none" rtlCol="0">
            <a:spAutoFit/>
          </a:bodyPr>
          <a:lstStyle/>
          <a:p>
            <a:r>
              <a:rPr kumimoji="1" lang="ja-JP" altLang="en-US" sz="1100">
                <a:latin typeface="Meiryo UI" panose="020B0604030504040204" pitchFamily="50" charset="-128"/>
                <a:ea typeface="Meiryo UI" panose="020B0604030504040204" pitchFamily="50" charset="-128"/>
              </a:rPr>
              <a:t>凡例</a:t>
            </a:r>
          </a:p>
        </p:txBody>
      </p:sp>
      <p:sp>
        <p:nvSpPr>
          <p:cNvPr id="42" name="矢印: 右 41">
            <a:extLst>
              <a:ext uri="{FF2B5EF4-FFF2-40B4-BE49-F238E27FC236}">
                <a16:creationId xmlns:a16="http://schemas.microsoft.com/office/drawing/2014/main" id="{AA630E72-0788-A8AF-5301-EBB0A803C25F}"/>
              </a:ext>
            </a:extLst>
          </p:cNvPr>
          <p:cNvSpPr/>
          <p:nvPr/>
        </p:nvSpPr>
        <p:spPr>
          <a:xfrm>
            <a:off x="8745910" y="4233516"/>
            <a:ext cx="753873"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43" name="テキスト ボックス 42">
            <a:extLst>
              <a:ext uri="{FF2B5EF4-FFF2-40B4-BE49-F238E27FC236}">
                <a16:creationId xmlns:a16="http://schemas.microsoft.com/office/drawing/2014/main" id="{E36F079F-D52C-0383-2AEC-6976355BA6D7}"/>
              </a:ext>
            </a:extLst>
          </p:cNvPr>
          <p:cNvSpPr txBox="1"/>
          <p:nvPr/>
        </p:nvSpPr>
        <p:spPr>
          <a:xfrm>
            <a:off x="8670021" y="4592195"/>
            <a:ext cx="1087157" cy="430887"/>
          </a:xfrm>
          <a:prstGeom prst="rect">
            <a:avLst/>
          </a:prstGeom>
          <a:noFill/>
        </p:spPr>
        <p:txBody>
          <a:bodyPr wrap="none" rtlCol="0">
            <a:spAutoFit/>
          </a:bodyPr>
          <a:lstStyle/>
          <a:p>
            <a:r>
              <a:rPr kumimoji="1" lang="ja-JP" altLang="en-US" sz="1100">
                <a:latin typeface="Meiryo UI" panose="020B0604030504040204" pitchFamily="50" charset="-128"/>
                <a:ea typeface="Meiryo UI" panose="020B0604030504040204" pitchFamily="50" charset="-128"/>
              </a:rPr>
              <a:t>高齢受給者証</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に該当する期間</a:t>
            </a:r>
          </a:p>
        </p:txBody>
      </p:sp>
      <p:sp>
        <p:nvSpPr>
          <p:cNvPr id="39" name="テキスト ボックス 38">
            <a:extLst>
              <a:ext uri="{FF2B5EF4-FFF2-40B4-BE49-F238E27FC236}">
                <a16:creationId xmlns:a16="http://schemas.microsoft.com/office/drawing/2014/main" id="{D1C747FA-28D2-BBF6-91A3-3AEEAA279A6F}"/>
              </a:ext>
            </a:extLst>
          </p:cNvPr>
          <p:cNvSpPr txBox="1"/>
          <p:nvPr/>
        </p:nvSpPr>
        <p:spPr>
          <a:xfrm>
            <a:off x="8670021" y="5424426"/>
            <a:ext cx="1031051" cy="600164"/>
          </a:xfrm>
          <a:prstGeom prst="rect">
            <a:avLst/>
          </a:prstGeom>
          <a:noFill/>
        </p:spPr>
        <p:txBody>
          <a:bodyPr wrap="none" rtlCol="0">
            <a:spAutoFit/>
          </a:bodyPr>
          <a:lstStyle/>
          <a:p>
            <a:r>
              <a:rPr kumimoji="1" lang="ja-JP" altLang="en-US" sz="1100">
                <a:latin typeface="Meiryo UI" panose="020B0604030504040204" pitchFamily="50" charset="-128"/>
                <a:ea typeface="Meiryo UI" panose="020B0604030504040204" pitchFamily="50" charset="-128"/>
              </a:rPr>
              <a:t>高齢受給者証</a:t>
            </a:r>
            <a:endParaRPr kumimoji="1" lang="en-US" altLang="ja-JP" sz="1100">
              <a:latin typeface="Meiryo UI" panose="020B0604030504040204" pitchFamily="50" charset="-128"/>
              <a:ea typeface="Meiryo UI" panose="020B0604030504040204" pitchFamily="50" charset="-128"/>
            </a:endParaRPr>
          </a:p>
          <a:p>
            <a:r>
              <a:rPr kumimoji="1" lang="zh-TW" altLang="en-US" sz="1100">
                <a:latin typeface="Meiryo UI" panose="020B0604030504040204" pitchFamily="50" charset="-128"/>
                <a:ea typeface="Meiryo UI" panose="020B0604030504040204" pitchFamily="50" charset="-128"/>
              </a:rPr>
              <a:t>履歴</a:t>
            </a:r>
            <a:r>
              <a:rPr kumimoji="1" lang="ja-JP" altLang="en-US" sz="1100">
                <a:latin typeface="Meiryo UI" panose="020B0604030504040204" pitchFamily="50" charset="-128"/>
                <a:ea typeface="Meiryo UI" panose="020B0604030504040204" pitchFamily="50" charset="-128"/>
              </a:rPr>
              <a:t>に設定</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される期間</a:t>
            </a:r>
          </a:p>
        </p:txBody>
      </p:sp>
      <p:sp>
        <p:nvSpPr>
          <p:cNvPr id="45" name="テキスト ボックス 44">
            <a:extLst>
              <a:ext uri="{FF2B5EF4-FFF2-40B4-BE49-F238E27FC236}">
                <a16:creationId xmlns:a16="http://schemas.microsoft.com/office/drawing/2014/main" id="{796A1770-EC9F-D008-CD61-8323842B0533}"/>
              </a:ext>
            </a:extLst>
          </p:cNvPr>
          <p:cNvSpPr txBox="1"/>
          <p:nvPr/>
        </p:nvSpPr>
        <p:spPr>
          <a:xfrm>
            <a:off x="6734628" y="5729587"/>
            <a:ext cx="513282" cy="261610"/>
          </a:xfrm>
          <a:prstGeom prst="rect">
            <a:avLst/>
          </a:prstGeom>
          <a:noFill/>
        </p:spPr>
        <p:txBody>
          <a:bodyPr wrap="none" rtlCol="0">
            <a:spAutoFit/>
          </a:bodyPr>
          <a:lstStyle/>
          <a:p>
            <a:r>
              <a:rPr lang="en-US" altLang="ja-JP" sz="1100">
                <a:latin typeface="Meiryo UI" panose="020B0604030504040204" pitchFamily="50" charset="-128"/>
                <a:ea typeface="Meiryo UI" panose="020B0604030504040204" pitchFamily="50" charset="-128"/>
              </a:rPr>
              <a:t>7/31</a:t>
            </a:r>
            <a:endParaRPr kumimoji="1" lang="ja-JP" altLang="en-US" sz="1100">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7E7FDFE1-372C-D225-F5B3-3086EDCC2A34}"/>
              </a:ext>
            </a:extLst>
          </p:cNvPr>
          <p:cNvSpPr txBox="1"/>
          <p:nvPr/>
        </p:nvSpPr>
        <p:spPr>
          <a:xfrm>
            <a:off x="4615704" y="4673186"/>
            <a:ext cx="1553630"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施行日（</a:t>
            </a:r>
            <a:r>
              <a:rPr lang="en-US" altLang="ja-JP" sz="1200" dirty="0">
                <a:latin typeface="Meiryo UI" panose="020B0604030504040204" pitchFamily="50" charset="-128"/>
                <a:ea typeface="Meiryo UI" panose="020B0604030504040204" pitchFamily="50" charset="-128"/>
              </a:rPr>
              <a:t>R6.12.2</a:t>
            </a:r>
            <a:r>
              <a:rPr lang="ja-JP" altLang="en-US"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177FFD0-5D83-1128-D4A6-ADF576FED715}"/>
              </a:ext>
            </a:extLst>
          </p:cNvPr>
          <p:cNvCxnSpPr>
            <a:cxnSpLocks/>
          </p:cNvCxnSpPr>
          <p:nvPr/>
        </p:nvCxnSpPr>
        <p:spPr>
          <a:xfrm>
            <a:off x="1197527" y="4913827"/>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54A5F4B0-4A7E-271D-467D-C3E9D3A5C393}"/>
              </a:ext>
            </a:extLst>
          </p:cNvPr>
          <p:cNvSpPr txBox="1"/>
          <p:nvPr/>
        </p:nvSpPr>
        <p:spPr>
          <a:xfrm>
            <a:off x="719295" y="4673186"/>
            <a:ext cx="1765227"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適用開始日（</a:t>
            </a:r>
            <a:r>
              <a:rPr lang="en-US" altLang="ja-JP" sz="1200">
                <a:latin typeface="Meiryo UI" panose="020B0604030504040204" pitchFamily="50" charset="-128"/>
                <a:ea typeface="Meiryo UI" panose="020B0604030504040204" pitchFamily="50" charset="-128"/>
              </a:rPr>
              <a:t>R6.4.1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57683856-4BD6-87C8-293C-31CCAC616FB9}"/>
              </a:ext>
            </a:extLst>
          </p:cNvPr>
          <p:cNvCxnSpPr>
            <a:cxnSpLocks/>
          </p:cNvCxnSpPr>
          <p:nvPr/>
        </p:nvCxnSpPr>
        <p:spPr>
          <a:xfrm>
            <a:off x="2650826" y="4913827"/>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50" name="テキスト ボックス 49">
            <a:extLst>
              <a:ext uri="{FF2B5EF4-FFF2-40B4-BE49-F238E27FC236}">
                <a16:creationId xmlns:a16="http://schemas.microsoft.com/office/drawing/2014/main" id="{BD743BC6-4F16-7725-6181-AEF9141FF0C6}"/>
              </a:ext>
            </a:extLst>
          </p:cNvPr>
          <p:cNvSpPr txBox="1"/>
          <p:nvPr/>
        </p:nvSpPr>
        <p:spPr>
          <a:xfrm>
            <a:off x="2347786" y="4676779"/>
            <a:ext cx="1457450"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証更新（</a:t>
            </a:r>
            <a:r>
              <a:rPr lang="en-US" altLang="ja-JP" sz="1200">
                <a:latin typeface="Meiryo UI" panose="020B0604030504040204" pitchFamily="50" charset="-128"/>
                <a:ea typeface="Meiryo UI" panose="020B0604030504040204" pitchFamily="50" charset="-128"/>
              </a:rPr>
              <a:t>R6.8.1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cxnSp>
        <p:nvCxnSpPr>
          <p:cNvPr id="51" name="直線コネクタ 50">
            <a:extLst>
              <a:ext uri="{FF2B5EF4-FFF2-40B4-BE49-F238E27FC236}">
                <a16:creationId xmlns:a16="http://schemas.microsoft.com/office/drawing/2014/main" id="{D9287C14-5A39-74BC-F5F9-D9C1955BF0C2}"/>
              </a:ext>
            </a:extLst>
          </p:cNvPr>
          <p:cNvCxnSpPr>
            <a:cxnSpLocks/>
          </p:cNvCxnSpPr>
          <p:nvPr/>
        </p:nvCxnSpPr>
        <p:spPr>
          <a:xfrm>
            <a:off x="7247910" y="4913827"/>
            <a:ext cx="0" cy="1152000"/>
          </a:xfrm>
          <a:prstGeom prst="line">
            <a:avLst/>
          </a:prstGeom>
        </p:spPr>
        <p:style>
          <a:lnRef idx="1">
            <a:schemeClr val="accent1"/>
          </a:lnRef>
          <a:fillRef idx="0">
            <a:schemeClr val="accent1"/>
          </a:fillRef>
          <a:effectRef idx="0">
            <a:schemeClr val="accent1"/>
          </a:effectRef>
          <a:fontRef idx="minor">
            <a:schemeClr val="tx1"/>
          </a:fontRef>
        </p:style>
      </p:cxnSp>
      <p:sp>
        <p:nvSpPr>
          <p:cNvPr id="52" name="テキスト ボックス 51">
            <a:extLst>
              <a:ext uri="{FF2B5EF4-FFF2-40B4-BE49-F238E27FC236}">
                <a16:creationId xmlns:a16="http://schemas.microsoft.com/office/drawing/2014/main" id="{3DB2A67D-8542-FA7D-3928-7EF75DB3ECD2}"/>
              </a:ext>
            </a:extLst>
          </p:cNvPr>
          <p:cNvSpPr txBox="1"/>
          <p:nvPr/>
        </p:nvSpPr>
        <p:spPr>
          <a:xfrm>
            <a:off x="6734628" y="4676779"/>
            <a:ext cx="1091966"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R7.7.31</a:t>
            </a:r>
            <a:r>
              <a:rPr lang="ja-JP" altLang="en-US"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8C89750B-0E9D-FB78-568E-C830C89CF46B}"/>
              </a:ext>
            </a:extLst>
          </p:cNvPr>
          <p:cNvSpPr txBox="1"/>
          <p:nvPr/>
        </p:nvSpPr>
        <p:spPr>
          <a:xfrm>
            <a:off x="2593077" y="6199938"/>
            <a:ext cx="7042245" cy="461665"/>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rPr>
              <a:t>補足②　・施行日を跨る交付済みの高齢受給者証交付履歴は、有効期限を切替指定日（高齢者）前日とする</a:t>
            </a:r>
          </a:p>
          <a:p>
            <a:r>
              <a:rPr lang="ja-JP" altLang="en-US" sz="1200" dirty="0">
                <a:latin typeface="Meiryo UI" panose="020B0604030504040204" pitchFamily="50" charset="-128"/>
                <a:ea typeface="Meiryo UI" panose="020B0604030504040204" pitchFamily="50" charset="-128"/>
              </a:rPr>
              <a:t>　　　　　 ・施行日以前より高齢受給者証の対象となる場合は、発効期日を切替指定日（高齢者）とする</a:t>
            </a:r>
            <a:endParaRPr lang="en-US" altLang="ja-JP" sz="1200" dirty="0">
              <a:latin typeface="Meiryo UI" panose="020B0604030504040204" pitchFamily="50" charset="-128"/>
              <a:ea typeface="Meiryo UI" panose="020B0604030504040204" pitchFamily="50" charset="-128"/>
            </a:endParaRPr>
          </a:p>
        </p:txBody>
      </p:sp>
      <p:sp>
        <p:nvSpPr>
          <p:cNvPr id="5" name="矢印: 右 4">
            <a:extLst>
              <a:ext uri="{FF2B5EF4-FFF2-40B4-BE49-F238E27FC236}">
                <a16:creationId xmlns:a16="http://schemas.microsoft.com/office/drawing/2014/main" id="{E91D298D-26B3-4815-2483-4D3C9176C7AC}"/>
              </a:ext>
            </a:extLst>
          </p:cNvPr>
          <p:cNvSpPr/>
          <p:nvPr/>
        </p:nvSpPr>
        <p:spPr>
          <a:xfrm>
            <a:off x="1197527" y="2904495"/>
            <a:ext cx="7200000"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国保資格期間（７０歳以上の前期高齢者に該当する期間）</a:t>
            </a:r>
          </a:p>
        </p:txBody>
      </p:sp>
      <p:sp>
        <p:nvSpPr>
          <p:cNvPr id="23" name="矢印: 右 22">
            <a:extLst>
              <a:ext uri="{FF2B5EF4-FFF2-40B4-BE49-F238E27FC236}">
                <a16:creationId xmlns:a16="http://schemas.microsoft.com/office/drawing/2014/main" id="{3761521B-5938-70C4-4BE8-A5CEB2C77B42}"/>
              </a:ext>
            </a:extLst>
          </p:cNvPr>
          <p:cNvSpPr/>
          <p:nvPr/>
        </p:nvSpPr>
        <p:spPr>
          <a:xfrm>
            <a:off x="1197527" y="5200849"/>
            <a:ext cx="7200000"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国保資格期間（７０歳以上の前期高齢者に該当する期間）</a:t>
            </a:r>
          </a:p>
        </p:txBody>
      </p:sp>
      <p:sp>
        <p:nvSpPr>
          <p:cNvPr id="24" name="矢印: 右 23">
            <a:extLst>
              <a:ext uri="{FF2B5EF4-FFF2-40B4-BE49-F238E27FC236}">
                <a16:creationId xmlns:a16="http://schemas.microsoft.com/office/drawing/2014/main" id="{5FCB85B5-DEB8-A956-1C80-5F54F5282134}"/>
              </a:ext>
            </a:extLst>
          </p:cNvPr>
          <p:cNvSpPr/>
          <p:nvPr/>
        </p:nvSpPr>
        <p:spPr>
          <a:xfrm>
            <a:off x="1197527" y="5646839"/>
            <a:ext cx="1476829"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高齢受給者証</a:t>
            </a:r>
            <a:endParaRPr kumimoji="1" lang="en-US" altLang="ja-JP" sz="1050"/>
          </a:p>
          <a:p>
            <a:pPr algn="ctr"/>
            <a:r>
              <a:rPr lang="ja-JP" altLang="en-US" sz="1050"/>
              <a:t>交付</a:t>
            </a:r>
            <a:r>
              <a:rPr kumimoji="1" lang="ja-JP" altLang="en-US" sz="1050"/>
              <a:t>履歴①</a:t>
            </a:r>
          </a:p>
        </p:txBody>
      </p:sp>
      <p:sp>
        <p:nvSpPr>
          <p:cNvPr id="6" name="矢印: 右 5">
            <a:extLst>
              <a:ext uri="{FF2B5EF4-FFF2-40B4-BE49-F238E27FC236}">
                <a16:creationId xmlns:a16="http://schemas.microsoft.com/office/drawing/2014/main" id="{99E20FD6-D6D6-8294-936B-B5F800DD44BB}"/>
              </a:ext>
            </a:extLst>
          </p:cNvPr>
          <p:cNvSpPr/>
          <p:nvPr/>
        </p:nvSpPr>
        <p:spPr>
          <a:xfrm>
            <a:off x="1197527" y="3336837"/>
            <a:ext cx="1476829" cy="360000"/>
          </a:xfrm>
          <a:prstGeom prst="rightArrow">
            <a:avLst>
              <a:gd name="adj1" fmla="val 100000"/>
              <a:gd name="adj2" fmla="val 54721"/>
            </a:avLst>
          </a:prstGeom>
          <a:solidFill>
            <a:schemeClr val="accent3">
              <a:lumMod val="20000"/>
              <a:lumOff val="80000"/>
            </a:schemeClr>
          </a:solidFill>
          <a:ln>
            <a:solidFill>
              <a:schemeClr val="accent3">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高齢受給者証</a:t>
            </a:r>
            <a:endParaRPr kumimoji="1" lang="en-US" altLang="ja-JP" sz="1050"/>
          </a:p>
          <a:p>
            <a:pPr algn="ctr"/>
            <a:r>
              <a:rPr kumimoji="1" lang="ja-JP" altLang="en-US" sz="1050"/>
              <a:t>交付履歴①</a:t>
            </a:r>
          </a:p>
        </p:txBody>
      </p:sp>
      <p:cxnSp>
        <p:nvCxnSpPr>
          <p:cNvPr id="54" name="直線矢印コネクタ 53">
            <a:extLst>
              <a:ext uri="{FF2B5EF4-FFF2-40B4-BE49-F238E27FC236}">
                <a16:creationId xmlns:a16="http://schemas.microsoft.com/office/drawing/2014/main" id="{978E0ED4-FE16-CEA0-96A8-5B35738EF512}"/>
              </a:ext>
            </a:extLst>
          </p:cNvPr>
          <p:cNvCxnSpPr>
            <a:cxnSpLocks/>
            <a:endCxn id="27" idx="2"/>
          </p:cNvCxnSpPr>
          <p:nvPr/>
        </p:nvCxnSpPr>
        <p:spPr>
          <a:xfrm flipV="1">
            <a:off x="3138985" y="6006839"/>
            <a:ext cx="872091" cy="24566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矢印: 下 61">
            <a:extLst>
              <a:ext uri="{FF2B5EF4-FFF2-40B4-BE49-F238E27FC236}">
                <a16:creationId xmlns:a16="http://schemas.microsoft.com/office/drawing/2014/main" id="{BFD6C6B8-38A2-778E-84B8-DE07C95C5174}"/>
              </a:ext>
            </a:extLst>
          </p:cNvPr>
          <p:cNvSpPr/>
          <p:nvPr/>
        </p:nvSpPr>
        <p:spPr>
          <a:xfrm>
            <a:off x="4210355" y="3971842"/>
            <a:ext cx="757005" cy="397421"/>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cxnSp>
        <p:nvCxnSpPr>
          <p:cNvPr id="19" name="直線コネクタ 18">
            <a:extLst>
              <a:ext uri="{FF2B5EF4-FFF2-40B4-BE49-F238E27FC236}">
                <a16:creationId xmlns:a16="http://schemas.microsoft.com/office/drawing/2014/main" id="{11A753EE-252C-78AE-B3C2-4D9EC9EF29A2}"/>
              </a:ext>
            </a:extLst>
          </p:cNvPr>
          <p:cNvCxnSpPr>
            <a:cxnSpLocks/>
          </p:cNvCxnSpPr>
          <p:nvPr/>
        </p:nvCxnSpPr>
        <p:spPr>
          <a:xfrm>
            <a:off x="4200912" y="4768691"/>
            <a:ext cx="0" cy="1297136"/>
          </a:xfrm>
          <a:prstGeom prst="line">
            <a:avLst/>
          </a:prstGeom>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1FFAEDEC-3B95-4A72-B162-AB88ACD698FD}"/>
              </a:ext>
            </a:extLst>
          </p:cNvPr>
          <p:cNvSpPr txBox="1"/>
          <p:nvPr/>
        </p:nvSpPr>
        <p:spPr>
          <a:xfrm>
            <a:off x="3879632" y="4491692"/>
            <a:ext cx="1723549"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切替指定日（高齢者）</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92616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5755412"/>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２．３　高齢受給者証</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（３）被保険者ごとのデータ再送付について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「被保証等履歴」に関するデータ再送付については、「</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2.2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（３）」にて記載のとおり。「高齢受給者証履歴」についても「被保証等履歴」と併せてデータ再送付される。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（４）その他</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①有効期限の設定について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tabLst>
                <a:tab pos="355600"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高齢受給者証の交付にあたっては、「一部負担金の割合」を前年の所得に応じた割合とする必要があるため、年度ごとに再判定を行い、その有効期限は年度末（</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7/31</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）としてきた。施行日後の「高齢受給者証履歴」においては、（１）で示した「負担割合判定履歴」に応じた内容となるが、従来どおり年度ごとの判定が必要となり、有効期限についても原則年度末（</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7/31</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）を設定する。高齢受給者証の利用に当たっては「被保証等履歴」が前提となるため、在留期限日やマル学非該当予定日について考慮しない。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a:tabLst>
                <a:tab pos="355600"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なお、</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75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歳到達予定日については、年度内に到達する対象者に限られるため、これを考慮する。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②施行日以前への遡及異動による「高齢受給者証履歴」の設定について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「被保証等履歴」に関する対応に準ずる。 （連携データ設定例を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「別紙３　他システム連携機能に関する補足資料」－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「１－</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No2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遡及喪失」</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に示す。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177800"/>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③高齢受給者証未交付者に関する対応</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a:r>
              <a:rPr lang="ja-JP" altLang="en-US" sz="1600" dirty="0">
                <a:latin typeface="Meiryo UI" panose="020B0604030504040204" pitchFamily="50" charset="-128"/>
                <a:ea typeface="Meiryo UI" panose="020B0604030504040204" pitchFamily="50" charset="-128"/>
                <a:cs typeface="メイリオ" panose="020B0604030504040204" pitchFamily="50" charset="-128"/>
              </a:rPr>
              <a:t>高齢受給者証においては、未交付対象者の発生は通常考えにくいところではあるが、保険証未交付者を抽出するツール（「</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2.2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（４）」にて記載）と併せて対象を抽出する。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tabLst>
                <a:tab pos="177800" algn="l"/>
              </a:tabLst>
            </a:pP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④施行日前日の判定履歴準備について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marL="355600" indent="-177800">
              <a:tabLst>
                <a:tab pos="177800"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施行日後の高齢受給者証該当期間は、これまでに示したとおり、夜間バッチ処理にて一部負担金割合の変更有無を判定。「負担割合判定履歴」として新たに管理する。このため、施行日の前日時点の「負担割合判定履歴」を準備し施行日を迎える必要がある。別途手順をお示し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15</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81077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308314"/>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２．４　各種証</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（１）各種証履歴の設定内容</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①限度額適用認定証について　（標準負担額減額認定証との兼用証も含む）</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従来より、夜間バッチ処理にて、日々の所得更新や資格異動処理等を捉え国保情報集約システムへの連携用データ（以下「限度額適用区分判定履歴」という。）を作成し「資格情報（個人）ファイル」に反映、国保情報集約システムへデータ連携を行ってきた。施行日以降も本仕様は変更しない。ただし、「高齢受給者証履歴」と同様に発効期日は処理翌月１日を基本とするよう仕様を変更する。その他、有効期限、および、長期入院該当年月日の設定についても一部仕様を変更する。（運用ケースごとの連携データ設定例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「別紙３　他システム連携機能に関する補足資料」に示す。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16</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a:extLst>
              <a:ext uri="{FF2B5EF4-FFF2-40B4-BE49-F238E27FC236}">
                <a16:creationId xmlns:a16="http://schemas.microsoft.com/office/drawing/2014/main" id="{66EDCCA2-2395-3BAD-D017-7DEA4B58EE86}"/>
              </a:ext>
            </a:extLst>
          </p:cNvPr>
          <p:cNvPicPr>
            <a:picLocks noChangeAspect="1"/>
          </p:cNvPicPr>
          <p:nvPr/>
        </p:nvPicPr>
        <p:blipFill>
          <a:blip r:embed="rId3"/>
          <a:stretch>
            <a:fillRect/>
          </a:stretch>
        </p:blipFill>
        <p:spPr>
          <a:xfrm>
            <a:off x="232672" y="3122923"/>
            <a:ext cx="9440655" cy="3345635"/>
          </a:xfrm>
          <a:prstGeom prst="rect">
            <a:avLst/>
          </a:prstGeom>
        </p:spPr>
      </p:pic>
    </p:spTree>
    <p:extLst>
      <p:ext uri="{BB962C8B-B14F-4D97-AF65-F5344CB8AC3E}">
        <p14:creationId xmlns:p14="http://schemas.microsoft.com/office/powerpoint/2010/main" val="2232663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308314"/>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２．４　各種証</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（１）各種証履歴の設定内容</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②特定疾病療養受療証、標準負担額減額認定証ほか</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各種証履歴」には、「限度額適用認定証」のほか、「特定疾病療養受療証」、「標準負担額認定証」、「一部負担金減免等証明書」の履歴についてもデータ連携している。これらの設定仕様については、施行日以降も変更しない。</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 特定疾病療養受療証　　　 ：証交付回収履歴より各項目を設定</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 標準負担額減額認定証　　：　　</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（紙の証交付を取りやめる場合も、システム上は履歴を積んでいただく）</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 一部負担金減免等証明書 ：資格管理業務の</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一部負担金減免申請</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より各項目を設定</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17</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5159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16496" y="3136612"/>
            <a:ext cx="9273480" cy="584775"/>
          </a:xfrm>
          <a:prstGeom prst="rect">
            <a:avLst/>
          </a:prstGeom>
          <a:noFill/>
        </p:spPr>
        <p:txBody>
          <a:bodyPr wrap="square"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３．番号制度副本連携における資格情報設定について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３．１　資格情報について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1">
            <a:extLst>
              <a:ext uri="{FF2B5EF4-FFF2-40B4-BE49-F238E27FC236}">
                <a16:creationId xmlns:a16="http://schemas.microsoft.com/office/drawing/2014/main" id="{60E7FE0D-37D4-D2C5-38F1-93A7349C2A71}"/>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18</a:t>
            </a:fld>
            <a:endParaRPr kumimoji="1" lang="ja-JP" altLang="en-US"/>
          </a:p>
        </p:txBody>
      </p:sp>
    </p:spTree>
    <p:extLst>
      <p:ext uri="{BB962C8B-B14F-4D97-AF65-F5344CB8AC3E}">
        <p14:creationId xmlns:p14="http://schemas.microsoft.com/office/powerpoint/2010/main" val="359067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
          <p:cNvSpPr txBox="1"/>
          <p:nvPr/>
        </p:nvSpPr>
        <p:spPr>
          <a:xfrm>
            <a:off x="704528" y="548680"/>
            <a:ext cx="8424936" cy="57606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2400">
                <a:solidFill>
                  <a:schemeClr val="tx1"/>
                </a:solidFill>
                <a:latin typeface="Meiryo UI" panose="020B0604030504040204" pitchFamily="50" charset="-128"/>
                <a:ea typeface="Meiryo UI" panose="020B0604030504040204" pitchFamily="50" charset="-128"/>
                <a:cs typeface="Meiryo UI" panose="020B0604030504040204" pitchFamily="50" charset="-128"/>
              </a:rPr>
              <a:t>（空白ページ）</a:t>
            </a: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23D4FF1E-7BC8-AA9E-CF09-A3FD7FAA5B5E}"/>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a:t>
            </a:fld>
            <a:endParaRPr kumimoji="1" lang="ja-JP" altLang="en-US"/>
          </a:p>
        </p:txBody>
      </p:sp>
    </p:spTree>
    <p:extLst>
      <p:ext uri="{BB962C8B-B14F-4D97-AF65-F5344CB8AC3E}">
        <p14:creationId xmlns:p14="http://schemas.microsoft.com/office/powerpoint/2010/main" val="1410906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062093"/>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３．１　資格情報について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（１）資格情報の設定内容</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特定個人情報番号３１（医療保険各法又は高齢者の医療の確保に関する法律による医療に関する給付の支給又は保険料の徴収に関する情報）等に設定される「資格情報」については、従来、国保資格期間、および、保険証等交付回収履歴を基にデータ作成、連携してい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証一体化に伴い、保険証等の交付が廃止されるため、施行日以降は設定仕様を以下のとおり変更する。また、施行日における改版は行われず証区分については、読み替えを行うこととなる。</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１</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なお、副本改訂については令和７年</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6</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月に検討されている。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19</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３．番号制度副本連携における資格情報設定について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a:extLst>
              <a:ext uri="{FF2B5EF4-FFF2-40B4-BE49-F238E27FC236}">
                <a16:creationId xmlns:a16="http://schemas.microsoft.com/office/drawing/2014/main" id="{E941382E-572A-A861-71B0-7AFFB24206B9}"/>
              </a:ext>
            </a:extLst>
          </p:cNvPr>
          <p:cNvPicPr>
            <a:picLocks noChangeAspect="1"/>
          </p:cNvPicPr>
          <p:nvPr/>
        </p:nvPicPr>
        <p:blipFill>
          <a:blip r:embed="rId3"/>
          <a:stretch>
            <a:fillRect/>
          </a:stretch>
        </p:blipFill>
        <p:spPr>
          <a:xfrm>
            <a:off x="451234" y="2922570"/>
            <a:ext cx="8916644" cy="3296110"/>
          </a:xfrm>
          <a:prstGeom prst="rect">
            <a:avLst/>
          </a:prstGeom>
        </p:spPr>
      </p:pic>
      <p:sp>
        <p:nvSpPr>
          <p:cNvPr id="5" name="テキスト ボックス 4">
            <a:extLst>
              <a:ext uri="{FF2B5EF4-FFF2-40B4-BE49-F238E27FC236}">
                <a16:creationId xmlns:a16="http://schemas.microsoft.com/office/drawing/2014/main" id="{766E6846-CEFB-CAFF-947E-D242076F1AFD}"/>
              </a:ext>
            </a:extLst>
          </p:cNvPr>
          <p:cNvSpPr txBox="1"/>
          <p:nvPr/>
        </p:nvSpPr>
        <p:spPr>
          <a:xfrm>
            <a:off x="412073" y="6166950"/>
            <a:ext cx="9042694" cy="461665"/>
          </a:xfrm>
          <a:prstGeom prst="rect">
            <a:avLst/>
          </a:prstGeom>
          <a:solidFill>
            <a:schemeClr val="bg1"/>
          </a:solidFill>
        </p:spPr>
        <p:txBody>
          <a:bodyPr wrap="square" rtlCol="0">
            <a:spAutoFit/>
          </a:bodyPr>
          <a:lstStyle/>
          <a:p>
            <a:pPr marL="447675" indent="-447675"/>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　読み替えについては「マイナンバーカードと健康保険証の一体化におけるベンダ向け説明会（令和</a:t>
            </a:r>
            <a:r>
              <a:rPr lang="en-US" altLang="ja-JP" sz="1200" dirty="0">
                <a:latin typeface="Meiryo UI" panose="020B0604030504040204" pitchFamily="50" charset="-128"/>
                <a:ea typeface="Meiryo UI" panose="020B0604030504040204" pitchFamily="50" charset="-128"/>
              </a:rPr>
              <a:t>5</a:t>
            </a:r>
            <a:r>
              <a:rPr lang="ja-JP" altLang="en-US" sz="1200" dirty="0">
                <a:latin typeface="Meiryo UI" panose="020B0604030504040204" pitchFamily="50" charset="-128"/>
                <a:ea typeface="Meiryo UI" panose="020B0604030504040204" pitchFamily="50" charset="-128"/>
              </a:rPr>
              <a:t>年</a:t>
            </a:r>
            <a:r>
              <a:rPr lang="en-US" altLang="ja-JP" sz="1200" dirty="0">
                <a:latin typeface="Meiryo UI" panose="020B0604030504040204" pitchFamily="50" charset="-128"/>
                <a:ea typeface="Meiryo UI" panose="020B0604030504040204" pitchFamily="50" charset="-128"/>
              </a:rPr>
              <a:t>12</a:t>
            </a:r>
            <a:r>
              <a:rPr lang="ja-JP" altLang="en-US" sz="1200" dirty="0">
                <a:latin typeface="Meiryo UI" panose="020B0604030504040204" pitchFamily="50" charset="-128"/>
                <a:ea typeface="Meiryo UI" panose="020B0604030504040204" pitchFamily="50" charset="-128"/>
              </a:rPr>
              <a:t>月</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日開催）」資料の（設計方針１０－１）にてお示ししたとおり。</a:t>
            </a:r>
            <a:endParaRPr lang="en-US" altLang="ja-JP" sz="12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27549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20</a:t>
            </a:fld>
            <a:endParaRPr kumimoji="1" lang="ja-JP" altLang="en-US"/>
          </a:p>
        </p:txBody>
      </p:sp>
      <p:sp>
        <p:nvSpPr>
          <p:cNvPr id="3" name="テキスト ボックス 2">
            <a:extLst>
              <a:ext uri="{FF2B5EF4-FFF2-40B4-BE49-F238E27FC236}">
                <a16:creationId xmlns:a16="http://schemas.microsoft.com/office/drawing/2014/main" id="{078FB411-7505-A905-D323-3509AD33295E}"/>
              </a:ext>
            </a:extLst>
          </p:cNvPr>
          <p:cNvSpPr txBox="1"/>
          <p:nvPr/>
        </p:nvSpPr>
        <p:spPr>
          <a:xfrm>
            <a:off x="288000" y="720000"/>
            <a:ext cx="9546000" cy="1323429"/>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３．１　資格情報について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（２）資格情報の履歴設定方針</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「資格情報」には国保資格期間、および、特別療養費支給対象者の該当日・非該当日を基に設定するが、各期間と履歴の積み上げ方法は以下のとおり。なお、施行日より前の履歴は従前どおりとする。</a:t>
            </a: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（その他のケースも含め詳細については、設定例を</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「別紙３　他システム連携機能に関する補足資料」に示す。</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8" name="テキスト ボックス 37">
            <a:extLst>
              <a:ext uri="{FF2B5EF4-FFF2-40B4-BE49-F238E27FC236}">
                <a16:creationId xmlns:a16="http://schemas.microsoft.com/office/drawing/2014/main" id="{743D180E-1BC4-FDCE-58ED-1AF5461EA00F}"/>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３．番号制度副本連携における資格情報設定について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60" name="直線コネクタ 59">
            <a:extLst>
              <a:ext uri="{FF2B5EF4-FFF2-40B4-BE49-F238E27FC236}">
                <a16:creationId xmlns:a16="http://schemas.microsoft.com/office/drawing/2014/main" id="{05E0185A-4F14-99FF-A9F1-0A3FEAB3BC90}"/>
              </a:ext>
            </a:extLst>
          </p:cNvPr>
          <p:cNvCxnSpPr>
            <a:cxnSpLocks/>
          </p:cNvCxnSpPr>
          <p:nvPr/>
        </p:nvCxnSpPr>
        <p:spPr>
          <a:xfrm>
            <a:off x="7264965" y="2941993"/>
            <a:ext cx="0" cy="12971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D5FA72E2-5F6F-0ECB-FE55-FE219B5E1025}"/>
              </a:ext>
            </a:extLst>
          </p:cNvPr>
          <p:cNvCxnSpPr>
            <a:cxnSpLocks/>
          </p:cNvCxnSpPr>
          <p:nvPr/>
        </p:nvCxnSpPr>
        <p:spPr>
          <a:xfrm>
            <a:off x="1569660" y="2941993"/>
            <a:ext cx="0" cy="119519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 name="テキスト ボックス 64">
            <a:extLst>
              <a:ext uri="{FF2B5EF4-FFF2-40B4-BE49-F238E27FC236}">
                <a16:creationId xmlns:a16="http://schemas.microsoft.com/office/drawing/2014/main" id="{77D1AF2E-31DC-A100-D5F5-64328EBA2036}"/>
              </a:ext>
            </a:extLst>
          </p:cNvPr>
          <p:cNvSpPr txBox="1"/>
          <p:nvPr/>
        </p:nvSpPr>
        <p:spPr>
          <a:xfrm>
            <a:off x="759181" y="2260147"/>
            <a:ext cx="1620958" cy="523220"/>
          </a:xfrm>
          <a:prstGeom prst="rect">
            <a:avLst/>
          </a:prstGeom>
          <a:noFill/>
        </p:spPr>
        <p:txBody>
          <a:bodyPr wrap="none" rtlCol="0">
            <a:spAutoFit/>
          </a:bodyPr>
          <a:lstStyle/>
          <a:p>
            <a:pPr algn="ctr"/>
            <a:r>
              <a:rPr lang="ja-JP" altLang="en-US" sz="1400">
                <a:latin typeface="Meiryo UI" panose="020B0604030504040204" pitchFamily="50" charset="-128"/>
                <a:ea typeface="Meiryo UI" panose="020B0604030504040204" pitchFamily="50" charset="-128"/>
              </a:rPr>
              <a:t>（Ａ）適用開始日</a:t>
            </a:r>
            <a:endParaRPr lang="en-US" altLang="ja-JP" sz="1400">
              <a:latin typeface="Meiryo UI" panose="020B0604030504040204" pitchFamily="50" charset="-128"/>
              <a:ea typeface="Meiryo UI" panose="020B0604030504040204" pitchFamily="50" charset="-128"/>
            </a:endParaRPr>
          </a:p>
          <a:p>
            <a:pPr algn="ct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R7.1.1</a:t>
            </a:r>
            <a:r>
              <a:rPr lang="ja-JP" altLang="en-US" sz="1400">
                <a:latin typeface="Meiryo UI" panose="020B0604030504040204" pitchFamily="50" charset="-128"/>
                <a:ea typeface="Meiryo UI" panose="020B0604030504040204" pitchFamily="50" charset="-128"/>
              </a:rPr>
              <a:t>）</a:t>
            </a:r>
            <a:endParaRPr kumimoji="1" lang="ja-JP" altLang="en-US" sz="1400">
              <a:latin typeface="Meiryo UI" panose="020B0604030504040204" pitchFamily="50" charset="-128"/>
              <a:ea typeface="Meiryo UI" panose="020B0604030504040204" pitchFamily="50" charset="-128"/>
            </a:endParaRPr>
          </a:p>
        </p:txBody>
      </p:sp>
      <p:cxnSp>
        <p:nvCxnSpPr>
          <p:cNvPr id="67" name="直線コネクタ 66">
            <a:extLst>
              <a:ext uri="{FF2B5EF4-FFF2-40B4-BE49-F238E27FC236}">
                <a16:creationId xmlns:a16="http://schemas.microsoft.com/office/drawing/2014/main" id="{B6B3AD30-6397-F160-1D34-0C249A51A7EA}"/>
              </a:ext>
            </a:extLst>
          </p:cNvPr>
          <p:cNvCxnSpPr>
            <a:cxnSpLocks/>
          </p:cNvCxnSpPr>
          <p:nvPr/>
        </p:nvCxnSpPr>
        <p:spPr>
          <a:xfrm>
            <a:off x="4048319" y="2941993"/>
            <a:ext cx="0" cy="241637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3233C2F2-F0DB-B5DA-3497-3F90694EA8A8}"/>
              </a:ext>
            </a:extLst>
          </p:cNvPr>
          <p:cNvSpPr txBox="1"/>
          <p:nvPr/>
        </p:nvSpPr>
        <p:spPr>
          <a:xfrm>
            <a:off x="3237840" y="2260147"/>
            <a:ext cx="1620957" cy="738664"/>
          </a:xfrm>
          <a:prstGeom prst="rect">
            <a:avLst/>
          </a:prstGeom>
          <a:noFill/>
        </p:spPr>
        <p:txBody>
          <a:bodyPr wrap="none" rtlCol="0">
            <a:spAutoFit/>
          </a:bodyPr>
          <a:lstStyle/>
          <a:p>
            <a:pPr algn="ctr"/>
            <a:r>
              <a:rPr lang="ja-JP" altLang="en-US" sz="1400">
                <a:latin typeface="Meiryo UI" panose="020B0604030504040204" pitchFamily="50" charset="-128"/>
                <a:ea typeface="Meiryo UI" panose="020B0604030504040204" pitchFamily="50" charset="-128"/>
              </a:rPr>
              <a:t>（Ｂ）特別療養費</a:t>
            </a:r>
            <a:endParaRPr lang="en-US" altLang="ja-JP" sz="1400">
              <a:latin typeface="Meiryo UI" panose="020B0604030504040204" pitchFamily="50" charset="-128"/>
              <a:ea typeface="Meiryo UI" panose="020B0604030504040204" pitchFamily="50" charset="-128"/>
            </a:endParaRPr>
          </a:p>
          <a:p>
            <a:pPr algn="ctr"/>
            <a:r>
              <a:rPr lang="ja-JP" altLang="en-US" sz="1400">
                <a:latin typeface="Meiryo UI" panose="020B0604030504040204" pitchFamily="50" charset="-128"/>
                <a:ea typeface="Meiryo UI" panose="020B0604030504040204" pitchFamily="50" charset="-128"/>
              </a:rPr>
              <a:t>支給対象者該当日</a:t>
            </a:r>
            <a:endParaRPr lang="en-US" altLang="ja-JP" sz="1400">
              <a:latin typeface="Meiryo UI" panose="020B0604030504040204" pitchFamily="50" charset="-128"/>
              <a:ea typeface="Meiryo UI" panose="020B0604030504040204" pitchFamily="50" charset="-128"/>
            </a:endParaRPr>
          </a:p>
          <a:p>
            <a:pPr algn="ct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R8.8.1</a:t>
            </a:r>
            <a:r>
              <a:rPr lang="ja-JP" altLang="en-US" sz="1400">
                <a:latin typeface="Meiryo UI" panose="020B0604030504040204" pitchFamily="50" charset="-128"/>
                <a:ea typeface="Meiryo UI" panose="020B0604030504040204" pitchFamily="50" charset="-128"/>
              </a:rPr>
              <a:t>）</a:t>
            </a:r>
            <a:endParaRPr kumimoji="1" lang="ja-JP" altLang="en-US" sz="140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C3F45780-279E-772C-4069-3F8D7C3CF8FF}"/>
              </a:ext>
            </a:extLst>
          </p:cNvPr>
          <p:cNvSpPr txBox="1"/>
          <p:nvPr/>
        </p:nvSpPr>
        <p:spPr>
          <a:xfrm>
            <a:off x="236812" y="1991599"/>
            <a:ext cx="3951723" cy="307777"/>
          </a:xfrm>
          <a:prstGeom prst="rect">
            <a:avLst/>
          </a:prstGeom>
          <a:solidFill>
            <a:schemeClr val="bg1"/>
          </a:solidFill>
        </p:spPr>
        <p:txBody>
          <a:bodyPr wrap="none" rtlCol="0">
            <a:spAutoFit/>
          </a:bodyPr>
          <a:lstStyle/>
          <a:p>
            <a:r>
              <a:rPr lang="ja-JP" altLang="en-US" sz="1400" b="1">
                <a:latin typeface="Meiryo UI" panose="020B0604030504040204" pitchFamily="50" charset="-128"/>
                <a:ea typeface="Meiryo UI" panose="020B0604030504040204" pitchFamily="50" charset="-128"/>
              </a:rPr>
              <a:t>■各時点における資格情報履歴の積み上げ（例）</a:t>
            </a:r>
            <a:endParaRPr kumimoji="1" lang="ja-JP" altLang="en-US" sz="1400" b="1">
              <a:latin typeface="Meiryo UI" panose="020B0604030504040204" pitchFamily="50" charset="-128"/>
              <a:ea typeface="Meiryo UI" panose="020B0604030504040204" pitchFamily="50" charset="-128"/>
            </a:endParaRPr>
          </a:p>
        </p:txBody>
      </p:sp>
      <p:sp>
        <p:nvSpPr>
          <p:cNvPr id="74" name="テキスト ボックス 73">
            <a:extLst>
              <a:ext uri="{FF2B5EF4-FFF2-40B4-BE49-F238E27FC236}">
                <a16:creationId xmlns:a16="http://schemas.microsoft.com/office/drawing/2014/main" id="{7DD9AFA8-D017-D2D1-2945-3485B2ACAA4C}"/>
              </a:ext>
            </a:extLst>
          </p:cNvPr>
          <p:cNvSpPr txBox="1"/>
          <p:nvPr/>
        </p:nvSpPr>
        <p:spPr>
          <a:xfrm>
            <a:off x="6364719" y="2260147"/>
            <a:ext cx="1800493" cy="738664"/>
          </a:xfrm>
          <a:prstGeom prst="rect">
            <a:avLst/>
          </a:prstGeom>
          <a:noFill/>
        </p:spPr>
        <p:txBody>
          <a:bodyPr wrap="none" rtlCol="0">
            <a:spAutoFit/>
          </a:bodyPr>
          <a:lstStyle/>
          <a:p>
            <a:pPr algn="ctr"/>
            <a:r>
              <a:rPr lang="ja-JP" altLang="en-US" sz="1400">
                <a:latin typeface="Meiryo UI" panose="020B0604030504040204" pitchFamily="50" charset="-128"/>
                <a:ea typeface="Meiryo UI" panose="020B0604030504040204" pitchFamily="50" charset="-128"/>
              </a:rPr>
              <a:t>（Ｃ）特別療養費</a:t>
            </a:r>
            <a:endParaRPr lang="en-US" altLang="ja-JP" sz="1400">
              <a:latin typeface="Meiryo UI" panose="020B0604030504040204" pitchFamily="50" charset="-128"/>
              <a:ea typeface="Meiryo UI" panose="020B0604030504040204" pitchFamily="50" charset="-128"/>
            </a:endParaRPr>
          </a:p>
          <a:p>
            <a:pPr algn="ctr"/>
            <a:r>
              <a:rPr lang="ja-JP" altLang="en-US" sz="1400">
                <a:latin typeface="Meiryo UI" panose="020B0604030504040204" pitchFamily="50" charset="-128"/>
                <a:ea typeface="Meiryo UI" panose="020B0604030504040204" pitchFamily="50" charset="-128"/>
              </a:rPr>
              <a:t>支給対象者非該当日</a:t>
            </a:r>
            <a:endParaRPr lang="en-US" altLang="ja-JP" sz="1400">
              <a:latin typeface="Meiryo UI" panose="020B0604030504040204" pitchFamily="50" charset="-128"/>
              <a:ea typeface="Meiryo UI" panose="020B0604030504040204" pitchFamily="50" charset="-128"/>
            </a:endParaRPr>
          </a:p>
          <a:p>
            <a:pPr algn="ct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R8.11.15</a:t>
            </a:r>
            <a:r>
              <a:rPr lang="ja-JP" altLang="en-US" sz="1400">
                <a:latin typeface="Meiryo UI" panose="020B0604030504040204" pitchFamily="50" charset="-128"/>
                <a:ea typeface="Meiryo UI" panose="020B0604030504040204" pitchFamily="50" charset="-128"/>
              </a:rPr>
              <a:t>）</a:t>
            </a:r>
            <a:endParaRPr kumimoji="1" lang="ja-JP" altLang="en-US" sz="1400">
              <a:latin typeface="Meiryo UI" panose="020B0604030504040204" pitchFamily="50" charset="-128"/>
              <a:ea typeface="Meiryo UI" panose="020B0604030504040204" pitchFamily="50" charset="-128"/>
            </a:endParaRPr>
          </a:p>
        </p:txBody>
      </p:sp>
      <p:graphicFrame>
        <p:nvGraphicFramePr>
          <p:cNvPr id="76" name="表 75">
            <a:extLst>
              <a:ext uri="{FF2B5EF4-FFF2-40B4-BE49-F238E27FC236}">
                <a16:creationId xmlns:a16="http://schemas.microsoft.com/office/drawing/2014/main" id="{76A16197-4E9C-24C8-0049-DF2E8780C480}"/>
              </a:ext>
            </a:extLst>
          </p:cNvPr>
          <p:cNvGraphicFramePr>
            <a:graphicFrameLocks noGrp="1"/>
          </p:cNvGraphicFramePr>
          <p:nvPr>
            <p:extLst>
              <p:ext uri="{D42A27DB-BD31-4B8C-83A1-F6EECF244321}">
                <p14:modId xmlns:p14="http://schemas.microsoft.com/office/powerpoint/2010/main" val="702348611"/>
              </p:ext>
            </p:extLst>
          </p:nvPr>
        </p:nvGraphicFramePr>
        <p:xfrm>
          <a:off x="250032" y="3740509"/>
          <a:ext cx="3708000" cy="745200"/>
        </p:xfrm>
        <a:graphic>
          <a:graphicData uri="http://schemas.openxmlformats.org/drawingml/2006/table">
            <a:tbl>
              <a:tblPr firstRow="1" bandRow="1">
                <a:tableStyleId>{5C22544A-7EE6-4342-B048-85BDC9FD1C3A}</a:tableStyleId>
              </a:tblPr>
              <a:tblGrid>
                <a:gridCol w="504000">
                  <a:extLst>
                    <a:ext uri="{9D8B030D-6E8A-4147-A177-3AD203B41FA5}">
                      <a16:colId xmlns:a16="http://schemas.microsoft.com/office/drawing/2014/main" val="1378886830"/>
                    </a:ext>
                  </a:extLst>
                </a:gridCol>
                <a:gridCol w="504000">
                  <a:extLst>
                    <a:ext uri="{9D8B030D-6E8A-4147-A177-3AD203B41FA5}">
                      <a16:colId xmlns:a16="http://schemas.microsoft.com/office/drawing/2014/main" val="2460679"/>
                    </a:ext>
                  </a:extLst>
                </a:gridCol>
                <a:gridCol w="900000">
                  <a:extLst>
                    <a:ext uri="{9D8B030D-6E8A-4147-A177-3AD203B41FA5}">
                      <a16:colId xmlns:a16="http://schemas.microsoft.com/office/drawing/2014/main" val="2110176841"/>
                    </a:ext>
                  </a:extLst>
                </a:gridCol>
                <a:gridCol w="900000">
                  <a:extLst>
                    <a:ext uri="{9D8B030D-6E8A-4147-A177-3AD203B41FA5}">
                      <a16:colId xmlns:a16="http://schemas.microsoft.com/office/drawing/2014/main" val="924501250"/>
                    </a:ext>
                  </a:extLst>
                </a:gridCol>
                <a:gridCol w="900000">
                  <a:extLst>
                    <a:ext uri="{9D8B030D-6E8A-4147-A177-3AD203B41FA5}">
                      <a16:colId xmlns:a16="http://schemas.microsoft.com/office/drawing/2014/main" val="1640624057"/>
                    </a:ext>
                  </a:extLst>
                </a:gridCol>
              </a:tblGrid>
              <a:tr h="370840">
                <a:tc>
                  <a:txBody>
                    <a:bodyPr/>
                    <a:lstStyle/>
                    <a:p>
                      <a:pPr algn="ctr"/>
                      <a:r>
                        <a:rPr kumimoji="1" lang="ja-JP" altLang="en-US" sz="1200">
                          <a:latin typeface="Meiryo UI" panose="020B0604030504040204" pitchFamily="50" charset="-128"/>
                          <a:ea typeface="Meiryo UI" panose="020B0604030504040204" pitchFamily="50" charset="-128"/>
                        </a:rPr>
                        <a:t>履歴</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順番</a:t>
                      </a:r>
                    </a:p>
                  </a:txBody>
                  <a:tcPr/>
                </a:tc>
                <a:tc>
                  <a:txBody>
                    <a:bodyPr/>
                    <a:lstStyle/>
                    <a:p>
                      <a:pPr algn="ctr"/>
                      <a:r>
                        <a:rPr kumimoji="1" lang="ja-JP" altLang="en-US" sz="1200">
                          <a:latin typeface="Meiryo UI" panose="020B0604030504040204" pitchFamily="50" charset="-128"/>
                          <a:ea typeface="Meiryo UI" panose="020B0604030504040204" pitchFamily="50" charset="-128"/>
                        </a:rPr>
                        <a:t>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区分</a:t>
                      </a:r>
                    </a:p>
                  </a:txBody>
                  <a:tcPr/>
                </a:tc>
                <a:tc>
                  <a:txBody>
                    <a:bodyPr/>
                    <a:lstStyle/>
                    <a:p>
                      <a:pPr algn="ctr"/>
                      <a:r>
                        <a:rPr kumimoji="1" lang="ja-JP" altLang="en-US" sz="1200">
                          <a:latin typeface="Meiryo UI" panose="020B0604030504040204" pitchFamily="50" charset="-128"/>
                          <a:ea typeface="Meiryo UI" panose="020B0604030504040204" pitchFamily="50" charset="-128"/>
                        </a:rPr>
                        <a:t>有効</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期限</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取得日</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喪失日</a:t>
                      </a:r>
                    </a:p>
                  </a:txBody>
                  <a:tcPr/>
                </a:tc>
                <a:extLst>
                  <a:ext uri="{0D108BD9-81ED-4DB2-BD59-A6C34878D82A}">
                    <a16:rowId xmlns:a16="http://schemas.microsoft.com/office/drawing/2014/main" val="2218521027"/>
                  </a:ext>
                </a:extLst>
              </a:tr>
              <a:tr h="288000">
                <a:tc>
                  <a:txBody>
                    <a:bodyPr/>
                    <a:lstStyle/>
                    <a:p>
                      <a:pPr algn="ctr"/>
                      <a:r>
                        <a:rPr kumimoji="1" lang="ja-JP" altLang="en-US" sz="1200">
                          <a:latin typeface="Meiryo UI" panose="020B0604030504040204" pitchFamily="50" charset="-128"/>
                          <a:ea typeface="Meiryo UI" panose="020B0604030504040204" pitchFamily="50" charset="-128"/>
                        </a:rPr>
                        <a:t>１</a:t>
                      </a: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R7.1.1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extLst>
                  <a:ext uri="{0D108BD9-81ED-4DB2-BD59-A6C34878D82A}">
                    <a16:rowId xmlns:a16="http://schemas.microsoft.com/office/drawing/2014/main" val="2284435197"/>
                  </a:ext>
                </a:extLst>
              </a:tr>
            </a:tbl>
          </a:graphicData>
        </a:graphic>
      </p:graphicFrame>
      <p:graphicFrame>
        <p:nvGraphicFramePr>
          <p:cNvPr id="79" name="表 78">
            <a:extLst>
              <a:ext uri="{FF2B5EF4-FFF2-40B4-BE49-F238E27FC236}">
                <a16:creationId xmlns:a16="http://schemas.microsoft.com/office/drawing/2014/main" id="{A38B9AE7-DF5A-AD34-012D-FAE3FEB50E4C}"/>
              </a:ext>
            </a:extLst>
          </p:cNvPr>
          <p:cNvGraphicFramePr>
            <a:graphicFrameLocks noGrp="1"/>
          </p:cNvGraphicFramePr>
          <p:nvPr>
            <p:extLst>
              <p:ext uri="{D42A27DB-BD31-4B8C-83A1-F6EECF244321}">
                <p14:modId xmlns:p14="http://schemas.microsoft.com/office/powerpoint/2010/main" val="3137697990"/>
              </p:ext>
            </p:extLst>
          </p:nvPr>
        </p:nvGraphicFramePr>
        <p:xfrm>
          <a:off x="462454" y="4880425"/>
          <a:ext cx="3708000" cy="1033200"/>
        </p:xfrm>
        <a:graphic>
          <a:graphicData uri="http://schemas.openxmlformats.org/drawingml/2006/table">
            <a:tbl>
              <a:tblPr firstRow="1" bandRow="1">
                <a:tableStyleId>{5C22544A-7EE6-4342-B048-85BDC9FD1C3A}</a:tableStyleId>
              </a:tblPr>
              <a:tblGrid>
                <a:gridCol w="504000">
                  <a:extLst>
                    <a:ext uri="{9D8B030D-6E8A-4147-A177-3AD203B41FA5}">
                      <a16:colId xmlns:a16="http://schemas.microsoft.com/office/drawing/2014/main" val="1378886830"/>
                    </a:ext>
                  </a:extLst>
                </a:gridCol>
                <a:gridCol w="504000">
                  <a:extLst>
                    <a:ext uri="{9D8B030D-6E8A-4147-A177-3AD203B41FA5}">
                      <a16:colId xmlns:a16="http://schemas.microsoft.com/office/drawing/2014/main" val="2460679"/>
                    </a:ext>
                  </a:extLst>
                </a:gridCol>
                <a:gridCol w="900000">
                  <a:extLst>
                    <a:ext uri="{9D8B030D-6E8A-4147-A177-3AD203B41FA5}">
                      <a16:colId xmlns:a16="http://schemas.microsoft.com/office/drawing/2014/main" val="2110176841"/>
                    </a:ext>
                  </a:extLst>
                </a:gridCol>
                <a:gridCol w="900000">
                  <a:extLst>
                    <a:ext uri="{9D8B030D-6E8A-4147-A177-3AD203B41FA5}">
                      <a16:colId xmlns:a16="http://schemas.microsoft.com/office/drawing/2014/main" val="924501250"/>
                    </a:ext>
                  </a:extLst>
                </a:gridCol>
                <a:gridCol w="900000">
                  <a:extLst>
                    <a:ext uri="{9D8B030D-6E8A-4147-A177-3AD203B41FA5}">
                      <a16:colId xmlns:a16="http://schemas.microsoft.com/office/drawing/2014/main" val="1640624057"/>
                    </a:ext>
                  </a:extLst>
                </a:gridCol>
              </a:tblGrid>
              <a:tr h="370840">
                <a:tc>
                  <a:txBody>
                    <a:bodyPr/>
                    <a:lstStyle/>
                    <a:p>
                      <a:pPr algn="ctr"/>
                      <a:r>
                        <a:rPr kumimoji="1" lang="ja-JP" altLang="en-US" sz="1200">
                          <a:latin typeface="Meiryo UI" panose="020B0604030504040204" pitchFamily="50" charset="-128"/>
                          <a:ea typeface="Meiryo UI" panose="020B0604030504040204" pitchFamily="50" charset="-128"/>
                        </a:rPr>
                        <a:t>履歴</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順番</a:t>
                      </a:r>
                    </a:p>
                  </a:txBody>
                  <a:tcPr/>
                </a:tc>
                <a:tc>
                  <a:txBody>
                    <a:bodyPr/>
                    <a:lstStyle/>
                    <a:p>
                      <a:pPr algn="ctr"/>
                      <a:r>
                        <a:rPr kumimoji="1" lang="ja-JP" altLang="en-US" sz="1200">
                          <a:latin typeface="Meiryo UI" panose="020B0604030504040204" pitchFamily="50" charset="-128"/>
                          <a:ea typeface="Meiryo UI" panose="020B0604030504040204" pitchFamily="50" charset="-128"/>
                        </a:rPr>
                        <a:t>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区分</a:t>
                      </a:r>
                    </a:p>
                  </a:txBody>
                  <a:tcPr/>
                </a:tc>
                <a:tc>
                  <a:txBody>
                    <a:bodyPr/>
                    <a:lstStyle/>
                    <a:p>
                      <a:pPr algn="ctr"/>
                      <a:r>
                        <a:rPr kumimoji="1" lang="ja-JP" altLang="en-US" sz="1200">
                          <a:latin typeface="Meiryo UI" panose="020B0604030504040204" pitchFamily="50" charset="-128"/>
                          <a:ea typeface="Meiryo UI" panose="020B0604030504040204" pitchFamily="50" charset="-128"/>
                        </a:rPr>
                        <a:t>有効</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期限</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取得日</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喪失日</a:t>
                      </a:r>
                    </a:p>
                  </a:txBody>
                  <a:tcPr/>
                </a:tc>
                <a:extLst>
                  <a:ext uri="{0D108BD9-81ED-4DB2-BD59-A6C34878D82A}">
                    <a16:rowId xmlns:a16="http://schemas.microsoft.com/office/drawing/2014/main" val="2218521027"/>
                  </a:ext>
                </a:extLst>
              </a:tr>
              <a:tr h="288000">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１</a:t>
                      </a: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R8.7.31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R7.1.1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extLst>
                  <a:ext uri="{0D108BD9-81ED-4DB2-BD59-A6C34878D82A}">
                    <a16:rowId xmlns:a16="http://schemas.microsoft.com/office/drawing/2014/main" val="2284435197"/>
                  </a:ext>
                </a:extLst>
              </a:tr>
              <a:tr h="288000">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3</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（空欄）</a:t>
                      </a:r>
                      <a:endParaRPr kumimoji="1" lang="en-US" altLang="ja-JP" sz="120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a:solidFill>
                            <a:schemeClr val="tx1"/>
                          </a:solidFill>
                          <a:latin typeface="Meiryo UI" panose="020B0604030504040204" pitchFamily="50" charset="-128"/>
                          <a:ea typeface="Meiryo UI" panose="020B0604030504040204" pitchFamily="50" charset="-128"/>
                        </a:rPr>
                        <a:t>R7.1.1</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extLst>
                  <a:ext uri="{0D108BD9-81ED-4DB2-BD59-A6C34878D82A}">
                    <a16:rowId xmlns:a16="http://schemas.microsoft.com/office/drawing/2014/main" val="2257857978"/>
                  </a:ext>
                </a:extLst>
              </a:tr>
            </a:tbl>
          </a:graphicData>
        </a:graphic>
      </p:graphicFrame>
      <p:graphicFrame>
        <p:nvGraphicFramePr>
          <p:cNvPr id="83" name="表 82">
            <a:extLst>
              <a:ext uri="{FF2B5EF4-FFF2-40B4-BE49-F238E27FC236}">
                <a16:creationId xmlns:a16="http://schemas.microsoft.com/office/drawing/2014/main" id="{FDA67E9D-C01F-56B9-1F12-1BC1313712F6}"/>
              </a:ext>
            </a:extLst>
          </p:cNvPr>
          <p:cNvGraphicFramePr>
            <a:graphicFrameLocks noGrp="1"/>
          </p:cNvGraphicFramePr>
          <p:nvPr>
            <p:extLst>
              <p:ext uri="{D42A27DB-BD31-4B8C-83A1-F6EECF244321}">
                <p14:modId xmlns:p14="http://schemas.microsoft.com/office/powerpoint/2010/main" val="4014271326"/>
              </p:ext>
            </p:extLst>
          </p:nvPr>
        </p:nvGraphicFramePr>
        <p:xfrm>
          <a:off x="4582690" y="3740509"/>
          <a:ext cx="3708000" cy="1321200"/>
        </p:xfrm>
        <a:graphic>
          <a:graphicData uri="http://schemas.openxmlformats.org/drawingml/2006/table">
            <a:tbl>
              <a:tblPr firstRow="1" bandRow="1">
                <a:tableStyleId>{5C22544A-7EE6-4342-B048-85BDC9FD1C3A}</a:tableStyleId>
              </a:tblPr>
              <a:tblGrid>
                <a:gridCol w="504000">
                  <a:extLst>
                    <a:ext uri="{9D8B030D-6E8A-4147-A177-3AD203B41FA5}">
                      <a16:colId xmlns:a16="http://schemas.microsoft.com/office/drawing/2014/main" val="1378886830"/>
                    </a:ext>
                  </a:extLst>
                </a:gridCol>
                <a:gridCol w="504000">
                  <a:extLst>
                    <a:ext uri="{9D8B030D-6E8A-4147-A177-3AD203B41FA5}">
                      <a16:colId xmlns:a16="http://schemas.microsoft.com/office/drawing/2014/main" val="2460679"/>
                    </a:ext>
                  </a:extLst>
                </a:gridCol>
                <a:gridCol w="900000">
                  <a:extLst>
                    <a:ext uri="{9D8B030D-6E8A-4147-A177-3AD203B41FA5}">
                      <a16:colId xmlns:a16="http://schemas.microsoft.com/office/drawing/2014/main" val="2110176841"/>
                    </a:ext>
                  </a:extLst>
                </a:gridCol>
                <a:gridCol w="900000">
                  <a:extLst>
                    <a:ext uri="{9D8B030D-6E8A-4147-A177-3AD203B41FA5}">
                      <a16:colId xmlns:a16="http://schemas.microsoft.com/office/drawing/2014/main" val="924501250"/>
                    </a:ext>
                  </a:extLst>
                </a:gridCol>
                <a:gridCol w="900000">
                  <a:extLst>
                    <a:ext uri="{9D8B030D-6E8A-4147-A177-3AD203B41FA5}">
                      <a16:colId xmlns:a16="http://schemas.microsoft.com/office/drawing/2014/main" val="1640624057"/>
                    </a:ext>
                  </a:extLst>
                </a:gridCol>
              </a:tblGrid>
              <a:tr h="370840">
                <a:tc>
                  <a:txBody>
                    <a:bodyPr/>
                    <a:lstStyle/>
                    <a:p>
                      <a:pPr algn="ctr"/>
                      <a:r>
                        <a:rPr kumimoji="1" lang="ja-JP" altLang="en-US" sz="1200">
                          <a:latin typeface="Meiryo UI" panose="020B0604030504040204" pitchFamily="50" charset="-128"/>
                          <a:ea typeface="Meiryo UI" panose="020B0604030504040204" pitchFamily="50" charset="-128"/>
                        </a:rPr>
                        <a:t>履歴</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順番</a:t>
                      </a:r>
                    </a:p>
                  </a:txBody>
                  <a:tcPr/>
                </a:tc>
                <a:tc>
                  <a:txBody>
                    <a:bodyPr/>
                    <a:lstStyle/>
                    <a:p>
                      <a:pPr algn="ctr"/>
                      <a:r>
                        <a:rPr kumimoji="1" lang="ja-JP" altLang="en-US" sz="1200">
                          <a:latin typeface="Meiryo UI" panose="020B0604030504040204" pitchFamily="50" charset="-128"/>
                          <a:ea typeface="Meiryo UI" panose="020B0604030504040204" pitchFamily="50" charset="-128"/>
                        </a:rPr>
                        <a:t>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区分</a:t>
                      </a:r>
                    </a:p>
                  </a:txBody>
                  <a:tcPr/>
                </a:tc>
                <a:tc>
                  <a:txBody>
                    <a:bodyPr/>
                    <a:lstStyle/>
                    <a:p>
                      <a:pPr algn="ctr"/>
                      <a:r>
                        <a:rPr kumimoji="1" lang="ja-JP" altLang="en-US" sz="1200">
                          <a:latin typeface="Meiryo UI" panose="020B0604030504040204" pitchFamily="50" charset="-128"/>
                          <a:ea typeface="Meiryo UI" panose="020B0604030504040204" pitchFamily="50" charset="-128"/>
                        </a:rPr>
                        <a:t>有効</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期限</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取得日</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喪失日</a:t>
                      </a:r>
                    </a:p>
                  </a:txBody>
                  <a:tcPr/>
                </a:tc>
                <a:extLst>
                  <a:ext uri="{0D108BD9-81ED-4DB2-BD59-A6C34878D82A}">
                    <a16:rowId xmlns:a16="http://schemas.microsoft.com/office/drawing/2014/main" val="2218521027"/>
                  </a:ext>
                </a:extLst>
              </a:tr>
              <a:tr h="288000">
                <a:tc>
                  <a:txBody>
                    <a:bodyPr/>
                    <a:lstStyle/>
                    <a:p>
                      <a:pPr algn="ctr"/>
                      <a:r>
                        <a:rPr kumimoji="1" lang="ja-JP" altLang="en-US" sz="1200">
                          <a:latin typeface="Meiryo UI" panose="020B0604030504040204" pitchFamily="50" charset="-128"/>
                          <a:ea typeface="Meiryo UI" panose="020B0604030504040204" pitchFamily="50" charset="-128"/>
                        </a:rPr>
                        <a:t>１</a:t>
                      </a:r>
                    </a:p>
                  </a:txBody>
                  <a:tcPr>
                    <a:solidFill>
                      <a:schemeClr val="bg1">
                        <a:lumMod val="7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R8.7.31</a:t>
                      </a:r>
                      <a:endParaRPr kumimoji="1" lang="ja-JP" altLang="en-US" sz="1200">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R7.1.1</a:t>
                      </a:r>
                      <a:endParaRPr kumimoji="1" lang="ja-JP" altLang="en-US" sz="1200">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（空欄）</a:t>
                      </a:r>
                    </a:p>
                  </a:txBody>
                  <a:tcPr>
                    <a:solidFill>
                      <a:schemeClr val="bg1">
                        <a:lumMod val="75000"/>
                      </a:schemeClr>
                    </a:solidFill>
                  </a:tcPr>
                </a:tc>
                <a:extLst>
                  <a:ext uri="{0D108BD9-81ED-4DB2-BD59-A6C34878D82A}">
                    <a16:rowId xmlns:a16="http://schemas.microsoft.com/office/drawing/2014/main" val="2284435197"/>
                  </a:ext>
                </a:extLst>
              </a:tr>
              <a:tr h="288000">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3</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R8.11.14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dirty="0">
                          <a:solidFill>
                            <a:schemeClr val="tx1"/>
                          </a:solidFill>
                          <a:latin typeface="Meiryo UI" panose="020B0604030504040204" pitchFamily="50" charset="-128"/>
                          <a:ea typeface="Meiryo UI" panose="020B0604030504040204" pitchFamily="50" charset="-128"/>
                        </a:rPr>
                        <a:t>R7.1.1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extLst>
                  <a:ext uri="{0D108BD9-81ED-4DB2-BD59-A6C34878D82A}">
                    <a16:rowId xmlns:a16="http://schemas.microsoft.com/office/drawing/2014/main" val="3984872825"/>
                  </a:ext>
                </a:extLst>
              </a:tr>
              <a:tr h="288000">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3</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1</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（空欄）</a:t>
                      </a: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R7.1.1</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Meiryo UI" panose="020B0604030504040204" pitchFamily="50" charset="-128"/>
                          <a:ea typeface="Meiryo UI" panose="020B0604030504040204" pitchFamily="50" charset="-128"/>
                        </a:rPr>
                        <a:t>（空欄）</a:t>
                      </a:r>
                    </a:p>
                  </a:txBody>
                  <a:tcPr/>
                </a:tc>
                <a:extLst>
                  <a:ext uri="{0D108BD9-81ED-4DB2-BD59-A6C34878D82A}">
                    <a16:rowId xmlns:a16="http://schemas.microsoft.com/office/drawing/2014/main" val="4109075765"/>
                  </a:ext>
                </a:extLst>
              </a:tr>
            </a:tbl>
          </a:graphicData>
        </a:graphic>
      </p:graphicFrame>
      <p:cxnSp>
        <p:nvCxnSpPr>
          <p:cNvPr id="85" name="直線コネクタ 84">
            <a:extLst>
              <a:ext uri="{FF2B5EF4-FFF2-40B4-BE49-F238E27FC236}">
                <a16:creationId xmlns:a16="http://schemas.microsoft.com/office/drawing/2014/main" id="{6D201964-0DDB-70F0-FC30-0F2C491DBB65}"/>
              </a:ext>
            </a:extLst>
          </p:cNvPr>
          <p:cNvCxnSpPr>
            <a:cxnSpLocks/>
          </p:cNvCxnSpPr>
          <p:nvPr/>
        </p:nvCxnSpPr>
        <p:spPr>
          <a:xfrm>
            <a:off x="8860658" y="2941993"/>
            <a:ext cx="0" cy="286325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6" name="テキスト ボックス 85">
            <a:extLst>
              <a:ext uri="{FF2B5EF4-FFF2-40B4-BE49-F238E27FC236}">
                <a16:creationId xmlns:a16="http://schemas.microsoft.com/office/drawing/2014/main" id="{1D1DCADA-1C63-5CAC-B51E-ED7B223CE15C}"/>
              </a:ext>
            </a:extLst>
          </p:cNvPr>
          <p:cNvSpPr txBox="1"/>
          <p:nvPr/>
        </p:nvSpPr>
        <p:spPr>
          <a:xfrm>
            <a:off x="8072623" y="2260147"/>
            <a:ext cx="1576073" cy="523220"/>
          </a:xfrm>
          <a:prstGeom prst="rect">
            <a:avLst/>
          </a:prstGeom>
          <a:noFill/>
        </p:spPr>
        <p:txBody>
          <a:bodyPr wrap="none" rtlCol="0">
            <a:spAutoFit/>
          </a:bodyPr>
          <a:lstStyle/>
          <a:p>
            <a:pPr algn="ct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）適用終了日</a:t>
            </a:r>
            <a:endParaRPr lang="en-US" altLang="ja-JP" sz="1400">
              <a:latin typeface="Meiryo UI" panose="020B0604030504040204" pitchFamily="50" charset="-128"/>
              <a:ea typeface="Meiryo UI" panose="020B0604030504040204" pitchFamily="50" charset="-128"/>
            </a:endParaRPr>
          </a:p>
          <a:p>
            <a:pPr algn="ct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R9.3.31</a:t>
            </a:r>
            <a:r>
              <a:rPr kumimoji="1" lang="ja-JP" altLang="en-US" sz="1400">
                <a:latin typeface="Meiryo UI" panose="020B0604030504040204" pitchFamily="50" charset="-128"/>
                <a:ea typeface="Meiryo UI" panose="020B0604030504040204" pitchFamily="50" charset="-128"/>
              </a:rPr>
              <a:t>）</a:t>
            </a:r>
          </a:p>
        </p:txBody>
      </p:sp>
      <p:sp>
        <p:nvSpPr>
          <p:cNvPr id="62" name="矢印: 右 61">
            <a:extLst>
              <a:ext uri="{FF2B5EF4-FFF2-40B4-BE49-F238E27FC236}">
                <a16:creationId xmlns:a16="http://schemas.microsoft.com/office/drawing/2014/main" id="{F425BD8A-FD7A-80AC-1424-0027E313E995}"/>
              </a:ext>
            </a:extLst>
          </p:cNvPr>
          <p:cNvSpPr/>
          <p:nvPr/>
        </p:nvSpPr>
        <p:spPr>
          <a:xfrm>
            <a:off x="1569660" y="3050086"/>
            <a:ext cx="7307905" cy="360000"/>
          </a:xfrm>
          <a:prstGeom prst="rightArrow">
            <a:avLst>
              <a:gd name="adj1" fmla="val 100000"/>
              <a:gd name="adj2" fmla="val 54721"/>
            </a:avLst>
          </a:prstGeom>
          <a:solidFill>
            <a:schemeClr val="bg2">
              <a:lumMod val="9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050"/>
              <a:t>　　　　　　　国保資格期間</a:t>
            </a:r>
          </a:p>
        </p:txBody>
      </p:sp>
      <p:sp>
        <p:nvSpPr>
          <p:cNvPr id="63" name="矢印: 右 62">
            <a:extLst>
              <a:ext uri="{FF2B5EF4-FFF2-40B4-BE49-F238E27FC236}">
                <a16:creationId xmlns:a16="http://schemas.microsoft.com/office/drawing/2014/main" id="{BCADF86D-28A4-E3A9-0351-277145D01067}"/>
              </a:ext>
            </a:extLst>
          </p:cNvPr>
          <p:cNvSpPr/>
          <p:nvPr/>
        </p:nvSpPr>
        <p:spPr>
          <a:xfrm>
            <a:off x="4048319" y="3136679"/>
            <a:ext cx="3199740" cy="360000"/>
          </a:xfrm>
          <a:prstGeom prst="rightArrow">
            <a:avLst>
              <a:gd name="adj1" fmla="val 100000"/>
              <a:gd name="adj2" fmla="val 54721"/>
            </a:avLst>
          </a:prstGeom>
          <a:solidFill>
            <a:schemeClr val="accent6">
              <a:lumMod val="20000"/>
              <a:lumOff val="80000"/>
            </a:schemeClr>
          </a:solidFill>
          <a:ln>
            <a:solidFill>
              <a:schemeClr val="accent6">
                <a:lumMod val="60000"/>
                <a:lumOff val="4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50"/>
              <a:t>特別療養費支給対象者期間</a:t>
            </a:r>
          </a:p>
        </p:txBody>
      </p:sp>
      <p:graphicFrame>
        <p:nvGraphicFramePr>
          <p:cNvPr id="89" name="表 88">
            <a:extLst>
              <a:ext uri="{FF2B5EF4-FFF2-40B4-BE49-F238E27FC236}">
                <a16:creationId xmlns:a16="http://schemas.microsoft.com/office/drawing/2014/main" id="{4AC611B7-7A18-D7DA-7028-D631EE19C5E0}"/>
              </a:ext>
            </a:extLst>
          </p:cNvPr>
          <p:cNvGraphicFramePr>
            <a:graphicFrameLocks noGrp="1"/>
          </p:cNvGraphicFramePr>
          <p:nvPr>
            <p:extLst>
              <p:ext uri="{D42A27DB-BD31-4B8C-83A1-F6EECF244321}">
                <p14:modId xmlns:p14="http://schemas.microsoft.com/office/powerpoint/2010/main" val="37888781"/>
              </p:ext>
            </p:extLst>
          </p:nvPr>
        </p:nvGraphicFramePr>
        <p:xfrm>
          <a:off x="5743923" y="5390469"/>
          <a:ext cx="3708000" cy="1321200"/>
        </p:xfrm>
        <a:graphic>
          <a:graphicData uri="http://schemas.openxmlformats.org/drawingml/2006/table">
            <a:tbl>
              <a:tblPr firstRow="1" bandRow="1">
                <a:tableStyleId>{5C22544A-7EE6-4342-B048-85BDC9FD1C3A}</a:tableStyleId>
              </a:tblPr>
              <a:tblGrid>
                <a:gridCol w="504000">
                  <a:extLst>
                    <a:ext uri="{9D8B030D-6E8A-4147-A177-3AD203B41FA5}">
                      <a16:colId xmlns:a16="http://schemas.microsoft.com/office/drawing/2014/main" val="1378886830"/>
                    </a:ext>
                  </a:extLst>
                </a:gridCol>
                <a:gridCol w="504000">
                  <a:extLst>
                    <a:ext uri="{9D8B030D-6E8A-4147-A177-3AD203B41FA5}">
                      <a16:colId xmlns:a16="http://schemas.microsoft.com/office/drawing/2014/main" val="2460679"/>
                    </a:ext>
                  </a:extLst>
                </a:gridCol>
                <a:gridCol w="900000">
                  <a:extLst>
                    <a:ext uri="{9D8B030D-6E8A-4147-A177-3AD203B41FA5}">
                      <a16:colId xmlns:a16="http://schemas.microsoft.com/office/drawing/2014/main" val="2110176841"/>
                    </a:ext>
                  </a:extLst>
                </a:gridCol>
                <a:gridCol w="900000">
                  <a:extLst>
                    <a:ext uri="{9D8B030D-6E8A-4147-A177-3AD203B41FA5}">
                      <a16:colId xmlns:a16="http://schemas.microsoft.com/office/drawing/2014/main" val="924501250"/>
                    </a:ext>
                  </a:extLst>
                </a:gridCol>
                <a:gridCol w="900000">
                  <a:extLst>
                    <a:ext uri="{9D8B030D-6E8A-4147-A177-3AD203B41FA5}">
                      <a16:colId xmlns:a16="http://schemas.microsoft.com/office/drawing/2014/main" val="1640624057"/>
                    </a:ext>
                  </a:extLst>
                </a:gridCol>
              </a:tblGrid>
              <a:tr h="370840">
                <a:tc>
                  <a:txBody>
                    <a:bodyPr/>
                    <a:lstStyle/>
                    <a:p>
                      <a:pPr algn="ctr"/>
                      <a:r>
                        <a:rPr kumimoji="1" lang="ja-JP" altLang="en-US" sz="1200">
                          <a:latin typeface="Meiryo UI" panose="020B0604030504040204" pitchFamily="50" charset="-128"/>
                          <a:ea typeface="Meiryo UI" panose="020B0604030504040204" pitchFamily="50" charset="-128"/>
                        </a:rPr>
                        <a:t>履歴</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順番</a:t>
                      </a:r>
                    </a:p>
                  </a:txBody>
                  <a:tcPr/>
                </a:tc>
                <a:tc>
                  <a:txBody>
                    <a:bodyPr/>
                    <a:lstStyle/>
                    <a:p>
                      <a:pPr algn="ctr"/>
                      <a:r>
                        <a:rPr kumimoji="1" lang="ja-JP" altLang="en-US" sz="1200">
                          <a:latin typeface="Meiryo UI" panose="020B0604030504040204" pitchFamily="50" charset="-128"/>
                          <a:ea typeface="Meiryo UI" panose="020B0604030504040204" pitchFamily="50" charset="-128"/>
                        </a:rPr>
                        <a:t>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区分</a:t>
                      </a:r>
                    </a:p>
                  </a:txBody>
                  <a:tcPr/>
                </a:tc>
                <a:tc>
                  <a:txBody>
                    <a:bodyPr/>
                    <a:lstStyle/>
                    <a:p>
                      <a:pPr algn="ctr"/>
                      <a:r>
                        <a:rPr kumimoji="1" lang="ja-JP" altLang="en-US" sz="1200">
                          <a:latin typeface="Meiryo UI" panose="020B0604030504040204" pitchFamily="50" charset="-128"/>
                          <a:ea typeface="Meiryo UI" panose="020B0604030504040204" pitchFamily="50" charset="-128"/>
                        </a:rPr>
                        <a:t>有効</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期限</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取得日</a:t>
                      </a:r>
                    </a:p>
                  </a:txBody>
                  <a:tcPr/>
                </a:tc>
                <a:tc>
                  <a:txBody>
                    <a:bodyPr/>
                    <a:lstStyle/>
                    <a:p>
                      <a:pPr algn="ctr"/>
                      <a:r>
                        <a:rPr kumimoji="1" lang="ja-JP" altLang="en-US" sz="1200">
                          <a:latin typeface="Meiryo UI" panose="020B0604030504040204" pitchFamily="50" charset="-128"/>
                          <a:ea typeface="Meiryo UI" panose="020B0604030504040204" pitchFamily="50" charset="-128"/>
                        </a:rPr>
                        <a:t>資格</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喪失日</a:t>
                      </a:r>
                    </a:p>
                  </a:txBody>
                  <a:tcPr/>
                </a:tc>
                <a:extLst>
                  <a:ext uri="{0D108BD9-81ED-4DB2-BD59-A6C34878D82A}">
                    <a16:rowId xmlns:a16="http://schemas.microsoft.com/office/drawing/2014/main" val="2218521027"/>
                  </a:ext>
                </a:extLst>
              </a:tr>
              <a:tr h="288000">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１</a:t>
                      </a:r>
                    </a:p>
                  </a:txBody>
                  <a:tcPr>
                    <a:solidFill>
                      <a:schemeClr val="bg1">
                        <a:lumMod val="75000"/>
                      </a:schemeClr>
                    </a:solidFill>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1</a:t>
                      </a:r>
                      <a:endParaRPr kumimoji="1" lang="ja-JP" altLang="en-US" sz="1200">
                        <a:solidFill>
                          <a:schemeClr val="tx1"/>
                        </a:solidFill>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R8.7.31</a:t>
                      </a:r>
                      <a:endParaRPr kumimoji="1" lang="ja-JP" altLang="en-US" sz="1200">
                        <a:solidFill>
                          <a:schemeClr val="tx1"/>
                        </a:solidFill>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R7.1.1</a:t>
                      </a:r>
                      <a:endParaRPr kumimoji="1" lang="ja-JP" altLang="en-US" sz="1200">
                        <a:solidFill>
                          <a:schemeClr val="tx1"/>
                        </a:solidFill>
                        <a:latin typeface="Meiryo UI" panose="020B0604030504040204" pitchFamily="50" charset="-128"/>
                        <a:ea typeface="Meiryo UI" panose="020B0604030504040204" pitchFamily="50" charset="-128"/>
                      </a:endParaRPr>
                    </a:p>
                  </a:txBody>
                  <a:tcP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a:solidFill>
                            <a:schemeClr val="tx1"/>
                          </a:solidFill>
                          <a:latin typeface="Meiryo UI" panose="020B0604030504040204" pitchFamily="50" charset="-128"/>
                          <a:ea typeface="Meiryo UI" panose="020B0604030504040204" pitchFamily="50" charset="-128"/>
                        </a:rPr>
                        <a:t>R9.3.31</a:t>
                      </a:r>
                      <a:endParaRPr kumimoji="1" lang="ja-JP" altLang="en-US" sz="1200">
                        <a:solidFill>
                          <a:schemeClr val="tx1"/>
                        </a:solidFill>
                        <a:latin typeface="Meiryo UI" panose="020B0604030504040204" pitchFamily="50" charset="-128"/>
                        <a:ea typeface="Meiryo UI" panose="020B0604030504040204" pitchFamily="50" charset="-128"/>
                      </a:endParaRPr>
                    </a:p>
                  </a:txBody>
                  <a:tcPr>
                    <a:solidFill>
                      <a:schemeClr val="bg1">
                        <a:lumMod val="75000"/>
                      </a:schemeClr>
                    </a:solidFill>
                  </a:tcPr>
                </a:tc>
                <a:extLst>
                  <a:ext uri="{0D108BD9-81ED-4DB2-BD59-A6C34878D82A}">
                    <a16:rowId xmlns:a16="http://schemas.microsoft.com/office/drawing/2014/main" val="2284435197"/>
                  </a:ext>
                </a:extLst>
              </a:tr>
              <a:tr h="288000">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3</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R8.11.14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a:solidFill>
                            <a:schemeClr val="tx1"/>
                          </a:solidFill>
                          <a:latin typeface="Meiryo UI" panose="020B0604030504040204" pitchFamily="50" charset="-128"/>
                          <a:ea typeface="Meiryo UI" panose="020B0604030504040204" pitchFamily="50" charset="-128"/>
                        </a:rPr>
                        <a:t>R7.1.1</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a:solidFill>
                            <a:schemeClr val="tx1"/>
                          </a:solidFill>
                          <a:latin typeface="Meiryo UI" panose="020B0604030504040204" pitchFamily="50" charset="-128"/>
                          <a:ea typeface="Meiryo UI" panose="020B0604030504040204" pitchFamily="50" charset="-128"/>
                        </a:rPr>
                        <a:t>R9.3.31</a:t>
                      </a:r>
                      <a:endParaRPr kumimoji="1" lang="ja-JP" altLang="en-US" sz="120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984872825"/>
                  </a:ext>
                </a:extLst>
              </a:tr>
              <a:tr h="288000">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3</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R9.3.30</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R7.1.1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R9.3.31</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109075765"/>
                  </a:ext>
                </a:extLst>
              </a:tr>
            </a:tbl>
          </a:graphicData>
        </a:graphic>
      </p:graphicFrame>
      <p:sp>
        <p:nvSpPr>
          <p:cNvPr id="92" name="テキスト ボックス 91">
            <a:extLst>
              <a:ext uri="{FF2B5EF4-FFF2-40B4-BE49-F238E27FC236}">
                <a16:creationId xmlns:a16="http://schemas.microsoft.com/office/drawing/2014/main" id="{4CE06A80-266F-BEAB-A303-9B3C49F982BE}"/>
              </a:ext>
            </a:extLst>
          </p:cNvPr>
          <p:cNvSpPr txBox="1"/>
          <p:nvPr/>
        </p:nvSpPr>
        <p:spPr>
          <a:xfrm>
            <a:off x="177808" y="4635287"/>
            <a:ext cx="2800767" cy="276999"/>
          </a:xfrm>
          <a:prstGeom prst="rect">
            <a:avLst/>
          </a:prstGeom>
          <a:noFill/>
        </p:spPr>
        <p:txBody>
          <a:bodyPr wrap="none" rtlCol="0">
            <a:spAutoFit/>
          </a:bodyPr>
          <a:lstStyle/>
          <a:p>
            <a:pPr algn="ctr"/>
            <a:r>
              <a:rPr lang="ja-JP" altLang="en-US" sz="1200">
                <a:latin typeface="Meiryo UI" panose="020B0604030504040204" pitchFamily="50" charset="-128"/>
                <a:ea typeface="Meiryo UI" panose="020B0604030504040204" pitchFamily="50" charset="-128"/>
              </a:rPr>
              <a:t>（Ｂ）特別療養費支給対象者該当時点</a:t>
            </a:r>
            <a:endParaRPr lang="en-US" altLang="ja-JP" sz="1200">
              <a:latin typeface="Meiryo UI" panose="020B0604030504040204" pitchFamily="50" charset="-128"/>
              <a:ea typeface="Meiryo UI" panose="020B0604030504040204" pitchFamily="50" charset="-128"/>
            </a:endParaRPr>
          </a:p>
        </p:txBody>
      </p:sp>
      <p:sp>
        <p:nvSpPr>
          <p:cNvPr id="93" name="テキスト ボックス 92">
            <a:extLst>
              <a:ext uri="{FF2B5EF4-FFF2-40B4-BE49-F238E27FC236}">
                <a16:creationId xmlns:a16="http://schemas.microsoft.com/office/drawing/2014/main" id="{5AD156A1-EC56-FD73-1C9C-CF6F1F7DC760}"/>
              </a:ext>
            </a:extLst>
          </p:cNvPr>
          <p:cNvSpPr txBox="1"/>
          <p:nvPr/>
        </p:nvSpPr>
        <p:spPr>
          <a:xfrm>
            <a:off x="0" y="3512150"/>
            <a:ext cx="1569660" cy="276999"/>
          </a:xfrm>
          <a:prstGeom prst="rect">
            <a:avLst/>
          </a:prstGeom>
          <a:noFill/>
        </p:spPr>
        <p:txBody>
          <a:bodyPr wrap="none" rtlCol="0">
            <a:spAutoFit/>
          </a:bodyPr>
          <a:lstStyle/>
          <a:p>
            <a:pPr algn="ctr"/>
            <a:r>
              <a:rPr lang="ja-JP" altLang="en-US" sz="1200">
                <a:latin typeface="Meiryo UI" panose="020B0604030504040204" pitchFamily="50" charset="-128"/>
                <a:ea typeface="Meiryo UI" panose="020B0604030504040204" pitchFamily="50" charset="-128"/>
              </a:rPr>
              <a:t>（Ａ）適用開始時点</a:t>
            </a:r>
            <a:endParaRPr lang="en-US" altLang="ja-JP" sz="1200">
              <a:latin typeface="Meiryo UI" panose="020B0604030504040204" pitchFamily="50" charset="-128"/>
              <a:ea typeface="Meiryo UI" panose="020B0604030504040204" pitchFamily="50" charset="-128"/>
            </a:endParaRPr>
          </a:p>
        </p:txBody>
      </p:sp>
      <p:sp>
        <p:nvSpPr>
          <p:cNvPr id="94" name="テキスト ボックス 93">
            <a:extLst>
              <a:ext uri="{FF2B5EF4-FFF2-40B4-BE49-F238E27FC236}">
                <a16:creationId xmlns:a16="http://schemas.microsoft.com/office/drawing/2014/main" id="{D6FAAA31-BB1E-4595-17A6-DC22A0D1FCDD}"/>
              </a:ext>
            </a:extLst>
          </p:cNvPr>
          <p:cNvSpPr txBox="1"/>
          <p:nvPr/>
        </p:nvSpPr>
        <p:spPr>
          <a:xfrm>
            <a:off x="4312166" y="3507758"/>
            <a:ext cx="2954655" cy="276999"/>
          </a:xfrm>
          <a:prstGeom prst="rect">
            <a:avLst/>
          </a:prstGeom>
          <a:noFill/>
        </p:spPr>
        <p:txBody>
          <a:bodyPr wrap="none" rtlCol="0">
            <a:spAutoFit/>
          </a:bodyPr>
          <a:lstStyle/>
          <a:p>
            <a:pPr algn="ctr"/>
            <a:r>
              <a:rPr lang="ja-JP" altLang="en-US" sz="1200">
                <a:latin typeface="Meiryo UI" panose="020B0604030504040204" pitchFamily="50" charset="-128"/>
                <a:ea typeface="Meiryo UI" panose="020B0604030504040204" pitchFamily="50" charset="-128"/>
              </a:rPr>
              <a:t>（Ｃ）特別療養費支給対象者非該当時点</a:t>
            </a:r>
            <a:endParaRPr lang="en-US" altLang="ja-JP" sz="1200">
              <a:latin typeface="Meiryo UI" panose="020B0604030504040204" pitchFamily="50" charset="-128"/>
              <a:ea typeface="Meiryo UI" panose="020B0604030504040204" pitchFamily="50" charset="-128"/>
            </a:endParaRPr>
          </a:p>
        </p:txBody>
      </p:sp>
      <p:sp>
        <p:nvSpPr>
          <p:cNvPr id="95" name="テキスト ボックス 94">
            <a:extLst>
              <a:ext uri="{FF2B5EF4-FFF2-40B4-BE49-F238E27FC236}">
                <a16:creationId xmlns:a16="http://schemas.microsoft.com/office/drawing/2014/main" id="{13C290DA-80EE-15E0-6E2B-CA4ABD80F924}"/>
              </a:ext>
            </a:extLst>
          </p:cNvPr>
          <p:cNvSpPr txBox="1"/>
          <p:nvPr/>
        </p:nvSpPr>
        <p:spPr>
          <a:xfrm>
            <a:off x="5336911" y="5151848"/>
            <a:ext cx="1569661" cy="276999"/>
          </a:xfrm>
          <a:prstGeom prst="rect">
            <a:avLst/>
          </a:prstGeom>
          <a:noFill/>
        </p:spPr>
        <p:txBody>
          <a:bodyPr wrap="none" rtlCol="0">
            <a:spAutoFit/>
          </a:bodyPr>
          <a:lstStyle/>
          <a:p>
            <a:pPr algn="ctr"/>
            <a:r>
              <a:rPr lang="ja-JP" altLang="en-US" sz="1200">
                <a:latin typeface="Meiryo UI" panose="020B0604030504040204" pitchFamily="50" charset="-128"/>
                <a:ea typeface="Meiryo UI" panose="020B0604030504040204" pitchFamily="50" charset="-128"/>
              </a:rPr>
              <a:t>（Ｄ）適用終了時点</a:t>
            </a:r>
            <a:endParaRPr lang="en-US" altLang="ja-JP" sz="12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41C41766-F1BE-63C3-A71C-8F87BBA2EB06}"/>
              </a:ext>
            </a:extLst>
          </p:cNvPr>
          <p:cNvSpPr txBox="1"/>
          <p:nvPr/>
        </p:nvSpPr>
        <p:spPr>
          <a:xfrm>
            <a:off x="1253217" y="6057982"/>
            <a:ext cx="4494020" cy="461665"/>
          </a:xfrm>
          <a:prstGeom prst="rect">
            <a:avLst/>
          </a:prstGeom>
          <a:noFill/>
        </p:spPr>
        <p:txBody>
          <a:bodyPr wrap="square" rtlCol="0">
            <a:spAutoFit/>
          </a:bodyPr>
          <a:lstStyle/>
          <a:p>
            <a:pPr marL="88900" indent="-88900"/>
            <a:r>
              <a:rPr lang="ja-JP" altLang="en-US" sz="1200" dirty="0">
                <a:latin typeface="Meiryo UI" panose="020B0604030504040204" pitchFamily="50" charset="-128"/>
                <a:ea typeface="Meiryo UI" panose="020B0604030504040204" pitchFamily="50" charset="-128"/>
              </a:rPr>
              <a:t>補足①　「資格情報」は、「資格取得日」＋「証区分」（キー）ごとに</a:t>
            </a:r>
            <a:endParaRPr lang="en-US" altLang="ja-JP" sz="1200" dirty="0">
              <a:latin typeface="Meiryo UI" panose="020B0604030504040204" pitchFamily="50" charset="-128"/>
              <a:ea typeface="Meiryo UI" panose="020B0604030504040204" pitchFamily="50" charset="-128"/>
            </a:endParaRPr>
          </a:p>
          <a:p>
            <a:pPr marL="88900" indent="-88900"/>
            <a:r>
              <a:rPr lang="ja-JP" altLang="en-US" sz="1200" dirty="0">
                <a:latin typeface="Meiryo UI" panose="020B0604030504040204" pitchFamily="50" charset="-128"/>
                <a:ea typeface="Meiryo UI" panose="020B0604030504040204" pitchFamily="50" charset="-128"/>
              </a:rPr>
              <a:t>最新の情報しか保持できず、履歴順番１のデータは副本登録されない。</a:t>
            </a:r>
            <a:endParaRPr lang="en-US" altLang="ja-JP" sz="1200" dirty="0">
              <a:latin typeface="Meiryo UI" panose="020B0604030504040204" pitchFamily="50" charset="-128"/>
              <a:ea typeface="Meiryo UI" panose="020B0604030504040204" pitchFamily="50" charset="-128"/>
            </a:endParaRPr>
          </a:p>
        </p:txBody>
      </p:sp>
      <p:cxnSp>
        <p:nvCxnSpPr>
          <p:cNvPr id="4" name="直線矢印コネクタ 3">
            <a:extLst>
              <a:ext uri="{FF2B5EF4-FFF2-40B4-BE49-F238E27FC236}">
                <a16:creationId xmlns:a16="http://schemas.microsoft.com/office/drawing/2014/main" id="{AECCAC55-CCBE-AB4E-0D2D-9DC2B21FB075}"/>
              </a:ext>
            </a:extLst>
          </p:cNvPr>
          <p:cNvCxnSpPr>
            <a:cxnSpLocks/>
            <a:endCxn id="83" idx="1"/>
          </p:cNvCxnSpPr>
          <p:nvPr/>
        </p:nvCxnSpPr>
        <p:spPr>
          <a:xfrm flipV="1">
            <a:off x="4306660" y="4401109"/>
            <a:ext cx="276030" cy="16499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直線矢印コネクタ 6">
            <a:extLst>
              <a:ext uri="{FF2B5EF4-FFF2-40B4-BE49-F238E27FC236}">
                <a16:creationId xmlns:a16="http://schemas.microsoft.com/office/drawing/2014/main" id="{7B2D2024-29D1-3395-FAEB-2F3F6F077FB0}"/>
              </a:ext>
            </a:extLst>
          </p:cNvPr>
          <p:cNvCxnSpPr>
            <a:cxnSpLocks/>
          </p:cNvCxnSpPr>
          <p:nvPr/>
        </p:nvCxnSpPr>
        <p:spPr>
          <a:xfrm flipV="1">
            <a:off x="4335432" y="5960877"/>
            <a:ext cx="1454061" cy="901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18834DC9-B214-BA0F-C1ED-36BAAF883147}"/>
              </a:ext>
            </a:extLst>
          </p:cNvPr>
          <p:cNvCxnSpPr/>
          <p:nvPr/>
        </p:nvCxnSpPr>
        <p:spPr>
          <a:xfrm>
            <a:off x="5620683" y="5991276"/>
            <a:ext cx="403795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658CC589-6D16-F9E8-1270-34841634DF98}"/>
              </a:ext>
            </a:extLst>
          </p:cNvPr>
          <p:cNvCxnSpPr/>
          <p:nvPr/>
        </p:nvCxnSpPr>
        <p:spPr>
          <a:xfrm>
            <a:off x="4454614" y="4343171"/>
            <a:ext cx="4037952"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0963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
          <p:cNvSpPr txBox="1"/>
          <p:nvPr/>
        </p:nvSpPr>
        <p:spPr>
          <a:xfrm>
            <a:off x="704528" y="548680"/>
            <a:ext cx="8424936" cy="57606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2400">
                <a:solidFill>
                  <a:schemeClr val="tx1"/>
                </a:solidFill>
                <a:latin typeface="Meiryo UI" panose="020B0604030504040204" pitchFamily="50" charset="-128"/>
                <a:ea typeface="Meiryo UI" panose="020B0604030504040204" pitchFamily="50" charset="-128"/>
                <a:cs typeface="Meiryo UI" panose="020B0604030504040204" pitchFamily="50" charset="-128"/>
              </a:rPr>
              <a:t>（空白ページ）</a:t>
            </a: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23D4FF1E-7BC8-AA9E-CF09-A3FD7FAA5B5E}"/>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21</a:t>
            </a:fld>
            <a:endParaRPr kumimoji="1" lang="ja-JP" altLang="en-US"/>
          </a:p>
        </p:txBody>
      </p:sp>
    </p:spTree>
    <p:extLst>
      <p:ext uri="{BB962C8B-B14F-4D97-AF65-F5344CB8AC3E}">
        <p14:creationId xmlns:p14="http://schemas.microsoft.com/office/powerpoint/2010/main" val="3246760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16496" y="3013501"/>
            <a:ext cx="9273480" cy="830997"/>
          </a:xfrm>
          <a:prstGeom prst="rect">
            <a:avLst/>
          </a:prstGeom>
          <a:noFill/>
        </p:spPr>
        <p:txBody>
          <a:bodyPr wrap="square"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４．マイナンバーカードの健康保険証 利用登録に関する連携について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４．１　</a:t>
            </a:r>
            <a:r>
              <a:rPr lang="ja-JP" altLang="en-US" sz="1600">
                <a:latin typeface="Meiryo UI" panose="020B0604030504040204" pitchFamily="50" charset="-128"/>
                <a:ea typeface="Meiryo UI" panose="020B0604030504040204" pitchFamily="50" charset="-128"/>
                <a:cs typeface="メイリオ" panose="020B0604030504040204" pitchFamily="50" charset="-128"/>
              </a:rPr>
              <a:t>利用登録情報について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４．２　利用登録（解除）情報について　　　</a:t>
            </a:r>
          </a:p>
        </p:txBody>
      </p:sp>
      <p:sp>
        <p:nvSpPr>
          <p:cNvPr id="6" name="スライド番号プレースホルダー 1">
            <a:extLst>
              <a:ext uri="{FF2B5EF4-FFF2-40B4-BE49-F238E27FC236}">
                <a16:creationId xmlns:a16="http://schemas.microsoft.com/office/drawing/2014/main" id="{60E7FE0D-37D4-D2C5-38F1-93A7349C2A71}"/>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22</a:t>
            </a:fld>
            <a:endParaRPr kumimoji="1" lang="ja-JP" altLang="en-US"/>
          </a:p>
        </p:txBody>
      </p:sp>
    </p:spTree>
    <p:extLst>
      <p:ext uri="{BB962C8B-B14F-4D97-AF65-F5344CB8AC3E}">
        <p14:creationId xmlns:p14="http://schemas.microsoft.com/office/powerpoint/2010/main" val="15235379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062093"/>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４．１　</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利用登録情報について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（１）利用登録情報に関するデータ連携について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降、被保険者に対しては、マイナポータルにおけるマイナンバーカードの健康保険証利用登録（以下、「利用登録」という。）の状況に応じて資格確認書または資格情報のお知らせを交付する必要がある。このため、市町村にて被保険者の利用登録の有無が判るよう、オンライン資格確認システムおよび医療機関向け中間サーバ（以下、「実施機関」という。）から、国保総合システムを介し「初回登録・有効期限状況一覧ファイル」が連携され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施行日を迎えるにあたっては、標準システムに「初回登録・有効期限状況一覧ファイル」の取り込みを行う必要がある。（令和</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6</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年</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11</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月予定）</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23</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４．マイナンバーカードの健康保険証 利用登録に関する連携について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5" name="表 4">
            <a:extLst>
              <a:ext uri="{FF2B5EF4-FFF2-40B4-BE49-F238E27FC236}">
                <a16:creationId xmlns:a16="http://schemas.microsoft.com/office/drawing/2014/main" id="{4F85B8C5-51B1-03A1-1F4D-50A182C27BAA}"/>
              </a:ext>
            </a:extLst>
          </p:cNvPr>
          <p:cNvGraphicFramePr>
            <a:graphicFrameLocks noGrp="1"/>
          </p:cNvGraphicFramePr>
          <p:nvPr>
            <p:extLst>
              <p:ext uri="{D42A27DB-BD31-4B8C-83A1-F6EECF244321}">
                <p14:modId xmlns:p14="http://schemas.microsoft.com/office/powerpoint/2010/main" val="1965606554"/>
              </p:ext>
            </p:extLst>
          </p:nvPr>
        </p:nvGraphicFramePr>
        <p:xfrm>
          <a:off x="551521" y="3089870"/>
          <a:ext cx="9043456" cy="2743200"/>
        </p:xfrm>
        <a:graphic>
          <a:graphicData uri="http://schemas.openxmlformats.org/drawingml/2006/table">
            <a:tbl>
              <a:tblPr firstRow="1" bandRow="1">
                <a:tableStyleId>{5C22544A-7EE6-4342-B048-85BDC9FD1C3A}</a:tableStyleId>
              </a:tblPr>
              <a:tblGrid>
                <a:gridCol w="397843">
                  <a:extLst>
                    <a:ext uri="{9D8B030D-6E8A-4147-A177-3AD203B41FA5}">
                      <a16:colId xmlns:a16="http://schemas.microsoft.com/office/drawing/2014/main" val="3163783277"/>
                    </a:ext>
                  </a:extLst>
                </a:gridCol>
                <a:gridCol w="743249">
                  <a:extLst>
                    <a:ext uri="{9D8B030D-6E8A-4147-A177-3AD203B41FA5}">
                      <a16:colId xmlns:a16="http://schemas.microsoft.com/office/drawing/2014/main" val="3389315431"/>
                    </a:ext>
                  </a:extLst>
                </a:gridCol>
                <a:gridCol w="1264596">
                  <a:extLst>
                    <a:ext uri="{9D8B030D-6E8A-4147-A177-3AD203B41FA5}">
                      <a16:colId xmlns:a16="http://schemas.microsoft.com/office/drawing/2014/main" val="3209255601"/>
                    </a:ext>
                  </a:extLst>
                </a:gridCol>
                <a:gridCol w="2918297">
                  <a:extLst>
                    <a:ext uri="{9D8B030D-6E8A-4147-A177-3AD203B41FA5}">
                      <a16:colId xmlns:a16="http://schemas.microsoft.com/office/drawing/2014/main" val="2347673567"/>
                    </a:ext>
                  </a:extLst>
                </a:gridCol>
                <a:gridCol w="2509737">
                  <a:extLst>
                    <a:ext uri="{9D8B030D-6E8A-4147-A177-3AD203B41FA5}">
                      <a16:colId xmlns:a16="http://schemas.microsoft.com/office/drawing/2014/main" val="626605044"/>
                    </a:ext>
                  </a:extLst>
                </a:gridCol>
                <a:gridCol w="1209734">
                  <a:extLst>
                    <a:ext uri="{9D8B030D-6E8A-4147-A177-3AD203B41FA5}">
                      <a16:colId xmlns:a16="http://schemas.microsoft.com/office/drawing/2014/main" val="346262267"/>
                    </a:ext>
                  </a:extLst>
                </a:gridCol>
              </a:tblGrid>
              <a:tr h="169639">
                <a:tc>
                  <a:txBody>
                    <a:bodyPr/>
                    <a:lstStyle/>
                    <a:p>
                      <a:r>
                        <a:rPr kumimoji="1" lang="ja-JP" altLang="en-US" sz="1200">
                          <a:latin typeface="Meiryo UI" panose="020B0604030504040204" pitchFamily="50" charset="-128"/>
                          <a:ea typeface="Meiryo UI" panose="020B0604030504040204" pitchFamily="50" charset="-128"/>
                        </a:rPr>
                        <a:t>項番</a:t>
                      </a:r>
                    </a:p>
                  </a:txBody>
                  <a:tcPr/>
                </a:tc>
                <a:tc>
                  <a:txBody>
                    <a:bodyPr/>
                    <a:lstStyle/>
                    <a:p>
                      <a:r>
                        <a:rPr kumimoji="1" lang="ja-JP" altLang="en-US" sz="1200">
                          <a:latin typeface="Meiryo UI" panose="020B0604030504040204" pitchFamily="50" charset="-128"/>
                          <a:ea typeface="Meiryo UI" panose="020B0604030504040204" pitchFamily="50" charset="-128"/>
                        </a:rPr>
                        <a:t>連携</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サイクル</a:t>
                      </a:r>
                    </a:p>
                  </a:txBody>
                  <a:tcPr/>
                </a:tc>
                <a:tc>
                  <a:txBody>
                    <a:bodyPr/>
                    <a:lstStyle/>
                    <a:p>
                      <a:r>
                        <a:rPr kumimoji="1" lang="ja-JP" altLang="en-US" sz="1200">
                          <a:latin typeface="Meiryo UI" panose="020B0604030504040204" pitchFamily="50" charset="-128"/>
                          <a:ea typeface="Meiryo UI" panose="020B0604030504040204" pitchFamily="50" charset="-128"/>
                        </a:rPr>
                        <a:t>連携元</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⇒連携先</a:t>
                      </a:r>
                    </a:p>
                  </a:txBody>
                  <a:tcPr/>
                </a:tc>
                <a:tc>
                  <a:txBody>
                    <a:bodyPr/>
                    <a:lstStyle/>
                    <a:p>
                      <a:r>
                        <a:rPr kumimoji="1" lang="ja-JP" altLang="en-US" sz="1200" dirty="0">
                          <a:latin typeface="Meiryo UI" panose="020B0604030504040204" pitchFamily="50" charset="-128"/>
                          <a:ea typeface="Meiryo UI" panose="020B0604030504040204" pitchFamily="50" charset="-128"/>
                        </a:rPr>
                        <a:t>連携内容</a:t>
                      </a:r>
                    </a:p>
                  </a:txBody>
                  <a:tcPr/>
                </a:tc>
                <a:tc>
                  <a:txBody>
                    <a:bodyPr/>
                    <a:lstStyle/>
                    <a:p>
                      <a:r>
                        <a:rPr kumimoji="1" lang="ja-JP" altLang="en-US" sz="1200">
                          <a:latin typeface="Meiryo UI" panose="020B0604030504040204" pitchFamily="50" charset="-128"/>
                          <a:ea typeface="Meiryo UI" panose="020B0604030504040204" pitchFamily="50" charset="-128"/>
                        </a:rPr>
                        <a:t>主な用途</a:t>
                      </a:r>
                    </a:p>
                  </a:txBody>
                  <a:tcPr/>
                </a:tc>
                <a:tc>
                  <a:txBody>
                    <a:bodyPr/>
                    <a:lstStyle/>
                    <a:p>
                      <a:r>
                        <a:rPr kumimoji="1" lang="ja-JP" altLang="en-US" sz="1200">
                          <a:latin typeface="Meiryo UI" panose="020B0604030504040204" pitchFamily="50" charset="-128"/>
                          <a:ea typeface="Meiryo UI" panose="020B0604030504040204" pitchFamily="50" charset="-128"/>
                        </a:rPr>
                        <a:t>備考</a:t>
                      </a:r>
                    </a:p>
                  </a:txBody>
                  <a:tcPr/>
                </a:tc>
                <a:extLst>
                  <a:ext uri="{0D108BD9-81ED-4DB2-BD59-A6C34878D82A}">
                    <a16:rowId xmlns:a16="http://schemas.microsoft.com/office/drawing/2014/main" val="759471240"/>
                  </a:ext>
                </a:extLst>
              </a:tr>
              <a:tr h="434095">
                <a:tc rowSpan="2">
                  <a:txBody>
                    <a:bodyPr/>
                    <a:lstStyle/>
                    <a:p>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a:tc>
                <a:tc rowSpan="2">
                  <a:txBody>
                    <a:bodyPr/>
                    <a:lstStyle/>
                    <a:p>
                      <a:r>
                        <a:rPr kumimoji="1" lang="ja-JP" altLang="en-US" sz="1200">
                          <a:latin typeface="Meiryo UI" panose="020B0604030504040204" pitchFamily="50" charset="-128"/>
                          <a:ea typeface="Meiryo UI" panose="020B0604030504040204" pitchFamily="50" charset="-128"/>
                        </a:rPr>
                        <a:t>月次</a:t>
                      </a:r>
                    </a:p>
                  </a:txBody>
                  <a:tcPr/>
                </a:tc>
                <a:tc rowSpan="2">
                  <a:txBody>
                    <a:bodyPr/>
                    <a:lstStyle/>
                    <a:p>
                      <a:r>
                        <a:rPr kumimoji="1" lang="ja-JP" altLang="en-US" sz="1200" dirty="0">
                          <a:latin typeface="Meiryo UI" panose="020B0604030504040204" pitchFamily="50" charset="-128"/>
                          <a:ea typeface="Meiryo UI" panose="020B0604030504040204" pitchFamily="50" charset="-128"/>
                        </a:rPr>
                        <a:t>実施機関</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⇒国保総合システム</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⇒標準システム</a:t>
                      </a:r>
                      <a:endParaRPr kumimoji="1" lang="en-US" altLang="ja-JP" sz="1200" dirty="0">
                        <a:latin typeface="Meiryo UI" panose="020B0604030504040204" pitchFamily="50" charset="-128"/>
                        <a:ea typeface="Meiryo UI" panose="020B0604030504040204" pitchFamily="50" charset="-128"/>
                      </a:endParaRPr>
                    </a:p>
                  </a:txBody>
                  <a:tcPr/>
                </a:tc>
                <a:tc>
                  <a:txBody>
                    <a:bodyPr/>
                    <a:lstStyle/>
                    <a:p>
                      <a:r>
                        <a:rPr kumimoji="1" lang="ja-JP" altLang="en-US" sz="1200" dirty="0">
                          <a:latin typeface="Meiryo UI" panose="020B0604030504040204" pitchFamily="50" charset="-128"/>
                          <a:ea typeface="Meiryo UI" panose="020B0604030504040204" pitchFamily="50" charset="-128"/>
                        </a:rPr>
                        <a:t>利用登録情報</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・マイナポータルにて、マイナンバーカードの健康</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　保険証利用登録を行ったか否か</a:t>
                      </a:r>
                      <a:endParaRPr kumimoji="1" lang="en-US" altLang="ja-JP" sz="1200" dirty="0">
                        <a:latin typeface="Meiryo UI" panose="020B0604030504040204" pitchFamily="50" charset="-128"/>
                        <a:ea typeface="Meiryo UI" panose="020B0604030504040204" pitchFamily="50" charset="-128"/>
                      </a:endParaRPr>
                    </a:p>
                  </a:txBody>
                  <a:tcPr>
                    <a:lnB w="12700" cap="flat" cmpd="sng" algn="ctr">
                      <a:solidFill>
                        <a:schemeClr val="bg1"/>
                      </a:solidFill>
                      <a:prstDash val="dash"/>
                      <a:round/>
                      <a:headEnd type="none" w="med" len="med"/>
                      <a:tailEnd type="none" w="med" len="med"/>
                    </a:lnB>
                    <a:solidFill>
                      <a:srgbClr val="CDE0E8"/>
                    </a:solidFill>
                  </a:tcPr>
                </a:tc>
                <a:tc>
                  <a:txBody>
                    <a:bodyPr/>
                    <a:lstStyle/>
                    <a:p>
                      <a:pPr marL="85725" indent="-85725"/>
                      <a:r>
                        <a:rPr kumimoji="1" lang="ja-JP" altLang="en-US" sz="1200">
                          <a:latin typeface="Meiryo UI" panose="020B0604030504040204" pitchFamily="50" charset="-128"/>
                          <a:ea typeface="Meiryo UI" panose="020B0604030504040204" pitchFamily="50" charset="-128"/>
                        </a:rPr>
                        <a:t>・ 資格確認書の職権交付、または、資格情報のお知らせの交付</a:t>
                      </a:r>
                      <a:endParaRPr kumimoji="1" lang="en-US" altLang="ja-JP" sz="1200">
                        <a:latin typeface="Meiryo UI" panose="020B0604030504040204" pitchFamily="50" charset="-128"/>
                        <a:ea typeface="Meiryo UI" panose="020B0604030504040204" pitchFamily="50" charset="-128"/>
                      </a:endParaRPr>
                    </a:p>
                  </a:txBody>
                  <a:tcPr>
                    <a:lnB w="12700" cap="flat" cmpd="sng" algn="ctr">
                      <a:solidFill>
                        <a:schemeClr val="bg1"/>
                      </a:solidFill>
                      <a:prstDash val="dash"/>
                      <a:round/>
                      <a:headEnd type="none" w="med" len="med"/>
                      <a:tailEnd type="none" w="med" len="med"/>
                    </a:lnB>
                  </a:tcPr>
                </a:tc>
                <a:tc>
                  <a:txBody>
                    <a:bodyPr/>
                    <a:lstStyle/>
                    <a:p>
                      <a:endParaRPr kumimoji="1" lang="ja-JP" altLang="en-US" sz="1200">
                        <a:latin typeface="Meiryo UI" panose="020B0604030504040204" pitchFamily="50" charset="-128"/>
                        <a:ea typeface="Meiryo UI" panose="020B0604030504040204" pitchFamily="50" charset="-128"/>
                      </a:endParaRPr>
                    </a:p>
                  </a:txBody>
                  <a:tcPr>
                    <a:lnB w="12700" cap="flat" cmpd="sng" algn="ctr">
                      <a:solidFill>
                        <a:schemeClr val="bg1"/>
                      </a:solidFill>
                      <a:prstDash val="dash"/>
                      <a:round/>
                      <a:headEnd type="none" w="med" len="med"/>
                      <a:tailEnd type="none" w="med" len="med"/>
                    </a:lnB>
                  </a:tcPr>
                </a:tc>
                <a:extLst>
                  <a:ext uri="{0D108BD9-81ED-4DB2-BD59-A6C34878D82A}">
                    <a16:rowId xmlns:a16="http://schemas.microsoft.com/office/drawing/2014/main" val="2102391860"/>
                  </a:ext>
                </a:extLst>
              </a:tr>
              <a:tr h="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200" dirty="0">
                          <a:latin typeface="Meiryo UI" panose="020B0604030504040204" pitchFamily="50" charset="-128"/>
                          <a:ea typeface="Meiryo UI" panose="020B0604030504040204" pitchFamily="50" charset="-128"/>
                        </a:rPr>
                        <a:t>カード有効期限情報</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・マイナンバーカードの証明書有効期限切れに</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　関する情報</a:t>
                      </a:r>
                      <a:endParaRPr kumimoji="1" lang="en-US" altLang="ja-JP" sz="1200" dirty="0">
                        <a:latin typeface="Meiryo UI" panose="020B0604030504040204" pitchFamily="50" charset="-128"/>
                        <a:ea typeface="Meiryo UI" panose="020B0604030504040204" pitchFamily="50" charset="-128"/>
                      </a:endParaRPr>
                    </a:p>
                  </a:txBody>
                  <a:tcPr>
                    <a:lnT w="12700" cap="flat" cmpd="sng" algn="ctr">
                      <a:solidFill>
                        <a:schemeClr val="bg1"/>
                      </a:solidFill>
                      <a:prstDash val="dash"/>
                      <a:round/>
                      <a:headEnd type="none" w="med" len="med"/>
                      <a:tailEnd type="none" w="med" len="med"/>
                    </a:lnT>
                    <a:solidFill>
                      <a:srgbClr val="CDE0E8"/>
                    </a:solidFill>
                  </a:tcPr>
                </a:tc>
                <a:tc>
                  <a:txBody>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・カードの有効期限が切れた被保険者に対する資格確認書の職権交付</a:t>
                      </a:r>
                      <a:endParaRPr kumimoji="1" lang="en-US" altLang="ja-JP" sz="1200">
                        <a:latin typeface="Meiryo UI" panose="020B0604030504040204" pitchFamily="50" charset="-128"/>
                        <a:ea typeface="Meiryo UI" panose="020B0604030504040204" pitchFamily="50" charset="-128"/>
                      </a:endParaRPr>
                    </a:p>
                  </a:txBody>
                  <a:tcPr>
                    <a:lnT w="12700" cap="flat" cmpd="sng" algn="ctr">
                      <a:solidFill>
                        <a:schemeClr val="bg1"/>
                      </a:solidFill>
                      <a:prstDash val="dash"/>
                      <a:round/>
                      <a:headEnd type="none" w="med" len="med"/>
                      <a:tailEnd type="none" w="med" len="med"/>
                    </a:lnT>
                    <a:solidFill>
                      <a:srgbClr val="CDE0E8"/>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lnT w="12700" cap="flat" cmpd="sng" algn="ctr">
                      <a:solidFill>
                        <a:schemeClr val="bg1"/>
                      </a:solidFill>
                      <a:prstDash val="dash"/>
                      <a:round/>
                      <a:headEnd type="none" w="med" len="med"/>
                      <a:tailEnd type="none" w="med" len="med"/>
                    </a:lnT>
                    <a:solidFill>
                      <a:srgbClr val="CDE0E8"/>
                    </a:solidFill>
                  </a:tcPr>
                </a:tc>
                <a:extLst>
                  <a:ext uri="{0D108BD9-81ED-4DB2-BD59-A6C34878D82A}">
                    <a16:rowId xmlns:a16="http://schemas.microsoft.com/office/drawing/2014/main" val="2585492728"/>
                  </a:ext>
                </a:extLst>
              </a:tr>
              <a:tr h="0">
                <a:tc>
                  <a:txBody>
                    <a:bodyPr/>
                    <a:lstStyle/>
                    <a:p>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a:solidFill>
                      <a:srgbClr val="E8F0F4"/>
                    </a:solidFill>
                  </a:tcPr>
                </a:tc>
                <a:tc>
                  <a:txBody>
                    <a:bodyPr/>
                    <a:lstStyle/>
                    <a:p>
                      <a:r>
                        <a:rPr kumimoji="1" lang="ja-JP" altLang="en-US" sz="1200">
                          <a:latin typeface="Meiryo UI" panose="020B0604030504040204" pitchFamily="50" charset="-128"/>
                          <a:ea typeface="Meiryo UI" panose="020B0604030504040204" pitchFamily="50" charset="-128"/>
                        </a:rPr>
                        <a:t>日次</a:t>
                      </a:r>
                    </a:p>
                  </a:txBody>
                  <a:tcPr>
                    <a:solidFill>
                      <a:srgbClr val="E8F0F4"/>
                    </a:solidFill>
                  </a:tcPr>
                </a:tc>
                <a:tc>
                  <a:txBody>
                    <a:bodyPr/>
                    <a:lstStyle/>
                    <a:p>
                      <a:r>
                        <a:rPr kumimoji="1" lang="ja-JP" altLang="en-US" sz="1200">
                          <a:latin typeface="Meiryo UI" panose="020B0604030504040204" pitchFamily="50" charset="-128"/>
                          <a:ea typeface="Meiryo UI" panose="020B0604030504040204" pitchFamily="50" charset="-128"/>
                        </a:rPr>
                        <a:t>実施機関</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⇒国保総合システム</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⇒標準システム</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txBody>
                  <a:tcPr>
                    <a:solidFill>
                      <a:srgbClr val="E8F0F4"/>
                    </a:solidFill>
                  </a:tcPr>
                </a:tc>
                <a:tc>
                  <a:txBody>
                    <a:bodyPr/>
                    <a:lstStyle/>
                    <a:p>
                      <a:r>
                        <a:rPr kumimoji="1" lang="ja-JP" altLang="en-US" sz="1200" dirty="0">
                          <a:latin typeface="Meiryo UI" panose="020B0604030504040204" pitchFamily="50" charset="-128"/>
                          <a:ea typeface="Meiryo UI" panose="020B0604030504040204" pitchFamily="50" charset="-128"/>
                        </a:rPr>
                        <a:t>カード返納情報</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・マイナンバーカードの返納に関する情報</a:t>
                      </a:r>
                      <a:endParaRPr kumimoji="1" lang="en-US" altLang="ja-JP" sz="1200" dirty="0">
                        <a:latin typeface="Meiryo UI" panose="020B0604030504040204" pitchFamily="50" charset="-128"/>
                        <a:ea typeface="Meiryo UI" panose="020B0604030504040204" pitchFamily="50" charset="-128"/>
                      </a:endParaRPr>
                    </a:p>
                  </a:txBody>
                  <a:tcPr>
                    <a:solidFill>
                      <a:srgbClr val="E8F0F4"/>
                    </a:solidFill>
                  </a:tcPr>
                </a:tc>
                <a:tc>
                  <a:txBody>
                    <a:bodyPr/>
                    <a:lstStyle/>
                    <a:p>
                      <a:r>
                        <a:rPr kumimoji="1" lang="ja-JP" altLang="en-US" sz="1200">
                          <a:latin typeface="Meiryo UI" panose="020B0604030504040204" pitchFamily="50" charset="-128"/>
                          <a:ea typeface="Meiryo UI" panose="020B0604030504040204" pitchFamily="50" charset="-128"/>
                        </a:rPr>
                        <a:t>・カードを返納した被保険者に対する</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　資格確認書の職権交付</a:t>
                      </a:r>
                    </a:p>
                  </a:txBody>
                  <a:tcPr>
                    <a:solidFill>
                      <a:srgbClr val="E8F0F4"/>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solidFill>
                      <a:srgbClr val="E8F0F4"/>
                    </a:solidFill>
                  </a:tcPr>
                </a:tc>
                <a:extLst>
                  <a:ext uri="{0D108BD9-81ED-4DB2-BD59-A6C34878D82A}">
                    <a16:rowId xmlns:a16="http://schemas.microsoft.com/office/drawing/2014/main" val="2537278477"/>
                  </a:ext>
                </a:extLst>
              </a:tr>
            </a:tbl>
          </a:graphicData>
        </a:graphic>
      </p:graphicFrame>
      <p:sp>
        <p:nvSpPr>
          <p:cNvPr id="7" name="テキスト ボックス 6">
            <a:extLst>
              <a:ext uri="{FF2B5EF4-FFF2-40B4-BE49-F238E27FC236}">
                <a16:creationId xmlns:a16="http://schemas.microsoft.com/office/drawing/2014/main" id="{0C078F30-EA8A-913E-A7FB-0AA3ECC22EAD}"/>
              </a:ext>
            </a:extLst>
          </p:cNvPr>
          <p:cNvSpPr txBox="1"/>
          <p:nvPr/>
        </p:nvSpPr>
        <p:spPr>
          <a:xfrm>
            <a:off x="551521" y="2782093"/>
            <a:ext cx="4812536"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メイリオ" panose="020B0604030504040204" pitchFamily="50" charset="-128"/>
              </a:rPr>
              <a:t>初回登録・有効期限状況一覧ファイル</a:t>
            </a:r>
            <a:r>
              <a:rPr kumimoji="1" lang="ja-JP" altLang="en-US" sz="1400" dirty="0">
                <a:latin typeface="Meiryo UI" panose="020B0604030504040204" pitchFamily="50" charset="-128"/>
                <a:ea typeface="Meiryo UI" panose="020B0604030504040204" pitchFamily="50" charset="-128"/>
              </a:rPr>
              <a:t>の連携サイクルと内容等</a:t>
            </a:r>
          </a:p>
        </p:txBody>
      </p:sp>
      <p:sp>
        <p:nvSpPr>
          <p:cNvPr id="9" name="テキスト ボックス 8">
            <a:extLst>
              <a:ext uri="{FF2B5EF4-FFF2-40B4-BE49-F238E27FC236}">
                <a16:creationId xmlns:a16="http://schemas.microsoft.com/office/drawing/2014/main" id="{1FD3E0F0-13D1-D801-4A46-597D519A8C5F}"/>
              </a:ext>
            </a:extLst>
          </p:cNvPr>
          <p:cNvSpPr txBox="1"/>
          <p:nvPr/>
        </p:nvSpPr>
        <p:spPr>
          <a:xfrm>
            <a:off x="551521" y="5889679"/>
            <a:ext cx="9043456" cy="461665"/>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rPr>
              <a:t>留意事項　いずれの情報も実施機関にて加入中となっている被保険者に関する情報が連携される。このため、新規加入者に関する情報は市町村に</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到着しておらず、また、再加入者についても以前加入中の情報が更新されていない可能性がある。</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3960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1569650"/>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４．２　</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利用登録（解除）情報について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（１）利用登録（解除）情報に関するデータ連携について</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施行日以降、被保険者がマイナンバーカードの健康保険証利用登録の解除を希望する場合、保険者に対し申請を行い、資格確認書の交付を行うとともに、実施機関に対し「初回登録解除情報一括登録ファイル」を連携する必要があ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7" name="スライド番号プレースホルダー 1">
            <a:extLst>
              <a:ext uri="{FF2B5EF4-FFF2-40B4-BE49-F238E27FC236}">
                <a16:creationId xmlns:a16="http://schemas.microsoft.com/office/drawing/2014/main" id="{B3113FA8-484A-9D70-233A-3D35DA9B01C6}"/>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24</a:t>
            </a:fld>
            <a:endParaRPr kumimoji="1" lang="ja-JP" altLang="en-US"/>
          </a:p>
        </p:txBody>
      </p:sp>
      <p:sp>
        <p:nvSpPr>
          <p:cNvPr id="2" name="テキスト ボックス 1">
            <a:extLst>
              <a:ext uri="{FF2B5EF4-FFF2-40B4-BE49-F238E27FC236}">
                <a16:creationId xmlns:a16="http://schemas.microsoft.com/office/drawing/2014/main" id="{EA20099D-3908-F501-73FF-440433257613}"/>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４．マイナンバーカードの健康保険証 利用登録に関する連携について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a:extLst>
              <a:ext uri="{FF2B5EF4-FFF2-40B4-BE49-F238E27FC236}">
                <a16:creationId xmlns:a16="http://schemas.microsoft.com/office/drawing/2014/main" id="{0C078F30-EA8A-913E-A7FB-0AA3ECC22EAD}"/>
              </a:ext>
            </a:extLst>
          </p:cNvPr>
          <p:cNvSpPr txBox="1"/>
          <p:nvPr/>
        </p:nvSpPr>
        <p:spPr>
          <a:xfrm>
            <a:off x="550800" y="1931151"/>
            <a:ext cx="4722768" cy="307777"/>
          </a:xfrm>
          <a:prstGeom prst="rect">
            <a:avLst/>
          </a:prstGeom>
          <a:noFill/>
        </p:spPr>
        <p:txBody>
          <a:bodyPr wrap="none" rtlCol="0">
            <a:spAutoFit/>
          </a:bodyPr>
          <a:lstStyle/>
          <a:p>
            <a:pPr algn="ctr"/>
            <a:r>
              <a:rPr kumimoji="1" lang="ja-JP" altLang="en-US"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メイリオ" panose="020B0604030504040204" pitchFamily="50" charset="-128"/>
              </a:rPr>
              <a:t>初回登録解除情報一括登録ファイル</a:t>
            </a:r>
            <a:r>
              <a:rPr kumimoji="1" lang="ja-JP" altLang="en-US" sz="1400" dirty="0">
                <a:latin typeface="Meiryo UI" panose="020B0604030504040204" pitchFamily="50" charset="-128"/>
                <a:ea typeface="Meiryo UI" panose="020B0604030504040204" pitchFamily="50" charset="-128"/>
              </a:rPr>
              <a:t>の連携サイクルと内容等</a:t>
            </a:r>
          </a:p>
        </p:txBody>
      </p:sp>
      <p:graphicFrame>
        <p:nvGraphicFramePr>
          <p:cNvPr id="8" name="表 7">
            <a:extLst>
              <a:ext uri="{FF2B5EF4-FFF2-40B4-BE49-F238E27FC236}">
                <a16:creationId xmlns:a16="http://schemas.microsoft.com/office/drawing/2014/main" id="{7A92E0ED-4252-DD4A-43ED-AE5609EF1ACB}"/>
              </a:ext>
            </a:extLst>
          </p:cNvPr>
          <p:cNvGraphicFramePr>
            <a:graphicFrameLocks noGrp="1"/>
          </p:cNvGraphicFramePr>
          <p:nvPr>
            <p:extLst>
              <p:ext uri="{D42A27DB-BD31-4B8C-83A1-F6EECF244321}">
                <p14:modId xmlns:p14="http://schemas.microsoft.com/office/powerpoint/2010/main" val="1039950316"/>
              </p:ext>
            </p:extLst>
          </p:nvPr>
        </p:nvGraphicFramePr>
        <p:xfrm>
          <a:off x="550800" y="2260384"/>
          <a:ext cx="9043456" cy="1280160"/>
        </p:xfrm>
        <a:graphic>
          <a:graphicData uri="http://schemas.openxmlformats.org/drawingml/2006/table">
            <a:tbl>
              <a:tblPr firstRow="1" bandRow="1">
                <a:tableStyleId>{5C22544A-7EE6-4342-B048-85BDC9FD1C3A}</a:tableStyleId>
              </a:tblPr>
              <a:tblGrid>
                <a:gridCol w="397843">
                  <a:extLst>
                    <a:ext uri="{9D8B030D-6E8A-4147-A177-3AD203B41FA5}">
                      <a16:colId xmlns:a16="http://schemas.microsoft.com/office/drawing/2014/main" val="3163783277"/>
                    </a:ext>
                  </a:extLst>
                </a:gridCol>
                <a:gridCol w="743249">
                  <a:extLst>
                    <a:ext uri="{9D8B030D-6E8A-4147-A177-3AD203B41FA5}">
                      <a16:colId xmlns:a16="http://schemas.microsoft.com/office/drawing/2014/main" val="3389315431"/>
                    </a:ext>
                  </a:extLst>
                </a:gridCol>
                <a:gridCol w="1264596">
                  <a:extLst>
                    <a:ext uri="{9D8B030D-6E8A-4147-A177-3AD203B41FA5}">
                      <a16:colId xmlns:a16="http://schemas.microsoft.com/office/drawing/2014/main" val="3209255601"/>
                    </a:ext>
                  </a:extLst>
                </a:gridCol>
                <a:gridCol w="2918297">
                  <a:extLst>
                    <a:ext uri="{9D8B030D-6E8A-4147-A177-3AD203B41FA5}">
                      <a16:colId xmlns:a16="http://schemas.microsoft.com/office/drawing/2014/main" val="2347673567"/>
                    </a:ext>
                  </a:extLst>
                </a:gridCol>
                <a:gridCol w="2415701">
                  <a:extLst>
                    <a:ext uri="{9D8B030D-6E8A-4147-A177-3AD203B41FA5}">
                      <a16:colId xmlns:a16="http://schemas.microsoft.com/office/drawing/2014/main" val="626605044"/>
                    </a:ext>
                  </a:extLst>
                </a:gridCol>
                <a:gridCol w="1303770">
                  <a:extLst>
                    <a:ext uri="{9D8B030D-6E8A-4147-A177-3AD203B41FA5}">
                      <a16:colId xmlns:a16="http://schemas.microsoft.com/office/drawing/2014/main" val="346262267"/>
                    </a:ext>
                  </a:extLst>
                </a:gridCol>
              </a:tblGrid>
              <a:tr h="169639">
                <a:tc>
                  <a:txBody>
                    <a:bodyPr/>
                    <a:lstStyle/>
                    <a:p>
                      <a:r>
                        <a:rPr kumimoji="1" lang="ja-JP" altLang="en-US" sz="1200" dirty="0">
                          <a:latin typeface="Meiryo UI" panose="020B0604030504040204" pitchFamily="50" charset="-128"/>
                          <a:ea typeface="Meiryo UI" panose="020B0604030504040204" pitchFamily="50" charset="-128"/>
                        </a:rPr>
                        <a:t>項番</a:t>
                      </a:r>
                    </a:p>
                  </a:txBody>
                  <a:tcPr/>
                </a:tc>
                <a:tc>
                  <a:txBody>
                    <a:bodyPr/>
                    <a:lstStyle/>
                    <a:p>
                      <a:r>
                        <a:rPr kumimoji="1" lang="ja-JP" altLang="en-US" sz="1200">
                          <a:latin typeface="Meiryo UI" panose="020B0604030504040204" pitchFamily="50" charset="-128"/>
                          <a:ea typeface="Meiryo UI" panose="020B0604030504040204" pitchFamily="50" charset="-128"/>
                        </a:rPr>
                        <a:t>連携</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サイクル</a:t>
                      </a:r>
                    </a:p>
                  </a:txBody>
                  <a:tcPr/>
                </a:tc>
                <a:tc>
                  <a:txBody>
                    <a:bodyPr/>
                    <a:lstStyle/>
                    <a:p>
                      <a:r>
                        <a:rPr kumimoji="1" lang="ja-JP" altLang="en-US" sz="1200">
                          <a:latin typeface="Meiryo UI" panose="020B0604030504040204" pitchFamily="50" charset="-128"/>
                          <a:ea typeface="Meiryo UI" panose="020B0604030504040204" pitchFamily="50" charset="-128"/>
                        </a:rPr>
                        <a:t>連携元</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⇒連携先</a:t>
                      </a:r>
                    </a:p>
                  </a:txBody>
                  <a:tcPr/>
                </a:tc>
                <a:tc>
                  <a:txBody>
                    <a:bodyPr/>
                    <a:lstStyle/>
                    <a:p>
                      <a:r>
                        <a:rPr kumimoji="1" lang="ja-JP" altLang="en-US" sz="1200">
                          <a:latin typeface="Meiryo UI" panose="020B0604030504040204" pitchFamily="50" charset="-128"/>
                          <a:ea typeface="Meiryo UI" panose="020B0604030504040204" pitchFamily="50" charset="-128"/>
                        </a:rPr>
                        <a:t>連携内容</a:t>
                      </a:r>
                    </a:p>
                  </a:txBody>
                  <a:tcPr/>
                </a:tc>
                <a:tc>
                  <a:txBody>
                    <a:bodyPr/>
                    <a:lstStyle/>
                    <a:p>
                      <a:r>
                        <a:rPr kumimoji="1" lang="ja-JP" altLang="en-US" sz="1200" dirty="0">
                          <a:latin typeface="Meiryo UI" panose="020B0604030504040204" pitchFamily="50" charset="-128"/>
                          <a:ea typeface="Meiryo UI" panose="020B0604030504040204" pitchFamily="50" charset="-128"/>
                        </a:rPr>
                        <a:t>主な用途</a:t>
                      </a:r>
                    </a:p>
                  </a:txBody>
                  <a:tcPr/>
                </a:tc>
                <a:tc>
                  <a:txBody>
                    <a:bodyPr/>
                    <a:lstStyle/>
                    <a:p>
                      <a:r>
                        <a:rPr kumimoji="1" lang="ja-JP" altLang="en-US" sz="1200">
                          <a:latin typeface="Meiryo UI" panose="020B0604030504040204" pitchFamily="50" charset="-128"/>
                          <a:ea typeface="Meiryo UI" panose="020B0604030504040204" pitchFamily="50" charset="-128"/>
                        </a:rPr>
                        <a:t>備考</a:t>
                      </a:r>
                    </a:p>
                  </a:txBody>
                  <a:tcPr/>
                </a:tc>
                <a:extLst>
                  <a:ext uri="{0D108BD9-81ED-4DB2-BD59-A6C34878D82A}">
                    <a16:rowId xmlns:a16="http://schemas.microsoft.com/office/drawing/2014/main" val="759471240"/>
                  </a:ext>
                </a:extLst>
              </a:tr>
              <a:tr h="654493">
                <a:tc>
                  <a:txBody>
                    <a:bodyPr/>
                    <a:lstStyle/>
                    <a:p>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a:tc>
                <a:tc>
                  <a:txBody>
                    <a:bodyPr/>
                    <a:lstStyle/>
                    <a:p>
                      <a:r>
                        <a:rPr kumimoji="1" lang="ja-JP" altLang="en-US" sz="1200">
                          <a:latin typeface="Meiryo UI" panose="020B0604030504040204" pitchFamily="50" charset="-128"/>
                          <a:ea typeface="Meiryo UI" panose="020B0604030504040204" pitchFamily="50" charset="-128"/>
                        </a:rPr>
                        <a:t>日次</a:t>
                      </a:r>
                    </a:p>
                  </a:txBody>
                  <a:tcPr/>
                </a:tc>
                <a:tc>
                  <a:txBody>
                    <a:bodyPr/>
                    <a:lstStyle/>
                    <a:p>
                      <a:r>
                        <a:rPr kumimoji="1" lang="ja-JP" altLang="en-US" sz="1200" dirty="0">
                          <a:latin typeface="Meiryo UI" panose="020B0604030504040204" pitchFamily="50" charset="-128"/>
                          <a:ea typeface="Meiryo UI" panose="020B0604030504040204" pitchFamily="50" charset="-128"/>
                        </a:rPr>
                        <a:t>標準システム</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国保情報集約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システム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⇒実施機関</a:t>
                      </a:r>
                    </a:p>
                  </a:txBody>
                  <a:tcPr/>
                </a:tc>
                <a:tc>
                  <a:txBody>
                    <a:bodyPr/>
                    <a:lstStyle/>
                    <a:p>
                      <a:r>
                        <a:rPr kumimoji="1" lang="ja-JP" altLang="en-US" sz="1200" dirty="0">
                          <a:latin typeface="Meiryo UI" panose="020B0604030504040204" pitchFamily="50" charset="-128"/>
                          <a:ea typeface="Meiryo UI" panose="020B0604030504040204" pitchFamily="50" charset="-128"/>
                        </a:rPr>
                        <a:t>利用登録（解除）情報</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・保険証利用登録を解除する申請があった際</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　</a:t>
                      </a:r>
                      <a:r>
                        <a:rPr kumimoji="1" lang="ja-JP" altLang="en-US" sz="1200" dirty="0">
                          <a:solidFill>
                            <a:schemeClr val="tx1"/>
                          </a:solidFill>
                          <a:latin typeface="Meiryo UI" panose="020B0604030504040204" pitchFamily="50" charset="-128"/>
                          <a:ea typeface="Meiryo UI" panose="020B0604030504040204" pitchFamily="50" charset="-128"/>
                        </a:rPr>
                        <a:t>に市町村より</a:t>
                      </a:r>
                      <a:r>
                        <a:rPr kumimoji="1" lang="ja-JP" altLang="en-US" sz="1200" dirty="0">
                          <a:latin typeface="Meiryo UI" panose="020B0604030504040204" pitchFamily="50" charset="-128"/>
                          <a:ea typeface="Meiryo UI" panose="020B0604030504040204" pitchFamily="50" charset="-128"/>
                        </a:rPr>
                        <a:t>実施機関へ対象者を連携</a:t>
                      </a:r>
                      <a:endParaRPr kumimoji="1" lang="en-US" altLang="ja-JP" sz="1200" dirty="0">
                        <a:latin typeface="Meiryo UI" panose="020B0604030504040204" pitchFamily="50" charset="-128"/>
                        <a:ea typeface="Meiryo UI" panose="020B0604030504040204" pitchFamily="50" charset="-128"/>
                      </a:endParaRPr>
                    </a:p>
                  </a:txBody>
                  <a:tcPr/>
                </a:tc>
                <a:tc>
                  <a:txBody>
                    <a:bodyPr/>
                    <a:lstStyle/>
                    <a:p>
                      <a:r>
                        <a:rPr kumimoji="1" lang="ja-JP" altLang="en-US" sz="1200">
                          <a:latin typeface="Meiryo UI" panose="020B0604030504040204" pitchFamily="50" charset="-128"/>
                          <a:ea typeface="Meiryo UI" panose="020B0604030504040204" pitchFamily="50" charset="-128"/>
                        </a:rPr>
                        <a:t>－（実施機関側で利用）</a:t>
                      </a: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240334510"/>
                  </a:ext>
                </a:extLst>
              </a:tr>
            </a:tbl>
          </a:graphicData>
        </a:graphic>
      </p:graphicFrame>
      <p:pic>
        <p:nvPicPr>
          <p:cNvPr id="11" name="図 10">
            <a:extLst>
              <a:ext uri="{FF2B5EF4-FFF2-40B4-BE49-F238E27FC236}">
                <a16:creationId xmlns:a16="http://schemas.microsoft.com/office/drawing/2014/main" id="{884E8476-B5E2-19E4-488E-B68AC9115E42}"/>
              </a:ext>
            </a:extLst>
          </p:cNvPr>
          <p:cNvPicPr>
            <a:picLocks noChangeAspect="1"/>
          </p:cNvPicPr>
          <p:nvPr/>
        </p:nvPicPr>
        <p:blipFill>
          <a:blip r:embed="rId3"/>
          <a:stretch>
            <a:fillRect/>
          </a:stretch>
        </p:blipFill>
        <p:spPr>
          <a:xfrm>
            <a:off x="550800" y="3593208"/>
            <a:ext cx="5117413" cy="2597830"/>
          </a:xfrm>
          <a:prstGeom prst="rect">
            <a:avLst/>
          </a:prstGeom>
          <a:solidFill>
            <a:schemeClr val="bg1"/>
          </a:solidFill>
        </p:spPr>
      </p:pic>
      <p:sp>
        <p:nvSpPr>
          <p:cNvPr id="12" name="テキスト ボックス 11">
            <a:extLst>
              <a:ext uri="{FF2B5EF4-FFF2-40B4-BE49-F238E27FC236}">
                <a16:creationId xmlns:a16="http://schemas.microsoft.com/office/drawing/2014/main" id="{562CF78E-2B43-2077-C8FB-771EFD6C2BBB}"/>
              </a:ext>
            </a:extLst>
          </p:cNvPr>
          <p:cNvSpPr txBox="1"/>
          <p:nvPr/>
        </p:nvSpPr>
        <p:spPr>
          <a:xfrm>
            <a:off x="5840620" y="3694812"/>
            <a:ext cx="3725378" cy="3046988"/>
          </a:xfrm>
          <a:prstGeom prst="rect">
            <a:avLst/>
          </a:prstGeom>
          <a:noFill/>
        </p:spPr>
        <p:txBody>
          <a:bodyPr wrap="square" rtlCol="0">
            <a:spAutoFit/>
          </a:bodyPr>
          <a:lstStyle/>
          <a:p>
            <a:r>
              <a:rPr lang="ja-JP" altLang="en-US" sz="1200" dirty="0">
                <a:latin typeface="Meiryo UI" panose="020B0604030504040204" pitchFamily="50" charset="-128"/>
                <a:ea typeface="Meiryo UI" panose="020B0604030504040204" pitchFamily="50" charset="-128"/>
              </a:rPr>
              <a:t>留意事項</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・本連携は国保情報集約システムとの連携となる</a:t>
            </a:r>
            <a:endParaRPr lang="en-US" altLang="ja-JP" sz="1200" dirty="0">
              <a:latin typeface="Meiryo UI" panose="020B0604030504040204" pitchFamily="50" charset="-128"/>
              <a:ea typeface="Meiryo UI" panose="020B0604030504040204" pitchFamily="50" charset="-128"/>
            </a:endParaRPr>
          </a:p>
          <a:p>
            <a:pPr marL="90488" indent="-90488"/>
            <a:r>
              <a:rPr lang="ja-JP" altLang="en-US" sz="1200" dirty="0">
                <a:latin typeface="Meiryo UI" panose="020B0604030504040204" pitchFamily="50" charset="-128"/>
                <a:ea typeface="Meiryo UI" panose="020B0604030504040204" pitchFamily="50" charset="-128"/>
              </a:rPr>
              <a:t>・保険者コード、被保険者枝番は、市町村では管理しておらず、国保情報集約システムから医療保険者等向け中間サーバ</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等に連携される際に設定する方針とする。この為、国保情報集約システムにおけるシステム設定値「初回登録解除ファイル編集有無」を「</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：有」としていただく</a:t>
            </a:r>
            <a:endParaRPr lang="en-US" altLang="ja-JP" sz="1200" dirty="0">
              <a:latin typeface="Meiryo UI" panose="020B0604030504040204" pitchFamily="50" charset="-128"/>
              <a:ea typeface="Meiryo UI" panose="020B0604030504040204" pitchFamily="50" charset="-128"/>
            </a:endParaRPr>
          </a:p>
          <a:p>
            <a:pPr marL="90488" indent="-90488"/>
            <a:r>
              <a:rPr lang="ja-JP" altLang="en-US" sz="1200" dirty="0">
                <a:latin typeface="Meiryo UI" panose="020B0604030504040204" pitchFamily="50" charset="-128"/>
                <a:ea typeface="Meiryo UI" panose="020B0604030504040204" pitchFamily="50" charset="-128"/>
              </a:rPr>
              <a:t>・本連携は国保情報集約側に加入者情報の登録が無い場合、クリティカルエラーが発生する。この場合、加入者情報が登録された後、再度、</a:t>
            </a:r>
            <a:r>
              <a:rPr lang="zh-TW" altLang="en-US" sz="1200" dirty="0">
                <a:latin typeface="Meiryo UI" panose="020B0604030504040204" pitchFamily="50" charset="-128"/>
                <a:ea typeface="Meiryo UI" panose="020B0604030504040204" pitchFamily="50" charset="-128"/>
              </a:rPr>
              <a:t>「利用登録解除申請受付」</a:t>
            </a:r>
            <a:r>
              <a:rPr lang="ja-JP" altLang="en-US" sz="1200" dirty="0">
                <a:latin typeface="Meiryo UI" panose="020B0604030504040204" pitchFamily="50" charset="-128"/>
                <a:ea typeface="Meiryo UI" panose="020B0604030504040204" pitchFamily="50" charset="-128"/>
              </a:rPr>
              <a:t>画面より解除登録を行っていただく。なお、加入者情報が登録されたか否かは、集約システム端末より中間サーバーへの登録状況を「加入者情報表示」画面で確認いただく。</a:t>
            </a:r>
            <a:endParaRPr lang="en-US" altLang="ja-JP" sz="1200" dirty="0">
              <a:latin typeface="Meiryo UI" panose="020B0604030504040204" pitchFamily="50" charset="-128"/>
              <a:ea typeface="Meiryo UI" panose="020B0604030504040204" pitchFamily="50" charset="-128"/>
            </a:endParaRPr>
          </a:p>
          <a:p>
            <a:pPr marL="90488" indent="-90488"/>
            <a:r>
              <a:rPr lang="ja-JP" altLang="en-US" sz="1200" dirty="0">
                <a:latin typeface="Meiryo UI" panose="020B0604030504040204" pitchFamily="50" charset="-128"/>
                <a:ea typeface="Meiryo UI" panose="020B0604030504040204" pitchFamily="50" charset="-128"/>
              </a:rPr>
              <a:t>・再加入に際し保険証番号が変更となり、以前の保険証番号にて加入者情報を保持している場合は、</a:t>
            </a:r>
            <a:r>
              <a:rPr lang="en-US" altLang="ja-JP" sz="1200" dirty="0">
                <a:latin typeface="Meiryo UI" panose="020B0604030504040204" pitchFamily="50" charset="-128"/>
                <a:ea typeface="Meiryo UI" panose="020B0604030504040204" pitchFamily="50" charset="-128"/>
              </a:rPr>
              <a:t>No4</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No6 </a:t>
            </a:r>
            <a:r>
              <a:rPr lang="ja-JP" altLang="en-US" sz="1200" dirty="0">
                <a:latin typeface="Meiryo UI" panose="020B0604030504040204" pitchFamily="50" charset="-128"/>
                <a:ea typeface="Meiryo UI" panose="020B0604030504040204" pitchFamily="50" charset="-128"/>
              </a:rPr>
              <a:t>に以前の世帯の情報を設定する。</a:t>
            </a:r>
            <a:endParaRPr lang="en-US" altLang="ja-JP" sz="12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D11AF78-C272-DDEB-3D3C-3217CD8EC32F}"/>
              </a:ext>
            </a:extLst>
          </p:cNvPr>
          <p:cNvSpPr txBox="1"/>
          <p:nvPr/>
        </p:nvSpPr>
        <p:spPr>
          <a:xfrm>
            <a:off x="550801" y="6178531"/>
            <a:ext cx="4960999" cy="461665"/>
          </a:xfrm>
          <a:prstGeom prst="rect">
            <a:avLst/>
          </a:prstGeom>
          <a:solidFill>
            <a:schemeClr val="bg1"/>
          </a:solidFill>
        </p:spPr>
        <p:txBody>
          <a:bodyPr wrap="square">
            <a:spAutoFit/>
          </a:bodyPr>
          <a:lstStyle/>
          <a:p>
            <a:r>
              <a:rPr lang="ja-JP" altLang="en-US" sz="1200" dirty="0">
                <a:latin typeface="Meiryo UI" panose="020B0604030504040204" pitchFamily="50" charset="-128"/>
                <a:ea typeface="Meiryo UI" panose="020B0604030504040204" pitchFamily="50" charset="-128"/>
              </a:rPr>
              <a:t>「令和</a:t>
            </a:r>
            <a:r>
              <a:rPr lang="en-US" altLang="ja-JP" sz="1200" dirty="0">
                <a:latin typeface="Meiryo UI" panose="020B0604030504040204" pitchFamily="50" charset="-128"/>
                <a:ea typeface="Meiryo UI" panose="020B0604030504040204" pitchFamily="50" charset="-128"/>
              </a:rPr>
              <a:t>6</a:t>
            </a:r>
            <a:r>
              <a:rPr lang="ja-JP" altLang="en-US" sz="1200" dirty="0">
                <a:latin typeface="Meiryo UI" panose="020B0604030504040204" pitchFamily="50" charset="-128"/>
                <a:ea typeface="Meiryo UI" panose="020B0604030504040204" pitchFamily="50" charset="-128"/>
              </a:rPr>
              <a:t>年</a:t>
            </a:r>
            <a:r>
              <a:rPr lang="en-US" altLang="ja-JP" sz="1200" dirty="0">
                <a:latin typeface="Meiryo UI" panose="020B0604030504040204" pitchFamily="50" charset="-128"/>
                <a:ea typeface="Meiryo UI" panose="020B0604030504040204" pitchFamily="50" charset="-128"/>
              </a:rPr>
              <a:t>8</a:t>
            </a:r>
            <a:r>
              <a:rPr lang="ja-JP" altLang="en-US" sz="1200" dirty="0">
                <a:latin typeface="Meiryo UI" panose="020B0604030504040204" pitchFamily="50" charset="-128"/>
                <a:ea typeface="Meiryo UI" panose="020B0604030504040204" pitchFamily="50" charset="-128"/>
              </a:rPr>
              <a:t>月</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日発出　国保情報集約システム 外部インターフェース仕様書（第</a:t>
            </a:r>
            <a:r>
              <a:rPr lang="en-US" altLang="ja-JP" sz="1200" dirty="0">
                <a:latin typeface="Meiryo UI" panose="020B0604030504040204" pitchFamily="50" charset="-128"/>
                <a:ea typeface="Meiryo UI" panose="020B0604030504040204" pitchFamily="50" charset="-128"/>
              </a:rPr>
              <a:t>3.2</a:t>
            </a:r>
            <a:r>
              <a:rPr lang="ja-JP" altLang="en-US" sz="1200" dirty="0">
                <a:latin typeface="Meiryo UI" panose="020B0604030504040204" pitchFamily="50" charset="-128"/>
                <a:ea typeface="Meiryo UI" panose="020B0604030504040204" pitchFamily="50" charset="-128"/>
              </a:rPr>
              <a:t>版）」のとおり</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0688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16496" y="692696"/>
            <a:ext cx="9273480" cy="4031873"/>
          </a:xfrm>
          <a:prstGeom prst="rect">
            <a:avLst/>
          </a:prstGeom>
          <a:noFill/>
        </p:spPr>
        <p:txBody>
          <a:bodyPr wrap="square" rtlCol="0">
            <a:spAutoFit/>
          </a:body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１．はじめに</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２．１　国保情報集約へ連携する資格情報ファイルについて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２．２　被保証等履歴について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２．３　高齢受給者証履歴について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２．４　各種証履歴について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３．番号制度副本連携における資格情報設定について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３．１　資格情報について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４．マイナンバーカードの健康保険証 利用登録に関する連携について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４．１　</a:t>
            </a:r>
            <a:r>
              <a:rPr lang="ja-JP" altLang="en-US" sz="1600">
                <a:latin typeface="Meiryo UI" panose="020B0604030504040204" pitchFamily="50" charset="-128"/>
                <a:ea typeface="Meiryo UI" panose="020B0604030504040204" pitchFamily="50" charset="-128"/>
                <a:cs typeface="メイリオ" panose="020B0604030504040204" pitchFamily="50" charset="-128"/>
              </a:rPr>
              <a:t>利用登録情報について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４．２　利用登録（解除）情報について</a:t>
            </a:r>
          </a:p>
          <a:p>
            <a:endParaRPr lang="ja-JP" altLang="en-US"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416496" y="260648"/>
            <a:ext cx="1512168" cy="369332"/>
          </a:xfrm>
          <a:prstGeom prst="rect">
            <a:avLst/>
          </a:prstGeom>
          <a:noFill/>
        </p:spPr>
        <p:txBody>
          <a:bodyPr wrap="square" rtlCol="0">
            <a:spAutoFit/>
          </a:bodyPr>
          <a:lstStyle/>
          <a:p>
            <a:r>
              <a:rPr lang="ja-JP" altLang="en-US" b="1">
                <a:latin typeface="Meiryo UI" panose="020B0604030504040204" pitchFamily="50" charset="-128"/>
                <a:ea typeface="Meiryo UI" panose="020B0604030504040204" pitchFamily="50" charset="-128"/>
                <a:cs typeface="Meiryo UI" panose="020B0604030504040204" pitchFamily="50" charset="-128"/>
              </a:rPr>
              <a:t>目次</a:t>
            </a:r>
          </a:p>
        </p:txBody>
      </p:sp>
      <p:sp>
        <p:nvSpPr>
          <p:cNvPr id="6" name="スライド番号プレースホルダー 1">
            <a:extLst>
              <a:ext uri="{FF2B5EF4-FFF2-40B4-BE49-F238E27FC236}">
                <a16:creationId xmlns:a16="http://schemas.microsoft.com/office/drawing/2014/main" id="{60E7FE0D-37D4-D2C5-38F1-93A7349C2A71}"/>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2</a:t>
            </a:fld>
            <a:endParaRPr kumimoji="1" lang="ja-JP" altLang="en-US"/>
          </a:p>
        </p:txBody>
      </p:sp>
    </p:spTree>
    <p:extLst>
      <p:ext uri="{BB962C8B-B14F-4D97-AF65-F5344CB8AC3E}">
        <p14:creationId xmlns:p14="http://schemas.microsoft.com/office/powerpoint/2010/main" val="260666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
          <p:cNvSpPr txBox="1"/>
          <p:nvPr/>
        </p:nvSpPr>
        <p:spPr>
          <a:xfrm>
            <a:off x="704528" y="548680"/>
            <a:ext cx="8424936" cy="57606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2400">
                <a:solidFill>
                  <a:schemeClr val="tx1"/>
                </a:solidFill>
                <a:latin typeface="Meiryo UI" panose="020B0604030504040204" pitchFamily="50" charset="-128"/>
                <a:ea typeface="Meiryo UI" panose="020B0604030504040204" pitchFamily="50" charset="-128"/>
                <a:cs typeface="Meiryo UI" panose="020B0604030504040204" pitchFamily="50" charset="-128"/>
              </a:rPr>
              <a:t>（空白ページ）</a:t>
            </a: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23D4FF1E-7BC8-AA9E-CF09-A3FD7FAA5B5E}"/>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3</a:t>
            </a:fld>
            <a:endParaRPr kumimoji="1" lang="ja-JP" altLang="en-US"/>
          </a:p>
        </p:txBody>
      </p:sp>
    </p:spTree>
    <p:extLst>
      <p:ext uri="{BB962C8B-B14F-4D97-AF65-F5344CB8AC3E}">
        <p14:creationId xmlns:p14="http://schemas.microsoft.com/office/powerpoint/2010/main" val="138635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56A906C-B80A-11D4-07F8-3778FBDEF56A}"/>
              </a:ext>
            </a:extLst>
          </p:cNvPr>
          <p:cNvSpPr>
            <a:spLocks noGrp="1"/>
          </p:cNvSpPr>
          <p:nvPr>
            <p:ph type="sldNum" sz="quarter" idx="12"/>
          </p:nvPr>
        </p:nvSpPr>
        <p:spPr/>
        <p:txBody>
          <a:bodyPr/>
          <a:lstStyle/>
          <a:p>
            <a:fld id="{B39558CB-1803-41F9-BEAC-264E2C773853}" type="slidenum">
              <a:rPr kumimoji="1" lang="ja-JP" altLang="en-US" smtClean="0"/>
              <a:pPr/>
              <a:t>4</a:t>
            </a:fld>
            <a:endParaRPr kumimoji="1" lang="ja-JP" altLang="en-US"/>
          </a:p>
        </p:txBody>
      </p:sp>
      <p:sp>
        <p:nvSpPr>
          <p:cNvPr id="4" name="テキスト ボックス 3">
            <a:extLst>
              <a:ext uri="{FF2B5EF4-FFF2-40B4-BE49-F238E27FC236}">
                <a16:creationId xmlns:a16="http://schemas.microsoft.com/office/drawing/2014/main" id="{CBC13FB5-7161-2F64-F9FC-02EBA9E5DFCC}"/>
              </a:ext>
            </a:extLst>
          </p:cNvPr>
          <p:cNvSpPr txBox="1"/>
          <p:nvPr/>
        </p:nvSpPr>
        <p:spPr>
          <a:xfrm>
            <a:off x="180000" y="360000"/>
            <a:ext cx="9546000" cy="2800757"/>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１．はじめに</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pPr>
              <a:tabLst>
                <a:tab pos="715963"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市町村事務処理標準システム（以下「標準システム」という。）では、マイナンバーカードと健康保険証の一体化（以下、「証一体化」という。）に伴う対応として、他システム連携に関する機能の変更や追加を行う。</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a:tabLst>
                <a:tab pos="715963"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本資料では、「国保情報集約システム連携」、「番号制度副本連携」の変更概要、および、「マイナンバーカード利用登録情報」の概要について記載する。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a:tabLst>
                <a:tab pos="715963" algn="l"/>
              </a:tabLst>
            </a:pP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a:tabLst>
                <a:tab pos="715963" algn="l"/>
              </a:tabLst>
            </a:pP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標準システムを導入しない市町村（特別区を含む。以下同じ）においては現行の国保システムに対し、制度改正に対応する開発を行う必要がある。本資料を現行の国保システムを開発される際の参考資料としてお示しするが、現行の国保システムの仕様および市町村のシステム環境などにより、適切な制度改正に対するシステム対応を行うことを前提とし、必ずしも本資料の設計方針に従う必要はないことに留意いただきたい。</a:t>
            </a:r>
          </a:p>
          <a:p>
            <a:pPr>
              <a:tabLst>
                <a:tab pos="715963" algn="l"/>
              </a:tabLst>
            </a:pP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997506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
          <p:cNvSpPr txBox="1"/>
          <p:nvPr/>
        </p:nvSpPr>
        <p:spPr>
          <a:xfrm>
            <a:off x="704528" y="548680"/>
            <a:ext cx="8424936" cy="576064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2400">
                <a:solidFill>
                  <a:schemeClr val="tx1"/>
                </a:solidFill>
                <a:latin typeface="Meiryo UI" panose="020B0604030504040204" pitchFamily="50" charset="-128"/>
                <a:ea typeface="Meiryo UI" panose="020B0604030504040204" pitchFamily="50" charset="-128"/>
                <a:cs typeface="Meiryo UI" panose="020B0604030504040204" pitchFamily="50" charset="-128"/>
              </a:rPr>
              <a:t>（空白ページ）</a:t>
            </a: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8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23D4FF1E-7BC8-AA9E-CF09-A3FD7FAA5B5E}"/>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5</a:t>
            </a:fld>
            <a:endParaRPr kumimoji="1" lang="ja-JP" altLang="en-US"/>
          </a:p>
        </p:txBody>
      </p:sp>
    </p:spTree>
    <p:extLst>
      <p:ext uri="{BB962C8B-B14F-4D97-AF65-F5344CB8AC3E}">
        <p14:creationId xmlns:p14="http://schemas.microsoft.com/office/powerpoint/2010/main" val="3991676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16496" y="2767280"/>
            <a:ext cx="9273480" cy="1323439"/>
          </a:xfrm>
          <a:prstGeom prst="rect">
            <a:avLst/>
          </a:prstGeom>
          <a:noFill/>
        </p:spPr>
        <p:txBody>
          <a:bodyPr wrap="square" rtlCol="0" anchor="ctr">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２．１　国保情報集約へ連携する資格情報ファイルについて</a:t>
            </a: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２．２　被保証等履歴について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２．３　高齢受給者証履歴について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a:latin typeface="Meiryo UI" panose="020B0604030504040204" pitchFamily="50" charset="-128"/>
                <a:ea typeface="Meiryo UI" panose="020B0604030504040204" pitchFamily="50" charset="-128"/>
                <a:cs typeface="Meiryo UI" panose="020B0604030504040204" pitchFamily="50" charset="-128"/>
              </a:rPr>
              <a:t>　２．４　各種証履歴について</a:t>
            </a:r>
            <a:endParaRPr lang="en-US" altLang="ja-JP" sz="16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1">
            <a:extLst>
              <a:ext uri="{FF2B5EF4-FFF2-40B4-BE49-F238E27FC236}">
                <a16:creationId xmlns:a16="http://schemas.microsoft.com/office/drawing/2014/main" id="{60E7FE0D-37D4-D2C5-38F1-93A7349C2A71}"/>
              </a:ext>
            </a:extLst>
          </p:cNvPr>
          <p:cNvSpPr>
            <a:spLocks noGrp="1"/>
          </p:cNvSpPr>
          <p:nvPr>
            <p:ph type="sldNum" sz="quarter" idx="12"/>
          </p:nvPr>
        </p:nvSpPr>
        <p:spPr>
          <a:xfrm>
            <a:off x="9367878" y="6407953"/>
            <a:ext cx="396240" cy="365125"/>
          </a:xfrm>
        </p:spPr>
        <p:txBody>
          <a:bodyPr/>
          <a:lstStyle/>
          <a:p>
            <a:fld id="{B39558CB-1803-41F9-BEAC-264E2C773853}" type="slidenum">
              <a:rPr kumimoji="1" lang="ja-JP" altLang="en-US" smtClean="0"/>
              <a:pPr/>
              <a:t>6</a:t>
            </a:fld>
            <a:endParaRPr kumimoji="1" lang="ja-JP" altLang="en-US"/>
          </a:p>
        </p:txBody>
      </p:sp>
    </p:spTree>
    <p:extLst>
      <p:ext uri="{BB962C8B-B14F-4D97-AF65-F5344CB8AC3E}">
        <p14:creationId xmlns:p14="http://schemas.microsoft.com/office/powerpoint/2010/main" val="4129786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56A906C-B80A-11D4-07F8-3778FBDEF56A}"/>
              </a:ext>
            </a:extLst>
          </p:cNvPr>
          <p:cNvSpPr>
            <a:spLocks noGrp="1"/>
          </p:cNvSpPr>
          <p:nvPr>
            <p:ph type="sldNum" sz="quarter" idx="12"/>
          </p:nvPr>
        </p:nvSpPr>
        <p:spPr/>
        <p:txBody>
          <a:bodyPr/>
          <a:lstStyle/>
          <a:p>
            <a:fld id="{B39558CB-1803-41F9-BEAC-264E2C773853}" type="slidenum">
              <a:rPr kumimoji="1" lang="ja-JP" altLang="en-US" smtClean="0"/>
              <a:pPr/>
              <a:t>7</a:t>
            </a:fld>
            <a:endParaRPr kumimoji="1" lang="ja-JP" altLang="en-US"/>
          </a:p>
        </p:txBody>
      </p:sp>
      <p:sp>
        <p:nvSpPr>
          <p:cNvPr id="3" name="テキスト ボックス 2">
            <a:extLst>
              <a:ext uri="{FF2B5EF4-FFF2-40B4-BE49-F238E27FC236}">
                <a16:creationId xmlns:a16="http://schemas.microsoft.com/office/drawing/2014/main" id="{DFE33463-C1D9-3663-1A0B-96D6C62CD386}"/>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308314"/>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２．１　国保情報集約へ連携する資格情報ファイルについて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（１）資格情報ファイルの構成と変更箇所</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証一体化の施行日（以下、「施行日」という。）（令和</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6</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年</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12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月</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2</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日）を境に国保情報集約システムへ連携している「資格情報（個人）ファイル」の設定仕様を変更する。「資格情報（個人）ファイル」のうち、これまで紙の証の交付履歴を基に連携してきた「被保証等履歴」「高齢受給者証履歴」「各種証履歴」について、国保資格期間等を基とした連携に変更する。次節以降、その変更概要を説明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なお、「被保証等履歴」等については、国保情報集約システムを介し医療保険者等向け中間サーバ等、および、オンライン資格確認等システムへ「加入者情報」として連携され、医療機関窓口等にて被保険者の医療保険に関する資格（受診日時点の医療保険者や一部負担金割合等）を確認することに用いられ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grpSp>
        <p:nvGrpSpPr>
          <p:cNvPr id="6" name="グループ化 5">
            <a:extLst>
              <a:ext uri="{FF2B5EF4-FFF2-40B4-BE49-F238E27FC236}">
                <a16:creationId xmlns:a16="http://schemas.microsoft.com/office/drawing/2014/main" id="{3F26C42F-C9F5-3552-3348-9C207273039C}"/>
              </a:ext>
            </a:extLst>
          </p:cNvPr>
          <p:cNvGrpSpPr/>
          <p:nvPr/>
        </p:nvGrpSpPr>
        <p:grpSpPr>
          <a:xfrm>
            <a:off x="1066947" y="3049770"/>
            <a:ext cx="7772106" cy="3564000"/>
            <a:chOff x="1066947" y="3044191"/>
            <a:chExt cx="7772106" cy="3564000"/>
          </a:xfrm>
        </p:grpSpPr>
        <p:sp>
          <p:nvSpPr>
            <p:cNvPr id="7" name="四角形: 角を丸くする 6">
              <a:extLst>
                <a:ext uri="{FF2B5EF4-FFF2-40B4-BE49-F238E27FC236}">
                  <a16:creationId xmlns:a16="http://schemas.microsoft.com/office/drawing/2014/main" id="{FD81BA3B-2E74-7D39-AB50-00456ED44573}"/>
                </a:ext>
              </a:extLst>
            </p:cNvPr>
            <p:cNvSpPr/>
            <p:nvPr/>
          </p:nvSpPr>
          <p:spPr>
            <a:xfrm>
              <a:off x="1066947" y="3044191"/>
              <a:ext cx="3886053" cy="3564000"/>
            </a:xfrm>
            <a:prstGeom prst="roundRect">
              <a:avLst>
                <a:gd name="adj" fmla="val 1670"/>
              </a:avLst>
            </a:prstGeom>
            <a:solidFill>
              <a:schemeClr val="bg2">
                <a:lumMod val="9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eaVert" rtlCol="0" anchor="b"/>
            <a:lstStyle/>
            <a:p>
              <a:r>
                <a:rPr kumimoji="1" lang="ja-JP" altLang="en-US" sz="1000" dirty="0">
                  <a:latin typeface="Meiryo UI" panose="020B0604030504040204" pitchFamily="50" charset="-128"/>
                  <a:ea typeface="Meiryo UI" panose="020B0604030504040204" pitchFamily="50" charset="-128"/>
                </a:rPr>
                <a:t>市町村事務処理標準システム</a:t>
              </a:r>
            </a:p>
          </p:txBody>
        </p:sp>
        <p:sp>
          <p:nvSpPr>
            <p:cNvPr id="8" name="四角形: 角を丸くする 7">
              <a:extLst>
                <a:ext uri="{FF2B5EF4-FFF2-40B4-BE49-F238E27FC236}">
                  <a16:creationId xmlns:a16="http://schemas.microsoft.com/office/drawing/2014/main" id="{56FE435F-FE83-39D5-A41E-D31ACFE086E7}"/>
                </a:ext>
              </a:extLst>
            </p:cNvPr>
            <p:cNvSpPr/>
            <p:nvPr/>
          </p:nvSpPr>
          <p:spPr>
            <a:xfrm>
              <a:off x="1609220" y="5919431"/>
              <a:ext cx="3112746" cy="648000"/>
            </a:xfrm>
            <a:prstGeom prst="roundRect">
              <a:avLst>
                <a:gd name="adj" fmla="val 5228"/>
              </a:avLst>
            </a:prstGeom>
            <a:solidFill>
              <a:srgbClr val="D4DFEF"/>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1000">
                  <a:latin typeface="Meiryo UI" panose="020B0604030504040204" pitchFamily="50" charset="-128"/>
                  <a:ea typeface="Meiryo UI" panose="020B0604030504040204" pitchFamily="50" charset="-128"/>
                </a:rPr>
                <a:t>資格情報（世帯）ファイル</a:t>
              </a:r>
              <a:endParaRPr kumimoji="1" lang="ja-JP" altLang="en-US" sz="100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16F1C5A9-86F8-DC22-1B23-B6F8B8F5D275}"/>
                </a:ext>
              </a:extLst>
            </p:cNvPr>
            <p:cNvSpPr/>
            <p:nvPr/>
          </p:nvSpPr>
          <p:spPr>
            <a:xfrm>
              <a:off x="1609220" y="3104397"/>
              <a:ext cx="3112746" cy="2772000"/>
            </a:xfrm>
            <a:prstGeom prst="roundRect">
              <a:avLst>
                <a:gd name="adj" fmla="val 1670"/>
              </a:avLst>
            </a:prstGeom>
            <a:solidFill>
              <a:srgbClr val="D4DFEF"/>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1000">
                  <a:latin typeface="Meiryo UI" panose="020B0604030504040204" pitchFamily="50" charset="-128"/>
                  <a:ea typeface="Meiryo UI" panose="020B0604030504040204" pitchFamily="50" charset="-128"/>
                </a:rPr>
                <a:t>資格情報（個人）ファイル</a:t>
              </a:r>
              <a:endParaRPr kumimoji="1" lang="ja-JP" altLang="en-US" sz="10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54FC6C4-B79F-50FD-A8BB-E6722074EEA8}"/>
                </a:ext>
              </a:extLst>
            </p:cNvPr>
            <p:cNvSpPr/>
            <p:nvPr/>
          </p:nvSpPr>
          <p:spPr>
            <a:xfrm>
              <a:off x="1893309" y="3371501"/>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a:latin typeface="Meiryo UI" panose="020B0604030504040204" pitchFamily="50" charset="-128"/>
                  <a:ea typeface="Meiryo UI" panose="020B0604030504040204" pitchFamily="50" charset="-128"/>
                </a:rPr>
                <a:t>個人特定情報</a:t>
              </a:r>
              <a:endParaRPr lang="en-US" altLang="ja-JP" sz="1000">
                <a:latin typeface="Meiryo UI" panose="020B0604030504040204" pitchFamily="50" charset="-128"/>
                <a:ea typeface="Meiryo UI" panose="020B0604030504040204" pitchFamily="50" charset="-128"/>
              </a:endParaRPr>
            </a:p>
            <a:p>
              <a:pPr algn="ctr"/>
              <a:r>
                <a:rPr lang="ja-JP" altLang="en-US" sz="1000">
                  <a:latin typeface="Meiryo UI" panose="020B0604030504040204" pitchFamily="50" charset="-128"/>
                  <a:ea typeface="Meiryo UI" panose="020B0604030504040204" pitchFamily="50" charset="-128"/>
                </a:rPr>
                <a:t>（保険者番号、マイナンバー等）</a:t>
              </a:r>
              <a:endParaRPr kumimoji="1" lang="ja-JP" altLang="en-US" sz="100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1BBC8A7-8A60-1ED2-F835-63B13C75981C}"/>
                </a:ext>
              </a:extLst>
            </p:cNvPr>
            <p:cNvSpPr/>
            <p:nvPr/>
          </p:nvSpPr>
          <p:spPr>
            <a:xfrm>
              <a:off x="1893309" y="3780431"/>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a:latin typeface="Meiryo UI" panose="020B0604030504040204" pitchFamily="50" charset="-128"/>
                  <a:ea typeface="Meiryo UI" panose="020B0604030504040204" pitchFamily="50" charset="-128"/>
                </a:rPr>
                <a:t>基本情報</a:t>
              </a:r>
              <a:endParaRPr lang="en-US" altLang="ja-JP" sz="1000">
                <a:latin typeface="Meiryo UI" panose="020B0604030504040204" pitchFamily="50" charset="-128"/>
                <a:ea typeface="Meiryo UI" panose="020B0604030504040204" pitchFamily="50" charset="-128"/>
              </a:endParaRPr>
            </a:p>
            <a:p>
              <a:pPr algn="ctr"/>
              <a:r>
                <a:rPr kumimoji="1" lang="ja-JP" altLang="en-US" sz="1000">
                  <a:latin typeface="Meiryo UI" panose="020B0604030504040204" pitchFamily="50" charset="-128"/>
                  <a:ea typeface="Meiryo UI" panose="020B0604030504040204" pitchFamily="50" charset="-128"/>
                </a:rPr>
                <a:t>（生年月日、性別、続柄）</a:t>
              </a:r>
            </a:p>
          </p:txBody>
        </p:sp>
        <p:sp>
          <p:nvSpPr>
            <p:cNvPr id="13" name="正方形/長方形 12">
              <a:extLst>
                <a:ext uri="{FF2B5EF4-FFF2-40B4-BE49-F238E27FC236}">
                  <a16:creationId xmlns:a16="http://schemas.microsoft.com/office/drawing/2014/main" id="{A0DF7ADB-71B6-8478-2EE6-705ECB95C5D8}"/>
                </a:ext>
              </a:extLst>
            </p:cNvPr>
            <p:cNvSpPr/>
            <p:nvPr/>
          </p:nvSpPr>
          <p:spPr>
            <a:xfrm>
              <a:off x="1893309" y="5437809"/>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000">
                  <a:latin typeface="Meiryo UI" panose="020B0604030504040204" pitchFamily="50" charset="-128"/>
                  <a:ea typeface="Meiryo UI" panose="020B0604030504040204" pitchFamily="50" charset="-128"/>
                </a:rPr>
                <a:t>加入者情報</a:t>
              </a:r>
              <a:endParaRPr kumimoji="1" lang="en-US" altLang="ja-JP" sz="1000">
                <a:latin typeface="Meiryo UI" panose="020B0604030504040204" pitchFamily="50" charset="-128"/>
                <a:ea typeface="Meiryo UI" panose="020B0604030504040204" pitchFamily="50" charset="-128"/>
              </a:endParaRPr>
            </a:p>
            <a:p>
              <a:pPr algn="ctr"/>
              <a:r>
                <a:rPr lang="ja-JP" altLang="en-US" sz="1000">
                  <a:latin typeface="Meiryo UI" panose="020B0604030504040204" pitchFamily="50" charset="-128"/>
                  <a:ea typeface="Meiryo UI" panose="020B0604030504040204" pitchFamily="50" charset="-128"/>
                </a:rPr>
                <a:t>（券面記号・番号、券面氏名等）</a:t>
              </a:r>
              <a:endParaRPr kumimoji="1" lang="ja-JP" altLang="en-US" sz="10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890020F-0971-CC4B-5956-EC2BF30ABB60}"/>
                </a:ext>
              </a:extLst>
            </p:cNvPr>
            <p:cNvSpPr/>
            <p:nvPr/>
          </p:nvSpPr>
          <p:spPr>
            <a:xfrm>
              <a:off x="1893309" y="4190485"/>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rPr>
                <a:t>被保証等履歴</a:t>
              </a:r>
              <a:endParaRPr lang="en-US" altLang="ja-JP" sz="1000" dirty="0">
                <a:solidFill>
                  <a:schemeClr val="tx1"/>
                </a:solidFill>
                <a:latin typeface="Meiryo UI" panose="020B0604030504040204" pitchFamily="50" charset="-128"/>
                <a:ea typeface="Meiryo UI" panose="020B0604030504040204" pitchFamily="50" charset="-128"/>
              </a:endParaRPr>
            </a:p>
            <a:p>
              <a:pPr algn="ctr"/>
              <a:r>
                <a:rPr kumimoji="1" lang="ja-JP" altLang="en-US" sz="1000" dirty="0">
                  <a:solidFill>
                    <a:schemeClr val="tx1"/>
                  </a:solidFill>
                  <a:latin typeface="Meiryo UI" panose="020B0604030504040204" pitchFamily="50" charset="-128"/>
                  <a:ea typeface="Meiryo UI" panose="020B0604030504040204" pitchFamily="50" charset="-128"/>
                </a:rPr>
                <a:t>（保険証等の交付日、有効期限等）</a:t>
              </a:r>
            </a:p>
          </p:txBody>
        </p:sp>
        <p:sp>
          <p:nvSpPr>
            <p:cNvPr id="15" name="正方形/長方形 14">
              <a:extLst>
                <a:ext uri="{FF2B5EF4-FFF2-40B4-BE49-F238E27FC236}">
                  <a16:creationId xmlns:a16="http://schemas.microsoft.com/office/drawing/2014/main" id="{7F36DF79-4DD7-1DA7-57E8-AC00C5C8E86E}"/>
                </a:ext>
              </a:extLst>
            </p:cNvPr>
            <p:cNvSpPr/>
            <p:nvPr/>
          </p:nvSpPr>
          <p:spPr>
            <a:xfrm>
              <a:off x="1893309" y="4598223"/>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rPr>
                <a:t>高齢受給者証履歴</a:t>
              </a:r>
              <a:endParaRPr lang="en-US" altLang="ja-JP" sz="1000" dirty="0">
                <a:solidFill>
                  <a:schemeClr val="tx1"/>
                </a:solidFill>
                <a:latin typeface="Meiryo UI" panose="020B0604030504040204" pitchFamily="50" charset="-128"/>
                <a:ea typeface="Meiryo UI" panose="020B0604030504040204" pitchFamily="50" charset="-128"/>
              </a:endParaRPr>
            </a:p>
            <a:p>
              <a:pPr algn="ctr"/>
              <a:r>
                <a:rPr kumimoji="1" lang="ja-JP" altLang="en-US" sz="1000" dirty="0">
                  <a:solidFill>
                    <a:schemeClr val="tx1"/>
                  </a:solidFill>
                  <a:latin typeface="Meiryo UI" panose="020B0604030504040204" pitchFamily="50" charset="-128"/>
                  <a:ea typeface="Meiryo UI" panose="020B0604030504040204" pitchFamily="50" charset="-128"/>
                </a:rPr>
                <a:t>（高齢受給者証の情報）</a:t>
              </a:r>
            </a:p>
          </p:txBody>
        </p:sp>
        <p:sp>
          <p:nvSpPr>
            <p:cNvPr id="16" name="正方形/長方形 15">
              <a:extLst>
                <a:ext uri="{FF2B5EF4-FFF2-40B4-BE49-F238E27FC236}">
                  <a16:creationId xmlns:a16="http://schemas.microsoft.com/office/drawing/2014/main" id="{72EDDF58-2A0D-4E7D-7918-B4825DE834E1}"/>
                </a:ext>
              </a:extLst>
            </p:cNvPr>
            <p:cNvSpPr/>
            <p:nvPr/>
          </p:nvSpPr>
          <p:spPr>
            <a:xfrm>
              <a:off x="1893309" y="5014776"/>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dirty="0">
                  <a:solidFill>
                    <a:schemeClr val="tx1"/>
                  </a:solidFill>
                  <a:latin typeface="Meiryo UI" panose="020B0604030504040204" pitchFamily="50" charset="-128"/>
                  <a:ea typeface="Meiryo UI" panose="020B0604030504040204" pitchFamily="50" charset="-128"/>
                </a:rPr>
                <a:t>各種証履歴</a:t>
              </a:r>
              <a:endParaRPr lang="en-US" altLang="ja-JP" sz="1000" dirty="0">
                <a:solidFill>
                  <a:schemeClr val="tx1"/>
                </a:solidFill>
                <a:latin typeface="Meiryo UI" panose="020B0604030504040204" pitchFamily="50" charset="-128"/>
                <a:ea typeface="Meiryo UI" panose="020B0604030504040204" pitchFamily="50" charset="-128"/>
              </a:endParaRPr>
            </a:p>
            <a:p>
              <a:pPr algn="ctr"/>
              <a:r>
                <a:rPr kumimoji="1" lang="ja-JP" altLang="en-US" sz="1000" dirty="0">
                  <a:solidFill>
                    <a:schemeClr val="tx1"/>
                  </a:solidFill>
                  <a:latin typeface="Meiryo UI" panose="020B0604030504040204" pitchFamily="50" charset="-128"/>
                  <a:ea typeface="Meiryo UI" panose="020B0604030504040204" pitchFamily="50" charset="-128"/>
                </a:rPr>
                <a:t>（限度額認定証、特定疾病証等の情報）</a:t>
              </a:r>
            </a:p>
          </p:txBody>
        </p:sp>
        <p:sp>
          <p:nvSpPr>
            <p:cNvPr id="17" name="正方形/長方形 16">
              <a:extLst>
                <a:ext uri="{FF2B5EF4-FFF2-40B4-BE49-F238E27FC236}">
                  <a16:creationId xmlns:a16="http://schemas.microsoft.com/office/drawing/2014/main" id="{93019C37-7EB5-B763-7822-10FFFB73E2B9}"/>
                </a:ext>
              </a:extLst>
            </p:cNvPr>
            <p:cNvSpPr/>
            <p:nvPr/>
          </p:nvSpPr>
          <p:spPr>
            <a:xfrm>
              <a:off x="1893309" y="6147934"/>
              <a:ext cx="2677215" cy="360000"/>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a:latin typeface="Meiryo UI" panose="020B0604030504040204" pitchFamily="50" charset="-128"/>
                  <a:ea typeface="Meiryo UI" panose="020B0604030504040204" pitchFamily="50" charset="-128"/>
                </a:rPr>
                <a:t>基本</a:t>
              </a:r>
              <a:r>
                <a:rPr kumimoji="1" lang="ja-JP" altLang="en-US" sz="1000">
                  <a:latin typeface="Meiryo UI" panose="020B0604030504040204" pitchFamily="50" charset="-128"/>
                  <a:ea typeface="Meiryo UI" panose="020B0604030504040204" pitchFamily="50" charset="-128"/>
                </a:rPr>
                <a:t>情報</a:t>
              </a:r>
              <a:endParaRPr kumimoji="1" lang="en-US" altLang="ja-JP" sz="1000">
                <a:latin typeface="Meiryo UI" panose="020B0604030504040204" pitchFamily="50" charset="-128"/>
                <a:ea typeface="Meiryo UI" panose="020B0604030504040204" pitchFamily="50" charset="-128"/>
              </a:endParaRPr>
            </a:p>
            <a:p>
              <a:pPr algn="ctr"/>
              <a:r>
                <a:rPr lang="ja-JP" altLang="en-US" sz="1000">
                  <a:latin typeface="Meiryo UI" panose="020B0604030504040204" pitchFamily="50" charset="-128"/>
                  <a:ea typeface="Meiryo UI" panose="020B0604030504040204" pitchFamily="50" charset="-128"/>
                </a:rPr>
                <a:t>（世帯主氏名、住所等）</a:t>
              </a:r>
              <a:endParaRPr kumimoji="1" lang="ja-JP" altLang="en-US" sz="1000">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35537824-3388-AAC1-45CC-D1660835F294}"/>
                </a:ext>
              </a:extLst>
            </p:cNvPr>
            <p:cNvSpPr/>
            <p:nvPr/>
          </p:nvSpPr>
          <p:spPr>
            <a:xfrm>
              <a:off x="5454539" y="3044191"/>
              <a:ext cx="1339417" cy="3563999"/>
            </a:xfrm>
            <a:prstGeom prst="roundRect">
              <a:avLst>
                <a:gd name="adj" fmla="val 1670"/>
              </a:avLst>
            </a:prstGeom>
            <a:solidFill>
              <a:schemeClr val="bg2">
                <a:lumMod val="9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1000">
                  <a:latin typeface="Meiryo UI" panose="020B0604030504040204" pitchFamily="50" charset="-128"/>
                  <a:ea typeface="Meiryo UI" panose="020B0604030504040204" pitchFamily="50" charset="-128"/>
                </a:rPr>
                <a:t>国保情報集約</a:t>
              </a:r>
              <a:endParaRPr kumimoji="1" lang="en-US" altLang="ja-JP" sz="1000">
                <a:latin typeface="Meiryo UI" panose="020B0604030504040204" pitchFamily="50" charset="-128"/>
                <a:ea typeface="Meiryo UI" panose="020B0604030504040204" pitchFamily="50" charset="-128"/>
              </a:endParaRPr>
            </a:p>
            <a:p>
              <a:r>
                <a:rPr kumimoji="1" lang="ja-JP" altLang="en-US" sz="1000">
                  <a:latin typeface="Meiryo UI" panose="020B0604030504040204" pitchFamily="50" charset="-128"/>
                  <a:ea typeface="Meiryo UI" panose="020B0604030504040204" pitchFamily="50" charset="-128"/>
                </a:rPr>
                <a:t>システム</a:t>
              </a:r>
            </a:p>
          </p:txBody>
        </p:sp>
        <p:sp>
          <p:nvSpPr>
            <p:cNvPr id="19" name="矢印: 右 18">
              <a:extLst>
                <a:ext uri="{FF2B5EF4-FFF2-40B4-BE49-F238E27FC236}">
                  <a16:creationId xmlns:a16="http://schemas.microsoft.com/office/drawing/2014/main" id="{F0287514-92BA-D17F-B1D8-90E7270BDFA3}"/>
                </a:ext>
              </a:extLst>
            </p:cNvPr>
            <p:cNvSpPr/>
            <p:nvPr/>
          </p:nvSpPr>
          <p:spPr>
            <a:xfrm>
              <a:off x="4826806" y="4308273"/>
              <a:ext cx="826852" cy="103878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20" name="正方形/長方形 19">
              <a:extLst>
                <a:ext uri="{FF2B5EF4-FFF2-40B4-BE49-F238E27FC236}">
                  <a16:creationId xmlns:a16="http://schemas.microsoft.com/office/drawing/2014/main" id="{EFB3E3E9-C083-522D-A058-8FD6127E5570}"/>
                </a:ext>
              </a:extLst>
            </p:cNvPr>
            <p:cNvSpPr/>
            <p:nvPr/>
          </p:nvSpPr>
          <p:spPr>
            <a:xfrm>
              <a:off x="5710821" y="3568889"/>
              <a:ext cx="826852" cy="2579045"/>
            </a:xfrm>
            <a:prstGeom prst="rect">
              <a:avLst/>
            </a:prstGeom>
            <a:solidFill>
              <a:schemeClr val="accent1">
                <a:lumMod val="20000"/>
                <a:lumOff val="8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000">
                  <a:latin typeface="Meiryo UI" panose="020B0604030504040204" pitchFamily="50" charset="-128"/>
                  <a:ea typeface="Meiryo UI" panose="020B0604030504040204" pitchFamily="50" charset="-128"/>
                </a:rPr>
                <a:t>編集処理</a:t>
              </a:r>
              <a:endParaRPr lang="en-US" altLang="ja-JP" sz="1000">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FAC2AFC-6EE9-B7C6-49FA-E3C435EDC87C}"/>
                </a:ext>
              </a:extLst>
            </p:cNvPr>
            <p:cNvSpPr/>
            <p:nvPr/>
          </p:nvSpPr>
          <p:spPr>
            <a:xfrm>
              <a:off x="7498278" y="3044191"/>
              <a:ext cx="1339417" cy="1578746"/>
            </a:xfrm>
            <a:prstGeom prst="roundRect">
              <a:avLst>
                <a:gd name="adj" fmla="val 1670"/>
              </a:avLst>
            </a:prstGeom>
            <a:solidFill>
              <a:schemeClr val="bg2">
                <a:lumMod val="9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1000">
                  <a:latin typeface="Meiryo UI" panose="020B0604030504040204" pitchFamily="50" charset="-128"/>
                  <a:ea typeface="Meiryo UI" panose="020B0604030504040204" pitchFamily="50" charset="-128"/>
                </a:rPr>
                <a:t>国保総合システム</a:t>
              </a:r>
            </a:p>
          </p:txBody>
        </p:sp>
        <p:sp>
          <p:nvSpPr>
            <p:cNvPr id="22" name="四角形: 角を丸くする 21">
              <a:extLst>
                <a:ext uri="{FF2B5EF4-FFF2-40B4-BE49-F238E27FC236}">
                  <a16:creationId xmlns:a16="http://schemas.microsoft.com/office/drawing/2014/main" id="{8436AED6-411F-041B-0EE5-3E174ADBEAD2}"/>
                </a:ext>
              </a:extLst>
            </p:cNvPr>
            <p:cNvSpPr/>
            <p:nvPr/>
          </p:nvSpPr>
          <p:spPr>
            <a:xfrm>
              <a:off x="7499636" y="4827667"/>
              <a:ext cx="1339417" cy="1780523"/>
            </a:xfrm>
            <a:prstGeom prst="roundRect">
              <a:avLst>
                <a:gd name="adj" fmla="val 1670"/>
              </a:avLst>
            </a:prstGeom>
            <a:solidFill>
              <a:schemeClr val="bg2">
                <a:lumMod val="90000"/>
              </a:schemeClr>
            </a:solidFill>
            <a:ln>
              <a:solidFill>
                <a:srgbClr val="0070C0"/>
              </a:solidFill>
            </a:ln>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1000">
                  <a:latin typeface="Meiryo UI" panose="020B0604030504040204" pitchFamily="50" charset="-128"/>
                  <a:ea typeface="Meiryo UI" panose="020B0604030504040204" pitchFamily="50" charset="-128"/>
                </a:rPr>
                <a:t>医療機関向け中間サーバ、および、オンライン資格確認システム</a:t>
              </a:r>
            </a:p>
          </p:txBody>
        </p:sp>
        <p:sp>
          <p:nvSpPr>
            <p:cNvPr id="23" name="矢印: 右 22">
              <a:extLst>
                <a:ext uri="{FF2B5EF4-FFF2-40B4-BE49-F238E27FC236}">
                  <a16:creationId xmlns:a16="http://schemas.microsoft.com/office/drawing/2014/main" id="{7952C785-385B-94BF-610F-4C74A0082509}"/>
                </a:ext>
              </a:extLst>
            </p:cNvPr>
            <p:cNvSpPr/>
            <p:nvPr/>
          </p:nvSpPr>
          <p:spPr>
            <a:xfrm>
              <a:off x="6732691" y="3451610"/>
              <a:ext cx="826852" cy="103878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sp>
          <p:nvSpPr>
            <p:cNvPr id="24" name="矢印: 右 23">
              <a:extLst>
                <a:ext uri="{FF2B5EF4-FFF2-40B4-BE49-F238E27FC236}">
                  <a16:creationId xmlns:a16="http://schemas.microsoft.com/office/drawing/2014/main" id="{B425DC9B-E0BC-D465-5C1E-6239E3949484}"/>
                </a:ext>
              </a:extLst>
            </p:cNvPr>
            <p:cNvSpPr/>
            <p:nvPr/>
          </p:nvSpPr>
          <p:spPr>
            <a:xfrm>
              <a:off x="6732691" y="5160012"/>
              <a:ext cx="826852" cy="1038787"/>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050"/>
            </a:p>
          </p:txBody>
        </p:sp>
      </p:grpSp>
    </p:spTree>
    <p:extLst>
      <p:ext uri="{BB962C8B-B14F-4D97-AF65-F5344CB8AC3E}">
        <p14:creationId xmlns:p14="http://schemas.microsoft.com/office/powerpoint/2010/main" val="697534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F5162-201E-B55C-ED2F-5BC737A4551D}"/>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56A906C-B80A-11D4-07F8-3778FBDEF56A}"/>
              </a:ext>
            </a:extLst>
          </p:cNvPr>
          <p:cNvSpPr>
            <a:spLocks noGrp="1"/>
          </p:cNvSpPr>
          <p:nvPr>
            <p:ph type="sldNum" sz="quarter" idx="12"/>
          </p:nvPr>
        </p:nvSpPr>
        <p:spPr/>
        <p:txBody>
          <a:bodyPr/>
          <a:lstStyle/>
          <a:p>
            <a:fld id="{B39558CB-1803-41F9-BEAC-264E2C773853}" type="slidenum">
              <a:rPr kumimoji="1" lang="ja-JP" altLang="en-US" smtClean="0"/>
              <a:pPr/>
              <a:t>8</a:t>
            </a:fld>
            <a:endParaRPr kumimoji="1" lang="ja-JP" altLang="en-US"/>
          </a:p>
        </p:txBody>
      </p:sp>
      <p:sp>
        <p:nvSpPr>
          <p:cNvPr id="3" name="テキスト ボックス 2">
            <a:extLst>
              <a:ext uri="{FF2B5EF4-FFF2-40B4-BE49-F238E27FC236}">
                <a16:creationId xmlns:a16="http://schemas.microsoft.com/office/drawing/2014/main" id="{DFE33463-C1D9-3663-1A0B-96D6C62CD386}"/>
              </a:ext>
            </a:extLst>
          </p:cNvPr>
          <p:cNvSpPr txBox="1"/>
          <p:nvPr/>
        </p:nvSpPr>
        <p:spPr>
          <a:xfrm>
            <a:off x="180000" y="360000"/>
            <a:ext cx="8856982" cy="338544"/>
          </a:xfrm>
          <a:prstGeom prst="rect">
            <a:avLst/>
          </a:prstGeom>
          <a:noFill/>
        </p:spPr>
        <p:txBody>
          <a:bodyPr wrap="square" lIns="91429" tIns="45715" rIns="91429" bIns="45715" rtlCol="0">
            <a:spAutoFit/>
          </a:bodyPr>
          <a:lstStyle/>
          <a:p>
            <a:r>
              <a:rPr lang="ja-JP" altLang="en-US" sz="1600" b="1">
                <a:latin typeface="Meiryo UI" panose="020B0604030504040204" pitchFamily="50" charset="-128"/>
                <a:ea typeface="Meiryo UI" panose="020B0604030504040204" pitchFamily="50" charset="-128"/>
                <a:cs typeface="Meiryo UI" panose="020B0604030504040204" pitchFamily="50" charset="-128"/>
              </a:rPr>
              <a:t>２．国保情報集約システムへ連携する資格情報（個人）ファイルにおける証履歴設定について</a:t>
            </a:r>
            <a:endParaRPr lang="en-US" altLang="ja-JP" sz="1600" b="1">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9B56A523-403B-EAE3-7F9D-89A0AC33F091}"/>
              </a:ext>
            </a:extLst>
          </p:cNvPr>
          <p:cNvSpPr txBox="1"/>
          <p:nvPr/>
        </p:nvSpPr>
        <p:spPr>
          <a:xfrm>
            <a:off x="372863" y="6010663"/>
            <a:ext cx="9081855" cy="830997"/>
          </a:xfrm>
          <a:prstGeom prst="rect">
            <a:avLst/>
          </a:prstGeom>
          <a:solidFill>
            <a:schemeClr val="bg1"/>
          </a:solidFill>
        </p:spPr>
        <p:txBody>
          <a:bodyPr wrap="squar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　「令和</a:t>
            </a:r>
            <a:r>
              <a:rPr lang="en-US" altLang="ja-JP" sz="1200" dirty="0">
                <a:latin typeface="Meiryo UI" panose="020B0604030504040204" pitchFamily="50" charset="-128"/>
                <a:ea typeface="Meiryo UI" panose="020B0604030504040204" pitchFamily="50" charset="-128"/>
              </a:rPr>
              <a:t>6</a:t>
            </a:r>
            <a:r>
              <a:rPr lang="ja-JP" altLang="en-US" sz="1200" dirty="0">
                <a:latin typeface="Meiryo UI" panose="020B0604030504040204" pitchFamily="50" charset="-128"/>
                <a:ea typeface="Meiryo UI" panose="020B0604030504040204" pitchFamily="50" charset="-128"/>
              </a:rPr>
              <a:t>年</a:t>
            </a:r>
            <a:r>
              <a:rPr lang="en-US" altLang="ja-JP" sz="1200" dirty="0">
                <a:latin typeface="Meiryo UI" panose="020B0604030504040204" pitchFamily="50" charset="-128"/>
                <a:ea typeface="Meiryo UI" panose="020B0604030504040204" pitchFamily="50" charset="-128"/>
              </a:rPr>
              <a:t>8</a:t>
            </a:r>
            <a:r>
              <a:rPr lang="ja-JP" altLang="en-US" sz="1200" dirty="0">
                <a:latin typeface="Meiryo UI" panose="020B0604030504040204" pitchFamily="50" charset="-128"/>
                <a:ea typeface="Meiryo UI" panose="020B0604030504040204" pitchFamily="50" charset="-128"/>
              </a:rPr>
              <a:t>月</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日発出　国保情報集約システム 外部インターフェース仕様書（第</a:t>
            </a:r>
            <a:r>
              <a:rPr lang="en-US" altLang="ja-JP" sz="1200" dirty="0">
                <a:latin typeface="Meiryo UI" panose="020B0604030504040204" pitchFamily="50" charset="-128"/>
                <a:ea typeface="Meiryo UI" panose="020B0604030504040204" pitchFamily="50" charset="-128"/>
              </a:rPr>
              <a:t>3.2</a:t>
            </a:r>
            <a:r>
              <a:rPr lang="ja-JP" altLang="en-US" sz="1200" dirty="0">
                <a:latin typeface="Meiryo UI" panose="020B0604030504040204" pitchFamily="50" charset="-128"/>
                <a:ea typeface="Meiryo UI" panose="020B0604030504040204" pitchFamily="50" charset="-128"/>
              </a:rPr>
              <a:t>版）」のとおり</a:t>
            </a:r>
            <a:endParaRPr lang="en-US" altLang="ja-JP" sz="1200" dirty="0">
              <a:latin typeface="Meiryo UI" panose="020B0604030504040204" pitchFamily="50" charset="-128"/>
              <a:ea typeface="Meiryo UI" panose="020B0604030504040204" pitchFamily="50" charset="-128"/>
            </a:endParaRPr>
          </a:p>
          <a:p>
            <a:pPr marL="447675" indent="-447675"/>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　特別療養費支給対象者の管理については、「マイナンバーカードと健康保険証の一体化におけるベンダ向け説明会（令和</a:t>
            </a:r>
            <a:r>
              <a:rPr lang="en-US" altLang="ja-JP" sz="1200" dirty="0">
                <a:latin typeface="Meiryo UI" panose="020B0604030504040204" pitchFamily="50" charset="-128"/>
                <a:ea typeface="Meiryo UI" panose="020B0604030504040204" pitchFamily="50" charset="-128"/>
              </a:rPr>
              <a:t>5</a:t>
            </a:r>
            <a:r>
              <a:rPr lang="ja-JP" altLang="en-US" sz="1200" dirty="0">
                <a:latin typeface="Meiryo UI" panose="020B0604030504040204" pitchFamily="50" charset="-128"/>
                <a:ea typeface="Meiryo UI" panose="020B0604030504040204" pitchFamily="50" charset="-128"/>
              </a:rPr>
              <a:t>年</a:t>
            </a:r>
            <a:r>
              <a:rPr lang="en-US" altLang="ja-JP" sz="1200" dirty="0">
                <a:latin typeface="Meiryo UI" panose="020B0604030504040204" pitchFamily="50" charset="-128"/>
                <a:ea typeface="Meiryo UI" panose="020B0604030504040204" pitchFamily="50" charset="-128"/>
              </a:rPr>
              <a:t>12</a:t>
            </a:r>
            <a:r>
              <a:rPr lang="ja-JP" altLang="en-US" sz="1200" dirty="0">
                <a:latin typeface="Meiryo UI" panose="020B0604030504040204" pitchFamily="50" charset="-128"/>
                <a:ea typeface="Meiryo UI" panose="020B0604030504040204" pitchFamily="50" charset="-128"/>
              </a:rPr>
              <a:t>月</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日開催）」資料の（設計方針６－１）にてお示ししたとおり。</a:t>
            </a:r>
            <a:r>
              <a:rPr lang="ja-JP" altLang="en-US" sz="1200" dirty="0">
                <a:latin typeface="Meiryo UI" panose="020B0604030504040204" pitchFamily="50" charset="-128"/>
                <a:ea typeface="Meiryo UI" panose="020B0604030504040204" pitchFamily="50" charset="-128"/>
                <a:cs typeface="メイリオ" panose="020B0604030504040204" pitchFamily="50" charset="-128"/>
              </a:rPr>
              <a:t>なお、特別療養費支給対象者となる期間については、国保情報集約システムへ連携する「資格情報（個人）ファイル」の「資格得喪履歴」にも設定される。</a:t>
            </a:r>
            <a:endParaRPr lang="en-US" altLang="ja-JP" sz="1200" dirty="0">
              <a:latin typeface="Meiryo UI" panose="020B0604030504040204" pitchFamily="50" charset="-128"/>
              <a:ea typeface="Meiryo UI" panose="020B0604030504040204" pitchFamily="50" charset="-128"/>
            </a:endParaRPr>
          </a:p>
        </p:txBody>
      </p:sp>
      <p:pic>
        <p:nvPicPr>
          <p:cNvPr id="11" name="図 10">
            <a:extLst>
              <a:ext uri="{FF2B5EF4-FFF2-40B4-BE49-F238E27FC236}">
                <a16:creationId xmlns:a16="http://schemas.microsoft.com/office/drawing/2014/main" id="{B94BD8A0-E983-AFB6-DC78-FE79189FDE3B}"/>
              </a:ext>
            </a:extLst>
          </p:cNvPr>
          <p:cNvPicPr>
            <a:picLocks noChangeAspect="1"/>
          </p:cNvPicPr>
          <p:nvPr/>
        </p:nvPicPr>
        <p:blipFill>
          <a:blip r:embed="rId3"/>
          <a:stretch>
            <a:fillRect/>
          </a:stretch>
        </p:blipFill>
        <p:spPr>
          <a:xfrm>
            <a:off x="288000" y="3162117"/>
            <a:ext cx="9330000" cy="2875180"/>
          </a:xfrm>
          <a:prstGeom prst="rect">
            <a:avLst/>
          </a:prstGeom>
        </p:spPr>
      </p:pic>
      <p:sp>
        <p:nvSpPr>
          <p:cNvPr id="4" name="テキスト ボックス 3">
            <a:extLst>
              <a:ext uri="{FF2B5EF4-FFF2-40B4-BE49-F238E27FC236}">
                <a16:creationId xmlns:a16="http://schemas.microsoft.com/office/drawing/2014/main" id="{CBC13FB5-7161-2F64-F9FC-02EBA9E5DFCC}"/>
              </a:ext>
            </a:extLst>
          </p:cNvPr>
          <p:cNvSpPr txBox="1"/>
          <p:nvPr/>
        </p:nvSpPr>
        <p:spPr>
          <a:xfrm>
            <a:off x="288000" y="720000"/>
            <a:ext cx="9546000" cy="2554535"/>
          </a:xfrm>
          <a:prstGeom prst="rect">
            <a:avLst/>
          </a:prstGeom>
          <a:noFill/>
        </p:spPr>
        <p:txBody>
          <a:bodyPr wrap="square" lIns="91429" tIns="45715" rIns="91429" bIns="45715" rtlCol="0" anchor="t">
            <a:spAutoFit/>
          </a:bodyPr>
          <a:lstStyle/>
          <a:p>
            <a:r>
              <a:rPr lang="ja-JP" altLang="en-US" sz="1600" b="1" dirty="0">
                <a:latin typeface="Meiryo UI" panose="020B0604030504040204" pitchFamily="50" charset="-128"/>
                <a:ea typeface="Meiryo UI" panose="020B0604030504040204" pitchFamily="50" charset="-128"/>
                <a:cs typeface="Meiryo UI" panose="020B0604030504040204" pitchFamily="50" charset="-128"/>
              </a:rPr>
              <a:t>２．２　</a:t>
            </a:r>
            <a:r>
              <a:rPr lang="zh-TW" altLang="en-US" sz="1600" b="1" dirty="0">
                <a:latin typeface="Meiryo UI" panose="020B0604030504040204" pitchFamily="50" charset="-128"/>
                <a:ea typeface="Meiryo UI" panose="020B0604030504040204" pitchFamily="50" charset="-128"/>
                <a:cs typeface="Meiryo UI"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について</a:t>
            </a:r>
            <a:endParaRPr lang="en-US" altLang="ja-JP" sz="1600" b="1"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（１）</a:t>
            </a:r>
            <a:r>
              <a:rPr lang="zh-TW" altLang="en-US" sz="1600" b="1" dirty="0">
                <a:latin typeface="Meiryo UI" panose="020B0604030504040204" pitchFamily="50" charset="-128"/>
                <a:ea typeface="Meiryo UI" panose="020B0604030504040204" pitchFamily="50" charset="-128"/>
                <a:cs typeface="メイリオ" panose="020B0604030504040204" pitchFamily="50" charset="-128"/>
              </a:rPr>
              <a:t>被保証等履歴</a:t>
            </a:r>
            <a:r>
              <a:rPr lang="ja-JP" altLang="en-US" sz="1600" b="1" dirty="0">
                <a:latin typeface="Meiryo UI" panose="020B0604030504040204" pitchFamily="50" charset="-128"/>
                <a:ea typeface="Meiryo UI" panose="020B0604030504040204" pitchFamily="50" charset="-128"/>
                <a:cs typeface="メイリオ" panose="020B0604030504040204" pitchFamily="50" charset="-128"/>
              </a:rPr>
              <a:t>の施行日後の期間に関する設定内容</a:t>
            </a:r>
            <a:endParaRPr lang="en-US" altLang="ja-JP" sz="1600" b="1" dirty="0">
              <a:latin typeface="Meiryo UI" panose="020B0604030504040204" pitchFamily="50" charset="-128"/>
              <a:ea typeface="Meiryo UI" panose="020B0604030504040204" pitchFamily="50" charset="-128"/>
              <a:cs typeface="メイリオ" panose="020B0604030504040204" pitchFamily="50" charset="-128"/>
            </a:endParaRPr>
          </a:p>
          <a:p>
            <a:r>
              <a:rPr lang="ja-JP" altLang="en-US" sz="1600" dirty="0">
                <a:latin typeface="Meiryo UI" panose="020B0604030504040204" pitchFamily="50" charset="-128"/>
                <a:ea typeface="Meiryo UI" panose="020B0604030504040204" pitchFamily="50" charset="-128"/>
                <a:cs typeface="メイリオ" panose="020B0604030504040204" pitchFamily="50" charset="-128"/>
              </a:rPr>
              <a:t>「</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被保証等履歴</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については、従来、保険証等の交付回収履歴（短期証・資格証を含む）を基にデータ連携を行ってきた。証一体化に伴い、紙の保険証・資格証の発行が廃止されることから、施行日後は、保険証等の交付回収履歴より「</a:t>
            </a:r>
            <a:r>
              <a:rPr lang="zh-TW" altLang="en-US" sz="1600" dirty="0">
                <a:latin typeface="Meiryo UI" panose="020B0604030504040204" pitchFamily="50" charset="-128"/>
                <a:ea typeface="Meiryo UI" panose="020B0604030504040204" pitchFamily="50" charset="-128"/>
                <a:cs typeface="メイリオ" panose="020B0604030504040204" pitchFamily="50" charset="-128"/>
              </a:rPr>
              <a:t>被保証等履歴</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」を設定することができないため、以下のとおり設定仕様を変更する。</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7188" indent="-357188"/>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①証区分：従来の被保険者証（一般）に相当する期間を「</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01</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：一般」、従来の資格証明書に相当する期間を「</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05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：特別療養費支給対象者」とする。</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１</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a:p>
            <a:pPr marL="357188" indent="-357188"/>
            <a:r>
              <a:rPr lang="ja-JP" altLang="en-US" sz="1600" dirty="0">
                <a:latin typeface="Meiryo UI" panose="020B0604030504040204" pitchFamily="50" charset="-128"/>
                <a:ea typeface="Meiryo UI" panose="020B0604030504040204" pitchFamily="50" charset="-128"/>
                <a:cs typeface="メイリオ" panose="020B0604030504040204" pitchFamily="50" charset="-128"/>
              </a:rPr>
              <a:t>　②適用年月日、有効期限：証区分が「</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01</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：一般」の場合、国保資格に応じた期間（適用開始日、適用終了日）を設定する。証区分が「</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05</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：特別療養費支給対象者」の場合は、別途管理することとしている特別療養費支給対象者期間（該当日・非該当日）を設定する。 </a:t>
            </a:r>
            <a:r>
              <a:rPr lang="en-US" altLang="ja-JP" sz="1600" dirty="0">
                <a:latin typeface="Meiryo UI" panose="020B0604030504040204" pitchFamily="50" charset="-128"/>
                <a:ea typeface="Meiryo UI" panose="020B0604030504040204" pitchFamily="50" charset="-128"/>
                <a:cs typeface="メイリオ" panose="020B0604030504040204" pitchFamily="50" charset="-128"/>
              </a:rPr>
              <a:t>※</a:t>
            </a:r>
            <a:r>
              <a:rPr lang="ja-JP" altLang="en-US" sz="1600" dirty="0">
                <a:latin typeface="Meiryo UI" panose="020B0604030504040204" pitchFamily="50" charset="-128"/>
                <a:ea typeface="Meiryo UI" panose="020B0604030504040204" pitchFamily="50" charset="-128"/>
                <a:cs typeface="メイリオ" panose="020B0604030504040204" pitchFamily="50" charset="-128"/>
              </a:rPr>
              <a:t>２</a:t>
            </a:r>
            <a:endParaRPr lang="en-US" altLang="ja-JP" sz="1600" dirty="0">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850639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defRPr kumimoji="1" sz="1050" dirty="0"/>
        </a:defPPr>
      </a:lstStyle>
      <a:style>
        <a:lnRef idx="1">
          <a:schemeClr val="accent2"/>
        </a:lnRef>
        <a:fillRef idx="2">
          <a:schemeClr val="accent2"/>
        </a:fillRef>
        <a:effectRef idx="1">
          <a:schemeClr val="accent2"/>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SharedWithUsers xmlns="36aa6b61-6875-499d-baac-75d67abe0f30">
      <UserInfo>
        <DisplayName>内藤拓也 / Naitoh，Takuya</DisplayName>
        <AccountId>118</AccountId>
        <AccountType/>
      </UserInfo>
      <UserInfo>
        <DisplayName>前田恭志 / Maeda，Takashi</DisplayName>
        <AccountId>100</AccountId>
        <AccountType/>
      </UserInfo>
      <UserInfo>
        <DisplayName>篠崎和哉 / Shinozaki，Kazuya</DisplayName>
        <AccountId>39</AccountId>
        <AccountType/>
      </UserInfo>
      <UserInfo>
        <DisplayName>丸山朋宏 / Maruyama，Tomohiro</DisplayName>
        <AccountId>18</AccountId>
        <AccountType/>
      </UserInfo>
      <UserInfo>
        <DisplayName>神山朔春 / Koyama，Motoharu</DisplayName>
        <AccountId>55</AccountId>
        <AccountType/>
      </UserInfo>
      <UserInfo>
        <DisplayName>宮本博之 / Miyamoto，Hiroyuki</DisplayName>
        <AccountId>58</AccountId>
        <AccountType/>
      </UserInfo>
      <UserInfo>
        <DisplayName>高橋友洋 / Takahashi，Tomohiro</DisplayName>
        <AccountId>13</AccountId>
        <AccountType/>
      </UserInfo>
    </SharedWithUsers>
  </documentManagement>
</p:properties>
</file>

<file path=customXml/itemProps1.xml><?xml version="1.0" encoding="utf-8"?>
<ds:datastoreItem xmlns:ds="http://schemas.openxmlformats.org/officeDocument/2006/customXml" ds:itemID="{234F97E6-CFF3-4CB4-84DF-E471A33D98D9}">
  <ds:schemaRefs>
    <ds:schemaRef ds:uri="http://schemas.microsoft.com/sharepoint/v3/contenttype/forms"/>
  </ds:schemaRefs>
</ds:datastoreItem>
</file>

<file path=customXml/itemProps2.xml><?xml version="1.0" encoding="utf-8"?>
<ds:datastoreItem xmlns:ds="http://schemas.openxmlformats.org/officeDocument/2006/customXml" ds:itemID="{9F249969-8234-4EA3-8727-00A0800C2B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9998fb-10e3-408c-a036-282b210bae51"/>
    <ds:schemaRef ds:uri="36aa6b61-6875-499d-baac-75d67abe0f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8C57A0-42E3-4B10-9AAA-EA096D989AE8}">
  <ds:schemaRefs>
    <ds:schemaRef ds:uri="http://purl.org/dc/elements/1.1/"/>
    <ds:schemaRef ds:uri="http://schemas.microsoft.com/office/2006/metadata/properties"/>
    <ds:schemaRef ds:uri="b99998fb-10e3-408c-a036-282b210bae51"/>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36aa6b61-6875-499d-baac-75d67abe0f30"/>
    <ds:schemaRef ds:uri="http://www.w3.org/XML/1998/namespace"/>
    <ds:schemaRef ds:uri="http://purl.org/dc/dcmitype/"/>
  </ds:schemaRefs>
</ds:datastoreItem>
</file>

<file path=docMetadata/LabelInfo.xml><?xml version="1.0" encoding="utf-8"?>
<clbl:labelList xmlns:clbl="http://schemas.microsoft.com/office/2020/mipLabelMetadata">
  <clbl:label id="{abef13c3-ec84-4360-afc1-346329e5c56e}" enabled="1" method="Privileged" siteId="{f54277c9-dafe-44aa-85a4-73d5c7c52450}" removed="0"/>
</clbl:labelList>
</file>

<file path=docProps/app.xml><?xml version="1.0" encoding="utf-8"?>
<Properties xmlns="http://schemas.openxmlformats.org/officeDocument/2006/extended-properties" xmlns:vt="http://schemas.openxmlformats.org/officeDocument/2006/docPropsVTypes">
  <Template/>
  <TotalTime>422</TotalTime>
  <Words>5606</Words>
  <PresentationFormat>A4 210 x 297 mm</PresentationFormat>
  <Paragraphs>461</Paragraphs>
  <Slides>25</Slides>
  <Notes>16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25</vt:i4>
      </vt:variant>
    </vt:vector>
  </HeadingPairs>
  <TitlesOfParts>
    <vt:vector size="33" baseType="lpstr">
      <vt:lpstr>Meiryo UI</vt:lpstr>
      <vt:lpstr>ＭＳ Ｐゴシック 本文</vt:lpstr>
      <vt:lpstr>Calibri</vt:lpstr>
      <vt:lpstr>Lucida Sans Unicode</vt:lpstr>
      <vt:lpstr>Verdana</vt:lpstr>
      <vt:lpstr>Wingdings 2</vt:lpstr>
      <vt:lpstr>Wingdings 3</vt:lpstr>
      <vt:lpstr>ビジネス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2024-07-11T08:27:35Z</cp:lastPrinted>
  <dcterms:created xsi:type="dcterms:W3CDTF">2023-12-11T00:26:03Z</dcterms:created>
  <dcterms:modified xsi:type="dcterms:W3CDTF">2024-08-05T00:33:21Z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y fmtid="{D5CDD505-2E9C-101B-9397-08002B2CF9AE}" pid="3" name="MediaServiceImageTags">
    <vt:lpwstr/>
  </property>
</Properties>
</file>